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4"/>
  </p:sldMasterIdLst>
  <p:notesMasterIdLst>
    <p:notesMasterId r:id="rId70"/>
  </p:notesMasterIdLst>
  <p:handoutMasterIdLst>
    <p:handoutMasterId r:id="rId71"/>
  </p:handoutMasterIdLst>
  <p:sldIdLst>
    <p:sldId id="257" r:id="rId5"/>
    <p:sldId id="327" r:id="rId6"/>
    <p:sldId id="328" r:id="rId7"/>
    <p:sldId id="329" r:id="rId8"/>
    <p:sldId id="331" r:id="rId9"/>
    <p:sldId id="332" r:id="rId10"/>
    <p:sldId id="333" r:id="rId11"/>
    <p:sldId id="334" r:id="rId12"/>
    <p:sldId id="335" r:id="rId13"/>
    <p:sldId id="268" r:id="rId14"/>
    <p:sldId id="274" r:id="rId15"/>
    <p:sldId id="272" r:id="rId16"/>
    <p:sldId id="323" r:id="rId17"/>
    <p:sldId id="275" r:id="rId18"/>
    <p:sldId id="276" r:id="rId19"/>
    <p:sldId id="324" r:id="rId20"/>
    <p:sldId id="277" r:id="rId21"/>
    <p:sldId id="316" r:id="rId22"/>
    <p:sldId id="278" r:id="rId23"/>
    <p:sldId id="279" r:id="rId24"/>
    <p:sldId id="308" r:id="rId25"/>
    <p:sldId id="320" r:id="rId26"/>
    <p:sldId id="280" r:id="rId27"/>
    <p:sldId id="307" r:id="rId28"/>
    <p:sldId id="281" r:id="rId29"/>
    <p:sldId id="317" r:id="rId30"/>
    <p:sldId id="282" r:id="rId31"/>
    <p:sldId id="283" r:id="rId32"/>
    <p:sldId id="284" r:id="rId33"/>
    <p:sldId id="310" r:id="rId34"/>
    <p:sldId id="285" r:id="rId35"/>
    <p:sldId id="288" r:id="rId36"/>
    <p:sldId id="287" r:id="rId37"/>
    <p:sldId id="309" r:id="rId38"/>
    <p:sldId id="286" r:id="rId39"/>
    <p:sldId id="311" r:id="rId40"/>
    <p:sldId id="289" r:id="rId41"/>
    <p:sldId id="290" r:id="rId42"/>
    <p:sldId id="312" r:id="rId43"/>
    <p:sldId id="313" r:id="rId44"/>
    <p:sldId id="293" r:id="rId45"/>
    <p:sldId id="291" r:id="rId46"/>
    <p:sldId id="314" r:id="rId47"/>
    <p:sldId id="292" r:id="rId48"/>
    <p:sldId id="294" r:id="rId49"/>
    <p:sldId id="315" r:id="rId50"/>
    <p:sldId id="295" r:id="rId51"/>
    <p:sldId id="321" r:id="rId52"/>
    <p:sldId id="296" r:id="rId53"/>
    <p:sldId id="322" r:id="rId54"/>
    <p:sldId id="297" r:id="rId55"/>
    <p:sldId id="298" r:id="rId56"/>
    <p:sldId id="299" r:id="rId57"/>
    <p:sldId id="300" r:id="rId58"/>
    <p:sldId id="301" r:id="rId59"/>
    <p:sldId id="302" r:id="rId60"/>
    <p:sldId id="303" r:id="rId61"/>
    <p:sldId id="304" r:id="rId62"/>
    <p:sldId id="305" r:id="rId63"/>
    <p:sldId id="337" r:id="rId64"/>
    <p:sldId id="306" r:id="rId65"/>
    <p:sldId id="318" r:id="rId66"/>
    <p:sldId id="319" r:id="rId67"/>
    <p:sldId id="325" r:id="rId68"/>
    <p:sldId id="326" r:id="rId69"/>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Luisa Ramirez Roja" initials="ALRR" lastIdx="1" clrIdx="0">
    <p:extLst>
      <p:ext uri="{19B8F6BF-5375-455C-9EA6-DF929625EA0E}">
        <p15:presenceInfo xmlns:p15="http://schemas.microsoft.com/office/powerpoint/2012/main" userId="S::alramirezr@uaemex.mx::d49a2ab0-662a-44cd-8af3-cddf9c00e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404"/>
    <a:srgbClr val="5F6F0F"/>
    <a:srgbClr val="718412"/>
    <a:srgbClr val="65741A"/>
    <a:srgbClr val="70811D"/>
    <a:srgbClr val="7B8D1F"/>
    <a:srgbClr val="839721"/>
    <a:srgbClr val="95AB25"/>
    <a:srgbClr val="BC5500"/>
    <a:srgbClr val="C45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49" autoAdjust="0"/>
  </p:normalViewPr>
  <p:slideViewPr>
    <p:cSldViewPr>
      <p:cViewPr varScale="1">
        <p:scale>
          <a:sx n="63" d="100"/>
          <a:sy n="63" d="100"/>
        </p:scale>
        <p:origin x="72" y="66"/>
      </p:cViewPr>
      <p:guideLst>
        <p:guide orient="horz" pos="2160"/>
        <p:guide pos="3839"/>
      </p:guideLst>
    </p:cSldViewPr>
  </p:slideViewPr>
  <p:notesTextViewPr>
    <p:cViewPr>
      <p:scale>
        <a:sx n="1" d="1"/>
        <a:sy n="1" d="1"/>
      </p:scale>
      <p:origin x="0" y="0"/>
    </p:cViewPr>
  </p:notesTextViewPr>
  <p:notesViewPr>
    <p:cSldViewPr showGuides="1">
      <p:cViewPr varScale="1">
        <p:scale>
          <a:sx n="88" d="100"/>
          <a:sy n="88" d="100"/>
        </p:scale>
        <p:origin x="2478"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9-03T10:37:53.437" idx="1">
    <p:pos x="3548" y="309"/>
    <p:text>&lt;&lt;presione el boton o el hipervínculo hacia odnde quiera continuar</p:text>
    <p:extLst>
      <p:ext uri="{C676402C-5697-4E1C-873F-D02D1690AC5C}">
        <p15:threadingInfo xmlns:p15="http://schemas.microsoft.com/office/powerpoint/2012/main" timeZoneBias="300"/>
      </p:ext>
    </p:extLst>
  </p:cm>
</p:cmLst>
</file>

<file path=ppt/diagrams/_rels/data1.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4.png"/><Relationship Id="rId3" Type="http://schemas.openxmlformats.org/officeDocument/2006/relationships/slide" Target="../slides/slide28.xml"/><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slide" Target="../slides/slide19.xml"/><Relationship Id="rId1" Type="http://schemas.openxmlformats.org/officeDocument/2006/relationships/slide" Target="../slides/slide13.xml"/><Relationship Id="rId6" Type="http://schemas.openxmlformats.org/officeDocument/2006/relationships/image" Target="../media/image27.sv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slide" Target="../slides/slide51.xml"/><Relationship Id="rId9" Type="http://schemas.openxmlformats.org/officeDocument/2006/relationships/image" Target="../media/image30.png"/><Relationship Id="rId14" Type="http://schemas.openxmlformats.org/officeDocument/2006/relationships/image" Target="../media/image3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image" Target="../media/image27.svg"/><Relationship Id="rId1" Type="http://schemas.openxmlformats.org/officeDocument/2006/relationships/image" Target="../media/image36.png"/><Relationship Id="rId6" Type="http://schemas.openxmlformats.org/officeDocument/2006/relationships/image" Target="../media/image31.svg"/><Relationship Id="rId5" Type="http://schemas.openxmlformats.org/officeDocument/2006/relationships/image" Target="../media/image38.png"/><Relationship Id="rId10" Type="http://schemas.openxmlformats.org/officeDocument/2006/relationships/image" Target="../media/image35.svg"/><Relationship Id="rId4" Type="http://schemas.openxmlformats.org/officeDocument/2006/relationships/image" Target="../media/image29.svg"/><Relationship Id="rId9" Type="http://schemas.openxmlformats.org/officeDocument/2006/relationships/image" Target="../media/image40.pn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66D98-9C3B-4307-A51D-B502C7B8CA76}"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80BC687-EBB1-4265-814A-CBB91F9F2B99}">
      <dgm:prSet/>
      <dgm:spPr/>
      <dgm:t>
        <a:bodyPr/>
        <a:lstStyle/>
        <a:p>
          <a:pPr>
            <a:defRPr cap="all"/>
          </a:pPr>
          <a:r>
            <a:rPr lang="es-ES"/>
            <a:t>unidad </a:t>
          </a:r>
          <a:r>
            <a:rPr lang="es-ES" dirty="0"/>
            <a:t>de aprendizaje, temario, aprobado </a:t>
          </a:r>
          <a:r>
            <a:rPr lang="es-ES"/>
            <a:t>por consejo de gobierno.</a:t>
          </a:r>
          <a:endParaRPr lang="en-US"/>
        </a:p>
      </dgm:t>
    </dgm:pt>
    <dgm:pt modelId="{ADC18B21-EEA5-495C-83A2-9042134825CB}" type="parTrans" cxnId="{D4DDCF10-116E-4622-B236-0000128C24F1}">
      <dgm:prSet/>
      <dgm:spPr/>
      <dgm:t>
        <a:bodyPr/>
        <a:lstStyle/>
        <a:p>
          <a:endParaRPr lang="en-US"/>
        </a:p>
      </dgm:t>
    </dgm:pt>
    <dgm:pt modelId="{B9E46F2E-8017-4920-9571-436F36356AD2}" type="sibTrans" cxnId="{D4DDCF10-116E-4622-B236-0000128C24F1}">
      <dgm:prSet/>
      <dgm:spPr/>
      <dgm:t>
        <a:bodyPr/>
        <a:lstStyle/>
        <a:p>
          <a:endParaRPr lang="en-US"/>
        </a:p>
      </dgm:t>
    </dgm:pt>
    <dgm:pt modelId="{234B32FA-E710-4034-943D-35270A2F5A59}">
      <dgm:prSet/>
      <dgm:spPr/>
      <dgm:t>
        <a:bodyPr/>
        <a:lstStyle/>
        <a:p>
          <a:pPr>
            <a:defRPr cap="all"/>
          </a:pPr>
          <a:r>
            <a:rPr lang="es-ES"/>
            <a:t>Unidad 1. </a:t>
          </a:r>
          <a:r>
            <a:rPr lang="es-ES" dirty="0"/>
            <a:t>Introducción a la solución de problemas basados en computadoras</a:t>
          </a:r>
          <a:endParaRPr lang="en-US"/>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67953116-49CB-46C4-A6CE-46014581519D}" type="parTrans" cxnId="{4F276BDB-B9C8-420E-ACAB-672EF10472F7}">
      <dgm:prSet/>
      <dgm:spPr/>
      <dgm:t>
        <a:bodyPr/>
        <a:lstStyle/>
        <a:p>
          <a:endParaRPr lang="en-US"/>
        </a:p>
      </dgm:t>
    </dgm:pt>
    <dgm:pt modelId="{FEA8F2C3-B734-4F2C-8DE7-562A1305D718}" type="sibTrans" cxnId="{4F276BDB-B9C8-420E-ACAB-672EF10472F7}">
      <dgm:prSet/>
      <dgm:spPr/>
      <dgm:t>
        <a:bodyPr/>
        <a:lstStyle/>
        <a:p>
          <a:endParaRPr lang="en-US"/>
        </a:p>
      </dgm:t>
    </dgm:pt>
    <dgm:pt modelId="{A17D0EDD-982B-4056-8FCF-8419060E4C15}">
      <dgm:prSet/>
      <dgm:spPr/>
      <dgm:t>
        <a:bodyPr/>
        <a:lstStyle/>
        <a:p>
          <a:pPr>
            <a:defRPr cap="all"/>
          </a:pPr>
          <a:r>
            <a:rPr lang="es-ES"/>
            <a:t>1.1 Concepto, tipos y características de los algoritmos</a:t>
          </a:r>
          <a:endParaRPr lang="en-US"/>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A927C170-FD83-4EDF-AA9E-6FF3C481FD46}" type="parTrans" cxnId="{EA6DEBBA-2ECB-40EB-BFAC-435C5E7D065D}">
      <dgm:prSet/>
      <dgm:spPr/>
      <dgm:t>
        <a:bodyPr/>
        <a:lstStyle/>
        <a:p>
          <a:endParaRPr lang="en-US"/>
        </a:p>
      </dgm:t>
    </dgm:pt>
    <dgm:pt modelId="{84EB978A-AADB-4BCD-BA05-82FCA18375A8}" type="sibTrans" cxnId="{EA6DEBBA-2ECB-40EB-BFAC-435C5E7D065D}">
      <dgm:prSet/>
      <dgm:spPr/>
      <dgm:t>
        <a:bodyPr/>
        <a:lstStyle/>
        <a:p>
          <a:endParaRPr lang="en-US"/>
        </a:p>
      </dgm:t>
    </dgm:pt>
    <dgm:pt modelId="{0945BE0F-F08E-4A6D-B4F1-4E604D8F6121}">
      <dgm:prSet/>
      <dgm:spPr/>
      <dgm:t>
        <a:bodyPr/>
        <a:lstStyle/>
        <a:p>
          <a:pPr>
            <a:defRPr cap="all"/>
          </a:pPr>
          <a:r>
            <a:rPr lang="es-ES"/>
            <a:t>1.2 Elementos de una computadora y su relación con la solución de problemas</a:t>
          </a:r>
          <a:endParaRPr lang="en-US"/>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901AEC51-9B9A-45DF-BACB-7AB82D5D24D3}" type="parTrans" cxnId="{E3279999-ACF4-4579-A275-DCC9BD291ECC}">
      <dgm:prSet/>
      <dgm:spPr/>
      <dgm:t>
        <a:bodyPr/>
        <a:lstStyle/>
        <a:p>
          <a:endParaRPr lang="en-US"/>
        </a:p>
      </dgm:t>
    </dgm:pt>
    <dgm:pt modelId="{5012D9AD-27F7-4D84-9948-21D1C12CD41D}" type="sibTrans" cxnId="{E3279999-ACF4-4579-A275-DCC9BD291ECC}">
      <dgm:prSet/>
      <dgm:spPr/>
      <dgm:t>
        <a:bodyPr/>
        <a:lstStyle/>
        <a:p>
          <a:endParaRPr lang="en-US"/>
        </a:p>
      </dgm:t>
    </dgm:pt>
    <dgm:pt modelId="{20626E4E-670C-4DFE-8235-AF5A4693BE91}">
      <dgm:prSet/>
      <dgm:spPr/>
      <dgm:t>
        <a:bodyPr/>
        <a:lstStyle/>
        <a:p>
          <a:pPr>
            <a:defRPr cap="all"/>
          </a:pPr>
          <a:r>
            <a:rPr lang="es-ES"/>
            <a:t>1.3 Proceso de desarrollo de programas de cómputo </a:t>
          </a:r>
          <a:endParaRPr lang="en-US"/>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50E32E29-661C-44B3-B518-F309A7B7C96A}" type="parTrans" cxnId="{742799A0-AA48-4C02-812B-B7B38C433EF5}">
      <dgm:prSet/>
      <dgm:spPr/>
      <dgm:t>
        <a:bodyPr/>
        <a:lstStyle/>
        <a:p>
          <a:endParaRPr lang="en-US"/>
        </a:p>
      </dgm:t>
    </dgm:pt>
    <dgm:pt modelId="{D0273957-0A10-4500-A822-0136600AFA96}" type="sibTrans" cxnId="{742799A0-AA48-4C02-812B-B7B38C433EF5}">
      <dgm:prSet/>
      <dgm:spPr/>
      <dgm:t>
        <a:bodyPr/>
        <a:lstStyle/>
        <a:p>
          <a:endParaRPr lang="en-US"/>
        </a:p>
      </dgm:t>
    </dgm:pt>
    <dgm:pt modelId="{4A469C4E-2699-4683-AB20-8ECC57F9C8C4}" type="pres">
      <dgm:prSet presAssocID="{2F666D98-9C3B-4307-A51D-B502C7B8CA76}" presName="root" presStyleCnt="0">
        <dgm:presLayoutVars>
          <dgm:dir/>
          <dgm:resizeHandles val="exact"/>
        </dgm:presLayoutVars>
      </dgm:prSet>
      <dgm:spPr/>
    </dgm:pt>
    <dgm:pt modelId="{2C3F2A6E-B849-45B3-936D-07AA92CE9EC5}" type="pres">
      <dgm:prSet presAssocID="{080BC687-EBB1-4265-814A-CBB91F9F2B99}" presName="compNode" presStyleCnt="0"/>
      <dgm:spPr/>
    </dgm:pt>
    <dgm:pt modelId="{5D5D4B2D-8F66-4D94-BDA4-1418722AB2B5}" type="pres">
      <dgm:prSet presAssocID="{080BC687-EBB1-4265-814A-CBB91F9F2B99}" presName="iconBgRect" presStyleLbl="bgShp" presStyleIdx="0" presStyleCnt="5"/>
      <dgm:spPr/>
    </dgm:pt>
    <dgm:pt modelId="{09E0B338-F4B3-4E67-B86A-F43984C31A6D}" type="pres">
      <dgm:prSet presAssocID="{080BC687-EBB1-4265-814A-CBB91F9F2B99}" presName="iconRect" presStyleLbl="node1" presStyleIdx="0"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CFB71A94-3967-48E1-A7DF-399B37312880}" type="pres">
      <dgm:prSet presAssocID="{080BC687-EBB1-4265-814A-CBB91F9F2B99}" presName="spaceRect" presStyleCnt="0"/>
      <dgm:spPr/>
    </dgm:pt>
    <dgm:pt modelId="{2FADEE7D-47FF-472A-A51C-15914E831E16}" type="pres">
      <dgm:prSet presAssocID="{080BC687-EBB1-4265-814A-CBB91F9F2B99}" presName="textRect" presStyleLbl="revTx" presStyleIdx="0" presStyleCnt="5">
        <dgm:presLayoutVars>
          <dgm:chMax val="1"/>
          <dgm:chPref val="1"/>
        </dgm:presLayoutVars>
      </dgm:prSet>
      <dgm:spPr/>
    </dgm:pt>
    <dgm:pt modelId="{A554F410-6B30-4235-A6D6-57949A714875}" type="pres">
      <dgm:prSet presAssocID="{B9E46F2E-8017-4920-9571-436F36356AD2}" presName="sibTrans" presStyleCnt="0"/>
      <dgm:spPr/>
    </dgm:pt>
    <dgm:pt modelId="{4F7C51B1-B99A-4039-A63F-233BC31CB0A4}" type="pres">
      <dgm:prSet presAssocID="{234B32FA-E710-4034-943D-35270A2F5A59}" presName="compNode" presStyleCnt="0"/>
      <dgm:spPr/>
    </dgm:pt>
    <dgm:pt modelId="{93F03D35-6D61-4345-A43E-E92E793BBE01}" type="pres">
      <dgm:prSet presAssocID="{234B32FA-E710-4034-943D-35270A2F5A59}" presName="iconBgRect" presStyleLbl="bgShp" presStyleIdx="1" presStyleCnt="5"/>
      <dgm:spPr/>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7D8DDEB4-3D60-42B3-891C-921731B412C4}" type="pres">
      <dgm:prSet presAssocID="{234B32FA-E710-4034-943D-35270A2F5A59}" presName="iconRect" presStyleLbl="node1" presStyleIdx="1"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58EC8674-915A-4085-8F7C-3DD7B0C7BDA1}" type="pres">
      <dgm:prSet presAssocID="{234B32FA-E710-4034-943D-35270A2F5A59}" presName="spaceRect" presStyleCnt="0"/>
      <dgm:spPr/>
    </dgm:pt>
    <dgm:pt modelId="{3A652023-D360-4B36-924E-2158BAE3E8DC}" type="pres">
      <dgm:prSet presAssocID="{234B32FA-E710-4034-943D-35270A2F5A59}" presName="textRect" presStyleLbl="revTx" presStyleIdx="1" presStyleCnt="5">
        <dgm:presLayoutVars>
          <dgm:chMax val="1"/>
          <dgm:chPref val="1"/>
        </dgm:presLayoutVars>
      </dgm:prSet>
      <dgm:spPr/>
    </dgm:pt>
    <dgm:pt modelId="{A3B25342-3E5A-4F68-A9CB-400C24B11F50}" type="pres">
      <dgm:prSet presAssocID="{FEA8F2C3-B734-4F2C-8DE7-562A1305D718}" presName="sibTrans" presStyleCnt="0"/>
      <dgm:spPr/>
    </dgm:pt>
    <dgm:pt modelId="{A6BDF4CF-1D7E-4940-8467-36CB323A064A}" type="pres">
      <dgm:prSet presAssocID="{A17D0EDD-982B-4056-8FCF-8419060E4C15}" presName="compNode" presStyleCnt="0"/>
      <dgm:spPr/>
    </dgm:pt>
    <dgm:pt modelId="{3DCCDD03-3AFA-4C05-A7BA-DCED376118A7}" type="pres">
      <dgm:prSet presAssocID="{A17D0EDD-982B-4056-8FCF-8419060E4C15}" presName="iconBgRect" presStyleLbl="bgShp" presStyleIdx="2" presStyleCnt="5"/>
      <dgm:spPr/>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356FFE2C-9906-4C80-B66C-4FB3ADF74E28}" type="pres">
      <dgm:prSet presAssocID="{A17D0EDD-982B-4056-8FCF-8419060E4C15}" presName="iconRect" presStyleLbl="node1" presStyleIdx="2"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ears"/>
        </a:ext>
      </dgm:extLst>
    </dgm:pt>
    <dgm:pt modelId="{44A72224-2E0C-4E4D-8403-FE19FAC40186}" type="pres">
      <dgm:prSet presAssocID="{A17D0EDD-982B-4056-8FCF-8419060E4C15}" presName="spaceRect" presStyleCnt="0"/>
      <dgm:spPr/>
    </dgm:pt>
    <dgm:pt modelId="{E85E34AD-6268-4317-8E86-044CDEC4CD48}" type="pres">
      <dgm:prSet presAssocID="{A17D0EDD-982B-4056-8FCF-8419060E4C15}" presName="textRect" presStyleLbl="revTx" presStyleIdx="2" presStyleCnt="5">
        <dgm:presLayoutVars>
          <dgm:chMax val="1"/>
          <dgm:chPref val="1"/>
        </dgm:presLayoutVars>
      </dgm:prSet>
      <dgm:spPr/>
    </dgm:pt>
    <dgm:pt modelId="{1478F7B7-9217-4CA6-AA12-130BDA8A8B22}" type="pres">
      <dgm:prSet presAssocID="{84EB978A-AADB-4BCD-BA05-82FCA18375A8}" presName="sibTrans" presStyleCnt="0"/>
      <dgm:spPr/>
    </dgm:pt>
    <dgm:pt modelId="{AF0AC12D-8DB9-42CD-961C-165AA9D06846}" type="pres">
      <dgm:prSet presAssocID="{0945BE0F-F08E-4A6D-B4F1-4E604D8F6121}" presName="compNode" presStyleCnt="0"/>
      <dgm:spPr/>
    </dgm:pt>
    <dgm:pt modelId="{D90B0C15-0199-4992-BF25-16568FA2FE20}" type="pres">
      <dgm:prSet presAssocID="{0945BE0F-F08E-4A6D-B4F1-4E604D8F6121}" presName="iconBgRect" presStyleLbl="bgShp" presStyleIdx="3" presStyleCnt="5"/>
      <dgm:spPr/>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0CBA8818-1F22-48DF-8076-164697FEDC0C}" type="pres">
      <dgm:prSet presAssocID="{0945BE0F-F08E-4A6D-B4F1-4E604D8F6121}" presName="iconRect" presStyleLbl="node1" presStyleIdx="3" presStyleCnt="5"/>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isconnected"/>
        </a:ext>
      </dgm:extLst>
    </dgm:pt>
    <dgm:pt modelId="{46E5BA31-CB1B-4C8D-8542-AF36F3313DA5}" type="pres">
      <dgm:prSet presAssocID="{0945BE0F-F08E-4A6D-B4F1-4E604D8F6121}" presName="spaceRect" presStyleCnt="0"/>
      <dgm:spPr/>
    </dgm:pt>
    <dgm:pt modelId="{B0922FD8-9B62-4F73-BC98-F1ACB3114C78}" type="pres">
      <dgm:prSet presAssocID="{0945BE0F-F08E-4A6D-B4F1-4E604D8F6121}" presName="textRect" presStyleLbl="revTx" presStyleIdx="3" presStyleCnt="5">
        <dgm:presLayoutVars>
          <dgm:chMax val="1"/>
          <dgm:chPref val="1"/>
        </dgm:presLayoutVars>
      </dgm:prSet>
      <dgm:spPr/>
    </dgm:pt>
    <dgm:pt modelId="{5758465E-CCCB-41CA-AFBB-76B318492370}" type="pres">
      <dgm:prSet presAssocID="{5012D9AD-27F7-4D84-9948-21D1C12CD41D}" presName="sibTrans" presStyleCnt="0"/>
      <dgm:spPr/>
    </dgm:pt>
    <dgm:pt modelId="{B8B488FC-93D8-4817-8C4E-D2CD346F0609}" type="pres">
      <dgm:prSet presAssocID="{20626E4E-670C-4DFE-8235-AF5A4693BE91}" presName="compNode" presStyleCnt="0"/>
      <dgm:spPr/>
    </dgm:pt>
    <dgm:pt modelId="{18823C15-402F-4F40-B359-CD8E67A05508}" type="pres">
      <dgm:prSet presAssocID="{20626E4E-670C-4DFE-8235-AF5A4693BE91}" presName="iconBgRect" presStyleLbl="bgShp" presStyleIdx="4" presStyleCnt="5"/>
      <dgm:spPr/>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8A7C9288-039E-46BD-AC38-DECC2F7F779C}" type="pres">
      <dgm:prSet presAssocID="{20626E4E-670C-4DFE-8235-AF5A4693BE91}" presName="iconRect" presStyleLbl="node1" presStyleIdx="4" presStyleCnt="5"/>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Business Growth"/>
        </a:ext>
      </dgm:extLst>
    </dgm:pt>
    <dgm:pt modelId="{BBF30C11-65FC-4FAC-B335-0A055988DD57}" type="pres">
      <dgm:prSet presAssocID="{20626E4E-670C-4DFE-8235-AF5A4693BE91}" presName="spaceRect" presStyleCnt="0"/>
      <dgm:spPr/>
    </dgm:pt>
    <dgm:pt modelId="{CC56C772-FFB8-4CED-8344-03C7C42E009E}" type="pres">
      <dgm:prSet presAssocID="{20626E4E-670C-4DFE-8235-AF5A4693BE91}" presName="textRect" presStyleLbl="revTx" presStyleIdx="4" presStyleCnt="5">
        <dgm:presLayoutVars>
          <dgm:chMax val="1"/>
          <dgm:chPref val="1"/>
        </dgm:presLayoutVars>
      </dgm:prSet>
      <dgm:spPr/>
    </dgm:pt>
  </dgm:ptLst>
  <dgm:cxnLst>
    <dgm:cxn modelId="{D4DDCF10-116E-4622-B236-0000128C24F1}" srcId="{2F666D98-9C3B-4307-A51D-B502C7B8CA76}" destId="{080BC687-EBB1-4265-814A-CBB91F9F2B99}" srcOrd="0" destOrd="0" parTransId="{ADC18B21-EEA5-495C-83A2-9042134825CB}" sibTransId="{B9E46F2E-8017-4920-9571-436F36356AD2}"/>
    <dgm:cxn modelId="{4C8DD811-FE64-41F4-88BF-BB77141A90A4}" type="presOf" srcId="{080BC687-EBB1-4265-814A-CBB91F9F2B99}" destId="{2FADEE7D-47FF-472A-A51C-15914E831E16}" srcOrd="0" destOrd="0" presId="urn:microsoft.com/office/officeart/2018/5/layout/IconCircleLabelList"/>
    <dgm:cxn modelId="{FF28331C-148F-44C6-920C-E23039545A4B}" type="presOf" srcId="{20626E4E-670C-4DFE-8235-AF5A4693BE91}" destId="{CC56C772-FFB8-4CED-8344-03C7C42E009E}" srcOrd="0" destOrd="0" presId="urn:microsoft.com/office/officeart/2018/5/layout/IconCircleLabelList"/>
    <dgm:cxn modelId="{098E3C23-6035-4AE9-AA2B-FA75948397CD}" type="presOf" srcId="{2F666D98-9C3B-4307-A51D-B502C7B8CA76}" destId="{4A469C4E-2699-4683-AB20-8ECC57F9C8C4}" srcOrd="0" destOrd="0" presId="urn:microsoft.com/office/officeart/2018/5/layout/IconCircleLabelList"/>
    <dgm:cxn modelId="{C7C5E447-A357-45B4-94BE-6425B5296517}" type="presOf" srcId="{0945BE0F-F08E-4A6D-B4F1-4E604D8F6121}" destId="{B0922FD8-9B62-4F73-BC98-F1ACB3114C78}" srcOrd="0" destOrd="0" presId="urn:microsoft.com/office/officeart/2018/5/layout/IconCircleLabelList"/>
    <dgm:cxn modelId="{79F4078B-40C9-4407-84EC-55E5A819CB96}" type="presOf" srcId="{234B32FA-E710-4034-943D-35270A2F5A59}" destId="{3A652023-D360-4B36-924E-2158BAE3E8DC}" srcOrd="0" destOrd="0" presId="urn:microsoft.com/office/officeart/2018/5/layout/IconCircleLabelList"/>
    <dgm:cxn modelId="{E3279999-ACF4-4579-A275-DCC9BD291ECC}" srcId="{2F666D98-9C3B-4307-A51D-B502C7B8CA76}" destId="{0945BE0F-F08E-4A6D-B4F1-4E604D8F6121}" srcOrd="3" destOrd="0" parTransId="{901AEC51-9B9A-45DF-BACB-7AB82D5D24D3}" sibTransId="{5012D9AD-27F7-4D84-9948-21D1C12CD41D}"/>
    <dgm:cxn modelId="{742799A0-AA48-4C02-812B-B7B38C433EF5}" srcId="{2F666D98-9C3B-4307-A51D-B502C7B8CA76}" destId="{20626E4E-670C-4DFE-8235-AF5A4693BE91}" srcOrd="4" destOrd="0" parTransId="{50E32E29-661C-44B3-B518-F309A7B7C96A}" sibTransId="{D0273957-0A10-4500-A822-0136600AFA96}"/>
    <dgm:cxn modelId="{EA6DEBBA-2ECB-40EB-BFAC-435C5E7D065D}" srcId="{2F666D98-9C3B-4307-A51D-B502C7B8CA76}" destId="{A17D0EDD-982B-4056-8FCF-8419060E4C15}" srcOrd="2" destOrd="0" parTransId="{A927C170-FD83-4EDF-AA9E-6FF3C481FD46}" sibTransId="{84EB978A-AADB-4BCD-BA05-82FCA18375A8}"/>
    <dgm:cxn modelId="{329B96BB-118D-4431-93E1-9B4F3D630B8E}" type="presOf" srcId="{A17D0EDD-982B-4056-8FCF-8419060E4C15}" destId="{E85E34AD-6268-4317-8E86-044CDEC4CD48}" srcOrd="0" destOrd="0" presId="urn:microsoft.com/office/officeart/2018/5/layout/IconCircleLabelList"/>
    <dgm:cxn modelId="{4F276BDB-B9C8-420E-ACAB-672EF10472F7}" srcId="{2F666D98-9C3B-4307-A51D-B502C7B8CA76}" destId="{234B32FA-E710-4034-943D-35270A2F5A59}" srcOrd="1" destOrd="0" parTransId="{67953116-49CB-46C4-A6CE-46014581519D}" sibTransId="{FEA8F2C3-B734-4F2C-8DE7-562A1305D718}"/>
    <dgm:cxn modelId="{4D01DDC9-756E-482F-A869-C83DB0B9172E}" type="presParOf" srcId="{4A469C4E-2699-4683-AB20-8ECC57F9C8C4}" destId="{2C3F2A6E-B849-45B3-936D-07AA92CE9EC5}" srcOrd="0" destOrd="0" presId="urn:microsoft.com/office/officeart/2018/5/layout/IconCircleLabelList"/>
    <dgm:cxn modelId="{05FD3657-8F64-49B8-9C17-5E678B2D0939}" type="presParOf" srcId="{2C3F2A6E-B849-45B3-936D-07AA92CE9EC5}" destId="{5D5D4B2D-8F66-4D94-BDA4-1418722AB2B5}" srcOrd="0" destOrd="0" presId="urn:microsoft.com/office/officeart/2018/5/layout/IconCircleLabelList"/>
    <dgm:cxn modelId="{1D69021C-72E4-40CE-880B-557205CBAEFE}" type="presParOf" srcId="{2C3F2A6E-B849-45B3-936D-07AA92CE9EC5}" destId="{09E0B338-F4B3-4E67-B86A-F43984C31A6D}" srcOrd="1" destOrd="0" presId="urn:microsoft.com/office/officeart/2018/5/layout/IconCircleLabelList"/>
    <dgm:cxn modelId="{CD3053D1-224F-4787-A606-13F21FC1D98E}" type="presParOf" srcId="{2C3F2A6E-B849-45B3-936D-07AA92CE9EC5}" destId="{CFB71A94-3967-48E1-A7DF-399B37312880}" srcOrd="2" destOrd="0" presId="urn:microsoft.com/office/officeart/2018/5/layout/IconCircleLabelList"/>
    <dgm:cxn modelId="{913FE208-94AE-4C92-94A5-E8427D6BC101}" type="presParOf" srcId="{2C3F2A6E-B849-45B3-936D-07AA92CE9EC5}" destId="{2FADEE7D-47FF-472A-A51C-15914E831E16}" srcOrd="3" destOrd="0" presId="urn:microsoft.com/office/officeart/2018/5/layout/IconCircleLabelList"/>
    <dgm:cxn modelId="{5B913E0C-2C9B-4835-B50A-F46840C9E119}" type="presParOf" srcId="{4A469C4E-2699-4683-AB20-8ECC57F9C8C4}" destId="{A554F410-6B30-4235-A6D6-57949A714875}" srcOrd="1" destOrd="0" presId="urn:microsoft.com/office/officeart/2018/5/layout/IconCircleLabelList"/>
    <dgm:cxn modelId="{10A52C6C-515E-4D42-B999-0769E129D960}" type="presParOf" srcId="{4A469C4E-2699-4683-AB20-8ECC57F9C8C4}" destId="{4F7C51B1-B99A-4039-A63F-233BC31CB0A4}" srcOrd="2" destOrd="0" presId="urn:microsoft.com/office/officeart/2018/5/layout/IconCircleLabelList"/>
    <dgm:cxn modelId="{5CFB9D15-E5D0-4576-8A99-CC34697A7B05}" type="presParOf" srcId="{4F7C51B1-B99A-4039-A63F-233BC31CB0A4}" destId="{93F03D35-6D61-4345-A43E-E92E793BBE01}" srcOrd="0" destOrd="0" presId="urn:microsoft.com/office/officeart/2018/5/layout/IconCircleLabelList"/>
    <dgm:cxn modelId="{A3CE13D2-FBD3-4551-B4FA-431591B17DD6}" type="presParOf" srcId="{4F7C51B1-B99A-4039-A63F-233BC31CB0A4}" destId="{7D8DDEB4-3D60-42B3-891C-921731B412C4}" srcOrd="1" destOrd="0" presId="urn:microsoft.com/office/officeart/2018/5/layout/IconCircleLabelList"/>
    <dgm:cxn modelId="{7A140AF2-5825-47A2-9570-610C7CF4AF3C}" type="presParOf" srcId="{4F7C51B1-B99A-4039-A63F-233BC31CB0A4}" destId="{58EC8674-915A-4085-8F7C-3DD7B0C7BDA1}" srcOrd="2" destOrd="0" presId="urn:microsoft.com/office/officeart/2018/5/layout/IconCircleLabelList"/>
    <dgm:cxn modelId="{31EBBED9-BD60-4E79-8FBA-FCF920CB477B}" type="presParOf" srcId="{4F7C51B1-B99A-4039-A63F-233BC31CB0A4}" destId="{3A652023-D360-4B36-924E-2158BAE3E8DC}" srcOrd="3" destOrd="0" presId="urn:microsoft.com/office/officeart/2018/5/layout/IconCircleLabelList"/>
    <dgm:cxn modelId="{A49F3501-5233-41AF-A668-C45A2AE0BB1B}" type="presParOf" srcId="{4A469C4E-2699-4683-AB20-8ECC57F9C8C4}" destId="{A3B25342-3E5A-4F68-A9CB-400C24B11F50}" srcOrd="3" destOrd="0" presId="urn:microsoft.com/office/officeart/2018/5/layout/IconCircleLabelList"/>
    <dgm:cxn modelId="{44ED74E7-7A21-4AE6-82B3-99A66C46B248}" type="presParOf" srcId="{4A469C4E-2699-4683-AB20-8ECC57F9C8C4}" destId="{A6BDF4CF-1D7E-4940-8467-36CB323A064A}" srcOrd="4" destOrd="0" presId="urn:microsoft.com/office/officeart/2018/5/layout/IconCircleLabelList"/>
    <dgm:cxn modelId="{EDA5D784-D21D-4119-BBF4-6B54F94B7B09}" type="presParOf" srcId="{A6BDF4CF-1D7E-4940-8467-36CB323A064A}" destId="{3DCCDD03-3AFA-4C05-A7BA-DCED376118A7}" srcOrd="0" destOrd="0" presId="urn:microsoft.com/office/officeart/2018/5/layout/IconCircleLabelList"/>
    <dgm:cxn modelId="{17757587-5891-46DC-92BC-3D5451CF137E}" type="presParOf" srcId="{A6BDF4CF-1D7E-4940-8467-36CB323A064A}" destId="{356FFE2C-9906-4C80-B66C-4FB3ADF74E28}" srcOrd="1" destOrd="0" presId="urn:microsoft.com/office/officeart/2018/5/layout/IconCircleLabelList"/>
    <dgm:cxn modelId="{41C47FFE-5285-4722-B7E7-EF4A762B1A5D}" type="presParOf" srcId="{A6BDF4CF-1D7E-4940-8467-36CB323A064A}" destId="{44A72224-2E0C-4E4D-8403-FE19FAC40186}" srcOrd="2" destOrd="0" presId="urn:microsoft.com/office/officeart/2018/5/layout/IconCircleLabelList"/>
    <dgm:cxn modelId="{28E3D11A-A996-4B24-B92E-1CCF43465ABF}" type="presParOf" srcId="{A6BDF4CF-1D7E-4940-8467-36CB323A064A}" destId="{E85E34AD-6268-4317-8E86-044CDEC4CD48}" srcOrd="3" destOrd="0" presId="urn:microsoft.com/office/officeart/2018/5/layout/IconCircleLabelList"/>
    <dgm:cxn modelId="{238FC92D-FDAA-4BDD-BBEC-3441B608FC82}" type="presParOf" srcId="{4A469C4E-2699-4683-AB20-8ECC57F9C8C4}" destId="{1478F7B7-9217-4CA6-AA12-130BDA8A8B22}" srcOrd="5" destOrd="0" presId="urn:microsoft.com/office/officeart/2018/5/layout/IconCircleLabelList"/>
    <dgm:cxn modelId="{C31FC2D3-07AE-4198-A4EE-681F29266FA5}" type="presParOf" srcId="{4A469C4E-2699-4683-AB20-8ECC57F9C8C4}" destId="{AF0AC12D-8DB9-42CD-961C-165AA9D06846}" srcOrd="6" destOrd="0" presId="urn:microsoft.com/office/officeart/2018/5/layout/IconCircleLabelList"/>
    <dgm:cxn modelId="{03D71823-A019-4383-9031-54452A9FAF44}" type="presParOf" srcId="{AF0AC12D-8DB9-42CD-961C-165AA9D06846}" destId="{D90B0C15-0199-4992-BF25-16568FA2FE20}" srcOrd="0" destOrd="0" presId="urn:microsoft.com/office/officeart/2018/5/layout/IconCircleLabelList"/>
    <dgm:cxn modelId="{CB617180-E22F-4B7A-9D58-FF8DAE0D2587}" type="presParOf" srcId="{AF0AC12D-8DB9-42CD-961C-165AA9D06846}" destId="{0CBA8818-1F22-48DF-8076-164697FEDC0C}" srcOrd="1" destOrd="0" presId="urn:microsoft.com/office/officeart/2018/5/layout/IconCircleLabelList"/>
    <dgm:cxn modelId="{8A6952B3-70C8-4246-BA95-265C13FEDD49}" type="presParOf" srcId="{AF0AC12D-8DB9-42CD-961C-165AA9D06846}" destId="{46E5BA31-CB1B-4C8D-8542-AF36F3313DA5}" srcOrd="2" destOrd="0" presId="urn:microsoft.com/office/officeart/2018/5/layout/IconCircleLabelList"/>
    <dgm:cxn modelId="{2176160F-3433-4111-9FE1-0735E8156E35}" type="presParOf" srcId="{AF0AC12D-8DB9-42CD-961C-165AA9D06846}" destId="{B0922FD8-9B62-4F73-BC98-F1ACB3114C78}" srcOrd="3" destOrd="0" presId="urn:microsoft.com/office/officeart/2018/5/layout/IconCircleLabelList"/>
    <dgm:cxn modelId="{675CC58A-C0DE-4F9F-9075-E4373B2F94DE}" type="presParOf" srcId="{4A469C4E-2699-4683-AB20-8ECC57F9C8C4}" destId="{5758465E-CCCB-41CA-AFBB-76B318492370}" srcOrd="7" destOrd="0" presId="urn:microsoft.com/office/officeart/2018/5/layout/IconCircleLabelList"/>
    <dgm:cxn modelId="{47259CF5-B67F-476A-B83E-1497B3E2BAE7}" type="presParOf" srcId="{4A469C4E-2699-4683-AB20-8ECC57F9C8C4}" destId="{B8B488FC-93D8-4817-8C4E-D2CD346F0609}" srcOrd="8" destOrd="0" presId="urn:microsoft.com/office/officeart/2018/5/layout/IconCircleLabelList"/>
    <dgm:cxn modelId="{0968699E-8202-40E5-81DD-E3DB648B6D2D}" type="presParOf" srcId="{B8B488FC-93D8-4817-8C4E-D2CD346F0609}" destId="{18823C15-402F-4F40-B359-CD8E67A05508}" srcOrd="0" destOrd="0" presId="urn:microsoft.com/office/officeart/2018/5/layout/IconCircleLabelList"/>
    <dgm:cxn modelId="{4D1B6C6C-0ADE-406E-A4C5-481F0C14F25F}" type="presParOf" srcId="{B8B488FC-93D8-4817-8C4E-D2CD346F0609}" destId="{8A7C9288-039E-46BD-AC38-DECC2F7F779C}" srcOrd="1" destOrd="0" presId="urn:microsoft.com/office/officeart/2018/5/layout/IconCircleLabelList"/>
    <dgm:cxn modelId="{5254E52C-2E06-4280-A15E-DDA6C4D8EED3}" type="presParOf" srcId="{B8B488FC-93D8-4817-8C4E-D2CD346F0609}" destId="{BBF30C11-65FC-4FAC-B335-0A055988DD57}" srcOrd="2" destOrd="0" presId="urn:microsoft.com/office/officeart/2018/5/layout/IconCircleLabelList"/>
    <dgm:cxn modelId="{A56C99DE-8049-4F88-99A8-7CC7FE6E61CC}" type="presParOf" srcId="{B8B488FC-93D8-4817-8C4E-D2CD346F0609}" destId="{CC56C772-FFB8-4CED-8344-03C7C42E009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D4B2D-8F66-4D94-BDA4-1418722AB2B5}">
      <dsp:nvSpPr>
        <dsp:cNvPr id="0" name=""/>
        <dsp:cNvSpPr/>
      </dsp:nvSpPr>
      <dsp:spPr>
        <a:xfrm>
          <a:off x="575798" y="712050"/>
          <a:ext cx="1316907" cy="131690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E0B338-F4B3-4E67-B86A-F43984C31A6D}">
      <dsp:nvSpPr>
        <dsp:cNvPr id="0" name=""/>
        <dsp:cNvSpPr/>
      </dsp:nvSpPr>
      <dsp:spPr>
        <a:xfrm>
          <a:off x="856451" y="992702"/>
          <a:ext cx="755602" cy="7556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FADEE7D-47FF-472A-A51C-15914E831E16}">
      <dsp:nvSpPr>
        <dsp:cNvPr id="0" name=""/>
        <dsp:cNvSpPr/>
      </dsp:nvSpPr>
      <dsp:spPr>
        <a:xfrm>
          <a:off x="154819" y="2439141"/>
          <a:ext cx="21588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s-ES" sz="1400" kern="1200"/>
            <a:t>unidad </a:t>
          </a:r>
          <a:r>
            <a:rPr lang="es-ES" sz="1400" kern="1200" dirty="0"/>
            <a:t>de aprendizaje, temario, aprobado </a:t>
          </a:r>
          <a:r>
            <a:rPr lang="es-ES" sz="1400" kern="1200"/>
            <a:t>por consejo de gobierno.</a:t>
          </a:r>
          <a:endParaRPr lang="en-US" sz="1400" kern="1200"/>
        </a:p>
      </dsp:txBody>
      <dsp:txXfrm>
        <a:off x="154819" y="2439141"/>
        <a:ext cx="2158864" cy="720000"/>
      </dsp:txXfrm>
    </dsp:sp>
    <dsp:sp modelId="{93F03D35-6D61-4345-A43E-E92E793BBE01}">
      <dsp:nvSpPr>
        <dsp:cNvPr id="0" name=""/>
        <dsp:cNvSpPr/>
      </dsp:nvSpPr>
      <dsp:spPr>
        <a:xfrm>
          <a:off x="3112464" y="712050"/>
          <a:ext cx="1316907" cy="131690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8DDEB4-3D60-42B3-891C-921731B412C4}">
      <dsp:nvSpPr>
        <dsp:cNvPr id="0" name=""/>
        <dsp:cNvSpPr/>
      </dsp:nvSpPr>
      <dsp:spPr>
        <a:xfrm>
          <a:off x="3393117" y="992702"/>
          <a:ext cx="755602" cy="7556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A652023-D360-4B36-924E-2158BAE3E8DC}">
      <dsp:nvSpPr>
        <dsp:cNvPr id="0" name=""/>
        <dsp:cNvSpPr/>
      </dsp:nvSpPr>
      <dsp:spPr>
        <a:xfrm>
          <a:off x="2691486" y="2439141"/>
          <a:ext cx="21588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s-ES" sz="1400" kern="1200"/>
            <a:t>Unidad 1. </a:t>
          </a:r>
          <a:r>
            <a:rPr lang="es-ES" sz="1400" kern="1200" dirty="0"/>
            <a:t>Introducción a la solución de problemas basados en computadoras</a:t>
          </a:r>
          <a:endParaRPr lang="en-US" sz="1400" kern="1200"/>
        </a:p>
      </dsp:txBody>
      <dsp:txXfrm>
        <a:off x="2691486" y="2439141"/>
        <a:ext cx="2158864" cy="720000"/>
      </dsp:txXfrm>
    </dsp:sp>
    <dsp:sp modelId="{3DCCDD03-3AFA-4C05-A7BA-DCED376118A7}">
      <dsp:nvSpPr>
        <dsp:cNvPr id="0" name=""/>
        <dsp:cNvSpPr/>
      </dsp:nvSpPr>
      <dsp:spPr>
        <a:xfrm>
          <a:off x="5649130" y="712050"/>
          <a:ext cx="1316907" cy="131690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6FFE2C-9906-4C80-B66C-4FB3ADF74E28}">
      <dsp:nvSpPr>
        <dsp:cNvPr id="0" name=""/>
        <dsp:cNvSpPr/>
      </dsp:nvSpPr>
      <dsp:spPr>
        <a:xfrm>
          <a:off x="5929783" y="992702"/>
          <a:ext cx="755602" cy="7556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85E34AD-6268-4317-8E86-044CDEC4CD48}">
      <dsp:nvSpPr>
        <dsp:cNvPr id="0" name=""/>
        <dsp:cNvSpPr/>
      </dsp:nvSpPr>
      <dsp:spPr>
        <a:xfrm>
          <a:off x="5228152" y="2439141"/>
          <a:ext cx="21588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s-ES" sz="1400" kern="1200"/>
            <a:t>1.1 Concepto, tipos y características de los algoritmos</a:t>
          </a:r>
          <a:endParaRPr lang="en-US" sz="1400" kern="1200"/>
        </a:p>
      </dsp:txBody>
      <dsp:txXfrm>
        <a:off x="5228152" y="2439141"/>
        <a:ext cx="2158864" cy="720000"/>
      </dsp:txXfrm>
    </dsp:sp>
    <dsp:sp modelId="{D90B0C15-0199-4992-BF25-16568FA2FE20}">
      <dsp:nvSpPr>
        <dsp:cNvPr id="0" name=""/>
        <dsp:cNvSpPr/>
      </dsp:nvSpPr>
      <dsp:spPr>
        <a:xfrm>
          <a:off x="1844131" y="3698858"/>
          <a:ext cx="1316907" cy="131690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BA8818-1F22-48DF-8076-164697FEDC0C}">
      <dsp:nvSpPr>
        <dsp:cNvPr id="0" name=""/>
        <dsp:cNvSpPr/>
      </dsp:nvSpPr>
      <dsp:spPr>
        <a:xfrm>
          <a:off x="2124784" y="3979510"/>
          <a:ext cx="755602" cy="75560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922FD8-9B62-4F73-BC98-F1ACB3114C78}">
      <dsp:nvSpPr>
        <dsp:cNvPr id="0" name=""/>
        <dsp:cNvSpPr/>
      </dsp:nvSpPr>
      <dsp:spPr>
        <a:xfrm>
          <a:off x="1423153" y="5425949"/>
          <a:ext cx="21588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s-ES" sz="1400" kern="1200"/>
            <a:t>1.2 Elementos de una computadora y su relación con la solución de problemas</a:t>
          </a:r>
          <a:endParaRPr lang="en-US" sz="1400" kern="1200"/>
        </a:p>
      </dsp:txBody>
      <dsp:txXfrm>
        <a:off x="1423153" y="5425949"/>
        <a:ext cx="2158864" cy="720000"/>
      </dsp:txXfrm>
    </dsp:sp>
    <dsp:sp modelId="{18823C15-402F-4F40-B359-CD8E67A05508}">
      <dsp:nvSpPr>
        <dsp:cNvPr id="0" name=""/>
        <dsp:cNvSpPr/>
      </dsp:nvSpPr>
      <dsp:spPr>
        <a:xfrm>
          <a:off x="4380797" y="3698858"/>
          <a:ext cx="1316907" cy="1316907"/>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7C9288-039E-46BD-AC38-DECC2F7F779C}">
      <dsp:nvSpPr>
        <dsp:cNvPr id="0" name=""/>
        <dsp:cNvSpPr/>
      </dsp:nvSpPr>
      <dsp:spPr>
        <a:xfrm>
          <a:off x="4661450" y="3979510"/>
          <a:ext cx="755602" cy="75560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56C772-FFB8-4CED-8344-03C7C42E009E}">
      <dsp:nvSpPr>
        <dsp:cNvPr id="0" name=""/>
        <dsp:cNvSpPr/>
      </dsp:nvSpPr>
      <dsp:spPr>
        <a:xfrm>
          <a:off x="3959819" y="5425949"/>
          <a:ext cx="215886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defRPr cap="all"/>
          </a:pPr>
          <a:r>
            <a:rPr lang="es-ES" sz="1400" kern="1200"/>
            <a:t>1.3 Proceso de desarrollo de programas de cómputo </a:t>
          </a:r>
          <a:endParaRPr lang="en-US" sz="1400" kern="1200"/>
        </a:p>
      </dsp:txBody>
      <dsp:txXfrm>
        <a:off x="3959819" y="5425949"/>
        <a:ext cx="2158864"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C8F1D84B-F747-4821-8617-FBD61E8F4308}" type="datetime1">
              <a:rPr lang="es-ES" smtClean="0"/>
              <a:t>22/09/2019</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79429053-DC2A-4342-ADD4-2FD729D91E2C}" type="slidenum">
              <a:rPr lang="es-ES" smtClean="0"/>
              <a:pPr algn="r" rtl="0"/>
              <a:t>‹Nº›</a:t>
            </a:fld>
            <a:endParaRPr lang="es-ES" dirty="0"/>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lvl1pPr>
          </a:lstStyle>
          <a:p>
            <a:fld id="{DA87C823-BB9F-45DA-99AB-416A32E1B948}" type="datetime1">
              <a:rPr lang="es-ES" noProof="0" smtClean="0"/>
              <a:pPr/>
              <a:t>22/09/2019</a:t>
            </a:fld>
            <a:endParaRPr lang="es-ES" noProof="0" dirty="0"/>
          </a:p>
        </p:txBody>
      </p:sp>
      <p:sp>
        <p:nvSpPr>
          <p:cNvPr id="4" name="Marcador de posición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lvl1pPr>
          </a:lstStyle>
          <a:p>
            <a:fld id="{3EBA5BD7-F043-4D1B-AA17-CD412FC534DE}" type="slidenum">
              <a:rPr lang="es-ES" noProof="0" smtClean="0"/>
              <a:pPr/>
              <a:t>‹Nº›</a:t>
            </a:fld>
            <a:endParaRPr lang="es-ES" noProof="0" dirty="0"/>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EBA5BD7-F043-4D1B-AA17-CD412FC534DE}" type="slidenum">
              <a:rPr lang="es-ES" smtClean="0"/>
              <a:pPr/>
              <a:t>1</a:t>
            </a:fld>
            <a:endParaRPr lang="es-ES" dirty="0"/>
          </a:p>
        </p:txBody>
      </p:sp>
    </p:spTree>
    <p:extLst>
      <p:ext uri="{BB962C8B-B14F-4D97-AF65-F5344CB8AC3E}">
        <p14:creationId xmlns:p14="http://schemas.microsoft.com/office/powerpoint/2010/main" val="3688672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3EBA5BD7-F043-4D1B-AA17-CD412FC534DE}" type="slidenum">
              <a:rPr lang="es-ES" smtClean="0"/>
              <a:pPr/>
              <a:t>10</a:t>
            </a:fld>
            <a:endParaRPr lang="es-ES" dirty="0"/>
          </a:p>
        </p:txBody>
      </p:sp>
    </p:spTree>
    <p:extLst>
      <p:ext uri="{BB962C8B-B14F-4D97-AF65-F5344CB8AC3E}">
        <p14:creationId xmlns:p14="http://schemas.microsoft.com/office/powerpoint/2010/main" val="307451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1"/>
            <a:ext cx="12188825"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081" y="4960137"/>
            <a:ext cx="7770376" cy="1463040"/>
          </a:xfrm>
        </p:spPr>
        <p:txBody>
          <a:bodyPr anchor="ctr">
            <a:normAutofit/>
          </a:bodyPr>
          <a:lstStyle>
            <a:lvl1pPr algn="r">
              <a:defRPr sz="4999"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08357" y="4960137"/>
            <a:ext cx="3199567" cy="1463040"/>
          </a:xfrm>
        </p:spPr>
        <p:txBody>
          <a:bodyPr lIns="91440" rIns="91440" anchor="ctr">
            <a:normAutofit/>
          </a:bodyPr>
          <a:lstStyle>
            <a:lvl1pPr marL="0" indent="0" algn="l">
              <a:lnSpc>
                <a:spcPct val="100000"/>
              </a:lnSpc>
              <a:spcBef>
                <a:spcPts val="0"/>
              </a:spcBef>
              <a:buNone/>
              <a:defRPr sz="1799">
                <a:solidFill>
                  <a:schemeClr val="tx1">
                    <a:lumMod val="90000"/>
                    <a:lumOff val="10000"/>
                  </a:schemeClr>
                </a:solidFill>
              </a:defRPr>
            </a:lvl1pPr>
            <a:lvl2pPr marL="457063" indent="0" algn="ctr">
              <a:buNone/>
              <a:defRPr sz="1799"/>
            </a:lvl2pPr>
            <a:lvl3pPr marL="914126" indent="0" algn="ctr">
              <a:buNone/>
              <a:defRPr sz="1799"/>
            </a:lvl3pPr>
            <a:lvl4pPr marL="1371189" indent="0" algn="ctr">
              <a:buNone/>
              <a:defRPr sz="1799"/>
            </a:lvl4pPr>
            <a:lvl5pPr marL="1828251" indent="0" algn="ctr">
              <a:buNone/>
              <a:defRPr sz="1799"/>
            </a:lvl5pPr>
            <a:lvl6pPr marL="2285314" indent="0" algn="ctr">
              <a:buNone/>
              <a:defRPr sz="1799"/>
            </a:lvl6pPr>
            <a:lvl7pPr marL="2742377" indent="0" algn="ctr">
              <a:buNone/>
              <a:defRPr sz="1799"/>
            </a:lvl7pPr>
            <a:lvl8pPr marL="3199440" indent="0" algn="ctr">
              <a:buNone/>
              <a:defRPr sz="1799"/>
            </a:lvl8pPr>
            <a:lvl9pPr marL="3656503" indent="0" algn="ctr">
              <a:buNone/>
              <a:defRPr sz="1799"/>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A042E67D-14C0-4ED9-A218-9C14494A6A84}" type="datetime1">
              <a:rPr lang="es-ES" noProof="0" smtClean="0"/>
              <a:pPr/>
              <a:t>22/09/2019</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cxnSp>
        <p:nvCxnSpPr>
          <p:cNvPr id="8" name="Straight Connector 7"/>
          <p:cNvCxnSpPr/>
          <p:nvPr/>
        </p:nvCxnSpPr>
        <p:spPr>
          <a:xfrm flipV="1">
            <a:off x="8384658"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2034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0A1DB83-C382-4684-8887-65A03EA4FFF0}" type="datetime1">
              <a:rPr lang="es-ES" noProof="0" smtClean="0"/>
              <a:pPr/>
              <a:t>22/09/2019</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spTree>
    <p:extLst>
      <p:ext uri="{BB962C8B-B14F-4D97-AF65-F5344CB8AC3E}">
        <p14:creationId xmlns:p14="http://schemas.microsoft.com/office/powerpoint/2010/main" val="409811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762000"/>
            <a:ext cx="2628215"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90342" y="762000"/>
            <a:ext cx="7579926" cy="541020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60E81D3-9B82-44CA-B1F9-FCEFDC87935B}" type="datetime1">
              <a:rPr lang="es-ES" noProof="0" smtClean="0"/>
              <a:pPr/>
              <a:t>22/09/2019</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cxnSp>
        <p:nvCxnSpPr>
          <p:cNvPr id="7" name="Straight Connector 6"/>
          <p:cNvCxnSpPr/>
          <p:nvPr/>
        </p:nvCxnSpPr>
        <p:spPr>
          <a:xfrm rot="5400000" flipV="1">
            <a:off x="10055781" y="59382"/>
            <a:ext cx="0" cy="91416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896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5C83AD5-F5AF-4BDC-901E-85A05CCFFAAA}" type="datetime1">
              <a:rPr lang="es-ES" noProof="0" smtClean="0"/>
              <a:pPr/>
              <a:t>22/09/2019</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fld id="{C014DD1E-5D91-48A3-AD6D-45FBA980D106}" type="slidenum">
              <a:rPr lang="es-ES" smtClean="0"/>
              <a:pPr/>
              <a:t>‹Nº›</a:t>
            </a:fld>
            <a:endParaRPr lang="es-ES" dirty="0"/>
          </a:p>
        </p:txBody>
      </p:sp>
    </p:spTree>
    <p:extLst>
      <p:ext uri="{BB962C8B-B14F-4D97-AF65-F5344CB8AC3E}">
        <p14:creationId xmlns:p14="http://schemas.microsoft.com/office/powerpoint/2010/main" val="178056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1"/>
            <a:ext cx="12188825"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081" y="4960137"/>
            <a:ext cx="7770376" cy="1463040"/>
          </a:xfrm>
        </p:spPr>
        <p:txBody>
          <a:bodyPr anchor="ctr">
            <a:normAutofit/>
          </a:bodyPr>
          <a:lstStyle>
            <a:lvl1pPr algn="r">
              <a:defRPr sz="4999"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08357" y="4960137"/>
            <a:ext cx="3199567" cy="1463040"/>
          </a:xfrm>
        </p:spPr>
        <p:txBody>
          <a:bodyPr lIns="91440" rIns="91440" anchor="ctr">
            <a:normAutofit/>
          </a:bodyPr>
          <a:lstStyle>
            <a:lvl1pPr marL="0" indent="0">
              <a:lnSpc>
                <a:spcPct val="100000"/>
              </a:lnSpc>
              <a:spcBef>
                <a:spcPts val="0"/>
              </a:spcBef>
              <a:buNone/>
              <a:defRPr sz="1799">
                <a:solidFill>
                  <a:schemeClr val="tx1">
                    <a:lumMod val="90000"/>
                    <a:lumOff val="1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AA1D35CA-82F5-4AD4-B9EC-66E805B73542}" type="datetime1">
              <a:rPr lang="es-ES" noProof="0" smtClean="0"/>
              <a:pPr/>
              <a:t>22/09/2019</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cxnSp>
        <p:nvCxnSpPr>
          <p:cNvPr id="8" name="Straight Connector 7"/>
          <p:cNvCxnSpPr/>
          <p:nvPr/>
        </p:nvCxnSpPr>
        <p:spPr>
          <a:xfrm flipV="1">
            <a:off x="8384658"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023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3861" y="585216"/>
            <a:ext cx="9717541"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3861" y="2286000"/>
            <a:ext cx="4753642"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987760" y="2286000"/>
            <a:ext cx="4753642"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34CCE92-710B-4678-B1B1-EFCAA5CDF075}" type="datetime1">
              <a:rPr lang="es-ES" noProof="0" smtClean="0"/>
              <a:pPr/>
              <a:t>22/09/2019</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spTree>
    <p:extLst>
      <p:ext uri="{BB962C8B-B14F-4D97-AF65-F5344CB8AC3E}">
        <p14:creationId xmlns:p14="http://schemas.microsoft.com/office/powerpoint/2010/main" val="2788174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23861" y="585216"/>
            <a:ext cx="9717541"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3861" y="2179636"/>
            <a:ext cx="4753642" cy="822960"/>
          </a:xfrm>
        </p:spPr>
        <p:txBody>
          <a:bodyPr lIns="137160" rIns="137160" anchor="ctr">
            <a:normAutofit/>
          </a:bodyPr>
          <a:lstStyle>
            <a:lvl1pPr marL="0" indent="0">
              <a:spcBef>
                <a:spcPts val="0"/>
              </a:spcBef>
              <a:spcAft>
                <a:spcPts val="0"/>
              </a:spcAft>
              <a:buNone/>
              <a:defRPr sz="2299" b="0" cap="none" baseline="0">
                <a:solidFill>
                  <a:schemeClr val="accent2">
                    <a:lumMod val="75000"/>
                  </a:schemeClr>
                </a:solidFill>
                <a:latin typeface="+mn-lt"/>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23861" y="2967788"/>
            <a:ext cx="4753642" cy="3341572"/>
          </a:xfrm>
        </p:spPr>
        <p:txBody>
          <a:bodyPr lIns="45720" rIns="4572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987760" y="2179636"/>
            <a:ext cx="4753642" cy="822960"/>
          </a:xfrm>
        </p:spPr>
        <p:txBody>
          <a:bodyPr lIns="137160" rIns="137160" anchor="ctr">
            <a:normAutofit/>
          </a:bodyPr>
          <a:lstStyle>
            <a:lvl1pPr marL="0" indent="0">
              <a:spcBef>
                <a:spcPts val="0"/>
              </a:spcBef>
              <a:spcAft>
                <a:spcPts val="0"/>
              </a:spcAft>
              <a:buNone/>
              <a:defRPr lang="en-US" sz="2299" b="0" kern="1200" cap="none" baseline="0" dirty="0">
                <a:solidFill>
                  <a:schemeClr val="accent2">
                    <a:lumMod val="75000"/>
                  </a:schemeClr>
                </a:solidFill>
                <a:latin typeface="+mn-lt"/>
                <a:ea typeface="+mn-ea"/>
                <a:cs typeface="+mn-cs"/>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marL="0" lvl="0" indent="0" algn="l" defTabSz="914126" rtl="0" eaLnBrk="1" latinLnBrk="0" hangingPunct="1">
              <a:lnSpc>
                <a:spcPct val="90000"/>
              </a:lnSpc>
              <a:spcBef>
                <a:spcPts val="1799"/>
              </a:spcBef>
              <a:buNone/>
            </a:pPr>
            <a:r>
              <a:rPr lang="es-ES"/>
              <a:t>Haga clic para modificar los estilos de texto del patrón</a:t>
            </a:r>
          </a:p>
        </p:txBody>
      </p:sp>
      <p:sp>
        <p:nvSpPr>
          <p:cNvPr id="6" name="Content Placeholder 5"/>
          <p:cNvSpPr>
            <a:spLocks noGrp="1"/>
          </p:cNvSpPr>
          <p:nvPr>
            <p:ph sz="quarter" idx="4"/>
          </p:nvPr>
        </p:nvSpPr>
        <p:spPr>
          <a:xfrm>
            <a:off x="5987760" y="2967788"/>
            <a:ext cx="4753642" cy="3341572"/>
          </a:xfrm>
        </p:spPr>
        <p:txBody>
          <a:bodyPr lIns="45720" rIns="4572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3FB0F2C-25D9-4D7E-B43A-29A2E16C960D}" type="datetime1">
              <a:rPr lang="es-ES" noProof="0" smtClean="0"/>
              <a:pPr/>
              <a:t>22/09/2019</a:t>
            </a:fld>
            <a:endParaRPr lang="es-ES" noProof="0" dirty="0"/>
          </a:p>
        </p:txBody>
      </p:sp>
      <p:sp>
        <p:nvSpPr>
          <p:cNvPr id="8" name="Footer Placeholder 7"/>
          <p:cNvSpPr>
            <a:spLocks noGrp="1"/>
          </p:cNvSpPr>
          <p:nvPr>
            <p:ph type="ftr" sz="quarter" idx="11"/>
          </p:nvPr>
        </p:nvSpPr>
        <p:spPr/>
        <p:txBody>
          <a:bodyPr/>
          <a:lstStyle/>
          <a:p>
            <a:pPr rtl="0"/>
            <a:endParaRPr lang="es-ES" noProof="0" dirty="0"/>
          </a:p>
        </p:txBody>
      </p:sp>
      <p:sp>
        <p:nvSpPr>
          <p:cNvPr id="9" name="Slide Number Placeholder 8"/>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spTree>
    <p:extLst>
      <p:ext uri="{BB962C8B-B14F-4D97-AF65-F5344CB8AC3E}">
        <p14:creationId xmlns:p14="http://schemas.microsoft.com/office/powerpoint/2010/main" val="200693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D34687D-B11B-47A5-95F6-B79DA932A6DF}" type="datetime1">
              <a:rPr lang="es-ES" noProof="0" smtClean="0"/>
              <a:pPr/>
              <a:t>22/09/2019</a:t>
            </a:fld>
            <a:endParaRPr lang="es-ES" noProof="0" dirty="0"/>
          </a:p>
        </p:txBody>
      </p:sp>
      <p:sp>
        <p:nvSpPr>
          <p:cNvPr id="4" name="Footer Placeholder 3"/>
          <p:cNvSpPr>
            <a:spLocks noGrp="1"/>
          </p:cNvSpPr>
          <p:nvPr>
            <p:ph type="ftr" sz="quarter" idx="11"/>
          </p:nvPr>
        </p:nvSpPr>
        <p:spPr/>
        <p:txBody>
          <a:bodyPr/>
          <a:lstStyle/>
          <a:p>
            <a:pPr rtl="0"/>
            <a:endParaRPr lang="es-ES" noProof="0" dirty="0"/>
          </a:p>
        </p:txBody>
      </p:sp>
      <p:sp>
        <p:nvSpPr>
          <p:cNvPr id="5" name="Slide Number Placeholder 4"/>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spTree>
    <p:extLst>
      <p:ext uri="{BB962C8B-B14F-4D97-AF65-F5344CB8AC3E}">
        <p14:creationId xmlns:p14="http://schemas.microsoft.com/office/powerpoint/2010/main" val="68391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C656DE-1E46-4450-9484-A739B4FADFBC}" type="datetime1">
              <a:rPr lang="es-ES" noProof="0" smtClean="0"/>
              <a:pPr/>
              <a:t>22/09/2019</a:t>
            </a:fld>
            <a:endParaRPr lang="es-ES" noProof="0" dirty="0"/>
          </a:p>
        </p:txBody>
      </p:sp>
      <p:sp>
        <p:nvSpPr>
          <p:cNvPr id="3" name="Footer Placeholder 2"/>
          <p:cNvSpPr>
            <a:spLocks noGrp="1"/>
          </p:cNvSpPr>
          <p:nvPr>
            <p:ph type="ftr" sz="quarter" idx="11"/>
          </p:nvPr>
        </p:nvSpPr>
        <p:spPr/>
        <p:txBody>
          <a:bodyPr/>
          <a:lstStyle/>
          <a:p>
            <a:pPr rtl="0"/>
            <a:endParaRPr lang="es-ES" noProof="0" dirty="0"/>
          </a:p>
        </p:txBody>
      </p:sp>
      <p:sp>
        <p:nvSpPr>
          <p:cNvPr id="4" name="Slide Number Placeholder 3"/>
          <p:cNvSpPr>
            <a:spLocks noGrp="1"/>
          </p:cNvSpPr>
          <p:nvPr>
            <p:ph type="sldNum" sz="quarter" idx="12"/>
          </p:nvPr>
        </p:nvSpPr>
        <p:spPr/>
        <p:txBody>
          <a:bodyPr/>
          <a:lstStyle/>
          <a:p>
            <a:pPr rtl="0"/>
            <a:fld id="{C014DD1E-5D91-48A3-AD6D-45FBA980D106}" type="slidenum">
              <a:rPr lang="es-ES" noProof="0" smtClean="0"/>
              <a:t>‹Nº›</a:t>
            </a:fld>
            <a:endParaRPr lang="es-ES" noProof="0" dirty="0"/>
          </a:p>
        </p:txBody>
      </p:sp>
    </p:spTree>
    <p:extLst>
      <p:ext uri="{BB962C8B-B14F-4D97-AF65-F5344CB8AC3E}">
        <p14:creationId xmlns:p14="http://schemas.microsoft.com/office/powerpoint/2010/main" val="1437848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3861" y="471509"/>
            <a:ext cx="4387977" cy="1737360"/>
          </a:xfrm>
        </p:spPr>
        <p:txBody>
          <a:bodyPr>
            <a:noAutofit/>
          </a:bodyPr>
          <a:lstStyle>
            <a:lvl1pPr>
              <a:lnSpc>
                <a:spcPct val="80000"/>
              </a:lnSpc>
              <a:defRPr sz="3999"/>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13512" y="822960"/>
            <a:ext cx="5676945" cy="5184648"/>
          </a:xfrm>
        </p:spPr>
        <p:txBody>
          <a:bodyPr/>
          <a:lstStyle>
            <a:lvl1pPr>
              <a:defRPr sz="2399"/>
            </a:lvl1pPr>
            <a:lvl2pPr>
              <a:defRPr sz="1999"/>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23861" y="2257506"/>
            <a:ext cx="4387977" cy="3762294"/>
          </a:xfrm>
        </p:spPr>
        <p:txBody>
          <a:bodyPr lIns="91440" rIns="91440">
            <a:normAutofit/>
          </a:bodyPr>
          <a:lstStyle>
            <a:lvl1pPr marL="0" indent="0">
              <a:lnSpc>
                <a:spcPct val="108000"/>
              </a:lnSpc>
              <a:spcBef>
                <a:spcPts val="600"/>
              </a:spcBef>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5C83AD5-F5AF-4BDC-901E-85A05CCFFAAA}" type="datetime1">
              <a:rPr lang="es-ES" noProof="0" smtClean="0"/>
              <a:pPr/>
              <a:t>22/09/2019</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C014DD1E-5D91-48A3-AD6D-45FBA980D106}" type="slidenum">
              <a:rPr lang="es-ES" smtClean="0"/>
              <a:pPr/>
              <a:t>‹Nº›</a:t>
            </a:fld>
            <a:endParaRPr lang="es-ES" dirty="0"/>
          </a:p>
        </p:txBody>
      </p:sp>
    </p:spTree>
    <p:extLst>
      <p:ext uri="{BB962C8B-B14F-4D97-AF65-F5344CB8AC3E}">
        <p14:creationId xmlns:p14="http://schemas.microsoft.com/office/powerpoint/2010/main" val="1872057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081" y="4960138"/>
            <a:ext cx="7770376" cy="1463040"/>
          </a:xfrm>
        </p:spPr>
        <p:txBody>
          <a:bodyPr anchor="ctr">
            <a:normAutofit/>
          </a:bodyPr>
          <a:lstStyle>
            <a:lvl1pPr algn="r">
              <a:defRPr sz="4999"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12185778" cy="4572000"/>
          </a:xfrm>
          <a:solidFill>
            <a:schemeClr val="accent2">
              <a:lumMod val="60000"/>
              <a:lumOff val="40000"/>
            </a:schemeClr>
          </a:solidFill>
        </p:spPr>
        <p:txBody>
          <a:bodyPr lIns="457200" tIns="365760" rIns="45720" bIns="45720"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608357" y="4960138"/>
            <a:ext cx="3199567" cy="1463040"/>
          </a:xfrm>
        </p:spPr>
        <p:txBody>
          <a:bodyPr lIns="91440" rIns="91440" anchor="ctr">
            <a:normAutofit/>
          </a:bodyPr>
          <a:lstStyle>
            <a:lvl1pPr marL="0" indent="0">
              <a:lnSpc>
                <a:spcPct val="100000"/>
              </a:lnSpc>
              <a:spcBef>
                <a:spcPts val="0"/>
              </a:spcBef>
              <a:buNone/>
              <a:defRPr sz="1799">
                <a:solidFill>
                  <a:schemeClr val="tx1">
                    <a:lumMod val="90000"/>
                    <a:lumOff val="10000"/>
                  </a:schemeClr>
                </a:solidFill>
              </a:defRPr>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5C83AD5-F5AF-4BDC-901E-85A05CCFFAAA}" type="datetime1">
              <a:rPr lang="es-ES" noProof="0" smtClean="0"/>
              <a:pPr/>
              <a:t>22/09/2019</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C014DD1E-5D91-48A3-AD6D-45FBA980D106}" type="slidenum">
              <a:rPr lang="es-ES" smtClean="0"/>
              <a:pPr/>
              <a:t>‹Nº›</a:t>
            </a:fld>
            <a:endParaRPr lang="es-ES" dirty="0"/>
          </a:p>
        </p:txBody>
      </p:sp>
      <p:cxnSp>
        <p:nvCxnSpPr>
          <p:cNvPr id="9" name="Straight Connector 8"/>
          <p:cNvCxnSpPr/>
          <p:nvPr/>
        </p:nvCxnSpPr>
        <p:spPr>
          <a:xfrm flipV="1">
            <a:off x="8384658"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09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861" y="585216"/>
            <a:ext cx="9717541"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3862" y="2286000"/>
            <a:ext cx="9717540" cy="4023360"/>
          </a:xfrm>
          <a:prstGeom prst="rect">
            <a:avLst/>
          </a:prstGeom>
        </p:spPr>
        <p:txBody>
          <a:bodyPr vert="horz" lIns="45720" tIns="45720" rIns="4572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23861" y="6470704"/>
            <a:ext cx="2153581"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35C83AD5-F5AF-4BDC-901E-85A05CCFFAAA}" type="datetime1">
              <a:rPr lang="es-ES" noProof="0" smtClean="0"/>
              <a:pPr/>
              <a:t>22/09/2019</a:t>
            </a:fld>
            <a:endParaRPr lang="es-ES" noProof="0" dirty="0"/>
          </a:p>
        </p:txBody>
      </p:sp>
      <p:sp>
        <p:nvSpPr>
          <p:cNvPr id="5" name="Footer Placeholder 4"/>
          <p:cNvSpPr>
            <a:spLocks noGrp="1"/>
          </p:cNvSpPr>
          <p:nvPr>
            <p:ph type="ftr" sz="quarter" idx="3"/>
          </p:nvPr>
        </p:nvSpPr>
        <p:spPr>
          <a:xfrm>
            <a:off x="4841671" y="6470704"/>
            <a:ext cx="5899921"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pPr rtl="0"/>
            <a:endParaRPr lang="es-ES" noProof="0" dirty="0"/>
          </a:p>
        </p:txBody>
      </p:sp>
      <p:sp>
        <p:nvSpPr>
          <p:cNvPr id="6" name="Slide Number Placeholder 5"/>
          <p:cNvSpPr>
            <a:spLocks noGrp="1"/>
          </p:cNvSpPr>
          <p:nvPr>
            <p:ph type="sldNum" sz="quarter" idx="4"/>
          </p:nvPr>
        </p:nvSpPr>
        <p:spPr>
          <a:xfrm>
            <a:off x="10834512" y="6470704"/>
            <a:ext cx="97341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C014DD1E-5D91-48A3-AD6D-45FBA980D106}" type="slidenum">
              <a:rPr lang="es-ES" smtClean="0"/>
              <a:pPr/>
              <a:t>‹Nº›</a:t>
            </a:fld>
            <a:endParaRPr lang="es-ES" dirty="0"/>
          </a:p>
        </p:txBody>
      </p:sp>
      <p:cxnSp>
        <p:nvCxnSpPr>
          <p:cNvPr id="7" name="Straight Connector 6"/>
          <p:cNvCxnSpPr/>
          <p:nvPr/>
        </p:nvCxnSpPr>
        <p:spPr>
          <a:xfrm flipV="1">
            <a:off x="761802"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0464177"/>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8.png"/><Relationship Id="rId4" Type="http://schemas.openxmlformats.org/officeDocument/2006/relationships/diagramLayout" Target="../diagrams/layout1.xml"/><Relationship Id="rId9"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file:///C:\Users\LAZO\AppData\Local\Packages\microsoft.windowscommunicationsapps_8wekyb3d8bbwe\LocalState\Files\S0\559\Attachments\Algortimos%20Computacionales%5b1155%5d.pdf"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monografias.com/trabajos105/uso-computadoras-solucion-problemas/uso-computadoras-solucion-problemas.shtml" TargetMode="External"/><Relationship Id="rId2" Type="http://schemas.openxmlformats.org/officeDocument/2006/relationships/image" Target="../media/image4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hyperlink" Target="https://www.monografias.com/trabajos105/uso-computadoras-solucion-problemas/uso-computadoras-solucion-problemas.shtml" TargetMode="External"/><Relationship Id="rId2" Type="http://schemas.openxmlformats.org/officeDocument/2006/relationships/image" Target="../media/image45.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https://www.monografias.com/trabajos105/uso-computadoras-solucion-problemas/uso-computadoras-solucion-problemas.shtml" TargetMode="External"/><Relationship Id="rId2" Type="http://schemas.openxmlformats.org/officeDocument/2006/relationships/image" Target="../media/image48.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9.tmp"/></Relationships>
</file>

<file path=ppt/slides/_rels/slide1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hyperlink" Target="https://www.monografias.com/trabajos105/uso-computadoras-solucion-problemas/uso-computadoras-solucion-problemas.shtml"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8.xml"/><Relationship Id="rId18" Type="http://schemas.openxmlformats.org/officeDocument/2006/relationships/slide" Target="slide41.xml"/><Relationship Id="rId26" Type="http://schemas.openxmlformats.org/officeDocument/2006/relationships/image" Target="../media/image14.png"/><Relationship Id="rId3" Type="http://schemas.openxmlformats.org/officeDocument/2006/relationships/image" Target="../media/image6.png"/><Relationship Id="rId21" Type="http://schemas.openxmlformats.org/officeDocument/2006/relationships/slide" Target="slide49.xml"/><Relationship Id="rId7" Type="http://schemas.openxmlformats.org/officeDocument/2006/relationships/slide" Target="slide6.xml"/><Relationship Id="rId12" Type="http://schemas.openxmlformats.org/officeDocument/2006/relationships/slide" Target="slide44.xml"/><Relationship Id="rId17" Type="http://schemas.openxmlformats.org/officeDocument/2006/relationships/image" Target="../media/image11.png"/><Relationship Id="rId25" Type="http://schemas.openxmlformats.org/officeDocument/2006/relationships/slide" Target="slide61.xml"/><Relationship Id="rId2" Type="http://schemas.openxmlformats.org/officeDocument/2006/relationships/slide" Target="slide3.xml"/><Relationship Id="rId16" Type="http://schemas.openxmlformats.org/officeDocument/2006/relationships/slide" Target="slide9.xml"/><Relationship Id="rId20" Type="http://schemas.openxmlformats.org/officeDocument/2006/relationships/image" Target="../media/image12.png"/><Relationship Id="rId29" Type="http://schemas.openxmlformats.org/officeDocument/2006/relationships/slide" Target="slide64.xml"/><Relationship Id="rId1" Type="http://schemas.openxmlformats.org/officeDocument/2006/relationships/slideLayout" Target="../slideLayouts/slideLayout7.xml"/><Relationship Id="rId6" Type="http://schemas.openxmlformats.org/officeDocument/2006/relationships/slide" Target="slide38.xml"/><Relationship Id="rId11" Type="http://schemas.openxmlformats.org/officeDocument/2006/relationships/image" Target="../media/image9.png"/><Relationship Id="rId24" Type="http://schemas.openxmlformats.org/officeDocument/2006/relationships/slide" Target="slide53.xml"/><Relationship Id="rId5" Type="http://schemas.openxmlformats.org/officeDocument/2006/relationships/image" Target="../media/image7.png"/><Relationship Id="rId15" Type="http://schemas.openxmlformats.org/officeDocument/2006/relationships/slide" Target="slide45.xml"/><Relationship Id="rId23" Type="http://schemas.openxmlformats.org/officeDocument/2006/relationships/image" Target="../media/image13.png"/><Relationship Id="rId28" Type="http://schemas.openxmlformats.org/officeDocument/2006/relationships/image" Target="../media/image15.png"/><Relationship Id="rId10" Type="http://schemas.openxmlformats.org/officeDocument/2006/relationships/slide" Target="slide7.xml"/><Relationship Id="rId19" Type="http://schemas.openxmlformats.org/officeDocument/2006/relationships/slide" Target="slide60.xml"/><Relationship Id="rId31" Type="http://schemas.openxmlformats.org/officeDocument/2006/relationships/comments" Target="../comments/comment1.xml"/><Relationship Id="rId4" Type="http://schemas.openxmlformats.org/officeDocument/2006/relationships/slide" Target="slide5.xml"/><Relationship Id="rId9" Type="http://schemas.openxmlformats.org/officeDocument/2006/relationships/slide" Target="slide42.xml"/><Relationship Id="rId14" Type="http://schemas.openxmlformats.org/officeDocument/2006/relationships/image" Target="../media/image10.png"/><Relationship Id="rId22" Type="http://schemas.openxmlformats.org/officeDocument/2006/relationships/slide" Target="slide62.xml"/><Relationship Id="rId27" Type="http://schemas.openxmlformats.org/officeDocument/2006/relationships/slide" Target="slide56.xml"/><Relationship Id="rId30"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hyperlink" Target="https://definicion.de/algoritmo/" TargetMode="External"/><Relationship Id="rId2" Type="http://schemas.openxmlformats.org/officeDocument/2006/relationships/image" Target="../media/image52.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tmp"/><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6.tmp"/><Relationship Id="rId2" Type="http://schemas.openxmlformats.org/officeDocument/2006/relationships/hyperlink" Target="http://correo.uan.edu.mx/~iavalos/FP/FP1.html"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lifeder.com/tipos-algoritmos/" TargetMode="External"/><Relationship Id="rId2" Type="http://schemas.openxmlformats.org/officeDocument/2006/relationships/image" Target="../media/image58.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lifeder.com/tipos-algoritmos/" TargetMode="External"/><Relationship Id="rId2" Type="http://schemas.openxmlformats.org/officeDocument/2006/relationships/image" Target="../media/image60.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1.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monografias.com/trabajos104/resolucion-problemas-computadoras-algoritmos-y-programas/resolucion-problemas-computadoras-algoritmos-y-programas.shtml" TargetMode="External"/><Relationship Id="rId7" Type="http://schemas.openxmlformats.org/officeDocument/2006/relationships/slide" Target="slide45.xml"/><Relationship Id="rId2" Type="http://schemas.openxmlformats.org/officeDocument/2006/relationships/image" Target="../media/image62.jpg"/><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35.xml"/><Relationship Id="rId4" Type="http://schemas.openxmlformats.org/officeDocument/2006/relationships/slide" Target="slide3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slide" Target="slide2.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65.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68.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65.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70.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72.tmp"/><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9.tmp"/><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slide" Target="slide2.xml"/><Relationship Id="rId4"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74.tmp"/><Relationship Id="rId2" Type="http://schemas.openxmlformats.org/officeDocument/2006/relationships/image" Target="../media/image73.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5.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42.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77.tmp"/></Relationships>
</file>

<file path=ppt/slides/_rels/slide43.xml.rels><?xml version="1.0" encoding="UTF-8" standalone="yes"?>
<Relationships xmlns="http://schemas.openxmlformats.org/package/2006/relationships"><Relationship Id="rId3" Type="http://schemas.openxmlformats.org/officeDocument/2006/relationships/image" Target="../media/image79.tmp"/><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80.wmf"/><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1.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8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monografias.com/trabajos104/resolucion-problemas-computadoras-algoritmos-y-programas/resolucion-problemas-computadoras-algoritmos-y-programas.shtml" TargetMode="External"/><Relationship Id="rId2" Type="http://schemas.openxmlformats.org/officeDocument/2006/relationships/image" Target="../media/image85.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slide" Target="slide2.xml"/></Relationships>
</file>

<file path=ppt/slides/_rels/slide50.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86.jp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7.jpe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slide" Target="slide10.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9.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95.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slide" Target="slide2.xml"/></Relationships>
</file>

<file path=ppt/slides/_rels/slide6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g"/><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slide" Target="slide2.xml"/><Relationship Id="rId4" Type="http://schemas.openxmlformats.org/officeDocument/2006/relationships/image" Target="../media/image41.png"/></Relationships>
</file>

<file path=ppt/slides/_rels/slide61.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hyperlink" Target="https://es.educaplay.com/es/recursoseducativos/4641059/html5/relaciona_las_columnas.htm?environment=gclassroom&amp;state=empty-62677&amp;signature=ae7df525dd7225ad180227f9a4256180f9b8e49c" TargetMode="External"/><Relationship Id="rId7" Type="http://schemas.openxmlformats.org/officeDocument/2006/relationships/slide" Target="slide2.xml"/><Relationship Id="rId2" Type="http://schemas.openxmlformats.org/officeDocument/2006/relationships/hyperlink" Target="https://es.educaplay.com/es/recursoseducativos/4640446/html5/actividad.htm?environment=gclassroom&amp;state=empty-6929&amp;signature=91f2a6fcfcb26c5d4a038e7b72fa8332566b8446" TargetMode="Externa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slide" Target="slide10.xml"/><Relationship Id="rId4" Type="http://schemas.openxmlformats.org/officeDocument/2006/relationships/image" Target="../media/image99.png"/></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hyperlink" Target="https://definicion.de/algoritmo/" TargetMode="External"/><Relationship Id="rId7" Type="http://schemas.openxmlformats.org/officeDocument/2006/relationships/image" Target="../media/image5.png"/><Relationship Id="rId2" Type="http://schemas.openxmlformats.org/officeDocument/2006/relationships/hyperlink" Target="https://www.monografias.com/trabajos105/uso-computadoras-solucion-problemas/uso-computadoras-solucion-problemas.shtml" TargetMode="External"/><Relationship Id="rId1" Type="http://schemas.openxmlformats.org/officeDocument/2006/relationships/slideLayout" Target="../slideLayouts/slideLayout2.xml"/><Relationship Id="rId6" Type="http://schemas.openxmlformats.org/officeDocument/2006/relationships/hyperlink" Target="https://www.monografias.com/trabajos104/resolucion-problemas-computadoras-algoritmos-y-programas/resolucion-problemas-computadoras-algoritmos-y-programas.shtml" TargetMode="External"/><Relationship Id="rId11" Type="http://schemas.openxmlformats.org/officeDocument/2006/relationships/image" Target="../media/image100.png"/><Relationship Id="rId5" Type="http://schemas.openxmlformats.org/officeDocument/2006/relationships/hyperlink" Target="https://www.lifeder.com/tipos-algoritmos/" TargetMode="External"/><Relationship Id="rId10" Type="http://schemas.openxmlformats.org/officeDocument/2006/relationships/slide" Target="slide2.xml"/><Relationship Id="rId4" Type="http://schemas.openxmlformats.org/officeDocument/2006/relationships/hyperlink" Target="http://correo.uan.edu.mx/~iavalos/FP/FP1.html" TargetMode="External"/><Relationship Id="rId9" Type="http://schemas.openxmlformats.org/officeDocument/2006/relationships/image" Target="../media/image41.png"/></Relationships>
</file>

<file path=ppt/slides/_rels/slide64.xml.rels><?xml version="1.0" encoding="UTF-8" standalone="yes"?>
<Relationships xmlns="http://schemas.openxmlformats.org/package/2006/relationships"><Relationship Id="rId3" Type="http://schemas.openxmlformats.org/officeDocument/2006/relationships/image" Target="../media/image103.tmp"/><Relationship Id="rId2" Type="http://schemas.openxmlformats.org/officeDocument/2006/relationships/image" Target="../media/image102.tmp"/><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5.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image" Target="../media/image100.png"/><Relationship Id="rId2" Type="http://schemas.openxmlformats.org/officeDocument/2006/relationships/image" Target="../media/image104.tmp"/><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105.pn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8.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98068" y="527112"/>
            <a:ext cx="8712968" cy="573937"/>
          </a:xfrm>
        </p:spPr>
        <p:txBody>
          <a:bodyPr rtlCol="0">
            <a:noAutofit/>
          </a:bodyPr>
          <a:lstStyle/>
          <a:p>
            <a:pPr algn="ctr" rtl="0"/>
            <a:r>
              <a:rPr lang="es-ES" sz="2600" u="sng" dirty="0">
                <a:latin typeface="Tw Cen MT (Cuerpo)"/>
              </a:rPr>
              <a:t>Universidad Autónoma del Estado de México</a:t>
            </a:r>
          </a:p>
        </p:txBody>
      </p:sp>
      <p:pic>
        <p:nvPicPr>
          <p:cNvPr id="4" name="Imagen 3">
            <a:extLst>
              <a:ext uri="{FF2B5EF4-FFF2-40B4-BE49-F238E27FC236}">
                <a16:creationId xmlns:a16="http://schemas.microsoft.com/office/drawing/2014/main" id="{7B78D418-FE14-4764-964A-13218D9AA4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772" y="-37989"/>
            <a:ext cx="1656184" cy="1612710"/>
          </a:xfrm>
          <a:prstGeom prst="rect">
            <a:avLst/>
          </a:prstGeom>
        </p:spPr>
      </p:pic>
      <p:sp>
        <p:nvSpPr>
          <p:cNvPr id="8" name="CuadroTexto 7">
            <a:extLst>
              <a:ext uri="{FF2B5EF4-FFF2-40B4-BE49-F238E27FC236}">
                <a16:creationId xmlns:a16="http://schemas.microsoft.com/office/drawing/2014/main" id="{48F3D074-4BD4-4BC7-8DF7-8F10C431AD4C}"/>
              </a:ext>
            </a:extLst>
          </p:cNvPr>
          <p:cNvSpPr txBox="1"/>
          <p:nvPr/>
        </p:nvSpPr>
        <p:spPr>
          <a:xfrm>
            <a:off x="1989956" y="1051501"/>
            <a:ext cx="9629278" cy="954107"/>
          </a:xfrm>
          <a:prstGeom prst="rect">
            <a:avLst/>
          </a:prstGeom>
          <a:noFill/>
        </p:spPr>
        <p:txBody>
          <a:bodyPr wrap="square" rtlCol="0">
            <a:spAutoFit/>
          </a:bodyPr>
          <a:lstStyle/>
          <a:p>
            <a:pPr algn="ctr"/>
            <a:r>
              <a:rPr lang="es-ES" sz="2800" b="1" dirty="0">
                <a:latin typeface="Tw Cen MT (Cuerpo)"/>
              </a:rPr>
              <a:t>Licenciatura en Informática Administrativa</a:t>
            </a:r>
          </a:p>
          <a:p>
            <a:pPr algn="ctr"/>
            <a:r>
              <a:rPr lang="es-ES" sz="2800" b="1" dirty="0">
                <a:latin typeface="Tw Cen MT (Cuerpo)"/>
              </a:rPr>
              <a:t>Unidad de Aprendizaje: Algoritmos computacionales</a:t>
            </a:r>
          </a:p>
        </p:txBody>
      </p:sp>
      <p:sp>
        <p:nvSpPr>
          <p:cNvPr id="9" name="CuadroTexto 8">
            <a:extLst>
              <a:ext uri="{FF2B5EF4-FFF2-40B4-BE49-F238E27FC236}">
                <a16:creationId xmlns:a16="http://schemas.microsoft.com/office/drawing/2014/main" id="{D0F53D95-91B3-4BD3-B1FA-665F7170CCFA}"/>
              </a:ext>
            </a:extLst>
          </p:cNvPr>
          <p:cNvSpPr txBox="1"/>
          <p:nvPr/>
        </p:nvSpPr>
        <p:spPr>
          <a:xfrm>
            <a:off x="549796" y="1976890"/>
            <a:ext cx="11639029" cy="523220"/>
          </a:xfrm>
          <a:prstGeom prst="rect">
            <a:avLst/>
          </a:prstGeom>
          <a:noFill/>
        </p:spPr>
        <p:txBody>
          <a:bodyPr wrap="square" rtlCol="0">
            <a:spAutoFit/>
          </a:bodyPr>
          <a:lstStyle/>
          <a:p>
            <a:r>
              <a:rPr lang="es-ES" sz="2800" dirty="0"/>
              <a:t>“</a:t>
            </a:r>
            <a:r>
              <a:rPr lang="es-ES" sz="2800" dirty="0">
                <a:latin typeface="Tw Cen MT (Cuerpo)"/>
              </a:rPr>
              <a:t>Unidad 1. Introducción a la solución de problemas basados en computadoras</a:t>
            </a:r>
            <a:r>
              <a:rPr lang="es-ES" sz="2800" dirty="0"/>
              <a:t>”</a:t>
            </a:r>
          </a:p>
        </p:txBody>
      </p:sp>
      <p:sp>
        <p:nvSpPr>
          <p:cNvPr id="10" name="CuadroTexto 9">
            <a:extLst>
              <a:ext uri="{FF2B5EF4-FFF2-40B4-BE49-F238E27FC236}">
                <a16:creationId xmlns:a16="http://schemas.microsoft.com/office/drawing/2014/main" id="{64E22E82-BDE9-4DA5-AE76-720F5DE7A87E}"/>
              </a:ext>
            </a:extLst>
          </p:cNvPr>
          <p:cNvSpPr txBox="1"/>
          <p:nvPr/>
        </p:nvSpPr>
        <p:spPr>
          <a:xfrm>
            <a:off x="4078188" y="2394182"/>
            <a:ext cx="7325022" cy="523220"/>
          </a:xfrm>
          <a:prstGeom prst="rect">
            <a:avLst/>
          </a:prstGeom>
          <a:noFill/>
        </p:spPr>
        <p:txBody>
          <a:bodyPr wrap="square" rtlCol="0">
            <a:spAutoFit/>
          </a:bodyPr>
          <a:lstStyle/>
          <a:p>
            <a:r>
              <a:rPr lang="es-ES" sz="2800" b="1" dirty="0">
                <a:latin typeface="Tw Cen MT (Cuerpo)"/>
              </a:rPr>
              <a:t>Espacio académico donde se imparte:</a:t>
            </a:r>
          </a:p>
        </p:txBody>
      </p:sp>
      <p:sp>
        <p:nvSpPr>
          <p:cNvPr id="11" name="CuadroTexto 10">
            <a:extLst>
              <a:ext uri="{FF2B5EF4-FFF2-40B4-BE49-F238E27FC236}">
                <a16:creationId xmlns:a16="http://schemas.microsoft.com/office/drawing/2014/main" id="{46CCEF4B-1054-462D-BCF0-CE504A228DE5}"/>
              </a:ext>
            </a:extLst>
          </p:cNvPr>
          <p:cNvSpPr txBox="1"/>
          <p:nvPr/>
        </p:nvSpPr>
        <p:spPr>
          <a:xfrm>
            <a:off x="4078188" y="2823520"/>
            <a:ext cx="7039696" cy="523220"/>
          </a:xfrm>
          <a:prstGeom prst="rect">
            <a:avLst/>
          </a:prstGeom>
          <a:noFill/>
        </p:spPr>
        <p:txBody>
          <a:bodyPr wrap="square" rtlCol="0">
            <a:spAutoFit/>
          </a:bodyPr>
          <a:lstStyle/>
          <a:p>
            <a:r>
              <a:rPr lang="es-ES" sz="2800" dirty="0">
                <a:latin typeface="Tw Cen MT (Cuerpo)"/>
              </a:rPr>
              <a:t>“Centro Universitario UAEM Ecatepec ”</a:t>
            </a:r>
          </a:p>
        </p:txBody>
      </p:sp>
      <p:sp>
        <p:nvSpPr>
          <p:cNvPr id="12" name="CuadroTexto 11">
            <a:extLst>
              <a:ext uri="{FF2B5EF4-FFF2-40B4-BE49-F238E27FC236}">
                <a16:creationId xmlns:a16="http://schemas.microsoft.com/office/drawing/2014/main" id="{C86EBA72-8241-4ED6-A079-9883A74A787D}"/>
              </a:ext>
            </a:extLst>
          </p:cNvPr>
          <p:cNvSpPr txBox="1"/>
          <p:nvPr/>
        </p:nvSpPr>
        <p:spPr>
          <a:xfrm>
            <a:off x="1629916" y="3426673"/>
            <a:ext cx="10081120" cy="2954655"/>
          </a:xfrm>
          <a:prstGeom prst="rect">
            <a:avLst/>
          </a:prstGeom>
          <a:noFill/>
        </p:spPr>
        <p:txBody>
          <a:bodyPr wrap="square" rtlCol="0">
            <a:spAutoFit/>
          </a:bodyPr>
          <a:lstStyle/>
          <a:p>
            <a:pPr algn="ctr"/>
            <a:r>
              <a:rPr lang="es-ES_tradnl" sz="2000" dirty="0"/>
              <a:t>Área de docencia: Informática</a:t>
            </a:r>
          </a:p>
          <a:p>
            <a:pPr algn="ctr"/>
            <a:r>
              <a:rPr lang="es-ES_tradnl" sz="2000" dirty="0"/>
              <a:t>	Créditos: 8</a:t>
            </a:r>
          </a:p>
          <a:p>
            <a:pPr algn="ctr"/>
            <a:r>
              <a:rPr lang="es-ES_tradnl" sz="2000" dirty="0"/>
              <a:t>Ciclo escolar: </a:t>
            </a:r>
            <a:r>
              <a:rPr lang="es-ES_tradnl" sz="2000" b="1" dirty="0"/>
              <a:t>2019 A</a:t>
            </a:r>
          </a:p>
          <a:p>
            <a:pPr algn="ctr"/>
            <a:endParaRPr lang="es-MX" sz="300" dirty="0"/>
          </a:p>
          <a:p>
            <a:pPr algn="ctr"/>
            <a:r>
              <a:rPr lang="es-MX" sz="2000" dirty="0"/>
              <a:t>Temas: </a:t>
            </a:r>
          </a:p>
          <a:p>
            <a:pPr algn="ctr"/>
            <a:r>
              <a:rPr lang="es-MX" sz="2000" dirty="0"/>
              <a:t>1.1 Conceptos, tipos y características de los algoritmos,</a:t>
            </a:r>
          </a:p>
          <a:p>
            <a:pPr algn="ctr"/>
            <a:r>
              <a:rPr lang="es-MX" sz="2000" dirty="0"/>
              <a:t>1.2 Elementos de una computadora y su relación con la solución de problemas,</a:t>
            </a:r>
          </a:p>
          <a:p>
            <a:pPr algn="ctr"/>
            <a:r>
              <a:rPr lang="es-MX" sz="2000" dirty="0"/>
              <a:t>1.3 Proceso de desarrollo de programas de cómputo.</a:t>
            </a:r>
            <a:endParaRPr lang="es-ES_tradnl" sz="2000" dirty="0"/>
          </a:p>
          <a:p>
            <a:pPr algn="ctr"/>
            <a:endParaRPr lang="es-ES_tradnl" sz="300" dirty="0"/>
          </a:p>
          <a:p>
            <a:pPr algn="ctr"/>
            <a:r>
              <a:rPr lang="es-ES_tradnl" sz="2000" dirty="0"/>
              <a:t>Autores:</a:t>
            </a:r>
          </a:p>
          <a:p>
            <a:pPr algn="ctr"/>
            <a:r>
              <a:rPr lang="es-ES_tradnl" sz="2000" dirty="0"/>
              <a:t>Dra. Ana Luisa Ramírez Roja &amp; Juan Emmanuel López Luna</a:t>
            </a:r>
            <a:endParaRPr lang="es-ES" sz="2800" dirty="0"/>
          </a:p>
        </p:txBody>
      </p:sp>
      <p:pic>
        <p:nvPicPr>
          <p:cNvPr id="13" name="Picture 8" descr="Resultado de imagen para siguiente">
            <a:hlinkClick r:id="" action="ppaction://hlinkshowjump?jump=nextslide"/>
            <a:extLst>
              <a:ext uri="{FF2B5EF4-FFF2-40B4-BE49-F238E27FC236}">
                <a16:creationId xmlns:a16="http://schemas.microsoft.com/office/drawing/2014/main" id="{C700F3F0-FF12-412B-999E-ABD543C6845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19272" y="5895234"/>
            <a:ext cx="871307" cy="8713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2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C695245-44E3-4A14-900A-D06036644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6988"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ítulo 12"/>
          <p:cNvSpPr>
            <a:spLocks noGrp="1"/>
          </p:cNvSpPr>
          <p:nvPr>
            <p:ph type="title"/>
          </p:nvPr>
        </p:nvSpPr>
        <p:spPr>
          <a:xfrm>
            <a:off x="643300" y="643467"/>
            <a:ext cx="3414722" cy="5571066"/>
          </a:xfrm>
        </p:spPr>
        <p:txBody>
          <a:bodyPr vert="horz" lIns="91440" tIns="45720" rIns="91440" bIns="45720" rtlCol="0" anchor="ctr">
            <a:normAutofit/>
          </a:bodyPr>
          <a:lstStyle/>
          <a:p>
            <a:pPr defTabSz="914400"/>
            <a:r>
              <a:rPr lang="en-US" sz="5000">
                <a:solidFill>
                  <a:srgbClr val="FFFFFF"/>
                </a:solidFill>
              </a:rPr>
              <a:t>Índice temático </a:t>
            </a:r>
          </a:p>
        </p:txBody>
      </p:sp>
      <p:graphicFrame>
        <p:nvGraphicFramePr>
          <p:cNvPr id="15" name="CuadroTexto 4">
            <a:extLst>
              <a:ext uri="{FF2B5EF4-FFF2-40B4-BE49-F238E27FC236}">
                <a16:creationId xmlns:a16="http://schemas.microsoft.com/office/drawing/2014/main" id="{B38051E4-3E30-4FC5-AAB3-D653796B6318}"/>
              </a:ext>
            </a:extLst>
          </p:cNvPr>
          <p:cNvGraphicFramePr/>
          <p:nvPr>
            <p:extLst>
              <p:ext uri="{D42A27DB-BD31-4B8C-83A1-F6EECF244321}">
                <p14:modId xmlns:p14="http://schemas.microsoft.com/office/powerpoint/2010/main" val="543836420"/>
              </p:ext>
            </p:extLst>
          </p:nvPr>
        </p:nvGraphicFramePr>
        <p:xfrm>
          <a:off x="4646988" y="0"/>
          <a:ext cx="7541837"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10" descr="Imagen relacionada">
            <a:hlinkClick r:id="" action="ppaction://hlinkshowjump?jump=firstslide"/>
            <a:extLst>
              <a:ext uri="{FF2B5EF4-FFF2-40B4-BE49-F238E27FC236}">
                <a16:creationId xmlns:a16="http://schemas.microsoft.com/office/drawing/2014/main" id="{9A4599D7-4D03-4CC6-A20B-CA22F486B7F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42952" y="5129561"/>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ara menu boton">
            <a:hlinkClick r:id="rId9" action="ppaction://hlinksldjump"/>
            <a:extLst>
              <a:ext uri="{FF2B5EF4-FFF2-40B4-BE49-F238E27FC236}">
                <a16:creationId xmlns:a16="http://schemas.microsoft.com/office/drawing/2014/main" id="{CFEFB6DB-685B-4375-9A37-E50772C35F6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3863" y="4987177"/>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114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0BF62FB5-A20F-4B30-B472-80F748A58F76}"/>
              </a:ext>
            </a:extLst>
          </p:cNvPr>
          <p:cNvSpPr txBox="1"/>
          <p:nvPr/>
        </p:nvSpPr>
        <p:spPr>
          <a:xfrm>
            <a:off x="4438229" y="3798225"/>
            <a:ext cx="6984775" cy="738664"/>
          </a:xfrm>
          <a:prstGeom prst="rect">
            <a:avLst/>
          </a:prstGeom>
          <a:noFill/>
        </p:spPr>
        <p:txBody>
          <a:bodyPr wrap="square" rtlCol="0">
            <a:spAutoFit/>
          </a:bodyPr>
          <a:lstStyle/>
          <a:p>
            <a:r>
              <a:rPr lang="es-ES" sz="1400" dirty="0">
                <a:hlinkClick r:id="rId2" action="ppaction://hlinkfile"/>
              </a:rPr>
              <a:t>file:///C:/Users/LAZO/AppData/Local/Packages/microsoft.windowscommunicationsapps_8wekyb3d8bbwe/LocalState/Files/S0/559/Attachments/Algortimos%20Computacionales[1155].pdf</a:t>
            </a:r>
            <a:endParaRPr lang="es-ES" sz="1400" dirty="0"/>
          </a:p>
        </p:txBody>
      </p:sp>
      <p:sp>
        <p:nvSpPr>
          <p:cNvPr id="9" name="CuadroTexto 8">
            <a:extLst>
              <a:ext uri="{FF2B5EF4-FFF2-40B4-BE49-F238E27FC236}">
                <a16:creationId xmlns:a16="http://schemas.microsoft.com/office/drawing/2014/main" id="{6BDBB425-9D4E-4204-88AA-DB417979B981}"/>
              </a:ext>
            </a:extLst>
          </p:cNvPr>
          <p:cNvSpPr txBox="1"/>
          <p:nvPr/>
        </p:nvSpPr>
        <p:spPr>
          <a:xfrm>
            <a:off x="4470650" y="1700808"/>
            <a:ext cx="6648366" cy="2123658"/>
          </a:xfrm>
          <a:prstGeom prst="rect">
            <a:avLst/>
          </a:prstGeom>
          <a:noFill/>
        </p:spPr>
        <p:txBody>
          <a:bodyPr wrap="square" rtlCol="0">
            <a:spAutoFit/>
          </a:bodyPr>
          <a:lstStyle/>
          <a:p>
            <a:pPr lvl="0">
              <a:defRPr cap="all"/>
            </a:pPr>
            <a:r>
              <a:rPr lang="es-ES" sz="4400"/>
              <a:t>unidad de aprendizaje, temario, aprobado por consejo de gobierno.</a:t>
            </a:r>
            <a:endParaRPr lang="en-US" sz="4400"/>
          </a:p>
        </p:txBody>
      </p:sp>
      <p:sp>
        <p:nvSpPr>
          <p:cNvPr id="10" name="Octágono 9">
            <a:extLst>
              <a:ext uri="{FF2B5EF4-FFF2-40B4-BE49-F238E27FC236}">
                <a16:creationId xmlns:a16="http://schemas.microsoft.com/office/drawing/2014/main" id="{8AE52E22-9DC0-4305-9569-E71E21161C62}"/>
              </a:ext>
            </a:extLst>
          </p:cNvPr>
          <p:cNvSpPr/>
          <p:nvPr/>
        </p:nvSpPr>
        <p:spPr>
          <a:xfrm>
            <a:off x="1125860" y="1805911"/>
            <a:ext cx="2736303" cy="2582384"/>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8800" dirty="0"/>
              <a:t>1</a:t>
            </a:r>
          </a:p>
        </p:txBody>
      </p:sp>
      <p:pic>
        <p:nvPicPr>
          <p:cNvPr id="8" name="Picture 8" descr="Resultado de imagen para siguiente">
            <a:hlinkClick r:id="" action="ppaction://hlinkshowjump?jump=nextslide"/>
            <a:extLst>
              <a:ext uri="{FF2B5EF4-FFF2-40B4-BE49-F238E27FC236}">
                <a16:creationId xmlns:a16="http://schemas.microsoft.com/office/drawing/2014/main" id="{AB18DBB1-1B46-46B0-B7C3-D472F9958F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931" y="5784938"/>
            <a:ext cx="1008112"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Resultado de imagen para atras">
            <a:hlinkClick r:id="rId4" action="ppaction://hlinksldjump"/>
            <a:extLst>
              <a:ext uri="{FF2B5EF4-FFF2-40B4-BE49-F238E27FC236}">
                <a16:creationId xmlns:a16="http://schemas.microsoft.com/office/drawing/2014/main" id="{C2E102C6-ACDD-4C52-9A79-9F788A1A5C7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94812" y="5784937"/>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385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pic>
        <p:nvPicPr>
          <p:cNvPr id="4" name="Imagen 3" descr="Imagen que contiene captura de pantalla&#10;&#10;Descripción generada automáticamente">
            <a:extLst>
              <a:ext uri="{FF2B5EF4-FFF2-40B4-BE49-F238E27FC236}">
                <a16:creationId xmlns:a16="http://schemas.microsoft.com/office/drawing/2014/main" id="{C941108D-15D2-4327-B3F0-5CE5C589A956}"/>
              </a:ext>
            </a:extLst>
          </p:cNvPr>
          <p:cNvPicPr>
            <a:picLocks noChangeAspect="1"/>
          </p:cNvPicPr>
          <p:nvPr/>
        </p:nvPicPr>
        <p:blipFill>
          <a:blip r:embed="rId2"/>
          <a:stretch>
            <a:fillRect/>
          </a:stretch>
        </p:blipFill>
        <p:spPr>
          <a:xfrm>
            <a:off x="2926060" y="732670"/>
            <a:ext cx="6740825" cy="5392659"/>
          </a:xfrm>
          <a:prstGeom prst="rect">
            <a:avLst/>
          </a:prstGeom>
        </p:spPr>
      </p:pic>
      <p:sp>
        <p:nvSpPr>
          <p:cNvPr id="5" name="Flecha: hacia abajo 4">
            <a:extLst>
              <a:ext uri="{FF2B5EF4-FFF2-40B4-BE49-F238E27FC236}">
                <a16:creationId xmlns:a16="http://schemas.microsoft.com/office/drawing/2014/main" id="{C4C0B45D-8F63-468A-9D39-80CCDBEDE273}"/>
              </a:ext>
            </a:extLst>
          </p:cNvPr>
          <p:cNvSpPr/>
          <p:nvPr/>
        </p:nvSpPr>
        <p:spPr>
          <a:xfrm>
            <a:off x="8038628" y="1412776"/>
            <a:ext cx="504056"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6" name="Picture 6" descr="Resultado de imagen para atras">
            <a:hlinkClick r:id="rId3" action="ppaction://hlinksldjump"/>
            <a:extLst>
              <a:ext uri="{FF2B5EF4-FFF2-40B4-BE49-F238E27FC236}">
                <a16:creationId xmlns:a16="http://schemas.microsoft.com/office/drawing/2014/main" id="{46103899-6655-4D68-9801-B8DB123BE77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78988" y="6021288"/>
            <a:ext cx="640118" cy="640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057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4B4AE8-C098-4399-BD3F-36527939D566}"/>
              </a:ext>
            </a:extLst>
          </p:cNvPr>
          <p:cNvSpPr>
            <a:spLocks noGrp="1"/>
          </p:cNvSpPr>
          <p:nvPr>
            <p:ph type="title"/>
          </p:nvPr>
        </p:nvSpPr>
        <p:spPr/>
        <p:txBody>
          <a:bodyPr>
            <a:noAutofit/>
          </a:bodyPr>
          <a:lstStyle/>
          <a:p>
            <a:r>
              <a:rPr lang="es-ES" sz="3200" dirty="0">
                <a:latin typeface="Tw Cen MT (Cuerpo)"/>
              </a:rPr>
              <a:t>Antecedentes</a:t>
            </a:r>
            <a:endParaRPr lang="es-ES" sz="3200" dirty="0"/>
          </a:p>
        </p:txBody>
      </p:sp>
      <p:sp>
        <p:nvSpPr>
          <p:cNvPr id="4" name="CuadroTexto 3">
            <a:extLst>
              <a:ext uri="{FF2B5EF4-FFF2-40B4-BE49-F238E27FC236}">
                <a16:creationId xmlns:a16="http://schemas.microsoft.com/office/drawing/2014/main" id="{7353ADA2-1957-40F9-93D0-10787DE94429}"/>
              </a:ext>
            </a:extLst>
          </p:cNvPr>
          <p:cNvSpPr txBox="1"/>
          <p:nvPr/>
        </p:nvSpPr>
        <p:spPr>
          <a:xfrm>
            <a:off x="659701" y="1912927"/>
            <a:ext cx="11233248" cy="1015663"/>
          </a:xfrm>
          <a:prstGeom prst="rect">
            <a:avLst/>
          </a:prstGeom>
          <a:noFill/>
        </p:spPr>
        <p:txBody>
          <a:bodyPr wrap="square" rtlCol="0">
            <a:spAutoFit/>
          </a:bodyPr>
          <a:lstStyle/>
          <a:p>
            <a:r>
              <a:rPr lang="es-ES" sz="2000" dirty="0"/>
              <a:t>La primera computadora digital que reseña la historia de la informática, se puede considerar, fue diseñada a finales de la década de los treinta por el Dr. John Atanasoff y el estudiante de postgrado Clifford Berry3 en la Universidad de Iowa (Iowa </a:t>
            </a:r>
            <a:r>
              <a:rPr lang="es-ES" sz="2000" dirty="0" err="1"/>
              <a:t>State</a:t>
            </a:r>
            <a:r>
              <a:rPr lang="es-ES" sz="2000" dirty="0"/>
              <a:t> </a:t>
            </a:r>
            <a:r>
              <a:rPr lang="es-ES" sz="2000" dirty="0" err="1"/>
              <a:t>University</a:t>
            </a:r>
            <a:r>
              <a:rPr lang="es-ES" sz="2000" dirty="0"/>
              <a:t>).</a:t>
            </a:r>
          </a:p>
        </p:txBody>
      </p:sp>
      <p:sp>
        <p:nvSpPr>
          <p:cNvPr id="7" name="Rectángulo 6">
            <a:extLst>
              <a:ext uri="{FF2B5EF4-FFF2-40B4-BE49-F238E27FC236}">
                <a16:creationId xmlns:a16="http://schemas.microsoft.com/office/drawing/2014/main" id="{1B24436C-EC5C-49D6-BEA3-B96FDC61C864}"/>
              </a:ext>
            </a:extLst>
          </p:cNvPr>
          <p:cNvSpPr/>
          <p:nvPr/>
        </p:nvSpPr>
        <p:spPr>
          <a:xfrm>
            <a:off x="693812" y="6239586"/>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9" name="Imagen 8" descr="Imagen que contiene captura de pantalla&#10;&#10;Descripción generada automáticamente">
            <a:extLst>
              <a:ext uri="{FF2B5EF4-FFF2-40B4-BE49-F238E27FC236}">
                <a16:creationId xmlns:a16="http://schemas.microsoft.com/office/drawing/2014/main" id="{69B37CF3-982A-4ED6-AF7C-0E99004929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10436" y="3772350"/>
            <a:ext cx="4032448" cy="2419469"/>
          </a:xfrm>
          <a:prstGeom prst="rect">
            <a:avLst/>
          </a:prstGeom>
          <a:ln>
            <a:noFill/>
          </a:ln>
          <a:effectLst>
            <a:softEdge rad="112500"/>
          </a:effectLst>
        </p:spPr>
      </p:pic>
      <p:pic>
        <p:nvPicPr>
          <p:cNvPr id="6" name="Picture 8" descr="Resultado de imagen para siguiente">
            <a:hlinkClick r:id="" action="ppaction://hlinkshowjump?jump=nextslide"/>
            <a:extLst>
              <a:ext uri="{FF2B5EF4-FFF2-40B4-BE49-F238E27FC236}">
                <a16:creationId xmlns:a16="http://schemas.microsoft.com/office/drawing/2014/main" id="{0DC43CE8-D257-4DD8-80AB-6A3C218076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931" y="5784938"/>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762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3EAD3C-AF25-4DA8-B66F-29AF8B7FB0E8}"/>
              </a:ext>
            </a:extLst>
          </p:cNvPr>
          <p:cNvSpPr>
            <a:spLocks noGrp="1"/>
          </p:cNvSpPr>
          <p:nvPr>
            <p:ph type="title"/>
          </p:nvPr>
        </p:nvSpPr>
        <p:spPr>
          <a:xfrm>
            <a:off x="1639729" y="487220"/>
            <a:ext cx="8909366" cy="1280890"/>
          </a:xfrm>
        </p:spPr>
        <p:txBody>
          <a:bodyPr>
            <a:normAutofit fontScale="90000"/>
          </a:bodyPr>
          <a:lstStyle/>
          <a:p>
            <a:r>
              <a:rPr lang="es-ES" sz="3600" dirty="0">
                <a:latin typeface="Tw Cen MT (Cuerpo)"/>
              </a:rPr>
              <a:t>Unidad 1. Introducción a la solución de problemas basados en computadoras</a:t>
            </a:r>
            <a:endParaRPr lang="es-ES" dirty="0"/>
          </a:p>
        </p:txBody>
      </p:sp>
      <p:sp>
        <p:nvSpPr>
          <p:cNvPr id="6" name="CuadroTexto 5">
            <a:extLst>
              <a:ext uri="{FF2B5EF4-FFF2-40B4-BE49-F238E27FC236}">
                <a16:creationId xmlns:a16="http://schemas.microsoft.com/office/drawing/2014/main" id="{E917FCFA-110F-40D3-AB86-58829838CA7A}"/>
              </a:ext>
            </a:extLst>
          </p:cNvPr>
          <p:cNvSpPr txBox="1"/>
          <p:nvPr/>
        </p:nvSpPr>
        <p:spPr>
          <a:xfrm>
            <a:off x="837828" y="2504663"/>
            <a:ext cx="4294250" cy="2954655"/>
          </a:xfrm>
          <a:prstGeom prst="rect">
            <a:avLst/>
          </a:prstGeom>
          <a:noFill/>
        </p:spPr>
        <p:txBody>
          <a:bodyPr wrap="square" rtlCol="0">
            <a:spAutoFit/>
          </a:bodyPr>
          <a:lstStyle/>
          <a:p>
            <a:r>
              <a:rPr lang="es-ES" sz="2400" dirty="0"/>
              <a:t>Cuando programamos una computadora, no hacemos más que señalar, a la máquina, una serie de órdenes o instrucciones, que ella realizará exactamente, para procesar la información que les suministramos.</a:t>
            </a:r>
          </a:p>
          <a:p>
            <a:endParaRPr lang="es-ES" dirty="0"/>
          </a:p>
        </p:txBody>
      </p:sp>
      <p:pic>
        <p:nvPicPr>
          <p:cNvPr id="8" name="Imagen 7" descr="Imagen que contiene ordenador&#10;&#10;Descripción generada automáticamente">
            <a:extLst>
              <a:ext uri="{FF2B5EF4-FFF2-40B4-BE49-F238E27FC236}">
                <a16:creationId xmlns:a16="http://schemas.microsoft.com/office/drawing/2014/main" id="{450381B5-A27F-4D2D-BC9E-40B4D187A5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8721" y="2137220"/>
            <a:ext cx="5328592" cy="25835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9" name="CuadroTexto 8">
            <a:extLst>
              <a:ext uri="{FF2B5EF4-FFF2-40B4-BE49-F238E27FC236}">
                <a16:creationId xmlns:a16="http://schemas.microsoft.com/office/drawing/2014/main" id="{BF1E53D2-79D3-4C94-AA9E-5AB32730FBEA}"/>
              </a:ext>
            </a:extLst>
          </p:cNvPr>
          <p:cNvSpPr txBox="1"/>
          <p:nvPr/>
        </p:nvSpPr>
        <p:spPr>
          <a:xfrm>
            <a:off x="3282192" y="5836878"/>
            <a:ext cx="7266903" cy="523220"/>
          </a:xfrm>
          <a:prstGeom prst="rect">
            <a:avLst/>
          </a:prstGeom>
          <a:noFill/>
        </p:spPr>
        <p:txBody>
          <a:bodyPr wrap="square" rtlCol="0">
            <a:spAutoFit/>
          </a:bodyPr>
          <a:lstStyle/>
          <a:p>
            <a:r>
              <a:rPr lang="es-ES" sz="1400" dirty="0">
                <a:hlinkClick r:id="rId3"/>
              </a:rPr>
              <a:t>https://www.monografias.com/trabajos105/uso-computadoras-solucion-problemas/uso-computadoras-solucion-problemas.shtml</a:t>
            </a:r>
            <a:endParaRPr lang="es-ES" sz="1400" dirty="0"/>
          </a:p>
        </p:txBody>
      </p:sp>
      <p:pic>
        <p:nvPicPr>
          <p:cNvPr id="7" name="Picture 8" descr="Resultado de imagen para siguiente">
            <a:hlinkClick r:id="" action="ppaction://hlinkshowjump?jump=nextslide"/>
            <a:extLst>
              <a:ext uri="{FF2B5EF4-FFF2-40B4-BE49-F238E27FC236}">
                <a16:creationId xmlns:a16="http://schemas.microsoft.com/office/drawing/2014/main" id="{77EC58AD-58FC-46B6-9C7C-8C680C4AF7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74931" y="5784938"/>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135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FF0920-FA59-4230-8A0A-DAEDBC5687F7}"/>
              </a:ext>
            </a:extLst>
          </p:cNvPr>
          <p:cNvSpPr>
            <a:spLocks noGrp="1"/>
          </p:cNvSpPr>
          <p:nvPr>
            <p:ph type="title"/>
          </p:nvPr>
        </p:nvSpPr>
        <p:spPr>
          <a:xfrm>
            <a:off x="1235641" y="575568"/>
            <a:ext cx="9717541" cy="1499616"/>
          </a:xfrm>
        </p:spPr>
        <p:txBody>
          <a:bodyPr>
            <a:normAutofit/>
          </a:bodyPr>
          <a:lstStyle/>
          <a:p>
            <a:r>
              <a:rPr lang="es-ES" sz="3200" dirty="0">
                <a:latin typeface="Tw Cen MT (Cuerpo)"/>
              </a:rPr>
              <a:t>Unidad 1. Introducción a la solución de problemas basados en computadoras</a:t>
            </a:r>
            <a:endParaRPr lang="es-ES" sz="4800" dirty="0"/>
          </a:p>
        </p:txBody>
      </p:sp>
      <p:sp>
        <p:nvSpPr>
          <p:cNvPr id="4" name="CuadroTexto 3">
            <a:extLst>
              <a:ext uri="{FF2B5EF4-FFF2-40B4-BE49-F238E27FC236}">
                <a16:creationId xmlns:a16="http://schemas.microsoft.com/office/drawing/2014/main" id="{1BD5BE5F-F58D-46F1-AB43-A4488CC0D1D9}"/>
              </a:ext>
            </a:extLst>
          </p:cNvPr>
          <p:cNvSpPr txBox="1"/>
          <p:nvPr/>
        </p:nvSpPr>
        <p:spPr>
          <a:xfrm>
            <a:off x="765820" y="2475586"/>
            <a:ext cx="4896544" cy="2862322"/>
          </a:xfrm>
          <a:prstGeom prst="rect">
            <a:avLst/>
          </a:prstGeom>
          <a:noFill/>
        </p:spPr>
        <p:txBody>
          <a:bodyPr wrap="square" rtlCol="0">
            <a:spAutoFit/>
          </a:bodyPr>
          <a:lstStyle/>
          <a:p>
            <a:r>
              <a:rPr lang="es-ES" sz="2000" dirty="0"/>
              <a:t>El diseño de un programa de computadora (también llamado sistema computacional, aplicación, o simplemente, sistema), es un proceso delicado.</a:t>
            </a:r>
          </a:p>
          <a:p>
            <a:endParaRPr lang="es-ES" sz="2000" dirty="0"/>
          </a:p>
          <a:p>
            <a:r>
              <a:rPr lang="es-ES" sz="2000" dirty="0"/>
              <a:t>En él, en principio, le especificamos a la máquina, exactamente, cuáles son los procesos que debe seguir para el procesamiento de la información.</a:t>
            </a:r>
          </a:p>
        </p:txBody>
      </p:sp>
      <p:pic>
        <p:nvPicPr>
          <p:cNvPr id="6" name="Imagen 5">
            <a:extLst>
              <a:ext uri="{FF2B5EF4-FFF2-40B4-BE49-F238E27FC236}">
                <a16:creationId xmlns:a16="http://schemas.microsoft.com/office/drawing/2014/main" id="{B0573947-412C-46E5-B9A4-365DFE150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4452" y="2348880"/>
            <a:ext cx="4799492" cy="309717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CuadroTexto 6">
            <a:extLst>
              <a:ext uri="{FF2B5EF4-FFF2-40B4-BE49-F238E27FC236}">
                <a16:creationId xmlns:a16="http://schemas.microsoft.com/office/drawing/2014/main" id="{6F5F665B-8928-40C8-A8A1-361C82359A43}"/>
              </a:ext>
            </a:extLst>
          </p:cNvPr>
          <p:cNvSpPr txBox="1"/>
          <p:nvPr/>
        </p:nvSpPr>
        <p:spPr>
          <a:xfrm>
            <a:off x="0" y="6282432"/>
            <a:ext cx="7632848" cy="523220"/>
          </a:xfrm>
          <a:prstGeom prst="rect">
            <a:avLst/>
          </a:prstGeom>
          <a:noFill/>
        </p:spPr>
        <p:txBody>
          <a:bodyPr wrap="square" rtlCol="0">
            <a:spAutoFit/>
          </a:bodyPr>
          <a:lstStyle/>
          <a:p>
            <a:r>
              <a:rPr lang="es-ES" sz="1400" dirty="0">
                <a:hlinkClick r:id="rId3"/>
              </a:rPr>
              <a:t>https://www.monografias.com/trabajos105/uso-co</a:t>
            </a:r>
          </a:p>
          <a:p>
            <a:r>
              <a:rPr lang="es-ES" sz="1400" dirty="0">
                <a:hlinkClick r:id="rId3"/>
              </a:rPr>
              <a:t>mputadoras-solucion-problemas/uso-computadoras-solucion-problemas.shtml</a:t>
            </a:r>
            <a:endParaRPr lang="es-ES" sz="1400" dirty="0"/>
          </a:p>
        </p:txBody>
      </p:sp>
      <p:pic>
        <p:nvPicPr>
          <p:cNvPr id="8" name="Picture 8" descr="Resultado de imagen para siguiente">
            <a:hlinkClick r:id="" action="ppaction://hlinkshowjump?jump=nextslide"/>
            <a:extLst>
              <a:ext uri="{FF2B5EF4-FFF2-40B4-BE49-F238E27FC236}">
                <a16:creationId xmlns:a16="http://schemas.microsoft.com/office/drawing/2014/main" id="{2C86BBC0-9A9D-430C-AEBB-CF953A69B1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74931" y="5784938"/>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842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86D295-C303-4C21-A81D-8C54AB5BEB39}"/>
              </a:ext>
            </a:extLst>
          </p:cNvPr>
          <p:cNvSpPr>
            <a:spLocks noGrp="1"/>
          </p:cNvSpPr>
          <p:nvPr>
            <p:ph type="title"/>
          </p:nvPr>
        </p:nvSpPr>
        <p:spPr/>
        <p:txBody>
          <a:bodyPr>
            <a:noAutofit/>
          </a:bodyPr>
          <a:lstStyle/>
          <a:p>
            <a:r>
              <a:rPr lang="es-ES" sz="3200" dirty="0">
                <a:latin typeface="Tw Cen MT (Cuerpo)"/>
              </a:rPr>
              <a:t>Unidad 1. Introducción a la solución de problemas basados en computadoras</a:t>
            </a:r>
            <a:endParaRPr lang="es-ES" sz="2800" dirty="0"/>
          </a:p>
        </p:txBody>
      </p:sp>
      <p:sp>
        <p:nvSpPr>
          <p:cNvPr id="4" name="CuadroTexto 3">
            <a:extLst>
              <a:ext uri="{FF2B5EF4-FFF2-40B4-BE49-F238E27FC236}">
                <a16:creationId xmlns:a16="http://schemas.microsoft.com/office/drawing/2014/main" id="{BA493CA9-0A61-484B-84CE-B3EAEF32CAAB}"/>
              </a:ext>
            </a:extLst>
          </p:cNvPr>
          <p:cNvSpPr txBox="1"/>
          <p:nvPr/>
        </p:nvSpPr>
        <p:spPr>
          <a:xfrm>
            <a:off x="909935" y="2228671"/>
            <a:ext cx="10441160" cy="1200329"/>
          </a:xfrm>
          <a:prstGeom prst="rect">
            <a:avLst/>
          </a:prstGeom>
          <a:noFill/>
        </p:spPr>
        <p:txBody>
          <a:bodyPr wrap="square" rtlCol="0">
            <a:spAutoFit/>
          </a:bodyPr>
          <a:lstStyle/>
          <a:p>
            <a:r>
              <a:rPr lang="es-ES" sz="2400" dirty="0"/>
              <a:t>Las computadoras sólo entienden un lenguaje compuesto únicamente por ceros y unos. Esta forma de comunicación se denomina sistema binario digital y en el caso concreto de las máquinas computadoras, código o lenguaje máquina.</a:t>
            </a:r>
          </a:p>
        </p:txBody>
      </p:sp>
      <p:pic>
        <p:nvPicPr>
          <p:cNvPr id="6" name="Imagen 5">
            <a:extLst>
              <a:ext uri="{FF2B5EF4-FFF2-40B4-BE49-F238E27FC236}">
                <a16:creationId xmlns:a16="http://schemas.microsoft.com/office/drawing/2014/main" id="{90761DF8-DB87-4B01-9D5B-88508E0E70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2244" y="4436963"/>
            <a:ext cx="1512168" cy="16431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Rectángulo 6">
            <a:extLst>
              <a:ext uri="{FF2B5EF4-FFF2-40B4-BE49-F238E27FC236}">
                <a16:creationId xmlns:a16="http://schemas.microsoft.com/office/drawing/2014/main" id="{44C8CE57-3BB8-4CAC-A348-4E113A9C2C60}"/>
              </a:ext>
            </a:extLst>
          </p:cNvPr>
          <p:cNvSpPr/>
          <p:nvPr/>
        </p:nvSpPr>
        <p:spPr>
          <a:xfrm>
            <a:off x="7390556" y="6258798"/>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Imagen 7" descr="Recorte de pantalla">
            <a:extLst>
              <a:ext uri="{FF2B5EF4-FFF2-40B4-BE49-F238E27FC236}">
                <a16:creationId xmlns:a16="http://schemas.microsoft.com/office/drawing/2014/main" id="{A6570E21-7C9B-496F-83F6-9CBA5A19D9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5163" y="3429000"/>
            <a:ext cx="2635785" cy="2257501"/>
          </a:xfrm>
          <a:prstGeom prst="rect">
            <a:avLst/>
          </a:prstGeom>
          <a:ln>
            <a:noFill/>
          </a:ln>
          <a:effectLst>
            <a:softEdge rad="112500"/>
          </a:effectLst>
        </p:spPr>
      </p:pic>
      <p:pic>
        <p:nvPicPr>
          <p:cNvPr id="9" name="Picture 8" descr="Resultado de imagen para siguiente">
            <a:hlinkClick r:id="" action="ppaction://hlinkshowjump?jump=nextslide"/>
            <a:extLst>
              <a:ext uri="{FF2B5EF4-FFF2-40B4-BE49-F238E27FC236}">
                <a16:creationId xmlns:a16="http://schemas.microsoft.com/office/drawing/2014/main" id="{2BE483C4-BEFF-42DC-A435-5ACDFD43B2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821" y="5650516"/>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55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6CB5E1-E9F0-44EA-AACB-AA52629A4F44}"/>
              </a:ext>
            </a:extLst>
          </p:cNvPr>
          <p:cNvSpPr>
            <a:spLocks noGrp="1"/>
          </p:cNvSpPr>
          <p:nvPr>
            <p:ph type="title"/>
          </p:nvPr>
        </p:nvSpPr>
        <p:spPr>
          <a:xfrm>
            <a:off x="1235641" y="620688"/>
            <a:ext cx="9717541" cy="1499616"/>
          </a:xfrm>
        </p:spPr>
        <p:txBody>
          <a:bodyPr>
            <a:normAutofit/>
          </a:bodyPr>
          <a:lstStyle/>
          <a:p>
            <a:r>
              <a:rPr lang="es-ES" sz="3200" dirty="0">
                <a:latin typeface="Tw Cen MT (Cuerpo)"/>
              </a:rPr>
              <a:t>Unidad 1. Introducción a la solución de problemas basados en computadoras</a:t>
            </a:r>
            <a:endParaRPr lang="es-ES" sz="3200" dirty="0"/>
          </a:p>
        </p:txBody>
      </p:sp>
      <p:sp>
        <p:nvSpPr>
          <p:cNvPr id="4" name="CuadroTexto 3">
            <a:extLst>
              <a:ext uri="{FF2B5EF4-FFF2-40B4-BE49-F238E27FC236}">
                <a16:creationId xmlns:a16="http://schemas.microsoft.com/office/drawing/2014/main" id="{A83F2CCD-1B21-4283-83E4-11B23DBBCFE6}"/>
              </a:ext>
            </a:extLst>
          </p:cNvPr>
          <p:cNvSpPr txBox="1"/>
          <p:nvPr/>
        </p:nvSpPr>
        <p:spPr>
          <a:xfrm>
            <a:off x="301200" y="2290251"/>
            <a:ext cx="7128794" cy="1015663"/>
          </a:xfrm>
          <a:prstGeom prst="rect">
            <a:avLst/>
          </a:prstGeom>
          <a:noFill/>
        </p:spPr>
        <p:txBody>
          <a:bodyPr wrap="square" rtlCol="0">
            <a:spAutoFit/>
          </a:bodyPr>
          <a:lstStyle/>
          <a:p>
            <a:r>
              <a:rPr lang="es-ES" sz="2000" dirty="0"/>
              <a:t>Esta tarea ha sido sistematizada por los especialistas del área, buscando optimizar la eficiencia de los programas producidos. La sistematización comprende un proceso que consta de siete pasos. </a:t>
            </a:r>
          </a:p>
        </p:txBody>
      </p:sp>
      <p:pic>
        <p:nvPicPr>
          <p:cNvPr id="7" name="Imagen 6" descr="Imagen que contiene texto&#10;&#10;Descripción generada automáticamente">
            <a:extLst>
              <a:ext uri="{FF2B5EF4-FFF2-40B4-BE49-F238E27FC236}">
                <a16:creationId xmlns:a16="http://schemas.microsoft.com/office/drawing/2014/main" id="{E981E70A-02AE-4C82-A6A4-F994C99379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2288" y="4574419"/>
            <a:ext cx="1695625" cy="1695625"/>
          </a:xfrm>
          <a:prstGeom prst="rect">
            <a:avLst/>
          </a:prstGeom>
          <a:ln>
            <a:noFill/>
          </a:ln>
          <a:effectLst>
            <a:softEdge rad="112500"/>
          </a:effectLst>
        </p:spPr>
      </p:pic>
      <p:sp>
        <p:nvSpPr>
          <p:cNvPr id="9" name="CuadroTexto 8">
            <a:extLst>
              <a:ext uri="{FF2B5EF4-FFF2-40B4-BE49-F238E27FC236}">
                <a16:creationId xmlns:a16="http://schemas.microsoft.com/office/drawing/2014/main" id="{B7BD3D8A-5B67-4595-A12F-5FAD5D3F9DAC}"/>
              </a:ext>
            </a:extLst>
          </p:cNvPr>
          <p:cNvSpPr txBox="1"/>
          <p:nvPr/>
        </p:nvSpPr>
        <p:spPr>
          <a:xfrm>
            <a:off x="837828" y="6093296"/>
            <a:ext cx="6480720" cy="523220"/>
          </a:xfrm>
          <a:prstGeom prst="rect">
            <a:avLst/>
          </a:prstGeom>
          <a:noFill/>
        </p:spPr>
        <p:txBody>
          <a:bodyPr wrap="square" rtlCol="0">
            <a:spAutoFit/>
          </a:bodyPr>
          <a:lstStyle/>
          <a:p>
            <a:r>
              <a:rPr lang="es-ES" sz="1400" dirty="0">
                <a:hlinkClick r:id="rId3"/>
              </a:rPr>
              <a:t>https://www.monografias.com/trabajos105/uso-co</a:t>
            </a:r>
          </a:p>
          <a:p>
            <a:r>
              <a:rPr lang="es-ES" sz="1400" dirty="0">
                <a:hlinkClick r:id="rId3"/>
              </a:rPr>
              <a:t>mputadoras-solucion-problemas/uso-computadoras-solucion-problemas.shtml</a:t>
            </a:r>
            <a:endParaRPr lang="es-ES" sz="1400" dirty="0"/>
          </a:p>
        </p:txBody>
      </p:sp>
      <p:sp>
        <p:nvSpPr>
          <p:cNvPr id="6" name="Nube 5">
            <a:extLst>
              <a:ext uri="{FF2B5EF4-FFF2-40B4-BE49-F238E27FC236}">
                <a16:creationId xmlns:a16="http://schemas.microsoft.com/office/drawing/2014/main" id="{BB7DD69E-DCCE-476F-9266-4509774BC52E}"/>
              </a:ext>
            </a:extLst>
          </p:cNvPr>
          <p:cNvSpPr/>
          <p:nvPr/>
        </p:nvSpPr>
        <p:spPr>
          <a:xfrm>
            <a:off x="6742484" y="2737639"/>
            <a:ext cx="5256584" cy="3499673"/>
          </a:xfrm>
          <a:prstGeom prst="cloud">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MX"/>
          </a:p>
        </p:txBody>
      </p:sp>
      <p:pic>
        <p:nvPicPr>
          <p:cNvPr id="8" name="Imagen 7" descr="Recorte de pantalla">
            <a:extLst>
              <a:ext uri="{FF2B5EF4-FFF2-40B4-BE49-F238E27FC236}">
                <a16:creationId xmlns:a16="http://schemas.microsoft.com/office/drawing/2014/main" id="{BDE05538-91DC-4EF6-8C9B-71CC96DB4D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1625" y="3042800"/>
            <a:ext cx="4228544" cy="2641877"/>
          </a:xfrm>
          <a:prstGeom prst="ellipse">
            <a:avLst/>
          </a:prstGeom>
          <a:ln>
            <a:noFill/>
          </a:ln>
          <a:effectLst>
            <a:softEdge rad="112500"/>
          </a:effectLst>
        </p:spPr>
      </p:pic>
      <p:pic>
        <p:nvPicPr>
          <p:cNvPr id="10" name="Picture 8" descr="Resultado de imagen para siguiente">
            <a:hlinkClick r:id="" action="ppaction://hlinkshowjump?jump=nextslide"/>
            <a:extLst>
              <a:ext uri="{FF2B5EF4-FFF2-40B4-BE49-F238E27FC236}">
                <a16:creationId xmlns:a16="http://schemas.microsoft.com/office/drawing/2014/main" id="{B300C27B-F4AE-4B08-8629-8796F2401C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6113" y="5733256"/>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26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7FED5F-5492-40BB-A763-9534D88F82F4}"/>
              </a:ext>
            </a:extLst>
          </p:cNvPr>
          <p:cNvSpPr>
            <a:spLocks noGrp="1"/>
          </p:cNvSpPr>
          <p:nvPr>
            <p:ph type="title"/>
          </p:nvPr>
        </p:nvSpPr>
        <p:spPr/>
        <p:txBody>
          <a:bodyPr>
            <a:normAutofit/>
          </a:bodyPr>
          <a:lstStyle/>
          <a:p>
            <a:r>
              <a:rPr lang="es-ES" sz="3200" dirty="0">
                <a:latin typeface="Tw Cen MT (Cuerpo)"/>
              </a:rPr>
              <a:t>Unidad 1. Introducción a la solución de problemas basados en computadoras</a:t>
            </a:r>
            <a:endParaRPr lang="es-ES" sz="3200" dirty="0"/>
          </a:p>
        </p:txBody>
      </p:sp>
      <p:sp>
        <p:nvSpPr>
          <p:cNvPr id="7" name="CuadroTexto 6">
            <a:extLst>
              <a:ext uri="{FF2B5EF4-FFF2-40B4-BE49-F238E27FC236}">
                <a16:creationId xmlns:a16="http://schemas.microsoft.com/office/drawing/2014/main" id="{B2AAAC68-B870-4437-AB6D-7DA6642F3D92}"/>
              </a:ext>
            </a:extLst>
          </p:cNvPr>
          <p:cNvSpPr txBox="1"/>
          <p:nvPr/>
        </p:nvSpPr>
        <p:spPr>
          <a:xfrm>
            <a:off x="773495" y="5922337"/>
            <a:ext cx="6480720" cy="523220"/>
          </a:xfrm>
          <a:prstGeom prst="rect">
            <a:avLst/>
          </a:prstGeom>
          <a:noFill/>
        </p:spPr>
        <p:txBody>
          <a:bodyPr wrap="square" rtlCol="0">
            <a:spAutoFit/>
          </a:bodyPr>
          <a:lstStyle/>
          <a:p>
            <a:r>
              <a:rPr lang="es-ES" sz="1400" dirty="0">
                <a:hlinkClick r:id="rId2"/>
              </a:rPr>
              <a:t>https://www.monografias.com/trabajos105/uso-co</a:t>
            </a:r>
          </a:p>
          <a:p>
            <a:r>
              <a:rPr lang="es-ES" sz="1400" dirty="0">
                <a:hlinkClick r:id="rId2"/>
              </a:rPr>
              <a:t>mputadoras-solucion-problemas/uso-computadoras-solucion-problemas.shtml</a:t>
            </a:r>
            <a:endParaRPr lang="es-ES" sz="1400" dirty="0"/>
          </a:p>
        </p:txBody>
      </p:sp>
      <p:pic>
        <p:nvPicPr>
          <p:cNvPr id="9" name="Imagen 8">
            <a:extLst>
              <a:ext uri="{FF2B5EF4-FFF2-40B4-BE49-F238E27FC236}">
                <a16:creationId xmlns:a16="http://schemas.microsoft.com/office/drawing/2014/main" id="{FC15A758-0BE2-4E19-BDBA-9C70A90895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0556" y="2250729"/>
            <a:ext cx="3855171" cy="23565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CuadroTexto 5">
            <a:extLst>
              <a:ext uri="{FF2B5EF4-FFF2-40B4-BE49-F238E27FC236}">
                <a16:creationId xmlns:a16="http://schemas.microsoft.com/office/drawing/2014/main" id="{62938203-2DB8-4B13-ACE8-806FBE813A1B}"/>
              </a:ext>
            </a:extLst>
          </p:cNvPr>
          <p:cNvSpPr txBox="1"/>
          <p:nvPr/>
        </p:nvSpPr>
        <p:spPr>
          <a:xfrm>
            <a:off x="1023861" y="2245752"/>
            <a:ext cx="7632848" cy="3416320"/>
          </a:xfrm>
          <a:prstGeom prst="rect">
            <a:avLst/>
          </a:prstGeom>
          <a:noFill/>
        </p:spPr>
        <p:txBody>
          <a:bodyPr wrap="square" rtlCol="0">
            <a:spAutoFit/>
          </a:bodyPr>
          <a:lstStyle/>
          <a:p>
            <a:r>
              <a:rPr lang="es-ES" sz="2400" dirty="0"/>
              <a:t>Estos son:</a:t>
            </a:r>
          </a:p>
          <a:p>
            <a:endParaRPr lang="es-ES" sz="2400" dirty="0"/>
          </a:p>
          <a:p>
            <a:pPr marL="457200" indent="-457200">
              <a:buFont typeface="+mj-lt"/>
              <a:buAutoNum type="arabicPeriod"/>
            </a:pPr>
            <a:r>
              <a:rPr lang="es-ES" sz="2400" dirty="0"/>
              <a:t>Definición del problema.</a:t>
            </a:r>
          </a:p>
          <a:p>
            <a:pPr marL="457200" indent="-457200">
              <a:buFont typeface="+mj-lt"/>
              <a:buAutoNum type="arabicPeriod"/>
            </a:pPr>
            <a:r>
              <a:rPr lang="es-ES" sz="2400" dirty="0"/>
              <a:t>Selección del método de solución.</a:t>
            </a:r>
          </a:p>
          <a:p>
            <a:pPr marL="457200" indent="-457200">
              <a:buFont typeface="+mj-lt"/>
              <a:buAutoNum type="arabicPeriod"/>
            </a:pPr>
            <a:r>
              <a:rPr lang="es-ES" sz="2400" dirty="0"/>
              <a:t>Creación del algoritmo.</a:t>
            </a:r>
          </a:p>
          <a:p>
            <a:pPr marL="457200" indent="-457200">
              <a:buFont typeface="+mj-lt"/>
              <a:buAutoNum type="arabicPeriod"/>
            </a:pPr>
            <a:r>
              <a:rPr lang="es-ES" sz="2400" dirty="0"/>
              <a:t>Programación del algoritmo.</a:t>
            </a:r>
          </a:p>
          <a:p>
            <a:pPr marL="457200" indent="-457200">
              <a:buFont typeface="+mj-lt"/>
              <a:buAutoNum type="arabicPeriod"/>
            </a:pPr>
            <a:r>
              <a:rPr lang="es-ES" sz="2400" dirty="0"/>
              <a:t>Depuración y documentación del programa.</a:t>
            </a:r>
          </a:p>
          <a:p>
            <a:pPr marL="457200" indent="-457200">
              <a:buFont typeface="+mj-lt"/>
              <a:buAutoNum type="arabicPeriod"/>
            </a:pPr>
            <a:r>
              <a:rPr lang="es-ES" sz="2400" dirty="0"/>
              <a:t>Validación de la solución.</a:t>
            </a:r>
          </a:p>
          <a:p>
            <a:pPr marL="457200" indent="-457200">
              <a:buFont typeface="+mj-lt"/>
              <a:buAutoNum type="arabicPeriod"/>
            </a:pPr>
            <a:r>
              <a:rPr lang="es-ES" sz="2400" dirty="0"/>
              <a:t>Instalación, producción y mantenimiento del programa</a:t>
            </a:r>
            <a:r>
              <a:rPr lang="es-ES" sz="2000" dirty="0"/>
              <a:t>.</a:t>
            </a:r>
          </a:p>
        </p:txBody>
      </p:sp>
      <p:pic>
        <p:nvPicPr>
          <p:cNvPr id="10" name="Picture 6" descr="Resultado de imagen para atras">
            <a:hlinkClick r:id="rId4" action="ppaction://hlinksldjump"/>
            <a:extLst>
              <a:ext uri="{FF2B5EF4-FFF2-40B4-BE49-F238E27FC236}">
                <a16:creationId xmlns:a16="http://schemas.microsoft.com/office/drawing/2014/main" id="{30509588-4BBC-460D-9ED3-59874D1D1DC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09955" y="5922337"/>
            <a:ext cx="877985" cy="877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419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D12A5BA-B063-4B33-AB08-86CF7D23F6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5"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07DFAF29-6BD8-4A93-A292-D6A8C6EFB5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4657"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5F40173-F096-49CC-A730-A2DF1F04E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5551"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806CEF0B-5733-482C-9868-4C57AF79D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712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E7D79DB2-17B9-4AB0-9140-422B93A1CF7C}"/>
              </a:ext>
            </a:extLst>
          </p:cNvPr>
          <p:cNvSpPr>
            <a:spLocks noGrp="1"/>
          </p:cNvSpPr>
          <p:nvPr>
            <p:ph type="title"/>
          </p:nvPr>
        </p:nvSpPr>
        <p:spPr>
          <a:xfrm>
            <a:off x="634110" y="640080"/>
            <a:ext cx="4207560" cy="3034857"/>
          </a:xfrm>
        </p:spPr>
        <p:txBody>
          <a:bodyPr vert="horz" lIns="91440" tIns="45720" rIns="91440" bIns="45720" rtlCol="0" anchor="b">
            <a:normAutofit/>
          </a:bodyPr>
          <a:lstStyle/>
          <a:p>
            <a:pPr algn="r" defTabSz="914400"/>
            <a:r>
              <a:rPr lang="en-US" sz="4400" spc="200" dirty="0">
                <a:solidFill>
                  <a:srgbClr val="FFFFFF"/>
                </a:solidFill>
              </a:rPr>
              <a:t>1.1 </a:t>
            </a:r>
            <a:r>
              <a:rPr lang="es-419" sz="4400" spc="200" dirty="0">
                <a:solidFill>
                  <a:srgbClr val="FFFFFF"/>
                </a:solidFill>
              </a:rPr>
              <a:t>Concepto</a:t>
            </a:r>
            <a:r>
              <a:rPr lang="en-US" sz="4400" spc="200" dirty="0">
                <a:solidFill>
                  <a:srgbClr val="FFFFFF"/>
                </a:solidFill>
              </a:rPr>
              <a:t>, </a:t>
            </a:r>
            <a:r>
              <a:rPr lang="es-419" sz="4400" spc="200" dirty="0">
                <a:solidFill>
                  <a:srgbClr val="FFFFFF"/>
                </a:solidFill>
              </a:rPr>
              <a:t>tipos</a:t>
            </a:r>
            <a:r>
              <a:rPr lang="en-US" sz="4400" spc="200" dirty="0">
                <a:solidFill>
                  <a:srgbClr val="FFFFFF"/>
                </a:solidFill>
              </a:rPr>
              <a:t> y </a:t>
            </a:r>
            <a:r>
              <a:rPr lang="es-419" sz="4400" spc="200" dirty="0">
                <a:solidFill>
                  <a:srgbClr val="FFFFFF"/>
                </a:solidFill>
              </a:rPr>
              <a:t>características</a:t>
            </a:r>
            <a:r>
              <a:rPr lang="en-US" sz="4400" spc="200" dirty="0">
                <a:solidFill>
                  <a:srgbClr val="FFFFFF"/>
                </a:solidFill>
              </a:rPr>
              <a:t> de los </a:t>
            </a:r>
            <a:r>
              <a:rPr lang="es-419" sz="4400" spc="200" dirty="0">
                <a:solidFill>
                  <a:srgbClr val="FFFFFF"/>
                </a:solidFill>
              </a:rPr>
              <a:t>algoritmos</a:t>
            </a:r>
            <a:r>
              <a:rPr lang="en-US" sz="4400" spc="200" dirty="0">
                <a:solidFill>
                  <a:srgbClr val="FFFFFF"/>
                </a:solidFill>
              </a:rPr>
              <a:t> </a:t>
            </a:r>
          </a:p>
        </p:txBody>
      </p:sp>
      <p:cxnSp>
        <p:nvCxnSpPr>
          <p:cNvPr id="18" name="Straight Connector 17">
            <a:extLst>
              <a:ext uri="{FF2B5EF4-FFF2-40B4-BE49-F238E27FC236}">
                <a16:creationId xmlns:a16="http://schemas.microsoft.com/office/drawing/2014/main" id="{FC5D3B4D-9BAC-482B-A34B-01BB35CB53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474" y="3765314"/>
            <a:ext cx="3930896" cy="0"/>
          </a:xfrm>
          <a:prstGeom prst="line">
            <a:avLst/>
          </a:prstGeom>
          <a:ln w="1905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5" name="Imagen 4" descr="Imagen que contiene texto&#10;&#10;Descripción generada automáticamente">
            <a:extLst>
              <a:ext uri="{FF2B5EF4-FFF2-40B4-BE49-F238E27FC236}">
                <a16:creationId xmlns:a16="http://schemas.microsoft.com/office/drawing/2014/main" id="{388E60B3-C109-404A-B9B7-FA515A91C7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6540" y="679494"/>
            <a:ext cx="3611242" cy="5165184"/>
          </a:xfrm>
          <a:prstGeom prst="rect">
            <a:avLst/>
          </a:prstGeom>
        </p:spPr>
      </p:pic>
      <p:pic>
        <p:nvPicPr>
          <p:cNvPr id="13" name="Picture 8" descr="Resultado de imagen para siguiente">
            <a:hlinkClick r:id="" action="ppaction://hlinkshowjump?jump=nextslide"/>
            <a:extLst>
              <a:ext uri="{FF2B5EF4-FFF2-40B4-BE49-F238E27FC236}">
                <a16:creationId xmlns:a16="http://schemas.microsoft.com/office/drawing/2014/main" id="{52592B7B-6A18-4E9B-98E1-48FCAE5E3D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Resultado de imagen para atras">
            <a:hlinkClick r:id="rId4" action="ppaction://hlinksldjump"/>
            <a:extLst>
              <a:ext uri="{FF2B5EF4-FFF2-40B4-BE49-F238E27FC236}">
                <a16:creationId xmlns:a16="http://schemas.microsoft.com/office/drawing/2014/main" id="{7408722D-6B9B-4C73-9210-710C83A7D92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6695" y="576456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632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3;p14">
            <a:extLst>
              <a:ext uri="{FF2B5EF4-FFF2-40B4-BE49-F238E27FC236}">
                <a16:creationId xmlns:a16="http://schemas.microsoft.com/office/drawing/2014/main" id="{CAF69921-B25D-4202-A42B-851CCB071B59}"/>
              </a:ext>
            </a:extLst>
          </p:cNvPr>
          <p:cNvSpPr txBox="1">
            <a:spLocks/>
          </p:cNvSpPr>
          <p:nvPr/>
        </p:nvSpPr>
        <p:spPr>
          <a:xfrm>
            <a:off x="837828" y="410000"/>
            <a:ext cx="7994472" cy="930768"/>
          </a:xfrm>
          <a:prstGeom prst="rect">
            <a:avLst/>
          </a:prstGeom>
        </p:spPr>
        <p:txBody>
          <a:bodyPr spcFirstLastPara="1" wrap="square" lIns="91425" tIns="91425" rIns="91425" bIns="91425" anchor="t" anchorCtr="0">
            <a:noAutofit/>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pPr>
              <a:spcBef>
                <a:spcPts val="0"/>
              </a:spcBef>
            </a:pPr>
            <a:r>
              <a:rPr lang="es-MX" dirty="0"/>
              <a:t>Índice de contenidos </a:t>
            </a:r>
          </a:p>
        </p:txBody>
      </p:sp>
      <p:pic>
        <p:nvPicPr>
          <p:cNvPr id="3" name="Google Shape;94;p14">
            <a:hlinkClick r:id="rId2" action="ppaction://hlinksldjump"/>
            <a:extLst>
              <a:ext uri="{FF2B5EF4-FFF2-40B4-BE49-F238E27FC236}">
                <a16:creationId xmlns:a16="http://schemas.microsoft.com/office/drawing/2014/main" id="{29C34BD2-C497-4206-B554-4F27644E5FD2}"/>
              </a:ext>
            </a:extLst>
          </p:cNvPr>
          <p:cNvPicPr preferRelativeResize="0"/>
          <p:nvPr/>
        </p:nvPicPr>
        <p:blipFill rotWithShape="1">
          <a:blip r:embed="rId3">
            <a:alphaModFix/>
          </a:blip>
          <a:srcRect l="25995" t="27321" r="27316" b="25646"/>
          <a:stretch/>
        </p:blipFill>
        <p:spPr>
          <a:xfrm>
            <a:off x="1557908" y="1524633"/>
            <a:ext cx="902991" cy="947583"/>
          </a:xfrm>
          <a:prstGeom prst="rect">
            <a:avLst/>
          </a:prstGeom>
          <a:noFill/>
          <a:ln>
            <a:noFill/>
          </a:ln>
        </p:spPr>
      </p:pic>
      <p:sp>
        <p:nvSpPr>
          <p:cNvPr id="4" name="Google Shape;95;p14">
            <a:hlinkClick r:id="rId2" action="ppaction://hlinksldjump"/>
            <a:extLst>
              <a:ext uri="{FF2B5EF4-FFF2-40B4-BE49-F238E27FC236}">
                <a16:creationId xmlns:a16="http://schemas.microsoft.com/office/drawing/2014/main" id="{7AE4F731-3E8D-463A-8869-D4960A47BCDF}"/>
              </a:ext>
            </a:extLst>
          </p:cNvPr>
          <p:cNvSpPr txBox="1"/>
          <p:nvPr/>
        </p:nvSpPr>
        <p:spPr>
          <a:xfrm>
            <a:off x="2638028" y="1864417"/>
            <a:ext cx="1530900" cy="60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hlinkClick r:id="rId2" action="ppaction://hlinksldjump"/>
              </a:rPr>
              <a:t>Datos de Identificación</a:t>
            </a:r>
            <a:endParaRPr dirty="0">
              <a:latin typeface="Roboto"/>
              <a:ea typeface="Roboto"/>
              <a:cs typeface="Roboto"/>
              <a:sym typeface="Roboto"/>
            </a:endParaRPr>
          </a:p>
        </p:txBody>
      </p:sp>
      <p:pic>
        <p:nvPicPr>
          <p:cNvPr id="5" name="Google Shape;96;p14">
            <a:hlinkClick r:id="rId4" action="ppaction://hlinksldjump"/>
            <a:extLst>
              <a:ext uri="{FF2B5EF4-FFF2-40B4-BE49-F238E27FC236}">
                <a16:creationId xmlns:a16="http://schemas.microsoft.com/office/drawing/2014/main" id="{E70077C0-2BBB-4815-BBB1-D8BEA9331F74}"/>
              </a:ext>
            </a:extLst>
          </p:cNvPr>
          <p:cNvPicPr preferRelativeResize="0"/>
          <p:nvPr/>
        </p:nvPicPr>
        <p:blipFill>
          <a:blip r:embed="rId5">
            <a:alphaModFix/>
          </a:blip>
          <a:stretch>
            <a:fillRect/>
          </a:stretch>
        </p:blipFill>
        <p:spPr>
          <a:xfrm>
            <a:off x="1381513" y="2759081"/>
            <a:ext cx="1138920" cy="1075294"/>
          </a:xfrm>
          <a:prstGeom prst="rect">
            <a:avLst/>
          </a:prstGeom>
          <a:noFill/>
          <a:ln>
            <a:noFill/>
          </a:ln>
        </p:spPr>
      </p:pic>
      <p:sp>
        <p:nvSpPr>
          <p:cNvPr id="6" name="Google Shape;97;p14">
            <a:hlinkClick r:id="rId6" action="ppaction://hlinksldjump"/>
            <a:extLst>
              <a:ext uri="{FF2B5EF4-FFF2-40B4-BE49-F238E27FC236}">
                <a16:creationId xmlns:a16="http://schemas.microsoft.com/office/drawing/2014/main" id="{44C4EB79-4555-434E-B7EF-C979F68BBBD4}"/>
              </a:ext>
            </a:extLst>
          </p:cNvPr>
          <p:cNvSpPr txBox="1"/>
          <p:nvPr/>
        </p:nvSpPr>
        <p:spPr>
          <a:xfrm>
            <a:off x="2638028" y="2949864"/>
            <a:ext cx="1530900" cy="47913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hlinkClick r:id="rId4" action="ppaction://hlinksldjump"/>
              </a:rPr>
              <a:t>Presentación</a:t>
            </a:r>
            <a:endParaRPr dirty="0">
              <a:latin typeface="Roboto"/>
              <a:ea typeface="Roboto"/>
              <a:cs typeface="Roboto"/>
              <a:sym typeface="Roboto"/>
            </a:endParaRPr>
          </a:p>
        </p:txBody>
      </p:sp>
      <p:pic>
        <p:nvPicPr>
          <p:cNvPr id="7" name="Google Shape;98;p14">
            <a:hlinkClick r:id="rId7" action="ppaction://hlinksldjump"/>
            <a:extLst>
              <a:ext uri="{FF2B5EF4-FFF2-40B4-BE49-F238E27FC236}">
                <a16:creationId xmlns:a16="http://schemas.microsoft.com/office/drawing/2014/main" id="{7E504389-11B4-4FEB-8CED-E16C995A0CD8}"/>
              </a:ext>
            </a:extLst>
          </p:cNvPr>
          <p:cNvPicPr preferRelativeResize="0"/>
          <p:nvPr/>
        </p:nvPicPr>
        <p:blipFill>
          <a:blip r:embed="rId8">
            <a:alphaModFix/>
          </a:blip>
          <a:stretch>
            <a:fillRect/>
          </a:stretch>
        </p:blipFill>
        <p:spPr>
          <a:xfrm>
            <a:off x="1477507" y="4121240"/>
            <a:ext cx="865600" cy="1017060"/>
          </a:xfrm>
          <a:prstGeom prst="rect">
            <a:avLst/>
          </a:prstGeom>
          <a:noFill/>
          <a:ln>
            <a:noFill/>
          </a:ln>
        </p:spPr>
      </p:pic>
      <p:sp>
        <p:nvSpPr>
          <p:cNvPr id="8" name="Google Shape;99;p14">
            <a:hlinkClick r:id="rId9" action="ppaction://hlinksldjump"/>
            <a:extLst>
              <a:ext uri="{FF2B5EF4-FFF2-40B4-BE49-F238E27FC236}">
                <a16:creationId xmlns:a16="http://schemas.microsoft.com/office/drawing/2014/main" id="{DCE79B2A-3011-4552-92AF-93FBF0B418D2}"/>
              </a:ext>
            </a:extLst>
          </p:cNvPr>
          <p:cNvSpPr txBox="1"/>
          <p:nvPr/>
        </p:nvSpPr>
        <p:spPr>
          <a:xfrm>
            <a:off x="2638028" y="4561159"/>
            <a:ext cx="1296144" cy="47913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hlinkClick r:id="rId7" action="ppaction://hlinksldjump"/>
              </a:rPr>
              <a:t>Objetivos</a:t>
            </a:r>
            <a:endParaRPr dirty="0">
              <a:latin typeface="Roboto"/>
              <a:ea typeface="Roboto"/>
              <a:cs typeface="Roboto"/>
              <a:sym typeface="Roboto"/>
            </a:endParaRPr>
          </a:p>
        </p:txBody>
      </p:sp>
      <p:pic>
        <p:nvPicPr>
          <p:cNvPr id="9" name="Google Shape;100;p14">
            <a:hlinkClick r:id="rId10" action="ppaction://hlinksldjump"/>
            <a:extLst>
              <a:ext uri="{FF2B5EF4-FFF2-40B4-BE49-F238E27FC236}">
                <a16:creationId xmlns:a16="http://schemas.microsoft.com/office/drawing/2014/main" id="{0AD5291D-BCD7-4127-BF7E-05B9487F019B}"/>
              </a:ext>
            </a:extLst>
          </p:cNvPr>
          <p:cNvPicPr preferRelativeResize="0"/>
          <p:nvPr/>
        </p:nvPicPr>
        <p:blipFill>
          <a:blip r:embed="rId11">
            <a:alphaModFix/>
          </a:blip>
          <a:stretch>
            <a:fillRect/>
          </a:stretch>
        </p:blipFill>
        <p:spPr>
          <a:xfrm>
            <a:off x="1204188" y="5516755"/>
            <a:ext cx="1367315" cy="1075294"/>
          </a:xfrm>
          <a:prstGeom prst="rect">
            <a:avLst/>
          </a:prstGeom>
          <a:noFill/>
          <a:ln>
            <a:noFill/>
          </a:ln>
        </p:spPr>
      </p:pic>
      <p:sp>
        <p:nvSpPr>
          <p:cNvPr id="10" name="Google Shape;101;p14">
            <a:hlinkClick r:id="rId12" action="ppaction://hlinksldjump"/>
            <a:extLst>
              <a:ext uri="{FF2B5EF4-FFF2-40B4-BE49-F238E27FC236}">
                <a16:creationId xmlns:a16="http://schemas.microsoft.com/office/drawing/2014/main" id="{6229E8B1-A113-4EB5-95D2-2FC6ABE2BF2A}"/>
              </a:ext>
            </a:extLst>
          </p:cNvPr>
          <p:cNvSpPr txBox="1"/>
          <p:nvPr/>
        </p:nvSpPr>
        <p:spPr>
          <a:xfrm>
            <a:off x="2460898" y="5996204"/>
            <a:ext cx="1708029" cy="451796"/>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dirty="0">
                <a:latin typeface="Roboto"/>
                <a:ea typeface="Roboto"/>
                <a:cs typeface="Roboto"/>
                <a:sym typeface="Roboto"/>
                <a:hlinkClick r:id="rId10" action="ppaction://hlinksldjump"/>
              </a:rPr>
              <a:t>conocimiento</a:t>
            </a:r>
            <a:endParaRPr dirty="0">
              <a:latin typeface="Roboto"/>
              <a:ea typeface="Roboto"/>
              <a:cs typeface="Roboto"/>
              <a:sym typeface="Roboto"/>
            </a:endParaRPr>
          </a:p>
        </p:txBody>
      </p:sp>
      <p:pic>
        <p:nvPicPr>
          <p:cNvPr id="11" name="Imagen 10">
            <a:hlinkClick r:id="rId13" action="ppaction://hlinksldjump"/>
            <a:extLst>
              <a:ext uri="{FF2B5EF4-FFF2-40B4-BE49-F238E27FC236}">
                <a16:creationId xmlns:a16="http://schemas.microsoft.com/office/drawing/2014/main" id="{E6F0ED1A-7C47-4B3F-88ED-70C1ACC195DF}"/>
              </a:ext>
            </a:extLst>
          </p:cNvPr>
          <p:cNvPicPr>
            <a:picLocks noChangeAspect="1"/>
          </p:cNvPicPr>
          <p:nvPr/>
        </p:nvPicPr>
        <p:blipFill>
          <a:blip r:embed="rId14"/>
          <a:stretch>
            <a:fillRect/>
          </a:stretch>
        </p:blipFill>
        <p:spPr>
          <a:xfrm>
            <a:off x="6049370" y="1086657"/>
            <a:ext cx="1233193" cy="1233193"/>
          </a:xfrm>
          <a:prstGeom prst="rect">
            <a:avLst/>
          </a:prstGeom>
        </p:spPr>
      </p:pic>
      <p:sp>
        <p:nvSpPr>
          <p:cNvPr id="12" name="CuadroTexto 11">
            <a:hlinkClick r:id="rId15" action="ppaction://hlinksldjump"/>
            <a:extLst>
              <a:ext uri="{FF2B5EF4-FFF2-40B4-BE49-F238E27FC236}">
                <a16:creationId xmlns:a16="http://schemas.microsoft.com/office/drawing/2014/main" id="{BE9BDCBD-74B6-404C-8A19-D80439178CC6}"/>
              </a:ext>
            </a:extLst>
          </p:cNvPr>
          <p:cNvSpPr txBox="1"/>
          <p:nvPr/>
        </p:nvSpPr>
        <p:spPr>
          <a:xfrm>
            <a:off x="7323806" y="1422473"/>
            <a:ext cx="1679029" cy="646331"/>
          </a:xfrm>
          <a:prstGeom prst="rect">
            <a:avLst/>
          </a:prstGeom>
          <a:noFill/>
        </p:spPr>
        <p:txBody>
          <a:bodyPr wrap="square" rtlCol="0">
            <a:spAutoFit/>
          </a:bodyPr>
          <a:lstStyle/>
          <a:p>
            <a:r>
              <a:rPr lang="es-MX" dirty="0">
                <a:hlinkClick r:id="rId13" action="ppaction://hlinksldjump"/>
              </a:rPr>
              <a:t>Guion explicativo</a:t>
            </a:r>
            <a:endParaRPr lang="es-MX" dirty="0"/>
          </a:p>
        </p:txBody>
      </p:sp>
      <p:pic>
        <p:nvPicPr>
          <p:cNvPr id="13" name="Picture 2" descr="Resultado de imagen para icono de unidad de competencia">
            <a:hlinkClick r:id="rId16" action="ppaction://hlinksldjump"/>
            <a:extLst>
              <a:ext uri="{FF2B5EF4-FFF2-40B4-BE49-F238E27FC236}">
                <a16:creationId xmlns:a16="http://schemas.microsoft.com/office/drawing/2014/main" id="{393B4688-C750-4AC9-88E7-F32085B3A174}"/>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964850" y="2388605"/>
            <a:ext cx="1177846" cy="1177846"/>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a:hlinkClick r:id="rId18" action="ppaction://hlinksldjump"/>
            <a:extLst>
              <a:ext uri="{FF2B5EF4-FFF2-40B4-BE49-F238E27FC236}">
                <a16:creationId xmlns:a16="http://schemas.microsoft.com/office/drawing/2014/main" id="{B49A96CB-12DF-4D6E-A1F9-559B1609EA0D}"/>
              </a:ext>
            </a:extLst>
          </p:cNvPr>
          <p:cNvSpPr txBox="1"/>
          <p:nvPr/>
        </p:nvSpPr>
        <p:spPr>
          <a:xfrm>
            <a:off x="7323806" y="2877380"/>
            <a:ext cx="1541023" cy="646331"/>
          </a:xfrm>
          <a:prstGeom prst="rect">
            <a:avLst/>
          </a:prstGeom>
          <a:noFill/>
        </p:spPr>
        <p:txBody>
          <a:bodyPr wrap="square" rtlCol="0">
            <a:spAutoFit/>
          </a:bodyPr>
          <a:lstStyle/>
          <a:p>
            <a:r>
              <a:rPr lang="es-MX" dirty="0">
                <a:hlinkClick r:id="rId16" action="ppaction://hlinksldjump"/>
              </a:rPr>
              <a:t>Unidad de competencia</a:t>
            </a:r>
            <a:endParaRPr lang="es-MX" dirty="0"/>
          </a:p>
        </p:txBody>
      </p:sp>
      <p:pic>
        <p:nvPicPr>
          <p:cNvPr id="15" name="Imagen 14">
            <a:hlinkClick r:id="rId19" action="ppaction://hlinksldjump"/>
            <a:extLst>
              <a:ext uri="{FF2B5EF4-FFF2-40B4-BE49-F238E27FC236}">
                <a16:creationId xmlns:a16="http://schemas.microsoft.com/office/drawing/2014/main" id="{E54F563C-B3C3-4070-8579-C069D37C8354}"/>
              </a:ext>
            </a:extLst>
          </p:cNvPr>
          <p:cNvPicPr>
            <a:picLocks noChangeAspect="1"/>
          </p:cNvPicPr>
          <p:nvPr/>
        </p:nvPicPr>
        <p:blipFill>
          <a:blip r:embed="rId20"/>
          <a:stretch>
            <a:fillRect/>
          </a:stretch>
        </p:blipFill>
        <p:spPr>
          <a:xfrm>
            <a:off x="6151887" y="3704849"/>
            <a:ext cx="865600" cy="1075294"/>
          </a:xfrm>
          <a:prstGeom prst="rect">
            <a:avLst/>
          </a:prstGeom>
        </p:spPr>
      </p:pic>
      <p:sp>
        <p:nvSpPr>
          <p:cNvPr id="16" name="CuadroTexto 15">
            <a:hlinkClick r:id="rId21" action="ppaction://hlinksldjump"/>
            <a:extLst>
              <a:ext uri="{FF2B5EF4-FFF2-40B4-BE49-F238E27FC236}">
                <a16:creationId xmlns:a16="http://schemas.microsoft.com/office/drawing/2014/main" id="{6FBB9B76-DC38-4BCB-8338-34104825F106}"/>
              </a:ext>
            </a:extLst>
          </p:cNvPr>
          <p:cNvSpPr txBox="1"/>
          <p:nvPr/>
        </p:nvSpPr>
        <p:spPr>
          <a:xfrm>
            <a:off x="7230177" y="4242496"/>
            <a:ext cx="1395955" cy="369332"/>
          </a:xfrm>
          <a:prstGeom prst="rect">
            <a:avLst/>
          </a:prstGeom>
          <a:noFill/>
        </p:spPr>
        <p:txBody>
          <a:bodyPr wrap="square" rtlCol="0">
            <a:spAutoFit/>
          </a:bodyPr>
          <a:lstStyle/>
          <a:p>
            <a:r>
              <a:rPr lang="es-MX" dirty="0">
                <a:hlinkClick r:id="rId19" action="ppaction://hlinksldjump"/>
              </a:rPr>
              <a:t>Conclusiones</a:t>
            </a:r>
            <a:endParaRPr lang="es-ES" dirty="0"/>
          </a:p>
        </p:txBody>
      </p:sp>
      <p:pic>
        <p:nvPicPr>
          <p:cNvPr id="17" name="Imagen 16">
            <a:hlinkClick r:id="rId22" action="ppaction://hlinksldjump"/>
            <a:extLst>
              <a:ext uri="{FF2B5EF4-FFF2-40B4-BE49-F238E27FC236}">
                <a16:creationId xmlns:a16="http://schemas.microsoft.com/office/drawing/2014/main" id="{D12BAA4D-D0B9-49CD-8D4D-C2071889B91F}"/>
              </a:ext>
            </a:extLst>
          </p:cNvPr>
          <p:cNvPicPr>
            <a:picLocks noChangeAspect="1"/>
          </p:cNvPicPr>
          <p:nvPr/>
        </p:nvPicPr>
        <p:blipFill>
          <a:blip r:embed="rId23"/>
          <a:stretch>
            <a:fillRect/>
          </a:stretch>
        </p:blipFill>
        <p:spPr>
          <a:xfrm>
            <a:off x="6143642" y="4972461"/>
            <a:ext cx="961594" cy="874628"/>
          </a:xfrm>
          <a:prstGeom prst="rect">
            <a:avLst/>
          </a:prstGeom>
        </p:spPr>
      </p:pic>
      <p:sp>
        <p:nvSpPr>
          <p:cNvPr id="18" name="CuadroTexto 17">
            <a:hlinkClick r:id="rId24" action="ppaction://hlinksldjump"/>
            <a:extLst>
              <a:ext uri="{FF2B5EF4-FFF2-40B4-BE49-F238E27FC236}">
                <a16:creationId xmlns:a16="http://schemas.microsoft.com/office/drawing/2014/main" id="{AC1A74BA-755F-4FA7-ADCF-78DAF1A23AAA}"/>
              </a:ext>
            </a:extLst>
          </p:cNvPr>
          <p:cNvSpPr txBox="1"/>
          <p:nvPr/>
        </p:nvSpPr>
        <p:spPr>
          <a:xfrm>
            <a:off x="7323806" y="5322166"/>
            <a:ext cx="1679029" cy="646331"/>
          </a:xfrm>
          <a:prstGeom prst="rect">
            <a:avLst/>
          </a:prstGeom>
          <a:noFill/>
        </p:spPr>
        <p:txBody>
          <a:bodyPr wrap="square" rtlCol="0">
            <a:spAutoFit/>
          </a:bodyPr>
          <a:lstStyle/>
          <a:p>
            <a:r>
              <a:rPr lang="es-ES" dirty="0">
                <a:hlinkClick r:id="rId22" action="ppaction://hlinksldjump"/>
              </a:rPr>
              <a:t>Referencias bibliográficas</a:t>
            </a:r>
            <a:endParaRPr lang="es-ES" dirty="0"/>
          </a:p>
        </p:txBody>
      </p:sp>
      <p:pic>
        <p:nvPicPr>
          <p:cNvPr id="19" name="Imagen 18">
            <a:hlinkClick r:id="rId25" action="ppaction://hlinksldjump"/>
            <a:extLst>
              <a:ext uri="{FF2B5EF4-FFF2-40B4-BE49-F238E27FC236}">
                <a16:creationId xmlns:a16="http://schemas.microsoft.com/office/drawing/2014/main" id="{35BB428D-7138-4D34-8241-4867D373A0ED}"/>
              </a:ext>
            </a:extLst>
          </p:cNvPr>
          <p:cNvPicPr>
            <a:picLocks noChangeAspect="1"/>
          </p:cNvPicPr>
          <p:nvPr/>
        </p:nvPicPr>
        <p:blipFill>
          <a:blip r:embed="rId26"/>
          <a:stretch>
            <a:fillRect/>
          </a:stretch>
        </p:blipFill>
        <p:spPr>
          <a:xfrm>
            <a:off x="5895650" y="5837738"/>
            <a:ext cx="1177846" cy="1023744"/>
          </a:xfrm>
          <a:prstGeom prst="rect">
            <a:avLst/>
          </a:prstGeom>
        </p:spPr>
      </p:pic>
      <p:sp>
        <p:nvSpPr>
          <p:cNvPr id="20" name="CuadroTexto 19">
            <a:hlinkClick r:id="rId27" action="ppaction://hlinksldjump"/>
            <a:extLst>
              <a:ext uri="{FF2B5EF4-FFF2-40B4-BE49-F238E27FC236}">
                <a16:creationId xmlns:a16="http://schemas.microsoft.com/office/drawing/2014/main" id="{80D75FB9-FA9B-42D6-8C84-C6843B944459}"/>
              </a:ext>
            </a:extLst>
          </p:cNvPr>
          <p:cNvSpPr txBox="1"/>
          <p:nvPr/>
        </p:nvSpPr>
        <p:spPr>
          <a:xfrm>
            <a:off x="7323806" y="6284630"/>
            <a:ext cx="2036331" cy="369332"/>
          </a:xfrm>
          <a:prstGeom prst="rect">
            <a:avLst/>
          </a:prstGeom>
          <a:noFill/>
        </p:spPr>
        <p:txBody>
          <a:bodyPr wrap="square" rtlCol="0">
            <a:spAutoFit/>
          </a:bodyPr>
          <a:lstStyle/>
          <a:p>
            <a:r>
              <a:rPr lang="es-MX" dirty="0">
                <a:hlinkClick r:id="rId25" action="ppaction://hlinksldjump"/>
              </a:rPr>
              <a:t>Retroalimentación</a:t>
            </a:r>
            <a:endParaRPr lang="es-ES" dirty="0"/>
          </a:p>
        </p:txBody>
      </p:sp>
      <p:pic>
        <p:nvPicPr>
          <p:cNvPr id="21" name="Picture 10" descr="Imagen relacionada">
            <a:hlinkClick r:id="" action="ppaction://hlinkshowjump?jump=firstslide"/>
            <a:extLst>
              <a:ext uri="{FF2B5EF4-FFF2-40B4-BE49-F238E27FC236}">
                <a16:creationId xmlns:a16="http://schemas.microsoft.com/office/drawing/2014/main" id="{4E238D46-33C9-426A-8B1F-CF472B9DD040}"/>
              </a:ext>
            </a:extLst>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9902169" y="1313480"/>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Resultado de imagen para libros">
            <a:hlinkClick r:id="rId29" action="ppaction://hlinksldjump"/>
            <a:extLst>
              <a:ext uri="{FF2B5EF4-FFF2-40B4-BE49-F238E27FC236}">
                <a16:creationId xmlns:a16="http://schemas.microsoft.com/office/drawing/2014/main" id="{70595BEA-639D-41AB-BFBC-154B23D94F37}"/>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10178662" y="3057244"/>
            <a:ext cx="1295210" cy="1295210"/>
          </a:xfrm>
          <a:prstGeom prst="rect">
            <a:avLst/>
          </a:prstGeom>
          <a:noFill/>
          <a:extLst>
            <a:ext uri="{909E8E84-426E-40DD-AFC4-6F175D3DCCD1}">
              <a14:hiddenFill xmlns:a14="http://schemas.microsoft.com/office/drawing/2010/main">
                <a:solidFill>
                  <a:srgbClr val="FFFFFF"/>
                </a:solidFill>
              </a14:hiddenFill>
            </a:ext>
          </a:extLst>
        </p:spPr>
      </p:pic>
      <p:sp>
        <p:nvSpPr>
          <p:cNvPr id="23" name="CuadroTexto 22">
            <a:hlinkClick r:id="rId29" action="ppaction://hlinksldjump"/>
            <a:extLst>
              <a:ext uri="{FF2B5EF4-FFF2-40B4-BE49-F238E27FC236}">
                <a16:creationId xmlns:a16="http://schemas.microsoft.com/office/drawing/2014/main" id="{CE291729-D59B-44D0-81B3-D0D1C9AA5878}"/>
              </a:ext>
            </a:extLst>
          </p:cNvPr>
          <p:cNvSpPr txBox="1"/>
          <p:nvPr/>
        </p:nvSpPr>
        <p:spPr>
          <a:xfrm>
            <a:off x="10342884" y="4275639"/>
            <a:ext cx="1150614" cy="369332"/>
          </a:xfrm>
          <a:prstGeom prst="rect">
            <a:avLst/>
          </a:prstGeom>
          <a:noFill/>
        </p:spPr>
        <p:txBody>
          <a:bodyPr wrap="square" rtlCol="0">
            <a:spAutoFit/>
          </a:bodyPr>
          <a:lstStyle/>
          <a:p>
            <a:r>
              <a:rPr lang="es-MX" dirty="0">
                <a:hlinkClick r:id="rId29" action="ppaction://hlinksldjump"/>
              </a:rPr>
              <a:t>Anexos</a:t>
            </a:r>
            <a:endParaRPr lang="es-MX" dirty="0"/>
          </a:p>
        </p:txBody>
      </p:sp>
    </p:spTree>
    <p:extLst>
      <p:ext uri="{BB962C8B-B14F-4D97-AF65-F5344CB8AC3E}">
        <p14:creationId xmlns:p14="http://schemas.microsoft.com/office/powerpoint/2010/main" val="367127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8602EA-6E6C-4D2B-9FBE-1F68CB4D4321}"/>
              </a:ext>
            </a:extLst>
          </p:cNvPr>
          <p:cNvSpPr>
            <a:spLocks noGrp="1"/>
          </p:cNvSpPr>
          <p:nvPr>
            <p:ph type="title"/>
          </p:nvPr>
        </p:nvSpPr>
        <p:spPr/>
        <p:txBody>
          <a:bodyPr/>
          <a:lstStyle/>
          <a:p>
            <a:r>
              <a:rPr lang="es-ES" dirty="0"/>
              <a:t>Concepto </a:t>
            </a:r>
          </a:p>
        </p:txBody>
      </p:sp>
      <p:pic>
        <p:nvPicPr>
          <p:cNvPr id="5" name="Imagen 4">
            <a:extLst>
              <a:ext uri="{FF2B5EF4-FFF2-40B4-BE49-F238E27FC236}">
                <a16:creationId xmlns:a16="http://schemas.microsoft.com/office/drawing/2014/main" id="{883CA82F-5F1C-49A3-A7F1-29732F3428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836" y="2492896"/>
            <a:ext cx="4530343" cy="228027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CuadroTexto 7">
            <a:extLst>
              <a:ext uri="{FF2B5EF4-FFF2-40B4-BE49-F238E27FC236}">
                <a16:creationId xmlns:a16="http://schemas.microsoft.com/office/drawing/2014/main" id="{D637EF1E-CCA4-4922-9E9B-F81FBE8B9493}"/>
              </a:ext>
            </a:extLst>
          </p:cNvPr>
          <p:cNvSpPr txBox="1"/>
          <p:nvPr/>
        </p:nvSpPr>
        <p:spPr>
          <a:xfrm>
            <a:off x="1374807" y="4773169"/>
            <a:ext cx="3600400" cy="369332"/>
          </a:xfrm>
          <a:prstGeom prst="rect">
            <a:avLst/>
          </a:prstGeom>
          <a:noFill/>
        </p:spPr>
        <p:txBody>
          <a:bodyPr wrap="square" rtlCol="0">
            <a:spAutoFit/>
          </a:bodyPr>
          <a:lstStyle/>
          <a:p>
            <a:r>
              <a:rPr lang="es-ES" dirty="0">
                <a:hlinkClick r:id="rId3"/>
              </a:rPr>
              <a:t>https://definicion.de/algoritmo/</a:t>
            </a:r>
            <a:endParaRPr lang="es-ES" dirty="0"/>
          </a:p>
        </p:txBody>
      </p:sp>
      <p:sp>
        <p:nvSpPr>
          <p:cNvPr id="6" name="CuadroTexto 5">
            <a:extLst>
              <a:ext uri="{FF2B5EF4-FFF2-40B4-BE49-F238E27FC236}">
                <a16:creationId xmlns:a16="http://schemas.microsoft.com/office/drawing/2014/main" id="{5C010FCF-A3A0-493B-AC45-941F9D9A5DDD}"/>
              </a:ext>
            </a:extLst>
          </p:cNvPr>
          <p:cNvSpPr txBox="1"/>
          <p:nvPr/>
        </p:nvSpPr>
        <p:spPr>
          <a:xfrm>
            <a:off x="5888210" y="2526400"/>
            <a:ext cx="5828405" cy="2554545"/>
          </a:xfrm>
          <a:prstGeom prst="rect">
            <a:avLst/>
          </a:prstGeom>
          <a:noFill/>
        </p:spPr>
        <p:txBody>
          <a:bodyPr wrap="square" rtlCol="0">
            <a:spAutoFit/>
          </a:bodyPr>
          <a:lstStyle/>
          <a:p>
            <a:r>
              <a:rPr lang="es-ES" sz="2000" dirty="0"/>
              <a:t>Se denomina algoritmo a un grupo finito de operaciones organizadas de manera lógica y ordenada que permite solucionar un determinado problema.</a:t>
            </a:r>
          </a:p>
          <a:p>
            <a:endParaRPr lang="es-ES" sz="2000" dirty="0"/>
          </a:p>
          <a:p>
            <a:r>
              <a:rPr lang="es-ES" sz="2000" dirty="0"/>
              <a:t>Se trata de una serie de instrucciones o reglas establecidas que, por medio de una sucesión de pasos, permiten arribar a un resultado o solución.</a:t>
            </a:r>
          </a:p>
        </p:txBody>
      </p:sp>
      <p:pic>
        <p:nvPicPr>
          <p:cNvPr id="9" name="Picture 8" descr="Resultado de imagen para siguiente">
            <a:hlinkClick r:id="" action="ppaction://hlinkshowjump?jump=nextslide"/>
            <a:extLst>
              <a:ext uri="{FF2B5EF4-FFF2-40B4-BE49-F238E27FC236}">
                <a16:creationId xmlns:a16="http://schemas.microsoft.com/office/drawing/2014/main" id="{02F07AAF-63F1-446E-81A6-9B067BF275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6914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4880BD-B3FC-46D4-BF9D-1C4EA05153E3}"/>
              </a:ext>
            </a:extLst>
          </p:cNvPr>
          <p:cNvSpPr>
            <a:spLocks noGrp="1"/>
          </p:cNvSpPr>
          <p:nvPr>
            <p:ph type="title"/>
          </p:nvPr>
        </p:nvSpPr>
        <p:spPr/>
        <p:txBody>
          <a:bodyPr/>
          <a:lstStyle/>
          <a:p>
            <a:r>
              <a:rPr lang="es-ES" dirty="0"/>
              <a:t>Concepto </a:t>
            </a:r>
          </a:p>
        </p:txBody>
      </p:sp>
      <p:sp>
        <p:nvSpPr>
          <p:cNvPr id="3" name="Marcador de contenido 2">
            <a:extLst>
              <a:ext uri="{FF2B5EF4-FFF2-40B4-BE49-F238E27FC236}">
                <a16:creationId xmlns:a16="http://schemas.microsoft.com/office/drawing/2014/main" id="{85E3C983-5E30-479E-9FED-5C766D7F416F}"/>
              </a:ext>
            </a:extLst>
          </p:cNvPr>
          <p:cNvSpPr>
            <a:spLocks noGrp="1"/>
          </p:cNvSpPr>
          <p:nvPr>
            <p:ph idx="1"/>
          </p:nvPr>
        </p:nvSpPr>
        <p:spPr>
          <a:xfrm>
            <a:off x="1021800" y="2084832"/>
            <a:ext cx="9717540" cy="1215008"/>
          </a:xfrm>
        </p:spPr>
        <p:txBody>
          <a:bodyPr/>
          <a:lstStyle/>
          <a:p>
            <a:r>
              <a:rPr lang="es-ES" dirty="0"/>
              <a:t>Los algoritmos son una serie de normas o leyes especificas que hace posible la ejecución de actividades, cumpliendo una serie de pasos continuos que no le origine dudas a la persona que realice dicha actividad.</a:t>
            </a:r>
          </a:p>
        </p:txBody>
      </p:sp>
      <p:sp>
        <p:nvSpPr>
          <p:cNvPr id="4" name="Rectángulo 3">
            <a:extLst>
              <a:ext uri="{FF2B5EF4-FFF2-40B4-BE49-F238E27FC236}">
                <a16:creationId xmlns:a16="http://schemas.microsoft.com/office/drawing/2014/main" id="{56F67AA8-FF46-4201-B8D3-ADC00D79EDC5}"/>
              </a:ext>
            </a:extLst>
          </p:cNvPr>
          <p:cNvSpPr/>
          <p:nvPr/>
        </p:nvSpPr>
        <p:spPr>
          <a:xfrm>
            <a:off x="26946" y="6467065"/>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6" name="Imagen 5" descr="Imagen que contiene rueda&#10;&#10;Descripción generada automáticamente">
            <a:extLst>
              <a:ext uri="{FF2B5EF4-FFF2-40B4-BE49-F238E27FC236}">
                <a16:creationId xmlns:a16="http://schemas.microsoft.com/office/drawing/2014/main" id="{D73AA970-3595-4E84-B209-EDF11BF7F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5980" y="3429000"/>
            <a:ext cx="3816424" cy="25442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8" descr="Resultado de imagen para siguiente">
            <a:hlinkClick r:id="" action="ppaction://hlinkshowjump?jump=nextslide"/>
            <a:extLst>
              <a:ext uri="{FF2B5EF4-FFF2-40B4-BE49-F238E27FC236}">
                <a16:creationId xmlns:a16="http://schemas.microsoft.com/office/drawing/2014/main" id="{677F7F59-B041-4EFE-9EB2-4F5F974382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14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87073-089E-40B3-AAB3-0DF06856F0B8}"/>
              </a:ext>
            </a:extLst>
          </p:cNvPr>
          <p:cNvSpPr>
            <a:spLocks noGrp="1"/>
          </p:cNvSpPr>
          <p:nvPr>
            <p:ph type="title"/>
          </p:nvPr>
        </p:nvSpPr>
        <p:spPr/>
        <p:txBody>
          <a:bodyPr/>
          <a:lstStyle/>
          <a:p>
            <a:r>
              <a:rPr lang="es-ES" dirty="0"/>
              <a:t>Concepto </a:t>
            </a:r>
          </a:p>
        </p:txBody>
      </p:sp>
      <p:sp>
        <p:nvSpPr>
          <p:cNvPr id="7" name="Rectángulo 6">
            <a:extLst>
              <a:ext uri="{FF2B5EF4-FFF2-40B4-BE49-F238E27FC236}">
                <a16:creationId xmlns:a16="http://schemas.microsoft.com/office/drawing/2014/main" id="{FB428510-97C5-4FE6-AC71-D08FF9AF4A26}"/>
              </a:ext>
            </a:extLst>
          </p:cNvPr>
          <p:cNvSpPr/>
          <p:nvPr/>
        </p:nvSpPr>
        <p:spPr>
          <a:xfrm>
            <a:off x="4510236" y="6504061"/>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Imagen 7" descr="Recorte de pantalla">
            <a:extLst>
              <a:ext uri="{FF2B5EF4-FFF2-40B4-BE49-F238E27FC236}">
                <a16:creationId xmlns:a16="http://schemas.microsoft.com/office/drawing/2014/main" id="{07E47669-461B-4839-BDC7-DA56885A62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190999">
            <a:off x="2656642" y="5326404"/>
            <a:ext cx="1186909" cy="1332541"/>
          </a:xfrm>
          <a:prstGeom prst="rect">
            <a:avLst/>
          </a:prstGeom>
        </p:spPr>
      </p:pic>
      <p:sp>
        <p:nvSpPr>
          <p:cNvPr id="9" name="CuadroTexto 8">
            <a:extLst>
              <a:ext uri="{FF2B5EF4-FFF2-40B4-BE49-F238E27FC236}">
                <a16:creationId xmlns:a16="http://schemas.microsoft.com/office/drawing/2014/main" id="{44C3739D-87D2-4DB1-8B1C-0FB776D33B0D}"/>
              </a:ext>
            </a:extLst>
          </p:cNvPr>
          <p:cNvSpPr txBox="1"/>
          <p:nvPr/>
        </p:nvSpPr>
        <p:spPr>
          <a:xfrm>
            <a:off x="1011225" y="2061778"/>
            <a:ext cx="9433048" cy="2246769"/>
          </a:xfrm>
          <a:prstGeom prst="rect">
            <a:avLst/>
          </a:prstGeom>
          <a:noFill/>
        </p:spPr>
        <p:txBody>
          <a:bodyPr wrap="square" rtlCol="0">
            <a:spAutoFit/>
          </a:bodyPr>
          <a:lstStyle/>
          <a:p>
            <a:r>
              <a:rPr lang="es-ES" sz="2000" dirty="0"/>
              <a:t>La definición de un algoritmo debe describir tres partes: Entrada, Proceso y Salida.</a:t>
            </a:r>
          </a:p>
          <a:p>
            <a:endParaRPr lang="es-ES" sz="2000" dirty="0"/>
          </a:p>
          <a:p>
            <a:r>
              <a:rPr lang="es-ES" sz="2000" dirty="0"/>
              <a:t>En el algoritmo de receta de cocina se tendrá:  </a:t>
            </a:r>
          </a:p>
          <a:p>
            <a:endParaRPr lang="es-ES" sz="2000" dirty="0"/>
          </a:p>
          <a:p>
            <a:pPr lvl="1"/>
            <a:r>
              <a:rPr lang="es-ES" sz="2000" b="1" dirty="0"/>
              <a:t>Entrada</a:t>
            </a:r>
            <a:r>
              <a:rPr lang="es-ES" sz="2000" dirty="0"/>
              <a:t>: ingredientes y utensilios empleados.</a:t>
            </a:r>
          </a:p>
          <a:p>
            <a:pPr lvl="1"/>
            <a:r>
              <a:rPr lang="es-ES" sz="2000" b="1" dirty="0"/>
              <a:t>Proceso</a:t>
            </a:r>
            <a:r>
              <a:rPr lang="es-ES" sz="2000" dirty="0"/>
              <a:t>: elaboración de la receta en la cocina. </a:t>
            </a:r>
          </a:p>
          <a:p>
            <a:pPr lvl="1"/>
            <a:r>
              <a:rPr lang="es-ES" sz="2000" b="1" dirty="0"/>
              <a:t>Salida</a:t>
            </a:r>
            <a:r>
              <a:rPr lang="es-ES" sz="2000" dirty="0"/>
              <a:t>: terminación del plato (por ejemplo: milanesas de pollo).</a:t>
            </a:r>
            <a:endParaRPr lang="es-ES" dirty="0"/>
          </a:p>
        </p:txBody>
      </p:sp>
      <p:pic>
        <p:nvPicPr>
          <p:cNvPr id="10" name="Imagen 9">
            <a:extLst>
              <a:ext uri="{FF2B5EF4-FFF2-40B4-BE49-F238E27FC236}">
                <a16:creationId xmlns:a16="http://schemas.microsoft.com/office/drawing/2014/main" id="{D1B8AA3A-C1DD-483B-B16C-735FDB6C85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98668" y="2803784"/>
            <a:ext cx="2981325" cy="2981325"/>
          </a:xfrm>
          <a:prstGeom prst="rect">
            <a:avLst/>
          </a:prstGeom>
          <a:ln>
            <a:noFill/>
          </a:ln>
          <a:effectLst>
            <a:softEdge rad="112500"/>
          </a:effectLst>
        </p:spPr>
      </p:pic>
      <p:sp>
        <p:nvSpPr>
          <p:cNvPr id="11" name="Conector fuera de página 2">
            <a:extLst>
              <a:ext uri="{FF2B5EF4-FFF2-40B4-BE49-F238E27FC236}">
                <a16:creationId xmlns:a16="http://schemas.microsoft.com/office/drawing/2014/main" id="{3D0B3965-893D-49A3-B83F-656D43D48FF8}"/>
              </a:ext>
            </a:extLst>
          </p:cNvPr>
          <p:cNvSpPr/>
          <p:nvPr/>
        </p:nvSpPr>
        <p:spPr>
          <a:xfrm>
            <a:off x="1773932" y="4628265"/>
            <a:ext cx="3240360" cy="843941"/>
          </a:xfrm>
          <a:prstGeom prst="flowChartOffpageConnector">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dirty="0">
                <a:solidFill>
                  <a:schemeClr val="tx2">
                    <a:lumMod val="50000"/>
                  </a:schemeClr>
                </a:solidFill>
              </a:rPr>
              <a:t>Desarrollo del ejercicio </a:t>
            </a:r>
          </a:p>
        </p:txBody>
      </p:sp>
      <p:pic>
        <p:nvPicPr>
          <p:cNvPr id="12" name="Picture 8" descr="Resultado de imagen para siguiente">
            <a:hlinkClick r:id="" action="ppaction://hlinkshowjump?jump=nextslide"/>
            <a:extLst>
              <a:ext uri="{FF2B5EF4-FFF2-40B4-BE49-F238E27FC236}">
                <a16:creationId xmlns:a16="http://schemas.microsoft.com/office/drawing/2014/main" id="{D84A8338-A24E-4C73-B594-36C6DD698C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770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EAC725-B989-482E-8263-D5134F3874E8}"/>
              </a:ext>
            </a:extLst>
          </p:cNvPr>
          <p:cNvSpPr>
            <a:spLocks noGrp="1"/>
          </p:cNvSpPr>
          <p:nvPr>
            <p:ph type="title"/>
          </p:nvPr>
        </p:nvSpPr>
        <p:spPr/>
        <p:txBody>
          <a:bodyPr/>
          <a:lstStyle/>
          <a:p>
            <a:r>
              <a:rPr lang="es-ES" dirty="0"/>
              <a:t>Características del algoritmo </a:t>
            </a:r>
          </a:p>
        </p:txBody>
      </p:sp>
      <p:sp>
        <p:nvSpPr>
          <p:cNvPr id="7" name="CuadroTexto 6">
            <a:extLst>
              <a:ext uri="{FF2B5EF4-FFF2-40B4-BE49-F238E27FC236}">
                <a16:creationId xmlns:a16="http://schemas.microsoft.com/office/drawing/2014/main" id="{762C82AA-9C81-4132-B6EE-EF5EBFA91E98}"/>
              </a:ext>
            </a:extLst>
          </p:cNvPr>
          <p:cNvSpPr txBox="1"/>
          <p:nvPr/>
        </p:nvSpPr>
        <p:spPr>
          <a:xfrm>
            <a:off x="633739" y="5362180"/>
            <a:ext cx="4070926" cy="307777"/>
          </a:xfrm>
          <a:prstGeom prst="rect">
            <a:avLst/>
          </a:prstGeom>
          <a:noFill/>
        </p:spPr>
        <p:txBody>
          <a:bodyPr wrap="square" rtlCol="0">
            <a:spAutoFit/>
          </a:bodyPr>
          <a:lstStyle/>
          <a:p>
            <a:r>
              <a:rPr lang="es-ES" sz="1400" dirty="0">
                <a:hlinkClick r:id="rId2"/>
              </a:rPr>
              <a:t>http://correo.uan.edu.mx/~iavalos/FP/FP1.html</a:t>
            </a:r>
            <a:endParaRPr lang="es-ES" sz="1400" dirty="0"/>
          </a:p>
        </p:txBody>
      </p:sp>
      <p:pic>
        <p:nvPicPr>
          <p:cNvPr id="8" name="Imagen 7" descr="Recorte de pantalla">
            <a:extLst>
              <a:ext uri="{FF2B5EF4-FFF2-40B4-BE49-F238E27FC236}">
                <a16:creationId xmlns:a16="http://schemas.microsoft.com/office/drawing/2014/main" id="{D61673E9-4218-4109-865A-AD10151168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8499" y="555541"/>
            <a:ext cx="3910326" cy="3063936"/>
          </a:xfrm>
          <a:prstGeom prst="rect">
            <a:avLst/>
          </a:prstGeom>
        </p:spPr>
      </p:pic>
      <p:sp>
        <p:nvSpPr>
          <p:cNvPr id="9" name="CuadroTexto 8">
            <a:extLst>
              <a:ext uri="{FF2B5EF4-FFF2-40B4-BE49-F238E27FC236}">
                <a16:creationId xmlns:a16="http://schemas.microsoft.com/office/drawing/2014/main" id="{486C1641-9770-4F68-B535-D535DD39EB89}"/>
              </a:ext>
            </a:extLst>
          </p:cNvPr>
          <p:cNvSpPr txBox="1"/>
          <p:nvPr/>
        </p:nvSpPr>
        <p:spPr>
          <a:xfrm>
            <a:off x="633739" y="2869190"/>
            <a:ext cx="11164964" cy="2492990"/>
          </a:xfrm>
          <a:prstGeom prst="rect">
            <a:avLst/>
          </a:prstGeom>
          <a:noFill/>
        </p:spPr>
        <p:txBody>
          <a:bodyPr wrap="square" rtlCol="0">
            <a:spAutoFit/>
          </a:bodyPr>
          <a:lstStyle/>
          <a:p>
            <a:r>
              <a:rPr lang="es-ES" dirty="0"/>
              <a:t>Las </a:t>
            </a:r>
            <a:r>
              <a:rPr lang="es-ES" b="1" dirty="0"/>
              <a:t>características</a:t>
            </a:r>
            <a:r>
              <a:rPr lang="es-ES" dirty="0"/>
              <a:t> fundamentales que debe cumplir todo algoritmo son:</a:t>
            </a:r>
            <a:br>
              <a:rPr lang="es-ES" dirty="0"/>
            </a:br>
            <a:endParaRPr lang="es-ES" dirty="0"/>
          </a:p>
          <a:p>
            <a:pPr marL="285750" indent="-285750">
              <a:buFont typeface="Arial" panose="020B0604020202020204" pitchFamily="34" charset="0"/>
              <a:buChar char="•"/>
            </a:pPr>
            <a:r>
              <a:rPr lang="es-ES" sz="2000" dirty="0"/>
              <a:t>Un algoritmo debe ser preciso e indicar el orden de realización de cada paso.</a:t>
            </a:r>
          </a:p>
          <a:p>
            <a:pPr marL="285750" indent="-285750">
              <a:buFont typeface="Arial" panose="020B0604020202020204" pitchFamily="34" charset="0"/>
              <a:buChar char="•"/>
            </a:pPr>
            <a:r>
              <a:rPr lang="es-ES" sz="2000" dirty="0"/>
              <a:t>Un algoritmo debe estar definido. Si se sigue un algoritmo dos veces, se debe obtener el mismo resultado cada vez.</a:t>
            </a:r>
          </a:p>
          <a:p>
            <a:pPr marL="285750" indent="-285750">
              <a:buFont typeface="Arial" panose="020B0604020202020204" pitchFamily="34" charset="0"/>
              <a:buChar char="•"/>
            </a:pPr>
            <a:r>
              <a:rPr lang="es-ES" sz="2000" dirty="0"/>
              <a:t>Un algoritmo debe ser finito. Si se sigue un algoritmo, se debe terminar en algún momento; o sea debe de tener un número finito de pasos.</a:t>
            </a:r>
          </a:p>
          <a:p>
            <a:pPr marL="285750" indent="-285750">
              <a:buFont typeface="Arial" panose="020B0604020202020204" pitchFamily="34" charset="0"/>
              <a:buChar char="•"/>
            </a:pPr>
            <a:r>
              <a:rPr lang="es-ES" sz="2000" dirty="0"/>
              <a:t>La definición de un algoritmo debe describir tres partes: Entrada, Proceso y Salida.</a:t>
            </a:r>
          </a:p>
        </p:txBody>
      </p:sp>
      <p:pic>
        <p:nvPicPr>
          <p:cNvPr id="10" name="Picture 8" descr="Resultado de imagen para siguiente">
            <a:hlinkClick r:id="" action="ppaction://hlinkshowjump?jump=nextslide"/>
            <a:extLst>
              <a:ext uri="{FF2B5EF4-FFF2-40B4-BE49-F238E27FC236}">
                <a16:creationId xmlns:a16="http://schemas.microsoft.com/office/drawing/2014/main" id="{0DEDB64C-7A52-42B6-B7C0-DE9EAC2C15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793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697785-98F6-4185-8F41-8400FE1523F1}"/>
              </a:ext>
            </a:extLst>
          </p:cNvPr>
          <p:cNvSpPr>
            <a:spLocks noGrp="1"/>
          </p:cNvSpPr>
          <p:nvPr>
            <p:ph type="title"/>
          </p:nvPr>
        </p:nvSpPr>
        <p:spPr/>
        <p:txBody>
          <a:bodyPr/>
          <a:lstStyle/>
          <a:p>
            <a:r>
              <a:rPr lang="es-ES" dirty="0"/>
              <a:t>Características del algoritmo</a:t>
            </a:r>
          </a:p>
        </p:txBody>
      </p:sp>
      <p:sp>
        <p:nvSpPr>
          <p:cNvPr id="3" name="Marcador de contenido 2">
            <a:extLst>
              <a:ext uri="{FF2B5EF4-FFF2-40B4-BE49-F238E27FC236}">
                <a16:creationId xmlns:a16="http://schemas.microsoft.com/office/drawing/2014/main" id="{5B70EEF3-51AA-4803-A6C0-4F5B53030A03}"/>
              </a:ext>
            </a:extLst>
          </p:cNvPr>
          <p:cNvSpPr>
            <a:spLocks noGrp="1"/>
          </p:cNvSpPr>
          <p:nvPr>
            <p:ph idx="1"/>
          </p:nvPr>
        </p:nvSpPr>
        <p:spPr>
          <a:xfrm>
            <a:off x="1057431" y="2129029"/>
            <a:ext cx="9717540" cy="4023360"/>
          </a:xfrm>
        </p:spPr>
        <p:txBody>
          <a:bodyPr/>
          <a:lstStyle/>
          <a:p>
            <a:pPr>
              <a:buFont typeface="Wingdings" panose="05000000000000000000" pitchFamily="2" charset="2"/>
              <a:buChar char="§"/>
            </a:pPr>
            <a:r>
              <a:rPr lang="es-ES" dirty="0">
                <a:latin typeface="Tw Cen MT (Cuerpo)"/>
              </a:rPr>
              <a:t>Preciso (Indicar el orden de realización en cada paso).</a:t>
            </a:r>
          </a:p>
          <a:p>
            <a:pPr>
              <a:buFont typeface="Wingdings" panose="05000000000000000000" pitchFamily="2" charset="2"/>
              <a:buChar char="§"/>
            </a:pPr>
            <a:r>
              <a:rPr lang="es-ES" dirty="0">
                <a:latin typeface="Tw Cen MT (Cuerpo)"/>
              </a:rPr>
              <a:t>Definido (Si se sigue dos veces, obtiene el mismo resultado cada vez).</a:t>
            </a:r>
          </a:p>
          <a:p>
            <a:pPr>
              <a:buFont typeface="Wingdings" panose="05000000000000000000" pitchFamily="2" charset="2"/>
              <a:buChar char="§"/>
            </a:pPr>
            <a:r>
              <a:rPr lang="es-ES" dirty="0">
                <a:latin typeface="Tw Cen MT (Cuerpo)"/>
              </a:rPr>
              <a:t>Finito (Tiene un fin; un numero determinado de pasos).</a:t>
            </a:r>
          </a:p>
        </p:txBody>
      </p:sp>
      <p:sp>
        <p:nvSpPr>
          <p:cNvPr id="4" name="CuadroTexto 3">
            <a:extLst>
              <a:ext uri="{FF2B5EF4-FFF2-40B4-BE49-F238E27FC236}">
                <a16:creationId xmlns:a16="http://schemas.microsoft.com/office/drawing/2014/main" id="{71DDDECD-16B7-4C24-A7A7-C4C7296447A4}"/>
              </a:ext>
            </a:extLst>
          </p:cNvPr>
          <p:cNvSpPr txBox="1"/>
          <p:nvPr/>
        </p:nvSpPr>
        <p:spPr>
          <a:xfrm>
            <a:off x="0" y="6491996"/>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6" name="Imagen 5">
            <a:extLst>
              <a:ext uri="{FF2B5EF4-FFF2-40B4-BE49-F238E27FC236}">
                <a16:creationId xmlns:a16="http://schemas.microsoft.com/office/drawing/2014/main" id="{3B44802F-E379-441B-A1F8-D6F14C9407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6402" y="3645025"/>
            <a:ext cx="6534156" cy="2676642"/>
          </a:xfrm>
          <a:prstGeom prst="rect">
            <a:avLst/>
          </a:prstGeom>
        </p:spPr>
      </p:pic>
      <p:pic>
        <p:nvPicPr>
          <p:cNvPr id="7" name="Picture 8" descr="Resultado de imagen para siguiente">
            <a:hlinkClick r:id="" action="ppaction://hlinkshowjump?jump=nextslide"/>
            <a:extLst>
              <a:ext uri="{FF2B5EF4-FFF2-40B4-BE49-F238E27FC236}">
                <a16:creationId xmlns:a16="http://schemas.microsoft.com/office/drawing/2014/main" id="{70873A63-7FB3-4FC8-AB0E-67AA762352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22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F29F97-0B82-49EC-927B-6BDDEF85FA91}"/>
              </a:ext>
            </a:extLst>
          </p:cNvPr>
          <p:cNvSpPr>
            <a:spLocks noGrp="1"/>
          </p:cNvSpPr>
          <p:nvPr>
            <p:ph type="title"/>
          </p:nvPr>
        </p:nvSpPr>
        <p:spPr>
          <a:xfrm>
            <a:off x="1415661" y="620688"/>
            <a:ext cx="9717541" cy="1499616"/>
          </a:xfrm>
        </p:spPr>
        <p:txBody>
          <a:bodyPr/>
          <a:lstStyle/>
          <a:p>
            <a:r>
              <a:rPr lang="es-ES" dirty="0"/>
              <a:t>Tipos de algoritmos </a:t>
            </a:r>
          </a:p>
        </p:txBody>
      </p:sp>
      <p:sp>
        <p:nvSpPr>
          <p:cNvPr id="13" name="CuadroTexto 12">
            <a:extLst>
              <a:ext uri="{FF2B5EF4-FFF2-40B4-BE49-F238E27FC236}">
                <a16:creationId xmlns:a16="http://schemas.microsoft.com/office/drawing/2014/main" id="{D15CECE6-0BB9-4224-8202-77957BC92210}"/>
              </a:ext>
            </a:extLst>
          </p:cNvPr>
          <p:cNvSpPr txBox="1"/>
          <p:nvPr/>
        </p:nvSpPr>
        <p:spPr>
          <a:xfrm>
            <a:off x="729816" y="3055884"/>
            <a:ext cx="10729192" cy="3046988"/>
          </a:xfrm>
          <a:prstGeom prst="rect">
            <a:avLst/>
          </a:prstGeom>
          <a:noFill/>
        </p:spPr>
        <p:txBody>
          <a:bodyPr wrap="square" rtlCol="0">
            <a:spAutoFit/>
          </a:bodyPr>
          <a:lstStyle/>
          <a:p>
            <a:r>
              <a:rPr lang="es-ES" b="1" dirty="0"/>
              <a:t>Algoritmos cuantitativos</a:t>
            </a:r>
          </a:p>
          <a:p>
            <a:r>
              <a:rPr lang="es-ES" sz="2000" dirty="0"/>
              <a:t>Son lo contrario de los algoritmos cualitativos, porque se colocan elementos numéricos. Este tipo de algoritmos se utilizan en las matemáticas para realizar cálculos. Por ejemplo, para encontrar una raíz cuadrada o resolver una ecuación.</a:t>
            </a:r>
          </a:p>
          <a:p>
            <a:r>
              <a:rPr lang="es-ES" dirty="0"/>
              <a:t> </a:t>
            </a:r>
          </a:p>
          <a:p>
            <a:r>
              <a:rPr lang="es-ES" b="1" dirty="0"/>
              <a:t>Algoritmo computacional</a:t>
            </a:r>
          </a:p>
          <a:p>
            <a:r>
              <a:rPr lang="es-ES" sz="2000" dirty="0"/>
              <a:t>Son los algoritmos que se hacen con una computadora; muchos de estos algoritmos son más complejos y por eso necesitan ser realizados a través de una máquina. También pueden ser algoritmos cuantitativos que se optimizan</a:t>
            </a:r>
            <a:r>
              <a:rPr lang="es-ES" dirty="0"/>
              <a:t>.</a:t>
            </a:r>
          </a:p>
          <a:p>
            <a:r>
              <a:rPr lang="es-ES" dirty="0"/>
              <a:t> </a:t>
            </a:r>
          </a:p>
        </p:txBody>
      </p:sp>
      <p:pic>
        <p:nvPicPr>
          <p:cNvPr id="16" name="Imagen 15" descr="Imagen que contiene texto&#10;&#10;Descripción generada automáticamente">
            <a:extLst>
              <a:ext uri="{FF2B5EF4-FFF2-40B4-BE49-F238E27FC236}">
                <a16:creationId xmlns:a16="http://schemas.microsoft.com/office/drawing/2014/main" id="{1DF1822C-4C7B-4138-94C8-823E5E33A3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12724" y="573386"/>
            <a:ext cx="3960440" cy="22002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7" name="CuadroTexto 16">
            <a:extLst>
              <a:ext uri="{FF2B5EF4-FFF2-40B4-BE49-F238E27FC236}">
                <a16:creationId xmlns:a16="http://schemas.microsoft.com/office/drawing/2014/main" id="{906632AE-DD89-40BC-8B2B-37D7D84A856C}"/>
              </a:ext>
            </a:extLst>
          </p:cNvPr>
          <p:cNvSpPr txBox="1"/>
          <p:nvPr/>
        </p:nvSpPr>
        <p:spPr>
          <a:xfrm>
            <a:off x="0" y="6512201"/>
            <a:ext cx="4320480" cy="307777"/>
          </a:xfrm>
          <a:prstGeom prst="rect">
            <a:avLst/>
          </a:prstGeom>
          <a:noFill/>
        </p:spPr>
        <p:txBody>
          <a:bodyPr wrap="square" rtlCol="0">
            <a:spAutoFit/>
          </a:bodyPr>
          <a:lstStyle/>
          <a:p>
            <a:r>
              <a:rPr lang="es-ES" sz="1400" dirty="0">
                <a:hlinkClick r:id="rId3"/>
              </a:rPr>
              <a:t>https://www.lifeder.com/tipos-algoritmos/</a:t>
            </a:r>
            <a:endParaRPr lang="es-ES" sz="1400" dirty="0"/>
          </a:p>
        </p:txBody>
      </p:sp>
      <p:pic>
        <p:nvPicPr>
          <p:cNvPr id="6" name="Picture 8" descr="Resultado de imagen para siguiente">
            <a:hlinkClick r:id="" action="ppaction://hlinkshowjump?jump=nextslide"/>
            <a:extLst>
              <a:ext uri="{FF2B5EF4-FFF2-40B4-BE49-F238E27FC236}">
                <a16:creationId xmlns:a16="http://schemas.microsoft.com/office/drawing/2014/main" id="{944B34B2-BB04-4FFA-86ED-68BF6B3BF0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3607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D63FCD-196E-4AB3-8CE0-00EDCE9E6828}"/>
              </a:ext>
            </a:extLst>
          </p:cNvPr>
          <p:cNvSpPr>
            <a:spLocks noGrp="1"/>
          </p:cNvSpPr>
          <p:nvPr>
            <p:ph type="title"/>
          </p:nvPr>
        </p:nvSpPr>
        <p:spPr>
          <a:xfrm>
            <a:off x="1023861" y="585216"/>
            <a:ext cx="9717541" cy="1499616"/>
          </a:xfrm>
        </p:spPr>
        <p:txBody>
          <a:bodyPr/>
          <a:lstStyle/>
          <a:p>
            <a:r>
              <a:rPr lang="es-ES" dirty="0"/>
              <a:t>Tipos de algoritmos </a:t>
            </a:r>
          </a:p>
        </p:txBody>
      </p:sp>
      <p:sp>
        <p:nvSpPr>
          <p:cNvPr id="4" name="CuadroTexto 3">
            <a:extLst>
              <a:ext uri="{FF2B5EF4-FFF2-40B4-BE49-F238E27FC236}">
                <a16:creationId xmlns:a16="http://schemas.microsoft.com/office/drawing/2014/main" id="{E8DF5478-71A5-4FFC-B362-6D56FCCDBB0E}"/>
              </a:ext>
            </a:extLst>
          </p:cNvPr>
          <p:cNvSpPr txBox="1"/>
          <p:nvPr/>
        </p:nvSpPr>
        <p:spPr>
          <a:xfrm>
            <a:off x="1146868" y="2753239"/>
            <a:ext cx="9471526" cy="2246769"/>
          </a:xfrm>
          <a:prstGeom prst="rect">
            <a:avLst/>
          </a:prstGeom>
          <a:noFill/>
        </p:spPr>
        <p:txBody>
          <a:bodyPr wrap="square" rtlCol="0">
            <a:spAutoFit/>
          </a:bodyPr>
          <a:lstStyle/>
          <a:p>
            <a:r>
              <a:rPr lang="es-ES" sz="2000" b="1" dirty="0"/>
              <a:t>Algoritmos cualitativos: </a:t>
            </a:r>
            <a:r>
              <a:rPr lang="es-ES" sz="2000" dirty="0"/>
              <a:t>Estos algoritmos son aquellos en los que colocan elementos verbales. Un ejemplo de este tipo son las instrucciones o los paso a paso que se dan de forma oral.</a:t>
            </a:r>
          </a:p>
          <a:p>
            <a:endParaRPr lang="es-ES" sz="2000" b="1" dirty="0"/>
          </a:p>
          <a:p>
            <a:r>
              <a:rPr lang="es-ES" sz="2000" b="1" dirty="0"/>
              <a:t>Algoritmos cuantitativos: </a:t>
            </a:r>
            <a:r>
              <a:rPr lang="es-ES" sz="2000" dirty="0"/>
              <a:t>Son lo contrario de los algoritmos cualitativos porque se colocan elementos numéricos. Este tipo de algoritmos se utilizan en las matemáticas para realizar cálculos. Por ejemplo , para encontrar una raíz cuadrada o resolver una ecuación.  </a:t>
            </a:r>
            <a:r>
              <a:rPr lang="es-ES" sz="2000" b="1" dirty="0"/>
              <a:t> </a:t>
            </a:r>
          </a:p>
        </p:txBody>
      </p:sp>
      <p:sp>
        <p:nvSpPr>
          <p:cNvPr id="5" name="CuadroTexto 4">
            <a:extLst>
              <a:ext uri="{FF2B5EF4-FFF2-40B4-BE49-F238E27FC236}">
                <a16:creationId xmlns:a16="http://schemas.microsoft.com/office/drawing/2014/main" id="{88B7DDB9-D8D5-452E-8FE7-2D4F13359509}"/>
              </a:ext>
            </a:extLst>
          </p:cNvPr>
          <p:cNvSpPr txBox="1"/>
          <p:nvPr/>
        </p:nvSpPr>
        <p:spPr>
          <a:xfrm>
            <a:off x="0" y="6452553"/>
            <a:ext cx="5591081" cy="369332"/>
          </a:xfrm>
          <a:prstGeom prst="rect">
            <a:avLst/>
          </a:prstGeom>
          <a:noFill/>
        </p:spPr>
        <p:txBody>
          <a:bodyPr wrap="square" rtlCol="0">
            <a:spAutoFit/>
          </a:bodyPr>
          <a:lstStyle/>
          <a:p>
            <a:r>
              <a:rPr lang="es-ES" sz="1400" dirty="0"/>
              <a:t>Doctora Ana Luisa R, Marzo 12 2019, Centro Universitario UAEM Ecatepec</a:t>
            </a:r>
            <a:r>
              <a:rPr lang="es-ES" dirty="0"/>
              <a:t>.</a:t>
            </a:r>
          </a:p>
        </p:txBody>
      </p:sp>
      <p:pic>
        <p:nvPicPr>
          <p:cNvPr id="7" name="Imagen 6">
            <a:extLst>
              <a:ext uri="{FF2B5EF4-FFF2-40B4-BE49-F238E27FC236}">
                <a16:creationId xmlns:a16="http://schemas.microsoft.com/office/drawing/2014/main" id="{78538D7F-40DB-4CC1-B155-DFB14420D3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2604" y="400550"/>
            <a:ext cx="2143125" cy="2143125"/>
          </a:xfrm>
          <a:prstGeom prst="ellipse">
            <a:avLst/>
          </a:prstGeom>
          <a:ln>
            <a:noFill/>
          </a:ln>
          <a:effectLst>
            <a:softEdge rad="112500"/>
          </a:effectLst>
        </p:spPr>
      </p:pic>
      <p:pic>
        <p:nvPicPr>
          <p:cNvPr id="6" name="Picture 8" descr="Resultado de imagen para siguiente">
            <a:hlinkClick r:id="" action="ppaction://hlinkshowjump?jump=nextslide"/>
            <a:extLst>
              <a:ext uri="{FF2B5EF4-FFF2-40B4-BE49-F238E27FC236}">
                <a16:creationId xmlns:a16="http://schemas.microsoft.com/office/drawing/2014/main" id="{E513E2F2-CA10-459B-87AD-CB98F52277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8394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EB82E0-740B-402D-9A5B-4B192691B290}"/>
              </a:ext>
            </a:extLst>
          </p:cNvPr>
          <p:cNvSpPr>
            <a:spLocks noGrp="1"/>
          </p:cNvSpPr>
          <p:nvPr>
            <p:ph type="title"/>
          </p:nvPr>
        </p:nvSpPr>
        <p:spPr>
          <a:xfrm>
            <a:off x="1235641" y="620688"/>
            <a:ext cx="9717541" cy="1499616"/>
          </a:xfrm>
        </p:spPr>
        <p:txBody>
          <a:bodyPr/>
          <a:lstStyle/>
          <a:p>
            <a:r>
              <a:rPr lang="es-ES" dirty="0"/>
              <a:t>Tipos de algoritmos </a:t>
            </a:r>
          </a:p>
        </p:txBody>
      </p:sp>
      <p:pic>
        <p:nvPicPr>
          <p:cNvPr id="5" name="Imagen 4">
            <a:extLst>
              <a:ext uri="{FF2B5EF4-FFF2-40B4-BE49-F238E27FC236}">
                <a16:creationId xmlns:a16="http://schemas.microsoft.com/office/drawing/2014/main" id="{B4FB9C4F-986F-4DB3-873C-88DED7DCF5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67" y="2241317"/>
            <a:ext cx="4572249" cy="2404118"/>
          </a:xfrm>
          <a:prstGeom prst="rect">
            <a:avLst/>
          </a:prstGeom>
          <a:ln>
            <a:noFill/>
          </a:ln>
          <a:effectLst>
            <a:softEdge rad="112500"/>
          </a:effectLst>
        </p:spPr>
      </p:pic>
      <p:sp>
        <p:nvSpPr>
          <p:cNvPr id="8" name="CuadroTexto 7">
            <a:extLst>
              <a:ext uri="{FF2B5EF4-FFF2-40B4-BE49-F238E27FC236}">
                <a16:creationId xmlns:a16="http://schemas.microsoft.com/office/drawing/2014/main" id="{E397BB3B-3EA0-46EE-8145-AA18355088D4}"/>
              </a:ext>
            </a:extLst>
          </p:cNvPr>
          <p:cNvSpPr txBox="1"/>
          <p:nvPr/>
        </p:nvSpPr>
        <p:spPr>
          <a:xfrm>
            <a:off x="6094411" y="2241317"/>
            <a:ext cx="5832649" cy="2585323"/>
          </a:xfrm>
          <a:prstGeom prst="rect">
            <a:avLst/>
          </a:prstGeom>
          <a:noFill/>
        </p:spPr>
        <p:txBody>
          <a:bodyPr wrap="square" rtlCol="0">
            <a:spAutoFit/>
          </a:bodyPr>
          <a:lstStyle/>
          <a:p>
            <a:r>
              <a:rPr lang="es-ES" b="1" dirty="0"/>
              <a:t>Algoritmo no computacional </a:t>
            </a:r>
            <a:endParaRPr lang="es-ES" dirty="0"/>
          </a:p>
          <a:p>
            <a:r>
              <a:rPr lang="es-ES" dirty="0">
                <a:latin typeface="Tw Cen MT (Cuerpo)"/>
              </a:rPr>
              <a:t>Estos algoritmos son aquellos que no pueden realizarse con una computadora; por ejemplo, la programación de un televisor.</a:t>
            </a:r>
          </a:p>
          <a:p>
            <a:endParaRPr lang="es-ES" dirty="0">
              <a:latin typeface="Tw Cen MT (Cuerpo)"/>
            </a:endParaRPr>
          </a:p>
          <a:p>
            <a:r>
              <a:rPr lang="es-ES" b="1" dirty="0"/>
              <a:t>Algoritmos probabilísticos </a:t>
            </a:r>
            <a:endParaRPr lang="es-ES" dirty="0"/>
          </a:p>
          <a:p>
            <a:r>
              <a:rPr lang="es-ES" dirty="0"/>
              <a:t>Es un algoritmo donde el resultado o la manera en que se obtiene el resultado depende de la probabilidad. A veces también son llamados algoritmos aleatorios.</a:t>
            </a:r>
          </a:p>
        </p:txBody>
      </p:sp>
      <p:sp>
        <p:nvSpPr>
          <p:cNvPr id="9" name="CuadroTexto 8">
            <a:extLst>
              <a:ext uri="{FF2B5EF4-FFF2-40B4-BE49-F238E27FC236}">
                <a16:creationId xmlns:a16="http://schemas.microsoft.com/office/drawing/2014/main" id="{D0027590-10D1-4825-84D5-F5FE130F0AB3}"/>
              </a:ext>
            </a:extLst>
          </p:cNvPr>
          <p:cNvSpPr txBox="1"/>
          <p:nvPr/>
        </p:nvSpPr>
        <p:spPr>
          <a:xfrm>
            <a:off x="94481" y="6373718"/>
            <a:ext cx="4968552" cy="369332"/>
          </a:xfrm>
          <a:prstGeom prst="rect">
            <a:avLst/>
          </a:prstGeom>
          <a:noFill/>
        </p:spPr>
        <p:txBody>
          <a:bodyPr wrap="square" rtlCol="0">
            <a:spAutoFit/>
          </a:bodyPr>
          <a:lstStyle/>
          <a:p>
            <a:endParaRPr lang="es-ES" dirty="0"/>
          </a:p>
        </p:txBody>
      </p:sp>
      <p:sp>
        <p:nvSpPr>
          <p:cNvPr id="10" name="CuadroTexto 9">
            <a:extLst>
              <a:ext uri="{FF2B5EF4-FFF2-40B4-BE49-F238E27FC236}">
                <a16:creationId xmlns:a16="http://schemas.microsoft.com/office/drawing/2014/main" id="{096A7346-119F-4F49-BAA0-3FCCD11E2D1D}"/>
              </a:ext>
            </a:extLst>
          </p:cNvPr>
          <p:cNvSpPr txBox="1"/>
          <p:nvPr/>
        </p:nvSpPr>
        <p:spPr>
          <a:xfrm>
            <a:off x="98031" y="6435029"/>
            <a:ext cx="4464496" cy="307777"/>
          </a:xfrm>
          <a:prstGeom prst="rect">
            <a:avLst/>
          </a:prstGeom>
          <a:noFill/>
        </p:spPr>
        <p:txBody>
          <a:bodyPr wrap="square" rtlCol="0">
            <a:spAutoFit/>
          </a:bodyPr>
          <a:lstStyle/>
          <a:p>
            <a:r>
              <a:rPr lang="es-ES" sz="1400" dirty="0">
                <a:hlinkClick r:id="rId3"/>
              </a:rPr>
              <a:t>https://www.lifeder.com/tipos-algoritmos/</a:t>
            </a:r>
            <a:endParaRPr lang="es-ES" sz="1400" dirty="0"/>
          </a:p>
        </p:txBody>
      </p:sp>
      <p:pic>
        <p:nvPicPr>
          <p:cNvPr id="11" name="Picture 6" descr="Resultado de imagen para atras">
            <a:hlinkClick r:id="rId4" action="ppaction://hlinksldjump"/>
            <a:extLst>
              <a:ext uri="{FF2B5EF4-FFF2-40B4-BE49-F238E27FC236}">
                <a16:creationId xmlns:a16="http://schemas.microsoft.com/office/drawing/2014/main" id="{7C0A2969-1118-4C0C-89D5-0487AA4B4CE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53182" y="5711882"/>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8936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308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CA80D6DE-57D6-4991-8176-71A2E103ACD5}"/>
              </a:ext>
            </a:extLst>
          </p:cNvPr>
          <p:cNvSpPr>
            <a:spLocks noGrp="1"/>
          </p:cNvSpPr>
          <p:nvPr>
            <p:ph type="title"/>
          </p:nvPr>
        </p:nvSpPr>
        <p:spPr>
          <a:xfrm>
            <a:off x="964536" y="804333"/>
            <a:ext cx="3301552" cy="5249334"/>
          </a:xfrm>
        </p:spPr>
        <p:txBody>
          <a:bodyPr>
            <a:normAutofit/>
          </a:bodyPr>
          <a:lstStyle/>
          <a:p>
            <a:pPr algn="r"/>
            <a:r>
              <a:rPr lang="es-ES" dirty="0">
                <a:solidFill>
                  <a:srgbClr val="FFFFFF"/>
                </a:solidFill>
              </a:rPr>
              <a:t>1.2 Elementos de una computadora y su relación con la solución de problemas</a:t>
            </a:r>
          </a:p>
        </p:txBody>
      </p:sp>
      <p:pic>
        <p:nvPicPr>
          <p:cNvPr id="5" name="Marcador de contenido 4" descr="Imagen que contiene portátil, ordenador, persona, usando&#10;&#10;Descripción generada automáticamente">
            <a:extLst>
              <a:ext uri="{FF2B5EF4-FFF2-40B4-BE49-F238E27FC236}">
                <a16:creationId xmlns:a16="http://schemas.microsoft.com/office/drawing/2014/main" id="{B41FA1FD-7A46-453C-90B1-2679E5FC71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4715" y="1443037"/>
            <a:ext cx="5962650" cy="3971925"/>
          </a:xfrm>
        </p:spPr>
      </p:pic>
      <p:pic>
        <p:nvPicPr>
          <p:cNvPr id="7" name="Picture 8" descr="Resultado de imagen para siguiente">
            <a:hlinkClick r:id="" action="ppaction://hlinkshowjump?jump=nextslide"/>
            <a:extLst>
              <a:ext uri="{FF2B5EF4-FFF2-40B4-BE49-F238E27FC236}">
                <a16:creationId xmlns:a16="http://schemas.microsoft.com/office/drawing/2014/main" id="{89CC7F58-5435-47A9-9ECA-7ED6E742CF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Resultado de imagen para atras">
            <a:hlinkClick r:id="rId4" action="ppaction://hlinksldjump"/>
            <a:extLst>
              <a:ext uri="{FF2B5EF4-FFF2-40B4-BE49-F238E27FC236}">
                <a16:creationId xmlns:a16="http://schemas.microsoft.com/office/drawing/2014/main" id="{48FE21B8-A48A-4923-9F19-066BC43F463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43169" y="576456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6800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197A9A-811C-435A-B4AF-B4E7B726C2FA}"/>
              </a:ext>
            </a:extLst>
          </p:cNvPr>
          <p:cNvSpPr>
            <a:spLocks noGrp="1"/>
          </p:cNvSpPr>
          <p:nvPr>
            <p:ph type="title"/>
          </p:nvPr>
        </p:nvSpPr>
        <p:spPr/>
        <p:txBody>
          <a:bodyPr/>
          <a:lstStyle/>
          <a:p>
            <a:r>
              <a:rPr lang="es-ES" dirty="0"/>
              <a:t>Solución de problemas </a:t>
            </a:r>
          </a:p>
        </p:txBody>
      </p:sp>
      <p:pic>
        <p:nvPicPr>
          <p:cNvPr id="6" name="Imagen 5">
            <a:extLst>
              <a:ext uri="{FF2B5EF4-FFF2-40B4-BE49-F238E27FC236}">
                <a16:creationId xmlns:a16="http://schemas.microsoft.com/office/drawing/2014/main" id="{2CAF57B4-6036-4100-83BE-E3B8BB9AD3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8348" y="3212976"/>
            <a:ext cx="5472608" cy="2280253"/>
          </a:xfrm>
          <a:prstGeom prst="rect">
            <a:avLst/>
          </a:prstGeom>
          <a:ln>
            <a:noFill/>
          </a:ln>
          <a:effectLst>
            <a:outerShdw blurRad="292100" dist="139700" dir="2700000" algn="tl" rotWithShape="0">
              <a:srgbClr val="333333">
                <a:alpha val="65000"/>
              </a:srgbClr>
            </a:outerShdw>
          </a:effectLst>
        </p:spPr>
      </p:pic>
      <p:sp>
        <p:nvSpPr>
          <p:cNvPr id="7" name="CuadroTexto 6">
            <a:extLst>
              <a:ext uri="{FF2B5EF4-FFF2-40B4-BE49-F238E27FC236}">
                <a16:creationId xmlns:a16="http://schemas.microsoft.com/office/drawing/2014/main" id="{986B82F8-BF8F-483C-8EF2-8D5107E7DD70}"/>
              </a:ext>
            </a:extLst>
          </p:cNvPr>
          <p:cNvSpPr txBox="1"/>
          <p:nvPr/>
        </p:nvSpPr>
        <p:spPr>
          <a:xfrm>
            <a:off x="1269876" y="6021288"/>
            <a:ext cx="9217024" cy="523220"/>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sp>
        <p:nvSpPr>
          <p:cNvPr id="8" name="CuadroTexto 7">
            <a:extLst>
              <a:ext uri="{FF2B5EF4-FFF2-40B4-BE49-F238E27FC236}">
                <a16:creationId xmlns:a16="http://schemas.microsoft.com/office/drawing/2014/main" id="{D193C94C-0155-416E-A62A-377EE7DA791B}"/>
              </a:ext>
            </a:extLst>
          </p:cNvPr>
          <p:cNvSpPr txBox="1"/>
          <p:nvPr/>
        </p:nvSpPr>
        <p:spPr>
          <a:xfrm>
            <a:off x="1023861" y="2276870"/>
            <a:ext cx="9001000" cy="2492990"/>
          </a:xfrm>
          <a:prstGeom prst="rect">
            <a:avLst/>
          </a:prstGeom>
          <a:noFill/>
        </p:spPr>
        <p:txBody>
          <a:bodyPr wrap="square" rtlCol="0">
            <a:spAutoFit/>
          </a:bodyPr>
          <a:lstStyle/>
          <a:p>
            <a:pPr algn="just" hangingPunct="0">
              <a:spcBef>
                <a:spcPct val="0"/>
              </a:spcBef>
              <a:buSzPct val="45000"/>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r>
              <a:rPr lang="en-GB" altLang="es-ES" sz="2000" dirty="0">
                <a:cs typeface="Times New Roman" panose="02020603050405020304" pitchFamily="18" charset="0"/>
              </a:rPr>
              <a:t>Las </a:t>
            </a:r>
            <a:r>
              <a:rPr lang="es-419" altLang="es-ES" sz="2000" dirty="0">
                <a:cs typeface="Times New Roman" panose="02020603050405020304" pitchFamily="18" charset="0"/>
              </a:rPr>
              <a:t>fases</a:t>
            </a:r>
            <a:r>
              <a:rPr lang="en-GB" altLang="es-ES" sz="2000" dirty="0">
                <a:cs typeface="Times New Roman" panose="02020603050405020304" pitchFamily="18" charset="0"/>
              </a:rPr>
              <a:t> </a:t>
            </a:r>
            <a:r>
              <a:rPr lang="es-419" altLang="es-ES" sz="2000" dirty="0">
                <a:cs typeface="Times New Roman" panose="02020603050405020304" pitchFamily="18" charset="0"/>
              </a:rPr>
              <a:t>en</a:t>
            </a:r>
            <a:r>
              <a:rPr lang="en-GB" altLang="es-ES" sz="2000" dirty="0">
                <a:cs typeface="Times New Roman" panose="02020603050405020304" pitchFamily="18" charset="0"/>
              </a:rPr>
              <a:t> la </a:t>
            </a:r>
            <a:r>
              <a:rPr lang="es-419" altLang="es-ES" sz="2000" dirty="0">
                <a:cs typeface="Times New Roman" panose="02020603050405020304" pitchFamily="18" charset="0"/>
              </a:rPr>
              <a:t>construcción</a:t>
            </a:r>
            <a:r>
              <a:rPr lang="en-GB" altLang="es-ES" sz="2000" dirty="0">
                <a:cs typeface="Times New Roman" panose="02020603050405020304" pitchFamily="18" charset="0"/>
              </a:rPr>
              <a:t> de un </a:t>
            </a:r>
            <a:r>
              <a:rPr lang="es-419" altLang="es-ES" sz="2000" dirty="0">
                <a:cs typeface="Times New Roman" panose="02020603050405020304" pitchFamily="18" charset="0"/>
              </a:rPr>
              <a:t>programa</a:t>
            </a:r>
            <a:r>
              <a:rPr lang="en-GB" altLang="es-ES" sz="2000" dirty="0">
                <a:cs typeface="Times New Roman" panose="02020603050405020304" pitchFamily="18" charset="0"/>
              </a:rPr>
              <a:t> para resolver un </a:t>
            </a:r>
            <a:r>
              <a:rPr lang="es-419" altLang="es-ES" sz="2000" dirty="0">
                <a:cs typeface="Times New Roman" panose="02020603050405020304" pitchFamily="18" charset="0"/>
              </a:rPr>
              <a:t>problema</a:t>
            </a:r>
            <a:r>
              <a:rPr lang="en-GB" altLang="es-ES" sz="2000" dirty="0">
                <a:cs typeface="Times New Roman" panose="02020603050405020304" pitchFamily="18" charset="0"/>
              </a:rPr>
              <a:t> mediante la computadora son las siguientes:</a:t>
            </a:r>
          </a:p>
          <a:p>
            <a:pPr lvl="1" hangingPunct="0">
              <a:spcBef>
                <a:spcPct val="0"/>
              </a:spcBef>
              <a:buSzPct val="45000"/>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endParaRPr lang="en-GB" altLang="es-ES" b="1" i="1" dirty="0">
              <a:cs typeface="Times New Roman" panose="02020603050405020304" pitchFamily="18" charset="0"/>
            </a:endParaRPr>
          </a:p>
          <a:p>
            <a:pPr lvl="1" hangingPunct="0">
              <a:spcBef>
                <a:spcPct val="0"/>
              </a:spcBef>
              <a:buSzPct val="45000"/>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endParaRPr lang="en-GB" altLang="es-ES" b="1" i="1" dirty="0">
              <a:cs typeface="Times New Roman" panose="02020603050405020304" pitchFamily="18" charset="0"/>
            </a:endParaRPr>
          </a:p>
          <a:p>
            <a:pPr marL="742950" lvl="1" indent="-285750" hangingPunct="0">
              <a:spcBef>
                <a:spcPct val="0"/>
              </a:spcBef>
              <a:buSzPct val="58000"/>
              <a:buFont typeface="Arial" panose="020B0604020202020204" pitchFamily="34" charset="0"/>
              <a:buChar char="•"/>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r>
              <a:rPr lang="en-GB" altLang="es-ES" sz="2000" b="1" i="1" dirty="0" err="1">
                <a:cs typeface="Times New Roman" panose="02020603050405020304" pitchFamily="18" charset="0"/>
                <a:hlinkClick r:id="rId4" action="ppaction://hlinksldjump"/>
              </a:rPr>
              <a:t>Análisis</a:t>
            </a:r>
            <a:r>
              <a:rPr lang="en-GB" altLang="es-ES" sz="2000" b="1" i="1" dirty="0">
                <a:cs typeface="Times New Roman" panose="02020603050405020304" pitchFamily="18" charset="0"/>
                <a:hlinkClick r:id="rId4" action="ppaction://hlinksldjump"/>
              </a:rPr>
              <a:t> del </a:t>
            </a:r>
            <a:r>
              <a:rPr lang="en-GB" altLang="es-ES" sz="2000" b="1" i="1" dirty="0" err="1">
                <a:cs typeface="Times New Roman" panose="02020603050405020304" pitchFamily="18" charset="0"/>
                <a:hlinkClick r:id="rId4" action="ppaction://hlinksldjump"/>
              </a:rPr>
              <a:t>problema</a:t>
            </a:r>
            <a:endParaRPr lang="en-GB" altLang="es-ES" sz="2000" b="1" i="1" dirty="0">
              <a:cs typeface="Times New Roman" panose="02020603050405020304" pitchFamily="18" charset="0"/>
            </a:endParaRPr>
          </a:p>
          <a:p>
            <a:pPr marL="742950" lvl="1" indent="-285750" hangingPunct="0">
              <a:spcBef>
                <a:spcPct val="0"/>
              </a:spcBef>
              <a:buSzPct val="58000"/>
              <a:buFont typeface="Arial" panose="020B0604020202020204" pitchFamily="34" charset="0"/>
              <a:buChar char="•"/>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r>
              <a:rPr lang="en-GB" altLang="es-ES" sz="2000" b="1" i="1" dirty="0" err="1">
                <a:cs typeface="Times New Roman" panose="02020603050405020304" pitchFamily="18" charset="0"/>
                <a:hlinkClick r:id="rId5" action="ppaction://hlinksldjump"/>
              </a:rPr>
              <a:t>Diseño</a:t>
            </a:r>
            <a:r>
              <a:rPr lang="en-GB" altLang="es-ES" sz="2000" b="1" i="1" dirty="0">
                <a:cs typeface="Times New Roman" panose="02020603050405020304" pitchFamily="18" charset="0"/>
                <a:hlinkClick r:id="rId5" action="ppaction://hlinksldjump"/>
              </a:rPr>
              <a:t> del </a:t>
            </a:r>
            <a:r>
              <a:rPr lang="en-GB" altLang="es-ES" sz="2000" b="1" i="1" dirty="0" err="1">
                <a:cs typeface="Times New Roman" panose="02020603050405020304" pitchFamily="18" charset="0"/>
                <a:hlinkClick r:id="rId5" action="ppaction://hlinksldjump"/>
              </a:rPr>
              <a:t>algoritmo</a:t>
            </a:r>
            <a:endParaRPr lang="en-GB" altLang="es-ES" sz="2000" b="1" i="1" dirty="0">
              <a:cs typeface="Times New Roman" panose="02020603050405020304" pitchFamily="18" charset="0"/>
            </a:endParaRPr>
          </a:p>
          <a:p>
            <a:pPr marL="742950" lvl="1" indent="-285750" hangingPunct="0">
              <a:spcBef>
                <a:spcPct val="0"/>
              </a:spcBef>
              <a:buSzPct val="58000"/>
              <a:buFont typeface="Arial" panose="020B0604020202020204" pitchFamily="34" charset="0"/>
              <a:buChar char="•"/>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r>
              <a:rPr lang="es-419" altLang="es-ES" sz="2000" b="1" i="1" dirty="0">
                <a:cs typeface="Times New Roman" panose="02020603050405020304" pitchFamily="18" charset="0"/>
                <a:hlinkClick r:id="rId6" action="ppaction://hlinksldjump"/>
              </a:rPr>
              <a:t>Programación</a:t>
            </a:r>
            <a:endParaRPr lang="es-419" altLang="es-ES" sz="2000" b="1" i="1" dirty="0">
              <a:cs typeface="Times New Roman" panose="02020603050405020304" pitchFamily="18" charset="0"/>
            </a:endParaRPr>
          </a:p>
          <a:p>
            <a:pPr marL="742950" lvl="1" indent="-285750" hangingPunct="0">
              <a:spcBef>
                <a:spcPct val="0"/>
              </a:spcBef>
              <a:buSzPct val="58000"/>
              <a:buFont typeface="Arial" panose="020B0604020202020204" pitchFamily="34" charset="0"/>
              <a:buChar char="•"/>
              <a:tabLst>
                <a:tab pos="641350" algn="l"/>
                <a:tab pos="1089025" algn="l"/>
                <a:tab pos="1538288" algn="l"/>
                <a:tab pos="1987550" algn="l"/>
                <a:tab pos="2436813" algn="l"/>
                <a:tab pos="2886075" algn="l"/>
                <a:tab pos="3335338" algn="l"/>
                <a:tab pos="3784600" algn="l"/>
                <a:tab pos="4233863" algn="l"/>
                <a:tab pos="4683125" algn="l"/>
                <a:tab pos="5132388" algn="l"/>
                <a:tab pos="5581650" algn="l"/>
                <a:tab pos="6030913" algn="l"/>
                <a:tab pos="6480175" algn="l"/>
                <a:tab pos="6929438" algn="l"/>
                <a:tab pos="7378700" algn="l"/>
                <a:tab pos="7827963" algn="l"/>
                <a:tab pos="8277225" algn="l"/>
                <a:tab pos="8726488" algn="l"/>
                <a:tab pos="9175750" algn="l"/>
                <a:tab pos="9625013" algn="l"/>
              </a:tabLst>
            </a:pPr>
            <a:r>
              <a:rPr lang="es-419" altLang="es-ES" sz="2000" b="1" i="1" dirty="0">
                <a:cs typeface="Times New Roman" panose="02020603050405020304" pitchFamily="18" charset="0"/>
                <a:hlinkClick r:id="rId7" action="ppaction://hlinksldjump"/>
              </a:rPr>
              <a:t>Ejecución</a:t>
            </a:r>
            <a:r>
              <a:rPr lang="en-GB" altLang="es-ES" sz="2000" b="1" i="1" dirty="0">
                <a:cs typeface="Times New Roman" panose="02020603050405020304" pitchFamily="18" charset="0"/>
                <a:hlinkClick r:id="rId7" action="ppaction://hlinksldjump"/>
              </a:rPr>
              <a:t> y </a:t>
            </a:r>
            <a:r>
              <a:rPr lang="es-419" altLang="es-ES" sz="2000" b="1" i="1" dirty="0">
                <a:cs typeface="Times New Roman" panose="02020603050405020304" pitchFamily="18" charset="0"/>
                <a:hlinkClick r:id="rId7" action="ppaction://hlinksldjump"/>
              </a:rPr>
              <a:t>pruebas</a:t>
            </a:r>
            <a:endParaRPr lang="es-419" altLang="es-ES" b="1" i="1" dirty="0">
              <a:cs typeface="Times New Roman" panose="02020603050405020304" pitchFamily="18" charset="0"/>
            </a:endParaRPr>
          </a:p>
        </p:txBody>
      </p:sp>
      <p:pic>
        <p:nvPicPr>
          <p:cNvPr id="9" name="Picture 8" descr="Resultado de imagen para siguiente">
            <a:hlinkClick r:id="" action="ppaction://hlinkshowjump?jump=nextslide"/>
            <a:extLst>
              <a:ext uri="{FF2B5EF4-FFF2-40B4-BE49-F238E27FC236}">
                <a16:creationId xmlns:a16="http://schemas.microsoft.com/office/drawing/2014/main" id="{42650040-5CEA-48A2-8DE5-6ABF37366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568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06;p15">
            <a:extLst>
              <a:ext uri="{FF2B5EF4-FFF2-40B4-BE49-F238E27FC236}">
                <a16:creationId xmlns:a16="http://schemas.microsoft.com/office/drawing/2014/main" id="{764D2AF2-A76E-4B2C-98AD-8A7D7741BF14}"/>
              </a:ext>
            </a:extLst>
          </p:cNvPr>
          <p:cNvSpPr txBox="1">
            <a:spLocks/>
          </p:cNvSpPr>
          <p:nvPr/>
        </p:nvSpPr>
        <p:spPr>
          <a:xfrm>
            <a:off x="1269876" y="1195023"/>
            <a:ext cx="8520600" cy="607800"/>
          </a:xfrm>
          <a:prstGeom prst="rect">
            <a:avLst/>
          </a:prstGeom>
        </p:spPr>
        <p:txBody>
          <a:bodyPr spcFirstLastPara="1" wrap="square" lIns="91425" tIns="91425" rIns="91425" bIns="91425" anchor="t" anchorCtr="0">
            <a:noAutofit/>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pPr algn="ctr">
              <a:spcBef>
                <a:spcPts val="0"/>
              </a:spcBef>
            </a:pPr>
            <a:r>
              <a:rPr lang="es-MX" dirty="0"/>
              <a:t>Datos de identificación</a:t>
            </a:r>
            <a:br>
              <a:rPr lang="es-MX" dirty="0"/>
            </a:br>
            <a:endParaRPr lang="es-MX" dirty="0"/>
          </a:p>
        </p:txBody>
      </p:sp>
      <p:sp>
        <p:nvSpPr>
          <p:cNvPr id="3" name="Google Shape;107;p15">
            <a:extLst>
              <a:ext uri="{FF2B5EF4-FFF2-40B4-BE49-F238E27FC236}">
                <a16:creationId xmlns:a16="http://schemas.microsoft.com/office/drawing/2014/main" id="{FF3CDED2-7A98-4E06-8236-AC5330CEF411}"/>
              </a:ext>
            </a:extLst>
          </p:cNvPr>
          <p:cNvSpPr txBox="1">
            <a:spLocks/>
          </p:cNvSpPr>
          <p:nvPr/>
        </p:nvSpPr>
        <p:spPr>
          <a:xfrm>
            <a:off x="2866952" y="2289127"/>
            <a:ext cx="8268020" cy="2765013"/>
          </a:xfrm>
          <a:prstGeom prst="rect">
            <a:avLst/>
          </a:prstGeom>
        </p:spPr>
        <p:txBody>
          <a:bodyPr spcFirstLastPara="1" wrap="square" lIns="91425" tIns="91425" rIns="91425" bIns="91425" anchor="t" anchorCtr="0">
            <a:noAutofit/>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marL="0" indent="0">
              <a:spcBef>
                <a:spcPts val="0"/>
              </a:spcBef>
              <a:spcAft>
                <a:spcPts val="0"/>
              </a:spcAft>
              <a:buFont typeface="Tw Cen MT" panose="020B0602020104020603" pitchFamily="34" charset="0"/>
              <a:buNone/>
            </a:pPr>
            <a:endParaRPr lang="es-MX" dirty="0">
              <a:solidFill>
                <a:srgbClr val="111111"/>
              </a:solidFill>
              <a:highlight>
                <a:srgbClr val="FFFFFF"/>
              </a:highlight>
              <a:latin typeface="Georgia"/>
              <a:ea typeface="Georgia"/>
              <a:cs typeface="Georgia"/>
              <a:sym typeface="Georgia"/>
            </a:endParaRPr>
          </a:p>
          <a:p>
            <a:pPr marL="0" indent="0">
              <a:spcBef>
                <a:spcPts val="1600"/>
              </a:spcBef>
              <a:buFont typeface="Tw Cen MT" panose="020B0602020104020603" pitchFamily="34" charset="0"/>
              <a:buNone/>
            </a:pPr>
            <a:r>
              <a:rPr lang="es-MX" dirty="0"/>
              <a:t>Localización / ubicación espacial dentro del mapa curricular</a:t>
            </a:r>
          </a:p>
          <a:p>
            <a:pPr marL="0" indent="0">
              <a:spcBef>
                <a:spcPts val="1600"/>
              </a:spcBef>
              <a:buFont typeface="Tw Cen MT" panose="020B0602020104020603" pitchFamily="34" charset="0"/>
              <a:buNone/>
            </a:pPr>
            <a:r>
              <a:rPr lang="es-MX" dirty="0"/>
              <a:t>http://www.uaemex.mx/catespuni/pdfs/86.pdf</a:t>
            </a:r>
          </a:p>
          <a:p>
            <a:pPr marL="0" indent="0">
              <a:spcBef>
                <a:spcPts val="1600"/>
              </a:spcBef>
              <a:buFont typeface="Tw Cen MT" panose="020B0602020104020603" pitchFamily="34" charset="0"/>
              <a:buNone/>
            </a:pPr>
            <a:endParaRPr lang="es-MX" dirty="0"/>
          </a:p>
          <a:p>
            <a:pPr marL="0" indent="0">
              <a:spcBef>
                <a:spcPts val="1600"/>
              </a:spcBef>
              <a:spcAft>
                <a:spcPts val="0"/>
              </a:spcAft>
              <a:buFont typeface="Tw Cen MT" panose="020B0602020104020603" pitchFamily="34" charset="0"/>
              <a:buNone/>
            </a:pPr>
            <a:endParaRPr lang="es-MX" dirty="0">
              <a:solidFill>
                <a:srgbClr val="111111"/>
              </a:solidFill>
              <a:highlight>
                <a:srgbClr val="FFFFFF"/>
              </a:highlight>
              <a:latin typeface="Georgia"/>
              <a:ea typeface="Georgia"/>
              <a:cs typeface="Georgia"/>
              <a:sym typeface="Georgia"/>
            </a:endParaRPr>
          </a:p>
          <a:p>
            <a:pPr marL="0" indent="0">
              <a:spcBef>
                <a:spcPts val="1600"/>
              </a:spcBef>
              <a:spcAft>
                <a:spcPts val="0"/>
              </a:spcAft>
              <a:buFont typeface="Tw Cen MT" panose="020B0602020104020603" pitchFamily="34" charset="0"/>
              <a:buNone/>
            </a:pPr>
            <a:endParaRPr lang="es-MX" dirty="0">
              <a:solidFill>
                <a:srgbClr val="111111"/>
              </a:solidFill>
              <a:highlight>
                <a:srgbClr val="FFFFFF"/>
              </a:highlight>
              <a:latin typeface="Georgia"/>
              <a:ea typeface="Georgia"/>
              <a:cs typeface="Georgia"/>
              <a:sym typeface="Georgia"/>
            </a:endParaRPr>
          </a:p>
          <a:p>
            <a:pPr marL="0" indent="0">
              <a:spcBef>
                <a:spcPts val="1600"/>
              </a:spcBef>
              <a:spcAft>
                <a:spcPts val="1600"/>
              </a:spcAft>
              <a:buFont typeface="Tw Cen MT" panose="020B0602020104020603" pitchFamily="34" charset="0"/>
              <a:buNone/>
            </a:pPr>
            <a:endParaRPr lang="es-MX" dirty="0">
              <a:solidFill>
                <a:srgbClr val="111111"/>
              </a:solidFill>
              <a:highlight>
                <a:srgbClr val="FFFFFF"/>
              </a:highlight>
              <a:latin typeface="Georgia"/>
              <a:ea typeface="Georgia"/>
              <a:cs typeface="Georgia"/>
              <a:sym typeface="Georgia"/>
            </a:endParaRPr>
          </a:p>
        </p:txBody>
      </p:sp>
      <p:pic>
        <p:nvPicPr>
          <p:cNvPr id="4" name="Imagen 3">
            <a:extLst>
              <a:ext uri="{FF2B5EF4-FFF2-40B4-BE49-F238E27FC236}">
                <a16:creationId xmlns:a16="http://schemas.microsoft.com/office/drawing/2014/main" id="{6BB0FDBF-020A-4181-939D-142D841FB5AC}"/>
              </a:ext>
            </a:extLst>
          </p:cNvPr>
          <p:cNvPicPr>
            <a:picLocks noChangeAspect="1"/>
          </p:cNvPicPr>
          <p:nvPr/>
        </p:nvPicPr>
        <p:blipFill>
          <a:blip r:embed="rId2"/>
          <a:stretch>
            <a:fillRect/>
          </a:stretch>
        </p:blipFill>
        <p:spPr>
          <a:xfrm>
            <a:off x="469881" y="816036"/>
            <a:ext cx="2026927" cy="2043541"/>
          </a:xfrm>
          <a:prstGeom prst="rect">
            <a:avLst/>
          </a:prstGeom>
        </p:spPr>
      </p:pic>
      <p:pic>
        <p:nvPicPr>
          <p:cNvPr id="5" name="Picture 8" descr="Resultado de imagen para siguiente">
            <a:hlinkClick r:id="" action="ppaction://hlinkshowjump?jump=nextslide"/>
            <a:extLst>
              <a:ext uri="{FF2B5EF4-FFF2-40B4-BE49-F238E27FC236}">
                <a16:creationId xmlns:a16="http://schemas.microsoft.com/office/drawing/2014/main" id="{C4D9A2E8-C710-4D93-AEEC-7874FE8065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6058" y="5038385"/>
            <a:ext cx="1429489" cy="142948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Imagen relacionada">
            <a:hlinkClick r:id="" action="ppaction://hlinkshowjump?jump=firstslide"/>
            <a:extLst>
              <a:ext uri="{FF2B5EF4-FFF2-40B4-BE49-F238E27FC236}">
                <a16:creationId xmlns:a16="http://schemas.microsoft.com/office/drawing/2014/main" id="{EB4D051E-D409-4B8C-A996-F66B80D642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43373" y="5117659"/>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menu boton">
            <a:hlinkClick r:id="rId5" action="ppaction://hlinksldjump"/>
            <a:extLst>
              <a:ext uri="{FF2B5EF4-FFF2-40B4-BE49-F238E27FC236}">
                <a16:creationId xmlns:a16="http://schemas.microsoft.com/office/drawing/2014/main" id="{FAC9E0E8-0537-4588-9C1B-61F6BD9846D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94284" y="4975275"/>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83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DF2C9B-0B92-47BF-8009-192181A683CB}"/>
              </a:ext>
            </a:extLst>
          </p:cNvPr>
          <p:cNvSpPr>
            <a:spLocks noGrp="1"/>
          </p:cNvSpPr>
          <p:nvPr>
            <p:ph type="title"/>
          </p:nvPr>
        </p:nvSpPr>
        <p:spPr/>
        <p:txBody>
          <a:bodyPr/>
          <a:lstStyle/>
          <a:p>
            <a:r>
              <a:rPr lang="en-GB" altLang="es-ES" dirty="0" err="1">
                <a:cs typeface="Times New Roman" panose="02020603050405020304" pitchFamily="18" charset="0"/>
              </a:rPr>
              <a:t>Análisis</a:t>
            </a:r>
            <a:r>
              <a:rPr lang="en-GB" altLang="es-ES" dirty="0">
                <a:cs typeface="Times New Roman" panose="02020603050405020304" pitchFamily="18" charset="0"/>
              </a:rPr>
              <a:t> del </a:t>
            </a:r>
            <a:r>
              <a:rPr lang="en-GB" altLang="es-ES" dirty="0" err="1">
                <a:cs typeface="Times New Roman" panose="02020603050405020304" pitchFamily="18" charset="0"/>
              </a:rPr>
              <a:t>problema</a:t>
            </a:r>
            <a:br>
              <a:rPr lang="en-GB" altLang="es-ES" b="1" i="1" dirty="0">
                <a:cs typeface="Times New Roman" panose="02020603050405020304" pitchFamily="18" charset="0"/>
              </a:rPr>
            </a:br>
            <a:endParaRPr lang="es-ES" dirty="0"/>
          </a:p>
        </p:txBody>
      </p:sp>
      <p:sp>
        <p:nvSpPr>
          <p:cNvPr id="5" name="CuadroTexto 4">
            <a:extLst>
              <a:ext uri="{FF2B5EF4-FFF2-40B4-BE49-F238E27FC236}">
                <a16:creationId xmlns:a16="http://schemas.microsoft.com/office/drawing/2014/main" id="{0D83C6BC-D730-4373-99A1-52B294F3D30B}"/>
              </a:ext>
            </a:extLst>
          </p:cNvPr>
          <p:cNvSpPr txBox="1"/>
          <p:nvPr/>
        </p:nvSpPr>
        <p:spPr>
          <a:xfrm>
            <a:off x="0" y="6495653"/>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Imagen 6" descr="Imagen que contiene pizarra, texto&#10;&#10;Descripción generada automáticamente">
            <a:extLst>
              <a:ext uri="{FF2B5EF4-FFF2-40B4-BE49-F238E27FC236}">
                <a16:creationId xmlns:a16="http://schemas.microsoft.com/office/drawing/2014/main" id="{95AD58F7-DFFB-4658-9794-39F102548B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132" y="3501008"/>
            <a:ext cx="2808313" cy="28083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CuadroTexto 5">
            <a:extLst>
              <a:ext uri="{FF2B5EF4-FFF2-40B4-BE49-F238E27FC236}">
                <a16:creationId xmlns:a16="http://schemas.microsoft.com/office/drawing/2014/main" id="{6F83A1D6-85FF-42D6-BC96-CF78DC9AF448}"/>
              </a:ext>
            </a:extLst>
          </p:cNvPr>
          <p:cNvSpPr txBox="1"/>
          <p:nvPr/>
        </p:nvSpPr>
        <p:spPr>
          <a:xfrm>
            <a:off x="693812" y="2100535"/>
            <a:ext cx="10796957" cy="1015663"/>
          </a:xfrm>
          <a:prstGeom prst="rect">
            <a:avLst/>
          </a:prstGeom>
          <a:noFill/>
        </p:spPr>
        <p:txBody>
          <a:bodyPr wrap="square" rtlCol="0">
            <a:spAutoFit/>
          </a:bodyPr>
          <a:lstStyle/>
          <a:p>
            <a:r>
              <a:rPr lang="es-ES" sz="2000" dirty="0"/>
              <a:t>La 1ª fase de la resolución de un problema con computadora es el </a:t>
            </a:r>
            <a:r>
              <a:rPr lang="es-ES" sz="2000" b="1" u="sng" dirty="0"/>
              <a:t>análisis del problema</a:t>
            </a:r>
            <a:r>
              <a:rPr lang="es-ES" sz="2000" dirty="0"/>
              <a:t>. Esta fase requiere una clara definición, donde se complete exactamente lo que debe hacer el programa y el resultado o solución deseada </a:t>
            </a:r>
          </a:p>
        </p:txBody>
      </p:sp>
      <p:pic>
        <p:nvPicPr>
          <p:cNvPr id="8" name="Picture 8" descr="Resultado de imagen para siguiente">
            <a:hlinkClick r:id="" action="ppaction://hlinkshowjump?jump=nextslide"/>
            <a:extLst>
              <a:ext uri="{FF2B5EF4-FFF2-40B4-BE49-F238E27FC236}">
                <a16:creationId xmlns:a16="http://schemas.microsoft.com/office/drawing/2014/main" id="{09B20D0F-C90E-4DF7-8975-DA94B55B3D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7825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A684A0-ED63-4288-8F0E-284E102DBAD7}"/>
              </a:ext>
            </a:extLst>
          </p:cNvPr>
          <p:cNvSpPr>
            <a:spLocks noGrp="1"/>
          </p:cNvSpPr>
          <p:nvPr>
            <p:ph type="title"/>
          </p:nvPr>
        </p:nvSpPr>
        <p:spPr/>
        <p:txBody>
          <a:bodyPr/>
          <a:lstStyle/>
          <a:p>
            <a:r>
              <a:rPr lang="es-419" altLang="es-ES" dirty="0">
                <a:cs typeface="Times New Roman" panose="02020603050405020304" pitchFamily="18" charset="0"/>
              </a:rPr>
              <a:t>Análisis</a:t>
            </a:r>
            <a:r>
              <a:rPr lang="en-GB" altLang="es-ES" dirty="0">
                <a:cs typeface="Times New Roman" panose="02020603050405020304" pitchFamily="18" charset="0"/>
              </a:rPr>
              <a:t> del </a:t>
            </a:r>
            <a:r>
              <a:rPr lang="en-GB" altLang="es-ES" dirty="0" err="1">
                <a:cs typeface="Times New Roman" panose="02020603050405020304" pitchFamily="18" charset="0"/>
              </a:rPr>
              <a:t>problema</a:t>
            </a:r>
            <a:br>
              <a:rPr lang="en-GB" altLang="es-ES" b="1" i="1" dirty="0">
                <a:cs typeface="Times New Roman" panose="02020603050405020304" pitchFamily="18" charset="0"/>
              </a:rPr>
            </a:br>
            <a:endParaRPr lang="es-ES" dirty="0"/>
          </a:p>
        </p:txBody>
      </p:sp>
      <p:pic>
        <p:nvPicPr>
          <p:cNvPr id="5" name="Imagen 4">
            <a:extLst>
              <a:ext uri="{FF2B5EF4-FFF2-40B4-BE49-F238E27FC236}">
                <a16:creationId xmlns:a16="http://schemas.microsoft.com/office/drawing/2014/main" id="{59F1AA2F-C5CD-4E40-9240-6B04F74C5F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6220" y="2996952"/>
            <a:ext cx="2457224" cy="26273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CuadroTexto 5">
            <a:extLst>
              <a:ext uri="{FF2B5EF4-FFF2-40B4-BE49-F238E27FC236}">
                <a16:creationId xmlns:a16="http://schemas.microsoft.com/office/drawing/2014/main" id="{A8F400BE-5916-4A62-A8CC-AD4E7FA6C0FE}"/>
              </a:ext>
            </a:extLst>
          </p:cNvPr>
          <p:cNvSpPr txBox="1"/>
          <p:nvPr/>
        </p:nvSpPr>
        <p:spPr>
          <a:xfrm>
            <a:off x="165899" y="6119336"/>
            <a:ext cx="6165545"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sp>
        <p:nvSpPr>
          <p:cNvPr id="8" name="Marcador de contenido 2">
            <a:extLst>
              <a:ext uri="{FF2B5EF4-FFF2-40B4-BE49-F238E27FC236}">
                <a16:creationId xmlns:a16="http://schemas.microsoft.com/office/drawing/2014/main" id="{ED6571A3-E195-4D27-861C-B483AAC0E23D}"/>
              </a:ext>
            </a:extLst>
          </p:cNvPr>
          <p:cNvSpPr>
            <a:spLocks noGrp="1"/>
          </p:cNvSpPr>
          <p:nvPr>
            <p:ph idx="1"/>
          </p:nvPr>
        </p:nvSpPr>
        <p:spPr>
          <a:xfrm>
            <a:off x="1023861" y="1844824"/>
            <a:ext cx="10615166" cy="4023360"/>
          </a:xfrm>
        </p:spPr>
        <p:txBody>
          <a:bodyPr/>
          <a:lstStyle/>
          <a:p>
            <a:r>
              <a:rPr lang="en-GB" altLang="es-ES" dirty="0">
                <a:cs typeface="Times New Roman" panose="02020603050405020304" pitchFamily="18" charset="0"/>
              </a:rPr>
              <a:t>El </a:t>
            </a:r>
            <a:r>
              <a:rPr lang="en-GB" altLang="es-ES" b="1" u="sng" dirty="0" err="1">
                <a:cs typeface="Times New Roman" panose="02020603050405020304" pitchFamily="18" charset="0"/>
              </a:rPr>
              <a:t>análisis</a:t>
            </a:r>
            <a:r>
              <a:rPr lang="en-GB" altLang="es-ES" dirty="0">
                <a:cs typeface="Times New Roman" panose="02020603050405020304" pitchFamily="18" charset="0"/>
              </a:rPr>
              <a:t> </a:t>
            </a:r>
            <a:r>
              <a:rPr lang="en-GB" altLang="es-ES" dirty="0" err="1">
                <a:cs typeface="Times New Roman" panose="02020603050405020304" pitchFamily="18" charset="0"/>
              </a:rPr>
              <a:t>consiste</a:t>
            </a:r>
            <a:r>
              <a:rPr lang="en-GB" altLang="es-ES" dirty="0">
                <a:cs typeface="Times New Roman" panose="02020603050405020304" pitchFamily="18" charset="0"/>
              </a:rPr>
              <a:t> </a:t>
            </a:r>
            <a:r>
              <a:rPr lang="en-GB" altLang="es-ES" dirty="0" err="1">
                <a:cs typeface="Times New Roman" panose="02020603050405020304" pitchFamily="18" charset="0"/>
              </a:rPr>
              <a:t>en</a:t>
            </a:r>
            <a:r>
              <a:rPr lang="en-GB" altLang="es-ES" dirty="0">
                <a:cs typeface="Times New Roman" panose="02020603050405020304" pitchFamily="18" charset="0"/>
              </a:rPr>
              <a:t> una </a:t>
            </a:r>
            <a:r>
              <a:rPr lang="en-GB" altLang="es-ES" dirty="0" err="1">
                <a:cs typeface="Times New Roman" panose="02020603050405020304" pitchFamily="18" charset="0"/>
              </a:rPr>
              <a:t>clara</a:t>
            </a:r>
            <a:r>
              <a:rPr lang="en-GB" altLang="es-ES" dirty="0">
                <a:cs typeface="Times New Roman" panose="02020603050405020304" pitchFamily="18" charset="0"/>
              </a:rPr>
              <a:t> </a:t>
            </a:r>
            <a:r>
              <a:rPr lang="es-419" altLang="es-ES" dirty="0">
                <a:cs typeface="Times New Roman" panose="02020603050405020304" pitchFamily="18" charset="0"/>
              </a:rPr>
              <a:t>definición</a:t>
            </a:r>
            <a:r>
              <a:rPr lang="en-GB" altLang="es-ES" dirty="0">
                <a:cs typeface="Times New Roman" panose="02020603050405020304" pitchFamily="18" charset="0"/>
              </a:rPr>
              <a:t> del </a:t>
            </a:r>
            <a:r>
              <a:rPr lang="en-GB" altLang="es-ES" dirty="0" err="1">
                <a:cs typeface="Times New Roman" panose="02020603050405020304" pitchFamily="18" charset="0"/>
              </a:rPr>
              <a:t>problema</a:t>
            </a:r>
            <a:r>
              <a:rPr lang="en-GB" altLang="es-ES" dirty="0">
                <a:cs typeface="Times New Roman" panose="02020603050405020304" pitchFamily="18" charset="0"/>
              </a:rPr>
              <a:t>, </a:t>
            </a:r>
            <a:r>
              <a:rPr lang="es-419" altLang="es-ES" dirty="0">
                <a:cs typeface="Times New Roman" panose="02020603050405020304" pitchFamily="18" charset="0"/>
              </a:rPr>
              <a:t>donde</a:t>
            </a:r>
            <a:r>
              <a:rPr lang="en-GB" altLang="es-ES" dirty="0">
                <a:cs typeface="Times New Roman" panose="02020603050405020304" pitchFamily="18" charset="0"/>
              </a:rPr>
              <a:t> se </a:t>
            </a:r>
            <a:r>
              <a:rPr lang="es-419" altLang="es-ES" dirty="0">
                <a:cs typeface="Times New Roman" panose="02020603050405020304" pitchFamily="18" charset="0"/>
              </a:rPr>
              <a:t>contemple</a:t>
            </a:r>
            <a:r>
              <a:rPr lang="en-GB" altLang="es-ES" dirty="0">
                <a:cs typeface="Times New Roman" panose="02020603050405020304" pitchFamily="18" charset="0"/>
              </a:rPr>
              <a:t> </a:t>
            </a:r>
            <a:r>
              <a:rPr lang="es-419" altLang="es-ES" dirty="0">
                <a:cs typeface="Times New Roman" panose="02020603050405020304" pitchFamily="18" charset="0"/>
              </a:rPr>
              <a:t>exactamente</a:t>
            </a:r>
            <a:r>
              <a:rPr lang="en-GB" altLang="es-ES" dirty="0">
                <a:cs typeface="Times New Roman" panose="02020603050405020304" pitchFamily="18" charset="0"/>
              </a:rPr>
              <a:t> lo que debe </a:t>
            </a:r>
            <a:r>
              <a:rPr lang="en-GB" altLang="es-ES" dirty="0" err="1">
                <a:cs typeface="Times New Roman" panose="02020603050405020304" pitchFamily="18" charset="0"/>
              </a:rPr>
              <a:t>hacer</a:t>
            </a:r>
            <a:r>
              <a:rPr lang="en-GB" altLang="es-ES" dirty="0">
                <a:cs typeface="Times New Roman" panose="02020603050405020304" pitchFamily="18" charset="0"/>
              </a:rPr>
              <a:t> el </a:t>
            </a:r>
            <a:r>
              <a:rPr lang="en-GB" altLang="es-ES" dirty="0" err="1">
                <a:cs typeface="Times New Roman" panose="02020603050405020304" pitchFamily="18" charset="0"/>
              </a:rPr>
              <a:t>programa</a:t>
            </a:r>
            <a:r>
              <a:rPr lang="en-GB" altLang="es-ES" dirty="0">
                <a:cs typeface="Times New Roman" panose="02020603050405020304" pitchFamily="18" charset="0"/>
              </a:rPr>
              <a:t> y el </a:t>
            </a:r>
            <a:r>
              <a:rPr lang="en-GB" altLang="es-ES" dirty="0" err="1">
                <a:cs typeface="Times New Roman" panose="02020603050405020304" pitchFamily="18" charset="0"/>
              </a:rPr>
              <a:t>resultado</a:t>
            </a:r>
            <a:r>
              <a:rPr lang="en-GB" altLang="es-ES" dirty="0">
                <a:cs typeface="Times New Roman" panose="02020603050405020304" pitchFamily="18" charset="0"/>
              </a:rPr>
              <a:t> o </a:t>
            </a:r>
            <a:r>
              <a:rPr lang="es-419" altLang="es-ES" dirty="0">
                <a:cs typeface="Times New Roman" panose="02020603050405020304" pitchFamily="18" charset="0"/>
              </a:rPr>
              <a:t>solución</a:t>
            </a:r>
            <a:r>
              <a:rPr lang="en-GB" altLang="es-ES" dirty="0">
                <a:cs typeface="Times New Roman" panose="02020603050405020304" pitchFamily="18" charset="0"/>
              </a:rPr>
              <a:t> </a:t>
            </a:r>
            <a:r>
              <a:rPr lang="es-419" altLang="es-ES" dirty="0">
                <a:cs typeface="Times New Roman" panose="02020603050405020304" pitchFamily="18" charset="0"/>
              </a:rPr>
              <a:t>deseada</a:t>
            </a:r>
            <a:r>
              <a:rPr lang="en-GB" altLang="es-ES" dirty="0">
                <a:cs typeface="Times New Roman" panose="02020603050405020304" pitchFamily="18" charset="0"/>
              </a:rPr>
              <a:t>.</a:t>
            </a:r>
          </a:p>
          <a:p>
            <a:endParaRPr lang="es-ES" dirty="0"/>
          </a:p>
        </p:txBody>
      </p:sp>
      <p:pic>
        <p:nvPicPr>
          <p:cNvPr id="9" name="Picture 8" descr="Resultado de imagen para siguiente">
            <a:hlinkClick r:id="" action="ppaction://hlinkshowjump?jump=nextslide"/>
            <a:extLst>
              <a:ext uri="{FF2B5EF4-FFF2-40B4-BE49-F238E27FC236}">
                <a16:creationId xmlns:a16="http://schemas.microsoft.com/office/drawing/2014/main" id="{FD2391B8-EDC8-4976-BF83-BB903D66C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933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470C4D-5973-4C64-B601-79E1BA06942C}"/>
              </a:ext>
            </a:extLst>
          </p:cNvPr>
          <p:cNvSpPr>
            <a:spLocks noGrp="1"/>
          </p:cNvSpPr>
          <p:nvPr>
            <p:ph type="title"/>
          </p:nvPr>
        </p:nvSpPr>
        <p:spPr/>
        <p:txBody>
          <a:bodyPr/>
          <a:lstStyle/>
          <a:p>
            <a:r>
              <a:rPr lang="en-GB" altLang="es-ES" dirty="0" err="1">
                <a:cs typeface="Times New Roman" panose="02020603050405020304" pitchFamily="18" charset="0"/>
              </a:rPr>
              <a:t>Análisis</a:t>
            </a:r>
            <a:r>
              <a:rPr lang="en-GB" altLang="es-ES" dirty="0">
                <a:cs typeface="Times New Roman" panose="02020603050405020304" pitchFamily="18" charset="0"/>
              </a:rPr>
              <a:t> del </a:t>
            </a:r>
            <a:r>
              <a:rPr lang="en-GB" altLang="es-ES" dirty="0" err="1">
                <a:cs typeface="Times New Roman" panose="02020603050405020304" pitchFamily="18" charset="0"/>
              </a:rPr>
              <a:t>problema</a:t>
            </a:r>
            <a:endParaRPr lang="es-ES" dirty="0"/>
          </a:p>
        </p:txBody>
      </p:sp>
      <p:pic>
        <p:nvPicPr>
          <p:cNvPr id="6" name="Imagen 5">
            <a:extLst>
              <a:ext uri="{FF2B5EF4-FFF2-40B4-BE49-F238E27FC236}">
                <a16:creationId xmlns:a16="http://schemas.microsoft.com/office/drawing/2014/main" id="{E30AFDD7-6264-4BF2-8587-13B13BE51A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237" y="2194107"/>
            <a:ext cx="5114175" cy="29523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CuadroTexto 2">
            <a:extLst>
              <a:ext uri="{FF2B5EF4-FFF2-40B4-BE49-F238E27FC236}">
                <a16:creationId xmlns:a16="http://schemas.microsoft.com/office/drawing/2014/main" id="{02FD19A0-0744-4EDA-9B7A-D9A4BDB09934}"/>
              </a:ext>
            </a:extLst>
          </p:cNvPr>
          <p:cNvSpPr txBox="1"/>
          <p:nvPr/>
        </p:nvSpPr>
        <p:spPr>
          <a:xfrm>
            <a:off x="549796" y="6086035"/>
            <a:ext cx="7056784" cy="523220"/>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sp>
        <p:nvSpPr>
          <p:cNvPr id="7" name="CuadroTexto 6">
            <a:extLst>
              <a:ext uri="{FF2B5EF4-FFF2-40B4-BE49-F238E27FC236}">
                <a16:creationId xmlns:a16="http://schemas.microsoft.com/office/drawing/2014/main" id="{535FAD79-7E05-4DFC-8A26-10DF4354A6D9}"/>
              </a:ext>
            </a:extLst>
          </p:cNvPr>
          <p:cNvSpPr txBox="1"/>
          <p:nvPr/>
        </p:nvSpPr>
        <p:spPr>
          <a:xfrm>
            <a:off x="6526460" y="2546887"/>
            <a:ext cx="4572508" cy="2246769"/>
          </a:xfrm>
          <a:prstGeom prst="rect">
            <a:avLst/>
          </a:prstGeom>
          <a:noFill/>
        </p:spPr>
        <p:txBody>
          <a:bodyPr wrap="square" rtlCol="0">
            <a:spAutoFit/>
          </a:bodyPr>
          <a:lstStyle/>
          <a:p>
            <a:r>
              <a:rPr lang="en-GB" altLang="es-ES" sz="2000" dirty="0">
                <a:cs typeface="Times New Roman" panose="02020603050405020304" pitchFamily="18" charset="0"/>
              </a:rPr>
              <a:t>Para resolver un </a:t>
            </a:r>
            <a:r>
              <a:rPr lang="en-GB" altLang="es-ES" sz="2000" dirty="0" err="1">
                <a:cs typeface="Times New Roman" panose="02020603050405020304" pitchFamily="18" charset="0"/>
              </a:rPr>
              <a:t>problema</a:t>
            </a:r>
            <a:r>
              <a:rPr lang="en-GB" altLang="es-ES" sz="2000" dirty="0">
                <a:cs typeface="Times New Roman" panose="02020603050405020304" pitchFamily="18" charset="0"/>
              </a:rPr>
              <a:t> con un </a:t>
            </a:r>
            <a:r>
              <a:rPr lang="en-GB" altLang="es-ES" sz="2000" b="1" u="sng" dirty="0" err="1">
                <a:cs typeface="Times New Roman" panose="02020603050405020304" pitchFamily="18" charset="0"/>
              </a:rPr>
              <a:t>ordenador</a:t>
            </a:r>
            <a:r>
              <a:rPr lang="en-GB" altLang="es-ES" sz="2000" dirty="0">
                <a:cs typeface="Times New Roman" panose="02020603050405020304" pitchFamily="18" charset="0"/>
              </a:rPr>
              <a:t> hay que </a:t>
            </a:r>
            <a:r>
              <a:rPr lang="en-GB" altLang="es-ES" sz="2000" dirty="0" err="1">
                <a:cs typeface="Times New Roman" panose="02020603050405020304" pitchFamily="18" charset="0"/>
              </a:rPr>
              <a:t>disponer</a:t>
            </a:r>
            <a:r>
              <a:rPr lang="en-GB" altLang="es-ES" sz="2000" dirty="0">
                <a:cs typeface="Times New Roman" panose="02020603050405020304" pitchFamily="18" charset="0"/>
              </a:rPr>
              <a:t> de los </a:t>
            </a:r>
            <a:r>
              <a:rPr lang="en-GB" altLang="es-ES" sz="2000" dirty="0" err="1">
                <a:cs typeface="Times New Roman" panose="02020603050405020304" pitchFamily="18" charset="0"/>
              </a:rPr>
              <a:t>datos</a:t>
            </a:r>
            <a:r>
              <a:rPr lang="en-GB" altLang="es-ES" sz="2000" dirty="0">
                <a:cs typeface="Times New Roman" panose="02020603050405020304" pitchFamily="18" charset="0"/>
              </a:rPr>
              <a:t> de entrada, </a:t>
            </a:r>
            <a:r>
              <a:rPr lang="en-GB" altLang="es-ES" sz="2000" dirty="0" err="1">
                <a:cs typeface="Times New Roman" panose="02020603050405020304" pitchFamily="18" charset="0"/>
              </a:rPr>
              <a:t>estudiar</a:t>
            </a:r>
            <a:r>
              <a:rPr lang="en-GB" altLang="es-ES" sz="2000" dirty="0">
                <a:cs typeface="Times New Roman" panose="02020603050405020304" pitchFamily="18" charset="0"/>
              </a:rPr>
              <a:t> el </a:t>
            </a:r>
            <a:r>
              <a:rPr lang="en-GB" altLang="es-ES" sz="2000" dirty="0" err="1">
                <a:cs typeface="Times New Roman" panose="02020603050405020304" pitchFamily="18" charset="0"/>
              </a:rPr>
              <a:t>tratamiento</a:t>
            </a:r>
            <a:r>
              <a:rPr lang="en-GB" altLang="es-ES" sz="2000" dirty="0">
                <a:cs typeface="Times New Roman" panose="02020603050405020304" pitchFamily="18" charset="0"/>
              </a:rPr>
              <a:t> que se ha de </a:t>
            </a:r>
            <a:r>
              <a:rPr lang="en-GB" altLang="es-ES" sz="2000" dirty="0" err="1">
                <a:cs typeface="Times New Roman" panose="02020603050405020304" pitchFamily="18" charset="0"/>
              </a:rPr>
              <a:t>realizar</a:t>
            </a:r>
            <a:r>
              <a:rPr lang="en-GB" altLang="es-ES" sz="2000" dirty="0">
                <a:cs typeface="Times New Roman" panose="02020603050405020304" pitchFamily="18" charset="0"/>
              </a:rPr>
              <a:t> a </a:t>
            </a:r>
            <a:r>
              <a:rPr lang="en-GB" altLang="es-ES" sz="2000" dirty="0" err="1">
                <a:cs typeface="Times New Roman" panose="02020603050405020304" pitchFamily="18" charset="0"/>
              </a:rPr>
              <a:t>dichos</a:t>
            </a:r>
            <a:r>
              <a:rPr lang="en-GB" altLang="es-ES" sz="2000" dirty="0">
                <a:cs typeface="Times New Roman" panose="02020603050405020304" pitchFamily="18" charset="0"/>
              </a:rPr>
              <a:t> </a:t>
            </a:r>
            <a:r>
              <a:rPr lang="en-GB" altLang="es-ES" sz="2000" dirty="0" err="1">
                <a:cs typeface="Times New Roman" panose="02020603050405020304" pitchFamily="18" charset="0"/>
              </a:rPr>
              <a:t>datos</a:t>
            </a:r>
            <a:r>
              <a:rPr lang="en-GB" altLang="es-ES" sz="2000" dirty="0">
                <a:cs typeface="Times New Roman" panose="02020603050405020304" pitchFamily="18" charset="0"/>
              </a:rPr>
              <a:t>, la </a:t>
            </a:r>
            <a:r>
              <a:rPr lang="en-GB" altLang="es-ES" sz="2000" dirty="0" err="1">
                <a:cs typeface="Times New Roman" panose="02020603050405020304" pitchFamily="18" charset="0"/>
              </a:rPr>
              <a:t>información</a:t>
            </a:r>
            <a:r>
              <a:rPr lang="en-GB" altLang="es-ES" sz="2000" dirty="0">
                <a:cs typeface="Times New Roman" panose="02020603050405020304" pitchFamily="18" charset="0"/>
              </a:rPr>
              <a:t> que se </a:t>
            </a:r>
            <a:r>
              <a:rPr lang="en-GB" altLang="es-ES" sz="2000" dirty="0" err="1">
                <a:cs typeface="Times New Roman" panose="02020603050405020304" pitchFamily="18" charset="0"/>
              </a:rPr>
              <a:t>desea</a:t>
            </a:r>
            <a:r>
              <a:rPr lang="en-GB" altLang="es-ES" sz="2000" dirty="0">
                <a:cs typeface="Times New Roman" panose="02020603050405020304" pitchFamily="18" charset="0"/>
              </a:rPr>
              <a:t> </a:t>
            </a:r>
            <a:r>
              <a:rPr lang="en-GB" altLang="es-ES" sz="2000" dirty="0" err="1">
                <a:cs typeface="Times New Roman" panose="02020603050405020304" pitchFamily="18" charset="0"/>
              </a:rPr>
              <a:t>obtener</a:t>
            </a:r>
            <a:r>
              <a:rPr lang="en-GB" altLang="es-ES" sz="2000" dirty="0">
                <a:cs typeface="Times New Roman" panose="02020603050405020304" pitchFamily="18" charset="0"/>
              </a:rPr>
              <a:t> </a:t>
            </a:r>
            <a:r>
              <a:rPr lang="en-GB" altLang="es-ES" sz="2000" dirty="0" err="1">
                <a:cs typeface="Times New Roman" panose="02020603050405020304" pitchFamily="18" charset="0"/>
              </a:rPr>
              <a:t>como</a:t>
            </a:r>
            <a:r>
              <a:rPr lang="en-GB" altLang="es-ES" sz="2000" dirty="0">
                <a:cs typeface="Times New Roman" panose="02020603050405020304" pitchFamily="18" charset="0"/>
              </a:rPr>
              <a:t> </a:t>
            </a:r>
            <a:r>
              <a:rPr lang="en-GB" altLang="es-ES" sz="2000" dirty="0" err="1">
                <a:cs typeface="Times New Roman" panose="02020603050405020304" pitchFamily="18" charset="0"/>
              </a:rPr>
              <a:t>resultado</a:t>
            </a:r>
            <a:r>
              <a:rPr lang="en-GB" altLang="es-ES" sz="2000" dirty="0">
                <a:cs typeface="Times New Roman" panose="02020603050405020304" pitchFamily="18" charset="0"/>
              </a:rPr>
              <a:t> y de que </a:t>
            </a:r>
            <a:r>
              <a:rPr lang="en-GB" altLang="es-ES" sz="2000" dirty="0" err="1">
                <a:cs typeface="Times New Roman" panose="02020603050405020304" pitchFamily="18" charset="0"/>
              </a:rPr>
              <a:t>manera</a:t>
            </a:r>
            <a:r>
              <a:rPr lang="en-GB" altLang="es-ES" sz="2000" dirty="0">
                <a:cs typeface="Times New Roman" panose="02020603050405020304" pitchFamily="18" charset="0"/>
              </a:rPr>
              <a:t> debe </a:t>
            </a:r>
            <a:r>
              <a:rPr lang="en-GB" altLang="es-ES" sz="2000" dirty="0" err="1">
                <a:cs typeface="Times New Roman" panose="02020603050405020304" pitchFamily="18" charset="0"/>
              </a:rPr>
              <a:t>presentarse</a:t>
            </a:r>
            <a:r>
              <a:rPr lang="en-GB" altLang="es-ES" sz="2000" dirty="0">
                <a:cs typeface="Times New Roman" panose="02020603050405020304" pitchFamily="18" charset="0"/>
              </a:rPr>
              <a:t>. </a:t>
            </a:r>
          </a:p>
        </p:txBody>
      </p:sp>
      <p:pic>
        <p:nvPicPr>
          <p:cNvPr id="8" name="Picture 8" descr="Resultado de imagen para siguiente">
            <a:hlinkClick r:id="" action="ppaction://hlinkshowjump?jump=nextslide"/>
            <a:extLst>
              <a:ext uri="{FF2B5EF4-FFF2-40B4-BE49-F238E27FC236}">
                <a16:creationId xmlns:a16="http://schemas.microsoft.com/office/drawing/2014/main" id="{866489C7-766D-4634-A107-F8DE19FDC0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1153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80FCE4-993D-49E5-8677-8037DB1FF1A5}"/>
              </a:ext>
            </a:extLst>
          </p:cNvPr>
          <p:cNvSpPr>
            <a:spLocks noGrp="1"/>
          </p:cNvSpPr>
          <p:nvPr>
            <p:ph type="title"/>
          </p:nvPr>
        </p:nvSpPr>
        <p:spPr/>
        <p:txBody>
          <a:bodyPr/>
          <a:lstStyle/>
          <a:p>
            <a:r>
              <a:rPr lang="en-GB" altLang="es-ES" dirty="0" err="1">
                <a:cs typeface="Times New Roman" panose="02020603050405020304" pitchFamily="18" charset="0"/>
              </a:rPr>
              <a:t>Análisis</a:t>
            </a:r>
            <a:r>
              <a:rPr lang="en-GB" altLang="es-ES" dirty="0">
                <a:cs typeface="Times New Roman" panose="02020603050405020304" pitchFamily="18" charset="0"/>
              </a:rPr>
              <a:t> del </a:t>
            </a:r>
            <a:r>
              <a:rPr lang="en-GB" altLang="es-ES" dirty="0" err="1">
                <a:cs typeface="Times New Roman" panose="02020603050405020304" pitchFamily="18" charset="0"/>
              </a:rPr>
              <a:t>problema</a:t>
            </a:r>
            <a:endParaRPr lang="es-ES" dirty="0"/>
          </a:p>
        </p:txBody>
      </p:sp>
      <p:sp>
        <p:nvSpPr>
          <p:cNvPr id="3" name="Marcador de contenido 2">
            <a:extLst>
              <a:ext uri="{FF2B5EF4-FFF2-40B4-BE49-F238E27FC236}">
                <a16:creationId xmlns:a16="http://schemas.microsoft.com/office/drawing/2014/main" id="{85CB9F36-880D-4610-9FCE-DA9A9093FCBC}"/>
              </a:ext>
            </a:extLst>
          </p:cNvPr>
          <p:cNvSpPr>
            <a:spLocks noGrp="1"/>
          </p:cNvSpPr>
          <p:nvPr>
            <p:ph idx="1"/>
          </p:nvPr>
        </p:nvSpPr>
        <p:spPr/>
        <p:txBody>
          <a:bodyPr/>
          <a:lstStyle/>
          <a:p>
            <a:pPr marL="0" indent="0" algn="just" hangingPunct="0">
              <a:lnSpc>
                <a:spcPct val="100000"/>
              </a:lnSpc>
              <a:spcBef>
                <a:spcPct val="0"/>
              </a:spcBef>
              <a:buSzPct val="45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dirty="0">
                <a:cs typeface="Times New Roman" panose="02020603050405020304" pitchFamily="18" charset="0"/>
              </a:rPr>
              <a:t>Es </a:t>
            </a:r>
            <a:r>
              <a:rPr lang="en-GB" altLang="es-ES" dirty="0" err="1">
                <a:cs typeface="Times New Roman" panose="02020603050405020304" pitchFamily="18" charset="0"/>
              </a:rPr>
              <a:t>decir</a:t>
            </a:r>
            <a:r>
              <a:rPr lang="en-GB" altLang="es-ES" dirty="0">
                <a:cs typeface="Times New Roman" panose="02020603050405020304" pitchFamily="18" charset="0"/>
              </a:rPr>
              <a:t>, </a:t>
            </a:r>
            <a:r>
              <a:rPr lang="en-GB" altLang="es-ES" dirty="0" err="1">
                <a:cs typeface="Times New Roman" panose="02020603050405020304" pitchFamily="18" charset="0"/>
              </a:rPr>
              <a:t>después</a:t>
            </a:r>
            <a:r>
              <a:rPr lang="en-GB" altLang="es-ES" dirty="0">
                <a:cs typeface="Times New Roman" panose="02020603050405020304" pitchFamily="18" charset="0"/>
              </a:rPr>
              <a:t> de </a:t>
            </a:r>
            <a:r>
              <a:rPr lang="en-GB" altLang="es-ES" dirty="0" err="1">
                <a:cs typeface="Times New Roman" panose="02020603050405020304" pitchFamily="18" charset="0"/>
              </a:rPr>
              <a:t>analizar</a:t>
            </a:r>
            <a:r>
              <a:rPr lang="en-GB" altLang="es-ES" dirty="0">
                <a:cs typeface="Times New Roman" panose="02020603050405020304" pitchFamily="18" charset="0"/>
              </a:rPr>
              <a:t> el </a:t>
            </a:r>
            <a:r>
              <a:rPr lang="en-GB" altLang="es-ES" dirty="0" err="1">
                <a:cs typeface="Times New Roman" panose="02020603050405020304" pitchFamily="18" charset="0"/>
              </a:rPr>
              <a:t>problema</a:t>
            </a:r>
            <a:r>
              <a:rPr lang="en-GB" altLang="es-ES" dirty="0">
                <a:cs typeface="Times New Roman" panose="02020603050405020304" pitchFamily="18" charset="0"/>
              </a:rPr>
              <a:t>, se </a:t>
            </a:r>
            <a:r>
              <a:rPr lang="en-GB" altLang="es-ES" dirty="0" err="1">
                <a:cs typeface="Times New Roman" panose="02020603050405020304" pitchFamily="18" charset="0"/>
              </a:rPr>
              <a:t>han</a:t>
            </a:r>
            <a:r>
              <a:rPr lang="en-GB" altLang="es-ES" dirty="0">
                <a:cs typeface="Times New Roman" panose="02020603050405020304" pitchFamily="18" charset="0"/>
              </a:rPr>
              <a:t> de </a:t>
            </a:r>
            <a:r>
              <a:rPr lang="en-GB" altLang="es-ES" dirty="0" err="1">
                <a:cs typeface="Times New Roman" panose="02020603050405020304" pitchFamily="18" charset="0"/>
              </a:rPr>
              <a:t>conocer</a:t>
            </a:r>
            <a:r>
              <a:rPr lang="en-GB" altLang="es-ES" dirty="0">
                <a:cs typeface="Times New Roman" panose="02020603050405020304" pitchFamily="18" charset="0"/>
              </a:rPr>
              <a:t> </a:t>
            </a:r>
            <a:r>
              <a:rPr lang="en-GB" altLang="es-ES" dirty="0" err="1">
                <a:cs typeface="Times New Roman" panose="02020603050405020304" pitchFamily="18" charset="0"/>
              </a:rPr>
              <a:t>claramente</a:t>
            </a:r>
            <a:r>
              <a:rPr lang="en-GB" altLang="es-ES" dirty="0">
                <a:cs typeface="Times New Roman" panose="02020603050405020304" pitchFamily="18" charset="0"/>
              </a:rPr>
              <a:t> </a:t>
            </a:r>
            <a:r>
              <a:rPr lang="en-GB" altLang="es-ES" dirty="0" err="1">
                <a:cs typeface="Times New Roman" panose="02020603050405020304" pitchFamily="18" charset="0"/>
              </a:rPr>
              <a:t>tres</a:t>
            </a:r>
            <a:r>
              <a:rPr lang="en-GB" altLang="es-ES" dirty="0">
                <a:cs typeface="Times New Roman" panose="02020603050405020304" pitchFamily="18" charset="0"/>
              </a:rPr>
              <a:t> </a:t>
            </a:r>
            <a:r>
              <a:rPr lang="en-GB" altLang="es-ES" dirty="0" err="1">
                <a:cs typeface="Times New Roman" panose="02020603050405020304" pitchFamily="18" charset="0"/>
              </a:rPr>
              <a:t>cosas</a:t>
            </a:r>
            <a:r>
              <a:rPr lang="en-GB" altLang="es-ES" dirty="0">
                <a:cs typeface="Times New Roman" panose="02020603050405020304" pitchFamily="18" charset="0"/>
              </a:rPr>
              <a:t>.</a:t>
            </a:r>
          </a:p>
          <a:p>
            <a:pPr marL="0" indent="0" algn="just" hangingPunct="0">
              <a:lnSpc>
                <a:spcPct val="100000"/>
              </a:lnSpc>
              <a:spcBef>
                <a:spcPct val="0"/>
              </a:spcBef>
              <a:buSzPct val="45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ltLang="es-ES" dirty="0">
              <a:cs typeface="Times New Roman" panose="02020603050405020304" pitchFamily="18" charset="0"/>
            </a:endParaRPr>
          </a:p>
          <a:p>
            <a:pPr marL="0" indent="0" algn="just" hangingPunct="0">
              <a:lnSpc>
                <a:spcPct val="100000"/>
              </a:lnSpc>
              <a:spcBef>
                <a:spcPct val="0"/>
              </a:spcBef>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dirty="0">
                <a:cs typeface="Times New Roman" panose="02020603050405020304" pitchFamily="18" charset="0"/>
              </a:rPr>
              <a:t>   </a:t>
            </a:r>
            <a:r>
              <a:rPr lang="en-GB" altLang="es-ES" i="1" dirty="0" err="1">
                <a:cs typeface="Times New Roman" panose="02020603050405020304" pitchFamily="18" charset="0"/>
              </a:rPr>
              <a:t>Datos</a:t>
            </a:r>
            <a:r>
              <a:rPr lang="en-GB" altLang="es-ES" i="1" dirty="0">
                <a:cs typeface="Times New Roman" panose="02020603050405020304" pitchFamily="18" charset="0"/>
              </a:rPr>
              <a:t> de Entrada de que se dispone </a:t>
            </a:r>
          </a:p>
          <a:p>
            <a:pPr marL="0" indent="0" algn="just" hangingPunct="0">
              <a:lnSpc>
                <a:spcPct val="100000"/>
              </a:lnSpc>
              <a:spcBef>
                <a:spcPct val="0"/>
              </a:spcBef>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i="1" dirty="0">
                <a:cs typeface="Times New Roman" panose="02020603050405020304" pitchFamily="18" charset="0"/>
              </a:rPr>
              <a:t>   </a:t>
            </a:r>
            <a:r>
              <a:rPr lang="en-GB" altLang="es-ES" i="1" dirty="0" err="1">
                <a:cs typeface="Times New Roman" panose="02020603050405020304" pitchFamily="18" charset="0"/>
              </a:rPr>
              <a:t>Proceso</a:t>
            </a:r>
            <a:r>
              <a:rPr lang="en-GB" altLang="es-ES" i="1" dirty="0">
                <a:cs typeface="Times New Roman" panose="02020603050405020304" pitchFamily="18" charset="0"/>
              </a:rPr>
              <a:t> o </a:t>
            </a:r>
            <a:r>
              <a:rPr lang="en-GB" altLang="es-ES" i="1" dirty="0" err="1">
                <a:cs typeface="Times New Roman" panose="02020603050405020304" pitchFamily="18" charset="0"/>
              </a:rPr>
              <a:t>Tratamiento</a:t>
            </a:r>
            <a:r>
              <a:rPr lang="en-GB" altLang="es-ES" i="1" dirty="0">
                <a:cs typeface="Times New Roman" panose="02020603050405020304" pitchFamily="18" charset="0"/>
              </a:rPr>
              <a:t> que ha de </a:t>
            </a:r>
            <a:r>
              <a:rPr lang="en-GB" altLang="es-ES" i="1" dirty="0" err="1">
                <a:cs typeface="Times New Roman" panose="02020603050405020304" pitchFamily="18" charset="0"/>
              </a:rPr>
              <a:t>realizarse</a:t>
            </a:r>
            <a:r>
              <a:rPr lang="en-GB" altLang="es-ES" i="1" dirty="0">
                <a:cs typeface="Times New Roman" panose="02020603050405020304" pitchFamily="18" charset="0"/>
              </a:rPr>
              <a:t> con </a:t>
            </a:r>
            <a:r>
              <a:rPr lang="en-GB" altLang="es-ES" i="1" dirty="0" err="1">
                <a:cs typeface="Times New Roman" panose="02020603050405020304" pitchFamily="18" charset="0"/>
              </a:rPr>
              <a:t>estos</a:t>
            </a:r>
            <a:r>
              <a:rPr lang="en-GB" altLang="es-ES" i="1" dirty="0">
                <a:cs typeface="Times New Roman" panose="02020603050405020304" pitchFamily="18" charset="0"/>
              </a:rPr>
              <a:t> </a:t>
            </a:r>
            <a:r>
              <a:rPr lang="en-GB" altLang="es-ES" i="1" dirty="0" err="1">
                <a:cs typeface="Times New Roman" panose="02020603050405020304" pitchFamily="18" charset="0"/>
              </a:rPr>
              <a:t>datos</a:t>
            </a:r>
            <a:r>
              <a:rPr lang="en-GB" altLang="es-ES" i="1" dirty="0">
                <a:cs typeface="Times New Roman" panose="02020603050405020304" pitchFamily="18" charset="0"/>
              </a:rPr>
              <a:t>.</a:t>
            </a:r>
          </a:p>
          <a:p>
            <a:pPr marL="0" indent="0" algn="just" hangingPunct="0">
              <a:lnSpc>
                <a:spcPct val="100000"/>
              </a:lnSpc>
              <a:spcBef>
                <a:spcPct val="0"/>
              </a:spcBef>
              <a:buSzPct val="45000"/>
              <a:buFont typeface="StarSymbo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i="1" dirty="0">
                <a:cs typeface="Times New Roman" panose="02020603050405020304" pitchFamily="18" charset="0"/>
              </a:rPr>
              <a:t>   </a:t>
            </a:r>
            <a:r>
              <a:rPr lang="en-GB" altLang="es-ES" i="1" dirty="0" err="1">
                <a:cs typeface="Times New Roman" panose="02020603050405020304" pitchFamily="18" charset="0"/>
              </a:rPr>
              <a:t>Información</a:t>
            </a:r>
            <a:r>
              <a:rPr lang="en-GB" altLang="es-ES" i="1" dirty="0">
                <a:cs typeface="Times New Roman" panose="02020603050405020304" pitchFamily="18" charset="0"/>
              </a:rPr>
              <a:t> de </a:t>
            </a:r>
            <a:r>
              <a:rPr lang="en-GB" altLang="es-ES" i="1" dirty="0" err="1">
                <a:cs typeface="Times New Roman" panose="02020603050405020304" pitchFamily="18" charset="0"/>
              </a:rPr>
              <a:t>salida</a:t>
            </a:r>
            <a:r>
              <a:rPr lang="en-GB" altLang="es-ES" i="1" dirty="0">
                <a:cs typeface="Times New Roman" panose="02020603050405020304" pitchFamily="18" charset="0"/>
              </a:rPr>
              <a:t>  </a:t>
            </a:r>
            <a:r>
              <a:rPr lang="en-GB" altLang="es-ES" i="1" dirty="0" err="1">
                <a:cs typeface="Times New Roman" panose="02020603050405020304" pitchFamily="18" charset="0"/>
              </a:rPr>
              <a:t>deseada</a:t>
            </a:r>
            <a:r>
              <a:rPr lang="en-GB" altLang="es-ES" i="1" dirty="0">
                <a:cs typeface="Times New Roman" panose="02020603050405020304" pitchFamily="18" charset="0"/>
              </a:rPr>
              <a:t>.</a:t>
            </a:r>
          </a:p>
          <a:p>
            <a:endParaRPr lang="es-ES" dirty="0"/>
          </a:p>
        </p:txBody>
      </p:sp>
      <p:pic>
        <p:nvPicPr>
          <p:cNvPr id="5" name="Imagen 4" descr="Imagen que contiene captura de pantalla&#10;&#10;Descripción generada automáticamente">
            <a:extLst>
              <a:ext uri="{FF2B5EF4-FFF2-40B4-BE49-F238E27FC236}">
                <a16:creationId xmlns:a16="http://schemas.microsoft.com/office/drawing/2014/main" id="{12DBA9DE-CE80-4D8D-B10A-A50C5A0118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8602" y="3937207"/>
            <a:ext cx="3990430" cy="2532933"/>
          </a:xfrm>
          <a:prstGeom prst="rect">
            <a:avLst/>
          </a:prstGeom>
          <a:ln>
            <a:noFill/>
          </a:ln>
          <a:effectLst>
            <a:outerShdw blurRad="292100" dist="139700" dir="2700000" algn="tl" rotWithShape="0">
              <a:srgbClr val="333333">
                <a:alpha val="65000"/>
              </a:srgbClr>
            </a:outerShdw>
          </a:effectLst>
        </p:spPr>
      </p:pic>
      <p:sp>
        <p:nvSpPr>
          <p:cNvPr id="6" name="CuadroTexto 5">
            <a:extLst>
              <a:ext uri="{FF2B5EF4-FFF2-40B4-BE49-F238E27FC236}">
                <a16:creationId xmlns:a16="http://schemas.microsoft.com/office/drawing/2014/main" id="{7F50007C-E20A-4A15-A75E-80482AE2F306}"/>
              </a:ext>
            </a:extLst>
          </p:cNvPr>
          <p:cNvSpPr txBox="1"/>
          <p:nvPr/>
        </p:nvSpPr>
        <p:spPr>
          <a:xfrm>
            <a:off x="405780" y="6032161"/>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spTree>
    <p:extLst>
      <p:ext uri="{BB962C8B-B14F-4D97-AF65-F5344CB8AC3E}">
        <p14:creationId xmlns:p14="http://schemas.microsoft.com/office/powerpoint/2010/main" val="3289223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673921-FD58-4BD5-BC65-DC0294900BA5}"/>
              </a:ext>
            </a:extLst>
          </p:cNvPr>
          <p:cNvSpPr>
            <a:spLocks noGrp="1"/>
          </p:cNvSpPr>
          <p:nvPr>
            <p:ph type="title"/>
          </p:nvPr>
        </p:nvSpPr>
        <p:spPr/>
        <p:txBody>
          <a:bodyPr/>
          <a:lstStyle/>
          <a:p>
            <a:r>
              <a:rPr lang="es-ES" dirty="0"/>
              <a:t>Análisis del problema </a:t>
            </a:r>
          </a:p>
        </p:txBody>
      </p:sp>
      <p:sp>
        <p:nvSpPr>
          <p:cNvPr id="4" name="CuadroTexto 3">
            <a:extLst>
              <a:ext uri="{FF2B5EF4-FFF2-40B4-BE49-F238E27FC236}">
                <a16:creationId xmlns:a16="http://schemas.microsoft.com/office/drawing/2014/main" id="{BA34A697-113E-4877-92CB-9FB3CB7B39B2}"/>
              </a:ext>
            </a:extLst>
          </p:cNvPr>
          <p:cNvSpPr txBox="1"/>
          <p:nvPr/>
        </p:nvSpPr>
        <p:spPr>
          <a:xfrm>
            <a:off x="1130103" y="2492896"/>
            <a:ext cx="9505056" cy="1631216"/>
          </a:xfrm>
          <a:prstGeom prst="rect">
            <a:avLst/>
          </a:prstGeom>
          <a:noFill/>
        </p:spPr>
        <p:txBody>
          <a:bodyPr wrap="square" rtlCol="0">
            <a:spAutoFit/>
          </a:bodyPr>
          <a:lstStyle/>
          <a:p>
            <a:r>
              <a:rPr lang="es-ES" sz="2000" dirty="0"/>
              <a:t>Para poder definir bien un problema es conveniente responder a las siguientes preguntas :</a:t>
            </a:r>
          </a:p>
          <a:p>
            <a:endParaRPr lang="es-ES" sz="2000" dirty="0"/>
          </a:p>
          <a:p>
            <a:r>
              <a:rPr lang="es-ES" sz="2000" dirty="0"/>
              <a:t>¿qué entradas requieren? (tipo y cantidad ).</a:t>
            </a:r>
          </a:p>
          <a:p>
            <a:r>
              <a:rPr lang="es-ES" sz="2000" dirty="0"/>
              <a:t>¿cuál es la salida deseada? (tipo y cantidad ).</a:t>
            </a:r>
          </a:p>
          <a:p>
            <a:r>
              <a:rPr lang="es-ES" sz="2000" dirty="0"/>
              <a:t>¿qué método produce la salida deseada ?</a:t>
            </a:r>
          </a:p>
        </p:txBody>
      </p:sp>
      <p:sp>
        <p:nvSpPr>
          <p:cNvPr id="6" name="CuadroTexto 5">
            <a:extLst>
              <a:ext uri="{FF2B5EF4-FFF2-40B4-BE49-F238E27FC236}">
                <a16:creationId xmlns:a16="http://schemas.microsoft.com/office/drawing/2014/main" id="{4B200400-7CE3-410E-AAF0-9821830201A3}"/>
              </a:ext>
            </a:extLst>
          </p:cNvPr>
          <p:cNvSpPr txBox="1"/>
          <p:nvPr/>
        </p:nvSpPr>
        <p:spPr>
          <a:xfrm>
            <a:off x="12654" y="6490369"/>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Imagen 7" descr="Imagen que contiene objeto&#10;&#10;Descripción generada automáticamente">
            <a:extLst>
              <a:ext uri="{FF2B5EF4-FFF2-40B4-BE49-F238E27FC236}">
                <a16:creationId xmlns:a16="http://schemas.microsoft.com/office/drawing/2014/main" id="{4D3779EC-C9D8-4E9E-9826-06A9CE2656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8508" y="2553628"/>
            <a:ext cx="3140968" cy="3140968"/>
          </a:xfrm>
          <a:prstGeom prst="rect">
            <a:avLst/>
          </a:prstGeom>
        </p:spPr>
      </p:pic>
      <p:pic>
        <p:nvPicPr>
          <p:cNvPr id="7" name="Picture 8" descr="Resultado de imagen para siguiente">
            <a:hlinkClick r:id="" action="ppaction://hlinkshowjump?jump=nextslide"/>
            <a:extLst>
              <a:ext uri="{FF2B5EF4-FFF2-40B4-BE49-F238E27FC236}">
                <a16:creationId xmlns:a16="http://schemas.microsoft.com/office/drawing/2014/main" id="{59C342AB-56EC-4D4D-86C8-5FC7203A18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675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F44A88-E54E-47B2-83D1-722EE9F2A2EB}"/>
              </a:ext>
            </a:extLst>
          </p:cNvPr>
          <p:cNvSpPr>
            <a:spLocks noGrp="1"/>
          </p:cNvSpPr>
          <p:nvPr>
            <p:ph type="title"/>
          </p:nvPr>
        </p:nvSpPr>
        <p:spPr/>
        <p:txBody>
          <a:bodyPr/>
          <a:lstStyle/>
          <a:p>
            <a:r>
              <a:rPr lang="en-GB" altLang="es-ES" dirty="0" err="1">
                <a:cs typeface="Times New Roman" panose="02020603050405020304" pitchFamily="18" charset="0"/>
              </a:rPr>
              <a:t>Diseño</a:t>
            </a:r>
            <a:r>
              <a:rPr lang="en-GB" altLang="es-ES" dirty="0">
                <a:cs typeface="Times New Roman" panose="02020603050405020304" pitchFamily="18" charset="0"/>
              </a:rPr>
              <a:t> del </a:t>
            </a:r>
            <a:r>
              <a:rPr lang="en-GB" altLang="es-ES" dirty="0" err="1">
                <a:cs typeface="Times New Roman" panose="02020603050405020304" pitchFamily="18" charset="0"/>
              </a:rPr>
              <a:t>algoritmo</a:t>
            </a:r>
            <a:br>
              <a:rPr lang="en-GB" altLang="es-ES" b="1" i="1" dirty="0">
                <a:cs typeface="Times New Roman" panose="02020603050405020304" pitchFamily="18" charset="0"/>
              </a:rPr>
            </a:br>
            <a:endParaRPr lang="es-ES" dirty="0"/>
          </a:p>
        </p:txBody>
      </p:sp>
      <p:sp>
        <p:nvSpPr>
          <p:cNvPr id="6" name="CuadroTexto 5">
            <a:extLst>
              <a:ext uri="{FF2B5EF4-FFF2-40B4-BE49-F238E27FC236}">
                <a16:creationId xmlns:a16="http://schemas.microsoft.com/office/drawing/2014/main" id="{708460A3-8D0C-4491-9B2B-744C2D056B51}"/>
              </a:ext>
            </a:extLst>
          </p:cNvPr>
          <p:cNvSpPr txBox="1"/>
          <p:nvPr/>
        </p:nvSpPr>
        <p:spPr>
          <a:xfrm>
            <a:off x="1160091" y="2204864"/>
            <a:ext cx="4752528" cy="2308324"/>
          </a:xfrm>
          <a:prstGeom prst="rect">
            <a:avLst/>
          </a:prstGeom>
          <a:noFill/>
        </p:spPr>
        <p:txBody>
          <a:bodyPr wrap="square" rtlCol="0">
            <a:spAutoFit/>
          </a:bodyPr>
          <a:lstStyle/>
          <a:p>
            <a:pPr algn="just" hangingPunct="0">
              <a:spcBef>
                <a:spcPct val="0"/>
              </a:spcBef>
              <a:buSzPct val="450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sz="2400" dirty="0" err="1">
                <a:cs typeface="Times New Roman" panose="02020603050405020304" pitchFamily="18" charset="0"/>
              </a:rPr>
              <a:t>Teniendo</a:t>
            </a:r>
            <a:r>
              <a:rPr lang="en-GB" altLang="es-ES" sz="2400" dirty="0">
                <a:cs typeface="Times New Roman" panose="02020603050405020304" pitchFamily="18" charset="0"/>
              </a:rPr>
              <a:t> </a:t>
            </a:r>
            <a:r>
              <a:rPr lang="en-GB" altLang="es-ES" sz="2400" dirty="0" err="1">
                <a:cs typeface="Times New Roman" panose="02020603050405020304" pitchFamily="18" charset="0"/>
              </a:rPr>
              <a:t>en</a:t>
            </a:r>
            <a:r>
              <a:rPr lang="en-GB" altLang="es-ES" sz="2400" dirty="0">
                <a:cs typeface="Times New Roman" panose="02020603050405020304" pitchFamily="18" charset="0"/>
              </a:rPr>
              <a:t> </a:t>
            </a:r>
            <a:r>
              <a:rPr lang="en-GB" altLang="es-ES" sz="2400" dirty="0" err="1">
                <a:cs typeface="Times New Roman" panose="02020603050405020304" pitchFamily="18" charset="0"/>
              </a:rPr>
              <a:t>cuenta</a:t>
            </a:r>
            <a:r>
              <a:rPr lang="en-GB" altLang="es-ES" sz="2400" dirty="0">
                <a:cs typeface="Times New Roman" panose="02020603050405020304" pitchFamily="18" charset="0"/>
              </a:rPr>
              <a:t> que un </a:t>
            </a:r>
            <a:r>
              <a:rPr lang="en-GB" altLang="es-ES" sz="2400" dirty="0" err="1">
                <a:cs typeface="Times New Roman" panose="02020603050405020304" pitchFamily="18" charset="0"/>
              </a:rPr>
              <a:t>algoritmo</a:t>
            </a:r>
            <a:r>
              <a:rPr lang="en-GB" altLang="es-ES" sz="2400" dirty="0">
                <a:cs typeface="Times New Roman" panose="02020603050405020304" pitchFamily="18" charset="0"/>
              </a:rPr>
              <a:t> es un </a:t>
            </a:r>
            <a:r>
              <a:rPr lang="en-GB" altLang="es-ES" sz="2400" dirty="0" err="1">
                <a:cs typeface="Times New Roman" panose="02020603050405020304" pitchFamily="18" charset="0"/>
              </a:rPr>
              <a:t>método</a:t>
            </a:r>
            <a:r>
              <a:rPr lang="en-GB" altLang="es-ES" sz="2400" dirty="0">
                <a:cs typeface="Times New Roman" panose="02020603050405020304" pitchFamily="18" charset="0"/>
              </a:rPr>
              <a:t> para resolver </a:t>
            </a:r>
            <a:r>
              <a:rPr lang="en-GB" altLang="es-ES" sz="2400" dirty="0" err="1">
                <a:cs typeface="Times New Roman" panose="02020603050405020304" pitchFamily="18" charset="0"/>
              </a:rPr>
              <a:t>problemas</a:t>
            </a:r>
            <a:r>
              <a:rPr lang="en-GB" altLang="es-ES" sz="2400" dirty="0">
                <a:cs typeface="Times New Roman" panose="02020603050405020304" pitchFamily="18" charset="0"/>
              </a:rPr>
              <a:t>, una </a:t>
            </a:r>
            <a:r>
              <a:rPr lang="en-GB" altLang="es-ES" sz="2400" dirty="0" err="1">
                <a:cs typeface="Times New Roman" panose="02020603050405020304" pitchFamily="18" charset="0"/>
              </a:rPr>
              <a:t>vez</a:t>
            </a:r>
            <a:r>
              <a:rPr lang="en-GB" altLang="es-ES" sz="2400" dirty="0">
                <a:cs typeface="Times New Roman" panose="02020603050405020304" pitchFamily="18" charset="0"/>
              </a:rPr>
              <a:t> </a:t>
            </a:r>
            <a:r>
              <a:rPr lang="en-GB" altLang="es-ES" sz="2400" dirty="0" err="1">
                <a:cs typeface="Times New Roman" panose="02020603050405020304" pitchFamily="18" charset="0"/>
              </a:rPr>
              <a:t>analizado</a:t>
            </a:r>
            <a:r>
              <a:rPr lang="en-GB" altLang="es-ES" sz="2400" dirty="0">
                <a:cs typeface="Times New Roman" panose="02020603050405020304" pitchFamily="18" charset="0"/>
              </a:rPr>
              <a:t> el </a:t>
            </a:r>
            <a:r>
              <a:rPr lang="en-GB" altLang="es-ES" sz="2400" dirty="0" err="1">
                <a:cs typeface="Times New Roman" panose="02020603050405020304" pitchFamily="18" charset="0"/>
              </a:rPr>
              <a:t>mismo</a:t>
            </a:r>
            <a:r>
              <a:rPr lang="en-GB" altLang="es-ES" sz="2400" dirty="0">
                <a:cs typeface="Times New Roman" panose="02020603050405020304" pitchFamily="18" charset="0"/>
              </a:rPr>
              <a:t> se </a:t>
            </a:r>
            <a:r>
              <a:rPr lang="en-GB" altLang="es-ES" sz="2400" dirty="0" err="1">
                <a:cs typeface="Times New Roman" panose="02020603050405020304" pitchFamily="18" charset="0"/>
              </a:rPr>
              <a:t>precisa</a:t>
            </a:r>
            <a:r>
              <a:rPr lang="en-GB" altLang="es-ES" sz="2400" dirty="0">
                <a:cs typeface="Times New Roman" panose="02020603050405020304" pitchFamily="18" charset="0"/>
              </a:rPr>
              <a:t> </a:t>
            </a:r>
            <a:r>
              <a:rPr lang="en-GB" altLang="es-ES" sz="2400" dirty="0" err="1">
                <a:cs typeface="Times New Roman" panose="02020603050405020304" pitchFamily="18" charset="0"/>
              </a:rPr>
              <a:t>diseñar</a:t>
            </a:r>
            <a:r>
              <a:rPr lang="en-GB" altLang="es-ES" sz="2400" dirty="0">
                <a:cs typeface="Times New Roman" panose="02020603050405020304" pitchFamily="18" charset="0"/>
              </a:rPr>
              <a:t> un </a:t>
            </a:r>
            <a:r>
              <a:rPr lang="en-GB" altLang="es-ES" sz="2400" dirty="0" err="1">
                <a:cs typeface="Times New Roman" panose="02020603050405020304" pitchFamily="18" charset="0"/>
              </a:rPr>
              <a:t>algoritmo</a:t>
            </a:r>
            <a:r>
              <a:rPr lang="en-GB" altLang="es-ES" sz="2400" dirty="0">
                <a:cs typeface="Times New Roman" panose="02020603050405020304" pitchFamily="18" charset="0"/>
              </a:rPr>
              <a:t> que </a:t>
            </a:r>
            <a:r>
              <a:rPr lang="en-GB" altLang="es-ES" sz="2400" dirty="0" err="1">
                <a:cs typeface="Times New Roman" panose="02020603050405020304" pitchFamily="18" charset="0"/>
              </a:rPr>
              <a:t>indique</a:t>
            </a:r>
            <a:r>
              <a:rPr lang="en-GB" altLang="es-ES" sz="2400" dirty="0">
                <a:cs typeface="Times New Roman" panose="02020603050405020304" pitchFamily="18" charset="0"/>
              </a:rPr>
              <a:t> </a:t>
            </a:r>
            <a:r>
              <a:rPr lang="en-GB" altLang="es-ES" sz="2400" dirty="0" err="1">
                <a:cs typeface="Times New Roman" panose="02020603050405020304" pitchFamily="18" charset="0"/>
              </a:rPr>
              <a:t>claramente</a:t>
            </a:r>
            <a:r>
              <a:rPr lang="en-GB" altLang="es-ES" sz="2400" dirty="0">
                <a:cs typeface="Times New Roman" panose="02020603050405020304" pitchFamily="18" charset="0"/>
              </a:rPr>
              <a:t> los </a:t>
            </a:r>
            <a:r>
              <a:rPr lang="en-GB" altLang="es-ES" sz="2400" dirty="0" err="1">
                <a:cs typeface="Times New Roman" panose="02020603050405020304" pitchFamily="18" charset="0"/>
              </a:rPr>
              <a:t>pasos</a:t>
            </a:r>
            <a:r>
              <a:rPr lang="en-GB" altLang="es-ES" sz="2400" dirty="0">
                <a:cs typeface="Times New Roman" panose="02020603050405020304" pitchFamily="18" charset="0"/>
              </a:rPr>
              <a:t> a </a:t>
            </a:r>
            <a:r>
              <a:rPr lang="en-GB" altLang="es-ES" sz="2400" dirty="0" err="1">
                <a:cs typeface="Times New Roman" panose="02020603050405020304" pitchFamily="18" charset="0"/>
              </a:rPr>
              <a:t>seguir</a:t>
            </a:r>
            <a:r>
              <a:rPr lang="en-GB" altLang="es-ES" sz="2400" dirty="0">
                <a:cs typeface="Times New Roman" panose="02020603050405020304" pitchFamily="18" charset="0"/>
              </a:rPr>
              <a:t> para </a:t>
            </a:r>
            <a:r>
              <a:rPr lang="en-GB" altLang="es-ES" sz="2400" dirty="0" err="1">
                <a:cs typeface="Times New Roman" panose="02020603050405020304" pitchFamily="18" charset="0"/>
              </a:rPr>
              <a:t>resolverlo</a:t>
            </a:r>
            <a:r>
              <a:rPr lang="en-GB" altLang="es-ES" sz="2400" dirty="0">
                <a:cs typeface="Times New Roman" panose="02020603050405020304" pitchFamily="18" charset="0"/>
              </a:rPr>
              <a:t>.</a:t>
            </a:r>
          </a:p>
        </p:txBody>
      </p:sp>
      <p:pic>
        <p:nvPicPr>
          <p:cNvPr id="8" name="Imagen 7" descr="Imagen que contiene electrónica&#10;&#10;Descripción generada automáticamente">
            <a:extLst>
              <a:ext uri="{FF2B5EF4-FFF2-40B4-BE49-F238E27FC236}">
                <a16:creationId xmlns:a16="http://schemas.microsoft.com/office/drawing/2014/main" id="{8E0B8DD1-0B7E-4830-9680-DDD6A2784D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0516" y="2348880"/>
            <a:ext cx="3816424" cy="349162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CuadroTexto 4">
            <a:extLst>
              <a:ext uri="{FF2B5EF4-FFF2-40B4-BE49-F238E27FC236}">
                <a16:creationId xmlns:a16="http://schemas.microsoft.com/office/drawing/2014/main" id="{AEEC9418-2D37-45C3-A77B-175D081EC4EB}"/>
              </a:ext>
            </a:extLst>
          </p:cNvPr>
          <p:cNvSpPr txBox="1"/>
          <p:nvPr/>
        </p:nvSpPr>
        <p:spPr>
          <a:xfrm>
            <a:off x="405780" y="5877272"/>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7" name="Picture 8" descr="Resultado de imagen para siguiente">
            <a:hlinkClick r:id="" action="ppaction://hlinkshowjump?jump=nextslide"/>
            <a:extLst>
              <a:ext uri="{FF2B5EF4-FFF2-40B4-BE49-F238E27FC236}">
                <a16:creationId xmlns:a16="http://schemas.microsoft.com/office/drawing/2014/main" id="{9D990333-8191-4318-A13B-1EF0229CB3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0336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0820F6-E446-46A7-9A7C-0AFC9A827969}"/>
              </a:ext>
            </a:extLst>
          </p:cNvPr>
          <p:cNvSpPr>
            <a:spLocks noGrp="1"/>
          </p:cNvSpPr>
          <p:nvPr>
            <p:ph type="title"/>
          </p:nvPr>
        </p:nvSpPr>
        <p:spPr/>
        <p:txBody>
          <a:bodyPr/>
          <a:lstStyle/>
          <a:p>
            <a:r>
              <a:rPr lang="en-GB" altLang="es-ES" dirty="0" err="1">
                <a:cs typeface="Times New Roman" panose="02020603050405020304" pitchFamily="18" charset="0"/>
              </a:rPr>
              <a:t>Diseño</a:t>
            </a:r>
            <a:r>
              <a:rPr lang="en-GB" altLang="es-ES" dirty="0">
                <a:cs typeface="Times New Roman" panose="02020603050405020304" pitchFamily="18" charset="0"/>
              </a:rPr>
              <a:t> del </a:t>
            </a:r>
            <a:r>
              <a:rPr lang="en-GB" altLang="es-ES" dirty="0" err="1">
                <a:cs typeface="Times New Roman" panose="02020603050405020304" pitchFamily="18" charset="0"/>
              </a:rPr>
              <a:t>algoritmo</a:t>
            </a:r>
            <a:br>
              <a:rPr lang="en-GB" altLang="es-ES" b="1" i="1" dirty="0">
                <a:cs typeface="Times New Roman" panose="02020603050405020304" pitchFamily="18" charset="0"/>
              </a:rPr>
            </a:br>
            <a:endParaRPr lang="es-ES" dirty="0"/>
          </a:p>
        </p:txBody>
      </p:sp>
      <p:pic>
        <p:nvPicPr>
          <p:cNvPr id="8" name="Imagen 7">
            <a:extLst>
              <a:ext uri="{FF2B5EF4-FFF2-40B4-BE49-F238E27FC236}">
                <a16:creationId xmlns:a16="http://schemas.microsoft.com/office/drawing/2014/main" id="{FF2E11B2-34CE-4CE7-82B3-6D36B65195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4572" y="2636912"/>
            <a:ext cx="3768006" cy="2537637"/>
          </a:xfrm>
          <a:prstGeom prst="rect">
            <a:avLst/>
          </a:prstGeom>
        </p:spPr>
      </p:pic>
      <p:sp>
        <p:nvSpPr>
          <p:cNvPr id="9" name="CuadroTexto 8">
            <a:extLst>
              <a:ext uri="{FF2B5EF4-FFF2-40B4-BE49-F238E27FC236}">
                <a16:creationId xmlns:a16="http://schemas.microsoft.com/office/drawing/2014/main" id="{4650F2A5-470B-4496-A7B2-50348EF4D909}"/>
              </a:ext>
            </a:extLst>
          </p:cNvPr>
          <p:cNvSpPr txBox="1"/>
          <p:nvPr/>
        </p:nvSpPr>
        <p:spPr>
          <a:xfrm>
            <a:off x="333772" y="6307913"/>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sp>
        <p:nvSpPr>
          <p:cNvPr id="6" name="CuadroTexto 5">
            <a:extLst>
              <a:ext uri="{FF2B5EF4-FFF2-40B4-BE49-F238E27FC236}">
                <a16:creationId xmlns:a16="http://schemas.microsoft.com/office/drawing/2014/main" id="{9A266994-700E-48A9-ADC6-82C0FD6A7EDA}"/>
              </a:ext>
            </a:extLst>
          </p:cNvPr>
          <p:cNvSpPr txBox="1"/>
          <p:nvPr/>
        </p:nvSpPr>
        <p:spPr>
          <a:xfrm>
            <a:off x="1052222" y="2420888"/>
            <a:ext cx="5978293" cy="1938992"/>
          </a:xfrm>
          <a:prstGeom prst="rect">
            <a:avLst/>
          </a:prstGeom>
          <a:noFill/>
        </p:spPr>
        <p:txBody>
          <a:bodyPr wrap="square" rtlCol="0">
            <a:spAutoFit/>
          </a:bodyPr>
          <a:lstStyle/>
          <a:p>
            <a:r>
              <a:rPr lang="es-ES" sz="2400" dirty="0"/>
              <a:t>En la etapa de </a:t>
            </a:r>
            <a:r>
              <a:rPr lang="es-ES" sz="2400" b="1" dirty="0"/>
              <a:t>análisis</a:t>
            </a:r>
            <a:r>
              <a:rPr lang="es-ES" sz="2400" dirty="0"/>
              <a:t> de proceso de programación se </a:t>
            </a:r>
            <a:r>
              <a:rPr lang="es-ES" sz="2400" b="1" dirty="0"/>
              <a:t>determina que hace el programa</a:t>
            </a:r>
            <a:r>
              <a:rPr lang="es-ES" sz="2400" dirty="0"/>
              <a:t>. en la etapa de </a:t>
            </a:r>
            <a:r>
              <a:rPr lang="es-ES" sz="2400" b="1" u="sng" dirty="0"/>
              <a:t>diseño se determina cómo</a:t>
            </a:r>
            <a:r>
              <a:rPr lang="es-ES" sz="2400" dirty="0"/>
              <a:t>  hace el programa la tarea solicitada</a:t>
            </a:r>
            <a:r>
              <a:rPr lang="es-ES" sz="2000" dirty="0"/>
              <a:t>.</a:t>
            </a:r>
          </a:p>
        </p:txBody>
      </p:sp>
      <p:pic>
        <p:nvPicPr>
          <p:cNvPr id="7" name="Picture 8" descr="Resultado de imagen para siguiente">
            <a:hlinkClick r:id="" action="ppaction://hlinkshowjump?jump=nextslide"/>
            <a:extLst>
              <a:ext uri="{FF2B5EF4-FFF2-40B4-BE49-F238E27FC236}">
                <a16:creationId xmlns:a16="http://schemas.microsoft.com/office/drawing/2014/main" id="{D7B97048-FE3E-4A4A-9070-937996B6F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1018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1BD018-3AE6-430C-80B5-AFE28C891220}"/>
              </a:ext>
            </a:extLst>
          </p:cNvPr>
          <p:cNvSpPr>
            <a:spLocks noGrp="1"/>
          </p:cNvSpPr>
          <p:nvPr>
            <p:ph type="title"/>
          </p:nvPr>
        </p:nvSpPr>
        <p:spPr/>
        <p:txBody>
          <a:bodyPr/>
          <a:lstStyle/>
          <a:p>
            <a:r>
              <a:rPr lang="es-ES" dirty="0"/>
              <a:t>Diseño del algoritmo </a:t>
            </a:r>
          </a:p>
        </p:txBody>
      </p:sp>
      <p:sp>
        <p:nvSpPr>
          <p:cNvPr id="4" name="CuadroTexto 3">
            <a:extLst>
              <a:ext uri="{FF2B5EF4-FFF2-40B4-BE49-F238E27FC236}">
                <a16:creationId xmlns:a16="http://schemas.microsoft.com/office/drawing/2014/main" id="{4FFD3E3E-44D1-4E96-8FB3-E6D40559D2DF}"/>
              </a:ext>
            </a:extLst>
          </p:cNvPr>
          <p:cNvSpPr txBox="1"/>
          <p:nvPr/>
        </p:nvSpPr>
        <p:spPr>
          <a:xfrm>
            <a:off x="6813960" y="2519130"/>
            <a:ext cx="4566120" cy="1938992"/>
          </a:xfrm>
          <a:prstGeom prst="rect">
            <a:avLst/>
          </a:prstGeom>
          <a:noFill/>
        </p:spPr>
        <p:txBody>
          <a:bodyPr wrap="square" rtlCol="0">
            <a:spAutoFit/>
          </a:bodyPr>
          <a:lstStyle/>
          <a:p>
            <a:r>
              <a:rPr lang="es-ES" sz="2000" dirty="0"/>
              <a:t>Para realizar un determinado proceso, se le debe suministrar al ordenador una fórmula para la resolución de un problema (algoritmo), cuyo diseño debe ser independiente de la computadora que resuelve el problema.</a:t>
            </a:r>
          </a:p>
        </p:txBody>
      </p:sp>
      <p:pic>
        <p:nvPicPr>
          <p:cNvPr id="6" name="Imagen 5">
            <a:extLst>
              <a:ext uri="{FF2B5EF4-FFF2-40B4-BE49-F238E27FC236}">
                <a16:creationId xmlns:a16="http://schemas.microsoft.com/office/drawing/2014/main" id="{3129B167-F969-41D4-8C73-CE4016B12A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1419" y="2523795"/>
            <a:ext cx="4134447" cy="238674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CuadroTexto 4">
            <a:extLst>
              <a:ext uri="{FF2B5EF4-FFF2-40B4-BE49-F238E27FC236}">
                <a16:creationId xmlns:a16="http://schemas.microsoft.com/office/drawing/2014/main" id="{EBB2C0F3-B510-48D0-8EE6-76E403BE5506}"/>
              </a:ext>
            </a:extLst>
          </p:cNvPr>
          <p:cNvSpPr txBox="1"/>
          <p:nvPr/>
        </p:nvSpPr>
        <p:spPr>
          <a:xfrm>
            <a:off x="32442" y="5903452"/>
            <a:ext cx="6624736"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7" name="Picture 8" descr="Resultado de imagen para siguiente">
            <a:hlinkClick r:id="" action="ppaction://hlinkshowjump?jump=nextslide"/>
            <a:extLst>
              <a:ext uri="{FF2B5EF4-FFF2-40B4-BE49-F238E27FC236}">
                <a16:creationId xmlns:a16="http://schemas.microsoft.com/office/drawing/2014/main" id="{D6D2AD09-7034-49D1-B8CB-C239B3521F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4532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B09BF5-CD32-47DF-B48F-DF0DC41B01A3}"/>
              </a:ext>
            </a:extLst>
          </p:cNvPr>
          <p:cNvSpPr>
            <a:spLocks noGrp="1"/>
          </p:cNvSpPr>
          <p:nvPr>
            <p:ph type="title"/>
          </p:nvPr>
        </p:nvSpPr>
        <p:spPr/>
        <p:txBody>
          <a:bodyPr/>
          <a:lstStyle/>
          <a:p>
            <a:r>
              <a:rPr lang="es-ES" dirty="0"/>
              <a:t>Diseño del algoritmo </a:t>
            </a:r>
          </a:p>
        </p:txBody>
      </p:sp>
      <p:sp>
        <p:nvSpPr>
          <p:cNvPr id="4" name="CuadroTexto 3">
            <a:extLst>
              <a:ext uri="{FF2B5EF4-FFF2-40B4-BE49-F238E27FC236}">
                <a16:creationId xmlns:a16="http://schemas.microsoft.com/office/drawing/2014/main" id="{34E69553-3882-4630-B015-379C45F2BFD7}"/>
              </a:ext>
            </a:extLst>
          </p:cNvPr>
          <p:cNvSpPr txBox="1"/>
          <p:nvPr/>
        </p:nvSpPr>
        <p:spPr>
          <a:xfrm>
            <a:off x="901614" y="2492896"/>
            <a:ext cx="7056784" cy="1569660"/>
          </a:xfrm>
          <a:prstGeom prst="rect">
            <a:avLst/>
          </a:prstGeom>
          <a:noFill/>
        </p:spPr>
        <p:txBody>
          <a:bodyPr wrap="square" rtlCol="0">
            <a:spAutoFit/>
          </a:bodyPr>
          <a:lstStyle/>
          <a:p>
            <a:r>
              <a:rPr lang="en-GB" altLang="es-ES" sz="2400" dirty="0" err="1">
                <a:cs typeface="Times New Roman" panose="02020603050405020304" pitchFamily="18" charset="0"/>
              </a:rPr>
              <a:t>En</a:t>
            </a:r>
            <a:r>
              <a:rPr lang="en-GB" altLang="es-ES" sz="2400" dirty="0">
                <a:cs typeface="Times New Roman" panose="02020603050405020304" pitchFamily="18" charset="0"/>
              </a:rPr>
              <a:t> </a:t>
            </a:r>
            <a:r>
              <a:rPr lang="en-GB" altLang="es-ES" sz="2400" dirty="0" err="1">
                <a:cs typeface="Times New Roman" panose="02020603050405020304" pitchFamily="18" charset="0"/>
              </a:rPr>
              <a:t>esta</a:t>
            </a:r>
            <a:r>
              <a:rPr lang="en-GB" altLang="es-ES" sz="2400" dirty="0">
                <a:cs typeface="Times New Roman" panose="02020603050405020304" pitchFamily="18" charset="0"/>
              </a:rPr>
              <a:t> </a:t>
            </a:r>
            <a:r>
              <a:rPr lang="en-GB" altLang="es-ES" sz="2400" dirty="0" err="1">
                <a:cs typeface="Times New Roman" panose="02020603050405020304" pitchFamily="18" charset="0"/>
              </a:rPr>
              <a:t>etapa</a:t>
            </a:r>
            <a:r>
              <a:rPr lang="en-GB" altLang="es-ES" sz="2400" dirty="0">
                <a:cs typeface="Times New Roman" panose="02020603050405020304" pitchFamily="18" charset="0"/>
              </a:rPr>
              <a:t> se </a:t>
            </a:r>
            <a:r>
              <a:rPr lang="en-GB" altLang="es-ES" sz="2400" dirty="0" err="1">
                <a:cs typeface="Times New Roman" panose="02020603050405020304" pitchFamily="18" charset="0"/>
              </a:rPr>
              <a:t>realizará</a:t>
            </a:r>
            <a:r>
              <a:rPr lang="en-GB" altLang="es-ES" sz="2400" dirty="0">
                <a:cs typeface="Times New Roman" panose="02020603050405020304" pitchFamily="18" charset="0"/>
              </a:rPr>
              <a:t> una </a:t>
            </a:r>
            <a:r>
              <a:rPr lang="en-GB" altLang="es-ES" sz="2400" dirty="0" err="1">
                <a:cs typeface="Times New Roman" panose="02020603050405020304" pitchFamily="18" charset="0"/>
              </a:rPr>
              <a:t>representación</a:t>
            </a:r>
            <a:r>
              <a:rPr lang="en-GB" altLang="es-ES" sz="2400" dirty="0">
                <a:cs typeface="Times New Roman" panose="02020603050405020304" pitchFamily="18" charset="0"/>
              </a:rPr>
              <a:t> de la </a:t>
            </a:r>
            <a:r>
              <a:rPr lang="en-GB" altLang="es-ES" sz="2400" dirty="0" err="1">
                <a:cs typeface="Times New Roman" panose="02020603050405020304" pitchFamily="18" charset="0"/>
              </a:rPr>
              <a:t>secuencia</a:t>
            </a:r>
            <a:r>
              <a:rPr lang="en-GB" altLang="es-ES" sz="2400" dirty="0">
                <a:cs typeface="Times New Roman" panose="02020603050405020304" pitchFamily="18" charset="0"/>
              </a:rPr>
              <a:t>. </a:t>
            </a:r>
            <a:r>
              <a:rPr lang="en-GB" altLang="es-ES" sz="2400" dirty="0" err="1">
                <a:cs typeface="Times New Roman" panose="02020603050405020304" pitchFamily="18" charset="0"/>
              </a:rPr>
              <a:t>Estas</a:t>
            </a:r>
            <a:r>
              <a:rPr lang="en-GB" altLang="es-ES" sz="2400" dirty="0">
                <a:cs typeface="Times New Roman" panose="02020603050405020304" pitchFamily="18" charset="0"/>
              </a:rPr>
              <a:t> </a:t>
            </a:r>
            <a:r>
              <a:rPr lang="en-GB" altLang="es-ES" sz="2400" dirty="0" err="1">
                <a:cs typeface="Times New Roman" panose="02020603050405020304" pitchFamily="18" charset="0"/>
              </a:rPr>
              <a:t>representaciones</a:t>
            </a:r>
            <a:r>
              <a:rPr lang="en-GB" altLang="es-ES" sz="2400" dirty="0">
                <a:cs typeface="Times New Roman" panose="02020603050405020304" pitchFamily="18" charset="0"/>
              </a:rPr>
              <a:t> son las </a:t>
            </a:r>
            <a:r>
              <a:rPr lang="en-GB" altLang="es-ES" sz="2400" dirty="0" err="1">
                <a:cs typeface="Times New Roman" panose="02020603050405020304" pitchFamily="18" charset="0"/>
              </a:rPr>
              <a:t>herramientas</a:t>
            </a:r>
            <a:r>
              <a:rPr lang="en-GB" altLang="es-ES" sz="2400" dirty="0">
                <a:cs typeface="Times New Roman" panose="02020603050405020304" pitchFamily="18" charset="0"/>
              </a:rPr>
              <a:t> de: </a:t>
            </a:r>
            <a:r>
              <a:rPr lang="en-GB" altLang="es-ES" sz="2400" i="1" dirty="0" err="1">
                <a:cs typeface="Times New Roman" panose="02020603050405020304" pitchFamily="18" charset="0"/>
              </a:rPr>
              <a:t>diagramas</a:t>
            </a:r>
            <a:r>
              <a:rPr lang="en-GB" altLang="es-ES" sz="2400" i="1" dirty="0">
                <a:cs typeface="Times New Roman" panose="02020603050405020304" pitchFamily="18" charset="0"/>
              </a:rPr>
              <a:t> de </a:t>
            </a:r>
            <a:r>
              <a:rPr lang="en-GB" altLang="es-ES" sz="2400" i="1" dirty="0" err="1">
                <a:cs typeface="Times New Roman" panose="02020603050405020304" pitchFamily="18" charset="0"/>
              </a:rPr>
              <a:t>flujo</a:t>
            </a:r>
            <a:r>
              <a:rPr lang="en-GB" altLang="es-ES" sz="2400" i="1" dirty="0">
                <a:cs typeface="Times New Roman" panose="02020603050405020304" pitchFamily="18" charset="0"/>
              </a:rPr>
              <a:t>, </a:t>
            </a:r>
            <a:r>
              <a:rPr lang="en-GB" altLang="es-ES" sz="2400" i="1" dirty="0" err="1">
                <a:cs typeface="Times New Roman" panose="02020603050405020304" pitchFamily="18" charset="0"/>
              </a:rPr>
              <a:t>pseudocódigos</a:t>
            </a:r>
            <a:r>
              <a:rPr lang="en-GB" altLang="es-ES" sz="2400" i="1" dirty="0">
                <a:cs typeface="Times New Roman" panose="02020603050405020304" pitchFamily="18" charset="0"/>
              </a:rPr>
              <a:t>  y/o </a:t>
            </a:r>
            <a:r>
              <a:rPr lang="en-GB" altLang="es-ES" sz="2400" i="1" dirty="0" err="1">
                <a:cs typeface="Times New Roman" panose="02020603050405020304" pitchFamily="18" charset="0"/>
              </a:rPr>
              <a:t>tablas</a:t>
            </a:r>
            <a:r>
              <a:rPr lang="en-GB" altLang="es-ES" sz="2400" i="1" dirty="0">
                <a:cs typeface="Times New Roman" panose="02020603050405020304" pitchFamily="18" charset="0"/>
              </a:rPr>
              <a:t> de </a:t>
            </a:r>
            <a:r>
              <a:rPr lang="en-GB" altLang="es-ES" sz="2400" i="1" dirty="0" err="1">
                <a:cs typeface="Times New Roman" panose="02020603050405020304" pitchFamily="18" charset="0"/>
              </a:rPr>
              <a:t>decisión</a:t>
            </a:r>
            <a:endParaRPr lang="es-ES" sz="2400" dirty="0"/>
          </a:p>
        </p:txBody>
      </p:sp>
      <p:pic>
        <p:nvPicPr>
          <p:cNvPr id="6" name="Imagen 5" descr="Imagen que contiene texto&#10;&#10;Descripción generada automáticamente">
            <a:extLst>
              <a:ext uri="{FF2B5EF4-FFF2-40B4-BE49-F238E27FC236}">
                <a16:creationId xmlns:a16="http://schemas.microsoft.com/office/drawing/2014/main" id="{63A6D10E-D992-4A5D-A635-F9541B8538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2644" y="1052736"/>
            <a:ext cx="3368361" cy="36011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CuadroTexto 4">
            <a:extLst>
              <a:ext uri="{FF2B5EF4-FFF2-40B4-BE49-F238E27FC236}">
                <a16:creationId xmlns:a16="http://schemas.microsoft.com/office/drawing/2014/main" id="{FB8B24E8-B853-4A0F-AAF9-D381D0AB5FAB}"/>
              </a:ext>
            </a:extLst>
          </p:cNvPr>
          <p:cNvSpPr txBox="1"/>
          <p:nvPr/>
        </p:nvSpPr>
        <p:spPr>
          <a:xfrm>
            <a:off x="405780" y="5903452"/>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7" name="Picture 8" descr="Resultado de imagen para siguiente">
            <a:hlinkClick r:id="" action="ppaction://hlinkshowjump?jump=nextslide"/>
            <a:extLst>
              <a:ext uri="{FF2B5EF4-FFF2-40B4-BE49-F238E27FC236}">
                <a16:creationId xmlns:a16="http://schemas.microsoft.com/office/drawing/2014/main" id="{FA452CBF-7434-49FB-A411-7E058D8422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250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0CF072-B160-40FE-8E9E-838727B1A491}"/>
              </a:ext>
            </a:extLst>
          </p:cNvPr>
          <p:cNvSpPr>
            <a:spLocks noGrp="1"/>
          </p:cNvSpPr>
          <p:nvPr>
            <p:ph type="title"/>
          </p:nvPr>
        </p:nvSpPr>
        <p:spPr/>
        <p:txBody>
          <a:bodyPr/>
          <a:lstStyle/>
          <a:p>
            <a:r>
              <a:rPr lang="es-ES" dirty="0"/>
              <a:t>Diagramas de flujo</a:t>
            </a:r>
          </a:p>
        </p:txBody>
      </p:sp>
      <p:sp>
        <p:nvSpPr>
          <p:cNvPr id="3" name="Marcador de contenido 2">
            <a:extLst>
              <a:ext uri="{FF2B5EF4-FFF2-40B4-BE49-F238E27FC236}">
                <a16:creationId xmlns:a16="http://schemas.microsoft.com/office/drawing/2014/main" id="{9A6CE5D8-A756-4F39-83EA-39283EFBCB60}"/>
              </a:ext>
            </a:extLst>
          </p:cNvPr>
          <p:cNvSpPr>
            <a:spLocks noGrp="1"/>
          </p:cNvSpPr>
          <p:nvPr>
            <p:ph idx="1"/>
          </p:nvPr>
        </p:nvSpPr>
        <p:spPr>
          <a:xfrm>
            <a:off x="1020515" y="2249424"/>
            <a:ext cx="9717540" cy="4023360"/>
          </a:xfrm>
        </p:spPr>
        <p:txBody>
          <a:bodyPr/>
          <a:lstStyle/>
          <a:p>
            <a:r>
              <a:rPr lang="es-ES" dirty="0"/>
              <a:t>Un diagrama de flujo es una representación gráfica de un algoritmo. Los símbolos utilizados han sido normalizados por el Instituto norteamericano de normalización (ANSI).</a:t>
            </a:r>
          </a:p>
          <a:p>
            <a:endParaRPr lang="es-ES" dirty="0"/>
          </a:p>
        </p:txBody>
      </p:sp>
      <p:pic>
        <p:nvPicPr>
          <p:cNvPr id="7" name="Imagen 6">
            <a:extLst>
              <a:ext uri="{FF2B5EF4-FFF2-40B4-BE49-F238E27FC236}">
                <a16:creationId xmlns:a16="http://schemas.microsoft.com/office/drawing/2014/main" id="{24E5B81B-3FD4-42B4-A7FE-69A5346D29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2124" y="3501008"/>
            <a:ext cx="2833721" cy="22783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CuadroTexto 7">
            <a:extLst>
              <a:ext uri="{FF2B5EF4-FFF2-40B4-BE49-F238E27FC236}">
                <a16:creationId xmlns:a16="http://schemas.microsoft.com/office/drawing/2014/main" id="{E73571AF-8F1F-423F-8CCD-26978801E0AF}"/>
              </a:ext>
            </a:extLst>
          </p:cNvPr>
          <p:cNvSpPr txBox="1"/>
          <p:nvPr/>
        </p:nvSpPr>
        <p:spPr>
          <a:xfrm>
            <a:off x="117748" y="6437376"/>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6" name="Imagen 5" descr="Recorte de pantalla">
            <a:extLst>
              <a:ext uri="{FF2B5EF4-FFF2-40B4-BE49-F238E27FC236}">
                <a16:creationId xmlns:a16="http://schemas.microsoft.com/office/drawing/2014/main" id="{BACEEBC4-6ABC-4DCE-9D16-75DDA00552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9126" y="485414"/>
            <a:ext cx="1411675" cy="3198836"/>
          </a:xfrm>
          <a:prstGeom prst="rect">
            <a:avLst/>
          </a:prstGeom>
        </p:spPr>
      </p:pic>
      <p:pic>
        <p:nvPicPr>
          <p:cNvPr id="9" name="Picture 8" descr="Resultado de imagen para siguiente">
            <a:hlinkClick r:id="" action="ppaction://hlinkshowjump?jump=nextslide"/>
            <a:extLst>
              <a:ext uri="{FF2B5EF4-FFF2-40B4-BE49-F238E27FC236}">
                <a16:creationId xmlns:a16="http://schemas.microsoft.com/office/drawing/2014/main" id="{9F394B06-ED10-4BE8-B720-669DF8B337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18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0A3F6C3B-C4ED-4CFF-AD3E-777BF7AFBD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006"/>
            <a:ext cx="11283992" cy="6859692"/>
          </a:xfrm>
          <a:prstGeom prst="rect">
            <a:avLst/>
          </a:prstGeom>
        </p:spPr>
      </p:pic>
      <p:sp>
        <p:nvSpPr>
          <p:cNvPr id="6" name="Elipse 5">
            <a:extLst>
              <a:ext uri="{FF2B5EF4-FFF2-40B4-BE49-F238E27FC236}">
                <a16:creationId xmlns:a16="http://schemas.microsoft.com/office/drawing/2014/main" id="{01494C88-5B47-478F-A4D4-12BF571B9B54}"/>
              </a:ext>
            </a:extLst>
          </p:cNvPr>
          <p:cNvSpPr/>
          <p:nvPr/>
        </p:nvSpPr>
        <p:spPr>
          <a:xfrm>
            <a:off x="1588825" y="2751347"/>
            <a:ext cx="1406276" cy="792888"/>
          </a:xfrm>
          <a:prstGeom prst="ellipse">
            <a:avLst/>
          </a:prstGeom>
          <a:noFill/>
          <a:ln w="57150">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b="1" dirty="0">
              <a:solidFill>
                <a:schemeClr val="tx1"/>
              </a:solidFill>
            </a:endParaRPr>
          </a:p>
        </p:txBody>
      </p:sp>
      <p:sp>
        <p:nvSpPr>
          <p:cNvPr id="7" name="Flecha: hacia abajo 6">
            <a:extLst>
              <a:ext uri="{FF2B5EF4-FFF2-40B4-BE49-F238E27FC236}">
                <a16:creationId xmlns:a16="http://schemas.microsoft.com/office/drawing/2014/main" id="{698B1A84-4534-4399-91D2-A63533D6DB8C}"/>
              </a:ext>
            </a:extLst>
          </p:cNvPr>
          <p:cNvSpPr/>
          <p:nvPr/>
        </p:nvSpPr>
        <p:spPr>
          <a:xfrm rot="7519179">
            <a:off x="2429658" y="3511434"/>
            <a:ext cx="636295" cy="642424"/>
          </a:xfrm>
          <a:prstGeom prst="downArrow">
            <a:avLst/>
          </a:prstGeom>
          <a:solidFill>
            <a:srgbClr val="C00000"/>
          </a:solidFill>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s-MX" b="1" dirty="0">
              <a:solidFill>
                <a:schemeClr val="tx1"/>
              </a:solidFill>
            </a:endParaRPr>
          </a:p>
        </p:txBody>
      </p:sp>
      <p:pic>
        <p:nvPicPr>
          <p:cNvPr id="10" name="Picture 10" descr="Imagen relacionada">
            <a:hlinkClick r:id="rId3" action="ppaction://hlinksldjump"/>
            <a:extLst>
              <a:ext uri="{FF2B5EF4-FFF2-40B4-BE49-F238E27FC236}">
                <a16:creationId xmlns:a16="http://schemas.microsoft.com/office/drawing/2014/main" id="{941E0B84-2137-42B6-A138-E2C37EEF4F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47343" y="1980459"/>
            <a:ext cx="1159588" cy="11595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Resultado de imagen para menu boton">
            <a:hlinkClick r:id="rId5" action="ppaction://hlinksldjump"/>
            <a:extLst>
              <a:ext uri="{FF2B5EF4-FFF2-40B4-BE49-F238E27FC236}">
                <a16:creationId xmlns:a16="http://schemas.microsoft.com/office/drawing/2014/main" id="{A38AB7A8-DC31-4D66-90BB-24C23517C44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91735" y="3505108"/>
            <a:ext cx="1406276" cy="1406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832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4B733D-3F6A-4B56-A2B6-C5890864E295}"/>
              </a:ext>
            </a:extLst>
          </p:cNvPr>
          <p:cNvSpPr>
            <a:spLocks noGrp="1"/>
          </p:cNvSpPr>
          <p:nvPr>
            <p:ph type="title"/>
          </p:nvPr>
        </p:nvSpPr>
        <p:spPr/>
        <p:txBody>
          <a:bodyPr/>
          <a:lstStyle/>
          <a:p>
            <a:r>
              <a:rPr lang="es-ES" dirty="0"/>
              <a:t>Pseudocódigo</a:t>
            </a:r>
          </a:p>
        </p:txBody>
      </p:sp>
      <p:sp>
        <p:nvSpPr>
          <p:cNvPr id="4" name="CuadroTexto 3">
            <a:extLst>
              <a:ext uri="{FF2B5EF4-FFF2-40B4-BE49-F238E27FC236}">
                <a16:creationId xmlns:a16="http://schemas.microsoft.com/office/drawing/2014/main" id="{27D5D9B6-80CA-4056-BECD-F4C0C85AFFEA}"/>
              </a:ext>
            </a:extLst>
          </p:cNvPr>
          <p:cNvSpPr txBox="1"/>
          <p:nvPr/>
        </p:nvSpPr>
        <p:spPr>
          <a:xfrm>
            <a:off x="1023861" y="2636912"/>
            <a:ext cx="4062439" cy="1938992"/>
          </a:xfrm>
          <a:prstGeom prst="rect">
            <a:avLst/>
          </a:prstGeom>
          <a:noFill/>
        </p:spPr>
        <p:txBody>
          <a:bodyPr wrap="square" rtlCol="0">
            <a:spAutoFit/>
          </a:bodyPr>
          <a:lstStyle/>
          <a:p>
            <a:r>
              <a:rPr lang="es-ES" sz="2000" dirty="0"/>
              <a:t>El pseudocódigo es una herramienta de programación En la que las instituciones se escriben en palabras similares al inglés o español,  que facilitan tanto la escritura como la lectura de programas. </a:t>
            </a:r>
          </a:p>
        </p:txBody>
      </p:sp>
      <p:pic>
        <p:nvPicPr>
          <p:cNvPr id="6" name="Imagen 5" descr="Imagen que contiene texto&#10;&#10;Descripción generada automáticamente">
            <a:extLst>
              <a:ext uri="{FF2B5EF4-FFF2-40B4-BE49-F238E27FC236}">
                <a16:creationId xmlns:a16="http://schemas.microsoft.com/office/drawing/2014/main" id="{47895BD6-476E-4EAE-B564-006DCD8B61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86300" y="2084832"/>
            <a:ext cx="3578474" cy="2385649"/>
          </a:xfrm>
          <a:prstGeom prst="rect">
            <a:avLst/>
          </a:prstGeom>
        </p:spPr>
      </p:pic>
      <p:sp>
        <p:nvSpPr>
          <p:cNvPr id="7" name="Rectángulo 6">
            <a:extLst>
              <a:ext uri="{FF2B5EF4-FFF2-40B4-BE49-F238E27FC236}">
                <a16:creationId xmlns:a16="http://schemas.microsoft.com/office/drawing/2014/main" id="{5055C374-C60E-4A30-84FC-C0363AD9FDAE}"/>
              </a:ext>
            </a:extLst>
          </p:cNvPr>
          <p:cNvSpPr/>
          <p:nvPr/>
        </p:nvSpPr>
        <p:spPr>
          <a:xfrm>
            <a:off x="117748" y="6519022"/>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Imagen 7" descr="Recorte de pantalla">
            <a:extLst>
              <a:ext uri="{FF2B5EF4-FFF2-40B4-BE49-F238E27FC236}">
                <a16:creationId xmlns:a16="http://schemas.microsoft.com/office/drawing/2014/main" id="{09510C9C-F865-4D64-9E77-E6A1BC2373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4774" y="1330549"/>
            <a:ext cx="2566227" cy="3109083"/>
          </a:xfrm>
          <a:prstGeom prst="rect">
            <a:avLst/>
          </a:prstGeom>
        </p:spPr>
      </p:pic>
      <p:pic>
        <p:nvPicPr>
          <p:cNvPr id="10" name="Picture 6" descr="Resultado de imagen para atras">
            <a:hlinkClick r:id="rId4" action="ppaction://hlinksldjump"/>
            <a:extLst>
              <a:ext uri="{FF2B5EF4-FFF2-40B4-BE49-F238E27FC236}">
                <a16:creationId xmlns:a16="http://schemas.microsoft.com/office/drawing/2014/main" id="{71AD1E46-2AB9-4A97-B1B7-8B1CA3071D6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62964" y="5819920"/>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175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1CE8CA9-D6D2-4C46-8070-9566F894E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712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825AAEE-95CF-43AA-8DE7-4B1B28B569E1}"/>
              </a:ext>
            </a:extLst>
          </p:cNvPr>
          <p:cNvSpPr>
            <a:spLocks noGrp="1"/>
          </p:cNvSpPr>
          <p:nvPr>
            <p:ph type="title"/>
          </p:nvPr>
        </p:nvSpPr>
        <p:spPr>
          <a:xfrm>
            <a:off x="844510" y="692696"/>
            <a:ext cx="3778101" cy="1499616"/>
          </a:xfrm>
        </p:spPr>
        <p:txBody>
          <a:bodyPr>
            <a:normAutofit/>
          </a:bodyPr>
          <a:lstStyle/>
          <a:p>
            <a:r>
              <a:rPr lang="es-ES" sz="5000" dirty="0"/>
              <a:t>Programación</a:t>
            </a:r>
            <a:endParaRPr lang="es-ES" sz="5000" dirty="0">
              <a:solidFill>
                <a:schemeClr val="tx1"/>
              </a:solidFill>
            </a:endParaRPr>
          </a:p>
        </p:txBody>
      </p:sp>
      <p:cxnSp>
        <p:nvCxnSpPr>
          <p:cNvPr id="15" name="Straight Connector 14">
            <a:extLst>
              <a:ext uri="{FF2B5EF4-FFF2-40B4-BE49-F238E27FC236}">
                <a16:creationId xmlns:a16="http://schemas.microsoft.com/office/drawing/2014/main" id="{72B31CF5-BEC2-457D-A52F-6A5CCB066F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1801"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8" name="Marcador de contenido 4">
            <a:extLst>
              <a:ext uri="{FF2B5EF4-FFF2-40B4-BE49-F238E27FC236}">
                <a16:creationId xmlns:a16="http://schemas.microsoft.com/office/drawing/2014/main" id="{7B38BD87-DE3E-429C-8437-8DE5E9DDF0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4412" y="1813104"/>
            <a:ext cx="5454500" cy="3231791"/>
          </a:xfrm>
          <a:prstGeom prst="rect">
            <a:avLst/>
          </a:prstGeom>
        </p:spPr>
      </p:pic>
      <p:pic>
        <p:nvPicPr>
          <p:cNvPr id="6" name="Picture 8" descr="Resultado de imagen para siguiente">
            <a:hlinkClick r:id="" action="ppaction://hlinkshowjump?jump=nextslide"/>
            <a:extLst>
              <a:ext uri="{FF2B5EF4-FFF2-40B4-BE49-F238E27FC236}">
                <a16:creationId xmlns:a16="http://schemas.microsoft.com/office/drawing/2014/main" id="{7EBC8F66-27E8-465B-AE63-D45533560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4" action="ppaction://hlinksldjump"/>
            <a:extLst>
              <a:ext uri="{FF2B5EF4-FFF2-40B4-BE49-F238E27FC236}">
                <a16:creationId xmlns:a16="http://schemas.microsoft.com/office/drawing/2014/main" id="{66AC0F39-4232-41C5-94FE-3A320525FA3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82844" y="5764563"/>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2462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1C980A-5542-48E7-8030-F89A123E7FC6}"/>
              </a:ext>
            </a:extLst>
          </p:cNvPr>
          <p:cNvSpPr>
            <a:spLocks noGrp="1"/>
          </p:cNvSpPr>
          <p:nvPr>
            <p:ph type="title"/>
          </p:nvPr>
        </p:nvSpPr>
        <p:spPr>
          <a:xfrm>
            <a:off x="955391" y="908720"/>
            <a:ext cx="9717541" cy="1080120"/>
          </a:xfrm>
        </p:spPr>
        <p:txBody>
          <a:bodyPr>
            <a:noAutofit/>
          </a:bodyPr>
          <a:lstStyle/>
          <a:p>
            <a:r>
              <a:rPr lang="es-ES" sz="5000" dirty="0"/>
              <a:t>Programación</a:t>
            </a:r>
            <a:br>
              <a:rPr lang="es-ES" sz="5000" dirty="0"/>
            </a:br>
            <a:endParaRPr lang="es-ES" sz="5000" dirty="0"/>
          </a:p>
        </p:txBody>
      </p:sp>
      <p:sp>
        <p:nvSpPr>
          <p:cNvPr id="4" name="CuadroTexto 3">
            <a:extLst>
              <a:ext uri="{FF2B5EF4-FFF2-40B4-BE49-F238E27FC236}">
                <a16:creationId xmlns:a16="http://schemas.microsoft.com/office/drawing/2014/main" id="{86DCC810-2045-4803-BEB9-DE4DD6A96235}"/>
              </a:ext>
            </a:extLst>
          </p:cNvPr>
          <p:cNvSpPr txBox="1"/>
          <p:nvPr/>
        </p:nvSpPr>
        <p:spPr>
          <a:xfrm>
            <a:off x="1091995" y="2420888"/>
            <a:ext cx="5616624" cy="1938992"/>
          </a:xfrm>
          <a:prstGeom prst="rect">
            <a:avLst/>
          </a:prstGeom>
          <a:noFill/>
        </p:spPr>
        <p:txBody>
          <a:bodyPr wrap="square" rtlCol="0">
            <a:spAutoFit/>
          </a:bodyPr>
          <a:lstStyle/>
          <a:p>
            <a:r>
              <a:rPr lang="es-ES" sz="2000" dirty="0"/>
              <a:t>Una vez que el diagrama de flujo o el algoritmo de resolución del problema está definido se pasa a la fase de codificación del programa en cualquier lenguaje (C, </a:t>
            </a:r>
            <a:r>
              <a:rPr lang="es-ES" sz="2000" dirty="0" err="1"/>
              <a:t>basic</a:t>
            </a:r>
            <a:r>
              <a:rPr lang="es-ES" sz="2000" dirty="0"/>
              <a:t>, cobol, pascal, etc.)  cuyo resultado será el programa fuente, el cual sigue las reglas de sintaxis que el lenguaje escogido exija.</a:t>
            </a:r>
          </a:p>
        </p:txBody>
      </p:sp>
      <p:pic>
        <p:nvPicPr>
          <p:cNvPr id="5" name="Picture 5">
            <a:extLst>
              <a:ext uri="{FF2B5EF4-FFF2-40B4-BE49-F238E27FC236}">
                <a16:creationId xmlns:a16="http://schemas.microsoft.com/office/drawing/2014/main" id="{6DAF5C18-B4A1-4DBC-9BC9-3A67532906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0516" y="1988840"/>
            <a:ext cx="3129964" cy="3244475"/>
          </a:xfrm>
          <a:prstGeom prst="rect">
            <a:avLst/>
          </a:prstGeom>
          <a:ln>
            <a:noFill/>
          </a:ln>
          <a:effectLst>
            <a:softEdge rad="112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CuadroTexto 5">
            <a:extLst>
              <a:ext uri="{FF2B5EF4-FFF2-40B4-BE49-F238E27FC236}">
                <a16:creationId xmlns:a16="http://schemas.microsoft.com/office/drawing/2014/main" id="{02007D10-A34A-4EC2-B934-84F34A299472}"/>
              </a:ext>
            </a:extLst>
          </p:cNvPr>
          <p:cNvSpPr txBox="1"/>
          <p:nvPr/>
        </p:nvSpPr>
        <p:spPr>
          <a:xfrm>
            <a:off x="405780" y="6021288"/>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7" name="Imagen 6" descr="Recorte de pantalla">
            <a:extLst>
              <a:ext uri="{FF2B5EF4-FFF2-40B4-BE49-F238E27FC236}">
                <a16:creationId xmlns:a16="http://schemas.microsoft.com/office/drawing/2014/main" id="{D23FC08F-08A1-4893-B720-A0711379CC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8668" y="476672"/>
            <a:ext cx="3296110" cy="1448002"/>
          </a:xfrm>
          <a:prstGeom prst="rect">
            <a:avLst/>
          </a:prstGeom>
        </p:spPr>
      </p:pic>
      <p:pic>
        <p:nvPicPr>
          <p:cNvPr id="8" name="Picture 8" descr="Resultado de imagen para siguiente">
            <a:hlinkClick r:id="" action="ppaction://hlinkshowjump?jump=nextslide"/>
            <a:extLst>
              <a:ext uri="{FF2B5EF4-FFF2-40B4-BE49-F238E27FC236}">
                <a16:creationId xmlns:a16="http://schemas.microsoft.com/office/drawing/2014/main" id="{8D3CE9E8-68CB-41F6-86AC-A04E28E08D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94451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D455E4-E5C4-4C22-836F-BACFCA53FF06}"/>
              </a:ext>
            </a:extLst>
          </p:cNvPr>
          <p:cNvSpPr>
            <a:spLocks noGrp="1"/>
          </p:cNvSpPr>
          <p:nvPr>
            <p:ph type="title"/>
          </p:nvPr>
        </p:nvSpPr>
        <p:spPr/>
        <p:txBody>
          <a:bodyPr/>
          <a:lstStyle/>
          <a:p>
            <a:r>
              <a:rPr lang="es-ES" dirty="0"/>
              <a:t>Programación </a:t>
            </a:r>
          </a:p>
        </p:txBody>
      </p:sp>
      <p:sp>
        <p:nvSpPr>
          <p:cNvPr id="4" name="CuadroTexto 3">
            <a:extLst>
              <a:ext uri="{FF2B5EF4-FFF2-40B4-BE49-F238E27FC236}">
                <a16:creationId xmlns:a16="http://schemas.microsoft.com/office/drawing/2014/main" id="{493583C1-5165-4E0F-A3DC-68F5BE760BB3}"/>
              </a:ext>
            </a:extLst>
          </p:cNvPr>
          <p:cNvSpPr txBox="1"/>
          <p:nvPr/>
        </p:nvSpPr>
        <p:spPr>
          <a:xfrm>
            <a:off x="1023861" y="2105561"/>
            <a:ext cx="10183119" cy="1323439"/>
          </a:xfrm>
          <a:prstGeom prst="rect">
            <a:avLst/>
          </a:prstGeom>
          <a:noFill/>
        </p:spPr>
        <p:txBody>
          <a:bodyPr wrap="square" rtlCol="0">
            <a:spAutoFit/>
          </a:bodyPr>
          <a:lstStyle/>
          <a:p>
            <a:r>
              <a:rPr lang="es-ES" sz="2000" dirty="0"/>
              <a:t>Codificación es la escritura en un lenguaje de programación de la representación del algoritmo desarrollada en etapas precedentes. Dado que el diseño de un algoritmo es independiente del lenguaje de programación utilizado para su implementación, el código puede ser escrito con igual facilidad en un lenguaje o en otro </a:t>
            </a:r>
          </a:p>
        </p:txBody>
      </p:sp>
      <p:sp>
        <p:nvSpPr>
          <p:cNvPr id="5" name="CuadroTexto 4">
            <a:extLst>
              <a:ext uri="{FF2B5EF4-FFF2-40B4-BE49-F238E27FC236}">
                <a16:creationId xmlns:a16="http://schemas.microsoft.com/office/drawing/2014/main" id="{A3F20D74-7B29-415A-8179-8E7F1081FD8B}"/>
              </a:ext>
            </a:extLst>
          </p:cNvPr>
          <p:cNvSpPr txBox="1"/>
          <p:nvPr/>
        </p:nvSpPr>
        <p:spPr>
          <a:xfrm>
            <a:off x="333772" y="6462212"/>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9" name="Imagen 8">
            <a:extLst>
              <a:ext uri="{FF2B5EF4-FFF2-40B4-BE49-F238E27FC236}">
                <a16:creationId xmlns:a16="http://schemas.microsoft.com/office/drawing/2014/main" id="{9426FCBD-E38F-4B85-A332-8B9898C117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1467" y="3861048"/>
            <a:ext cx="2601164" cy="2601164"/>
          </a:xfrm>
          <a:prstGeom prst="rect">
            <a:avLst/>
          </a:prstGeom>
        </p:spPr>
      </p:pic>
      <p:pic>
        <p:nvPicPr>
          <p:cNvPr id="6" name="Imagen 5" descr="Recorte de pantalla">
            <a:extLst>
              <a:ext uri="{FF2B5EF4-FFF2-40B4-BE49-F238E27FC236}">
                <a16:creationId xmlns:a16="http://schemas.microsoft.com/office/drawing/2014/main" id="{12C88137-176C-4EC5-B94C-92CF8D9616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436" y="3331544"/>
            <a:ext cx="3830802" cy="2257696"/>
          </a:xfrm>
          <a:prstGeom prst="rect">
            <a:avLst/>
          </a:prstGeom>
        </p:spPr>
      </p:pic>
      <p:pic>
        <p:nvPicPr>
          <p:cNvPr id="7" name="Picture 8" descr="Resultado de imagen para siguiente">
            <a:hlinkClick r:id="" action="ppaction://hlinkshowjump?jump=nextslide"/>
            <a:extLst>
              <a:ext uri="{FF2B5EF4-FFF2-40B4-BE49-F238E27FC236}">
                <a16:creationId xmlns:a16="http://schemas.microsoft.com/office/drawing/2014/main" id="{23C48B05-582E-449A-9B72-27C69142A5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57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B07D3E-AC27-4BFF-A5E6-A4A04DF25910}"/>
              </a:ext>
            </a:extLst>
          </p:cNvPr>
          <p:cNvSpPr>
            <a:spLocks noGrp="1"/>
          </p:cNvSpPr>
          <p:nvPr>
            <p:ph type="title"/>
          </p:nvPr>
        </p:nvSpPr>
        <p:spPr/>
        <p:txBody>
          <a:bodyPr/>
          <a:lstStyle/>
          <a:p>
            <a:r>
              <a:rPr lang="es-ES" sz="5000" dirty="0"/>
              <a:t>Programación</a:t>
            </a:r>
            <a:endParaRPr lang="es-ES" dirty="0"/>
          </a:p>
        </p:txBody>
      </p:sp>
      <p:sp>
        <p:nvSpPr>
          <p:cNvPr id="4" name="CuadroTexto 3">
            <a:extLst>
              <a:ext uri="{FF2B5EF4-FFF2-40B4-BE49-F238E27FC236}">
                <a16:creationId xmlns:a16="http://schemas.microsoft.com/office/drawing/2014/main" id="{16BD7501-6DA1-480B-904E-ACC12933BCE5}"/>
              </a:ext>
            </a:extLst>
          </p:cNvPr>
          <p:cNvSpPr txBox="1"/>
          <p:nvPr/>
        </p:nvSpPr>
        <p:spPr>
          <a:xfrm>
            <a:off x="984330" y="3573016"/>
            <a:ext cx="5214567" cy="923330"/>
          </a:xfrm>
          <a:prstGeom prst="rect">
            <a:avLst/>
          </a:prstGeom>
          <a:noFill/>
        </p:spPr>
        <p:txBody>
          <a:bodyPr wrap="square" rtlCol="0">
            <a:spAutoFit/>
          </a:bodyPr>
          <a:lstStyle/>
          <a:p>
            <a:pPr marL="285750" indent="-285750" algn="just" hangingPunct="0">
              <a:spcBef>
                <a:spcPct val="0"/>
              </a:spcBef>
              <a:buSzPct val="45000"/>
              <a:buFont typeface="Wingdings" panose="05000000000000000000" pitchFamily="2" charset="2"/>
              <a:buChar char="q"/>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dirty="0">
                <a:cs typeface="Times New Roman" panose="02020603050405020304" pitchFamily="18" charset="0"/>
              </a:rPr>
              <a:t>Una </a:t>
            </a:r>
            <a:r>
              <a:rPr lang="en-GB" altLang="es-ES" dirty="0" err="1">
                <a:cs typeface="Times New Roman" panose="02020603050405020304" pitchFamily="18" charset="0"/>
              </a:rPr>
              <a:t>vez</a:t>
            </a:r>
            <a:r>
              <a:rPr lang="en-GB" altLang="es-ES" dirty="0">
                <a:cs typeface="Times New Roman" panose="02020603050405020304" pitchFamily="18" charset="0"/>
              </a:rPr>
              <a:t> dentro del </a:t>
            </a:r>
            <a:r>
              <a:rPr lang="en-GB" altLang="es-ES" dirty="0" err="1">
                <a:cs typeface="Times New Roman" panose="02020603050405020304" pitchFamily="18" charset="0"/>
              </a:rPr>
              <a:t>ordenador</a:t>
            </a:r>
            <a:r>
              <a:rPr lang="en-GB" altLang="es-ES" dirty="0">
                <a:cs typeface="Times New Roman" panose="02020603050405020304" pitchFamily="18" charset="0"/>
              </a:rPr>
              <a:t>, el </a:t>
            </a:r>
            <a:r>
              <a:rPr lang="en-GB" altLang="es-ES" dirty="0" err="1">
                <a:cs typeface="Times New Roman" panose="02020603050405020304" pitchFamily="18" charset="0"/>
              </a:rPr>
              <a:t>programa</a:t>
            </a:r>
            <a:r>
              <a:rPr lang="en-GB" altLang="es-ES" dirty="0">
                <a:cs typeface="Times New Roman" panose="02020603050405020304" pitchFamily="18" charset="0"/>
              </a:rPr>
              <a:t> </a:t>
            </a:r>
            <a:r>
              <a:rPr lang="en-GB" altLang="es-ES" dirty="0" err="1">
                <a:cs typeface="Times New Roman" panose="02020603050405020304" pitchFamily="18" charset="0"/>
              </a:rPr>
              <a:t>deber</a:t>
            </a:r>
            <a:r>
              <a:rPr lang="en-GB" altLang="es-ES" dirty="0">
                <a:cs typeface="Times New Roman" panose="02020603050405020304" pitchFamily="18" charset="0"/>
              </a:rPr>
              <a:t> ser </a:t>
            </a:r>
            <a:r>
              <a:rPr lang="en-GB" altLang="es-ES" dirty="0" err="1">
                <a:cs typeface="Times New Roman" panose="02020603050405020304" pitchFamily="18" charset="0"/>
              </a:rPr>
              <a:t>traducido</a:t>
            </a:r>
            <a:r>
              <a:rPr lang="en-GB" altLang="es-ES" dirty="0">
                <a:cs typeface="Times New Roman" panose="02020603050405020304" pitchFamily="18" charset="0"/>
              </a:rPr>
              <a:t> al </a:t>
            </a:r>
            <a:r>
              <a:rPr lang="en-GB" altLang="es-ES" dirty="0" err="1">
                <a:cs typeface="Times New Roman" panose="02020603050405020304" pitchFamily="18" charset="0"/>
              </a:rPr>
              <a:t>único</a:t>
            </a:r>
            <a:r>
              <a:rPr lang="en-GB" altLang="es-ES" dirty="0">
                <a:cs typeface="Times New Roman" panose="02020603050405020304" pitchFamily="18" charset="0"/>
              </a:rPr>
              <a:t> </a:t>
            </a:r>
            <a:r>
              <a:rPr lang="en-GB" altLang="es-ES" dirty="0" err="1">
                <a:cs typeface="Times New Roman" panose="02020603050405020304" pitchFamily="18" charset="0"/>
              </a:rPr>
              <a:t>lenguaje</a:t>
            </a:r>
            <a:r>
              <a:rPr lang="en-GB" altLang="es-ES" dirty="0">
                <a:cs typeface="Times New Roman" panose="02020603050405020304" pitchFamily="18" charset="0"/>
              </a:rPr>
              <a:t> que </a:t>
            </a:r>
            <a:r>
              <a:rPr lang="en-GB" altLang="es-ES" dirty="0" err="1">
                <a:cs typeface="Times New Roman" panose="02020603050405020304" pitchFamily="18" charset="0"/>
              </a:rPr>
              <a:t>éste</a:t>
            </a:r>
            <a:r>
              <a:rPr lang="en-GB" altLang="es-ES" dirty="0">
                <a:cs typeface="Times New Roman" panose="02020603050405020304" pitchFamily="18" charset="0"/>
              </a:rPr>
              <a:t> </a:t>
            </a:r>
            <a:r>
              <a:rPr lang="en-GB" altLang="es-ES" dirty="0" err="1">
                <a:cs typeface="Times New Roman" panose="02020603050405020304" pitchFamily="18" charset="0"/>
              </a:rPr>
              <a:t>entiende</a:t>
            </a:r>
            <a:r>
              <a:rPr lang="en-GB" altLang="es-ES" dirty="0">
                <a:cs typeface="Times New Roman" panose="02020603050405020304" pitchFamily="18" charset="0"/>
              </a:rPr>
              <a:t>: </a:t>
            </a:r>
            <a:r>
              <a:rPr lang="en-GB" altLang="es-ES" i="1" dirty="0" err="1">
                <a:cs typeface="Times New Roman" panose="02020603050405020304" pitchFamily="18" charset="0"/>
              </a:rPr>
              <a:t>Lenguaje</a:t>
            </a:r>
            <a:r>
              <a:rPr lang="en-GB" altLang="es-ES" i="1" dirty="0">
                <a:cs typeface="Times New Roman" panose="02020603050405020304" pitchFamily="18" charset="0"/>
              </a:rPr>
              <a:t> de </a:t>
            </a:r>
            <a:r>
              <a:rPr lang="en-GB" altLang="es-ES" i="1" dirty="0" err="1">
                <a:cs typeface="Times New Roman" panose="02020603050405020304" pitchFamily="18" charset="0"/>
              </a:rPr>
              <a:t>máquina</a:t>
            </a:r>
            <a:endParaRPr lang="es-ES" dirty="0"/>
          </a:p>
        </p:txBody>
      </p:sp>
      <p:pic>
        <p:nvPicPr>
          <p:cNvPr id="6" name="Picture 4">
            <a:extLst>
              <a:ext uri="{FF2B5EF4-FFF2-40B4-BE49-F238E27FC236}">
                <a16:creationId xmlns:a16="http://schemas.microsoft.com/office/drawing/2014/main" id="{DB41784C-331F-4ACD-B898-47885FD069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7809" y="4773169"/>
            <a:ext cx="7673206" cy="8094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CuadroTexto 8">
            <a:extLst>
              <a:ext uri="{FF2B5EF4-FFF2-40B4-BE49-F238E27FC236}">
                <a16:creationId xmlns:a16="http://schemas.microsoft.com/office/drawing/2014/main" id="{C00FD9C0-A8F3-4041-BF30-E78B6EE572B5}"/>
              </a:ext>
            </a:extLst>
          </p:cNvPr>
          <p:cNvSpPr txBox="1"/>
          <p:nvPr/>
        </p:nvSpPr>
        <p:spPr>
          <a:xfrm>
            <a:off x="1084320" y="2228848"/>
            <a:ext cx="5014589" cy="923330"/>
          </a:xfrm>
          <a:prstGeom prst="rect">
            <a:avLst/>
          </a:prstGeom>
          <a:noFill/>
        </p:spPr>
        <p:txBody>
          <a:bodyPr wrap="square" rtlCol="0">
            <a:spAutoFit/>
          </a:bodyPr>
          <a:lstStyle/>
          <a:p>
            <a:pPr marL="285750" indent="-285750" algn="just" hangingPunct="0">
              <a:spcBef>
                <a:spcPct val="0"/>
              </a:spcBef>
              <a:buSzPct val="45000"/>
              <a:buFont typeface="Wingdings" panose="05000000000000000000" pitchFamily="2" charset="2"/>
              <a:buChar char="q"/>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dirty="0" err="1">
                <a:cs typeface="Times New Roman" panose="02020603050405020304" pitchFamily="18" charset="0"/>
              </a:rPr>
              <a:t>Después</a:t>
            </a:r>
            <a:r>
              <a:rPr lang="en-GB" altLang="es-ES" dirty="0">
                <a:cs typeface="Times New Roman" panose="02020603050405020304" pitchFamily="18" charset="0"/>
              </a:rPr>
              <a:t> de </a:t>
            </a:r>
            <a:r>
              <a:rPr lang="en-GB" altLang="es-ES" dirty="0" err="1">
                <a:cs typeface="Times New Roman" panose="02020603050405020304" pitchFamily="18" charset="0"/>
              </a:rPr>
              <a:t>codificado</a:t>
            </a:r>
            <a:r>
              <a:rPr lang="en-GB" altLang="es-ES" dirty="0">
                <a:cs typeface="Times New Roman" panose="02020603050405020304" pitchFamily="18" charset="0"/>
              </a:rPr>
              <a:t> el </a:t>
            </a:r>
            <a:r>
              <a:rPr lang="en-GB" altLang="es-ES" dirty="0" err="1">
                <a:cs typeface="Times New Roman" panose="02020603050405020304" pitchFamily="18" charset="0"/>
              </a:rPr>
              <a:t>programa</a:t>
            </a:r>
            <a:r>
              <a:rPr lang="en-GB" altLang="es-ES" dirty="0">
                <a:cs typeface="Times New Roman" panose="02020603050405020304" pitchFamily="18" charset="0"/>
              </a:rPr>
              <a:t>, se introduce </a:t>
            </a:r>
            <a:r>
              <a:rPr lang="en-GB" altLang="es-ES" dirty="0" err="1">
                <a:cs typeface="Times New Roman" panose="02020603050405020304" pitchFamily="18" charset="0"/>
              </a:rPr>
              <a:t>en</a:t>
            </a:r>
            <a:r>
              <a:rPr lang="en-GB" altLang="es-ES" dirty="0">
                <a:cs typeface="Times New Roman" panose="02020603050405020304" pitchFamily="18" charset="0"/>
              </a:rPr>
              <a:t> el </a:t>
            </a:r>
            <a:r>
              <a:rPr lang="en-GB" altLang="es-ES" dirty="0" err="1">
                <a:cs typeface="Times New Roman" panose="02020603050405020304" pitchFamily="18" charset="0"/>
              </a:rPr>
              <a:t>ordenador</a:t>
            </a:r>
            <a:r>
              <a:rPr lang="en-GB" altLang="es-ES" dirty="0">
                <a:cs typeface="Times New Roman" panose="02020603050405020304" pitchFamily="18" charset="0"/>
              </a:rPr>
              <a:t> </a:t>
            </a:r>
            <a:r>
              <a:rPr lang="en-GB" altLang="es-ES" dirty="0" err="1">
                <a:cs typeface="Times New Roman" panose="02020603050405020304" pitchFamily="18" charset="0"/>
              </a:rPr>
              <a:t>mediante</a:t>
            </a:r>
            <a:r>
              <a:rPr lang="en-GB" altLang="es-ES" dirty="0">
                <a:cs typeface="Times New Roman" panose="02020603050405020304" pitchFamily="18" charset="0"/>
              </a:rPr>
              <a:t> </a:t>
            </a:r>
            <a:r>
              <a:rPr lang="en-GB" altLang="es-ES" dirty="0" err="1">
                <a:cs typeface="Times New Roman" panose="02020603050405020304" pitchFamily="18" charset="0"/>
              </a:rPr>
              <a:t>unos</a:t>
            </a:r>
            <a:r>
              <a:rPr lang="en-GB" altLang="es-ES" dirty="0">
                <a:cs typeface="Times New Roman" panose="02020603050405020304" pitchFamily="18" charset="0"/>
              </a:rPr>
              <a:t> </a:t>
            </a:r>
            <a:r>
              <a:rPr lang="en-GB" altLang="es-ES" dirty="0" err="1">
                <a:cs typeface="Times New Roman" panose="02020603050405020304" pitchFamily="18" charset="0"/>
              </a:rPr>
              <a:t>programas</a:t>
            </a:r>
            <a:r>
              <a:rPr lang="en-GB" altLang="es-ES" dirty="0">
                <a:cs typeface="Times New Roman" panose="02020603050405020304" pitchFamily="18" charset="0"/>
              </a:rPr>
              <a:t> </a:t>
            </a:r>
            <a:r>
              <a:rPr lang="en-GB" altLang="es-ES" dirty="0" err="1">
                <a:cs typeface="Times New Roman" panose="02020603050405020304" pitchFamily="18" charset="0"/>
              </a:rPr>
              <a:t>especiales</a:t>
            </a:r>
            <a:r>
              <a:rPr lang="en-GB" altLang="es-ES" dirty="0">
                <a:cs typeface="Times New Roman" panose="02020603050405020304" pitchFamily="18" charset="0"/>
              </a:rPr>
              <a:t> </a:t>
            </a:r>
            <a:r>
              <a:rPr lang="en-GB" altLang="es-ES" dirty="0" err="1">
                <a:cs typeface="Times New Roman" panose="02020603050405020304" pitchFamily="18" charset="0"/>
              </a:rPr>
              <a:t>llamados</a:t>
            </a:r>
            <a:r>
              <a:rPr lang="en-GB" altLang="es-ES" dirty="0">
                <a:cs typeface="Times New Roman" panose="02020603050405020304" pitchFamily="18" charset="0"/>
              </a:rPr>
              <a:t> </a:t>
            </a:r>
            <a:r>
              <a:rPr lang="en-GB" altLang="es-ES" dirty="0" err="1">
                <a:cs typeface="Times New Roman" panose="02020603050405020304" pitchFamily="18" charset="0"/>
              </a:rPr>
              <a:t>editores</a:t>
            </a:r>
            <a:r>
              <a:rPr lang="en-GB" altLang="es-ES" dirty="0">
                <a:cs typeface="Times New Roman" panose="02020603050405020304" pitchFamily="18" charset="0"/>
              </a:rPr>
              <a:t>.</a:t>
            </a:r>
          </a:p>
        </p:txBody>
      </p:sp>
      <p:sp>
        <p:nvSpPr>
          <p:cNvPr id="10" name="CuadroTexto 9">
            <a:extLst>
              <a:ext uri="{FF2B5EF4-FFF2-40B4-BE49-F238E27FC236}">
                <a16:creationId xmlns:a16="http://schemas.microsoft.com/office/drawing/2014/main" id="{C82F008D-3E45-447F-8D7F-2EBD15728F70}"/>
              </a:ext>
            </a:extLst>
          </p:cNvPr>
          <p:cNvSpPr txBox="1"/>
          <p:nvPr/>
        </p:nvSpPr>
        <p:spPr>
          <a:xfrm>
            <a:off x="6773789" y="2228671"/>
            <a:ext cx="3990907" cy="1200329"/>
          </a:xfrm>
          <a:prstGeom prst="rect">
            <a:avLst/>
          </a:prstGeom>
          <a:noFill/>
        </p:spPr>
        <p:txBody>
          <a:bodyPr wrap="square" rtlCol="0">
            <a:spAutoFit/>
          </a:bodyPr>
          <a:lstStyle/>
          <a:p>
            <a:pPr marL="285750" indent="-285750">
              <a:buFont typeface="Wingdings" panose="05000000000000000000" pitchFamily="2" charset="2"/>
              <a:buChar char="q"/>
            </a:pPr>
            <a:r>
              <a:rPr lang="en-GB" altLang="es-ES" dirty="0" err="1">
                <a:cs typeface="Times New Roman" panose="02020603050405020304" pitchFamily="18" charset="0"/>
              </a:rPr>
              <a:t>Dicha</a:t>
            </a:r>
            <a:r>
              <a:rPr lang="en-GB" altLang="es-ES" dirty="0">
                <a:cs typeface="Times New Roman" panose="02020603050405020304" pitchFamily="18" charset="0"/>
              </a:rPr>
              <a:t> </a:t>
            </a:r>
            <a:r>
              <a:rPr lang="en-GB" altLang="es-ES" dirty="0" err="1">
                <a:cs typeface="Times New Roman" panose="02020603050405020304" pitchFamily="18" charset="0"/>
              </a:rPr>
              <a:t>operación</a:t>
            </a:r>
            <a:r>
              <a:rPr lang="en-GB" altLang="es-ES" dirty="0">
                <a:cs typeface="Times New Roman" panose="02020603050405020304" pitchFamily="18" charset="0"/>
              </a:rPr>
              <a:t> se </a:t>
            </a:r>
            <a:r>
              <a:rPr lang="en-GB" altLang="es-ES" dirty="0" err="1">
                <a:cs typeface="Times New Roman" panose="02020603050405020304" pitchFamily="18" charset="0"/>
              </a:rPr>
              <a:t>realiza</a:t>
            </a:r>
            <a:r>
              <a:rPr lang="en-GB" altLang="es-ES" dirty="0">
                <a:cs typeface="Times New Roman" panose="02020603050405020304" pitchFamily="18" charset="0"/>
              </a:rPr>
              <a:t> </a:t>
            </a:r>
            <a:r>
              <a:rPr lang="en-GB" altLang="es-ES" dirty="0" err="1">
                <a:cs typeface="Times New Roman" panose="02020603050405020304" pitchFamily="18" charset="0"/>
              </a:rPr>
              <a:t>mediante</a:t>
            </a:r>
            <a:r>
              <a:rPr lang="en-GB" altLang="es-ES" dirty="0">
                <a:cs typeface="Times New Roman" panose="02020603050405020304" pitchFamily="18" charset="0"/>
              </a:rPr>
              <a:t> el </a:t>
            </a:r>
            <a:r>
              <a:rPr lang="en-GB" altLang="es-ES" dirty="0" err="1">
                <a:cs typeface="Times New Roman" panose="02020603050405020304" pitchFamily="18" charset="0"/>
              </a:rPr>
              <a:t>correspondiente</a:t>
            </a:r>
            <a:r>
              <a:rPr lang="en-GB" altLang="es-ES" dirty="0">
                <a:cs typeface="Times New Roman" panose="02020603050405020304" pitchFamily="18" charset="0"/>
              </a:rPr>
              <a:t> </a:t>
            </a:r>
            <a:r>
              <a:rPr lang="en-GB" altLang="es-ES" dirty="0" err="1">
                <a:cs typeface="Times New Roman" panose="02020603050405020304" pitchFamily="18" charset="0"/>
              </a:rPr>
              <a:t>programa</a:t>
            </a:r>
            <a:r>
              <a:rPr lang="en-GB" altLang="es-ES" dirty="0">
                <a:cs typeface="Times New Roman" panose="02020603050405020304" pitchFamily="18" charset="0"/>
              </a:rPr>
              <a:t> traductor o </a:t>
            </a:r>
            <a:r>
              <a:rPr lang="en-GB" altLang="es-ES" dirty="0" err="1">
                <a:cs typeface="Times New Roman" panose="02020603050405020304" pitchFamily="18" charset="0"/>
              </a:rPr>
              <a:t>compilador</a:t>
            </a:r>
            <a:r>
              <a:rPr lang="en-GB" altLang="es-ES" dirty="0">
                <a:cs typeface="Times New Roman" panose="02020603050405020304" pitchFamily="18" charset="0"/>
              </a:rPr>
              <a:t> del </a:t>
            </a:r>
            <a:r>
              <a:rPr lang="en-GB" altLang="es-ES" dirty="0" err="1">
                <a:cs typeface="Times New Roman" panose="02020603050405020304" pitchFamily="18" charset="0"/>
              </a:rPr>
              <a:t>lenguaje</a:t>
            </a:r>
            <a:r>
              <a:rPr lang="en-GB" altLang="es-ES" dirty="0">
                <a:cs typeface="Times New Roman" panose="02020603050405020304" pitchFamily="18" charset="0"/>
              </a:rPr>
              <a:t> </a:t>
            </a:r>
            <a:r>
              <a:rPr lang="en-GB" altLang="es-ES" dirty="0" err="1">
                <a:cs typeface="Times New Roman" panose="02020603050405020304" pitchFamily="18" charset="0"/>
              </a:rPr>
              <a:t>en</a:t>
            </a:r>
            <a:r>
              <a:rPr lang="en-GB" altLang="es-ES" dirty="0">
                <a:cs typeface="Times New Roman" panose="02020603050405020304" pitchFamily="18" charset="0"/>
              </a:rPr>
              <a:t> el que </a:t>
            </a:r>
            <a:r>
              <a:rPr lang="en-GB" altLang="es-ES" dirty="0" err="1">
                <a:cs typeface="Times New Roman" panose="02020603050405020304" pitchFamily="18" charset="0"/>
              </a:rPr>
              <a:t>está</a:t>
            </a:r>
            <a:r>
              <a:rPr lang="en-GB" altLang="es-ES" dirty="0">
                <a:cs typeface="Times New Roman" panose="02020603050405020304" pitchFamily="18" charset="0"/>
              </a:rPr>
              <a:t> </a:t>
            </a:r>
            <a:r>
              <a:rPr lang="en-GB" altLang="es-ES" dirty="0" err="1">
                <a:cs typeface="Times New Roman" panose="02020603050405020304" pitchFamily="18" charset="0"/>
              </a:rPr>
              <a:t>escrito</a:t>
            </a:r>
            <a:r>
              <a:rPr lang="en-GB" altLang="es-ES" dirty="0">
                <a:cs typeface="Times New Roman" panose="02020603050405020304" pitchFamily="18" charset="0"/>
              </a:rPr>
              <a:t> el </a:t>
            </a:r>
            <a:r>
              <a:rPr lang="en-GB" altLang="es-ES" dirty="0" err="1">
                <a:cs typeface="Times New Roman" panose="02020603050405020304" pitchFamily="18" charset="0"/>
              </a:rPr>
              <a:t>programa</a:t>
            </a:r>
            <a:r>
              <a:rPr lang="en-GB" altLang="es-ES" dirty="0">
                <a:cs typeface="Times New Roman" panose="02020603050405020304" pitchFamily="18" charset="0"/>
              </a:rPr>
              <a:t>.</a:t>
            </a:r>
            <a:endParaRPr lang="es-ES" dirty="0"/>
          </a:p>
        </p:txBody>
      </p:sp>
      <p:sp>
        <p:nvSpPr>
          <p:cNvPr id="7" name="CuadroTexto 6">
            <a:extLst>
              <a:ext uri="{FF2B5EF4-FFF2-40B4-BE49-F238E27FC236}">
                <a16:creationId xmlns:a16="http://schemas.microsoft.com/office/drawing/2014/main" id="{2C62D777-6FFF-4DDC-B838-BBFD677A8A49}"/>
              </a:ext>
            </a:extLst>
          </p:cNvPr>
          <p:cNvSpPr txBox="1"/>
          <p:nvPr/>
        </p:nvSpPr>
        <p:spPr>
          <a:xfrm>
            <a:off x="405780" y="6021288"/>
            <a:ext cx="10335622" cy="523220"/>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11" name="Picture 6" descr="Resultado de imagen para atras">
            <a:hlinkClick r:id="rId4" action="ppaction://hlinksldjump"/>
            <a:extLst>
              <a:ext uri="{FF2B5EF4-FFF2-40B4-BE49-F238E27FC236}">
                <a16:creationId xmlns:a16="http://schemas.microsoft.com/office/drawing/2014/main" id="{E3743A7D-9D9C-4515-A76A-9451E530E2F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62964" y="5778841"/>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8542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1CE8CA9-D6D2-4C46-8070-9566F894E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712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1EECDEF-EEFA-4501-8C3E-40DC43487936}"/>
              </a:ext>
            </a:extLst>
          </p:cNvPr>
          <p:cNvSpPr>
            <a:spLocks noGrp="1"/>
          </p:cNvSpPr>
          <p:nvPr>
            <p:ph type="title"/>
          </p:nvPr>
        </p:nvSpPr>
        <p:spPr>
          <a:xfrm>
            <a:off x="981844" y="805161"/>
            <a:ext cx="3778101" cy="1499616"/>
          </a:xfrm>
        </p:spPr>
        <p:txBody>
          <a:bodyPr>
            <a:normAutofit fontScale="90000"/>
          </a:bodyPr>
          <a:lstStyle/>
          <a:p>
            <a:r>
              <a:rPr lang="es-ES" sz="5600" dirty="0">
                <a:solidFill>
                  <a:schemeClr val="tx1"/>
                </a:solidFill>
              </a:rPr>
              <a:t>Ejecución y pruebas.</a:t>
            </a:r>
            <a:br>
              <a:rPr lang="es-ES" sz="4400" dirty="0">
                <a:solidFill>
                  <a:schemeClr val="tx1"/>
                </a:solidFill>
              </a:rPr>
            </a:br>
            <a:endParaRPr lang="es-ES" sz="4400" dirty="0">
              <a:solidFill>
                <a:schemeClr val="tx1"/>
              </a:solidFill>
            </a:endParaRPr>
          </a:p>
        </p:txBody>
      </p:sp>
      <p:cxnSp>
        <p:nvCxnSpPr>
          <p:cNvPr id="15" name="Straight Connector 14">
            <a:extLst>
              <a:ext uri="{FF2B5EF4-FFF2-40B4-BE49-F238E27FC236}">
                <a16:creationId xmlns:a16="http://schemas.microsoft.com/office/drawing/2014/main" id="{72B31CF5-BEC2-457D-A52F-6A5CCB066F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1801"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14" name="Marcador de contenido 4">
            <a:extLst>
              <a:ext uri="{FF2B5EF4-FFF2-40B4-BE49-F238E27FC236}">
                <a16:creationId xmlns:a16="http://schemas.microsoft.com/office/drawing/2014/main" id="{8B49D23C-D9F5-45C7-98BF-EAF470C55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4412" y="1267654"/>
            <a:ext cx="5454500" cy="4322691"/>
          </a:xfrm>
          <a:prstGeom prst="rect">
            <a:avLst/>
          </a:prstGeom>
        </p:spPr>
      </p:pic>
      <p:pic>
        <p:nvPicPr>
          <p:cNvPr id="6" name="Picture 8" descr="Resultado de imagen para siguiente">
            <a:hlinkClick r:id="" action="ppaction://hlinkshowjump?jump=nextslide"/>
            <a:extLst>
              <a:ext uri="{FF2B5EF4-FFF2-40B4-BE49-F238E27FC236}">
                <a16:creationId xmlns:a16="http://schemas.microsoft.com/office/drawing/2014/main" id="{14F694DA-2A9E-43F3-9949-F15FD2A189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para atras">
            <a:hlinkClick r:id="rId4" action="ppaction://hlinksldjump"/>
            <a:extLst>
              <a:ext uri="{FF2B5EF4-FFF2-40B4-BE49-F238E27FC236}">
                <a16:creationId xmlns:a16="http://schemas.microsoft.com/office/drawing/2014/main" id="{863818BE-57BB-4177-B793-F857983FEAF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82844" y="5794434"/>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570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D6FBF9-4C0B-4E4D-8983-FB9F2307C6F5}"/>
              </a:ext>
            </a:extLst>
          </p:cNvPr>
          <p:cNvSpPr>
            <a:spLocks noGrp="1"/>
          </p:cNvSpPr>
          <p:nvPr>
            <p:ph type="title"/>
          </p:nvPr>
        </p:nvSpPr>
        <p:spPr/>
        <p:txBody>
          <a:bodyPr/>
          <a:lstStyle/>
          <a:p>
            <a:r>
              <a:rPr lang="es-ES" sz="4800" dirty="0">
                <a:solidFill>
                  <a:schemeClr val="tx1"/>
                </a:solidFill>
              </a:rPr>
              <a:t>Ejecución y pruebas.</a:t>
            </a:r>
            <a:endParaRPr lang="es-ES" dirty="0"/>
          </a:p>
        </p:txBody>
      </p:sp>
      <p:sp>
        <p:nvSpPr>
          <p:cNvPr id="4" name="CuadroTexto 3">
            <a:extLst>
              <a:ext uri="{FF2B5EF4-FFF2-40B4-BE49-F238E27FC236}">
                <a16:creationId xmlns:a16="http://schemas.microsoft.com/office/drawing/2014/main" id="{4B96DF62-8A98-4F8D-A7A5-373B37EA94B7}"/>
              </a:ext>
            </a:extLst>
          </p:cNvPr>
          <p:cNvSpPr txBox="1"/>
          <p:nvPr/>
        </p:nvSpPr>
        <p:spPr>
          <a:xfrm>
            <a:off x="1028358" y="2253817"/>
            <a:ext cx="10322638" cy="1015663"/>
          </a:xfrm>
          <a:prstGeom prst="rect">
            <a:avLst/>
          </a:prstGeom>
          <a:noFill/>
        </p:spPr>
        <p:txBody>
          <a:bodyPr wrap="square" rtlCol="0">
            <a:spAutoFit/>
          </a:bodyPr>
          <a:lstStyle/>
          <a:p>
            <a:r>
              <a:rPr lang="es-ES" sz="2000" dirty="0"/>
              <a:t>La verificación de un programa es el proceso de ejecución del programa con una amplia variedad de datos de entrada, llamados datos o test de prueba, que determinarán si el programa tiene errores (bugs).</a:t>
            </a:r>
          </a:p>
        </p:txBody>
      </p:sp>
      <p:pic>
        <p:nvPicPr>
          <p:cNvPr id="6" name="Imagen 5" descr="Imagen que contiene objeto, reloj&#10;&#10;Descripción generada automáticamente">
            <a:extLst>
              <a:ext uri="{FF2B5EF4-FFF2-40B4-BE49-F238E27FC236}">
                <a16:creationId xmlns:a16="http://schemas.microsoft.com/office/drawing/2014/main" id="{2AAA1046-AB78-40EC-AEF2-7FB6CADEED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98455" y="3438466"/>
            <a:ext cx="3168352" cy="2376264"/>
          </a:xfrm>
          <a:prstGeom prst="rect">
            <a:avLst/>
          </a:prstGeom>
        </p:spPr>
      </p:pic>
      <p:sp>
        <p:nvSpPr>
          <p:cNvPr id="7" name="CuadroTexto 6">
            <a:extLst>
              <a:ext uri="{FF2B5EF4-FFF2-40B4-BE49-F238E27FC236}">
                <a16:creationId xmlns:a16="http://schemas.microsoft.com/office/drawing/2014/main" id="{4FF03E75-83C1-4043-A8F0-47DBDFACFCAB}"/>
              </a:ext>
            </a:extLst>
          </p:cNvPr>
          <p:cNvSpPr txBox="1"/>
          <p:nvPr/>
        </p:nvSpPr>
        <p:spPr>
          <a:xfrm>
            <a:off x="117748" y="6456101"/>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Picture 8" descr="Resultado de imagen para siguiente">
            <a:hlinkClick r:id="" action="ppaction://hlinkshowjump?jump=nextslide"/>
            <a:extLst>
              <a:ext uri="{FF2B5EF4-FFF2-40B4-BE49-F238E27FC236}">
                <a16:creationId xmlns:a16="http://schemas.microsoft.com/office/drawing/2014/main" id="{A09483E8-D42B-4EDD-BCDA-CACBEAF2D0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6832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AD25F1-0C3F-434F-801C-FCF3CD569D1A}"/>
              </a:ext>
            </a:extLst>
          </p:cNvPr>
          <p:cNvSpPr>
            <a:spLocks noGrp="1"/>
          </p:cNvSpPr>
          <p:nvPr>
            <p:ph type="title"/>
          </p:nvPr>
        </p:nvSpPr>
        <p:spPr/>
        <p:txBody>
          <a:bodyPr/>
          <a:lstStyle/>
          <a:p>
            <a:r>
              <a:rPr lang="es-ES" sz="5400" dirty="0">
                <a:solidFill>
                  <a:schemeClr val="tx1"/>
                </a:solidFill>
              </a:rPr>
              <a:t>Ejecución y pruebas.</a:t>
            </a:r>
            <a:endParaRPr lang="es-ES" dirty="0"/>
          </a:p>
        </p:txBody>
      </p:sp>
      <p:sp>
        <p:nvSpPr>
          <p:cNvPr id="4" name="CuadroTexto 3">
            <a:extLst>
              <a:ext uri="{FF2B5EF4-FFF2-40B4-BE49-F238E27FC236}">
                <a16:creationId xmlns:a16="http://schemas.microsoft.com/office/drawing/2014/main" id="{C580DD83-88D4-4E4E-AC6D-246A29FF3B71}"/>
              </a:ext>
            </a:extLst>
          </p:cNvPr>
          <p:cNvSpPr txBox="1"/>
          <p:nvPr/>
        </p:nvSpPr>
        <p:spPr>
          <a:xfrm>
            <a:off x="837828" y="2742671"/>
            <a:ext cx="4896544" cy="1631216"/>
          </a:xfrm>
          <a:prstGeom prst="rect">
            <a:avLst/>
          </a:prstGeom>
          <a:noFill/>
        </p:spPr>
        <p:txBody>
          <a:bodyPr wrap="square" rtlCol="0">
            <a:spAutoFit/>
          </a:bodyPr>
          <a:lstStyle/>
          <a:p>
            <a:pPr marL="342900" indent="-342900" algn="just" hangingPunct="0">
              <a:spcBef>
                <a:spcPct val="0"/>
              </a:spcBef>
              <a:buSzPct val="45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sz="2000" dirty="0">
                <a:cs typeface="Times New Roman" panose="02020603050405020304" pitchFamily="18" charset="0"/>
              </a:rPr>
              <a:t>El </a:t>
            </a:r>
            <a:r>
              <a:rPr lang="en-GB" altLang="es-ES" sz="2000" dirty="0" err="1">
                <a:cs typeface="Times New Roman" panose="02020603050405020304" pitchFamily="18" charset="0"/>
              </a:rPr>
              <a:t>hecho</a:t>
            </a:r>
            <a:r>
              <a:rPr lang="en-GB" altLang="es-ES" sz="2000" dirty="0">
                <a:cs typeface="Times New Roman" panose="02020603050405020304" pitchFamily="18" charset="0"/>
              </a:rPr>
              <a:t> de </a:t>
            </a:r>
            <a:r>
              <a:rPr lang="en-GB" altLang="es-ES" sz="2000" dirty="0" err="1">
                <a:cs typeface="Times New Roman" panose="02020603050405020304" pitchFamily="18" charset="0"/>
              </a:rPr>
              <a:t>haber</a:t>
            </a:r>
            <a:r>
              <a:rPr lang="en-GB" altLang="es-ES" sz="2000" dirty="0">
                <a:cs typeface="Times New Roman" panose="02020603050405020304" pitchFamily="18" charset="0"/>
              </a:rPr>
              <a:t> </a:t>
            </a:r>
            <a:r>
              <a:rPr lang="en-GB" altLang="es-ES" sz="2000" dirty="0" err="1">
                <a:cs typeface="Times New Roman" panose="02020603050405020304" pitchFamily="18" charset="0"/>
              </a:rPr>
              <a:t>diseñado</a:t>
            </a:r>
            <a:r>
              <a:rPr lang="en-GB" altLang="es-ES" sz="2000" dirty="0">
                <a:cs typeface="Times New Roman" panose="02020603050405020304" pitchFamily="18" charset="0"/>
              </a:rPr>
              <a:t> un </a:t>
            </a:r>
            <a:r>
              <a:rPr lang="en-GB" altLang="es-ES" sz="2000" dirty="0" err="1">
                <a:cs typeface="Times New Roman" panose="02020603050405020304" pitchFamily="18" charset="0"/>
              </a:rPr>
              <a:t>buen</a:t>
            </a:r>
            <a:r>
              <a:rPr lang="en-GB" altLang="es-ES" sz="2000" dirty="0">
                <a:cs typeface="Times New Roman" panose="02020603050405020304" pitchFamily="18" charset="0"/>
              </a:rPr>
              <a:t> </a:t>
            </a:r>
            <a:r>
              <a:rPr lang="en-GB" altLang="es-ES" sz="2000" dirty="0" err="1">
                <a:cs typeface="Times New Roman" panose="02020603050405020304" pitchFamily="18" charset="0"/>
              </a:rPr>
              <a:t>algoritmo</a:t>
            </a:r>
            <a:r>
              <a:rPr lang="en-GB" altLang="es-ES" sz="2000" dirty="0">
                <a:cs typeface="Times New Roman" panose="02020603050405020304" pitchFamily="18" charset="0"/>
              </a:rPr>
              <a:t> y </a:t>
            </a:r>
            <a:r>
              <a:rPr lang="en-GB" altLang="es-ES" sz="2000" dirty="0" err="1">
                <a:cs typeface="Times New Roman" panose="02020603050405020304" pitchFamily="18" charset="0"/>
              </a:rPr>
              <a:t>luego</a:t>
            </a:r>
            <a:r>
              <a:rPr lang="en-GB" altLang="es-ES" sz="2000" dirty="0">
                <a:cs typeface="Times New Roman" panose="02020603050405020304" pitchFamily="18" charset="0"/>
              </a:rPr>
              <a:t> </a:t>
            </a:r>
            <a:r>
              <a:rPr lang="en-GB" altLang="es-ES" sz="2000" dirty="0" err="1">
                <a:cs typeface="Times New Roman" panose="02020603050405020304" pitchFamily="18" charset="0"/>
              </a:rPr>
              <a:t>haberlo</a:t>
            </a:r>
            <a:r>
              <a:rPr lang="en-GB" altLang="es-ES" sz="2000" dirty="0">
                <a:cs typeface="Times New Roman" panose="02020603050405020304" pitchFamily="18" charset="0"/>
              </a:rPr>
              <a:t> </a:t>
            </a:r>
            <a:r>
              <a:rPr lang="en-GB" altLang="es-ES" sz="2000" dirty="0" err="1">
                <a:cs typeface="Times New Roman" panose="02020603050405020304" pitchFamily="18" charset="0"/>
              </a:rPr>
              <a:t>codificado</a:t>
            </a:r>
            <a:r>
              <a:rPr lang="en-GB" altLang="es-ES" sz="2000" dirty="0">
                <a:cs typeface="Times New Roman" panose="02020603050405020304" pitchFamily="18" charset="0"/>
              </a:rPr>
              <a:t> </a:t>
            </a:r>
            <a:r>
              <a:rPr lang="en-GB" altLang="es-ES" sz="2000" dirty="0" err="1">
                <a:cs typeface="Times New Roman" panose="02020603050405020304" pitchFamily="18" charset="0"/>
              </a:rPr>
              <a:t>en</a:t>
            </a:r>
            <a:r>
              <a:rPr lang="en-GB" altLang="es-ES" sz="2000" dirty="0">
                <a:cs typeface="Times New Roman" panose="02020603050405020304" pitchFamily="18" charset="0"/>
              </a:rPr>
              <a:t> </a:t>
            </a:r>
            <a:r>
              <a:rPr lang="en-GB" altLang="es-ES" sz="2000" dirty="0" err="1">
                <a:cs typeface="Times New Roman" panose="02020603050405020304" pitchFamily="18" charset="0"/>
              </a:rPr>
              <a:t>algún</a:t>
            </a:r>
            <a:r>
              <a:rPr lang="en-GB" altLang="es-ES" sz="2000" dirty="0">
                <a:cs typeface="Times New Roman" panose="02020603050405020304" pitchFamily="18" charset="0"/>
              </a:rPr>
              <a:t> </a:t>
            </a:r>
            <a:r>
              <a:rPr lang="en-GB" altLang="es-ES" sz="2000" dirty="0" err="1">
                <a:cs typeface="Times New Roman" panose="02020603050405020304" pitchFamily="18" charset="0"/>
              </a:rPr>
              <a:t>lenguaje</a:t>
            </a:r>
            <a:r>
              <a:rPr lang="en-GB" altLang="es-ES" sz="2000" dirty="0">
                <a:cs typeface="Times New Roman" panose="02020603050405020304" pitchFamily="18" charset="0"/>
              </a:rPr>
              <a:t> de </a:t>
            </a:r>
            <a:r>
              <a:rPr lang="en-GB" altLang="es-ES" sz="2000" dirty="0" err="1">
                <a:cs typeface="Times New Roman" panose="02020603050405020304" pitchFamily="18" charset="0"/>
              </a:rPr>
              <a:t>programación</a:t>
            </a:r>
            <a:r>
              <a:rPr lang="en-GB" altLang="es-ES" sz="2000" dirty="0">
                <a:cs typeface="Times New Roman" panose="02020603050405020304" pitchFamily="18" charset="0"/>
              </a:rPr>
              <a:t> no </a:t>
            </a:r>
            <a:r>
              <a:rPr lang="en-GB" altLang="es-ES" sz="2000" dirty="0" err="1">
                <a:cs typeface="Times New Roman" panose="02020603050405020304" pitchFamily="18" charset="0"/>
              </a:rPr>
              <a:t>significa</a:t>
            </a:r>
            <a:r>
              <a:rPr lang="en-GB" altLang="es-ES" sz="2000" dirty="0">
                <a:cs typeface="Times New Roman" panose="02020603050405020304" pitchFamily="18" charset="0"/>
              </a:rPr>
              <a:t> que el </a:t>
            </a:r>
            <a:r>
              <a:rPr lang="en-GB" altLang="es-ES" sz="2000" dirty="0" err="1">
                <a:cs typeface="Times New Roman" panose="02020603050405020304" pitchFamily="18" charset="0"/>
              </a:rPr>
              <a:t>programa</a:t>
            </a:r>
            <a:r>
              <a:rPr lang="en-GB" altLang="es-ES" sz="2000" dirty="0">
                <a:cs typeface="Times New Roman" panose="02020603050405020304" pitchFamily="18" charset="0"/>
              </a:rPr>
              <a:t> </a:t>
            </a:r>
            <a:r>
              <a:rPr lang="en-GB" altLang="es-ES" sz="2000" dirty="0" err="1">
                <a:cs typeface="Times New Roman" panose="02020603050405020304" pitchFamily="18" charset="0"/>
              </a:rPr>
              <a:t>resuelva</a:t>
            </a:r>
            <a:r>
              <a:rPr lang="en-GB" altLang="es-ES" sz="2000" dirty="0">
                <a:cs typeface="Times New Roman" panose="02020603050405020304" pitchFamily="18" charset="0"/>
              </a:rPr>
              <a:t> </a:t>
            </a:r>
            <a:r>
              <a:rPr lang="en-GB" altLang="es-ES" sz="2000" dirty="0" err="1">
                <a:cs typeface="Times New Roman" panose="02020603050405020304" pitchFamily="18" charset="0"/>
              </a:rPr>
              <a:t>correctamente</a:t>
            </a:r>
            <a:r>
              <a:rPr lang="en-GB" altLang="es-ES" sz="2000" dirty="0">
                <a:cs typeface="Times New Roman" panose="02020603050405020304" pitchFamily="18" charset="0"/>
              </a:rPr>
              <a:t> el </a:t>
            </a:r>
            <a:r>
              <a:rPr lang="en-GB" altLang="es-ES" sz="2000" dirty="0" err="1">
                <a:cs typeface="Times New Roman" panose="02020603050405020304" pitchFamily="18" charset="0"/>
              </a:rPr>
              <a:t>problema</a:t>
            </a:r>
            <a:r>
              <a:rPr lang="en-GB" altLang="es-ES" sz="2000" dirty="0">
                <a:cs typeface="Times New Roman" panose="02020603050405020304" pitchFamily="18" charset="0"/>
              </a:rPr>
              <a:t> </a:t>
            </a:r>
            <a:r>
              <a:rPr lang="en-GB" altLang="es-ES" sz="2000" dirty="0" err="1">
                <a:cs typeface="Times New Roman" panose="02020603050405020304" pitchFamily="18" charset="0"/>
              </a:rPr>
              <a:t>en</a:t>
            </a:r>
            <a:r>
              <a:rPr lang="en-GB" altLang="es-ES" sz="2000" dirty="0">
                <a:cs typeface="Times New Roman" panose="02020603050405020304" pitchFamily="18" charset="0"/>
              </a:rPr>
              <a:t> </a:t>
            </a:r>
            <a:r>
              <a:rPr lang="en-GB" altLang="es-ES" sz="2000" dirty="0" err="1">
                <a:cs typeface="Times New Roman" panose="02020603050405020304" pitchFamily="18" charset="0"/>
              </a:rPr>
              <a:t>cuestión</a:t>
            </a:r>
            <a:r>
              <a:rPr lang="en-GB" altLang="es-ES" sz="2000" dirty="0">
                <a:cs typeface="Times New Roman" panose="02020603050405020304" pitchFamily="18" charset="0"/>
              </a:rPr>
              <a:t>. </a:t>
            </a:r>
          </a:p>
        </p:txBody>
      </p:sp>
      <p:pic>
        <p:nvPicPr>
          <p:cNvPr id="6" name="Imagen 5" descr="Imagen que contiene interior, texto, mesa, sentado&#10;&#10;Descripción generada automáticamente">
            <a:extLst>
              <a:ext uri="{FF2B5EF4-FFF2-40B4-BE49-F238E27FC236}">
                <a16:creationId xmlns:a16="http://schemas.microsoft.com/office/drawing/2014/main" id="{6478A2D1-FA60-4FC5-BE63-45E57F6BD1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548" y="2564903"/>
            <a:ext cx="3096344" cy="2056857"/>
          </a:xfrm>
          <a:prstGeom prst="rect">
            <a:avLst/>
          </a:prstGeom>
          <a:ln>
            <a:noFill/>
          </a:ln>
          <a:effectLst>
            <a:softEdge rad="112500"/>
          </a:effectLst>
        </p:spPr>
      </p:pic>
      <p:sp>
        <p:nvSpPr>
          <p:cNvPr id="7" name="CuadroTexto 6">
            <a:extLst>
              <a:ext uri="{FF2B5EF4-FFF2-40B4-BE49-F238E27FC236}">
                <a16:creationId xmlns:a16="http://schemas.microsoft.com/office/drawing/2014/main" id="{13C9FF4B-32CB-499D-8FE5-CC561BDA0CDC}"/>
              </a:ext>
            </a:extLst>
          </p:cNvPr>
          <p:cNvSpPr txBox="1"/>
          <p:nvPr/>
        </p:nvSpPr>
        <p:spPr>
          <a:xfrm>
            <a:off x="405780" y="6021288"/>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8" name="Picture 8" descr="Resultado de imagen para siguiente">
            <a:hlinkClick r:id="" action="ppaction://hlinkshowjump?jump=nextslide"/>
            <a:extLst>
              <a:ext uri="{FF2B5EF4-FFF2-40B4-BE49-F238E27FC236}">
                <a16:creationId xmlns:a16="http://schemas.microsoft.com/office/drawing/2014/main" id="{3624EE1A-90D2-405D-B056-29325A68E8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0895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1EAB4-52DE-4780-88AE-E6B9BF8E5DD0}"/>
              </a:ext>
            </a:extLst>
          </p:cNvPr>
          <p:cNvSpPr>
            <a:spLocks noGrp="1"/>
          </p:cNvSpPr>
          <p:nvPr>
            <p:ph type="title"/>
          </p:nvPr>
        </p:nvSpPr>
        <p:spPr/>
        <p:txBody>
          <a:bodyPr/>
          <a:lstStyle/>
          <a:p>
            <a:r>
              <a:rPr lang="es-ES" sz="4800" dirty="0">
                <a:solidFill>
                  <a:schemeClr val="tx1"/>
                </a:solidFill>
              </a:rPr>
              <a:t>Ejecución y pruebas.</a:t>
            </a:r>
            <a:endParaRPr lang="es-ES" dirty="0"/>
          </a:p>
        </p:txBody>
      </p:sp>
      <p:sp>
        <p:nvSpPr>
          <p:cNvPr id="6" name="CuadroTexto 5">
            <a:extLst>
              <a:ext uri="{FF2B5EF4-FFF2-40B4-BE49-F238E27FC236}">
                <a16:creationId xmlns:a16="http://schemas.microsoft.com/office/drawing/2014/main" id="{1EB26C4C-701A-441C-AE40-A5E4D97913A8}"/>
              </a:ext>
            </a:extLst>
          </p:cNvPr>
          <p:cNvSpPr txBox="1"/>
          <p:nvPr/>
        </p:nvSpPr>
        <p:spPr>
          <a:xfrm>
            <a:off x="6526461" y="2924944"/>
            <a:ext cx="4680521" cy="2246769"/>
          </a:xfrm>
          <a:prstGeom prst="rect">
            <a:avLst/>
          </a:prstGeom>
          <a:noFill/>
        </p:spPr>
        <p:txBody>
          <a:bodyPr wrap="square" rtlCol="0">
            <a:spAutoFit/>
          </a:bodyPr>
          <a:lstStyle/>
          <a:p>
            <a:pPr marL="285750" indent="-285750">
              <a:buFont typeface="Arial" panose="020B0604020202020204" pitchFamily="34" charset="0"/>
              <a:buChar char="•"/>
            </a:pPr>
            <a:r>
              <a:rPr lang="en-GB" altLang="es-ES" sz="2000" dirty="0">
                <a:cs typeface="Times New Roman" panose="02020603050405020304" pitchFamily="18" charset="0"/>
              </a:rPr>
              <a:t>Por </a:t>
            </a:r>
            <a:r>
              <a:rPr lang="en-GB" altLang="es-ES" sz="2000" dirty="0" err="1">
                <a:cs typeface="Times New Roman" panose="02020603050405020304" pitchFamily="18" charset="0"/>
              </a:rPr>
              <a:t>eso</a:t>
            </a:r>
            <a:r>
              <a:rPr lang="en-GB" altLang="es-ES" sz="2000" dirty="0">
                <a:cs typeface="Times New Roman" panose="02020603050405020304" pitchFamily="18" charset="0"/>
              </a:rPr>
              <a:t>, antes de </a:t>
            </a:r>
            <a:r>
              <a:rPr lang="en-GB" altLang="es-ES" sz="2000" dirty="0" err="1">
                <a:cs typeface="Times New Roman" panose="02020603050405020304" pitchFamily="18" charset="0"/>
              </a:rPr>
              <a:t>dar</a:t>
            </a:r>
            <a:r>
              <a:rPr lang="en-GB" altLang="es-ES" sz="2000" dirty="0">
                <a:cs typeface="Times New Roman" panose="02020603050405020304" pitchFamily="18" charset="0"/>
              </a:rPr>
              <a:t> por </a:t>
            </a:r>
            <a:r>
              <a:rPr lang="en-GB" altLang="es-ES" sz="2000" dirty="0" err="1">
                <a:cs typeface="Times New Roman" panose="02020603050405020304" pitchFamily="18" charset="0"/>
              </a:rPr>
              <a:t>finalizada</a:t>
            </a:r>
            <a:r>
              <a:rPr lang="en-GB" altLang="es-ES" sz="2000" dirty="0">
                <a:cs typeface="Times New Roman" panose="02020603050405020304" pitchFamily="18" charset="0"/>
              </a:rPr>
              <a:t> </a:t>
            </a:r>
            <a:r>
              <a:rPr lang="en-GB" altLang="es-ES" sz="2000" dirty="0" err="1">
                <a:cs typeface="Times New Roman" panose="02020603050405020304" pitchFamily="18" charset="0"/>
              </a:rPr>
              <a:t>cualquier</a:t>
            </a:r>
            <a:r>
              <a:rPr lang="en-GB" altLang="es-ES" sz="2000" dirty="0">
                <a:cs typeface="Times New Roman" panose="02020603050405020304" pitchFamily="18" charset="0"/>
              </a:rPr>
              <a:t> </a:t>
            </a:r>
            <a:r>
              <a:rPr lang="en-GB" altLang="es-ES" sz="2000" dirty="0" err="1">
                <a:cs typeface="Times New Roman" panose="02020603050405020304" pitchFamily="18" charset="0"/>
              </a:rPr>
              <a:t>labor</a:t>
            </a:r>
            <a:r>
              <a:rPr lang="en-GB" altLang="es-ES" sz="2000" dirty="0">
                <a:cs typeface="Times New Roman" panose="02020603050405020304" pitchFamily="18" charset="0"/>
              </a:rPr>
              <a:t> de </a:t>
            </a:r>
            <a:r>
              <a:rPr lang="en-GB" altLang="es-ES" sz="2000" dirty="0" err="1">
                <a:cs typeface="Times New Roman" panose="02020603050405020304" pitchFamily="18" charset="0"/>
              </a:rPr>
              <a:t>programación</a:t>
            </a:r>
            <a:r>
              <a:rPr lang="en-GB" altLang="es-ES" sz="2000" dirty="0">
                <a:cs typeface="Times New Roman" panose="02020603050405020304" pitchFamily="18" charset="0"/>
              </a:rPr>
              <a:t>, es fundamental </a:t>
            </a:r>
            <a:r>
              <a:rPr lang="en-GB" altLang="es-ES" sz="2000" dirty="0" err="1">
                <a:cs typeface="Times New Roman" panose="02020603050405020304" pitchFamily="18" charset="0"/>
              </a:rPr>
              <a:t>preparar</a:t>
            </a:r>
            <a:r>
              <a:rPr lang="en-GB" altLang="es-ES" sz="2000" dirty="0">
                <a:cs typeface="Times New Roman" panose="02020603050405020304" pitchFamily="18" charset="0"/>
              </a:rPr>
              <a:t> un conjunto de </a:t>
            </a:r>
            <a:r>
              <a:rPr lang="en-GB" altLang="es-ES" sz="2000" dirty="0" err="1">
                <a:cs typeface="Times New Roman" panose="02020603050405020304" pitchFamily="18" charset="0"/>
              </a:rPr>
              <a:t>datos</a:t>
            </a:r>
            <a:r>
              <a:rPr lang="en-GB" altLang="es-ES" sz="2000" dirty="0">
                <a:cs typeface="Times New Roman" panose="02020603050405020304" pitchFamily="18" charset="0"/>
              </a:rPr>
              <a:t> lo </a:t>
            </a:r>
            <a:r>
              <a:rPr lang="en-GB" altLang="es-ES" sz="2000" dirty="0" err="1">
                <a:cs typeface="Times New Roman" panose="02020603050405020304" pitchFamily="18" charset="0"/>
              </a:rPr>
              <a:t>más</a:t>
            </a:r>
            <a:r>
              <a:rPr lang="en-GB" altLang="es-ES" sz="2000" dirty="0">
                <a:cs typeface="Times New Roman" panose="02020603050405020304" pitchFamily="18" charset="0"/>
              </a:rPr>
              <a:t> </a:t>
            </a:r>
            <a:r>
              <a:rPr lang="en-GB" altLang="es-ES" sz="2000" dirty="0" err="1">
                <a:cs typeface="Times New Roman" panose="02020603050405020304" pitchFamily="18" charset="0"/>
              </a:rPr>
              <a:t>representativo</a:t>
            </a:r>
            <a:r>
              <a:rPr lang="en-GB" altLang="es-ES" sz="2000" dirty="0">
                <a:cs typeface="Times New Roman" panose="02020603050405020304" pitchFamily="18" charset="0"/>
              </a:rPr>
              <a:t> </a:t>
            </a:r>
            <a:r>
              <a:rPr lang="en-GB" altLang="es-ES" sz="2000" dirty="0" err="1">
                <a:cs typeface="Times New Roman" panose="02020603050405020304" pitchFamily="18" charset="0"/>
              </a:rPr>
              <a:t>posible</a:t>
            </a:r>
            <a:r>
              <a:rPr lang="en-GB" altLang="es-ES" sz="2000" dirty="0">
                <a:cs typeface="Times New Roman" panose="02020603050405020304" pitchFamily="18" charset="0"/>
              </a:rPr>
              <a:t> del </a:t>
            </a:r>
            <a:r>
              <a:rPr lang="en-GB" altLang="es-ES" sz="2000" dirty="0" err="1">
                <a:cs typeface="Times New Roman" panose="02020603050405020304" pitchFamily="18" charset="0"/>
              </a:rPr>
              <a:t>problema</a:t>
            </a:r>
            <a:r>
              <a:rPr lang="en-GB" altLang="es-ES" sz="2000" dirty="0">
                <a:cs typeface="Times New Roman" panose="02020603050405020304" pitchFamily="18" charset="0"/>
              </a:rPr>
              <a:t>, que </a:t>
            </a:r>
            <a:r>
              <a:rPr lang="en-GB" altLang="es-ES" sz="2000" dirty="0" err="1">
                <a:cs typeface="Times New Roman" panose="02020603050405020304" pitchFamily="18" charset="0"/>
              </a:rPr>
              <a:t>permitan</a:t>
            </a:r>
            <a:r>
              <a:rPr lang="en-GB" altLang="es-ES" sz="2000" dirty="0">
                <a:cs typeface="Times New Roman" panose="02020603050405020304" pitchFamily="18" charset="0"/>
              </a:rPr>
              <a:t> </a:t>
            </a:r>
            <a:r>
              <a:rPr lang="en-GB" altLang="es-ES" sz="2000" dirty="0" err="1">
                <a:cs typeface="Times New Roman" panose="02020603050405020304" pitchFamily="18" charset="0"/>
              </a:rPr>
              <a:t>probar</a:t>
            </a:r>
            <a:r>
              <a:rPr lang="en-GB" altLang="es-ES" sz="2000" dirty="0">
                <a:cs typeface="Times New Roman" panose="02020603050405020304" pitchFamily="18" charset="0"/>
              </a:rPr>
              <a:t> el </a:t>
            </a:r>
            <a:r>
              <a:rPr lang="en-GB" altLang="es-ES" sz="2000" dirty="0" err="1">
                <a:cs typeface="Times New Roman" panose="02020603050405020304" pitchFamily="18" charset="0"/>
              </a:rPr>
              <a:t>programa</a:t>
            </a:r>
            <a:r>
              <a:rPr lang="en-GB" altLang="es-ES" sz="2000" dirty="0">
                <a:cs typeface="Times New Roman" panose="02020603050405020304" pitchFamily="18" charset="0"/>
              </a:rPr>
              <a:t> </a:t>
            </a:r>
            <a:r>
              <a:rPr lang="en-GB" altLang="es-ES" sz="2000" dirty="0" err="1">
                <a:cs typeface="Times New Roman" panose="02020603050405020304" pitchFamily="18" charset="0"/>
              </a:rPr>
              <a:t>cuando</a:t>
            </a:r>
            <a:r>
              <a:rPr lang="en-GB" altLang="es-ES" sz="2000" dirty="0">
                <a:cs typeface="Times New Roman" panose="02020603050405020304" pitchFamily="18" charset="0"/>
              </a:rPr>
              <a:t> se </a:t>
            </a:r>
            <a:r>
              <a:rPr lang="en-GB" altLang="es-ES" sz="2000" dirty="0" err="1">
                <a:cs typeface="Times New Roman" panose="02020603050405020304" pitchFamily="18" charset="0"/>
              </a:rPr>
              <a:t>ejecute</a:t>
            </a:r>
            <a:r>
              <a:rPr lang="en-GB" altLang="es-ES" sz="2000" dirty="0">
                <a:cs typeface="Times New Roman" panose="02020603050405020304" pitchFamily="18" charset="0"/>
              </a:rPr>
              <a:t> y </a:t>
            </a:r>
            <a:r>
              <a:rPr lang="en-GB" altLang="es-ES" sz="2000" dirty="0" err="1">
                <a:cs typeface="Times New Roman" panose="02020603050405020304" pitchFamily="18" charset="0"/>
              </a:rPr>
              <a:t>así</a:t>
            </a:r>
            <a:r>
              <a:rPr lang="en-GB" altLang="es-ES" sz="2000" dirty="0">
                <a:cs typeface="Times New Roman" panose="02020603050405020304" pitchFamily="18" charset="0"/>
              </a:rPr>
              <a:t> </a:t>
            </a:r>
            <a:r>
              <a:rPr lang="en-GB" altLang="es-ES" sz="2000" dirty="0" err="1">
                <a:cs typeface="Times New Roman" panose="02020603050405020304" pitchFamily="18" charset="0"/>
              </a:rPr>
              <a:t>verificar</a:t>
            </a:r>
            <a:r>
              <a:rPr lang="en-GB" altLang="es-ES" sz="2000" dirty="0">
                <a:cs typeface="Times New Roman" panose="02020603050405020304" pitchFamily="18" charset="0"/>
              </a:rPr>
              <a:t> los </a:t>
            </a:r>
            <a:r>
              <a:rPr lang="en-GB" altLang="es-ES" sz="2000" dirty="0" err="1">
                <a:cs typeface="Times New Roman" panose="02020603050405020304" pitchFamily="18" charset="0"/>
              </a:rPr>
              <a:t>resultados</a:t>
            </a:r>
            <a:r>
              <a:rPr lang="en-GB" altLang="es-ES" sz="2000" dirty="0">
                <a:cs typeface="Times New Roman" panose="02020603050405020304" pitchFamily="18" charset="0"/>
              </a:rPr>
              <a:t>.</a:t>
            </a:r>
          </a:p>
        </p:txBody>
      </p:sp>
      <p:pic>
        <p:nvPicPr>
          <p:cNvPr id="8" name="Imagen 7" descr="Imagen que contiene interior, mesa, sentado&#10;&#10;Descripción generada automáticamente">
            <a:extLst>
              <a:ext uri="{FF2B5EF4-FFF2-40B4-BE49-F238E27FC236}">
                <a16:creationId xmlns:a16="http://schemas.microsoft.com/office/drawing/2014/main" id="{424C4C13-76D5-4DDD-8DFF-FEAD2F6A20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6916" y="2333834"/>
            <a:ext cx="4335449" cy="2967374"/>
          </a:xfrm>
          <a:prstGeom prst="rect">
            <a:avLst/>
          </a:prstGeom>
        </p:spPr>
      </p:pic>
      <p:sp>
        <p:nvSpPr>
          <p:cNvPr id="9" name="Rectángulo 8">
            <a:extLst>
              <a:ext uri="{FF2B5EF4-FFF2-40B4-BE49-F238E27FC236}">
                <a16:creationId xmlns:a16="http://schemas.microsoft.com/office/drawing/2014/main" id="{1D32C1AC-4D38-4E92-B030-7CBF3F71C9A3}"/>
              </a:ext>
            </a:extLst>
          </p:cNvPr>
          <p:cNvSpPr/>
          <p:nvPr/>
        </p:nvSpPr>
        <p:spPr>
          <a:xfrm>
            <a:off x="19579" y="6381328"/>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Picture 8" descr="Resultado de imagen para siguiente">
            <a:hlinkClick r:id="" action="ppaction://hlinkshowjump?jump=nextslide"/>
            <a:extLst>
              <a:ext uri="{FF2B5EF4-FFF2-40B4-BE49-F238E27FC236}">
                <a16:creationId xmlns:a16="http://schemas.microsoft.com/office/drawing/2014/main" id="{15B96C8F-14E6-4808-B0AE-366DBC0834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05609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990596-C115-451D-9F50-B2034F70BBB9}"/>
              </a:ext>
            </a:extLst>
          </p:cNvPr>
          <p:cNvSpPr>
            <a:spLocks noGrp="1"/>
          </p:cNvSpPr>
          <p:nvPr>
            <p:ph type="title"/>
          </p:nvPr>
        </p:nvSpPr>
        <p:spPr/>
        <p:txBody>
          <a:bodyPr/>
          <a:lstStyle/>
          <a:p>
            <a:r>
              <a:rPr lang="es-ES" sz="4800" dirty="0">
                <a:solidFill>
                  <a:schemeClr val="tx1"/>
                </a:solidFill>
              </a:rPr>
              <a:t>Ejecución y pruebas.</a:t>
            </a:r>
            <a:endParaRPr lang="es-ES" dirty="0"/>
          </a:p>
        </p:txBody>
      </p:sp>
      <p:sp>
        <p:nvSpPr>
          <p:cNvPr id="4" name="CuadroTexto 3">
            <a:extLst>
              <a:ext uri="{FF2B5EF4-FFF2-40B4-BE49-F238E27FC236}">
                <a16:creationId xmlns:a16="http://schemas.microsoft.com/office/drawing/2014/main" id="{C7B313D1-8B30-4631-832A-FAC3B5156129}"/>
              </a:ext>
            </a:extLst>
          </p:cNvPr>
          <p:cNvSpPr txBox="1"/>
          <p:nvPr/>
        </p:nvSpPr>
        <p:spPr>
          <a:xfrm>
            <a:off x="549796" y="2767280"/>
            <a:ext cx="5821506" cy="1323439"/>
          </a:xfrm>
          <a:prstGeom prst="rect">
            <a:avLst/>
          </a:prstGeom>
          <a:noFill/>
        </p:spPr>
        <p:txBody>
          <a:bodyPr wrap="square" rtlCol="0">
            <a:spAutoFit/>
          </a:bodyPr>
          <a:lstStyle/>
          <a:p>
            <a:pPr marL="342900" indent="-342900" algn="just" hangingPunct="0">
              <a:spcBef>
                <a:spcPct val="0"/>
              </a:spcBef>
              <a:buSzPct val="45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sz="2000" dirty="0" err="1">
                <a:cs typeface="Times New Roman" panose="02020603050405020304" pitchFamily="18" charset="0"/>
              </a:rPr>
              <a:t>Cuanto</a:t>
            </a:r>
            <a:r>
              <a:rPr lang="en-GB" altLang="es-ES" sz="2000" dirty="0">
                <a:cs typeface="Times New Roman" panose="02020603050405020304" pitchFamily="18" charset="0"/>
              </a:rPr>
              <a:t> </a:t>
            </a:r>
            <a:r>
              <a:rPr lang="en-GB" altLang="es-ES" sz="2000" dirty="0" err="1">
                <a:cs typeface="Times New Roman" panose="02020603050405020304" pitchFamily="18" charset="0"/>
              </a:rPr>
              <a:t>más</a:t>
            </a:r>
            <a:r>
              <a:rPr lang="en-GB" altLang="es-ES" sz="2000" dirty="0">
                <a:cs typeface="Times New Roman" panose="02020603050405020304" pitchFamily="18" charset="0"/>
              </a:rPr>
              <a:t> </a:t>
            </a:r>
            <a:r>
              <a:rPr lang="en-GB" altLang="es-ES" sz="2000" dirty="0" err="1">
                <a:cs typeface="Times New Roman" panose="02020603050405020304" pitchFamily="18" charset="0"/>
              </a:rPr>
              <a:t>exhaustivas</a:t>
            </a:r>
            <a:r>
              <a:rPr lang="en-GB" altLang="es-ES" sz="2000" dirty="0">
                <a:cs typeface="Times New Roman" panose="02020603050405020304" pitchFamily="18" charset="0"/>
              </a:rPr>
              <a:t> </a:t>
            </a:r>
            <a:r>
              <a:rPr lang="en-GB" altLang="es-ES" sz="2000" dirty="0" err="1">
                <a:cs typeface="Times New Roman" panose="02020603050405020304" pitchFamily="18" charset="0"/>
              </a:rPr>
              <a:t>sean</a:t>
            </a:r>
            <a:r>
              <a:rPr lang="en-GB" altLang="es-ES" sz="2000" dirty="0">
                <a:cs typeface="Times New Roman" panose="02020603050405020304" pitchFamily="18" charset="0"/>
              </a:rPr>
              <a:t> las </a:t>
            </a:r>
            <a:r>
              <a:rPr lang="en-GB" altLang="es-ES" sz="2000" dirty="0" err="1">
                <a:cs typeface="Times New Roman" panose="02020603050405020304" pitchFamily="18" charset="0"/>
              </a:rPr>
              <a:t>pruebas</a:t>
            </a:r>
            <a:r>
              <a:rPr lang="en-GB" altLang="es-ES" sz="2000" dirty="0">
                <a:cs typeface="Times New Roman" panose="02020603050405020304" pitchFamily="18" charset="0"/>
              </a:rPr>
              <a:t> de un </a:t>
            </a:r>
            <a:r>
              <a:rPr lang="en-GB" altLang="es-ES" sz="2000" dirty="0" err="1">
                <a:cs typeface="Times New Roman" panose="02020603050405020304" pitchFamily="18" charset="0"/>
              </a:rPr>
              <a:t>programa</a:t>
            </a:r>
            <a:r>
              <a:rPr lang="en-GB" altLang="es-ES" sz="2000" dirty="0">
                <a:cs typeface="Times New Roman" panose="02020603050405020304" pitchFamily="18" charset="0"/>
              </a:rPr>
              <a:t>, mayor </a:t>
            </a:r>
            <a:r>
              <a:rPr lang="en-GB" altLang="es-ES" sz="2000" dirty="0" err="1">
                <a:cs typeface="Times New Roman" panose="02020603050405020304" pitchFamily="18" charset="0"/>
              </a:rPr>
              <a:t>seguridad</a:t>
            </a:r>
            <a:r>
              <a:rPr lang="en-GB" altLang="es-ES" sz="2000" dirty="0">
                <a:cs typeface="Times New Roman" panose="02020603050405020304" pitchFamily="18" charset="0"/>
              </a:rPr>
              <a:t> se </a:t>
            </a:r>
            <a:r>
              <a:rPr lang="en-GB" altLang="es-ES" sz="2000" dirty="0" err="1">
                <a:cs typeface="Times New Roman" panose="02020603050405020304" pitchFamily="18" charset="0"/>
              </a:rPr>
              <a:t>tendrá</a:t>
            </a:r>
            <a:r>
              <a:rPr lang="en-GB" altLang="es-ES" sz="2000" dirty="0">
                <a:cs typeface="Times New Roman" panose="02020603050405020304" pitchFamily="18" charset="0"/>
              </a:rPr>
              <a:t> de que </a:t>
            </a:r>
            <a:r>
              <a:rPr lang="en-GB" altLang="es-ES" sz="2000" dirty="0" err="1">
                <a:cs typeface="Times New Roman" panose="02020603050405020304" pitchFamily="18" charset="0"/>
              </a:rPr>
              <a:t>éste</a:t>
            </a:r>
            <a:r>
              <a:rPr lang="en-GB" altLang="es-ES" sz="2000" dirty="0">
                <a:cs typeface="Times New Roman" panose="02020603050405020304" pitchFamily="18" charset="0"/>
              </a:rPr>
              <a:t> </a:t>
            </a:r>
            <a:r>
              <a:rPr lang="en-GB" altLang="es-ES" sz="2000" dirty="0" err="1">
                <a:cs typeface="Times New Roman" panose="02020603050405020304" pitchFamily="18" charset="0"/>
              </a:rPr>
              <a:t>funcione</a:t>
            </a:r>
            <a:r>
              <a:rPr lang="en-GB" altLang="es-ES" sz="2000" dirty="0">
                <a:cs typeface="Times New Roman" panose="02020603050405020304" pitchFamily="18" charset="0"/>
              </a:rPr>
              <a:t> </a:t>
            </a:r>
            <a:r>
              <a:rPr lang="en-GB" altLang="es-ES" sz="2000" dirty="0" err="1">
                <a:cs typeface="Times New Roman" panose="02020603050405020304" pitchFamily="18" charset="0"/>
              </a:rPr>
              <a:t>correctamente</a:t>
            </a:r>
            <a:r>
              <a:rPr lang="en-GB" altLang="es-ES" sz="2000" dirty="0">
                <a:cs typeface="Times New Roman" panose="02020603050405020304" pitchFamily="18" charset="0"/>
              </a:rPr>
              <a:t> y, por lo tanto, </a:t>
            </a:r>
            <a:r>
              <a:rPr lang="en-GB" altLang="es-ES" sz="2000" dirty="0" err="1">
                <a:cs typeface="Times New Roman" panose="02020603050405020304" pitchFamily="18" charset="0"/>
              </a:rPr>
              <a:t>menor</a:t>
            </a:r>
            <a:r>
              <a:rPr lang="en-GB" altLang="es-ES" sz="2000" dirty="0">
                <a:cs typeface="Times New Roman" panose="02020603050405020304" pitchFamily="18" charset="0"/>
              </a:rPr>
              <a:t> </a:t>
            </a:r>
            <a:r>
              <a:rPr lang="en-GB" altLang="es-ES" sz="2000" dirty="0" err="1">
                <a:cs typeface="Times New Roman" panose="02020603050405020304" pitchFamily="18" charset="0"/>
              </a:rPr>
              <a:t>posibilidad</a:t>
            </a:r>
            <a:r>
              <a:rPr lang="en-GB" altLang="es-ES" sz="2000" dirty="0">
                <a:cs typeface="Times New Roman" panose="02020603050405020304" pitchFamily="18" charset="0"/>
              </a:rPr>
              <a:t> de </a:t>
            </a:r>
            <a:r>
              <a:rPr lang="en-GB" altLang="es-ES" sz="2000" dirty="0" err="1">
                <a:cs typeface="Times New Roman" panose="02020603050405020304" pitchFamily="18" charset="0"/>
              </a:rPr>
              <a:t>errores</a:t>
            </a:r>
            <a:r>
              <a:rPr lang="en-GB" altLang="es-ES" sz="2000" dirty="0">
                <a:cs typeface="Times New Roman" panose="02020603050405020304" pitchFamily="18" charset="0"/>
              </a:rPr>
              <a:t>. </a:t>
            </a:r>
          </a:p>
        </p:txBody>
      </p:sp>
      <p:pic>
        <p:nvPicPr>
          <p:cNvPr id="6" name="Imagen 5">
            <a:extLst>
              <a:ext uri="{FF2B5EF4-FFF2-40B4-BE49-F238E27FC236}">
                <a16:creationId xmlns:a16="http://schemas.microsoft.com/office/drawing/2014/main" id="{DF5CA25E-7EA2-4F30-8A06-D8153346DE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0516" y="2492896"/>
            <a:ext cx="3586162" cy="2471737"/>
          </a:xfrm>
          <a:prstGeom prst="rect">
            <a:avLst/>
          </a:prstGeom>
          <a:ln>
            <a:noFill/>
          </a:ln>
          <a:effectLst>
            <a:outerShdw blurRad="292100" dist="139700" dir="2700000" algn="tl" rotWithShape="0">
              <a:srgbClr val="333333">
                <a:alpha val="65000"/>
              </a:srgbClr>
            </a:outerShdw>
          </a:effectLst>
        </p:spPr>
      </p:pic>
      <p:sp>
        <p:nvSpPr>
          <p:cNvPr id="7" name="CuadroTexto 6">
            <a:extLst>
              <a:ext uri="{FF2B5EF4-FFF2-40B4-BE49-F238E27FC236}">
                <a16:creationId xmlns:a16="http://schemas.microsoft.com/office/drawing/2014/main" id="{C4BDE744-6E81-4093-8BAE-1336CE5F10FA}"/>
              </a:ext>
            </a:extLst>
          </p:cNvPr>
          <p:cNvSpPr txBox="1"/>
          <p:nvPr/>
        </p:nvSpPr>
        <p:spPr>
          <a:xfrm>
            <a:off x="220189" y="5903452"/>
            <a:ext cx="6480720" cy="738664"/>
          </a:xfrm>
          <a:prstGeom prst="rect">
            <a:avLst/>
          </a:prstGeom>
          <a:noFill/>
        </p:spPr>
        <p:txBody>
          <a:bodyPr wrap="square" rtlCol="0">
            <a:spAutoFit/>
          </a:bodyPr>
          <a:lstStyle/>
          <a:p>
            <a:r>
              <a:rPr lang="es-ES" sz="1400" dirty="0">
                <a:hlinkClick r:id="rId3"/>
              </a:rPr>
              <a:t>https://www.monografias.com/trabajos104/resolucion-problemas-computadoras-algoritmos-y-programas/resolucion-problemas-computadoras-algoritmos-y-programas.shtml</a:t>
            </a:r>
            <a:endParaRPr lang="es-ES" sz="1400" dirty="0"/>
          </a:p>
        </p:txBody>
      </p:sp>
      <p:pic>
        <p:nvPicPr>
          <p:cNvPr id="8" name="Picture 8" descr="Resultado de imagen para siguiente">
            <a:hlinkClick r:id="" action="ppaction://hlinkshowjump?jump=nextslide"/>
            <a:extLst>
              <a:ext uri="{FF2B5EF4-FFF2-40B4-BE49-F238E27FC236}">
                <a16:creationId xmlns:a16="http://schemas.microsoft.com/office/drawing/2014/main" id="{FB45D8AD-B131-42E3-9BFF-D221CA7C7E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3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EA5528-3967-47DC-B00D-62FAC04EDED7}"/>
              </a:ext>
            </a:extLst>
          </p:cNvPr>
          <p:cNvSpPr txBox="1">
            <a:spLocks/>
          </p:cNvSpPr>
          <p:nvPr/>
        </p:nvSpPr>
        <p:spPr>
          <a:xfrm>
            <a:off x="837828" y="857660"/>
            <a:ext cx="8520600" cy="607800"/>
          </a:xfrm>
          <a:prstGeom prst="rect">
            <a:avLst/>
          </a:prstGeom>
        </p:spPr>
        <p:txBody>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pPr algn="ctr"/>
            <a:r>
              <a:rPr lang="es-MX" dirty="0"/>
              <a:t>Presentación </a:t>
            </a:r>
            <a:endParaRPr lang="es-ES" dirty="0"/>
          </a:p>
        </p:txBody>
      </p:sp>
      <p:sp>
        <p:nvSpPr>
          <p:cNvPr id="3" name="Marcador de texto 2">
            <a:extLst>
              <a:ext uri="{FF2B5EF4-FFF2-40B4-BE49-F238E27FC236}">
                <a16:creationId xmlns:a16="http://schemas.microsoft.com/office/drawing/2014/main" id="{8AA14E5B-4630-4BEE-8EF4-F380E4F271D7}"/>
              </a:ext>
            </a:extLst>
          </p:cNvPr>
          <p:cNvSpPr txBox="1">
            <a:spLocks/>
          </p:cNvSpPr>
          <p:nvPr/>
        </p:nvSpPr>
        <p:spPr>
          <a:xfrm>
            <a:off x="3442415" y="1740341"/>
            <a:ext cx="8486380" cy="3621723"/>
          </a:xfrm>
          <a:prstGeom prst="rect">
            <a:avLst/>
          </a:prstGeom>
        </p:spPr>
        <p:txBody>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MX" sz="1800" dirty="0"/>
              <a:t>Uno de los perfiles del Licenciado en Informática Administrativa es la construcción de software que ayude a llevar a cabo los procesos diarios de las organizaciones en forma eficaz y eficiente, de igual forma, tiene los conocimientos que permiten dirigir, crear e implementar proyectos que combinen las transacciones electrónicas de datos y el uso de las tecnologías computacionales con los métodos, técnicas y herramientas de carácter administrativo y contable, para la instrumentación de soluciones informáticas de calidad, participando así en la búsqueda del éxito y competitividad de la empresa. </a:t>
            </a:r>
          </a:p>
          <a:p>
            <a:r>
              <a:rPr lang="es-MX" sz="1800" dirty="0"/>
              <a:t>La presente unidad de aprendizaje crea conocimientos, genera las competencias básicas para la fase de desarrollo y las habilidades necesarias para plantear soluciones utilizando Algoritmos Computacionales. </a:t>
            </a:r>
            <a:endParaRPr lang="es-ES" sz="1800" dirty="0"/>
          </a:p>
        </p:txBody>
      </p:sp>
      <p:pic>
        <p:nvPicPr>
          <p:cNvPr id="4" name="Imagen 3">
            <a:extLst>
              <a:ext uri="{FF2B5EF4-FFF2-40B4-BE49-F238E27FC236}">
                <a16:creationId xmlns:a16="http://schemas.microsoft.com/office/drawing/2014/main" id="{28BA2797-85A4-44B9-A970-0643052B6C1E}"/>
              </a:ext>
            </a:extLst>
          </p:cNvPr>
          <p:cNvPicPr>
            <a:picLocks noChangeAspect="1"/>
          </p:cNvPicPr>
          <p:nvPr/>
        </p:nvPicPr>
        <p:blipFill>
          <a:blip r:embed="rId2"/>
          <a:stretch>
            <a:fillRect/>
          </a:stretch>
        </p:blipFill>
        <p:spPr>
          <a:xfrm>
            <a:off x="639427" y="857660"/>
            <a:ext cx="2774586" cy="2617718"/>
          </a:xfrm>
          <a:prstGeom prst="rect">
            <a:avLst/>
          </a:prstGeom>
        </p:spPr>
      </p:pic>
      <p:pic>
        <p:nvPicPr>
          <p:cNvPr id="6" name="Picture 10" descr="Imagen relacionada">
            <a:hlinkClick r:id="" action="ppaction://hlinkshowjump?jump=firstslide"/>
            <a:extLst>
              <a:ext uri="{FF2B5EF4-FFF2-40B4-BE49-F238E27FC236}">
                <a16:creationId xmlns:a16="http://schemas.microsoft.com/office/drawing/2014/main" id="{943D1A77-AF34-4D89-85DB-AFEF375BC9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908" y="5315396"/>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Resultado de imagen para menu boton">
            <a:hlinkClick r:id="rId4" action="ppaction://hlinksldjump"/>
            <a:extLst>
              <a:ext uri="{FF2B5EF4-FFF2-40B4-BE49-F238E27FC236}">
                <a16:creationId xmlns:a16="http://schemas.microsoft.com/office/drawing/2014/main" id="{89A9DB88-475B-4BE5-B1E2-724EB07A8D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9819" y="5173012"/>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040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B7896C-540B-49A8-88D2-55EEAC26BF97}"/>
              </a:ext>
            </a:extLst>
          </p:cNvPr>
          <p:cNvSpPr>
            <a:spLocks noGrp="1"/>
          </p:cNvSpPr>
          <p:nvPr>
            <p:ph type="title"/>
          </p:nvPr>
        </p:nvSpPr>
        <p:spPr/>
        <p:txBody>
          <a:bodyPr/>
          <a:lstStyle/>
          <a:p>
            <a:r>
              <a:rPr lang="es-ES" sz="5400" dirty="0">
                <a:solidFill>
                  <a:schemeClr val="tx1"/>
                </a:solidFill>
              </a:rPr>
              <a:t>Ejecución y pruebas.</a:t>
            </a:r>
            <a:endParaRPr lang="es-ES" dirty="0"/>
          </a:p>
        </p:txBody>
      </p:sp>
      <p:sp>
        <p:nvSpPr>
          <p:cNvPr id="5" name="CuadroTexto 4">
            <a:extLst>
              <a:ext uri="{FF2B5EF4-FFF2-40B4-BE49-F238E27FC236}">
                <a16:creationId xmlns:a16="http://schemas.microsoft.com/office/drawing/2014/main" id="{A84B3B92-42AB-4626-AE12-CC356FE32BD6}"/>
              </a:ext>
            </a:extLst>
          </p:cNvPr>
          <p:cNvSpPr txBox="1"/>
          <p:nvPr/>
        </p:nvSpPr>
        <p:spPr>
          <a:xfrm>
            <a:off x="6454452" y="2852936"/>
            <a:ext cx="4700740" cy="1938992"/>
          </a:xfrm>
          <a:prstGeom prst="rect">
            <a:avLst/>
          </a:prstGeom>
          <a:noFill/>
        </p:spPr>
        <p:txBody>
          <a:bodyPr wrap="square" rtlCol="0">
            <a:spAutoFit/>
          </a:bodyPr>
          <a:lstStyle/>
          <a:p>
            <a:pPr marL="285750" indent="-285750" algn="just" hangingPunct="0">
              <a:spcBef>
                <a:spcPct val="0"/>
              </a:spcBef>
              <a:buSzPct val="45000"/>
              <a:buFont typeface="Arial" panose="020B0604020202020204"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es-ES" sz="2000" dirty="0">
                <a:cs typeface="Times New Roman" panose="02020603050405020304" pitchFamily="18" charset="0"/>
              </a:rPr>
              <a:t>El </a:t>
            </a:r>
            <a:r>
              <a:rPr lang="es-419" altLang="es-ES" sz="2000" dirty="0">
                <a:cs typeface="Times New Roman" panose="02020603050405020304" pitchFamily="18" charset="0"/>
              </a:rPr>
              <a:t>programa</a:t>
            </a:r>
            <a:r>
              <a:rPr lang="en-GB" altLang="es-ES" sz="2000" dirty="0">
                <a:cs typeface="Times New Roman" panose="02020603050405020304" pitchFamily="18" charset="0"/>
              </a:rPr>
              <a:t> se </a:t>
            </a:r>
            <a:r>
              <a:rPr lang="es-419" altLang="es-ES" sz="2000" dirty="0">
                <a:cs typeface="Times New Roman" panose="02020603050405020304" pitchFamily="18" charset="0"/>
              </a:rPr>
              <a:t>considera</a:t>
            </a:r>
            <a:r>
              <a:rPr lang="en-GB" altLang="es-ES" sz="2000" dirty="0">
                <a:cs typeface="Times New Roman" panose="02020603050405020304" pitchFamily="18" charset="0"/>
              </a:rPr>
              <a:t> </a:t>
            </a:r>
            <a:r>
              <a:rPr lang="es-419" altLang="es-ES" sz="2000" dirty="0">
                <a:cs typeface="Times New Roman" panose="02020603050405020304" pitchFamily="18" charset="0"/>
              </a:rPr>
              <a:t>terminado</a:t>
            </a:r>
            <a:r>
              <a:rPr lang="en-GB" altLang="es-ES" sz="2000" dirty="0">
                <a:cs typeface="Times New Roman" panose="02020603050405020304" pitchFamily="18" charset="0"/>
              </a:rPr>
              <a:t> </a:t>
            </a:r>
            <a:r>
              <a:rPr lang="es-419" altLang="es-ES" sz="2000" dirty="0">
                <a:cs typeface="Times New Roman" panose="02020603050405020304" pitchFamily="18" charset="0"/>
              </a:rPr>
              <a:t>cuando</a:t>
            </a:r>
            <a:r>
              <a:rPr lang="en-GB" altLang="es-ES" sz="2000" dirty="0">
                <a:cs typeface="Times New Roman" panose="02020603050405020304" pitchFamily="18" charset="0"/>
              </a:rPr>
              <a:t> se </a:t>
            </a:r>
            <a:r>
              <a:rPr lang="es-419" altLang="es-ES" sz="2000" dirty="0">
                <a:cs typeface="Times New Roman" panose="02020603050405020304" pitchFamily="18" charset="0"/>
              </a:rPr>
              <a:t>han</a:t>
            </a:r>
            <a:r>
              <a:rPr lang="en-GB" altLang="es-ES" sz="2000" dirty="0">
                <a:cs typeface="Times New Roman" panose="02020603050405020304" pitchFamily="18" charset="0"/>
              </a:rPr>
              <a:t> </a:t>
            </a:r>
            <a:r>
              <a:rPr lang="es-419" altLang="es-ES" sz="2000" dirty="0">
                <a:cs typeface="Times New Roman" panose="02020603050405020304" pitchFamily="18" charset="0"/>
              </a:rPr>
              <a:t>realizado</a:t>
            </a:r>
            <a:r>
              <a:rPr lang="en-GB" altLang="es-ES" sz="2000" dirty="0">
                <a:cs typeface="Times New Roman" panose="02020603050405020304" pitchFamily="18" charset="0"/>
              </a:rPr>
              <a:t> </a:t>
            </a:r>
            <a:r>
              <a:rPr lang="es-419" altLang="es-ES" sz="2000" dirty="0">
                <a:cs typeface="Times New Roman" panose="02020603050405020304" pitchFamily="18" charset="0"/>
              </a:rPr>
              <a:t>pruebas</a:t>
            </a:r>
            <a:r>
              <a:rPr lang="en-GB" altLang="es-ES" sz="2000" dirty="0">
                <a:cs typeface="Times New Roman" panose="02020603050405020304" pitchFamily="18" charset="0"/>
              </a:rPr>
              <a:t> y </a:t>
            </a:r>
            <a:r>
              <a:rPr lang="es-419" altLang="es-ES" sz="2000" dirty="0">
                <a:cs typeface="Times New Roman" panose="02020603050405020304" pitchFamily="18" charset="0"/>
              </a:rPr>
              <a:t>ensayo</a:t>
            </a:r>
            <a:r>
              <a:rPr lang="en-GB" altLang="es-ES" sz="2000" dirty="0">
                <a:cs typeface="Times New Roman" panose="02020603050405020304" pitchFamily="18" charset="0"/>
              </a:rPr>
              <a:t> de </a:t>
            </a:r>
            <a:r>
              <a:rPr lang="es-419" altLang="es-ES" sz="2000" dirty="0">
                <a:cs typeface="Times New Roman" panose="02020603050405020304" pitchFamily="18" charset="0"/>
              </a:rPr>
              <a:t>su</a:t>
            </a:r>
            <a:r>
              <a:rPr lang="en-GB" altLang="es-ES" sz="2000" dirty="0">
                <a:cs typeface="Times New Roman" panose="02020603050405020304" pitchFamily="18" charset="0"/>
              </a:rPr>
              <a:t> </a:t>
            </a:r>
            <a:r>
              <a:rPr lang="es-419" altLang="es-ES" sz="2000" dirty="0">
                <a:cs typeface="Times New Roman" panose="02020603050405020304" pitchFamily="18" charset="0"/>
              </a:rPr>
              <a:t>fiabilidad</a:t>
            </a:r>
            <a:r>
              <a:rPr lang="en-GB" altLang="es-ES" sz="2000" dirty="0">
                <a:cs typeface="Times New Roman" panose="02020603050405020304" pitchFamily="18" charset="0"/>
              </a:rPr>
              <a:t> con el conjunto de </a:t>
            </a:r>
            <a:r>
              <a:rPr lang="en-GB" altLang="es-ES" sz="2000" dirty="0" err="1">
                <a:cs typeface="Times New Roman" panose="02020603050405020304" pitchFamily="18" charset="0"/>
              </a:rPr>
              <a:t>datos</a:t>
            </a:r>
            <a:r>
              <a:rPr lang="en-GB" altLang="es-ES" sz="2000" dirty="0">
                <a:cs typeface="Times New Roman" panose="02020603050405020304" pitchFamily="18" charset="0"/>
              </a:rPr>
              <a:t> </a:t>
            </a:r>
            <a:r>
              <a:rPr lang="en-GB" altLang="es-ES" sz="2000" dirty="0" err="1">
                <a:cs typeface="Times New Roman" panose="02020603050405020304" pitchFamily="18" charset="0"/>
              </a:rPr>
              <a:t>seleccionados</a:t>
            </a:r>
            <a:r>
              <a:rPr lang="en-GB" altLang="es-ES" sz="2000" dirty="0">
                <a:cs typeface="Times New Roman" panose="02020603050405020304" pitchFamily="18" charset="0"/>
              </a:rPr>
              <a:t> y </a:t>
            </a:r>
            <a:r>
              <a:rPr lang="en-GB" altLang="es-ES" sz="2000" dirty="0" err="1">
                <a:cs typeface="Times New Roman" panose="02020603050405020304" pitchFamily="18" charset="0"/>
              </a:rPr>
              <a:t>otros</a:t>
            </a:r>
            <a:r>
              <a:rPr lang="en-GB" altLang="es-ES" sz="2000" dirty="0">
                <a:cs typeface="Times New Roman" panose="02020603050405020304" pitchFamily="18" charset="0"/>
              </a:rPr>
              <a:t> </a:t>
            </a:r>
            <a:r>
              <a:rPr lang="en-GB" altLang="es-ES" sz="2000" dirty="0" err="1">
                <a:cs typeface="Times New Roman" panose="02020603050405020304" pitchFamily="18" charset="0"/>
              </a:rPr>
              <a:t>nuevos</a:t>
            </a:r>
            <a:r>
              <a:rPr lang="en-GB" altLang="es-ES" sz="2000" dirty="0">
                <a:cs typeface="Times New Roman" panose="02020603050405020304" pitchFamily="18" charset="0"/>
              </a:rPr>
              <a:t>, hasta </a:t>
            </a:r>
            <a:r>
              <a:rPr lang="en-GB" altLang="es-ES" sz="2000" dirty="0" err="1">
                <a:cs typeface="Times New Roman" panose="02020603050405020304" pitchFamily="18" charset="0"/>
              </a:rPr>
              <a:t>incluso</a:t>
            </a:r>
            <a:r>
              <a:rPr lang="en-GB" altLang="es-ES" sz="2000" dirty="0">
                <a:cs typeface="Times New Roman" panose="02020603050405020304" pitchFamily="18" charset="0"/>
              </a:rPr>
              <a:t> con </a:t>
            </a:r>
            <a:r>
              <a:rPr lang="en-GB" altLang="es-ES" sz="2000" dirty="0" err="1">
                <a:cs typeface="Times New Roman" panose="02020603050405020304" pitchFamily="18" charset="0"/>
              </a:rPr>
              <a:t>datos</a:t>
            </a:r>
            <a:r>
              <a:rPr lang="en-GB" altLang="es-ES" sz="2000" dirty="0">
                <a:cs typeface="Times New Roman" panose="02020603050405020304" pitchFamily="18" charset="0"/>
              </a:rPr>
              <a:t> </a:t>
            </a:r>
            <a:r>
              <a:rPr lang="en-GB" altLang="es-ES" sz="2000" dirty="0" err="1">
                <a:cs typeface="Times New Roman" panose="02020603050405020304" pitchFamily="18" charset="0"/>
              </a:rPr>
              <a:t>reales</a:t>
            </a:r>
            <a:r>
              <a:rPr lang="en-GB" altLang="es-ES" sz="2000" dirty="0">
                <a:cs typeface="Times New Roman" panose="02020603050405020304" pitchFamily="18" charset="0"/>
              </a:rPr>
              <a:t>, y no se </a:t>
            </a:r>
            <a:r>
              <a:rPr lang="en-GB" altLang="es-ES" sz="2000" dirty="0" err="1">
                <a:cs typeface="Times New Roman" panose="02020603050405020304" pitchFamily="18" charset="0"/>
              </a:rPr>
              <a:t>encuentren</a:t>
            </a:r>
            <a:r>
              <a:rPr lang="en-GB" altLang="es-ES" sz="2000" dirty="0">
                <a:cs typeface="Times New Roman" panose="02020603050405020304" pitchFamily="18" charset="0"/>
              </a:rPr>
              <a:t> </a:t>
            </a:r>
            <a:r>
              <a:rPr lang="en-GB" altLang="es-ES" sz="2000" dirty="0" err="1">
                <a:cs typeface="Times New Roman" panose="02020603050405020304" pitchFamily="18" charset="0"/>
              </a:rPr>
              <a:t>errores</a:t>
            </a:r>
            <a:r>
              <a:rPr lang="en-GB" altLang="es-ES" sz="2000" dirty="0">
                <a:cs typeface="Times New Roman" panose="02020603050405020304" pitchFamily="18" charset="0"/>
              </a:rPr>
              <a:t> de </a:t>
            </a:r>
            <a:r>
              <a:rPr lang="en-GB" altLang="es-ES" sz="2000" dirty="0" err="1">
                <a:cs typeface="Times New Roman" panose="02020603050405020304" pitchFamily="18" charset="0"/>
              </a:rPr>
              <a:t>ningún</a:t>
            </a:r>
            <a:r>
              <a:rPr lang="en-GB" altLang="es-ES" sz="2000" dirty="0">
                <a:cs typeface="Times New Roman" panose="02020603050405020304" pitchFamily="18" charset="0"/>
              </a:rPr>
              <a:t> </a:t>
            </a:r>
            <a:r>
              <a:rPr lang="en-GB" altLang="es-ES" sz="2000" dirty="0" err="1">
                <a:cs typeface="Times New Roman" panose="02020603050405020304" pitchFamily="18" charset="0"/>
              </a:rPr>
              <a:t>tipo</a:t>
            </a:r>
            <a:r>
              <a:rPr lang="en-GB" altLang="es-ES" sz="2000" dirty="0">
                <a:cs typeface="Times New Roman" panose="02020603050405020304" pitchFamily="18" charset="0"/>
              </a:rPr>
              <a:t>.</a:t>
            </a:r>
          </a:p>
        </p:txBody>
      </p:sp>
      <p:pic>
        <p:nvPicPr>
          <p:cNvPr id="7" name="Imagen 6" descr="Imagen que contiene interior, mesa&#10;&#10;Descripción generada automáticamente">
            <a:extLst>
              <a:ext uri="{FF2B5EF4-FFF2-40B4-BE49-F238E27FC236}">
                <a16:creationId xmlns:a16="http://schemas.microsoft.com/office/drawing/2014/main" id="{50EDA866-C423-4242-99A5-5ECDCB2E9D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119" y="2852936"/>
            <a:ext cx="4279767" cy="2181842"/>
          </a:xfrm>
          <a:prstGeom prst="rect">
            <a:avLst/>
          </a:prstGeom>
        </p:spPr>
      </p:pic>
      <p:sp>
        <p:nvSpPr>
          <p:cNvPr id="8" name="Rectángulo 7">
            <a:extLst>
              <a:ext uri="{FF2B5EF4-FFF2-40B4-BE49-F238E27FC236}">
                <a16:creationId xmlns:a16="http://schemas.microsoft.com/office/drawing/2014/main" id="{92B2BF74-626B-41F5-B0D5-B00C92461E93}"/>
              </a:ext>
            </a:extLst>
          </p:cNvPr>
          <p:cNvSpPr/>
          <p:nvPr/>
        </p:nvSpPr>
        <p:spPr>
          <a:xfrm>
            <a:off x="189756" y="6313577"/>
            <a:ext cx="4418967" cy="338554"/>
          </a:xfrm>
          <a:prstGeom prst="rect">
            <a:avLst/>
          </a:prstGeom>
        </p:spPr>
        <p:txBody>
          <a:bodyPr wrap="none">
            <a:spAutoFit/>
          </a:bodyPr>
          <a:lstStyle/>
          <a:p>
            <a:r>
              <a:rPr lang="es-ES" sz="1400" dirty="0"/>
              <a:t>Joyanes</a:t>
            </a:r>
            <a:r>
              <a:rPr lang="es-ES" sz="1600" dirty="0"/>
              <a:t>, </a:t>
            </a:r>
            <a:r>
              <a:rPr lang="es-ES" sz="1400" dirty="0"/>
              <a:t>Luis. Fundamentos generales del la programación </a:t>
            </a:r>
            <a:endParaRPr lang="es-ES" sz="1600" dirty="0"/>
          </a:p>
        </p:txBody>
      </p:sp>
      <p:pic>
        <p:nvPicPr>
          <p:cNvPr id="9" name="Picture 6" descr="Resultado de imagen para atras">
            <a:hlinkClick r:id="rId3" action="ppaction://hlinksldjump"/>
            <a:extLst>
              <a:ext uri="{FF2B5EF4-FFF2-40B4-BE49-F238E27FC236}">
                <a16:creationId xmlns:a16="http://schemas.microsoft.com/office/drawing/2014/main" id="{E3E8D76F-9248-4594-A419-5F176DE215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20552" y="5656679"/>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3942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6F7FAA46-F63C-45FE-B4F0-A7E677E9F4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5"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3" name="Straight Connector 42">
            <a:extLst>
              <a:ext uri="{FF2B5EF4-FFF2-40B4-BE49-F238E27FC236}">
                <a16:creationId xmlns:a16="http://schemas.microsoft.com/office/drawing/2014/main" id="{DA9B7795-7E78-4F68-B6FE-6ECC916562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4657"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AC065B88-016A-4DA8-B902-3CDA8828AFB6}"/>
              </a:ext>
            </a:extLst>
          </p:cNvPr>
          <p:cNvSpPr>
            <a:spLocks noGrp="1"/>
          </p:cNvSpPr>
          <p:nvPr>
            <p:ph type="title"/>
          </p:nvPr>
        </p:nvSpPr>
        <p:spPr>
          <a:xfrm>
            <a:off x="457080" y="4960137"/>
            <a:ext cx="7770376" cy="1463040"/>
          </a:xfrm>
        </p:spPr>
        <p:txBody>
          <a:bodyPr vert="horz" lIns="91440" tIns="45720" rIns="91440" bIns="45720" rtlCol="0" anchor="ctr">
            <a:normAutofit/>
          </a:bodyPr>
          <a:lstStyle/>
          <a:p>
            <a:pPr algn="r" defTabSz="914400"/>
            <a:r>
              <a:rPr lang="en-US" sz="5000" spc="200"/>
              <a:t>1.3 Proceso de desarrollo de programas de cómputo.</a:t>
            </a:r>
          </a:p>
        </p:txBody>
      </p:sp>
      <p:pic>
        <p:nvPicPr>
          <p:cNvPr id="18" name="Marcador de contenido 6">
            <a:extLst>
              <a:ext uri="{FF2B5EF4-FFF2-40B4-BE49-F238E27FC236}">
                <a16:creationId xmlns:a16="http://schemas.microsoft.com/office/drawing/2014/main" id="{9F4F81BF-6065-4C97-B54D-D9100590963D}"/>
              </a:ext>
            </a:extLst>
          </p:cNvPr>
          <p:cNvPicPr>
            <a:picLocks noChangeAspect="1"/>
          </p:cNvPicPr>
          <p:nvPr/>
        </p:nvPicPr>
        <p:blipFill rotWithShape="1">
          <a:blip r:embed="rId2">
            <a:extLst>
              <a:ext uri="{28A0092B-C50C-407E-A947-70E740481C1C}">
                <a14:useLocalDpi xmlns:a14="http://schemas.microsoft.com/office/drawing/2010/main" val="0"/>
              </a:ext>
            </a:extLst>
          </a:blip>
          <a:srcRect t="15047" b="9934"/>
          <a:stretch/>
        </p:blipFill>
        <p:spPr>
          <a:xfrm>
            <a:off x="20" y="10"/>
            <a:ext cx="12188805" cy="4571990"/>
          </a:xfrm>
          <a:prstGeom prst="rect">
            <a:avLst/>
          </a:prstGeom>
        </p:spPr>
      </p:pic>
      <p:pic>
        <p:nvPicPr>
          <p:cNvPr id="7" name="Picture 8" descr="Resultado de imagen para siguiente">
            <a:hlinkClick r:id="" action="ppaction://hlinkshowjump?jump=nextslide"/>
            <a:extLst>
              <a:ext uri="{FF2B5EF4-FFF2-40B4-BE49-F238E27FC236}">
                <a16:creationId xmlns:a16="http://schemas.microsoft.com/office/drawing/2014/main" id="{E219E682-A1E8-4268-9887-66702C1BB5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4" action="ppaction://hlinksldjump"/>
            <a:extLst>
              <a:ext uri="{FF2B5EF4-FFF2-40B4-BE49-F238E27FC236}">
                <a16:creationId xmlns:a16="http://schemas.microsoft.com/office/drawing/2014/main" id="{604C75F3-604D-4BF1-BDDE-0C13C7C5B08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80657" y="5794434"/>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99302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939238-8596-4A69-B88D-983C3DBB7DBE}"/>
              </a:ext>
            </a:extLst>
          </p:cNvPr>
          <p:cNvSpPr>
            <a:spLocks noGrp="1"/>
          </p:cNvSpPr>
          <p:nvPr>
            <p:ph type="title"/>
          </p:nvPr>
        </p:nvSpPr>
        <p:spPr/>
        <p:txBody>
          <a:bodyPr/>
          <a:lstStyle/>
          <a:p>
            <a:r>
              <a:rPr lang="es-ES" dirty="0"/>
              <a:t>¿Qué es?</a:t>
            </a:r>
          </a:p>
        </p:txBody>
      </p:sp>
      <p:sp>
        <p:nvSpPr>
          <p:cNvPr id="4" name="CuadroTexto 3">
            <a:extLst>
              <a:ext uri="{FF2B5EF4-FFF2-40B4-BE49-F238E27FC236}">
                <a16:creationId xmlns:a16="http://schemas.microsoft.com/office/drawing/2014/main" id="{BF9849E7-680A-4A37-9CAC-A9892EEC03A7}"/>
              </a:ext>
            </a:extLst>
          </p:cNvPr>
          <p:cNvSpPr txBox="1"/>
          <p:nvPr/>
        </p:nvSpPr>
        <p:spPr>
          <a:xfrm>
            <a:off x="1023861" y="2060848"/>
            <a:ext cx="9800549" cy="1015663"/>
          </a:xfrm>
          <a:prstGeom prst="rect">
            <a:avLst/>
          </a:prstGeom>
          <a:noFill/>
        </p:spPr>
        <p:txBody>
          <a:bodyPr wrap="square" rtlCol="0">
            <a:spAutoFit/>
          </a:bodyPr>
          <a:lstStyle/>
          <a:p>
            <a:r>
              <a:rPr lang="es-ES" sz="2000" dirty="0"/>
              <a:t>Un proceso de desarrollo de software es la descripción de una secuencia de actividades que deben ser seguida por un equipo de trabajadores para generar un conjunto coherente de productos.</a:t>
            </a:r>
          </a:p>
        </p:txBody>
      </p:sp>
      <p:pic>
        <p:nvPicPr>
          <p:cNvPr id="8" name="Imagen 7">
            <a:extLst>
              <a:ext uri="{FF2B5EF4-FFF2-40B4-BE49-F238E27FC236}">
                <a16:creationId xmlns:a16="http://schemas.microsoft.com/office/drawing/2014/main" id="{EC7B2506-0FB2-413C-8A7E-63F2B7C09A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2264" y="3212976"/>
            <a:ext cx="2664296" cy="266839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CuadroTexto 4">
            <a:extLst>
              <a:ext uri="{FF2B5EF4-FFF2-40B4-BE49-F238E27FC236}">
                <a16:creationId xmlns:a16="http://schemas.microsoft.com/office/drawing/2014/main" id="{29984CA0-DF19-4026-8A2F-E7E34840C013}"/>
              </a:ext>
            </a:extLst>
          </p:cNvPr>
          <p:cNvSpPr txBox="1"/>
          <p:nvPr/>
        </p:nvSpPr>
        <p:spPr>
          <a:xfrm>
            <a:off x="189756" y="62727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6" name="Picture 8" descr="Resultado de imagen para siguiente">
            <a:hlinkClick r:id="" action="ppaction://hlinkshowjump?jump=nextslide"/>
            <a:extLst>
              <a:ext uri="{FF2B5EF4-FFF2-40B4-BE49-F238E27FC236}">
                <a16:creationId xmlns:a16="http://schemas.microsoft.com/office/drawing/2014/main" id="{16F731C4-85A9-43E9-B04A-237610657C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9479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D71A38-90EF-4675-AF4A-B322FA0E2E47}"/>
              </a:ext>
            </a:extLst>
          </p:cNvPr>
          <p:cNvSpPr>
            <a:spLocks noGrp="1"/>
          </p:cNvSpPr>
          <p:nvPr>
            <p:ph type="title"/>
          </p:nvPr>
        </p:nvSpPr>
        <p:spPr/>
        <p:txBody>
          <a:bodyPr/>
          <a:lstStyle/>
          <a:p>
            <a:r>
              <a:rPr lang="es-ES" dirty="0"/>
              <a:t>Las fases de resolución de un problema:</a:t>
            </a:r>
          </a:p>
        </p:txBody>
      </p:sp>
      <p:sp>
        <p:nvSpPr>
          <p:cNvPr id="4" name="CuadroTexto 3">
            <a:extLst>
              <a:ext uri="{FF2B5EF4-FFF2-40B4-BE49-F238E27FC236}">
                <a16:creationId xmlns:a16="http://schemas.microsoft.com/office/drawing/2014/main" id="{C7218ABB-E97E-4790-826D-D8F0438BBA5E}"/>
              </a:ext>
            </a:extLst>
          </p:cNvPr>
          <p:cNvSpPr txBox="1"/>
          <p:nvPr/>
        </p:nvSpPr>
        <p:spPr>
          <a:xfrm>
            <a:off x="1197868" y="2564904"/>
            <a:ext cx="3456384" cy="2554545"/>
          </a:xfrm>
          <a:prstGeom prst="rect">
            <a:avLst/>
          </a:prstGeom>
          <a:noFill/>
        </p:spPr>
        <p:txBody>
          <a:bodyPr wrap="square" rtlCol="0">
            <a:spAutoFit/>
          </a:bodyPr>
          <a:lstStyle/>
          <a:p>
            <a:pPr marL="342900" indent="-342900">
              <a:buFont typeface="Arial" panose="020B0604020202020204" pitchFamily="34" charset="0"/>
              <a:buChar char="•"/>
            </a:pPr>
            <a:r>
              <a:rPr lang="es-ES" sz="2000" dirty="0"/>
              <a:t>Análisis del problema</a:t>
            </a:r>
          </a:p>
          <a:p>
            <a:pPr marL="342900" indent="-342900">
              <a:buFont typeface="Arial" panose="020B0604020202020204" pitchFamily="34" charset="0"/>
              <a:buChar char="•"/>
            </a:pPr>
            <a:r>
              <a:rPr lang="es-ES" sz="2000" dirty="0"/>
              <a:t> Diseño del algoritmo</a:t>
            </a:r>
          </a:p>
          <a:p>
            <a:pPr marL="342900" indent="-342900">
              <a:buFont typeface="Arial" panose="020B0604020202020204" pitchFamily="34" charset="0"/>
              <a:buChar char="•"/>
            </a:pPr>
            <a:r>
              <a:rPr lang="es-ES" sz="2000" dirty="0"/>
              <a:t> codificación</a:t>
            </a:r>
          </a:p>
          <a:p>
            <a:pPr marL="342900" indent="-342900">
              <a:buFont typeface="Arial" panose="020B0604020202020204" pitchFamily="34" charset="0"/>
              <a:buChar char="•"/>
            </a:pPr>
            <a:r>
              <a:rPr lang="es-ES" sz="2000" dirty="0"/>
              <a:t> compilación y ejecución</a:t>
            </a:r>
          </a:p>
          <a:p>
            <a:pPr marL="342900" indent="-342900">
              <a:buFont typeface="Arial" panose="020B0604020202020204" pitchFamily="34" charset="0"/>
              <a:buChar char="•"/>
            </a:pPr>
            <a:r>
              <a:rPr lang="es-ES" sz="2000" dirty="0"/>
              <a:t> verificación</a:t>
            </a:r>
          </a:p>
          <a:p>
            <a:pPr marL="342900" indent="-342900">
              <a:buFont typeface="Arial" panose="020B0604020202020204" pitchFamily="34" charset="0"/>
              <a:buChar char="•"/>
            </a:pPr>
            <a:r>
              <a:rPr lang="es-ES" sz="2000" dirty="0"/>
              <a:t> depuración</a:t>
            </a:r>
          </a:p>
          <a:p>
            <a:pPr marL="342900" indent="-342900">
              <a:buFont typeface="Arial" panose="020B0604020202020204" pitchFamily="34" charset="0"/>
              <a:buChar char="•"/>
            </a:pPr>
            <a:r>
              <a:rPr lang="es-ES" sz="2000" dirty="0"/>
              <a:t> mantenimiento</a:t>
            </a:r>
          </a:p>
          <a:p>
            <a:pPr marL="342900" indent="-342900">
              <a:buFont typeface="Arial" panose="020B0604020202020204" pitchFamily="34" charset="0"/>
              <a:buChar char="•"/>
            </a:pPr>
            <a:r>
              <a:rPr lang="es-ES" sz="2000" dirty="0"/>
              <a:t> Documentación</a:t>
            </a:r>
            <a:endParaRPr lang="es-ES" dirty="0"/>
          </a:p>
        </p:txBody>
      </p:sp>
      <p:pic>
        <p:nvPicPr>
          <p:cNvPr id="6" name="Imagen 5" descr="Imagen que contiene captura de pantalla&#10;&#10;Descripción generada automáticamente">
            <a:extLst>
              <a:ext uri="{FF2B5EF4-FFF2-40B4-BE49-F238E27FC236}">
                <a16:creationId xmlns:a16="http://schemas.microsoft.com/office/drawing/2014/main" id="{1977E25B-D6FB-484D-9AE9-7684F9AD69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428" y="2420888"/>
            <a:ext cx="3960440" cy="2994093"/>
          </a:xfrm>
          <a:prstGeom prst="rect">
            <a:avLst/>
          </a:prstGeom>
        </p:spPr>
      </p:pic>
      <p:sp>
        <p:nvSpPr>
          <p:cNvPr id="5" name="CuadroTexto 4">
            <a:extLst>
              <a:ext uri="{FF2B5EF4-FFF2-40B4-BE49-F238E27FC236}">
                <a16:creationId xmlns:a16="http://schemas.microsoft.com/office/drawing/2014/main" id="{312AAE0B-B464-49BC-9C3C-81BBB99FE487}"/>
              </a:ext>
            </a:extLst>
          </p:cNvPr>
          <p:cNvSpPr txBox="1"/>
          <p:nvPr/>
        </p:nvSpPr>
        <p:spPr>
          <a:xfrm>
            <a:off x="261764" y="62727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Picture 8" descr="Resultado de imagen para siguiente">
            <a:hlinkClick r:id="" action="ppaction://hlinkshowjump?jump=nextslide"/>
            <a:extLst>
              <a:ext uri="{FF2B5EF4-FFF2-40B4-BE49-F238E27FC236}">
                <a16:creationId xmlns:a16="http://schemas.microsoft.com/office/drawing/2014/main" id="{20EC032F-942E-4881-A790-76D2FACDB2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9253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CBDC8F-8CFE-4BAC-82CB-98BF96EB9B4E}"/>
              </a:ext>
            </a:extLst>
          </p:cNvPr>
          <p:cNvSpPr>
            <a:spLocks noGrp="1"/>
          </p:cNvSpPr>
          <p:nvPr>
            <p:ph type="title"/>
          </p:nvPr>
        </p:nvSpPr>
        <p:spPr/>
        <p:txBody>
          <a:bodyPr/>
          <a:lstStyle/>
          <a:p>
            <a:r>
              <a:rPr lang="es-ES" dirty="0"/>
              <a:t>Análisis del problema </a:t>
            </a:r>
          </a:p>
        </p:txBody>
      </p:sp>
      <p:sp>
        <p:nvSpPr>
          <p:cNvPr id="4" name="CuadroTexto 3">
            <a:extLst>
              <a:ext uri="{FF2B5EF4-FFF2-40B4-BE49-F238E27FC236}">
                <a16:creationId xmlns:a16="http://schemas.microsoft.com/office/drawing/2014/main" id="{1B6C6C3D-EA12-4B5D-90EF-CCD59E1BBE5F}"/>
              </a:ext>
            </a:extLst>
          </p:cNvPr>
          <p:cNvSpPr txBox="1"/>
          <p:nvPr/>
        </p:nvSpPr>
        <p:spPr>
          <a:xfrm>
            <a:off x="909836" y="2636912"/>
            <a:ext cx="6048672" cy="1015663"/>
          </a:xfrm>
          <a:prstGeom prst="rect">
            <a:avLst/>
          </a:prstGeom>
          <a:noFill/>
        </p:spPr>
        <p:txBody>
          <a:bodyPr wrap="square" rtlCol="0">
            <a:spAutoFit/>
          </a:bodyPr>
          <a:lstStyle/>
          <a:p>
            <a:r>
              <a:rPr lang="es-ES" sz="2000" b="1" dirty="0"/>
              <a:t>Análisis</a:t>
            </a:r>
            <a:r>
              <a:rPr lang="es-ES" sz="2000" dirty="0"/>
              <a:t>. El problema se analiza teniendo presente la especificación de los requisitos dados por el cliente de la empresa o por la persona que encarga el programa</a:t>
            </a:r>
          </a:p>
        </p:txBody>
      </p:sp>
      <p:pic>
        <p:nvPicPr>
          <p:cNvPr id="6" name="Imagen 5">
            <a:extLst>
              <a:ext uri="{FF2B5EF4-FFF2-40B4-BE49-F238E27FC236}">
                <a16:creationId xmlns:a16="http://schemas.microsoft.com/office/drawing/2014/main" id="{B919803F-9F58-42BA-B063-6F5FB6D06C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8508" y="2420888"/>
            <a:ext cx="3933825" cy="2276475"/>
          </a:xfrm>
          <a:prstGeom prst="rect">
            <a:avLst/>
          </a:prstGeom>
          <a:ln>
            <a:noFill/>
          </a:ln>
          <a:effectLst>
            <a:outerShdw blurRad="190500" algn="tl" rotWithShape="0">
              <a:srgbClr val="000000">
                <a:alpha val="70000"/>
              </a:srgbClr>
            </a:outerShdw>
          </a:effectLst>
        </p:spPr>
      </p:pic>
      <p:sp>
        <p:nvSpPr>
          <p:cNvPr id="5" name="CuadroTexto 4">
            <a:extLst>
              <a:ext uri="{FF2B5EF4-FFF2-40B4-BE49-F238E27FC236}">
                <a16:creationId xmlns:a16="http://schemas.microsoft.com/office/drawing/2014/main" id="{A16B3AAC-9D4B-421B-8253-B5F15DB264DB}"/>
              </a:ext>
            </a:extLst>
          </p:cNvPr>
          <p:cNvSpPr txBox="1"/>
          <p:nvPr/>
        </p:nvSpPr>
        <p:spPr>
          <a:xfrm>
            <a:off x="261764" y="62727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Picture 8" descr="Resultado de imagen para siguiente">
            <a:hlinkClick r:id="" action="ppaction://hlinkshowjump?jump=nextslide"/>
            <a:extLst>
              <a:ext uri="{FF2B5EF4-FFF2-40B4-BE49-F238E27FC236}">
                <a16:creationId xmlns:a16="http://schemas.microsoft.com/office/drawing/2014/main" id="{60C921F6-4B74-4116-952B-F25D988A9C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0264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3A1CB3-FAD9-4F02-9E0A-D7E26DCAE3F7}"/>
              </a:ext>
            </a:extLst>
          </p:cNvPr>
          <p:cNvSpPr>
            <a:spLocks noGrp="1"/>
          </p:cNvSpPr>
          <p:nvPr>
            <p:ph type="title"/>
          </p:nvPr>
        </p:nvSpPr>
        <p:spPr/>
        <p:txBody>
          <a:bodyPr/>
          <a:lstStyle/>
          <a:p>
            <a:pPr algn="just"/>
            <a:r>
              <a:rPr lang="es-ES" dirty="0"/>
              <a:t>Diseño del algoritmo</a:t>
            </a:r>
          </a:p>
        </p:txBody>
      </p:sp>
      <p:sp>
        <p:nvSpPr>
          <p:cNvPr id="4" name="CuadroTexto 3">
            <a:extLst>
              <a:ext uri="{FF2B5EF4-FFF2-40B4-BE49-F238E27FC236}">
                <a16:creationId xmlns:a16="http://schemas.microsoft.com/office/drawing/2014/main" id="{249C2378-BF3B-434F-A00D-35B81868EBA9}"/>
              </a:ext>
            </a:extLst>
          </p:cNvPr>
          <p:cNvSpPr txBox="1"/>
          <p:nvPr/>
        </p:nvSpPr>
        <p:spPr>
          <a:xfrm>
            <a:off x="1023861" y="2782669"/>
            <a:ext cx="5430591" cy="1015663"/>
          </a:xfrm>
          <a:prstGeom prst="rect">
            <a:avLst/>
          </a:prstGeom>
          <a:noFill/>
        </p:spPr>
        <p:txBody>
          <a:bodyPr wrap="square" rtlCol="0">
            <a:spAutoFit/>
          </a:bodyPr>
          <a:lstStyle/>
          <a:p>
            <a:r>
              <a:rPr lang="es-ES" sz="2000" b="1" dirty="0"/>
              <a:t>Diseño.</a:t>
            </a:r>
            <a:r>
              <a:rPr lang="es-ES" sz="2000" dirty="0"/>
              <a:t> una vez analizado el problema, se diseña una solución que conducirá a un algoritmo que resuelva el problema</a:t>
            </a:r>
          </a:p>
        </p:txBody>
      </p:sp>
      <p:pic>
        <p:nvPicPr>
          <p:cNvPr id="8" name="Imagen 7">
            <a:extLst>
              <a:ext uri="{FF2B5EF4-FFF2-40B4-BE49-F238E27FC236}">
                <a16:creationId xmlns:a16="http://schemas.microsoft.com/office/drawing/2014/main" id="{A1018E7F-D51B-400F-B6B1-AC3CE8A491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4532" y="2420888"/>
            <a:ext cx="3368589" cy="2700439"/>
          </a:xfrm>
          <a:prstGeom prst="rect">
            <a:avLst/>
          </a:prstGeom>
          <a:ln>
            <a:noFill/>
          </a:ln>
          <a:effectLst>
            <a:outerShdw blurRad="190500" algn="tl" rotWithShape="0">
              <a:srgbClr val="000000">
                <a:alpha val="70000"/>
              </a:srgbClr>
            </a:outerShdw>
          </a:effectLst>
        </p:spPr>
      </p:pic>
      <p:sp>
        <p:nvSpPr>
          <p:cNvPr id="5" name="CuadroTexto 4">
            <a:extLst>
              <a:ext uri="{FF2B5EF4-FFF2-40B4-BE49-F238E27FC236}">
                <a16:creationId xmlns:a16="http://schemas.microsoft.com/office/drawing/2014/main" id="{742B1D43-8F3A-4F85-ABD1-B12232B9A9CB}"/>
              </a:ext>
            </a:extLst>
          </p:cNvPr>
          <p:cNvSpPr txBox="1"/>
          <p:nvPr/>
        </p:nvSpPr>
        <p:spPr>
          <a:xfrm>
            <a:off x="261764" y="62727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6" name="Picture 8" descr="Resultado de imagen para siguiente">
            <a:hlinkClick r:id="" action="ppaction://hlinkshowjump?jump=nextslide"/>
            <a:extLst>
              <a:ext uri="{FF2B5EF4-FFF2-40B4-BE49-F238E27FC236}">
                <a16:creationId xmlns:a16="http://schemas.microsoft.com/office/drawing/2014/main" id="{85FAD11F-C05E-49B1-9B4E-196B5E507B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2466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033957-7FE0-48D5-AAAB-47D1D7327AE7}"/>
              </a:ext>
            </a:extLst>
          </p:cNvPr>
          <p:cNvSpPr>
            <a:spLocks noGrp="1"/>
          </p:cNvSpPr>
          <p:nvPr>
            <p:ph type="title"/>
          </p:nvPr>
        </p:nvSpPr>
        <p:spPr/>
        <p:txBody>
          <a:bodyPr/>
          <a:lstStyle/>
          <a:p>
            <a:r>
              <a:rPr lang="es-ES" dirty="0"/>
              <a:t>Codificación </a:t>
            </a:r>
          </a:p>
        </p:txBody>
      </p:sp>
      <p:sp>
        <p:nvSpPr>
          <p:cNvPr id="5" name="CuadroTexto 4">
            <a:extLst>
              <a:ext uri="{FF2B5EF4-FFF2-40B4-BE49-F238E27FC236}">
                <a16:creationId xmlns:a16="http://schemas.microsoft.com/office/drawing/2014/main" id="{C9F43DED-B8D0-42C8-B1CB-00D1DBFCAB7A}"/>
              </a:ext>
            </a:extLst>
          </p:cNvPr>
          <p:cNvSpPr txBox="1"/>
          <p:nvPr/>
        </p:nvSpPr>
        <p:spPr>
          <a:xfrm>
            <a:off x="5662364" y="2708297"/>
            <a:ext cx="5904656" cy="1261884"/>
          </a:xfrm>
          <a:prstGeom prst="rect">
            <a:avLst/>
          </a:prstGeom>
          <a:noFill/>
        </p:spPr>
        <p:txBody>
          <a:bodyPr wrap="square" rtlCol="0">
            <a:spAutoFit/>
          </a:bodyPr>
          <a:lstStyle/>
          <a:p>
            <a:r>
              <a:rPr lang="es-ES" sz="1900" b="1" dirty="0"/>
              <a:t>Codificación </a:t>
            </a:r>
            <a:r>
              <a:rPr lang="es-ES" sz="1900" dirty="0"/>
              <a:t>(implementación ) la solución se escribe en la sintaxis del lenguaje de alto nivel(por ejemplo Pascal)Y se obtiene de un programa fuente que se compila a continuación</a:t>
            </a:r>
          </a:p>
        </p:txBody>
      </p:sp>
      <p:pic>
        <p:nvPicPr>
          <p:cNvPr id="7" name="Imagen 6" descr="Imagen que contiene exterior, edificio, cielo&#10;&#10;Descripción generada automáticamente">
            <a:extLst>
              <a:ext uri="{FF2B5EF4-FFF2-40B4-BE49-F238E27FC236}">
                <a16:creationId xmlns:a16="http://schemas.microsoft.com/office/drawing/2014/main" id="{67A7C6FA-9637-40CA-A40B-84AA332BAF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6410" y="2490085"/>
            <a:ext cx="4058816" cy="22830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CuadroTexto 5">
            <a:extLst>
              <a:ext uri="{FF2B5EF4-FFF2-40B4-BE49-F238E27FC236}">
                <a16:creationId xmlns:a16="http://schemas.microsoft.com/office/drawing/2014/main" id="{E071D33C-B6D3-4484-AEC2-902EE4DDA743}"/>
              </a:ext>
            </a:extLst>
          </p:cNvPr>
          <p:cNvSpPr txBox="1"/>
          <p:nvPr/>
        </p:nvSpPr>
        <p:spPr>
          <a:xfrm>
            <a:off x="189756" y="62727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Picture 8" descr="Resultado de imagen para siguiente">
            <a:hlinkClick r:id="" action="ppaction://hlinkshowjump?jump=nextslide"/>
            <a:extLst>
              <a:ext uri="{FF2B5EF4-FFF2-40B4-BE49-F238E27FC236}">
                <a16:creationId xmlns:a16="http://schemas.microsoft.com/office/drawing/2014/main" id="{757CEAB3-E0DA-49B2-A413-9C8C194F92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8103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CAB285-9794-4A29-BBCA-322A4C749F8B}"/>
              </a:ext>
            </a:extLst>
          </p:cNvPr>
          <p:cNvSpPr>
            <a:spLocks noGrp="1"/>
          </p:cNvSpPr>
          <p:nvPr>
            <p:ph type="title"/>
          </p:nvPr>
        </p:nvSpPr>
        <p:spPr/>
        <p:txBody>
          <a:bodyPr/>
          <a:lstStyle/>
          <a:p>
            <a:r>
              <a:rPr lang="es-ES" dirty="0"/>
              <a:t>compilación y ejecución</a:t>
            </a:r>
          </a:p>
        </p:txBody>
      </p:sp>
      <p:sp>
        <p:nvSpPr>
          <p:cNvPr id="6" name="CuadroTexto 5">
            <a:extLst>
              <a:ext uri="{FF2B5EF4-FFF2-40B4-BE49-F238E27FC236}">
                <a16:creationId xmlns:a16="http://schemas.microsoft.com/office/drawing/2014/main" id="{702ADCD3-24B6-4345-BF84-20B71C47216A}"/>
              </a:ext>
            </a:extLst>
          </p:cNvPr>
          <p:cNvSpPr txBox="1"/>
          <p:nvPr/>
        </p:nvSpPr>
        <p:spPr>
          <a:xfrm>
            <a:off x="899083" y="2103561"/>
            <a:ext cx="9967095" cy="707886"/>
          </a:xfrm>
          <a:prstGeom prst="rect">
            <a:avLst/>
          </a:prstGeom>
          <a:noFill/>
        </p:spPr>
        <p:txBody>
          <a:bodyPr wrap="square" rtlCol="0">
            <a:spAutoFit/>
          </a:bodyPr>
          <a:lstStyle/>
          <a:p>
            <a:r>
              <a:rPr lang="es-ES" sz="2000" b="1" dirty="0"/>
              <a:t>Ejecución, verificación y depuración</a:t>
            </a:r>
            <a:r>
              <a:rPr lang="es-ES" sz="2000" dirty="0"/>
              <a:t>. El programa se ejecuta, se comprueba rigurosamente y se eliminan todos los errores(denominados bugs en inglés) que puedan aparecer.</a:t>
            </a:r>
          </a:p>
        </p:txBody>
      </p:sp>
      <p:pic>
        <p:nvPicPr>
          <p:cNvPr id="10" name="Imagen 9" descr="Imagen que contiene electrónica, circuito&#10;&#10;Descripción generada automáticamente">
            <a:extLst>
              <a:ext uri="{FF2B5EF4-FFF2-40B4-BE49-F238E27FC236}">
                <a16:creationId xmlns:a16="http://schemas.microsoft.com/office/drawing/2014/main" id="{37D13157-8F6D-4899-B1DA-AF361C3729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908" y="3573016"/>
            <a:ext cx="4065066" cy="22831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CuadroTexto 4">
            <a:extLst>
              <a:ext uri="{FF2B5EF4-FFF2-40B4-BE49-F238E27FC236}">
                <a16:creationId xmlns:a16="http://schemas.microsoft.com/office/drawing/2014/main" id="{B12642D6-BA1D-4FE4-AF51-5C0C53A35A65}"/>
              </a:ext>
            </a:extLst>
          </p:cNvPr>
          <p:cNvSpPr txBox="1"/>
          <p:nvPr/>
        </p:nvSpPr>
        <p:spPr>
          <a:xfrm>
            <a:off x="189756" y="6448427"/>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Picture 8" descr="Resultado de imagen para siguiente">
            <a:hlinkClick r:id="" action="ppaction://hlinkshowjump?jump=nextslide"/>
            <a:extLst>
              <a:ext uri="{FF2B5EF4-FFF2-40B4-BE49-F238E27FC236}">
                <a16:creationId xmlns:a16="http://schemas.microsoft.com/office/drawing/2014/main" id="{CA80E8FF-6529-4B35-8E9E-7A25DD7B92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28448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93F561-CA45-4C9A-AC25-CE5A7D3179A7}"/>
              </a:ext>
            </a:extLst>
          </p:cNvPr>
          <p:cNvSpPr>
            <a:spLocks noGrp="1"/>
          </p:cNvSpPr>
          <p:nvPr>
            <p:ph type="title"/>
          </p:nvPr>
        </p:nvSpPr>
        <p:spPr/>
        <p:txBody>
          <a:bodyPr/>
          <a:lstStyle/>
          <a:p>
            <a:r>
              <a:rPr lang="es-ES" dirty="0"/>
              <a:t>mantenimiento</a:t>
            </a:r>
          </a:p>
        </p:txBody>
      </p:sp>
      <p:sp>
        <p:nvSpPr>
          <p:cNvPr id="4" name="CuadroTexto 3">
            <a:extLst>
              <a:ext uri="{FF2B5EF4-FFF2-40B4-BE49-F238E27FC236}">
                <a16:creationId xmlns:a16="http://schemas.microsoft.com/office/drawing/2014/main" id="{1A010F51-81D1-4747-8ACF-484A7F30F865}"/>
              </a:ext>
            </a:extLst>
          </p:cNvPr>
          <p:cNvSpPr txBox="1"/>
          <p:nvPr/>
        </p:nvSpPr>
        <p:spPr>
          <a:xfrm>
            <a:off x="622779" y="2060848"/>
            <a:ext cx="10943264" cy="707886"/>
          </a:xfrm>
          <a:prstGeom prst="rect">
            <a:avLst/>
          </a:prstGeom>
          <a:noFill/>
        </p:spPr>
        <p:txBody>
          <a:bodyPr wrap="square" rtlCol="0">
            <a:spAutoFit/>
          </a:bodyPr>
          <a:lstStyle/>
          <a:p>
            <a:r>
              <a:rPr lang="es-ES" sz="2000" b="1" dirty="0"/>
              <a:t>Mantenimiento.</a:t>
            </a:r>
            <a:r>
              <a:rPr lang="es-ES" sz="2000" dirty="0"/>
              <a:t> El programa se actualiza y modifica, cada vez que sea necesario, de modo que se cumplan todas las necesidades de cambio de sus usuarios.</a:t>
            </a:r>
          </a:p>
        </p:txBody>
      </p:sp>
      <p:pic>
        <p:nvPicPr>
          <p:cNvPr id="6" name="Imagen 5">
            <a:extLst>
              <a:ext uri="{FF2B5EF4-FFF2-40B4-BE49-F238E27FC236}">
                <a16:creationId xmlns:a16="http://schemas.microsoft.com/office/drawing/2014/main" id="{84DD624E-968B-4F6B-89FA-6C22E8A5E9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0156" y="2901806"/>
            <a:ext cx="4434051" cy="3429000"/>
          </a:xfrm>
          <a:prstGeom prst="rect">
            <a:avLst/>
          </a:prstGeom>
          <a:ln>
            <a:noFill/>
          </a:ln>
          <a:effectLst>
            <a:outerShdw blurRad="292100" dist="139700" dir="2700000" algn="tl" rotWithShape="0">
              <a:srgbClr val="333333">
                <a:alpha val="65000"/>
              </a:srgbClr>
            </a:outerShdw>
          </a:effectLst>
        </p:spPr>
      </p:pic>
      <p:sp>
        <p:nvSpPr>
          <p:cNvPr id="5" name="CuadroTexto 4">
            <a:extLst>
              <a:ext uri="{FF2B5EF4-FFF2-40B4-BE49-F238E27FC236}">
                <a16:creationId xmlns:a16="http://schemas.microsoft.com/office/drawing/2014/main" id="{26C88F8E-8894-4065-92C9-167A76829EBF}"/>
              </a:ext>
            </a:extLst>
          </p:cNvPr>
          <p:cNvSpPr txBox="1"/>
          <p:nvPr/>
        </p:nvSpPr>
        <p:spPr>
          <a:xfrm>
            <a:off x="189756" y="6451084"/>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7" name="Picture 8" descr="Resultado de imagen para siguiente">
            <a:hlinkClick r:id="" action="ppaction://hlinkshowjump?jump=nextslide"/>
            <a:extLst>
              <a:ext uri="{FF2B5EF4-FFF2-40B4-BE49-F238E27FC236}">
                <a16:creationId xmlns:a16="http://schemas.microsoft.com/office/drawing/2014/main" id="{4F5FC5DE-7B52-4F3D-98AE-9F91DB5AB8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9044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9821A1-BFCC-4256-A619-548D75F10F5C}"/>
              </a:ext>
            </a:extLst>
          </p:cNvPr>
          <p:cNvSpPr>
            <a:spLocks noGrp="1"/>
          </p:cNvSpPr>
          <p:nvPr>
            <p:ph type="title"/>
          </p:nvPr>
        </p:nvSpPr>
        <p:spPr/>
        <p:txBody>
          <a:bodyPr/>
          <a:lstStyle/>
          <a:p>
            <a:r>
              <a:rPr lang="es-ES" dirty="0"/>
              <a:t>Documentación </a:t>
            </a:r>
          </a:p>
        </p:txBody>
      </p:sp>
      <p:sp>
        <p:nvSpPr>
          <p:cNvPr id="4" name="CuadroTexto 3">
            <a:extLst>
              <a:ext uri="{FF2B5EF4-FFF2-40B4-BE49-F238E27FC236}">
                <a16:creationId xmlns:a16="http://schemas.microsoft.com/office/drawing/2014/main" id="{859BDA2D-8F24-42A3-BB2F-D0AC8C5199BD}"/>
              </a:ext>
            </a:extLst>
          </p:cNvPr>
          <p:cNvSpPr txBox="1"/>
          <p:nvPr/>
        </p:nvSpPr>
        <p:spPr>
          <a:xfrm>
            <a:off x="549796" y="2084832"/>
            <a:ext cx="11089232" cy="707886"/>
          </a:xfrm>
          <a:prstGeom prst="rect">
            <a:avLst/>
          </a:prstGeom>
          <a:noFill/>
        </p:spPr>
        <p:txBody>
          <a:bodyPr wrap="square" rtlCol="0">
            <a:spAutoFit/>
          </a:bodyPr>
          <a:lstStyle/>
          <a:p>
            <a:r>
              <a:rPr lang="es-ES" sz="2000" b="1" dirty="0"/>
              <a:t>Documentación. </a:t>
            </a:r>
            <a:r>
              <a:rPr lang="es-ES" sz="2000" dirty="0"/>
              <a:t>Escritura de las diferentes fases del ciclo de vida del software, especialmente el análisis, diseño y codificación, unidos a manuales de usuario de referencia, así como normas para el mantenimiento.</a:t>
            </a:r>
          </a:p>
        </p:txBody>
      </p:sp>
      <p:pic>
        <p:nvPicPr>
          <p:cNvPr id="6" name="Imagen 5">
            <a:extLst>
              <a:ext uri="{FF2B5EF4-FFF2-40B4-BE49-F238E27FC236}">
                <a16:creationId xmlns:a16="http://schemas.microsoft.com/office/drawing/2014/main" id="{E50D30E9-7BC3-4899-A2C1-19B60DD53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8268" y="3212976"/>
            <a:ext cx="2431746" cy="2774603"/>
          </a:xfrm>
          <a:prstGeom prst="rect">
            <a:avLst/>
          </a:prstGeom>
        </p:spPr>
      </p:pic>
      <p:sp>
        <p:nvSpPr>
          <p:cNvPr id="5" name="CuadroTexto 4">
            <a:extLst>
              <a:ext uri="{FF2B5EF4-FFF2-40B4-BE49-F238E27FC236}">
                <a16:creationId xmlns:a16="http://schemas.microsoft.com/office/drawing/2014/main" id="{282657C0-5AF0-4ABB-A188-1C21ACEBB0D3}"/>
              </a:ext>
            </a:extLst>
          </p:cNvPr>
          <p:cNvSpPr txBox="1"/>
          <p:nvPr/>
        </p:nvSpPr>
        <p:spPr>
          <a:xfrm>
            <a:off x="189756" y="6311252"/>
            <a:ext cx="4392488" cy="338554"/>
          </a:xfrm>
          <a:prstGeom prst="rect">
            <a:avLst/>
          </a:prstGeom>
          <a:noFill/>
        </p:spPr>
        <p:txBody>
          <a:bodyPr wrap="square" rtlCol="0">
            <a:spAutoFit/>
          </a:bodyPr>
          <a:lstStyle/>
          <a:p>
            <a:r>
              <a:rPr lang="es-ES" sz="1400" dirty="0"/>
              <a:t>Joyanes</a:t>
            </a:r>
            <a:r>
              <a:rPr lang="es-ES" sz="1600" dirty="0"/>
              <a:t>, </a:t>
            </a:r>
            <a:r>
              <a:rPr lang="es-ES" sz="1400" dirty="0"/>
              <a:t>Luis. Fundamentos generales del la programación </a:t>
            </a:r>
            <a:endParaRPr lang="es-ES" sz="1600" dirty="0"/>
          </a:p>
        </p:txBody>
      </p:sp>
      <p:pic>
        <p:nvPicPr>
          <p:cNvPr id="8" name="Picture 6" descr="Resultado de imagen para atras">
            <a:hlinkClick r:id="rId3" action="ppaction://hlinksldjump"/>
            <a:extLst>
              <a:ext uri="{FF2B5EF4-FFF2-40B4-BE49-F238E27FC236}">
                <a16:creationId xmlns:a16="http://schemas.microsoft.com/office/drawing/2014/main" id="{FFF5405F-DEA3-458E-B06E-7E880DA5D4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34971" y="5807195"/>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510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E2EC30-7D73-4599-9134-617DE31B1E13}"/>
              </a:ext>
            </a:extLst>
          </p:cNvPr>
          <p:cNvSpPr txBox="1">
            <a:spLocks/>
          </p:cNvSpPr>
          <p:nvPr/>
        </p:nvSpPr>
        <p:spPr>
          <a:xfrm>
            <a:off x="2336884" y="1926800"/>
            <a:ext cx="8520600" cy="607800"/>
          </a:xfrm>
          <a:prstGeom prst="rect">
            <a:avLst/>
          </a:prstGeom>
        </p:spPr>
        <p:txBody>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pPr algn="ctr"/>
            <a:r>
              <a:rPr lang="es-MX" dirty="0"/>
              <a:t>Objetivo de la asignatura  </a:t>
            </a:r>
            <a:endParaRPr lang="es-ES" dirty="0"/>
          </a:p>
        </p:txBody>
      </p:sp>
      <p:sp>
        <p:nvSpPr>
          <p:cNvPr id="3" name="Marcador de texto 2">
            <a:extLst>
              <a:ext uri="{FF2B5EF4-FFF2-40B4-BE49-F238E27FC236}">
                <a16:creationId xmlns:a16="http://schemas.microsoft.com/office/drawing/2014/main" id="{28EEF4FC-CC3E-45D3-B7C7-B7959E1F3836}"/>
              </a:ext>
            </a:extLst>
          </p:cNvPr>
          <p:cNvSpPr txBox="1">
            <a:spLocks/>
          </p:cNvSpPr>
          <p:nvPr/>
        </p:nvSpPr>
        <p:spPr>
          <a:xfrm>
            <a:off x="3430117" y="2874807"/>
            <a:ext cx="7560840" cy="1709461"/>
          </a:xfrm>
          <a:prstGeom prst="rect">
            <a:avLst/>
          </a:prstGeom>
        </p:spPr>
        <p:txBody>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MX" sz="2400" dirty="0"/>
              <a:t>Identificar y aplicar las herramientas teóricas fundamentales para la representación y manipulación de información, que le permitirán la construcción de algoritmos para la solución de problemas computacionales. </a:t>
            </a:r>
          </a:p>
        </p:txBody>
      </p:sp>
      <p:pic>
        <p:nvPicPr>
          <p:cNvPr id="4" name="Imagen 3">
            <a:extLst>
              <a:ext uri="{FF2B5EF4-FFF2-40B4-BE49-F238E27FC236}">
                <a16:creationId xmlns:a16="http://schemas.microsoft.com/office/drawing/2014/main" id="{187FB59C-07ED-404F-8121-6FE9F82FB29E}"/>
              </a:ext>
            </a:extLst>
          </p:cNvPr>
          <p:cNvPicPr>
            <a:picLocks noChangeAspect="1"/>
          </p:cNvPicPr>
          <p:nvPr/>
        </p:nvPicPr>
        <p:blipFill>
          <a:blip r:embed="rId2"/>
          <a:stretch>
            <a:fillRect/>
          </a:stretch>
        </p:blipFill>
        <p:spPr>
          <a:xfrm>
            <a:off x="978269" y="1007818"/>
            <a:ext cx="2421182" cy="2421182"/>
          </a:xfrm>
          <a:prstGeom prst="rect">
            <a:avLst/>
          </a:prstGeom>
        </p:spPr>
      </p:pic>
      <p:pic>
        <p:nvPicPr>
          <p:cNvPr id="5" name="Picture 10" descr="Imagen relacionada">
            <a:hlinkClick r:id="" action="ppaction://hlinkshowjump?jump=firstslide"/>
            <a:extLst>
              <a:ext uri="{FF2B5EF4-FFF2-40B4-BE49-F238E27FC236}">
                <a16:creationId xmlns:a16="http://schemas.microsoft.com/office/drawing/2014/main" id="{5AD8339C-9374-42EF-AD82-607EF66608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908" y="5315396"/>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enu boton">
            <a:hlinkClick r:id="rId4" action="ppaction://hlinksldjump"/>
            <a:extLst>
              <a:ext uri="{FF2B5EF4-FFF2-40B4-BE49-F238E27FC236}">
                <a16:creationId xmlns:a16="http://schemas.microsoft.com/office/drawing/2014/main" id="{362682E8-7650-425D-B192-A052E610798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9819" y="5173012"/>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130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D8F39704-77A0-40BE-A5E2-865A383F9B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12"/>
            <a:ext cx="12188825" cy="6840288"/>
          </a:xfrm>
          <a:prstGeom prst="rect">
            <a:avLst/>
          </a:prstGeom>
        </p:spPr>
      </p:pic>
      <p:pic>
        <p:nvPicPr>
          <p:cNvPr id="4" name="Imagen 3">
            <a:extLst>
              <a:ext uri="{FF2B5EF4-FFF2-40B4-BE49-F238E27FC236}">
                <a16:creationId xmlns:a16="http://schemas.microsoft.com/office/drawing/2014/main" id="{87E154AE-750B-40CD-A120-DCB64C65F0CB}"/>
              </a:ext>
            </a:extLst>
          </p:cNvPr>
          <p:cNvPicPr>
            <a:picLocks noChangeAspect="1"/>
          </p:cNvPicPr>
          <p:nvPr/>
        </p:nvPicPr>
        <p:blipFill>
          <a:blip r:embed="rId3"/>
          <a:stretch>
            <a:fillRect/>
          </a:stretch>
        </p:blipFill>
        <p:spPr>
          <a:xfrm>
            <a:off x="33435" y="0"/>
            <a:ext cx="1152128" cy="1252351"/>
          </a:xfrm>
          <a:prstGeom prst="ellipse">
            <a:avLst/>
          </a:prstGeom>
          <a:ln>
            <a:noFill/>
          </a:ln>
          <a:effectLst>
            <a:softEdge rad="112500"/>
          </a:effectLst>
        </p:spPr>
      </p:pic>
      <p:pic>
        <p:nvPicPr>
          <p:cNvPr id="6" name="Picture 6" descr="Resultado de imagen para atras">
            <a:hlinkClick r:id="" action="ppaction://noaction"/>
            <a:extLst>
              <a:ext uri="{FF2B5EF4-FFF2-40B4-BE49-F238E27FC236}">
                <a16:creationId xmlns:a16="http://schemas.microsoft.com/office/drawing/2014/main" id="{885B1AA8-6C18-4C80-AC39-92C0BBBCEEF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58058" y="6169291"/>
            <a:ext cx="692696" cy="69269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sultado de imagen para menu boton">
            <a:hlinkClick r:id="rId5" action="ppaction://hlinksldjump"/>
            <a:extLst>
              <a:ext uri="{FF2B5EF4-FFF2-40B4-BE49-F238E27FC236}">
                <a16:creationId xmlns:a16="http://schemas.microsoft.com/office/drawing/2014/main" id="{EF547AFC-427E-45B6-81D7-E5516691539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34025" y="6183016"/>
            <a:ext cx="692696" cy="692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11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FBB7A7-396C-45F6-B6A8-EE9198A42593}"/>
              </a:ext>
            </a:extLst>
          </p:cNvPr>
          <p:cNvSpPr>
            <a:spLocks noGrp="1"/>
          </p:cNvSpPr>
          <p:nvPr>
            <p:ph type="title"/>
          </p:nvPr>
        </p:nvSpPr>
        <p:spPr>
          <a:xfrm>
            <a:off x="2638028" y="585149"/>
            <a:ext cx="8208912" cy="1331616"/>
          </a:xfrm>
        </p:spPr>
        <p:txBody>
          <a:bodyPr/>
          <a:lstStyle/>
          <a:p>
            <a:r>
              <a:rPr lang="es-ES" dirty="0"/>
              <a:t>Actividades de retroalimentación</a:t>
            </a:r>
          </a:p>
        </p:txBody>
      </p:sp>
      <p:sp>
        <p:nvSpPr>
          <p:cNvPr id="3" name="Marcador de contenido 2">
            <a:extLst>
              <a:ext uri="{FF2B5EF4-FFF2-40B4-BE49-F238E27FC236}">
                <a16:creationId xmlns:a16="http://schemas.microsoft.com/office/drawing/2014/main" id="{A2A00211-776F-4EBB-A2A4-E0AA65810AB0}"/>
              </a:ext>
            </a:extLst>
          </p:cNvPr>
          <p:cNvSpPr>
            <a:spLocks noGrp="1"/>
          </p:cNvSpPr>
          <p:nvPr>
            <p:ph idx="1"/>
          </p:nvPr>
        </p:nvSpPr>
        <p:spPr>
          <a:xfrm>
            <a:off x="2445720" y="2251447"/>
            <a:ext cx="9717540" cy="4023360"/>
          </a:xfrm>
        </p:spPr>
        <p:txBody>
          <a:bodyPr/>
          <a:lstStyle/>
          <a:p>
            <a:r>
              <a:rPr lang="es-ES" dirty="0"/>
              <a:t>Realice la siguiente sopa de letras </a:t>
            </a:r>
          </a:p>
          <a:p>
            <a:r>
              <a:rPr lang="es-ES" dirty="0">
                <a:hlinkClick r:id="rId2"/>
              </a:rPr>
              <a:t>https://es.educaplay.com/es/recursoseducativos/4640446/html5/actividad.htm?environment=gclassroom&amp;state=empty-6929&amp;signature=91f2a6fcfcb26c5d4a038e7b72fa8332566b8446</a:t>
            </a:r>
            <a:endParaRPr lang="es-ES" dirty="0"/>
          </a:p>
          <a:p>
            <a:r>
              <a:rPr lang="es-ES" dirty="0"/>
              <a:t>Relacione las columnas </a:t>
            </a:r>
          </a:p>
          <a:p>
            <a:r>
              <a:rPr lang="es-ES" dirty="0">
                <a:hlinkClick r:id="rId3"/>
              </a:rPr>
              <a:t>https://es.educaplay.com/es/recursoseducativos/4641059/html5/relaciona_las_columnas.htm?environment=gclassroom&amp;state=empty-62677&amp;signature=ae7df525dd7225ad180227f9a4256180f9b8e49c#</a:t>
            </a:r>
            <a:endParaRPr lang="es-ES" dirty="0"/>
          </a:p>
          <a:p>
            <a:endParaRPr lang="es-ES" dirty="0"/>
          </a:p>
        </p:txBody>
      </p:sp>
      <p:pic>
        <p:nvPicPr>
          <p:cNvPr id="5" name="Imagen 4">
            <a:extLst>
              <a:ext uri="{FF2B5EF4-FFF2-40B4-BE49-F238E27FC236}">
                <a16:creationId xmlns:a16="http://schemas.microsoft.com/office/drawing/2014/main" id="{E5544776-5CF4-4CB9-8445-26296FE16C9A}"/>
              </a:ext>
            </a:extLst>
          </p:cNvPr>
          <p:cNvPicPr>
            <a:picLocks noChangeAspect="1"/>
          </p:cNvPicPr>
          <p:nvPr/>
        </p:nvPicPr>
        <p:blipFill>
          <a:blip r:embed="rId4"/>
          <a:stretch>
            <a:fillRect/>
          </a:stretch>
        </p:blipFill>
        <p:spPr>
          <a:xfrm>
            <a:off x="123662" y="336768"/>
            <a:ext cx="2537226" cy="1901228"/>
          </a:xfrm>
          <a:prstGeom prst="rect">
            <a:avLst/>
          </a:prstGeom>
        </p:spPr>
      </p:pic>
      <p:pic>
        <p:nvPicPr>
          <p:cNvPr id="7" name="Picture 6" descr="Resultado de imagen para atras">
            <a:hlinkClick r:id="rId5" action="ppaction://hlinksldjump"/>
            <a:extLst>
              <a:ext uri="{FF2B5EF4-FFF2-40B4-BE49-F238E27FC236}">
                <a16:creationId xmlns:a16="http://schemas.microsoft.com/office/drawing/2014/main" id="{27EB6DA2-777A-43BA-8B25-65012D4E2F1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90956" y="5770750"/>
            <a:ext cx="1008113" cy="10081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menu boton">
            <a:hlinkClick r:id="rId7" action="ppaction://hlinksldjump"/>
            <a:extLst>
              <a:ext uri="{FF2B5EF4-FFF2-40B4-BE49-F238E27FC236}">
                <a16:creationId xmlns:a16="http://schemas.microsoft.com/office/drawing/2014/main" id="{F53072C6-173A-489F-B1C5-6A05ED0BA08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74495" y="5770750"/>
            <a:ext cx="1008113" cy="1008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3204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AEC7F0-6FE6-4AFE-B939-D5A897A564A7}"/>
              </a:ext>
            </a:extLst>
          </p:cNvPr>
          <p:cNvSpPr>
            <a:spLocks noGrp="1"/>
          </p:cNvSpPr>
          <p:nvPr>
            <p:ph type="title"/>
          </p:nvPr>
        </p:nvSpPr>
        <p:spPr>
          <a:xfrm>
            <a:off x="3142084" y="795416"/>
            <a:ext cx="7488833" cy="1499616"/>
          </a:xfrm>
        </p:spPr>
        <p:txBody>
          <a:bodyPr/>
          <a:lstStyle/>
          <a:p>
            <a:r>
              <a:rPr lang="es-ES" dirty="0"/>
              <a:t>Referencias bibliográficas </a:t>
            </a:r>
          </a:p>
        </p:txBody>
      </p:sp>
      <p:sp>
        <p:nvSpPr>
          <p:cNvPr id="3" name="Marcador de contenido 2">
            <a:extLst>
              <a:ext uri="{FF2B5EF4-FFF2-40B4-BE49-F238E27FC236}">
                <a16:creationId xmlns:a16="http://schemas.microsoft.com/office/drawing/2014/main" id="{FC58BB4E-83C8-47CA-B4CE-3843E31607D1}"/>
              </a:ext>
            </a:extLst>
          </p:cNvPr>
          <p:cNvSpPr>
            <a:spLocks noGrp="1"/>
          </p:cNvSpPr>
          <p:nvPr>
            <p:ph idx="1"/>
          </p:nvPr>
        </p:nvSpPr>
        <p:spPr>
          <a:xfrm>
            <a:off x="3142084" y="2420888"/>
            <a:ext cx="8034014" cy="3456424"/>
          </a:xfrm>
        </p:spPr>
        <p:txBody>
          <a:bodyPr>
            <a:normAutofit fontScale="77500" lnSpcReduction="20000"/>
          </a:bodyPr>
          <a:lstStyle/>
          <a:p>
            <a:pPr>
              <a:buFont typeface="Wingdings" panose="05000000000000000000" pitchFamily="2" charset="2"/>
              <a:buChar char="§"/>
            </a:pPr>
            <a:r>
              <a:rPr lang="es-MX" sz="2400"/>
              <a:t>Cairó, Osvaldo (2004): “Metodología de la Programación”, 3ra. </a:t>
            </a:r>
            <a:r>
              <a:rPr lang="es-MX" sz="2400" dirty="0"/>
              <a:t>Edición, Alfaomega</a:t>
            </a:r>
          </a:p>
          <a:p>
            <a:pPr>
              <a:buFont typeface="Wingdings" panose="05000000000000000000" pitchFamily="2" charset="2"/>
              <a:buChar char="§"/>
            </a:pPr>
            <a:r>
              <a:rPr lang="es-MX" sz="2400" dirty="0"/>
              <a:t>Criado Clavero, María Asunción (2006): “Programación en Lenguajes Estructurados”, Alfaomega</a:t>
            </a:r>
          </a:p>
          <a:p>
            <a:pPr>
              <a:buFont typeface="Wingdings" panose="05000000000000000000" pitchFamily="2" charset="2"/>
              <a:buChar char="§"/>
            </a:pPr>
            <a:r>
              <a:rPr lang="es-MX" sz="2400" dirty="0"/>
              <a:t>Correa, Guillermo (1992): “Desarrollo de Algoritmos y sus Aplicaciones en Basic, Pascal, Cobol y C”. Mc Graw Hill</a:t>
            </a:r>
            <a:endParaRPr lang="es-ES" sz="2400"/>
          </a:p>
          <a:p>
            <a:pPr>
              <a:buFont typeface="Wingdings" panose="05000000000000000000" pitchFamily="2" charset="2"/>
              <a:buChar char="§"/>
            </a:pPr>
            <a:r>
              <a:rPr lang="es-ES" sz="2400" dirty="0"/>
              <a:t>Joyanes L. Aguilar. (2006) Fundamentos de la programación algoritmos , estructuras de datos y objetos 3ª edición. </a:t>
            </a:r>
            <a:r>
              <a:rPr lang="es-MX" sz="2400" dirty="0"/>
              <a:t>McGraw-Hill</a:t>
            </a:r>
          </a:p>
          <a:p>
            <a:pPr>
              <a:buFont typeface="Wingdings" panose="05000000000000000000" pitchFamily="2" charset="2"/>
              <a:buChar char="§"/>
            </a:pPr>
            <a:r>
              <a:rPr lang="es-ES" sz="2400" dirty="0"/>
              <a:t>Joyanes L. Aguilar. (2008) Fundamentos de la programación algoritmos , estructuras de datos y objetos 4ª edición. </a:t>
            </a:r>
            <a:r>
              <a:rPr lang="es-MX" sz="2400" dirty="0"/>
              <a:t>McGraw-Hill</a:t>
            </a:r>
          </a:p>
          <a:p>
            <a:pPr>
              <a:buFont typeface="Wingdings" panose="05000000000000000000" pitchFamily="2" charset="2"/>
              <a:buChar char="§"/>
            </a:pPr>
            <a:r>
              <a:rPr lang="es-ES" sz="2400" dirty="0"/>
              <a:t>Doctora Ana Luisa R. Marzo 12 2019.  “apuntes de clase y ejercicios desarrollados”, Centro Universitario UAEM Ecatepec</a:t>
            </a:r>
            <a:r>
              <a:rPr lang="es-ES" sz="2000" dirty="0"/>
              <a:t>.</a:t>
            </a:r>
          </a:p>
          <a:p>
            <a:pPr>
              <a:buFont typeface="Wingdings" panose="05000000000000000000" pitchFamily="2" charset="2"/>
              <a:buChar char="§"/>
            </a:pPr>
            <a:endParaRPr lang="es-MX" sz="2400" dirty="0"/>
          </a:p>
          <a:p>
            <a:pPr marL="0" indent="0">
              <a:buNone/>
            </a:pPr>
            <a:endParaRPr lang="es-ES" dirty="0"/>
          </a:p>
        </p:txBody>
      </p:sp>
      <p:pic>
        <p:nvPicPr>
          <p:cNvPr id="4" name="Imagen 3">
            <a:extLst>
              <a:ext uri="{FF2B5EF4-FFF2-40B4-BE49-F238E27FC236}">
                <a16:creationId xmlns:a16="http://schemas.microsoft.com/office/drawing/2014/main" id="{44F5F445-FB3E-46F0-852A-2C0F1C61F258}"/>
              </a:ext>
            </a:extLst>
          </p:cNvPr>
          <p:cNvPicPr>
            <a:picLocks noChangeAspect="1"/>
          </p:cNvPicPr>
          <p:nvPr/>
        </p:nvPicPr>
        <p:blipFill>
          <a:blip r:embed="rId2"/>
          <a:stretch>
            <a:fillRect/>
          </a:stretch>
        </p:blipFill>
        <p:spPr>
          <a:xfrm>
            <a:off x="621804" y="795416"/>
            <a:ext cx="2357145" cy="2145101"/>
          </a:xfrm>
          <a:prstGeom prst="rect">
            <a:avLst/>
          </a:prstGeom>
        </p:spPr>
      </p:pic>
      <p:pic>
        <p:nvPicPr>
          <p:cNvPr id="5" name="Picture 8" descr="Resultado de imagen para siguiente">
            <a:hlinkClick r:id="" action="ppaction://hlinkshowjump?jump=nextslide"/>
            <a:extLst>
              <a:ext uri="{FF2B5EF4-FFF2-40B4-BE49-F238E27FC236}">
                <a16:creationId xmlns:a16="http://schemas.microsoft.com/office/drawing/2014/main" id="{E508FCB6-41A7-4D6E-93B5-26B17A10A7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3614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880BE9B-2849-495A-AB0E-E80D71B324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4068876"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E5031A5-9D87-4AAE-B3FD-8800FFA45D1A}"/>
              </a:ext>
            </a:extLst>
          </p:cNvPr>
          <p:cNvSpPr>
            <a:spLocks noGrp="1"/>
          </p:cNvSpPr>
          <p:nvPr>
            <p:ph type="title"/>
          </p:nvPr>
        </p:nvSpPr>
        <p:spPr>
          <a:xfrm>
            <a:off x="309958" y="640080"/>
            <a:ext cx="3428962" cy="5613236"/>
          </a:xfrm>
        </p:spPr>
        <p:txBody>
          <a:bodyPr vert="horz" lIns="91440" tIns="45720" rIns="91440" bIns="45720" rtlCol="0" anchor="ctr">
            <a:normAutofit/>
          </a:bodyPr>
          <a:lstStyle/>
          <a:p>
            <a:pPr defTabSz="914400"/>
            <a:r>
              <a:rPr lang="en-US" sz="5000" kern="1200" cap="all" spc="100" baseline="0">
                <a:solidFill>
                  <a:srgbClr val="FFFFFF"/>
                </a:solidFill>
                <a:latin typeface="+mj-lt"/>
                <a:ea typeface="+mj-ea"/>
                <a:cs typeface="+mj-cs"/>
              </a:rPr>
              <a:t>Referencias electrónicas </a:t>
            </a:r>
          </a:p>
        </p:txBody>
      </p:sp>
      <p:sp>
        <p:nvSpPr>
          <p:cNvPr id="6" name="CuadroTexto 5">
            <a:extLst>
              <a:ext uri="{FF2B5EF4-FFF2-40B4-BE49-F238E27FC236}">
                <a16:creationId xmlns:a16="http://schemas.microsoft.com/office/drawing/2014/main" id="{4C1F2517-5ADB-4AF0-8693-013112B02EBB}"/>
              </a:ext>
            </a:extLst>
          </p:cNvPr>
          <p:cNvSpPr txBox="1"/>
          <p:nvPr/>
        </p:nvSpPr>
        <p:spPr>
          <a:xfrm>
            <a:off x="4698594" y="640080"/>
            <a:ext cx="7170270" cy="3745107"/>
          </a:xfrm>
          <a:prstGeom prst="rect">
            <a:avLst/>
          </a:prstGeom>
        </p:spPr>
        <p:txBody>
          <a:bodyPr vert="horz" lIns="45720" tIns="45720" rIns="45720" bIns="45720" rtlCol="0">
            <a:normAutofit/>
          </a:bodyPr>
          <a:lstStyle/>
          <a:p>
            <a:pPr defTabSz="914400">
              <a:lnSpc>
                <a:spcPct val="90000"/>
              </a:lnSpc>
              <a:spcAft>
                <a:spcPts val="600"/>
              </a:spcAft>
              <a:buClr>
                <a:schemeClr val="accent2"/>
              </a:buClr>
            </a:pPr>
            <a:r>
              <a:rPr lang="en-US">
                <a:hlinkClick r:id="rId2"/>
              </a:rPr>
              <a:t>https://www.monografias.com/trabajos105/uso-computadoras-solucion-problemas/uso-computadoras-solucion-problemas.shtml</a:t>
            </a:r>
            <a:endParaRPr lang="en-US"/>
          </a:p>
          <a:p>
            <a:pPr defTabSz="914400">
              <a:lnSpc>
                <a:spcPct val="90000"/>
              </a:lnSpc>
              <a:spcAft>
                <a:spcPts val="600"/>
              </a:spcAft>
              <a:buClr>
                <a:schemeClr val="accent2"/>
              </a:buClr>
            </a:pPr>
            <a:r>
              <a:rPr lang="en-US">
                <a:hlinkClick r:id="rId3"/>
              </a:rPr>
              <a:t>https://definicion.de/algoritmo/</a:t>
            </a:r>
            <a:endParaRPr lang="en-US"/>
          </a:p>
          <a:p>
            <a:pPr defTabSz="914400">
              <a:lnSpc>
                <a:spcPct val="90000"/>
              </a:lnSpc>
              <a:spcAft>
                <a:spcPts val="600"/>
              </a:spcAft>
              <a:buClr>
                <a:schemeClr val="accent2"/>
              </a:buClr>
            </a:pPr>
            <a:r>
              <a:rPr lang="en-US">
                <a:hlinkClick r:id="rId4"/>
              </a:rPr>
              <a:t>http://correo.uan.edu.mx/~iavalos/FP/FP1.html</a:t>
            </a:r>
            <a:endParaRPr lang="en-US"/>
          </a:p>
          <a:p>
            <a:pPr defTabSz="914400">
              <a:lnSpc>
                <a:spcPct val="90000"/>
              </a:lnSpc>
              <a:spcAft>
                <a:spcPts val="600"/>
              </a:spcAft>
              <a:buClr>
                <a:schemeClr val="accent2"/>
              </a:buClr>
            </a:pPr>
            <a:r>
              <a:rPr lang="en-US">
                <a:hlinkClick r:id="rId5"/>
              </a:rPr>
              <a:t>https://www.lifeder.com/tipos-algoritmos/</a:t>
            </a:r>
            <a:endParaRPr lang="en-US"/>
          </a:p>
          <a:p>
            <a:pPr defTabSz="914400">
              <a:lnSpc>
                <a:spcPct val="90000"/>
              </a:lnSpc>
              <a:spcAft>
                <a:spcPts val="600"/>
              </a:spcAft>
              <a:buClr>
                <a:schemeClr val="accent2"/>
              </a:buClr>
            </a:pPr>
            <a:r>
              <a:rPr lang="en-US">
                <a:hlinkClick r:id="rId5"/>
              </a:rPr>
              <a:t>https://www.lifeder.com/tipos-algoritmos/</a:t>
            </a:r>
            <a:endParaRPr lang="en-US"/>
          </a:p>
          <a:p>
            <a:pPr defTabSz="914400">
              <a:lnSpc>
                <a:spcPct val="90000"/>
              </a:lnSpc>
              <a:spcAft>
                <a:spcPts val="600"/>
              </a:spcAft>
              <a:buClr>
                <a:schemeClr val="accent2"/>
              </a:buClr>
            </a:pPr>
            <a:r>
              <a:rPr lang="en-US">
                <a:hlinkClick r:id="rId6"/>
              </a:rPr>
              <a:t>https://www.monografias.com/trabajos104/resolucion-problemas-computadoras-algoritmos-y-programas/resolucion-problemas-computadoras-algoritmos-y-programas.shtml</a:t>
            </a: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a:p>
            <a:pPr defTabSz="914400">
              <a:lnSpc>
                <a:spcPct val="90000"/>
              </a:lnSpc>
              <a:spcAft>
                <a:spcPts val="600"/>
              </a:spcAft>
              <a:buClr>
                <a:schemeClr val="accent2"/>
              </a:buClr>
            </a:pPr>
            <a:endParaRPr lang="en-US"/>
          </a:p>
        </p:txBody>
      </p:sp>
      <p:pic>
        <p:nvPicPr>
          <p:cNvPr id="7" name="Picture 8" descr="Resultado de imagen para siguiente">
            <a:hlinkClick r:id="" action="ppaction://hlinkshowjump?jump=nextslide"/>
            <a:extLst>
              <a:ext uri="{FF2B5EF4-FFF2-40B4-BE49-F238E27FC236}">
                <a16:creationId xmlns:a16="http://schemas.microsoft.com/office/drawing/2014/main" id="{4020CC75-8578-4885-B232-E89DDCD893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para atras">
            <a:hlinkClick r:id="rId8" action="ppaction://hlinksldjump"/>
            <a:extLst>
              <a:ext uri="{FF2B5EF4-FFF2-40B4-BE49-F238E27FC236}">
                <a16:creationId xmlns:a16="http://schemas.microsoft.com/office/drawing/2014/main" id="{31B9135D-0D59-4B06-982E-D0488A931EC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982844" y="5734693"/>
            <a:ext cx="1008113" cy="10081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Resultado de imagen para menu boton">
            <a:hlinkClick r:id="rId10" action="ppaction://hlinksldjump"/>
            <a:extLst>
              <a:ext uri="{FF2B5EF4-FFF2-40B4-BE49-F238E27FC236}">
                <a16:creationId xmlns:a16="http://schemas.microsoft.com/office/drawing/2014/main" id="{DDAF6094-C830-4231-841A-BFD3303A02B9}"/>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960193" y="5719119"/>
            <a:ext cx="1008112"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1776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Anexo:</a:t>
            </a:r>
          </a:p>
        </p:txBody>
      </p:sp>
      <p:sp>
        <p:nvSpPr>
          <p:cNvPr id="3" name="Marcador de contenido 2"/>
          <p:cNvSpPr>
            <a:spLocks noGrp="1"/>
          </p:cNvSpPr>
          <p:nvPr>
            <p:ph idx="1"/>
          </p:nvPr>
        </p:nvSpPr>
        <p:spPr/>
        <p:txBody>
          <a:bodyPr/>
          <a:lstStyle/>
          <a:p>
            <a:r>
              <a:rPr lang="es-MX" dirty="0"/>
              <a:t>Imagen de la actividad 1</a:t>
            </a:r>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6420" y="404664"/>
            <a:ext cx="5458587" cy="5487166"/>
          </a:xfrm>
          <a:prstGeom prst="rect">
            <a:avLst/>
          </a:prstGeom>
        </p:spPr>
      </p:pic>
      <p:pic>
        <p:nvPicPr>
          <p:cNvPr id="5" name="Imagen 4"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2004" y="3141284"/>
            <a:ext cx="2057687" cy="2943636"/>
          </a:xfrm>
          <a:prstGeom prst="rect">
            <a:avLst/>
          </a:prstGeom>
        </p:spPr>
      </p:pic>
      <p:pic>
        <p:nvPicPr>
          <p:cNvPr id="6" name="Picture 8" descr="Resultado de imagen para siguiente">
            <a:hlinkClick r:id="" action="ppaction://hlinkshowjump?jump=nextslide"/>
            <a:extLst>
              <a:ext uri="{FF2B5EF4-FFF2-40B4-BE49-F238E27FC236}">
                <a16:creationId xmlns:a16="http://schemas.microsoft.com/office/drawing/2014/main" id="{7EFBFA77-4AED-42E6-87C7-9701F66EF6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45972" y="5794434"/>
            <a:ext cx="948372" cy="94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4961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Anexo 2</a:t>
            </a:r>
          </a:p>
        </p:txBody>
      </p:sp>
      <p:sp>
        <p:nvSpPr>
          <p:cNvPr id="3" name="Marcador de contenido 2"/>
          <p:cNvSpPr>
            <a:spLocks noGrp="1"/>
          </p:cNvSpPr>
          <p:nvPr>
            <p:ph idx="1"/>
          </p:nvPr>
        </p:nvSpPr>
        <p:spPr/>
        <p:txBody>
          <a:bodyPr/>
          <a:lstStyle/>
          <a:p>
            <a:r>
              <a:rPr lang="es-MX" dirty="0"/>
              <a:t>Relación de columnas por grupos afines:</a:t>
            </a:r>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772" y="2780928"/>
            <a:ext cx="11567021" cy="1525970"/>
          </a:xfrm>
          <a:prstGeom prst="rect">
            <a:avLst/>
          </a:prstGeom>
        </p:spPr>
      </p:pic>
      <p:pic>
        <p:nvPicPr>
          <p:cNvPr id="6" name="Picture 6" descr="Resultado de imagen para atras">
            <a:hlinkClick r:id="rId3" action="ppaction://hlinksldjump"/>
            <a:extLst>
              <a:ext uri="{FF2B5EF4-FFF2-40B4-BE49-F238E27FC236}">
                <a16:creationId xmlns:a16="http://schemas.microsoft.com/office/drawing/2014/main" id="{77AF5EAE-5B73-43E8-81BC-BAB5036C482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36285" y="5661248"/>
            <a:ext cx="1008113" cy="10081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Imagen relacionada">
            <a:hlinkClick r:id="" action="ppaction://hlinkshowjump?jump=firstslide"/>
            <a:extLst>
              <a:ext uri="{FF2B5EF4-FFF2-40B4-BE49-F238E27FC236}">
                <a16:creationId xmlns:a16="http://schemas.microsoft.com/office/drawing/2014/main" id="{A32C8A63-876B-45CA-8E7F-721DF8791D4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08926" y="5661247"/>
            <a:ext cx="1008114" cy="10081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menu boton">
            <a:hlinkClick r:id="rId6" action="ppaction://hlinksldjump"/>
            <a:extLst>
              <a:ext uri="{FF2B5EF4-FFF2-40B4-BE49-F238E27FC236}">
                <a16:creationId xmlns:a16="http://schemas.microsoft.com/office/drawing/2014/main" id="{BA332047-C043-453D-8B44-AB5A06D92D2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800812" y="5661247"/>
            <a:ext cx="1008114" cy="1008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809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51223B-0A04-4643-B443-C39C9CF81B52}"/>
              </a:ext>
            </a:extLst>
          </p:cNvPr>
          <p:cNvSpPr txBox="1">
            <a:spLocks/>
          </p:cNvSpPr>
          <p:nvPr/>
        </p:nvSpPr>
        <p:spPr>
          <a:xfrm>
            <a:off x="95569" y="622075"/>
            <a:ext cx="8520600" cy="607800"/>
          </a:xfrm>
          <a:prstGeom prst="rect">
            <a:avLst/>
          </a:prstGeom>
        </p:spPr>
        <p:txBody>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pPr algn="ctr"/>
            <a:r>
              <a:rPr lang="es-MX"/>
              <a:t>Conocimiento </a:t>
            </a:r>
            <a:endParaRPr lang="es-ES" dirty="0"/>
          </a:p>
        </p:txBody>
      </p:sp>
      <p:pic>
        <p:nvPicPr>
          <p:cNvPr id="3" name="Imagen 2">
            <a:extLst>
              <a:ext uri="{FF2B5EF4-FFF2-40B4-BE49-F238E27FC236}">
                <a16:creationId xmlns:a16="http://schemas.microsoft.com/office/drawing/2014/main" id="{DC465730-DB62-4812-B865-2DF0EE030166}"/>
              </a:ext>
            </a:extLst>
          </p:cNvPr>
          <p:cNvPicPr>
            <a:picLocks noChangeAspect="1"/>
          </p:cNvPicPr>
          <p:nvPr/>
        </p:nvPicPr>
        <p:blipFill>
          <a:blip r:embed="rId2"/>
          <a:stretch>
            <a:fillRect/>
          </a:stretch>
        </p:blipFill>
        <p:spPr>
          <a:xfrm>
            <a:off x="0" y="773099"/>
            <a:ext cx="2884516" cy="2239531"/>
          </a:xfrm>
          <a:prstGeom prst="rect">
            <a:avLst/>
          </a:prstGeom>
        </p:spPr>
      </p:pic>
      <p:sp>
        <p:nvSpPr>
          <p:cNvPr id="4" name="Marcador de texto 2">
            <a:extLst>
              <a:ext uri="{FF2B5EF4-FFF2-40B4-BE49-F238E27FC236}">
                <a16:creationId xmlns:a16="http://schemas.microsoft.com/office/drawing/2014/main" id="{C5ACB2DF-003B-4B4D-B3FD-C65DC220C9B7}"/>
              </a:ext>
            </a:extLst>
          </p:cNvPr>
          <p:cNvSpPr txBox="1">
            <a:spLocks/>
          </p:cNvSpPr>
          <p:nvPr/>
        </p:nvSpPr>
        <p:spPr>
          <a:xfrm>
            <a:off x="2422004" y="1834012"/>
            <a:ext cx="9042652" cy="3339000"/>
          </a:xfrm>
          <a:prstGeom prst="rect">
            <a:avLst/>
          </a:prstGeom>
        </p:spPr>
        <p:txBody>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MX" b="1" dirty="0"/>
              <a:t>Unidad 1. </a:t>
            </a:r>
            <a:r>
              <a:rPr lang="es-MX" dirty="0"/>
              <a:t>Introducción a la solución de problemas basados en computadoras 	</a:t>
            </a:r>
          </a:p>
          <a:p>
            <a:r>
              <a:rPr lang="es-MX" b="1" dirty="0"/>
              <a:t>Objetivo: </a:t>
            </a:r>
            <a:r>
              <a:rPr lang="es-MX" dirty="0"/>
              <a:t>Conceptualizar los algoritmos, sus elementos y aplicaciones. 	</a:t>
            </a:r>
          </a:p>
          <a:p>
            <a:pPr marL="0" indent="0">
              <a:buNone/>
            </a:pPr>
            <a:r>
              <a:rPr lang="es-MX" b="1" dirty="0"/>
              <a:t>  Temas: </a:t>
            </a:r>
          </a:p>
          <a:p>
            <a:r>
              <a:rPr lang="es-MX" dirty="0"/>
              <a:t>1.1 Concepto, tipos y características de los algoritmos </a:t>
            </a:r>
          </a:p>
          <a:p>
            <a:r>
              <a:rPr lang="es-MX" dirty="0"/>
              <a:t>1.2 Elementos de una computadora y su relación con la solución de problemas </a:t>
            </a:r>
          </a:p>
          <a:p>
            <a:r>
              <a:rPr lang="es-MX" dirty="0"/>
              <a:t>1.3 Proceso de desarrollo de programas de cómputo. </a:t>
            </a:r>
          </a:p>
          <a:p>
            <a:endParaRPr lang="es-MX" dirty="0"/>
          </a:p>
          <a:p>
            <a:pPr marL="0" indent="0">
              <a:buNone/>
            </a:pPr>
            <a:r>
              <a:rPr lang="es-MX" dirty="0"/>
              <a:t>	</a:t>
            </a:r>
          </a:p>
          <a:p>
            <a:endParaRPr lang="es-MX" dirty="0"/>
          </a:p>
        </p:txBody>
      </p:sp>
      <p:pic>
        <p:nvPicPr>
          <p:cNvPr id="5" name="Picture 10" descr="Imagen relacionada">
            <a:hlinkClick r:id="" action="ppaction://hlinkshowjump?jump=firstslide"/>
            <a:extLst>
              <a:ext uri="{FF2B5EF4-FFF2-40B4-BE49-F238E27FC236}">
                <a16:creationId xmlns:a16="http://schemas.microsoft.com/office/drawing/2014/main" id="{B8B4282D-F6C4-4755-9536-E2EA4612AA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908" y="5315396"/>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enu boton">
            <a:hlinkClick r:id="rId4" action="ppaction://hlinksldjump"/>
            <a:extLst>
              <a:ext uri="{FF2B5EF4-FFF2-40B4-BE49-F238E27FC236}">
                <a16:creationId xmlns:a16="http://schemas.microsoft.com/office/drawing/2014/main" id="{97ED76A2-AA06-4ECE-A129-DAEDBF4F0FC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9819" y="5173012"/>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93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64C40-A13E-4854-A000-370711D36E12}"/>
              </a:ext>
            </a:extLst>
          </p:cNvPr>
          <p:cNvSpPr txBox="1">
            <a:spLocks/>
          </p:cNvSpPr>
          <p:nvPr/>
        </p:nvSpPr>
        <p:spPr>
          <a:xfrm>
            <a:off x="2939430" y="1035130"/>
            <a:ext cx="6439520" cy="613258"/>
          </a:xfrm>
          <a:prstGeom prst="rect">
            <a:avLst/>
          </a:prstGeom>
        </p:spPr>
        <p:txBody>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r>
              <a:rPr lang="es-MX"/>
              <a:t>Guion explicativo</a:t>
            </a:r>
            <a:endParaRPr lang="es-ES" dirty="0"/>
          </a:p>
        </p:txBody>
      </p:sp>
      <p:sp>
        <p:nvSpPr>
          <p:cNvPr id="3" name="Marcador de texto 2">
            <a:extLst>
              <a:ext uri="{FF2B5EF4-FFF2-40B4-BE49-F238E27FC236}">
                <a16:creationId xmlns:a16="http://schemas.microsoft.com/office/drawing/2014/main" id="{9262E85E-BB77-40F3-A573-AED675085B56}"/>
              </a:ext>
            </a:extLst>
          </p:cNvPr>
          <p:cNvSpPr txBox="1">
            <a:spLocks/>
          </p:cNvSpPr>
          <p:nvPr/>
        </p:nvSpPr>
        <p:spPr>
          <a:xfrm>
            <a:off x="2854052" y="2031419"/>
            <a:ext cx="8685137" cy="3524624"/>
          </a:xfrm>
          <a:prstGeom prst="rect">
            <a:avLst/>
          </a:prstGeom>
        </p:spPr>
        <p:txBody>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es-MX" dirty="0"/>
              <a:t>Esta presentación te permitirá elegir cada una de las opciones del menú donde cada una de ellas contiene información referente a la materia de Algoritmos computacionales y la información de los temas correspondientes a la unidad uno: 1.1 Concepto, tipos y características de los algoritmos, 1.2 Elementos de una computadora y su relación con la solución de problemas y1.3 Proceso de desarrollo de programas de cómputo. Por lo que te brinda un submenú de los subtemas desarrollados y cada información que contiene te permitirá conocer y diferenciar algunas técnicas para la solución de problemas mediante la técnica de algoritmos y su representación y codificación para su implementación en las computadoras mediante un lenguaje de programación.</a:t>
            </a:r>
            <a:endParaRPr lang="es-ES"/>
          </a:p>
          <a:p>
            <a:endParaRPr lang="es-MX"/>
          </a:p>
          <a:p>
            <a:pPr marL="114300" indent="0">
              <a:buFont typeface="Tw Cen MT" panose="020B0602020104020603" pitchFamily="34" charset="0"/>
              <a:buNone/>
            </a:pPr>
            <a:endParaRPr lang="es-ES" dirty="0"/>
          </a:p>
        </p:txBody>
      </p:sp>
      <p:pic>
        <p:nvPicPr>
          <p:cNvPr id="4" name="Imagen 3">
            <a:extLst>
              <a:ext uri="{FF2B5EF4-FFF2-40B4-BE49-F238E27FC236}">
                <a16:creationId xmlns:a16="http://schemas.microsoft.com/office/drawing/2014/main" id="{624C913F-5CCC-4797-92B7-ADA7CA29E064}"/>
              </a:ext>
            </a:extLst>
          </p:cNvPr>
          <p:cNvPicPr>
            <a:picLocks noChangeAspect="1"/>
          </p:cNvPicPr>
          <p:nvPr/>
        </p:nvPicPr>
        <p:blipFill>
          <a:blip r:embed="rId2"/>
          <a:stretch>
            <a:fillRect/>
          </a:stretch>
        </p:blipFill>
        <p:spPr>
          <a:xfrm>
            <a:off x="81930" y="571500"/>
            <a:ext cx="2857500" cy="2857500"/>
          </a:xfrm>
          <a:prstGeom prst="rect">
            <a:avLst/>
          </a:prstGeom>
        </p:spPr>
      </p:pic>
      <p:pic>
        <p:nvPicPr>
          <p:cNvPr id="5" name="Picture 10" descr="Imagen relacionada">
            <a:hlinkClick r:id="" action="ppaction://hlinkshowjump?jump=firstslide"/>
            <a:extLst>
              <a:ext uri="{FF2B5EF4-FFF2-40B4-BE49-F238E27FC236}">
                <a16:creationId xmlns:a16="http://schemas.microsoft.com/office/drawing/2014/main" id="{EE5FF12A-D1FD-4F29-9C0F-B5AEC36A0BA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908" y="5315396"/>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enu boton">
            <a:hlinkClick r:id="rId4" action="ppaction://hlinksldjump"/>
            <a:extLst>
              <a:ext uri="{FF2B5EF4-FFF2-40B4-BE49-F238E27FC236}">
                <a16:creationId xmlns:a16="http://schemas.microsoft.com/office/drawing/2014/main" id="{7E76189A-FA92-4DDA-9287-EA764B5F03A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09819" y="5173012"/>
            <a:ext cx="1549089" cy="1549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69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8C77E9-7B70-40AF-B8F6-221293F3BD7B}"/>
              </a:ext>
            </a:extLst>
          </p:cNvPr>
          <p:cNvSpPr txBox="1">
            <a:spLocks/>
          </p:cNvSpPr>
          <p:nvPr/>
        </p:nvSpPr>
        <p:spPr>
          <a:xfrm>
            <a:off x="2871937" y="1412776"/>
            <a:ext cx="4463164" cy="565895"/>
          </a:xfrm>
          <a:prstGeom prst="rect">
            <a:avLst/>
          </a:prstGeom>
        </p:spPr>
        <p:txBody>
          <a:bodyPr/>
          <a:lstStyle>
            <a:lvl1pPr algn="l" defTabSz="914126" rtl="0" eaLnBrk="1" latinLnBrk="0" hangingPunct="1">
              <a:lnSpc>
                <a:spcPct val="80000"/>
              </a:lnSpc>
              <a:spcBef>
                <a:spcPct val="0"/>
              </a:spcBef>
              <a:buNone/>
              <a:defRPr sz="4999" kern="1200" cap="all" spc="100" baseline="0">
                <a:solidFill>
                  <a:schemeClr val="tx1">
                    <a:lumMod val="90000"/>
                    <a:lumOff val="10000"/>
                  </a:schemeClr>
                </a:solidFill>
                <a:latin typeface="+mj-lt"/>
                <a:ea typeface="+mj-ea"/>
                <a:cs typeface="+mj-cs"/>
              </a:defRPr>
            </a:lvl1pPr>
          </a:lstStyle>
          <a:p>
            <a:r>
              <a:rPr lang="es-MX" dirty="0"/>
              <a:t>Unidad de competencia 1</a:t>
            </a:r>
            <a:endParaRPr lang="es-ES" dirty="0"/>
          </a:p>
        </p:txBody>
      </p:sp>
      <p:sp>
        <p:nvSpPr>
          <p:cNvPr id="3" name="Marcador de texto 2">
            <a:extLst>
              <a:ext uri="{FF2B5EF4-FFF2-40B4-BE49-F238E27FC236}">
                <a16:creationId xmlns:a16="http://schemas.microsoft.com/office/drawing/2014/main" id="{F3EA330B-097C-497B-AD14-84582087C98C}"/>
              </a:ext>
            </a:extLst>
          </p:cNvPr>
          <p:cNvSpPr txBox="1">
            <a:spLocks/>
          </p:cNvSpPr>
          <p:nvPr/>
        </p:nvSpPr>
        <p:spPr>
          <a:xfrm>
            <a:off x="2854052" y="3061483"/>
            <a:ext cx="6046766" cy="1681742"/>
          </a:xfrm>
          <a:prstGeom prst="rect">
            <a:avLst/>
          </a:prstGeom>
        </p:spPr>
        <p:txBody>
          <a:bodyPr/>
          <a:lstStyle>
            <a:lvl1pPr marL="91413" indent="-91413" algn="l" defTabSz="914126"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199" kern="1200">
                <a:solidFill>
                  <a:schemeClr val="tx1"/>
                </a:solidFill>
                <a:latin typeface="+mn-lt"/>
                <a:ea typeface="+mn-ea"/>
                <a:cs typeface="+mn-cs"/>
              </a:defRPr>
            </a:lvl1pPr>
            <a:lvl2pPr marL="26509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799" kern="1200">
                <a:solidFill>
                  <a:schemeClr val="tx1"/>
                </a:solidFill>
                <a:latin typeface="+mn-lt"/>
                <a:ea typeface="+mn-ea"/>
                <a:cs typeface="+mn-cs"/>
              </a:defRPr>
            </a:lvl2pPr>
            <a:lvl3pPr marL="44792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182"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00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12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386"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578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047" indent="-137119" algn="l" defTabSz="914126"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endParaRPr lang="es-ES" dirty="0"/>
          </a:p>
        </p:txBody>
      </p:sp>
      <p:pic>
        <p:nvPicPr>
          <p:cNvPr id="4" name="Picture 2" descr="Resultado de imagen para icono de unidad de competencia">
            <a:extLst>
              <a:ext uri="{FF2B5EF4-FFF2-40B4-BE49-F238E27FC236}">
                <a16:creationId xmlns:a16="http://schemas.microsoft.com/office/drawing/2014/main" id="{EED35B05-E769-4383-99D4-B0023A149D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7" y="1124744"/>
            <a:ext cx="2431500" cy="2431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agen relacionada">
            <a:hlinkClick r:id="" action="ppaction://hlinkshowjump?jump=firstslide"/>
            <a:extLst>
              <a:ext uri="{FF2B5EF4-FFF2-40B4-BE49-F238E27FC236}">
                <a16:creationId xmlns:a16="http://schemas.microsoft.com/office/drawing/2014/main" id="{41CEBBDC-22E9-4648-90DA-54BDCDB385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63321" y="5349777"/>
            <a:ext cx="1369887" cy="13698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sultado de imagen para menu boton">
            <a:hlinkClick r:id="rId4" action="ppaction://hlinksldjump"/>
            <a:extLst>
              <a:ext uri="{FF2B5EF4-FFF2-40B4-BE49-F238E27FC236}">
                <a16:creationId xmlns:a16="http://schemas.microsoft.com/office/drawing/2014/main" id="{9025AB79-A40C-47BB-8701-3FEF1D8EB7F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14232" y="5261087"/>
            <a:ext cx="1549089" cy="1549089"/>
          </a:xfrm>
          <a:prstGeom prst="rect">
            <a:avLst/>
          </a:prstGeom>
          <a:noFill/>
          <a:extLst>
            <a:ext uri="{909E8E84-426E-40DD-AFC4-6F175D3DCCD1}">
              <a14:hiddenFill xmlns:a14="http://schemas.microsoft.com/office/drawing/2010/main">
                <a:solidFill>
                  <a:srgbClr val="FFFFFF"/>
                </a:solidFill>
              </a14:hiddenFill>
            </a:ext>
          </a:extLst>
        </p:spPr>
      </p:pic>
      <p:sp>
        <p:nvSpPr>
          <p:cNvPr id="7" name="Rectángulo 6">
            <a:extLst>
              <a:ext uri="{FF2B5EF4-FFF2-40B4-BE49-F238E27FC236}">
                <a16:creationId xmlns:a16="http://schemas.microsoft.com/office/drawing/2014/main" id="{12CDF3F6-01C5-4C67-9CA4-6DC735AC5D68}"/>
              </a:ext>
            </a:extLst>
          </p:cNvPr>
          <p:cNvSpPr/>
          <p:nvPr/>
        </p:nvSpPr>
        <p:spPr>
          <a:xfrm>
            <a:off x="3048000" y="3105835"/>
            <a:ext cx="8700388" cy="2308324"/>
          </a:xfrm>
          <a:prstGeom prst="rect">
            <a:avLst/>
          </a:prstGeom>
        </p:spPr>
        <p:txBody>
          <a:bodyPr wrap="square">
            <a:spAutoFit/>
          </a:bodyPr>
          <a:lstStyle/>
          <a:p>
            <a:r>
              <a:rPr lang="es-MX" sz="4800" dirty="0"/>
              <a:t>Introducción a la solución de problemas basados en computadoras </a:t>
            </a:r>
          </a:p>
        </p:txBody>
      </p:sp>
      <p:pic>
        <p:nvPicPr>
          <p:cNvPr id="8" name="Picture 8" descr="Resultado de imagen para siguiente">
            <a:hlinkClick r:id="" action="ppaction://hlinkshowjump?jump=nextslide"/>
            <a:extLst>
              <a:ext uri="{FF2B5EF4-FFF2-40B4-BE49-F238E27FC236}">
                <a16:creationId xmlns:a16="http://schemas.microsoft.com/office/drawing/2014/main" id="{55AFD03E-364D-4BE4-B008-0E87221D5F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0182" y="5225792"/>
            <a:ext cx="1429489" cy="1429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3865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extura grung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blipFill rotWithShape="1">
          <a:blip xmlns:r="http://schemas.openxmlformats.org/officeDocument/2006/relationships" r:embed="rId2">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3">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Tema de Offic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Tema de Offic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1345093</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simple template design works for technology and  businesses, but it's versatile enough to use in other contexts.  It features multiple slide layouts designed for widescreen (16x9 resolution) and includes a sample SmartArt list and chart that are easily editable.</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2011-11-26T00:30:00+00:00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TP102787989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694266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AssetExpire xmlns="4873beb7-5857-4685-be1f-d57550cc96cc">2029-05-12T07:00:00+00:00</AssetExpire>
    <DSATActionTaken xmlns="4873beb7-5857-4685-be1f-d57550cc96cc" xsi:nil="true"/>
    <CSXSubmissionMarket xmlns="4873beb7-5857-4685-be1f-d57550cc96cc" xsi:nil="true"/>
    <LocMarketGroupTiers2 xmlns="4873beb7-5857-4685-be1f-d57550cc96cc"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C67BEE-D13F-4BD2-98A5-34D8A0977F68}">
  <ds:schemaRefs>
    <ds:schemaRef ds:uri="4873beb7-5857-4685-be1f-d57550cc96cc"/>
    <ds:schemaRef ds:uri="http://schemas.openxmlformats.org/package/2006/metadata/core-propertie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3836F65B-1B07-41EE-A0E8-BC6EF3855225}">
  <ds:schemaRefs>
    <ds:schemaRef ds:uri="http://schemas.microsoft.com/sharepoint/v3/contenttype/forms"/>
  </ds:schemaRefs>
</ds:datastoreItem>
</file>

<file path=customXml/itemProps3.xml><?xml version="1.0" encoding="utf-8"?>
<ds:datastoreItem xmlns:ds="http://schemas.openxmlformats.org/officeDocument/2006/customXml" ds:itemID="{A09BF4D4-EF60-4196-BFC3-9462D60797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173</TotalTime>
  <Words>2980</Words>
  <Application>Microsoft Office PowerPoint</Application>
  <PresentationFormat>Personalizado</PresentationFormat>
  <Paragraphs>285</Paragraphs>
  <Slides>65</Slides>
  <Notes>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65</vt:i4>
      </vt:variant>
    </vt:vector>
  </HeadingPairs>
  <TitlesOfParts>
    <vt:vector size="76" baseType="lpstr">
      <vt:lpstr>Arial</vt:lpstr>
      <vt:lpstr>Calibri</vt:lpstr>
      <vt:lpstr>Georgia</vt:lpstr>
      <vt:lpstr>Roboto</vt:lpstr>
      <vt:lpstr>StarSymbol</vt:lpstr>
      <vt:lpstr>Tw Cen MT</vt:lpstr>
      <vt:lpstr>Tw Cen MT (Cuerpo)</vt:lpstr>
      <vt:lpstr>Tw Cen MT Condensed</vt:lpstr>
      <vt:lpstr>Wingdings</vt:lpstr>
      <vt:lpstr>Wingdings 3</vt:lpstr>
      <vt:lpstr>Integral</vt:lpstr>
      <vt:lpstr>Universidad Autónoma del Estado de México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Índice temático </vt:lpstr>
      <vt:lpstr>Presentación de PowerPoint</vt:lpstr>
      <vt:lpstr>Presentación de PowerPoint</vt:lpstr>
      <vt:lpstr>Antecedentes</vt:lpstr>
      <vt:lpstr>Unidad 1. Introducción a la solución de problemas basados en computadoras</vt:lpstr>
      <vt:lpstr>Unidad 1. Introducción a la solución de problemas basados en computadoras</vt:lpstr>
      <vt:lpstr>Unidad 1. Introducción a la solución de problemas basados en computadoras</vt:lpstr>
      <vt:lpstr>Unidad 1. Introducción a la solución de problemas basados en computadoras</vt:lpstr>
      <vt:lpstr>Unidad 1. Introducción a la solución de problemas basados en computadoras</vt:lpstr>
      <vt:lpstr>1.1 Concepto, tipos y características de los algoritmos </vt:lpstr>
      <vt:lpstr>Concepto </vt:lpstr>
      <vt:lpstr>Concepto </vt:lpstr>
      <vt:lpstr>Concepto </vt:lpstr>
      <vt:lpstr>Características del algoritmo </vt:lpstr>
      <vt:lpstr>Características del algoritmo</vt:lpstr>
      <vt:lpstr>Tipos de algoritmos </vt:lpstr>
      <vt:lpstr>Tipos de algoritmos </vt:lpstr>
      <vt:lpstr>Tipos de algoritmos </vt:lpstr>
      <vt:lpstr>1.2 Elementos de una computadora y su relación con la solución de problemas</vt:lpstr>
      <vt:lpstr>Solución de problemas </vt:lpstr>
      <vt:lpstr>Análisis del problema </vt:lpstr>
      <vt:lpstr>Análisis del problema </vt:lpstr>
      <vt:lpstr>Análisis del problema</vt:lpstr>
      <vt:lpstr>Análisis del problema</vt:lpstr>
      <vt:lpstr>Análisis del problema </vt:lpstr>
      <vt:lpstr>Diseño del algoritmo </vt:lpstr>
      <vt:lpstr>Diseño del algoritmo </vt:lpstr>
      <vt:lpstr>Diseño del algoritmo </vt:lpstr>
      <vt:lpstr>Diseño del algoritmo </vt:lpstr>
      <vt:lpstr>Diagramas de flujo</vt:lpstr>
      <vt:lpstr>Pseudocódigo</vt:lpstr>
      <vt:lpstr>Programación</vt:lpstr>
      <vt:lpstr>Programación </vt:lpstr>
      <vt:lpstr>Programación </vt:lpstr>
      <vt:lpstr>Programación</vt:lpstr>
      <vt:lpstr>Ejecución y pruebas. </vt:lpstr>
      <vt:lpstr>Ejecución y pruebas.</vt:lpstr>
      <vt:lpstr>Ejecución y pruebas.</vt:lpstr>
      <vt:lpstr>Ejecución y pruebas.</vt:lpstr>
      <vt:lpstr>Ejecución y pruebas.</vt:lpstr>
      <vt:lpstr>Ejecución y pruebas.</vt:lpstr>
      <vt:lpstr>1.3 Proceso de desarrollo de programas de cómputo.</vt:lpstr>
      <vt:lpstr>¿Qué es?</vt:lpstr>
      <vt:lpstr>Las fases de resolución de un problema:</vt:lpstr>
      <vt:lpstr>Análisis del problema </vt:lpstr>
      <vt:lpstr>Diseño del algoritmo</vt:lpstr>
      <vt:lpstr>Codificación </vt:lpstr>
      <vt:lpstr>compilación y ejecución</vt:lpstr>
      <vt:lpstr>mantenimiento</vt:lpstr>
      <vt:lpstr>Documentación </vt:lpstr>
      <vt:lpstr>Presentación de PowerPoint</vt:lpstr>
      <vt:lpstr>Actividades de retroalimentación</vt:lpstr>
      <vt:lpstr>Referencias bibliográficas </vt:lpstr>
      <vt:lpstr>Referencias electrónicas </vt:lpstr>
      <vt:lpstr>Anexo:</vt:lpstr>
      <vt:lpstr>Anexo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Ana Luisa Ramirez Roja</dc:creator>
  <cp:lastModifiedBy>Ana Luisa Ramirez Roja</cp:lastModifiedBy>
  <cp:revision>15</cp:revision>
  <dcterms:created xsi:type="dcterms:W3CDTF">2019-09-03T14:11:30Z</dcterms:created>
  <dcterms:modified xsi:type="dcterms:W3CDTF">2019-09-23T00:56:22Z</dcterms:modified>
</cp:coreProperties>
</file>