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0" r:id="rId1"/>
  </p:sldMasterIdLst>
  <p:notesMasterIdLst>
    <p:notesMasterId r:id="rId47"/>
  </p:notesMasterIdLst>
  <p:handoutMasterIdLst>
    <p:handoutMasterId r:id="rId48"/>
  </p:handoutMasterIdLst>
  <p:sldIdLst>
    <p:sldId id="295" r:id="rId2"/>
    <p:sldId id="297" r:id="rId3"/>
    <p:sldId id="298" r:id="rId4"/>
    <p:sldId id="299" r:id="rId5"/>
    <p:sldId id="300" r:id="rId6"/>
    <p:sldId id="301" r:id="rId7"/>
    <p:sldId id="302" r:id="rId8"/>
    <p:sldId id="303" r:id="rId9"/>
    <p:sldId id="304" r:id="rId10"/>
    <p:sldId id="305" r:id="rId11"/>
    <p:sldId id="306" r:id="rId12"/>
    <p:sldId id="256" r:id="rId13"/>
    <p:sldId id="261" r:id="rId14"/>
    <p:sldId id="283" r:id="rId15"/>
    <p:sldId id="290" r:id="rId16"/>
    <p:sldId id="284" r:id="rId17"/>
    <p:sldId id="259" r:id="rId18"/>
    <p:sldId id="278" r:id="rId19"/>
    <p:sldId id="270" r:id="rId20"/>
    <p:sldId id="286" r:id="rId21"/>
    <p:sldId id="287" r:id="rId22"/>
    <p:sldId id="288" r:id="rId23"/>
    <p:sldId id="266" r:id="rId24"/>
    <p:sldId id="285" r:id="rId25"/>
    <p:sldId id="282" r:id="rId26"/>
    <p:sldId id="277" r:id="rId27"/>
    <p:sldId id="271" r:id="rId28"/>
    <p:sldId id="264" r:id="rId29"/>
    <p:sldId id="265" r:id="rId30"/>
    <p:sldId id="260" r:id="rId31"/>
    <p:sldId id="263" r:id="rId32"/>
    <p:sldId id="280" r:id="rId33"/>
    <p:sldId id="279" r:id="rId34"/>
    <p:sldId id="273" r:id="rId35"/>
    <p:sldId id="293" r:id="rId36"/>
    <p:sldId id="274" r:id="rId37"/>
    <p:sldId id="275" r:id="rId38"/>
    <p:sldId id="269" r:id="rId39"/>
    <p:sldId id="291" r:id="rId40"/>
    <p:sldId id="292" r:id="rId41"/>
    <p:sldId id="276" r:id="rId42"/>
    <p:sldId id="272" r:id="rId43"/>
    <p:sldId id="296" r:id="rId44"/>
    <p:sldId id="289" r:id="rId45"/>
    <p:sldId id="281" r:id="rId4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81495" autoAdjust="0"/>
  </p:normalViewPr>
  <p:slideViewPr>
    <p:cSldViewPr>
      <p:cViewPr>
        <p:scale>
          <a:sx n="74" d="100"/>
          <a:sy n="74" d="100"/>
        </p:scale>
        <p:origin x="-1344" y="216"/>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a:extLst>
              <a:ext uri="{FF2B5EF4-FFF2-40B4-BE49-F238E27FC236}">
                <a16:creationId xmlns="" xmlns:a16="http://schemas.microsoft.com/office/drawing/2014/main" id="{C12590D9-5970-444B-A9B1-97667F11F00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47811" name="Rectangle 3">
            <a:extLst>
              <a:ext uri="{FF2B5EF4-FFF2-40B4-BE49-F238E27FC236}">
                <a16:creationId xmlns="" xmlns:a16="http://schemas.microsoft.com/office/drawing/2014/main" id="{CFC393FC-612B-4457-8F55-C2F35782FA17}"/>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47812" name="Rectangle 4">
            <a:extLst>
              <a:ext uri="{FF2B5EF4-FFF2-40B4-BE49-F238E27FC236}">
                <a16:creationId xmlns="" xmlns:a16="http://schemas.microsoft.com/office/drawing/2014/main" id="{75935158-08BE-4387-B0C4-1C399AD8AD7A}"/>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47813" name="Rectangle 5">
            <a:extLst>
              <a:ext uri="{FF2B5EF4-FFF2-40B4-BE49-F238E27FC236}">
                <a16:creationId xmlns="" xmlns:a16="http://schemas.microsoft.com/office/drawing/2014/main" id="{9031072A-997F-4ED2-837F-DF62079D467B}"/>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0DBB66C-0928-44C9-9661-25D55F473437}" type="slidenum">
              <a:rPr lang="en-US" altLang="es-MX"/>
              <a:pPr>
                <a:defRPr/>
              </a:pPr>
              <a:t>‹Nº›</a:t>
            </a:fld>
            <a:endParaRPr lang="en-US" altLang="es-MX"/>
          </a:p>
        </p:txBody>
      </p:sp>
    </p:spTree>
    <p:extLst>
      <p:ext uri="{BB962C8B-B14F-4D97-AF65-F5344CB8AC3E}">
        <p14:creationId xmlns:p14="http://schemas.microsoft.com/office/powerpoint/2010/main" val="1849830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a:extLst>
              <a:ext uri="{FF2B5EF4-FFF2-40B4-BE49-F238E27FC236}">
                <a16:creationId xmlns="" xmlns:a16="http://schemas.microsoft.com/office/drawing/2014/main" id="{9C969E0E-44F2-4096-A330-BE351037DCF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46787" name="Rectangle 3">
            <a:extLst>
              <a:ext uri="{FF2B5EF4-FFF2-40B4-BE49-F238E27FC236}">
                <a16:creationId xmlns="" xmlns:a16="http://schemas.microsoft.com/office/drawing/2014/main" id="{2A9CEF94-1629-4FBA-BF6A-33D2B4EAB936}"/>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46789" name="Rectangle 5">
            <a:extLst>
              <a:ext uri="{FF2B5EF4-FFF2-40B4-BE49-F238E27FC236}">
                <a16:creationId xmlns="" xmlns:a16="http://schemas.microsoft.com/office/drawing/2014/main" id="{ED8CA91F-59B1-4796-B092-91AE9D7D8E68}"/>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6790" name="Rectangle 6">
            <a:extLst>
              <a:ext uri="{FF2B5EF4-FFF2-40B4-BE49-F238E27FC236}">
                <a16:creationId xmlns="" xmlns:a16="http://schemas.microsoft.com/office/drawing/2014/main" id="{4BDC770F-2D8D-4555-AB30-6AD75C9C7B1F}"/>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46791" name="Rectangle 7">
            <a:extLst>
              <a:ext uri="{FF2B5EF4-FFF2-40B4-BE49-F238E27FC236}">
                <a16:creationId xmlns="" xmlns:a16="http://schemas.microsoft.com/office/drawing/2014/main" id="{DA4DA2C2-187D-4392-900F-A4FC73E10B41}"/>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86C3F63-A21B-4C08-9D4C-C522A422690B}" type="slidenum">
              <a:rPr lang="en-US" altLang="es-MX"/>
              <a:pPr>
                <a:defRPr/>
              </a:pPr>
              <a:t>‹Nº›</a:t>
            </a:fld>
            <a:endParaRPr lang="en-US" altLang="es-MX"/>
          </a:p>
        </p:txBody>
      </p:sp>
    </p:spTree>
    <p:extLst>
      <p:ext uri="{BB962C8B-B14F-4D97-AF65-F5344CB8AC3E}">
        <p14:creationId xmlns:p14="http://schemas.microsoft.com/office/powerpoint/2010/main" val="4580300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es.deltadentalins.com/oral_health/baseball-behaviors.html"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ecured.cu/Pl%C3%A1stico"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786C3F63-A21B-4C08-9D4C-C522A422690B}" type="slidenum">
              <a:rPr lang="en-US" altLang="es-MX" smtClean="0"/>
              <a:pPr>
                <a:defRPr/>
              </a:pPr>
              <a:t>1</a:t>
            </a:fld>
            <a:endParaRPr lang="en-US" altLang="es-MX"/>
          </a:p>
        </p:txBody>
      </p:sp>
    </p:spTree>
    <p:extLst>
      <p:ext uri="{BB962C8B-B14F-4D97-AF65-F5344CB8AC3E}">
        <p14:creationId xmlns:p14="http://schemas.microsoft.com/office/powerpoint/2010/main" val="2831841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smtClean="0">
                <a:solidFill>
                  <a:schemeClr val="tx1"/>
                </a:solidFill>
                <a:effectLst/>
                <a:latin typeface="Arial" charset="0"/>
                <a:ea typeface="+mn-ea"/>
                <a:cs typeface="+mn-cs"/>
              </a:rPr>
              <a:t>Como en todo también existen desventajas como son la dureza,</a:t>
            </a:r>
            <a:r>
              <a:rPr lang="es-ES" sz="1200" kern="1200" baseline="0" dirty="0" smtClean="0">
                <a:solidFill>
                  <a:schemeClr val="tx1"/>
                </a:solidFill>
                <a:effectLst/>
                <a:latin typeface="Arial" charset="0"/>
                <a:ea typeface="+mn-ea"/>
                <a:cs typeface="+mn-cs"/>
              </a:rPr>
              <a:t> e</a:t>
            </a:r>
            <a:r>
              <a:rPr lang="es-ES" sz="1200" kern="1200" dirty="0" smtClean="0">
                <a:solidFill>
                  <a:schemeClr val="tx1"/>
                </a:solidFill>
                <a:effectLst/>
                <a:latin typeface="Arial" charset="0"/>
                <a:ea typeface="+mn-ea"/>
                <a:cs typeface="+mn-cs"/>
              </a:rPr>
              <a:t>n estas aplicaciones dentales no se parte del termoplástico como tal, sino que se mezcla con su propio monómero, formando una pasta moldeable.</a:t>
            </a:r>
            <a:endParaRPr lang="es-ES" dirty="0" smtClean="0">
              <a:effectLst/>
            </a:endParaRPr>
          </a:p>
          <a:p>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21</a:t>
            </a:fld>
            <a:endParaRPr lang="en-US" altLang="es-MX"/>
          </a:p>
        </p:txBody>
      </p:sp>
    </p:spTree>
    <p:extLst>
      <p:ext uri="{BB962C8B-B14F-4D97-AF65-F5344CB8AC3E}">
        <p14:creationId xmlns:p14="http://schemas.microsoft.com/office/powerpoint/2010/main" val="3891349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Existen diversas marcas de resinas acrílicas, estas originalmente es clara e incolora,</a:t>
            </a:r>
            <a:r>
              <a:rPr lang="es-MX" baseline="0" dirty="0" smtClean="0"/>
              <a:t> pero pude teñir con facilidad, de aquí que sea idónea para que se le den los colores y tonos de las estructuras de la boca, ya sea como diente o como encía</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22</a:t>
            </a:fld>
            <a:endParaRPr lang="en-US" altLang="es-MX"/>
          </a:p>
        </p:txBody>
      </p:sp>
    </p:spTree>
    <p:extLst>
      <p:ext uri="{BB962C8B-B14F-4D97-AF65-F5344CB8AC3E}">
        <p14:creationId xmlns:p14="http://schemas.microsoft.com/office/powerpoint/2010/main" val="4274473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Al utilizar</a:t>
            </a:r>
            <a:r>
              <a:rPr lang="es-MX" baseline="0" dirty="0" smtClean="0"/>
              <a:t> las resinas acrílicas debemos estar al pendiente de las fase por las que esta pasa, la primera es arenosa y tiene apariencia granulosa, posteriormente pasa a la etapa filamentosa; pastosa, esta es la principal etapa de manipulación , de ahí sigue la gomosa o elástica y </a:t>
            </a:r>
            <a:r>
              <a:rPr lang="es-MX" baseline="0" dirty="0" err="1" smtClean="0"/>
              <a:t>rigida</a:t>
            </a:r>
            <a:r>
              <a:rPr lang="es-MX" baseline="0" dirty="0" smtClean="0"/>
              <a:t>.</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23</a:t>
            </a:fld>
            <a:endParaRPr lang="en-US" altLang="es-MX"/>
          </a:p>
        </p:txBody>
      </p:sp>
    </p:spTree>
    <p:extLst>
      <p:ext uri="{BB962C8B-B14F-4D97-AF65-F5344CB8AC3E}">
        <p14:creationId xmlns:p14="http://schemas.microsoft.com/office/powerpoint/2010/main" val="3409742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etapas químicas de la resinas acrílicas son cuatro, la</a:t>
            </a:r>
            <a:r>
              <a:rPr lang="es-MX" baseline="0" dirty="0" smtClean="0"/>
              <a:t> de inducción, la de propagación, terminación y transferencia de cadenas</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24</a:t>
            </a:fld>
            <a:endParaRPr lang="en-US" altLang="es-MX"/>
          </a:p>
        </p:txBody>
      </p:sp>
    </p:spTree>
    <p:extLst>
      <p:ext uri="{BB962C8B-B14F-4D97-AF65-F5344CB8AC3E}">
        <p14:creationId xmlns:p14="http://schemas.microsoft.com/office/powerpoint/2010/main" val="2393687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relación polvo liquido es de 5 de polvo por 3 de liquido, pero normalmente se utiliza por saturación, poseen las mismas etapas de polimerización que las de </a:t>
            </a:r>
            <a:r>
              <a:rPr lang="es-MX" dirty="0" err="1" smtClean="0"/>
              <a:t>termocurado</a:t>
            </a:r>
            <a:r>
              <a:rPr lang="es-MX" baseline="0" dirty="0" smtClean="0"/>
              <a:t> pero son mas rápidas. Se llega mas rápido  a la etapa de trabajo, pero la etapa de trabajo también dura menos.</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25</a:t>
            </a:fld>
            <a:endParaRPr lang="en-US" altLang="es-MX"/>
          </a:p>
        </p:txBody>
      </p:sp>
    </p:spTree>
    <p:extLst>
      <p:ext uri="{BB962C8B-B14F-4D97-AF65-F5344CB8AC3E}">
        <p14:creationId xmlns:p14="http://schemas.microsoft.com/office/powerpoint/2010/main" val="2734480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Un sistema curado en frio o químicamente contiene un activador en liquido, la</a:t>
            </a:r>
            <a:r>
              <a:rPr lang="es-MX" baseline="0" dirty="0" smtClean="0"/>
              <a:t> </a:t>
            </a:r>
            <a:r>
              <a:rPr lang="es-MX" baseline="0" dirty="0" err="1" smtClean="0"/>
              <a:t>lezclar</a:t>
            </a:r>
            <a:r>
              <a:rPr lang="es-MX" baseline="0" dirty="0" smtClean="0"/>
              <a:t> el polvo en el liquido el peróxido de </a:t>
            </a:r>
            <a:r>
              <a:rPr lang="es-MX" baseline="0" dirty="0" err="1" smtClean="0"/>
              <a:t>benzoilo</a:t>
            </a:r>
            <a:r>
              <a:rPr lang="es-MX" baseline="0" dirty="0" smtClean="0"/>
              <a:t> y la lamina terciaria genera radicales libres, al agotarse el  inhibidor típicamente durante la etapa de masa tiene lugar los cambios químicos.</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26</a:t>
            </a:fld>
            <a:endParaRPr lang="en-US" altLang="es-MX"/>
          </a:p>
        </p:txBody>
      </p:sp>
    </p:spTree>
    <p:extLst>
      <p:ext uri="{BB962C8B-B14F-4D97-AF65-F5344CB8AC3E}">
        <p14:creationId xmlns:p14="http://schemas.microsoft.com/office/powerpoint/2010/main" val="2857524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Sus propiedades</a:t>
            </a:r>
            <a:r>
              <a:rPr lang="es-MX" baseline="0" dirty="0" smtClean="0"/>
              <a:t> mayor cantidad de monómero residual (se encuentra dentro de la masa polimerizada). En el caso del </a:t>
            </a:r>
            <a:r>
              <a:rPr lang="es-MX" baseline="0" dirty="0" err="1" smtClean="0"/>
              <a:t>autocurado</a:t>
            </a:r>
            <a:r>
              <a:rPr lang="es-MX" baseline="0" dirty="0" smtClean="0"/>
              <a:t>: 3-5% es muy alto, hacer una reparación el monómero puede producir alergias, es irritante a los tejidos bucales.</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27</a:t>
            </a:fld>
            <a:endParaRPr lang="en-US" altLang="es-MX"/>
          </a:p>
        </p:txBody>
      </p:sp>
    </p:spTree>
    <p:extLst>
      <p:ext uri="{BB962C8B-B14F-4D97-AF65-F5344CB8AC3E}">
        <p14:creationId xmlns:p14="http://schemas.microsoft.com/office/powerpoint/2010/main" val="1697296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acrílico </a:t>
            </a:r>
            <a:r>
              <a:rPr lang="es-MX" dirty="0" err="1" smtClean="0"/>
              <a:t>termocurado</a:t>
            </a:r>
            <a:r>
              <a:rPr lang="es-MX" dirty="0" smtClean="0"/>
              <a:t>:</a:t>
            </a:r>
            <a:r>
              <a:rPr lang="es-MX" baseline="0" dirty="0" smtClean="0"/>
              <a:t> la estabilidad del color es menor ya que las aminas terciarias se oxidan fácilmente, si se deja destapado el frasco se produce un cambio de color del liquido, su absorción de agua es mayor en las de </a:t>
            </a:r>
            <a:r>
              <a:rPr lang="es-MX" baseline="0" dirty="0" err="1" smtClean="0"/>
              <a:t>autocurado</a:t>
            </a:r>
            <a:r>
              <a:rPr lang="es-MX" baseline="0" dirty="0" smtClean="0"/>
              <a:t>, su contracción térmica es menor por que la temperatura sube poco en el proceso de polimerización.</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29</a:t>
            </a:fld>
            <a:endParaRPr lang="en-US" altLang="es-MX"/>
          </a:p>
        </p:txBody>
      </p:sp>
    </p:spTree>
    <p:extLst>
      <p:ext uri="{BB962C8B-B14F-4D97-AF65-F5344CB8AC3E}">
        <p14:creationId xmlns:p14="http://schemas.microsoft.com/office/powerpoint/2010/main" val="1878760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a:t>
            </a:r>
            <a:r>
              <a:rPr lang="es-MX" baseline="0" dirty="0" smtClean="0"/>
              <a:t> usos de las resinas </a:t>
            </a:r>
            <a:r>
              <a:rPr lang="es-MX" baseline="0" dirty="0" err="1" smtClean="0"/>
              <a:t>acrilicas</a:t>
            </a:r>
            <a:r>
              <a:rPr lang="es-MX" baseline="0" dirty="0" smtClean="0"/>
              <a:t> es muy variado, se emplea mayormente en la etapa de laboratorio, como cubetas funcionales, patrones de obturación, coronas </a:t>
            </a:r>
            <a:r>
              <a:rPr lang="es-MX" baseline="0" dirty="0" err="1" smtClean="0"/>
              <a:t>provicionales</a:t>
            </a:r>
            <a:r>
              <a:rPr lang="es-MX" baseline="0" dirty="0" smtClean="0"/>
              <a:t>, </a:t>
            </a:r>
            <a:r>
              <a:rPr lang="es-MX" baseline="0" dirty="0" err="1" smtClean="0"/>
              <a:t>repararcion</a:t>
            </a:r>
            <a:r>
              <a:rPr lang="es-MX" baseline="0" dirty="0" smtClean="0"/>
              <a:t> de </a:t>
            </a:r>
            <a:r>
              <a:rPr lang="es-MX" baseline="0" dirty="0" err="1" smtClean="0"/>
              <a:t>protesis</a:t>
            </a:r>
            <a:r>
              <a:rPr lang="es-MX" baseline="0" dirty="0" smtClean="0"/>
              <a:t> entre tantos otros procedimientos mas. Estas se observan con suficiente traslucidez.</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30</a:t>
            </a:fld>
            <a:endParaRPr lang="en-US" altLang="es-MX"/>
          </a:p>
        </p:txBody>
      </p:sp>
    </p:spTree>
    <p:extLst>
      <p:ext uri="{BB962C8B-B14F-4D97-AF65-F5344CB8AC3E}">
        <p14:creationId xmlns:p14="http://schemas.microsoft.com/office/powerpoint/2010/main" val="11287885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polímeros </a:t>
            </a:r>
            <a:r>
              <a:rPr lang="es-MX" dirty="0" err="1" smtClean="0"/>
              <a:t>termopolimerizables</a:t>
            </a:r>
            <a:r>
              <a:rPr lang="es-MX" baseline="0" dirty="0" smtClean="0"/>
              <a:t> presentan una composición de resina (polímero y </a:t>
            </a:r>
            <a:r>
              <a:rPr lang="es-MX" baseline="0" dirty="0" err="1" smtClean="0"/>
              <a:t>monomero</a:t>
            </a:r>
            <a:r>
              <a:rPr lang="es-MX" baseline="0" dirty="0" smtClean="0"/>
              <a:t>) esta indicada para la elaboración de dentaduras totales, parciales y prótesis removibles, los de lato impacto tiene la capacidad de ser moldeados en forma compleja con la aplicación de calor y presión, lo cual se requiere en la resina de uso dental.</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31</a:t>
            </a:fld>
            <a:endParaRPr lang="en-US" altLang="es-MX"/>
          </a:p>
        </p:txBody>
      </p:sp>
    </p:spTree>
    <p:extLst>
      <p:ext uri="{BB962C8B-B14F-4D97-AF65-F5344CB8AC3E}">
        <p14:creationId xmlns:p14="http://schemas.microsoft.com/office/powerpoint/2010/main" val="4005455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s-ES" sz="300" b="0" i="0" u="none" strike="noStrike" kern="1200" dirty="0" smtClean="0">
                <a:solidFill>
                  <a:schemeClr val="tx1"/>
                </a:solidFill>
                <a:effectLst/>
                <a:latin typeface="Arial" charset="0"/>
                <a:ea typeface="+mn-ea"/>
                <a:cs typeface="+mn-cs"/>
              </a:rPr>
              <a:t>Las resinas acrílicas que mas utilizan en Odontología son las derivadas del acido acrílico y del acido </a:t>
            </a:r>
            <a:r>
              <a:rPr lang="es-ES" sz="300" b="0" i="0" u="none" strike="noStrike" kern="1200" dirty="0" err="1" smtClean="0">
                <a:solidFill>
                  <a:schemeClr val="tx1"/>
                </a:solidFill>
                <a:effectLst/>
                <a:latin typeface="Arial" charset="0"/>
                <a:ea typeface="+mn-ea"/>
                <a:cs typeface="+mn-cs"/>
              </a:rPr>
              <a:t>metacrilico</a:t>
            </a:r>
            <a:r>
              <a:rPr lang="es-ES" sz="300" b="0" i="0" u="none" strike="noStrike" kern="1200" dirty="0" smtClean="0">
                <a:solidFill>
                  <a:schemeClr val="tx1"/>
                </a:solidFill>
                <a:effectLst/>
                <a:latin typeface="Arial" charset="0"/>
                <a:ea typeface="+mn-ea"/>
                <a:cs typeface="+mn-cs"/>
              </a:rPr>
              <a:t>.</a:t>
            </a:r>
          </a:p>
          <a:p>
            <a:r>
              <a:rPr lang="es-ES" sz="300" b="0" i="0" u="none" strike="noStrike" kern="1200" dirty="0" smtClean="0">
                <a:solidFill>
                  <a:schemeClr val="tx1"/>
                </a:solidFill>
                <a:effectLst/>
                <a:latin typeface="Arial" charset="0"/>
                <a:ea typeface="+mn-ea"/>
                <a:cs typeface="+mn-cs"/>
              </a:rPr>
              <a:t>De los esteres obtenidos de estos ácidos, unidos a diferentes radicales (metilo, etilo, fenilo), se obtienen los monómeros de dichas resinas: acrilato de metilo y metacrilato de metilo.</a:t>
            </a:r>
          </a:p>
          <a:p>
            <a:endParaRPr lang="es-MX"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13</a:t>
            </a:fld>
            <a:endParaRPr lang="en-US" altLang="es-MX"/>
          </a:p>
        </p:txBody>
      </p:sp>
    </p:spTree>
    <p:extLst>
      <p:ext uri="{BB962C8B-B14F-4D97-AF65-F5344CB8AC3E}">
        <p14:creationId xmlns:p14="http://schemas.microsoft.com/office/powerpoint/2010/main" val="2375311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Tambien</a:t>
            </a:r>
            <a:r>
              <a:rPr lang="es-MX" dirty="0" smtClean="0"/>
              <a:t> se utilizan como cubetas individuales las cuales son fabricadas en unos modelos</a:t>
            </a:r>
            <a:r>
              <a:rPr lang="es-MX" baseline="0" dirty="0" smtClean="0"/>
              <a:t> de escayola para conseguir una segunda impresión mas exacta que la primera usada para conseguir la cubeta. Para dientes artificiales son Hechos por un estroma polimérico donde quedan atrapas partículas inorgánicas suelen ser </a:t>
            </a:r>
            <a:r>
              <a:rPr lang="es-MX" baseline="0" dirty="0" err="1" smtClean="0"/>
              <a:t>composite</a:t>
            </a:r>
            <a:r>
              <a:rPr lang="es-MX" baseline="0" dirty="0" smtClean="0"/>
              <a:t>.</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32</a:t>
            </a:fld>
            <a:endParaRPr lang="en-US" altLang="es-MX"/>
          </a:p>
        </p:txBody>
      </p:sp>
    </p:spTree>
    <p:extLst>
      <p:ext uri="{BB962C8B-B14F-4D97-AF65-F5344CB8AC3E}">
        <p14:creationId xmlns:p14="http://schemas.microsoft.com/office/powerpoint/2010/main" val="1821051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Resina calcinable </a:t>
            </a:r>
            <a:r>
              <a:rPr lang="es-ES" sz="1200" b="0" i="0" u="none" strike="noStrike" kern="1200" dirty="0" err="1" smtClean="0">
                <a:solidFill>
                  <a:schemeClr val="tx1"/>
                </a:solidFill>
                <a:effectLst/>
                <a:latin typeface="Arial" charset="0"/>
                <a:ea typeface="+mn-ea"/>
                <a:cs typeface="+mn-cs"/>
              </a:rPr>
              <a:t>autopolimerizable</a:t>
            </a:r>
            <a:r>
              <a:rPr lang="es-ES" sz="1200" b="0" i="0" u="none" strike="noStrike" kern="1200" dirty="0" smtClean="0">
                <a:solidFill>
                  <a:schemeClr val="tx1"/>
                </a:solidFill>
                <a:effectLst/>
                <a:latin typeface="Arial" charset="0"/>
                <a:ea typeface="+mn-ea"/>
                <a:cs typeface="+mn-cs"/>
              </a:rPr>
              <a:t> para fabricación de coronas secundarias, fijaciones de soldaduras, puentes, anclajes, ganchos, pernos y muñones. Se puede utilizar en la clínica y en el laboratorio, mezclando polvo y líquido o con la técnica de pincel.</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34</a:t>
            </a:fld>
            <a:endParaRPr lang="en-US" altLang="es-MX"/>
          </a:p>
        </p:txBody>
      </p:sp>
    </p:spTree>
    <p:extLst>
      <p:ext uri="{BB962C8B-B14F-4D97-AF65-F5344CB8AC3E}">
        <p14:creationId xmlns:p14="http://schemas.microsoft.com/office/powerpoint/2010/main" val="3936673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1" i="0" u="none" strike="noStrike" kern="1200" dirty="0" smtClean="0">
                <a:solidFill>
                  <a:schemeClr val="tx1"/>
                </a:solidFill>
                <a:effectLst/>
                <a:latin typeface="Arial" charset="0"/>
                <a:ea typeface="+mn-ea"/>
                <a:cs typeface="+mn-cs"/>
              </a:rPr>
              <a:t>PROCEDIMIENTO</a:t>
            </a:r>
            <a:endParaRPr lang="es-ES" sz="1200" b="0" i="0" u="none" strike="noStrike" kern="1200" dirty="0" smtClean="0">
              <a:solidFill>
                <a:schemeClr val="tx1"/>
              </a:solidFill>
              <a:effectLst/>
              <a:latin typeface="Arial" charset="0"/>
              <a:ea typeface="+mn-ea"/>
              <a:cs typeface="+mn-cs"/>
            </a:endParaRPr>
          </a:p>
          <a:p>
            <a:r>
              <a:rPr lang="es-ES" sz="1200" b="0" i="0" u="none" strike="noStrike" kern="1200" dirty="0" smtClean="0">
                <a:solidFill>
                  <a:schemeClr val="tx1"/>
                </a:solidFill>
                <a:effectLst/>
                <a:latin typeface="Arial" charset="0"/>
                <a:ea typeface="+mn-ea"/>
                <a:cs typeface="+mn-cs"/>
              </a:rPr>
              <a:t/>
            </a:r>
            <a:br>
              <a:rPr lang="es-ES" sz="1200" b="0" i="0" u="none" strike="noStrike" kern="1200" dirty="0" smtClean="0">
                <a:solidFill>
                  <a:schemeClr val="tx1"/>
                </a:solidFill>
                <a:effectLst/>
                <a:latin typeface="Arial" charset="0"/>
                <a:ea typeface="+mn-ea"/>
                <a:cs typeface="+mn-cs"/>
              </a:rPr>
            </a:br>
            <a:r>
              <a:rPr lang="es-ES" sz="1200" b="1" i="0" u="none" strike="noStrike" kern="1200" dirty="0" smtClean="0">
                <a:solidFill>
                  <a:schemeClr val="tx1"/>
                </a:solidFill>
                <a:effectLst/>
                <a:latin typeface="Arial" charset="0"/>
                <a:ea typeface="+mn-ea"/>
                <a:cs typeface="+mn-cs"/>
              </a:rPr>
              <a:t>PROCEDIMIENTO</a:t>
            </a:r>
            <a:r>
              <a:rPr lang="es-ES" sz="1200" b="0" i="0" u="none" strike="noStrike" kern="1200" dirty="0" smtClean="0">
                <a:solidFill>
                  <a:schemeClr val="tx1"/>
                </a:solidFill>
                <a:effectLst/>
                <a:latin typeface="Arial" charset="0"/>
                <a:ea typeface="+mn-ea"/>
                <a:cs typeface="+mn-cs"/>
              </a:rPr>
              <a:t>:</a:t>
            </a:r>
            <a:r>
              <a:rPr lang="es-ES" sz="1200" b="0" i="0" u="none" strike="noStrike" kern="1200" baseline="0" dirty="0" smtClean="0">
                <a:solidFill>
                  <a:schemeClr val="tx1"/>
                </a:solidFill>
                <a:effectLst/>
                <a:latin typeface="Arial" charset="0"/>
                <a:ea typeface="+mn-ea"/>
                <a:cs typeface="+mn-cs"/>
              </a:rPr>
              <a:t> </a:t>
            </a:r>
            <a:r>
              <a:rPr lang="es-ES" sz="1200" b="0" i="0" u="none" strike="noStrike" kern="1200" dirty="0" smtClean="0">
                <a:solidFill>
                  <a:schemeClr val="tx1"/>
                </a:solidFill>
                <a:effectLst/>
                <a:latin typeface="Arial" charset="0"/>
                <a:ea typeface="+mn-ea"/>
                <a:cs typeface="+mn-cs"/>
              </a:rPr>
              <a:t>Aislar con vaselina, una capa delgada y uniforme (si se va a utilizar aislante solo se debe colocar una capa sin repasar el pincel)</a:t>
            </a:r>
          </a:p>
          <a:p>
            <a:r>
              <a:rPr lang="es-ES" sz="1200" b="0" i="0" u="none" strike="noStrike" kern="1200" dirty="0" smtClean="0">
                <a:solidFill>
                  <a:schemeClr val="tx1"/>
                </a:solidFill>
                <a:effectLst/>
                <a:latin typeface="Arial" charset="0"/>
                <a:ea typeface="+mn-ea"/>
                <a:cs typeface="+mn-cs"/>
              </a:rPr>
              <a:t>Preparamos la resina calcinable y en su etapa arenosa vamos colocándola sobre la preparación </a:t>
            </a:r>
          </a:p>
          <a:p>
            <a:r>
              <a:rPr lang="es-ES" sz="1200" b="0" i="0" u="none" strike="noStrike" kern="1200" dirty="0" smtClean="0">
                <a:solidFill>
                  <a:schemeClr val="tx1"/>
                </a:solidFill>
                <a:effectLst/>
                <a:latin typeface="Arial" charset="0"/>
                <a:ea typeface="+mn-ea"/>
                <a:cs typeface="+mn-cs"/>
              </a:rPr>
              <a:t>Debe tener un calibre entre 0.5 a 0.6mm</a:t>
            </a:r>
          </a:p>
          <a:p>
            <a:r>
              <a:rPr lang="es-ES" sz="1200" b="0" i="0" u="none" strike="noStrike" kern="1200" dirty="0" smtClean="0">
                <a:solidFill>
                  <a:schemeClr val="tx1"/>
                </a:solidFill>
                <a:effectLst/>
                <a:latin typeface="Arial" charset="0"/>
                <a:ea typeface="+mn-ea"/>
                <a:cs typeface="+mn-cs"/>
              </a:rPr>
              <a:t>Para retirarla debemos esperar de 5 a 6 min aproximadamente también dependiendo de las condiciones ambientales, si la dejamos mas tiempo mejor.</a:t>
            </a:r>
            <a:r>
              <a:rPr lang="es-ES" sz="1200" b="0" i="0" u="none" strike="noStrike" kern="1200" baseline="0" dirty="0" smtClean="0">
                <a:solidFill>
                  <a:schemeClr val="tx1"/>
                </a:solidFill>
                <a:effectLst/>
                <a:latin typeface="Arial" charset="0"/>
                <a:ea typeface="+mn-ea"/>
                <a:cs typeface="+mn-cs"/>
              </a:rPr>
              <a:t> </a:t>
            </a:r>
            <a:r>
              <a:rPr lang="es-ES" sz="1200" b="0" i="0" u="none" strike="noStrike" kern="1200" dirty="0" smtClean="0">
                <a:solidFill>
                  <a:schemeClr val="tx1"/>
                </a:solidFill>
                <a:effectLst/>
                <a:latin typeface="Arial" charset="0"/>
                <a:ea typeface="+mn-ea"/>
                <a:cs typeface="+mn-cs"/>
              </a:rPr>
              <a:t>Aislar con vaselina, una capa delgada y uniforme (si se va a utilizar aislante solo se debe colocar una capa sin repasar el pincel)</a:t>
            </a:r>
          </a:p>
          <a:p>
            <a:r>
              <a:rPr lang="es-ES" sz="1200" b="0" i="0" u="none" strike="noStrike" kern="1200" dirty="0" smtClean="0">
                <a:solidFill>
                  <a:schemeClr val="tx1"/>
                </a:solidFill>
                <a:effectLst/>
                <a:latin typeface="Arial" charset="0"/>
                <a:ea typeface="+mn-ea"/>
                <a:cs typeface="+mn-cs"/>
              </a:rPr>
              <a:t>Preparamos la resina calcinable y en su etapa arenosa vamos colocándola sobre la preparación Debe tener un calibre entre 0.5 a 0.6mm</a:t>
            </a:r>
            <a:br>
              <a:rPr lang="es-ES" sz="1200" b="0" i="0" u="none" strike="noStrike" kern="1200" dirty="0" smtClean="0">
                <a:solidFill>
                  <a:schemeClr val="tx1"/>
                </a:solidFill>
                <a:effectLst/>
                <a:latin typeface="Arial" charset="0"/>
                <a:ea typeface="+mn-ea"/>
                <a:cs typeface="+mn-cs"/>
              </a:rPr>
            </a:br>
            <a:r>
              <a:rPr lang="es-ES" sz="1200" b="0" i="0" u="none" strike="noStrike" kern="1200" dirty="0" smtClean="0">
                <a:solidFill>
                  <a:schemeClr val="tx1"/>
                </a:solidFill>
                <a:effectLst/>
                <a:latin typeface="Arial" charset="0"/>
                <a:ea typeface="+mn-ea"/>
                <a:cs typeface="+mn-cs"/>
              </a:rPr>
              <a:t>Para retirarla debemos esperar de 5 a 6 min aproximadamente también dependiendo de las condiciones ambientales, si la dejamos mas tiempo</a:t>
            </a:r>
            <a:r>
              <a:rPr lang="es-ES" sz="1200" b="0" i="0" u="none" strike="noStrike" kern="1200" baseline="0" dirty="0" smtClean="0">
                <a:solidFill>
                  <a:schemeClr val="tx1"/>
                </a:solidFill>
                <a:effectLst/>
                <a:latin typeface="Arial" charset="0"/>
                <a:ea typeface="+mn-ea"/>
                <a:cs typeface="+mn-cs"/>
              </a:rPr>
              <a:t> </a:t>
            </a:r>
            <a:r>
              <a:rPr lang="es-ES" sz="1200" b="0" i="0" u="none" strike="noStrike" kern="1200" dirty="0" smtClean="0">
                <a:solidFill>
                  <a:schemeClr val="tx1"/>
                </a:solidFill>
                <a:effectLst/>
                <a:latin typeface="Arial" charset="0"/>
                <a:ea typeface="+mn-ea"/>
                <a:cs typeface="+mn-cs"/>
              </a:rPr>
              <a:t>mejor.</a:t>
            </a:r>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35</a:t>
            </a:fld>
            <a:endParaRPr lang="en-US" altLang="es-MX"/>
          </a:p>
        </p:txBody>
      </p:sp>
    </p:spTree>
    <p:extLst>
      <p:ext uri="{BB962C8B-B14F-4D97-AF65-F5344CB8AC3E}">
        <p14:creationId xmlns:p14="http://schemas.microsoft.com/office/powerpoint/2010/main" val="3567057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dirty="0" smtClean="0">
                <a:solidFill>
                  <a:schemeClr val="tx1"/>
                </a:solidFill>
                <a:effectLst/>
                <a:latin typeface="Arial" charset="0"/>
                <a:ea typeface="+mn-ea"/>
                <a:cs typeface="+mn-cs"/>
              </a:rPr>
              <a:t>Existen</a:t>
            </a:r>
            <a:r>
              <a:rPr lang="es-ES" sz="1200" b="0" i="0" u="none" strike="noStrike" kern="1200" baseline="0" dirty="0" smtClean="0">
                <a:solidFill>
                  <a:schemeClr val="tx1"/>
                </a:solidFill>
                <a:effectLst/>
                <a:latin typeface="Arial" charset="0"/>
                <a:ea typeface="+mn-ea"/>
                <a:cs typeface="+mn-cs"/>
              </a:rPr>
              <a:t> resinas flexibles como la de </a:t>
            </a:r>
            <a:r>
              <a:rPr lang="es-ES" sz="1200" b="0" i="0" u="none" strike="noStrike" kern="1200" dirty="0" smtClean="0">
                <a:solidFill>
                  <a:schemeClr val="tx1"/>
                </a:solidFill>
                <a:effectLst/>
                <a:latin typeface="Arial" charset="0"/>
                <a:ea typeface="+mn-ea"/>
                <a:cs typeface="+mn-cs"/>
              </a:rPr>
              <a:t>Un protector bucal es un dispositivo plástico flexible que se utiliza durante actividades deportivas y recreativas para proteger su boca de lesiones. La American Dental </a:t>
            </a:r>
            <a:r>
              <a:rPr lang="es-ES" sz="1200" b="0" i="0" u="none" strike="noStrike" kern="1200" dirty="0" err="1" smtClean="0">
                <a:solidFill>
                  <a:schemeClr val="tx1"/>
                </a:solidFill>
                <a:effectLst/>
                <a:latin typeface="Arial" charset="0"/>
                <a:ea typeface="+mn-ea"/>
                <a:cs typeface="+mn-cs"/>
              </a:rPr>
              <a:t>Association</a:t>
            </a:r>
            <a:r>
              <a:rPr lang="es-ES" sz="1200" b="0" i="0" u="none" strike="noStrike" kern="1200" dirty="0" smtClean="0">
                <a:solidFill>
                  <a:schemeClr val="tx1"/>
                </a:solidFill>
                <a:effectLst/>
                <a:latin typeface="Arial" charset="0"/>
                <a:ea typeface="+mn-ea"/>
                <a:cs typeface="+mn-cs"/>
              </a:rPr>
              <a:t> (ADA, por sus siglas en inglés) recomienda el uso de protectores bucales del tamaño adecuado en personas de todas las edades, para la práctica de cualquier deporte que suponga un riesgo de lesión.</a:t>
            </a:r>
            <a:endParaRPr lang="en-US" dirty="0" smtClean="0"/>
          </a:p>
          <a:p>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36</a:t>
            </a:fld>
            <a:endParaRPr lang="en-US" altLang="es-MX"/>
          </a:p>
        </p:txBody>
      </p:sp>
    </p:spTree>
    <p:extLst>
      <p:ext uri="{BB962C8B-B14F-4D97-AF65-F5344CB8AC3E}">
        <p14:creationId xmlns:p14="http://schemas.microsoft.com/office/powerpoint/2010/main" val="485288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En cualquier situación en la que exista una posibilidad de contacto cercano con otros participantes o superficies duras es bueno usar un protector bucal. Si juega </a:t>
            </a:r>
            <a:r>
              <a:rPr lang="es-ES" sz="1200" b="0" i="0" u="sng" kern="1200" dirty="0" smtClean="0">
                <a:solidFill>
                  <a:schemeClr val="tx1"/>
                </a:solidFill>
                <a:effectLst/>
                <a:latin typeface="Arial" charset="0"/>
                <a:ea typeface="+mn-ea"/>
                <a:cs typeface="+mn-cs"/>
                <a:hlinkClick r:id="rId3"/>
              </a:rPr>
              <a:t>béisbol</a:t>
            </a:r>
            <a:r>
              <a:rPr lang="es-ES" sz="1200" b="0" i="0" u="none" strike="noStrike" kern="1200" dirty="0" smtClean="0">
                <a:solidFill>
                  <a:schemeClr val="tx1"/>
                </a:solidFill>
                <a:effectLst/>
                <a:latin typeface="Arial" charset="0"/>
                <a:ea typeface="+mn-ea"/>
                <a:cs typeface="+mn-cs"/>
              </a:rPr>
              <a:t>, baloncesto, softball, fútbol americano, fútbol, </a:t>
            </a:r>
            <a:r>
              <a:rPr lang="es-ES" sz="1200" b="0" i="0" u="none" strike="noStrike" kern="1200" dirty="0" err="1" smtClean="0">
                <a:solidFill>
                  <a:schemeClr val="tx1"/>
                </a:solidFill>
                <a:effectLst/>
                <a:latin typeface="Arial" charset="0"/>
                <a:ea typeface="+mn-ea"/>
                <a:cs typeface="+mn-cs"/>
              </a:rPr>
              <a:t>lacrosse</a:t>
            </a:r>
            <a:r>
              <a:rPr lang="es-ES" sz="1200" b="0" i="0" u="none" strike="noStrike" kern="1200" dirty="0" smtClean="0">
                <a:solidFill>
                  <a:schemeClr val="tx1"/>
                </a:solidFill>
                <a:effectLst/>
                <a:latin typeface="Arial" charset="0"/>
                <a:ea typeface="+mn-ea"/>
                <a:cs typeface="+mn-cs"/>
              </a:rPr>
              <a:t> o rugby, o si practica lucha libre, artes marciales o deportes recreativos como </a:t>
            </a:r>
            <a:r>
              <a:rPr lang="es-ES" sz="1200" b="0" i="0" u="none" strike="noStrike" kern="1200" dirty="0" err="1" smtClean="0">
                <a:solidFill>
                  <a:schemeClr val="tx1"/>
                </a:solidFill>
                <a:effectLst/>
                <a:latin typeface="Arial" charset="0"/>
                <a:ea typeface="+mn-ea"/>
                <a:cs typeface="+mn-cs"/>
              </a:rPr>
              <a:t>skateboarding</a:t>
            </a:r>
            <a:r>
              <a:rPr lang="es-ES" sz="1200" b="0" i="0" u="none" strike="noStrike" kern="1200" dirty="0" smtClean="0">
                <a:solidFill>
                  <a:schemeClr val="tx1"/>
                </a:solidFill>
                <a:effectLst/>
                <a:latin typeface="Arial" charset="0"/>
                <a:ea typeface="+mn-ea"/>
                <a:cs typeface="+mn-cs"/>
              </a:rPr>
              <a:t>, ciclismo o patinaje con </a:t>
            </a:r>
            <a:r>
              <a:rPr lang="es-ES" sz="1200" b="0" i="0" u="none" strike="noStrike" kern="1200" dirty="0" err="1" smtClean="0">
                <a:solidFill>
                  <a:schemeClr val="tx1"/>
                </a:solidFill>
                <a:effectLst/>
                <a:latin typeface="Arial" charset="0"/>
                <a:ea typeface="+mn-ea"/>
                <a:cs typeface="+mn-cs"/>
              </a:rPr>
              <a:t>roller</a:t>
            </a:r>
            <a:r>
              <a:rPr lang="es-ES" sz="1200" b="0" i="0" u="none" strike="noStrike" kern="1200" dirty="0" smtClean="0">
                <a:solidFill>
                  <a:schemeClr val="tx1"/>
                </a:solidFill>
                <a:effectLst/>
                <a:latin typeface="Arial" charset="0"/>
                <a:ea typeface="+mn-ea"/>
                <a:cs typeface="+mn-cs"/>
              </a:rPr>
              <a:t>, debe usar un protector bucal.</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37</a:t>
            </a:fld>
            <a:endParaRPr lang="en-US" altLang="es-MX"/>
          </a:p>
        </p:txBody>
      </p:sp>
    </p:spTree>
    <p:extLst>
      <p:ext uri="{BB962C8B-B14F-4D97-AF65-F5344CB8AC3E}">
        <p14:creationId xmlns:p14="http://schemas.microsoft.com/office/powerpoint/2010/main" val="26445113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deben</a:t>
            </a:r>
            <a:r>
              <a:rPr lang="es-MX" baseline="0" dirty="0" smtClean="0"/>
              <a:t> tener cuidados tanto en el polvo como en el liquido deben guardarse en un lugar fresco y con poca luz, deben permanecer perfectamente sellados para evitar su contaminación o evaporación, evitar que el liquido toque el hule de la goma del gotero por que al </a:t>
            </a:r>
            <a:r>
              <a:rPr lang="es-MX" baseline="0" dirty="0" err="1" smtClean="0"/>
              <a:t>contamnarse</a:t>
            </a:r>
            <a:r>
              <a:rPr lang="es-MX" baseline="0" dirty="0" smtClean="0"/>
              <a:t> producirá un cambio de coloración final en la restauración.</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38</a:t>
            </a:fld>
            <a:endParaRPr lang="en-US" altLang="es-MX"/>
          </a:p>
        </p:txBody>
      </p:sp>
    </p:spTree>
    <p:extLst>
      <p:ext uri="{BB962C8B-B14F-4D97-AF65-F5344CB8AC3E}">
        <p14:creationId xmlns:p14="http://schemas.microsoft.com/office/powerpoint/2010/main" val="30599718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a:t>
            </a:r>
            <a:r>
              <a:rPr lang="es-MX" baseline="0" dirty="0" smtClean="0"/>
              <a:t> componentes de las resinas actuales que hacen que la estética sea aun mejor con el uso de </a:t>
            </a:r>
            <a:r>
              <a:rPr lang="es-MX" baseline="0" dirty="0" err="1" smtClean="0"/>
              <a:t>privicionales</a:t>
            </a:r>
            <a:r>
              <a:rPr lang="es-MX" baseline="0" dirty="0" smtClean="0"/>
              <a:t> y </a:t>
            </a:r>
            <a:r>
              <a:rPr lang="es-MX" baseline="0" dirty="0" err="1" smtClean="0"/>
              <a:t>protesis</a:t>
            </a:r>
            <a:r>
              <a:rPr lang="es-MX" baseline="0" dirty="0" smtClean="0"/>
              <a:t> flexibles son mas </a:t>
            </a:r>
            <a:r>
              <a:rPr lang="es-MX" baseline="0" dirty="0" err="1" smtClean="0"/>
              <a:t>comodas</a:t>
            </a:r>
            <a:r>
              <a:rPr lang="es-MX" baseline="0" dirty="0" smtClean="0"/>
              <a:t> y duraderas para el paciente con un ritmo de vida muy rudo. Como los deportistas principalmente</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39</a:t>
            </a:fld>
            <a:endParaRPr lang="en-US" altLang="es-MX"/>
          </a:p>
        </p:txBody>
      </p:sp>
    </p:spTree>
    <p:extLst>
      <p:ext uri="{BB962C8B-B14F-4D97-AF65-F5344CB8AC3E}">
        <p14:creationId xmlns:p14="http://schemas.microsoft.com/office/powerpoint/2010/main" val="7438876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es un cemento a base de óxido de zinc con </a:t>
            </a:r>
            <a:r>
              <a:rPr lang="es-ES" sz="1200" b="0" i="0" u="none" strike="noStrike" kern="1200" dirty="0" err="1" smtClean="0">
                <a:solidFill>
                  <a:schemeClr val="tx1"/>
                </a:solidFill>
                <a:effectLst/>
                <a:latin typeface="Arial" charset="0"/>
                <a:ea typeface="+mn-ea"/>
                <a:cs typeface="+mn-cs"/>
              </a:rPr>
              <a:t>eugenol</a:t>
            </a:r>
            <a:r>
              <a:rPr lang="es-ES" sz="1200" b="0" i="0" u="none" strike="noStrike" kern="1200" dirty="0" smtClean="0">
                <a:solidFill>
                  <a:schemeClr val="tx1"/>
                </a:solidFill>
                <a:effectLst/>
                <a:latin typeface="Arial" charset="0"/>
                <a:ea typeface="+mn-ea"/>
                <a:cs typeface="+mn-cs"/>
              </a:rPr>
              <a:t> </a:t>
            </a:r>
            <a:r>
              <a:rPr lang="es-ES" sz="1200" b="0" i="0" u="none" strike="noStrike" kern="1200" dirty="0" err="1" smtClean="0">
                <a:solidFill>
                  <a:schemeClr val="tx1"/>
                </a:solidFill>
                <a:effectLst/>
                <a:latin typeface="Arial" charset="0"/>
                <a:ea typeface="+mn-ea"/>
                <a:cs typeface="+mn-cs"/>
              </a:rPr>
              <a:t>autopolimerizable</a:t>
            </a:r>
            <a:r>
              <a:rPr lang="es-ES" sz="1200" b="0" i="0" u="none" strike="noStrike" kern="1200" dirty="0" smtClean="0">
                <a:solidFill>
                  <a:schemeClr val="tx1"/>
                </a:solidFill>
                <a:effectLst/>
                <a:latin typeface="Arial" charset="0"/>
                <a:ea typeface="+mn-ea"/>
                <a:cs typeface="+mn-cs"/>
              </a:rPr>
              <a:t> para coronas y puentes provisionales o </a:t>
            </a:r>
            <a:r>
              <a:rPr lang="es-ES" sz="1200" b="0" i="0" u="none" strike="noStrike" kern="1200" dirty="0" err="1" smtClean="0">
                <a:solidFill>
                  <a:schemeClr val="tx1"/>
                </a:solidFill>
                <a:effectLst/>
                <a:latin typeface="Arial" charset="0"/>
                <a:ea typeface="+mn-ea"/>
                <a:cs typeface="+mn-cs"/>
              </a:rPr>
              <a:t>ferulizaciones</a:t>
            </a:r>
            <a:r>
              <a:rPr lang="es-ES" sz="1200" b="0" i="0" u="none" strike="noStrike" kern="1200" dirty="0" smtClean="0">
                <a:solidFill>
                  <a:schemeClr val="tx1"/>
                </a:solidFill>
                <a:effectLst/>
                <a:latin typeface="Arial" charset="0"/>
                <a:ea typeface="+mn-ea"/>
                <a:cs typeface="+mn-cs"/>
              </a:rPr>
              <a:t>, y para hacer pruebas de restauraciones de cementado permanentes. Su suave consistencia fluida permite una manipulación excepcional y garantiza un excelente ajuste de la restauración.</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40</a:t>
            </a:fld>
            <a:endParaRPr lang="en-US" altLang="es-MX"/>
          </a:p>
        </p:txBody>
      </p:sp>
    </p:spTree>
    <p:extLst>
      <p:ext uri="{BB962C8B-B14F-4D97-AF65-F5344CB8AC3E}">
        <p14:creationId xmlns:p14="http://schemas.microsoft.com/office/powerpoint/2010/main" val="1034110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000" b="0" i="0" u="none" strike="noStrike" kern="1200" dirty="0" err="1" smtClean="0">
                <a:solidFill>
                  <a:schemeClr val="tx1"/>
                </a:solidFill>
                <a:effectLst/>
                <a:latin typeface="Arial" charset="0"/>
                <a:ea typeface="+mn-ea"/>
                <a:cs typeface="+mn-cs"/>
              </a:rPr>
              <a:t>Ufi</a:t>
            </a:r>
            <a:r>
              <a:rPr lang="es-ES" sz="1000" b="0" i="0" u="none" strike="noStrike" kern="1200" dirty="0" smtClean="0">
                <a:solidFill>
                  <a:schemeClr val="tx1"/>
                </a:solidFill>
                <a:effectLst/>
                <a:latin typeface="Arial" charset="0"/>
                <a:ea typeface="+mn-ea"/>
                <a:cs typeface="+mn-cs"/>
              </a:rPr>
              <a:t> Gel de </a:t>
            </a:r>
            <a:r>
              <a:rPr lang="es-ES" sz="1000" b="0" i="0" u="none" strike="noStrike" kern="1200" dirty="0" err="1" smtClean="0">
                <a:solidFill>
                  <a:schemeClr val="tx1"/>
                </a:solidFill>
                <a:effectLst/>
                <a:latin typeface="Arial" charset="0"/>
                <a:ea typeface="+mn-ea"/>
                <a:cs typeface="+mn-cs"/>
              </a:rPr>
              <a:t>Voco</a:t>
            </a:r>
            <a:r>
              <a:rPr lang="es-ES" sz="1000" b="0" i="0" u="none" strike="noStrike" kern="1200" dirty="0" smtClean="0">
                <a:solidFill>
                  <a:schemeClr val="tx1"/>
                </a:solidFill>
                <a:effectLst/>
                <a:latin typeface="Arial" charset="0"/>
                <a:ea typeface="+mn-ea"/>
                <a:cs typeface="+mn-cs"/>
              </a:rPr>
              <a:t> es un material de rebase de silicona A de excelente calidad, para realizar rebases permanentes duros o blandos en una sola sesión. Para los rebases permanentes duros se utiliza </a:t>
            </a:r>
            <a:r>
              <a:rPr lang="es-ES" sz="1000" b="0" i="0" u="none" strike="noStrike" kern="1200" dirty="0" err="1" smtClean="0">
                <a:solidFill>
                  <a:schemeClr val="tx1"/>
                </a:solidFill>
                <a:effectLst/>
                <a:latin typeface="Arial" charset="0"/>
                <a:ea typeface="+mn-ea"/>
                <a:cs typeface="+mn-cs"/>
              </a:rPr>
              <a:t>UfiGel</a:t>
            </a:r>
            <a:r>
              <a:rPr lang="es-ES" sz="1000" b="0" i="0" u="none" strike="noStrike" kern="1200" dirty="0" smtClean="0">
                <a:solidFill>
                  <a:schemeClr val="tx1"/>
                </a:solidFill>
                <a:effectLst/>
                <a:latin typeface="Arial" charset="0"/>
                <a:ea typeface="+mn-ea"/>
                <a:cs typeface="+mn-cs"/>
              </a:rPr>
              <a:t> </a:t>
            </a:r>
            <a:r>
              <a:rPr lang="es-ES" sz="1000" b="0" i="0" u="none" strike="noStrike" kern="1200" dirty="0" err="1" smtClean="0">
                <a:solidFill>
                  <a:schemeClr val="tx1"/>
                </a:solidFill>
                <a:effectLst/>
                <a:latin typeface="Arial" charset="0"/>
                <a:ea typeface="+mn-ea"/>
                <a:cs typeface="+mn-cs"/>
              </a:rPr>
              <a:t>Hard</a:t>
            </a:r>
            <a:r>
              <a:rPr lang="es-ES" sz="1000" b="0" i="0" u="none" strike="noStrike" kern="1200" dirty="0" smtClean="0">
                <a:solidFill>
                  <a:schemeClr val="tx1"/>
                </a:solidFill>
                <a:effectLst/>
                <a:latin typeface="Arial" charset="0"/>
                <a:ea typeface="+mn-ea"/>
                <a:cs typeface="+mn-cs"/>
              </a:rPr>
              <a:t> C, en cartuchos para una aplicación sin burbujas y ahorrar tiempo.</a:t>
            </a:r>
            <a:r>
              <a:rPr lang="es-ES" sz="1000" b="0" dirty="0" smtClean="0"/>
              <a:t/>
            </a:r>
            <a:br>
              <a:rPr lang="es-ES" sz="1000" b="0" dirty="0" smtClean="0"/>
            </a:br>
            <a:r>
              <a:rPr lang="es-ES" sz="1000" b="0" dirty="0" smtClean="0"/>
              <a:t/>
            </a:r>
            <a:br>
              <a:rPr lang="es-ES" sz="1000" b="0" dirty="0" smtClean="0"/>
            </a:br>
            <a:r>
              <a:rPr lang="es-ES" sz="1000" b="0" i="0" u="none" strike="noStrike" kern="1200" dirty="0" err="1" smtClean="0">
                <a:solidFill>
                  <a:schemeClr val="tx1"/>
                </a:solidFill>
                <a:effectLst/>
                <a:latin typeface="Arial" charset="0"/>
                <a:ea typeface="+mn-ea"/>
                <a:cs typeface="+mn-cs"/>
              </a:rPr>
              <a:t>Ufi</a:t>
            </a:r>
            <a:r>
              <a:rPr lang="es-ES" sz="1000" b="0" i="0" u="none" strike="noStrike" kern="1200" dirty="0" smtClean="0">
                <a:solidFill>
                  <a:schemeClr val="tx1"/>
                </a:solidFill>
                <a:effectLst/>
                <a:latin typeface="Arial" charset="0"/>
                <a:ea typeface="+mn-ea"/>
                <a:cs typeface="+mn-cs"/>
              </a:rPr>
              <a:t> Gel </a:t>
            </a:r>
            <a:r>
              <a:rPr lang="es-ES" sz="1000" b="0" i="0" u="none" strike="noStrike" kern="1200" dirty="0" err="1" smtClean="0">
                <a:solidFill>
                  <a:schemeClr val="tx1"/>
                </a:solidFill>
                <a:effectLst/>
                <a:latin typeface="Arial" charset="0"/>
                <a:ea typeface="+mn-ea"/>
                <a:cs typeface="+mn-cs"/>
              </a:rPr>
              <a:t>Hard</a:t>
            </a:r>
            <a:r>
              <a:rPr lang="es-ES" sz="1000" b="0" i="0" u="none" strike="noStrike" kern="1200" dirty="0" smtClean="0">
                <a:solidFill>
                  <a:schemeClr val="tx1"/>
                </a:solidFill>
                <a:effectLst/>
                <a:latin typeface="Arial" charset="0"/>
                <a:ea typeface="+mn-ea"/>
                <a:cs typeface="+mn-cs"/>
              </a:rPr>
              <a:t> C de </a:t>
            </a:r>
            <a:r>
              <a:rPr lang="es-ES" sz="1000" b="0" i="0" u="none" strike="noStrike" kern="1200" dirty="0" err="1" smtClean="0">
                <a:solidFill>
                  <a:schemeClr val="tx1"/>
                </a:solidFill>
                <a:effectLst/>
                <a:latin typeface="Arial" charset="0"/>
                <a:ea typeface="+mn-ea"/>
                <a:cs typeface="+mn-cs"/>
              </a:rPr>
              <a:t>Voco</a:t>
            </a:r>
            <a:r>
              <a:rPr lang="es-ES" sz="1000" b="0" i="0" u="none" strike="noStrike" kern="1200" dirty="0" smtClean="0">
                <a:solidFill>
                  <a:schemeClr val="tx1"/>
                </a:solidFill>
                <a:effectLst/>
                <a:latin typeface="Arial" charset="0"/>
                <a:ea typeface="+mn-ea"/>
                <a:cs typeface="+mn-cs"/>
              </a:rPr>
              <a:t> es un material de rebase rígido, duradero y </a:t>
            </a:r>
            <a:r>
              <a:rPr lang="es-ES" sz="1000" b="0" i="0" u="none" strike="noStrike" kern="1200" dirty="0" err="1" smtClean="0">
                <a:solidFill>
                  <a:schemeClr val="tx1"/>
                </a:solidFill>
                <a:effectLst/>
                <a:latin typeface="Arial" charset="0"/>
                <a:ea typeface="+mn-ea"/>
                <a:cs typeface="+mn-cs"/>
              </a:rPr>
              <a:t>polimerizable</a:t>
            </a:r>
            <a:r>
              <a:rPr lang="es-ES" sz="1000" b="0" i="0" u="none" strike="noStrike" kern="1200" dirty="0" smtClean="0">
                <a:solidFill>
                  <a:schemeClr val="tx1"/>
                </a:solidFill>
                <a:effectLst/>
                <a:latin typeface="Arial" charset="0"/>
                <a:ea typeface="+mn-ea"/>
                <a:cs typeface="+mn-cs"/>
              </a:rPr>
              <a:t> en frío a base de </a:t>
            </a:r>
            <a:r>
              <a:rPr lang="es-ES" sz="1000" b="0" i="0" u="none" strike="noStrike" kern="1200" dirty="0" err="1" smtClean="0">
                <a:solidFill>
                  <a:schemeClr val="tx1"/>
                </a:solidFill>
                <a:effectLst/>
                <a:latin typeface="Arial" charset="0"/>
                <a:ea typeface="+mn-ea"/>
                <a:cs typeface="+mn-cs"/>
              </a:rPr>
              <a:t>polimetacrilatos</a:t>
            </a:r>
            <a:r>
              <a:rPr lang="es-ES" sz="1000" b="0" i="0" u="none" strike="noStrike" kern="1200" dirty="0" smtClean="0">
                <a:solidFill>
                  <a:schemeClr val="tx1"/>
                </a:solidFill>
                <a:effectLst/>
                <a:latin typeface="Arial" charset="0"/>
                <a:ea typeface="+mn-ea"/>
                <a:cs typeface="+mn-cs"/>
              </a:rPr>
              <a:t>. No desarrolla calor al fraguar en la cavidad bucal, por lo que el ajuste es correcto. </a:t>
            </a:r>
            <a:r>
              <a:rPr lang="es-ES" sz="1000" b="0" i="0" u="none" strike="noStrike" kern="1200" dirty="0" err="1" smtClean="0">
                <a:solidFill>
                  <a:schemeClr val="tx1"/>
                </a:solidFill>
                <a:effectLst/>
                <a:latin typeface="Arial" charset="0"/>
                <a:ea typeface="+mn-ea"/>
                <a:cs typeface="+mn-cs"/>
              </a:rPr>
              <a:t>UfiGel</a:t>
            </a:r>
            <a:r>
              <a:rPr lang="es-ES" sz="1000" b="0" i="0" u="none" strike="noStrike" kern="1200" dirty="0" smtClean="0">
                <a:solidFill>
                  <a:schemeClr val="tx1"/>
                </a:solidFill>
                <a:effectLst/>
                <a:latin typeface="Arial" charset="0"/>
                <a:ea typeface="+mn-ea"/>
                <a:cs typeface="+mn-cs"/>
              </a:rPr>
              <a:t> </a:t>
            </a:r>
            <a:r>
              <a:rPr lang="es-ES" sz="1000" b="0" i="0" u="none" strike="noStrike" kern="1200" dirty="0" err="1" smtClean="0">
                <a:solidFill>
                  <a:schemeClr val="tx1"/>
                </a:solidFill>
                <a:effectLst/>
                <a:latin typeface="Arial" charset="0"/>
                <a:ea typeface="+mn-ea"/>
                <a:cs typeface="+mn-cs"/>
              </a:rPr>
              <a:t>Hard</a:t>
            </a:r>
            <a:r>
              <a:rPr lang="es-ES" sz="1000" b="0" i="0" u="none" strike="noStrike" kern="1200" dirty="0" smtClean="0">
                <a:solidFill>
                  <a:schemeClr val="tx1"/>
                </a:solidFill>
                <a:effectLst/>
                <a:latin typeface="Arial" charset="0"/>
                <a:ea typeface="+mn-ea"/>
                <a:cs typeface="+mn-cs"/>
              </a:rPr>
              <a:t> C no contiene </a:t>
            </a:r>
            <a:r>
              <a:rPr lang="es-ES" sz="1000" b="0" i="0" u="none" strike="noStrike" kern="1200" dirty="0" err="1" smtClean="0">
                <a:solidFill>
                  <a:schemeClr val="tx1"/>
                </a:solidFill>
                <a:effectLst/>
                <a:latin typeface="Arial" charset="0"/>
                <a:ea typeface="+mn-ea"/>
                <a:cs typeface="+mn-cs"/>
              </a:rPr>
              <a:t>MMA</a:t>
            </a:r>
            <a:r>
              <a:rPr lang="es-ES" sz="1000" b="0" i="0" u="none" strike="noStrike" kern="1200" dirty="0" smtClean="0">
                <a:solidFill>
                  <a:schemeClr val="tx1"/>
                </a:solidFill>
                <a:effectLst/>
                <a:latin typeface="Arial" charset="0"/>
                <a:ea typeface="+mn-ea"/>
                <a:cs typeface="+mn-cs"/>
              </a:rPr>
              <a:t>, es de sabor y olor neutros, y tiene un color estético y estable. </a:t>
            </a:r>
            <a:endParaRPr lang="en-US" sz="1000" b="0"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41</a:t>
            </a:fld>
            <a:endParaRPr lang="en-US" altLang="es-MX"/>
          </a:p>
        </p:txBody>
      </p:sp>
    </p:spTree>
    <p:extLst>
      <p:ext uri="{BB962C8B-B14F-4D97-AF65-F5344CB8AC3E}">
        <p14:creationId xmlns:p14="http://schemas.microsoft.com/office/powerpoint/2010/main" val="1276004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El acrílico, es una de las tantas variantes del </a:t>
            </a:r>
            <a:r>
              <a:rPr lang="es-ES" sz="1200" b="0" i="0" u="none" strike="noStrike" kern="1200" dirty="0" smtClean="0">
                <a:solidFill>
                  <a:schemeClr val="tx1"/>
                </a:solidFill>
                <a:effectLst/>
                <a:latin typeface="Arial" charset="0"/>
                <a:ea typeface="+mn-ea"/>
                <a:cs typeface="+mn-cs"/>
                <a:hlinkClick r:id="rId3" tooltip="Plástico"/>
              </a:rPr>
              <a:t>plástico</a:t>
            </a:r>
            <a:r>
              <a:rPr lang="es-ES" sz="1200" b="0" i="0" u="none" strike="noStrike" kern="1200" dirty="0" smtClean="0">
                <a:solidFill>
                  <a:schemeClr val="tx1"/>
                </a:solidFill>
                <a:effectLst/>
                <a:latin typeface="Arial" charset="0"/>
                <a:ea typeface="+mn-ea"/>
                <a:cs typeface="+mn-cs"/>
              </a:rPr>
              <a:t>. La gracia del acrílico, es que puede permanecer largo tiempo, en la intemperie, sin sufrir daño alguno. Por lo mismo, el acrílico es un material, largamente utilizado en las construcciones. Debido principalmente, a lo antes señalado, como al hecho de que es un tipo de plástico, más flexible de </a:t>
            </a:r>
            <a:r>
              <a:rPr lang="es-ES" sz="1200" b="0" i="0" u="none" strike="noStrike" kern="1200" dirty="0" err="1" smtClean="0">
                <a:solidFill>
                  <a:schemeClr val="tx1"/>
                </a:solidFill>
                <a:effectLst/>
                <a:latin typeface="Arial" charset="0"/>
                <a:ea typeface="+mn-ea"/>
                <a:cs typeface="+mn-cs"/>
              </a:rPr>
              <a:t>de</a:t>
            </a:r>
            <a:r>
              <a:rPr lang="es-ES" sz="1200" b="0" i="0" u="none" strike="noStrike" kern="1200" dirty="0" smtClean="0">
                <a:solidFill>
                  <a:schemeClr val="tx1"/>
                </a:solidFill>
                <a:effectLst/>
                <a:latin typeface="Arial" charset="0"/>
                <a:ea typeface="+mn-ea"/>
                <a:cs typeface="+mn-cs"/>
              </a:rPr>
              <a:t> lo normal.</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42</a:t>
            </a:fld>
            <a:endParaRPr lang="en-US" altLang="es-MX"/>
          </a:p>
        </p:txBody>
      </p:sp>
    </p:spTree>
    <p:extLst>
      <p:ext uri="{BB962C8B-B14F-4D97-AF65-F5344CB8AC3E}">
        <p14:creationId xmlns:p14="http://schemas.microsoft.com/office/powerpoint/2010/main" val="1025292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este tipo de resinas podemos realizar cualquier procedimiento como</a:t>
            </a:r>
            <a:r>
              <a:rPr lang="es-MX" baseline="0" dirty="0" smtClean="0"/>
              <a:t> los siguientes: dientes artificiales para la realización de diversas placas </a:t>
            </a:r>
            <a:r>
              <a:rPr lang="es-MX" baseline="0" dirty="0" err="1" smtClean="0"/>
              <a:t>placas</a:t>
            </a:r>
            <a:r>
              <a:rPr lang="es-MX" baseline="0" dirty="0" smtClean="0"/>
              <a:t> </a:t>
            </a:r>
            <a:r>
              <a:rPr lang="es-MX" baseline="0" dirty="0" err="1" smtClean="0"/>
              <a:t>parciles</a:t>
            </a:r>
            <a:r>
              <a:rPr lang="es-MX" baseline="0" dirty="0" smtClean="0"/>
              <a:t>, aparatos de ortodoncia para , placas totales donde se debe realizar de totalmente de acrílico la base, los </a:t>
            </a:r>
            <a:r>
              <a:rPr lang="es-MX" baseline="0" dirty="0" err="1" smtClean="0"/>
              <a:t>portaimpresiones</a:t>
            </a:r>
            <a:r>
              <a:rPr lang="es-MX" baseline="0" dirty="0" smtClean="0"/>
              <a:t> individuales para pacientes que han perdido la mayoría o su totalidad de dientes , cuando hay mucha destrucción coronaria se tiene que realizar la </a:t>
            </a:r>
            <a:r>
              <a:rPr lang="es-MX" baseline="0" dirty="0" err="1" smtClean="0"/>
              <a:t>recontruccion</a:t>
            </a:r>
            <a:r>
              <a:rPr lang="es-MX" baseline="0" dirty="0" smtClean="0"/>
              <a:t> de los muñones pos endodoncia. </a:t>
            </a:r>
            <a:endParaRPr lang="es-MX"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14</a:t>
            </a:fld>
            <a:endParaRPr lang="en-US" altLang="es-MX"/>
          </a:p>
        </p:txBody>
      </p:sp>
    </p:spTree>
    <p:extLst>
      <p:ext uri="{BB962C8B-B14F-4D97-AF65-F5344CB8AC3E}">
        <p14:creationId xmlns:p14="http://schemas.microsoft.com/office/powerpoint/2010/main" val="851706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la creatividad de cada quien se pueden lograr infinidad de aditamentos no solo exclusivo de</a:t>
            </a:r>
            <a:r>
              <a:rPr lang="es-MX" baseline="0" dirty="0" smtClean="0"/>
              <a:t> uso dental, si no también para diversas temporadas.</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44</a:t>
            </a:fld>
            <a:endParaRPr lang="en-US" altLang="es-MX"/>
          </a:p>
        </p:txBody>
      </p:sp>
    </p:spTree>
    <p:extLst>
      <p:ext uri="{BB962C8B-B14F-4D97-AF65-F5344CB8AC3E}">
        <p14:creationId xmlns:p14="http://schemas.microsoft.com/office/powerpoint/2010/main" val="1688240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a:t>
            </a:r>
            <a:r>
              <a:rPr lang="es-MX" baseline="0" dirty="0" smtClean="0"/>
              <a:t> emplea para la elaboración de provisiónales cuando se realiza algún tallado para corona o en puentes fijos</a:t>
            </a:r>
            <a:endParaRPr lang="es-MX"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15</a:t>
            </a:fld>
            <a:endParaRPr lang="en-US" altLang="es-MX"/>
          </a:p>
        </p:txBody>
      </p:sp>
    </p:spTree>
    <p:extLst>
      <p:ext uri="{BB962C8B-B14F-4D97-AF65-F5344CB8AC3E}">
        <p14:creationId xmlns:p14="http://schemas.microsoft.com/office/powerpoint/2010/main" val="1295673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Las resinas acrílicas pueden clasificarse desde varios puntos de </a:t>
            </a:r>
            <a:r>
              <a:rPr lang="es-ES" sz="1200" b="0" i="0" u="none" strike="noStrike" kern="1200" dirty="0" err="1" smtClean="0">
                <a:solidFill>
                  <a:schemeClr val="tx1"/>
                </a:solidFill>
                <a:effectLst/>
                <a:latin typeface="Arial" charset="0"/>
                <a:ea typeface="+mn-ea"/>
                <a:cs typeface="+mn-cs"/>
              </a:rPr>
              <a:t>vista:De</a:t>
            </a:r>
            <a:r>
              <a:rPr lang="es-ES" sz="1200" b="0" i="0" u="none" strike="noStrike" kern="1200" dirty="0" smtClean="0">
                <a:solidFill>
                  <a:schemeClr val="tx1"/>
                </a:solidFill>
                <a:effectLst/>
                <a:latin typeface="Arial" charset="0"/>
                <a:ea typeface="+mn-ea"/>
                <a:cs typeface="+mn-cs"/>
              </a:rPr>
              <a:t> acuerdo con el tipo de curado:</a:t>
            </a:r>
            <a:r>
              <a:rPr lang="es-ES" sz="1200" b="0" i="0" u="none" strike="noStrike" kern="1200" baseline="0" dirty="0" smtClean="0">
                <a:solidFill>
                  <a:schemeClr val="tx1"/>
                </a:solidFill>
                <a:effectLst/>
                <a:latin typeface="Arial" charset="0"/>
                <a:ea typeface="+mn-ea"/>
                <a:cs typeface="+mn-cs"/>
              </a:rPr>
              <a:t> </a:t>
            </a:r>
            <a:r>
              <a:rPr lang="es-ES" sz="1200" b="0" i="0" u="none" strike="noStrike" kern="1200" dirty="0" smtClean="0">
                <a:solidFill>
                  <a:schemeClr val="tx1"/>
                </a:solidFill>
                <a:effectLst/>
                <a:latin typeface="Arial" charset="0"/>
                <a:ea typeface="+mn-ea"/>
                <a:cs typeface="+mn-cs"/>
              </a:rPr>
              <a:t>Resinas de </a:t>
            </a:r>
            <a:r>
              <a:rPr lang="es-ES" sz="1200" b="0" i="0" u="none" strike="noStrike" kern="1200" dirty="0" err="1" smtClean="0">
                <a:solidFill>
                  <a:schemeClr val="tx1"/>
                </a:solidFill>
                <a:effectLst/>
                <a:latin typeface="Arial" charset="0"/>
                <a:ea typeface="+mn-ea"/>
                <a:cs typeface="+mn-cs"/>
              </a:rPr>
              <a:t>autocurado</a:t>
            </a:r>
            <a:r>
              <a:rPr lang="es-ES" sz="1200" b="0" i="0" u="none" strike="noStrike" kern="1200" dirty="0" smtClean="0">
                <a:solidFill>
                  <a:schemeClr val="tx1"/>
                </a:solidFill>
                <a:effectLst/>
                <a:latin typeface="Arial" charset="0"/>
                <a:ea typeface="+mn-ea"/>
                <a:cs typeface="+mn-cs"/>
              </a:rPr>
              <a:t>, Resinas de </a:t>
            </a:r>
            <a:r>
              <a:rPr lang="es-ES" sz="1200" b="0" i="0" u="none" strike="noStrike" kern="1200" dirty="0" err="1" smtClean="0">
                <a:solidFill>
                  <a:schemeClr val="tx1"/>
                </a:solidFill>
                <a:effectLst/>
                <a:latin typeface="Arial" charset="0"/>
                <a:ea typeface="+mn-ea"/>
                <a:cs typeface="+mn-cs"/>
              </a:rPr>
              <a:t>termocurado</a:t>
            </a:r>
            <a:r>
              <a:rPr lang="es-ES" sz="1200" b="0" i="0" u="none" strike="noStrike" kern="1200" dirty="0" smtClean="0">
                <a:solidFill>
                  <a:schemeClr val="tx1"/>
                </a:solidFill>
                <a:effectLst/>
                <a:latin typeface="Arial" charset="0"/>
                <a:ea typeface="+mn-ea"/>
                <a:cs typeface="+mn-cs"/>
              </a:rPr>
              <a:t>, Resinas de </a:t>
            </a:r>
            <a:r>
              <a:rPr lang="es-ES" sz="1200" b="0" i="0" u="none" strike="noStrike" kern="1200" dirty="0" err="1" smtClean="0">
                <a:solidFill>
                  <a:schemeClr val="tx1"/>
                </a:solidFill>
                <a:effectLst/>
                <a:latin typeface="Arial" charset="0"/>
                <a:ea typeface="+mn-ea"/>
                <a:cs typeface="+mn-cs"/>
              </a:rPr>
              <a:t>fotocurado</a:t>
            </a:r>
            <a:r>
              <a:rPr lang="es-MX" sz="1200" b="0" i="0" u="none" strike="noStrike" kern="1200" dirty="0" smtClean="0">
                <a:solidFill>
                  <a:schemeClr val="tx1"/>
                </a:solidFill>
                <a:effectLst/>
                <a:latin typeface="Arial" charset="0"/>
                <a:ea typeface="+mn-ea"/>
                <a:cs typeface="+mn-cs"/>
              </a:rPr>
              <a:t>,</a:t>
            </a:r>
            <a:r>
              <a:rPr lang="es-MX" sz="1200" b="0" i="0" u="none" strike="noStrike" kern="1200" baseline="0" dirty="0" smtClean="0">
                <a:solidFill>
                  <a:schemeClr val="tx1"/>
                </a:solidFill>
                <a:effectLst/>
                <a:latin typeface="Arial" charset="0"/>
                <a:ea typeface="+mn-ea"/>
                <a:cs typeface="+mn-cs"/>
              </a:rPr>
              <a:t> a partir de ellas se puede determinar el tratamiento a realizar.</a:t>
            </a:r>
            <a:endParaRPr lang="es-ES" sz="1200" b="0" i="0" u="none" strike="noStrike" kern="1200" dirty="0" smtClean="0">
              <a:solidFill>
                <a:schemeClr val="tx1"/>
              </a:solidFill>
              <a:effectLst/>
              <a:latin typeface="Arial" charset="0"/>
              <a:ea typeface="+mn-ea"/>
              <a:cs typeface="+mn-cs"/>
            </a:endParaRPr>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16</a:t>
            </a:fld>
            <a:endParaRPr lang="en-US" altLang="es-MX"/>
          </a:p>
        </p:txBody>
      </p:sp>
    </p:spTree>
    <p:extLst>
      <p:ext uri="{BB962C8B-B14F-4D97-AF65-F5344CB8AC3E}">
        <p14:creationId xmlns:p14="http://schemas.microsoft.com/office/powerpoint/2010/main" val="4019237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Existen tres tipos de clasificaciones de las resinas acrílicas, las </a:t>
            </a:r>
            <a:r>
              <a:rPr lang="es-MX" dirty="0" err="1" smtClean="0"/>
              <a:t>autopolimerizables</a:t>
            </a:r>
            <a:r>
              <a:rPr lang="es-MX" dirty="0" smtClean="0"/>
              <a:t> que se utilizan</a:t>
            </a:r>
            <a:r>
              <a:rPr lang="es-MX" baseline="0" dirty="0" smtClean="0"/>
              <a:t> de uso clínico es fácil de manipular  por mayor complejidad, otra es la </a:t>
            </a:r>
            <a:r>
              <a:rPr lang="es-MX" baseline="0" dirty="0" err="1" smtClean="0"/>
              <a:t>termopolimerizable</a:t>
            </a:r>
            <a:r>
              <a:rPr lang="es-MX" baseline="0" dirty="0" smtClean="0"/>
              <a:t>, este tipo de resinas es mas utilizado en el laboratorio dental. Los </a:t>
            </a:r>
            <a:r>
              <a:rPr lang="es-MX" baseline="0" dirty="0" err="1" smtClean="0"/>
              <a:t>fotopolimerizables</a:t>
            </a:r>
            <a:r>
              <a:rPr lang="es-MX" baseline="0" dirty="0" smtClean="0"/>
              <a:t> tienen la presencia de un </a:t>
            </a:r>
            <a:r>
              <a:rPr lang="es-MX" baseline="0" dirty="0" err="1" smtClean="0"/>
              <a:t>fotoiniciador</a:t>
            </a:r>
            <a:endParaRPr lang="es-MX"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17</a:t>
            </a:fld>
            <a:endParaRPr lang="en-US" altLang="es-MX"/>
          </a:p>
        </p:txBody>
      </p:sp>
    </p:spTree>
    <p:extLst>
      <p:ext uri="{BB962C8B-B14F-4D97-AF65-F5344CB8AC3E}">
        <p14:creationId xmlns:p14="http://schemas.microsoft.com/office/powerpoint/2010/main" val="1735701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u="none" strike="noStrike" kern="1200" dirty="0" smtClean="0">
                <a:solidFill>
                  <a:schemeClr val="tx1"/>
                </a:solidFill>
                <a:effectLst/>
                <a:latin typeface="Arial" charset="0"/>
                <a:ea typeface="+mn-ea"/>
                <a:cs typeface="+mn-cs"/>
              </a:rPr>
              <a:t>Las</a:t>
            </a:r>
            <a:r>
              <a:rPr lang="es-MX" sz="1200" b="0" i="0" u="none" strike="noStrike" kern="1200" baseline="0" dirty="0" smtClean="0">
                <a:solidFill>
                  <a:schemeClr val="tx1"/>
                </a:solidFill>
                <a:effectLst/>
                <a:latin typeface="Arial" charset="0"/>
                <a:ea typeface="+mn-ea"/>
                <a:cs typeface="+mn-cs"/>
              </a:rPr>
              <a:t> </a:t>
            </a:r>
            <a:r>
              <a:rPr lang="es-MX" sz="1200" b="0" i="0" u="none" strike="noStrike" kern="1200" dirty="0" smtClean="0">
                <a:solidFill>
                  <a:schemeClr val="tx1"/>
                </a:solidFill>
                <a:effectLst/>
                <a:latin typeface="Arial" charset="0"/>
                <a:ea typeface="+mn-ea"/>
                <a:cs typeface="+mn-cs"/>
              </a:rPr>
              <a:t>Propiedades</a:t>
            </a:r>
            <a:r>
              <a:rPr lang="es-MX" sz="1200" b="0" i="0" u="none" strike="noStrike" kern="1200" baseline="0" dirty="0" smtClean="0">
                <a:solidFill>
                  <a:schemeClr val="tx1"/>
                </a:solidFill>
                <a:effectLst/>
                <a:latin typeface="Arial" charset="0"/>
                <a:ea typeface="+mn-ea"/>
                <a:cs typeface="+mn-cs"/>
              </a:rPr>
              <a:t> ideales para el </a:t>
            </a:r>
            <a:r>
              <a:rPr lang="es-MX" sz="1200" b="0" i="0" u="none" strike="noStrike" kern="1200" baseline="0" dirty="0" err="1" smtClean="0">
                <a:solidFill>
                  <a:schemeClr val="tx1"/>
                </a:solidFill>
                <a:effectLst/>
                <a:latin typeface="Arial" charset="0"/>
                <a:ea typeface="+mn-ea"/>
                <a:cs typeface="+mn-cs"/>
              </a:rPr>
              <a:t>acrilico</a:t>
            </a:r>
            <a:r>
              <a:rPr lang="es-MX" sz="1200" b="0" i="0" u="none" strike="noStrike" kern="1200" dirty="0" smtClean="0">
                <a:solidFill>
                  <a:schemeClr val="tx1"/>
                </a:solidFill>
                <a:effectLst/>
                <a:latin typeface="Arial" charset="0"/>
                <a:ea typeface="+mn-ea"/>
                <a:cs typeface="+mn-cs"/>
              </a:rPr>
              <a:t> que</a:t>
            </a:r>
            <a:r>
              <a:rPr lang="es-MX" sz="1200" b="0" i="0" u="none" strike="noStrike" kern="1200" baseline="0" dirty="0" smtClean="0">
                <a:solidFill>
                  <a:schemeClr val="tx1"/>
                </a:solidFill>
                <a:effectLst/>
                <a:latin typeface="Arial" charset="0"/>
                <a:ea typeface="+mn-ea"/>
                <a:cs typeface="+mn-cs"/>
              </a:rPr>
              <a:t> sean resistentes y duraderos</a:t>
            </a:r>
            <a:r>
              <a:rPr lang="es-MX" sz="1200" b="0" i="0" u="none" strike="noStrike" kern="1200" dirty="0" smtClean="0">
                <a:solidFill>
                  <a:schemeClr val="tx1"/>
                </a:solidFill>
                <a:effectLst/>
                <a:latin typeface="Arial" charset="0"/>
                <a:ea typeface="+mn-ea"/>
                <a:cs typeface="+mn-cs"/>
              </a:rPr>
              <a:t> (ni contracción ni expansión muy altas),Estabilidad dimensional en y fuera de los tejidos,</a:t>
            </a:r>
            <a:r>
              <a:rPr lang="es-MX" sz="1200" b="0" i="0" u="none" strike="noStrike" kern="1200" baseline="0" dirty="0" smtClean="0">
                <a:solidFill>
                  <a:schemeClr val="tx1"/>
                </a:solidFill>
                <a:effectLst/>
                <a:latin typeface="Arial" charset="0"/>
                <a:ea typeface="+mn-ea"/>
                <a:cs typeface="+mn-cs"/>
              </a:rPr>
              <a:t> </a:t>
            </a:r>
            <a:r>
              <a:rPr lang="es-MX" sz="1200" b="0" i="0" u="none" strike="noStrike" kern="1200" dirty="0" smtClean="0">
                <a:solidFill>
                  <a:schemeClr val="tx1"/>
                </a:solidFill>
                <a:effectLst/>
                <a:latin typeface="Arial" charset="0"/>
                <a:ea typeface="+mn-ea"/>
                <a:cs typeface="+mn-cs"/>
              </a:rPr>
              <a:t>Insolubilidad y baja absorción en fluidos</a:t>
            </a:r>
            <a:r>
              <a:rPr lang="es-MX" sz="1200" b="0" i="0" u="none" strike="noStrike" kern="1200" baseline="0" dirty="0" smtClean="0">
                <a:solidFill>
                  <a:schemeClr val="tx1"/>
                </a:solidFill>
                <a:effectLst/>
                <a:latin typeface="Arial" charset="0"/>
                <a:ea typeface="+mn-ea"/>
                <a:cs typeface="+mn-cs"/>
              </a:rPr>
              <a:t> bucales, </a:t>
            </a:r>
            <a:r>
              <a:rPr lang="es-MX" sz="1200" b="0" i="0" u="none" strike="noStrike" kern="1200" dirty="0" smtClean="0">
                <a:solidFill>
                  <a:schemeClr val="tx1"/>
                </a:solidFill>
                <a:effectLst/>
                <a:latin typeface="Arial" charset="0"/>
                <a:ea typeface="+mn-ea"/>
                <a:cs typeface="+mn-cs"/>
              </a:rPr>
              <a:t>Ausencia de sabor y olor,</a:t>
            </a:r>
            <a:r>
              <a:rPr lang="es-MX" sz="1200" b="0" i="0" u="none" strike="noStrike" kern="1200" baseline="0" dirty="0" smtClean="0">
                <a:solidFill>
                  <a:schemeClr val="tx1"/>
                </a:solidFill>
                <a:effectLst/>
                <a:latin typeface="Arial" charset="0"/>
                <a:ea typeface="+mn-ea"/>
                <a:cs typeface="+mn-cs"/>
              </a:rPr>
              <a:t> </a:t>
            </a:r>
            <a:r>
              <a:rPr lang="es-MX" sz="1200" b="0" i="0" u="none" strike="noStrike" kern="1200" dirty="0" smtClean="0">
                <a:solidFill>
                  <a:schemeClr val="tx1"/>
                </a:solidFill>
                <a:effectLst/>
                <a:latin typeface="Arial" charset="0"/>
                <a:ea typeface="+mn-ea"/>
                <a:cs typeface="+mn-cs"/>
              </a:rPr>
              <a:t>Aspecto natural en color y translucidez,</a:t>
            </a:r>
            <a:r>
              <a:rPr lang="es-MX" sz="1200" b="0" i="0" u="none" strike="noStrike" kern="1200" baseline="0" dirty="0" smtClean="0">
                <a:solidFill>
                  <a:schemeClr val="tx1"/>
                </a:solidFill>
                <a:effectLst/>
                <a:latin typeface="Arial" charset="0"/>
                <a:ea typeface="+mn-ea"/>
                <a:cs typeface="+mn-cs"/>
              </a:rPr>
              <a:t> </a:t>
            </a:r>
            <a:r>
              <a:rPr lang="es-MX" sz="1200" b="0" i="0" u="none" strike="noStrike" kern="1200" dirty="0" smtClean="0">
                <a:solidFill>
                  <a:schemeClr val="tx1"/>
                </a:solidFill>
                <a:effectLst/>
                <a:latin typeface="Arial" charset="0"/>
                <a:ea typeface="+mn-ea"/>
                <a:cs typeface="+mn-cs"/>
              </a:rPr>
              <a:t>Fácil de trabajar y reparar con exactitud, con un</a:t>
            </a:r>
            <a:r>
              <a:rPr lang="es-MX" sz="1200" b="0" i="0" u="none" strike="noStrike" kern="1200" baseline="0" dirty="0" smtClean="0">
                <a:solidFill>
                  <a:schemeClr val="tx1"/>
                </a:solidFill>
                <a:effectLst/>
                <a:latin typeface="Arial" charset="0"/>
                <a:ea typeface="+mn-ea"/>
                <a:cs typeface="+mn-cs"/>
              </a:rPr>
              <a:t> c</a:t>
            </a:r>
            <a:r>
              <a:rPr lang="es-MX" sz="1200" b="0" i="0" u="none" strike="noStrike" kern="1200" dirty="0" smtClean="0">
                <a:solidFill>
                  <a:schemeClr val="tx1"/>
                </a:solidFill>
                <a:effectLst/>
                <a:latin typeface="Arial" charset="0"/>
                <a:ea typeface="+mn-ea"/>
                <a:cs typeface="+mn-cs"/>
              </a:rPr>
              <a:t>osto accesible.</a:t>
            </a:r>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18</a:t>
            </a:fld>
            <a:endParaRPr lang="en-US" altLang="es-MX"/>
          </a:p>
        </p:txBody>
      </p:sp>
    </p:spTree>
    <p:extLst>
      <p:ext uri="{BB962C8B-B14F-4D97-AF65-F5344CB8AC3E}">
        <p14:creationId xmlns:p14="http://schemas.microsoft.com/office/powerpoint/2010/main" val="2430212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1" i="0" u="none" strike="noStrike" kern="1200" dirty="0" smtClean="0">
                <a:solidFill>
                  <a:schemeClr val="tx1"/>
                </a:solidFill>
                <a:effectLst/>
                <a:latin typeface="Arial" charset="0"/>
                <a:ea typeface="+mn-ea"/>
                <a:cs typeface="+mn-cs"/>
              </a:rPr>
              <a:t>Composición química </a:t>
            </a:r>
            <a:r>
              <a:rPr lang="es-ES" sz="1200" b="0" i="0" u="none" strike="noStrike" kern="1200" dirty="0" smtClean="0">
                <a:solidFill>
                  <a:schemeClr val="tx1"/>
                </a:solidFill>
                <a:effectLst/>
                <a:latin typeface="Arial" charset="0"/>
                <a:ea typeface="+mn-ea"/>
                <a:cs typeface="+mn-cs"/>
              </a:rPr>
              <a:t/>
            </a:r>
            <a:br>
              <a:rPr lang="es-ES" sz="1200" b="0" i="0" u="none" strike="noStrike" kern="1200" dirty="0" smtClean="0">
                <a:solidFill>
                  <a:schemeClr val="tx1"/>
                </a:solidFill>
                <a:effectLst/>
                <a:latin typeface="Arial" charset="0"/>
                <a:ea typeface="+mn-ea"/>
                <a:cs typeface="+mn-cs"/>
              </a:rPr>
            </a:br>
            <a:endParaRPr lang="es-ES" sz="1200" b="0" i="0" u="none" strike="noStrike" kern="1200" dirty="0" smtClean="0">
              <a:solidFill>
                <a:schemeClr val="tx1"/>
              </a:solidFill>
              <a:effectLst/>
              <a:latin typeface="Arial" charset="0"/>
              <a:ea typeface="+mn-ea"/>
              <a:cs typeface="+mn-cs"/>
            </a:endParaRPr>
          </a:p>
          <a:p>
            <a:r>
              <a:rPr lang="es-ES" sz="1200" b="0" i="0" u="none" strike="noStrike" kern="1200" dirty="0" smtClean="0">
                <a:solidFill>
                  <a:schemeClr val="tx1"/>
                </a:solidFill>
                <a:effectLst/>
                <a:latin typeface="Arial" charset="0"/>
                <a:ea typeface="+mn-ea"/>
                <a:cs typeface="+mn-cs"/>
              </a:rPr>
              <a:t>El polímero es un componente de las fibras acrílicas está constituido por macromoléculas lineales cuya cadena contiene un mínimo del 85% en masa de la unidad estructural correspondiente al </a:t>
            </a:r>
            <a:r>
              <a:rPr lang="es-ES" sz="1200" b="0" i="0" u="none" strike="noStrike" kern="1200" dirty="0" err="1" smtClean="0">
                <a:solidFill>
                  <a:schemeClr val="tx1"/>
                </a:solidFill>
                <a:effectLst/>
                <a:latin typeface="Arial" charset="0"/>
                <a:ea typeface="+mn-ea"/>
                <a:cs typeface="+mn-cs"/>
              </a:rPr>
              <a:t>acrilonitrilo</a:t>
            </a:r>
            <a:r>
              <a:rPr lang="es-ES" sz="1200" b="0" i="0" u="none" strike="noStrike" kern="1200" dirty="0" smtClean="0">
                <a:solidFill>
                  <a:schemeClr val="tx1"/>
                </a:solidFill>
                <a:effectLst/>
                <a:latin typeface="Arial" charset="0"/>
                <a:ea typeface="+mn-ea"/>
                <a:cs typeface="+mn-cs"/>
              </a:rPr>
              <a:t>.</a:t>
            </a:r>
          </a:p>
          <a:p>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19</a:t>
            </a:fld>
            <a:endParaRPr lang="en-US" altLang="es-MX"/>
          </a:p>
        </p:txBody>
      </p:sp>
    </p:spTree>
    <p:extLst>
      <p:ext uri="{BB962C8B-B14F-4D97-AF65-F5344CB8AC3E}">
        <p14:creationId xmlns:p14="http://schemas.microsoft.com/office/powerpoint/2010/main" val="2477105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Arial" charset="0"/>
                <a:ea typeface="+mn-ea"/>
                <a:cs typeface="+mn-cs"/>
              </a:rPr>
              <a:t>Tienen propiedades que les hacen especialmente utilices para la fabricación de dispositivos dentales. También tienen sus limitaciones, por lo que actualmente continúan siendo útiles otros tipos de materiales (metálicos, cerámicos) para fines específicos. los polímeros tienen hoy múltiples usos en odontología y su aplicación con biomateriales crece aceleradamente</a:t>
            </a:r>
            <a:endParaRPr lang="en-US" dirty="0"/>
          </a:p>
        </p:txBody>
      </p:sp>
      <p:sp>
        <p:nvSpPr>
          <p:cNvPr id="4" name="Marcador de número de diapositiva 3"/>
          <p:cNvSpPr>
            <a:spLocks noGrp="1"/>
          </p:cNvSpPr>
          <p:nvPr>
            <p:ph type="sldNum" sz="quarter" idx="10"/>
          </p:nvPr>
        </p:nvSpPr>
        <p:spPr/>
        <p:txBody>
          <a:bodyPr/>
          <a:lstStyle/>
          <a:p>
            <a:pPr>
              <a:defRPr/>
            </a:pPr>
            <a:fld id="{786C3F63-A21B-4C08-9D4C-C522A422690B}" type="slidenum">
              <a:rPr lang="en-US" altLang="es-MX" smtClean="0"/>
              <a:pPr>
                <a:defRPr/>
              </a:pPr>
              <a:t>20</a:t>
            </a:fld>
            <a:endParaRPr lang="en-US" altLang="es-MX"/>
          </a:p>
        </p:txBody>
      </p:sp>
    </p:spTree>
    <p:extLst>
      <p:ext uri="{BB962C8B-B14F-4D97-AF65-F5344CB8AC3E}">
        <p14:creationId xmlns:p14="http://schemas.microsoft.com/office/powerpoint/2010/main" val="3097288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a:defRPr/>
            </a:pPr>
            <a:fld id="{14A20F3F-37A3-45F7-BFED-C8E65E2A618C}" type="slidenum">
              <a:rPr lang="es-ES" altLang="en-US" smtClean="0"/>
              <a:pPr>
                <a:defRPr/>
              </a:pPr>
              <a:t>‹Nº›</a:t>
            </a:fld>
            <a:endParaRPr lang="es-ES" altLang="en-US"/>
          </a:p>
        </p:txBody>
      </p:sp>
    </p:spTree>
    <p:extLst>
      <p:ext uri="{BB962C8B-B14F-4D97-AF65-F5344CB8AC3E}">
        <p14:creationId xmlns:p14="http://schemas.microsoft.com/office/powerpoint/2010/main" val="431626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1B721B4F-D9A3-4189-AE8E-EDFC79E5E1DC}" type="slidenum">
              <a:rPr lang="es-ES" altLang="en-US" smtClean="0"/>
              <a:pPr>
                <a:defRPr/>
              </a:pPr>
              <a:t>‹Nº›</a:t>
            </a:fld>
            <a:endParaRPr lang="es-ES" altLang="en-US"/>
          </a:p>
        </p:txBody>
      </p:sp>
    </p:spTree>
    <p:extLst>
      <p:ext uri="{BB962C8B-B14F-4D97-AF65-F5344CB8AC3E}">
        <p14:creationId xmlns:p14="http://schemas.microsoft.com/office/powerpoint/2010/main" val="2645959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1B721B4F-D9A3-4189-AE8E-EDFC79E5E1DC}" type="slidenum">
              <a:rPr lang="es-ES" altLang="en-US" smtClean="0"/>
              <a:pPr>
                <a:defRPr/>
              </a:pPr>
              <a:t>‹Nº›</a:t>
            </a:fld>
            <a:endParaRPr lang="es-ES"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61874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1B721B4F-D9A3-4189-AE8E-EDFC79E5E1DC}" type="slidenum">
              <a:rPr lang="es-ES" altLang="en-US" smtClean="0"/>
              <a:pPr>
                <a:defRPr/>
              </a:pPr>
              <a:t>‹Nº›</a:t>
            </a:fld>
            <a:endParaRPr lang="es-ES" altLang="en-US"/>
          </a:p>
        </p:txBody>
      </p:sp>
    </p:spTree>
    <p:extLst>
      <p:ext uri="{BB962C8B-B14F-4D97-AF65-F5344CB8AC3E}">
        <p14:creationId xmlns:p14="http://schemas.microsoft.com/office/powerpoint/2010/main" val="305072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1B721B4F-D9A3-4189-AE8E-EDFC79E5E1DC}" type="slidenum">
              <a:rPr lang="es-ES" altLang="en-US" smtClean="0"/>
              <a:pPr>
                <a:defRPr/>
              </a:pPr>
              <a:t>‹Nº›</a:t>
            </a:fld>
            <a:endParaRPr lang="es-ES"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026045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1B721B4F-D9A3-4189-AE8E-EDFC79E5E1DC}" type="slidenum">
              <a:rPr lang="es-ES" altLang="en-US" smtClean="0"/>
              <a:pPr>
                <a:defRPr/>
              </a:pPr>
              <a:t>‹Nº›</a:t>
            </a:fld>
            <a:endParaRPr lang="es-ES" altLang="en-US"/>
          </a:p>
        </p:txBody>
      </p:sp>
    </p:spTree>
    <p:extLst>
      <p:ext uri="{BB962C8B-B14F-4D97-AF65-F5344CB8AC3E}">
        <p14:creationId xmlns:p14="http://schemas.microsoft.com/office/powerpoint/2010/main" val="2448862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FCF3B6AE-89E7-4392-A371-1E6A28F9DE30}" type="slidenum">
              <a:rPr lang="es-ES" altLang="en-US" smtClean="0"/>
              <a:pPr>
                <a:defRPr/>
              </a:pPr>
              <a:t>‹Nº›</a:t>
            </a:fld>
            <a:endParaRPr lang="es-ES" altLang="en-US"/>
          </a:p>
        </p:txBody>
      </p:sp>
    </p:spTree>
    <p:extLst>
      <p:ext uri="{BB962C8B-B14F-4D97-AF65-F5344CB8AC3E}">
        <p14:creationId xmlns:p14="http://schemas.microsoft.com/office/powerpoint/2010/main" val="381871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20B68460-3D40-4BFD-8A85-70AADEBC2188}" type="slidenum">
              <a:rPr lang="es-ES" altLang="en-US" smtClean="0"/>
              <a:pPr>
                <a:defRPr/>
              </a:pPr>
              <a:t>‹Nº›</a:t>
            </a:fld>
            <a:endParaRPr lang="es-ES" altLang="en-US"/>
          </a:p>
        </p:txBody>
      </p:sp>
    </p:spTree>
    <p:extLst>
      <p:ext uri="{BB962C8B-B14F-4D97-AF65-F5344CB8AC3E}">
        <p14:creationId xmlns:p14="http://schemas.microsoft.com/office/powerpoint/2010/main" val="160993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quarter" idx="2"/>
          </p:nvPr>
        </p:nvSpPr>
        <p:spPr>
          <a:xfrm>
            <a:off x="4648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contenido"/>
          <p:cNvSpPr>
            <a:spLocks noGrp="1"/>
          </p:cNvSpPr>
          <p:nvPr>
            <p:ph sz="quarter" idx="3"/>
          </p:nvPr>
        </p:nvSpPr>
        <p:spPr>
          <a:xfrm>
            <a:off x="4648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Rectangle 4">
            <a:extLst>
              <a:ext uri="{FF2B5EF4-FFF2-40B4-BE49-F238E27FC236}">
                <a16:creationId xmlns="" xmlns:a16="http://schemas.microsoft.com/office/drawing/2014/main" id="{40333C06-22A2-416B-940A-31CE4FEEB621}"/>
              </a:ext>
            </a:extLst>
          </p:cNvPr>
          <p:cNvSpPr>
            <a:spLocks noGrp="1" noChangeArrowheads="1"/>
          </p:cNvSpPr>
          <p:nvPr>
            <p:ph type="dt" sz="half" idx="10"/>
          </p:nvPr>
        </p:nvSpPr>
        <p:spPr>
          <a:ln/>
        </p:spPr>
        <p:txBody>
          <a:bodyPr/>
          <a:lstStyle>
            <a:lvl1pPr>
              <a:defRPr/>
            </a:lvl1pPr>
          </a:lstStyle>
          <a:p>
            <a:pPr>
              <a:defRPr/>
            </a:pPr>
            <a:endParaRPr lang="es-ES" altLang="en-US"/>
          </a:p>
        </p:txBody>
      </p:sp>
      <p:sp>
        <p:nvSpPr>
          <p:cNvPr id="7" name="Rectangle 5">
            <a:extLst>
              <a:ext uri="{FF2B5EF4-FFF2-40B4-BE49-F238E27FC236}">
                <a16:creationId xmlns="" xmlns:a16="http://schemas.microsoft.com/office/drawing/2014/main" id="{F40C947E-F1F5-4642-B84F-B084F485DCBD}"/>
              </a:ext>
            </a:extLst>
          </p:cNvPr>
          <p:cNvSpPr>
            <a:spLocks noGrp="1" noChangeArrowheads="1"/>
          </p:cNvSpPr>
          <p:nvPr>
            <p:ph type="ftr" sz="quarter" idx="11"/>
          </p:nvPr>
        </p:nvSpPr>
        <p:spPr>
          <a:ln/>
        </p:spPr>
        <p:txBody>
          <a:bodyPr/>
          <a:lstStyle>
            <a:lvl1pPr>
              <a:defRPr/>
            </a:lvl1pPr>
          </a:lstStyle>
          <a:p>
            <a:pPr>
              <a:defRPr/>
            </a:pPr>
            <a:endParaRPr lang="es-ES" altLang="en-US"/>
          </a:p>
        </p:txBody>
      </p:sp>
      <p:sp>
        <p:nvSpPr>
          <p:cNvPr id="8" name="Rectangle 6">
            <a:extLst>
              <a:ext uri="{FF2B5EF4-FFF2-40B4-BE49-F238E27FC236}">
                <a16:creationId xmlns="" xmlns:a16="http://schemas.microsoft.com/office/drawing/2014/main" id="{2843CB7F-16C6-4FBA-B246-1EE3FFABE772}"/>
              </a:ext>
            </a:extLst>
          </p:cNvPr>
          <p:cNvSpPr>
            <a:spLocks noGrp="1" noChangeArrowheads="1"/>
          </p:cNvSpPr>
          <p:nvPr>
            <p:ph type="sldNum" sz="quarter" idx="12"/>
          </p:nvPr>
        </p:nvSpPr>
        <p:spPr>
          <a:ln/>
        </p:spPr>
        <p:txBody>
          <a:bodyPr/>
          <a:lstStyle>
            <a:lvl1pPr>
              <a:defRPr/>
            </a:lvl1pPr>
          </a:lstStyle>
          <a:p>
            <a:pPr>
              <a:defRPr/>
            </a:pPr>
            <a:fld id="{E41D318A-30F7-4511-8C60-3692652DC323}" type="slidenum">
              <a:rPr lang="es-ES" altLang="en-US"/>
              <a:pPr>
                <a:defRPr/>
              </a:pPr>
              <a:t>‹Nº›</a:t>
            </a:fld>
            <a:endParaRPr lang="es-ES" altLang="en-US"/>
          </a:p>
        </p:txBody>
      </p:sp>
    </p:spTree>
    <p:extLst>
      <p:ext uri="{BB962C8B-B14F-4D97-AF65-F5344CB8AC3E}">
        <p14:creationId xmlns:p14="http://schemas.microsoft.com/office/powerpoint/2010/main" val="2549795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5DAA9936-4E16-4164-A45D-DC8A0E2D2659}" type="slidenum">
              <a:rPr lang="es-ES" altLang="en-US" smtClean="0"/>
              <a:pPr>
                <a:defRPr/>
              </a:pPr>
              <a:t>‹Nº›</a:t>
            </a:fld>
            <a:endParaRPr lang="es-ES" altLang="en-US"/>
          </a:p>
        </p:txBody>
      </p:sp>
    </p:spTree>
    <p:extLst>
      <p:ext uri="{BB962C8B-B14F-4D97-AF65-F5344CB8AC3E}">
        <p14:creationId xmlns:p14="http://schemas.microsoft.com/office/powerpoint/2010/main" val="1361020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n-US"/>
          </a:p>
        </p:txBody>
      </p:sp>
      <p:sp>
        <p:nvSpPr>
          <p:cNvPr id="5" name="Footer Placeholder 4"/>
          <p:cNvSpPr>
            <a:spLocks noGrp="1"/>
          </p:cNvSpPr>
          <p:nvPr>
            <p:ph type="ftr" sz="quarter" idx="11"/>
          </p:nvPr>
        </p:nvSpPr>
        <p:spPr/>
        <p:txBody>
          <a:bodyPr/>
          <a:lstStyle/>
          <a:p>
            <a:pPr>
              <a:defRPr/>
            </a:pPr>
            <a:endParaRPr lang="es-ES"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B28579FE-438F-43DA-9F8E-634DE7DA8BD7}" type="slidenum">
              <a:rPr lang="es-ES" altLang="en-US" smtClean="0"/>
              <a:pPr>
                <a:defRPr/>
              </a:pPr>
              <a:t>‹Nº›</a:t>
            </a:fld>
            <a:endParaRPr lang="es-ES" altLang="en-US"/>
          </a:p>
        </p:txBody>
      </p:sp>
    </p:spTree>
    <p:extLst>
      <p:ext uri="{BB962C8B-B14F-4D97-AF65-F5344CB8AC3E}">
        <p14:creationId xmlns:p14="http://schemas.microsoft.com/office/powerpoint/2010/main" val="4013906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a:defRPr/>
            </a:pPr>
            <a:fld id="{97AF9BA6-6949-4A55-8930-104DD97A0185}" type="slidenum">
              <a:rPr lang="es-ES" altLang="en-US" smtClean="0"/>
              <a:pPr>
                <a:defRPr/>
              </a:pPr>
              <a:t>‹Nº›</a:t>
            </a:fld>
            <a:endParaRPr lang="es-ES" altLang="en-US"/>
          </a:p>
        </p:txBody>
      </p:sp>
    </p:spTree>
    <p:extLst>
      <p:ext uri="{BB962C8B-B14F-4D97-AF65-F5344CB8AC3E}">
        <p14:creationId xmlns:p14="http://schemas.microsoft.com/office/powerpoint/2010/main" val="3905908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ltLang="en-US"/>
          </a:p>
        </p:txBody>
      </p:sp>
      <p:sp>
        <p:nvSpPr>
          <p:cNvPr id="8" name="Footer Placeholder 7"/>
          <p:cNvSpPr>
            <a:spLocks noGrp="1"/>
          </p:cNvSpPr>
          <p:nvPr>
            <p:ph type="ftr" sz="quarter" idx="11"/>
          </p:nvPr>
        </p:nvSpPr>
        <p:spPr/>
        <p:txBody>
          <a:bodyPr/>
          <a:lstStyle/>
          <a:p>
            <a:pPr>
              <a:defRPr/>
            </a:pPr>
            <a:endParaRPr lang="es-ES"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a:defRPr/>
            </a:pPr>
            <a:fld id="{00E52A8F-F845-42CD-94DF-382EA611518E}" type="slidenum">
              <a:rPr lang="es-ES" altLang="en-US" smtClean="0"/>
              <a:pPr>
                <a:defRPr/>
              </a:pPr>
              <a:t>‹Nº›</a:t>
            </a:fld>
            <a:endParaRPr lang="es-ES" altLang="en-US"/>
          </a:p>
        </p:txBody>
      </p:sp>
    </p:spTree>
    <p:extLst>
      <p:ext uri="{BB962C8B-B14F-4D97-AF65-F5344CB8AC3E}">
        <p14:creationId xmlns:p14="http://schemas.microsoft.com/office/powerpoint/2010/main" val="354980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ltLang="en-US"/>
          </a:p>
        </p:txBody>
      </p:sp>
      <p:sp>
        <p:nvSpPr>
          <p:cNvPr id="4" name="Footer Placeholder 3"/>
          <p:cNvSpPr>
            <a:spLocks noGrp="1"/>
          </p:cNvSpPr>
          <p:nvPr>
            <p:ph type="ftr" sz="quarter" idx="11"/>
          </p:nvPr>
        </p:nvSpPr>
        <p:spPr/>
        <p:txBody>
          <a:bodyPr/>
          <a:lstStyle/>
          <a:p>
            <a:pPr>
              <a:defRPr/>
            </a:pPr>
            <a:endParaRPr lang="es-ES"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1B721B4F-D9A3-4189-AE8E-EDFC79E5E1DC}" type="slidenum">
              <a:rPr lang="es-ES" altLang="en-US" smtClean="0"/>
              <a:pPr>
                <a:defRPr/>
              </a:pPr>
              <a:t>‹Nº›</a:t>
            </a:fld>
            <a:endParaRPr lang="es-ES" altLang="en-US"/>
          </a:p>
        </p:txBody>
      </p:sp>
    </p:spTree>
    <p:extLst>
      <p:ext uri="{BB962C8B-B14F-4D97-AF65-F5344CB8AC3E}">
        <p14:creationId xmlns:p14="http://schemas.microsoft.com/office/powerpoint/2010/main" val="1729192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ltLang="en-US"/>
          </a:p>
        </p:txBody>
      </p:sp>
      <p:sp>
        <p:nvSpPr>
          <p:cNvPr id="3" name="Footer Placeholder 2"/>
          <p:cNvSpPr>
            <a:spLocks noGrp="1"/>
          </p:cNvSpPr>
          <p:nvPr>
            <p:ph type="ftr" sz="quarter" idx="11"/>
          </p:nvPr>
        </p:nvSpPr>
        <p:spPr/>
        <p:txBody>
          <a:bodyPr/>
          <a:lstStyle/>
          <a:p>
            <a:pPr>
              <a:defRPr/>
            </a:pPr>
            <a:endParaRPr lang="es-ES"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6BB3E442-11DD-42D0-8689-52976149C951}" type="slidenum">
              <a:rPr lang="es-ES" altLang="en-US" smtClean="0"/>
              <a:pPr>
                <a:defRPr/>
              </a:pPr>
              <a:t>‹Nº›</a:t>
            </a:fld>
            <a:endParaRPr lang="es-ES" altLang="en-US"/>
          </a:p>
        </p:txBody>
      </p:sp>
    </p:spTree>
    <p:extLst>
      <p:ext uri="{BB962C8B-B14F-4D97-AF65-F5344CB8AC3E}">
        <p14:creationId xmlns:p14="http://schemas.microsoft.com/office/powerpoint/2010/main" val="62105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E893B1B7-C3C6-42FE-9E8D-63D01F584523}" type="slidenum">
              <a:rPr lang="es-ES" altLang="en-US" smtClean="0"/>
              <a:pPr>
                <a:defRPr/>
              </a:pPr>
              <a:t>‹Nº›</a:t>
            </a:fld>
            <a:endParaRPr lang="es-ES" altLang="en-US"/>
          </a:p>
        </p:txBody>
      </p:sp>
    </p:spTree>
    <p:extLst>
      <p:ext uri="{BB962C8B-B14F-4D97-AF65-F5344CB8AC3E}">
        <p14:creationId xmlns:p14="http://schemas.microsoft.com/office/powerpoint/2010/main" val="4013477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n-US"/>
          </a:p>
        </p:txBody>
      </p:sp>
      <p:sp>
        <p:nvSpPr>
          <p:cNvPr id="6" name="Footer Placeholder 5"/>
          <p:cNvSpPr>
            <a:spLocks noGrp="1"/>
          </p:cNvSpPr>
          <p:nvPr>
            <p:ph type="ftr" sz="quarter" idx="11"/>
          </p:nvPr>
        </p:nvSpPr>
        <p:spPr/>
        <p:txBody>
          <a:bodyPr/>
          <a:lstStyle/>
          <a:p>
            <a:pPr>
              <a:defRPr/>
            </a:pPr>
            <a:endParaRPr lang="es-ES"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BE4A372E-0C2F-4AD1-B2E2-E627037EB4CA}" type="slidenum">
              <a:rPr lang="es-ES" altLang="en-US" smtClean="0"/>
              <a:pPr>
                <a:defRPr/>
              </a:pPr>
              <a:t>‹Nº›</a:t>
            </a:fld>
            <a:endParaRPr lang="es-ES" altLang="en-US"/>
          </a:p>
        </p:txBody>
      </p:sp>
    </p:spTree>
    <p:extLst>
      <p:ext uri="{BB962C8B-B14F-4D97-AF65-F5344CB8AC3E}">
        <p14:creationId xmlns:p14="http://schemas.microsoft.com/office/powerpoint/2010/main" val="1633961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s-ES"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lt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1B721B4F-D9A3-4189-AE8E-EDFC79E5E1DC}" type="slidenum">
              <a:rPr lang="es-ES" altLang="en-US" smtClean="0"/>
              <a:pPr>
                <a:defRPr/>
              </a:pPr>
              <a:t>‹Nº›</a:t>
            </a:fld>
            <a:endParaRPr lang="es-ES" altLang="en-US"/>
          </a:p>
        </p:txBody>
      </p:sp>
    </p:spTree>
    <p:extLst>
      <p:ext uri="{BB962C8B-B14F-4D97-AF65-F5344CB8AC3E}">
        <p14:creationId xmlns:p14="http://schemas.microsoft.com/office/powerpoint/2010/main" val="48601004"/>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2.png"/><Relationship Id="rId5" Type="http://schemas.openxmlformats.org/officeDocument/2006/relationships/image" Target="../media/image7.png"/><Relationship Id="rId10"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http://www.sergiohiskin.com.ar/images/ac02-5-2.jpg" TargetMode="External"/><Relationship Id="rId7" Type="http://schemas.openxmlformats.org/officeDocument/2006/relationships/hyperlink" Target="http://www.sergiohiskin.com.ar/images/ac02-4-2.jpg" TargetMode="External"/><Relationship Id="rId12"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21.jpeg"/><Relationship Id="rId11" Type="http://schemas.openxmlformats.org/officeDocument/2006/relationships/image" Target="../media/image1.png"/><Relationship Id="rId5" Type="http://schemas.openxmlformats.org/officeDocument/2006/relationships/hyperlink" Target="http://www.sergiohiskin.com.ar/images/ac02-6-2.jpg" TargetMode="External"/><Relationship Id="rId10" Type="http://schemas.openxmlformats.org/officeDocument/2006/relationships/image" Target="../media/image23.jpeg"/><Relationship Id="rId4" Type="http://schemas.openxmlformats.org/officeDocument/2006/relationships/image" Target="../media/image20.jpeg"/><Relationship Id="rId9" Type="http://schemas.openxmlformats.org/officeDocument/2006/relationships/hyperlink" Target="http://images.google.com.mx/imgres?imgurl=http://www.pereestrada.com/web/bo/news/files/44Foto.jpg&amp;imgrefurl=http://www.pereestrada.com/web/index.asp&amp;h=199&amp;w=215&amp;sz=6&amp;hl=es&amp;start=23&amp;um=1&amp;tbnid=1h5-gzM-_KdkBM:&amp;tbnh=98&amp;tbnw=106&amp;prev=/images?q=provicionales+en+protesis+fija&amp;start=18&amp;ndsp=18&amp;svnum=10&amp;um=1&amp;hl=es&amp;rls=GGLG,GGLG:2005-42,GGLG:en&amp;sa=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4.jpeg"/><Relationship Id="rId7" Type="http://schemas.openxmlformats.org/officeDocument/2006/relationships/hyperlink" Target="http://images.google.com.mx/imgres?imgurl=http://upload.wikimedia.org/wikipedia/commons/thumb/3/35/Edph_pr_inmediata_r0535.JPG/250px-Edph_pr_inmediata_r0535.JPG&amp;imgrefurl=http://es.wikibooks.org/wiki/Odontotutor/Caso_Removible_inmediata&amp;h=214&amp;w=250&amp;sz=21&amp;hl=es&amp;start=22&amp;um=1&amp;tbnid=rDH5CFnrXmdRtM:&amp;tbnh=95&amp;tbnw=111&amp;prev=/images?q=protesis+removible&amp;start=18&amp;ndsp=18&amp;svnum=10&amp;um=1&amp;hl=es&amp;rls=GGLG,GGLG:2005-42,GGLG:en&amp;sa=N"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2.png"/><Relationship Id="rId5" Type="http://schemas.openxmlformats.org/officeDocument/2006/relationships/hyperlink" Target="http://www.sergiohiskin.com.ar/images/ac02-7-2.jpg" TargetMode="External"/><Relationship Id="rId10" Type="http://schemas.openxmlformats.org/officeDocument/2006/relationships/image" Target="../media/image1.png"/><Relationship Id="rId4" Type="http://schemas.openxmlformats.org/officeDocument/2006/relationships/image" Target="../media/image35.jpeg"/><Relationship Id="rId9" Type="http://schemas.openxmlformats.org/officeDocument/2006/relationships/image" Target="../media/image38.jpeg"/></Relationships>
</file>

<file path=ppt/slides/_rels/slide31.xml.rels><?xml version="1.0" encoding="UTF-8" standalone="yes"?>
<Relationships xmlns="http://schemas.openxmlformats.org/package/2006/relationships"><Relationship Id="rId3" Type="http://schemas.openxmlformats.org/officeDocument/2006/relationships/hyperlink" Target="http://www.magentart.com/SERVICIOS_DE_MAGENTA/DisenoDesarrolloProduccion_PAG1.htm" TargetMode="External"/><Relationship Id="rId7"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40.jpeg"/><Relationship Id="rId4" Type="http://schemas.openxmlformats.org/officeDocument/2006/relationships/image" Target="../media/image39.jpeg"/></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6.jpeg"/><Relationship Id="rId5" Type="http://schemas.openxmlformats.org/officeDocument/2006/relationships/image" Target="../media/image45.jpeg"/><Relationship Id="rId10" Type="http://schemas.openxmlformats.org/officeDocument/2006/relationships/image" Target="../media/image2.png"/><Relationship Id="rId4" Type="http://schemas.openxmlformats.org/officeDocument/2006/relationships/image" Target="../media/image44.jpeg"/><Relationship Id="rId9" Type="http://schemas.openxmlformats.org/officeDocument/2006/relationships/image" Target="../media/image1.png"/></Relationships>
</file>

<file path=ppt/slides/_rels/slide3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9.png"/><Relationship Id="rId7"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3" Type="http://schemas.openxmlformats.org/officeDocument/2006/relationships/image" Target="../media/image53.gif"/><Relationship Id="rId7"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image" Target="../media/image55.png"/><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2.png"/><Relationship Id="rId4" Type="http://schemas.openxmlformats.org/officeDocument/2006/relationships/image" Target="../media/image61.png"/><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70.jpeg"/><Relationship Id="rId4" Type="http://schemas.openxmlformats.org/officeDocument/2006/relationships/hyperlink" Target="http://ad.zanox.com/ppc/?6880756C1053044095T"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2.png"/><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11760" y="476672"/>
            <a:ext cx="4572000" cy="5909310"/>
          </a:xfrm>
          <a:prstGeom prst="rect">
            <a:avLst/>
          </a:prstGeom>
        </p:spPr>
        <p:txBody>
          <a:bodyPr>
            <a:spAutoFit/>
          </a:bodyPr>
          <a:lstStyle/>
          <a:p>
            <a:pPr algn="ctr" eaLnBrk="1" hangingPunct="1">
              <a:buFont typeface="Wingdings" panose="05000000000000000000" pitchFamily="2" charset="2"/>
              <a:buNone/>
            </a:pPr>
            <a:r>
              <a:rPr lang="es-ES" altLang="es-MX" b="1" dirty="0"/>
              <a:t>UNIVERSIDAD AUTÓNOMA DEL ESTADO DE MÉXICO</a:t>
            </a:r>
          </a:p>
          <a:p>
            <a:pPr algn="ctr" eaLnBrk="1" hangingPunct="1">
              <a:buFont typeface="Wingdings" panose="05000000000000000000" pitchFamily="2" charset="2"/>
              <a:buNone/>
            </a:pPr>
            <a:r>
              <a:rPr lang="es-ES" altLang="es-MX" dirty="0"/>
              <a:t>FACULTAD DE ODONTOLOGÍA</a:t>
            </a:r>
          </a:p>
          <a:p>
            <a:pPr algn="ctr" eaLnBrk="1" hangingPunct="1">
              <a:buFont typeface="Wingdings" panose="05000000000000000000" pitchFamily="2" charset="2"/>
              <a:buNone/>
            </a:pPr>
            <a:endParaRPr lang="es-ES" altLang="es-MX" dirty="0"/>
          </a:p>
          <a:p>
            <a:pPr algn="ctr">
              <a:buFont typeface="Wingdings" panose="05000000000000000000" pitchFamily="2" charset="2"/>
              <a:buNone/>
            </a:pPr>
            <a:r>
              <a:rPr lang="es-MX" altLang="es-MX" b="1" dirty="0"/>
              <a:t>PROGRAMA EDUCATIVO: </a:t>
            </a:r>
          </a:p>
          <a:p>
            <a:pPr algn="ctr">
              <a:buFont typeface="Wingdings" panose="05000000000000000000" pitchFamily="2" charset="2"/>
              <a:buNone/>
            </a:pPr>
            <a:r>
              <a:rPr lang="es-MX" altLang="es-MX" dirty="0"/>
              <a:t>LICENCIATURA DE CIRUJANO DENTISTA</a:t>
            </a:r>
          </a:p>
          <a:p>
            <a:pPr algn="ctr" eaLnBrk="1" hangingPunct="1">
              <a:buFont typeface="Wingdings" panose="05000000000000000000" pitchFamily="2" charset="2"/>
              <a:buNone/>
            </a:pPr>
            <a:endParaRPr lang="es-ES" altLang="es-MX" dirty="0"/>
          </a:p>
          <a:p>
            <a:pPr algn="ctr" eaLnBrk="1" hangingPunct="1">
              <a:buFont typeface="Wingdings" panose="05000000000000000000" pitchFamily="2" charset="2"/>
              <a:buNone/>
            </a:pPr>
            <a:r>
              <a:rPr lang="es-ES" altLang="es-MX" b="1" dirty="0"/>
              <a:t>ÁREA DE DOCENCIA:</a:t>
            </a:r>
          </a:p>
          <a:p>
            <a:pPr algn="ctr" eaLnBrk="1" hangingPunct="1">
              <a:buFont typeface="Wingdings" panose="05000000000000000000" pitchFamily="2" charset="2"/>
              <a:buNone/>
            </a:pPr>
            <a:r>
              <a:rPr lang="es-MX" altLang="es-MX" dirty="0"/>
              <a:t>REHABILITACIÓN ODONTOLÓGICA</a:t>
            </a:r>
          </a:p>
          <a:p>
            <a:pPr algn="ctr" eaLnBrk="1" hangingPunct="1">
              <a:buFont typeface="Wingdings" panose="05000000000000000000" pitchFamily="2" charset="2"/>
              <a:buNone/>
            </a:pPr>
            <a:endParaRPr lang="es-MX" altLang="es-MX" dirty="0"/>
          </a:p>
          <a:p>
            <a:pPr algn="ctr" eaLnBrk="1" hangingPunct="1">
              <a:buFont typeface="Wingdings" panose="05000000000000000000" pitchFamily="2" charset="2"/>
              <a:buNone/>
            </a:pPr>
            <a:r>
              <a:rPr lang="es-ES" altLang="es-MX" b="1" dirty="0"/>
              <a:t>UNIDAD DE APRENDIZAJE:           </a:t>
            </a:r>
          </a:p>
          <a:p>
            <a:pPr algn="ctr" eaLnBrk="1" hangingPunct="1">
              <a:buFont typeface="Wingdings" panose="05000000000000000000" pitchFamily="2" charset="2"/>
              <a:buNone/>
            </a:pPr>
            <a:r>
              <a:rPr lang="es-ES" altLang="es-MX" dirty="0"/>
              <a:t>MATERIALES DENTALES</a:t>
            </a:r>
          </a:p>
          <a:p>
            <a:pPr algn="ctr" eaLnBrk="1" hangingPunct="1">
              <a:buFont typeface="Wingdings" panose="05000000000000000000" pitchFamily="2" charset="2"/>
              <a:buNone/>
            </a:pPr>
            <a:endParaRPr lang="es-ES" altLang="es-MX" dirty="0"/>
          </a:p>
          <a:p>
            <a:pPr algn="ctr" eaLnBrk="1" hangingPunct="1">
              <a:buFont typeface="Wingdings" panose="05000000000000000000" pitchFamily="2" charset="2"/>
              <a:buNone/>
            </a:pPr>
            <a:r>
              <a:rPr lang="es-ES" altLang="es-MX" b="1" dirty="0"/>
              <a:t>TEMA</a:t>
            </a:r>
            <a:r>
              <a:rPr lang="es-ES" altLang="es-MX" b="1" dirty="0" smtClean="0"/>
              <a:t>:</a:t>
            </a:r>
          </a:p>
          <a:p>
            <a:pPr algn="ctr" eaLnBrk="1" hangingPunct="1">
              <a:buFont typeface="Wingdings" panose="05000000000000000000" pitchFamily="2" charset="2"/>
              <a:buNone/>
            </a:pPr>
            <a:r>
              <a:rPr lang="es-ES" altLang="es-MX" b="1" dirty="0" smtClean="0"/>
              <a:t>Resinas acrílicas</a:t>
            </a:r>
            <a:endParaRPr lang="es-ES" altLang="es-MX" b="1" dirty="0" smtClean="0"/>
          </a:p>
          <a:p>
            <a:pPr algn="ctr" eaLnBrk="1" hangingPunct="1">
              <a:buFont typeface="Wingdings" panose="05000000000000000000" pitchFamily="2" charset="2"/>
              <a:buNone/>
            </a:pPr>
            <a:endParaRPr lang="es-ES" altLang="es-MX" b="1" dirty="0"/>
          </a:p>
          <a:p>
            <a:pPr algn="ctr" eaLnBrk="1" hangingPunct="1">
              <a:buFont typeface="Wingdings" panose="05000000000000000000" pitchFamily="2" charset="2"/>
              <a:buNone/>
            </a:pPr>
            <a:endParaRPr lang="es-ES" altLang="es-MX" b="1" dirty="0"/>
          </a:p>
          <a:p>
            <a:pPr algn="ctr" eaLnBrk="1" hangingPunct="1">
              <a:buFont typeface="Wingdings" panose="05000000000000000000" pitchFamily="2" charset="2"/>
              <a:buNone/>
            </a:pPr>
            <a:r>
              <a:rPr lang="es-ES" altLang="es-MX" b="1" dirty="0"/>
              <a:t>ELABORADO POR:</a:t>
            </a:r>
          </a:p>
          <a:p>
            <a:pPr algn="ctr" eaLnBrk="1" hangingPunct="1">
              <a:buFont typeface="Wingdings" panose="05000000000000000000" pitchFamily="2" charset="2"/>
              <a:buNone/>
            </a:pPr>
            <a:r>
              <a:rPr lang="es-ES" altLang="es-MX" dirty="0"/>
              <a:t>DRA. EN E.P.  ROSA MARTHA FLORES ESTRADA</a:t>
            </a: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0537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567209"/>
            <a:ext cx="7200800" cy="914400"/>
          </a:xfrm>
        </p:spPr>
        <p:txBody>
          <a:bodyPr>
            <a:noAutofit/>
          </a:bodyPr>
          <a:lstStyle/>
          <a:p>
            <a:pPr eaLnBrk="1" hangingPunct="1">
              <a:defRPr/>
            </a:pPr>
            <a:r>
              <a:rPr lang="es-ES" sz="3600" dirty="0" smtClean="0">
                <a:solidFill>
                  <a:schemeClr val="tx1"/>
                </a:solidFill>
              </a:rPr>
              <a:t>HABILIDADES DE LA UNIDAD DE COMPETENCIA III</a:t>
            </a:r>
            <a:endParaRPr lang="es-ES" sz="3600" dirty="0">
              <a:solidFill>
                <a:schemeClr val="tx1"/>
              </a:solidFill>
            </a:endParaRPr>
          </a:p>
        </p:txBody>
      </p:sp>
      <p:sp>
        <p:nvSpPr>
          <p:cNvPr id="17411" name="2 Marcador de contenido"/>
          <p:cNvSpPr>
            <a:spLocks noGrp="1"/>
          </p:cNvSpPr>
          <p:nvPr>
            <p:ph idx="4294967295"/>
          </p:nvPr>
        </p:nvSpPr>
        <p:spPr>
          <a:xfrm>
            <a:off x="467544" y="1628800"/>
            <a:ext cx="8229600" cy="4525963"/>
          </a:xfrm>
          <a:prstGeom prst="rect">
            <a:avLst/>
          </a:prstGeom>
        </p:spPr>
        <p:txBody>
          <a:bodyPr>
            <a:normAutofit/>
          </a:bodyPr>
          <a:lstStyle/>
          <a:p>
            <a:pPr eaLnBrk="1" hangingPunct="1"/>
            <a:endParaRPr lang="es-ES" sz="4400" dirty="0" smtClean="0">
              <a:solidFill>
                <a:schemeClr val="tx1"/>
              </a:solidFill>
            </a:endParaRPr>
          </a:p>
          <a:p>
            <a:r>
              <a:rPr lang="es-ES" sz="2400" dirty="0">
                <a:solidFill>
                  <a:schemeClr val="tx1"/>
                </a:solidFill>
              </a:rPr>
              <a:t>Habilidad para dosificar, mezclar y manipular los polímeros y materiales estéticos de restauración</a:t>
            </a:r>
            <a:endParaRPr lang="es-ES" sz="24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A283E64F-0DB9-4A1F-AB7F-626665724480}" type="slidenum">
              <a:rPr lang="es-ES" smtClean="0"/>
              <a:pPr>
                <a:defRPr/>
              </a:pPr>
              <a:t>10</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0770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111" y="567209"/>
            <a:ext cx="7344816" cy="1143000"/>
          </a:xfrm>
        </p:spPr>
        <p:txBody>
          <a:bodyPr>
            <a:noAutofit/>
          </a:bodyPr>
          <a:lstStyle/>
          <a:p>
            <a:pPr eaLnBrk="1" hangingPunct="1">
              <a:defRPr/>
            </a:pPr>
            <a:r>
              <a:rPr lang="es-ES" dirty="0" smtClean="0">
                <a:solidFill>
                  <a:schemeClr val="tx1"/>
                </a:solidFill>
              </a:rPr>
              <a:t>ACTITUDES/ VALORES DE LA </a:t>
            </a:r>
            <a:br>
              <a:rPr lang="es-ES" dirty="0" smtClean="0">
                <a:solidFill>
                  <a:schemeClr val="tx1"/>
                </a:solidFill>
              </a:rPr>
            </a:br>
            <a:r>
              <a:rPr lang="es-ES" dirty="0" smtClean="0">
                <a:solidFill>
                  <a:schemeClr val="tx1"/>
                </a:solidFill>
              </a:rPr>
              <a:t>UNIDAD DE COMPETENCIA III</a:t>
            </a:r>
            <a:endParaRPr lang="es-ES" dirty="0">
              <a:solidFill>
                <a:schemeClr val="tx1"/>
              </a:solidFill>
            </a:endParaRPr>
          </a:p>
        </p:txBody>
      </p:sp>
      <p:sp>
        <p:nvSpPr>
          <p:cNvPr id="18435" name="2 Marcador de contenido"/>
          <p:cNvSpPr>
            <a:spLocks noGrp="1"/>
          </p:cNvSpPr>
          <p:nvPr>
            <p:ph idx="4294967295"/>
          </p:nvPr>
        </p:nvSpPr>
        <p:spPr>
          <a:xfrm>
            <a:off x="914400" y="2143125"/>
            <a:ext cx="7772400" cy="4572000"/>
          </a:xfrm>
          <a:prstGeom prst="rect">
            <a:avLst/>
          </a:prstGeom>
        </p:spPr>
        <p:txBody>
          <a:bodyPr/>
          <a:lstStyle/>
          <a:p>
            <a:pPr lvl="1"/>
            <a:r>
              <a:rPr lang="es-ES" sz="2800" dirty="0">
                <a:solidFill>
                  <a:schemeClr val="tx1"/>
                </a:solidFill>
              </a:rPr>
              <a:t>Aplicar las normas de la ADA y las propias del material</a:t>
            </a:r>
            <a:endParaRPr lang="es-ES"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5CA4BF1D-293A-41FF-A517-96CC753217A7}" type="slidenum">
              <a:rPr lang="es-ES" smtClean="0"/>
              <a:pPr>
                <a:defRPr/>
              </a:pPr>
              <a:t>11</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4566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101725" y="1052736"/>
            <a:ext cx="6753225" cy="1400175"/>
          </a:xfrm>
        </p:spPr>
        <p:txBody>
          <a:bodyPr>
            <a:noAutofit/>
          </a:bodyPr>
          <a:lstStyle/>
          <a:p>
            <a:pPr algn="ctr" eaLnBrk="1" hangingPunct="1"/>
            <a:r>
              <a:rPr lang="es-MX" altLang="es-MX" sz="4400" b="1" dirty="0" smtClean="0"/>
              <a:t>Resinas Acrílicas</a:t>
            </a:r>
            <a:br>
              <a:rPr lang="es-MX" altLang="es-MX" sz="4400" b="1" dirty="0" smtClean="0"/>
            </a:br>
            <a:r>
              <a:rPr lang="es-MX" altLang="es-MX" sz="4400" b="1" dirty="0" smtClean="0"/>
              <a:t>de uso odontológico</a:t>
            </a:r>
            <a:endParaRPr lang="es-ES" altLang="es-MX" sz="4400" b="1" dirty="0" smtClean="0"/>
          </a:p>
        </p:txBody>
      </p:sp>
      <p:sp>
        <p:nvSpPr>
          <p:cNvPr id="5123" name="Rectangle 3"/>
          <p:cNvSpPr>
            <a:spLocks noGrp="1" noChangeArrowheads="1"/>
          </p:cNvSpPr>
          <p:nvPr>
            <p:ph type="subTitle" idx="1"/>
          </p:nvPr>
        </p:nvSpPr>
        <p:spPr>
          <a:xfrm>
            <a:off x="406400" y="5300663"/>
            <a:ext cx="8210550" cy="1368697"/>
          </a:xfrm>
        </p:spPr>
        <p:txBody>
          <a:bodyPr/>
          <a:lstStyle/>
          <a:p>
            <a:pPr algn="r" eaLnBrk="1" hangingPunct="1"/>
            <a:r>
              <a:rPr lang="es-MX" altLang="es-MX" sz="2000" dirty="0" smtClean="0"/>
              <a:t>Dra. en E.P. ROSA MARTHA FLORES ESTRADA</a:t>
            </a:r>
          </a:p>
          <a:p>
            <a:pPr algn="r" eaLnBrk="1" hangingPunct="1"/>
            <a:endParaRPr lang="es-MX" altLang="es-MX" dirty="0"/>
          </a:p>
          <a:p>
            <a:pPr algn="r" eaLnBrk="1" hangingPunct="1"/>
            <a:r>
              <a:rPr lang="es-MX" altLang="es-MX" dirty="0" smtClean="0"/>
              <a:t>SEPTIEMBRE 2019</a:t>
            </a:r>
            <a:endParaRPr lang="es-ES" altLang="es-MX" dirty="0" smtClean="0"/>
          </a:p>
        </p:txBody>
      </p:sp>
      <p:pic>
        <p:nvPicPr>
          <p:cNvPr id="248837" name="Picture 5" descr="ac02-3-2.jpg">
            <a:extLst>
              <a:ext uri="{FF2B5EF4-FFF2-40B4-BE49-F238E27FC236}">
                <a16:creationId xmlns="" xmlns:a16="http://schemas.microsoft.com/office/drawing/2014/main" id="{8C3AC4A8-9870-4807-9C25-E129813ED8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950" y="2636838"/>
            <a:ext cx="1524000" cy="1143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p:cNvSpPr>
            <a:spLocks noGrp="1" noChangeArrowheads="1"/>
          </p:cNvSpPr>
          <p:nvPr>
            <p:ph type="title"/>
          </p:nvPr>
        </p:nvSpPr>
        <p:spPr/>
        <p:txBody>
          <a:bodyPr/>
          <a:lstStyle/>
          <a:p>
            <a:pPr eaLnBrk="1" hangingPunct="1"/>
            <a:r>
              <a:rPr lang="es-MX" altLang="es-MX" smtClean="0"/>
              <a:t>Resina acrílica</a:t>
            </a:r>
            <a:endParaRPr lang="es-ES" altLang="es-MX" smtClean="0"/>
          </a:p>
        </p:txBody>
      </p:sp>
      <p:pic>
        <p:nvPicPr>
          <p:cNvPr id="253959" name="Picture 7" descr="ac02-3-2">
            <a:extLst>
              <a:ext uri="{FF2B5EF4-FFF2-40B4-BE49-F238E27FC236}">
                <a16:creationId xmlns="" xmlns:a16="http://schemas.microsoft.com/office/drawing/2014/main" id="{6098A378-2D76-4167-A2CA-17E0DA29B81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719917" y="2133600"/>
            <a:ext cx="5037666" cy="3778250"/>
          </a:xfrm>
          <a:ln w="190500" cap="sq">
            <a:solidFill>
              <a:srgbClr val="C8C6BD"/>
            </a:solidFill>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148" name="Text Box 10"/>
          <p:cNvSpPr txBox="1">
            <a:spLocks noChangeArrowheads="1"/>
          </p:cNvSpPr>
          <p:nvPr/>
        </p:nvSpPr>
        <p:spPr bwMode="auto">
          <a:xfrm>
            <a:off x="827088" y="1268413"/>
            <a:ext cx="72739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50000"/>
              </a:spcBef>
              <a:buClrTx/>
              <a:buSzTx/>
              <a:buFontTx/>
              <a:buNone/>
            </a:pPr>
            <a:r>
              <a:rPr lang="es-MX" altLang="es-MX" sz="2400"/>
              <a:t>Material sintético utilizado en diversos procedimientos odontológicos</a:t>
            </a:r>
            <a:endParaRPr lang="es-ES" altLang="es-MX" sz="2400"/>
          </a:p>
        </p:txBody>
      </p:sp>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p:cNvSpPr>
            <a:spLocks noGrp="1" noChangeArrowheads="1"/>
          </p:cNvSpPr>
          <p:nvPr>
            <p:ph type="title"/>
          </p:nvPr>
        </p:nvSpPr>
        <p:spPr/>
        <p:txBody>
          <a:bodyPr/>
          <a:lstStyle/>
          <a:p>
            <a:r>
              <a:rPr lang="es-MX" altLang="es-MX" smtClean="0"/>
              <a:t>Diversos procedimientos </a:t>
            </a:r>
          </a:p>
        </p:txBody>
      </p:sp>
      <p:sp>
        <p:nvSpPr>
          <p:cNvPr id="7171" name="Marcador de contenido 2"/>
          <p:cNvSpPr>
            <a:spLocks noGrp="1" noChangeArrowheads="1"/>
          </p:cNvSpPr>
          <p:nvPr>
            <p:ph sz="half" idx="1"/>
          </p:nvPr>
        </p:nvSpPr>
        <p:spPr>
          <a:xfrm>
            <a:off x="1203986" y="1425556"/>
            <a:ext cx="3197531" cy="3767397"/>
          </a:xfrm>
        </p:spPr>
        <p:txBody>
          <a:bodyPr/>
          <a:lstStyle/>
          <a:p>
            <a:r>
              <a:rPr lang="es-MX" altLang="es-MX" dirty="0" smtClean="0"/>
              <a:t>Dientes artificiales</a:t>
            </a:r>
          </a:p>
          <a:p>
            <a:r>
              <a:rPr lang="es-MX" altLang="es-MX" dirty="0" smtClean="0"/>
              <a:t>Placas ortodoncia</a:t>
            </a:r>
          </a:p>
          <a:p>
            <a:r>
              <a:rPr lang="es-MX" altLang="es-MX" dirty="0" smtClean="0"/>
              <a:t>Placas totales</a:t>
            </a:r>
          </a:p>
          <a:p>
            <a:r>
              <a:rPr lang="es-MX" altLang="es-MX" dirty="0" err="1" smtClean="0"/>
              <a:t>Portaimpresiones</a:t>
            </a:r>
            <a:r>
              <a:rPr lang="es-MX" altLang="es-MX" dirty="0" smtClean="0"/>
              <a:t> individuales</a:t>
            </a:r>
          </a:p>
          <a:p>
            <a:r>
              <a:rPr lang="es-MX" altLang="es-MX" dirty="0" smtClean="0"/>
              <a:t>Reconstrucción de muñones en endodoncia</a:t>
            </a:r>
          </a:p>
          <a:p>
            <a:r>
              <a:rPr lang="es-MX" altLang="es-MX" dirty="0" smtClean="0"/>
              <a:t>Guardas </a:t>
            </a:r>
            <a:r>
              <a:rPr lang="es-MX" altLang="es-MX" dirty="0" err="1" smtClean="0"/>
              <a:t>oclusales</a:t>
            </a:r>
            <a:endParaRPr lang="es-MX" altLang="es-MX" dirty="0" smtClean="0"/>
          </a:p>
          <a:p>
            <a:r>
              <a:rPr lang="es-MX" altLang="es-MX" dirty="0" smtClean="0"/>
              <a:t>Entre otras</a:t>
            </a:r>
          </a:p>
        </p:txBody>
      </p:sp>
      <p:pic>
        <p:nvPicPr>
          <p:cNvPr id="7172" name="Marcador de contenido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391066" y="5451473"/>
            <a:ext cx="1957388" cy="1430338"/>
          </a:xfrm>
        </p:spPr>
      </p:pic>
      <p:pic>
        <p:nvPicPr>
          <p:cNvPr id="7173" name="Imagen 3"/>
          <p:cNvPicPr>
            <a:picLocks noChangeAspect="1"/>
          </p:cNvPicPr>
          <p:nvPr/>
        </p:nvPicPr>
        <p:blipFill rotWithShape="1">
          <a:blip r:embed="rId4">
            <a:extLst>
              <a:ext uri="{28A0092B-C50C-407E-A947-70E740481C1C}">
                <a14:useLocalDpi xmlns:a14="http://schemas.microsoft.com/office/drawing/2010/main" val="0"/>
              </a:ext>
            </a:extLst>
          </a:blip>
          <a:srcRect l="10688" t="-36493"/>
          <a:stretch/>
        </p:blipFill>
        <p:spPr bwMode="auto">
          <a:xfrm>
            <a:off x="4072892" y="918656"/>
            <a:ext cx="1944688"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Imagen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8454" y="4251325"/>
            <a:ext cx="19558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Imagen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38844" y="2324432"/>
            <a:ext cx="2601912" cy="173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Imagen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79709" y="5192953"/>
            <a:ext cx="1957387"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Imagen 9"/>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965543" y="1482051"/>
            <a:ext cx="1838325"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Imagen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40756" y="3192000"/>
            <a:ext cx="2603500" cy="154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4 Imagen"/>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ítulo 1"/>
          <p:cNvSpPr>
            <a:spLocks noGrp="1" noChangeArrowheads="1"/>
          </p:cNvSpPr>
          <p:nvPr>
            <p:ph type="title"/>
          </p:nvPr>
        </p:nvSpPr>
        <p:spPr/>
        <p:txBody>
          <a:bodyPr/>
          <a:lstStyle/>
          <a:p>
            <a:r>
              <a:rPr lang="es-MX" altLang="es-MX" dirty="0" smtClean="0"/>
              <a:t>Aplicabilidad </a:t>
            </a:r>
          </a:p>
        </p:txBody>
      </p:sp>
      <p:pic>
        <p:nvPicPr>
          <p:cNvPr id="8195" name="Marcador de contenido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1560" y="1412776"/>
            <a:ext cx="2466975" cy="1847850"/>
          </a:xfrm>
          <a:solidFill>
            <a:schemeClr val="accent1"/>
          </a:solidFill>
          <a:ln w="19050">
            <a:solidFill>
              <a:schemeClr val="accent4">
                <a:lumMod val="75000"/>
              </a:schemeClr>
            </a:solidFill>
          </a:ln>
          <a:scene3d>
            <a:camera prst="orthographicFront"/>
            <a:lightRig rig="threePt" dir="t"/>
          </a:scene3d>
          <a:sp3d>
            <a:bevelT w="139700" prst="cross"/>
            <a:bevelB w="101600" prst="riblet"/>
          </a:sp3d>
        </p:spPr>
      </p:pic>
      <p:pic>
        <p:nvPicPr>
          <p:cNvPr id="8196" name="Imagen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00" y="1552575"/>
            <a:ext cx="28575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Imagen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4448" y="3824288"/>
            <a:ext cx="262890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Imagen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3914775"/>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Imagen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763" y="3824288"/>
            <a:ext cx="23812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ítulo 3"/>
          <p:cNvSpPr>
            <a:spLocks noGrp="1" noChangeArrowheads="1"/>
          </p:cNvSpPr>
          <p:nvPr>
            <p:ph type="title"/>
          </p:nvPr>
        </p:nvSpPr>
        <p:spPr/>
        <p:txBody>
          <a:bodyPr/>
          <a:lstStyle/>
          <a:p>
            <a:r>
              <a:rPr lang="es-MX" altLang="es-MX" smtClean="0"/>
              <a:t>Diversos procedimientos </a:t>
            </a:r>
          </a:p>
        </p:txBody>
      </p:sp>
      <p:sp>
        <p:nvSpPr>
          <p:cNvPr id="9219" name="Marcador de contenido 2"/>
          <p:cNvSpPr>
            <a:spLocks noGrp="1" noChangeArrowheads="1"/>
          </p:cNvSpPr>
          <p:nvPr>
            <p:ph sz="half" idx="1"/>
          </p:nvPr>
        </p:nvSpPr>
        <p:spPr/>
        <p:txBody>
          <a:bodyPr/>
          <a:lstStyle/>
          <a:p>
            <a:r>
              <a:rPr lang="es-MX" altLang="es-MX" smtClean="0"/>
              <a:t>Reparaciones en acrílico</a:t>
            </a:r>
          </a:p>
          <a:p>
            <a:r>
              <a:rPr lang="es-MX" altLang="es-MX" smtClean="0"/>
              <a:t>Ferulizaciones </a:t>
            </a:r>
          </a:p>
          <a:p>
            <a:r>
              <a:rPr lang="es-MX" altLang="es-MX" smtClean="0"/>
              <a:t>Provisionales en prótesis fija</a:t>
            </a:r>
          </a:p>
          <a:p>
            <a:endParaRPr lang="es-MX" altLang="es-MX" smtClean="0"/>
          </a:p>
        </p:txBody>
      </p:sp>
      <p:pic>
        <p:nvPicPr>
          <p:cNvPr id="9220" name="Marcador de contenido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15025" y="1216024"/>
            <a:ext cx="2619375" cy="1743075"/>
          </a:xfrm>
        </p:spPr>
      </p:pic>
      <p:pic>
        <p:nvPicPr>
          <p:cNvPr id="9221" name="Imagen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24550" y="2871788"/>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Imagen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09763" y="4797425"/>
            <a:ext cx="53244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MX" altLang="es-MX" smtClean="0"/>
              <a:t>Clasificación </a:t>
            </a:r>
            <a:endParaRPr lang="es-ES" altLang="es-MX" smtClean="0"/>
          </a:p>
        </p:txBody>
      </p:sp>
      <p:sp>
        <p:nvSpPr>
          <p:cNvPr id="10243" name="Rectangle 3"/>
          <p:cNvSpPr>
            <a:spLocks noGrp="1" noChangeArrowheads="1"/>
          </p:cNvSpPr>
          <p:nvPr>
            <p:ph type="body" sz="half" idx="1"/>
          </p:nvPr>
        </p:nvSpPr>
        <p:spPr/>
        <p:txBody>
          <a:bodyPr>
            <a:normAutofit fontScale="92500"/>
          </a:bodyPr>
          <a:lstStyle/>
          <a:p>
            <a:pPr marL="571500" indent="-571500" eaLnBrk="1" hangingPunct="1">
              <a:buFont typeface="Wingdings" panose="05000000000000000000" pitchFamily="2" charset="2"/>
              <a:buNone/>
            </a:pPr>
            <a:r>
              <a:rPr lang="es-MX" altLang="es-MX" sz="2600" smtClean="0"/>
              <a:t>Por forma de polimerizar</a:t>
            </a:r>
          </a:p>
          <a:p>
            <a:pPr marL="571500" indent="-571500" eaLnBrk="1" hangingPunct="1">
              <a:buFont typeface="Garamond" panose="02020404030301010803" pitchFamily="18" charset="0"/>
              <a:buAutoNum type="arabicPeriod"/>
            </a:pPr>
            <a:r>
              <a:rPr lang="es-MX" altLang="es-MX" sz="2600" smtClean="0"/>
              <a:t>Autopolimerizables de uso clínico</a:t>
            </a:r>
          </a:p>
          <a:p>
            <a:pPr marL="571500" indent="-571500" eaLnBrk="1" hangingPunct="1">
              <a:buFont typeface="Garamond" panose="02020404030301010803" pitchFamily="18" charset="0"/>
              <a:buAutoNum type="arabicPeriod"/>
            </a:pPr>
            <a:r>
              <a:rPr lang="es-MX" altLang="es-MX" sz="2600" smtClean="0"/>
              <a:t>Termopolimerizables (baño maría) uso en laboratorio</a:t>
            </a:r>
          </a:p>
          <a:p>
            <a:pPr marL="571500" indent="-571500" eaLnBrk="1" hangingPunct="1">
              <a:buFont typeface="Garamond" panose="02020404030301010803" pitchFamily="18" charset="0"/>
              <a:buAutoNum type="arabicPeriod"/>
            </a:pPr>
            <a:r>
              <a:rPr lang="es-MX" altLang="es-MX" sz="2600" smtClean="0"/>
              <a:t>Fotopolimerizables </a:t>
            </a:r>
          </a:p>
          <a:p>
            <a:pPr marL="571500" indent="-571500" eaLnBrk="1" hangingPunct="1">
              <a:buFont typeface="Wingdings" panose="05000000000000000000" pitchFamily="2" charset="2"/>
              <a:buNone/>
            </a:pPr>
            <a:r>
              <a:rPr lang="es-MX" altLang="es-MX" sz="2600" smtClean="0"/>
              <a:t>Por proceso :</a:t>
            </a:r>
          </a:p>
          <a:p>
            <a:pPr marL="571500" indent="-571500" eaLnBrk="1" hangingPunct="1">
              <a:buFont typeface="Garamond" panose="02020404030301010803" pitchFamily="18" charset="0"/>
              <a:buAutoNum type="arabicPeriod"/>
            </a:pPr>
            <a:r>
              <a:rPr lang="es-MX" altLang="es-MX" sz="2600" smtClean="0"/>
              <a:t>Por compresión</a:t>
            </a:r>
          </a:p>
          <a:p>
            <a:pPr marL="571500" indent="-571500" eaLnBrk="1" hangingPunct="1">
              <a:buFont typeface="Garamond" panose="02020404030301010803" pitchFamily="18" charset="0"/>
              <a:buAutoNum type="arabicPeriod"/>
            </a:pPr>
            <a:r>
              <a:rPr lang="es-MX" altLang="es-MX" sz="2600" smtClean="0"/>
              <a:t>Por inyección</a:t>
            </a:r>
            <a:endParaRPr lang="es-ES" altLang="es-MX" sz="2600" smtClean="0"/>
          </a:p>
        </p:txBody>
      </p:sp>
      <p:pic>
        <p:nvPicPr>
          <p:cNvPr id="251911" name="Picture 7" descr="ac02-5-1">
            <a:hlinkClick r:id="rId3"/>
            <a:extLst>
              <a:ext uri="{FF2B5EF4-FFF2-40B4-BE49-F238E27FC236}">
                <a16:creationId xmlns="" xmlns:a16="http://schemas.microsoft.com/office/drawing/2014/main" id="{7F07D05C-E9E5-4478-8E26-003CFC8A0FD4}"/>
              </a:ext>
            </a:extLst>
          </p:cNvPr>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076825" y="549275"/>
            <a:ext cx="1944688" cy="1466850"/>
          </a:xfrm>
          <a:ln w="190500" cap="sq">
            <a:solidFill>
              <a:srgbClr val="C8C6BD"/>
            </a:solidFill>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1914" name="Picture 10" descr="ac02-6-1">
            <a:hlinkClick r:id="rId5"/>
            <a:extLst>
              <a:ext uri="{FF2B5EF4-FFF2-40B4-BE49-F238E27FC236}">
                <a16:creationId xmlns="" xmlns:a16="http://schemas.microsoft.com/office/drawing/2014/main" id="{A9ADBF80-4467-4D76-9AFE-755DBAC89AC5}"/>
              </a:ext>
            </a:extLst>
          </p:cNvPr>
          <p:cNvPicPr>
            <a:picLocks noGrp="1" noChangeAspect="1" noChangeArrowheads="1"/>
          </p:cNvPicPr>
          <p:nvPr>
            <p:ph sz="quarter" idx="3"/>
          </p:nvPr>
        </p:nvPicPr>
        <p:blipFill>
          <a:blip r:embed="rId6">
            <a:extLst>
              <a:ext uri="{28A0092B-C50C-407E-A947-70E740481C1C}">
                <a14:useLocalDpi xmlns:a14="http://schemas.microsoft.com/office/drawing/2010/main" val="0"/>
              </a:ext>
            </a:extLst>
          </a:blip>
          <a:srcRect/>
          <a:stretch>
            <a:fillRect/>
          </a:stretch>
        </p:blipFill>
        <p:spPr>
          <a:xfrm>
            <a:off x="6443663" y="2492375"/>
            <a:ext cx="2339975" cy="1776413"/>
          </a:xfrm>
          <a:ln w="190500" cap="sq">
            <a:solidFill>
              <a:srgbClr val="C8C6BD"/>
            </a:solidFill>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1909" name="Picture 5" descr="ac02-4-1">
            <a:hlinkClick r:id="rId7"/>
            <a:extLst>
              <a:ext uri="{FF2B5EF4-FFF2-40B4-BE49-F238E27FC236}">
                <a16:creationId xmlns="" xmlns:a16="http://schemas.microsoft.com/office/drawing/2014/main" id="{9E65C93C-41AA-44C4-B3A3-7B8C2C66D1F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7538" y="2133600"/>
            <a:ext cx="1863725" cy="1397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1917" name="Picture 13" descr="44Foto">
            <a:hlinkClick r:id="rId9"/>
            <a:extLst>
              <a:ext uri="{FF2B5EF4-FFF2-40B4-BE49-F238E27FC236}">
                <a16:creationId xmlns="" xmlns:a16="http://schemas.microsoft.com/office/drawing/2014/main" id="{C73004E8-8F33-419E-8CC5-DBC1C3FFF8F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1638" y="4221163"/>
            <a:ext cx="1871662" cy="17303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8" name="4 Imagen"/>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noChangeArrowheads="1"/>
          </p:cNvSpPr>
          <p:nvPr>
            <p:ph type="title"/>
          </p:nvPr>
        </p:nvSpPr>
        <p:spPr/>
        <p:txBody>
          <a:bodyPr/>
          <a:lstStyle/>
          <a:p>
            <a:pPr eaLnBrk="1" hangingPunct="1"/>
            <a:r>
              <a:rPr lang="es-MX" altLang="es-MX" smtClean="0"/>
              <a:t>Propiedades deseables</a:t>
            </a:r>
          </a:p>
        </p:txBody>
      </p:sp>
      <p:sp>
        <p:nvSpPr>
          <p:cNvPr id="3" name="2 Marcador de contenido">
            <a:extLst>
              <a:ext uri="{FF2B5EF4-FFF2-40B4-BE49-F238E27FC236}">
                <a16:creationId xmlns="" xmlns:a16="http://schemas.microsoft.com/office/drawing/2014/main" id="{15AFE3AD-EC91-4D37-BEDE-192421B11C22}"/>
              </a:ext>
            </a:extLst>
          </p:cNvPr>
          <p:cNvSpPr>
            <a:spLocks noGrp="1"/>
          </p:cNvSpPr>
          <p:nvPr>
            <p:ph idx="1"/>
          </p:nvPr>
        </p:nvSpPr>
        <p:spPr/>
        <p:txBody>
          <a:bodyPr>
            <a:normAutofit fontScale="70000" lnSpcReduction="20000"/>
          </a:bodyPr>
          <a:lstStyle/>
          <a:p>
            <a:pPr eaLnBrk="1" hangingPunct="1">
              <a:defRPr/>
            </a:pPr>
            <a:r>
              <a:rPr lang="es-ES" sz="2800" dirty="0"/>
              <a:t>Resistencia y durabilidad adecuadas al uso.</a:t>
            </a:r>
            <a:endParaRPr lang="es-MX" sz="2800" dirty="0"/>
          </a:p>
          <a:p>
            <a:pPr eaLnBrk="1" hangingPunct="1">
              <a:defRPr/>
            </a:pPr>
            <a:r>
              <a:rPr lang="es-ES" sz="2800" dirty="0"/>
              <a:t>Propiedades térmicas satisfactorias (ni contracción ni expansión muy altas).</a:t>
            </a:r>
            <a:endParaRPr lang="es-MX" sz="2800" dirty="0"/>
          </a:p>
          <a:p>
            <a:pPr eaLnBrk="1" hangingPunct="1">
              <a:defRPr/>
            </a:pPr>
            <a:r>
              <a:rPr lang="es-ES" sz="2800" dirty="0"/>
              <a:t>Estabilidad dimensional en y fuera de los tejidos.</a:t>
            </a:r>
            <a:endParaRPr lang="es-MX" sz="2800" dirty="0"/>
          </a:p>
          <a:p>
            <a:pPr eaLnBrk="1" hangingPunct="1">
              <a:defRPr/>
            </a:pPr>
            <a:r>
              <a:rPr lang="es-ES" sz="2800" dirty="0"/>
              <a:t>Insolubilidad y baja </a:t>
            </a:r>
            <a:r>
              <a:rPr lang="es-ES" sz="2800" dirty="0" err="1"/>
              <a:t>sorción</a:t>
            </a:r>
            <a:r>
              <a:rPr lang="es-ES" sz="2800" dirty="0"/>
              <a:t> en fluidos bucales</a:t>
            </a:r>
            <a:endParaRPr lang="es-MX" sz="2800" dirty="0"/>
          </a:p>
          <a:p>
            <a:pPr eaLnBrk="1" hangingPunct="1">
              <a:defRPr/>
            </a:pPr>
            <a:r>
              <a:rPr lang="es-ES" sz="2800" dirty="0"/>
              <a:t>Ausencia de sabor y olor</a:t>
            </a:r>
            <a:endParaRPr lang="es-MX" sz="2800" dirty="0"/>
          </a:p>
          <a:p>
            <a:pPr eaLnBrk="1" hangingPunct="1">
              <a:defRPr/>
            </a:pPr>
            <a:r>
              <a:rPr lang="es-ES" sz="2800" dirty="0"/>
              <a:t>Aspecto natural en color y translucidez</a:t>
            </a:r>
            <a:endParaRPr lang="es-MX" sz="2800" dirty="0"/>
          </a:p>
          <a:p>
            <a:pPr eaLnBrk="1" hangingPunct="1">
              <a:defRPr/>
            </a:pPr>
            <a:r>
              <a:rPr lang="es-ES" sz="2800" dirty="0"/>
              <a:t>Fácil de trabajar y reparar con exactitud</a:t>
            </a:r>
            <a:endParaRPr lang="es-MX" sz="2800" dirty="0"/>
          </a:p>
          <a:p>
            <a:pPr eaLnBrk="1" hangingPunct="1">
              <a:defRPr/>
            </a:pPr>
            <a:r>
              <a:rPr lang="es-ES" sz="2800" dirty="0"/>
              <a:t>Costo moderado.</a:t>
            </a:r>
            <a:endParaRPr lang="es-MX" sz="2800" dirty="0"/>
          </a:p>
          <a:p>
            <a:pPr marL="0" indent="0" eaLnBrk="1" hangingPunct="1">
              <a:buFont typeface="Wingdings" panose="05000000000000000000" pitchFamily="2" charset="2"/>
              <a:buNone/>
              <a:defRPr/>
            </a:pPr>
            <a:endParaRPr lang="es-MX" dirty="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MX" altLang="es-MX" smtClean="0"/>
              <a:t>Composición </a:t>
            </a:r>
            <a:endParaRPr lang="es-ES" altLang="es-MX" smtClean="0"/>
          </a:p>
        </p:txBody>
      </p:sp>
      <p:sp>
        <p:nvSpPr>
          <p:cNvPr id="12291" name="Rectangle 3"/>
          <p:cNvSpPr>
            <a:spLocks noGrp="1" noChangeArrowheads="1"/>
          </p:cNvSpPr>
          <p:nvPr>
            <p:ph idx="1"/>
          </p:nvPr>
        </p:nvSpPr>
        <p:spPr/>
        <p:txBody>
          <a:bodyPr/>
          <a:lstStyle/>
          <a:p>
            <a:pPr eaLnBrk="1" hangingPunct="1"/>
            <a:r>
              <a:rPr lang="es-MX" altLang="es-MX" dirty="0" smtClean="0"/>
              <a:t>Líquido: Monómero de metacrilato de metilo.</a:t>
            </a:r>
          </a:p>
          <a:p>
            <a:pPr eaLnBrk="1" hangingPunct="1"/>
            <a:r>
              <a:rPr lang="es-MX" altLang="es-MX" dirty="0" smtClean="0"/>
              <a:t>Polvo: Polímero de esferas </a:t>
            </a:r>
            <a:r>
              <a:rPr lang="es-MX" altLang="es-MX" dirty="0" err="1" smtClean="0"/>
              <a:t>prepolimerizadas</a:t>
            </a:r>
            <a:r>
              <a:rPr lang="es-MX" altLang="es-MX" dirty="0" smtClean="0"/>
              <a:t> de </a:t>
            </a:r>
            <a:r>
              <a:rPr lang="es-MX" altLang="es-MX" dirty="0" err="1" smtClean="0"/>
              <a:t>polimetacrilato</a:t>
            </a:r>
            <a:r>
              <a:rPr lang="es-MX" altLang="es-MX" dirty="0" smtClean="0"/>
              <a:t> de metilo.</a:t>
            </a:r>
          </a:p>
          <a:p>
            <a:pPr eaLnBrk="1" hangingPunct="1"/>
            <a:r>
              <a:rPr lang="es-MX" altLang="es-MX" dirty="0" smtClean="0"/>
              <a:t>Peróxido de </a:t>
            </a:r>
            <a:r>
              <a:rPr lang="es-MX" altLang="es-MX" dirty="0" err="1" smtClean="0"/>
              <a:t>benzolilo</a:t>
            </a:r>
            <a:r>
              <a:rPr lang="es-MX" altLang="es-MX" dirty="0" smtClean="0"/>
              <a:t> (iniciador).</a:t>
            </a:r>
          </a:p>
          <a:p>
            <a:pPr eaLnBrk="1" hangingPunct="1"/>
            <a:r>
              <a:rPr lang="es-MX" altLang="es-MX" dirty="0" smtClean="0"/>
              <a:t>Hidroquinona como inhibidor en el líquido (almacenamiento).</a:t>
            </a:r>
          </a:p>
          <a:p>
            <a:pPr eaLnBrk="1" hangingPunct="1"/>
            <a:r>
              <a:rPr lang="es-MX" altLang="es-MX" dirty="0" err="1" smtClean="0"/>
              <a:t>Dimetacrilato</a:t>
            </a:r>
            <a:r>
              <a:rPr lang="es-MX" altLang="es-MX" dirty="0" smtClean="0"/>
              <a:t> de glicol (agente de entrecruzamiento).1-2%</a:t>
            </a:r>
          </a:p>
          <a:p>
            <a:pPr eaLnBrk="1" hangingPunct="1"/>
            <a:endParaRPr lang="es-ES" altLang="es-MX" dirty="0" smtClean="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6588224" y="4365104"/>
            <a:ext cx="2088232" cy="208823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4294967295"/>
          </p:nvPr>
        </p:nvSpPr>
        <p:spPr>
          <a:xfrm>
            <a:off x="914400" y="1457722"/>
            <a:ext cx="7772400" cy="5427662"/>
          </a:xfrm>
          <a:prstGeom prst="rect">
            <a:avLst/>
          </a:prstGeom>
        </p:spPr>
        <p:txBody>
          <a:bodyPr>
            <a:normAutofit/>
          </a:bodyPr>
          <a:lstStyle/>
          <a:p>
            <a:pPr>
              <a:buFont typeface="Wingdings" pitchFamily="2" charset="2"/>
              <a:buNone/>
            </a:pPr>
            <a:r>
              <a:rPr lang="es-MX" sz="2800" b="1" dirty="0" smtClean="0">
                <a:solidFill>
                  <a:schemeClr val="tx1"/>
                </a:solidFill>
              </a:rPr>
              <a:t>ORGANISMO ACADÉMICO : </a:t>
            </a:r>
          </a:p>
          <a:p>
            <a:r>
              <a:rPr lang="es-MX" sz="2800" dirty="0" smtClean="0">
                <a:solidFill>
                  <a:schemeClr val="tx1"/>
                </a:solidFill>
              </a:rPr>
              <a:t>FACULTAD DE ODONTOLOGÍA</a:t>
            </a:r>
          </a:p>
          <a:p>
            <a:endParaRPr lang="es-ES" sz="2800" dirty="0" smtClean="0">
              <a:solidFill>
                <a:schemeClr val="tx1"/>
              </a:solidFill>
            </a:endParaRPr>
          </a:p>
          <a:p>
            <a:pPr>
              <a:buFont typeface="Wingdings" pitchFamily="2" charset="2"/>
              <a:buNone/>
            </a:pPr>
            <a:r>
              <a:rPr lang="es-MX" sz="2800" b="1" dirty="0" smtClean="0">
                <a:solidFill>
                  <a:schemeClr val="tx1"/>
                </a:solidFill>
              </a:rPr>
              <a:t>PROGRAMA EDUCATIVO: </a:t>
            </a:r>
          </a:p>
          <a:p>
            <a:r>
              <a:rPr lang="es-MX" sz="2800" dirty="0" smtClean="0">
                <a:solidFill>
                  <a:schemeClr val="tx1"/>
                </a:solidFill>
              </a:rPr>
              <a:t>LICENCIATURA DE CIRUJANO DENTISTA</a:t>
            </a:r>
          </a:p>
          <a:p>
            <a:pPr>
              <a:buFont typeface="Wingdings" pitchFamily="2" charset="2"/>
              <a:buNone/>
            </a:pPr>
            <a:endParaRPr lang="es-ES" sz="2800" dirty="0" smtClean="0">
              <a:solidFill>
                <a:schemeClr val="tx1"/>
              </a:solidFill>
            </a:endParaRPr>
          </a:p>
          <a:p>
            <a:pPr>
              <a:buFont typeface="Wingdings" pitchFamily="2" charset="2"/>
              <a:buNone/>
            </a:pPr>
            <a:r>
              <a:rPr lang="es-ES" sz="2800" dirty="0" smtClean="0">
                <a:solidFill>
                  <a:schemeClr val="tx1"/>
                </a:solidFill>
              </a:rPr>
              <a:t> </a:t>
            </a:r>
            <a:r>
              <a:rPr lang="es-MX" sz="2800" b="1" dirty="0" smtClean="0">
                <a:solidFill>
                  <a:schemeClr val="tx1"/>
                </a:solidFill>
              </a:rPr>
              <a:t>ÁREA DE DOCENCIA: </a:t>
            </a:r>
          </a:p>
          <a:p>
            <a:r>
              <a:rPr lang="es-MX" sz="2800" dirty="0" smtClean="0">
                <a:solidFill>
                  <a:schemeClr val="tx1"/>
                </a:solidFill>
              </a:rPr>
              <a:t>REHABILITACIÓN ODONTOLÓGICA</a:t>
            </a:r>
            <a:endParaRPr lang="es-ES" sz="2800" dirty="0" smtClean="0">
              <a:solidFill>
                <a:schemeClr val="tx1"/>
              </a:solidFill>
            </a:endParaRPr>
          </a:p>
          <a:p>
            <a:endParaRPr lang="es-ES" sz="28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E787BB36-6261-441F-BDBC-1EE47F33511B}" type="slidenum">
              <a:rPr lang="es-ES" smtClean="0"/>
              <a:pPr>
                <a:defRPr/>
              </a:pPr>
              <a:t>2</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50855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noChangeArrowheads="1"/>
          </p:cNvSpPr>
          <p:nvPr>
            <p:ph type="title"/>
          </p:nvPr>
        </p:nvSpPr>
        <p:spPr/>
        <p:txBody>
          <a:bodyPr/>
          <a:lstStyle/>
          <a:p>
            <a:r>
              <a:rPr lang="es-MX" altLang="es-MX" dirty="0" smtClean="0"/>
              <a:t>Ventajas </a:t>
            </a:r>
          </a:p>
        </p:txBody>
      </p:sp>
      <p:pic>
        <p:nvPicPr>
          <p:cNvPr id="13315" name="Marcador de contenido 3"/>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 t="9962" r="-483"/>
          <a:stretch/>
        </p:blipFill>
        <p:spPr>
          <a:xfrm>
            <a:off x="1259632" y="2132856"/>
            <a:ext cx="7128792" cy="3905002"/>
          </a:xfrm>
        </p:spPr>
      </p:pic>
      <p:pic>
        <p:nvPicPr>
          <p:cNvPr id="4"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ítulo 1"/>
          <p:cNvSpPr>
            <a:spLocks noGrp="1" noChangeArrowheads="1"/>
          </p:cNvSpPr>
          <p:nvPr>
            <p:ph type="title"/>
          </p:nvPr>
        </p:nvSpPr>
        <p:spPr/>
        <p:txBody>
          <a:bodyPr/>
          <a:lstStyle/>
          <a:p>
            <a:r>
              <a:rPr lang="es-MX" altLang="es-MX" dirty="0" smtClean="0"/>
              <a:t>Desventajas</a:t>
            </a:r>
          </a:p>
        </p:txBody>
      </p:sp>
      <p:pic>
        <p:nvPicPr>
          <p:cNvPr id="14339" name="Marcador de contenido 3"/>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 t="12496" r="-1510"/>
          <a:stretch/>
        </p:blipFill>
        <p:spPr>
          <a:xfrm>
            <a:off x="683568" y="1917576"/>
            <a:ext cx="7992888" cy="4034036"/>
          </a:xfrm>
        </p:spPr>
      </p:pic>
      <p:pic>
        <p:nvPicPr>
          <p:cNvPr id="4"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p:cNvSpPr>
            <a:spLocks noGrp="1" noChangeArrowheads="1"/>
          </p:cNvSpPr>
          <p:nvPr>
            <p:ph type="title"/>
          </p:nvPr>
        </p:nvSpPr>
        <p:spPr/>
        <p:txBody>
          <a:bodyPr/>
          <a:lstStyle/>
          <a:p>
            <a:r>
              <a:rPr lang="es-MX" altLang="es-MX" smtClean="0"/>
              <a:t>Autopolimerizables</a:t>
            </a:r>
            <a:br>
              <a:rPr lang="es-MX" altLang="es-MX" smtClean="0"/>
            </a:br>
            <a:endParaRPr lang="es-MX" altLang="es-MX" smtClean="0"/>
          </a:p>
        </p:txBody>
      </p:sp>
      <p:pic>
        <p:nvPicPr>
          <p:cNvPr id="15363" name="Marcador de contenido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043608" y="1484784"/>
            <a:ext cx="6829425" cy="5127625"/>
          </a:xfrm>
        </p:spPr>
      </p:pic>
      <p:pic>
        <p:nvPicPr>
          <p:cNvPr id="4"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MX" altLang="es-MX" smtClean="0"/>
              <a:t>Etapas físicas de reacción</a:t>
            </a:r>
            <a:endParaRPr lang="es-ES" altLang="es-MX" smtClean="0"/>
          </a:p>
        </p:txBody>
      </p:sp>
      <p:sp>
        <p:nvSpPr>
          <p:cNvPr id="16387" name="Rectangle 3"/>
          <p:cNvSpPr>
            <a:spLocks noGrp="1" noChangeArrowheads="1"/>
          </p:cNvSpPr>
          <p:nvPr>
            <p:ph idx="1"/>
          </p:nvPr>
        </p:nvSpPr>
        <p:spPr/>
        <p:txBody>
          <a:bodyPr/>
          <a:lstStyle/>
          <a:p>
            <a:pPr marL="571500" indent="-571500" eaLnBrk="1" hangingPunct="1">
              <a:buFont typeface="Wingdings" panose="05000000000000000000" pitchFamily="2" charset="2"/>
              <a:buAutoNum type="arabicPeriod"/>
            </a:pPr>
            <a:r>
              <a:rPr lang="es-MX" altLang="es-MX" smtClean="0"/>
              <a:t>Arenosa tiene apariencia granulosa</a:t>
            </a:r>
          </a:p>
          <a:p>
            <a:pPr marL="571500" indent="-571500" eaLnBrk="1" hangingPunct="1">
              <a:buFont typeface="Wingdings" panose="05000000000000000000" pitchFamily="2" charset="2"/>
              <a:buAutoNum type="arabicPeriod"/>
            </a:pPr>
            <a:r>
              <a:rPr lang="es-MX" altLang="es-MX" smtClean="0"/>
              <a:t>Filamentosa fibras muy finas como de telaraña.</a:t>
            </a:r>
          </a:p>
          <a:p>
            <a:pPr marL="571500" indent="-571500" eaLnBrk="1" hangingPunct="1">
              <a:buFont typeface="Wingdings" panose="05000000000000000000" pitchFamily="2" charset="2"/>
              <a:buAutoNum type="arabicPeriod"/>
            </a:pPr>
            <a:r>
              <a:rPr lang="es-MX" altLang="es-MX" smtClean="0"/>
              <a:t>Pastosa manejable momento de manipular</a:t>
            </a:r>
          </a:p>
          <a:p>
            <a:pPr marL="571500" indent="-571500" eaLnBrk="1" hangingPunct="1">
              <a:buFont typeface="Wingdings" panose="05000000000000000000" pitchFamily="2" charset="2"/>
              <a:buAutoNum type="arabicPeriod"/>
            </a:pPr>
            <a:r>
              <a:rPr lang="es-MX" altLang="es-MX" smtClean="0"/>
              <a:t>Gomosa o elástica</a:t>
            </a:r>
          </a:p>
          <a:p>
            <a:pPr marL="571500" indent="-571500" eaLnBrk="1" hangingPunct="1">
              <a:buFont typeface="Wingdings" panose="05000000000000000000" pitchFamily="2" charset="2"/>
              <a:buAutoNum type="arabicPeriod"/>
            </a:pPr>
            <a:r>
              <a:rPr lang="es-MX" altLang="es-MX" smtClean="0"/>
              <a:t>Rígida.</a:t>
            </a:r>
            <a:endParaRPr lang="es-ES" altLang="es-MX" smtClean="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4812026" y="4077072"/>
            <a:ext cx="3323861" cy="249289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1"/>
          <p:cNvSpPr>
            <a:spLocks noGrp="1" noChangeArrowheads="1"/>
          </p:cNvSpPr>
          <p:nvPr>
            <p:ph type="title"/>
          </p:nvPr>
        </p:nvSpPr>
        <p:spPr/>
        <p:txBody>
          <a:bodyPr/>
          <a:lstStyle/>
          <a:p>
            <a:r>
              <a:rPr lang="es-MX" altLang="es-MX" smtClean="0"/>
              <a:t>Etapas químicas</a:t>
            </a:r>
            <a:br>
              <a:rPr lang="es-MX" altLang="es-MX" smtClean="0"/>
            </a:br>
            <a:endParaRPr lang="es-MX" altLang="es-MX" smtClean="0"/>
          </a:p>
        </p:txBody>
      </p:sp>
      <p:sp>
        <p:nvSpPr>
          <p:cNvPr id="17411" name="Marcador de contenido 2"/>
          <p:cNvSpPr>
            <a:spLocks noGrp="1" noChangeArrowheads="1"/>
          </p:cNvSpPr>
          <p:nvPr>
            <p:ph idx="1"/>
          </p:nvPr>
        </p:nvSpPr>
        <p:spPr/>
        <p:txBody>
          <a:bodyPr/>
          <a:lstStyle/>
          <a:p>
            <a:r>
              <a:rPr lang="es-MX" altLang="es-MX" smtClean="0"/>
              <a:t>Inducción</a:t>
            </a:r>
          </a:p>
          <a:p>
            <a:r>
              <a:rPr lang="es-MX" altLang="es-MX" smtClean="0"/>
              <a:t>Propagación</a:t>
            </a:r>
          </a:p>
          <a:p>
            <a:r>
              <a:rPr lang="es-MX" altLang="es-MX" smtClean="0"/>
              <a:t>Terminación y</a:t>
            </a:r>
          </a:p>
          <a:p>
            <a:r>
              <a:rPr lang="es-MX" altLang="es-MX" smtClean="0"/>
              <a:t>Transferencia de cadenas </a:t>
            </a: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5364088" y="3861048"/>
            <a:ext cx="3300601" cy="28803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noChangeArrowheads="1"/>
          </p:cNvSpPr>
          <p:nvPr>
            <p:ph type="title"/>
          </p:nvPr>
        </p:nvSpPr>
        <p:spPr/>
        <p:txBody>
          <a:bodyPr/>
          <a:lstStyle/>
          <a:p>
            <a:r>
              <a:rPr lang="es-MX" altLang="es-MX" smtClean="0"/>
              <a:t>Relación polvo/líquido</a:t>
            </a:r>
          </a:p>
        </p:txBody>
      </p:sp>
      <p:pic>
        <p:nvPicPr>
          <p:cNvPr id="6" name="Picture 9" descr="resina acrílica">
            <a:extLst>
              <a:ext uri="{FF2B5EF4-FFF2-40B4-BE49-F238E27FC236}">
                <a16:creationId xmlns="" xmlns:a16="http://schemas.microsoft.com/office/drawing/2014/main" id="{FC7BCC03-9F29-44E4-BA8A-F82F4E1E77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5928" y="1655631"/>
            <a:ext cx="4248472" cy="42484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8437" name="Rectángulo 1"/>
          <p:cNvSpPr>
            <a:spLocks noChangeArrowheads="1"/>
          </p:cNvSpPr>
          <p:nvPr/>
        </p:nvSpPr>
        <p:spPr bwMode="auto">
          <a:xfrm>
            <a:off x="457200" y="2060575"/>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pt-BR" altLang="es-MX"/>
              <a:t>Relación polvo/líquido</a:t>
            </a:r>
          </a:p>
          <a:p>
            <a:r>
              <a:rPr lang="pt-BR" altLang="es-MX"/>
              <a:t>	Polvo	Líquido</a:t>
            </a:r>
          </a:p>
          <a:p>
            <a:r>
              <a:rPr lang="pt-BR" altLang="es-MX"/>
              <a:t>Peso	2	1</a:t>
            </a:r>
          </a:p>
          <a:p>
            <a:r>
              <a:rPr lang="pt-BR" altLang="es-MX"/>
              <a:t>Volumen	3	1</a:t>
            </a:r>
          </a:p>
        </p:txBody>
      </p:sp>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noChangeArrowheads="1"/>
          </p:cNvSpPr>
          <p:nvPr>
            <p:ph type="title"/>
          </p:nvPr>
        </p:nvSpPr>
        <p:spPr/>
        <p:txBody>
          <a:bodyPr/>
          <a:lstStyle/>
          <a:p>
            <a:pPr eaLnBrk="1" hangingPunct="1"/>
            <a:r>
              <a:rPr lang="es-MX" altLang="es-MX" smtClean="0"/>
              <a:t>Resina acrílica</a:t>
            </a:r>
          </a:p>
        </p:txBody>
      </p:sp>
      <p:sp>
        <p:nvSpPr>
          <p:cNvPr id="3" name="2 Marcador de contenido">
            <a:extLst>
              <a:ext uri="{FF2B5EF4-FFF2-40B4-BE49-F238E27FC236}">
                <a16:creationId xmlns="" xmlns:a16="http://schemas.microsoft.com/office/drawing/2014/main" id="{F6B35CF3-432D-40BD-96EC-2B7E921601B1}"/>
              </a:ext>
            </a:extLst>
          </p:cNvPr>
          <p:cNvSpPr>
            <a:spLocks noGrp="1"/>
          </p:cNvSpPr>
          <p:nvPr>
            <p:ph sz="half" idx="1"/>
          </p:nvPr>
        </p:nvSpPr>
        <p:spPr/>
        <p:txBody>
          <a:bodyPr/>
          <a:lstStyle/>
          <a:p>
            <a:pPr eaLnBrk="1" hangingPunct="1">
              <a:defRPr/>
            </a:pPr>
            <a:r>
              <a:rPr lang="es-MX" dirty="0" err="1"/>
              <a:t>Autopolimerizables</a:t>
            </a:r>
            <a:r>
              <a:rPr lang="es-MX" dirty="0"/>
              <a:t> </a:t>
            </a:r>
          </a:p>
          <a:p>
            <a:pPr eaLnBrk="1" hangingPunct="1">
              <a:defRPr/>
            </a:pPr>
            <a:r>
              <a:rPr lang="es-MX" dirty="0" err="1"/>
              <a:t>Termopolimerizables</a:t>
            </a:r>
            <a:r>
              <a:rPr lang="es-MX" dirty="0"/>
              <a:t> </a:t>
            </a:r>
          </a:p>
          <a:p>
            <a:pPr marL="0" indent="0" eaLnBrk="1" hangingPunct="1">
              <a:buFont typeface="Wingdings" panose="05000000000000000000" pitchFamily="2" charset="2"/>
              <a:buNone/>
              <a:defRPr/>
            </a:pPr>
            <a:r>
              <a:rPr lang="es-MX" dirty="0"/>
              <a:t>Curado=polimerizado</a:t>
            </a:r>
          </a:p>
          <a:p>
            <a:pPr marL="0" indent="0" eaLnBrk="1" hangingPunct="1">
              <a:buFont typeface="Wingdings" panose="05000000000000000000" pitchFamily="2" charset="2"/>
              <a:buNone/>
              <a:defRPr/>
            </a:pPr>
            <a:endParaRPr lang="es-MX" dirty="0"/>
          </a:p>
        </p:txBody>
      </p:sp>
      <p:pic>
        <p:nvPicPr>
          <p:cNvPr id="275458" name="Picture 2">
            <a:extLst>
              <a:ext uri="{FF2B5EF4-FFF2-40B4-BE49-F238E27FC236}">
                <a16:creationId xmlns="" xmlns:a16="http://schemas.microsoft.com/office/drawing/2014/main" id="{3552DF67-91D9-442A-91F9-1B694BFECB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2959" y="1772816"/>
            <a:ext cx="3705225" cy="34671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5" name="Marcador de contenido 4"/>
          <p:cNvSpPr>
            <a:spLocks noGrp="1"/>
          </p:cNvSpPr>
          <p:nvPr>
            <p:ph sz="half" idx="2"/>
          </p:nvPr>
        </p:nvSpPr>
        <p:spPr/>
        <p:txBody>
          <a:bodyPr/>
          <a:lstStyle/>
          <a:p>
            <a:endParaRPr lang="en-US"/>
          </a:p>
        </p:txBody>
      </p:sp>
      <p:pic>
        <p:nvPicPr>
          <p:cNvPr id="6"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MX" altLang="es-MX" smtClean="0"/>
              <a:t>Propiedades físicas</a:t>
            </a:r>
            <a:endParaRPr lang="es-ES" altLang="es-MX" smtClean="0"/>
          </a:p>
        </p:txBody>
      </p:sp>
      <p:sp>
        <p:nvSpPr>
          <p:cNvPr id="19459" name="Rectangle 3"/>
          <p:cNvSpPr>
            <a:spLocks noGrp="1" noChangeArrowheads="1"/>
          </p:cNvSpPr>
          <p:nvPr>
            <p:ph idx="1"/>
          </p:nvPr>
        </p:nvSpPr>
        <p:spPr/>
        <p:txBody>
          <a:bodyPr/>
          <a:lstStyle/>
          <a:p>
            <a:pPr eaLnBrk="1" hangingPunct="1"/>
            <a:r>
              <a:rPr lang="es-MX" altLang="es-MX" dirty="0" smtClean="0"/>
              <a:t>Polimeriza (se contrae): merma(21%)</a:t>
            </a:r>
          </a:p>
          <a:p>
            <a:pPr eaLnBrk="1" hangingPunct="1"/>
            <a:r>
              <a:rPr lang="es-MX" altLang="es-MX" dirty="0" smtClean="0"/>
              <a:t>Reacción exotérmica al polimerizar (superior a 70° C).</a:t>
            </a:r>
          </a:p>
          <a:p>
            <a:pPr eaLnBrk="1" hangingPunct="1">
              <a:buFont typeface="Wingdings" panose="05000000000000000000" pitchFamily="2" charset="2"/>
              <a:buNone/>
            </a:pPr>
            <a:r>
              <a:rPr lang="es-MX" altLang="es-MX" dirty="0" smtClean="0"/>
              <a:t>   Proporción polvo-líquido:  3:1(la contracción disminuye hasta el 6%).contracción lineal hasta un .5%.</a:t>
            </a:r>
          </a:p>
          <a:p>
            <a:pPr eaLnBrk="1" hangingPunct="1"/>
            <a:r>
              <a:rPr lang="es-MX" altLang="es-MX" dirty="0" smtClean="0"/>
              <a:t>Tiempo de trabajo: 5 min.</a:t>
            </a:r>
          </a:p>
          <a:p>
            <a:pPr eaLnBrk="1" hangingPunct="1"/>
            <a:endParaRPr lang="es-MX" altLang="es-MX" dirty="0" smtClean="0"/>
          </a:p>
          <a:p>
            <a:pPr eaLnBrk="1" hangingPunct="1">
              <a:buFont typeface="Wingdings" panose="05000000000000000000" pitchFamily="2" charset="2"/>
              <a:buNone/>
            </a:pPr>
            <a:endParaRPr lang="es-MX" altLang="es-MX" i="1" dirty="0" smtClean="0"/>
          </a:p>
          <a:p>
            <a:pPr eaLnBrk="1" hangingPunct="1">
              <a:buFont typeface="Wingdings" panose="05000000000000000000" pitchFamily="2" charset="2"/>
              <a:buNone/>
            </a:pPr>
            <a:endParaRPr lang="es-MX" altLang="es-MX" i="1" dirty="0" smtClean="0"/>
          </a:p>
          <a:p>
            <a:pPr eaLnBrk="1" hangingPunct="1"/>
            <a:endParaRPr lang="es-MX" altLang="es-MX" dirty="0" smtClean="0"/>
          </a:p>
          <a:p>
            <a:pPr eaLnBrk="1" hangingPunct="1"/>
            <a:endParaRPr lang="es-MX" altLang="es-MX" dirty="0" smtClean="0"/>
          </a:p>
          <a:p>
            <a:pPr eaLnBrk="1" hangingPunct="1"/>
            <a:endParaRPr lang="es-ES" altLang="es-MX" dirty="0" smtClean="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3059832" y="4539038"/>
            <a:ext cx="2857500" cy="16002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MX" altLang="es-MX" sz="3800" smtClean="0"/>
              <a:t>Manipulación de resina </a:t>
            </a:r>
            <a:br>
              <a:rPr lang="es-MX" altLang="es-MX" sz="3800" smtClean="0"/>
            </a:br>
            <a:r>
              <a:rPr lang="es-MX" altLang="es-MX" sz="3800" smtClean="0"/>
              <a:t>autopolomerizable</a:t>
            </a:r>
            <a:endParaRPr lang="es-ES" altLang="es-MX" sz="3800" smtClean="0"/>
          </a:p>
        </p:txBody>
      </p:sp>
      <p:sp>
        <p:nvSpPr>
          <p:cNvPr id="20483" name="Rectangle 3"/>
          <p:cNvSpPr>
            <a:spLocks noGrp="1" noChangeArrowheads="1"/>
          </p:cNvSpPr>
          <p:nvPr>
            <p:ph idx="1"/>
          </p:nvPr>
        </p:nvSpPr>
        <p:spPr/>
        <p:txBody>
          <a:bodyPr/>
          <a:lstStyle/>
          <a:p>
            <a:pPr eaLnBrk="1" hangingPunct="1"/>
            <a:r>
              <a:rPr lang="es-MX" altLang="es-MX" smtClean="0"/>
              <a:t>Incorporar polvo al líquido</a:t>
            </a:r>
          </a:p>
          <a:p>
            <a:pPr eaLnBrk="1" hangingPunct="1"/>
            <a:r>
              <a:rPr lang="es-MX" altLang="es-MX" smtClean="0"/>
              <a:t>Mantener en reposo y tapado por 5-10 min.</a:t>
            </a:r>
          </a:p>
          <a:p>
            <a:pPr eaLnBrk="1" hangingPunct="1"/>
            <a:r>
              <a:rPr lang="es-MX" altLang="es-MX" smtClean="0"/>
              <a:t>Recuperar la masa y manejo con manos húmedas.</a:t>
            </a:r>
          </a:p>
          <a:p>
            <a:pPr eaLnBrk="1" hangingPunct="1"/>
            <a:r>
              <a:rPr lang="es-MX" altLang="es-MX" smtClean="0"/>
              <a:t>Moldear</a:t>
            </a:r>
          </a:p>
          <a:p>
            <a:pPr eaLnBrk="1" hangingPunct="1"/>
            <a:r>
              <a:rPr lang="es-MX" altLang="es-MX" smtClean="0"/>
              <a:t>Dejar in situ el tiempo requerido</a:t>
            </a:r>
          </a:p>
          <a:p>
            <a:pPr eaLnBrk="1" hangingPunct="1"/>
            <a:endParaRPr lang="es-ES" altLang="es-MX" smtClean="0"/>
          </a:p>
        </p:txBody>
      </p:sp>
      <p:pic>
        <p:nvPicPr>
          <p:cNvPr id="4"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4"/>
          <a:stretch>
            <a:fillRect/>
          </a:stretch>
        </p:blipFill>
        <p:spPr>
          <a:xfrm>
            <a:off x="5292080" y="4077072"/>
            <a:ext cx="3239145" cy="2593897"/>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MX" altLang="es-MX" smtClean="0"/>
              <a:t>Manipulación termopolimerizable</a:t>
            </a:r>
            <a:endParaRPr lang="es-ES" altLang="es-MX" smtClean="0"/>
          </a:p>
        </p:txBody>
      </p:sp>
      <p:sp>
        <p:nvSpPr>
          <p:cNvPr id="21507" name="Rectangle 3"/>
          <p:cNvSpPr>
            <a:spLocks noGrp="1" noChangeArrowheads="1"/>
          </p:cNvSpPr>
          <p:nvPr>
            <p:ph idx="1"/>
          </p:nvPr>
        </p:nvSpPr>
        <p:spPr/>
        <p:txBody>
          <a:bodyPr/>
          <a:lstStyle/>
          <a:p>
            <a:pPr eaLnBrk="1" hangingPunct="1"/>
            <a:r>
              <a:rPr lang="es-MX" altLang="es-MX" smtClean="0"/>
              <a:t>Agregar polvo al líquido</a:t>
            </a:r>
          </a:p>
          <a:p>
            <a:pPr eaLnBrk="1" hangingPunct="1"/>
            <a:r>
              <a:rPr lang="es-MX" altLang="es-MX" smtClean="0"/>
              <a:t>Esperar 10 min. para etapas primarias </a:t>
            </a:r>
          </a:p>
          <a:p>
            <a:pPr eaLnBrk="1" hangingPunct="1"/>
            <a:r>
              <a:rPr lang="es-MX" altLang="es-MX" smtClean="0"/>
              <a:t>Colocar en molde o inyectar (empaquetar)</a:t>
            </a:r>
          </a:p>
          <a:p>
            <a:pPr eaLnBrk="1" hangingPunct="1"/>
            <a:r>
              <a:rPr lang="es-MX" altLang="es-MX" smtClean="0"/>
              <a:t>Prensar, abrir, recortar, prensar.</a:t>
            </a:r>
          </a:p>
          <a:p>
            <a:pPr eaLnBrk="1" hangingPunct="1"/>
            <a:r>
              <a:rPr lang="es-MX" altLang="es-MX" smtClean="0"/>
              <a:t>Cocer a baño maría por 3-8hs a 74°C., una hora mas a 100°C.</a:t>
            </a:r>
          </a:p>
          <a:p>
            <a:pPr eaLnBrk="1" hangingPunct="1"/>
            <a:r>
              <a:rPr lang="es-MX" altLang="es-MX" smtClean="0"/>
              <a:t>Dejar enfriar paulatinamente, al ambiente </a:t>
            </a:r>
          </a:p>
          <a:p>
            <a:pPr eaLnBrk="1" hangingPunct="1">
              <a:buFont typeface="Wingdings" panose="05000000000000000000" pitchFamily="2" charset="2"/>
              <a:buNone/>
            </a:pPr>
            <a:r>
              <a:rPr lang="es-MX" altLang="es-MX" smtClean="0"/>
              <a:t>   (30 min) y bajo el grifo 15 min.</a:t>
            </a:r>
          </a:p>
          <a:p>
            <a:pPr eaLnBrk="1" hangingPunct="1"/>
            <a:endParaRPr lang="es-ES" altLang="es-MX" smtClean="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4294967295"/>
          </p:nvPr>
        </p:nvSpPr>
        <p:spPr>
          <a:xfrm>
            <a:off x="1380107" y="642938"/>
            <a:ext cx="6936309" cy="5713412"/>
          </a:xfrm>
          <a:prstGeom prst="rect">
            <a:avLst/>
          </a:prstGeom>
        </p:spPr>
        <p:txBody>
          <a:bodyPr>
            <a:normAutofit/>
          </a:bodyPr>
          <a:lstStyle/>
          <a:p>
            <a:pPr eaLnBrk="1" hangingPunct="1">
              <a:buFont typeface="Wingdings" pitchFamily="2" charset="2"/>
              <a:buNone/>
            </a:pPr>
            <a:r>
              <a:rPr lang="es-MX" sz="2400" b="1" dirty="0" smtClean="0">
                <a:solidFill>
                  <a:schemeClr val="tx1"/>
                </a:solidFill>
              </a:rPr>
              <a:t>CLAVE:</a:t>
            </a:r>
            <a:endParaRPr lang="es-ES" sz="2400" dirty="0" smtClean="0">
              <a:solidFill>
                <a:schemeClr val="tx1"/>
              </a:solidFill>
            </a:endParaRPr>
          </a:p>
          <a:p>
            <a:pPr eaLnBrk="1" hangingPunct="1">
              <a:buFont typeface="Wingdings" pitchFamily="2" charset="2"/>
              <a:buNone/>
            </a:pPr>
            <a:r>
              <a:rPr lang="es-ES" sz="2400" dirty="0" smtClean="0">
                <a:solidFill>
                  <a:schemeClr val="tx1"/>
                </a:solidFill>
              </a:rPr>
              <a:t>L40007</a:t>
            </a:r>
          </a:p>
          <a:p>
            <a:pPr eaLnBrk="1" hangingPunct="1">
              <a:buFont typeface="Wingdings" pitchFamily="2" charset="2"/>
              <a:buNone/>
            </a:pPr>
            <a:endParaRPr lang="es-ES" sz="2400" dirty="0" smtClean="0">
              <a:solidFill>
                <a:schemeClr val="tx1"/>
              </a:solidFill>
            </a:endParaRPr>
          </a:p>
          <a:p>
            <a:pPr eaLnBrk="1" hangingPunct="1">
              <a:buFont typeface="Wingdings" pitchFamily="2" charset="2"/>
              <a:buNone/>
            </a:pPr>
            <a:r>
              <a:rPr lang="es-MX" sz="2400" b="1" dirty="0" smtClean="0">
                <a:solidFill>
                  <a:schemeClr val="tx1"/>
                </a:solidFill>
              </a:rPr>
              <a:t>TIPO DE UNIDAD DE APRENDIZAJE:</a:t>
            </a:r>
            <a:endParaRPr lang="es-ES" sz="2400" dirty="0" smtClean="0">
              <a:solidFill>
                <a:schemeClr val="tx1"/>
              </a:solidFill>
            </a:endParaRPr>
          </a:p>
          <a:p>
            <a:pPr eaLnBrk="1" hangingPunct="1">
              <a:buFont typeface="Wingdings" pitchFamily="2" charset="2"/>
              <a:buNone/>
            </a:pPr>
            <a:r>
              <a:rPr lang="es-ES" sz="2400" dirty="0" smtClean="0">
                <a:solidFill>
                  <a:schemeClr val="tx1"/>
                </a:solidFill>
              </a:rPr>
              <a:t>TEÓRICO- PRACTICO</a:t>
            </a:r>
          </a:p>
          <a:p>
            <a:pPr eaLnBrk="1" hangingPunct="1">
              <a:buFont typeface="Wingdings" pitchFamily="2" charset="2"/>
              <a:buNone/>
            </a:pPr>
            <a:endParaRPr lang="es-ES" sz="2400" dirty="0" smtClean="0">
              <a:solidFill>
                <a:schemeClr val="tx1"/>
              </a:solidFill>
            </a:endParaRPr>
          </a:p>
          <a:p>
            <a:pPr eaLnBrk="1" hangingPunct="1">
              <a:buFont typeface="Wingdings" pitchFamily="2" charset="2"/>
              <a:buNone/>
            </a:pPr>
            <a:r>
              <a:rPr lang="es-ES" sz="2400" b="1" dirty="0" smtClean="0">
                <a:solidFill>
                  <a:schemeClr val="tx1"/>
                </a:solidFill>
              </a:rPr>
              <a:t>CARÁCTER DE LA UNIDAD DE APRENDIZAJE:</a:t>
            </a:r>
            <a:endParaRPr lang="es-ES" sz="2400" dirty="0" smtClean="0">
              <a:solidFill>
                <a:schemeClr val="tx1"/>
              </a:solidFill>
            </a:endParaRPr>
          </a:p>
          <a:p>
            <a:pPr eaLnBrk="1" hangingPunct="1">
              <a:buFont typeface="Wingdings" pitchFamily="2" charset="2"/>
              <a:buNone/>
            </a:pPr>
            <a:r>
              <a:rPr lang="es-ES" sz="2400" dirty="0" smtClean="0">
                <a:solidFill>
                  <a:schemeClr val="tx1"/>
                </a:solidFill>
              </a:rPr>
              <a:t>OBLIGATORIO</a:t>
            </a:r>
          </a:p>
          <a:p>
            <a:pPr eaLnBrk="1" hangingPunct="1">
              <a:buFont typeface="Wingdings" pitchFamily="2" charset="2"/>
              <a:buNone/>
            </a:pPr>
            <a:endParaRPr lang="es-ES" sz="2400" dirty="0" smtClean="0">
              <a:solidFill>
                <a:schemeClr val="tx1"/>
              </a:solidFill>
            </a:endParaRPr>
          </a:p>
          <a:p>
            <a:pPr eaLnBrk="1" hangingPunct="1">
              <a:buFont typeface="Wingdings" pitchFamily="2" charset="2"/>
              <a:buNone/>
            </a:pPr>
            <a:r>
              <a:rPr lang="es-ES" sz="2400" b="1" dirty="0" smtClean="0">
                <a:solidFill>
                  <a:schemeClr val="tx1"/>
                </a:solidFill>
              </a:rPr>
              <a:t>MODALIDAD:</a:t>
            </a:r>
            <a:endParaRPr lang="es-ES" sz="2400" dirty="0" smtClean="0">
              <a:solidFill>
                <a:schemeClr val="tx1"/>
              </a:solidFill>
            </a:endParaRPr>
          </a:p>
          <a:p>
            <a:pPr eaLnBrk="1" hangingPunct="1">
              <a:buFont typeface="Wingdings" pitchFamily="2" charset="2"/>
              <a:buNone/>
            </a:pPr>
            <a:r>
              <a:rPr lang="es-ES" sz="2400" dirty="0" smtClean="0">
                <a:solidFill>
                  <a:schemeClr val="tx1"/>
                </a:solidFill>
              </a:rPr>
              <a:t>PRESENCIAL</a:t>
            </a:r>
          </a:p>
          <a:p>
            <a:pPr eaLnBrk="1" hangingPunct="1">
              <a:buFont typeface="Wingdings" pitchFamily="2" charset="2"/>
              <a:buNone/>
            </a:pPr>
            <a:endParaRPr lang="es-ES" sz="2400" dirty="0" smtClean="0">
              <a:solidFill>
                <a:schemeClr val="tx1"/>
              </a:solidFill>
            </a:endParaRPr>
          </a:p>
          <a:p>
            <a:pPr eaLnBrk="1" hangingPunct="1">
              <a:buFont typeface="Wingdings" pitchFamily="2" charset="2"/>
              <a:buNone/>
            </a:pPr>
            <a:endParaRPr lang="es-ES" sz="2400" dirty="0" smtClean="0">
              <a:solidFill>
                <a:schemeClr val="tx1"/>
              </a:solidFill>
            </a:endParaRPr>
          </a:p>
          <a:p>
            <a:pPr eaLnBrk="1" hangingPunct="1">
              <a:buFont typeface="Wingdings" pitchFamily="2" charset="2"/>
              <a:buNone/>
            </a:pPr>
            <a:endParaRPr lang="es-ES" sz="2400" dirty="0" smtClean="0">
              <a:solidFill>
                <a:schemeClr val="tx1"/>
              </a:solidFill>
            </a:endParaRPr>
          </a:p>
          <a:p>
            <a:pPr eaLnBrk="1" hangingPunct="1"/>
            <a:endParaRPr lang="es-ES" sz="24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2E01E00E-843E-4AC0-A1B7-70ADF8B3B667}" type="slidenum">
              <a:rPr lang="es-ES" smtClean="0"/>
              <a:pPr>
                <a:defRPr/>
              </a:pPr>
              <a:t>3</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80148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MX" altLang="es-MX" smtClean="0"/>
              <a:t>Usos </a:t>
            </a:r>
            <a:endParaRPr lang="es-ES" altLang="es-MX" smtClean="0"/>
          </a:p>
        </p:txBody>
      </p:sp>
      <p:sp>
        <p:nvSpPr>
          <p:cNvPr id="22531" name="Rectangle 3"/>
          <p:cNvSpPr>
            <a:spLocks noGrp="1" noChangeArrowheads="1"/>
          </p:cNvSpPr>
          <p:nvPr>
            <p:ph idx="1"/>
          </p:nvPr>
        </p:nvSpPr>
        <p:spPr>
          <a:xfrm>
            <a:off x="514350" y="1811338"/>
            <a:ext cx="8229600" cy="4530725"/>
          </a:xfrm>
        </p:spPr>
        <p:txBody>
          <a:bodyPr/>
          <a:lstStyle/>
          <a:p>
            <a:pPr eaLnBrk="1" hangingPunct="1"/>
            <a:r>
              <a:rPr lang="es-MX" altLang="es-MX" smtClean="0"/>
              <a:t>Para base de dentaduras</a:t>
            </a:r>
          </a:p>
          <a:p>
            <a:pPr eaLnBrk="1" hangingPunct="1"/>
            <a:r>
              <a:rPr lang="es-MX" altLang="es-MX" smtClean="0"/>
              <a:t>Placas de ortodoncia</a:t>
            </a:r>
          </a:p>
          <a:p>
            <a:pPr eaLnBrk="1" hangingPunct="1"/>
            <a:r>
              <a:rPr lang="es-MX" altLang="es-MX" smtClean="0"/>
              <a:t>Placas parciales</a:t>
            </a:r>
          </a:p>
          <a:p>
            <a:pPr eaLnBrk="1" hangingPunct="1"/>
            <a:r>
              <a:rPr lang="es-MX" altLang="es-MX" smtClean="0"/>
              <a:t>Prótesis removible</a:t>
            </a:r>
          </a:p>
          <a:p>
            <a:pPr eaLnBrk="1" hangingPunct="1">
              <a:buFont typeface="Wingdings" panose="05000000000000000000" pitchFamily="2" charset="2"/>
              <a:buNone/>
            </a:pPr>
            <a:endParaRPr lang="es-MX" altLang="es-MX" smtClean="0"/>
          </a:p>
          <a:p>
            <a:pPr eaLnBrk="1" hangingPunct="1"/>
            <a:endParaRPr lang="es-ES" altLang="es-MX" smtClean="0"/>
          </a:p>
        </p:txBody>
      </p:sp>
      <p:pic>
        <p:nvPicPr>
          <p:cNvPr id="252932" name="Picture 4" descr="i_removible2">
            <a:extLst>
              <a:ext uri="{FF2B5EF4-FFF2-40B4-BE49-F238E27FC236}">
                <a16:creationId xmlns="" xmlns:a16="http://schemas.microsoft.com/office/drawing/2014/main" id="{3591C072-C062-4D98-B1C7-56822A436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476250"/>
            <a:ext cx="1871662" cy="13795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2933" name="Picture 5" descr="130_Cientifico_6">
            <a:extLst>
              <a:ext uri="{FF2B5EF4-FFF2-40B4-BE49-F238E27FC236}">
                <a16:creationId xmlns="" xmlns:a16="http://schemas.microsoft.com/office/drawing/2014/main" id="{51908FFF-E01E-42B3-A03E-58D89A8DC5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588" y="4076700"/>
            <a:ext cx="1511300" cy="108426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2934" name="Picture 6" descr="ac02-7-1">
            <a:hlinkClick r:id="rId5"/>
            <a:extLst>
              <a:ext uri="{FF2B5EF4-FFF2-40B4-BE49-F238E27FC236}">
                <a16:creationId xmlns="" xmlns:a16="http://schemas.microsoft.com/office/drawing/2014/main" id="{B52066B7-7AF0-4A8D-A026-8E8EB1891E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663" y="4365625"/>
            <a:ext cx="1728787" cy="13033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2935" name="Picture 7" descr="250px-Edph_pr_inmediata_r0535">
            <a:hlinkClick r:id="rId7"/>
            <a:extLst>
              <a:ext uri="{FF2B5EF4-FFF2-40B4-BE49-F238E27FC236}">
                <a16:creationId xmlns="" xmlns:a16="http://schemas.microsoft.com/office/drawing/2014/main" id="{2D6C7FE5-85FF-41AD-A2E4-AB0472EEAF3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03350" y="4149725"/>
            <a:ext cx="1728788" cy="14795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2941" name="Picture 13" descr="dente">
            <a:extLst>
              <a:ext uri="{FF2B5EF4-FFF2-40B4-BE49-F238E27FC236}">
                <a16:creationId xmlns="" xmlns:a16="http://schemas.microsoft.com/office/drawing/2014/main" id="{3F1B0195-1C9D-4111-ABF7-3C9E1B4730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35600" y="2420938"/>
            <a:ext cx="3308350" cy="12573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9" name="4 Imagen"/>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
          <p:cNvSpPr>
            <a:spLocks noGrp="1" noChangeArrowheads="1"/>
          </p:cNvSpPr>
          <p:nvPr>
            <p:ph type="title"/>
          </p:nvPr>
        </p:nvSpPr>
        <p:spPr/>
        <p:txBody>
          <a:bodyPr/>
          <a:lstStyle/>
          <a:p>
            <a:pPr eaLnBrk="1" hangingPunct="1"/>
            <a:r>
              <a:rPr lang="es-ES" altLang="es-MX" smtClean="0"/>
              <a:t>Usos </a:t>
            </a:r>
          </a:p>
        </p:txBody>
      </p:sp>
      <p:sp>
        <p:nvSpPr>
          <p:cNvPr id="23557" name="Rectangle 23"/>
          <p:cNvSpPr>
            <a:spLocks noGrp="1" noChangeArrowheads="1"/>
          </p:cNvSpPr>
          <p:nvPr>
            <p:ph sz="half" idx="1"/>
          </p:nvPr>
        </p:nvSpPr>
        <p:spPr/>
        <p:txBody>
          <a:bodyPr/>
          <a:lstStyle/>
          <a:p>
            <a:pPr eaLnBrk="1" hangingPunct="1"/>
            <a:r>
              <a:rPr lang="es-MX" altLang="es-MX" sz="2600" dirty="0" smtClean="0"/>
              <a:t>Prótesis fija</a:t>
            </a:r>
          </a:p>
          <a:p>
            <a:pPr eaLnBrk="1" hangingPunct="1"/>
            <a:r>
              <a:rPr lang="es-MX" altLang="es-MX" sz="2600" dirty="0" smtClean="0"/>
              <a:t>Reconstrucciones faciales</a:t>
            </a:r>
          </a:p>
          <a:p>
            <a:pPr eaLnBrk="1" hangingPunct="1"/>
            <a:r>
              <a:rPr lang="es-MX" altLang="es-MX" sz="2600" dirty="0" smtClean="0"/>
              <a:t>Prótesis provisionales.</a:t>
            </a:r>
          </a:p>
        </p:txBody>
      </p:sp>
      <p:pic>
        <p:nvPicPr>
          <p:cNvPr id="259081" name="Picture 9" descr="mascara2">
            <a:hlinkClick r:id="rId3"/>
            <a:extLst>
              <a:ext uri="{FF2B5EF4-FFF2-40B4-BE49-F238E27FC236}">
                <a16:creationId xmlns="" xmlns:a16="http://schemas.microsoft.com/office/drawing/2014/main" id="{7D7A5310-D72D-4675-A222-5C4748959403}"/>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656623" y="3789040"/>
            <a:ext cx="2964171" cy="2304256"/>
          </a:xfrm>
          <a:ln w="190500" cap="sq">
            <a:solidFill>
              <a:srgbClr val="C8C6BD"/>
            </a:solidFill>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59092" name="Picture 20" descr="porcel68">
            <a:extLst>
              <a:ext uri="{FF2B5EF4-FFF2-40B4-BE49-F238E27FC236}">
                <a16:creationId xmlns="" xmlns:a16="http://schemas.microsoft.com/office/drawing/2014/main" id="{BB53F883-CE75-4D23-9FC5-680E298BD2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1052513"/>
            <a:ext cx="3638250" cy="201644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6"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noChangeArrowheads="1"/>
          </p:cNvSpPr>
          <p:nvPr>
            <p:ph type="title"/>
          </p:nvPr>
        </p:nvSpPr>
        <p:spPr/>
        <p:txBody>
          <a:bodyPr/>
          <a:lstStyle/>
          <a:p>
            <a:pPr eaLnBrk="1" hangingPunct="1"/>
            <a:r>
              <a:rPr lang="es-MX" altLang="es-MX" smtClean="0"/>
              <a:t>Usos </a:t>
            </a:r>
          </a:p>
        </p:txBody>
      </p:sp>
      <p:pic>
        <p:nvPicPr>
          <p:cNvPr id="26628" name="Picture 2" descr="http://www.salvadorinsignares.com/programaonline/programarehabilitacion/operatoria/polimeros/resinas_odontologic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1208" y="1878002"/>
            <a:ext cx="363061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1115616" y="1902619"/>
            <a:ext cx="2952328" cy="3416320"/>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t>Prótesis completas</a:t>
            </a:r>
          </a:p>
          <a:p>
            <a:pPr marL="285750" indent="-285750">
              <a:buFont typeface="Arial" panose="020B0604020202020204" pitchFamily="34" charset="0"/>
              <a:buChar char="•"/>
            </a:pPr>
            <a:r>
              <a:rPr lang="es-MX" sz="2400" dirty="0" smtClean="0"/>
              <a:t>Prótesis parciales removibles</a:t>
            </a:r>
          </a:p>
          <a:p>
            <a:pPr marL="285750" indent="-285750">
              <a:buFont typeface="Arial" panose="020B0604020202020204" pitchFamily="34" charset="0"/>
              <a:buChar char="•"/>
            </a:pPr>
            <a:r>
              <a:rPr lang="es-MX" sz="2400" dirty="0" smtClean="0"/>
              <a:t>Apartaos de ortodoncia</a:t>
            </a:r>
          </a:p>
          <a:p>
            <a:pPr marL="285750" indent="-285750">
              <a:buFont typeface="Arial" panose="020B0604020202020204" pitchFamily="34" charset="0"/>
              <a:buChar char="•"/>
            </a:pPr>
            <a:r>
              <a:rPr lang="es-MX" sz="2400" dirty="0" smtClean="0"/>
              <a:t>Cubetas individuales</a:t>
            </a:r>
          </a:p>
          <a:p>
            <a:pPr marL="285750" indent="-285750">
              <a:buFont typeface="Arial" panose="020B0604020202020204" pitchFamily="34" charset="0"/>
              <a:buChar char="•"/>
            </a:pPr>
            <a:r>
              <a:rPr lang="es-MX" sz="2400" dirty="0" smtClean="0"/>
              <a:t>Dientes </a:t>
            </a:r>
            <a:r>
              <a:rPr lang="es-MX" sz="2400" dirty="0" err="1" smtClean="0"/>
              <a:t>artificales</a:t>
            </a:r>
            <a:endParaRPr lang="en-US" sz="2400" dirty="0"/>
          </a:p>
        </p:txBody>
      </p:sp>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noChangeArrowheads="1"/>
          </p:cNvSpPr>
          <p:nvPr>
            <p:ph type="title"/>
          </p:nvPr>
        </p:nvSpPr>
        <p:spPr/>
        <p:txBody>
          <a:bodyPr/>
          <a:lstStyle/>
          <a:p>
            <a:pPr eaLnBrk="1" hangingPunct="1"/>
            <a:r>
              <a:rPr lang="es-MX" altLang="es-MX" smtClean="0"/>
              <a:t>Estabilidad dimensional</a:t>
            </a:r>
          </a:p>
        </p:txBody>
      </p:sp>
      <p:sp>
        <p:nvSpPr>
          <p:cNvPr id="25603" name="2 Marcador de contenido"/>
          <p:cNvSpPr>
            <a:spLocks noGrp="1" noChangeArrowheads="1"/>
          </p:cNvSpPr>
          <p:nvPr>
            <p:ph idx="1"/>
          </p:nvPr>
        </p:nvSpPr>
        <p:spPr/>
        <p:txBody>
          <a:bodyPr/>
          <a:lstStyle/>
          <a:p>
            <a:pPr eaLnBrk="1" hangingPunct="1"/>
            <a:endParaRPr lang="es-MX" altLang="es-MX" smtClean="0"/>
          </a:p>
        </p:txBody>
      </p:sp>
      <p:pic>
        <p:nvPicPr>
          <p:cNvPr id="276482" name="Picture 2">
            <a:extLst>
              <a:ext uri="{FF2B5EF4-FFF2-40B4-BE49-F238E27FC236}">
                <a16:creationId xmlns="" xmlns:a16="http://schemas.microsoft.com/office/drawing/2014/main" id="{C421020A-D482-4556-80A7-E8FD94595F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754194" cy="18438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noChangeArrowheads="1"/>
          </p:cNvSpPr>
          <p:nvPr>
            <p:ph type="title"/>
          </p:nvPr>
        </p:nvSpPr>
        <p:spPr>
          <a:xfrm>
            <a:off x="1616601" y="164710"/>
            <a:ext cx="6589200" cy="1280890"/>
          </a:xfrm>
        </p:spPr>
        <p:txBody>
          <a:bodyPr/>
          <a:lstStyle/>
          <a:p>
            <a:pPr eaLnBrk="1" hangingPunct="1"/>
            <a:r>
              <a:rPr lang="es-MX" altLang="es-MX" dirty="0" err="1" smtClean="0"/>
              <a:t>DuraLay</a:t>
            </a:r>
            <a:r>
              <a:rPr lang="es-MX" altLang="es-MX" dirty="0" smtClean="0"/>
              <a:t>: resina acrílica en endodoncia</a:t>
            </a:r>
          </a:p>
        </p:txBody>
      </p:sp>
      <p:pic>
        <p:nvPicPr>
          <p:cNvPr id="5" name="Picture 25" descr="http://ts2.mm.bing.net/th?id=I.4858154176807441&amp;pid=1.9">
            <a:extLst>
              <a:ext uri="{FF2B5EF4-FFF2-40B4-BE49-F238E27FC236}">
                <a16:creationId xmlns="" xmlns:a16="http://schemas.microsoft.com/office/drawing/2014/main" id="{66A1A4E6-532A-4906-8D2E-E9A158DE4980}"/>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11560" y="1700808"/>
            <a:ext cx="2133600" cy="1419225"/>
          </a:xfrm>
          <a:ln w="190500" cap="sq">
            <a:solidFill>
              <a:srgbClr val="C8C6BD"/>
            </a:solidFill>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7651" name="3 Marcador de contenido"/>
          <p:cNvSpPr>
            <a:spLocks noGrp="1" noChangeArrowheads="1"/>
          </p:cNvSpPr>
          <p:nvPr>
            <p:ph sz="half" idx="2"/>
          </p:nvPr>
        </p:nvSpPr>
        <p:spPr/>
        <p:txBody>
          <a:bodyPr/>
          <a:lstStyle/>
          <a:p>
            <a:pPr eaLnBrk="1" hangingPunct="1"/>
            <a:endParaRPr lang="es-MX" altLang="es-MX" smtClean="0"/>
          </a:p>
        </p:txBody>
      </p:sp>
      <p:pic>
        <p:nvPicPr>
          <p:cNvPr id="271362" name="Picture 2" descr="http://ts2.mm.bing.net/th?id=I.4648229058380697&amp;pid=1.9">
            <a:extLst>
              <a:ext uri="{FF2B5EF4-FFF2-40B4-BE49-F238E27FC236}">
                <a16:creationId xmlns="" xmlns:a16="http://schemas.microsoft.com/office/drawing/2014/main" id="{EC3EB04C-1B95-4903-AA47-644F2892C1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3200" y="2020285"/>
            <a:ext cx="2148003" cy="214800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1364" name="Picture 4" descr="http://www.actaodontologica.com/ediciones/2010/1/images/950/image1.jpg">
            <a:extLst>
              <a:ext uri="{FF2B5EF4-FFF2-40B4-BE49-F238E27FC236}">
                <a16:creationId xmlns="" xmlns:a16="http://schemas.microsoft.com/office/drawing/2014/main" id="{D6B6811C-737A-4FF3-84A1-CD3940E017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1476" y="3941032"/>
            <a:ext cx="2857500" cy="31242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1366" name="Picture 6" descr="http://ts2.mm.bing.net/th?id=I.4517550404142649&amp;pid=1.9">
            <a:extLst>
              <a:ext uri="{FF2B5EF4-FFF2-40B4-BE49-F238E27FC236}">
                <a16:creationId xmlns="" xmlns:a16="http://schemas.microsoft.com/office/drawing/2014/main" id="{69951A40-3C14-4399-85BB-469740635F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004" y="4020404"/>
            <a:ext cx="1486711" cy="269215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1368" name="Picture 8" descr="http://ts3.mm.bing.net/th?id=i.4621604567647886&amp;pid=1.9">
            <a:extLst>
              <a:ext uri="{FF2B5EF4-FFF2-40B4-BE49-F238E27FC236}">
                <a16:creationId xmlns="" xmlns:a16="http://schemas.microsoft.com/office/drawing/2014/main" id="{FFBEA9BD-9F77-4455-8121-20E59E3DEB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2473" y="4742973"/>
            <a:ext cx="2880320" cy="23222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1369" name="Picture 9">
            <a:extLst>
              <a:ext uri="{FF2B5EF4-FFF2-40B4-BE49-F238E27FC236}">
                <a16:creationId xmlns="" xmlns:a16="http://schemas.microsoft.com/office/drawing/2014/main" id="{9975BAE5-EB7B-43F0-AF9B-96C40C0635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1476" y="1431429"/>
            <a:ext cx="3219450" cy="21621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10" name="4 Imagen"/>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5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ítulo 1"/>
          <p:cNvSpPr>
            <a:spLocks noGrp="1" noChangeArrowheads="1"/>
          </p:cNvSpPr>
          <p:nvPr>
            <p:ph type="title"/>
          </p:nvPr>
        </p:nvSpPr>
        <p:spPr/>
        <p:txBody>
          <a:bodyPr/>
          <a:lstStyle/>
          <a:p>
            <a:r>
              <a:rPr lang="es-MX" altLang="es-MX" smtClean="0"/>
              <a:t>DuraLay</a:t>
            </a:r>
            <a:br>
              <a:rPr lang="es-MX" altLang="es-MX" smtClean="0"/>
            </a:br>
            <a:endParaRPr lang="es-MX" altLang="es-MX" smtClean="0"/>
          </a:p>
        </p:txBody>
      </p:sp>
      <p:pic>
        <p:nvPicPr>
          <p:cNvPr id="34821" name="Marcador de contenido 10"/>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611188" y="4614863"/>
            <a:ext cx="2243137" cy="1492250"/>
          </a:xfrm>
        </p:spPr>
      </p:pic>
      <p:sp>
        <p:nvSpPr>
          <p:cNvPr id="34823" name="Marcador de contenido 13"/>
          <p:cNvSpPr>
            <a:spLocks noGrp="1" noChangeArrowheads="1"/>
          </p:cNvSpPr>
          <p:nvPr>
            <p:ph sz="half" idx="2"/>
          </p:nvPr>
        </p:nvSpPr>
        <p:spPr/>
        <p:txBody>
          <a:bodyPr/>
          <a:lstStyle/>
          <a:p>
            <a:endParaRPr lang="es-MX" altLang="es-MX" smtClean="0"/>
          </a:p>
        </p:txBody>
      </p:sp>
      <p:pic>
        <p:nvPicPr>
          <p:cNvPr id="34820" name="Imagen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7413" y="2536825"/>
            <a:ext cx="5235575"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Imagen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2613" y="2557463"/>
            <a:ext cx="2241550" cy="149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Picture 2" descr="Resultado de imagen para durala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0942" y="269875"/>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noChangeArrowheads="1"/>
          </p:cNvSpPr>
          <p:nvPr>
            <p:ph type="title"/>
          </p:nvPr>
        </p:nvSpPr>
        <p:spPr/>
        <p:txBody>
          <a:bodyPr/>
          <a:lstStyle/>
          <a:p>
            <a:pPr eaLnBrk="1" hangingPunct="1"/>
            <a:r>
              <a:rPr lang="es-MX" altLang="es-MX" smtClean="0"/>
              <a:t>Resinas flexibles</a:t>
            </a:r>
          </a:p>
        </p:txBody>
      </p:sp>
      <p:pic>
        <p:nvPicPr>
          <p:cNvPr id="272386" name="Picture 2" descr="http://www.sonria-ahora.com.ar/Images-sonria/flexible-1.gif">
            <a:extLst>
              <a:ext uri="{FF2B5EF4-FFF2-40B4-BE49-F238E27FC236}">
                <a16:creationId xmlns="" xmlns:a16="http://schemas.microsoft.com/office/drawing/2014/main" id="{72B53E4E-6176-4A3B-80CF-3B7F5F4A8A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484784"/>
            <a:ext cx="2355526" cy="23786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2389" name="Picture 5">
            <a:extLst>
              <a:ext uri="{FF2B5EF4-FFF2-40B4-BE49-F238E27FC236}">
                <a16:creationId xmlns="" xmlns:a16="http://schemas.microsoft.com/office/drawing/2014/main" id="{B4805B63-E9F7-41A1-8130-7A8A343549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4365104"/>
            <a:ext cx="2497460" cy="220609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272390" name="Picture 6">
            <a:extLst>
              <a:ext uri="{FF2B5EF4-FFF2-40B4-BE49-F238E27FC236}">
                <a16:creationId xmlns="" xmlns:a16="http://schemas.microsoft.com/office/drawing/2014/main" id="{E255E294-734B-4638-9F35-B239E1D13E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0032" y="1340768"/>
            <a:ext cx="3184686" cy="324837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6"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noChangeArrowheads="1"/>
          </p:cNvSpPr>
          <p:nvPr>
            <p:ph type="title"/>
          </p:nvPr>
        </p:nvSpPr>
        <p:spPr/>
        <p:txBody>
          <a:bodyPr/>
          <a:lstStyle/>
          <a:p>
            <a:pPr eaLnBrk="1" hangingPunct="1"/>
            <a:r>
              <a:rPr lang="es-MX" altLang="es-MX" smtClean="0"/>
              <a:t>Protectores bucales</a:t>
            </a:r>
          </a:p>
        </p:txBody>
      </p:sp>
      <p:sp>
        <p:nvSpPr>
          <p:cNvPr id="29699" name="2 Marcador de contenido"/>
          <p:cNvSpPr>
            <a:spLocks noGrp="1" noChangeArrowheads="1"/>
          </p:cNvSpPr>
          <p:nvPr>
            <p:ph sz="half" idx="1"/>
          </p:nvPr>
        </p:nvSpPr>
        <p:spPr/>
        <p:txBody>
          <a:bodyPr/>
          <a:lstStyle/>
          <a:p>
            <a:pPr eaLnBrk="1" hangingPunct="1"/>
            <a:endParaRPr lang="es-MX" altLang="es-MX" smtClean="0"/>
          </a:p>
        </p:txBody>
      </p:sp>
      <p:sp>
        <p:nvSpPr>
          <p:cNvPr id="29700" name="3 Marcador de contenido"/>
          <p:cNvSpPr>
            <a:spLocks noGrp="1" noChangeArrowheads="1"/>
          </p:cNvSpPr>
          <p:nvPr>
            <p:ph sz="half" idx="2"/>
          </p:nvPr>
        </p:nvSpPr>
        <p:spPr/>
        <p:txBody>
          <a:bodyPr/>
          <a:lstStyle/>
          <a:p>
            <a:pPr eaLnBrk="1" hangingPunct="1"/>
            <a:endParaRPr lang="es-MX" altLang="es-MX" smtClean="0"/>
          </a:p>
        </p:txBody>
      </p:sp>
      <p:pic>
        <p:nvPicPr>
          <p:cNvPr id="273410" name="Picture 2">
            <a:extLst>
              <a:ext uri="{FF2B5EF4-FFF2-40B4-BE49-F238E27FC236}">
                <a16:creationId xmlns="" xmlns:a16="http://schemas.microsoft.com/office/drawing/2014/main" id="{AB7DA4BB-181A-468A-BBF7-60BEAB934A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903228"/>
            <a:ext cx="3571875" cy="35718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273411" name="Picture 3">
            <a:extLst>
              <a:ext uri="{FF2B5EF4-FFF2-40B4-BE49-F238E27FC236}">
                <a16:creationId xmlns="" xmlns:a16="http://schemas.microsoft.com/office/drawing/2014/main" id="{4279F4C7-211A-4B81-851C-D4C5295E33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931827"/>
            <a:ext cx="3168352" cy="222295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7"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pPr eaLnBrk="1" hangingPunct="1"/>
            <a:r>
              <a:rPr lang="es-MX" altLang="es-MX" sz="4800" smtClean="0"/>
              <a:t>Errores mas frecuentes</a:t>
            </a:r>
            <a:endParaRPr lang="es-ES" altLang="es-MX" sz="4800" smtClean="0"/>
          </a:p>
        </p:txBody>
      </p:sp>
      <p:sp>
        <p:nvSpPr>
          <p:cNvPr id="30723" name="Rectangle 3"/>
          <p:cNvSpPr>
            <a:spLocks noGrp="1" noChangeArrowheads="1"/>
          </p:cNvSpPr>
          <p:nvPr>
            <p:ph idx="1"/>
          </p:nvPr>
        </p:nvSpPr>
        <p:spPr>
          <a:xfrm>
            <a:off x="1331640" y="1556792"/>
            <a:ext cx="6591985" cy="3777622"/>
          </a:xfrm>
        </p:spPr>
        <p:txBody>
          <a:bodyPr/>
          <a:lstStyle/>
          <a:p>
            <a:pPr eaLnBrk="1" hangingPunct="1"/>
            <a:r>
              <a:rPr lang="es-MX" altLang="es-MX" dirty="0" smtClean="0"/>
              <a:t>Porosidad</a:t>
            </a:r>
          </a:p>
          <a:p>
            <a:pPr eaLnBrk="1" hangingPunct="1"/>
            <a:r>
              <a:rPr lang="es-MX" altLang="es-MX" dirty="0" smtClean="0"/>
              <a:t>Quebradiza</a:t>
            </a:r>
          </a:p>
          <a:p>
            <a:pPr eaLnBrk="1" hangingPunct="1"/>
            <a:r>
              <a:rPr lang="es-MX" altLang="es-MX" dirty="0" smtClean="0"/>
              <a:t>Grietas</a:t>
            </a:r>
          </a:p>
          <a:p>
            <a:pPr eaLnBrk="1" hangingPunct="1"/>
            <a:r>
              <a:rPr lang="es-MX" altLang="es-MX" dirty="0" smtClean="0"/>
              <a:t>Decoloración. </a:t>
            </a:r>
            <a:endParaRPr lang="es-ES" altLang="es-MX" dirty="0" smtClean="0"/>
          </a:p>
        </p:txBody>
      </p:sp>
      <p:pic>
        <p:nvPicPr>
          <p:cNvPr id="2" name="Imagen 1"/>
          <p:cNvPicPr>
            <a:picLocks noChangeAspect="1"/>
          </p:cNvPicPr>
          <p:nvPr/>
        </p:nvPicPr>
        <p:blipFill>
          <a:blip r:embed="rId3"/>
          <a:stretch>
            <a:fillRect/>
          </a:stretch>
        </p:blipFill>
        <p:spPr>
          <a:xfrm>
            <a:off x="5364088" y="1628800"/>
            <a:ext cx="2143125" cy="2143125"/>
          </a:xfrm>
          <a:prstGeom prst="rect">
            <a:avLst/>
          </a:prstGeom>
        </p:spPr>
      </p:pic>
      <p:pic>
        <p:nvPicPr>
          <p:cNvPr id="3" name="Imagen 2"/>
          <p:cNvPicPr>
            <a:picLocks noChangeAspect="1"/>
          </p:cNvPicPr>
          <p:nvPr/>
        </p:nvPicPr>
        <p:blipFill>
          <a:blip r:embed="rId4"/>
          <a:stretch>
            <a:fillRect/>
          </a:stretch>
        </p:blipFill>
        <p:spPr>
          <a:xfrm>
            <a:off x="1945201" y="3861275"/>
            <a:ext cx="4067944" cy="2288219"/>
          </a:xfrm>
          <a:prstGeom prst="rect">
            <a:avLst/>
          </a:prstGeom>
        </p:spPr>
      </p:pic>
      <p:pic>
        <p:nvPicPr>
          <p:cNvPr id="6"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ítulo 1"/>
          <p:cNvSpPr>
            <a:spLocks noGrp="1" noChangeArrowheads="1"/>
          </p:cNvSpPr>
          <p:nvPr>
            <p:ph type="title"/>
          </p:nvPr>
        </p:nvSpPr>
        <p:spPr/>
        <p:txBody>
          <a:bodyPr/>
          <a:lstStyle/>
          <a:p>
            <a:r>
              <a:rPr lang="es-MX" altLang="es-MX" smtClean="0"/>
              <a:t>Resinas actuales</a:t>
            </a:r>
            <a:br>
              <a:rPr lang="es-MX" altLang="es-MX" smtClean="0"/>
            </a:br>
            <a:endParaRPr lang="es-MX" altLang="es-MX" smtClean="0"/>
          </a:p>
        </p:txBody>
      </p:sp>
      <p:pic>
        <p:nvPicPr>
          <p:cNvPr id="31747" name="Marcador de contenido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4213" y="1211263"/>
            <a:ext cx="2447925" cy="1866900"/>
          </a:xfrm>
        </p:spPr>
      </p:pic>
      <p:pic>
        <p:nvPicPr>
          <p:cNvPr id="31748" name="Imagen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25" y="3792538"/>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Imagen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2775" y="3943350"/>
            <a:ext cx="28479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Imagen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8339" y="1462520"/>
            <a:ext cx="310197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Imagen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0314" y="1067809"/>
            <a:ext cx="26479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Imagen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0938" y="3886200"/>
            <a:ext cx="267652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4294967295"/>
          </p:nvPr>
        </p:nvSpPr>
        <p:spPr>
          <a:xfrm>
            <a:off x="457200" y="1600202"/>
            <a:ext cx="8229600" cy="4525963"/>
          </a:xfrm>
          <a:prstGeom prst="rect">
            <a:avLst/>
          </a:prstGeom>
        </p:spPr>
        <p:txBody>
          <a:bodyPr/>
          <a:lstStyle/>
          <a:p>
            <a:pPr eaLnBrk="1" hangingPunct="1">
              <a:buFont typeface="Wingdings" pitchFamily="2" charset="2"/>
              <a:buNone/>
            </a:pPr>
            <a:r>
              <a:rPr lang="es-MX" sz="2800" b="1" dirty="0" smtClean="0">
                <a:solidFill>
                  <a:schemeClr val="tx1"/>
                </a:solidFill>
              </a:rPr>
              <a:t>Prerrequisitos  (Temas Aprendidos):</a:t>
            </a:r>
            <a:endParaRPr lang="es-ES" sz="2800" dirty="0" smtClean="0">
              <a:solidFill>
                <a:schemeClr val="tx1"/>
              </a:solidFill>
            </a:endParaRPr>
          </a:p>
          <a:p>
            <a:pPr eaLnBrk="1" hangingPunct="1"/>
            <a:r>
              <a:rPr lang="es-ES" sz="2800" dirty="0" smtClean="0">
                <a:solidFill>
                  <a:schemeClr val="tx1"/>
                </a:solidFill>
              </a:rPr>
              <a:t>Fundamentos de física, química y biológicas</a:t>
            </a:r>
          </a:p>
          <a:p>
            <a:pPr eaLnBrk="1" hangingPunct="1"/>
            <a:endParaRPr lang="es-ES" sz="2800" b="1" dirty="0" smtClean="0">
              <a:solidFill>
                <a:schemeClr val="tx1"/>
              </a:solidFill>
            </a:endParaRPr>
          </a:p>
          <a:p>
            <a:pPr eaLnBrk="1" hangingPunct="1">
              <a:buFont typeface="Wingdings" pitchFamily="2" charset="2"/>
              <a:buNone/>
            </a:pPr>
            <a:r>
              <a:rPr lang="es-ES" sz="2800" b="1" dirty="0" smtClean="0">
                <a:solidFill>
                  <a:schemeClr val="tx1"/>
                </a:solidFill>
              </a:rPr>
              <a:t>Unidad(es) de Aprendizaje Consecuente (Seriadas y Recomendadas): </a:t>
            </a:r>
            <a:endParaRPr lang="es-ES" sz="2800" dirty="0" smtClean="0">
              <a:solidFill>
                <a:schemeClr val="tx1"/>
              </a:solidFill>
            </a:endParaRPr>
          </a:p>
          <a:p>
            <a:pPr eaLnBrk="1" hangingPunct="1"/>
            <a:r>
              <a:rPr lang="es-ES" sz="2800" dirty="0" smtClean="0">
                <a:solidFill>
                  <a:schemeClr val="tx1"/>
                </a:solidFill>
              </a:rPr>
              <a:t>Operatoria preclínica I</a:t>
            </a:r>
          </a:p>
        </p:txBody>
      </p:sp>
      <p:sp>
        <p:nvSpPr>
          <p:cNvPr id="4" name="3 Marcador de número de diapositiva"/>
          <p:cNvSpPr>
            <a:spLocks noGrp="1"/>
          </p:cNvSpPr>
          <p:nvPr>
            <p:ph type="sldNum" sz="quarter" idx="12"/>
          </p:nvPr>
        </p:nvSpPr>
        <p:spPr/>
        <p:txBody>
          <a:bodyPr/>
          <a:lstStyle/>
          <a:p>
            <a:pPr>
              <a:defRPr/>
            </a:pPr>
            <a:fld id="{C2CF8162-4F5E-4C55-8A1B-2FAB2925A92F}" type="slidenum">
              <a:rPr lang="es-ES" smtClean="0"/>
              <a:pPr>
                <a:defRPr/>
              </a:pPr>
              <a:t>4</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0391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ítulo 1"/>
          <p:cNvSpPr>
            <a:spLocks noGrp="1" noChangeArrowheads="1"/>
          </p:cNvSpPr>
          <p:nvPr>
            <p:ph type="title"/>
          </p:nvPr>
        </p:nvSpPr>
        <p:spPr/>
        <p:txBody>
          <a:bodyPr/>
          <a:lstStyle/>
          <a:p>
            <a:r>
              <a:rPr lang="es-MX" altLang="es-MX" dirty="0" smtClean="0"/>
              <a:t>Cementos que no interfieren en su estructura</a:t>
            </a:r>
          </a:p>
        </p:txBody>
      </p:sp>
      <p:sp>
        <p:nvSpPr>
          <p:cNvPr id="6" name="Marcador de contenido 5">
            <a:extLst>
              <a:ext uri="{FF2B5EF4-FFF2-40B4-BE49-F238E27FC236}">
                <a16:creationId xmlns="" xmlns:a16="http://schemas.microsoft.com/office/drawing/2014/main" id="{81155D44-69A0-4366-BD7E-A99498CA9C9A}"/>
              </a:ext>
            </a:extLst>
          </p:cNvPr>
          <p:cNvSpPr>
            <a:spLocks noGrp="1"/>
          </p:cNvSpPr>
          <p:nvPr>
            <p:ph idx="1"/>
          </p:nvPr>
        </p:nvSpPr>
        <p:spPr/>
        <p:txBody>
          <a:bodyPr/>
          <a:lstStyle/>
          <a:p>
            <a:pPr>
              <a:defRPr/>
            </a:pPr>
            <a:r>
              <a:rPr lang="es-MX" dirty="0"/>
              <a:t>Cemento de OZ </a:t>
            </a:r>
            <a:r>
              <a:rPr lang="es-MX" b="1" dirty="0"/>
              <a:t>libre de </a:t>
            </a:r>
            <a:r>
              <a:rPr lang="es-MX" b="1" dirty="0" err="1"/>
              <a:t>eugenol</a:t>
            </a:r>
            <a:r>
              <a:rPr lang="es-MX" b="1" dirty="0"/>
              <a:t> </a:t>
            </a:r>
          </a:p>
          <a:p>
            <a:pPr marL="0" indent="0">
              <a:buFont typeface="Wingdings" panose="05000000000000000000" pitchFamily="2" charset="2"/>
              <a:buNone/>
              <a:defRPr/>
            </a:pPr>
            <a:r>
              <a:rPr lang="es-MX" dirty="0"/>
              <a:t>(non </a:t>
            </a:r>
            <a:r>
              <a:rPr lang="es-MX" dirty="0" err="1"/>
              <a:t>eugenol</a:t>
            </a:r>
            <a:r>
              <a:rPr lang="es-MX" dirty="0"/>
              <a:t>)</a:t>
            </a:r>
          </a:p>
        </p:txBody>
      </p:sp>
      <p:pic>
        <p:nvPicPr>
          <p:cNvPr id="32772" name="Picture 2" descr="Resultado de imagen para temp-bo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173969"/>
            <a:ext cx="3578225" cy="296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Imagen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1984" y="2636912"/>
            <a:ext cx="3578225" cy="357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noChangeArrowheads="1"/>
          </p:cNvSpPr>
          <p:nvPr>
            <p:ph type="title"/>
          </p:nvPr>
        </p:nvSpPr>
        <p:spPr/>
        <p:txBody>
          <a:bodyPr>
            <a:normAutofit fontScale="90000"/>
          </a:bodyPr>
          <a:lstStyle/>
          <a:p>
            <a:pPr eaLnBrk="1" hangingPunct="1"/>
            <a:r>
              <a:rPr lang="es-MX" altLang="es-MX" smtClean="0"/>
              <a:t>Resinas acrílicas actuales Material de rebase par prótesis parcial o total</a:t>
            </a:r>
          </a:p>
        </p:txBody>
      </p:sp>
      <p:sp>
        <p:nvSpPr>
          <p:cNvPr id="33795" name="2 Marcador de contenido"/>
          <p:cNvSpPr>
            <a:spLocks noGrp="1" noChangeArrowheads="1"/>
          </p:cNvSpPr>
          <p:nvPr>
            <p:ph sz="half" idx="1"/>
          </p:nvPr>
        </p:nvSpPr>
        <p:spPr/>
        <p:txBody>
          <a:bodyPr>
            <a:normAutofit fontScale="85000" lnSpcReduction="10000"/>
          </a:bodyPr>
          <a:lstStyle/>
          <a:p>
            <a:pPr eaLnBrk="1" hangingPunct="1"/>
            <a:endParaRPr lang="es-MX" altLang="es-MX" smtClean="0"/>
          </a:p>
        </p:txBody>
      </p:sp>
      <p:sp>
        <p:nvSpPr>
          <p:cNvPr id="33796" name="3 Marcador de contenido"/>
          <p:cNvSpPr>
            <a:spLocks noGrp="1" noChangeArrowheads="1"/>
          </p:cNvSpPr>
          <p:nvPr>
            <p:ph sz="half" idx="2"/>
          </p:nvPr>
        </p:nvSpPr>
        <p:spPr/>
        <p:txBody>
          <a:bodyPr>
            <a:normAutofit fontScale="85000" lnSpcReduction="10000"/>
          </a:bodyPr>
          <a:lstStyle/>
          <a:p>
            <a:pPr eaLnBrk="1" hangingPunct="1"/>
            <a:r>
              <a:rPr lang="es-MX" altLang="es-MX" b="1" dirty="0" err="1" smtClean="0"/>
              <a:t>Ufi</a:t>
            </a:r>
            <a:r>
              <a:rPr lang="es-MX" altLang="es-MX" b="1" dirty="0" smtClean="0"/>
              <a:t> Gel </a:t>
            </a:r>
            <a:r>
              <a:rPr lang="es-MX" altLang="es-MX" b="1" dirty="0" err="1" smtClean="0"/>
              <a:t>Hard</a:t>
            </a:r>
            <a:r>
              <a:rPr lang="es-MX" altLang="es-MX" b="1" dirty="0" smtClean="0"/>
              <a:t> (</a:t>
            </a:r>
            <a:r>
              <a:rPr lang="es-MX" altLang="es-MX" b="1" dirty="0" err="1" smtClean="0"/>
              <a:t>Voco</a:t>
            </a:r>
            <a:r>
              <a:rPr lang="es-MX" altLang="es-MX" b="1" dirty="0" smtClean="0"/>
              <a:t>)</a:t>
            </a:r>
            <a:r>
              <a:rPr lang="es-MX" altLang="es-MX" dirty="0" smtClean="0"/>
              <a:t> </a:t>
            </a:r>
            <a:br>
              <a:rPr lang="es-MX" altLang="es-MX" dirty="0" smtClean="0"/>
            </a:br>
            <a:r>
              <a:rPr lang="es-MX" altLang="es-MX" dirty="0" smtClean="0"/>
              <a:t/>
            </a:r>
            <a:br>
              <a:rPr lang="es-MX" altLang="es-MX" dirty="0" smtClean="0"/>
            </a:br>
            <a:r>
              <a:rPr lang="es-MX" altLang="es-MX" sz="2000" dirty="0" smtClean="0"/>
              <a:t>Ventajas:</a:t>
            </a:r>
            <a:br>
              <a:rPr lang="es-MX" altLang="es-MX" sz="2000" dirty="0" smtClean="0"/>
            </a:br>
            <a:r>
              <a:rPr lang="es-MX" altLang="es-MX" sz="2000" dirty="0" smtClean="0"/>
              <a:t/>
            </a:r>
            <a:br>
              <a:rPr lang="es-MX" altLang="es-MX" sz="2000" dirty="0" smtClean="0"/>
            </a:br>
            <a:r>
              <a:rPr lang="es-MX" altLang="es-MX" sz="2000" dirty="0" smtClean="0"/>
              <a:t>• Sin metacrilato</a:t>
            </a:r>
            <a:br>
              <a:rPr lang="es-MX" altLang="es-MX" sz="2000" dirty="0" smtClean="0"/>
            </a:br>
            <a:r>
              <a:rPr lang="es-MX" altLang="es-MX" sz="2000" dirty="0" smtClean="0"/>
              <a:t>• Sabor y olor neutro</a:t>
            </a:r>
            <a:br>
              <a:rPr lang="es-MX" altLang="es-MX" sz="2000" dirty="0" smtClean="0"/>
            </a:br>
            <a:r>
              <a:rPr lang="es-MX" altLang="es-MX" sz="2000" dirty="0" smtClean="0"/>
              <a:t>• No desarrolla calor en boca</a:t>
            </a:r>
            <a:br>
              <a:rPr lang="es-MX" altLang="es-MX" sz="2000" dirty="0" smtClean="0"/>
            </a:br>
            <a:r>
              <a:rPr lang="es-MX" altLang="es-MX" sz="2000" dirty="0" smtClean="0"/>
              <a:t>• Buena estabilidad del color</a:t>
            </a:r>
            <a:br>
              <a:rPr lang="es-MX" altLang="es-MX" sz="2000" dirty="0" smtClean="0"/>
            </a:br>
            <a:r>
              <a:rPr lang="es-MX" altLang="es-MX" sz="2000" dirty="0" smtClean="0"/>
              <a:t>• Superficie lisa</a:t>
            </a:r>
            <a:br>
              <a:rPr lang="es-MX" altLang="es-MX" sz="2000" dirty="0" smtClean="0"/>
            </a:br>
            <a:r>
              <a:rPr lang="es-MX" altLang="es-MX" sz="2000" dirty="0" smtClean="0"/>
              <a:t>• Estético, alto confort y aceptación del paciente</a:t>
            </a:r>
            <a:br>
              <a:rPr lang="es-MX" altLang="es-MX" sz="2000" dirty="0" smtClean="0"/>
            </a:br>
            <a:r>
              <a:rPr lang="es-MX" altLang="es-MX" dirty="0" smtClean="0"/>
              <a:t/>
            </a:r>
            <a:br>
              <a:rPr lang="es-MX" altLang="es-MX" dirty="0" smtClean="0"/>
            </a:br>
            <a:r>
              <a:rPr lang="es-MX" altLang="es-MX" dirty="0" smtClean="0"/>
              <a:t/>
            </a:r>
            <a:br>
              <a:rPr lang="es-MX" altLang="es-MX" dirty="0" smtClean="0"/>
            </a:br>
            <a:endParaRPr lang="es-MX" altLang="es-MX" dirty="0" smtClean="0"/>
          </a:p>
        </p:txBody>
      </p:sp>
      <p:pic>
        <p:nvPicPr>
          <p:cNvPr id="274434" name="Picture 2">
            <a:extLst>
              <a:ext uri="{FF2B5EF4-FFF2-40B4-BE49-F238E27FC236}">
                <a16:creationId xmlns="" xmlns:a16="http://schemas.microsoft.com/office/drawing/2014/main" id="{9CF724F2-C208-4AE5-B61C-75A4A10E0C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957" y="2553554"/>
            <a:ext cx="4400550" cy="29337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6"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MX" altLang="es-MX" smtClean="0"/>
              <a:t>Innovaciones </a:t>
            </a:r>
            <a:endParaRPr lang="es-ES" altLang="es-MX" smtClean="0"/>
          </a:p>
        </p:txBody>
      </p:sp>
      <p:sp>
        <p:nvSpPr>
          <p:cNvPr id="35843" name="Rectangle 3"/>
          <p:cNvSpPr>
            <a:spLocks noGrp="1" noChangeArrowheads="1"/>
          </p:cNvSpPr>
          <p:nvPr>
            <p:ph idx="1"/>
          </p:nvPr>
        </p:nvSpPr>
        <p:spPr>
          <a:xfrm>
            <a:off x="788303" y="1604210"/>
            <a:ext cx="6591985" cy="3777622"/>
          </a:xfrm>
        </p:spPr>
        <p:txBody>
          <a:bodyPr/>
          <a:lstStyle/>
          <a:p>
            <a:pPr eaLnBrk="1" hangingPunct="1">
              <a:buFont typeface="Wingdings" panose="05000000000000000000" pitchFamily="2" charset="2"/>
              <a:buNone/>
            </a:pPr>
            <a:r>
              <a:rPr lang="es-MX" altLang="es-MX" i="1" dirty="0" smtClean="0"/>
              <a:t>*Resinas flexibles para base de dentaduras.</a:t>
            </a:r>
          </a:p>
          <a:p>
            <a:pPr eaLnBrk="1" hangingPunct="1">
              <a:buFont typeface="Wingdings" panose="05000000000000000000" pitchFamily="2" charset="2"/>
              <a:buNone/>
            </a:pPr>
            <a:r>
              <a:rPr lang="es-MX" altLang="es-MX" i="1" dirty="0" smtClean="0"/>
              <a:t>*Polimerización por microondas</a:t>
            </a:r>
          </a:p>
          <a:p>
            <a:pPr eaLnBrk="1" hangingPunct="1">
              <a:buFont typeface="Wingdings" panose="05000000000000000000" pitchFamily="2" charset="2"/>
              <a:buNone/>
            </a:pPr>
            <a:r>
              <a:rPr lang="es-MX" altLang="es-MX" dirty="0" smtClean="0"/>
              <a:t>*Resinas </a:t>
            </a:r>
            <a:r>
              <a:rPr lang="es-MX" altLang="es-MX" dirty="0" err="1" smtClean="0"/>
              <a:t>fotopolimerizables</a:t>
            </a:r>
            <a:endParaRPr lang="es-MX" altLang="es-MX" dirty="0" smtClean="0"/>
          </a:p>
          <a:p>
            <a:pPr eaLnBrk="1" hangingPunct="1">
              <a:buFont typeface="Wingdings" panose="05000000000000000000" pitchFamily="2" charset="2"/>
              <a:buNone/>
            </a:pPr>
            <a:r>
              <a:rPr lang="es-MX" altLang="es-MX" dirty="0" smtClean="0"/>
              <a:t>*Resinas para reparar</a:t>
            </a:r>
          </a:p>
          <a:p>
            <a:pPr eaLnBrk="1" hangingPunct="1">
              <a:buFont typeface="Wingdings" panose="05000000000000000000" pitchFamily="2" charset="2"/>
              <a:buNone/>
            </a:pPr>
            <a:r>
              <a:rPr lang="es-MX" altLang="es-MX" dirty="0" smtClean="0"/>
              <a:t>*Resinas para rebases blandos</a:t>
            </a:r>
          </a:p>
          <a:p>
            <a:pPr eaLnBrk="1" hangingPunct="1">
              <a:buFont typeface="Wingdings" panose="05000000000000000000" pitchFamily="2" charset="2"/>
              <a:buNone/>
            </a:pPr>
            <a:endParaRPr lang="es-MX" altLang="es-MX" dirty="0" smtClean="0"/>
          </a:p>
          <a:p>
            <a:pPr eaLnBrk="1" hangingPunct="1">
              <a:buFont typeface="Wingdings" panose="05000000000000000000" pitchFamily="2" charset="2"/>
              <a:buNone/>
            </a:pPr>
            <a:r>
              <a:rPr lang="es-MX" altLang="es-MX" sz="1600" dirty="0" smtClean="0"/>
              <a:t>                                       </a:t>
            </a:r>
            <a:r>
              <a:rPr lang="es-MX" altLang="es-MX" sz="1600" dirty="0" err="1" smtClean="0"/>
              <a:t>Vitralit</a:t>
            </a:r>
            <a:r>
              <a:rPr lang="es-MX" altLang="es-MX" sz="1600" dirty="0" smtClean="0"/>
              <a:t>® UV and light </a:t>
            </a:r>
            <a:r>
              <a:rPr lang="es-MX" altLang="es-MX" sz="1600" dirty="0" err="1" smtClean="0"/>
              <a:t>curing-adhesives</a:t>
            </a:r>
            <a:r>
              <a:rPr lang="es-MX" altLang="es-MX" dirty="0" smtClean="0"/>
              <a:t> </a:t>
            </a:r>
          </a:p>
          <a:p>
            <a:pPr eaLnBrk="1" hangingPunct="1">
              <a:buFont typeface="Wingdings" panose="05000000000000000000" pitchFamily="2" charset="2"/>
              <a:buNone/>
            </a:pPr>
            <a:r>
              <a:rPr lang="es-MX" altLang="es-MX" sz="2000" dirty="0" smtClean="0"/>
              <a:t>Bajo estrictas indicaciones del fabricante</a:t>
            </a:r>
            <a:r>
              <a:rPr lang="es-MX" altLang="es-MX" dirty="0" smtClean="0"/>
              <a:t>.</a:t>
            </a:r>
            <a:endParaRPr lang="es-ES" altLang="es-MX" dirty="0" smtClean="0"/>
          </a:p>
        </p:txBody>
      </p:sp>
      <p:pic>
        <p:nvPicPr>
          <p:cNvPr id="270341" name="Picture 5" descr="index">
            <a:extLst>
              <a:ext uri="{FF2B5EF4-FFF2-40B4-BE49-F238E27FC236}">
                <a16:creationId xmlns="" xmlns:a16="http://schemas.microsoft.com/office/drawing/2014/main" id="{391AF48C-2D77-4449-B57E-0CFEE0475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853872"/>
            <a:ext cx="2828925" cy="2000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70343" name="Picture 7" descr="DvdGo JPG 120x90">
            <a:hlinkClick r:id="rId4"/>
            <a:extLst>
              <a:ext uri="{FF2B5EF4-FFF2-40B4-BE49-F238E27FC236}">
                <a16:creationId xmlns="" xmlns:a16="http://schemas.microsoft.com/office/drawing/2014/main" id="{6B95749E-2EB2-4E13-BA94-E58E7A87D6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7288" y="407305"/>
            <a:ext cx="1143000" cy="857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6"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907704" y="692696"/>
            <a:ext cx="6589199" cy="1280890"/>
          </a:xfrm>
        </p:spPr>
        <p:txBody>
          <a:bodyPr/>
          <a:lstStyle/>
          <a:p>
            <a:r>
              <a:rPr lang="es-MX" dirty="0" smtClean="0"/>
              <a:t>Bibliografía </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759947485"/>
              </p:ext>
            </p:extLst>
          </p:nvPr>
        </p:nvGraphicFramePr>
        <p:xfrm>
          <a:off x="1619672" y="2276872"/>
          <a:ext cx="6591300" cy="3733800"/>
        </p:xfrm>
        <a:graphic>
          <a:graphicData uri="http://schemas.openxmlformats.org/drawingml/2006/table">
            <a:tbl>
              <a:tblPr firstRow="1" firstCol="1" lastRow="1" lastCol="1" bandRow="1" bandCol="1">
                <a:tableStyleId>{5C22544A-7EE6-4342-B048-85BDC9FD1C3A}</a:tableStyleId>
              </a:tblPr>
              <a:tblGrid>
                <a:gridCol w="3212555"/>
                <a:gridCol w="3378745"/>
              </a:tblGrid>
              <a:tr h="2028092">
                <a:tc>
                  <a:txBody>
                    <a:bodyPr/>
                    <a:lstStyle/>
                    <a:p>
                      <a:pPr algn="ctr">
                        <a:spcAft>
                          <a:spcPts val="0"/>
                        </a:spcAft>
                      </a:pPr>
                      <a:r>
                        <a:rPr lang="es-ES" sz="700" dirty="0">
                          <a:effectLst/>
                        </a:rPr>
                        <a:t> </a:t>
                      </a:r>
                      <a:endParaRPr lang="es-MX" sz="700" dirty="0">
                        <a:effectLst/>
                      </a:endParaRPr>
                    </a:p>
                    <a:p>
                      <a:pPr algn="ctr">
                        <a:spcAft>
                          <a:spcPts val="0"/>
                        </a:spcAft>
                      </a:pPr>
                      <a:r>
                        <a:rPr lang="es-ES" sz="700" dirty="0">
                          <a:effectLst/>
                        </a:rPr>
                        <a:t>BASICA:</a:t>
                      </a:r>
                      <a:endParaRPr lang="es-MX" sz="700" dirty="0">
                        <a:effectLst/>
                      </a:endParaRPr>
                    </a:p>
                    <a:p>
                      <a:pPr algn="just">
                        <a:spcAft>
                          <a:spcPts val="0"/>
                        </a:spcAft>
                      </a:pPr>
                      <a:r>
                        <a:rPr lang="es-ES" sz="700" dirty="0">
                          <a:effectLst/>
                        </a:rPr>
                        <a:t> </a:t>
                      </a:r>
                      <a:endParaRPr lang="es-MX" sz="700" dirty="0">
                        <a:effectLst/>
                      </a:endParaRPr>
                    </a:p>
                    <a:p>
                      <a:pPr marL="342900" lvl="0" indent="-342900">
                        <a:spcAft>
                          <a:spcPts val="0"/>
                        </a:spcAft>
                        <a:buFont typeface="+mj-lt"/>
                        <a:buAutoNum type="arabicPeriod"/>
                        <a:tabLst>
                          <a:tab pos="800100" algn="l"/>
                        </a:tabLst>
                      </a:pPr>
                      <a:r>
                        <a:rPr lang="es-ES" sz="1400" dirty="0">
                          <a:effectLst/>
                        </a:rPr>
                        <a:t>La Ciencia de Los Materiales Dentales de Phillips </a:t>
                      </a:r>
                      <a:r>
                        <a:rPr lang="fr-FR" sz="1400" dirty="0">
                          <a:effectLst/>
                        </a:rPr>
                        <a:t>Kennet J. </a:t>
                      </a:r>
                      <a:r>
                        <a:rPr lang="fr-FR" sz="1400" dirty="0" err="1">
                          <a:effectLst/>
                        </a:rPr>
                        <a:t>Anusa</a:t>
                      </a:r>
                      <a:r>
                        <a:rPr lang="fr-FR" sz="1400" dirty="0">
                          <a:effectLst/>
                        </a:rPr>
                        <a:t> Vice, </a:t>
                      </a:r>
                      <a:r>
                        <a:rPr lang="fr-FR" sz="1400" dirty="0" err="1">
                          <a:effectLst/>
                        </a:rPr>
                        <a:t>Phd</a:t>
                      </a:r>
                      <a:r>
                        <a:rPr lang="fr-FR" sz="1400" dirty="0">
                          <a:effectLst/>
                        </a:rPr>
                        <a:t>, </a:t>
                      </a:r>
                      <a:r>
                        <a:rPr lang="fr-FR" sz="1400" dirty="0" err="1">
                          <a:effectLst/>
                        </a:rPr>
                        <a:t>Dmd</a:t>
                      </a:r>
                      <a:r>
                        <a:rPr lang="fr-FR" sz="1400" dirty="0">
                          <a:effectLst/>
                        </a:rPr>
                        <a:t> -</a:t>
                      </a:r>
                      <a:r>
                        <a:rPr lang="es-ES" sz="1400" dirty="0">
                          <a:effectLst/>
                        </a:rPr>
                        <a:t>Editorial  </a:t>
                      </a:r>
                      <a:r>
                        <a:rPr lang="es-ES" sz="1400" dirty="0" err="1">
                          <a:effectLst/>
                        </a:rPr>
                        <a:t>Elsevier</a:t>
                      </a:r>
                      <a:r>
                        <a:rPr lang="es-ES" sz="1400" dirty="0">
                          <a:effectLst/>
                        </a:rPr>
                        <a:t> Saunders 11° Edición  Madrid España 2004 </a:t>
                      </a:r>
                      <a:r>
                        <a:rPr lang="es-ES" sz="1400" dirty="0" err="1">
                          <a:effectLst/>
                        </a:rPr>
                        <a:t>Isbn</a:t>
                      </a:r>
                      <a:r>
                        <a:rPr lang="es-ES" sz="1400" dirty="0">
                          <a:effectLst/>
                        </a:rPr>
                        <a:t> 84-8174-746-7</a:t>
                      </a:r>
                      <a:endParaRPr lang="es-MX" sz="1400" dirty="0">
                        <a:effectLst/>
                      </a:endParaRPr>
                    </a:p>
                    <a:p>
                      <a:pPr marL="342900" lvl="0" indent="-342900">
                        <a:spcAft>
                          <a:spcPts val="0"/>
                        </a:spcAft>
                        <a:buFont typeface="+mj-lt"/>
                        <a:buAutoNum type="arabicPeriod"/>
                        <a:tabLst>
                          <a:tab pos="800100" algn="l"/>
                        </a:tabLst>
                      </a:pPr>
                      <a:r>
                        <a:rPr lang="es-ES" sz="1400" dirty="0">
                          <a:effectLst/>
                        </a:rPr>
                        <a:t>Barceló, Materiales Dentales, conocimientos prácticos aplicados, Editorial Trillas, 3ª Ed.  2010. </a:t>
                      </a:r>
                      <a:endParaRPr lang="es-MX" sz="1400" dirty="0">
                        <a:effectLst/>
                      </a:endParaRPr>
                    </a:p>
                    <a:p>
                      <a:pPr marL="342900" lvl="0" indent="-342900">
                        <a:spcAft>
                          <a:spcPts val="0"/>
                        </a:spcAft>
                        <a:buFont typeface="+mj-lt"/>
                        <a:buAutoNum type="arabicPeriod"/>
                        <a:tabLst>
                          <a:tab pos="800100" algn="l"/>
                        </a:tabLst>
                      </a:pPr>
                      <a:r>
                        <a:rPr lang="es-ES" sz="1400" dirty="0" err="1">
                          <a:effectLst/>
                        </a:rPr>
                        <a:t>Hatrick</a:t>
                      </a:r>
                      <a:r>
                        <a:rPr lang="es-ES" sz="1400" dirty="0">
                          <a:effectLst/>
                        </a:rPr>
                        <a:t>, Carol Dixon, Materiales Dentales, Aplicaciones Clínicas, </a:t>
                      </a:r>
                      <a:r>
                        <a:rPr lang="es-ES" sz="1400" dirty="0" err="1">
                          <a:effectLst/>
                        </a:rPr>
                        <a:t>edit</a:t>
                      </a:r>
                      <a:r>
                        <a:rPr lang="es-ES" sz="1400" dirty="0">
                          <a:effectLst/>
                        </a:rPr>
                        <a:t> Manual Moderno, 2012.</a:t>
                      </a:r>
                      <a:endParaRPr lang="es-MX" sz="1400" dirty="0">
                        <a:effectLst/>
                      </a:endParaRPr>
                    </a:p>
                    <a:p>
                      <a:pPr marL="342900" lvl="0" indent="-342900">
                        <a:spcAft>
                          <a:spcPts val="0"/>
                        </a:spcAft>
                        <a:buFont typeface="+mj-lt"/>
                        <a:buAutoNum type="arabicPeriod"/>
                        <a:tabLst>
                          <a:tab pos="800100" algn="l"/>
                        </a:tabLst>
                      </a:pPr>
                      <a:r>
                        <a:rPr lang="es-ES" sz="1400" dirty="0">
                          <a:effectLst/>
                        </a:rPr>
                        <a:t>Guzmán Humberto, Biomateriales de uso clínico, Edit. ECOE Ediciones, 2013</a:t>
                      </a:r>
                      <a:r>
                        <a:rPr lang="es-ES" sz="1400" dirty="0" smtClean="0">
                          <a:effectLst/>
                        </a:rPr>
                        <a:t>.</a:t>
                      </a:r>
                      <a:endParaRPr lang="es-MX" sz="1400" dirty="0">
                        <a:effectLst/>
                      </a:endParaRPr>
                    </a:p>
                  </a:txBody>
                  <a:tcPr marL="50702" marR="50702" marT="0" marB="0"/>
                </a:tc>
                <a:tc>
                  <a:txBody>
                    <a:bodyPr/>
                    <a:lstStyle/>
                    <a:p>
                      <a:pPr algn="ctr">
                        <a:spcAft>
                          <a:spcPts val="0"/>
                        </a:spcAft>
                      </a:pPr>
                      <a:r>
                        <a:rPr lang="es-ES" sz="700" dirty="0">
                          <a:effectLst/>
                        </a:rPr>
                        <a:t> </a:t>
                      </a:r>
                      <a:endParaRPr lang="es-MX" sz="700" dirty="0">
                        <a:effectLst/>
                      </a:endParaRPr>
                    </a:p>
                    <a:p>
                      <a:pPr algn="ctr">
                        <a:spcAft>
                          <a:spcPts val="0"/>
                        </a:spcAft>
                      </a:pPr>
                      <a:r>
                        <a:rPr lang="es-ES" sz="700" dirty="0">
                          <a:effectLst/>
                        </a:rPr>
                        <a:t>COMPLEMETARIA:</a:t>
                      </a:r>
                      <a:endParaRPr lang="es-MX" sz="700" dirty="0">
                        <a:effectLst/>
                      </a:endParaRPr>
                    </a:p>
                    <a:p>
                      <a:pPr marL="342900" lvl="0" indent="-342900">
                        <a:spcAft>
                          <a:spcPts val="0"/>
                        </a:spcAft>
                        <a:buFont typeface="+mj-lt"/>
                        <a:buAutoNum type="arabicPeriod"/>
                        <a:tabLst>
                          <a:tab pos="457200" algn="l"/>
                        </a:tabLst>
                      </a:pPr>
                      <a:r>
                        <a:rPr lang="es-ES" sz="1400" dirty="0">
                          <a:effectLst/>
                        </a:rPr>
                        <a:t>Materiales de Odontología Restauradora.</a:t>
                      </a:r>
                      <a:r>
                        <a:rPr lang="es-MX" sz="1400" dirty="0">
                          <a:effectLst/>
                        </a:rPr>
                        <a:t>Robert G. Craig. </a:t>
                      </a:r>
                      <a:r>
                        <a:rPr lang="en-US" sz="1400" dirty="0">
                          <a:effectLst/>
                        </a:rPr>
                        <a:t>Edit. </a:t>
                      </a:r>
                      <a:r>
                        <a:rPr lang="en-US" sz="1400" dirty="0" err="1">
                          <a:effectLst/>
                        </a:rPr>
                        <a:t>Harcout</a:t>
                      </a:r>
                      <a:r>
                        <a:rPr lang="en-US" sz="1400" dirty="0">
                          <a:effectLst/>
                        </a:rPr>
                        <a:t> Brace. </a:t>
                      </a:r>
                      <a:r>
                        <a:rPr lang="es-ES" sz="1400" dirty="0">
                          <a:effectLst/>
                        </a:rPr>
                        <a:t>España, 1998 ISBN 848174-287-2</a:t>
                      </a:r>
                      <a:endParaRPr lang="es-MX" sz="1400" dirty="0">
                        <a:effectLst/>
                      </a:endParaRPr>
                    </a:p>
                    <a:p>
                      <a:pPr marL="342900" lvl="0" indent="-342900">
                        <a:spcAft>
                          <a:spcPts val="0"/>
                        </a:spcAft>
                        <a:buFont typeface="+mj-lt"/>
                        <a:buAutoNum type="arabicPeriod"/>
                        <a:tabLst>
                          <a:tab pos="457200" algn="l"/>
                        </a:tabLst>
                      </a:pPr>
                      <a:r>
                        <a:rPr lang="es-ES" sz="1400" dirty="0">
                          <a:effectLst/>
                        </a:rPr>
                        <a:t>Aspectos Clínicos de los Materiales Dentales. Marcia </a:t>
                      </a:r>
                      <a:r>
                        <a:rPr lang="es-ES" sz="1400" dirty="0" err="1">
                          <a:effectLst/>
                        </a:rPr>
                        <a:t>Gladwin</a:t>
                      </a:r>
                      <a:r>
                        <a:rPr lang="es-ES" sz="1400" dirty="0">
                          <a:effectLst/>
                        </a:rPr>
                        <a:t> Edit. Manual Moderno, México, 2001. ISBN  968-426934</a:t>
                      </a:r>
                      <a:endParaRPr lang="es-MX" sz="1400" dirty="0">
                        <a:effectLst/>
                      </a:endParaRPr>
                    </a:p>
                    <a:p>
                      <a:pPr marL="342900" lvl="0" indent="-342900">
                        <a:spcAft>
                          <a:spcPts val="0"/>
                        </a:spcAft>
                        <a:buFont typeface="+mj-lt"/>
                        <a:buAutoNum type="arabicPeriod"/>
                        <a:tabLst>
                          <a:tab pos="457200" algn="l"/>
                        </a:tabLst>
                      </a:pPr>
                      <a:r>
                        <a:rPr lang="es-ES" sz="1400" dirty="0">
                          <a:effectLst/>
                        </a:rPr>
                        <a:t>Atlas de Cemento de </a:t>
                      </a:r>
                      <a:r>
                        <a:rPr lang="es-ES" sz="1400" dirty="0" err="1">
                          <a:effectLst/>
                        </a:rPr>
                        <a:t>Ionmero</a:t>
                      </a:r>
                      <a:r>
                        <a:rPr lang="es-ES" sz="1400" dirty="0">
                          <a:effectLst/>
                        </a:rPr>
                        <a:t> de Vidrio. </a:t>
                      </a:r>
                      <a:r>
                        <a:rPr lang="es-MX" sz="1400" dirty="0">
                          <a:effectLst/>
                        </a:rPr>
                        <a:t>Graham J. Mount. Edit. Salvat.</a:t>
                      </a:r>
                    </a:p>
                    <a:p>
                      <a:pPr marL="342900" lvl="0" indent="-342900">
                        <a:spcAft>
                          <a:spcPts val="0"/>
                        </a:spcAft>
                        <a:buFont typeface="+mj-lt"/>
                        <a:buAutoNum type="arabicPeriod"/>
                        <a:tabLst>
                          <a:tab pos="457200" algn="l"/>
                        </a:tabLst>
                      </a:pPr>
                      <a:r>
                        <a:rPr lang="es-ES" sz="1400" dirty="0">
                          <a:effectLst/>
                        </a:rPr>
                        <a:t>Biomateriales Dentales. José Luis </a:t>
                      </a:r>
                      <a:r>
                        <a:rPr lang="es-ES" sz="1400" dirty="0" err="1">
                          <a:effectLst/>
                        </a:rPr>
                        <a:t>Cova</a:t>
                      </a:r>
                      <a:r>
                        <a:rPr lang="es-ES" sz="1400" dirty="0">
                          <a:effectLst/>
                        </a:rPr>
                        <a:t> N. </a:t>
                      </a:r>
                      <a:r>
                        <a:rPr lang="es-ES" sz="1400" dirty="0" err="1">
                          <a:effectLst/>
                        </a:rPr>
                        <a:t>Edit</a:t>
                      </a:r>
                      <a:r>
                        <a:rPr lang="es-ES" sz="1400" dirty="0">
                          <a:effectLst/>
                        </a:rPr>
                        <a:t> </a:t>
                      </a:r>
                      <a:r>
                        <a:rPr lang="es-ES" sz="1400" dirty="0" err="1">
                          <a:effectLst/>
                        </a:rPr>
                        <a:t>Amolca</a:t>
                      </a:r>
                      <a:r>
                        <a:rPr lang="es-ES" sz="1400" dirty="0">
                          <a:effectLst/>
                        </a:rPr>
                        <a:t> , Colombia, 2004</a:t>
                      </a:r>
                      <a:endParaRPr lang="es-MX" sz="1400" dirty="0">
                        <a:effectLst/>
                      </a:endParaRPr>
                    </a:p>
                    <a:p>
                      <a:pPr marL="457200" algn="just">
                        <a:spcAft>
                          <a:spcPts val="0"/>
                        </a:spcAft>
                      </a:pPr>
                      <a:r>
                        <a:rPr lang="es-MX" sz="1400" dirty="0">
                          <a:effectLst/>
                        </a:rPr>
                        <a:t> </a:t>
                      </a:r>
                      <a:endParaRPr lang="es-MX" sz="1400" dirty="0">
                        <a:effectLst/>
                        <a:latin typeface="Times New Roman" panose="02020603050405020304" pitchFamily="18" charset="0"/>
                        <a:ea typeface="Times New Roman" panose="02020603050405020304" pitchFamily="18" charset="0"/>
                      </a:endParaRPr>
                    </a:p>
                  </a:txBody>
                  <a:tcPr marL="50702" marR="50702" marT="0" marB="0"/>
                </a:tc>
              </a:tr>
            </a:tbl>
          </a:graphicData>
        </a:graphic>
      </p:graphicFrame>
      <p:pic>
        <p:nvPicPr>
          <p:cNvPr id="8"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64549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ítulo 1"/>
          <p:cNvSpPr>
            <a:spLocks noGrp="1" noChangeArrowheads="1"/>
          </p:cNvSpPr>
          <p:nvPr>
            <p:ph type="title"/>
          </p:nvPr>
        </p:nvSpPr>
        <p:spPr/>
        <p:txBody>
          <a:bodyPr/>
          <a:lstStyle/>
          <a:p>
            <a:endParaRPr lang="es-MX" altLang="es-MX" smtClean="0"/>
          </a:p>
        </p:txBody>
      </p:sp>
      <p:pic>
        <p:nvPicPr>
          <p:cNvPr id="37891" name="Marcador de contenido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835150" y="476250"/>
            <a:ext cx="5473700" cy="5473700"/>
          </a:xfrm>
        </p:spPr>
      </p:pic>
      <p:pic>
        <p:nvPicPr>
          <p:cNvPr id="4"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Marcador de posición de imagen 3"/>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791" r="12791"/>
          <a:stretch>
            <a:fillRect/>
          </a:stretch>
        </p:blipFill>
        <p:spPr>
          <a:xfrm>
            <a:off x="1403648" y="1268760"/>
            <a:ext cx="5486400" cy="4114800"/>
          </a:xfrm>
        </p:spPr>
      </p:pic>
      <p:sp>
        <p:nvSpPr>
          <p:cNvPr id="38916" name="9 CuadroTexto"/>
          <p:cNvSpPr txBox="1">
            <a:spLocks noChangeArrowheads="1"/>
          </p:cNvSpPr>
          <p:nvPr/>
        </p:nvSpPr>
        <p:spPr bwMode="auto">
          <a:xfrm>
            <a:off x="6796087" y="2049016"/>
            <a:ext cx="2347913" cy="2554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s-MX" altLang="es-MX" sz="3200" dirty="0"/>
              <a:t>Buen inicio de semana…</a:t>
            </a:r>
          </a:p>
          <a:p>
            <a:pPr algn="ctr" eaLnBrk="1" hangingPunct="1">
              <a:spcBef>
                <a:spcPct val="0"/>
              </a:spcBef>
              <a:buClrTx/>
              <a:buSzTx/>
              <a:buFontTx/>
              <a:buNone/>
            </a:pPr>
            <a:r>
              <a:rPr lang="es-MX" altLang="es-MX" sz="3200" dirty="0"/>
              <a:t>Con una sonrisa</a:t>
            </a:r>
          </a:p>
        </p:txBody>
      </p:sp>
      <p:pic>
        <p:nvPicPr>
          <p:cNvPr id="6"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 y="39688"/>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225" y="39688"/>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67209"/>
            <a:ext cx="7160892" cy="1143000"/>
          </a:xfrm>
        </p:spPr>
        <p:txBody>
          <a:bodyPr>
            <a:noAutofit/>
          </a:bodyPr>
          <a:lstStyle/>
          <a:p>
            <a:pPr eaLnBrk="1" hangingPunct="1">
              <a:defRPr/>
            </a:pPr>
            <a:r>
              <a:rPr lang="es-ES" sz="3600" dirty="0" smtClean="0">
                <a:solidFill>
                  <a:schemeClr val="tx1"/>
                </a:solidFill>
              </a:rPr>
              <a:t>PROPÓSITO DE LA UNIDAD DE APRENDIZAJE</a:t>
            </a:r>
            <a:endParaRPr lang="es-ES" sz="3600" dirty="0">
              <a:solidFill>
                <a:schemeClr val="tx1"/>
              </a:solidFill>
            </a:endParaRPr>
          </a:p>
        </p:txBody>
      </p:sp>
      <p:sp>
        <p:nvSpPr>
          <p:cNvPr id="12291" name="2 Marcador de contenido"/>
          <p:cNvSpPr>
            <a:spLocks noGrp="1"/>
          </p:cNvSpPr>
          <p:nvPr>
            <p:ph idx="4294967295"/>
          </p:nvPr>
        </p:nvSpPr>
        <p:spPr>
          <a:xfrm>
            <a:off x="518864" y="2071391"/>
            <a:ext cx="8229600" cy="4525963"/>
          </a:xfrm>
          <a:prstGeom prst="rect">
            <a:avLst/>
          </a:prstGeom>
        </p:spPr>
        <p:txBody>
          <a:bodyPr>
            <a:normAutofit/>
          </a:bodyPr>
          <a:lstStyle/>
          <a:p>
            <a:pPr eaLnBrk="1" hangingPunct="1"/>
            <a:r>
              <a:rPr lang="es-ES" sz="2800" dirty="0" smtClean="0">
                <a:solidFill>
                  <a:schemeClr val="tx1"/>
                </a:solidFill>
              </a:rPr>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20677EEF-9045-4A75-8FB3-5AA129FACDB9}" type="slidenum">
              <a:rPr lang="es-ES" smtClean="0"/>
              <a:pPr>
                <a:defRPr/>
              </a:pPr>
              <a:t>5</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62420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567209"/>
            <a:ext cx="7600727" cy="1143000"/>
          </a:xfrm>
        </p:spPr>
        <p:txBody>
          <a:bodyPr>
            <a:noAutofit/>
          </a:bodyPr>
          <a:lstStyle/>
          <a:p>
            <a:pPr eaLnBrk="1" hangingPunct="1">
              <a:defRPr/>
            </a:pPr>
            <a:r>
              <a:rPr lang="es-ES" sz="3600" dirty="0" smtClean="0">
                <a:solidFill>
                  <a:schemeClr val="tx1"/>
                </a:solidFill>
              </a:rPr>
              <a:t> COMPETENCIAS PROFESIONALES</a:t>
            </a:r>
            <a:br>
              <a:rPr lang="es-ES" sz="3600" dirty="0" smtClean="0">
                <a:solidFill>
                  <a:schemeClr val="tx1"/>
                </a:solidFill>
              </a:rPr>
            </a:br>
            <a:endParaRPr lang="es-ES" sz="3600" dirty="0">
              <a:solidFill>
                <a:schemeClr val="tx1"/>
              </a:solidFill>
            </a:endParaRPr>
          </a:p>
        </p:txBody>
      </p:sp>
      <p:sp>
        <p:nvSpPr>
          <p:cNvPr id="13315" name="2 Marcador de contenido"/>
          <p:cNvSpPr>
            <a:spLocks noGrp="1"/>
          </p:cNvSpPr>
          <p:nvPr>
            <p:ph idx="4294967295"/>
          </p:nvPr>
        </p:nvSpPr>
        <p:spPr>
          <a:xfrm>
            <a:off x="457200" y="1927375"/>
            <a:ext cx="8229600" cy="4525963"/>
          </a:xfrm>
          <a:prstGeom prst="rect">
            <a:avLst/>
          </a:prstGeom>
        </p:spPr>
        <p:txBody>
          <a:bodyPr>
            <a:normAutofit/>
          </a:bodyPr>
          <a:lstStyle/>
          <a:p>
            <a:pPr eaLnBrk="1" hangingPunct="1"/>
            <a:r>
              <a:rPr lang="es-ES" sz="2800" dirty="0" smtClean="0">
                <a:solidFill>
                  <a:schemeClr val="tx1"/>
                </a:solidFill>
              </a:rPr>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4D77EF5-9E45-4254-AEAE-E40E36FC1BDC}" type="slidenum">
              <a:rPr lang="es-ES" smtClean="0"/>
              <a:pPr>
                <a:defRPr/>
              </a:pPr>
              <a:t>6</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7771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580885"/>
            <a:ext cx="7347645" cy="1143000"/>
          </a:xfrm>
        </p:spPr>
        <p:txBody>
          <a:bodyPr>
            <a:noAutofit/>
          </a:bodyPr>
          <a:lstStyle/>
          <a:p>
            <a:pPr eaLnBrk="1" hangingPunct="1">
              <a:defRPr/>
            </a:pPr>
            <a:r>
              <a:rPr lang="es-MX" sz="3200" dirty="0" smtClean="0">
                <a:solidFill>
                  <a:schemeClr val="tx1"/>
                </a:solidFill>
              </a:rPr>
              <a:t>CONTRIBUCIÓN DE LA UNIDAD DE APRENDIZAJE AL PERFIL DE EGRESO</a:t>
            </a:r>
            <a:endParaRPr lang="es-ES" sz="3200" dirty="0">
              <a:solidFill>
                <a:schemeClr val="tx1"/>
              </a:solidFill>
            </a:endParaRPr>
          </a:p>
        </p:txBody>
      </p:sp>
      <p:sp>
        <p:nvSpPr>
          <p:cNvPr id="14339" name="2 Marcador de contenido"/>
          <p:cNvSpPr>
            <a:spLocks noGrp="1"/>
          </p:cNvSpPr>
          <p:nvPr>
            <p:ph idx="4294967295"/>
          </p:nvPr>
        </p:nvSpPr>
        <p:spPr>
          <a:xfrm>
            <a:off x="758949" y="2132856"/>
            <a:ext cx="7772400" cy="4572000"/>
          </a:xfrm>
          <a:prstGeom prst="rect">
            <a:avLst/>
          </a:prstGeom>
        </p:spPr>
        <p:txBody>
          <a:bodyPr/>
          <a:lstStyle/>
          <a:p>
            <a:pPr algn="just" eaLnBrk="1" hangingPunct="1"/>
            <a:r>
              <a:rPr lang="es-MX" sz="2400" dirty="0" smtClean="0">
                <a:solidFill>
                  <a:schemeClr val="tx1"/>
                </a:solidFill>
              </a:rPr>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1C5E9B16-16EE-48C1-94AE-F4871C5D41F3}"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0250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MX" sz="4000" dirty="0" smtClean="0">
                <a:solidFill>
                  <a:schemeClr val="tx1"/>
                </a:solidFill>
              </a:rPr>
              <a:t>UNIDAD DE COMPETENCIA III</a:t>
            </a:r>
            <a:endParaRPr lang="es-ES" sz="4000" dirty="0">
              <a:solidFill>
                <a:schemeClr val="tx1"/>
              </a:solidFill>
            </a:endParaRPr>
          </a:p>
        </p:txBody>
      </p:sp>
      <p:sp>
        <p:nvSpPr>
          <p:cNvPr id="15363" name="2 Marcador de contenido"/>
          <p:cNvSpPr>
            <a:spLocks noGrp="1"/>
          </p:cNvSpPr>
          <p:nvPr>
            <p:ph idx="4294967295"/>
          </p:nvPr>
        </p:nvSpPr>
        <p:spPr>
          <a:xfrm>
            <a:off x="457200" y="1600202"/>
            <a:ext cx="8229600" cy="4525963"/>
          </a:xfrm>
          <a:prstGeom prst="rect">
            <a:avLst/>
          </a:prstGeom>
        </p:spPr>
        <p:txBody>
          <a:bodyPr>
            <a:normAutofit/>
          </a:bodyPr>
          <a:lstStyle/>
          <a:p>
            <a:r>
              <a:rPr lang="es-ES" sz="2400" b="1" dirty="0">
                <a:solidFill>
                  <a:schemeClr val="tx1"/>
                </a:solidFill>
              </a:rPr>
              <a:t>SELECCIÓN Y MANEJO DE LOS MATERIALES ESTÉTICOS DE RESTAURACIÓN Y COLOCACIÓN EN DIENTES </a:t>
            </a:r>
            <a:r>
              <a:rPr lang="es-ES" sz="2400" b="1" dirty="0" smtClean="0">
                <a:solidFill>
                  <a:schemeClr val="tx1"/>
                </a:solidFill>
              </a:rPr>
              <a:t>EXTRAÍDOS</a:t>
            </a:r>
          </a:p>
          <a:p>
            <a:pPr lvl="1"/>
            <a:r>
              <a:rPr lang="es-ES" sz="2000" dirty="0">
                <a:solidFill>
                  <a:schemeClr val="tx1"/>
                </a:solidFill>
              </a:rPr>
              <a:t>Ionómero de vidrio como agente restaurador.</a:t>
            </a:r>
            <a:endParaRPr lang="es-MX" sz="3200" dirty="0">
              <a:solidFill>
                <a:schemeClr val="tx1"/>
              </a:solidFill>
            </a:endParaRPr>
          </a:p>
          <a:p>
            <a:pPr lvl="1"/>
            <a:r>
              <a:rPr lang="es-ES" sz="2000" dirty="0">
                <a:solidFill>
                  <a:schemeClr val="tx1"/>
                </a:solidFill>
              </a:rPr>
              <a:t>Clasificación de los polímeros</a:t>
            </a:r>
            <a:endParaRPr lang="es-MX" sz="3200" dirty="0">
              <a:solidFill>
                <a:schemeClr val="tx1"/>
              </a:solidFill>
            </a:endParaRPr>
          </a:p>
          <a:p>
            <a:pPr lvl="1"/>
            <a:r>
              <a:rPr lang="es-ES" sz="2800" b="1" i="1" u="sng" dirty="0">
                <a:solidFill>
                  <a:schemeClr val="tx1"/>
                </a:solidFill>
              </a:rPr>
              <a:t>Resinas acrílicas</a:t>
            </a:r>
            <a:r>
              <a:rPr lang="es-ES" sz="2000" dirty="0">
                <a:solidFill>
                  <a:schemeClr val="tx1"/>
                </a:solidFill>
              </a:rPr>
              <a:t>, resinas compuestas, y cerámicas dentales (definición, clasificación composición, propiedades, manipulación, criterios de selección y aplicaciones)</a:t>
            </a:r>
            <a:endParaRPr lang="es-ES" sz="2000" b="1" dirty="0" smtClean="0">
              <a:solidFill>
                <a:schemeClr val="tx1"/>
              </a:solidFill>
            </a:endParaRPr>
          </a:p>
          <a:p>
            <a:pPr marL="457200" lvl="1" indent="0">
              <a:buNone/>
            </a:pPr>
            <a:endParaRPr lang="es-MX" sz="20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C35C83B5-5948-4A64-9397-1AD8ED43E71C}" type="slidenum">
              <a:rPr lang="es-ES" smtClean="0"/>
              <a:pPr>
                <a:defRPr/>
              </a:pPr>
              <a:t>8</a:t>
            </a:fld>
            <a:endParaRPr lang="es-ES"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505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692696"/>
            <a:ext cx="7652445" cy="1143000"/>
          </a:xfrm>
        </p:spPr>
        <p:txBody>
          <a:bodyPr>
            <a:noAutofit/>
          </a:bodyPr>
          <a:lstStyle/>
          <a:p>
            <a:pPr eaLnBrk="1" hangingPunct="1">
              <a:defRPr/>
            </a:pPr>
            <a:r>
              <a:rPr lang="es-ES" dirty="0" smtClean="0">
                <a:solidFill>
                  <a:schemeClr val="tx1"/>
                </a:solidFill>
              </a:rPr>
              <a:t>CONOCIMIENTOS DE LA UNIDAD </a:t>
            </a:r>
            <a:br>
              <a:rPr lang="es-ES" dirty="0" smtClean="0">
                <a:solidFill>
                  <a:schemeClr val="tx1"/>
                </a:solidFill>
              </a:rPr>
            </a:br>
            <a:r>
              <a:rPr lang="es-ES" dirty="0" smtClean="0">
                <a:solidFill>
                  <a:schemeClr val="tx1"/>
                </a:solidFill>
              </a:rPr>
              <a:t>DE COMPETENCIA III</a:t>
            </a:r>
            <a:endParaRPr lang="es-ES" dirty="0">
              <a:solidFill>
                <a:schemeClr val="tx1"/>
              </a:solidFill>
            </a:endParaRPr>
          </a:p>
        </p:txBody>
      </p:sp>
      <p:sp>
        <p:nvSpPr>
          <p:cNvPr id="16387" name="2 Marcador de contenido"/>
          <p:cNvSpPr>
            <a:spLocks noGrp="1"/>
          </p:cNvSpPr>
          <p:nvPr>
            <p:ph idx="4294967295"/>
          </p:nvPr>
        </p:nvSpPr>
        <p:spPr>
          <a:xfrm>
            <a:off x="466468" y="1563131"/>
            <a:ext cx="8229600" cy="4525963"/>
          </a:xfrm>
          <a:prstGeom prst="rect">
            <a:avLst/>
          </a:prstGeom>
        </p:spPr>
        <p:txBody>
          <a:bodyPr>
            <a:normAutofit/>
          </a:bodyPr>
          <a:lstStyle/>
          <a:p>
            <a:pPr eaLnBrk="1" hangingPunct="1"/>
            <a:endParaRPr lang="es-ES" sz="3200" dirty="0" smtClean="0">
              <a:solidFill>
                <a:schemeClr val="tx1"/>
              </a:solidFill>
            </a:endParaRPr>
          </a:p>
          <a:p>
            <a:pPr lvl="1"/>
            <a:r>
              <a:rPr lang="es-ES" sz="2000" dirty="0">
                <a:solidFill>
                  <a:schemeClr val="tx1"/>
                </a:solidFill>
              </a:rPr>
              <a:t>Ionómero de vidrio como agente restaurador.</a:t>
            </a:r>
            <a:endParaRPr lang="es-MX" sz="3200" dirty="0">
              <a:solidFill>
                <a:schemeClr val="tx1"/>
              </a:solidFill>
            </a:endParaRPr>
          </a:p>
          <a:p>
            <a:pPr lvl="1"/>
            <a:r>
              <a:rPr lang="es-ES" sz="2000" dirty="0">
                <a:solidFill>
                  <a:schemeClr val="tx1"/>
                </a:solidFill>
              </a:rPr>
              <a:t>Clasificación de los polímeros</a:t>
            </a:r>
            <a:endParaRPr lang="es-MX" sz="3200" dirty="0">
              <a:solidFill>
                <a:schemeClr val="tx1"/>
              </a:solidFill>
            </a:endParaRPr>
          </a:p>
          <a:p>
            <a:pPr lvl="1"/>
            <a:r>
              <a:rPr lang="es-ES" sz="2800" b="1" i="1" u="sng" dirty="0">
                <a:solidFill>
                  <a:schemeClr val="tx1"/>
                </a:solidFill>
              </a:rPr>
              <a:t>Resinas acrílicas</a:t>
            </a:r>
            <a:r>
              <a:rPr lang="es-ES" sz="2000" dirty="0">
                <a:solidFill>
                  <a:schemeClr val="tx1"/>
                </a:solidFill>
              </a:rPr>
              <a:t>, resinas compuestas, y cerámicas dentales (definición, clasificación composición, propiedades, manipulación, criterios de selección y aplicaciones)</a:t>
            </a:r>
            <a:endParaRPr lang="es-ES" sz="2000" b="1"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B1930831-9244-461C-A656-97798DB47A7A}" type="slidenum">
              <a:rPr lang="es-ES" smtClean="0"/>
              <a:pPr>
                <a:defRPr/>
              </a:pPr>
              <a:t>9</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7" y="39690"/>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50" y="39690"/>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684280"/>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949</TotalTime>
  <Words>2259</Words>
  <Application>Microsoft Office PowerPoint</Application>
  <PresentationFormat>Presentación en pantalla (4:3)</PresentationFormat>
  <Paragraphs>286</Paragraphs>
  <Slides>45</Slides>
  <Notes>30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Espiral</vt:lpstr>
      <vt:lpstr>Presentación de PowerPoint</vt:lpstr>
      <vt:lpstr>Presentación de PowerPoint</vt:lpstr>
      <vt:lpstr>Presentación de PowerPoint</vt:lpstr>
      <vt:lpstr>Presentación de PowerPoint</vt:lpstr>
      <vt:lpstr>PROPÓSITO DE LA UNIDAD DE APRENDIZAJE</vt:lpstr>
      <vt:lpstr> COMPETENCIAS PROFESIONALES </vt:lpstr>
      <vt:lpstr>CONTRIBUCIÓN DE LA UNIDAD DE APRENDIZAJE AL PERFIL DE EGRESO</vt:lpstr>
      <vt:lpstr>UNIDAD DE COMPETENCIA III</vt:lpstr>
      <vt:lpstr>CONOCIMIENTOS DE LA UNIDAD  DE COMPETENCIA III</vt:lpstr>
      <vt:lpstr>HABILIDADES DE LA UNIDAD DE COMPETENCIA III</vt:lpstr>
      <vt:lpstr>ACTITUDES/ VALORES DE LA  UNIDAD DE COMPETENCIA III</vt:lpstr>
      <vt:lpstr>Resinas Acrílicas de uso odontológico</vt:lpstr>
      <vt:lpstr>Resina acrílica</vt:lpstr>
      <vt:lpstr>Diversos procedimientos </vt:lpstr>
      <vt:lpstr>Aplicabilidad </vt:lpstr>
      <vt:lpstr>Diversos procedimientos </vt:lpstr>
      <vt:lpstr>Clasificación </vt:lpstr>
      <vt:lpstr>Propiedades deseables</vt:lpstr>
      <vt:lpstr>Composición </vt:lpstr>
      <vt:lpstr>Ventajas </vt:lpstr>
      <vt:lpstr>Desventajas</vt:lpstr>
      <vt:lpstr>Autopolimerizables </vt:lpstr>
      <vt:lpstr>Etapas físicas de reacción</vt:lpstr>
      <vt:lpstr>Etapas químicas </vt:lpstr>
      <vt:lpstr>Relación polvo/líquido</vt:lpstr>
      <vt:lpstr>Resina acrílica</vt:lpstr>
      <vt:lpstr>Propiedades físicas</vt:lpstr>
      <vt:lpstr>Manipulación de resina  autopolomerizable</vt:lpstr>
      <vt:lpstr>Manipulación termopolimerizable</vt:lpstr>
      <vt:lpstr>Usos </vt:lpstr>
      <vt:lpstr>Usos </vt:lpstr>
      <vt:lpstr>Usos </vt:lpstr>
      <vt:lpstr>Estabilidad dimensional</vt:lpstr>
      <vt:lpstr>DuraLay: resina acrílica en endodoncia</vt:lpstr>
      <vt:lpstr>DuraLay </vt:lpstr>
      <vt:lpstr>Resinas flexibles</vt:lpstr>
      <vt:lpstr>Protectores bucales</vt:lpstr>
      <vt:lpstr>Errores mas frecuentes</vt:lpstr>
      <vt:lpstr>Resinas actuales </vt:lpstr>
      <vt:lpstr>Cementos que no interfieren en su estructura</vt:lpstr>
      <vt:lpstr>Resinas acrílicas actuales Material de rebase par prótesis parcial o total</vt:lpstr>
      <vt:lpstr>Innovaciones </vt:lpstr>
      <vt:lpstr>Bibliografía </vt:lpstr>
      <vt:lpstr>Presentación de PowerPoint</vt:lpstr>
      <vt:lpstr>Presentación de PowerPoint</vt:lpstr>
    </vt:vector>
  </TitlesOfParts>
  <Company>PARTICULAR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Resinas Acrílicas de uso odontológico</dc:title>
  <dc:creator>USER</dc:creator>
  <cp:lastModifiedBy>Erendira Delgado</cp:lastModifiedBy>
  <cp:revision>62</cp:revision>
  <cp:lastPrinted>1601-01-01T00:00:00Z</cp:lastPrinted>
  <dcterms:created xsi:type="dcterms:W3CDTF">2007-09-25T08:48:30Z</dcterms:created>
  <dcterms:modified xsi:type="dcterms:W3CDTF">2019-09-29T23:01:46Z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