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51"/>
  </p:notesMasterIdLst>
  <p:sldIdLst>
    <p:sldId id="256" r:id="rId2"/>
    <p:sldId id="299" r:id="rId3"/>
    <p:sldId id="300" r:id="rId4"/>
    <p:sldId id="301" r:id="rId5"/>
    <p:sldId id="302" r:id="rId6"/>
    <p:sldId id="303" r:id="rId7"/>
    <p:sldId id="310" r:id="rId8"/>
    <p:sldId id="304" r:id="rId9"/>
    <p:sldId id="312" r:id="rId10"/>
    <p:sldId id="314" r:id="rId11"/>
    <p:sldId id="316" r:id="rId12"/>
    <p:sldId id="318" r:id="rId13"/>
    <p:sldId id="320" r:id="rId14"/>
    <p:sldId id="322" r:id="rId15"/>
    <p:sldId id="259" r:id="rId16"/>
    <p:sldId id="260" r:id="rId17"/>
    <p:sldId id="261" r:id="rId18"/>
    <p:sldId id="308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2" r:id="rId27"/>
    <p:sldId id="330" r:id="rId28"/>
    <p:sldId id="334" r:id="rId29"/>
    <p:sldId id="336" r:id="rId30"/>
    <p:sldId id="338" r:id="rId31"/>
    <p:sldId id="340" r:id="rId32"/>
    <p:sldId id="342" r:id="rId33"/>
    <p:sldId id="344" r:id="rId34"/>
    <p:sldId id="346" r:id="rId35"/>
    <p:sldId id="347" r:id="rId36"/>
    <p:sldId id="270" r:id="rId37"/>
    <p:sldId id="348" r:id="rId38"/>
    <p:sldId id="349" r:id="rId39"/>
    <p:sldId id="271" r:id="rId40"/>
    <p:sldId id="272" r:id="rId41"/>
    <p:sldId id="350" r:id="rId42"/>
    <p:sldId id="352" r:id="rId43"/>
    <p:sldId id="353" r:id="rId44"/>
    <p:sldId id="354" r:id="rId45"/>
    <p:sldId id="298" r:id="rId46"/>
    <p:sldId id="356" r:id="rId47"/>
    <p:sldId id="357" r:id="rId48"/>
    <p:sldId id="358" r:id="rId49"/>
    <p:sldId id="355" r:id="rId5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luz diaz guzman" initials="mdg" lastIdx="1" clrIdx="0">
    <p:extLst>
      <p:ext uri="{19B8F6BF-5375-455C-9EA6-DF929625EA0E}">
        <p15:presenceInfo xmlns:p15="http://schemas.microsoft.com/office/powerpoint/2012/main" userId="88f8104c3f6123c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5T18:34:29.165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E6F67-5D8A-4C7C-A28C-19D46E44FEE6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1DE78-1758-4BEF-B48F-31171802796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6279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3600" dirty="0" smtClean="0"/>
              <a:t>PORTADA</a:t>
            </a:r>
            <a:endParaRPr lang="es-MX" sz="3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0841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</a:t>
            </a:r>
            <a:r>
              <a:rPr lang="es-MX" baseline="0" dirty="0" smtClean="0"/>
              <a:t> CLINICAS DE LA PAROTIDITIS VIRAL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2154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HISTOPATOLOGIA PRONOSTICO Y 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1463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PAROTIDITIS</a:t>
            </a:r>
            <a:r>
              <a:rPr lang="es-MX" baseline="0" dirty="0" smtClean="0"/>
              <a:t> BACTERIANA AGUDA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40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ETIOLOGIA DE LA PAROTIDITIS BACTERIANA AGUDA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5303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  PRONOSTICO Y TRATAMIENTO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6407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3.- SIALOLITIASIS  CARACTERISTICAS CLINICAS ETIOLOGIA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08021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INCIDENCIA.</a:t>
            </a:r>
            <a:r>
              <a:rPr lang="es-MX" baseline="0" dirty="0" smtClean="0"/>
              <a:t> CARACTERISTICAS CLINICAS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0544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HISTOPATOLOGIA, PRONOSTICO Y 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1999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LESIONES DE EXTRAVASACION  RANULA, MUCOCELE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2550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RANULA ETIOLOGIA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452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PRESENTACION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8281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RANULA CARACTERISTICAS CLINICAS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6160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HISTOLOGICAS DE LA RANULA   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0541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MUCOCELE  ETIOLOGIA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79854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</a:t>
            </a:r>
            <a:r>
              <a:rPr lang="es-MX" baseline="0" dirty="0" smtClean="0"/>
              <a:t> CLINICAS  DEL MUCOCELE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25791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CARACTERISTICAS</a:t>
            </a:r>
            <a:r>
              <a:rPr lang="es-MX" baseline="0" dirty="0" smtClean="0"/>
              <a:t> HISTOLOGICAS DEL MUCOCELE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3343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5.- LESIONES TUMORALES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570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TUMORES BENIGNOS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89247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ADENOMA PLEOMORFO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7428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ADENOMA PLEOMORFO GENERALIDADES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70147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114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GENERALIDADES DE LAS GLANDULAS SALIVALES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11138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</a:t>
            </a:r>
            <a:r>
              <a:rPr lang="es-MX" baseline="0" dirty="0" smtClean="0"/>
              <a:t> HISTOLOGICAS  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31715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TUMORES MALIGNOS DE LAS GLANDULAS SALIVALES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23014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DISTRIBUCION ANATOMICA DE TUMORES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60460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ADENOCARCINOMA DE GLANDULAS SALIVALES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23262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400" dirty="0" smtClean="0"/>
              <a:t>HISTOPATOLOGIA. TRATAMIENTO RECIDIVA </a:t>
            </a:r>
            <a:endParaRPr lang="es-MX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74775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6.- SINDROME DE SJOGREN</a:t>
            </a:r>
            <a:r>
              <a:rPr lang="es-MX" baseline="0" dirty="0" smtClean="0"/>
              <a:t>  ETIOLOGIA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24248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 SJOGREN</a:t>
            </a:r>
            <a:r>
              <a:rPr lang="es-MX" baseline="0" dirty="0" smtClean="0"/>
              <a:t> PRIMARIO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42665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 BUCALES Y SISTEMICAS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93081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MANIFESTACIONES BUCALES  DEL SINDROME DE  SJOGREN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52059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SINDROME DE SJOGREN SECUNDARIO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166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GLANDULAS SALIVALES MAYORES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62876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HISTOPATOLOGIA</a:t>
            </a:r>
            <a:r>
              <a:rPr lang="es-MX" baseline="0" dirty="0" smtClean="0"/>
              <a:t>  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4744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PRONOSTICO TRATAMIENTO BUCAL DERMICO Y</a:t>
            </a:r>
            <a:r>
              <a:rPr lang="es-MX" baseline="0" dirty="0" smtClean="0"/>
              <a:t>  </a:t>
            </a:r>
            <a:r>
              <a:rPr lang="es-MX" dirty="0" smtClean="0"/>
              <a:t>OCULAR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1186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ESQUEMA DE ALTERACIONES DE GALNDULAS SALIVALES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24419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EJERCICIOS CASOS CLINICOS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011961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PREGUNTAS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8443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BIBLIOGRAFIA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13130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GUIA DE DIAPOSITIVAS 1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851851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GUIA DE DIAPOSITIVAS  2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22547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GUIA DE DIAPOSITIVAS   3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834571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MATERIA AUDIOVISUAL  ELABORACION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49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9336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GLANDULAS SALIVALES</a:t>
            </a:r>
            <a:r>
              <a:rPr lang="es-MX" baseline="0" dirty="0" smtClean="0"/>
              <a:t> MENORES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0418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CONDUCTOS</a:t>
            </a:r>
            <a:r>
              <a:rPr lang="es-MX" baseline="0" dirty="0" smtClean="0"/>
              <a:t> DE STENON  </a:t>
            </a:r>
            <a:r>
              <a:rPr lang="es-MX" dirty="0" smtClean="0"/>
              <a:t>WARTHON    RIVINUS                                  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2456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ENFERMEDADES INFECCIOSAS DE GLANDULAS SALIVALES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085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PAROTIDITIS VIRAL.</a:t>
            </a:r>
            <a:r>
              <a:rPr lang="es-MX" baseline="0" dirty="0" smtClean="0"/>
              <a:t>  PAROTIDITIS BACTERIANA AGUDA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8938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PAROTIDITIS VIRAL  ETIOLOGIA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DE78-1758-4BEF-B48F-311718027967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2195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2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40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432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346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521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934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57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437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8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62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85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193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58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9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825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14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755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8B21FC-13E8-4EDE-8612-31AF26CCF521}" type="datetimeFigureOut">
              <a:rPr lang="es-ES" smtClean="0"/>
              <a:t>26/09/2019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1C8ED0-9405-4AE4-B4A6-26E65DF8A35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61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66668" y="2602755"/>
            <a:ext cx="8654602" cy="1515533"/>
          </a:xfrm>
        </p:spPr>
        <p:txBody>
          <a:bodyPr/>
          <a:lstStyle/>
          <a:p>
            <a:r>
              <a:rPr lang="es-ES" sz="4800" dirty="0" smtClean="0"/>
              <a:t>ENFERMEDADES  DE LAS GLÁNDULAS  SALIVALES</a:t>
            </a:r>
            <a:endParaRPr lang="es-ES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606590"/>
            <a:ext cx="9144000" cy="1655762"/>
          </a:xfrm>
        </p:spPr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DR EN E. MARILUZ DÍAZ GUZMÁN 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921790" y="30720"/>
            <a:ext cx="81443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UNIVERSIDAD AUTONOMA DEL ESTADO DE MEXICO </a:t>
            </a:r>
          </a:p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FACULTAD DE ODONTOLOGIA </a:t>
            </a:r>
          </a:p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AREA DE MEDICINA BUCAL </a:t>
            </a:r>
          </a:p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PLAN DE ESTUDIOS : CIRUJANO DENTISTA </a:t>
            </a:r>
          </a:p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UNIDAD DE APRENDIZAJE: PATOLOGÍA BUCAL II</a:t>
            </a:r>
          </a:p>
          <a:p>
            <a:pPr algn="ctr"/>
            <a:endParaRPr lang="es-MX" sz="1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619214" y="1914041"/>
            <a:ext cx="422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NOMBRE DEL MATERIAL: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7679410" y="6168325"/>
            <a:ext cx="2154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             2019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7088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34473" y="1016001"/>
            <a:ext cx="810952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CARACTERISTICAS CLINICAS </a:t>
            </a:r>
            <a:endParaRPr lang="es-E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transmite por gotitas aéreas, afecta a la parótida pero puede infectar a la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glándula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submandibular.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Predilección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niños de 5- 18 años.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manifiesta de 2- 3 semanas después del contagio.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caracteriza por tumefacción bilateral de las glándulas parótidas, con dolor agudo. El lóbulo de la oreja suele estar elevado.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su diagnostico se estudia la presencia de anticuerpos frente a los antígenos “V” y “S”. Dura entre 7-10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días.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virus afecta los parénquimas glandulares por lo que se pueden manifestar inflamación de otras glándulas sistémicas como la tiroides, glándulas mamarias y gónadas femeninas y masculinas  (Ooforitis en mujeres y Orquitis en hombres) 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707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436" y="691211"/>
            <a:ext cx="6172200" cy="48736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HISTOPATOLOGIA</a:t>
            </a:r>
          </a:p>
          <a:p>
            <a:pPr marL="0" indent="0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tejido conjuntivo esta edematizado e infiltrado por células plasmáticas y linfocitos. La luz del conducto suele contener restos de células descamadas y leucocitos neutrófilos, puede observarse degeneración y necrosis.</a:t>
            </a:r>
          </a:p>
          <a:p>
            <a:pPr marL="0" indent="0">
              <a:buNone/>
            </a:pP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PRONÓSTICO</a:t>
            </a:r>
          </a:p>
          <a:p>
            <a:pPr marL="0" indent="0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benigna y da inmunidad permanente.</a:t>
            </a:r>
          </a:p>
          <a:p>
            <a:pPr marL="0" indent="0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los hombres adultos con la enfermedad causa esterilidad </a:t>
            </a:r>
          </a:p>
          <a:p>
            <a:pPr marL="0" indent="0">
              <a:buNone/>
            </a:pPr>
            <a:endParaRPr lang="es-E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TRATAMIENTO</a:t>
            </a:r>
          </a:p>
          <a:p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Antivirales </a:t>
            </a:r>
          </a:p>
          <a:p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administran analgésicos y antipiréticos, dieta liquida, suplementos alimenticios y vitamínicos.</a:t>
            </a:r>
          </a:p>
          <a:p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Reposo absoluto.</a:t>
            </a:r>
          </a:p>
          <a:p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previene con la vacuna 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886" y="95711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2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517" y="708338"/>
            <a:ext cx="4271174" cy="11524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ES" dirty="0" smtClean="0"/>
              <a:t>2.2   PAROTIDITIS BACTERIANA AGUDA 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187517" y="2160431"/>
            <a:ext cx="3932237" cy="38115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PROCESO INFLAMATORIO AGUDO DE LAS </a:t>
            </a:r>
            <a:r>
              <a:rPr lang="es-ES" sz="2000" dirty="0" smtClean="0"/>
              <a:t>GLANDULAS SALIVALES  </a:t>
            </a:r>
            <a:r>
              <a:rPr lang="es-ES" sz="2000" dirty="0"/>
              <a:t>POR CAUSAS </a:t>
            </a:r>
            <a:r>
              <a:rPr lang="es-ES" sz="2000" dirty="0" smtClean="0"/>
              <a:t>BACTERIANAS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/>
              <a:t>LA INFECCION PROVIENE DE EL ESTAFILOCOCO AUREUS </a:t>
            </a:r>
            <a:endParaRPr lang="es-E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267" y="1294156"/>
            <a:ext cx="2743801" cy="4204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30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009974" y="1120443"/>
            <a:ext cx="766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                     PAROTIDITIS BACTERIANA AGUDA  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983318" y="2259358"/>
            <a:ext cx="9504218" cy="258532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altLang="es-MX" b="1" dirty="0">
                <a:solidFill>
                  <a:schemeClr val="accent3">
                    <a:lumMod val="75000"/>
                  </a:schemeClr>
                </a:solidFill>
              </a:rPr>
              <a:t>ETIOLOGIA.</a:t>
            </a:r>
          </a:p>
          <a:p>
            <a:r>
              <a:rPr lang="es-ES" altLang="es-MX" dirty="0">
                <a:solidFill>
                  <a:schemeClr val="accent3">
                    <a:lumMod val="75000"/>
                  </a:schemeClr>
                </a:solidFill>
              </a:rPr>
              <a:t>AFECTA TODAS LAS EDADES. </a:t>
            </a:r>
          </a:p>
          <a:p>
            <a:r>
              <a:rPr lang="es-ES" altLang="es-MX" dirty="0">
                <a:solidFill>
                  <a:schemeClr val="accent3">
                    <a:lumMod val="75000"/>
                  </a:schemeClr>
                </a:solidFill>
              </a:rPr>
              <a:t>POR ANEMIAS, DIARREA DESHIDRATACION,  FARMACOS COMO DIURETICOS TRAN-</a:t>
            </a:r>
          </a:p>
          <a:p>
            <a:pPr>
              <a:defRPr/>
            </a:pPr>
            <a:r>
              <a:rPr lang="es-ES" altLang="es-MX" dirty="0">
                <a:solidFill>
                  <a:schemeClr val="accent3">
                    <a:lumMod val="75000"/>
                  </a:schemeClr>
                </a:solidFill>
              </a:rPr>
              <a:t>QUILIZANTES, </a:t>
            </a:r>
            <a:r>
              <a:rPr lang="es-ES" altLang="es-MX" dirty="0" smtClean="0">
                <a:solidFill>
                  <a:schemeClr val="accent3">
                    <a:lumMod val="75000"/>
                  </a:schemeClr>
                </a:solidFill>
              </a:rPr>
              <a:t>ANTIHISTAMINICOS, AVITAMINOSIS 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ENFERMEDADES INFECCIOSAS CRONICAS. HEPATITIS, POR DIABETES, INFECCION POR VIH, SIFILIS. PACIENTES DEBILES.</a:t>
            </a:r>
          </a:p>
          <a:p>
            <a:pPr>
              <a:defRPr/>
            </a:pP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PRESENCIA DE ESTREPTOCOCOS  Y ESTAFILOCOCOS EN LA GLANDULA SALIVAL</a:t>
            </a:r>
          </a:p>
          <a:p>
            <a:endParaRPr lang="es-ES" altLang="es-MX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5604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32872" y="979039"/>
            <a:ext cx="3722255" cy="39703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b="1" dirty="0" smtClean="0"/>
              <a:t>CARACTERISTICAS CLINICAS: </a:t>
            </a:r>
            <a:endParaRPr lang="es-ES" b="1" dirty="0"/>
          </a:p>
          <a:p>
            <a:pPr>
              <a:defRPr/>
            </a:pPr>
            <a:r>
              <a:rPr lang="es-ES" dirty="0" smtClean="0"/>
              <a:t>FIEBRE</a:t>
            </a:r>
            <a:r>
              <a:rPr lang="es-ES" dirty="0"/>
              <a:t>, MALESTAR GENERAL, POSTRACION, CEFALEA, ESCALOFRIO,</a:t>
            </a:r>
          </a:p>
          <a:p>
            <a:pPr>
              <a:defRPr/>
            </a:pPr>
            <a:r>
              <a:rPr lang="es-ES" dirty="0"/>
              <a:t>GLANDULA PAROTIDA AGRANDADA.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r>
              <a:rPr lang="es-ES" dirty="0"/>
              <a:t>DOLOR AGUDO EN LA REGION PAROTIDA, EN EL GONION, TIPO IRRADIADO. DEL CONDUCTO DE STENON SALE SALIVA Y GRAN CONTENIDO </a:t>
            </a:r>
            <a:r>
              <a:rPr lang="es-ES" dirty="0" smtClean="0"/>
              <a:t>PURULENTO.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188364" y="932873"/>
            <a:ext cx="4174836" cy="2031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PRONOSTICO 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ES MALIGNO PARA LA VIDA DEL PACIENTE.</a:t>
            </a:r>
          </a:p>
          <a:p>
            <a:pPr>
              <a:defRPr/>
            </a:pP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TRATAMIENTO:</a:t>
            </a:r>
          </a:p>
          <a:p>
            <a:pPr>
              <a:defRPr/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ANTIBIOTICO, ANTIPIRETICO, 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ANALGESICOS,  SIALOGOGOS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873" y="3309071"/>
            <a:ext cx="2785052" cy="274808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780145" y="0"/>
            <a:ext cx="703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PAROTIDITIS BACTERIANA AGUDA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2639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2362" y="878983"/>
            <a:ext cx="3932237" cy="756633"/>
          </a:xfrm>
          <a:solidFill>
            <a:srgbClr val="0070C0"/>
          </a:solidFill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3.-  SIALOLITIASIS</a:t>
            </a:r>
            <a:endParaRPr lang="es-E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72363" y="2586886"/>
            <a:ext cx="6913294" cy="3673699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CARACTERISTICAS CLINICAS</a:t>
            </a:r>
          </a:p>
          <a:p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Más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frecuente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glándula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submaxilar. Obstruye parcial o totalmente.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paciente presenta dolor al comer, lo que se conoce como cólico salival.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 aumento de volumen en piso de boca (la sequedad se suple con las secreciones de las otras glándulas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Pueden sufrir infecciones retrogradas.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Etiología</a:t>
            </a:r>
            <a:endParaRPr lang="es-ES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/>
              <a:t>Factor químico: fosfato de calcio de la mucina.</a:t>
            </a:r>
            <a:endParaRPr lang="es-E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/>
              <a:t>Factor inflamatorio: se inflama el conducto con lo que disminuye el lumen.</a:t>
            </a:r>
            <a:endParaRPr lang="es-E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/>
              <a:t>Factor predisponente familiar.</a:t>
            </a:r>
            <a:endParaRPr lang="es-E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/>
              <a:t>Factor anatómico: forma de bayoneta </a:t>
            </a:r>
            <a:r>
              <a:rPr lang="es-MX" dirty="0" smtClean="0"/>
              <a:t>de los conductos </a:t>
            </a:r>
            <a:r>
              <a:rPr lang="es-MX" dirty="0"/>
              <a:t>de </a:t>
            </a:r>
            <a:r>
              <a:rPr lang="es-MX" dirty="0" smtClean="0"/>
              <a:t>Warthon</a:t>
            </a:r>
            <a:r>
              <a:rPr lang="es-MX" dirty="0"/>
              <a:t>.</a:t>
            </a:r>
            <a:endParaRPr lang="es-ES" dirty="0"/>
          </a:p>
          <a:p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950" y="2191263"/>
            <a:ext cx="2845424" cy="3976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504937" y="1788085"/>
            <a:ext cx="724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Presencia de una o mas estructuras calcificadas ovaladas o redondeadas (cálculos salivales) en el conducto de una glándula salival mayor o menor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8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 txBox="1">
            <a:spLocks/>
          </p:cNvSpPr>
          <p:nvPr/>
        </p:nvSpPr>
        <p:spPr>
          <a:xfrm>
            <a:off x="737830" y="3464415"/>
            <a:ext cx="6172200" cy="4300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CARACTERISTICAS CLINICAS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presenta en promedio en la 4ta década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 predilección por ningún sexo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palpación es firme y dolorosa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se infectan, pueden causar fiebre, malestar y exudado purulento.</a:t>
            </a:r>
          </a:p>
          <a:p>
            <a:pPr>
              <a:buFont typeface="Wingdings" panose="05000000000000000000" pitchFamily="2" charset="2"/>
              <a:buChar char="§"/>
            </a:pP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23885"/>
              </p:ext>
            </p:extLst>
          </p:nvPr>
        </p:nvGraphicFramePr>
        <p:xfrm>
          <a:off x="1240107" y="1209063"/>
          <a:ext cx="8128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</a:t>
                      </a:r>
                      <a:r>
                        <a:rPr lang="es-E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MAYORES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INCIDENCIA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</a:t>
                      </a:r>
                      <a:r>
                        <a:rPr lang="es-E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MENORES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INCIDENCIA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Glándula submandibular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Labios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Glándula Parótida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Mucosa bucal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Glándula Sublingual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Suelo de la boca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Otros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s-E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240107" y="463640"/>
            <a:ext cx="8135713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INCIDENCIA DE SIALOLITIASIS EN LAS GLANDULAS SALIVALES MAYORES Y MENORES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8570" b="13057"/>
          <a:stretch/>
        </p:blipFill>
        <p:spPr>
          <a:xfrm>
            <a:off x="6329494" y="4009241"/>
            <a:ext cx="2724354" cy="2043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8395" y="4009241"/>
            <a:ext cx="2728980" cy="18557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8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91304" y="652575"/>
            <a:ext cx="4723885" cy="5915650"/>
          </a:xfrm>
        </p:spPr>
        <p:txBody>
          <a:bodyPr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las glándulas menores suele afectar el labio superior y la mucosa bucal. No se observa tumefacción, es palpable fácilmente.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HISTOPATOLOGIA</a:t>
            </a:r>
          </a:p>
          <a:p>
            <a:pPr algn="just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Macroscópicamente los cálculos salivales  son blanco-amarillentos, densamente calcificados. El borde externo puede contener colonias microbianas. El revestimiento ductal que rodea al sialolito presenta metaplasia de células mucosas y planas y el epitelio se convierte en estratificado con células en anillo. El tejido conectivo esta infiltrado por linfocitos y células plasmáticas.</a:t>
            </a:r>
          </a:p>
          <a:p>
            <a:pPr algn="just"/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PRONÓSTICO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Benigno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Manipulación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del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cálculo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Sialadenectomia y extirpación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quirúrgico 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cálculo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se acompaña de infección, se debe drenar y precedida de antibioticoterapia.</a:t>
            </a:r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894" y="845758"/>
            <a:ext cx="2794612" cy="25533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1894" y="4064962"/>
            <a:ext cx="2794612" cy="1884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564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98448" y="1225296"/>
            <a:ext cx="5468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4.-  LESIONES DE EXTRAVASACION </a:t>
            </a:r>
          </a:p>
          <a:p>
            <a:endParaRPr lang="es-MX" sz="2400" dirty="0"/>
          </a:p>
          <a:p>
            <a:r>
              <a:rPr lang="es-MX" sz="2400" dirty="0" smtClean="0"/>
              <a:t>     4.1  RANULA</a:t>
            </a:r>
          </a:p>
          <a:p>
            <a:r>
              <a:rPr lang="es-MX" sz="2400" dirty="0"/>
              <a:t> </a:t>
            </a:r>
            <a:r>
              <a:rPr lang="es-MX" sz="2400" dirty="0" smtClean="0"/>
              <a:t>    4.2  MUCOCELE  </a:t>
            </a:r>
          </a:p>
          <a:p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23" y="3300985"/>
            <a:ext cx="4263673" cy="220370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122" y="3090672"/>
            <a:ext cx="3897110" cy="23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64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48840" y="877824"/>
            <a:ext cx="6556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                         RANULA </a:t>
            </a:r>
            <a:endParaRPr lang="es-MX" sz="24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859536" y="1792224"/>
            <a:ext cx="57515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 UNA LESION POR EXTRAVASACION SALIVAL DE GLANDULAS SALIVALES MAYORES </a:t>
            </a:r>
          </a:p>
          <a:p>
            <a:endParaRPr lang="es-MX" dirty="0"/>
          </a:p>
          <a:p>
            <a:r>
              <a:rPr lang="es-MX" b="1" dirty="0" smtClean="0"/>
              <a:t>ETIOLOGIA</a:t>
            </a:r>
            <a:r>
              <a:rPr lang="es-MX" dirty="0" smtClean="0"/>
              <a:t> </a:t>
            </a:r>
          </a:p>
          <a:p>
            <a:r>
              <a:rPr lang="es-ES" b="1" dirty="0">
                <a:solidFill>
                  <a:srgbClr val="0070C0"/>
                </a:solidFill>
              </a:rPr>
              <a:t>POR PRESENCIA DE CONDUCTOS SALIVALES SINUOSOS Y SALIVA ESPESA. POR SIALOLITIASIS. POR TRAUMATISMOS</a:t>
            </a:r>
            <a:r>
              <a:rPr lang="es-ES" b="1" dirty="0" smtClean="0">
                <a:solidFill>
                  <a:srgbClr val="0070C0"/>
                </a:solidFill>
              </a:rPr>
              <a:t>. AFECTA PRINCIPALMENTE A LAS GLANDULAS SALIVALES SUBLINGUALES. SE CONSIDERA UN QUISTE  </a:t>
            </a:r>
            <a:endParaRPr lang="es-ES" b="1" dirty="0">
              <a:solidFill>
                <a:srgbClr val="0070C0"/>
              </a:solidFill>
            </a:endParaRPr>
          </a:p>
          <a:p>
            <a:endParaRPr lang="es-ES" b="1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584" y="2360294"/>
            <a:ext cx="3182462" cy="218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88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4074" y="982132"/>
            <a:ext cx="9292523" cy="327475"/>
          </a:xfrm>
        </p:spPr>
        <p:txBody>
          <a:bodyPr>
            <a:noAutofit/>
          </a:bodyPr>
          <a:lstStyle/>
          <a:p>
            <a:r>
              <a:rPr lang="es-MX" sz="2400" dirty="0" smtClean="0"/>
              <a:t>PRESENTACION 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4" name="CuadroTexto 3"/>
          <p:cNvSpPr txBox="1"/>
          <p:nvPr/>
        </p:nvSpPr>
        <p:spPr>
          <a:xfrm>
            <a:off x="1681766" y="1309607"/>
            <a:ext cx="95934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 PRESENTE TRABAJO DE MATERIAL SOLO VISION </a:t>
            </a:r>
            <a:r>
              <a:rPr lang="es-MX" dirty="0" smtClean="0"/>
              <a:t>PROYECTABLE </a:t>
            </a:r>
            <a:r>
              <a:rPr lang="es-MX" dirty="0"/>
              <a:t>DE LA UNIDAD DE APRENDIZAJE DE PATOLOGIA BUCAL II , TIENE COMO OBJETIVO EL DE ACTUALIZAR LOS CONOCIMIENTOS Y SER UN AUXILIAR IMPORTANTE EN EL PROCESO DE ENSEÑANZA – APRENDIZAJE EN LOS ALUMNOS DEL QUINTO SEMESTRE  TENIENDO COMO BASE EL PROGRAMA DE     LA MATERIA CORRESPONDIENTE A </a:t>
            </a:r>
            <a:r>
              <a:rPr lang="es-MX" dirty="0" smtClean="0"/>
              <a:t>:  </a:t>
            </a:r>
            <a:r>
              <a:rPr lang="es-MX" b="1" dirty="0"/>
              <a:t>ENFERMEDADES DE LAS </a:t>
            </a:r>
            <a:r>
              <a:rPr lang="es-MX" b="1" dirty="0" smtClean="0"/>
              <a:t>GLÁNDULAS </a:t>
            </a:r>
            <a:r>
              <a:rPr lang="es-MX" b="1" dirty="0"/>
              <a:t>SALIVALES. </a:t>
            </a:r>
            <a:endParaRPr lang="es-MX" dirty="0"/>
          </a:p>
          <a:p>
            <a:r>
              <a:rPr lang="es-MX" b="1" dirty="0"/>
              <a:t>PRINCIPALES TRASTORNOS NEUROLÓGICOS DE LA </a:t>
            </a:r>
            <a:r>
              <a:rPr lang="es-MX" b="1" dirty="0" smtClean="0"/>
              <a:t>REGIÓN MAXILOFACIAL.</a:t>
            </a:r>
          </a:p>
          <a:p>
            <a:r>
              <a:rPr lang="es-MX" sz="1400" dirty="0" smtClean="0"/>
              <a:t>1.-  GENERALIDADES DE LAS GLANDULAS SALIVALES </a:t>
            </a:r>
            <a:endParaRPr lang="es-MX" sz="1400" b="1" dirty="0"/>
          </a:p>
          <a:p>
            <a:r>
              <a:rPr lang="es-ES" sz="1400" dirty="0" smtClean="0"/>
              <a:t>2.-  ENFERMEDADES </a:t>
            </a:r>
            <a:r>
              <a:rPr lang="es-ES" sz="1400" dirty="0"/>
              <a:t>INFECCIOSAS DE LAS GLANDULAS SALIVALES</a:t>
            </a:r>
            <a:endParaRPr lang="es-MX" sz="1400" dirty="0"/>
          </a:p>
          <a:p>
            <a:r>
              <a:rPr lang="es-ES" sz="1400" dirty="0"/>
              <a:t>     </a:t>
            </a:r>
            <a:r>
              <a:rPr lang="es-ES" sz="1400" dirty="0" smtClean="0"/>
              <a:t> 2.1 </a:t>
            </a:r>
            <a:r>
              <a:rPr lang="es-ES" sz="1400" dirty="0"/>
              <a:t>PAROTIDITIS VIRAL</a:t>
            </a:r>
            <a:endParaRPr lang="es-MX" sz="1400" dirty="0"/>
          </a:p>
          <a:p>
            <a:r>
              <a:rPr lang="es-ES" sz="1400" dirty="0"/>
              <a:t>     </a:t>
            </a:r>
            <a:r>
              <a:rPr lang="es-ES" sz="1400" dirty="0" smtClean="0"/>
              <a:t> 2.2  </a:t>
            </a:r>
            <a:r>
              <a:rPr lang="es-ES" sz="1400" dirty="0"/>
              <a:t>PAROTIDITIS BACTERIANA AGUDA</a:t>
            </a:r>
            <a:endParaRPr lang="es-MX" sz="1400" dirty="0"/>
          </a:p>
          <a:p>
            <a:r>
              <a:rPr lang="es-ES" sz="1400" dirty="0" smtClean="0"/>
              <a:t>3</a:t>
            </a:r>
            <a:r>
              <a:rPr lang="es-ES" sz="1400" dirty="0"/>
              <a:t>.- SIALOLITIASIS</a:t>
            </a:r>
            <a:endParaRPr lang="es-MX" sz="1400" dirty="0"/>
          </a:p>
          <a:p>
            <a:r>
              <a:rPr lang="es-ES" sz="1400" dirty="0" smtClean="0"/>
              <a:t>4</a:t>
            </a:r>
            <a:r>
              <a:rPr lang="es-ES" sz="1400" dirty="0"/>
              <a:t>.- LESIONES DE  EXTRAVASACION.</a:t>
            </a:r>
            <a:endParaRPr lang="es-MX" sz="1400" dirty="0"/>
          </a:p>
          <a:p>
            <a:r>
              <a:rPr lang="es-ES" sz="1400" dirty="0"/>
              <a:t>     4.1  RANULA.</a:t>
            </a:r>
            <a:endParaRPr lang="es-MX" sz="1400" dirty="0"/>
          </a:p>
          <a:p>
            <a:r>
              <a:rPr lang="es-ES" sz="1400" dirty="0"/>
              <a:t>     4.2  MUCOCELE.</a:t>
            </a:r>
            <a:endParaRPr lang="es-MX" sz="1400" dirty="0"/>
          </a:p>
          <a:p>
            <a:r>
              <a:rPr lang="es-ES" sz="1400" dirty="0"/>
              <a:t> 5.- LESIONES TUMORALES</a:t>
            </a:r>
            <a:endParaRPr lang="es-MX" sz="1400" dirty="0"/>
          </a:p>
          <a:p>
            <a:r>
              <a:rPr lang="es-ES" sz="1400" dirty="0"/>
              <a:t>      5.1  ADENOMA PLEOMORFO</a:t>
            </a:r>
            <a:endParaRPr lang="es-MX" sz="1400" dirty="0"/>
          </a:p>
          <a:p>
            <a:r>
              <a:rPr lang="es-ES" sz="1400" dirty="0"/>
              <a:t>      5.2  ADENOCARCINOMA DE GLANDULAS  SALIVALES</a:t>
            </a:r>
            <a:endParaRPr lang="es-MX" sz="1400" dirty="0"/>
          </a:p>
          <a:p>
            <a:r>
              <a:rPr lang="es-ES" sz="1400" dirty="0"/>
              <a:t>  6.-  SÍNDROME DE SJOGREN</a:t>
            </a:r>
            <a:endParaRPr lang="es-MX" sz="1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09611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4176" y="1058918"/>
            <a:ext cx="35135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  </a:t>
            </a:r>
            <a:r>
              <a:rPr lang="es-MX" sz="2800" b="1" dirty="0" smtClean="0"/>
              <a:t>4.1</a:t>
            </a:r>
            <a:r>
              <a:rPr lang="es-MX" b="1" dirty="0" smtClean="0"/>
              <a:t>       </a:t>
            </a:r>
            <a:r>
              <a:rPr lang="es-MX" sz="3200" b="1" dirty="0"/>
              <a:t>RANULA </a:t>
            </a:r>
            <a:endParaRPr lang="es-MX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68096" y="1792224"/>
            <a:ext cx="52120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CARACTERISTICAS  CLINICAS</a:t>
            </a:r>
          </a:p>
          <a:p>
            <a:endParaRPr lang="es-ES" b="1" dirty="0">
              <a:solidFill>
                <a:srgbClr val="0070C0"/>
              </a:solidFill>
            </a:endParaRPr>
          </a:p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 </a:t>
            </a:r>
            <a:r>
              <a:rPr lang="es-ES" b="1" dirty="0">
                <a:solidFill>
                  <a:srgbClr val="0070C0"/>
                </a:solidFill>
              </a:rPr>
              <a:t>SE UBICA DEBAJO DE LA LENGUA  TIENE DIFERENTES COLORES . AL PRINCIPIO NO TIENE SINTOMATOLOGIA PERO AL CRECER Y LLENARSE DE LIQUIDO PUEDE DAR MOLESTIAS Y DOLOR AL PACIENTE. DIFICULTA LA DEGLUSION, LA RESPIRACION Y LA </a:t>
            </a:r>
            <a:r>
              <a:rPr lang="es-ES" b="1" dirty="0" smtClean="0">
                <a:solidFill>
                  <a:srgbClr val="0070C0"/>
                </a:solidFill>
              </a:rPr>
              <a:t>FONACION.</a:t>
            </a:r>
          </a:p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RECIBE EL NOMBRE DE RANULA POR TENER LOS COLORES DE LA PANZA DE LAS RANAS. LOS COLORES SON:  BLANCO, AMARILLO, GRIS, AZUL, NEGRO, VERDE </a:t>
            </a:r>
            <a:endParaRPr lang="es-ES" b="1" dirty="0">
              <a:solidFill>
                <a:srgbClr val="0070C0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729" y="2622613"/>
            <a:ext cx="4095864" cy="254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87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71600" y="1380744"/>
            <a:ext cx="4370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CARACTERISTICAS HISTOLOGICAS </a:t>
            </a:r>
          </a:p>
          <a:p>
            <a:endParaRPr lang="es-ES" b="1" dirty="0" smtClean="0">
              <a:solidFill>
                <a:srgbClr val="0070C0"/>
              </a:solidFill>
            </a:endParaRPr>
          </a:p>
          <a:p>
            <a:r>
              <a:rPr lang="es-ES" b="1" dirty="0" smtClean="0">
                <a:solidFill>
                  <a:srgbClr val="0070C0"/>
                </a:solidFill>
              </a:rPr>
              <a:t>LA GLANDULA </a:t>
            </a:r>
            <a:r>
              <a:rPr lang="es-ES" b="1" dirty="0">
                <a:solidFill>
                  <a:srgbClr val="0070C0"/>
                </a:solidFill>
              </a:rPr>
              <a:t>SALIVAL SUBLINGUAL SE CONVIERTE EN QUISTE POR EL EPILEIO QUE </a:t>
            </a:r>
            <a:r>
              <a:rPr lang="es-ES" b="1" dirty="0" smtClean="0">
                <a:solidFill>
                  <a:srgbClr val="0070C0"/>
                </a:solidFill>
              </a:rPr>
              <a:t>CONTIENE PROVENIENTE DE LA GLANDULA SALIVAL.  </a:t>
            </a:r>
          </a:p>
          <a:p>
            <a:r>
              <a:rPr lang="es-ES" b="1" dirty="0">
                <a:solidFill>
                  <a:srgbClr val="0070C0"/>
                </a:solidFill>
              </a:rPr>
              <a:t> </a:t>
            </a:r>
            <a:endParaRPr lang="es-ES" b="1" dirty="0" smtClean="0">
              <a:solidFill>
                <a:srgbClr val="0070C0"/>
              </a:solidFill>
            </a:endParaRPr>
          </a:p>
          <a:p>
            <a:r>
              <a:rPr lang="es-ES" b="1" dirty="0" smtClean="0">
                <a:solidFill>
                  <a:srgbClr val="0070C0"/>
                </a:solidFill>
              </a:rPr>
              <a:t>ES </a:t>
            </a:r>
            <a:r>
              <a:rPr lang="es-ES" b="1" dirty="0">
                <a:solidFill>
                  <a:srgbClr val="0070C0"/>
                </a:solidFill>
              </a:rPr>
              <a:t>NECESARIO TOMAR UNA SIALOGRAFIA PARA DARSE CUENTA COMO  ES EL CONDUCTO Y SU UBICACIÓN</a:t>
            </a:r>
            <a:r>
              <a:rPr lang="es-ES" b="1" dirty="0" smtClean="0">
                <a:solidFill>
                  <a:srgbClr val="0070C0"/>
                </a:solidFill>
              </a:rPr>
              <a:t>.</a:t>
            </a:r>
          </a:p>
          <a:p>
            <a:endParaRPr lang="es-ES" b="1" dirty="0">
              <a:solidFill>
                <a:srgbClr val="0070C0"/>
              </a:solidFill>
            </a:endParaRPr>
          </a:p>
          <a:p>
            <a:endParaRPr lang="es-ES" b="1" dirty="0">
              <a:solidFill>
                <a:srgbClr val="0070C0"/>
              </a:solidFill>
            </a:endParaRPr>
          </a:p>
          <a:p>
            <a:r>
              <a:rPr lang="es-ES" b="1" dirty="0">
                <a:solidFill>
                  <a:srgbClr val="0070C0"/>
                </a:solidFill>
              </a:rPr>
              <a:t>TRATAMIENTO QUIRURGICO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096" y="1079686"/>
            <a:ext cx="3064002" cy="228621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861054"/>
            <a:ext cx="3048381" cy="19596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075688" y="758952"/>
            <a:ext cx="2770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RANULA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238446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849624" y="950976"/>
            <a:ext cx="405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               </a:t>
            </a:r>
            <a:r>
              <a:rPr lang="es-MX" sz="2400" b="1" dirty="0" smtClean="0"/>
              <a:t>4.2  MUCOCELE </a:t>
            </a:r>
            <a:endParaRPr lang="es-MX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932688" y="1755648"/>
            <a:ext cx="51755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7030A0"/>
                </a:solidFill>
              </a:rPr>
              <a:t>QUISTE DE RETENCION SALIVAL DE GLANDULAS SALIVALES MENORES.</a:t>
            </a:r>
          </a:p>
          <a:p>
            <a:endParaRPr lang="es-ES" b="1" dirty="0">
              <a:solidFill>
                <a:srgbClr val="7030A0"/>
              </a:solidFill>
            </a:endParaRPr>
          </a:p>
          <a:p>
            <a:r>
              <a:rPr lang="es-ES" b="1" dirty="0">
                <a:solidFill>
                  <a:srgbClr val="7030A0"/>
                </a:solidFill>
              </a:rPr>
              <a:t>ETIOLOGIA:</a:t>
            </a:r>
          </a:p>
          <a:p>
            <a:r>
              <a:rPr lang="es-ES" b="1" dirty="0">
                <a:solidFill>
                  <a:srgbClr val="7030A0"/>
                </a:solidFill>
              </a:rPr>
              <a:t>TRAUMATISMOS, IRRITACIONES SOBRE LA MUCOSA </a:t>
            </a:r>
            <a:r>
              <a:rPr lang="es-ES" b="1" dirty="0" smtClean="0">
                <a:solidFill>
                  <a:srgbClr val="7030A0"/>
                </a:solidFill>
              </a:rPr>
              <a:t>BUCAL DURANTE LA PRACTICA ODONTOLOGICA POR DESGARRO DE LA MUCOSA. TRAUMATISMOS CON FORCEPS O PINZAS DE CURACIONES. HERIDAS POR FRESAS. </a:t>
            </a:r>
          </a:p>
          <a:p>
            <a:r>
              <a:rPr lang="es-ES" b="1" dirty="0" smtClean="0">
                <a:solidFill>
                  <a:srgbClr val="7030A0"/>
                </a:solidFill>
              </a:rPr>
              <a:t>EL MUCOCELE SE DA POR ROMPIMIENTO DEL CONDUCTO SALIVAL </a:t>
            </a:r>
            <a:endParaRPr lang="es-ES" b="1" dirty="0">
              <a:solidFill>
                <a:srgbClr val="7030A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296" y="1975104"/>
            <a:ext cx="3877056" cy="280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36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557016" y="1152144"/>
            <a:ext cx="3877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                       MUCOCELE </a:t>
            </a:r>
            <a:endParaRPr lang="es-MX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923544" y="2039112"/>
            <a:ext cx="555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7030A0"/>
                </a:solidFill>
              </a:rPr>
              <a:t>CARACTERISTICAS CLINICAS </a:t>
            </a:r>
          </a:p>
          <a:p>
            <a:endParaRPr lang="es-ES" b="1" dirty="0">
              <a:solidFill>
                <a:srgbClr val="7030A0"/>
              </a:solidFill>
            </a:endParaRPr>
          </a:p>
          <a:p>
            <a:r>
              <a:rPr lang="es-ES" dirty="0" smtClean="0">
                <a:solidFill>
                  <a:srgbClr val="7030A0"/>
                </a:solidFill>
              </a:rPr>
              <a:t>SE </a:t>
            </a:r>
            <a:r>
              <a:rPr lang="es-ES" dirty="0">
                <a:solidFill>
                  <a:srgbClr val="7030A0"/>
                </a:solidFill>
              </a:rPr>
              <a:t>OBSERVA UNA LESION </a:t>
            </a:r>
            <a:r>
              <a:rPr lang="es-ES" dirty="0" smtClean="0">
                <a:solidFill>
                  <a:srgbClr val="7030A0"/>
                </a:solidFill>
              </a:rPr>
              <a:t>REDONDEADA DE APROXIMADAMENTE 5 A 7 mm. DE DIAMETRO ES HEMISFERICA  </a:t>
            </a:r>
            <a:r>
              <a:rPr lang="es-ES" dirty="0">
                <a:solidFill>
                  <a:srgbClr val="7030A0"/>
                </a:solidFill>
              </a:rPr>
              <a:t>DE COLOR BLANQUECINO O GRIS AZULOSO EN LA MUCOSA BUCAL. A LA PALPACION ES BLANDA  Y TIENE LA CARACTERISTICA DE QUE APARECE Y DESAPARECE. ES ASINTOMATICA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</a:p>
          <a:p>
            <a:endParaRPr lang="es-ES" dirty="0" smtClean="0">
              <a:solidFill>
                <a:srgbClr val="7030A0"/>
              </a:solidFill>
            </a:endParaRPr>
          </a:p>
          <a:p>
            <a:r>
              <a:rPr lang="es-ES" dirty="0" smtClean="0">
                <a:solidFill>
                  <a:srgbClr val="7030A0"/>
                </a:solidFill>
              </a:rPr>
              <a:t>LOS SITIOS PREFERENTES SON CARA INTERNA DE LABIOS, CARRILLOS PISO DE BOCA </a:t>
            </a:r>
            <a:endParaRPr lang="es-ES" dirty="0">
              <a:solidFill>
                <a:srgbClr val="7030A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239" y="2614231"/>
            <a:ext cx="4060699" cy="284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35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032504" y="941832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                       MUCOCELE </a:t>
            </a: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960120" y="1975104"/>
            <a:ext cx="59801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ES" b="1" dirty="0" smtClean="0">
                <a:solidFill>
                  <a:srgbClr val="7030A0"/>
                </a:solidFill>
              </a:rPr>
              <a:t>     CARACTERISTICAS HISTOLOGICAS: </a:t>
            </a:r>
          </a:p>
          <a:p>
            <a:pPr marL="342900" indent="-342900"/>
            <a:r>
              <a:rPr lang="es-ES" b="1" dirty="0" smtClean="0">
                <a:solidFill>
                  <a:srgbClr val="7030A0"/>
                </a:solidFill>
              </a:rPr>
              <a:t>      CON </a:t>
            </a:r>
            <a:r>
              <a:rPr lang="es-ES" b="1" dirty="0">
                <a:solidFill>
                  <a:srgbClr val="7030A0"/>
                </a:solidFill>
              </a:rPr>
              <a:t>EL TRAUMATISMO SE ROMPE EL </a:t>
            </a:r>
            <a:r>
              <a:rPr lang="es-ES" b="1" dirty="0" smtClean="0">
                <a:solidFill>
                  <a:srgbClr val="7030A0"/>
                </a:solidFill>
              </a:rPr>
              <a:t>CONDUCTO SALIVAL </a:t>
            </a:r>
            <a:r>
              <a:rPr lang="es-ES" b="1" dirty="0">
                <a:solidFill>
                  <a:srgbClr val="7030A0"/>
                </a:solidFill>
              </a:rPr>
              <a:t>Y SE FORMA UNA HEMORRAGIA </a:t>
            </a:r>
            <a:r>
              <a:rPr lang="es-ES" b="1" dirty="0" smtClean="0">
                <a:solidFill>
                  <a:srgbClr val="7030A0"/>
                </a:solidFill>
              </a:rPr>
              <a:t>Y SE FORMA  </a:t>
            </a:r>
            <a:r>
              <a:rPr lang="es-ES" b="1" dirty="0">
                <a:solidFill>
                  <a:srgbClr val="7030A0"/>
                </a:solidFill>
              </a:rPr>
              <a:t>UN COAGULO EOSINOFILO QUE SELLA LA SALIDA DE SALIVA. ESTO PERMITE QUE LA GLANDULA SALIVAL MENOR SE CONVIERTA EN UN QUISTE.</a:t>
            </a:r>
          </a:p>
          <a:p>
            <a:pPr marL="342900" indent="-342900"/>
            <a:endParaRPr lang="es-ES" b="1" dirty="0">
              <a:solidFill>
                <a:srgbClr val="7030A0"/>
              </a:solidFill>
            </a:endParaRPr>
          </a:p>
          <a:p>
            <a:pPr marL="342900" indent="-342900"/>
            <a:r>
              <a:rPr lang="es-ES" b="1" dirty="0" smtClean="0">
                <a:solidFill>
                  <a:srgbClr val="7030A0"/>
                </a:solidFill>
              </a:rPr>
              <a:t>      TRATAMIENTO </a:t>
            </a:r>
            <a:r>
              <a:rPr lang="es-ES" b="1" dirty="0">
                <a:solidFill>
                  <a:srgbClr val="7030A0"/>
                </a:solidFill>
              </a:rPr>
              <a:t>QUIRURGICO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296" y="1760220"/>
            <a:ext cx="4253593" cy="238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08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19656" y="2048256"/>
            <a:ext cx="83210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/>
              <a:t>5.-      LESIONES TUMORALES </a:t>
            </a:r>
            <a:endParaRPr lang="es-MX" sz="3600" b="1" dirty="0"/>
          </a:p>
          <a:p>
            <a:r>
              <a:rPr lang="es-MX" sz="3200" dirty="0" smtClean="0"/>
              <a:t>5.1      ADENOMA PLEOMORFO </a:t>
            </a:r>
          </a:p>
          <a:p>
            <a:r>
              <a:rPr lang="es-MX" sz="3200" dirty="0" smtClean="0"/>
              <a:t>5.2       ADENOCARCINOMA DE     </a:t>
            </a:r>
          </a:p>
          <a:p>
            <a:r>
              <a:rPr lang="es-MX" sz="3200" dirty="0"/>
              <a:t> </a:t>
            </a:r>
            <a:r>
              <a:rPr lang="es-MX" sz="3200" dirty="0" smtClean="0"/>
              <a:t>          GLANDULAS   SALIVALES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587968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8794" y="460415"/>
            <a:ext cx="3932237" cy="800906"/>
          </a:xfrm>
          <a:solidFill>
            <a:srgbClr val="0070C0"/>
          </a:solidFill>
        </p:spPr>
        <p:txBody>
          <a:bodyPr/>
          <a:lstStyle/>
          <a:p>
            <a:r>
              <a:rPr lang="es-ES" dirty="0" smtClean="0"/>
              <a:t>TUMORES BENIGNOS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1504956"/>
            <a:ext cx="3932237" cy="2458238"/>
          </a:xfrm>
        </p:spPr>
        <p:txBody>
          <a:bodyPr/>
          <a:lstStyle/>
          <a:p>
            <a:pPr algn="just"/>
            <a:r>
              <a:rPr lang="es-ES" dirty="0" smtClean="0"/>
              <a:t>Son bien delimitados, no infiltrantes y encapsulados. El diagnostico se realiza a partir del patrón de crecimiento y de los signos de diferenciación.</a:t>
            </a:r>
          </a:p>
          <a:p>
            <a:pPr algn="just"/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6677" t="52860" r="5959"/>
          <a:stretch/>
        </p:blipFill>
        <p:spPr>
          <a:xfrm>
            <a:off x="4151177" y="3472677"/>
            <a:ext cx="2086378" cy="2706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846" r="5328" b="56299"/>
          <a:stretch/>
        </p:blipFill>
        <p:spPr>
          <a:xfrm>
            <a:off x="1068946" y="3540243"/>
            <a:ext cx="2125015" cy="2571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/>
          </p:nvPr>
        </p:nvGraphicFramePr>
        <p:xfrm>
          <a:off x="6749334" y="856041"/>
          <a:ext cx="4680904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452"/>
                <a:gridCol w="2340452"/>
              </a:tblGrid>
              <a:tr h="316367"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BENIGNOS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 MAYORES</a:t>
                      </a:r>
                      <a:endParaRPr lang="es-E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PAROTIDA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SUBMANDIBULAR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SUBLINGUAL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 MENORES</a:t>
                      </a:r>
                      <a:endParaRPr lang="es-E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PALADAR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MUCOSA BUCAL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LABIO SUPERIOR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OROFARINGE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LABIO INFERIOR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LENGUA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TRIGONO RETROMOLAR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SUELO DE BOCA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6430738" y="460415"/>
            <a:ext cx="552085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DISTRIBUCION ANATOMICA DE TUMORES</a:t>
            </a:r>
          </a:p>
        </p:txBody>
      </p:sp>
    </p:spTree>
    <p:extLst>
      <p:ext uri="{BB962C8B-B14F-4D97-AF65-F5344CB8AC3E}">
        <p14:creationId xmlns:p14="http://schemas.microsoft.com/office/powerpoint/2010/main" val="412173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72768" y="1434123"/>
            <a:ext cx="6455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    5.1           ADENOMA PLEOMORFO 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450358" y="2249424"/>
            <a:ext cx="6245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MX" dirty="0" smtClean="0"/>
              <a:t>ES EL TUMOR </a:t>
            </a:r>
            <a:r>
              <a:rPr lang="es-ES" altLang="es-MX" dirty="0"/>
              <a:t>BENIGNO DE GLANDULAS </a:t>
            </a:r>
            <a:r>
              <a:rPr lang="es-ES" altLang="es-MX" dirty="0" smtClean="0"/>
              <a:t>SALIVAES </a:t>
            </a:r>
            <a:r>
              <a:rPr lang="es-ES" altLang="es-MX" dirty="0"/>
              <a:t>MAS </a:t>
            </a:r>
            <a:r>
              <a:rPr lang="es-ES" altLang="es-MX" dirty="0" smtClean="0"/>
              <a:t>FRECUENTE. </a:t>
            </a:r>
            <a:endParaRPr lang="en-US" alt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6473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7" y="729847"/>
            <a:ext cx="3932237" cy="1069975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s-ES" dirty="0" smtClean="0"/>
              <a:t>ADENOMA PLEOMORFO GENERALIDADES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7" y="2211947"/>
            <a:ext cx="3932237" cy="3811588"/>
          </a:xfrm>
        </p:spPr>
        <p:txBody>
          <a:bodyPr>
            <a:normAutofit lnSpcReduction="10000"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el mas frecuente de los tumores benignos, compuesto por una proliferación de células mioepiteliales, tejido epitelial y mesenquimal, rodeado por una capsula fibrosa.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termino pleomorfo hace referencia a la variabilidad parenquimatosa y estromal. </a:t>
            </a:r>
            <a:r>
              <a:rPr lang="es-E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Presentan núcleos normales y uniformes.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 el 60% de los tumores de parótida, el 50% de la submandibular y el 25% de la sublingual.</a:t>
            </a:r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287" y="1575037"/>
            <a:ext cx="3029218" cy="3996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166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796" y="768483"/>
            <a:ext cx="6172200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CARACTERISTICAS  CLINICAS 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Adenoma Pleomórfico es de crecimiento lento y esta bien delimitado. Es blando, desplazable. En la parótida es esférico.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las glándulas menores se presenta como una tumefacción blanda o ligeramente indurada, en paladar , con ulceración y telangiectasias en la mucosa.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presenta entre la 3ra y 5ta década de vida, es mas frecuente en hombres.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RMN muestra imágenes esféricas bien delimitadas o masas multinodulares.</a:t>
            </a:r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10441"/>
          <a:stretch/>
        </p:blipFill>
        <p:spPr>
          <a:xfrm>
            <a:off x="7896209" y="659574"/>
            <a:ext cx="2872323" cy="2172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9296" y="3205295"/>
            <a:ext cx="2566148" cy="3023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40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GENERALIDADES DE LAS GLÁNDULAS SALIVALES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2" y="2370953"/>
            <a:ext cx="9601196" cy="331893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LA MUCOSA BUCAL CONTIENE GLANDULAS SALIVALES QUE LE DAN LA PROPIEDAD DE HUMECTACION , INMUNIDAD Y POR SU CONTENIDO ENZIMÁTICO AYUDA A LA FORMACIÓN DEL BOLO ALIMENTICIO COMO PRIMER PASO DEL METABOLISMO. </a:t>
            </a:r>
          </a:p>
          <a:p>
            <a:r>
              <a:rPr lang="es-MX" dirty="0" smtClean="0"/>
              <a:t>LAS GLÁNDULAS SALIVALES MENORES ESTAN ESPARCIDAS EN TODA LA MUCOSA BUCAL Y LAS GLANDULAS SALIVALES MAYORES TIENEN SITIOS ANATOMICOS  PRECISOS PARA UBICARLAS. EL CONOCIMIEN-TO DE ESTE TEMA POR MEDIO DEL MATERIAL AUDIOVISUAL, ES MUY IMPORTANTE PARA EL ALUMNO DE LA CARRERA DE CIRUJANO DENTISTA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51419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3362" y="802170"/>
            <a:ext cx="6172200" cy="60558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HISTOPATOLOGIA</a:t>
            </a:r>
          </a:p>
          <a:p>
            <a:pPr marL="0" indent="0" algn="just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hallazgo mas constante es una cápsula fibrosa en cada nódulo, </a:t>
            </a:r>
            <a:r>
              <a:rPr lang="es-E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indispensable para el diagnóstico.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 adenoma pleomorfo tiene dos patrones de diferenciación: ductal y mioepitelial.</a:t>
            </a:r>
          </a:p>
          <a:p>
            <a:pPr marL="0" indent="0" algn="just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A.P contienen capas difusas de células epiteliales monomorfas, otros presentan un patrón </a:t>
            </a:r>
            <a:r>
              <a:rPr lang="es-E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trabecular.</a:t>
            </a:r>
          </a:p>
          <a:p>
            <a:pPr marL="0" indent="0" algn="just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otros, las células mioepiteliales están incluidos en un estroma mixomatoso. Los núcleos son excéntricos con citoplasmas hialinizados.</a:t>
            </a:r>
          </a:p>
          <a:p>
            <a:pPr marL="0" indent="0" algn="just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Aunque se encuentren encapsulados, pueden penetrar la capsula, creando nuevos focos tumorales, lo cual a pesar de extirparse pueden generar recidiva.</a:t>
            </a:r>
          </a:p>
          <a:p>
            <a:pPr marL="0" indent="0" algn="just">
              <a:buNone/>
            </a:pP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&lt;1% se malignizan.</a:t>
            </a:r>
          </a:p>
          <a:p>
            <a:pPr marL="0" indent="0" algn="just">
              <a:buNone/>
            </a:pPr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</a:t>
            </a:r>
          </a:p>
          <a:p>
            <a:pPr marL="0" indent="0" algn="just">
              <a:buNone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Lobectomia o sialadenectomia.</a:t>
            </a:r>
          </a:p>
          <a:p>
            <a:pPr marL="0" indent="0" algn="just">
              <a:buNone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enucleación simple esta </a:t>
            </a:r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contraindicada.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Debe extirparse la lesión, la mucosa que las recubre y el periostio.</a:t>
            </a:r>
            <a:endParaRPr lang="es-E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47145"/>
          <a:stretch/>
        </p:blipFill>
        <p:spPr>
          <a:xfrm>
            <a:off x="6605562" y="1640419"/>
            <a:ext cx="2602832" cy="4034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54903"/>
          <a:stretch/>
        </p:blipFill>
        <p:spPr>
          <a:xfrm>
            <a:off x="9727055" y="1571222"/>
            <a:ext cx="2258883" cy="4103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6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65161" y="2472744"/>
            <a:ext cx="99424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" sz="4000" dirty="0" smtClean="0"/>
              <a:t>TUMORES MALIGNOS DE LAS GLANDULAS SALIVALES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ES" sz="4000" dirty="0" smtClean="0"/>
          </a:p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adenocarcinomas salivales pueden comportarse agresivamente a nivel local, con tendencia a recidivar tras el tratamiento y pueden metastatizar por vía linfática y/o hematógena.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3825026" y="813654"/>
          <a:ext cx="4680904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452"/>
                <a:gridCol w="2340452"/>
              </a:tblGrid>
              <a:tr h="0"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MALIGNOS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 MAYORES</a:t>
                      </a:r>
                      <a:endParaRPr lang="es-E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PAROTIDA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SUBLINGUAL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SUBMANDIBULAR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GLANDULAS MENORES</a:t>
                      </a:r>
                      <a:endParaRPr lang="es-E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PALADAR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MUCOSA BUCAL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LABIO SUPERIOR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OROFARINGE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LABIO INFERIOR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LENGUA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TRIGONO RETROMOLAR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6367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SUELO DE BOCA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</a:t>
                      </a:r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258355" y="444322"/>
            <a:ext cx="5988676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s-ES" dirty="0"/>
              <a:t>DISTRIBUCION ANATOMICA DE TUMORES </a:t>
            </a:r>
          </a:p>
        </p:txBody>
      </p:sp>
    </p:spTree>
    <p:extLst>
      <p:ext uri="{BB962C8B-B14F-4D97-AF65-F5344CB8AC3E}">
        <p14:creationId xmlns:p14="http://schemas.microsoft.com/office/powerpoint/2010/main" val="26663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4182" y="283336"/>
            <a:ext cx="3932237" cy="1078606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5.2 -ADENOCARCINOMA DE GLANDULAS SALIVALES 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75393" y="1542246"/>
            <a:ext cx="10712561" cy="672921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smtClean="0"/>
              <a:t>Tumor maligno de las glándulas salivales con grado de agresividad variable formado por células epiteliales (epidermoides) planas, estratificadas, carente de capsula.</a:t>
            </a:r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297620"/>
              </p:ext>
            </p:extLst>
          </p:nvPr>
        </p:nvGraphicFramePr>
        <p:xfrm>
          <a:off x="775393" y="2073500"/>
          <a:ext cx="10583772" cy="4369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601"/>
                <a:gridCol w="7637171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TIPOS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Alto grado</a:t>
                      </a:r>
                      <a:r>
                        <a:rPr lang="es-ES" i="1" dirty="0" smtClean="0"/>
                        <a:t>(el mas agresivo)</a:t>
                      </a:r>
                      <a:r>
                        <a:rPr lang="es-ES" dirty="0" smtClean="0"/>
                        <a:t>, grado intermedio, bajo grado.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EDAD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Pueden presentarse a cualquier edad. (3ra-7ma década)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SEXO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Femenino</a:t>
                      </a:r>
                      <a:endParaRPr lang="es-ES" dirty="0"/>
                    </a:p>
                  </a:txBody>
                  <a:tcPr/>
                </a:tc>
              </a:tr>
              <a:tr h="783321">
                <a:tc>
                  <a:txBody>
                    <a:bodyPr/>
                    <a:lstStyle/>
                    <a:p>
                      <a:r>
                        <a:rPr lang="es-ES" b="1" dirty="0" smtClean="0"/>
                        <a:t>LOCALIZACION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50% Glándula</a:t>
                      </a:r>
                      <a:r>
                        <a:rPr lang="es-ES" baseline="0" dirty="0" smtClean="0"/>
                        <a:t> Parótida. 20% Paladar. 30% Labios, zona retromolar, mucosa bucal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CLINICA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Nódulos</a:t>
                      </a:r>
                      <a:r>
                        <a:rPr lang="es-ES" baseline="0" dirty="0" smtClean="0"/>
                        <a:t> focales bien delimitados. Los de alto grado son indurados y fijos, ulcerados. Su diámetro oscila entre 1-4cm.  Afectación del VII par craneal (parálisis facial). Las lesiones de bajo grado tienen un tinte azulado. Diagnóstico  diferencial  con mucoceles.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RADIOGRAFICAMENTE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Expansión</a:t>
                      </a:r>
                      <a:r>
                        <a:rPr lang="es-ES" baseline="0" dirty="0" smtClean="0"/>
                        <a:t> ósea y aumento de tamaño, uni o multiloculares, se asocia a un diente impactado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1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870528"/>
              </p:ext>
            </p:extLst>
          </p:nvPr>
        </p:nvGraphicFramePr>
        <p:xfrm>
          <a:off x="605718" y="1178821"/>
          <a:ext cx="6910077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032"/>
                <a:gridCol w="4725045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HITOPATOLOGIA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Contiene</a:t>
                      </a:r>
                      <a:r>
                        <a:rPr lang="es-ES" baseline="0" dirty="0" smtClean="0"/>
                        <a:t> células parecidas al tejido salival (serosas, mucosas, seromucosas). Contenido basófilo. Posee diversos factores de crecimiento: </a:t>
                      </a:r>
                      <a:r>
                        <a:rPr lang="es-ES" i="1" baseline="0" dirty="0" smtClean="0"/>
                        <a:t>solido( lobulillos poco definidos), microquistico, papilar(grandes espacios quísticos y proyecciones papilares) y folicular. Se observa anaplasia celular </a:t>
                      </a:r>
                      <a:endParaRPr lang="es-E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TRATAMIENTO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</a:t>
                      </a:r>
                      <a:r>
                        <a:rPr lang="es-ES" baseline="0" dirty="0" smtClean="0"/>
                        <a:t> corto plazo simula un tumor benigno. En la glándula parótida, se trata con lobectomía, o parotidectomia total.</a:t>
                      </a:r>
                    </a:p>
                    <a:p>
                      <a:r>
                        <a:rPr lang="es-ES" baseline="0" dirty="0" smtClean="0"/>
                        <a:t>El tumor es radiorresistente. QUIMIOTERAPIA 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RECIDIVA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/>
                        <a:t> A largo plazo un 30% puede recidivar y 15% metastatizar.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635" y="593992"/>
            <a:ext cx="3810835" cy="25533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635" y="3615836"/>
            <a:ext cx="4166513" cy="2909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68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40664" y="1819656"/>
            <a:ext cx="7863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/>
              <a:t> 6.-  SINDROME DE SJOGREN </a:t>
            </a:r>
            <a:endParaRPr lang="es-MX" sz="4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272784" y="1819656"/>
            <a:ext cx="484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*    *</a:t>
            </a:r>
            <a:endParaRPr lang="es-MX" sz="1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197864" y="2679192"/>
            <a:ext cx="8604504" cy="352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dirty="0"/>
              <a:t>ENFERMEDAD DE AUTOINMUNIDAD  DONDE ANTICUERPOS DESTRUYEN EL TEJIDO  GLANDULAR  EXOCRINO</a:t>
            </a:r>
          </a:p>
          <a:p>
            <a:pPr>
              <a:defRPr/>
            </a:pPr>
            <a:r>
              <a:rPr lang="es-ES" dirty="0"/>
              <a:t>( ojos, boca, piel</a:t>
            </a:r>
            <a:r>
              <a:rPr lang="es-ES" dirty="0" smtClean="0"/>
              <a:t>)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b="1" dirty="0" smtClean="0"/>
              <a:t>ETIOLOGIA </a:t>
            </a:r>
            <a:endParaRPr lang="es-ES" b="1" dirty="0"/>
          </a:p>
          <a:p>
            <a:pPr marL="265176" indent="-265176">
              <a:lnSpc>
                <a:spcPct val="90000"/>
              </a:lnSpc>
              <a:buFont typeface="Wingdings 2"/>
              <a:buChar char=""/>
              <a:defRPr/>
            </a:pP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ENFERMEDADES VIRALES POR RETROVIRUS, CITOMEGALOVIRUS, VIRUS DE EPSTEIN – BARR. </a:t>
            </a:r>
          </a:p>
          <a:p>
            <a:pPr marL="265176" indent="-265176">
              <a:lnSpc>
                <a:spcPct val="90000"/>
              </a:lnSpc>
              <a:defRPr/>
            </a:pP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 ATACAN CELULAS ALTERANDO LOS CROMOSOMAS  HACEN QUE LA CELULA SE VEA EXTRAÑA Y ES ATACADA Y DESTRUIDA POR LINFOCITOS T.</a:t>
            </a:r>
          </a:p>
          <a:p>
            <a:pPr marL="265176" indent="-265176">
              <a:lnSpc>
                <a:spcPct val="90000"/>
              </a:lnSpc>
              <a:defRPr/>
            </a:pPr>
            <a:endParaRPr lang="es-E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65176" indent="-265176">
              <a:lnSpc>
                <a:spcPct val="90000"/>
              </a:lnSpc>
              <a:defRPr/>
            </a:pP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CAMBIOS HORMONALES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defRPr/>
            </a:pPr>
            <a:endParaRPr lang="en-U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9658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0245" y="605306"/>
            <a:ext cx="3932237" cy="1094705"/>
          </a:xfrm>
          <a:solidFill>
            <a:srgbClr val="0070C0"/>
          </a:solidFill>
        </p:spPr>
        <p:txBody>
          <a:bodyPr/>
          <a:lstStyle/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SINDROME DE SJÖGREN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7555" y="2334296"/>
            <a:ext cx="6172200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CARACTERISTICAS  CLINICAS</a:t>
            </a:r>
            <a:endParaRPr lang="es-E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síndrome afecta a un 0.5-1%  de la población</a:t>
            </a:r>
          </a:p>
          <a:p>
            <a:pPr marL="0" indent="0">
              <a:buNone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Predilección por mujeres 80%</a:t>
            </a:r>
          </a:p>
          <a:p>
            <a:pPr marL="0" indent="0">
              <a:buNone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solo afecta a las glándulas salivales y lagrimales, sin manifestaciones autoinmunes sistémicas se denomina </a:t>
            </a:r>
            <a:r>
              <a:rPr lang="es-E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SJOGREN PRIMARIO.</a:t>
            </a:r>
          </a:p>
          <a:p>
            <a:pPr marL="0" indent="0">
              <a:buNone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pacientes presentan queratoconjuntivitis seca, que se tiñen de rosa con rosa de Bengala.</a:t>
            </a:r>
          </a:p>
          <a:p>
            <a:pPr marL="0" indent="0">
              <a:buNone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Prueba de Schirmer positiva (Si el flujo es inferior a 5mm en &lt;5 min).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1700011"/>
            <a:ext cx="8664820" cy="608527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Grupo de enfermedades  autoinmunes con marcada predilección por mujeres cuyo componente mas llamativo es un intenso proceso autoinmune mediado por linfocitos T.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b="4945"/>
          <a:stretch/>
        </p:blipFill>
        <p:spPr>
          <a:xfrm>
            <a:off x="7727323" y="3023316"/>
            <a:ext cx="3876576" cy="2897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47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490472" y="932688"/>
            <a:ext cx="8266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                                SÍNDROME DE  SJOGREN 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005840" y="1965960"/>
            <a:ext cx="6089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MX" sz="2400" dirty="0"/>
              <a:t>RESEQUEDAD DE BOCA</a:t>
            </a:r>
          </a:p>
          <a:p>
            <a:r>
              <a:rPr lang="es-ES" altLang="es-MX" sz="2400" dirty="0"/>
              <a:t>RESEQUEDAD DE OJOS</a:t>
            </a:r>
          </a:p>
          <a:p>
            <a:r>
              <a:rPr lang="es-ES" altLang="es-MX" sz="2400" dirty="0"/>
              <a:t>RESEQUEDAD DE PIEL </a:t>
            </a:r>
            <a:endParaRPr lang="en-US" altLang="es-MX" sz="2400" dirty="0"/>
          </a:p>
          <a:p>
            <a:r>
              <a:rPr lang="es-ES" altLang="es-MX" sz="2400" dirty="0"/>
              <a:t>EL SX. SJOGREN PRIMARIO  SE ASOCIA CON LINFOMAS. EL SECUNDARIO CON ARTRITIS  REUMATOIDE, LUPUS ERITEMATOSO, ESCLERODERMIA</a:t>
            </a:r>
            <a:endParaRPr lang="en-US" alt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317105" y="1565850"/>
            <a:ext cx="778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CARACTERISTICAS  CLINICAS BUCALES Y SISTEMICAS  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1875154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36776" y="1490472"/>
            <a:ext cx="43799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MX" sz="2000" b="1" dirty="0" smtClean="0"/>
              <a:t>MANIFESTACIONES BUCALES </a:t>
            </a:r>
          </a:p>
          <a:p>
            <a:endParaRPr lang="es-ES" altLang="es-MX" dirty="0"/>
          </a:p>
          <a:p>
            <a:r>
              <a:rPr lang="es-ES" altLang="es-MX" sz="2800" dirty="0" smtClean="0"/>
              <a:t>RESEQUEDAD </a:t>
            </a:r>
            <a:r>
              <a:rPr lang="es-ES" altLang="es-MX" sz="2800" dirty="0"/>
              <a:t>BUCAL</a:t>
            </a:r>
          </a:p>
          <a:p>
            <a:r>
              <a:rPr lang="es-ES" altLang="es-MX" sz="2800" dirty="0"/>
              <a:t>HIPOSALIVACION</a:t>
            </a:r>
          </a:p>
          <a:p>
            <a:r>
              <a:rPr lang="es-ES" altLang="es-MX" sz="2800" dirty="0"/>
              <a:t>XEROSTOMIA</a:t>
            </a:r>
          </a:p>
          <a:p>
            <a:r>
              <a:rPr lang="es-ES" altLang="es-MX" sz="2800" dirty="0"/>
              <a:t>PLACA </a:t>
            </a:r>
            <a:r>
              <a:rPr lang="es-ES" altLang="es-MX" sz="2800" dirty="0" smtClean="0"/>
              <a:t>DENTOBACTERIANA</a:t>
            </a:r>
            <a:endParaRPr lang="es-ES" altLang="es-MX" sz="2800" dirty="0"/>
          </a:p>
          <a:p>
            <a:r>
              <a:rPr lang="es-ES" altLang="es-MX" sz="2800" dirty="0"/>
              <a:t>CARIES</a:t>
            </a:r>
          </a:p>
          <a:p>
            <a:endParaRPr lang="es-ES" altLang="es-MX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016752" y="1938528"/>
            <a:ext cx="515721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MX" sz="3200" dirty="0"/>
              <a:t>DISGEUSIAS CAMBIO DE SABOR SENSASACION DE </a:t>
            </a:r>
            <a:r>
              <a:rPr lang="es-ES" altLang="es-MX" sz="3200" dirty="0" smtClean="0"/>
              <a:t>ARDOR.    DOLOR</a:t>
            </a:r>
          </a:p>
          <a:p>
            <a:endParaRPr lang="es-ES" altLang="es-MX" sz="3200" dirty="0"/>
          </a:p>
          <a:p>
            <a:r>
              <a:rPr lang="es-ES" altLang="es-MX" sz="3200" dirty="0"/>
              <a:t>PERIODONTITIS</a:t>
            </a:r>
          </a:p>
          <a:p>
            <a:r>
              <a:rPr lang="es-ES" altLang="es-MX" sz="3200" dirty="0"/>
              <a:t>AUMENTO PAROTIDEO</a:t>
            </a:r>
            <a:endParaRPr lang="en-US" altLang="es-MX" sz="3200" dirty="0"/>
          </a:p>
          <a:p>
            <a:endParaRPr lang="en-US" altLang="es-MX" sz="3200" dirty="0"/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2615184" y="731520"/>
            <a:ext cx="5312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SINDROME DE SJOGREN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379777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1341" y="807121"/>
            <a:ext cx="6172200" cy="4873625"/>
          </a:xfrm>
        </p:spPr>
        <p:txBody>
          <a:bodyPr>
            <a:normAutofit lnSpcReduction="10000"/>
          </a:bodyPr>
          <a:lstStyle/>
          <a:p>
            <a:r>
              <a:rPr lang="es-E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Síndrome de Sjogren secundario</a:t>
            </a: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asociado a Artritis Reumatoide, lupus eritematoso, esclerosis sistémica, dermatomiositosis.</a:t>
            </a:r>
          </a:p>
          <a:p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etiología del S.S. es desconocida.</a:t>
            </a:r>
          </a:p>
          <a:p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45% de los pacientes presenta  un aumento de tamaño de la parótida, cuando se presenta suele ser bilateral.</a:t>
            </a:r>
          </a:p>
          <a:p>
            <a:pPr marL="0" indent="0">
              <a:buNone/>
            </a:pPr>
            <a:endPara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DIAGNOSTICO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Sialografía con contraste por toda la glándula.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Gammagrafía con pertecnato</a:t>
            </a:r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Tomografía computarizada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Resonancia magnética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Biopsia de glándulas salivales menores</a:t>
            </a:r>
          </a:p>
          <a:p>
            <a:pPr marL="0" indent="0">
              <a:buNone/>
            </a:pPr>
            <a:endParaRPr lang="es-E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763" y="1868163"/>
            <a:ext cx="4197373" cy="3249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602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7098" y="805912"/>
            <a:ext cx="9656733" cy="906650"/>
          </a:xfrm>
        </p:spPr>
        <p:txBody>
          <a:bodyPr/>
          <a:lstStyle/>
          <a:p>
            <a:r>
              <a:rPr lang="es-MX" dirty="0" smtClean="0"/>
              <a:t>GLANDULAS SALIVALES MAYORES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4671" y="2605303"/>
            <a:ext cx="3626522" cy="30205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979" y="2860890"/>
            <a:ext cx="3475336" cy="238528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464671" y="1890793"/>
            <a:ext cx="9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PAROTIDAS                                   SUBLINGUALES                     SUBMAXILARES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68617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4219" y="485430"/>
            <a:ext cx="6172200" cy="592853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HISTOPATOLOGIA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caracteriza por ser una lesión linfoepitelial benigna.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Presencia de linfocitos T y B.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Destrucción progresiva y perdida de unidades acinares.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células ductales y periductales sufren hiperplasia, formando islotes de células epiteliales carentes de luces definidas.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cambios observados en las glándulas menores en el S.S. consisten en acúmulos de linfocitos alrededor de los conductos intralobulillares.</a:t>
            </a:r>
          </a:p>
          <a:p>
            <a:pPr marL="0" indent="0" algn="just">
              <a:buNone/>
            </a:pPr>
            <a:endParaRPr lang="es-E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s-E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existe tratamiento eficaz.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Aplicaciones tópicas de fluor para minimizar el desarrollo de caries radicular.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Sustitutos de saliva o glicerina/agua con sabor a limón.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Pilocarpina, estimula la secreción conservando cierta funcionalidad.</a:t>
            </a:r>
          </a:p>
          <a:p>
            <a:pPr marL="0" indent="0" algn="just">
              <a:buNone/>
            </a:pPr>
            <a:r>
              <a:rPr lang="es-E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S.S. secundario va acompañado de agentes inmunosupresores.</a:t>
            </a:r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419" y="1493950"/>
            <a:ext cx="5159668" cy="36796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19239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70432" y="704088"/>
            <a:ext cx="7973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MX" dirty="0"/>
              <a:t>PRONOSTICO:     </a:t>
            </a:r>
          </a:p>
          <a:p>
            <a:r>
              <a:rPr lang="es-ES" altLang="es-MX" dirty="0"/>
              <a:t>DEPENDIENDO COMO SE ASOCIE CON LAS DIFERENTES ENFERMEDADES. SE DEBE CANALIZAR </a:t>
            </a:r>
          </a:p>
          <a:p>
            <a:endParaRPr lang="es-ES" altLang="es-MX" dirty="0"/>
          </a:p>
          <a:p>
            <a:r>
              <a:rPr lang="es-ES" altLang="es-MX" dirty="0"/>
              <a:t>TRATAMIENTO:</a:t>
            </a:r>
          </a:p>
          <a:p>
            <a:r>
              <a:rPr lang="es-ES" altLang="es-MX" dirty="0"/>
              <a:t>SALIVA </a:t>
            </a:r>
            <a:r>
              <a:rPr lang="es-ES" altLang="es-MX" dirty="0" smtClean="0"/>
              <a:t>ARTIFICAIAL     PREVENCION </a:t>
            </a:r>
            <a:r>
              <a:rPr lang="es-ES" altLang="es-MX" dirty="0"/>
              <a:t>DE </a:t>
            </a:r>
            <a:r>
              <a:rPr lang="es-ES" altLang="es-MX" dirty="0" smtClean="0"/>
              <a:t>CARIES.    GOTAS </a:t>
            </a:r>
            <a:r>
              <a:rPr lang="es-ES" altLang="es-MX" dirty="0"/>
              <a:t>OFTALMICAS</a:t>
            </a:r>
          </a:p>
          <a:p>
            <a:r>
              <a:rPr lang="es-ES" altLang="es-MX" dirty="0"/>
              <a:t>CREMA PARA PIEL</a:t>
            </a:r>
          </a:p>
          <a:p>
            <a:endParaRPr lang="es-ES" altLang="es-MX" dirty="0" smtClean="0"/>
          </a:p>
          <a:p>
            <a:r>
              <a:rPr lang="es-ES" altLang="es-MX" dirty="0" smtClean="0"/>
              <a:t>CORTICOESTROIDES</a:t>
            </a:r>
            <a:endParaRPr lang="en-US" altLang="es-MX" dirty="0"/>
          </a:p>
          <a:p>
            <a:endParaRPr lang="en-US" alt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584" y="3706749"/>
            <a:ext cx="2590800" cy="16573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2" y="2557462"/>
            <a:ext cx="2619375" cy="17430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226" y="3616452"/>
            <a:ext cx="3844341" cy="222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538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1" y="407319"/>
            <a:ext cx="11578107" cy="637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96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EJERCICIOS  CON CASOS CLINICOS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PUEDEN HACER VARIOS EJERCICIOS EN DONDE EL MAESTRO DA LAS CARACTERISTICAS CLINICAS DE UNA ENFERMEDAD DE GLANDULAS SALIVALES, SE MUESTRAN FOTOGRAFIAS DEL PACIENTE Y EL  CORTE HISTOLOGICO Y EL ALUMNO DIAGNOSTICA. TAMBIEN SE PUEDE TRABAJAR EN EQUIPOS DE CINCO ALUMNOS  PARA EL DIAGNOSTICO.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73027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384" y="1688123"/>
            <a:ext cx="5720861" cy="414131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055815" y="3032369"/>
            <a:ext cx="4697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/>
              <a:t>   PREGUNTAS ?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1166995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5761" y="1020768"/>
            <a:ext cx="8670164" cy="4893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    BIBLIOGRAFIA</a:t>
            </a:r>
            <a:endParaRPr lang="es-ES" dirty="0"/>
          </a:p>
          <a:p>
            <a:r>
              <a:rPr lang="es-ES" sz="1600" dirty="0"/>
              <a:t>Saap, P. </a:t>
            </a:r>
            <a:r>
              <a:rPr lang="es-ES" sz="1600" dirty="0" smtClean="0"/>
              <a:t>Patología </a:t>
            </a:r>
            <a:r>
              <a:rPr lang="es-ES" sz="1600" dirty="0"/>
              <a:t>oral y Maxilofacial contemporánea. </a:t>
            </a:r>
            <a:r>
              <a:rPr lang="es-ES" sz="1600" dirty="0" smtClean="0"/>
              <a:t>Ed.Elsevier</a:t>
            </a:r>
            <a:r>
              <a:rPr lang="es-ES" sz="1600" dirty="0"/>
              <a:t>. 2004</a:t>
            </a:r>
          </a:p>
          <a:p>
            <a:pPr lvl="0"/>
            <a:r>
              <a:rPr lang="es-ES" sz="1400" dirty="0"/>
              <a:t>Castellanos J. Luis. Díaz Guzmán Laura  </a:t>
            </a:r>
            <a:r>
              <a:rPr lang="es-MX" sz="1400" dirty="0"/>
              <a:t> </a:t>
            </a:r>
            <a:r>
              <a:rPr lang="es-ES" sz="1400" dirty="0" smtClean="0"/>
              <a:t>Medicina </a:t>
            </a:r>
            <a:r>
              <a:rPr lang="es-ES" sz="1400" dirty="0"/>
              <a:t>en Odontología</a:t>
            </a:r>
            <a:r>
              <a:rPr lang="es-ES" sz="1400" dirty="0" smtClean="0"/>
              <a:t>. </a:t>
            </a:r>
            <a:r>
              <a:rPr lang="es-ES" sz="1400" dirty="0"/>
              <a:t>Manejo  </a:t>
            </a:r>
            <a:r>
              <a:rPr lang="es-ES" sz="1400" dirty="0" smtClean="0"/>
              <a:t>de Pacientes </a:t>
            </a:r>
            <a:r>
              <a:rPr lang="es-ES" sz="1400" dirty="0"/>
              <a:t>con Enfermedades </a:t>
            </a:r>
            <a:r>
              <a:rPr lang="es-ES" sz="1400" dirty="0" smtClean="0"/>
              <a:t>      </a:t>
            </a:r>
          </a:p>
          <a:p>
            <a:pPr marL="0" indent="0">
              <a:buNone/>
            </a:pPr>
            <a:r>
              <a:rPr lang="es-ES" sz="1400" dirty="0"/>
              <a:t> </a:t>
            </a:r>
            <a:r>
              <a:rPr lang="es-ES" sz="1400" dirty="0" smtClean="0"/>
              <a:t>       Sistémicas</a:t>
            </a:r>
            <a:r>
              <a:rPr lang="es-ES" sz="1400" dirty="0"/>
              <a:t>. </a:t>
            </a:r>
            <a:r>
              <a:rPr lang="es-ES" sz="1400" dirty="0" smtClean="0"/>
              <a:t> </a:t>
            </a:r>
            <a:r>
              <a:rPr lang="es-ES" sz="1400" dirty="0"/>
              <a:t>Ed. Manual Moderno  </a:t>
            </a:r>
            <a:r>
              <a:rPr lang="es-ES" sz="1400" dirty="0" smtClean="0"/>
              <a:t>2015  </a:t>
            </a:r>
            <a:r>
              <a:rPr lang="es-ES" sz="1400" dirty="0"/>
              <a:t>México</a:t>
            </a:r>
            <a:r>
              <a:rPr lang="es-ES" sz="1400" dirty="0" smtClean="0"/>
              <a:t>.</a:t>
            </a:r>
          </a:p>
          <a:p>
            <a:endParaRPr lang="es-ES" sz="1400" dirty="0"/>
          </a:p>
          <a:p>
            <a:r>
              <a:rPr lang="es-ES" sz="1400" dirty="0" smtClean="0"/>
              <a:t> </a:t>
            </a:r>
            <a:r>
              <a:rPr lang="es-ES" sz="1400" dirty="0"/>
              <a:t>Cawson  R.A., Odell E.W. Fundamentos de Medicina y Patología </a:t>
            </a:r>
            <a:r>
              <a:rPr lang="es-ES" sz="1400" dirty="0" smtClean="0"/>
              <a:t>Oral</a:t>
            </a:r>
            <a:r>
              <a:rPr lang="es-MX" sz="1400" dirty="0" smtClean="0"/>
              <a:t>.  </a:t>
            </a:r>
            <a:r>
              <a:rPr lang="es-ES" sz="1400" dirty="0" smtClean="0"/>
              <a:t>Ed</a:t>
            </a:r>
            <a:r>
              <a:rPr lang="es-ES" sz="1400" dirty="0"/>
              <a:t>. Elsevier  octava edición 2012 </a:t>
            </a:r>
            <a:endParaRPr lang="es-ES" sz="1400" dirty="0" smtClean="0"/>
          </a:p>
          <a:p>
            <a:r>
              <a:rPr lang="es-MX" sz="1400" dirty="0"/>
              <a:t>Gassab E., Berkaoui A., Kedous S., Korbi A., Khaireddine N., Harrathi K., Moussa A., El Kadhi F., Koubaa J., Gassab A. Adenome pleomorphe a localisation extra parotidienne. J TUN ORL. (2009); 22: 36-39.</a:t>
            </a:r>
            <a:br>
              <a:rPr lang="es-MX" sz="1400" dirty="0"/>
            </a:br>
            <a:endParaRPr lang="es-MX" sz="1400" dirty="0" smtClean="0"/>
          </a:p>
          <a:p>
            <a:endParaRPr lang="es-MX" sz="1400" dirty="0"/>
          </a:p>
          <a:p>
            <a:pPr marL="0" indent="0">
              <a:buNone/>
            </a:pPr>
            <a:r>
              <a:rPr lang="es-MX" altLang="es-MX" sz="1400" dirty="0" smtClean="0">
                <a:solidFill>
                  <a:schemeClr val="tx1"/>
                </a:solidFill>
              </a:rPr>
              <a:t>       Sahoo </a:t>
            </a:r>
            <a:r>
              <a:rPr lang="es-MX" altLang="es-MX" sz="1400" dirty="0">
                <a:solidFill>
                  <a:schemeClr val="tx1"/>
                </a:solidFill>
              </a:rPr>
              <a:t>N., Rangan M., Gadad R. Pleomorphic adenoma palate: Major tumor in a minor gland. Annals of Maxillofacial </a:t>
            </a:r>
            <a:r>
              <a:rPr lang="es-MX" altLang="es-MX" sz="1400" dirty="0" smtClean="0">
                <a:solidFill>
                  <a:schemeClr val="tx1"/>
                </a:solidFill>
              </a:rPr>
              <a:t>     </a:t>
            </a:r>
          </a:p>
          <a:p>
            <a:pPr marL="0" indent="0">
              <a:buNone/>
            </a:pPr>
            <a:r>
              <a:rPr lang="es-MX" altLang="es-MX" sz="1400" dirty="0">
                <a:solidFill>
                  <a:schemeClr val="tx1"/>
                </a:solidFill>
              </a:rPr>
              <a:t> </a:t>
            </a:r>
            <a:r>
              <a:rPr lang="es-MX" altLang="es-MX" sz="1400" dirty="0" smtClean="0">
                <a:solidFill>
                  <a:schemeClr val="tx1"/>
                </a:solidFill>
              </a:rPr>
              <a:t>      Surgery</a:t>
            </a:r>
            <a:r>
              <a:rPr lang="es-MX" altLang="es-MX" sz="1400" dirty="0">
                <a:solidFill>
                  <a:schemeClr val="tx1"/>
                </a:solidFill>
              </a:rPr>
              <a:t>. (2013); 3 (2): 195-97.</a:t>
            </a:r>
            <a:r>
              <a:rPr lang="es-MX" altLang="es-MX" sz="1100" dirty="0">
                <a:solidFill>
                  <a:schemeClr val="tx1"/>
                </a:solidFill>
              </a:rPr>
              <a:t> </a:t>
            </a:r>
            <a:endParaRPr lang="es-MX" altLang="es-MX" sz="3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s-MX" sz="1400" dirty="0"/>
          </a:p>
          <a:p>
            <a:endParaRPr lang="es-E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276999"/>
            <a:ext cx="2856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¿.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29290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28409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634836" y="1265382"/>
            <a:ext cx="8709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                             ENFERMEDADES DE LAS GLANDULAS SALIVALES </a:t>
            </a:r>
          </a:p>
          <a:p>
            <a:endParaRPr lang="es-MX" dirty="0"/>
          </a:p>
          <a:p>
            <a:r>
              <a:rPr lang="es-MX" dirty="0" smtClean="0"/>
              <a:t>                                                  GUIA DE DIAPOSITIVAS                                                    1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487055" y="2346036"/>
            <a:ext cx="92917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1.-  PORTADA</a:t>
            </a:r>
          </a:p>
          <a:p>
            <a:r>
              <a:rPr lang="es-MX" dirty="0" smtClean="0"/>
              <a:t>2.-  PRESENTACION </a:t>
            </a:r>
          </a:p>
          <a:p>
            <a:r>
              <a:rPr lang="es-MX" dirty="0" smtClean="0"/>
              <a:t>3.-  GENERALIDADES DE LAS GLANDULAS SALIVALES</a:t>
            </a:r>
          </a:p>
          <a:p>
            <a:r>
              <a:rPr lang="es-MX" dirty="0" smtClean="0"/>
              <a:t>4.-  GLANDULAS SALIVALES MAYORES</a:t>
            </a:r>
          </a:p>
          <a:p>
            <a:r>
              <a:rPr lang="es-MX" dirty="0" smtClean="0"/>
              <a:t>5.-  GLANDULAS SALIVALES MENORES</a:t>
            </a:r>
          </a:p>
          <a:p>
            <a:r>
              <a:rPr lang="es-MX" dirty="0" smtClean="0"/>
              <a:t>6.-  CONDUCTOS DE STENON  WHARTON Y RIVINUS</a:t>
            </a:r>
          </a:p>
          <a:p>
            <a:r>
              <a:rPr lang="es-MX" dirty="0" smtClean="0"/>
              <a:t>7.-  ENFERMEDADES INFECCIOSAS DE LAS GLANDULAS SALIVALES </a:t>
            </a:r>
          </a:p>
          <a:p>
            <a:r>
              <a:rPr lang="es-MX" dirty="0" smtClean="0"/>
              <a:t>8.-  PAROTIDITIS VIRAL Y PAROTIDITIS BACTERIANA AGUDA </a:t>
            </a:r>
          </a:p>
          <a:p>
            <a:r>
              <a:rPr lang="es-MX" dirty="0" smtClean="0"/>
              <a:t>9.-  PAROTIDITIS VIRAL ETIOLOGIA </a:t>
            </a:r>
          </a:p>
          <a:p>
            <a:r>
              <a:rPr lang="es-MX" dirty="0" smtClean="0"/>
              <a:t>10 - </a:t>
            </a:r>
            <a:r>
              <a:rPr lang="es-MX" dirty="0"/>
              <a:t>CARACTERISTICAS CLINICAS DE LA PAROTIDITIS VIRAL </a:t>
            </a:r>
            <a:endParaRPr lang="es-MX" dirty="0" smtClean="0"/>
          </a:p>
          <a:p>
            <a:r>
              <a:rPr lang="es-MX" dirty="0" smtClean="0"/>
              <a:t>11-  HISTOPATOLOGIA </a:t>
            </a:r>
            <a:r>
              <a:rPr lang="es-MX" dirty="0"/>
              <a:t>PRONOSTICO Y </a:t>
            </a:r>
            <a:r>
              <a:rPr lang="es-MX" dirty="0" smtClean="0"/>
              <a:t>TRATAMIENTO</a:t>
            </a:r>
          </a:p>
          <a:p>
            <a:r>
              <a:rPr lang="es-MX" dirty="0" smtClean="0"/>
              <a:t>12-  </a:t>
            </a:r>
            <a:r>
              <a:rPr lang="es-MX" dirty="0"/>
              <a:t>PAROTIDITIS BACTERIANA AGUDA </a:t>
            </a:r>
          </a:p>
          <a:p>
            <a:r>
              <a:rPr lang="es-MX" dirty="0" smtClean="0"/>
              <a:t>13-  </a:t>
            </a:r>
            <a:r>
              <a:rPr lang="es-MX" dirty="0"/>
              <a:t>ETIOLOGIA DE LA PAROTIDITIS BACTERIANA AGUDA </a:t>
            </a:r>
          </a:p>
          <a:p>
            <a:r>
              <a:rPr lang="es-MX" dirty="0" smtClean="0"/>
              <a:t>14-  </a:t>
            </a:r>
            <a:r>
              <a:rPr lang="es-MX" dirty="0"/>
              <a:t>CARACTERISTICAS CLINICAS   PRONOSTICO Y TRATAMIENTO</a:t>
            </a:r>
          </a:p>
          <a:p>
            <a:r>
              <a:rPr lang="es-MX" dirty="0" smtClean="0"/>
              <a:t>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73354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69308" y="722899"/>
            <a:ext cx="7499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ENFERMEDADES DE LAS GLANDULAS SALIVALES </a:t>
            </a:r>
          </a:p>
          <a:p>
            <a:endParaRPr lang="es-MX" dirty="0"/>
          </a:p>
          <a:p>
            <a:r>
              <a:rPr lang="es-MX" dirty="0" smtClean="0"/>
              <a:t>                        GUIA </a:t>
            </a:r>
            <a:r>
              <a:rPr lang="es-MX" dirty="0"/>
              <a:t>DE DIAPOSITIVAS </a:t>
            </a:r>
            <a:r>
              <a:rPr lang="es-MX" dirty="0" smtClean="0"/>
              <a:t>                                                2                        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089892" y="1745672"/>
            <a:ext cx="964276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15-   3</a:t>
            </a:r>
            <a:r>
              <a:rPr lang="es-MX" dirty="0"/>
              <a:t>.- SIALOLITIASIS  CARACTERISTICAS CLINICAS </a:t>
            </a:r>
            <a:r>
              <a:rPr lang="es-MX" dirty="0" smtClean="0"/>
              <a:t>ETIOLOGIA</a:t>
            </a:r>
          </a:p>
          <a:p>
            <a:r>
              <a:rPr lang="es-MX" dirty="0" smtClean="0"/>
              <a:t>16-   INCIDENCIA</a:t>
            </a:r>
            <a:r>
              <a:rPr lang="es-MX" dirty="0"/>
              <a:t>. CARACTERISTICAS </a:t>
            </a:r>
            <a:r>
              <a:rPr lang="es-MX" dirty="0" smtClean="0"/>
              <a:t>CLINICAS</a:t>
            </a:r>
          </a:p>
          <a:p>
            <a:r>
              <a:rPr lang="es-MX" dirty="0" smtClean="0"/>
              <a:t>17-   4</a:t>
            </a:r>
            <a:r>
              <a:rPr lang="es-MX" dirty="0"/>
              <a:t>.- LESIONES DE EXTRAVASACION  RANULA, MUCOCELE </a:t>
            </a:r>
          </a:p>
          <a:p>
            <a:r>
              <a:rPr lang="es-MX" dirty="0" smtClean="0"/>
              <a:t>18-   LESIONES </a:t>
            </a:r>
            <a:r>
              <a:rPr lang="es-MX" dirty="0"/>
              <a:t>DE EXTRAVASACION  RANULA, </a:t>
            </a:r>
            <a:r>
              <a:rPr lang="es-MX" dirty="0" smtClean="0"/>
              <a:t>MUCOCELE</a:t>
            </a:r>
          </a:p>
          <a:p>
            <a:r>
              <a:rPr lang="es-MX" dirty="0" smtClean="0"/>
              <a:t>19-   RANULA ETIOLOGIA</a:t>
            </a:r>
          </a:p>
          <a:p>
            <a:r>
              <a:rPr lang="es-MX" dirty="0" smtClean="0"/>
              <a:t>20-   RANULA CARACTERISTICAS CLINICAS </a:t>
            </a:r>
          </a:p>
          <a:p>
            <a:r>
              <a:rPr lang="es-MX" dirty="0" smtClean="0"/>
              <a:t>21-   CARACTERISTICAS </a:t>
            </a:r>
            <a:r>
              <a:rPr lang="es-MX" dirty="0"/>
              <a:t>HISTOLOGICAS DE LA RANULA   TRATAMIENTO </a:t>
            </a:r>
          </a:p>
          <a:p>
            <a:r>
              <a:rPr lang="es-MX" dirty="0" smtClean="0"/>
              <a:t>22-   MUCOCELE ETIOLOGIA </a:t>
            </a:r>
          </a:p>
          <a:p>
            <a:r>
              <a:rPr lang="es-MX" dirty="0" smtClean="0"/>
              <a:t>23-   CARACTERISTICAS CLINICAS DEL MUCOCELE  </a:t>
            </a:r>
          </a:p>
          <a:p>
            <a:pPr lvl="0">
              <a:defRPr/>
            </a:pPr>
            <a:r>
              <a:rPr lang="es-MX" dirty="0" smtClean="0"/>
              <a:t>24-   CARACTERISTICAS </a:t>
            </a:r>
            <a:r>
              <a:rPr lang="es-MX" dirty="0"/>
              <a:t>HISTOLOGICAS DEL </a:t>
            </a:r>
            <a:r>
              <a:rPr lang="es-MX" dirty="0" smtClean="0"/>
              <a:t>MUCOCELE</a:t>
            </a:r>
          </a:p>
          <a:p>
            <a:pPr lvl="0">
              <a:defRPr/>
            </a:pPr>
            <a:r>
              <a:rPr lang="es-MX" dirty="0" smtClean="0"/>
              <a:t>25-   5.- LESIONES TUMORALES </a:t>
            </a:r>
          </a:p>
          <a:p>
            <a:pPr lvl="0">
              <a:defRPr/>
            </a:pPr>
            <a:r>
              <a:rPr lang="es-MX" dirty="0" smtClean="0"/>
              <a:t>26-   TUMORES BENIGNOS </a:t>
            </a:r>
          </a:p>
          <a:p>
            <a:pPr lvl="0">
              <a:defRPr/>
            </a:pPr>
            <a:r>
              <a:rPr lang="es-MX" dirty="0" smtClean="0"/>
              <a:t>27-   ADENOMA PLEOMORFO </a:t>
            </a:r>
          </a:p>
          <a:p>
            <a:pPr>
              <a:defRPr/>
            </a:pPr>
            <a:r>
              <a:rPr lang="es-MX" dirty="0" smtClean="0"/>
              <a:t>28-   ADENOMA </a:t>
            </a:r>
            <a:r>
              <a:rPr lang="es-MX" dirty="0"/>
              <a:t>PLEOMORFO GENERALIDADES</a:t>
            </a:r>
          </a:p>
          <a:p>
            <a:pPr>
              <a:defRPr/>
            </a:pPr>
            <a:r>
              <a:rPr lang="es-MX" dirty="0" smtClean="0"/>
              <a:t>29-   CARACTERISTICAS </a:t>
            </a:r>
            <a:r>
              <a:rPr lang="es-MX" dirty="0"/>
              <a:t>CLINICAS  </a:t>
            </a:r>
          </a:p>
          <a:p>
            <a:pPr>
              <a:defRPr/>
            </a:pPr>
            <a:r>
              <a:rPr lang="es-MX" dirty="0" smtClean="0"/>
              <a:t>30-   CARACTERISTICAS </a:t>
            </a:r>
            <a:r>
              <a:rPr lang="es-MX" dirty="0"/>
              <a:t>HISTOLOGICAS  TRATAMIENTO </a:t>
            </a:r>
          </a:p>
          <a:p>
            <a:pPr lvl="0">
              <a:defRPr/>
            </a:pPr>
            <a:r>
              <a:rPr lang="es-MX" dirty="0" smtClean="0"/>
              <a:t>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49106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69672" y="510463"/>
            <a:ext cx="71858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ENFERMEDADES DE LAS GLANDULAS SALIVALES </a:t>
            </a:r>
          </a:p>
          <a:p>
            <a:endParaRPr lang="es-MX" dirty="0"/>
          </a:p>
          <a:p>
            <a:r>
              <a:rPr lang="es-MX" dirty="0"/>
              <a:t>                        GUIA DE DIAPOSITIVAS </a:t>
            </a:r>
            <a:r>
              <a:rPr lang="es-MX" dirty="0" smtClean="0"/>
              <a:t>                                            3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634837" y="1339273"/>
            <a:ext cx="8589818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31-  TUMORES </a:t>
            </a:r>
            <a:r>
              <a:rPr lang="es-MX" sz="1600" dirty="0"/>
              <a:t>MALIGNOS DE LAS GLANDULAS SALIVALES </a:t>
            </a:r>
          </a:p>
          <a:p>
            <a:r>
              <a:rPr lang="es-MX" sz="1600" dirty="0" smtClean="0"/>
              <a:t>32-  DISTRIBUCION </a:t>
            </a:r>
            <a:r>
              <a:rPr lang="es-MX" sz="1600" dirty="0"/>
              <a:t>ANATOMICA DE </a:t>
            </a:r>
            <a:r>
              <a:rPr lang="es-MX" sz="1600" dirty="0" smtClean="0"/>
              <a:t>TUMORES</a:t>
            </a:r>
          </a:p>
          <a:p>
            <a:r>
              <a:rPr lang="es-MX" sz="1600" dirty="0" smtClean="0"/>
              <a:t>33-  ADENOCARCINOMA </a:t>
            </a:r>
            <a:r>
              <a:rPr lang="es-MX" sz="1600" dirty="0"/>
              <a:t>DE GLANDULAS SALIVALES </a:t>
            </a:r>
          </a:p>
          <a:p>
            <a:r>
              <a:rPr lang="es-MX" sz="1600" dirty="0" smtClean="0"/>
              <a:t>34-  HISTOPATOLOGIA</a:t>
            </a:r>
            <a:r>
              <a:rPr lang="es-MX" sz="1600" dirty="0"/>
              <a:t>. TRATAMIENTO RECIDIVA </a:t>
            </a:r>
          </a:p>
          <a:p>
            <a:r>
              <a:rPr lang="es-MX" sz="1600" dirty="0" smtClean="0"/>
              <a:t>35-  6</a:t>
            </a:r>
            <a:r>
              <a:rPr lang="es-MX" sz="1600" dirty="0"/>
              <a:t>.- SINDROME DE SJOGREN  </a:t>
            </a:r>
            <a:r>
              <a:rPr lang="es-MX" sz="1600" dirty="0" smtClean="0"/>
              <a:t>ETIOLOGIA</a:t>
            </a:r>
          </a:p>
          <a:p>
            <a:r>
              <a:rPr lang="es-MX" sz="1600" dirty="0" smtClean="0"/>
              <a:t>36-  CARACTERISTICAS </a:t>
            </a:r>
            <a:r>
              <a:rPr lang="es-MX" sz="1600" dirty="0"/>
              <a:t>CLINICAS  SJOGREN </a:t>
            </a:r>
            <a:r>
              <a:rPr lang="es-MX" sz="1600" dirty="0" smtClean="0"/>
              <a:t>PRIMARIO</a:t>
            </a:r>
          </a:p>
          <a:p>
            <a:r>
              <a:rPr lang="es-MX" sz="1600" dirty="0" smtClean="0"/>
              <a:t>37-  CARACTERISTICAS </a:t>
            </a:r>
            <a:r>
              <a:rPr lang="es-MX" sz="1600" dirty="0"/>
              <a:t>CLINICAS  BUCALES Y SISTEMICAS </a:t>
            </a:r>
            <a:endParaRPr lang="es-MX" sz="1600" dirty="0" smtClean="0"/>
          </a:p>
          <a:p>
            <a:r>
              <a:rPr lang="es-MX" sz="1600" dirty="0" smtClean="0"/>
              <a:t>38-  MANIFESTACIONES </a:t>
            </a:r>
            <a:r>
              <a:rPr lang="es-MX" sz="1600" dirty="0"/>
              <a:t>BUCALES  DEL SINDROME DE  </a:t>
            </a:r>
            <a:r>
              <a:rPr lang="es-MX" sz="1600" dirty="0" smtClean="0"/>
              <a:t>SJOGREN</a:t>
            </a:r>
          </a:p>
          <a:p>
            <a:r>
              <a:rPr lang="es-MX" sz="1600" dirty="0" smtClean="0"/>
              <a:t>39-  SINDROME </a:t>
            </a:r>
            <a:r>
              <a:rPr lang="es-MX" sz="1600" dirty="0"/>
              <a:t>DE SJOGREN </a:t>
            </a:r>
            <a:r>
              <a:rPr lang="es-MX" sz="1600" dirty="0" smtClean="0"/>
              <a:t>SECUNDARIO</a:t>
            </a:r>
          </a:p>
          <a:p>
            <a:r>
              <a:rPr lang="es-MX" sz="1600" dirty="0" smtClean="0"/>
              <a:t>40-  HISTOPATOLOGIA  TRATAMIENTO </a:t>
            </a:r>
          </a:p>
          <a:p>
            <a:r>
              <a:rPr lang="es-MX" sz="1600" dirty="0" smtClean="0"/>
              <a:t>41-  </a:t>
            </a:r>
            <a:r>
              <a:rPr lang="es-MX" sz="1600" dirty="0"/>
              <a:t>PRONOSTICO TRATAMIENTO </a:t>
            </a:r>
            <a:r>
              <a:rPr lang="es-MX" sz="1600" dirty="0" smtClean="0"/>
              <a:t>BUCAL, DERMICO </a:t>
            </a:r>
            <a:r>
              <a:rPr lang="es-MX" sz="1600" dirty="0"/>
              <a:t>Y  OCULAR </a:t>
            </a:r>
            <a:endParaRPr lang="es-MX" sz="1600" dirty="0" smtClean="0"/>
          </a:p>
          <a:p>
            <a:r>
              <a:rPr lang="es-MX" sz="1600" dirty="0" smtClean="0"/>
              <a:t>42-  </a:t>
            </a:r>
            <a:r>
              <a:rPr lang="es-MX" sz="1600" dirty="0"/>
              <a:t>ESQUEMA DE ALTERACIONES DE </a:t>
            </a:r>
            <a:r>
              <a:rPr lang="es-MX" sz="1600" dirty="0" smtClean="0"/>
              <a:t>GLANDULAS SALIVALES</a:t>
            </a:r>
          </a:p>
          <a:p>
            <a:r>
              <a:rPr lang="es-MX" sz="1600" dirty="0" smtClean="0"/>
              <a:t>43-  </a:t>
            </a:r>
            <a:r>
              <a:rPr lang="es-MX" sz="1600" dirty="0"/>
              <a:t>EJERCICIOS CASOS </a:t>
            </a:r>
            <a:r>
              <a:rPr lang="es-MX" sz="1600" dirty="0" smtClean="0"/>
              <a:t>CLINICOS</a:t>
            </a:r>
          </a:p>
          <a:p>
            <a:r>
              <a:rPr lang="es-MX" sz="1600" dirty="0" smtClean="0"/>
              <a:t>44-  PREGUNTAS</a:t>
            </a:r>
          </a:p>
          <a:p>
            <a:r>
              <a:rPr lang="es-MX" sz="1600" dirty="0" smtClean="0"/>
              <a:t>45-  </a:t>
            </a:r>
            <a:r>
              <a:rPr lang="es-MX" sz="1600" dirty="0"/>
              <a:t>BIBLIOGRAFIA </a:t>
            </a:r>
            <a:r>
              <a:rPr lang="es-MX" sz="1600" dirty="0" smtClean="0"/>
              <a:t> </a:t>
            </a:r>
          </a:p>
          <a:p>
            <a:r>
              <a:rPr lang="es-MX" sz="1600" dirty="0" smtClean="0"/>
              <a:t>46-  GUIA DE DIAPOSITIVAS   1 </a:t>
            </a:r>
          </a:p>
          <a:p>
            <a:r>
              <a:rPr lang="es-MX" sz="1600" dirty="0" smtClean="0"/>
              <a:t>47-  GUIA DE DIAPOSITIVAS   2</a:t>
            </a:r>
          </a:p>
          <a:p>
            <a:r>
              <a:rPr lang="es-MX" sz="1600" dirty="0" smtClean="0"/>
              <a:t>48-  GUIA DE DIAPOSITIVAS   3</a:t>
            </a:r>
          </a:p>
          <a:p>
            <a:r>
              <a:rPr lang="es-MX" sz="1600" dirty="0" smtClean="0"/>
              <a:t>49-  MATERIAL AUDIOVISUAL  ELABORACION </a:t>
            </a:r>
          </a:p>
          <a:p>
            <a:endParaRPr lang="es-MX" sz="1600" dirty="0" smtClean="0"/>
          </a:p>
          <a:p>
            <a:endParaRPr lang="es-MX" sz="1600" dirty="0"/>
          </a:p>
          <a:p>
            <a:r>
              <a:rPr lang="es-MX" sz="1600" dirty="0" smtClean="0"/>
              <a:t> </a:t>
            </a:r>
            <a:endParaRPr lang="es-MX" sz="1600" dirty="0"/>
          </a:p>
          <a:p>
            <a:r>
              <a:rPr lang="es-MX" dirty="0" smtClean="0"/>
              <a:t>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  </a:t>
            </a:r>
            <a:endParaRPr lang="es-MX" dirty="0"/>
          </a:p>
          <a:p>
            <a:r>
              <a:rPr lang="es-MX" dirty="0" smtClean="0"/>
              <a:t>  </a:t>
            </a:r>
            <a:endParaRPr lang="es-MX" dirty="0"/>
          </a:p>
          <a:p>
            <a:r>
              <a:rPr lang="es-MX" dirty="0" smtClean="0"/>
              <a:t>   </a:t>
            </a:r>
            <a:endParaRPr lang="es-MX" dirty="0"/>
          </a:p>
          <a:p>
            <a:r>
              <a:rPr lang="es-MX" dirty="0" smtClean="0"/>
              <a:t>  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9760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75323" y="5111261"/>
            <a:ext cx="8956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+mj-lt"/>
              </a:rPr>
              <a:t>         </a:t>
            </a:r>
            <a:r>
              <a:rPr lang="es-MX" sz="2800" b="1" dirty="0" smtClean="0">
                <a:solidFill>
                  <a:srgbClr val="FF0000"/>
                </a:solidFill>
                <a:latin typeface="+mj-lt"/>
              </a:rPr>
              <a:t>MATERIAL AUDIOVISUAL  ELABORADO POR:</a:t>
            </a:r>
          </a:p>
          <a:p>
            <a:endParaRPr lang="es-MX" sz="2800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es-MX" sz="28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s-MX" sz="2800" b="1" dirty="0" smtClean="0">
                <a:solidFill>
                  <a:srgbClr val="FF0000"/>
                </a:solidFill>
                <a:latin typeface="+mj-lt"/>
              </a:rPr>
              <a:t>                    DR. EN E. MARILUZ DIAZ GUZMAN </a:t>
            </a:r>
            <a:endParaRPr lang="es-MX" sz="2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15412" y="-611103"/>
            <a:ext cx="4431325" cy="663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98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5844" y="586925"/>
            <a:ext cx="9385513" cy="5522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GLANDULAS SALIVALES MENORES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31756" y="1697038"/>
            <a:ext cx="750118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58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1050" y="982133"/>
            <a:ext cx="9075547" cy="404966"/>
          </a:xfrm>
        </p:spPr>
        <p:txBody>
          <a:bodyPr>
            <a:noAutofit/>
          </a:bodyPr>
          <a:lstStyle/>
          <a:p>
            <a:r>
              <a:rPr lang="es-MX" sz="2000" dirty="0" smtClean="0"/>
              <a:t>CONDUCTOS DE STENON WHARTON    RIVINUS </a:t>
            </a:r>
            <a:endParaRPr lang="es-MX" sz="2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57243" y="1473120"/>
            <a:ext cx="3672565" cy="23394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027" y="3159798"/>
            <a:ext cx="3611107" cy="270833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199" y="1473120"/>
            <a:ext cx="3412373" cy="217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02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01689" y="1463282"/>
            <a:ext cx="981370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/>
              <a:t>2.- ENFERMEDADES INFECCIOSAS DE LAS GLANDULAS SALIVALES</a:t>
            </a:r>
          </a:p>
          <a:p>
            <a:pPr algn="ctr"/>
            <a:r>
              <a:rPr lang="es-ES" sz="4400" dirty="0" smtClean="0"/>
              <a:t> </a:t>
            </a:r>
            <a:endParaRPr lang="es-ES" sz="4400" dirty="0"/>
          </a:p>
          <a:p>
            <a:r>
              <a:rPr lang="es-ES" sz="1600" dirty="0"/>
              <a:t> </a:t>
            </a:r>
            <a:r>
              <a:rPr lang="es-ES" sz="1600" dirty="0" smtClean="0"/>
              <a:t>          </a:t>
            </a:r>
            <a:r>
              <a:rPr lang="es-ES" sz="2000" dirty="0" smtClean="0"/>
              <a:t>2. 1  PAROTIDITIS VIRAL </a:t>
            </a:r>
          </a:p>
          <a:p>
            <a:r>
              <a:rPr lang="es-ES" sz="2000" dirty="0"/>
              <a:t> </a:t>
            </a:r>
            <a:r>
              <a:rPr lang="es-ES" sz="2000" dirty="0" smtClean="0"/>
              <a:t>        2. 2   SIALADENITIS BACTERIANA AGUDA </a:t>
            </a:r>
          </a:p>
        </p:txBody>
      </p:sp>
    </p:spTree>
    <p:extLst>
      <p:ext uri="{BB962C8B-B14F-4D97-AF65-F5344CB8AC3E}">
        <p14:creationId xmlns:p14="http://schemas.microsoft.com/office/powerpoint/2010/main" val="19587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2.- ENFERMEDADES  INFECCIOSAS DE LAS GLANDULAS SALIVALES 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2.1 PAROTIDITIS VIRAL </a:t>
            </a:r>
          </a:p>
          <a:p>
            <a:r>
              <a:rPr lang="es-MX" dirty="0" smtClean="0"/>
              <a:t>2.2  PAROTIDITIS  BACTERIANA AGUDA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899" y="3650092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7864" y="3526857"/>
            <a:ext cx="2261542" cy="169397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462006" y="5537314"/>
            <a:ext cx="3115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              PARAMIXOVIRUS</a:t>
            </a:r>
            <a:endParaRPr lang="es-MX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625166" y="5470902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            ESTAFILOCOCO AUREUS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57710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95782" y="794327"/>
            <a:ext cx="5215800" cy="61421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s-ES" dirty="0" smtClean="0"/>
              <a:t>2.1  PAROTIDITIS VIRAL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 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54928" y="1408543"/>
            <a:ext cx="3718455" cy="2438404"/>
          </a:xfrm>
        </p:spPr>
        <p:txBody>
          <a:bodyPr/>
          <a:lstStyle/>
          <a:p>
            <a:r>
              <a:rPr lang="es-ES" sz="1800" dirty="0" smtClean="0"/>
              <a:t>Causada por un virus de RNA     (Paramyxovirus) </a:t>
            </a:r>
          </a:p>
          <a:p>
            <a:r>
              <a:rPr lang="es-ES" sz="1800" dirty="0" smtClean="0"/>
              <a:t>Se le conoce como Parotiditis Epidémica, Paperas.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552" y="3158836"/>
            <a:ext cx="2481395" cy="2217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1052945" y="3158836"/>
            <a:ext cx="66778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ETIOLOGIA: ES UNA ENFERMEDAD INFECTOCONTAGIOSA EPIDEMICA AGUDA QUE SE TRASMITE POR LA SALIVA. </a:t>
            </a:r>
          </a:p>
          <a:p>
            <a:r>
              <a:rPr lang="es-MX" dirty="0" smtClean="0"/>
              <a:t>SE DA MUCHO EN NIÑOS QUE ACUDEN A GUARDERIAS ESCUELAS,  HOSPITALES. LOS MESES DE FINALES DE INVIERNO SON LOS MAS FRECUENTES. </a:t>
            </a:r>
            <a:endParaRPr lang="es-MX" dirty="0"/>
          </a:p>
        </p:txBody>
      </p:sp>
      <p:sp>
        <p:nvSpPr>
          <p:cNvPr id="11" name="Flecha derecha 10"/>
          <p:cNvSpPr/>
          <p:nvPr/>
        </p:nvSpPr>
        <p:spPr>
          <a:xfrm>
            <a:off x="8646552" y="3158836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62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2257</TotalTime>
  <Words>3195</Words>
  <Application>Microsoft Office PowerPoint</Application>
  <PresentationFormat>Panorámica</PresentationFormat>
  <Paragraphs>542</Paragraphs>
  <Slides>49</Slides>
  <Notes>49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7" baseType="lpstr">
      <vt:lpstr>Arial</vt:lpstr>
      <vt:lpstr>Calibri</vt:lpstr>
      <vt:lpstr>Courier New</vt:lpstr>
      <vt:lpstr>Garamond</vt:lpstr>
      <vt:lpstr>Times New Roman</vt:lpstr>
      <vt:lpstr>Wingdings</vt:lpstr>
      <vt:lpstr>Wingdings 2</vt:lpstr>
      <vt:lpstr>Orgánico</vt:lpstr>
      <vt:lpstr>ENFERMEDADES  DE LAS GLÁNDULAS  SALIVALES</vt:lpstr>
      <vt:lpstr>PRESENTACION </vt:lpstr>
      <vt:lpstr>GENERALIDADES DE LAS GLÁNDULAS SALIVALES </vt:lpstr>
      <vt:lpstr>GLANDULAS SALIVALES MAYORES </vt:lpstr>
      <vt:lpstr>GLANDULAS SALIVALES MENORES </vt:lpstr>
      <vt:lpstr>CONDUCTOS DE STENON WHARTON    RIVINUS </vt:lpstr>
      <vt:lpstr>Presentación de PowerPoint</vt:lpstr>
      <vt:lpstr>2.- ENFERMEDADES  INFECCIOSAS DE LAS GLANDULAS SALIVALES </vt:lpstr>
      <vt:lpstr>2.1  PAROTIDITIS VIRAL </vt:lpstr>
      <vt:lpstr>Presentación de PowerPoint</vt:lpstr>
      <vt:lpstr>Presentación de PowerPoint</vt:lpstr>
      <vt:lpstr>2.2   PAROTIDITIS BACTERIANA AGUDA </vt:lpstr>
      <vt:lpstr>Presentación de PowerPoint</vt:lpstr>
      <vt:lpstr>Presentación de PowerPoint</vt:lpstr>
      <vt:lpstr>3.-  SIALOLITIASIS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TUMORES BENIGNOS</vt:lpstr>
      <vt:lpstr>Presentación de PowerPoint</vt:lpstr>
      <vt:lpstr>ADENOMA PLEOMORFO GENERALIDADES</vt:lpstr>
      <vt:lpstr>Presentación de PowerPoint</vt:lpstr>
      <vt:lpstr>Presentación de PowerPoint</vt:lpstr>
      <vt:lpstr>Presentación de PowerPoint</vt:lpstr>
      <vt:lpstr>Presentación de PowerPoint</vt:lpstr>
      <vt:lpstr>5.2 -ADENOCARCINOMA DE GLANDULAS SALIVALES </vt:lpstr>
      <vt:lpstr>Presentación de PowerPoint</vt:lpstr>
      <vt:lpstr>Presentación de PowerPoint</vt:lpstr>
      <vt:lpstr>SINDROME DE SJÖGREN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EJERCICIOS  CON CASOS CLINICOS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ALTERACIONES DE LAS GLANDULAS SALIVALES</dc:title>
  <dc:creator>CAROLINA</dc:creator>
  <cp:lastModifiedBy>mariluz diaz guzman</cp:lastModifiedBy>
  <cp:revision>198</cp:revision>
  <dcterms:created xsi:type="dcterms:W3CDTF">2014-04-27T02:39:25Z</dcterms:created>
  <dcterms:modified xsi:type="dcterms:W3CDTF">2019-09-27T03:43:17Z</dcterms:modified>
</cp:coreProperties>
</file>