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360" r:id="rId2"/>
    <p:sldId id="361" r:id="rId3"/>
    <p:sldId id="300" r:id="rId4"/>
    <p:sldId id="358" r:id="rId5"/>
    <p:sldId id="261" r:id="rId6"/>
    <p:sldId id="359" r:id="rId7"/>
    <p:sldId id="298" r:id="rId8"/>
    <p:sldId id="299" r:id="rId9"/>
    <p:sldId id="329" r:id="rId10"/>
    <p:sldId id="301" r:id="rId11"/>
    <p:sldId id="302" r:id="rId12"/>
    <p:sldId id="303" r:id="rId13"/>
    <p:sldId id="330" r:id="rId14"/>
    <p:sldId id="357" r:id="rId15"/>
    <p:sldId id="290" r:id="rId16"/>
    <p:sldId id="331" r:id="rId17"/>
    <p:sldId id="333" r:id="rId18"/>
    <p:sldId id="334" r:id="rId19"/>
    <p:sldId id="335" r:id="rId20"/>
    <p:sldId id="336" r:id="rId21"/>
    <p:sldId id="337" r:id="rId22"/>
    <p:sldId id="338" r:id="rId23"/>
    <p:sldId id="339" r:id="rId24"/>
    <p:sldId id="340" r:id="rId25"/>
    <p:sldId id="342" r:id="rId26"/>
    <p:sldId id="341" r:id="rId27"/>
    <p:sldId id="343" r:id="rId28"/>
    <p:sldId id="344" r:id="rId29"/>
    <p:sldId id="345" r:id="rId30"/>
    <p:sldId id="346" r:id="rId31"/>
    <p:sldId id="347" r:id="rId32"/>
    <p:sldId id="348" r:id="rId33"/>
    <p:sldId id="349" r:id="rId34"/>
    <p:sldId id="350" r:id="rId35"/>
    <p:sldId id="351" r:id="rId36"/>
    <p:sldId id="352" r:id="rId37"/>
    <p:sldId id="353" r:id="rId38"/>
    <p:sldId id="354" r:id="rId39"/>
    <p:sldId id="355" r:id="rId40"/>
    <p:sldId id="356" r:id="rId41"/>
    <p:sldId id="363" r:id="rId42"/>
    <p:sldId id="362" r:id="rId43"/>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50">
          <p15:clr>
            <a:srgbClr val="A4A3A4"/>
          </p15:clr>
        </p15:guide>
        <p15:guide id="2" pos="2245">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9" autoAdjust="0"/>
    <p:restoredTop sz="90720" autoAdjust="0"/>
  </p:normalViewPr>
  <p:slideViewPr>
    <p:cSldViewPr>
      <p:cViewPr varScale="1">
        <p:scale>
          <a:sx n="76" d="100"/>
          <a:sy n="76" d="100"/>
        </p:scale>
        <p:origin x="2264" y="200"/>
      </p:cViewPr>
      <p:guideLst>
        <p:guide orient="horz" pos="2250"/>
        <p:guide pos="2245"/>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6DB794C-18EB-8044-BFE3-AEF7A5ECC39B}" type="doc">
      <dgm:prSet loTypeId="urn:microsoft.com/office/officeart/2005/8/layout/pList2" loCatId="" qsTypeId="urn:microsoft.com/office/officeart/2005/8/quickstyle/simple4" qsCatId="simple" csTypeId="urn:microsoft.com/office/officeart/2005/8/colors/accent1_2" csCatId="accent1" phldr="1"/>
      <dgm:spPr/>
      <dgm:t>
        <a:bodyPr/>
        <a:lstStyle/>
        <a:p>
          <a:endParaRPr lang="es-ES"/>
        </a:p>
      </dgm:t>
    </dgm:pt>
    <dgm:pt modelId="{1AE9CAA9-8887-ED4B-A76F-C983A13D683F}">
      <dgm:prSet custT="1"/>
      <dgm:spPr/>
      <dgm:t>
        <a:bodyPr/>
        <a:lstStyle/>
        <a:p>
          <a:pPr rtl="0"/>
          <a:r>
            <a:rPr lang="es-MX" sz="2000" dirty="0"/>
            <a:t>Enseñanza de herramientas y hábitos como la mejora continua, la responsabilidad en el trabajo, prevención de errores, la planeación de actividades y consistencia en el cumplimiento de compromisos.</a:t>
          </a:r>
        </a:p>
      </dgm:t>
    </dgm:pt>
    <dgm:pt modelId="{00B6D680-81D4-8649-BC10-3B3544F74888}" type="parTrans" cxnId="{0CA6A2B5-F737-1345-A91F-BA800FED2BBB}">
      <dgm:prSet/>
      <dgm:spPr/>
      <dgm:t>
        <a:bodyPr/>
        <a:lstStyle/>
        <a:p>
          <a:endParaRPr lang="es-ES"/>
        </a:p>
      </dgm:t>
    </dgm:pt>
    <dgm:pt modelId="{20EB7376-4331-0747-800A-645DA398DDAB}" type="sibTrans" cxnId="{0CA6A2B5-F737-1345-A91F-BA800FED2BBB}">
      <dgm:prSet/>
      <dgm:spPr/>
      <dgm:t>
        <a:bodyPr/>
        <a:lstStyle/>
        <a:p>
          <a:endParaRPr lang="es-ES"/>
        </a:p>
      </dgm:t>
    </dgm:pt>
    <dgm:pt modelId="{CB1C886F-0D82-264E-AC40-F73D932A5785}">
      <dgm:prSet custT="1"/>
      <dgm:spPr/>
      <dgm:t>
        <a:bodyPr/>
        <a:lstStyle/>
        <a:p>
          <a:pPr rtl="0"/>
          <a:r>
            <a:rPr lang="es-MX" sz="2000" dirty="0"/>
            <a:t>Interacción continua: constante comunicación con el personal y el reforzamiento de los conocimientos aprendidos previamente</a:t>
          </a:r>
        </a:p>
      </dgm:t>
    </dgm:pt>
    <dgm:pt modelId="{5E3E77C0-65BE-1445-90D7-2537ABFF5DFF}" type="parTrans" cxnId="{4FA65997-8618-414C-BC54-A0A31397E304}">
      <dgm:prSet/>
      <dgm:spPr/>
      <dgm:t>
        <a:bodyPr/>
        <a:lstStyle/>
        <a:p>
          <a:endParaRPr lang="es-ES"/>
        </a:p>
      </dgm:t>
    </dgm:pt>
    <dgm:pt modelId="{76E33874-A44D-C94D-A8AC-54616EE2A237}" type="sibTrans" cxnId="{4FA65997-8618-414C-BC54-A0A31397E304}">
      <dgm:prSet/>
      <dgm:spPr/>
      <dgm:t>
        <a:bodyPr/>
        <a:lstStyle/>
        <a:p>
          <a:endParaRPr lang="es-ES"/>
        </a:p>
      </dgm:t>
    </dgm:pt>
    <dgm:pt modelId="{27780ED6-181A-7243-8EF8-63BC7E08DF70}">
      <dgm:prSet custT="1"/>
      <dgm:spPr/>
      <dgm:t>
        <a:bodyPr/>
        <a:lstStyle/>
        <a:p>
          <a:pPr rtl="0"/>
          <a:r>
            <a:rPr lang="es-MX" sz="1800" dirty="0"/>
            <a:t>Delegación: asignar tareas al empleado que puede hacer sin necesidad de que otra persona esté involucrada o vigilando el proceso. </a:t>
          </a:r>
        </a:p>
        <a:p>
          <a:pPr rtl="0"/>
          <a:r>
            <a:rPr lang="es-MX" sz="1800" dirty="0"/>
            <a:t>Las bases de la delegación: comunicación, confianza y la capacitación efectiva de las labores que se van a realizar</a:t>
          </a:r>
        </a:p>
      </dgm:t>
    </dgm:pt>
    <dgm:pt modelId="{785F1233-DA58-1045-A82D-37034CDDE458}" type="parTrans" cxnId="{19380E73-3FF9-0D42-AA85-901490815D84}">
      <dgm:prSet/>
      <dgm:spPr/>
      <dgm:t>
        <a:bodyPr/>
        <a:lstStyle/>
        <a:p>
          <a:endParaRPr lang="es-ES"/>
        </a:p>
      </dgm:t>
    </dgm:pt>
    <dgm:pt modelId="{CF498500-3375-DE49-99CD-3CCF6EE8A62A}" type="sibTrans" cxnId="{19380E73-3FF9-0D42-AA85-901490815D84}">
      <dgm:prSet/>
      <dgm:spPr/>
      <dgm:t>
        <a:bodyPr/>
        <a:lstStyle/>
        <a:p>
          <a:endParaRPr lang="es-ES"/>
        </a:p>
      </dgm:t>
    </dgm:pt>
    <dgm:pt modelId="{D307F196-D823-244F-BF85-34B5698F15FE}" type="pres">
      <dgm:prSet presAssocID="{86DB794C-18EB-8044-BFE3-AEF7A5ECC39B}" presName="Name0" presStyleCnt="0">
        <dgm:presLayoutVars>
          <dgm:dir/>
          <dgm:resizeHandles val="exact"/>
        </dgm:presLayoutVars>
      </dgm:prSet>
      <dgm:spPr/>
    </dgm:pt>
    <dgm:pt modelId="{34C47553-F65F-1C4C-ABEA-63C5471C8B0A}" type="pres">
      <dgm:prSet presAssocID="{86DB794C-18EB-8044-BFE3-AEF7A5ECC39B}" presName="bkgdShp" presStyleLbl="alignAccFollowNode1" presStyleIdx="0" presStyleCnt="1"/>
      <dgm:spPr/>
    </dgm:pt>
    <dgm:pt modelId="{4EC36B0A-415E-EE44-B66F-80B52A02934E}" type="pres">
      <dgm:prSet presAssocID="{86DB794C-18EB-8044-BFE3-AEF7A5ECC39B}" presName="linComp" presStyleCnt="0"/>
      <dgm:spPr/>
    </dgm:pt>
    <dgm:pt modelId="{417E38D0-66D5-CF44-B8BB-A6B356ADADC0}" type="pres">
      <dgm:prSet presAssocID="{1AE9CAA9-8887-ED4B-A76F-C983A13D683F}" presName="compNode" presStyleCnt="0"/>
      <dgm:spPr/>
    </dgm:pt>
    <dgm:pt modelId="{868EA663-E14D-0043-B241-00E146E04000}" type="pres">
      <dgm:prSet presAssocID="{1AE9CAA9-8887-ED4B-A76F-C983A13D683F}" presName="node" presStyleLbl="node1" presStyleIdx="0" presStyleCnt="3" custScaleX="115414" custScaleY="127716" custLinFactNeighborX="36" custLinFactNeighborY="-8789">
        <dgm:presLayoutVars>
          <dgm:bulletEnabled val="1"/>
        </dgm:presLayoutVars>
      </dgm:prSet>
      <dgm:spPr/>
    </dgm:pt>
    <dgm:pt modelId="{B4B4A45D-4DBF-604A-98E1-73EE96003562}" type="pres">
      <dgm:prSet presAssocID="{1AE9CAA9-8887-ED4B-A76F-C983A13D683F}" presName="invisiNode" presStyleLbl="node1" presStyleIdx="0" presStyleCnt="3"/>
      <dgm:spPr/>
    </dgm:pt>
    <dgm:pt modelId="{A19285F1-6A5A-4644-8F2B-5E7F99EB5939}" type="pres">
      <dgm:prSet presAssocID="{1AE9CAA9-8887-ED4B-A76F-C983A13D683F}" presName="imagNode" presStyleLbl="fgImgPlace1" presStyleIdx="0" presStyleCnt="3"/>
      <dgm:spPr/>
    </dgm:pt>
    <dgm:pt modelId="{889DC06C-9E20-6547-9BFE-E5C34496D091}" type="pres">
      <dgm:prSet presAssocID="{20EB7376-4331-0747-800A-645DA398DDAB}" presName="sibTrans" presStyleLbl="sibTrans2D1" presStyleIdx="0" presStyleCnt="0"/>
      <dgm:spPr/>
    </dgm:pt>
    <dgm:pt modelId="{8B2B0E47-39B0-4949-B993-ED5B44FB363A}" type="pres">
      <dgm:prSet presAssocID="{CB1C886F-0D82-264E-AC40-F73D932A5785}" presName="compNode" presStyleCnt="0"/>
      <dgm:spPr/>
    </dgm:pt>
    <dgm:pt modelId="{164179D6-3BDD-F349-8C83-B1D4B8400F10}" type="pres">
      <dgm:prSet presAssocID="{CB1C886F-0D82-264E-AC40-F73D932A5785}" presName="node" presStyleLbl="node1" presStyleIdx="1" presStyleCnt="3" custScaleY="136678">
        <dgm:presLayoutVars>
          <dgm:bulletEnabled val="1"/>
        </dgm:presLayoutVars>
      </dgm:prSet>
      <dgm:spPr/>
    </dgm:pt>
    <dgm:pt modelId="{E193E8A9-E1E2-034D-A545-A45CE43358AA}" type="pres">
      <dgm:prSet presAssocID="{CB1C886F-0D82-264E-AC40-F73D932A5785}" presName="invisiNode" presStyleLbl="node1" presStyleIdx="1" presStyleCnt="3"/>
      <dgm:spPr/>
    </dgm:pt>
    <dgm:pt modelId="{25C5A7A6-D481-B148-A3F6-BF50E7D81826}" type="pres">
      <dgm:prSet presAssocID="{CB1C886F-0D82-264E-AC40-F73D932A5785}" presName="imagNode" presStyleLbl="fgImgPlace1" presStyleIdx="1" presStyleCnt="3"/>
      <dgm:spPr/>
    </dgm:pt>
    <dgm:pt modelId="{19496814-2656-4B43-92C1-BE4F2CB1370D}" type="pres">
      <dgm:prSet presAssocID="{76E33874-A44D-C94D-A8AC-54616EE2A237}" presName="sibTrans" presStyleLbl="sibTrans2D1" presStyleIdx="0" presStyleCnt="0"/>
      <dgm:spPr/>
    </dgm:pt>
    <dgm:pt modelId="{1FDD76CD-64B2-7140-8651-79A8308F38AC}" type="pres">
      <dgm:prSet presAssocID="{27780ED6-181A-7243-8EF8-63BC7E08DF70}" presName="compNode" presStyleCnt="0"/>
      <dgm:spPr/>
    </dgm:pt>
    <dgm:pt modelId="{ED5B863F-58DF-4549-9DA9-6565E2F2CE69}" type="pres">
      <dgm:prSet presAssocID="{27780ED6-181A-7243-8EF8-63BC7E08DF70}" presName="node" presStyleLbl="node1" presStyleIdx="2" presStyleCnt="3" custScaleX="120141" custScaleY="128906">
        <dgm:presLayoutVars>
          <dgm:bulletEnabled val="1"/>
        </dgm:presLayoutVars>
      </dgm:prSet>
      <dgm:spPr/>
    </dgm:pt>
    <dgm:pt modelId="{2D3A7791-F067-C646-AF39-7698C15DFDFD}" type="pres">
      <dgm:prSet presAssocID="{27780ED6-181A-7243-8EF8-63BC7E08DF70}" presName="invisiNode" presStyleLbl="node1" presStyleIdx="2" presStyleCnt="3"/>
      <dgm:spPr/>
    </dgm:pt>
    <dgm:pt modelId="{7C76B04A-D272-3442-86E3-3E54EF415516}" type="pres">
      <dgm:prSet presAssocID="{27780ED6-181A-7243-8EF8-63BC7E08DF70}" presName="imagNode" presStyleLbl="fgImgPlace1" presStyleIdx="2" presStyleCnt="3"/>
      <dgm:spPr/>
    </dgm:pt>
  </dgm:ptLst>
  <dgm:cxnLst>
    <dgm:cxn modelId="{68AB121D-2812-E543-9F24-7F5BE2DE78F6}" type="presOf" srcId="{86DB794C-18EB-8044-BFE3-AEF7A5ECC39B}" destId="{D307F196-D823-244F-BF85-34B5698F15FE}" srcOrd="0" destOrd="0" presId="urn:microsoft.com/office/officeart/2005/8/layout/pList2"/>
    <dgm:cxn modelId="{BD9C573C-7C7F-5446-9049-0082075679C2}" type="presOf" srcId="{27780ED6-181A-7243-8EF8-63BC7E08DF70}" destId="{ED5B863F-58DF-4549-9DA9-6565E2F2CE69}" srcOrd="0" destOrd="0" presId="urn:microsoft.com/office/officeart/2005/8/layout/pList2"/>
    <dgm:cxn modelId="{19380E73-3FF9-0D42-AA85-901490815D84}" srcId="{86DB794C-18EB-8044-BFE3-AEF7A5ECC39B}" destId="{27780ED6-181A-7243-8EF8-63BC7E08DF70}" srcOrd="2" destOrd="0" parTransId="{785F1233-DA58-1045-A82D-37034CDDE458}" sibTransId="{CF498500-3375-DE49-99CD-3CCF6EE8A62A}"/>
    <dgm:cxn modelId="{4FA65997-8618-414C-BC54-A0A31397E304}" srcId="{86DB794C-18EB-8044-BFE3-AEF7A5ECC39B}" destId="{CB1C886F-0D82-264E-AC40-F73D932A5785}" srcOrd="1" destOrd="0" parTransId="{5E3E77C0-65BE-1445-90D7-2537ABFF5DFF}" sibTransId="{76E33874-A44D-C94D-A8AC-54616EE2A237}"/>
    <dgm:cxn modelId="{C676DAA6-8829-0947-9F5F-4025D73A6EC6}" type="presOf" srcId="{1AE9CAA9-8887-ED4B-A76F-C983A13D683F}" destId="{868EA663-E14D-0043-B241-00E146E04000}" srcOrd="0" destOrd="0" presId="urn:microsoft.com/office/officeart/2005/8/layout/pList2"/>
    <dgm:cxn modelId="{0CA6A2B5-F737-1345-A91F-BA800FED2BBB}" srcId="{86DB794C-18EB-8044-BFE3-AEF7A5ECC39B}" destId="{1AE9CAA9-8887-ED4B-A76F-C983A13D683F}" srcOrd="0" destOrd="0" parTransId="{00B6D680-81D4-8649-BC10-3B3544F74888}" sibTransId="{20EB7376-4331-0747-800A-645DA398DDAB}"/>
    <dgm:cxn modelId="{94AFE1D4-E95B-274D-AD87-B441140DE136}" type="presOf" srcId="{20EB7376-4331-0747-800A-645DA398DDAB}" destId="{889DC06C-9E20-6547-9BFE-E5C34496D091}" srcOrd="0" destOrd="0" presId="urn:microsoft.com/office/officeart/2005/8/layout/pList2"/>
    <dgm:cxn modelId="{843044FB-24DE-6749-94CD-F6695BE72CBA}" type="presOf" srcId="{CB1C886F-0D82-264E-AC40-F73D932A5785}" destId="{164179D6-3BDD-F349-8C83-B1D4B8400F10}" srcOrd="0" destOrd="0" presId="urn:microsoft.com/office/officeart/2005/8/layout/pList2"/>
    <dgm:cxn modelId="{D42B59FD-3D39-E646-AA2E-D17EBC21D29C}" type="presOf" srcId="{76E33874-A44D-C94D-A8AC-54616EE2A237}" destId="{19496814-2656-4B43-92C1-BE4F2CB1370D}" srcOrd="0" destOrd="0" presId="urn:microsoft.com/office/officeart/2005/8/layout/pList2"/>
    <dgm:cxn modelId="{329592A4-D983-B34C-A756-9E6546701EE4}" type="presParOf" srcId="{D307F196-D823-244F-BF85-34B5698F15FE}" destId="{34C47553-F65F-1C4C-ABEA-63C5471C8B0A}" srcOrd="0" destOrd="0" presId="urn:microsoft.com/office/officeart/2005/8/layout/pList2"/>
    <dgm:cxn modelId="{873E09DB-661A-7A48-8927-A7CC4F2B0768}" type="presParOf" srcId="{D307F196-D823-244F-BF85-34B5698F15FE}" destId="{4EC36B0A-415E-EE44-B66F-80B52A02934E}" srcOrd="1" destOrd="0" presId="urn:microsoft.com/office/officeart/2005/8/layout/pList2"/>
    <dgm:cxn modelId="{31906B59-605D-EE41-9E80-0605E2A4C0F0}" type="presParOf" srcId="{4EC36B0A-415E-EE44-B66F-80B52A02934E}" destId="{417E38D0-66D5-CF44-B8BB-A6B356ADADC0}" srcOrd="0" destOrd="0" presId="urn:microsoft.com/office/officeart/2005/8/layout/pList2"/>
    <dgm:cxn modelId="{C5823DCC-8D58-8C48-B2FD-43CF1E4F769D}" type="presParOf" srcId="{417E38D0-66D5-CF44-B8BB-A6B356ADADC0}" destId="{868EA663-E14D-0043-B241-00E146E04000}" srcOrd="0" destOrd="0" presId="urn:microsoft.com/office/officeart/2005/8/layout/pList2"/>
    <dgm:cxn modelId="{5503E6BF-58FE-0344-A85A-D63FE35F823B}" type="presParOf" srcId="{417E38D0-66D5-CF44-B8BB-A6B356ADADC0}" destId="{B4B4A45D-4DBF-604A-98E1-73EE96003562}" srcOrd="1" destOrd="0" presId="urn:microsoft.com/office/officeart/2005/8/layout/pList2"/>
    <dgm:cxn modelId="{E68091E9-7438-A844-B858-893E9E4E3CA0}" type="presParOf" srcId="{417E38D0-66D5-CF44-B8BB-A6B356ADADC0}" destId="{A19285F1-6A5A-4644-8F2B-5E7F99EB5939}" srcOrd="2" destOrd="0" presId="urn:microsoft.com/office/officeart/2005/8/layout/pList2"/>
    <dgm:cxn modelId="{FC60ABB0-65E7-6749-9CA0-43477E5618F8}" type="presParOf" srcId="{4EC36B0A-415E-EE44-B66F-80B52A02934E}" destId="{889DC06C-9E20-6547-9BFE-E5C34496D091}" srcOrd="1" destOrd="0" presId="urn:microsoft.com/office/officeart/2005/8/layout/pList2"/>
    <dgm:cxn modelId="{97EB6C8C-40A6-6D4F-9B99-5FE07CBF929D}" type="presParOf" srcId="{4EC36B0A-415E-EE44-B66F-80B52A02934E}" destId="{8B2B0E47-39B0-4949-B993-ED5B44FB363A}" srcOrd="2" destOrd="0" presId="urn:microsoft.com/office/officeart/2005/8/layout/pList2"/>
    <dgm:cxn modelId="{97BDA269-DBB6-B641-A6BF-988C843C9298}" type="presParOf" srcId="{8B2B0E47-39B0-4949-B993-ED5B44FB363A}" destId="{164179D6-3BDD-F349-8C83-B1D4B8400F10}" srcOrd="0" destOrd="0" presId="urn:microsoft.com/office/officeart/2005/8/layout/pList2"/>
    <dgm:cxn modelId="{7150F46F-6461-3448-9BAB-ADDDD7D50145}" type="presParOf" srcId="{8B2B0E47-39B0-4949-B993-ED5B44FB363A}" destId="{E193E8A9-E1E2-034D-A545-A45CE43358AA}" srcOrd="1" destOrd="0" presId="urn:microsoft.com/office/officeart/2005/8/layout/pList2"/>
    <dgm:cxn modelId="{9275B6A5-63C9-E648-BBED-CEF66D4C5D05}" type="presParOf" srcId="{8B2B0E47-39B0-4949-B993-ED5B44FB363A}" destId="{25C5A7A6-D481-B148-A3F6-BF50E7D81826}" srcOrd="2" destOrd="0" presId="urn:microsoft.com/office/officeart/2005/8/layout/pList2"/>
    <dgm:cxn modelId="{FBF1ED4C-18E7-9543-8275-0711D9ABF395}" type="presParOf" srcId="{4EC36B0A-415E-EE44-B66F-80B52A02934E}" destId="{19496814-2656-4B43-92C1-BE4F2CB1370D}" srcOrd="3" destOrd="0" presId="urn:microsoft.com/office/officeart/2005/8/layout/pList2"/>
    <dgm:cxn modelId="{35E3A54C-A5BD-5C4B-9E11-C615A6B1A303}" type="presParOf" srcId="{4EC36B0A-415E-EE44-B66F-80B52A02934E}" destId="{1FDD76CD-64B2-7140-8651-79A8308F38AC}" srcOrd="4" destOrd="0" presId="urn:microsoft.com/office/officeart/2005/8/layout/pList2"/>
    <dgm:cxn modelId="{1756FFBF-6E42-A34D-9D72-B1BCAE9EC983}" type="presParOf" srcId="{1FDD76CD-64B2-7140-8651-79A8308F38AC}" destId="{ED5B863F-58DF-4549-9DA9-6565E2F2CE69}" srcOrd="0" destOrd="0" presId="urn:microsoft.com/office/officeart/2005/8/layout/pList2"/>
    <dgm:cxn modelId="{19644198-6C27-9A41-B176-EDAFD1949417}" type="presParOf" srcId="{1FDD76CD-64B2-7140-8651-79A8308F38AC}" destId="{2D3A7791-F067-C646-AF39-7698C15DFDFD}" srcOrd="1" destOrd="0" presId="urn:microsoft.com/office/officeart/2005/8/layout/pList2"/>
    <dgm:cxn modelId="{7DC8E864-D3C4-474C-AFB4-AB28FCC2F59F}" type="presParOf" srcId="{1FDD76CD-64B2-7140-8651-79A8308F38AC}" destId="{7C76B04A-D272-3442-86E3-3E54EF415516}" srcOrd="2" destOrd="0" presId="urn:microsoft.com/office/officeart/2005/8/layout/p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C47553-F65F-1C4C-ABEA-63C5471C8B0A}">
      <dsp:nvSpPr>
        <dsp:cNvPr id="0" name=""/>
        <dsp:cNvSpPr/>
      </dsp:nvSpPr>
      <dsp:spPr>
        <a:xfrm>
          <a:off x="0" y="0"/>
          <a:ext cx="9144000" cy="2398928"/>
        </a:xfrm>
        <a:prstGeom prst="roundRect">
          <a:avLst>
            <a:gd name="adj" fmla="val 10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A19285F1-6A5A-4644-8F2B-5E7F99EB5939}">
      <dsp:nvSpPr>
        <dsp:cNvPr id="0" name=""/>
        <dsp:cNvSpPr/>
      </dsp:nvSpPr>
      <dsp:spPr>
        <a:xfrm>
          <a:off x="464654" y="116697"/>
          <a:ext cx="2415084" cy="1759214"/>
        </a:xfrm>
        <a:prstGeom prst="roundRect">
          <a:avLst>
            <a:gd name="adj" fmla="val 10000"/>
          </a:avLst>
        </a:prstGeom>
        <a:solidFill>
          <a:schemeClr val="accent1">
            <a:tint val="50000"/>
            <a:hueOff val="0"/>
            <a:satOff val="0"/>
            <a:lumOff val="0"/>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1">
              <a:tint val="50000"/>
              <a:hueOff val="0"/>
              <a:satOff val="0"/>
              <a:lumOff val="0"/>
              <a:alphaOff val="0"/>
              <a:shade val="70000"/>
              <a:satMod val="105000"/>
            </a:schemeClr>
          </a:contourClr>
        </a:sp3d>
      </dsp:spPr>
      <dsp:style>
        <a:lnRef idx="0">
          <a:scrgbClr r="0" g="0" b="0"/>
        </a:lnRef>
        <a:fillRef idx="1">
          <a:scrgbClr r="0" g="0" b="0"/>
        </a:fillRef>
        <a:effectRef idx="2">
          <a:scrgbClr r="0" g="0" b="0"/>
        </a:effectRef>
        <a:fontRef idx="minor"/>
      </dsp:style>
    </dsp:sp>
    <dsp:sp modelId="{868EA663-E14D-0043-B241-00E146E04000}">
      <dsp:nvSpPr>
        <dsp:cNvPr id="0" name=""/>
        <dsp:cNvSpPr/>
      </dsp:nvSpPr>
      <dsp:spPr>
        <a:xfrm rot="10800000">
          <a:off x="279393" y="1531753"/>
          <a:ext cx="2787345" cy="3744663"/>
        </a:xfrm>
        <a:prstGeom prst="round2SameRect">
          <a:avLst>
            <a:gd name="adj1" fmla="val 10500"/>
            <a:gd name="adj2" fmla="val 0"/>
          </a:avLst>
        </a:prstGeom>
        <a:solidFill>
          <a:schemeClr val="accent1">
            <a:hueOff val="0"/>
            <a:satOff val="0"/>
            <a:lumOff val="0"/>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1">
              <a:hueOff val="0"/>
              <a:satOff val="0"/>
              <a:lumOff val="0"/>
              <a:alphaOff val="0"/>
              <a:shade val="70000"/>
              <a:satMod val="105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t" anchorCtr="0">
          <a:noAutofit/>
        </a:bodyPr>
        <a:lstStyle/>
        <a:p>
          <a:pPr marL="0" lvl="0" indent="0" algn="ctr" defTabSz="889000" rtl="0">
            <a:lnSpc>
              <a:spcPct val="90000"/>
            </a:lnSpc>
            <a:spcBef>
              <a:spcPct val="0"/>
            </a:spcBef>
            <a:spcAft>
              <a:spcPct val="35000"/>
            </a:spcAft>
            <a:buNone/>
          </a:pPr>
          <a:r>
            <a:rPr lang="es-MX" sz="2000" kern="1200" dirty="0"/>
            <a:t>Enseñanza de herramientas y hábitos como la mejora continua, la responsabilidad en el trabajo, prevención de errores, la planeación de actividades y consistencia en el cumplimiento de compromisos.</a:t>
          </a:r>
        </a:p>
      </dsp:txBody>
      <dsp:txXfrm rot="10800000">
        <a:off x="365113" y="1531753"/>
        <a:ext cx="2615905" cy="3658943"/>
      </dsp:txXfrm>
    </dsp:sp>
    <dsp:sp modelId="{25C5A7A6-D481-B148-A3F6-BF50E7D81826}">
      <dsp:nvSpPr>
        <dsp:cNvPr id="0" name=""/>
        <dsp:cNvSpPr/>
      </dsp:nvSpPr>
      <dsp:spPr>
        <a:xfrm>
          <a:off x="3307377" y="51005"/>
          <a:ext cx="2415084" cy="1759214"/>
        </a:xfrm>
        <a:prstGeom prst="roundRect">
          <a:avLst>
            <a:gd name="adj" fmla="val 10000"/>
          </a:avLst>
        </a:prstGeom>
        <a:solidFill>
          <a:schemeClr val="accent1">
            <a:tint val="50000"/>
            <a:hueOff val="0"/>
            <a:satOff val="0"/>
            <a:lumOff val="0"/>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1">
              <a:tint val="50000"/>
              <a:hueOff val="0"/>
              <a:satOff val="0"/>
              <a:lumOff val="0"/>
              <a:alphaOff val="0"/>
              <a:shade val="70000"/>
              <a:satMod val="105000"/>
            </a:schemeClr>
          </a:contourClr>
        </a:sp3d>
      </dsp:spPr>
      <dsp:style>
        <a:lnRef idx="0">
          <a:scrgbClr r="0" g="0" b="0"/>
        </a:lnRef>
        <a:fillRef idx="1">
          <a:scrgbClr r="0" g="0" b="0"/>
        </a:fillRef>
        <a:effectRef idx="2">
          <a:scrgbClr r="0" g="0" b="0"/>
        </a:effectRef>
        <a:fontRef idx="minor"/>
      </dsp:style>
    </dsp:sp>
    <dsp:sp modelId="{164179D6-3BDD-F349-8C83-B1D4B8400F10}">
      <dsp:nvSpPr>
        <dsp:cNvPr id="0" name=""/>
        <dsp:cNvSpPr/>
      </dsp:nvSpPr>
      <dsp:spPr>
        <a:xfrm rot="10800000">
          <a:off x="3307377" y="1592372"/>
          <a:ext cx="2415084" cy="4007431"/>
        </a:xfrm>
        <a:prstGeom prst="round2SameRect">
          <a:avLst>
            <a:gd name="adj1" fmla="val 10500"/>
            <a:gd name="adj2" fmla="val 0"/>
          </a:avLst>
        </a:prstGeom>
        <a:solidFill>
          <a:schemeClr val="accent1">
            <a:hueOff val="0"/>
            <a:satOff val="0"/>
            <a:lumOff val="0"/>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1">
              <a:hueOff val="0"/>
              <a:satOff val="0"/>
              <a:lumOff val="0"/>
              <a:alphaOff val="0"/>
              <a:shade val="70000"/>
              <a:satMod val="105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t" anchorCtr="0">
          <a:noAutofit/>
        </a:bodyPr>
        <a:lstStyle/>
        <a:p>
          <a:pPr marL="0" lvl="0" indent="0" algn="ctr" defTabSz="889000" rtl="0">
            <a:lnSpc>
              <a:spcPct val="90000"/>
            </a:lnSpc>
            <a:spcBef>
              <a:spcPct val="0"/>
            </a:spcBef>
            <a:spcAft>
              <a:spcPct val="35000"/>
            </a:spcAft>
            <a:buNone/>
          </a:pPr>
          <a:r>
            <a:rPr lang="es-MX" sz="2000" kern="1200" dirty="0"/>
            <a:t>Interacción continua: constante comunicación con el personal y el reforzamiento de los conocimientos aprendidos previamente</a:t>
          </a:r>
        </a:p>
      </dsp:txBody>
      <dsp:txXfrm rot="10800000">
        <a:off x="3381649" y="1592372"/>
        <a:ext cx="2266540" cy="3933159"/>
      </dsp:txXfrm>
    </dsp:sp>
    <dsp:sp modelId="{7C76B04A-D272-3442-86E3-3E54EF415516}">
      <dsp:nvSpPr>
        <dsp:cNvPr id="0" name=""/>
        <dsp:cNvSpPr/>
      </dsp:nvSpPr>
      <dsp:spPr>
        <a:xfrm>
          <a:off x="6207181" y="107974"/>
          <a:ext cx="2415084" cy="1759214"/>
        </a:xfrm>
        <a:prstGeom prst="roundRect">
          <a:avLst>
            <a:gd name="adj" fmla="val 10000"/>
          </a:avLst>
        </a:prstGeom>
        <a:solidFill>
          <a:schemeClr val="accent1">
            <a:tint val="50000"/>
            <a:hueOff val="0"/>
            <a:satOff val="0"/>
            <a:lumOff val="0"/>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1">
              <a:tint val="50000"/>
              <a:hueOff val="0"/>
              <a:satOff val="0"/>
              <a:lumOff val="0"/>
              <a:alphaOff val="0"/>
              <a:shade val="70000"/>
              <a:satMod val="105000"/>
            </a:schemeClr>
          </a:contourClr>
        </a:sp3d>
      </dsp:spPr>
      <dsp:style>
        <a:lnRef idx="0">
          <a:scrgbClr r="0" g="0" b="0"/>
        </a:lnRef>
        <a:fillRef idx="1">
          <a:scrgbClr r="0" g="0" b="0"/>
        </a:fillRef>
        <a:effectRef idx="2">
          <a:scrgbClr r="0" g="0" b="0"/>
        </a:effectRef>
        <a:fontRef idx="minor"/>
      </dsp:style>
    </dsp:sp>
    <dsp:sp modelId="{ED5B863F-58DF-4549-9DA9-6565E2F2CE69}">
      <dsp:nvSpPr>
        <dsp:cNvPr id="0" name=""/>
        <dsp:cNvSpPr/>
      </dsp:nvSpPr>
      <dsp:spPr>
        <a:xfrm rot="10800000">
          <a:off x="5963970" y="1763280"/>
          <a:ext cx="2901506" cy="3779554"/>
        </a:xfrm>
        <a:prstGeom prst="round2SameRect">
          <a:avLst>
            <a:gd name="adj1" fmla="val 10500"/>
            <a:gd name="adj2" fmla="val 0"/>
          </a:avLst>
        </a:prstGeom>
        <a:solidFill>
          <a:schemeClr val="accent1">
            <a:hueOff val="0"/>
            <a:satOff val="0"/>
            <a:lumOff val="0"/>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1">
              <a:hueOff val="0"/>
              <a:satOff val="0"/>
              <a:lumOff val="0"/>
              <a:alphaOff val="0"/>
              <a:shade val="70000"/>
              <a:satMod val="105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128016" tIns="128016" rIns="128016" bIns="128016" numCol="1" spcCol="1270" anchor="t" anchorCtr="0">
          <a:noAutofit/>
        </a:bodyPr>
        <a:lstStyle/>
        <a:p>
          <a:pPr marL="0" lvl="0" indent="0" algn="ctr" defTabSz="800100" rtl="0">
            <a:lnSpc>
              <a:spcPct val="90000"/>
            </a:lnSpc>
            <a:spcBef>
              <a:spcPct val="0"/>
            </a:spcBef>
            <a:spcAft>
              <a:spcPct val="35000"/>
            </a:spcAft>
            <a:buNone/>
          </a:pPr>
          <a:r>
            <a:rPr lang="es-MX" sz="1800" kern="1200" dirty="0"/>
            <a:t>Delegación: asignar tareas al empleado que puede hacer sin necesidad de que otra persona esté involucrada o vigilando el proceso. </a:t>
          </a:r>
        </a:p>
        <a:p>
          <a:pPr marL="0" lvl="0" indent="0" algn="ctr" defTabSz="800100" rtl="0">
            <a:lnSpc>
              <a:spcPct val="90000"/>
            </a:lnSpc>
            <a:spcBef>
              <a:spcPct val="0"/>
            </a:spcBef>
            <a:spcAft>
              <a:spcPct val="35000"/>
            </a:spcAft>
            <a:buNone/>
          </a:pPr>
          <a:r>
            <a:rPr lang="es-MX" sz="1800" kern="1200" dirty="0"/>
            <a:t>Las bases de la delegación: comunicación, confianza y la capacitación efectiva de las labores que se van a realizar</a:t>
          </a:r>
        </a:p>
      </dsp:txBody>
      <dsp:txXfrm rot="10800000">
        <a:off x="6053201" y="1763280"/>
        <a:ext cx="2723044" cy="3690323"/>
      </dsp:txXfrm>
    </dsp:sp>
  </dsp:spTree>
</dsp:drawing>
</file>

<file path=ppt/diagrams/layout1.xml><?xml version="1.0" encoding="utf-8"?>
<dgm:layoutDef xmlns:dgm="http://schemas.openxmlformats.org/drawingml/2006/diagram" xmlns:a="http://schemas.openxmlformats.org/drawingml/2006/main" uniqueId="urn:microsoft.com/office/officeart/2005/8/layout/pList2">
  <dgm:title val=""/>
  <dgm:desc val=""/>
  <dgm:catLst>
    <dgm:cat type="list" pri="11000"/>
    <dgm:cat type="picture" pri="24000"/>
    <dgm:cat type="pictureconvert" pri="2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1">
        <a:schemeClr val="bg2"/>
      </p:bgRef>
    </p:bg>
    <p:spTree>
      <p:nvGrpSpPr>
        <p:cNvPr id="1" name=""/>
        <p:cNvGrpSpPr/>
        <p:nvPr/>
      </p:nvGrpSpPr>
      <p:grpSpPr>
        <a:xfrm>
          <a:off x="0" y="0"/>
          <a:ext cx="0" cy="0"/>
          <a:chOff x="0" y="0"/>
          <a:chExt cx="0" cy="0"/>
        </a:xfrm>
      </p:grpSpPr>
      <p:sp>
        <p:nvSpPr>
          <p:cNvPr id="15" name="14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18 Rectángulo"/>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17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15 Rectángulo"/>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11 Rectángulo"/>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8 Subtítulo"/>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a:t>Haga clic para modificar el estilo de subtítulo del patrón</a:t>
            </a:r>
            <a:endParaRPr kumimoji="0" lang="en-US"/>
          </a:p>
        </p:txBody>
      </p:sp>
      <p:sp>
        <p:nvSpPr>
          <p:cNvPr id="28" name="27 Marcador de fecha"/>
          <p:cNvSpPr>
            <a:spLocks noGrp="1"/>
          </p:cNvSpPr>
          <p:nvPr>
            <p:ph type="dt" sz="half" idx="10"/>
          </p:nvPr>
        </p:nvSpPr>
        <p:spPr/>
        <p:txBody>
          <a:bodyPr/>
          <a:lstStyle/>
          <a:p>
            <a:fld id="{023BFEAD-50B0-4E27-9E7D-00D2148349B9}" type="datetimeFigureOut">
              <a:rPr lang="es-ES" smtClean="0"/>
              <a:pPr/>
              <a:t>30/9/19</a:t>
            </a:fld>
            <a:endParaRPr lang="es-ES"/>
          </a:p>
        </p:txBody>
      </p:sp>
      <p:sp>
        <p:nvSpPr>
          <p:cNvPr id="17" name="16 Marcador de pie de página"/>
          <p:cNvSpPr>
            <a:spLocks noGrp="1"/>
          </p:cNvSpPr>
          <p:nvPr>
            <p:ph type="ftr" sz="quarter" idx="11"/>
          </p:nvPr>
        </p:nvSpPr>
        <p:spPr/>
        <p:txBody>
          <a:bodyPr/>
          <a:lstStyle/>
          <a:p>
            <a:endParaRPr lang="es-ES"/>
          </a:p>
        </p:txBody>
      </p:sp>
      <p:sp>
        <p:nvSpPr>
          <p:cNvPr id="7" name="6 Conector recto"/>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9 Rectángulo"/>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12 Elipse"/>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13 Elipse"/>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28 Marcador de número de diapositiva"/>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A1A3ED42-3433-4A6D-A6ED-C5892374DB81}" type="slidenum">
              <a:rPr lang="es-ES" smtClean="0"/>
              <a:pPr/>
              <a:t>‹Nº›</a:t>
            </a:fld>
            <a:endParaRPr lang="es-ES"/>
          </a:p>
        </p:txBody>
      </p:sp>
      <p:sp>
        <p:nvSpPr>
          <p:cNvPr id="8" name="7 Título"/>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s-ES"/>
              <a:t>Haga clic para modificar el estilo de título del patrón</a:t>
            </a:r>
            <a:endParaRPr kumimoji="0" lang="en-US"/>
          </a:p>
        </p:txBody>
      </p:sp>
    </p:spTree>
  </p:cSld>
  <p:clrMapOvr>
    <a:overrideClrMapping bg1="lt1" tx1="dk1" bg2="lt2" tx2="dk2" accent1="accent1" accent2="accent2" accent3="accent3" accent4="accent4" accent5="accent5" accent6="accent6" hlink="hlink" folHlink="folHlink"/>
  </p:clrMapOvr>
  <p:transition>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fecha"/>
          <p:cNvSpPr>
            <a:spLocks noGrp="1"/>
          </p:cNvSpPr>
          <p:nvPr>
            <p:ph type="dt" sz="half" idx="10"/>
          </p:nvPr>
        </p:nvSpPr>
        <p:spPr/>
        <p:txBody>
          <a:bodyPr/>
          <a:lstStyle/>
          <a:p>
            <a:fld id="{023BFEAD-50B0-4E27-9E7D-00D2148349B9}" type="datetimeFigureOut">
              <a:rPr lang="es-ES" smtClean="0"/>
              <a:pPr/>
              <a:t>30/9/19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A1A3ED42-3433-4A6D-A6ED-C5892374DB81}" type="slidenum">
              <a:rPr lang="es-ES" smtClean="0"/>
              <a:pPr/>
              <a:t>‹Nº›</a:t>
            </a:fld>
            <a:endParaRPr lang="es-ES"/>
          </a:p>
        </p:txBody>
      </p:sp>
    </p:spTree>
  </p:cSld>
  <p:clrMapOvr>
    <a:overrideClrMapping bg1="lt1" tx1="dk1" bg2="lt2" tx2="dk2" accent1="accent1" accent2="accent2" accent3="accent3" accent4="accent4" accent5="accent5" accent6="accent6" hlink="hlink" folHlink="folHlink"/>
  </p:clrMapOvr>
  <p:transition>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bg>
      <p:bgRef idx="1001">
        <a:schemeClr val="bg2"/>
      </p:bgRef>
    </p:bg>
    <p:spTree>
      <p:nvGrpSpPr>
        <p:cNvPr id="1" name=""/>
        <p:cNvGrpSpPr/>
        <p:nvPr/>
      </p:nvGrpSpPr>
      <p:grpSpPr>
        <a:xfrm>
          <a:off x="0" y="0"/>
          <a:ext cx="0" cy="0"/>
          <a:chOff x="0" y="0"/>
          <a:chExt cx="0" cy="0"/>
        </a:xfrm>
      </p:grpSpPr>
      <p:sp>
        <p:nvSpPr>
          <p:cNvPr id="7" name="6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7 Rectángulo"/>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8 Rectángulo"/>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9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10 Rectángulo"/>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11 Rectángulo"/>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12 Conector recto"/>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13 Elipse"/>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14 Elipse"/>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5 Marcador de número de diapositiva"/>
          <p:cNvSpPr>
            <a:spLocks noGrp="1"/>
          </p:cNvSpPr>
          <p:nvPr>
            <p:ph type="sldNum" sz="quarter" idx="12"/>
          </p:nvPr>
        </p:nvSpPr>
        <p:spPr>
          <a:xfrm>
            <a:off x="6915912" y="3009901"/>
            <a:ext cx="457200" cy="441325"/>
          </a:xfrm>
        </p:spPr>
        <p:txBody>
          <a:bodyPr/>
          <a:lstStyle/>
          <a:p>
            <a:fld id="{A1A3ED42-3433-4A6D-A6ED-C5892374DB81}" type="slidenum">
              <a:rPr lang="es-ES" smtClean="0"/>
              <a:pPr/>
              <a:t>‹Nº›</a:t>
            </a:fld>
            <a:endParaRPr lang="es-ES"/>
          </a:p>
        </p:txBody>
      </p:sp>
      <p:sp>
        <p:nvSpPr>
          <p:cNvPr id="3" name="2 Marcador de texto vertical"/>
          <p:cNvSpPr>
            <a:spLocks noGrp="1"/>
          </p:cNvSpPr>
          <p:nvPr>
            <p:ph type="body" orient="vert" idx="1"/>
          </p:nvPr>
        </p:nvSpPr>
        <p:spPr>
          <a:xfrm>
            <a:off x="304800" y="304800"/>
            <a:ext cx="6553200" cy="5821366"/>
          </a:xfrm>
        </p:spPr>
        <p:txBody>
          <a:bodyPr vert="eaVer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fecha"/>
          <p:cNvSpPr>
            <a:spLocks noGrp="1"/>
          </p:cNvSpPr>
          <p:nvPr>
            <p:ph type="dt" sz="half" idx="10"/>
          </p:nvPr>
        </p:nvSpPr>
        <p:spPr/>
        <p:txBody>
          <a:bodyPr/>
          <a:lstStyle/>
          <a:p>
            <a:fld id="{023BFEAD-50B0-4E27-9E7D-00D2148349B9}" type="datetimeFigureOut">
              <a:rPr lang="es-ES" smtClean="0"/>
              <a:pPr/>
              <a:t>30/9/19</a:t>
            </a:fld>
            <a:endParaRPr lang="es-ES"/>
          </a:p>
        </p:txBody>
      </p:sp>
      <p:sp>
        <p:nvSpPr>
          <p:cNvPr id="5" name="4 Marcador de pie de página"/>
          <p:cNvSpPr>
            <a:spLocks noGrp="1"/>
          </p:cNvSpPr>
          <p:nvPr>
            <p:ph type="ftr" sz="quarter" idx="11"/>
          </p:nvPr>
        </p:nvSpPr>
        <p:spPr/>
        <p:txBody>
          <a:bodyPr/>
          <a:lstStyle/>
          <a:p>
            <a:endParaRPr lang="es-ES"/>
          </a:p>
        </p:txBody>
      </p:sp>
      <p:sp>
        <p:nvSpPr>
          <p:cNvPr id="2" name="1 Título vertical"/>
          <p:cNvSpPr>
            <a:spLocks noGrp="1"/>
          </p:cNvSpPr>
          <p:nvPr>
            <p:ph type="title" orient="vert"/>
          </p:nvPr>
        </p:nvSpPr>
        <p:spPr>
          <a:xfrm>
            <a:off x="7391400" y="304801"/>
            <a:ext cx="1447800" cy="5851525"/>
          </a:xfrm>
        </p:spPr>
        <p:txBody>
          <a:bodyPr vert="eaVert"/>
          <a:lstStyle/>
          <a:p>
            <a:r>
              <a:rPr kumimoji="0" lang="es-ES"/>
              <a:t>Haga clic para modificar el estilo de título del patrón</a:t>
            </a:r>
            <a:endParaRPr kumimoji="0" lang="en-US"/>
          </a:p>
        </p:txBody>
      </p:sp>
    </p:spTree>
  </p:cSld>
  <p:clrMapOvr>
    <a:overrideClrMapping bg1="lt1" tx1="dk1" bg2="lt2" tx2="dk2" accent1="accent1" accent2="accent2" accent3="accent3" accent4="accent4" accent5="accent5" accent6="accent6" hlink="hlink" folHlink="folHlink"/>
  </p:clrMapOvr>
  <p:transition>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solidFill>
                  <a:schemeClr val="accent3">
                    <a:shade val="75000"/>
                  </a:schemeClr>
                </a:solidFill>
              </a:defRPr>
            </a:lvl1pPr>
          </a:lstStyle>
          <a:p>
            <a:r>
              <a:rPr kumimoji="0" lang="es-ES"/>
              <a:t>Haga clic para modificar el estilo de título del patrón</a:t>
            </a:r>
            <a:endParaRPr kumimoji="0" lang="en-US"/>
          </a:p>
        </p:txBody>
      </p:sp>
      <p:sp>
        <p:nvSpPr>
          <p:cNvPr id="4" name="3 Marcador de fecha"/>
          <p:cNvSpPr>
            <a:spLocks noGrp="1"/>
          </p:cNvSpPr>
          <p:nvPr>
            <p:ph type="dt" sz="half" idx="10"/>
          </p:nvPr>
        </p:nvSpPr>
        <p:spPr/>
        <p:txBody>
          <a:bodyPr/>
          <a:lstStyle/>
          <a:p>
            <a:fld id="{023BFEAD-50B0-4E27-9E7D-00D2148349B9}" type="datetimeFigureOut">
              <a:rPr lang="es-ES" smtClean="0"/>
              <a:pPr/>
              <a:t>30/9/19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a:xfrm>
            <a:off x="4361688" y="1026372"/>
            <a:ext cx="457200" cy="441325"/>
          </a:xfrm>
        </p:spPr>
        <p:txBody>
          <a:bodyPr/>
          <a:lstStyle/>
          <a:p>
            <a:fld id="{A1A3ED42-3433-4A6D-A6ED-C5892374DB81}" type="slidenum">
              <a:rPr lang="es-ES" smtClean="0"/>
              <a:pPr/>
              <a:t>‹Nº›</a:t>
            </a:fld>
            <a:endParaRPr lang="es-ES"/>
          </a:p>
        </p:txBody>
      </p:sp>
      <p:sp>
        <p:nvSpPr>
          <p:cNvPr id="8" name="7 Marcador de contenido"/>
          <p:cNvSpPr>
            <a:spLocks noGrp="1"/>
          </p:cNvSpPr>
          <p:nvPr>
            <p:ph sz="quarter" idx="1"/>
          </p:nvPr>
        </p:nvSpPr>
        <p:spPr>
          <a:xfrm>
            <a:off x="301752" y="1527048"/>
            <a:ext cx="8503920" cy="4572000"/>
          </a:xfrm>
        </p:spPr>
        <p:txBody>
          <a:body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Tree>
  </p:cSld>
  <p:clrMapOvr>
    <a:overrideClrMapping bg1="lt1" tx1="dk1" bg2="lt2" tx2="dk2" accent1="accent1" accent2="accent2" accent3="accent3" accent4="accent4" accent5="accent5" accent6="accent6" hlink="hlink" folHlink="folHlink"/>
  </p:clrMapOvr>
  <p:transition>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1"/>
      </p:bgRef>
    </p:bg>
    <p:spTree>
      <p:nvGrpSpPr>
        <p:cNvPr id="1" name=""/>
        <p:cNvGrpSpPr/>
        <p:nvPr/>
      </p:nvGrpSpPr>
      <p:grpSpPr>
        <a:xfrm>
          <a:off x="0" y="0"/>
          <a:ext cx="0" cy="0"/>
          <a:chOff x="0" y="0"/>
          <a:chExt cx="0" cy="0"/>
        </a:xfrm>
      </p:grpSpPr>
      <p:sp>
        <p:nvSpPr>
          <p:cNvPr id="17" name="16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14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15 Rectángulo"/>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17 Rectángulo"/>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18 Rectángulo"/>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11 Rectángulo"/>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2 Marcador de texto"/>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a:t>Haga clic para modificar el estilo de texto del patrón</a:t>
            </a:r>
          </a:p>
        </p:txBody>
      </p:sp>
      <p:sp>
        <p:nvSpPr>
          <p:cNvPr id="13" name="12 Rectángulo"/>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13 Rectángulo"/>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4 Marcador de pie de página"/>
          <p:cNvSpPr>
            <a:spLocks noGrp="1"/>
          </p:cNvSpPr>
          <p:nvPr>
            <p:ph type="ftr" sz="quarter" idx="11"/>
          </p:nvPr>
        </p:nvSpPr>
        <p:spPr/>
        <p:txBody>
          <a:bodyPr/>
          <a:lstStyle/>
          <a:p>
            <a:endParaRPr lang="es-ES"/>
          </a:p>
        </p:txBody>
      </p:sp>
      <p:sp>
        <p:nvSpPr>
          <p:cNvPr id="4" name="3 Marcador de fecha"/>
          <p:cNvSpPr>
            <a:spLocks noGrp="1"/>
          </p:cNvSpPr>
          <p:nvPr>
            <p:ph type="dt" sz="half" idx="10"/>
          </p:nvPr>
        </p:nvSpPr>
        <p:spPr/>
        <p:txBody>
          <a:bodyPr/>
          <a:lstStyle/>
          <a:p>
            <a:fld id="{023BFEAD-50B0-4E27-9E7D-00D2148349B9}" type="datetimeFigureOut">
              <a:rPr lang="es-ES" smtClean="0"/>
              <a:pPr/>
              <a:t>30/9/19</a:t>
            </a:fld>
            <a:endParaRPr lang="es-ES"/>
          </a:p>
        </p:txBody>
      </p:sp>
      <p:sp>
        <p:nvSpPr>
          <p:cNvPr id="8" name="7 Conector recto"/>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9 Elipse"/>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Elipse"/>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5 Marcador de número de diapositiva"/>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A1A3ED42-3433-4A6D-A6ED-C5892374DB81}" type="slidenum">
              <a:rPr lang="es-ES" smtClean="0"/>
              <a:pPr/>
              <a:t>‹Nº›</a:t>
            </a:fld>
            <a:endParaRPr lang="es-ES"/>
          </a:p>
        </p:txBody>
      </p:sp>
      <p:sp>
        <p:nvSpPr>
          <p:cNvPr id="2" name="1 Título"/>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s-ES"/>
              <a:t>Haga clic para modificar el estilo de título del patrón</a:t>
            </a:r>
            <a:endParaRPr kumimoji="0" lang="en-US"/>
          </a:p>
        </p:txBody>
      </p:sp>
    </p:spTree>
  </p:cSld>
  <p:clrMapOvr>
    <a:overrideClrMapping bg1="lt1" tx1="dk1" bg2="lt2" tx2="dk2" accent1="accent1" accent2="accent2" accent3="accent3" accent4="accent4" accent5="accent5" accent6="accent6" hlink="hlink" folHlink="folHlink"/>
  </p:clrMapOvr>
  <p:transition>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301752" y="228600"/>
            <a:ext cx="8534400" cy="758952"/>
          </a:xfrm>
        </p:spPr>
        <p:txBody>
          <a:bodyPr/>
          <a:lstStyle/>
          <a:p>
            <a:r>
              <a:rPr kumimoji="0" lang="es-ES"/>
              <a:t>Haga clic para modificar el estilo de título del patrón</a:t>
            </a:r>
            <a:endParaRPr kumimoji="0" lang="en-US"/>
          </a:p>
        </p:txBody>
      </p:sp>
      <p:sp>
        <p:nvSpPr>
          <p:cNvPr id="5" name="4 Marcador de fecha"/>
          <p:cNvSpPr>
            <a:spLocks noGrp="1"/>
          </p:cNvSpPr>
          <p:nvPr>
            <p:ph type="dt" sz="half" idx="10"/>
          </p:nvPr>
        </p:nvSpPr>
        <p:spPr>
          <a:xfrm>
            <a:off x="5791200" y="6409944"/>
            <a:ext cx="3044952" cy="365760"/>
          </a:xfrm>
        </p:spPr>
        <p:txBody>
          <a:bodyPr/>
          <a:lstStyle/>
          <a:p>
            <a:fld id="{023BFEAD-50B0-4E27-9E7D-00D2148349B9}" type="datetimeFigureOut">
              <a:rPr lang="es-ES" smtClean="0"/>
              <a:pPr/>
              <a:t>30/9/19</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A1A3ED42-3433-4A6D-A6ED-C5892374DB81}" type="slidenum">
              <a:rPr lang="es-ES" smtClean="0"/>
              <a:pPr/>
              <a:t>‹Nº›</a:t>
            </a:fld>
            <a:endParaRPr lang="es-ES"/>
          </a:p>
        </p:txBody>
      </p:sp>
      <p:sp>
        <p:nvSpPr>
          <p:cNvPr id="8" name="7 Conector recto"/>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9 Marcador de contenido"/>
          <p:cNvSpPr>
            <a:spLocks noGrp="1"/>
          </p:cNvSpPr>
          <p:nvPr>
            <p:ph sz="half" idx="1"/>
          </p:nvPr>
        </p:nvSpPr>
        <p:spPr>
          <a:xfrm>
            <a:off x="301752" y="1371600"/>
            <a:ext cx="4038600" cy="4681728"/>
          </a:xfrm>
        </p:spPr>
        <p:txBody>
          <a:bodyPr/>
          <a:lstStyle>
            <a:lvl1pPr>
              <a:defRPr sz="2500"/>
            </a:lvl1p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12" name="11 Marcador de contenido"/>
          <p:cNvSpPr>
            <a:spLocks noGrp="1"/>
          </p:cNvSpPr>
          <p:nvPr>
            <p:ph sz="half" idx="2"/>
          </p:nvPr>
        </p:nvSpPr>
        <p:spPr>
          <a:xfrm>
            <a:off x="4800600" y="1371600"/>
            <a:ext cx="4038600" cy="4681728"/>
          </a:xfrm>
        </p:spPr>
        <p:txBody>
          <a:bodyPr/>
          <a:lstStyle>
            <a:lvl1pPr>
              <a:defRPr sz="2500"/>
            </a:lvl1p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Tree>
  </p:cSld>
  <p:clrMapOvr>
    <a:overrideClrMapping bg1="lt1" tx1="dk1" bg2="lt2" tx2="dk2" accent1="accent1" accent2="accent2" accent3="accent3" accent4="accent4" accent5="accent5" accent6="accent6" hlink="hlink" folHlink="folHlink"/>
  </p:clrMapOvr>
  <p:transition>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1">
        <a:schemeClr val="bg2"/>
      </p:bgRef>
    </p:bg>
    <p:spTree>
      <p:nvGrpSpPr>
        <p:cNvPr id="1" name=""/>
        <p:cNvGrpSpPr/>
        <p:nvPr/>
      </p:nvGrpSpPr>
      <p:grpSpPr>
        <a:xfrm>
          <a:off x="0" y="0"/>
          <a:ext cx="0" cy="0"/>
          <a:chOff x="0" y="0"/>
          <a:chExt cx="0" cy="0"/>
        </a:xfrm>
      </p:grpSpPr>
      <p:sp>
        <p:nvSpPr>
          <p:cNvPr id="10" name="9 Conector recto"/>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19 Rectángulo"/>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18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20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21 Rectángulo"/>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10 Rectángulo"/>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Rectángulo"/>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2 Marcador de texto"/>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a:t>Haga clic para modificar el estilo de texto del patrón</a:t>
            </a:r>
          </a:p>
        </p:txBody>
      </p:sp>
      <p:sp>
        <p:nvSpPr>
          <p:cNvPr id="4" name="3 Marcador de texto"/>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s-ES"/>
              <a:t>Haga clic para modificar el estilo de texto del patrón</a:t>
            </a:r>
          </a:p>
        </p:txBody>
      </p:sp>
      <p:sp>
        <p:nvSpPr>
          <p:cNvPr id="7" name="6 Marcador de fecha"/>
          <p:cNvSpPr>
            <a:spLocks noGrp="1"/>
          </p:cNvSpPr>
          <p:nvPr>
            <p:ph type="dt" sz="half" idx="10"/>
          </p:nvPr>
        </p:nvSpPr>
        <p:spPr/>
        <p:txBody>
          <a:bodyPr/>
          <a:lstStyle/>
          <a:p>
            <a:fld id="{023BFEAD-50B0-4E27-9E7D-00D2148349B9}" type="datetimeFigureOut">
              <a:rPr lang="es-ES" smtClean="0"/>
              <a:pPr/>
              <a:t>30/9/19</a:t>
            </a:fld>
            <a:endParaRPr lang="es-ES"/>
          </a:p>
        </p:txBody>
      </p:sp>
      <p:sp>
        <p:nvSpPr>
          <p:cNvPr id="8" name="7 Marcador de pie de página"/>
          <p:cNvSpPr>
            <a:spLocks noGrp="1"/>
          </p:cNvSpPr>
          <p:nvPr>
            <p:ph type="ftr" sz="quarter" idx="11"/>
          </p:nvPr>
        </p:nvSpPr>
        <p:spPr>
          <a:xfrm>
            <a:off x="304800" y="6409944"/>
            <a:ext cx="3581400" cy="365760"/>
          </a:xfrm>
        </p:spPr>
        <p:txBody>
          <a:bodyPr/>
          <a:lstStyle/>
          <a:p>
            <a:endParaRPr lang="es-ES"/>
          </a:p>
        </p:txBody>
      </p:sp>
      <p:sp>
        <p:nvSpPr>
          <p:cNvPr id="15" name="14 Conector recto"/>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17 Rectángulo"/>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23 Marcador de contenido"/>
          <p:cNvSpPr>
            <a:spLocks noGrp="1"/>
          </p:cNvSpPr>
          <p:nvPr>
            <p:ph sz="quarter" idx="2"/>
          </p:nvPr>
        </p:nvSpPr>
        <p:spPr>
          <a:xfrm>
            <a:off x="301752" y="2471383"/>
            <a:ext cx="4041648" cy="3818404"/>
          </a:xfrm>
        </p:spPr>
        <p:txBody>
          <a:body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26" name="25 Marcador de contenido"/>
          <p:cNvSpPr>
            <a:spLocks noGrp="1"/>
          </p:cNvSpPr>
          <p:nvPr>
            <p:ph sz="quarter" idx="4"/>
          </p:nvPr>
        </p:nvSpPr>
        <p:spPr>
          <a:xfrm>
            <a:off x="4800600" y="2471383"/>
            <a:ext cx="4038600" cy="3822192"/>
          </a:xfrm>
        </p:spPr>
        <p:txBody>
          <a:body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25" name="24 Elipse"/>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26 Elipse"/>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Marcador de número de diapositiva"/>
          <p:cNvSpPr>
            <a:spLocks noGrp="1"/>
          </p:cNvSpPr>
          <p:nvPr>
            <p:ph type="sldNum" sz="quarter" idx="12"/>
          </p:nvPr>
        </p:nvSpPr>
        <p:spPr>
          <a:xfrm>
            <a:off x="4343400" y="1042416"/>
            <a:ext cx="457200" cy="441325"/>
          </a:xfrm>
        </p:spPr>
        <p:txBody>
          <a:bodyPr/>
          <a:lstStyle>
            <a:lvl1pPr algn="ctr">
              <a:defRPr/>
            </a:lvl1pPr>
          </a:lstStyle>
          <a:p>
            <a:fld id="{A1A3ED42-3433-4A6D-A6ED-C5892374DB81}" type="slidenum">
              <a:rPr lang="es-ES" smtClean="0"/>
              <a:pPr/>
              <a:t>‹Nº›</a:t>
            </a:fld>
            <a:endParaRPr lang="es-ES"/>
          </a:p>
        </p:txBody>
      </p:sp>
      <p:sp>
        <p:nvSpPr>
          <p:cNvPr id="23" name="22 Título"/>
          <p:cNvSpPr>
            <a:spLocks noGrp="1"/>
          </p:cNvSpPr>
          <p:nvPr>
            <p:ph type="title"/>
          </p:nvPr>
        </p:nvSpPr>
        <p:spPr/>
        <p:txBody>
          <a:bodyPr rtlCol="0" anchor="b" anchorCtr="0"/>
          <a:lstStyle/>
          <a:p>
            <a:r>
              <a:rPr kumimoji="0" lang="es-ES"/>
              <a:t>Haga clic para modificar el estilo de título del patrón</a:t>
            </a:r>
            <a:endParaRPr kumimoji="0" lang="en-US"/>
          </a:p>
        </p:txBody>
      </p:sp>
    </p:spTree>
  </p:cSld>
  <p:clrMapOvr>
    <a:overrideClrMapping bg1="lt1" tx1="dk1" bg2="lt2" tx2="dk2" accent1="accent1" accent2="accent2" accent3="accent3" accent4="accent4" accent5="accent5" accent6="accent6" hlink="hlink" folHlink="folHlink"/>
  </p:clrMapOvr>
  <p:transition>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a:t>Haga clic para modificar el estilo de título del patrón</a:t>
            </a:r>
            <a:endParaRPr kumimoji="0" lang="en-US"/>
          </a:p>
        </p:txBody>
      </p:sp>
      <p:sp>
        <p:nvSpPr>
          <p:cNvPr id="3" name="2 Marcador de fecha"/>
          <p:cNvSpPr>
            <a:spLocks noGrp="1"/>
          </p:cNvSpPr>
          <p:nvPr>
            <p:ph type="dt" sz="half" idx="10"/>
          </p:nvPr>
        </p:nvSpPr>
        <p:spPr/>
        <p:txBody>
          <a:bodyPr/>
          <a:lstStyle/>
          <a:p>
            <a:fld id="{023BFEAD-50B0-4E27-9E7D-00D2148349B9}" type="datetimeFigureOut">
              <a:rPr lang="es-ES" smtClean="0"/>
              <a:pPr/>
              <a:t>30/9/19</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a:xfrm>
            <a:off x="4343400" y="1036020"/>
            <a:ext cx="457200" cy="441325"/>
          </a:xfrm>
        </p:spPr>
        <p:txBody>
          <a:bodyPr/>
          <a:lstStyle/>
          <a:p>
            <a:fld id="{A1A3ED42-3433-4A6D-A6ED-C5892374DB81}" type="slidenum">
              <a:rPr lang="es-ES" smtClean="0"/>
              <a:pPr/>
              <a:t>‹Nº›</a:t>
            </a:fld>
            <a:endParaRPr lang="es-ES"/>
          </a:p>
        </p:txBody>
      </p:sp>
    </p:spTree>
  </p:cSld>
  <p:clrMapOvr>
    <a:masterClrMapping/>
  </p:clrMapOvr>
  <p:transition>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7" name="6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7 Rectángulo"/>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9 Rectángulo"/>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8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4 Rectángulo"/>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5 Rectángulo"/>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1 Marcador de fecha"/>
          <p:cNvSpPr>
            <a:spLocks noGrp="1"/>
          </p:cNvSpPr>
          <p:nvPr>
            <p:ph type="dt" sz="half" idx="10"/>
          </p:nvPr>
        </p:nvSpPr>
        <p:spPr/>
        <p:txBody>
          <a:bodyPr/>
          <a:lstStyle/>
          <a:p>
            <a:fld id="{023BFEAD-50B0-4E27-9E7D-00D2148349B9}" type="datetimeFigureOut">
              <a:rPr lang="es-ES" smtClean="0"/>
              <a:pPr/>
              <a:t>30/9/19</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a:xfrm>
            <a:off x="4267200" y="6324600"/>
            <a:ext cx="609600" cy="441324"/>
          </a:xfrm>
        </p:spPr>
        <p:txBody>
          <a:bodyPr/>
          <a:lstStyle>
            <a:lvl1pPr>
              <a:defRPr>
                <a:solidFill>
                  <a:srgbClr val="FFFFFF"/>
                </a:solidFill>
              </a:defRPr>
            </a:lvl1pPr>
          </a:lstStyle>
          <a:p>
            <a:fld id="{A1A3ED42-3433-4A6D-A6ED-C5892374DB81}" type="slidenum">
              <a:rPr lang="es-ES" smtClean="0"/>
              <a:pPr/>
              <a:t>‹Nº›</a:t>
            </a:fld>
            <a:endParaRPr lang="es-ES"/>
          </a:p>
        </p:txBody>
      </p:sp>
    </p:spTree>
  </p:cSld>
  <p:clrMapOvr>
    <a:masterClrMapping/>
  </p:clrMapOvr>
  <p:transition>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1">
        <a:schemeClr val="bg1"/>
      </p:bgRef>
    </p:bg>
    <p:spTree>
      <p:nvGrpSpPr>
        <p:cNvPr id="1" name=""/>
        <p:cNvGrpSpPr/>
        <p:nvPr/>
      </p:nvGrpSpPr>
      <p:grpSpPr>
        <a:xfrm>
          <a:off x="0" y="0"/>
          <a:ext cx="0" cy="0"/>
          <a:chOff x="0" y="0"/>
          <a:chExt cx="0" cy="0"/>
        </a:xfrm>
      </p:grpSpPr>
      <p:sp>
        <p:nvSpPr>
          <p:cNvPr id="19" name="18 Rectángulo"/>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14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17 Rectángulo"/>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15 Rectángulo"/>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16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12 Rectángulo"/>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1 Título"/>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s-ES"/>
              <a:t>Haga clic para modificar el estilo de título del patrón</a:t>
            </a:r>
            <a:endParaRPr kumimoji="0" lang="en-US"/>
          </a:p>
        </p:txBody>
      </p:sp>
      <p:sp>
        <p:nvSpPr>
          <p:cNvPr id="3" name="2 Marcador de texto"/>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s-ES"/>
              <a:t>Haga clic para modificar el estilo de texto del patrón</a:t>
            </a:r>
          </a:p>
        </p:txBody>
      </p:sp>
      <p:sp>
        <p:nvSpPr>
          <p:cNvPr id="8" name="7 Rectángulo"/>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8 Conector recto"/>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19 Marcador de contenido"/>
          <p:cNvSpPr>
            <a:spLocks noGrp="1"/>
          </p:cNvSpPr>
          <p:nvPr>
            <p:ph sz="quarter" idx="1"/>
          </p:nvPr>
        </p:nvSpPr>
        <p:spPr>
          <a:xfrm>
            <a:off x="3124200" y="685800"/>
            <a:ext cx="5638800" cy="5410200"/>
          </a:xfrm>
        </p:spPr>
        <p:txBody>
          <a:body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10" name="9 Elipse"/>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Elipse"/>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6 Marcador de número de diapositiva"/>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A1A3ED42-3433-4A6D-A6ED-C5892374DB81}" type="slidenum">
              <a:rPr lang="es-ES" smtClean="0"/>
              <a:pPr/>
              <a:t>‹Nº›</a:t>
            </a:fld>
            <a:endParaRPr lang="es-ES"/>
          </a:p>
        </p:txBody>
      </p:sp>
      <p:sp>
        <p:nvSpPr>
          <p:cNvPr id="21" name="20 Rectángulo"/>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4 Marcador de fecha"/>
          <p:cNvSpPr>
            <a:spLocks noGrp="1"/>
          </p:cNvSpPr>
          <p:nvPr>
            <p:ph type="dt" sz="half" idx="10"/>
          </p:nvPr>
        </p:nvSpPr>
        <p:spPr/>
        <p:txBody>
          <a:bodyPr/>
          <a:lstStyle/>
          <a:p>
            <a:fld id="{023BFEAD-50B0-4E27-9E7D-00D2148349B9}" type="datetimeFigureOut">
              <a:rPr lang="es-ES" smtClean="0"/>
              <a:pPr/>
              <a:t>30/9/19</a:t>
            </a:fld>
            <a:endParaRPr lang="es-ES"/>
          </a:p>
        </p:txBody>
      </p:sp>
      <p:sp>
        <p:nvSpPr>
          <p:cNvPr id="6" name="5 Marcador de pie de página"/>
          <p:cNvSpPr>
            <a:spLocks noGrp="1"/>
          </p:cNvSpPr>
          <p:nvPr>
            <p:ph type="ftr" sz="quarter" idx="11"/>
          </p:nvPr>
        </p:nvSpPr>
        <p:spPr>
          <a:xfrm>
            <a:off x="301752" y="6410848"/>
            <a:ext cx="3383280" cy="365760"/>
          </a:xfrm>
        </p:spPr>
        <p:txBody>
          <a:bodyPr/>
          <a:lstStyle/>
          <a:p>
            <a:endParaRPr lang="es-ES"/>
          </a:p>
        </p:txBody>
      </p:sp>
    </p:spTree>
  </p:cSld>
  <p:clrMapOvr>
    <a:overrideClrMapping bg1="lt1" tx1="dk1" bg2="lt2" tx2="dk2" accent1="accent1" accent2="accent2" accent3="accent3" accent4="accent4" accent5="accent5" accent6="accent6" hlink="hlink" folHlink="folHlink"/>
  </p:clrMapOvr>
  <p:transition>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1" name="20 Conector recto"/>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18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15 Rectángulo"/>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16 Rectángulo"/>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17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19 Rectángulo"/>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7 Rectángulo"/>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14 Rectángulo"/>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11 Elipse"/>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Elipse"/>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6 Marcador de número de diapositiva"/>
          <p:cNvSpPr>
            <a:spLocks noGrp="1"/>
          </p:cNvSpPr>
          <p:nvPr>
            <p:ph type="sldNum" sz="quarter" idx="12"/>
          </p:nvPr>
        </p:nvSpPr>
        <p:spPr>
          <a:xfrm>
            <a:off x="1371600" y="312738"/>
            <a:ext cx="457200" cy="441325"/>
          </a:xfrm>
        </p:spPr>
        <p:txBody>
          <a:bodyPr/>
          <a:lstStyle/>
          <a:p>
            <a:fld id="{A1A3ED42-3433-4A6D-A6ED-C5892374DB81}" type="slidenum">
              <a:rPr lang="es-ES" smtClean="0"/>
              <a:pPr/>
              <a:t>‹Nº›</a:t>
            </a:fld>
            <a:endParaRPr lang="es-ES"/>
          </a:p>
        </p:txBody>
      </p:sp>
      <p:sp>
        <p:nvSpPr>
          <p:cNvPr id="2" name="1 Título"/>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s-ES"/>
              <a:t>Haga clic para modificar el estilo de título del patrón</a:t>
            </a:r>
            <a:endParaRPr kumimoji="0" lang="en-US"/>
          </a:p>
        </p:txBody>
      </p:sp>
      <p:sp>
        <p:nvSpPr>
          <p:cNvPr id="3" name="2 Marcador de posición de imagen"/>
          <p:cNvSpPr>
            <a:spLocks noGrp="1"/>
          </p:cNvSpPr>
          <p:nvPr>
            <p:ph type="pic" idx="1"/>
          </p:nvPr>
        </p:nvSpPr>
        <p:spPr>
          <a:xfrm>
            <a:off x="3000375" y="609600"/>
            <a:ext cx="5867400" cy="4267200"/>
          </a:xfrm>
        </p:spPr>
        <p:txBody>
          <a:bodyPr/>
          <a:lstStyle>
            <a:lvl1pPr marL="0" indent="0">
              <a:buNone/>
              <a:defRPr sz="3200"/>
            </a:lvl1pPr>
          </a:lstStyle>
          <a:p>
            <a:r>
              <a:rPr kumimoji="0" lang="es-ES"/>
              <a:t>Haga clic en el icono para agregar una imagen</a:t>
            </a:r>
            <a:endParaRPr kumimoji="0" lang="en-US" dirty="0"/>
          </a:p>
        </p:txBody>
      </p:sp>
      <p:sp>
        <p:nvSpPr>
          <p:cNvPr id="4" name="3 Marcador de texto"/>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s-ES"/>
              <a:t>Haga clic para modificar el estilo de texto del patrón</a:t>
            </a:r>
          </a:p>
        </p:txBody>
      </p:sp>
      <p:sp>
        <p:nvSpPr>
          <p:cNvPr id="22" name="21 Rectángulo"/>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4 Marcador de fecha"/>
          <p:cNvSpPr>
            <a:spLocks noGrp="1"/>
          </p:cNvSpPr>
          <p:nvPr>
            <p:ph type="dt" sz="half" idx="10"/>
          </p:nvPr>
        </p:nvSpPr>
        <p:spPr>
          <a:xfrm>
            <a:off x="5788152" y="6404984"/>
            <a:ext cx="3044952" cy="365760"/>
          </a:xfrm>
        </p:spPr>
        <p:txBody>
          <a:bodyPr/>
          <a:lstStyle/>
          <a:p>
            <a:fld id="{023BFEAD-50B0-4E27-9E7D-00D2148349B9}" type="datetimeFigureOut">
              <a:rPr lang="es-ES" smtClean="0"/>
              <a:pPr/>
              <a:t>30/9/19</a:t>
            </a:fld>
            <a:endParaRPr lang="es-ES"/>
          </a:p>
        </p:txBody>
      </p:sp>
      <p:sp>
        <p:nvSpPr>
          <p:cNvPr id="6" name="5 Marcador de pie de página"/>
          <p:cNvSpPr>
            <a:spLocks noGrp="1"/>
          </p:cNvSpPr>
          <p:nvPr>
            <p:ph type="ftr" sz="quarter" idx="11"/>
          </p:nvPr>
        </p:nvSpPr>
        <p:spPr>
          <a:xfrm>
            <a:off x="301752" y="6410848"/>
            <a:ext cx="3584448" cy="365760"/>
          </a:xfrm>
        </p:spPr>
        <p:txBody>
          <a:bodyPr/>
          <a:lstStyle/>
          <a:p>
            <a:endParaRPr lang="es-ES"/>
          </a:p>
        </p:txBody>
      </p:sp>
    </p:spTree>
  </p:cSld>
  <p:clrMapOvr>
    <a:masterClrMapping/>
  </p:clrMapOvr>
  <p:transition>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16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15 Rectángulo"/>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17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18 Rectángulo"/>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8 Rectángulo"/>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13 Marcador de fecha"/>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023BFEAD-50B0-4E27-9E7D-00D2148349B9}" type="datetimeFigureOut">
              <a:rPr lang="es-ES" smtClean="0"/>
              <a:pPr/>
              <a:t>30/9/19</a:t>
            </a:fld>
            <a:endParaRPr lang="es-ES"/>
          </a:p>
        </p:txBody>
      </p:sp>
      <p:sp>
        <p:nvSpPr>
          <p:cNvPr id="3" name="2 Marcador de pie de página"/>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s-ES"/>
          </a:p>
        </p:txBody>
      </p:sp>
      <p:sp>
        <p:nvSpPr>
          <p:cNvPr id="8" name="7 Rectángulo"/>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9 Conector recto"/>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11 Elipse"/>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14 Elipse"/>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22 Marcador de número de diapositiva"/>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A1A3ED42-3433-4A6D-A6ED-C5892374DB81}" type="slidenum">
              <a:rPr lang="es-ES" smtClean="0"/>
              <a:pPr/>
              <a:t>‹Nº›</a:t>
            </a:fld>
            <a:endParaRPr lang="es-ES"/>
          </a:p>
        </p:txBody>
      </p:sp>
      <p:sp>
        <p:nvSpPr>
          <p:cNvPr id="22" name="21 Marcador de título"/>
          <p:cNvSpPr>
            <a:spLocks noGrp="1"/>
          </p:cNvSpPr>
          <p:nvPr>
            <p:ph type="title"/>
          </p:nvPr>
        </p:nvSpPr>
        <p:spPr>
          <a:xfrm>
            <a:off x="301752" y="228600"/>
            <a:ext cx="8534400" cy="758952"/>
          </a:xfrm>
          <a:prstGeom prst="rect">
            <a:avLst/>
          </a:prstGeom>
        </p:spPr>
        <p:txBody>
          <a:bodyPr vert="horz" anchor="b">
            <a:normAutofit/>
          </a:bodyPr>
          <a:lstStyle/>
          <a:p>
            <a:r>
              <a:rPr kumimoji="0" lang="es-ES"/>
              <a:t>Haga clic para modificar el estilo de título del patrón</a:t>
            </a:r>
            <a:endParaRPr kumimoji="0" lang="en-US"/>
          </a:p>
        </p:txBody>
      </p:sp>
      <p:sp>
        <p:nvSpPr>
          <p:cNvPr id="13" name="12 Marcador de texto"/>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s-ES"/>
              <a:t>Haga clic para modificar el estilo de texto del patrón</a:t>
            </a:r>
          </a:p>
          <a:p>
            <a:pPr lvl="1" eaLnBrk="1" latinLnBrk="0" hangingPunct="1"/>
            <a:r>
              <a:rPr kumimoji="0" lang="es-ES"/>
              <a:t>Segundo nivel</a:t>
            </a:r>
          </a:p>
          <a:p>
            <a:pPr lvl="2" eaLnBrk="1" latinLnBrk="0" hangingPunct="1"/>
            <a:r>
              <a:rPr kumimoji="0" lang="es-ES"/>
              <a:t>Tercer nivel</a:t>
            </a:r>
          </a:p>
          <a:p>
            <a:pPr lvl="3" eaLnBrk="1" latinLnBrk="0" hangingPunct="1"/>
            <a:r>
              <a:rPr kumimoji="0" lang="es-ES"/>
              <a:t>Cuarto nivel</a:t>
            </a:r>
          </a:p>
          <a:p>
            <a:pPr lvl="4" eaLnBrk="1" latinLnBrk="0" hangingPunct="1"/>
            <a:r>
              <a:rPr kumimoji="0" lang="es-ES"/>
              <a:t>Quinto nivel</a:t>
            </a:r>
            <a:endParaRPr kumimoji="0"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ransition>
    <p:fade thruBlk="1"/>
  </p:transition>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diagramLayout" Target="../diagrams/layout1.xml"/><Relationship Id="rId7" Type="http://schemas.openxmlformats.org/officeDocument/2006/relationships/image" Target="../media/image12.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 Id="rId9" Type="http://schemas.openxmlformats.org/officeDocument/2006/relationships/image" Target="../media/image14.png"/></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22.png"/><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28.png"/><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3" Type="http://schemas.openxmlformats.org/officeDocument/2006/relationships/image" Target="../media/image35.png"/><Relationship Id="rId7" Type="http://schemas.openxmlformats.org/officeDocument/2006/relationships/image" Target="../media/image39.png"/><Relationship Id="rId2" Type="http://schemas.openxmlformats.org/officeDocument/2006/relationships/image" Target="../media/image34.png"/><Relationship Id="rId1" Type="http://schemas.openxmlformats.org/officeDocument/2006/relationships/slideLayout" Target="../slideLayouts/slideLayout9.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37.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9.xml"/></Relationships>
</file>

<file path=ppt/slides/_rels/slide41.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323528" y="1472922"/>
            <a:ext cx="8496944" cy="4319131"/>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lvl="0" algn="ctr">
              <a:spcBef>
                <a:spcPts val="2400"/>
              </a:spcBef>
            </a:pPr>
            <a:r>
              <a:rPr lang="es-ES_tradnl" sz="3200" dirty="0">
                <a:latin typeface="+mj-lt"/>
                <a:cs typeface="Palatino"/>
              </a:rPr>
              <a:t>Filosofía y Cultura de Calidad</a:t>
            </a:r>
          </a:p>
          <a:p>
            <a:pPr lvl="0" algn="ctr">
              <a:spcBef>
                <a:spcPts val="2400"/>
              </a:spcBef>
            </a:pPr>
            <a:endParaRPr lang="es-ES_tradnl" sz="200" dirty="0">
              <a:latin typeface="+mj-lt"/>
              <a:cs typeface="Palatino"/>
            </a:endParaRPr>
          </a:p>
          <a:p>
            <a:pPr algn="ctr">
              <a:spcBef>
                <a:spcPts val="1200"/>
              </a:spcBef>
            </a:pPr>
            <a:r>
              <a:rPr lang="es-ES_tradnl" sz="2400" dirty="0">
                <a:latin typeface="+mj-lt"/>
                <a:cs typeface="Palatino"/>
              </a:rPr>
              <a:t>Licenciatura en Contaduría</a:t>
            </a:r>
          </a:p>
          <a:p>
            <a:pPr algn="ctr">
              <a:spcBef>
                <a:spcPts val="1200"/>
              </a:spcBef>
            </a:pPr>
            <a:r>
              <a:rPr lang="es-ES_tradnl" sz="2400" dirty="0">
                <a:latin typeface="+mj-lt"/>
                <a:cs typeface="Palatino"/>
              </a:rPr>
              <a:t>Calidad y Certificación</a:t>
            </a:r>
          </a:p>
          <a:p>
            <a:pPr algn="ctr">
              <a:spcBef>
                <a:spcPts val="1200"/>
              </a:spcBef>
            </a:pPr>
            <a:r>
              <a:rPr lang="es-ES_tradnl" sz="2400" dirty="0">
                <a:latin typeface="+mj-lt"/>
                <a:cs typeface="Palatino"/>
              </a:rPr>
              <a:t>Facultad de Contaduría y Administración</a:t>
            </a:r>
          </a:p>
          <a:p>
            <a:pPr algn="ctr">
              <a:spcBef>
                <a:spcPts val="1200"/>
              </a:spcBef>
            </a:pPr>
            <a:r>
              <a:rPr lang="es-ES_tradnl" sz="2400" dirty="0">
                <a:latin typeface="+mj-lt"/>
                <a:cs typeface="Palatino"/>
              </a:rPr>
              <a:t>Unidad Coatepec</a:t>
            </a:r>
          </a:p>
          <a:p>
            <a:pPr algn="ctr">
              <a:spcBef>
                <a:spcPts val="1200"/>
              </a:spcBef>
            </a:pPr>
            <a:r>
              <a:rPr lang="es-ES_tradnl" sz="2400" dirty="0">
                <a:latin typeface="+mj-lt"/>
                <a:cs typeface="Palatino"/>
              </a:rPr>
              <a:t>Rosa María Nava Rogel</a:t>
            </a:r>
          </a:p>
          <a:p>
            <a:pPr algn="r">
              <a:spcBef>
                <a:spcPts val="1200"/>
              </a:spcBef>
            </a:pPr>
            <a:r>
              <a:rPr lang="es-ES_tradnl" sz="2000" dirty="0">
                <a:latin typeface="+mj-lt"/>
                <a:cs typeface="Palatino"/>
              </a:rPr>
              <a:t>Septiembre de 2019</a:t>
            </a:r>
          </a:p>
        </p:txBody>
      </p:sp>
      <p:pic>
        <p:nvPicPr>
          <p:cNvPr id="3" name="Imagen 2"/>
          <p:cNvPicPr/>
          <p:nvPr/>
        </p:nvPicPr>
        <p:blipFill rotWithShape="1">
          <a:blip r:embed="rId2">
            <a:extLst>
              <a:ext uri="{28A0092B-C50C-407E-A947-70E740481C1C}">
                <a14:useLocalDpi xmlns:a14="http://schemas.microsoft.com/office/drawing/2010/main" val="0"/>
              </a:ext>
            </a:extLst>
          </a:blip>
          <a:srcRect l="5637" t="5090" r="48986" b="88689"/>
          <a:stretch/>
        </p:blipFill>
        <p:spPr bwMode="auto">
          <a:xfrm>
            <a:off x="179512" y="188640"/>
            <a:ext cx="5328592" cy="1008112"/>
          </a:xfrm>
          <a:prstGeom prst="rect">
            <a:avLst/>
          </a:prstGeom>
          <a:ln>
            <a:noFill/>
          </a:ln>
          <a:extLst>
            <a:ext uri="{53640926-AAD7-44d8-BBD7-CCE9431645EC}">
              <a14:shadowObscured xmlns:a14="http://schemas.microsoft.com/office/drawing/2010/main" xmlns=""/>
            </a:ext>
            <a:ext uri="{FAA26D3D-D897-4be2-8F04-BA451C77F1D7}">
              <ma14:placeholderFlag xmlns:ma14="http://schemas.microsoft.com/office/mac/drawingml/2011/main" xmlns=""/>
            </a:ext>
          </a:extLst>
        </p:spPr>
      </p:pic>
      <p:sp>
        <p:nvSpPr>
          <p:cNvPr id="4" name="Cuadro de texto 2"/>
          <p:cNvSpPr txBox="1">
            <a:spLocks noChangeArrowheads="1"/>
          </p:cNvSpPr>
          <p:nvPr/>
        </p:nvSpPr>
        <p:spPr bwMode="auto">
          <a:xfrm>
            <a:off x="1259632" y="588376"/>
            <a:ext cx="3600400" cy="320344"/>
          </a:xfrm>
          <a:prstGeom prst="rect">
            <a:avLst/>
          </a:prstGeom>
          <a:noFill/>
          <a:ln w="9525">
            <a:noFill/>
            <a:miter lim="800000"/>
            <a:headEnd/>
            <a:tailEnd/>
          </a:ln>
        </p:spPr>
        <p:txBody>
          <a:bodyPr rot="0" vert="horz" wrap="square" lIns="91440" tIns="45720" rIns="91440" bIns="45720" anchor="t" anchorCtr="0">
            <a:spAutoFit/>
          </a:bodyPr>
          <a:lstStyle/>
          <a:p>
            <a:pPr>
              <a:lnSpc>
                <a:spcPct val="107000"/>
              </a:lnSpc>
              <a:spcAft>
                <a:spcPts val="800"/>
              </a:spcAft>
            </a:pPr>
            <a:r>
              <a:rPr lang="es-MX" sz="1400" dirty="0">
                <a:effectLst/>
                <a:latin typeface="Calibri"/>
                <a:ea typeface="Calibri"/>
                <a:cs typeface="Times New Roman"/>
              </a:rPr>
              <a:t>Facultad de Contaduría y Administración</a:t>
            </a:r>
            <a:endParaRPr lang="es-MX" dirty="0">
              <a:effectLst/>
              <a:latin typeface="Calibri"/>
              <a:ea typeface="Calibri"/>
              <a:cs typeface="Times New Roman"/>
            </a:endParaRPr>
          </a:p>
        </p:txBody>
      </p:sp>
      <p:pic>
        <p:nvPicPr>
          <p:cNvPr id="5" name="Imagen 4"/>
          <p:cNvPicPr/>
          <p:nvPr/>
        </p:nvPicPr>
        <p:blipFill>
          <a:blip r:embed="rId3">
            <a:extLst>
              <a:ext uri="{28A0092B-C50C-407E-A947-70E740481C1C}">
                <a14:useLocalDpi xmlns:a14="http://schemas.microsoft.com/office/drawing/2010/main" val="0"/>
              </a:ext>
            </a:extLst>
          </a:blip>
          <a:stretch>
            <a:fillRect/>
          </a:stretch>
        </p:blipFill>
        <p:spPr>
          <a:xfrm>
            <a:off x="7740352" y="260648"/>
            <a:ext cx="1070476" cy="864096"/>
          </a:xfrm>
          <a:prstGeom prst="rect">
            <a:avLst/>
          </a:prstGeom>
        </p:spPr>
      </p:pic>
      <p:pic>
        <p:nvPicPr>
          <p:cNvPr id="6" name="Imagen 5"/>
          <p:cNvPicPr/>
          <p:nvPr/>
        </p:nvPicPr>
        <p:blipFill rotWithShape="1">
          <a:blip r:embed="rId2">
            <a:extLst>
              <a:ext uri="{28A0092B-C50C-407E-A947-70E740481C1C}">
                <a14:useLocalDpi xmlns:a14="http://schemas.microsoft.com/office/drawing/2010/main" val="0"/>
              </a:ext>
            </a:extLst>
          </a:blip>
          <a:srcRect l="77731" t="93902" r="-3599" b="-123"/>
          <a:stretch/>
        </p:blipFill>
        <p:spPr bwMode="auto">
          <a:xfrm>
            <a:off x="7161669" y="5727020"/>
            <a:ext cx="2028190" cy="925830"/>
          </a:xfrm>
          <a:prstGeom prst="rect">
            <a:avLst/>
          </a:prstGeom>
          <a:ln>
            <a:noFill/>
          </a:ln>
          <a:extLst>
            <a:ext uri="{53640926-AAD7-44d8-BBD7-CCE9431645EC}">
              <a14:shadowObscured xmlns:a14="http://schemas.microsoft.com/office/drawing/2010/main" xmlns=""/>
            </a:ext>
            <a:ext uri="{FAA26D3D-D897-4be2-8F04-BA451C77F1D7}">
              <ma14:placeholderFlag xmlns:ma14="http://schemas.microsoft.com/office/mac/drawingml/2011/main" xmlns=""/>
            </a:ext>
          </a:extLst>
        </p:spPr>
      </p:pic>
      <p:sp>
        <p:nvSpPr>
          <p:cNvPr id="7" name="Cuadro de texto 10"/>
          <p:cNvSpPr txBox="1"/>
          <p:nvPr/>
        </p:nvSpPr>
        <p:spPr>
          <a:xfrm>
            <a:off x="3707904" y="5727655"/>
            <a:ext cx="3451860" cy="941705"/>
          </a:xfrm>
          <a:prstGeom prst="rect">
            <a:avLst/>
          </a:prstGeom>
          <a:noFill/>
          <a:ln>
            <a:noFill/>
          </a:ln>
          <a:effectLst/>
          <a:extLst>
            <a:ext uri="{C572A759-6A51-4108-AA02-DFA0A04FC94B}">
              <ma14:wrappingTextBoxFlag xmlns:ma14="http://schemas.microsoft.com/office/mac/drawingml/2011/main" xmlns=""/>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r">
              <a:lnSpc>
                <a:spcPct val="107000"/>
              </a:lnSpc>
              <a:spcAft>
                <a:spcPts val="0"/>
              </a:spcAft>
            </a:pPr>
            <a:r>
              <a:rPr lang="es-MX" sz="800">
                <a:effectLst/>
                <a:latin typeface="Avenir Light"/>
                <a:ea typeface="Calibri"/>
                <a:cs typeface="Times New Roman"/>
              </a:rPr>
              <a:t>Cerro de Coatepec, s/n Ciudad Universitaria, C.P. 50100</a:t>
            </a:r>
            <a:endParaRPr lang="es-MX" sz="1100">
              <a:effectLst/>
              <a:ea typeface="Calibri"/>
              <a:cs typeface="Times New Roman"/>
            </a:endParaRPr>
          </a:p>
          <a:p>
            <a:pPr algn="r">
              <a:lnSpc>
                <a:spcPct val="107000"/>
              </a:lnSpc>
              <a:spcAft>
                <a:spcPts val="0"/>
              </a:spcAft>
            </a:pPr>
            <a:r>
              <a:rPr lang="es-MX" sz="800">
                <a:effectLst/>
                <a:latin typeface="Avenir Light"/>
                <a:ea typeface="Calibri"/>
                <a:cs typeface="Times New Roman"/>
              </a:rPr>
              <a:t>Toluca, Estado de México, Tel. (722) 2140250 / 2140171</a:t>
            </a:r>
            <a:endParaRPr lang="es-MX" sz="1100">
              <a:effectLst/>
              <a:ea typeface="Calibri"/>
              <a:cs typeface="Times New Roman"/>
            </a:endParaRPr>
          </a:p>
          <a:p>
            <a:pPr algn="r">
              <a:lnSpc>
                <a:spcPct val="107000"/>
              </a:lnSpc>
              <a:spcAft>
                <a:spcPts val="0"/>
              </a:spcAft>
            </a:pPr>
            <a:r>
              <a:rPr lang="es-MX" sz="800">
                <a:effectLst/>
                <a:latin typeface="Avenir Light"/>
                <a:ea typeface="Calibri"/>
                <a:cs typeface="Times New Roman"/>
              </a:rPr>
              <a:t>rmnavar@uaemex.mx</a:t>
            </a:r>
            <a:endParaRPr lang="es-MX" sz="1100">
              <a:effectLst/>
              <a:ea typeface="Calibri"/>
              <a:cs typeface="Times New Roman"/>
            </a:endParaRPr>
          </a:p>
          <a:p>
            <a:pPr algn="r">
              <a:lnSpc>
                <a:spcPct val="107000"/>
              </a:lnSpc>
              <a:spcAft>
                <a:spcPts val="0"/>
              </a:spcAft>
            </a:pPr>
            <a:r>
              <a:rPr lang="es-MX" sz="800">
                <a:effectLst/>
                <a:latin typeface="Avenir Light"/>
                <a:ea typeface="Calibri"/>
                <a:cs typeface="Times New Roman"/>
              </a:rPr>
              <a:t>www.fca.uaemex.mx</a:t>
            </a:r>
            <a:endParaRPr lang="es-MX" sz="1100">
              <a:effectLst/>
              <a:ea typeface="Calibri"/>
              <a:cs typeface="Times New Roman"/>
            </a:endParaRPr>
          </a:p>
        </p:txBody>
      </p:sp>
      <p:sp>
        <p:nvSpPr>
          <p:cNvPr id="8" name="Cuadro de texto 7"/>
          <p:cNvSpPr txBox="1"/>
          <p:nvPr/>
        </p:nvSpPr>
        <p:spPr>
          <a:xfrm>
            <a:off x="7550289" y="5840685"/>
            <a:ext cx="1028700" cy="667385"/>
          </a:xfrm>
          <a:prstGeom prst="rect">
            <a:avLst/>
          </a:prstGeom>
          <a:noFill/>
          <a:ln>
            <a:noFill/>
          </a:ln>
          <a:effectLst/>
          <a:extLst>
            <a:ext uri="{C572A759-6A51-4108-AA02-DFA0A04FC94B}">
              <ma14:wrappingTextBoxFlag xmlns:ma14="http://schemas.microsoft.com/office/mac/drawingml/2011/main" xmlns=""/>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s-MX" sz="1900">
                <a:solidFill>
                  <a:srgbClr val="FFFFFF"/>
                </a:solidFill>
                <a:effectLst/>
                <a:latin typeface="Avenir"/>
                <a:ea typeface="Calibri"/>
                <a:cs typeface="Times New Roman"/>
              </a:rPr>
              <a:t>F</a:t>
            </a:r>
            <a:r>
              <a:rPr lang="es-MX" sz="1900">
                <a:solidFill>
                  <a:srgbClr val="FFFFFF"/>
                </a:solidFill>
                <a:effectLst/>
                <a:latin typeface="Avenir Black"/>
                <a:ea typeface="Calibri"/>
                <a:cs typeface="Times New Roman"/>
              </a:rPr>
              <a:t>CA</a:t>
            </a:r>
            <a:endParaRPr lang="es-MX" sz="1100">
              <a:effectLst/>
              <a:ea typeface="Calibri"/>
              <a:cs typeface="Times New Roman"/>
            </a:endParaRPr>
          </a:p>
        </p:txBody>
      </p:sp>
    </p:spTree>
    <p:extLst>
      <p:ext uri="{BB962C8B-B14F-4D97-AF65-F5344CB8AC3E}">
        <p14:creationId xmlns:p14="http://schemas.microsoft.com/office/powerpoint/2010/main" val="301100223"/>
      </p:ext>
    </p:extLst>
  </p:cSld>
  <p:clrMapOvr>
    <a:masterClrMapping/>
  </p:clrMapOvr>
  <p:transition>
    <p:fade thruBlk="1"/>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3491880" y="3544248"/>
            <a:ext cx="4421780" cy="3197120"/>
          </a:xfrm>
          <a:prstGeom prst="rect">
            <a:avLst/>
          </a:prstGeom>
        </p:spPr>
      </p:pic>
      <p:sp>
        <p:nvSpPr>
          <p:cNvPr id="2" name="1 Título"/>
          <p:cNvSpPr>
            <a:spLocks noGrp="1"/>
          </p:cNvSpPr>
          <p:nvPr>
            <p:ph type="title"/>
          </p:nvPr>
        </p:nvSpPr>
        <p:spPr/>
        <p:txBody>
          <a:bodyPr/>
          <a:lstStyle/>
          <a:p>
            <a:r>
              <a:rPr lang="es-ES" dirty="0"/>
              <a:t>PAPEL DEL LÍDER EN LA CALIDAD</a:t>
            </a:r>
          </a:p>
        </p:txBody>
      </p:sp>
      <p:sp>
        <p:nvSpPr>
          <p:cNvPr id="3" name="2 Marcador de contenido"/>
          <p:cNvSpPr>
            <a:spLocks noGrp="1"/>
          </p:cNvSpPr>
          <p:nvPr>
            <p:ph sz="quarter" idx="1"/>
          </p:nvPr>
        </p:nvSpPr>
        <p:spPr>
          <a:xfrm>
            <a:off x="179512" y="1527048"/>
            <a:ext cx="8503920" cy="4572000"/>
          </a:xfrm>
        </p:spPr>
        <p:txBody>
          <a:bodyPr>
            <a:normAutofit/>
          </a:bodyPr>
          <a:lstStyle/>
          <a:p>
            <a:r>
              <a:rPr lang="es-ES" sz="2800" dirty="0"/>
              <a:t>Ubicar al nuevo líder como facilitador de las condiciones de trabajo, resalta la importancia de tener un sistema sólido que permita “aterrizar” y mantener la motivación de todo el personal de una organización. </a:t>
            </a:r>
          </a:p>
          <a:p>
            <a:r>
              <a:rPr lang="es-ES" sz="2800" dirty="0"/>
              <a:t>Busca la revalorización y dignificación del trabajo.</a:t>
            </a:r>
          </a:p>
          <a:p>
            <a:endParaRPr lang="es-ES" sz="2800" dirty="0"/>
          </a:p>
        </p:txBody>
      </p:sp>
    </p:spTree>
  </p:cSld>
  <p:clrMapOvr>
    <a:masterClrMapping/>
  </p:clrMapOvr>
  <p:transition>
    <p:fade thruBlk="1"/>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CULTURA DE CALIDAD</a:t>
            </a:r>
          </a:p>
        </p:txBody>
      </p:sp>
      <p:sp>
        <p:nvSpPr>
          <p:cNvPr id="3" name="2 Marcador de contenido"/>
          <p:cNvSpPr>
            <a:spLocks noGrp="1"/>
          </p:cNvSpPr>
          <p:nvPr>
            <p:ph sz="quarter" idx="1"/>
          </p:nvPr>
        </p:nvSpPr>
        <p:spPr>
          <a:xfrm>
            <a:off x="301752" y="1527048"/>
            <a:ext cx="5206352" cy="4926288"/>
          </a:xfrm>
        </p:spPr>
        <p:txBody>
          <a:bodyPr>
            <a:normAutofit/>
          </a:bodyPr>
          <a:lstStyle/>
          <a:p>
            <a:r>
              <a:rPr lang="es-MX" dirty="0"/>
              <a:t>“…Es el conjunto de valores y hábitos que posee una persona, que complementados con el uso de prácticas y herramientas de calidad en el actuar diario, le permiten colaborar con su organización para afrontar los retos que se le presenten, en el cumplimiento de la misión de la organización…”</a:t>
            </a:r>
            <a:endParaRPr lang="es-ES" dirty="0"/>
          </a:p>
        </p:txBody>
      </p:sp>
      <p:pic>
        <p:nvPicPr>
          <p:cNvPr id="4" name="Imagen 3"/>
          <p:cNvPicPr>
            <a:picLocks noChangeAspect="1"/>
          </p:cNvPicPr>
          <p:nvPr/>
        </p:nvPicPr>
        <p:blipFill>
          <a:blip r:embed="rId2"/>
          <a:stretch>
            <a:fillRect/>
          </a:stretch>
        </p:blipFill>
        <p:spPr>
          <a:xfrm>
            <a:off x="5868144" y="1965672"/>
            <a:ext cx="2794000" cy="3911600"/>
          </a:xfrm>
          <a:prstGeom prst="rect">
            <a:avLst/>
          </a:prstGeom>
        </p:spPr>
      </p:pic>
    </p:spTree>
  </p:cSld>
  <p:clrMapOvr>
    <a:masterClrMapping/>
  </p:clrMapOvr>
  <p:transition>
    <p:fade thruBlk="1"/>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BEBA8EAE-BF5A-486C-A8C5-ECC9F3942E4B}">
                <a14:imgProps xmlns:a14="http://schemas.microsoft.com/office/drawing/2010/main">
                  <a14:imgLayer r:embed="rId3">
                    <a14:imgEffect>
                      <a14:backgroundRemoval t="0" b="100000" l="0" r="100000">
                        <a14:foregroundMark x1="75875" y1="55694" x2="75875" y2="55694"/>
                        <a14:foregroundMark x1="68875" y1="46975" x2="68875" y2="46975"/>
                        <a14:foregroundMark x1="86625" y1="33986" x2="86625" y2="33986"/>
                        <a14:foregroundMark x1="94875" y1="51246" x2="94875" y2="51246"/>
                        <a14:foregroundMark x1="88875" y1="86477" x2="88875" y2="86477"/>
                        <a14:foregroundMark x1="83375" y1="78826" x2="83375" y2="78826"/>
                        <a14:foregroundMark x1="87375" y1="74733" x2="87375" y2="74733"/>
                        <a14:foregroundMark x1="78500" y1="77758" x2="78500" y2="77758"/>
                        <a14:foregroundMark x1="86500" y1="81495" x2="86500" y2="81495"/>
                        <a14:foregroundMark x1="87625" y1="22776" x2="87625" y2="22776"/>
                        <a14:foregroundMark x1="92375" y1="93950" x2="92375" y2="93950"/>
                        <a14:foregroundMark x1="91875" y1="84164" x2="91875" y2="84164"/>
                        <a14:foregroundMark x1="84250" y1="72776" x2="84250" y2="72776"/>
                        <a14:foregroundMark x1="83750" y1="86299" x2="83750" y2="86299"/>
                        <a14:foregroundMark x1="80750" y1="17794" x2="80750" y2="17794"/>
                        <a14:foregroundMark x1="17000" y1="83452" x2="17000" y2="83452"/>
                        <a14:foregroundMark x1="15875" y1="96619" x2="15875" y2="96619"/>
                        <a14:foregroundMark x1="10875" y1="97865" x2="10875" y2="97865"/>
                        <a14:foregroundMark x1="12750" y1="96263" x2="12750" y2="96263"/>
                        <a14:foregroundMark x1="13875" y1="98043" x2="13875" y2="98043"/>
                        <a14:foregroundMark x1="17000" y1="97687" x2="17000" y2="97687"/>
                        <a14:foregroundMark x1="41625" y1="97153" x2="41625" y2="97153"/>
                        <a14:foregroundMark x1="39875" y1="90036" x2="39875" y2="90036"/>
                        <a14:foregroundMark x1="39250" y1="91459" x2="39250" y2="91459"/>
                        <a14:foregroundMark x1="38750" y1="88612" x2="38750" y2="88612"/>
                        <a14:foregroundMark x1="68375" y1="89680" x2="68375" y2="89680"/>
                        <a14:foregroundMark x1="70750" y1="96085" x2="70750" y2="96085"/>
                        <a14:foregroundMark x1="69250" y1="77224" x2="69250" y2="77224"/>
                        <a14:foregroundMark x1="66500" y1="81317" x2="66500" y2="81317"/>
                        <a14:foregroundMark x1="69250" y1="84342" x2="69250" y2="84342"/>
                        <a14:foregroundMark x1="73000" y1="91281" x2="73000" y2="91281"/>
                        <a14:foregroundMark x1="74875" y1="95552" x2="74875" y2="95552"/>
                        <a14:foregroundMark x1="88875" y1="96085" x2="88875" y2="96085"/>
                        <a14:foregroundMark x1="95875" y1="96263" x2="95875" y2="96263"/>
                        <a14:foregroundMark x1="97375" y1="91459" x2="97375" y2="91459"/>
                        <a14:foregroundMark x1="93500" y1="87011" x2="93500" y2="87011"/>
                        <a14:foregroundMark x1="77375" y1="44128" x2="77375" y2="44128"/>
                        <a14:foregroundMark x1="67750" y1="96085" x2="67750" y2="96085"/>
                        <a14:foregroundMark x1="81250" y1="42171" x2="81250" y2="42171"/>
                        <a14:foregroundMark x1="81125" y1="80427" x2="81125" y2="80427"/>
                        <a14:foregroundMark x1="63375" y1="83808" x2="63375" y2="83808"/>
                        <a14:foregroundMark x1="68375" y1="80783" x2="68375" y2="80783"/>
                        <a14:foregroundMark x1="65875" y1="91281" x2="65875" y2="91281"/>
                        <a14:foregroundMark x1="64875" y1="87544" x2="64875" y2="87544"/>
                        <a14:foregroundMark x1="66625" y1="93950" x2="66625" y2="93950"/>
                        <a14:foregroundMark x1="63875" y1="85409" x2="63875" y2="85409"/>
                        <a14:foregroundMark x1="70000" y1="61032" x2="70000" y2="61032"/>
                        <a14:foregroundMark x1="67750" y1="98043" x2="67750" y2="98043"/>
                        <a14:foregroundMark x1="93125" y1="96263" x2="93125" y2="96263"/>
                        <a14:foregroundMark x1="87625" y1="78648" x2="87625" y2="78648"/>
                        <a14:foregroundMark x1="93375" y1="21174" x2="93375" y2="21174"/>
                      </a14:backgroundRemoval>
                    </a14:imgEffect>
                  </a14:imgLayer>
                </a14:imgProps>
              </a:ext>
            </a:extLst>
          </a:blip>
          <a:stretch>
            <a:fillRect/>
          </a:stretch>
        </p:blipFill>
        <p:spPr>
          <a:xfrm>
            <a:off x="-180528" y="260648"/>
            <a:ext cx="9144000" cy="6423660"/>
          </a:xfrm>
          <a:prstGeom prst="rect">
            <a:avLst/>
          </a:prstGeom>
        </p:spPr>
      </p:pic>
      <p:sp>
        <p:nvSpPr>
          <p:cNvPr id="2" name="1 Título"/>
          <p:cNvSpPr>
            <a:spLocks noGrp="1"/>
          </p:cNvSpPr>
          <p:nvPr>
            <p:ph type="title"/>
          </p:nvPr>
        </p:nvSpPr>
        <p:spPr>
          <a:xfrm>
            <a:off x="301752" y="509808"/>
            <a:ext cx="6430488" cy="758952"/>
          </a:xfrm>
        </p:spPr>
        <p:txBody>
          <a:bodyPr>
            <a:normAutofit fontScale="90000"/>
          </a:bodyPr>
          <a:lstStyle/>
          <a:p>
            <a:r>
              <a:rPr lang="es-ES" dirty="0"/>
              <a:t>CULTURA DE CALIDAD EN UNA EMPRESA</a:t>
            </a:r>
          </a:p>
        </p:txBody>
      </p:sp>
      <p:sp>
        <p:nvSpPr>
          <p:cNvPr id="3" name="2 Marcador de contenido"/>
          <p:cNvSpPr>
            <a:spLocks noGrp="1"/>
          </p:cNvSpPr>
          <p:nvPr>
            <p:ph sz="quarter" idx="1"/>
          </p:nvPr>
        </p:nvSpPr>
        <p:spPr>
          <a:xfrm>
            <a:off x="0" y="1628800"/>
            <a:ext cx="6574504" cy="3702152"/>
          </a:xfrm>
        </p:spPr>
        <p:txBody>
          <a:bodyPr>
            <a:normAutofit/>
          </a:bodyPr>
          <a:lstStyle/>
          <a:p>
            <a:r>
              <a:rPr lang="es-MX" sz="3200" dirty="0"/>
              <a:t>Se debe de involucrar al mayor número de personas que tengan el perfil cultural deseado, pues son ellas las iniciadoras del cambio.</a:t>
            </a:r>
            <a:endParaRPr lang="es-ES" sz="3200" dirty="0"/>
          </a:p>
        </p:txBody>
      </p:sp>
    </p:spTree>
  </p:cSld>
  <p:clrMapOvr>
    <a:masterClrMapping/>
  </p:clrMapOvr>
  <p:transition>
    <p:fade thruBlk="1"/>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BEBA8EAE-BF5A-486C-A8C5-ECC9F3942E4B}">
                <a14:imgProps xmlns:a14="http://schemas.microsoft.com/office/drawing/2010/main">
                  <a14:imgLayer r:embed="rId3">
                    <a14:imgEffect>
                      <a14:backgroundRemoval t="0" b="100000" l="0" r="100000">
                        <a14:foregroundMark x1="75875" y1="55694" x2="75875" y2="55694"/>
                        <a14:foregroundMark x1="68875" y1="46975" x2="68875" y2="46975"/>
                        <a14:foregroundMark x1="86625" y1="33986" x2="86625" y2="33986"/>
                        <a14:foregroundMark x1="94875" y1="51246" x2="94875" y2="51246"/>
                        <a14:foregroundMark x1="88875" y1="86477" x2="88875" y2="86477"/>
                        <a14:foregroundMark x1="83375" y1="78826" x2="83375" y2="78826"/>
                        <a14:foregroundMark x1="87375" y1="74733" x2="87375" y2="74733"/>
                        <a14:foregroundMark x1="78500" y1="77758" x2="78500" y2="77758"/>
                        <a14:foregroundMark x1="86500" y1="81495" x2="86500" y2="81495"/>
                        <a14:foregroundMark x1="87625" y1="22776" x2="87625" y2="22776"/>
                        <a14:foregroundMark x1="92375" y1="93950" x2="92375" y2="93950"/>
                        <a14:foregroundMark x1="91875" y1="84164" x2="91875" y2="84164"/>
                        <a14:foregroundMark x1="84250" y1="72776" x2="84250" y2="72776"/>
                        <a14:foregroundMark x1="83750" y1="86299" x2="83750" y2="86299"/>
                        <a14:foregroundMark x1="80750" y1="17794" x2="80750" y2="17794"/>
                        <a14:foregroundMark x1="17000" y1="83452" x2="17000" y2="83452"/>
                        <a14:foregroundMark x1="15875" y1="96619" x2="15875" y2="96619"/>
                        <a14:foregroundMark x1="10875" y1="97865" x2="10875" y2="97865"/>
                        <a14:foregroundMark x1="12750" y1="96263" x2="12750" y2="96263"/>
                        <a14:foregroundMark x1="13875" y1="98043" x2="13875" y2="98043"/>
                        <a14:foregroundMark x1="17000" y1="97687" x2="17000" y2="97687"/>
                        <a14:foregroundMark x1="41625" y1="97153" x2="41625" y2="97153"/>
                        <a14:foregroundMark x1="39875" y1="90036" x2="39875" y2="90036"/>
                        <a14:foregroundMark x1="39250" y1="91459" x2="39250" y2="91459"/>
                        <a14:foregroundMark x1="38750" y1="88612" x2="38750" y2="88612"/>
                        <a14:foregroundMark x1="68375" y1="89680" x2="68375" y2="89680"/>
                        <a14:foregroundMark x1="70750" y1="96085" x2="70750" y2="96085"/>
                        <a14:foregroundMark x1="69250" y1="77224" x2="69250" y2="77224"/>
                        <a14:foregroundMark x1="66500" y1="81317" x2="66500" y2="81317"/>
                        <a14:foregroundMark x1="69250" y1="84342" x2="69250" y2="84342"/>
                        <a14:foregroundMark x1="73000" y1="91281" x2="73000" y2="91281"/>
                        <a14:foregroundMark x1="74875" y1="95552" x2="74875" y2="95552"/>
                        <a14:foregroundMark x1="88875" y1="96085" x2="88875" y2="96085"/>
                        <a14:foregroundMark x1="95875" y1="96263" x2="95875" y2="96263"/>
                        <a14:foregroundMark x1="97375" y1="91459" x2="97375" y2="91459"/>
                        <a14:foregroundMark x1="93500" y1="87011" x2="93500" y2="87011"/>
                        <a14:foregroundMark x1="77375" y1="44128" x2="77375" y2="44128"/>
                        <a14:foregroundMark x1="67750" y1="96085" x2="67750" y2="96085"/>
                        <a14:foregroundMark x1="81250" y1="42171" x2="81250" y2="42171"/>
                        <a14:foregroundMark x1="81125" y1="80427" x2="81125" y2="80427"/>
                        <a14:foregroundMark x1="63375" y1="83808" x2="63375" y2="83808"/>
                        <a14:foregroundMark x1="68375" y1="80783" x2="68375" y2="80783"/>
                        <a14:foregroundMark x1="65875" y1="91281" x2="65875" y2="91281"/>
                        <a14:foregroundMark x1="64875" y1="87544" x2="64875" y2="87544"/>
                        <a14:foregroundMark x1="66625" y1="93950" x2="66625" y2="93950"/>
                        <a14:foregroundMark x1="63875" y1="85409" x2="63875" y2="85409"/>
                        <a14:foregroundMark x1="70000" y1="61032" x2="70000" y2="61032"/>
                        <a14:foregroundMark x1="67750" y1="98043" x2="67750" y2="98043"/>
                        <a14:foregroundMark x1="93125" y1="96263" x2="93125" y2="96263"/>
                        <a14:foregroundMark x1="87625" y1="78648" x2="87625" y2="78648"/>
                        <a14:foregroundMark x1="93375" y1="21174" x2="93375" y2="21174"/>
                      </a14:backgroundRemoval>
                    </a14:imgEffect>
                  </a14:imgLayer>
                </a14:imgProps>
              </a:ext>
            </a:extLst>
          </a:blip>
          <a:stretch>
            <a:fillRect/>
          </a:stretch>
        </p:blipFill>
        <p:spPr>
          <a:xfrm>
            <a:off x="-180528" y="260648"/>
            <a:ext cx="9144000" cy="6423660"/>
          </a:xfrm>
          <a:prstGeom prst="rect">
            <a:avLst/>
          </a:prstGeom>
        </p:spPr>
      </p:pic>
      <p:sp>
        <p:nvSpPr>
          <p:cNvPr id="2" name="1 Título"/>
          <p:cNvSpPr>
            <a:spLocks noGrp="1"/>
          </p:cNvSpPr>
          <p:nvPr>
            <p:ph type="title"/>
          </p:nvPr>
        </p:nvSpPr>
        <p:spPr>
          <a:xfrm>
            <a:off x="301752" y="509808"/>
            <a:ext cx="6430488" cy="758952"/>
          </a:xfrm>
        </p:spPr>
        <p:txBody>
          <a:bodyPr>
            <a:normAutofit fontScale="90000"/>
          </a:bodyPr>
          <a:lstStyle/>
          <a:p>
            <a:r>
              <a:rPr lang="es-ES" dirty="0"/>
              <a:t>CULTURA DE CALIDAD EN UNA EMPRESA</a:t>
            </a:r>
          </a:p>
        </p:txBody>
      </p:sp>
      <p:sp>
        <p:nvSpPr>
          <p:cNvPr id="3" name="2 Marcador de contenido"/>
          <p:cNvSpPr>
            <a:spLocks noGrp="1"/>
          </p:cNvSpPr>
          <p:nvPr>
            <p:ph sz="quarter" idx="1"/>
          </p:nvPr>
        </p:nvSpPr>
        <p:spPr>
          <a:xfrm>
            <a:off x="301752" y="1484784"/>
            <a:ext cx="6718520" cy="3528392"/>
          </a:xfrm>
        </p:spPr>
        <p:txBody>
          <a:bodyPr>
            <a:normAutofit/>
          </a:bodyPr>
          <a:lstStyle/>
          <a:p>
            <a:r>
              <a:rPr lang="es-MX" sz="3200" dirty="0"/>
              <a:t>La capacidad del ser humano de cambiar su cultura está basada en una decisión, que se apega a sus forma de convivir  en el medio ambiente en el que se    desenvuelve.</a:t>
            </a:r>
            <a:endParaRPr lang="es-ES" sz="3200" dirty="0"/>
          </a:p>
        </p:txBody>
      </p:sp>
    </p:spTree>
    <p:extLst>
      <p:ext uri="{BB962C8B-B14F-4D97-AF65-F5344CB8AC3E}">
        <p14:creationId xmlns:p14="http://schemas.microsoft.com/office/powerpoint/2010/main" val="270094885"/>
      </p:ext>
    </p:extLst>
  </p:cSld>
  <p:clrMapOvr>
    <a:masterClrMapping/>
  </p:clrMapOvr>
  <p:transition>
    <p:fade thruBlk="1"/>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BEBA8EAE-BF5A-486C-A8C5-ECC9F3942E4B}">
                <a14:imgProps xmlns:a14="http://schemas.microsoft.com/office/drawing/2010/main">
                  <a14:imgLayer r:embed="rId3">
                    <a14:imgEffect>
                      <a14:backgroundRemoval t="0" b="100000" l="0" r="100000">
                        <a14:foregroundMark x1="75875" y1="55694" x2="75875" y2="55694"/>
                        <a14:foregroundMark x1="68875" y1="46975" x2="68875" y2="46975"/>
                        <a14:foregroundMark x1="86625" y1="33986" x2="86625" y2="33986"/>
                        <a14:foregroundMark x1="94875" y1="51246" x2="94875" y2="51246"/>
                        <a14:foregroundMark x1="88875" y1="86477" x2="88875" y2="86477"/>
                        <a14:foregroundMark x1="83375" y1="78826" x2="83375" y2="78826"/>
                        <a14:foregroundMark x1="87375" y1="74733" x2="87375" y2="74733"/>
                        <a14:foregroundMark x1="78500" y1="77758" x2="78500" y2="77758"/>
                        <a14:foregroundMark x1="86500" y1="81495" x2="86500" y2="81495"/>
                        <a14:foregroundMark x1="87625" y1="22776" x2="87625" y2="22776"/>
                        <a14:foregroundMark x1="92375" y1="93950" x2="92375" y2="93950"/>
                        <a14:foregroundMark x1="91875" y1="84164" x2="91875" y2="84164"/>
                        <a14:foregroundMark x1="84250" y1="72776" x2="84250" y2="72776"/>
                        <a14:foregroundMark x1="83750" y1="86299" x2="83750" y2="86299"/>
                        <a14:foregroundMark x1="80750" y1="17794" x2="80750" y2="17794"/>
                        <a14:foregroundMark x1="17000" y1="83452" x2="17000" y2="83452"/>
                        <a14:foregroundMark x1="15875" y1="96619" x2="15875" y2="96619"/>
                        <a14:foregroundMark x1="10875" y1="97865" x2="10875" y2="97865"/>
                        <a14:foregroundMark x1="12750" y1="96263" x2="12750" y2="96263"/>
                        <a14:foregroundMark x1="13875" y1="98043" x2="13875" y2="98043"/>
                        <a14:foregroundMark x1="17000" y1="97687" x2="17000" y2="97687"/>
                        <a14:foregroundMark x1="41625" y1="97153" x2="41625" y2="97153"/>
                        <a14:foregroundMark x1="39875" y1="90036" x2="39875" y2="90036"/>
                        <a14:foregroundMark x1="39250" y1="91459" x2="39250" y2="91459"/>
                        <a14:foregroundMark x1="38750" y1="88612" x2="38750" y2="88612"/>
                        <a14:foregroundMark x1="68375" y1="89680" x2="68375" y2="89680"/>
                        <a14:foregroundMark x1="70750" y1="96085" x2="70750" y2="96085"/>
                        <a14:foregroundMark x1="69250" y1="77224" x2="69250" y2="77224"/>
                        <a14:foregroundMark x1="66500" y1="81317" x2="66500" y2="81317"/>
                        <a14:foregroundMark x1="69250" y1="84342" x2="69250" y2="84342"/>
                        <a14:foregroundMark x1="73000" y1="91281" x2="73000" y2="91281"/>
                        <a14:foregroundMark x1="74875" y1="95552" x2="74875" y2="95552"/>
                        <a14:foregroundMark x1="88875" y1="96085" x2="88875" y2="96085"/>
                        <a14:foregroundMark x1="95875" y1="96263" x2="95875" y2="96263"/>
                        <a14:foregroundMark x1="97375" y1="91459" x2="97375" y2="91459"/>
                        <a14:foregroundMark x1="93500" y1="87011" x2="93500" y2="87011"/>
                        <a14:foregroundMark x1="77375" y1="44128" x2="77375" y2="44128"/>
                        <a14:foregroundMark x1="67750" y1="96085" x2="67750" y2="96085"/>
                        <a14:foregroundMark x1="81250" y1="42171" x2="81250" y2="42171"/>
                        <a14:foregroundMark x1="81125" y1="80427" x2="81125" y2="80427"/>
                        <a14:foregroundMark x1="63375" y1="83808" x2="63375" y2="83808"/>
                        <a14:foregroundMark x1="68375" y1="80783" x2="68375" y2="80783"/>
                        <a14:foregroundMark x1="65875" y1="91281" x2="65875" y2="91281"/>
                        <a14:foregroundMark x1="64875" y1="87544" x2="64875" y2="87544"/>
                        <a14:foregroundMark x1="66625" y1="93950" x2="66625" y2="93950"/>
                        <a14:foregroundMark x1="63875" y1="85409" x2="63875" y2="85409"/>
                        <a14:foregroundMark x1="70000" y1="61032" x2="70000" y2="61032"/>
                        <a14:foregroundMark x1="67750" y1="98043" x2="67750" y2="98043"/>
                        <a14:foregroundMark x1="93125" y1="96263" x2="93125" y2="96263"/>
                        <a14:foregroundMark x1="87625" y1="78648" x2="87625" y2="78648"/>
                        <a14:foregroundMark x1="93375" y1="21174" x2="93375" y2="21174"/>
                      </a14:backgroundRemoval>
                    </a14:imgEffect>
                  </a14:imgLayer>
                </a14:imgProps>
              </a:ext>
            </a:extLst>
          </a:blip>
          <a:stretch>
            <a:fillRect/>
          </a:stretch>
        </p:blipFill>
        <p:spPr>
          <a:xfrm>
            <a:off x="-180528" y="260648"/>
            <a:ext cx="9144000" cy="6423660"/>
          </a:xfrm>
          <a:prstGeom prst="rect">
            <a:avLst/>
          </a:prstGeom>
        </p:spPr>
      </p:pic>
      <p:sp>
        <p:nvSpPr>
          <p:cNvPr id="2" name="1 Título"/>
          <p:cNvSpPr>
            <a:spLocks noGrp="1"/>
          </p:cNvSpPr>
          <p:nvPr>
            <p:ph type="title"/>
          </p:nvPr>
        </p:nvSpPr>
        <p:spPr>
          <a:xfrm>
            <a:off x="301752" y="509808"/>
            <a:ext cx="6430488" cy="758952"/>
          </a:xfrm>
        </p:spPr>
        <p:txBody>
          <a:bodyPr>
            <a:normAutofit fontScale="90000"/>
          </a:bodyPr>
          <a:lstStyle/>
          <a:p>
            <a:r>
              <a:rPr lang="es-ES" dirty="0"/>
              <a:t>CULTURA DE CALIDAD EN UNA EMPRESA</a:t>
            </a:r>
          </a:p>
        </p:txBody>
      </p:sp>
      <p:sp>
        <p:nvSpPr>
          <p:cNvPr id="3" name="2 Marcador de contenido"/>
          <p:cNvSpPr>
            <a:spLocks noGrp="1"/>
          </p:cNvSpPr>
          <p:nvPr>
            <p:ph sz="quarter" idx="1"/>
          </p:nvPr>
        </p:nvSpPr>
        <p:spPr>
          <a:xfrm>
            <a:off x="251520" y="1700808"/>
            <a:ext cx="6718520" cy="3528392"/>
          </a:xfrm>
        </p:spPr>
        <p:txBody>
          <a:bodyPr>
            <a:normAutofit/>
          </a:bodyPr>
          <a:lstStyle/>
          <a:p>
            <a:r>
              <a:rPr lang="es-ES" sz="3600" dirty="0"/>
              <a:t>L</a:t>
            </a:r>
            <a:r>
              <a:rPr lang="es-MX" sz="3600" dirty="0"/>
              <a:t>a organización eleva su nivel de eficiencia y productividad                              en el trabajo</a:t>
            </a:r>
            <a:endParaRPr lang="es-ES" sz="3600" dirty="0"/>
          </a:p>
        </p:txBody>
      </p:sp>
    </p:spTree>
    <p:extLst>
      <p:ext uri="{BB962C8B-B14F-4D97-AF65-F5344CB8AC3E}">
        <p14:creationId xmlns:p14="http://schemas.microsoft.com/office/powerpoint/2010/main" val="2448738344"/>
      </p:ext>
    </p:extLst>
  </p:cSld>
  <p:clrMapOvr>
    <a:masterClrMapping/>
  </p:clrMapOvr>
  <p:transition>
    <p:fade thruBlk="1"/>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1752" y="437800"/>
            <a:ext cx="7438600" cy="758952"/>
          </a:xfrm>
        </p:spPr>
        <p:txBody>
          <a:bodyPr>
            <a:normAutofit fontScale="90000"/>
          </a:bodyPr>
          <a:lstStyle/>
          <a:p>
            <a:r>
              <a:rPr lang="es-ES" dirty="0"/>
              <a:t>Para la creación de una cultura de la calidad en la empresa</a:t>
            </a:r>
          </a:p>
        </p:txBody>
      </p:sp>
      <p:graphicFrame>
        <p:nvGraphicFramePr>
          <p:cNvPr id="4" name="Marcador de contenido 3"/>
          <p:cNvGraphicFramePr>
            <a:graphicFrameLocks noGrp="1"/>
          </p:cNvGraphicFramePr>
          <p:nvPr>
            <p:ph sz="quarter" idx="1"/>
            <p:extLst>
              <p:ext uri="{D42A27DB-BD31-4B8C-83A1-F6EECF244321}">
                <p14:modId xmlns:p14="http://schemas.microsoft.com/office/powerpoint/2010/main" val="1333511814"/>
              </p:ext>
            </p:extLst>
          </p:nvPr>
        </p:nvGraphicFramePr>
        <p:xfrm>
          <a:off x="31883" y="1340768"/>
          <a:ext cx="9144000" cy="53309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 name="Imagen 6"/>
          <p:cNvPicPr>
            <a:picLocks noChangeAspect="1"/>
          </p:cNvPicPr>
          <p:nvPr/>
        </p:nvPicPr>
        <p:blipFill>
          <a:blip r:embed="rId7"/>
          <a:stretch>
            <a:fillRect/>
          </a:stretch>
        </p:blipFill>
        <p:spPr>
          <a:xfrm>
            <a:off x="315975" y="1305827"/>
            <a:ext cx="2675789" cy="1656184"/>
          </a:xfrm>
          <a:prstGeom prst="roundRect">
            <a:avLst/>
          </a:prstGeom>
        </p:spPr>
      </p:pic>
      <p:pic>
        <p:nvPicPr>
          <p:cNvPr id="8" name="Imagen 7"/>
          <p:cNvPicPr>
            <a:picLocks noChangeAspect="1"/>
          </p:cNvPicPr>
          <p:nvPr/>
        </p:nvPicPr>
        <p:blipFill>
          <a:blip r:embed="rId8"/>
          <a:stretch>
            <a:fillRect/>
          </a:stretch>
        </p:blipFill>
        <p:spPr>
          <a:xfrm>
            <a:off x="3275856" y="1340768"/>
            <a:ext cx="2732021" cy="1728192"/>
          </a:xfrm>
          <a:prstGeom prst="roundRect">
            <a:avLst/>
          </a:prstGeom>
        </p:spPr>
      </p:pic>
      <p:pic>
        <p:nvPicPr>
          <p:cNvPr id="9" name="Imagen 8"/>
          <p:cNvPicPr>
            <a:picLocks noChangeAspect="1"/>
          </p:cNvPicPr>
          <p:nvPr/>
        </p:nvPicPr>
        <p:blipFill>
          <a:blip r:embed="rId9"/>
          <a:stretch>
            <a:fillRect/>
          </a:stretch>
        </p:blipFill>
        <p:spPr>
          <a:xfrm>
            <a:off x="6141120" y="1340768"/>
            <a:ext cx="2808312" cy="1872208"/>
          </a:xfrm>
          <a:prstGeom prst="roundRect">
            <a:avLst/>
          </a:prstGeom>
        </p:spPr>
      </p:pic>
    </p:spTree>
  </p:cSld>
  <p:clrMapOvr>
    <a:masterClrMapping/>
  </p:clrMapOvr>
  <p:transition>
    <p:fade thruBlk="1"/>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a:lstStyle/>
          <a:p>
            <a:r>
              <a:rPr lang="es-ES" dirty="0"/>
              <a:t>Postulados de la teoría de calidad</a:t>
            </a:r>
          </a:p>
        </p:txBody>
      </p:sp>
      <p:pic>
        <p:nvPicPr>
          <p:cNvPr id="4" name="Imagen 3"/>
          <p:cNvPicPr>
            <a:picLocks noChangeAspect="1"/>
          </p:cNvPicPr>
          <p:nvPr/>
        </p:nvPicPr>
        <p:blipFill>
          <a:blip r:embed="rId2"/>
          <a:stretch>
            <a:fillRect/>
          </a:stretch>
        </p:blipFill>
        <p:spPr>
          <a:xfrm>
            <a:off x="179512" y="2060848"/>
            <a:ext cx="8784976" cy="4383149"/>
          </a:xfrm>
          <a:prstGeom prst="rect">
            <a:avLst/>
          </a:prstGeom>
        </p:spPr>
      </p:pic>
    </p:spTree>
    <p:extLst>
      <p:ext uri="{BB962C8B-B14F-4D97-AF65-F5344CB8AC3E}">
        <p14:creationId xmlns:p14="http://schemas.microsoft.com/office/powerpoint/2010/main" val="4132488658"/>
      </p:ext>
    </p:extLst>
  </p:cSld>
  <p:clrMapOvr>
    <a:masterClrMapping/>
  </p:clrMapOvr>
  <p:transition>
    <p:fade thruBlk="1"/>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z="3200" dirty="0"/>
              <a:t>La calidad es un principio filosófico</a:t>
            </a:r>
          </a:p>
        </p:txBody>
      </p:sp>
      <p:sp>
        <p:nvSpPr>
          <p:cNvPr id="4" name="Marcador de texto 3"/>
          <p:cNvSpPr>
            <a:spLocks noGrp="1"/>
          </p:cNvSpPr>
          <p:nvPr>
            <p:ph type="body" sz="half" idx="2"/>
          </p:nvPr>
        </p:nvSpPr>
        <p:spPr/>
        <p:txBody>
          <a:bodyPr>
            <a:normAutofit/>
          </a:bodyPr>
          <a:lstStyle/>
          <a:p>
            <a:r>
              <a:rPr lang="es-ES" sz="2400" dirty="0"/>
              <a:t>Con ello, se puede introducir a los colaboradores en un proceso de mejora </a:t>
            </a:r>
            <a:r>
              <a:rPr lang="es-ES" sz="2400" dirty="0" err="1"/>
              <a:t>contínua</a:t>
            </a:r>
            <a:endParaRPr lang="es-ES" sz="2400" dirty="0"/>
          </a:p>
        </p:txBody>
      </p:sp>
      <p:pic>
        <p:nvPicPr>
          <p:cNvPr id="5" name="Marcador de posición de imagen 4"/>
          <p:cNvPicPr>
            <a:picLocks noGrp="1" noChangeAspect="1"/>
          </p:cNvPicPr>
          <p:nvPr>
            <p:ph type="pic" idx="1"/>
          </p:nvPr>
        </p:nvPicPr>
        <p:blipFill rotWithShape="1">
          <a:blip r:embed="rId2">
            <a:clrChange>
              <a:clrFrom>
                <a:srgbClr val="FFFFFF"/>
              </a:clrFrom>
              <a:clrTo>
                <a:srgbClr val="FFFFFF">
                  <a:alpha val="0"/>
                </a:srgbClr>
              </a:clrTo>
            </a:clrChange>
          </a:blip>
          <a:srcRect t="14678" b="14678"/>
          <a:stretch/>
        </p:blipFill>
        <p:spPr>
          <a:prstGeom prst="rect">
            <a:avLst/>
          </a:prstGeom>
        </p:spPr>
      </p:pic>
      <p:sp>
        <p:nvSpPr>
          <p:cNvPr id="8" name="Estrella de 10 puntas 7"/>
          <p:cNvSpPr/>
          <p:nvPr/>
        </p:nvSpPr>
        <p:spPr>
          <a:xfrm>
            <a:off x="7740352" y="116632"/>
            <a:ext cx="1259632" cy="1296144"/>
          </a:xfrm>
          <a:prstGeom prst="star1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4000" dirty="0"/>
              <a:t>1</a:t>
            </a:r>
          </a:p>
        </p:txBody>
      </p:sp>
    </p:spTree>
    <p:extLst>
      <p:ext uri="{BB962C8B-B14F-4D97-AF65-F5344CB8AC3E}">
        <p14:creationId xmlns:p14="http://schemas.microsoft.com/office/powerpoint/2010/main" val="3490304351"/>
      </p:ext>
    </p:extLst>
  </p:cSld>
  <p:clrMapOvr>
    <a:masterClrMapping/>
  </p:clrMapOvr>
  <p:transition>
    <p:fade thruBlk="1"/>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3200" dirty="0"/>
              <a:t>La calidad es totalmente inmutable y tiene un valor absoluto</a:t>
            </a:r>
            <a:br>
              <a:rPr lang="es-ES" sz="3200" dirty="0"/>
            </a:br>
            <a:endParaRPr lang="es-ES" sz="3200" dirty="0"/>
          </a:p>
        </p:txBody>
      </p:sp>
      <p:sp>
        <p:nvSpPr>
          <p:cNvPr id="4" name="Marcador de texto 3"/>
          <p:cNvSpPr>
            <a:spLocks noGrp="1"/>
          </p:cNvSpPr>
          <p:nvPr>
            <p:ph type="body" sz="half" idx="2"/>
          </p:nvPr>
        </p:nvSpPr>
        <p:spPr/>
        <p:txBody>
          <a:bodyPr>
            <a:normAutofit/>
          </a:bodyPr>
          <a:lstStyle/>
          <a:p>
            <a:r>
              <a:rPr lang="es-ES" sz="2400" dirty="0"/>
              <a:t>La calidad se establece por las necesidades de los clientes, no se adapta</a:t>
            </a:r>
          </a:p>
        </p:txBody>
      </p:sp>
      <p:pic>
        <p:nvPicPr>
          <p:cNvPr id="6" name="Marcador de posición de imagen 5"/>
          <p:cNvPicPr>
            <a:picLocks noGrp="1" noChangeAspect="1"/>
          </p:cNvPicPr>
          <p:nvPr>
            <p:ph type="pic" idx="1"/>
          </p:nvPr>
        </p:nvPicPr>
        <p:blipFill>
          <a:blip r:embed="rId2"/>
          <a:srcRect l="20536" r="20536"/>
          <a:stretch>
            <a:fillRect/>
          </a:stretch>
        </p:blipFill>
        <p:spPr/>
      </p:pic>
      <p:sp>
        <p:nvSpPr>
          <p:cNvPr id="7" name="Estrella de 10 puntas 6"/>
          <p:cNvSpPr/>
          <p:nvPr/>
        </p:nvSpPr>
        <p:spPr>
          <a:xfrm>
            <a:off x="7740352" y="116632"/>
            <a:ext cx="1259632" cy="1296144"/>
          </a:xfrm>
          <a:prstGeom prst="star1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4000" dirty="0"/>
              <a:t>2</a:t>
            </a:r>
          </a:p>
        </p:txBody>
      </p:sp>
    </p:spTree>
    <p:extLst>
      <p:ext uri="{BB962C8B-B14F-4D97-AF65-F5344CB8AC3E}">
        <p14:creationId xmlns:p14="http://schemas.microsoft.com/office/powerpoint/2010/main" val="2159301586"/>
      </p:ext>
    </p:extLst>
  </p:cSld>
  <p:clrMapOvr>
    <a:masterClrMapping/>
  </p:clrMapOvr>
  <p:transition>
    <p:fade thruBlk="1"/>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3200" dirty="0"/>
              <a:t>La tecnología es totalmente evolutiva y tiene un valor relativo</a:t>
            </a:r>
            <a:br>
              <a:rPr lang="es-ES" sz="3200" dirty="0"/>
            </a:br>
            <a:endParaRPr lang="es-ES" sz="3200" dirty="0"/>
          </a:p>
        </p:txBody>
      </p:sp>
      <p:sp>
        <p:nvSpPr>
          <p:cNvPr id="4" name="Marcador de texto 3"/>
          <p:cNvSpPr>
            <a:spLocks noGrp="1"/>
          </p:cNvSpPr>
          <p:nvPr>
            <p:ph type="body" sz="half" idx="2"/>
          </p:nvPr>
        </p:nvSpPr>
        <p:spPr/>
        <p:txBody>
          <a:bodyPr>
            <a:normAutofit/>
          </a:bodyPr>
          <a:lstStyle/>
          <a:p>
            <a:r>
              <a:rPr lang="es-ES" sz="2400" dirty="0"/>
              <a:t>Es una herramienta, no un fin</a:t>
            </a:r>
          </a:p>
        </p:txBody>
      </p:sp>
      <p:pic>
        <p:nvPicPr>
          <p:cNvPr id="6" name="Marcador de posición de imagen 5"/>
          <p:cNvPicPr>
            <a:picLocks noGrp="1" noChangeAspect="1"/>
          </p:cNvPicPr>
          <p:nvPr>
            <p:ph type="pic" idx="1"/>
          </p:nvPr>
        </p:nvPicPr>
        <p:blipFill>
          <a:blip r:embed="rId2"/>
          <a:srcRect t="953" b="953"/>
          <a:stretch>
            <a:fillRect/>
          </a:stretch>
        </p:blipFill>
        <p:spPr/>
      </p:pic>
      <p:sp>
        <p:nvSpPr>
          <p:cNvPr id="7" name="Estrella de 10 puntas 6"/>
          <p:cNvSpPr/>
          <p:nvPr/>
        </p:nvSpPr>
        <p:spPr>
          <a:xfrm>
            <a:off x="7740352" y="116632"/>
            <a:ext cx="1259632" cy="1296144"/>
          </a:xfrm>
          <a:prstGeom prst="star1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4000" dirty="0"/>
              <a:t>3</a:t>
            </a:r>
          </a:p>
        </p:txBody>
      </p:sp>
    </p:spTree>
    <p:extLst>
      <p:ext uri="{BB962C8B-B14F-4D97-AF65-F5344CB8AC3E}">
        <p14:creationId xmlns:p14="http://schemas.microsoft.com/office/powerpoint/2010/main" val="2159301586"/>
      </p:ext>
    </p:extLst>
  </p:cSld>
  <p:clrMapOvr>
    <a:masterClrMapping/>
  </p:clrMapOvr>
  <p:transition>
    <p:fade thruBlk="1"/>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rot="16200000">
            <a:off x="9600" y="2518792"/>
            <a:ext cx="3134072" cy="990600"/>
          </a:xfrm>
        </p:spPr>
        <p:txBody>
          <a:bodyPr/>
          <a:lstStyle/>
          <a:p>
            <a:pPr algn="ctr"/>
            <a:r>
              <a:rPr lang="es-ES" sz="3600" dirty="0"/>
              <a:t>Guión Explicativo</a:t>
            </a:r>
          </a:p>
        </p:txBody>
      </p:sp>
      <p:sp>
        <p:nvSpPr>
          <p:cNvPr id="4" name="Marcador de contenido 3"/>
          <p:cNvSpPr>
            <a:spLocks noGrp="1"/>
          </p:cNvSpPr>
          <p:nvPr>
            <p:ph sz="quarter" idx="1"/>
          </p:nvPr>
        </p:nvSpPr>
        <p:spPr/>
        <p:txBody>
          <a:bodyPr>
            <a:normAutofit fontScale="85000" lnSpcReduction="20000"/>
          </a:bodyPr>
          <a:lstStyle/>
          <a:p>
            <a:pPr lvl="0" algn="just">
              <a:spcBef>
                <a:spcPts val="1800"/>
              </a:spcBef>
              <a:defRPr sz="1800">
                <a:solidFill>
                  <a:srgbClr val="000000"/>
                </a:solidFill>
              </a:defRPr>
            </a:pPr>
            <a:r>
              <a:rPr lang="es-ES_tradnl" sz="2800" dirty="0"/>
              <a:t>Una de las funciones del licenciado en Contaduría es salvaguardar los activos de las organizaciones. Los activos intangibles también pueden salvaguardarse si se desarrolla una filosofía y una cultura de calidad hacia adentro y fuera de las organizaciones.</a:t>
            </a:r>
          </a:p>
          <a:p>
            <a:pPr lvl="0" algn="just">
              <a:spcBef>
                <a:spcPts val="1800"/>
              </a:spcBef>
              <a:defRPr sz="1800">
                <a:solidFill>
                  <a:srgbClr val="000000"/>
                </a:solidFill>
              </a:defRPr>
            </a:pPr>
            <a:r>
              <a:rPr lang="es-ES_tradnl" sz="2800" dirty="0"/>
              <a:t>Se recomienda que dentro de la asignatura de Calidad y Certificación, los estudiantes reflexionen sobre la importancia de los postulados y principios en los que se basa la cultura de calidad.</a:t>
            </a:r>
          </a:p>
          <a:p>
            <a:pPr lvl="0" algn="just">
              <a:spcBef>
                <a:spcPts val="1800"/>
              </a:spcBef>
              <a:defRPr sz="1800">
                <a:solidFill>
                  <a:srgbClr val="000000"/>
                </a:solidFill>
              </a:defRPr>
            </a:pPr>
            <a:r>
              <a:rPr lang="es-ES_tradnl" sz="2800" dirty="0"/>
              <a:t>Para facilitar esta tarea, es necesario que en cada postulado se ejemplifique con un caso de alguna organización.</a:t>
            </a:r>
          </a:p>
          <a:p>
            <a:endParaRPr lang="es-ES" dirty="0"/>
          </a:p>
        </p:txBody>
      </p:sp>
    </p:spTree>
    <p:extLst>
      <p:ext uri="{BB962C8B-B14F-4D97-AF65-F5344CB8AC3E}">
        <p14:creationId xmlns:p14="http://schemas.microsoft.com/office/powerpoint/2010/main" val="4210453657"/>
      </p:ext>
    </p:extLst>
  </p:cSld>
  <p:clrMapOvr>
    <a:masterClrMapping/>
  </p:clrMapOvr>
  <p:transition>
    <p:fade thruBlk="1"/>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2800" dirty="0"/>
              <a:t>La persona es el medio por excelencia de la manifestación de la calidad</a:t>
            </a:r>
            <a:br>
              <a:rPr lang="es-ES" sz="2800" dirty="0"/>
            </a:br>
            <a:endParaRPr lang="es-ES" sz="2800" dirty="0"/>
          </a:p>
        </p:txBody>
      </p:sp>
      <p:sp>
        <p:nvSpPr>
          <p:cNvPr id="4" name="Marcador de texto 3"/>
          <p:cNvSpPr>
            <a:spLocks noGrp="1"/>
          </p:cNvSpPr>
          <p:nvPr>
            <p:ph type="body" sz="half" idx="2"/>
          </p:nvPr>
        </p:nvSpPr>
        <p:spPr/>
        <p:txBody>
          <a:bodyPr>
            <a:normAutofit/>
          </a:bodyPr>
          <a:lstStyle/>
          <a:p>
            <a:r>
              <a:rPr lang="es-ES" sz="2400" dirty="0"/>
              <a:t>Las personas percibimos la calidad y la demandamos, pero también la hacemos</a:t>
            </a:r>
          </a:p>
        </p:txBody>
      </p:sp>
      <p:pic>
        <p:nvPicPr>
          <p:cNvPr id="6" name="Marcador de posición de imagen 5"/>
          <p:cNvPicPr>
            <a:picLocks noGrp="1" noChangeAspect="1"/>
          </p:cNvPicPr>
          <p:nvPr>
            <p:ph type="pic" idx="1"/>
          </p:nvPr>
        </p:nvPicPr>
        <p:blipFill>
          <a:blip r:embed="rId2"/>
          <a:srcRect l="4947" r="4947"/>
          <a:stretch>
            <a:fillRect/>
          </a:stretch>
        </p:blipFill>
        <p:spPr/>
      </p:pic>
      <p:sp>
        <p:nvSpPr>
          <p:cNvPr id="7" name="Estrella de 10 puntas 6"/>
          <p:cNvSpPr/>
          <p:nvPr/>
        </p:nvSpPr>
        <p:spPr>
          <a:xfrm>
            <a:off x="7740352" y="116632"/>
            <a:ext cx="1259632" cy="1296144"/>
          </a:xfrm>
          <a:prstGeom prst="star1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4000" dirty="0"/>
              <a:t>4</a:t>
            </a:r>
          </a:p>
        </p:txBody>
      </p:sp>
    </p:spTree>
    <p:extLst>
      <p:ext uri="{BB962C8B-B14F-4D97-AF65-F5344CB8AC3E}">
        <p14:creationId xmlns:p14="http://schemas.microsoft.com/office/powerpoint/2010/main" val="2159301586"/>
      </p:ext>
    </p:extLst>
  </p:cSld>
  <p:clrMapOvr>
    <a:masterClrMapping/>
  </p:clrMapOvr>
  <p:transition>
    <p:fade thruBlk="1"/>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000375" y="4797152"/>
            <a:ext cx="5867400" cy="1219200"/>
          </a:xfrm>
        </p:spPr>
        <p:txBody>
          <a:bodyPr/>
          <a:lstStyle/>
          <a:p>
            <a:r>
              <a:rPr lang="es-MX" sz="2800" dirty="0"/>
              <a:t>La persona ejerce libremente en su mente la calidad y produce la condición técnica (cualidad) en su cuerpo</a:t>
            </a:r>
            <a:endParaRPr lang="es-ES" sz="2800" dirty="0"/>
          </a:p>
        </p:txBody>
      </p:sp>
      <p:sp>
        <p:nvSpPr>
          <p:cNvPr id="4" name="Marcador de texto 3"/>
          <p:cNvSpPr>
            <a:spLocks noGrp="1"/>
          </p:cNvSpPr>
          <p:nvPr>
            <p:ph type="body" sz="half" idx="2"/>
          </p:nvPr>
        </p:nvSpPr>
        <p:spPr/>
        <p:txBody>
          <a:bodyPr>
            <a:normAutofit/>
          </a:bodyPr>
          <a:lstStyle/>
          <a:p>
            <a:r>
              <a:rPr lang="es-ES" sz="2400" dirty="0"/>
              <a:t>Al ser nosotros el medio por el que se manifiesta la calidad,  nosotros tenemos la libertad de ejercerla y desarrollarla</a:t>
            </a:r>
          </a:p>
        </p:txBody>
      </p:sp>
      <p:pic>
        <p:nvPicPr>
          <p:cNvPr id="6" name="Marcador de posición de imagen 5"/>
          <p:cNvPicPr>
            <a:picLocks noGrp="1" noChangeAspect="1"/>
          </p:cNvPicPr>
          <p:nvPr>
            <p:ph type="pic" idx="1"/>
          </p:nvPr>
        </p:nvPicPr>
        <p:blipFill>
          <a:blip r:embed="rId2"/>
          <a:srcRect l="5373" r="5373"/>
          <a:stretch>
            <a:fillRect/>
          </a:stretch>
        </p:blipFill>
        <p:spPr/>
      </p:pic>
      <p:sp>
        <p:nvSpPr>
          <p:cNvPr id="7" name="Estrella de 10 puntas 6"/>
          <p:cNvSpPr/>
          <p:nvPr/>
        </p:nvSpPr>
        <p:spPr>
          <a:xfrm>
            <a:off x="7740352" y="116632"/>
            <a:ext cx="1259632" cy="1296144"/>
          </a:xfrm>
          <a:prstGeom prst="star1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4000" dirty="0"/>
              <a:t>5</a:t>
            </a:r>
          </a:p>
        </p:txBody>
      </p:sp>
    </p:spTree>
    <p:extLst>
      <p:ext uri="{BB962C8B-B14F-4D97-AF65-F5344CB8AC3E}">
        <p14:creationId xmlns:p14="http://schemas.microsoft.com/office/powerpoint/2010/main" val="2159301586"/>
      </p:ext>
    </p:extLst>
  </p:cSld>
  <p:clrMapOvr>
    <a:masterClrMapping/>
  </p:clrMapOvr>
  <p:transition>
    <p:fade thruBlk="1"/>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3200" dirty="0"/>
              <a:t>La causa original de la calidad está en la mente</a:t>
            </a:r>
            <a:endParaRPr lang="es-ES" sz="3200" dirty="0"/>
          </a:p>
        </p:txBody>
      </p:sp>
      <p:sp>
        <p:nvSpPr>
          <p:cNvPr id="4" name="Marcador de texto 3"/>
          <p:cNvSpPr>
            <a:spLocks noGrp="1"/>
          </p:cNvSpPr>
          <p:nvPr>
            <p:ph type="body" sz="half" idx="2"/>
          </p:nvPr>
        </p:nvSpPr>
        <p:spPr/>
        <p:txBody>
          <a:bodyPr>
            <a:normAutofit/>
          </a:bodyPr>
          <a:lstStyle/>
          <a:p>
            <a:r>
              <a:rPr lang="es-ES" sz="2400" dirty="0"/>
              <a:t>La calidad es objetiva y percibida, de acuerdo a los conocimientos,  pensamientos y creencias que tenemos</a:t>
            </a:r>
          </a:p>
        </p:txBody>
      </p:sp>
      <p:pic>
        <p:nvPicPr>
          <p:cNvPr id="6" name="Marcador de posición de imagen 5"/>
          <p:cNvPicPr>
            <a:picLocks noGrp="1" noChangeAspect="1"/>
          </p:cNvPicPr>
          <p:nvPr>
            <p:ph type="pic" idx="1"/>
          </p:nvPr>
        </p:nvPicPr>
        <p:blipFill>
          <a:blip r:embed="rId2"/>
          <a:srcRect t="1515" b="1515"/>
          <a:stretch>
            <a:fillRect/>
          </a:stretch>
        </p:blipFill>
        <p:spPr/>
      </p:pic>
      <p:sp>
        <p:nvSpPr>
          <p:cNvPr id="7" name="Estrella de 10 puntas 6"/>
          <p:cNvSpPr/>
          <p:nvPr/>
        </p:nvSpPr>
        <p:spPr>
          <a:xfrm>
            <a:off x="7740352" y="116632"/>
            <a:ext cx="1259632" cy="1296144"/>
          </a:xfrm>
          <a:prstGeom prst="star1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4000" dirty="0"/>
              <a:t>6</a:t>
            </a:r>
          </a:p>
        </p:txBody>
      </p:sp>
    </p:spTree>
    <p:extLst>
      <p:ext uri="{BB962C8B-B14F-4D97-AF65-F5344CB8AC3E}">
        <p14:creationId xmlns:p14="http://schemas.microsoft.com/office/powerpoint/2010/main" val="2159301586"/>
      </p:ext>
    </p:extLst>
  </p:cSld>
  <p:clrMapOvr>
    <a:masterClrMapping/>
  </p:clrMapOvr>
  <p:transition>
    <p:fade thruBlk="1"/>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3200" dirty="0"/>
              <a:t>La calidad es una condición exclusiva de la persona</a:t>
            </a:r>
            <a:endParaRPr lang="es-ES" sz="3200" dirty="0"/>
          </a:p>
        </p:txBody>
      </p:sp>
      <p:sp>
        <p:nvSpPr>
          <p:cNvPr id="4" name="Marcador de texto 3"/>
          <p:cNvSpPr>
            <a:spLocks noGrp="1"/>
          </p:cNvSpPr>
          <p:nvPr>
            <p:ph type="body" sz="half" idx="2"/>
          </p:nvPr>
        </p:nvSpPr>
        <p:spPr/>
        <p:txBody>
          <a:bodyPr>
            <a:normAutofit/>
          </a:bodyPr>
          <a:lstStyle/>
          <a:p>
            <a:r>
              <a:rPr lang="es-ES" sz="2400" dirty="0"/>
              <a:t>Ningún otro ser en la tierra tiene esta condición</a:t>
            </a:r>
          </a:p>
        </p:txBody>
      </p:sp>
      <p:pic>
        <p:nvPicPr>
          <p:cNvPr id="6" name="Imagen 5"/>
          <p:cNvPicPr>
            <a:picLocks noChangeAspect="1"/>
          </p:cNvPicPr>
          <p:nvPr/>
        </p:nvPicPr>
        <p:blipFill rotWithShape="1">
          <a:blip r:embed="rId2"/>
          <a:srcRect l="-34" t="8954" r="34" b="9070"/>
          <a:stretch/>
        </p:blipFill>
        <p:spPr>
          <a:xfrm>
            <a:off x="3131840" y="764704"/>
            <a:ext cx="5586353" cy="4068648"/>
          </a:xfrm>
          <a:prstGeom prst="rect">
            <a:avLst/>
          </a:prstGeom>
        </p:spPr>
      </p:pic>
      <p:sp>
        <p:nvSpPr>
          <p:cNvPr id="7" name="Estrella de 10 puntas 6"/>
          <p:cNvSpPr/>
          <p:nvPr/>
        </p:nvSpPr>
        <p:spPr>
          <a:xfrm>
            <a:off x="7740352" y="116632"/>
            <a:ext cx="1259632" cy="1296144"/>
          </a:xfrm>
          <a:prstGeom prst="star1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4000" dirty="0"/>
              <a:t>7</a:t>
            </a:r>
          </a:p>
        </p:txBody>
      </p:sp>
    </p:spTree>
    <p:extLst>
      <p:ext uri="{BB962C8B-B14F-4D97-AF65-F5344CB8AC3E}">
        <p14:creationId xmlns:p14="http://schemas.microsoft.com/office/powerpoint/2010/main" val="2159301586"/>
      </p:ext>
    </p:extLst>
  </p:cSld>
  <p:clrMapOvr>
    <a:masterClrMapping/>
  </p:clrMapOvr>
  <p:transition>
    <p:fade thruBlk="1"/>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3200" dirty="0"/>
              <a:t>La persona tiene una actuación relativa al ejercicio de la calidad</a:t>
            </a:r>
            <a:endParaRPr lang="es-ES" sz="3200" dirty="0"/>
          </a:p>
        </p:txBody>
      </p:sp>
      <p:sp>
        <p:nvSpPr>
          <p:cNvPr id="4" name="Marcador de texto 3"/>
          <p:cNvSpPr>
            <a:spLocks noGrp="1"/>
          </p:cNvSpPr>
          <p:nvPr>
            <p:ph type="body" sz="half" idx="2"/>
          </p:nvPr>
        </p:nvSpPr>
        <p:spPr/>
        <p:txBody>
          <a:bodyPr>
            <a:normAutofit/>
          </a:bodyPr>
          <a:lstStyle/>
          <a:p>
            <a:r>
              <a:rPr lang="es-ES" sz="2400" dirty="0"/>
              <a:t>Recordemos que la calidad es responsabilidad de todos</a:t>
            </a:r>
          </a:p>
        </p:txBody>
      </p:sp>
      <p:pic>
        <p:nvPicPr>
          <p:cNvPr id="6" name="Imagen 5"/>
          <p:cNvPicPr>
            <a:picLocks noChangeAspect="1"/>
          </p:cNvPicPr>
          <p:nvPr/>
        </p:nvPicPr>
        <p:blipFill rotWithShape="1">
          <a:blip r:embed="rId2">
            <a:clrChange>
              <a:clrFrom>
                <a:srgbClr val="FCFCFC"/>
              </a:clrFrom>
              <a:clrTo>
                <a:srgbClr val="FCFCFC">
                  <a:alpha val="0"/>
                </a:srgbClr>
              </a:clrTo>
            </a:clrChange>
            <a:extLst>
              <a:ext uri="{BEBA8EAE-BF5A-486C-A8C5-ECC9F3942E4B}">
                <a14:imgProps xmlns:a14="http://schemas.microsoft.com/office/drawing/2010/main">
                  <a14:imgLayer r:embed="rId3">
                    <a14:imgEffect>
                      <a14:backgroundRemoval t="10230" b="100000" l="0" r="65987">
                        <a14:foregroundMark x1="65987" y1="31942" x2="65987" y2="31942"/>
                      </a14:backgroundRemoval>
                    </a14:imgEffect>
                  </a14:imgLayer>
                </a14:imgProps>
              </a:ext>
            </a:extLst>
          </a:blip>
          <a:srcRect t="10160" r="60449"/>
          <a:stretch/>
        </p:blipFill>
        <p:spPr>
          <a:xfrm>
            <a:off x="4067944" y="116632"/>
            <a:ext cx="2808312" cy="4789341"/>
          </a:xfrm>
          <a:prstGeom prst="rect">
            <a:avLst/>
          </a:prstGeom>
        </p:spPr>
      </p:pic>
      <p:sp>
        <p:nvSpPr>
          <p:cNvPr id="7" name="Estrella de 10 puntas 6"/>
          <p:cNvSpPr/>
          <p:nvPr/>
        </p:nvSpPr>
        <p:spPr>
          <a:xfrm>
            <a:off x="7740352" y="116632"/>
            <a:ext cx="1259632" cy="1296144"/>
          </a:xfrm>
          <a:prstGeom prst="star1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4000" dirty="0"/>
              <a:t>8</a:t>
            </a:r>
          </a:p>
        </p:txBody>
      </p:sp>
    </p:spTree>
    <p:extLst>
      <p:ext uri="{BB962C8B-B14F-4D97-AF65-F5344CB8AC3E}">
        <p14:creationId xmlns:p14="http://schemas.microsoft.com/office/powerpoint/2010/main" val="2159301586"/>
      </p:ext>
    </p:extLst>
  </p:cSld>
  <p:clrMapOvr>
    <a:masterClrMapping/>
  </p:clrMapOvr>
  <p:transition>
    <p:fade thruBlk="1"/>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3200" dirty="0"/>
              <a:t>La filosofía es la teoría (causa)  de la tecnología</a:t>
            </a:r>
            <a:endParaRPr lang="es-ES" sz="3200" dirty="0"/>
          </a:p>
        </p:txBody>
      </p:sp>
      <p:sp>
        <p:nvSpPr>
          <p:cNvPr id="4" name="Marcador de texto 3"/>
          <p:cNvSpPr>
            <a:spLocks noGrp="1"/>
          </p:cNvSpPr>
          <p:nvPr>
            <p:ph type="body" sz="half" idx="2"/>
          </p:nvPr>
        </p:nvSpPr>
        <p:spPr/>
        <p:txBody>
          <a:bodyPr>
            <a:normAutofit/>
          </a:bodyPr>
          <a:lstStyle/>
          <a:p>
            <a:r>
              <a:rPr lang="es-ES" sz="2400" dirty="0"/>
              <a:t>La filosofía es la causa de la calidad</a:t>
            </a:r>
          </a:p>
        </p:txBody>
      </p:sp>
      <p:pic>
        <p:nvPicPr>
          <p:cNvPr id="5" name="Marcador de posición de imagen 4"/>
          <p:cNvPicPr>
            <a:picLocks noGrp="1" noChangeAspect="1"/>
          </p:cNvPicPr>
          <p:nvPr>
            <p:ph type="pic" idx="1"/>
          </p:nvPr>
        </p:nvPicPr>
        <p:blipFill>
          <a:blip r:embed="rId2"/>
          <a:srcRect t="13636" b="13636"/>
          <a:stretch>
            <a:fillRect/>
          </a:stretch>
        </p:blipFill>
        <p:spPr/>
      </p:pic>
      <p:sp>
        <p:nvSpPr>
          <p:cNvPr id="6" name="Estrella de 10 puntas 5"/>
          <p:cNvSpPr/>
          <p:nvPr/>
        </p:nvSpPr>
        <p:spPr>
          <a:xfrm>
            <a:off x="7740352" y="116632"/>
            <a:ext cx="1259632" cy="1296144"/>
          </a:xfrm>
          <a:prstGeom prst="star1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4000" dirty="0"/>
              <a:t>9</a:t>
            </a:r>
          </a:p>
        </p:txBody>
      </p:sp>
    </p:spTree>
    <p:extLst>
      <p:ext uri="{BB962C8B-B14F-4D97-AF65-F5344CB8AC3E}">
        <p14:creationId xmlns:p14="http://schemas.microsoft.com/office/powerpoint/2010/main" val="736035989"/>
      </p:ext>
    </p:extLst>
  </p:cSld>
  <p:clrMapOvr>
    <a:masterClrMapping/>
  </p:clrMapOvr>
  <p:transition>
    <p:fade thruBlk="1"/>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3200" dirty="0"/>
              <a:t>La tecnología es la práctica (efecto) de la filosofía</a:t>
            </a:r>
            <a:endParaRPr lang="es-ES" sz="3200" dirty="0"/>
          </a:p>
        </p:txBody>
      </p:sp>
      <p:sp>
        <p:nvSpPr>
          <p:cNvPr id="4" name="Marcador de texto 3"/>
          <p:cNvSpPr>
            <a:spLocks noGrp="1"/>
          </p:cNvSpPr>
          <p:nvPr>
            <p:ph type="body" sz="half" idx="2"/>
          </p:nvPr>
        </p:nvSpPr>
        <p:spPr/>
        <p:txBody>
          <a:bodyPr>
            <a:normAutofit/>
          </a:bodyPr>
          <a:lstStyle/>
          <a:p>
            <a:r>
              <a:rPr lang="es-ES" sz="2400" dirty="0"/>
              <a:t>La tecnología es el efecto que aporta calidad</a:t>
            </a:r>
          </a:p>
        </p:txBody>
      </p:sp>
      <p:pic>
        <p:nvPicPr>
          <p:cNvPr id="6" name="Marcador de posición de imagen 5"/>
          <p:cNvPicPr>
            <a:picLocks noGrp="1" noChangeAspect="1"/>
          </p:cNvPicPr>
          <p:nvPr>
            <p:ph type="pic" idx="1"/>
          </p:nvPr>
        </p:nvPicPr>
        <p:blipFill>
          <a:blip r:embed="rId2"/>
          <a:srcRect t="1515" b="1515"/>
          <a:stretch>
            <a:fillRect/>
          </a:stretch>
        </p:blipFill>
        <p:spPr/>
      </p:pic>
      <p:sp>
        <p:nvSpPr>
          <p:cNvPr id="7" name="Estrella de 10 puntas 6"/>
          <p:cNvSpPr/>
          <p:nvPr/>
        </p:nvSpPr>
        <p:spPr>
          <a:xfrm>
            <a:off x="7740352" y="116632"/>
            <a:ext cx="1259632" cy="1296144"/>
          </a:xfrm>
          <a:prstGeom prst="star1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4000" dirty="0"/>
              <a:t>10</a:t>
            </a:r>
          </a:p>
        </p:txBody>
      </p:sp>
    </p:spTree>
    <p:extLst>
      <p:ext uri="{BB962C8B-B14F-4D97-AF65-F5344CB8AC3E}">
        <p14:creationId xmlns:p14="http://schemas.microsoft.com/office/powerpoint/2010/main" val="2159301586"/>
      </p:ext>
    </p:extLst>
  </p:cSld>
  <p:clrMapOvr>
    <a:masterClrMapping/>
  </p:clrMapOvr>
  <p:transition>
    <p:fade thruBlk="1"/>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3200" dirty="0"/>
              <a:t>La calidad es la comunión de la filosofía con la tecnología</a:t>
            </a:r>
            <a:endParaRPr lang="es-ES" sz="3200" dirty="0"/>
          </a:p>
        </p:txBody>
      </p:sp>
      <p:sp>
        <p:nvSpPr>
          <p:cNvPr id="4" name="Marcador de texto 3"/>
          <p:cNvSpPr>
            <a:spLocks noGrp="1"/>
          </p:cNvSpPr>
          <p:nvPr>
            <p:ph type="body" sz="half" idx="2"/>
          </p:nvPr>
        </p:nvSpPr>
        <p:spPr/>
        <p:txBody>
          <a:bodyPr>
            <a:normAutofit/>
          </a:bodyPr>
          <a:lstStyle/>
          <a:p>
            <a:r>
              <a:rPr lang="es-ES" sz="2400" dirty="0"/>
              <a:t>La calidad es el producto final de la filosofía (causa) y la tecnología (efecto)</a:t>
            </a:r>
          </a:p>
        </p:txBody>
      </p:sp>
      <p:pic>
        <p:nvPicPr>
          <p:cNvPr id="5" name="Marcador de posición de imagen 4"/>
          <p:cNvPicPr>
            <a:picLocks noGrp="1" noChangeAspect="1"/>
          </p:cNvPicPr>
          <p:nvPr>
            <p:ph type="pic" idx="1"/>
          </p:nvPr>
        </p:nvPicPr>
        <p:blipFill>
          <a:blip r:embed="rId2"/>
          <a:srcRect t="16133" b="16133"/>
          <a:stretch>
            <a:fillRect/>
          </a:stretch>
        </p:blipFill>
        <p:spPr/>
      </p:pic>
      <p:sp>
        <p:nvSpPr>
          <p:cNvPr id="6" name="Estrella de 10 puntas 5"/>
          <p:cNvSpPr/>
          <p:nvPr/>
        </p:nvSpPr>
        <p:spPr>
          <a:xfrm>
            <a:off x="7740352" y="116632"/>
            <a:ext cx="1259632" cy="1296144"/>
          </a:xfrm>
          <a:prstGeom prst="star1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4000" dirty="0"/>
              <a:t>11</a:t>
            </a:r>
          </a:p>
        </p:txBody>
      </p:sp>
    </p:spTree>
    <p:extLst>
      <p:ext uri="{BB962C8B-B14F-4D97-AF65-F5344CB8AC3E}">
        <p14:creationId xmlns:p14="http://schemas.microsoft.com/office/powerpoint/2010/main" val="3748373803"/>
      </p:ext>
    </p:extLst>
  </p:cSld>
  <p:clrMapOvr>
    <a:masterClrMapping/>
  </p:clrMapOvr>
  <p:transition>
    <p:fade thruBlk="1"/>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3200" dirty="0"/>
              <a:t>La filosofía es la causa original y primaria de todas las cosas</a:t>
            </a:r>
            <a:endParaRPr lang="es-ES" sz="3200" dirty="0"/>
          </a:p>
        </p:txBody>
      </p:sp>
      <p:sp>
        <p:nvSpPr>
          <p:cNvPr id="4" name="Marcador de texto 3"/>
          <p:cNvSpPr>
            <a:spLocks noGrp="1"/>
          </p:cNvSpPr>
          <p:nvPr>
            <p:ph type="body" sz="half" idx="2"/>
          </p:nvPr>
        </p:nvSpPr>
        <p:spPr/>
        <p:txBody>
          <a:bodyPr>
            <a:normAutofit/>
          </a:bodyPr>
          <a:lstStyle/>
          <a:p>
            <a:r>
              <a:rPr lang="es-ES" sz="2400" dirty="0"/>
              <a:t>La filosofía guía (para bien o para mal)</a:t>
            </a:r>
          </a:p>
        </p:txBody>
      </p:sp>
      <p:pic>
        <p:nvPicPr>
          <p:cNvPr id="5" name="Marcador de posición de imagen 4"/>
          <p:cNvPicPr>
            <a:picLocks noGrp="1" noChangeAspect="1"/>
          </p:cNvPicPr>
          <p:nvPr>
            <p:ph type="pic" idx="1"/>
          </p:nvPr>
        </p:nvPicPr>
        <p:blipFill>
          <a:blip r:embed="rId2"/>
          <a:srcRect l="9559" r="9559"/>
          <a:stretch>
            <a:fillRect/>
          </a:stretch>
        </p:blipFill>
        <p:spPr/>
      </p:pic>
      <p:sp>
        <p:nvSpPr>
          <p:cNvPr id="6" name="Estrella de 10 puntas 5"/>
          <p:cNvSpPr/>
          <p:nvPr/>
        </p:nvSpPr>
        <p:spPr>
          <a:xfrm>
            <a:off x="7740352" y="116632"/>
            <a:ext cx="1259632" cy="1296144"/>
          </a:xfrm>
          <a:prstGeom prst="star1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4000" dirty="0"/>
              <a:t>12</a:t>
            </a:r>
          </a:p>
        </p:txBody>
      </p:sp>
    </p:spTree>
    <p:extLst>
      <p:ext uri="{BB962C8B-B14F-4D97-AF65-F5344CB8AC3E}">
        <p14:creationId xmlns:p14="http://schemas.microsoft.com/office/powerpoint/2010/main" val="1157465740"/>
      </p:ext>
    </p:extLst>
  </p:cSld>
  <p:clrMapOvr>
    <a:masterClrMapping/>
  </p:clrMapOvr>
  <p:transition>
    <p:fade thruBlk="1"/>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3200" dirty="0"/>
              <a:t>la filosofía es el por qué de una idea</a:t>
            </a:r>
            <a:endParaRPr lang="es-ES" sz="3200" dirty="0"/>
          </a:p>
        </p:txBody>
      </p:sp>
      <p:sp>
        <p:nvSpPr>
          <p:cNvPr id="4" name="Marcador de texto 3"/>
          <p:cNvSpPr>
            <a:spLocks noGrp="1"/>
          </p:cNvSpPr>
          <p:nvPr>
            <p:ph type="body" sz="half" idx="2"/>
          </p:nvPr>
        </p:nvSpPr>
        <p:spPr/>
        <p:txBody>
          <a:bodyPr>
            <a:normAutofit/>
          </a:bodyPr>
          <a:lstStyle/>
          <a:p>
            <a:r>
              <a:rPr lang="es-ES" sz="2400" dirty="0"/>
              <a:t>A partir de la filosofía, se da la epistemología de la calidad</a:t>
            </a:r>
          </a:p>
        </p:txBody>
      </p:sp>
      <p:pic>
        <p:nvPicPr>
          <p:cNvPr id="6" name="Marcador de posición de imagen 5"/>
          <p:cNvPicPr>
            <a:picLocks noGrp="1" noChangeAspect="1"/>
          </p:cNvPicPr>
          <p:nvPr>
            <p:ph type="pic" idx="1"/>
          </p:nvPr>
        </p:nvPicPr>
        <p:blipFill>
          <a:blip r:embed="rId2"/>
          <a:srcRect l="4167" r="4167"/>
          <a:stretch>
            <a:fillRect/>
          </a:stretch>
        </p:blipFill>
        <p:spPr/>
      </p:pic>
      <p:sp>
        <p:nvSpPr>
          <p:cNvPr id="7" name="Estrella de 10 puntas 6"/>
          <p:cNvSpPr/>
          <p:nvPr/>
        </p:nvSpPr>
        <p:spPr>
          <a:xfrm>
            <a:off x="7740352" y="116632"/>
            <a:ext cx="1259632" cy="1296144"/>
          </a:xfrm>
          <a:prstGeom prst="star1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4000" dirty="0"/>
              <a:t>13</a:t>
            </a:r>
          </a:p>
        </p:txBody>
      </p:sp>
    </p:spTree>
    <p:extLst>
      <p:ext uri="{BB962C8B-B14F-4D97-AF65-F5344CB8AC3E}">
        <p14:creationId xmlns:p14="http://schemas.microsoft.com/office/powerpoint/2010/main" val="3955288236"/>
      </p:ext>
    </p:extLst>
  </p:cSld>
  <p:clrMapOvr>
    <a:masterClrMapping/>
  </p:clrMapOvr>
  <p:transition>
    <p:fade thruBlk="1"/>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ES" dirty="0"/>
              <a:t>FILOSOFIA Y CULTURA DE CALIDAD</a:t>
            </a:r>
          </a:p>
        </p:txBody>
      </p:sp>
      <p:pic>
        <p:nvPicPr>
          <p:cNvPr id="4" name="Imagen 3"/>
          <p:cNvPicPr>
            <a:picLocks noChangeAspect="1"/>
          </p:cNvPicPr>
          <p:nvPr/>
        </p:nvPicPr>
        <p:blipFill rotWithShape="1">
          <a:blip r:embed="rId2">
            <a:clrChange>
              <a:clrFrom>
                <a:srgbClr val="FFFFFF"/>
              </a:clrFrom>
              <a:clrTo>
                <a:srgbClr val="FFFFFF">
                  <a:alpha val="0"/>
                </a:srgbClr>
              </a:clrTo>
            </a:clrChange>
          </a:blip>
          <a:srcRect b="9770"/>
          <a:stretch/>
        </p:blipFill>
        <p:spPr>
          <a:xfrm>
            <a:off x="2627784" y="1772816"/>
            <a:ext cx="4617591" cy="4289317"/>
          </a:xfrm>
          <a:prstGeom prst="rect">
            <a:avLst/>
          </a:prstGeom>
        </p:spPr>
      </p:pic>
    </p:spTree>
  </p:cSld>
  <p:clrMapOvr>
    <a:masterClrMapping/>
  </p:clrMapOvr>
  <p:transition>
    <p:fade thruBlk="1"/>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3200" dirty="0"/>
              <a:t>la tecnología es el para qué de una idea</a:t>
            </a:r>
            <a:endParaRPr lang="es-ES" sz="3200" dirty="0"/>
          </a:p>
        </p:txBody>
      </p:sp>
      <p:sp>
        <p:nvSpPr>
          <p:cNvPr id="4" name="Marcador de texto 3"/>
          <p:cNvSpPr>
            <a:spLocks noGrp="1"/>
          </p:cNvSpPr>
          <p:nvPr>
            <p:ph type="body" sz="half" idx="2"/>
          </p:nvPr>
        </p:nvSpPr>
        <p:spPr/>
        <p:txBody>
          <a:bodyPr>
            <a:normAutofit/>
          </a:bodyPr>
          <a:lstStyle/>
          <a:p>
            <a:r>
              <a:rPr lang="es-ES" sz="2400" dirty="0"/>
              <a:t>Es la justificación y aplicabilidad de la calidad</a:t>
            </a:r>
          </a:p>
        </p:txBody>
      </p:sp>
      <p:pic>
        <p:nvPicPr>
          <p:cNvPr id="5" name="Imagen 4"/>
          <p:cNvPicPr>
            <a:picLocks noChangeAspect="1"/>
          </p:cNvPicPr>
          <p:nvPr/>
        </p:nvPicPr>
        <p:blipFill rotWithShape="1">
          <a:blip r:embed="rId2">
            <a:clrChange>
              <a:clrFrom>
                <a:srgbClr val="FFFFFF"/>
              </a:clrFrom>
              <a:clrTo>
                <a:srgbClr val="FFFFFF">
                  <a:alpha val="0"/>
                </a:srgbClr>
              </a:clrTo>
            </a:clrChange>
            <a:extLst>
              <a:ext uri="{BEBA8EAE-BF5A-486C-A8C5-ECC9F3942E4B}">
                <a14:imgProps xmlns:a14="http://schemas.microsoft.com/office/drawing/2010/main">
                  <a14:imgLayer r:embed="rId3">
                    <a14:imgEffect>
                      <a14:backgroundRemoval t="0" b="88313" l="462" r="100000">
                        <a14:foregroundMark x1="71538" y1="17590" x2="71538" y2="17590"/>
                        <a14:foregroundMark x1="75154" y1="16145" x2="75154" y2="16145"/>
                        <a14:foregroundMark x1="73308" y1="9036" x2="73308" y2="9036"/>
                        <a14:foregroundMark x1="82923" y1="13373" x2="82923" y2="13373"/>
                        <a14:foregroundMark x1="54000" y1="12651" x2="54000" y2="12651"/>
                        <a14:foregroundMark x1="46000" y1="15422" x2="46000" y2="15422"/>
                        <a14:foregroundMark x1="49154" y1="21205" x2="49154" y2="21205"/>
                        <a14:foregroundMark x1="53308" y1="35060" x2="53308" y2="35060"/>
                        <a14:foregroundMark x1="62846" y1="42892" x2="62846" y2="42892"/>
                        <a14:foregroundMark x1="58538" y1="43976" x2="58538" y2="43976"/>
                        <a14:foregroundMark x1="50077" y1="52169" x2="50077" y2="52169"/>
                        <a14:foregroundMark x1="55077" y1="63614" x2="55077" y2="63614"/>
                        <a14:foregroundMark x1="57154" y1="65783" x2="57154" y2="65783"/>
                        <a14:foregroundMark x1="59000" y1="49759" x2="59000" y2="49759"/>
                        <a14:foregroundMark x1="53538" y1="44699" x2="53538" y2="44699"/>
                        <a14:foregroundMark x1="57615" y1="35422" x2="57615" y2="35422"/>
                        <a14:foregroundMark x1="38692" y1="53253" x2="38692" y2="53253"/>
                        <a14:foregroundMark x1="35538" y1="56506" x2="35538" y2="56506"/>
                        <a14:foregroundMark x1="35769" y1="65422" x2="35769" y2="65422"/>
                        <a14:foregroundMark x1="39846" y1="67590" x2="39846" y2="67590"/>
                        <a14:foregroundMark x1="41231" y1="62530" x2="41231" y2="62530"/>
                        <a14:foregroundMark x1="36462" y1="50843" x2="36462" y2="50843"/>
                        <a14:foregroundMark x1="17538" y1="52892" x2="17538" y2="52892"/>
                        <a14:foregroundMark x1="23462" y1="52169" x2="23462" y2="52169"/>
                        <a14:foregroundMark x1="25923" y1="57952" x2="25923" y2="57952"/>
                        <a14:foregroundMark x1="12923" y1="55783" x2="12923" y2="55783"/>
                        <a14:foregroundMark x1="15000" y1="60482" x2="15000" y2="60482"/>
                        <a14:foregroundMark x1="27538" y1="72530" x2="27538" y2="72530"/>
                        <a14:foregroundMark x1="6385" y1="64337" x2="6385" y2="64337"/>
                        <a14:foregroundMark x1="5923" y1="53253" x2="5923" y2="53253"/>
                        <a14:foregroundMark x1="2692" y1="55060" x2="2692" y2="55060"/>
                        <a14:foregroundMark x1="63308" y1="19036" x2="63308" y2="19036"/>
                        <a14:foregroundMark x1="72231" y1="13012" x2="72231" y2="13012"/>
                        <a14:foregroundMark x1="74462" y1="20843" x2="74462" y2="20843"/>
                        <a14:foregroundMark x1="68077" y1="17590" x2="68077" y2="17590"/>
                        <a14:foregroundMark x1="64692" y1="13976" x2="64692" y2="13976"/>
                        <a14:foregroundMark x1="58077" y1="16867" x2="58077" y2="16867"/>
                        <a14:foregroundMark x1="56692" y1="13614" x2="56692" y2="13614"/>
                        <a14:foregroundMark x1="58077" y1="23012" x2="58077" y2="23012"/>
                        <a14:foregroundMark x1="60154" y1="19398" x2="60154" y2="19398"/>
                        <a14:foregroundMark x1="66308" y1="21205" x2="66308" y2="21205"/>
                        <a14:foregroundMark x1="65615" y1="30843" x2="65615" y2="30843"/>
                        <a14:foregroundMark x1="64231" y1="23976" x2="64231" y2="23976"/>
                        <a14:foregroundMark x1="75154" y1="13012" x2="75154" y2="13012"/>
                        <a14:foregroundMark x1="84077" y1="3735" x2="84077" y2="3735"/>
                        <a14:foregroundMark x1="79692" y1="1928" x2="79692" y2="1928"/>
                        <a14:foregroundMark x1="74923" y1="3012" x2="74923" y2="3012"/>
                        <a14:foregroundMark x1="89538" y1="8675" x2="89538" y2="8675"/>
                        <a14:foregroundMark x1="59923" y1="14699" x2="59923" y2="14699"/>
                        <a14:foregroundMark x1="61923" y1="14699" x2="61923" y2="14699"/>
                        <a14:foregroundMark x1="69231" y1="11928" x2="69231" y2="11928"/>
                        <a14:foregroundMark x1="56231" y1="23012" x2="56231" y2="23012"/>
                        <a14:foregroundMark x1="42769" y1="53614" x2="42769" y2="53614"/>
                        <a14:foregroundMark x1="34846" y1="71446" x2="34846" y2="71446"/>
                        <a14:foregroundMark x1="28000" y1="67229" x2="28000" y2="67229"/>
                        <a14:foregroundMark x1="16615" y1="67590" x2="16615" y2="67590"/>
                        <a14:foregroundMark x1="20692" y1="55422" x2="20692" y2="55422"/>
                        <a14:foregroundMark x1="15000" y1="51807" x2="15000" y2="51807"/>
                        <a14:foregroundMark x1="20231" y1="52530" x2="20231" y2="52530"/>
                        <a14:foregroundMark x1="5462" y1="74337" x2="5462" y2="74337"/>
                        <a14:foregroundMark x1="64231" y1="31084" x2="64231" y2="31084"/>
                        <a14:foregroundMark x1="63231" y1="22410" x2="63231" y2="22410"/>
                        <a14:foregroundMark x1="61692" y1="20000" x2="61692" y2="20000"/>
                        <a14:foregroundMark x1="62000" y1="15783" x2="62000" y2="15783"/>
                        <a14:foregroundMark x1="59462" y1="15904" x2="59462" y2="15904"/>
                        <a14:foregroundMark x1="65615" y1="12530" x2="65615" y2="12530"/>
                        <a14:foregroundMark x1="63308" y1="12651" x2="63308" y2="12651"/>
                        <a14:foregroundMark x1="67923" y1="12892" x2="67923" y2="12892"/>
                        <a14:foregroundMark x1="64462" y1="11446" x2="64462" y2="11446"/>
                        <a14:foregroundMark x1="62308" y1="13133" x2="62308" y2="13133"/>
                        <a14:foregroundMark x1="58692" y1="13855" x2="58692" y2="13855"/>
                        <a14:foregroundMark x1="56385" y1="12410" x2="56385" y2="12410"/>
                        <a14:foregroundMark x1="54769" y1="11325" x2="54769" y2="11325"/>
                        <a14:foregroundMark x1="52154" y1="15060" x2="52154" y2="15060"/>
                        <a14:foregroundMark x1="25846" y1="73976" x2="25846" y2="73976"/>
                        <a14:foregroundMark x1="3538" y1="66265" x2="3538" y2="66265"/>
                      </a14:backgroundRemoval>
                    </a14:imgEffect>
                  </a14:imgLayer>
                </a14:imgProps>
              </a:ext>
            </a:extLst>
          </a:blip>
          <a:srcRect b="10665"/>
          <a:stretch/>
        </p:blipFill>
        <p:spPr>
          <a:xfrm>
            <a:off x="1907704" y="947148"/>
            <a:ext cx="6876255" cy="3922012"/>
          </a:xfrm>
          <a:prstGeom prst="rect">
            <a:avLst/>
          </a:prstGeom>
        </p:spPr>
      </p:pic>
      <p:sp>
        <p:nvSpPr>
          <p:cNvPr id="6" name="Estrella de 10 puntas 5"/>
          <p:cNvSpPr/>
          <p:nvPr/>
        </p:nvSpPr>
        <p:spPr>
          <a:xfrm>
            <a:off x="7740352" y="116632"/>
            <a:ext cx="1259632" cy="1296144"/>
          </a:xfrm>
          <a:prstGeom prst="star1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4000" dirty="0"/>
              <a:t>14</a:t>
            </a:r>
          </a:p>
        </p:txBody>
      </p:sp>
    </p:spTree>
    <p:extLst>
      <p:ext uri="{BB962C8B-B14F-4D97-AF65-F5344CB8AC3E}">
        <p14:creationId xmlns:p14="http://schemas.microsoft.com/office/powerpoint/2010/main" val="3384748130"/>
      </p:ext>
    </p:extLst>
  </p:cSld>
  <p:clrMapOvr>
    <a:masterClrMapping/>
  </p:clrMapOvr>
  <p:transition>
    <p:fade thruBlk="1"/>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000375" y="4725144"/>
            <a:ext cx="5867400" cy="1219200"/>
          </a:xfrm>
        </p:spPr>
        <p:txBody>
          <a:bodyPr/>
          <a:lstStyle/>
          <a:p>
            <a:r>
              <a:rPr lang="es-MX" sz="2800" dirty="0"/>
              <a:t>la condición técnica de un producto se determina por la trascendencia del servicio en la persona</a:t>
            </a:r>
            <a:br>
              <a:rPr lang="es-ES" sz="2800" dirty="0"/>
            </a:br>
            <a:endParaRPr lang="es-ES" sz="2800" dirty="0"/>
          </a:p>
        </p:txBody>
      </p:sp>
      <p:sp>
        <p:nvSpPr>
          <p:cNvPr id="4" name="Marcador de texto 3"/>
          <p:cNvSpPr>
            <a:spLocks noGrp="1"/>
          </p:cNvSpPr>
          <p:nvPr>
            <p:ph type="body" sz="half" idx="2"/>
          </p:nvPr>
        </p:nvSpPr>
        <p:spPr/>
        <p:txBody>
          <a:bodyPr>
            <a:normAutofit/>
          </a:bodyPr>
          <a:lstStyle/>
          <a:p>
            <a:r>
              <a:rPr lang="es-ES" sz="2400" dirty="0"/>
              <a:t>La calidad la establecen los clientes</a:t>
            </a:r>
          </a:p>
        </p:txBody>
      </p:sp>
      <p:pic>
        <p:nvPicPr>
          <p:cNvPr id="5" name="Marcador de posición de imagen 4"/>
          <p:cNvPicPr>
            <a:picLocks noGrp="1" noChangeAspect="1"/>
          </p:cNvPicPr>
          <p:nvPr>
            <p:ph type="pic" idx="1"/>
          </p:nvPr>
        </p:nvPicPr>
        <p:blipFill>
          <a:blip r:embed="rId2"/>
          <a:srcRect l="11328" r="11328"/>
          <a:stretch>
            <a:fillRect/>
          </a:stretch>
        </p:blipFill>
        <p:spPr>
          <a:xfrm>
            <a:off x="3000375" y="609600"/>
            <a:ext cx="5867400" cy="4267200"/>
          </a:xfrm>
        </p:spPr>
      </p:pic>
      <p:sp>
        <p:nvSpPr>
          <p:cNvPr id="6" name="Estrella de 10 puntas 5"/>
          <p:cNvSpPr/>
          <p:nvPr/>
        </p:nvSpPr>
        <p:spPr>
          <a:xfrm>
            <a:off x="7740352" y="116632"/>
            <a:ext cx="1259632" cy="1296144"/>
          </a:xfrm>
          <a:prstGeom prst="star1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4000" dirty="0"/>
              <a:t>15</a:t>
            </a:r>
          </a:p>
        </p:txBody>
      </p:sp>
    </p:spTree>
    <p:extLst>
      <p:ext uri="{BB962C8B-B14F-4D97-AF65-F5344CB8AC3E}">
        <p14:creationId xmlns:p14="http://schemas.microsoft.com/office/powerpoint/2010/main" val="3384748130"/>
      </p:ext>
    </p:extLst>
  </p:cSld>
  <p:clrMapOvr>
    <a:masterClrMapping/>
  </p:clrMapOvr>
  <p:transition>
    <p:fade thruBlk="1"/>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843809" y="5029200"/>
            <a:ext cx="6264695" cy="1219200"/>
          </a:xfrm>
        </p:spPr>
        <p:txBody>
          <a:bodyPr/>
          <a:lstStyle/>
          <a:p>
            <a:r>
              <a:rPr lang="es-MX" sz="2800" dirty="0"/>
              <a:t>la condición técnica de un producto no determina su calidad, sino su nivel tecnológico</a:t>
            </a:r>
            <a:endParaRPr lang="es-ES" sz="2800" dirty="0"/>
          </a:p>
        </p:txBody>
      </p:sp>
      <p:sp>
        <p:nvSpPr>
          <p:cNvPr id="4" name="Marcador de texto 3"/>
          <p:cNvSpPr>
            <a:spLocks noGrp="1"/>
          </p:cNvSpPr>
          <p:nvPr>
            <p:ph type="body" sz="half" idx="2"/>
          </p:nvPr>
        </p:nvSpPr>
        <p:spPr/>
        <p:txBody>
          <a:bodyPr>
            <a:normAutofit/>
          </a:bodyPr>
          <a:lstStyle/>
          <a:p>
            <a:r>
              <a:rPr lang="es-ES" sz="2400" dirty="0"/>
              <a:t>La condición técnica deberá ser un medio para alcanzar la calidad</a:t>
            </a:r>
          </a:p>
        </p:txBody>
      </p:sp>
      <p:pic>
        <p:nvPicPr>
          <p:cNvPr id="7" name="Marcador de posición de imagen 6"/>
          <p:cNvPicPr>
            <a:picLocks noGrp="1" noChangeAspect="1"/>
          </p:cNvPicPr>
          <p:nvPr>
            <p:ph type="pic" idx="1"/>
          </p:nvPr>
        </p:nvPicPr>
        <p:blipFill>
          <a:blip r:embed="rId2"/>
          <a:srcRect t="11153" b="11153"/>
          <a:stretch>
            <a:fillRect/>
          </a:stretch>
        </p:blipFill>
        <p:spPr/>
      </p:pic>
      <p:sp>
        <p:nvSpPr>
          <p:cNvPr id="8" name="Estrella de 10 puntas 7"/>
          <p:cNvSpPr/>
          <p:nvPr/>
        </p:nvSpPr>
        <p:spPr>
          <a:xfrm>
            <a:off x="7740352" y="116632"/>
            <a:ext cx="1259632" cy="1296144"/>
          </a:xfrm>
          <a:prstGeom prst="star1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4000" dirty="0"/>
              <a:t>16</a:t>
            </a:r>
          </a:p>
        </p:txBody>
      </p:sp>
    </p:spTree>
    <p:extLst>
      <p:ext uri="{BB962C8B-B14F-4D97-AF65-F5344CB8AC3E}">
        <p14:creationId xmlns:p14="http://schemas.microsoft.com/office/powerpoint/2010/main" val="3384748130"/>
      </p:ext>
    </p:extLst>
  </p:cSld>
  <p:clrMapOvr>
    <a:masterClrMapping/>
  </p:clrMapOvr>
  <p:transition>
    <p:fade thruBlk="1"/>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2800" dirty="0"/>
              <a:t>el producto es el resultado de que el ser humano ejerza la calidad en su mente</a:t>
            </a:r>
            <a:endParaRPr lang="es-ES" sz="2800" dirty="0"/>
          </a:p>
        </p:txBody>
      </p:sp>
      <p:sp>
        <p:nvSpPr>
          <p:cNvPr id="4" name="Marcador de texto 3"/>
          <p:cNvSpPr>
            <a:spLocks noGrp="1"/>
          </p:cNvSpPr>
          <p:nvPr>
            <p:ph type="body" sz="half" idx="2"/>
          </p:nvPr>
        </p:nvSpPr>
        <p:spPr/>
        <p:txBody>
          <a:bodyPr>
            <a:normAutofit/>
          </a:bodyPr>
          <a:lstStyle/>
          <a:p>
            <a:r>
              <a:rPr lang="es-ES" sz="2400" dirty="0"/>
              <a:t>Los productos y servicios de calidad se logran con las voluntades conjuntas de las personas</a:t>
            </a:r>
          </a:p>
        </p:txBody>
      </p:sp>
      <p:pic>
        <p:nvPicPr>
          <p:cNvPr id="5" name="Marcador de posición de imagen 4"/>
          <p:cNvPicPr>
            <a:picLocks noGrp="1" noChangeAspect="1"/>
          </p:cNvPicPr>
          <p:nvPr>
            <p:ph type="pic" idx="1"/>
          </p:nvPr>
        </p:nvPicPr>
        <p:blipFill>
          <a:blip r:embed="rId2"/>
          <a:srcRect t="15991" b="15991"/>
          <a:stretch>
            <a:fillRect/>
          </a:stretch>
        </p:blipFill>
        <p:spPr/>
      </p:pic>
      <p:sp>
        <p:nvSpPr>
          <p:cNvPr id="6" name="Estrella de 10 puntas 5"/>
          <p:cNvSpPr/>
          <p:nvPr/>
        </p:nvSpPr>
        <p:spPr>
          <a:xfrm>
            <a:off x="7740352" y="116632"/>
            <a:ext cx="1259632" cy="1296144"/>
          </a:xfrm>
          <a:prstGeom prst="star1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4000" dirty="0"/>
              <a:t>17</a:t>
            </a:r>
          </a:p>
        </p:txBody>
      </p:sp>
    </p:spTree>
    <p:extLst>
      <p:ext uri="{BB962C8B-B14F-4D97-AF65-F5344CB8AC3E}">
        <p14:creationId xmlns:p14="http://schemas.microsoft.com/office/powerpoint/2010/main" val="3384748130"/>
      </p:ext>
    </p:extLst>
  </p:cSld>
  <p:clrMapOvr>
    <a:masterClrMapping/>
  </p:clrMapOvr>
  <p:transition>
    <p:fade thruBlk="1"/>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3200" dirty="0"/>
              <a:t>la calidad siempre se inicia en el ser humano y termina en el ser humano</a:t>
            </a:r>
            <a:endParaRPr lang="es-ES" sz="3200" dirty="0"/>
          </a:p>
        </p:txBody>
      </p:sp>
      <p:sp>
        <p:nvSpPr>
          <p:cNvPr id="4" name="Marcador de texto 3"/>
          <p:cNvSpPr>
            <a:spLocks noGrp="1"/>
          </p:cNvSpPr>
          <p:nvPr>
            <p:ph type="body" sz="half" idx="2"/>
          </p:nvPr>
        </p:nvSpPr>
        <p:spPr/>
        <p:txBody>
          <a:bodyPr>
            <a:normAutofit/>
          </a:bodyPr>
          <a:lstStyle/>
          <a:p>
            <a:r>
              <a:rPr lang="es-ES" sz="2400" dirty="0"/>
              <a:t>Las personas somos los que hacemos y consumimos los productos y servicios</a:t>
            </a:r>
          </a:p>
        </p:txBody>
      </p:sp>
      <p:pic>
        <p:nvPicPr>
          <p:cNvPr id="6" name="Imagen 5"/>
          <p:cNvPicPr>
            <a:picLocks noChangeAspect="1"/>
          </p:cNvPicPr>
          <p:nvPr/>
        </p:nvPicPr>
        <p:blipFill>
          <a:blip r:embed="rId2"/>
          <a:stretch>
            <a:fillRect/>
          </a:stretch>
        </p:blipFill>
        <p:spPr>
          <a:xfrm>
            <a:off x="2920491" y="1124744"/>
            <a:ext cx="6116005" cy="3240360"/>
          </a:xfrm>
          <a:prstGeom prst="rect">
            <a:avLst/>
          </a:prstGeom>
        </p:spPr>
      </p:pic>
      <p:sp>
        <p:nvSpPr>
          <p:cNvPr id="7" name="Estrella de 10 puntas 6"/>
          <p:cNvSpPr/>
          <p:nvPr/>
        </p:nvSpPr>
        <p:spPr>
          <a:xfrm>
            <a:off x="7740352" y="116632"/>
            <a:ext cx="1259632" cy="1296144"/>
          </a:xfrm>
          <a:prstGeom prst="star1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4000" dirty="0"/>
              <a:t>18</a:t>
            </a:r>
          </a:p>
        </p:txBody>
      </p:sp>
    </p:spTree>
    <p:extLst>
      <p:ext uri="{BB962C8B-B14F-4D97-AF65-F5344CB8AC3E}">
        <p14:creationId xmlns:p14="http://schemas.microsoft.com/office/powerpoint/2010/main" val="3384748130"/>
      </p:ext>
    </p:extLst>
  </p:cSld>
  <p:clrMapOvr>
    <a:masterClrMapping/>
  </p:clrMapOvr>
  <p:transition>
    <p:fade thruBlk="1"/>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3200" dirty="0"/>
              <a:t>el ejercicio de la calidad es la suma contenida en actos y actitudes</a:t>
            </a:r>
            <a:endParaRPr lang="es-ES" sz="3200" dirty="0"/>
          </a:p>
        </p:txBody>
      </p:sp>
      <p:sp>
        <p:nvSpPr>
          <p:cNvPr id="4" name="Marcador de texto 3"/>
          <p:cNvSpPr>
            <a:spLocks noGrp="1"/>
          </p:cNvSpPr>
          <p:nvPr>
            <p:ph type="body" sz="half" idx="2"/>
          </p:nvPr>
        </p:nvSpPr>
        <p:spPr/>
        <p:txBody>
          <a:bodyPr>
            <a:normAutofit/>
          </a:bodyPr>
          <a:lstStyle/>
          <a:p>
            <a:r>
              <a:rPr lang="es-ES" sz="2400" dirty="0"/>
              <a:t>Como seres eminentemente sociales, todos necesitamos de todos</a:t>
            </a:r>
          </a:p>
        </p:txBody>
      </p:sp>
      <p:pic>
        <p:nvPicPr>
          <p:cNvPr id="5" name="Marcador de posición de imagen 4"/>
          <p:cNvPicPr>
            <a:picLocks noGrp="1" noChangeAspect="1"/>
          </p:cNvPicPr>
          <p:nvPr>
            <p:ph type="pic" idx="1"/>
          </p:nvPr>
        </p:nvPicPr>
        <p:blipFill>
          <a:blip r:embed="rId2"/>
          <a:srcRect t="10614" b="10614"/>
          <a:stretch>
            <a:fillRect/>
          </a:stretch>
        </p:blipFill>
        <p:spPr/>
      </p:pic>
      <p:sp>
        <p:nvSpPr>
          <p:cNvPr id="6" name="Estrella de 10 puntas 5"/>
          <p:cNvSpPr/>
          <p:nvPr/>
        </p:nvSpPr>
        <p:spPr>
          <a:xfrm>
            <a:off x="7740352" y="116632"/>
            <a:ext cx="1259632" cy="1296144"/>
          </a:xfrm>
          <a:prstGeom prst="star1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4000" dirty="0"/>
              <a:t>19</a:t>
            </a:r>
          </a:p>
        </p:txBody>
      </p:sp>
    </p:spTree>
    <p:extLst>
      <p:ext uri="{BB962C8B-B14F-4D97-AF65-F5344CB8AC3E}">
        <p14:creationId xmlns:p14="http://schemas.microsoft.com/office/powerpoint/2010/main" val="3774286030"/>
      </p:ext>
    </p:extLst>
  </p:cSld>
  <p:clrMapOvr>
    <a:masterClrMapping/>
  </p:clrMapOvr>
  <p:transition>
    <p:fade thruBlk="1"/>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3200" dirty="0"/>
              <a:t>Hay 5 disciplinas básicas naturales en el ejercicio de la calidad</a:t>
            </a:r>
            <a:endParaRPr lang="es-ES" sz="3200" dirty="0"/>
          </a:p>
        </p:txBody>
      </p:sp>
      <p:sp>
        <p:nvSpPr>
          <p:cNvPr id="4" name="Marcador de texto 3"/>
          <p:cNvSpPr>
            <a:spLocks noGrp="1"/>
          </p:cNvSpPr>
          <p:nvPr>
            <p:ph type="body" sz="half" idx="2"/>
          </p:nvPr>
        </p:nvSpPr>
        <p:spPr>
          <a:xfrm>
            <a:off x="0" y="990600"/>
            <a:ext cx="2819400" cy="5318720"/>
          </a:xfrm>
        </p:spPr>
        <p:txBody>
          <a:bodyPr>
            <a:normAutofit/>
          </a:bodyPr>
          <a:lstStyle/>
          <a:p>
            <a:pPr marL="342900" indent="-342900">
              <a:buFont typeface="Arial"/>
              <a:buChar char="•"/>
            </a:pPr>
            <a:r>
              <a:rPr lang="es-MX" sz="2400" dirty="0"/>
              <a:t>Filosofía (principio), </a:t>
            </a:r>
            <a:br>
              <a:rPr lang="es-ES" sz="2400" dirty="0"/>
            </a:br>
            <a:r>
              <a:rPr lang="es-MX" sz="2400" dirty="0"/>
              <a:t>Psicología (actuación)</a:t>
            </a:r>
            <a:r>
              <a:rPr lang="es-MX" sz="2400" cap="all" dirty="0"/>
              <a:t>, </a:t>
            </a:r>
            <a:br>
              <a:rPr lang="es-MX" sz="2400" cap="all" dirty="0"/>
            </a:br>
            <a:r>
              <a:rPr lang="es-MX" sz="2400" dirty="0"/>
              <a:t>Ingeniería (proceso), </a:t>
            </a:r>
            <a:br>
              <a:rPr lang="es-MX" sz="2400" dirty="0"/>
            </a:br>
            <a:r>
              <a:rPr lang="es-MX" sz="2400" dirty="0"/>
              <a:t>Mercadotecnia (expresión) y</a:t>
            </a:r>
            <a:br>
              <a:rPr lang="es-MX" sz="2400" dirty="0"/>
            </a:br>
            <a:r>
              <a:rPr lang="es-MX" sz="2400" dirty="0"/>
              <a:t> Administración (control)</a:t>
            </a:r>
            <a:br>
              <a:rPr lang="es-ES" sz="2400" dirty="0"/>
            </a:br>
            <a:endParaRPr lang="es-ES" sz="2400" dirty="0"/>
          </a:p>
        </p:txBody>
      </p:sp>
      <p:pic>
        <p:nvPicPr>
          <p:cNvPr id="5" name="Marcador de posición de imagen 4"/>
          <p:cNvPicPr>
            <a:picLocks noGrp="1" noChangeAspect="1"/>
          </p:cNvPicPr>
          <p:nvPr>
            <p:ph type="pic" idx="1"/>
          </p:nvPr>
        </p:nvPicPr>
        <p:blipFill>
          <a:blip r:embed="rId2">
            <a:clrChange>
              <a:clrFrom>
                <a:srgbClr val="FEFEFE"/>
              </a:clrFrom>
              <a:clrTo>
                <a:srgbClr val="FEFEFE">
                  <a:alpha val="0"/>
                </a:srgbClr>
              </a:clrTo>
            </a:clrChange>
          </a:blip>
          <a:srcRect t="16364" b="16364"/>
          <a:stretch>
            <a:fillRect/>
          </a:stretch>
        </p:blipFill>
        <p:spPr>
          <a:xfrm flipH="1">
            <a:off x="2712343" y="609600"/>
            <a:ext cx="5867400" cy="4267200"/>
          </a:xfrm>
        </p:spPr>
      </p:pic>
      <p:pic>
        <p:nvPicPr>
          <p:cNvPr id="6" name="Imagen 5"/>
          <p:cNvPicPr>
            <a:picLocks noChangeAspect="1"/>
          </p:cNvPicPr>
          <p:nvPr/>
        </p:nvPicPr>
        <p:blipFill rotWithShape="1">
          <a:blip r:embed="rId3"/>
          <a:srcRect l="12343" r="13459"/>
          <a:stretch/>
        </p:blipFill>
        <p:spPr>
          <a:xfrm>
            <a:off x="2627784" y="2348845"/>
            <a:ext cx="1182392" cy="1080155"/>
          </a:xfrm>
          <a:prstGeom prst="ellipse">
            <a:avLst/>
          </a:prstGeom>
          <a:ln>
            <a:solidFill>
              <a:srgbClr val="D16349"/>
            </a:solidFill>
          </a:ln>
        </p:spPr>
      </p:pic>
      <p:pic>
        <p:nvPicPr>
          <p:cNvPr id="7" name="Imagen 6"/>
          <p:cNvPicPr>
            <a:picLocks noChangeAspect="1"/>
          </p:cNvPicPr>
          <p:nvPr/>
        </p:nvPicPr>
        <p:blipFill rotWithShape="1">
          <a:blip r:embed="rId4"/>
          <a:srcRect l="8298" r="11702"/>
          <a:stretch/>
        </p:blipFill>
        <p:spPr>
          <a:xfrm>
            <a:off x="4355976" y="332656"/>
            <a:ext cx="1063369" cy="936104"/>
          </a:xfrm>
          <a:prstGeom prst="ellipse">
            <a:avLst/>
          </a:prstGeom>
          <a:ln>
            <a:solidFill>
              <a:srgbClr val="D16349"/>
            </a:solidFill>
          </a:ln>
        </p:spPr>
      </p:pic>
      <p:pic>
        <p:nvPicPr>
          <p:cNvPr id="8" name="Imagen 7"/>
          <p:cNvPicPr>
            <a:picLocks noChangeAspect="1"/>
          </p:cNvPicPr>
          <p:nvPr/>
        </p:nvPicPr>
        <p:blipFill rotWithShape="1">
          <a:blip r:embed="rId5"/>
          <a:srcRect l="26514" b="833"/>
          <a:stretch/>
        </p:blipFill>
        <p:spPr>
          <a:xfrm>
            <a:off x="5436096" y="7309"/>
            <a:ext cx="1180728" cy="1043108"/>
          </a:xfrm>
          <a:prstGeom prst="ellipse">
            <a:avLst/>
          </a:prstGeom>
          <a:ln>
            <a:solidFill>
              <a:srgbClr val="D16349"/>
            </a:solidFill>
          </a:ln>
        </p:spPr>
      </p:pic>
      <p:pic>
        <p:nvPicPr>
          <p:cNvPr id="9" name="Imagen 8"/>
          <p:cNvPicPr>
            <a:picLocks noChangeAspect="1"/>
          </p:cNvPicPr>
          <p:nvPr/>
        </p:nvPicPr>
        <p:blipFill>
          <a:blip r:embed="rId6"/>
          <a:stretch>
            <a:fillRect/>
          </a:stretch>
        </p:blipFill>
        <p:spPr>
          <a:xfrm>
            <a:off x="6707905" y="270396"/>
            <a:ext cx="1176463" cy="1142380"/>
          </a:xfrm>
          <a:prstGeom prst="ellipse">
            <a:avLst/>
          </a:prstGeom>
          <a:ln>
            <a:solidFill>
              <a:srgbClr val="D16349"/>
            </a:solidFill>
          </a:ln>
        </p:spPr>
      </p:pic>
      <p:pic>
        <p:nvPicPr>
          <p:cNvPr id="10" name="Imagen 9"/>
          <p:cNvPicPr>
            <a:picLocks noChangeAspect="1"/>
          </p:cNvPicPr>
          <p:nvPr/>
        </p:nvPicPr>
        <p:blipFill rotWithShape="1">
          <a:blip r:embed="rId7"/>
          <a:srcRect l="9555" r="23779" b="-140"/>
          <a:stretch/>
        </p:blipFill>
        <p:spPr>
          <a:xfrm>
            <a:off x="7524329" y="1392979"/>
            <a:ext cx="1296143" cy="1243933"/>
          </a:xfrm>
          <a:prstGeom prst="ellipse">
            <a:avLst/>
          </a:prstGeom>
          <a:ln>
            <a:solidFill>
              <a:srgbClr val="D16349"/>
            </a:solidFill>
          </a:ln>
        </p:spPr>
      </p:pic>
      <p:sp>
        <p:nvSpPr>
          <p:cNvPr id="11" name="Estrella de 10 puntas 10"/>
          <p:cNvSpPr/>
          <p:nvPr/>
        </p:nvSpPr>
        <p:spPr>
          <a:xfrm>
            <a:off x="7848872" y="116632"/>
            <a:ext cx="1259632" cy="1296144"/>
          </a:xfrm>
          <a:prstGeom prst="star1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4000" dirty="0"/>
              <a:t>20</a:t>
            </a:r>
          </a:p>
        </p:txBody>
      </p:sp>
    </p:spTree>
    <p:extLst>
      <p:ext uri="{BB962C8B-B14F-4D97-AF65-F5344CB8AC3E}">
        <p14:creationId xmlns:p14="http://schemas.microsoft.com/office/powerpoint/2010/main" val="3774286030"/>
      </p:ext>
    </p:extLst>
  </p:cSld>
  <p:clrMapOvr>
    <a:masterClrMapping/>
  </p:clrMapOvr>
  <p:transition>
    <p:fade thruBlk="1"/>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rotWithShape="1">
          <a:blip r:embed="rId2"/>
          <a:srcRect t="30403" r="20000"/>
          <a:stretch/>
        </p:blipFill>
        <p:spPr>
          <a:xfrm>
            <a:off x="2873424" y="980728"/>
            <a:ext cx="6180082" cy="3528392"/>
          </a:xfrm>
          <a:prstGeom prst="rect">
            <a:avLst/>
          </a:prstGeom>
        </p:spPr>
      </p:pic>
      <p:sp>
        <p:nvSpPr>
          <p:cNvPr id="2" name="Título 1"/>
          <p:cNvSpPr>
            <a:spLocks noGrp="1"/>
          </p:cNvSpPr>
          <p:nvPr>
            <p:ph type="title"/>
          </p:nvPr>
        </p:nvSpPr>
        <p:spPr>
          <a:xfrm>
            <a:off x="3000375" y="4869160"/>
            <a:ext cx="5867400" cy="1219200"/>
          </a:xfrm>
        </p:spPr>
        <p:txBody>
          <a:bodyPr/>
          <a:lstStyle/>
          <a:p>
            <a:r>
              <a:rPr lang="es-MX" sz="3200" dirty="0"/>
              <a:t>la calidad es el verbo crear, la acción de la creación, y el servicio de lo creado</a:t>
            </a:r>
            <a:endParaRPr lang="es-ES" sz="3200" dirty="0"/>
          </a:p>
        </p:txBody>
      </p:sp>
      <p:sp>
        <p:nvSpPr>
          <p:cNvPr id="4" name="Marcador de texto 3"/>
          <p:cNvSpPr>
            <a:spLocks noGrp="1"/>
          </p:cNvSpPr>
          <p:nvPr>
            <p:ph type="body" sz="half" idx="2"/>
          </p:nvPr>
        </p:nvSpPr>
        <p:spPr/>
        <p:txBody>
          <a:bodyPr>
            <a:normAutofit/>
          </a:bodyPr>
          <a:lstStyle/>
          <a:p>
            <a:r>
              <a:rPr lang="es-ES" sz="2400" dirty="0"/>
              <a:t>Somos creadores y </a:t>
            </a:r>
            <a:r>
              <a:rPr lang="es-ES" sz="2400" dirty="0" err="1"/>
              <a:t>co</a:t>
            </a:r>
            <a:r>
              <a:rPr lang="es-ES" sz="2400" dirty="0"/>
              <a:t>-creadores de un entorno armonioso</a:t>
            </a:r>
          </a:p>
        </p:txBody>
      </p:sp>
      <p:sp>
        <p:nvSpPr>
          <p:cNvPr id="7" name="Estrella de 10 puntas 6"/>
          <p:cNvSpPr/>
          <p:nvPr/>
        </p:nvSpPr>
        <p:spPr>
          <a:xfrm>
            <a:off x="7740352" y="116632"/>
            <a:ext cx="1259632" cy="1296144"/>
          </a:xfrm>
          <a:prstGeom prst="star1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4000" dirty="0"/>
              <a:t>21</a:t>
            </a:r>
          </a:p>
        </p:txBody>
      </p:sp>
    </p:spTree>
    <p:extLst>
      <p:ext uri="{BB962C8B-B14F-4D97-AF65-F5344CB8AC3E}">
        <p14:creationId xmlns:p14="http://schemas.microsoft.com/office/powerpoint/2010/main" val="3156824474"/>
      </p:ext>
    </p:extLst>
  </p:cSld>
  <p:clrMapOvr>
    <a:masterClrMapping/>
  </p:clrMapOvr>
  <p:transition>
    <p:fade thruBlk="1"/>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3419872" y="548680"/>
            <a:ext cx="4851400" cy="4876800"/>
          </a:xfrm>
          <a:prstGeom prst="rect">
            <a:avLst/>
          </a:prstGeom>
        </p:spPr>
      </p:pic>
      <p:sp>
        <p:nvSpPr>
          <p:cNvPr id="2" name="Título 1"/>
          <p:cNvSpPr>
            <a:spLocks noGrp="1"/>
          </p:cNvSpPr>
          <p:nvPr>
            <p:ph type="title"/>
          </p:nvPr>
        </p:nvSpPr>
        <p:spPr/>
        <p:txBody>
          <a:bodyPr/>
          <a:lstStyle/>
          <a:p>
            <a:r>
              <a:rPr lang="es-MX" sz="3200" dirty="0"/>
              <a:t>la calidad es una y única para todos, porque es un valor absoluto</a:t>
            </a:r>
            <a:endParaRPr lang="es-ES" sz="3200" dirty="0"/>
          </a:p>
        </p:txBody>
      </p:sp>
      <p:sp>
        <p:nvSpPr>
          <p:cNvPr id="4" name="Marcador de texto 3"/>
          <p:cNvSpPr>
            <a:spLocks noGrp="1"/>
          </p:cNvSpPr>
          <p:nvPr>
            <p:ph type="body" sz="half" idx="2"/>
          </p:nvPr>
        </p:nvSpPr>
        <p:spPr/>
        <p:txBody>
          <a:bodyPr>
            <a:normAutofit/>
          </a:bodyPr>
          <a:lstStyle/>
          <a:p>
            <a:r>
              <a:rPr lang="es-ES" sz="2400" dirty="0"/>
              <a:t>Si comprendemos y comulgamos con la filosofía de calidad, generaremos una cultura de calidad</a:t>
            </a:r>
          </a:p>
        </p:txBody>
      </p:sp>
      <p:sp>
        <p:nvSpPr>
          <p:cNvPr id="7" name="Estrella de 10 puntas 6"/>
          <p:cNvSpPr/>
          <p:nvPr/>
        </p:nvSpPr>
        <p:spPr>
          <a:xfrm>
            <a:off x="7740352" y="116632"/>
            <a:ext cx="1259632" cy="1296144"/>
          </a:xfrm>
          <a:prstGeom prst="star1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4000" dirty="0"/>
              <a:t>22</a:t>
            </a:r>
          </a:p>
        </p:txBody>
      </p:sp>
    </p:spTree>
    <p:extLst>
      <p:ext uri="{BB962C8B-B14F-4D97-AF65-F5344CB8AC3E}">
        <p14:creationId xmlns:p14="http://schemas.microsoft.com/office/powerpoint/2010/main" val="2251387529"/>
      </p:ext>
    </p:extLst>
  </p:cSld>
  <p:clrMapOvr>
    <a:masterClrMapping/>
  </p:clrMapOvr>
  <p:transition>
    <p:fade thruBlk="1"/>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3200" dirty="0"/>
              <a:t>la calidad genera calidad</a:t>
            </a:r>
            <a:endParaRPr lang="es-ES" sz="3200" dirty="0"/>
          </a:p>
        </p:txBody>
      </p:sp>
      <p:sp>
        <p:nvSpPr>
          <p:cNvPr id="4" name="Marcador de texto 3"/>
          <p:cNvSpPr>
            <a:spLocks noGrp="1"/>
          </p:cNvSpPr>
          <p:nvPr>
            <p:ph type="body" sz="half" idx="2"/>
          </p:nvPr>
        </p:nvSpPr>
        <p:spPr/>
        <p:txBody>
          <a:bodyPr>
            <a:normAutofit/>
          </a:bodyPr>
          <a:lstStyle/>
          <a:p>
            <a:r>
              <a:rPr lang="es-ES" sz="2400" dirty="0"/>
              <a:t>Si hacemos todo lo que nos corresponde con calidad, generaremos una cadena que apoye a la calidad total </a:t>
            </a:r>
          </a:p>
        </p:txBody>
      </p:sp>
      <p:sp>
        <p:nvSpPr>
          <p:cNvPr id="7" name="Estrella de 10 puntas 6"/>
          <p:cNvSpPr/>
          <p:nvPr/>
        </p:nvSpPr>
        <p:spPr>
          <a:xfrm>
            <a:off x="7740352" y="116632"/>
            <a:ext cx="1259632" cy="1296144"/>
          </a:xfrm>
          <a:prstGeom prst="star1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4000" dirty="0"/>
              <a:t>23</a:t>
            </a:r>
          </a:p>
        </p:txBody>
      </p:sp>
      <p:pic>
        <p:nvPicPr>
          <p:cNvPr id="3" name="Imagen 2"/>
          <p:cNvPicPr>
            <a:picLocks noChangeAspect="1"/>
          </p:cNvPicPr>
          <p:nvPr/>
        </p:nvPicPr>
        <p:blipFill rotWithShape="1">
          <a:blip r:embed="rId2">
            <a:clrChange>
              <a:clrFrom>
                <a:srgbClr val="FFFFFF"/>
              </a:clrFrom>
              <a:clrTo>
                <a:srgbClr val="FFFFFF">
                  <a:alpha val="0"/>
                </a:srgbClr>
              </a:clrTo>
            </a:clrChange>
          </a:blip>
          <a:srcRect t="12351" b="12209"/>
          <a:stretch/>
        </p:blipFill>
        <p:spPr>
          <a:xfrm>
            <a:off x="2483768" y="1456497"/>
            <a:ext cx="6624736" cy="3373419"/>
          </a:xfrm>
          <a:prstGeom prst="rect">
            <a:avLst/>
          </a:prstGeom>
        </p:spPr>
      </p:pic>
    </p:spTree>
    <p:extLst>
      <p:ext uri="{BB962C8B-B14F-4D97-AF65-F5344CB8AC3E}">
        <p14:creationId xmlns:p14="http://schemas.microsoft.com/office/powerpoint/2010/main" val="2251387529"/>
      </p:ext>
    </p:extLst>
  </p:cSld>
  <p:clrMapOvr>
    <a:masterClrMapping/>
  </p:clrMapOvr>
  <p:transition>
    <p:fade thruBlk="1"/>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p:cNvSpPr>
            <a:spLocks noGrp="1"/>
          </p:cNvSpPr>
          <p:nvPr>
            <p:ph type="body" idx="1"/>
          </p:nvPr>
        </p:nvSpPr>
        <p:spPr>
          <a:xfrm>
            <a:off x="216024" y="2743200"/>
            <a:ext cx="8460432" cy="2702024"/>
          </a:xfrm>
        </p:spPr>
        <p:txBody>
          <a:bodyPr>
            <a:noAutofit/>
          </a:bodyPr>
          <a:lstStyle/>
          <a:p>
            <a:pPr marL="342900" indent="-342900" algn="l">
              <a:buFont typeface="Arial"/>
              <a:buChar char="•"/>
            </a:pPr>
            <a:r>
              <a:rPr lang="es-ES" sz="2400" b="0" dirty="0">
                <a:latin typeface="+mj-lt"/>
              </a:rPr>
              <a:t>Cultura de calidad</a:t>
            </a:r>
          </a:p>
          <a:p>
            <a:pPr marL="342900" indent="-342900" algn="l">
              <a:buFont typeface="Arial"/>
              <a:buChar char="•"/>
            </a:pPr>
            <a:r>
              <a:rPr lang="es-ES" sz="2400" b="0" dirty="0">
                <a:latin typeface="+mj-lt"/>
              </a:rPr>
              <a:t>Factores para una cultura de calidad</a:t>
            </a:r>
          </a:p>
          <a:p>
            <a:pPr marL="342900" indent="-342900" algn="l">
              <a:buFont typeface="Arial"/>
              <a:buChar char="•"/>
            </a:pPr>
            <a:r>
              <a:rPr lang="es-ES" sz="2400" b="0" dirty="0">
                <a:latin typeface="+mj-lt"/>
              </a:rPr>
              <a:t>Postulados de la teoría de calidad</a:t>
            </a:r>
          </a:p>
        </p:txBody>
      </p:sp>
      <p:sp>
        <p:nvSpPr>
          <p:cNvPr id="3" name="Título 2"/>
          <p:cNvSpPr>
            <a:spLocks noGrp="1"/>
          </p:cNvSpPr>
          <p:nvPr>
            <p:ph type="title"/>
          </p:nvPr>
        </p:nvSpPr>
        <p:spPr/>
        <p:txBody>
          <a:bodyPr/>
          <a:lstStyle/>
          <a:p>
            <a:r>
              <a:rPr lang="es-ES" dirty="0"/>
              <a:t>Lo que veremos hoy</a:t>
            </a:r>
          </a:p>
        </p:txBody>
      </p:sp>
      <p:pic>
        <p:nvPicPr>
          <p:cNvPr id="4" name="Imagen 3"/>
          <p:cNvPicPr>
            <a:picLocks noChangeAspect="1"/>
          </p:cNvPicPr>
          <p:nvPr/>
        </p:nvPicPr>
        <p:blipFill rotWithShape="1">
          <a:blip r:embed="rId2">
            <a:clrChange>
              <a:clrFrom>
                <a:srgbClr val="FFFFFF"/>
              </a:clrFrom>
              <a:clrTo>
                <a:srgbClr val="FFFFFF">
                  <a:alpha val="0"/>
                </a:srgbClr>
              </a:clrTo>
            </a:clrChange>
          </a:blip>
          <a:srcRect b="9770"/>
          <a:stretch/>
        </p:blipFill>
        <p:spPr>
          <a:xfrm>
            <a:off x="6732240" y="4380462"/>
            <a:ext cx="1810375" cy="1681671"/>
          </a:xfrm>
          <a:prstGeom prst="rect">
            <a:avLst/>
          </a:prstGeom>
        </p:spPr>
      </p:pic>
    </p:spTree>
    <p:extLst>
      <p:ext uri="{BB962C8B-B14F-4D97-AF65-F5344CB8AC3E}">
        <p14:creationId xmlns:p14="http://schemas.microsoft.com/office/powerpoint/2010/main" val="79063269"/>
      </p:ext>
    </p:extLst>
  </p:cSld>
  <p:clrMapOvr>
    <a:masterClrMapping/>
  </p:clrMapOvr>
  <p:transition>
    <p:fade thruBlk="1"/>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2987825" y="476672"/>
            <a:ext cx="5616624" cy="4976325"/>
          </a:xfrm>
          <a:prstGeom prst="rect">
            <a:avLst/>
          </a:prstGeom>
        </p:spPr>
      </p:pic>
      <p:sp>
        <p:nvSpPr>
          <p:cNvPr id="2" name="Título 1"/>
          <p:cNvSpPr>
            <a:spLocks noGrp="1"/>
          </p:cNvSpPr>
          <p:nvPr>
            <p:ph type="title"/>
          </p:nvPr>
        </p:nvSpPr>
        <p:spPr/>
        <p:txBody>
          <a:bodyPr/>
          <a:lstStyle/>
          <a:p>
            <a:r>
              <a:rPr lang="es-MX" sz="3200" dirty="0"/>
              <a:t>la calidad es la mejor oportunidad de ser uno mismo</a:t>
            </a:r>
            <a:endParaRPr lang="es-ES" sz="3200" dirty="0"/>
          </a:p>
        </p:txBody>
      </p:sp>
      <p:sp>
        <p:nvSpPr>
          <p:cNvPr id="4" name="Marcador de texto 3"/>
          <p:cNvSpPr>
            <a:spLocks noGrp="1"/>
          </p:cNvSpPr>
          <p:nvPr>
            <p:ph type="body" sz="half" idx="2"/>
          </p:nvPr>
        </p:nvSpPr>
        <p:spPr/>
        <p:txBody>
          <a:bodyPr>
            <a:normAutofit/>
          </a:bodyPr>
          <a:lstStyle/>
          <a:p>
            <a:r>
              <a:rPr lang="es-ES" sz="2400" dirty="0"/>
              <a:t>Cuando comprendemos los alcances de nuestras acciones al servicio de los demás y nos sentimos satisfechos, estamos sacando la mejor versión de nosotros mismos</a:t>
            </a:r>
          </a:p>
        </p:txBody>
      </p:sp>
      <p:sp>
        <p:nvSpPr>
          <p:cNvPr id="7" name="Estrella de 10 puntas 6"/>
          <p:cNvSpPr/>
          <p:nvPr/>
        </p:nvSpPr>
        <p:spPr>
          <a:xfrm>
            <a:off x="7740352" y="116632"/>
            <a:ext cx="1259632" cy="1296144"/>
          </a:xfrm>
          <a:prstGeom prst="star1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4000" dirty="0"/>
              <a:t>24</a:t>
            </a:r>
          </a:p>
        </p:txBody>
      </p:sp>
    </p:spTree>
    <p:extLst>
      <p:ext uri="{BB962C8B-B14F-4D97-AF65-F5344CB8AC3E}">
        <p14:creationId xmlns:p14="http://schemas.microsoft.com/office/powerpoint/2010/main" val="2251387529"/>
      </p:ext>
    </p:extLst>
  </p:cSld>
  <p:clrMapOvr>
    <a:masterClrMapping/>
  </p:clrMapOvr>
  <p:transition>
    <p:fade thruBlk="1"/>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a:extLst>
              <a:ext uri="{FF2B5EF4-FFF2-40B4-BE49-F238E27FC236}">
                <a16:creationId xmlns:a16="http://schemas.microsoft.com/office/drawing/2014/main" id="{629CFEBD-E19D-394B-8C55-815AD614E930}"/>
              </a:ext>
            </a:extLst>
          </p:cNvPr>
          <p:cNvSpPr>
            <a:spLocks noGrp="1"/>
          </p:cNvSpPr>
          <p:nvPr>
            <p:ph type="title"/>
          </p:nvPr>
        </p:nvSpPr>
        <p:spPr/>
        <p:txBody>
          <a:bodyPr/>
          <a:lstStyle/>
          <a:p>
            <a:r>
              <a:rPr lang="es-MX" dirty="0"/>
              <a:t>Conclusiones</a:t>
            </a:r>
          </a:p>
        </p:txBody>
      </p:sp>
      <p:sp>
        <p:nvSpPr>
          <p:cNvPr id="6" name="Marcador de contenido 5">
            <a:extLst>
              <a:ext uri="{FF2B5EF4-FFF2-40B4-BE49-F238E27FC236}">
                <a16:creationId xmlns:a16="http://schemas.microsoft.com/office/drawing/2014/main" id="{51992C95-34A6-C347-970A-8D7E7DBD1FCF}"/>
              </a:ext>
            </a:extLst>
          </p:cNvPr>
          <p:cNvSpPr>
            <a:spLocks noGrp="1"/>
          </p:cNvSpPr>
          <p:nvPr>
            <p:ph sz="quarter" idx="1"/>
          </p:nvPr>
        </p:nvSpPr>
        <p:spPr/>
        <p:txBody>
          <a:bodyPr>
            <a:normAutofit/>
          </a:bodyPr>
          <a:lstStyle/>
          <a:p>
            <a:r>
              <a:rPr lang="es-MX" sz="3200" dirty="0"/>
              <a:t>Para que exista una filosofía y cultura de calidad, el líder es el primero que debe estar comprometido con ello, pero después debe contar con las herramientas necesarias para bajar estos temas a sus colaboradores</a:t>
            </a:r>
          </a:p>
        </p:txBody>
      </p:sp>
      <p:pic>
        <p:nvPicPr>
          <p:cNvPr id="7" name="Imagen 6">
            <a:extLst>
              <a:ext uri="{FF2B5EF4-FFF2-40B4-BE49-F238E27FC236}">
                <a16:creationId xmlns:a16="http://schemas.microsoft.com/office/drawing/2014/main" id="{E4BFECEB-3F7B-F141-AB41-E17009327E5B}"/>
              </a:ext>
            </a:extLst>
          </p:cNvPr>
          <p:cNvPicPr>
            <a:picLocks noChangeAspect="1"/>
          </p:cNvPicPr>
          <p:nvPr/>
        </p:nvPicPr>
        <p:blipFill>
          <a:blip r:embed="rId2"/>
          <a:stretch>
            <a:fillRect/>
          </a:stretch>
        </p:blipFill>
        <p:spPr>
          <a:xfrm>
            <a:off x="6477412" y="3862726"/>
            <a:ext cx="2328260" cy="2257943"/>
          </a:xfrm>
          <a:prstGeom prst="rect">
            <a:avLst/>
          </a:prstGeom>
        </p:spPr>
      </p:pic>
    </p:spTree>
    <p:extLst>
      <p:ext uri="{BB962C8B-B14F-4D97-AF65-F5344CB8AC3E}">
        <p14:creationId xmlns:p14="http://schemas.microsoft.com/office/powerpoint/2010/main" val="2323722675"/>
      </p:ext>
    </p:extLst>
  </p:cSld>
  <p:clrMapOvr>
    <a:masterClrMapping/>
  </p:clrMapOvr>
  <p:transition>
    <p:fade thruBlk="1"/>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rot="16200000">
            <a:off x="9600" y="2518792"/>
            <a:ext cx="3134072" cy="990600"/>
          </a:xfrm>
        </p:spPr>
        <p:txBody>
          <a:bodyPr/>
          <a:lstStyle/>
          <a:p>
            <a:pPr algn="ctr"/>
            <a:r>
              <a:rPr lang="es-ES" sz="3600" dirty="0"/>
              <a:t>Bibliografía</a:t>
            </a:r>
          </a:p>
        </p:txBody>
      </p:sp>
      <p:sp>
        <p:nvSpPr>
          <p:cNvPr id="4" name="Marcador de contenido 3"/>
          <p:cNvSpPr>
            <a:spLocks noGrp="1"/>
          </p:cNvSpPr>
          <p:nvPr>
            <p:ph sz="quarter" idx="1"/>
          </p:nvPr>
        </p:nvSpPr>
        <p:spPr>
          <a:xfrm>
            <a:off x="2771800" y="685800"/>
            <a:ext cx="6048672" cy="5410200"/>
          </a:xfrm>
        </p:spPr>
        <p:txBody>
          <a:bodyPr>
            <a:normAutofit fontScale="85000" lnSpcReduction="20000"/>
          </a:bodyPr>
          <a:lstStyle/>
          <a:p>
            <a:r>
              <a:rPr lang="en-US" sz="2400" dirty="0"/>
              <a:t>Gutiérrez </a:t>
            </a:r>
            <a:r>
              <a:rPr lang="en-US" sz="2400" dirty="0" err="1"/>
              <a:t>Pulido</a:t>
            </a:r>
            <a:r>
              <a:rPr lang="en-US" sz="2400" dirty="0"/>
              <a:t>, H. (2014). </a:t>
            </a:r>
            <a:r>
              <a:rPr lang="en-US" sz="2400" i="1" dirty="0" err="1"/>
              <a:t>Calidad</a:t>
            </a:r>
            <a:r>
              <a:rPr lang="en-US" sz="2400" i="1" dirty="0"/>
              <a:t> y </a:t>
            </a:r>
            <a:r>
              <a:rPr lang="en-US" sz="2400" i="1" dirty="0" err="1"/>
              <a:t>Productividad</a:t>
            </a:r>
            <a:r>
              <a:rPr lang="en-US" sz="2400" i="1" dirty="0"/>
              <a:t>. </a:t>
            </a:r>
            <a:r>
              <a:rPr lang="en-US" sz="2400" dirty="0"/>
              <a:t>México: </a:t>
            </a:r>
            <a:r>
              <a:rPr lang="en-US" sz="2400" dirty="0" err="1"/>
              <a:t>Mc</a:t>
            </a:r>
            <a:r>
              <a:rPr lang="en-US" sz="2400" dirty="0"/>
              <a:t> </a:t>
            </a:r>
            <a:r>
              <a:rPr lang="en-US" sz="2400" dirty="0" err="1"/>
              <a:t>Graw</a:t>
            </a:r>
            <a:r>
              <a:rPr lang="en-US" sz="2400" dirty="0"/>
              <a:t> Hill, </a:t>
            </a:r>
            <a:r>
              <a:rPr lang="en-US" sz="2400" dirty="0" err="1"/>
              <a:t>Cuarta</a:t>
            </a:r>
            <a:r>
              <a:rPr lang="en-US" sz="2400" dirty="0"/>
              <a:t> </a:t>
            </a:r>
            <a:r>
              <a:rPr lang="en-US" sz="2400" dirty="0" err="1"/>
              <a:t>edición</a:t>
            </a:r>
            <a:endParaRPr lang="es-MX" sz="2400" dirty="0"/>
          </a:p>
          <a:p>
            <a:r>
              <a:rPr lang="en-US" sz="2400" dirty="0" err="1"/>
              <a:t>Gillet-Goinard</a:t>
            </a:r>
            <a:r>
              <a:rPr lang="en-US" sz="2400" dirty="0"/>
              <a:t>, F. y Seno, B. (2013). </a:t>
            </a:r>
            <a:r>
              <a:rPr lang="en-US" sz="2400" i="1" dirty="0"/>
              <a:t>Control de </a:t>
            </a:r>
            <a:r>
              <a:rPr lang="en-US" sz="2400" i="1" dirty="0" err="1"/>
              <a:t>Calidad</a:t>
            </a:r>
            <a:r>
              <a:rPr lang="en-US" sz="2400" i="1" dirty="0"/>
              <a:t>. </a:t>
            </a:r>
            <a:r>
              <a:rPr lang="en-US" sz="2400" dirty="0"/>
              <a:t>México: </a:t>
            </a:r>
            <a:r>
              <a:rPr lang="en-US" sz="2400" dirty="0" err="1"/>
              <a:t>Grupo</a:t>
            </a:r>
            <a:r>
              <a:rPr lang="en-US" sz="2400" dirty="0"/>
              <a:t> Editorial Patria.</a:t>
            </a:r>
            <a:endParaRPr lang="es-MX" sz="2400" dirty="0"/>
          </a:p>
          <a:p>
            <a:r>
              <a:rPr lang="en-US" sz="2400" dirty="0"/>
              <a:t>Harrington, J. (1990). El </a:t>
            </a:r>
            <a:r>
              <a:rPr lang="en-US" sz="2400" dirty="0" err="1"/>
              <a:t>coste</a:t>
            </a:r>
            <a:r>
              <a:rPr lang="en-US" sz="2400" dirty="0"/>
              <a:t> de la mala </a:t>
            </a:r>
            <a:r>
              <a:rPr lang="en-US" sz="2400" dirty="0" err="1"/>
              <a:t>calidad</a:t>
            </a:r>
            <a:r>
              <a:rPr lang="en-US" sz="2400" dirty="0"/>
              <a:t>. Madrid: </a:t>
            </a:r>
            <a:r>
              <a:rPr lang="en-US" sz="2400" dirty="0" err="1"/>
              <a:t>Ediciones</a:t>
            </a:r>
            <a:r>
              <a:rPr lang="en-US" sz="2400" dirty="0"/>
              <a:t> </a:t>
            </a:r>
            <a:r>
              <a:rPr lang="en-US" sz="2400" dirty="0" err="1"/>
              <a:t>Díaz</a:t>
            </a:r>
            <a:r>
              <a:rPr lang="en-US" sz="2400" dirty="0"/>
              <a:t> de Santos</a:t>
            </a:r>
            <a:endParaRPr lang="es-MX" sz="2400" dirty="0"/>
          </a:p>
          <a:p>
            <a:r>
              <a:rPr lang="en-US" sz="2400" dirty="0"/>
              <a:t>De la Parra Paz, E. (1997). </a:t>
            </a:r>
            <a:r>
              <a:rPr lang="en-US" sz="2400" i="1" dirty="0" err="1"/>
              <a:t>Calidad</a:t>
            </a:r>
            <a:r>
              <a:rPr lang="en-US" sz="2400" i="1" dirty="0"/>
              <a:t> en el </a:t>
            </a:r>
            <a:r>
              <a:rPr lang="en-US" sz="2400" i="1" dirty="0" err="1"/>
              <a:t>servicio</a:t>
            </a:r>
            <a:r>
              <a:rPr lang="en-US" sz="2400" i="1" dirty="0"/>
              <a:t>. </a:t>
            </a:r>
            <a:r>
              <a:rPr lang="en-US" sz="2400" dirty="0"/>
              <a:t>México: </a:t>
            </a:r>
            <a:r>
              <a:rPr lang="en-US" sz="2400" dirty="0" err="1"/>
              <a:t>Grupo</a:t>
            </a:r>
            <a:r>
              <a:rPr lang="en-US" sz="2400" dirty="0"/>
              <a:t> Editorial ISEF</a:t>
            </a:r>
            <a:endParaRPr lang="es-MX" sz="2400" dirty="0"/>
          </a:p>
          <a:p>
            <a:r>
              <a:rPr lang="en-US" sz="2400" dirty="0" err="1"/>
              <a:t>Kume</a:t>
            </a:r>
            <a:r>
              <a:rPr lang="en-US" sz="2400" dirty="0"/>
              <a:t>, H. (1992). </a:t>
            </a:r>
            <a:r>
              <a:rPr lang="en-US" sz="2400" i="1" dirty="0" err="1"/>
              <a:t>Herramientas</a:t>
            </a:r>
            <a:r>
              <a:rPr lang="en-US" sz="2400" i="1" dirty="0"/>
              <a:t> </a:t>
            </a:r>
            <a:r>
              <a:rPr lang="en-US" sz="2400" i="1" dirty="0" err="1"/>
              <a:t>estadísticas</a:t>
            </a:r>
            <a:r>
              <a:rPr lang="en-US" sz="2400" i="1" dirty="0"/>
              <a:t> </a:t>
            </a:r>
            <a:r>
              <a:rPr lang="en-US" sz="2400" i="1" dirty="0" err="1"/>
              <a:t>básicas</a:t>
            </a:r>
            <a:r>
              <a:rPr lang="en-US" sz="2400" i="1" dirty="0"/>
              <a:t> </a:t>
            </a:r>
            <a:r>
              <a:rPr lang="en-US" sz="2400" i="1" dirty="0" err="1"/>
              <a:t>para</a:t>
            </a:r>
            <a:r>
              <a:rPr lang="en-US" sz="2400" i="1" dirty="0"/>
              <a:t> el </a:t>
            </a:r>
            <a:r>
              <a:rPr lang="en-US" sz="2400" i="1" dirty="0" err="1"/>
              <a:t>mejoramiento</a:t>
            </a:r>
            <a:r>
              <a:rPr lang="en-US" sz="2400" i="1" dirty="0"/>
              <a:t> de la </a:t>
            </a:r>
            <a:r>
              <a:rPr lang="en-US" sz="2400" i="1" dirty="0" err="1"/>
              <a:t>calidad</a:t>
            </a:r>
            <a:r>
              <a:rPr lang="en-US" sz="2400" i="1" dirty="0"/>
              <a:t>. </a:t>
            </a:r>
            <a:r>
              <a:rPr lang="en-US" sz="2400" dirty="0"/>
              <a:t>Bogotá: </a:t>
            </a:r>
            <a:r>
              <a:rPr lang="en-US" sz="2400" dirty="0" err="1"/>
              <a:t>Grupo</a:t>
            </a:r>
            <a:r>
              <a:rPr lang="en-US" sz="2400" dirty="0"/>
              <a:t> Editorial Norma</a:t>
            </a:r>
            <a:endParaRPr lang="es-MX" sz="2400" dirty="0"/>
          </a:p>
          <a:p>
            <a:r>
              <a:rPr lang="es-MX" sz="2400" dirty="0"/>
              <a:t>Gabor, A. (1990).</a:t>
            </a:r>
            <a:r>
              <a:rPr lang="es-MX" sz="2400" i="1" dirty="0"/>
              <a:t>Deming: El Hombre que descubrió la calidad. </a:t>
            </a:r>
            <a:r>
              <a:rPr lang="es-MX" sz="2400" dirty="0"/>
              <a:t>Buenos Aires: Ediciones Granica</a:t>
            </a:r>
          </a:p>
          <a:p>
            <a:r>
              <a:rPr lang="es-MX" sz="2400" dirty="0"/>
              <a:t>Díaz Mérigo, A. (2001). </a:t>
            </a:r>
            <a:r>
              <a:rPr lang="es-MX" sz="2400" i="1" dirty="0"/>
              <a:t>Liderazgo para los procesos de Calitad. </a:t>
            </a:r>
            <a:r>
              <a:rPr lang="es-MX" sz="2400" dirty="0"/>
              <a:t>México: DIME editores</a:t>
            </a:r>
          </a:p>
          <a:p>
            <a:r>
              <a:rPr lang="es-MX" sz="2400" dirty="0"/>
              <a:t>Instituto Mexicano de Normalización y Certificación (2011). </a:t>
            </a:r>
            <a:r>
              <a:rPr lang="es-MX" sz="2400" i="1" dirty="0"/>
              <a:t>Guía de Certificación de Sistemas de Gestión. </a:t>
            </a:r>
            <a:r>
              <a:rPr lang="es-MX" sz="2400" dirty="0"/>
              <a:t> México: IMNC.</a:t>
            </a:r>
          </a:p>
          <a:p>
            <a:endParaRPr lang="es-ES" dirty="0"/>
          </a:p>
        </p:txBody>
      </p:sp>
    </p:spTree>
    <p:extLst>
      <p:ext uri="{BB962C8B-B14F-4D97-AF65-F5344CB8AC3E}">
        <p14:creationId xmlns:p14="http://schemas.microsoft.com/office/powerpoint/2010/main" val="581124459"/>
      </p:ext>
    </p:extLst>
  </p:cSld>
  <p:clrMapOvr>
    <a:masterClrMapping/>
  </p:clrMapOvr>
  <p:transition>
    <p:fade thruBlk="1"/>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CULTURA</a:t>
            </a:r>
          </a:p>
        </p:txBody>
      </p:sp>
      <p:sp>
        <p:nvSpPr>
          <p:cNvPr id="3" name="2 Marcador de contenido"/>
          <p:cNvSpPr>
            <a:spLocks noGrp="1"/>
          </p:cNvSpPr>
          <p:nvPr>
            <p:ph sz="quarter" idx="1"/>
          </p:nvPr>
        </p:nvSpPr>
        <p:spPr>
          <a:xfrm>
            <a:off x="-180528" y="1412776"/>
            <a:ext cx="9073008" cy="2592288"/>
          </a:xfrm>
        </p:spPr>
        <p:txBody>
          <a:bodyPr>
            <a:noAutofit/>
          </a:bodyPr>
          <a:lstStyle/>
          <a:p>
            <a:pPr lvl="1"/>
            <a:r>
              <a:rPr lang="es-MX" sz="3200" dirty="0"/>
              <a:t>Conjunto de conocimientos, ideas, tradiciones y costumbres que caracterizan a un pueblo, a una clase social, a una época, etc.</a:t>
            </a:r>
          </a:p>
          <a:p>
            <a:pPr lvl="1"/>
            <a:r>
              <a:rPr lang="es-MX" sz="3200" dirty="0"/>
              <a:t>Modelo por el que todos los habitantes de una sociedad son educados, principios que rigen la forma de actuar.</a:t>
            </a:r>
          </a:p>
        </p:txBody>
      </p:sp>
      <p:pic>
        <p:nvPicPr>
          <p:cNvPr id="5" name="Imagen 4"/>
          <p:cNvPicPr>
            <a:picLocks noChangeAspect="1"/>
          </p:cNvPicPr>
          <p:nvPr/>
        </p:nvPicPr>
        <p:blipFill>
          <a:blip r:embed="rId2">
            <a:clrChange>
              <a:clrFrom>
                <a:srgbClr val="FFFFFF"/>
              </a:clrFrom>
              <a:clrTo>
                <a:srgbClr val="FFFFFF">
                  <a:alpha val="0"/>
                </a:srgbClr>
              </a:clrTo>
            </a:clrChange>
          </a:blip>
          <a:stretch>
            <a:fillRect/>
          </a:stretch>
        </p:blipFill>
        <p:spPr>
          <a:xfrm>
            <a:off x="3491880" y="4086820"/>
            <a:ext cx="5473295" cy="2654548"/>
          </a:xfrm>
          <a:prstGeom prst="rect">
            <a:avLst/>
          </a:prstGeom>
        </p:spPr>
      </p:pic>
    </p:spTree>
  </p:cSld>
  <p:clrMapOvr>
    <a:masterClrMapping/>
  </p:clrMapOvr>
  <p:transition>
    <p:fade thruBlk="1"/>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CULTURA</a:t>
            </a:r>
          </a:p>
        </p:txBody>
      </p:sp>
      <p:sp>
        <p:nvSpPr>
          <p:cNvPr id="3" name="2 Marcador de contenido"/>
          <p:cNvSpPr>
            <a:spLocks noGrp="1"/>
          </p:cNvSpPr>
          <p:nvPr>
            <p:ph sz="quarter" idx="1"/>
          </p:nvPr>
        </p:nvSpPr>
        <p:spPr>
          <a:xfrm>
            <a:off x="-180528" y="1412776"/>
            <a:ext cx="5400600" cy="5184576"/>
          </a:xfrm>
        </p:spPr>
        <p:txBody>
          <a:bodyPr>
            <a:normAutofit/>
          </a:bodyPr>
          <a:lstStyle/>
          <a:p>
            <a:pPr lvl="1"/>
            <a:r>
              <a:rPr lang="es-MX" sz="3200" dirty="0"/>
              <a:t>Es el cimiento sobre el que descansan los ideales y los valores de una sociedad.</a:t>
            </a:r>
          </a:p>
          <a:p>
            <a:pPr lvl="1"/>
            <a:r>
              <a:rPr lang="es-MX" sz="3200" dirty="0"/>
              <a:t>Es el pilar del pensamiento de los individuos que forja su carácter y su actuar con otros miembros del grupo</a:t>
            </a:r>
            <a:endParaRPr lang="es-ES" sz="3200" dirty="0"/>
          </a:p>
        </p:txBody>
      </p:sp>
      <p:pic>
        <p:nvPicPr>
          <p:cNvPr id="4" name="Imagen 3"/>
          <p:cNvPicPr>
            <a:picLocks noChangeAspect="1"/>
          </p:cNvPicPr>
          <p:nvPr/>
        </p:nvPicPr>
        <p:blipFill>
          <a:blip r:embed="rId2">
            <a:clrChange>
              <a:clrFrom>
                <a:srgbClr val="FFFFFF"/>
              </a:clrFrom>
              <a:clrTo>
                <a:srgbClr val="FFFFFF">
                  <a:alpha val="0"/>
                </a:srgbClr>
              </a:clrTo>
            </a:clrChange>
          </a:blip>
          <a:stretch>
            <a:fillRect/>
          </a:stretch>
        </p:blipFill>
        <p:spPr>
          <a:xfrm>
            <a:off x="4860032" y="1628800"/>
            <a:ext cx="3960440" cy="3960440"/>
          </a:xfrm>
          <a:prstGeom prst="rect">
            <a:avLst/>
          </a:prstGeom>
        </p:spPr>
      </p:pic>
    </p:spTree>
    <p:extLst>
      <p:ext uri="{BB962C8B-B14F-4D97-AF65-F5344CB8AC3E}">
        <p14:creationId xmlns:p14="http://schemas.microsoft.com/office/powerpoint/2010/main" val="3085353049"/>
      </p:ext>
    </p:extLst>
  </p:cSld>
  <p:clrMapOvr>
    <a:masterClrMapping/>
  </p:clrMapOvr>
  <p:transition>
    <p:fade thruBlk="1"/>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FILOSOFIA</a:t>
            </a:r>
          </a:p>
        </p:txBody>
      </p:sp>
      <p:sp>
        <p:nvSpPr>
          <p:cNvPr id="3" name="2 Marcador de contenido"/>
          <p:cNvSpPr>
            <a:spLocks noGrp="1"/>
          </p:cNvSpPr>
          <p:nvPr>
            <p:ph sz="quarter" idx="1"/>
          </p:nvPr>
        </p:nvSpPr>
        <p:spPr>
          <a:xfrm>
            <a:off x="301752" y="1527048"/>
            <a:ext cx="4774304" cy="4572000"/>
          </a:xfrm>
        </p:spPr>
        <p:txBody>
          <a:bodyPr>
            <a:normAutofit/>
          </a:bodyPr>
          <a:lstStyle/>
          <a:p>
            <a:r>
              <a:rPr lang="es-MX" dirty="0"/>
              <a:t>Amor a la sabiduría</a:t>
            </a:r>
          </a:p>
          <a:p>
            <a:r>
              <a:rPr lang="es-MX" dirty="0"/>
              <a:t>Conjunto de saberes que busca establecer, de manera racional, los principios más generales que organizan y orientan el conocimiento de la realidad, así como el sentido del obrar humano.</a:t>
            </a:r>
          </a:p>
          <a:p>
            <a:r>
              <a:rPr lang="es-ES" dirty="0"/>
              <a:t>Manera de pensar o de ver las cosas</a:t>
            </a:r>
          </a:p>
        </p:txBody>
      </p:sp>
      <p:pic>
        <p:nvPicPr>
          <p:cNvPr id="4" name="Imagen 3"/>
          <p:cNvPicPr>
            <a:picLocks noChangeAspect="1"/>
          </p:cNvPicPr>
          <p:nvPr/>
        </p:nvPicPr>
        <p:blipFill rotWithShape="1">
          <a:blip r:embed="rId2">
            <a:clrChange>
              <a:clrFrom>
                <a:srgbClr val="FFFFFF"/>
              </a:clrFrom>
              <a:clrTo>
                <a:srgbClr val="FFFFFF">
                  <a:alpha val="0"/>
                </a:srgbClr>
              </a:clrTo>
            </a:clrChange>
            <a:extLst>
              <a:ext uri="{BEBA8EAE-BF5A-486C-A8C5-ECC9F3942E4B}">
                <a14:imgProps xmlns:a14="http://schemas.microsoft.com/office/drawing/2010/main">
                  <a14:imgLayer r:embed="rId3">
                    <a14:imgEffect>
                      <a14:backgroundRemoval t="2344" b="95964" l="3351" r="93298">
                        <a14:foregroundMark x1="76005" y1="47917" x2="76005" y2="47917"/>
                        <a14:foregroundMark x1="65684" y1="52604" x2="65684" y2="52604"/>
                        <a14:foregroundMark x1="75335" y1="37240" x2="75335" y2="37240"/>
                        <a14:foregroundMark x1="45576" y1="10156" x2="45576" y2="10156"/>
                        <a14:foregroundMark x1="41153" y1="8724" x2="41153" y2="8724"/>
                        <a14:foregroundMark x1="37802" y1="6641" x2="37802" y2="6641"/>
                        <a14:foregroundMark x1="47721" y1="7682" x2="47721" y2="7682"/>
                        <a14:foregroundMark x1="44772" y1="7292" x2="44772" y2="7292"/>
                        <a14:foregroundMark x1="72386" y1="60026" x2="72386" y2="60026"/>
                        <a14:foregroundMark x1="72386" y1="50781" x2="72386" y2="50781"/>
                        <a14:foregroundMark x1="66890" y1="47266" x2="66890" y2="47266"/>
                        <a14:foregroundMark x1="59115" y1="47526" x2="59115" y2="47526"/>
                        <a14:foregroundMark x1="60188" y1="52214" x2="60188" y2="52214"/>
                        <a14:foregroundMark x1="60188" y1="57943" x2="60188" y2="57943"/>
                        <a14:foregroundMark x1="60188" y1="66406" x2="60188" y2="66406"/>
                        <a14:foregroundMark x1="59115" y1="78516" x2="59115" y2="78516"/>
                        <a14:foregroundMark x1="66890" y1="80339" x2="66890" y2="80339"/>
                        <a14:foregroundMark x1="77078" y1="81380" x2="77078" y2="81380"/>
                        <a14:foregroundMark x1="82976" y1="80729" x2="82976" y2="80729"/>
                        <a14:foregroundMark x1="82976" y1="70313" x2="82976" y2="70313"/>
                        <a14:foregroundMark x1="82976" y1="55469" x2="82976" y2="55469"/>
                        <a14:foregroundMark x1="82306" y1="46875" x2="82306" y2="46875"/>
                        <a14:foregroundMark x1="72386" y1="46094" x2="72386" y2="46094"/>
                        <a14:foregroundMark x1="61662" y1="46484" x2="61662" y2="46484"/>
                        <a14:foregroundMark x1="62466" y1="49740" x2="62466" y2="49740"/>
                        <a14:foregroundMark x1="56568" y1="58203" x2="56568" y2="58203"/>
                        <a14:foregroundMark x1="60992" y1="62500" x2="60992" y2="62500"/>
                        <a14:foregroundMark x1="63137" y1="75000" x2="63137" y2="75000"/>
                        <a14:foregroundMark x1="61662" y1="77474" x2="61662" y2="77474"/>
                        <a14:foregroundMark x1="75335" y1="52865" x2="75335" y2="52865"/>
                        <a14:foregroundMark x1="79357" y1="49740" x2="79357" y2="49740"/>
                        <a14:foregroundMark x1="79357" y1="59375" x2="79357" y2="59375"/>
                        <a14:foregroundMark x1="79357" y1="75651" x2="79357" y2="75651"/>
                        <a14:foregroundMark x1="75603" y1="71484" x2="75603" y2="71484"/>
                      </a14:backgroundRemoval>
                    </a14:imgEffect>
                  </a14:imgLayer>
                </a14:imgProps>
              </a:ext>
            </a:extLst>
          </a:blip>
          <a:srcRect b="9770"/>
          <a:stretch/>
        </p:blipFill>
        <p:spPr>
          <a:xfrm>
            <a:off x="5004048" y="1628800"/>
            <a:ext cx="4617591" cy="4289317"/>
          </a:xfrm>
          <a:prstGeom prst="rect">
            <a:avLst/>
          </a:prstGeom>
        </p:spPr>
      </p:pic>
    </p:spTree>
  </p:cSld>
  <p:clrMapOvr>
    <a:masterClrMapping/>
  </p:clrMapOvr>
  <p:transition>
    <p:fade thruBlk="1"/>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FILOSOFIA DE CALIDAD</a:t>
            </a:r>
          </a:p>
        </p:txBody>
      </p:sp>
      <p:pic>
        <p:nvPicPr>
          <p:cNvPr id="5" name="Imagen 4"/>
          <p:cNvPicPr>
            <a:picLocks noChangeAspect="1"/>
          </p:cNvPicPr>
          <p:nvPr/>
        </p:nvPicPr>
        <p:blipFill>
          <a:blip r:embed="rId2"/>
          <a:stretch>
            <a:fillRect/>
          </a:stretch>
        </p:blipFill>
        <p:spPr>
          <a:xfrm>
            <a:off x="3491880" y="3544248"/>
            <a:ext cx="4421780" cy="3197120"/>
          </a:xfrm>
          <a:prstGeom prst="rect">
            <a:avLst/>
          </a:prstGeom>
        </p:spPr>
      </p:pic>
      <p:sp>
        <p:nvSpPr>
          <p:cNvPr id="3" name="2 Marcador de contenido"/>
          <p:cNvSpPr>
            <a:spLocks noGrp="1"/>
          </p:cNvSpPr>
          <p:nvPr>
            <p:ph sz="quarter" idx="1"/>
          </p:nvPr>
        </p:nvSpPr>
        <p:spPr/>
        <p:txBody>
          <a:bodyPr>
            <a:normAutofit/>
          </a:bodyPr>
          <a:lstStyle/>
          <a:p>
            <a:r>
              <a:rPr lang="es-ES" sz="2800" dirty="0"/>
              <a:t>Filosofía que permite introducir a la gente de una empresa en un proceso de mejora continua, motivándola para redescubrir el enorme potencial del ser humano y su aplicación en el trabajo bien hecho, con los consecuentes beneficios a la sociedad</a:t>
            </a:r>
          </a:p>
        </p:txBody>
      </p:sp>
    </p:spTree>
  </p:cSld>
  <p:clrMapOvr>
    <a:masterClrMapping/>
  </p:clrMapOvr>
  <p:transition>
    <p:fade thruBlk="1"/>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FILOSOFIA DE CALIDAD</a:t>
            </a:r>
          </a:p>
        </p:txBody>
      </p:sp>
      <p:sp>
        <p:nvSpPr>
          <p:cNvPr id="3" name="2 Marcador de contenido"/>
          <p:cNvSpPr>
            <a:spLocks noGrp="1"/>
          </p:cNvSpPr>
          <p:nvPr>
            <p:ph sz="quarter" idx="1"/>
          </p:nvPr>
        </p:nvSpPr>
        <p:spPr/>
        <p:txBody>
          <a:bodyPr>
            <a:normAutofit/>
          </a:bodyPr>
          <a:lstStyle/>
          <a:p>
            <a:r>
              <a:rPr lang="es-ES" sz="2800" dirty="0"/>
              <a:t>Ayuda a reencontrar el sentido del trabajo individual y grupal, la pertinencia de hacer las cosas bien desde la primera vez, conocer el costo de la no calidad, comprender el enfoque preventivo sobre el correctivo, entender que la calidad no es un problema sino una solución.</a:t>
            </a:r>
          </a:p>
        </p:txBody>
      </p:sp>
      <p:pic>
        <p:nvPicPr>
          <p:cNvPr id="4" name="Imagen 3"/>
          <p:cNvPicPr>
            <a:picLocks noChangeAspect="1"/>
          </p:cNvPicPr>
          <p:nvPr/>
        </p:nvPicPr>
        <p:blipFill>
          <a:blip r:embed="rId2"/>
          <a:stretch>
            <a:fillRect/>
          </a:stretch>
        </p:blipFill>
        <p:spPr>
          <a:xfrm>
            <a:off x="3491880" y="3544248"/>
            <a:ext cx="4421780" cy="3197120"/>
          </a:xfrm>
          <a:prstGeom prst="rect">
            <a:avLst/>
          </a:prstGeom>
        </p:spPr>
      </p:pic>
    </p:spTree>
    <p:extLst>
      <p:ext uri="{BB962C8B-B14F-4D97-AF65-F5344CB8AC3E}">
        <p14:creationId xmlns:p14="http://schemas.microsoft.com/office/powerpoint/2010/main" val="1538465441"/>
      </p:ext>
    </p:extLst>
  </p:cSld>
  <p:clrMapOvr>
    <a:masterClrMapping/>
  </p:clrMapOvr>
  <p:transition>
    <p:fade thruBlk="1"/>
  </p:transition>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l">
  <a:themeElements>
    <a:clrScheme name="Civil">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l">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l">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1896</TotalTime>
  <Words>1533</Words>
  <Application>Microsoft Macintosh PowerPoint</Application>
  <PresentationFormat>Presentación en pantalla (4:3)</PresentationFormat>
  <Paragraphs>137</Paragraphs>
  <Slides>42</Slides>
  <Notes>0</Notes>
  <HiddenSlides>0</HiddenSlides>
  <MMClips>0</MMClips>
  <ScaleCrop>false</ScaleCrop>
  <HeadingPairs>
    <vt:vector size="6" baseType="variant">
      <vt:variant>
        <vt:lpstr>Fuentes usadas</vt:lpstr>
      </vt:variant>
      <vt:variant>
        <vt:i4>10</vt:i4>
      </vt:variant>
      <vt:variant>
        <vt:lpstr>Tema</vt:lpstr>
      </vt:variant>
      <vt:variant>
        <vt:i4>1</vt:i4>
      </vt:variant>
      <vt:variant>
        <vt:lpstr>Títulos de diapositiva</vt:lpstr>
      </vt:variant>
      <vt:variant>
        <vt:i4>42</vt:i4>
      </vt:variant>
    </vt:vector>
  </HeadingPairs>
  <TitlesOfParts>
    <vt:vector size="53" baseType="lpstr">
      <vt:lpstr>Arial</vt:lpstr>
      <vt:lpstr>Avenir</vt:lpstr>
      <vt:lpstr>Avenir Black</vt:lpstr>
      <vt:lpstr>Avenir Light</vt:lpstr>
      <vt:lpstr>Calibri</vt:lpstr>
      <vt:lpstr>Georgia</vt:lpstr>
      <vt:lpstr>Palatino</vt:lpstr>
      <vt:lpstr>Times New Roman</vt:lpstr>
      <vt:lpstr>Wingdings</vt:lpstr>
      <vt:lpstr>Wingdings 2</vt:lpstr>
      <vt:lpstr>Civil</vt:lpstr>
      <vt:lpstr>Presentación de PowerPoint</vt:lpstr>
      <vt:lpstr>Guión Explicativo</vt:lpstr>
      <vt:lpstr>FILOSOFIA Y CULTURA DE CALIDAD</vt:lpstr>
      <vt:lpstr>Lo que veremos hoy</vt:lpstr>
      <vt:lpstr>CULTURA</vt:lpstr>
      <vt:lpstr>CULTURA</vt:lpstr>
      <vt:lpstr>FILOSOFIA</vt:lpstr>
      <vt:lpstr>FILOSOFIA DE CALIDAD</vt:lpstr>
      <vt:lpstr>FILOSOFIA DE CALIDAD</vt:lpstr>
      <vt:lpstr>PAPEL DEL LÍDER EN LA CALIDAD</vt:lpstr>
      <vt:lpstr>CULTURA DE CALIDAD</vt:lpstr>
      <vt:lpstr>CULTURA DE CALIDAD EN UNA EMPRESA</vt:lpstr>
      <vt:lpstr>CULTURA DE CALIDAD EN UNA EMPRESA</vt:lpstr>
      <vt:lpstr>CULTURA DE CALIDAD EN UNA EMPRESA</vt:lpstr>
      <vt:lpstr>Para la creación de una cultura de la calidad en la empresa</vt:lpstr>
      <vt:lpstr>Postulados de la teoría de calidad</vt:lpstr>
      <vt:lpstr>La calidad es un principio filosófico</vt:lpstr>
      <vt:lpstr>La calidad es totalmente inmutable y tiene un valor absoluto </vt:lpstr>
      <vt:lpstr>La tecnología es totalmente evolutiva y tiene un valor relativo </vt:lpstr>
      <vt:lpstr>La persona es el medio por excelencia de la manifestación de la calidad </vt:lpstr>
      <vt:lpstr>La persona ejerce libremente en su mente la calidad y produce la condición técnica (cualidad) en su cuerpo</vt:lpstr>
      <vt:lpstr>La causa original de la calidad está en la mente</vt:lpstr>
      <vt:lpstr>La calidad es una condición exclusiva de la persona</vt:lpstr>
      <vt:lpstr>La persona tiene una actuación relativa al ejercicio de la calidad</vt:lpstr>
      <vt:lpstr>La filosofía es la teoría (causa)  de la tecnología</vt:lpstr>
      <vt:lpstr>La tecnología es la práctica (efecto) de la filosofía</vt:lpstr>
      <vt:lpstr>La calidad es la comunión de la filosofía con la tecnología</vt:lpstr>
      <vt:lpstr>La filosofía es la causa original y primaria de todas las cosas</vt:lpstr>
      <vt:lpstr>la filosofía es el por qué de una idea</vt:lpstr>
      <vt:lpstr>la tecnología es el para qué de una idea</vt:lpstr>
      <vt:lpstr>la condición técnica de un producto se determina por la trascendencia del servicio en la persona </vt:lpstr>
      <vt:lpstr>la condición técnica de un producto no determina su calidad, sino su nivel tecnológico</vt:lpstr>
      <vt:lpstr>el producto es el resultado de que el ser humano ejerza la calidad en su mente</vt:lpstr>
      <vt:lpstr>la calidad siempre se inicia en el ser humano y termina en el ser humano</vt:lpstr>
      <vt:lpstr>el ejercicio de la calidad es la suma contenida en actos y actitudes</vt:lpstr>
      <vt:lpstr>Hay 5 disciplinas básicas naturales en el ejercicio de la calidad</vt:lpstr>
      <vt:lpstr>la calidad es el verbo crear, la acción de la creación, y el servicio de lo creado</vt:lpstr>
      <vt:lpstr>la calidad es una y única para todos, porque es un valor absoluto</vt:lpstr>
      <vt:lpstr>la calidad genera calidad</vt:lpstr>
      <vt:lpstr>la calidad es la mejor oportunidad de ser uno mismo</vt:lpstr>
      <vt:lpstr>Conclusiones</vt:lpstr>
      <vt:lpstr>Bibliografía</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Característica de la Calidad de Productos y Servicios</dc:title>
  <dc:creator>ALMAZAN</dc:creator>
  <cp:lastModifiedBy>Usuario de Microsoft Office</cp:lastModifiedBy>
  <cp:revision>114</cp:revision>
  <dcterms:created xsi:type="dcterms:W3CDTF">2014-08-18T03:48:13Z</dcterms:created>
  <dcterms:modified xsi:type="dcterms:W3CDTF">2019-09-30T17:53:18Z</dcterms:modified>
</cp:coreProperties>
</file>