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88" r:id="rId1"/>
  </p:sldMasterIdLst>
  <p:notesMasterIdLst>
    <p:notesMasterId r:id="rId53"/>
  </p:notesMasterIdLst>
  <p:handoutMasterIdLst>
    <p:handoutMasterId r:id="rId54"/>
  </p:handoutMasterIdLst>
  <p:sldIdLst>
    <p:sldId id="1094" r:id="rId2"/>
    <p:sldId id="1089" r:id="rId3"/>
    <p:sldId id="1092" r:id="rId4"/>
    <p:sldId id="1123" r:id="rId5"/>
    <p:sldId id="1124" r:id="rId6"/>
    <p:sldId id="1093" r:id="rId7"/>
    <p:sldId id="1126" r:id="rId8"/>
    <p:sldId id="1095" r:id="rId9"/>
    <p:sldId id="1098" r:id="rId10"/>
    <p:sldId id="1097" r:id="rId11"/>
    <p:sldId id="1100" r:id="rId12"/>
    <p:sldId id="1099" r:id="rId13"/>
    <p:sldId id="1102" r:id="rId14"/>
    <p:sldId id="1002" r:id="rId15"/>
    <p:sldId id="1103" r:id="rId16"/>
    <p:sldId id="1081" r:id="rId17"/>
    <p:sldId id="1032" r:id="rId18"/>
    <p:sldId id="1082" r:id="rId19"/>
    <p:sldId id="1105" r:id="rId20"/>
    <p:sldId id="1106" r:id="rId21"/>
    <p:sldId id="1107" r:id="rId22"/>
    <p:sldId id="1108" r:id="rId23"/>
    <p:sldId id="1109" r:id="rId24"/>
    <p:sldId id="1110" r:id="rId25"/>
    <p:sldId id="1104" r:id="rId26"/>
    <p:sldId id="1039" r:id="rId27"/>
    <p:sldId id="1041" r:id="rId28"/>
    <p:sldId id="1037" r:id="rId29"/>
    <p:sldId id="1034" r:id="rId30"/>
    <p:sldId id="1036" r:id="rId31"/>
    <p:sldId id="1111" r:id="rId32"/>
    <p:sldId id="1112" r:id="rId33"/>
    <p:sldId id="1113" r:id="rId34"/>
    <p:sldId id="1114" r:id="rId35"/>
    <p:sldId id="1115" r:id="rId36"/>
    <p:sldId id="1045" r:id="rId37"/>
    <p:sldId id="1117" r:id="rId38"/>
    <p:sldId id="1118" r:id="rId39"/>
    <p:sldId id="1119" r:id="rId40"/>
    <p:sldId id="1120" r:id="rId41"/>
    <p:sldId id="1009" r:id="rId42"/>
    <p:sldId id="1116" r:id="rId43"/>
    <p:sldId id="1047" r:id="rId44"/>
    <p:sldId id="1048" r:id="rId45"/>
    <p:sldId id="1049" r:id="rId46"/>
    <p:sldId id="1125" r:id="rId47"/>
    <p:sldId id="1051" r:id="rId48"/>
    <p:sldId id="1052" r:id="rId49"/>
    <p:sldId id="1129" r:id="rId50"/>
    <p:sldId id="1121" r:id="rId51"/>
    <p:sldId id="1127" r:id="rId52"/>
  </p:sldIdLst>
  <p:sldSz cx="9144000" cy="6858000" type="screen4x3"/>
  <p:notesSz cx="7053263" cy="9309100"/>
  <p:defaultTextStyle>
    <a:defPPr>
      <a:defRPr lang="en-US"/>
    </a:defPPr>
    <a:lvl1pPr algn="ctr" rtl="0" fontAlgn="base">
      <a:spcBef>
        <a:spcPct val="0"/>
      </a:spcBef>
      <a:spcAft>
        <a:spcPct val="0"/>
      </a:spcAft>
      <a:defRPr kern="1200">
        <a:solidFill>
          <a:schemeClr val="tx1"/>
        </a:solidFill>
        <a:latin typeface="Verdana" pitchFamily="34" charset="0"/>
        <a:ea typeface="+mn-ea"/>
        <a:cs typeface="+mn-cs"/>
      </a:defRPr>
    </a:lvl1pPr>
    <a:lvl2pPr marL="457200" algn="ctr" rtl="0" fontAlgn="base">
      <a:spcBef>
        <a:spcPct val="0"/>
      </a:spcBef>
      <a:spcAft>
        <a:spcPct val="0"/>
      </a:spcAft>
      <a:defRPr kern="1200">
        <a:solidFill>
          <a:schemeClr val="tx1"/>
        </a:solidFill>
        <a:latin typeface="Verdana" pitchFamily="34" charset="0"/>
        <a:ea typeface="+mn-ea"/>
        <a:cs typeface="+mn-cs"/>
      </a:defRPr>
    </a:lvl2pPr>
    <a:lvl3pPr marL="914400" algn="ctr" rtl="0" fontAlgn="base">
      <a:spcBef>
        <a:spcPct val="0"/>
      </a:spcBef>
      <a:spcAft>
        <a:spcPct val="0"/>
      </a:spcAft>
      <a:defRPr kern="1200">
        <a:solidFill>
          <a:schemeClr val="tx1"/>
        </a:solidFill>
        <a:latin typeface="Verdana" pitchFamily="34" charset="0"/>
        <a:ea typeface="+mn-ea"/>
        <a:cs typeface="+mn-cs"/>
      </a:defRPr>
    </a:lvl3pPr>
    <a:lvl4pPr marL="1371600" algn="ctr" rtl="0" fontAlgn="base">
      <a:spcBef>
        <a:spcPct val="0"/>
      </a:spcBef>
      <a:spcAft>
        <a:spcPct val="0"/>
      </a:spcAft>
      <a:defRPr kern="1200">
        <a:solidFill>
          <a:schemeClr val="tx1"/>
        </a:solidFill>
        <a:latin typeface="Verdana" pitchFamily="34" charset="0"/>
        <a:ea typeface="+mn-ea"/>
        <a:cs typeface="+mn-cs"/>
      </a:defRPr>
    </a:lvl4pPr>
    <a:lvl5pPr marL="1828800" algn="ctr"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1026">
          <p15:clr>
            <a:srgbClr val="A4A3A4"/>
          </p15:clr>
        </p15:guide>
        <p15:guide id="2" pos="47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CCCC00"/>
    <a:srgbClr val="FF3300"/>
    <a:srgbClr val="FF6600"/>
    <a:srgbClr val="356BA1"/>
    <a:srgbClr val="336699"/>
    <a:srgbClr val="3366CC"/>
    <a:srgbClr val="0066CC"/>
    <a:srgbClr val="0033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63" autoAdjust="0"/>
    <p:restoredTop sz="95455" autoAdjust="0"/>
  </p:normalViewPr>
  <p:slideViewPr>
    <p:cSldViewPr>
      <p:cViewPr varScale="1">
        <p:scale>
          <a:sx n="91" d="100"/>
          <a:sy n="91" d="100"/>
        </p:scale>
        <p:origin x="1482" y="90"/>
      </p:cViewPr>
      <p:guideLst>
        <p:guide orient="horz" pos="1026"/>
        <p:guide pos="474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5698" name="Rectangle 2"/>
          <p:cNvSpPr>
            <a:spLocks noGrp="1" noChangeArrowheads="1"/>
          </p:cNvSpPr>
          <p:nvPr>
            <p:ph type="hdr" sz="quarter"/>
          </p:nvPr>
        </p:nvSpPr>
        <p:spPr bwMode="auto">
          <a:xfrm>
            <a:off x="0" y="0"/>
            <a:ext cx="3055166" cy="466144"/>
          </a:xfrm>
          <a:prstGeom prst="rect">
            <a:avLst/>
          </a:prstGeom>
          <a:noFill/>
          <a:ln w="9525">
            <a:noFill/>
            <a:miter lim="800000"/>
            <a:headEnd/>
            <a:tailEnd/>
          </a:ln>
          <a:effectLst/>
        </p:spPr>
        <p:txBody>
          <a:bodyPr vert="horz" wrap="square" lIns="88306" tIns="44153" rIns="88306" bIns="44153" numCol="1" anchor="t" anchorCtr="0" compatLnSpc="1">
            <a:prstTxWarp prst="textNoShape">
              <a:avLst/>
            </a:prstTxWarp>
          </a:bodyPr>
          <a:lstStyle>
            <a:lvl1pPr algn="l" defTabSz="883547">
              <a:defRPr sz="1200">
                <a:latin typeface="Arial" charset="0"/>
              </a:defRPr>
            </a:lvl1pPr>
          </a:lstStyle>
          <a:p>
            <a:pPr>
              <a:defRPr/>
            </a:pPr>
            <a:endParaRPr lang="es-MX" dirty="0"/>
          </a:p>
        </p:txBody>
      </p:sp>
      <p:sp>
        <p:nvSpPr>
          <p:cNvPr id="285699" name="Rectangle 3"/>
          <p:cNvSpPr>
            <a:spLocks noGrp="1" noChangeArrowheads="1"/>
          </p:cNvSpPr>
          <p:nvPr>
            <p:ph type="dt" sz="quarter" idx="1"/>
          </p:nvPr>
        </p:nvSpPr>
        <p:spPr bwMode="auto">
          <a:xfrm>
            <a:off x="3994533" y="0"/>
            <a:ext cx="3056948" cy="466144"/>
          </a:xfrm>
          <a:prstGeom prst="rect">
            <a:avLst/>
          </a:prstGeom>
          <a:noFill/>
          <a:ln w="9525">
            <a:noFill/>
            <a:miter lim="800000"/>
            <a:headEnd/>
            <a:tailEnd/>
          </a:ln>
          <a:effectLst/>
        </p:spPr>
        <p:txBody>
          <a:bodyPr vert="horz" wrap="square" lIns="88306" tIns="44153" rIns="88306" bIns="44153" numCol="1" anchor="t" anchorCtr="0" compatLnSpc="1">
            <a:prstTxWarp prst="textNoShape">
              <a:avLst/>
            </a:prstTxWarp>
          </a:bodyPr>
          <a:lstStyle>
            <a:lvl1pPr algn="r" defTabSz="883547">
              <a:defRPr sz="1200">
                <a:latin typeface="Arial" charset="0"/>
              </a:defRPr>
            </a:lvl1pPr>
          </a:lstStyle>
          <a:p>
            <a:pPr>
              <a:defRPr/>
            </a:pPr>
            <a:endParaRPr lang="es-MX" dirty="0"/>
          </a:p>
        </p:txBody>
      </p:sp>
      <p:sp>
        <p:nvSpPr>
          <p:cNvPr id="285700" name="Rectangle 4"/>
          <p:cNvSpPr>
            <a:spLocks noGrp="1" noChangeArrowheads="1"/>
          </p:cNvSpPr>
          <p:nvPr>
            <p:ph type="ftr" sz="quarter" idx="2"/>
          </p:nvPr>
        </p:nvSpPr>
        <p:spPr bwMode="auto">
          <a:xfrm>
            <a:off x="0" y="8841238"/>
            <a:ext cx="3055166" cy="466144"/>
          </a:xfrm>
          <a:prstGeom prst="rect">
            <a:avLst/>
          </a:prstGeom>
          <a:noFill/>
          <a:ln w="9525">
            <a:noFill/>
            <a:miter lim="800000"/>
            <a:headEnd/>
            <a:tailEnd/>
          </a:ln>
          <a:effectLst/>
        </p:spPr>
        <p:txBody>
          <a:bodyPr vert="horz" wrap="square" lIns="88306" tIns="44153" rIns="88306" bIns="44153" numCol="1" anchor="b" anchorCtr="0" compatLnSpc="1">
            <a:prstTxWarp prst="textNoShape">
              <a:avLst/>
            </a:prstTxWarp>
          </a:bodyPr>
          <a:lstStyle>
            <a:lvl1pPr algn="l" defTabSz="883547">
              <a:defRPr sz="1200">
                <a:latin typeface="Arial" charset="0"/>
              </a:defRPr>
            </a:lvl1pPr>
          </a:lstStyle>
          <a:p>
            <a:pPr>
              <a:defRPr/>
            </a:pPr>
            <a:endParaRPr lang="es-MX" dirty="0"/>
          </a:p>
        </p:txBody>
      </p:sp>
      <p:sp>
        <p:nvSpPr>
          <p:cNvPr id="285701" name="Rectangle 5"/>
          <p:cNvSpPr>
            <a:spLocks noGrp="1" noChangeArrowheads="1"/>
          </p:cNvSpPr>
          <p:nvPr>
            <p:ph type="sldNum" sz="quarter" idx="3"/>
          </p:nvPr>
        </p:nvSpPr>
        <p:spPr bwMode="auto">
          <a:xfrm>
            <a:off x="3994533" y="8841238"/>
            <a:ext cx="3056948" cy="466144"/>
          </a:xfrm>
          <a:prstGeom prst="rect">
            <a:avLst/>
          </a:prstGeom>
          <a:noFill/>
          <a:ln w="9525">
            <a:noFill/>
            <a:miter lim="800000"/>
            <a:headEnd/>
            <a:tailEnd/>
          </a:ln>
          <a:effectLst/>
        </p:spPr>
        <p:txBody>
          <a:bodyPr vert="horz" wrap="square" lIns="88306" tIns="44153" rIns="88306" bIns="44153" numCol="1" anchor="b" anchorCtr="0" compatLnSpc="1">
            <a:prstTxWarp prst="textNoShape">
              <a:avLst/>
            </a:prstTxWarp>
          </a:bodyPr>
          <a:lstStyle>
            <a:lvl1pPr algn="r" defTabSz="883547">
              <a:defRPr sz="1200">
                <a:latin typeface="Arial" charset="0"/>
              </a:defRPr>
            </a:lvl1pPr>
          </a:lstStyle>
          <a:p>
            <a:pPr>
              <a:defRPr/>
            </a:pPr>
            <a:fld id="{267F142F-CD59-4C27-99C5-839D84120629}" type="slidenum">
              <a:rPr lang="es-MX"/>
              <a:pPr>
                <a:defRPr/>
              </a:pPr>
              <a:t>‹Nº›</a:t>
            </a:fld>
            <a:endParaRPr lang="es-MX" dirty="0"/>
          </a:p>
        </p:txBody>
      </p:sp>
    </p:spTree>
    <p:extLst>
      <p:ext uri="{BB962C8B-B14F-4D97-AF65-F5344CB8AC3E}">
        <p14:creationId xmlns:p14="http://schemas.microsoft.com/office/powerpoint/2010/main" val="2631357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5394" name="Rectangle 2"/>
          <p:cNvSpPr>
            <a:spLocks noGrp="1" noChangeArrowheads="1"/>
          </p:cNvSpPr>
          <p:nvPr>
            <p:ph type="hdr" sz="quarter"/>
          </p:nvPr>
        </p:nvSpPr>
        <p:spPr bwMode="auto">
          <a:xfrm>
            <a:off x="0" y="0"/>
            <a:ext cx="3055166" cy="466144"/>
          </a:xfrm>
          <a:prstGeom prst="rect">
            <a:avLst/>
          </a:prstGeom>
          <a:noFill/>
          <a:ln w="9525">
            <a:noFill/>
            <a:miter lim="800000"/>
            <a:headEnd/>
            <a:tailEnd/>
          </a:ln>
          <a:effectLst/>
        </p:spPr>
        <p:txBody>
          <a:bodyPr vert="horz" wrap="square" lIns="88306" tIns="44153" rIns="88306" bIns="44153" numCol="1" anchor="t" anchorCtr="0" compatLnSpc="1">
            <a:prstTxWarp prst="textNoShape">
              <a:avLst/>
            </a:prstTxWarp>
          </a:bodyPr>
          <a:lstStyle>
            <a:lvl1pPr algn="l" defTabSz="883547">
              <a:defRPr sz="1200">
                <a:latin typeface="Arial" charset="0"/>
              </a:defRPr>
            </a:lvl1pPr>
          </a:lstStyle>
          <a:p>
            <a:pPr>
              <a:defRPr/>
            </a:pPr>
            <a:endParaRPr lang="es-MX" dirty="0"/>
          </a:p>
        </p:txBody>
      </p:sp>
      <p:sp>
        <p:nvSpPr>
          <p:cNvPr id="315395" name="Rectangle 3"/>
          <p:cNvSpPr>
            <a:spLocks noGrp="1" noChangeArrowheads="1"/>
          </p:cNvSpPr>
          <p:nvPr>
            <p:ph type="dt" idx="1"/>
          </p:nvPr>
        </p:nvSpPr>
        <p:spPr bwMode="auto">
          <a:xfrm>
            <a:off x="3994533" y="0"/>
            <a:ext cx="3056948" cy="466144"/>
          </a:xfrm>
          <a:prstGeom prst="rect">
            <a:avLst/>
          </a:prstGeom>
          <a:noFill/>
          <a:ln w="9525">
            <a:noFill/>
            <a:miter lim="800000"/>
            <a:headEnd/>
            <a:tailEnd/>
          </a:ln>
          <a:effectLst/>
        </p:spPr>
        <p:txBody>
          <a:bodyPr vert="horz" wrap="square" lIns="88306" tIns="44153" rIns="88306" bIns="44153" numCol="1" anchor="t" anchorCtr="0" compatLnSpc="1">
            <a:prstTxWarp prst="textNoShape">
              <a:avLst/>
            </a:prstTxWarp>
          </a:bodyPr>
          <a:lstStyle>
            <a:lvl1pPr algn="r" defTabSz="883547">
              <a:defRPr sz="1200">
                <a:latin typeface="Arial" charset="0"/>
              </a:defRPr>
            </a:lvl1pPr>
          </a:lstStyle>
          <a:p>
            <a:pPr>
              <a:defRPr/>
            </a:pPr>
            <a:endParaRPr lang="es-MX" dirty="0"/>
          </a:p>
        </p:txBody>
      </p:sp>
      <p:sp>
        <p:nvSpPr>
          <p:cNvPr id="39940" name="Rectangle 4"/>
          <p:cNvSpPr>
            <a:spLocks noGrp="1" noRot="1" noChangeAspect="1" noChangeArrowheads="1" noTextEdit="1"/>
          </p:cNvSpPr>
          <p:nvPr>
            <p:ph type="sldImg" idx="2"/>
          </p:nvPr>
        </p:nvSpPr>
        <p:spPr bwMode="auto">
          <a:xfrm>
            <a:off x="1200150" y="698500"/>
            <a:ext cx="4656138" cy="3490913"/>
          </a:xfrm>
          <a:prstGeom prst="rect">
            <a:avLst/>
          </a:prstGeom>
          <a:noFill/>
          <a:ln w="9525">
            <a:solidFill>
              <a:srgbClr val="000000"/>
            </a:solidFill>
            <a:miter lim="800000"/>
            <a:headEnd/>
            <a:tailEnd/>
          </a:ln>
        </p:spPr>
      </p:sp>
      <p:sp>
        <p:nvSpPr>
          <p:cNvPr id="315397" name="Rectangle 5"/>
          <p:cNvSpPr>
            <a:spLocks noGrp="1" noChangeArrowheads="1"/>
          </p:cNvSpPr>
          <p:nvPr>
            <p:ph type="body" sz="quarter" idx="3"/>
          </p:nvPr>
        </p:nvSpPr>
        <p:spPr bwMode="auto">
          <a:xfrm>
            <a:off x="705862" y="4420619"/>
            <a:ext cx="5641541" cy="4190127"/>
          </a:xfrm>
          <a:prstGeom prst="rect">
            <a:avLst/>
          </a:prstGeom>
          <a:noFill/>
          <a:ln w="9525">
            <a:noFill/>
            <a:miter lim="800000"/>
            <a:headEnd/>
            <a:tailEnd/>
          </a:ln>
          <a:effectLst/>
        </p:spPr>
        <p:txBody>
          <a:bodyPr vert="horz" wrap="square" lIns="88306" tIns="44153" rIns="88306" bIns="44153" numCol="1" anchor="t" anchorCtr="0" compatLnSpc="1">
            <a:prstTxWarp prst="textNoShape">
              <a:avLst/>
            </a:prstTxWarp>
          </a:bodyPr>
          <a:lstStyle/>
          <a:p>
            <a:pPr lvl="0"/>
            <a:r>
              <a:rPr lang="es-MX" noProof="0"/>
              <a:t>Haga clic para modificar el estilo de texto del patrón</a:t>
            </a:r>
          </a:p>
          <a:p>
            <a:pPr lvl="1"/>
            <a:r>
              <a:rPr lang="es-MX" noProof="0"/>
              <a:t>Segundo nivel</a:t>
            </a:r>
          </a:p>
          <a:p>
            <a:pPr lvl="2"/>
            <a:r>
              <a:rPr lang="es-MX" noProof="0"/>
              <a:t>Tercer nivel</a:t>
            </a:r>
          </a:p>
          <a:p>
            <a:pPr lvl="3"/>
            <a:r>
              <a:rPr lang="es-MX" noProof="0"/>
              <a:t>Cuarto nivel</a:t>
            </a:r>
          </a:p>
          <a:p>
            <a:pPr lvl="4"/>
            <a:r>
              <a:rPr lang="es-MX" noProof="0"/>
              <a:t>Quinto nivel</a:t>
            </a:r>
          </a:p>
        </p:txBody>
      </p:sp>
      <p:sp>
        <p:nvSpPr>
          <p:cNvPr id="315398" name="Rectangle 6"/>
          <p:cNvSpPr>
            <a:spLocks noGrp="1" noChangeArrowheads="1"/>
          </p:cNvSpPr>
          <p:nvPr>
            <p:ph type="ftr" sz="quarter" idx="4"/>
          </p:nvPr>
        </p:nvSpPr>
        <p:spPr bwMode="auto">
          <a:xfrm>
            <a:off x="0" y="8841238"/>
            <a:ext cx="3055166" cy="466144"/>
          </a:xfrm>
          <a:prstGeom prst="rect">
            <a:avLst/>
          </a:prstGeom>
          <a:noFill/>
          <a:ln w="9525">
            <a:noFill/>
            <a:miter lim="800000"/>
            <a:headEnd/>
            <a:tailEnd/>
          </a:ln>
          <a:effectLst/>
        </p:spPr>
        <p:txBody>
          <a:bodyPr vert="horz" wrap="square" lIns="88306" tIns="44153" rIns="88306" bIns="44153" numCol="1" anchor="b" anchorCtr="0" compatLnSpc="1">
            <a:prstTxWarp prst="textNoShape">
              <a:avLst/>
            </a:prstTxWarp>
          </a:bodyPr>
          <a:lstStyle>
            <a:lvl1pPr algn="l" defTabSz="883547">
              <a:defRPr sz="1200">
                <a:latin typeface="Arial" charset="0"/>
              </a:defRPr>
            </a:lvl1pPr>
          </a:lstStyle>
          <a:p>
            <a:pPr>
              <a:defRPr/>
            </a:pPr>
            <a:endParaRPr lang="es-MX" dirty="0"/>
          </a:p>
        </p:txBody>
      </p:sp>
      <p:sp>
        <p:nvSpPr>
          <p:cNvPr id="315399" name="Rectangle 7"/>
          <p:cNvSpPr>
            <a:spLocks noGrp="1" noChangeArrowheads="1"/>
          </p:cNvSpPr>
          <p:nvPr>
            <p:ph type="sldNum" sz="quarter" idx="5"/>
          </p:nvPr>
        </p:nvSpPr>
        <p:spPr bwMode="auto">
          <a:xfrm>
            <a:off x="3994533" y="8841238"/>
            <a:ext cx="3056948" cy="466144"/>
          </a:xfrm>
          <a:prstGeom prst="rect">
            <a:avLst/>
          </a:prstGeom>
          <a:noFill/>
          <a:ln w="9525">
            <a:noFill/>
            <a:miter lim="800000"/>
            <a:headEnd/>
            <a:tailEnd/>
          </a:ln>
          <a:effectLst/>
        </p:spPr>
        <p:txBody>
          <a:bodyPr vert="horz" wrap="square" lIns="88306" tIns="44153" rIns="88306" bIns="44153" numCol="1" anchor="b" anchorCtr="0" compatLnSpc="1">
            <a:prstTxWarp prst="textNoShape">
              <a:avLst/>
            </a:prstTxWarp>
          </a:bodyPr>
          <a:lstStyle>
            <a:lvl1pPr algn="r" defTabSz="883547">
              <a:defRPr sz="1200">
                <a:latin typeface="Arial" charset="0"/>
              </a:defRPr>
            </a:lvl1pPr>
          </a:lstStyle>
          <a:p>
            <a:pPr>
              <a:defRPr/>
            </a:pPr>
            <a:fld id="{7882432C-C3E5-41C8-A55F-48670F18D9D4}" type="slidenum">
              <a:rPr lang="es-MX"/>
              <a:pPr>
                <a:defRPr/>
              </a:pPr>
              <a:t>‹Nº›</a:t>
            </a:fld>
            <a:endParaRPr lang="es-MX" dirty="0"/>
          </a:p>
        </p:txBody>
      </p:sp>
    </p:spTree>
    <p:extLst>
      <p:ext uri="{BB962C8B-B14F-4D97-AF65-F5344CB8AC3E}">
        <p14:creationId xmlns:p14="http://schemas.microsoft.com/office/powerpoint/2010/main" val="27050196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4B10A5E3-4391-4076-B30A-CEAD68453F99}" type="slidenum">
              <a:rPr lang="es-ES_tradnl" altLang="es-MX" sz="1200"/>
              <a:pPr/>
              <a:t>1</a:t>
            </a:fld>
            <a:endParaRPr lang="es-ES_tradnl" altLang="es-MX" sz="1200" dirty="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48315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15</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088323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05CD9F5A-659E-403F-B67E-2B48D0D0FDB9}" type="slidenum">
              <a:rPr lang="es-ES_tradnl" altLang="es-MX" sz="1200"/>
              <a:pPr/>
              <a:t>16</a:t>
            </a:fld>
            <a:endParaRPr lang="es-ES_tradnl" altLang="es-MX" sz="1200" dirty="0"/>
          </a:p>
        </p:txBody>
      </p:sp>
      <p:sp>
        <p:nvSpPr>
          <p:cNvPr id="11267" name="Rectangle 2"/>
          <p:cNvSpPr>
            <a:spLocks noGrp="1" noRot="1" noChangeAspect="1" noChangeArrowheads="1" noTextEdit="1"/>
          </p:cNvSpPr>
          <p:nvPr>
            <p:ph type="sldImg"/>
          </p:nvPr>
        </p:nvSpPr>
        <p:spPr>
          <a:solidFill>
            <a:srgbClr val="FFFFFF"/>
          </a:solidFill>
          <a:ln/>
        </p:spPr>
      </p:sp>
      <p:sp>
        <p:nvSpPr>
          <p:cNvPr id="11268"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311487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8C587CA3-7A09-49FB-98BF-80FF20308885}" type="slidenum">
              <a:rPr lang="es-ES_tradnl" altLang="es-MX" sz="1200" smtClean="0"/>
              <a:pPr/>
              <a:t>17</a:t>
            </a:fld>
            <a:endParaRPr lang="es-ES_tradnl" altLang="es-MX" sz="1200" dirty="0" smtClean="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681921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18</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953380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19</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958065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8C587CA3-7A09-49FB-98BF-80FF20308885}" type="slidenum">
              <a:rPr lang="es-ES_tradnl" altLang="es-MX" sz="1200" smtClean="0"/>
              <a:pPr/>
              <a:t>20</a:t>
            </a:fld>
            <a:endParaRPr lang="es-ES_tradnl" altLang="es-MX" sz="1200" dirty="0" smtClean="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976432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21</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580096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22</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468901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23</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868937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24</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735851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4B10A5E3-4391-4076-B30A-CEAD68453F99}" type="slidenum">
              <a:rPr lang="es-ES_tradnl" altLang="es-MX" sz="1200"/>
              <a:pPr/>
              <a:t>7</a:t>
            </a:fld>
            <a:endParaRPr lang="es-ES_tradnl" altLang="es-MX" sz="1200" dirty="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810653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A7B497D5-1FC4-4B71-B128-759280B1A4BB}" type="slidenum">
              <a:rPr lang="es-ES_tradnl" altLang="es-MX" sz="1200"/>
              <a:pPr/>
              <a:t>25</a:t>
            </a:fld>
            <a:endParaRPr lang="es-ES_tradnl" altLang="es-MX" sz="1200" dirty="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162500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7882432C-C3E5-41C8-A55F-48670F18D9D4}" type="slidenum">
              <a:rPr lang="es-MX" smtClean="0"/>
              <a:pPr>
                <a:defRPr/>
              </a:pPr>
              <a:t>26</a:t>
            </a:fld>
            <a:endParaRPr lang="es-MX" dirty="0"/>
          </a:p>
        </p:txBody>
      </p:sp>
    </p:spTree>
    <p:extLst>
      <p:ext uri="{BB962C8B-B14F-4D97-AF65-F5344CB8AC3E}">
        <p14:creationId xmlns:p14="http://schemas.microsoft.com/office/powerpoint/2010/main" val="996963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28</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154190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29</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030982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30</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1374591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31</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1883436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32</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6152830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33</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0981764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34</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3075189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35</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34792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8</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61802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36</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3742247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37</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222397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38</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409758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39</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8025533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40</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607928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98ECD947-224F-4DAD-9846-CBA5F61662AA}" type="slidenum">
              <a:rPr lang="es-ES_tradnl" altLang="es-MX" sz="1200" smtClean="0"/>
              <a:pPr/>
              <a:t>41</a:t>
            </a:fld>
            <a:endParaRPr lang="es-ES_tradnl" altLang="es-MX" sz="1200" dirty="0" smtClean="0"/>
          </a:p>
        </p:txBody>
      </p:sp>
      <p:sp>
        <p:nvSpPr>
          <p:cNvPr id="21507" name="Rectangle 2"/>
          <p:cNvSpPr>
            <a:spLocks noGrp="1" noRot="1" noChangeAspect="1" noChangeArrowheads="1" noTextEdit="1"/>
          </p:cNvSpPr>
          <p:nvPr>
            <p:ph type="sldImg"/>
          </p:nvPr>
        </p:nvSpPr>
        <p:spPr>
          <a:solidFill>
            <a:srgbClr val="FFFFFF"/>
          </a:solidFill>
          <a:ln/>
        </p:spPr>
      </p:sp>
      <p:sp>
        <p:nvSpPr>
          <p:cNvPr id="21508"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1476162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42</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7844755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43</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41347595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44</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9149035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45</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870418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9</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7239781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8C587CA3-7A09-49FB-98BF-80FF20308885}" type="slidenum">
              <a:rPr lang="es-ES_tradnl" altLang="es-MX" sz="1200" smtClean="0"/>
              <a:pPr/>
              <a:t>46</a:t>
            </a:fld>
            <a:endParaRPr lang="es-ES_tradnl" altLang="es-MX" sz="1200" dirty="0" smtClean="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7105540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47</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59515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79269FAD-CF4F-4829-9376-55EE6EAF7849}" type="slidenum">
              <a:rPr lang="es-ES_tradnl" altLang="es-MX" sz="1200" smtClean="0"/>
              <a:pPr/>
              <a:t>48</a:t>
            </a:fld>
            <a:endParaRPr lang="es-ES_tradnl" altLang="es-MX" sz="1200" dirty="0" smtClean="0"/>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3593229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8C587CA3-7A09-49FB-98BF-80FF20308885}" type="slidenum">
              <a:rPr lang="es-ES_tradnl" altLang="es-MX" sz="1200" smtClean="0"/>
              <a:pPr/>
              <a:t>49</a:t>
            </a:fld>
            <a:endParaRPr lang="es-ES_tradnl" altLang="es-MX" sz="1200" dirty="0" smtClean="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36340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10</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297817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11</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382230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12</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578832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EC9EFA6F-C048-49C7-9D6E-62BB7877C59A}" type="slidenum">
              <a:rPr lang="es-ES_tradnl" altLang="es-MX" sz="1200"/>
              <a:pPr/>
              <a:t>13</a:t>
            </a:fld>
            <a:endParaRPr lang="es-ES_tradnl" altLang="es-MX" sz="1200" dirty="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130606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sz="2400">
                <a:solidFill>
                  <a:schemeClr val="tx1"/>
                </a:solidFill>
                <a:latin typeface="Times New Roman" panose="02020603050405020304" pitchFamily="18" charset="0"/>
              </a:defRPr>
            </a:lvl1pPr>
            <a:lvl2pPr marL="742950" indent="-285750" defTabSz="942975">
              <a:defRPr sz="2400">
                <a:solidFill>
                  <a:schemeClr val="tx1"/>
                </a:solidFill>
                <a:latin typeface="Times New Roman" panose="02020603050405020304" pitchFamily="18" charset="0"/>
              </a:defRPr>
            </a:lvl2pPr>
            <a:lvl3pPr marL="1143000" indent="-228600" defTabSz="942975">
              <a:defRPr sz="2400">
                <a:solidFill>
                  <a:schemeClr val="tx1"/>
                </a:solidFill>
                <a:latin typeface="Times New Roman" panose="02020603050405020304" pitchFamily="18" charset="0"/>
              </a:defRPr>
            </a:lvl3pPr>
            <a:lvl4pPr marL="1600200" indent="-228600" defTabSz="942975">
              <a:defRPr sz="2400">
                <a:solidFill>
                  <a:schemeClr val="tx1"/>
                </a:solidFill>
                <a:latin typeface="Times New Roman" panose="02020603050405020304" pitchFamily="18" charset="0"/>
              </a:defRPr>
            </a:lvl4pPr>
            <a:lvl5pPr marL="2057400" indent="-228600" defTabSz="942975">
              <a:defRPr sz="2400">
                <a:solidFill>
                  <a:schemeClr val="tx1"/>
                </a:solidFill>
                <a:latin typeface="Times New Roman" panose="02020603050405020304" pitchFamily="18" charset="0"/>
              </a:defRPr>
            </a:lvl5pPr>
            <a:lvl6pPr marL="2514600" indent="-228600" defTabSz="942975"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42975"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42975"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42975" eaLnBrk="0" fontAlgn="base" hangingPunct="0">
              <a:spcBef>
                <a:spcPct val="0"/>
              </a:spcBef>
              <a:spcAft>
                <a:spcPct val="0"/>
              </a:spcAft>
              <a:defRPr sz="2400">
                <a:solidFill>
                  <a:schemeClr val="tx1"/>
                </a:solidFill>
                <a:latin typeface="Times New Roman" panose="02020603050405020304" pitchFamily="18" charset="0"/>
              </a:defRPr>
            </a:lvl9pPr>
          </a:lstStyle>
          <a:p>
            <a:fld id="{8C587CA3-7A09-49FB-98BF-80FF20308885}" type="slidenum">
              <a:rPr lang="es-ES_tradnl" altLang="es-MX" sz="1200" smtClean="0"/>
              <a:pPr/>
              <a:t>14</a:t>
            </a:fld>
            <a:endParaRPr lang="es-ES_tradnl" altLang="es-MX" sz="1200" dirty="0" smtClean="0"/>
          </a:p>
        </p:txBody>
      </p:sp>
      <p:sp>
        <p:nvSpPr>
          <p:cNvPr id="7171" name="Rectangle 2"/>
          <p:cNvSpPr>
            <a:spLocks noGrp="1" noRot="1" noChangeAspect="1" noChangeArrowheads="1" noTextEdit="1"/>
          </p:cNvSpPr>
          <p:nvPr>
            <p:ph type="sldImg"/>
          </p:nvPr>
        </p:nvSpPr>
        <p:spPr>
          <a:solidFill>
            <a:srgbClr val="FFFFFF"/>
          </a:solidFill>
          <a:ln/>
        </p:spPr>
      </p:sp>
      <p:sp>
        <p:nvSpPr>
          <p:cNvPr id="7172" name="Rectangle 3"/>
          <p:cNvSpPr>
            <a:spLocks noGrp="1" noChangeArrowheads="1"/>
          </p:cNvSpPr>
          <p:nvPr>
            <p:ph type="body" idx="1"/>
          </p:nvPr>
        </p:nvSpPr>
        <p:spPr>
          <a:solidFill>
            <a:srgbClr val="FFFFFF"/>
          </a:solidFill>
          <a:ln>
            <a:solidFill>
              <a:srgbClr val="000000"/>
            </a:solidFill>
          </a:ln>
        </p:spPr>
        <p:txBody>
          <a:bodyPr/>
          <a:lstStyle/>
          <a:p>
            <a:endParaRPr lang="es-ES" altLang="es-MX" dirty="0" smtClean="0"/>
          </a:p>
        </p:txBody>
      </p:sp>
    </p:spTree>
    <p:extLst>
      <p:ext uri="{BB962C8B-B14F-4D97-AF65-F5344CB8AC3E}">
        <p14:creationId xmlns:p14="http://schemas.microsoft.com/office/powerpoint/2010/main" val="133106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E0524D4A-9107-4458-A391-A768D7FA0350}" type="slidenum">
              <a:rPr lang="es-ES"/>
              <a:pPr>
                <a:defRPr/>
              </a:pPr>
              <a:t>‹Nº›</a:t>
            </a:fld>
            <a:endParaRPr lang="es-E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68313" y="1628775"/>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AB479C88-DA49-49DD-8910-CCE80505D2CF}" type="slidenum">
              <a:rPr lang="es-ES"/>
              <a:pPr>
                <a:defRPr/>
              </a:pPr>
              <a:t>‹Nº›</a:t>
            </a:fld>
            <a:endParaRPr lang="es-E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38925" y="274638"/>
            <a:ext cx="2058988" cy="5880100"/>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29325" cy="5880100"/>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5A33162B-85E2-4AC9-ACC8-0845F73A953A}" type="slidenum">
              <a:rPr lang="es-ES"/>
              <a:pPr>
                <a:defRPr/>
              </a:pPr>
              <a:t>‹Nº›</a:t>
            </a:fld>
            <a:endParaRPr lang="es-E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40713" cy="5880100"/>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5" name="Rectangle 6"/>
          <p:cNvSpPr>
            <a:spLocks noGrp="1" noChangeArrowheads="1"/>
          </p:cNvSpPr>
          <p:nvPr>
            <p:ph type="sldNum" sz="quarter" idx="12"/>
          </p:nvPr>
        </p:nvSpPr>
        <p:spPr>
          <a:ln/>
        </p:spPr>
        <p:txBody>
          <a:bodyPr/>
          <a:lstStyle>
            <a:lvl1pPr>
              <a:defRPr/>
            </a:lvl1pPr>
          </a:lstStyle>
          <a:p>
            <a:pPr>
              <a:defRPr/>
            </a:pPr>
            <a:fld id="{C5C3539B-2911-437E-A887-5C961DFE24B5}" type="slidenum">
              <a:rPr lang="es-ES"/>
              <a:pPr>
                <a:defRPr/>
              </a:pPr>
              <a:t>‹Nº›</a:t>
            </a:fld>
            <a:endParaRPr lang="es-ES"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68313" y="1628775"/>
            <a:ext cx="4038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quarter" idx="2"/>
          </p:nvPr>
        </p:nvSpPr>
        <p:spPr>
          <a:xfrm>
            <a:off x="4659313" y="1628775"/>
            <a:ext cx="4038600" cy="218598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contenido"/>
          <p:cNvSpPr>
            <a:spLocks noGrp="1"/>
          </p:cNvSpPr>
          <p:nvPr>
            <p:ph sz="quarter" idx="3"/>
          </p:nvPr>
        </p:nvSpPr>
        <p:spPr>
          <a:xfrm>
            <a:off x="4659313" y="3967163"/>
            <a:ext cx="4038600" cy="2187575"/>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Rectangle 4"/>
          <p:cNvSpPr>
            <a:spLocks noGrp="1" noChangeArrowheads="1"/>
          </p:cNvSpPr>
          <p:nvPr>
            <p:ph type="dt" sz="half" idx="10"/>
          </p:nvPr>
        </p:nvSpPr>
        <p:spPr>
          <a:ln/>
        </p:spPr>
        <p:txBody>
          <a:bodyPr/>
          <a:lstStyle>
            <a:lvl1pPr>
              <a:defRPr/>
            </a:lvl1pPr>
          </a:lstStyle>
          <a:p>
            <a:pPr>
              <a:defRPr/>
            </a:pPr>
            <a:endParaRPr lang="es-E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8" name="Rectangle 6"/>
          <p:cNvSpPr>
            <a:spLocks noGrp="1" noChangeArrowheads="1"/>
          </p:cNvSpPr>
          <p:nvPr>
            <p:ph type="sldNum" sz="quarter" idx="12"/>
          </p:nvPr>
        </p:nvSpPr>
        <p:spPr>
          <a:ln/>
        </p:spPr>
        <p:txBody>
          <a:bodyPr/>
          <a:lstStyle>
            <a:lvl1pPr>
              <a:defRPr/>
            </a:lvl1pPr>
          </a:lstStyle>
          <a:p>
            <a:pPr>
              <a:defRPr/>
            </a:pPr>
            <a:fld id="{CB0E009A-95A6-4807-ADC1-E429570D7039}" type="slidenum">
              <a:rPr lang="es-ES"/>
              <a:pPr>
                <a:defRPr/>
              </a:pPr>
              <a:t>‹Nº›</a:t>
            </a:fld>
            <a:endParaRPr lang="es-E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3886200"/>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pPr>
              <a:defRPr/>
            </a:pPr>
            <a:endParaRPr lang="es-ES" dirty="0"/>
          </a:p>
        </p:txBody>
      </p:sp>
      <p:sp>
        <p:nvSpPr>
          <p:cNvPr id="5" name="Footer Placeholder 4"/>
          <p:cNvSpPr>
            <a:spLocks noGrp="1"/>
          </p:cNvSpPr>
          <p:nvPr>
            <p:ph type="ftr" sz="quarter" idx="11"/>
          </p:nvPr>
        </p:nvSpPr>
        <p:spPr/>
        <p:txBody>
          <a:bodyPr/>
          <a:lstStyle>
            <a:lvl1pPr>
              <a:defRPr/>
            </a:lvl1pPr>
          </a:lstStyle>
          <a:p>
            <a:pPr>
              <a:defRPr/>
            </a:pPr>
            <a:endParaRPr lang="es-ES" dirty="0"/>
          </a:p>
        </p:txBody>
      </p:sp>
    </p:spTree>
    <p:extLst>
      <p:ext uri="{BB962C8B-B14F-4D97-AF65-F5344CB8AC3E}">
        <p14:creationId xmlns:p14="http://schemas.microsoft.com/office/powerpoint/2010/main" val="755557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68313" y="1628775"/>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CB88FDDD-812E-48A2-B35B-923B23A82AF7}" type="slidenum">
              <a:rPr lang="es-ES"/>
              <a:pPr>
                <a:defRPr/>
              </a:pPr>
              <a:t>‹Nº›</a:t>
            </a:fld>
            <a:endParaRPr lang="es-E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6" name="Rectangle 6"/>
          <p:cNvSpPr>
            <a:spLocks noGrp="1" noChangeArrowheads="1"/>
          </p:cNvSpPr>
          <p:nvPr>
            <p:ph type="sldNum" sz="quarter" idx="12"/>
          </p:nvPr>
        </p:nvSpPr>
        <p:spPr>
          <a:ln/>
        </p:spPr>
        <p:txBody>
          <a:bodyPr/>
          <a:lstStyle>
            <a:lvl1pPr>
              <a:defRPr/>
            </a:lvl1pPr>
          </a:lstStyle>
          <a:p>
            <a:pPr>
              <a:defRPr/>
            </a:pPr>
            <a:fld id="{C23A4A88-6642-4AA9-873C-CD71B16F8C17}" type="slidenum">
              <a:rPr lang="es-ES"/>
              <a:pPr>
                <a:defRPr/>
              </a:pPr>
              <a:t>‹Nº›</a:t>
            </a:fld>
            <a:endParaRPr lang="es-E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68313" y="16287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59313" y="16287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F6A1FB07-6188-4FE4-A16B-69693B6C70C9}" type="slidenum">
              <a:rPr lang="es-ES"/>
              <a:pPr>
                <a:defRPr/>
              </a:pPr>
              <a:t>‹Nº›</a:t>
            </a:fld>
            <a:endParaRPr lang="es-E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9" name="Rectangle 6"/>
          <p:cNvSpPr>
            <a:spLocks noGrp="1" noChangeArrowheads="1"/>
          </p:cNvSpPr>
          <p:nvPr>
            <p:ph type="sldNum" sz="quarter" idx="12"/>
          </p:nvPr>
        </p:nvSpPr>
        <p:spPr>
          <a:ln/>
        </p:spPr>
        <p:txBody>
          <a:bodyPr/>
          <a:lstStyle>
            <a:lvl1pPr>
              <a:defRPr/>
            </a:lvl1pPr>
          </a:lstStyle>
          <a:p>
            <a:pPr>
              <a:defRPr/>
            </a:pPr>
            <a:fld id="{F3E5FE58-E4D5-4094-AD87-F43B9AF646FE}" type="slidenum">
              <a:rPr lang="es-ES"/>
              <a:pPr>
                <a:defRPr/>
              </a:pPr>
              <a:t>‹Nº›</a:t>
            </a:fld>
            <a:endParaRPr lang="es-E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5" name="Rectangle 6"/>
          <p:cNvSpPr>
            <a:spLocks noGrp="1" noChangeArrowheads="1"/>
          </p:cNvSpPr>
          <p:nvPr>
            <p:ph type="sldNum" sz="quarter" idx="12"/>
          </p:nvPr>
        </p:nvSpPr>
        <p:spPr>
          <a:ln/>
        </p:spPr>
        <p:txBody>
          <a:bodyPr/>
          <a:lstStyle>
            <a:lvl1pPr>
              <a:defRPr/>
            </a:lvl1pPr>
          </a:lstStyle>
          <a:p>
            <a:pPr>
              <a:defRPr/>
            </a:pPr>
            <a:fld id="{903D7F31-B831-447F-8352-4D69C7215314}" type="slidenum">
              <a:rPr lang="es-ES"/>
              <a:pPr>
                <a:defRPr/>
              </a:pPr>
              <a:t>‹Nº›</a:t>
            </a:fld>
            <a:endParaRPr lang="es-E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4" name="Rectangle 6"/>
          <p:cNvSpPr>
            <a:spLocks noGrp="1" noChangeArrowheads="1"/>
          </p:cNvSpPr>
          <p:nvPr>
            <p:ph type="sldNum" sz="quarter" idx="12"/>
          </p:nvPr>
        </p:nvSpPr>
        <p:spPr>
          <a:ln/>
        </p:spPr>
        <p:txBody>
          <a:bodyPr/>
          <a:lstStyle>
            <a:lvl1pPr>
              <a:defRPr/>
            </a:lvl1pPr>
          </a:lstStyle>
          <a:p>
            <a:pPr>
              <a:defRPr/>
            </a:pPr>
            <a:fld id="{96C191CC-BC2D-49D7-B208-A878B3D92AFC}" type="slidenum">
              <a:rPr lang="es-ES"/>
              <a:pPr>
                <a:defRPr/>
              </a:pPr>
              <a:t>‹Nº›</a:t>
            </a:fld>
            <a:endParaRPr lang="es-E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E33303D6-A706-4127-A905-18B945DAF789}" type="slidenum">
              <a:rPr lang="es-ES"/>
              <a:pPr>
                <a:defRPr/>
              </a:pPr>
              <a:t>‹Nº›</a:t>
            </a:fld>
            <a:endParaRPr lang="es-E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s-ES" dirty="0"/>
          </a:p>
        </p:txBody>
      </p:sp>
      <p:sp>
        <p:nvSpPr>
          <p:cNvPr id="7" name="Rectangle 6"/>
          <p:cNvSpPr>
            <a:spLocks noGrp="1" noChangeArrowheads="1"/>
          </p:cNvSpPr>
          <p:nvPr>
            <p:ph type="sldNum" sz="quarter" idx="12"/>
          </p:nvPr>
        </p:nvSpPr>
        <p:spPr>
          <a:ln/>
        </p:spPr>
        <p:txBody>
          <a:bodyPr/>
          <a:lstStyle>
            <a:lvl1pPr>
              <a:defRPr/>
            </a:lvl1pPr>
          </a:lstStyle>
          <a:p>
            <a:pPr>
              <a:defRPr/>
            </a:pPr>
            <a:fld id="{08DE4349-AFC6-44D2-BBF5-E7738A7D04A6}" type="slidenum">
              <a:rPr lang="es-ES"/>
              <a:pPr>
                <a:defRPr/>
              </a:pPr>
              <a:t>‹Nº›</a:t>
            </a:fld>
            <a:endParaRPr lang="es-E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a:t>	</a:t>
            </a:r>
          </a:p>
        </p:txBody>
      </p:sp>
      <p:sp>
        <p:nvSpPr>
          <p:cNvPr id="5007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pPr>
              <a:defRPr/>
            </a:pPr>
            <a:endParaRPr lang="es-ES" dirty="0"/>
          </a:p>
        </p:txBody>
      </p:sp>
      <p:sp>
        <p:nvSpPr>
          <p:cNvPr id="500741" name="Rectangle 5"/>
          <p:cNvSpPr>
            <a:spLocks noGrp="1" noChangeArrowheads="1"/>
          </p:cNvSpPr>
          <p:nvPr>
            <p:ph type="ftr" sz="quarter" idx="3"/>
          </p:nvPr>
        </p:nvSpPr>
        <p:spPr bwMode="auto">
          <a:xfrm>
            <a:off x="3132138" y="63087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s-ES" dirty="0"/>
          </a:p>
        </p:txBody>
      </p:sp>
      <p:sp>
        <p:nvSpPr>
          <p:cNvPr id="5007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5DA4B81C-C2AD-4E06-ACFE-91B84611BAE3}" type="slidenum">
              <a:rPr lang="es-ES"/>
              <a:pPr>
                <a:defRPr/>
              </a:pPr>
              <a:t>‹Nº›</a:t>
            </a:fld>
            <a:endParaRPr lang="es-ES" dirty="0"/>
          </a:p>
        </p:txBody>
      </p:sp>
      <p:grpSp>
        <p:nvGrpSpPr>
          <p:cNvPr id="4" name="Grupo 3"/>
          <p:cNvGrpSpPr/>
          <p:nvPr userDrawn="1"/>
        </p:nvGrpSpPr>
        <p:grpSpPr>
          <a:xfrm>
            <a:off x="1065213" y="836612"/>
            <a:ext cx="7632700" cy="20783"/>
            <a:chOff x="1065213" y="836612"/>
            <a:chExt cx="7632700" cy="20783"/>
          </a:xfrm>
        </p:grpSpPr>
        <p:sp>
          <p:nvSpPr>
            <p:cNvPr id="500767" name="Line 31"/>
            <p:cNvSpPr>
              <a:spLocks noChangeShapeType="1"/>
            </p:cNvSpPr>
            <p:nvPr/>
          </p:nvSpPr>
          <p:spPr bwMode="auto">
            <a:xfrm>
              <a:off x="1065213" y="857395"/>
              <a:ext cx="7632700" cy="0"/>
            </a:xfrm>
            <a:prstGeom prst="line">
              <a:avLst/>
            </a:prstGeom>
            <a:noFill/>
            <a:ln w="12700">
              <a:solidFill>
                <a:schemeClr val="tx1">
                  <a:lumMod val="75000"/>
                  <a:lumOff val="25000"/>
                </a:schemeClr>
              </a:solidFill>
              <a:round/>
              <a:headEnd/>
              <a:tailEnd/>
            </a:ln>
            <a:effectLst>
              <a:outerShdw blurRad="50800" dist="38100" dir="2700000" algn="tl" rotWithShape="0">
                <a:prstClr val="black">
                  <a:alpha val="40000"/>
                </a:prstClr>
              </a:outerShdw>
            </a:effectLst>
          </p:spPr>
          <p:txBody>
            <a:bodyPr/>
            <a:lstStyle/>
            <a:p>
              <a:pPr>
                <a:defRPr/>
              </a:pPr>
              <a:endParaRPr lang="es-MX" dirty="0"/>
            </a:p>
          </p:txBody>
        </p:sp>
        <p:sp>
          <p:nvSpPr>
            <p:cNvPr id="500768" name="Line 32"/>
            <p:cNvSpPr>
              <a:spLocks noChangeShapeType="1"/>
            </p:cNvSpPr>
            <p:nvPr/>
          </p:nvSpPr>
          <p:spPr bwMode="auto">
            <a:xfrm>
              <a:off x="1065213" y="836612"/>
              <a:ext cx="3219450" cy="16661"/>
            </a:xfrm>
            <a:prstGeom prst="line">
              <a:avLst/>
            </a:prstGeom>
            <a:noFill/>
            <a:ln w="77788">
              <a:solidFill>
                <a:schemeClr val="tx1">
                  <a:lumMod val="85000"/>
                  <a:lumOff val="15000"/>
                </a:schemeClr>
              </a:solidFill>
              <a:round/>
              <a:headEnd/>
              <a:tailEnd/>
            </a:ln>
            <a:effectLst>
              <a:outerShdw blurRad="50800" dist="38100" dir="2700000" algn="tl" rotWithShape="0">
                <a:prstClr val="black">
                  <a:alpha val="40000"/>
                </a:prstClr>
              </a:outerShdw>
            </a:effectLst>
          </p:spPr>
          <p:txBody>
            <a:bodyPr/>
            <a:lstStyle/>
            <a:p>
              <a:pPr>
                <a:defRPr/>
              </a:pPr>
              <a:endParaRPr lang="es-MX" dirty="0"/>
            </a:p>
          </p:txBody>
        </p:sp>
      </p:grpSp>
      <p:sp>
        <p:nvSpPr>
          <p:cNvPr id="500770" name="Line 34"/>
          <p:cNvSpPr>
            <a:spLocks noChangeShapeType="1"/>
          </p:cNvSpPr>
          <p:nvPr userDrawn="1"/>
        </p:nvSpPr>
        <p:spPr bwMode="auto">
          <a:xfrm>
            <a:off x="468313" y="6243638"/>
            <a:ext cx="8205787" cy="0"/>
          </a:xfrm>
          <a:prstGeom prst="line">
            <a:avLst/>
          </a:prstGeom>
          <a:noFill/>
          <a:ln w="12700">
            <a:solidFill>
              <a:schemeClr val="tx1">
                <a:lumMod val="75000"/>
                <a:lumOff val="25000"/>
              </a:schemeClr>
            </a:solidFill>
            <a:round/>
            <a:headEnd/>
            <a:tailEnd/>
          </a:ln>
        </p:spPr>
        <p:txBody>
          <a:bodyPr/>
          <a:lstStyle/>
          <a:p>
            <a:pPr>
              <a:defRPr/>
            </a:pPr>
            <a:endParaRPr lang="es-MX" dirty="0"/>
          </a:p>
        </p:txBody>
      </p:sp>
      <p:sp>
        <p:nvSpPr>
          <p:cNvPr id="11" name="Text Box 36"/>
          <p:cNvSpPr txBox="1">
            <a:spLocks noChangeArrowheads="1"/>
          </p:cNvSpPr>
          <p:nvPr userDrawn="1"/>
        </p:nvSpPr>
        <p:spPr bwMode="auto">
          <a:xfrm>
            <a:off x="5631338" y="860677"/>
            <a:ext cx="3060000" cy="261610"/>
          </a:xfrm>
          <a:prstGeom prst="rect">
            <a:avLst/>
          </a:prstGeom>
          <a:noFill/>
          <a:ln w="9525">
            <a:noFill/>
            <a:miter lim="800000"/>
            <a:headEnd/>
            <a:tailEnd/>
          </a:ln>
          <a:effectLst/>
        </p:spPr>
        <p:txBody>
          <a:bodyPr wrap="square">
            <a:spAutoFit/>
          </a:bodyPr>
          <a:lstStyle/>
          <a:p>
            <a:r>
              <a:rPr lang="es-MX" sz="1100" kern="1200" dirty="0" smtClean="0">
                <a:solidFill>
                  <a:schemeClr val="tx1"/>
                </a:solidFill>
                <a:effectLst/>
                <a:latin typeface="Times New Roman" panose="02020603050405020304" pitchFamily="18" charset="0"/>
                <a:ea typeface="+mn-ea"/>
                <a:cs typeface="Times New Roman" panose="02020603050405020304" pitchFamily="18" charset="0"/>
                <a:sym typeface="Symbol" panose="05050102010706020507" pitchFamily="18" charset="2"/>
              </a:rPr>
              <a:t>Temas selectos</a:t>
            </a:r>
            <a:endParaRPr lang="es-MX" sz="1100" i="0" kern="1200" dirty="0" smtClean="0">
              <a:solidFill>
                <a:schemeClr val="tx1"/>
              </a:solidFill>
              <a:effectLst/>
              <a:latin typeface="Times New Roman" panose="02020603050405020304" pitchFamily="18" charset="0"/>
              <a:ea typeface="+mn-ea"/>
              <a:cs typeface="Times New Roman" panose="02020603050405020304" pitchFamily="18" charset="0"/>
            </a:endParaRPr>
          </a:p>
        </p:txBody>
      </p:sp>
      <p:sp>
        <p:nvSpPr>
          <p:cNvPr id="18" name="Text Box 36"/>
          <p:cNvSpPr txBox="1">
            <a:spLocks noChangeArrowheads="1"/>
          </p:cNvSpPr>
          <p:nvPr userDrawn="1"/>
        </p:nvSpPr>
        <p:spPr bwMode="auto">
          <a:xfrm>
            <a:off x="5627576" y="600342"/>
            <a:ext cx="3060000" cy="276999"/>
          </a:xfrm>
          <a:prstGeom prst="rect">
            <a:avLst/>
          </a:prstGeom>
          <a:noFill/>
          <a:ln w="9525">
            <a:noFill/>
            <a:miter lim="800000"/>
            <a:headEnd/>
            <a:tailEnd/>
          </a:ln>
          <a:effectLst/>
        </p:spPr>
        <p:txBody>
          <a:bodyPr wrap="square">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s-MX" sz="1200" kern="1200" dirty="0" smtClean="0">
                <a:solidFill>
                  <a:schemeClr val="tx1"/>
                </a:solidFill>
                <a:effectLst/>
                <a:latin typeface="Times New Roman" panose="02020603050405020304" pitchFamily="18" charset="0"/>
                <a:ea typeface="+mn-ea"/>
                <a:cs typeface="Times New Roman" panose="02020603050405020304" pitchFamily="18" charset="0"/>
              </a:rPr>
              <a:t>Matemáticas Financieras</a:t>
            </a:r>
            <a:endParaRPr lang="es-MX" sz="1200" dirty="0">
              <a:latin typeface="Times New Roman" panose="02020603050405020304" pitchFamily="18" charset="0"/>
              <a:cs typeface="Times New Roman" panose="02020603050405020304" pitchFamily="18" charset="0"/>
            </a:endParaRPr>
          </a:p>
        </p:txBody>
      </p:sp>
      <p:pic>
        <p:nvPicPr>
          <p:cNvPr id="13" name="Imagen 12" descr="C:\Users\Pedro\Documents\Plizola\04 Uvt\00_Plafin_ABV\Ábaco_2.jpg"/>
          <p:cNvPicPr/>
          <p:nvPr userDrawn="1"/>
        </p:nvPicPr>
        <p:blipFill rotWithShape="1">
          <a:blip r:embed="rId16" cstate="print">
            <a:extLst>
              <a:ext uri="{28A0092B-C50C-407E-A947-70E740481C1C}">
                <a14:useLocalDpi xmlns:a14="http://schemas.microsoft.com/office/drawing/2010/main" val="0"/>
              </a:ext>
            </a:extLst>
          </a:blip>
          <a:srcRect l="2660" t="3941" r="2601" b="18727"/>
          <a:stretch/>
        </p:blipFill>
        <p:spPr bwMode="auto">
          <a:xfrm>
            <a:off x="478154" y="465670"/>
            <a:ext cx="1224000" cy="756000"/>
          </a:xfrm>
          <a:prstGeom prst="rect">
            <a:avLst/>
          </a:prstGeom>
          <a:noFill/>
          <a:ln>
            <a:noFill/>
          </a:ln>
          <a:extLst>
            <a:ext uri="{53640926-AAD7-44D8-BBD7-CCE9431645EC}">
              <a14:shadowObscured xmlns:a14="http://schemas.microsoft.com/office/drawing/2010/main"/>
            </a:ext>
          </a:extLst>
        </p:spPr>
      </p:pic>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emf"/></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3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3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34.emf"/><Relationship Id="rId4" Type="http://schemas.openxmlformats.org/officeDocument/2006/relationships/image" Target="../media/image33.emf"/></Relationships>
</file>

<file path=ppt/slides/_rels/slide4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emf"/></Relationships>
</file>

<file path=ppt/slides/_rels/slide4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39.emf"/></Relationships>
</file>

<file path=ppt/slides/_rels/slide4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43.emf"/><Relationship Id="rId4" Type="http://schemas.openxmlformats.org/officeDocument/2006/relationships/image" Target="../media/image42.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46.e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068960"/>
            <a:ext cx="9143999" cy="457200"/>
          </a:xfrm>
          <a:prstGeom prst="rect">
            <a:avLst/>
          </a:prstGeom>
          <a:noFill/>
          <a:ln w="9525">
            <a:noFill/>
            <a:miter lim="800000"/>
            <a:headEnd/>
            <a:tailEnd/>
          </a:ln>
          <a:effectLst/>
        </p:spPr>
        <p:txBody>
          <a:bodyPr/>
          <a:lstStyle/>
          <a:p>
            <a:pPr>
              <a:spcBef>
                <a:spcPct val="50000"/>
              </a:spcBef>
              <a:defRPr/>
            </a:pPr>
            <a:r>
              <a:rPr lang="es-MX" sz="2400" b="1" cap="small" dirty="0" smtClean="0">
                <a:latin typeface="Times New Roman" panose="02020603050405020304" pitchFamily="18" charset="0"/>
                <a:cs typeface="Times New Roman" panose="02020603050405020304" pitchFamily="18" charset="0"/>
              </a:rPr>
              <a:t>Matemáticas financieras</a:t>
            </a:r>
            <a:endParaRPr lang="es-ES" sz="2400" b="1" cap="small" dirty="0">
              <a:latin typeface="Times New Roman" panose="02020603050405020304" pitchFamily="18" charset="0"/>
              <a:cs typeface="Times New Roman" pitchFamily="18" charset="0"/>
            </a:endParaRPr>
          </a:p>
        </p:txBody>
      </p:sp>
      <p:sp>
        <p:nvSpPr>
          <p:cNvPr id="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
        <p:nvSpPr>
          <p:cNvPr id="6" name="Text Box 2"/>
          <p:cNvSpPr txBox="1">
            <a:spLocks noChangeArrowheads="1"/>
          </p:cNvSpPr>
          <p:nvPr/>
        </p:nvSpPr>
        <p:spPr bwMode="auto">
          <a:xfrm>
            <a:off x="3966" y="3475856"/>
            <a:ext cx="9143999" cy="457200"/>
          </a:xfrm>
          <a:prstGeom prst="rect">
            <a:avLst/>
          </a:prstGeom>
          <a:noFill/>
          <a:ln w="9525">
            <a:noFill/>
            <a:miter lim="800000"/>
            <a:headEnd/>
            <a:tailEnd/>
          </a:ln>
          <a:effectLst/>
        </p:spPr>
        <p:txBody>
          <a:bodyPr/>
          <a:lstStyle/>
          <a:p>
            <a:pPr>
              <a:spcBef>
                <a:spcPct val="50000"/>
              </a:spcBef>
              <a:defRPr/>
            </a:pPr>
            <a:r>
              <a:rPr lang="es-MX" sz="2000" cap="small" smtClean="0">
                <a:latin typeface="Times New Roman" panose="02020603050405020304" pitchFamily="18" charset="0"/>
                <a:cs typeface="Times New Roman" panose="02020603050405020304" pitchFamily="18" charset="0"/>
                <a:sym typeface="Symbol" panose="05050102010706020507" pitchFamily="18" charset="2"/>
              </a:rPr>
              <a:t> Temas selectos </a:t>
            </a:r>
            <a:endParaRPr lang="es-ES" sz="2000" cap="small" dirty="0">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4797132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0" y="1747664"/>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 dirty="0" smtClean="0"/>
              <a:t>La </a:t>
            </a:r>
            <a:r>
              <a:rPr lang="es-ES" dirty="0"/>
              <a:t>esperanza de vida y las decisiones económicas</a:t>
            </a:r>
            <a:endParaRPr lang="es-MX" dirty="0"/>
          </a:p>
        </p:txBody>
      </p:sp>
      <p:sp>
        <p:nvSpPr>
          <p:cNvPr id="8196" name="Text Box 3"/>
          <p:cNvSpPr txBox="1">
            <a:spLocks noChangeArrowheads="1"/>
          </p:cNvSpPr>
          <p:nvPr/>
        </p:nvSpPr>
        <p:spPr bwMode="auto">
          <a:xfrm>
            <a:off x="720000" y="2318643"/>
            <a:ext cx="7920000" cy="91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ts val="0"/>
              </a:spcBef>
              <a:buNone/>
            </a:pPr>
            <a:r>
              <a:rPr lang="es-MX" sz="2000" dirty="0" smtClean="0"/>
              <a:t>El </a:t>
            </a:r>
            <a:r>
              <a:rPr lang="es-MX" sz="2000" dirty="0"/>
              <a:t>ciclo de vida de una persona económicamente activa </a:t>
            </a:r>
            <a:r>
              <a:rPr lang="es-MX" sz="2000" dirty="0" smtClean="0"/>
              <a:t>se plantea en</a:t>
            </a:r>
          </a:p>
          <a:p>
            <a:pPr algn="just">
              <a:spcBef>
                <a:spcPts val="0"/>
              </a:spcBef>
              <a:buNone/>
            </a:pPr>
            <a:r>
              <a:rPr lang="es-MX" sz="2000" dirty="0" smtClean="0"/>
              <a:t>tres </a:t>
            </a:r>
            <a:r>
              <a:rPr lang="es-MX" sz="2000" dirty="0"/>
              <a:t>fases</a:t>
            </a:r>
            <a:r>
              <a:rPr lang="es-MX" sz="2000" dirty="0" smtClean="0"/>
              <a:t>.</a:t>
            </a:r>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4350307" y="3062543"/>
            <a:ext cx="4289693" cy="2784000"/>
          </a:xfrm>
          <a:prstGeom prst="rect">
            <a:avLst/>
          </a:prstGeom>
        </p:spPr>
      </p:pic>
      <p:sp>
        <p:nvSpPr>
          <p:cNvPr id="7" name="Text Box 3"/>
          <p:cNvSpPr txBox="1">
            <a:spLocks noChangeArrowheads="1"/>
          </p:cNvSpPr>
          <p:nvPr/>
        </p:nvSpPr>
        <p:spPr bwMode="auto">
          <a:xfrm>
            <a:off x="725608" y="3140968"/>
            <a:ext cx="4710488" cy="2304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indent="-457200" algn="just">
              <a:buFont typeface="+mj-lt"/>
              <a:buAutoNum type="arabicPeriod"/>
            </a:pPr>
            <a:r>
              <a:rPr lang="es-MX" sz="2000" dirty="0" smtClean="0"/>
              <a:t>En </a:t>
            </a:r>
            <a:r>
              <a:rPr lang="es-MX" sz="2000" dirty="0"/>
              <a:t>la primera el ingreso </a:t>
            </a:r>
            <a:r>
              <a:rPr lang="es-MX" sz="2000" dirty="0" smtClean="0"/>
              <a:t>es </a:t>
            </a:r>
            <a:r>
              <a:rPr lang="es-MX" sz="2000" dirty="0"/>
              <a:t>nulo; sin embargo, tiene consumos por alimentación, salud, vivienda, escuela, etcétera, financiados por transferencias de diversas fuentes: presupuesto familiar, becas, o servicios asistenciales, entre </a:t>
            </a:r>
            <a:r>
              <a:rPr lang="es-MX" sz="2000" dirty="0" smtClean="0"/>
              <a:t>otros.</a:t>
            </a:r>
            <a:endParaRPr lang="es-MX" sz="2000" dirty="0"/>
          </a:p>
        </p:txBody>
      </p:sp>
    </p:spTree>
    <p:extLst>
      <p:ext uri="{BB962C8B-B14F-4D97-AF65-F5344CB8AC3E}">
        <p14:creationId xmlns:p14="http://schemas.microsoft.com/office/powerpoint/2010/main" val="305696704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395536" y="2132856"/>
            <a:ext cx="4500072" cy="316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indent="-457200" algn="just">
              <a:buFont typeface="+mj-lt"/>
              <a:buAutoNum type="arabicPeriod" startAt="2"/>
            </a:pPr>
            <a:r>
              <a:rPr lang="es-MX" sz="2000" dirty="0" smtClean="0"/>
              <a:t>En </a:t>
            </a:r>
            <a:r>
              <a:rPr lang="es-MX" sz="2000" dirty="0"/>
              <a:t>la segunda fase, con la conclusión de los estudios y la integración al mercado laboral, la gente empieza a generar ingresos, los cuales aumentan </a:t>
            </a:r>
            <a:r>
              <a:rPr lang="es-MX" sz="2000" dirty="0" smtClean="0"/>
              <a:t>conforme acumula </a:t>
            </a:r>
            <a:r>
              <a:rPr lang="es-MX" sz="2000" dirty="0"/>
              <a:t>experiencia </a:t>
            </a:r>
            <a:r>
              <a:rPr lang="es-MX" sz="2000" dirty="0" smtClean="0"/>
              <a:t>y mejora </a:t>
            </a:r>
            <a:r>
              <a:rPr lang="es-MX" sz="2000" dirty="0"/>
              <a:t>el desempeño profesional. Es la etapa de construcción del patrimonio familiar y de la generación del ahorro para el </a:t>
            </a:r>
            <a:r>
              <a:rPr lang="es-MX" sz="2000" dirty="0" smtClean="0"/>
              <a:t>retiro.</a:t>
            </a:r>
            <a:endParaRPr lang="es-MX" sz="2000" dirty="0"/>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6" name="Imagen 5"/>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492896"/>
            <a:ext cx="3415761" cy="2448272"/>
          </a:xfrm>
          <a:prstGeom prst="rect">
            <a:avLst/>
          </a:prstGeom>
          <a:noFill/>
          <a:ln>
            <a:noFill/>
          </a:ln>
        </p:spPr>
      </p:pic>
      <p:sp>
        <p:nvSpPr>
          <p:cNvPr id="2" name="Rectángulo redondeado 1"/>
          <p:cNvSpPr/>
          <p:nvPr/>
        </p:nvSpPr>
        <p:spPr bwMode="auto">
          <a:xfrm>
            <a:off x="6763769" y="2636913"/>
            <a:ext cx="1759577" cy="2052000"/>
          </a:xfrm>
          <a:prstGeom prst="roundRect">
            <a:avLst/>
          </a:prstGeom>
          <a:noFill/>
          <a:ln w="9525">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344322942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596508" y="1772816"/>
            <a:ext cx="7920000" cy="230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indent="-457200" algn="just">
              <a:buFont typeface="+mj-lt"/>
              <a:buAutoNum type="arabicPeriod" startAt="3"/>
            </a:pPr>
            <a:r>
              <a:rPr lang="es-MX" sz="2000" dirty="0"/>
              <a:t>La tercera etapa. En el siguiente tercio de vida (50 a 75 años) empieza el declive laboral, intelectual y físico, con una caída drástica en el ingreso e importantes cambios en el patrón de consumo, se orienta, principalmente a medicinas y honorarios médicos. La capacidad de ahorro se vuelve nula o es escasa. Se empieza a utilizar estos recursos para compensar la caída del ingreso. Recordar que </a:t>
            </a:r>
            <a:r>
              <a:rPr lang="es-MX" sz="2000" dirty="0" smtClean="0"/>
              <a:t>el </a:t>
            </a:r>
            <a:r>
              <a:rPr lang="es-MX" sz="2000" dirty="0"/>
              <a:t>ahorro como un consumo diferido en el tiempo: ¡llegó el momento</a:t>
            </a:r>
            <a:r>
              <a:rPr lang="es-MX" sz="2000" dirty="0" smtClean="0"/>
              <a:t>!</a:t>
            </a:r>
            <a:endParaRPr lang="es-MX" sz="2000" dirty="0"/>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2936575" y="4149080"/>
            <a:ext cx="3239865" cy="1976640"/>
          </a:xfrm>
          <a:prstGeom prst="rect">
            <a:avLst/>
          </a:prstGeom>
        </p:spPr>
      </p:pic>
    </p:spTree>
    <p:extLst>
      <p:ext uri="{BB962C8B-B14F-4D97-AF65-F5344CB8AC3E}">
        <p14:creationId xmlns:p14="http://schemas.microsoft.com/office/powerpoint/2010/main" val="256717930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0" y="1747664"/>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 dirty="0" smtClean="0"/>
              <a:t>La inflación: un impuesto regresivo</a:t>
            </a:r>
            <a:endParaRPr lang="es-MX" dirty="0"/>
          </a:p>
        </p:txBody>
      </p:sp>
      <p:sp>
        <p:nvSpPr>
          <p:cNvPr id="8196" name="Text Box 3"/>
          <p:cNvSpPr txBox="1">
            <a:spLocks noChangeArrowheads="1"/>
          </p:cNvSpPr>
          <p:nvPr/>
        </p:nvSpPr>
        <p:spPr bwMode="auto">
          <a:xfrm>
            <a:off x="720000" y="2318643"/>
            <a:ext cx="7668424" cy="1398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Una </a:t>
            </a:r>
            <a:r>
              <a:rPr lang="es-MX" sz="2000" dirty="0"/>
              <a:t>inflación alta y volátil funciona como un impuesto regresivo pues hace que el precio de los bienes y servicios se incremente, o que el valor del dinero disminuya, lo que afecta el poder adquisitivo de las personas</a:t>
            </a:r>
            <a:r>
              <a:rPr lang="es-MX" sz="2000" dirty="0" smtClean="0"/>
              <a:t>.</a:t>
            </a:r>
            <a:endParaRPr lang="es-MX" sz="2000" dirty="0"/>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rotWithShape="1">
          <a:blip r:embed="rId3"/>
          <a:srcRect l="16173" t="33482" r="15919" b="24887"/>
          <a:stretch/>
        </p:blipFill>
        <p:spPr>
          <a:xfrm>
            <a:off x="1656212" y="3822488"/>
            <a:ext cx="5796000" cy="1998607"/>
          </a:xfrm>
          <a:prstGeom prst="rect">
            <a:avLst/>
          </a:prstGeom>
        </p:spPr>
      </p:pic>
    </p:spTree>
    <p:extLst>
      <p:ext uri="{BB962C8B-B14F-4D97-AF65-F5344CB8AC3E}">
        <p14:creationId xmlns:p14="http://schemas.microsoft.com/office/powerpoint/2010/main" val="300508854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115816"/>
            <a:ext cx="9144000" cy="457200"/>
          </a:xfrm>
          <a:prstGeom prst="rect">
            <a:avLst/>
          </a:prstGeom>
          <a:noFill/>
          <a:ln w="9525">
            <a:noFill/>
            <a:miter lim="800000"/>
            <a:headEnd/>
            <a:tailEnd/>
          </a:ln>
          <a:effectLst/>
        </p:spPr>
        <p:txBody>
          <a:bodyPr/>
          <a:lstStyle/>
          <a:p>
            <a:pPr algn="ctr">
              <a:spcBef>
                <a:spcPct val="50000"/>
              </a:spcBef>
              <a:defRPr/>
            </a:pPr>
            <a:r>
              <a:rPr lang="es-MX" sz="2400" b="1" cap="small" dirty="0" smtClean="0">
                <a:latin typeface="Times New Roman" panose="02020603050405020304" pitchFamily="18" charset="0"/>
                <a:cs typeface="Times New Roman" panose="02020603050405020304" pitchFamily="18" charset="0"/>
              </a:rPr>
              <a:t>II. Rentabilidad </a:t>
            </a:r>
            <a:r>
              <a:rPr lang="es-MX" sz="2400" b="1" cap="small" dirty="0">
                <a:latin typeface="Times New Roman" panose="02020603050405020304" pitchFamily="18" charset="0"/>
                <a:cs typeface="Times New Roman" panose="02020603050405020304" pitchFamily="18" charset="0"/>
              </a:rPr>
              <a:t>y Riesgo</a:t>
            </a:r>
            <a:endParaRPr lang="es-ES" sz="2400" b="1" cap="sm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161816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0" y="1772816"/>
            <a:ext cx="9144000" cy="81724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pPr>
              <a:spcBef>
                <a:spcPts val="0"/>
              </a:spcBef>
            </a:pPr>
            <a:r>
              <a:rPr lang="es-MX" sz="2200" dirty="0" smtClean="0"/>
              <a:t>Objetivo de las finanzas</a:t>
            </a:r>
          </a:p>
          <a:p>
            <a:pPr>
              <a:spcBef>
                <a:spcPts val="0"/>
              </a:spcBef>
            </a:pPr>
            <a:r>
              <a:rPr lang="es-MX" sz="2000" b="0" dirty="0" smtClean="0"/>
              <a:t>Maximizar </a:t>
            </a:r>
            <a:r>
              <a:rPr lang="es-MX" sz="2000" b="0" dirty="0"/>
              <a:t>el rendimiento y minimizar el </a:t>
            </a:r>
            <a:r>
              <a:rPr lang="es-MX" sz="2000" b="0" dirty="0" smtClean="0"/>
              <a:t>riesgo</a:t>
            </a:r>
            <a:endParaRPr lang="es-MX" sz="2000" b="0" dirty="0"/>
          </a:p>
        </p:txBody>
      </p:sp>
      <p:sp>
        <p:nvSpPr>
          <p:cNvPr id="8196" name="Text Box 3"/>
          <p:cNvSpPr txBox="1">
            <a:spLocks noChangeArrowheads="1"/>
          </p:cNvSpPr>
          <p:nvPr/>
        </p:nvSpPr>
        <p:spPr bwMode="auto">
          <a:xfrm>
            <a:off x="755576" y="2956921"/>
            <a:ext cx="3996016" cy="262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Las finanzas estudian la manera en que los recursos escasos se asignan a través del tiempo para maximizar el rendimiento del inversionista y minimizar el riesgo inherente, definido como la volatilidad de los flujos financieros no esperados</a:t>
            </a:r>
            <a:r>
              <a:rPr lang="es-MX" sz="2000" dirty="0" smtClean="0"/>
              <a:t>.</a:t>
            </a:r>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7" name="Picture 6" descr="distr_1"/>
          <p:cNvPicPr>
            <a:picLocks noChangeAspect="1" noChangeArrowheads="1"/>
          </p:cNvPicPr>
          <p:nvPr/>
        </p:nvPicPr>
        <p:blipFill rotWithShape="1">
          <a:blip r:embed="rId3">
            <a:extLst>
              <a:ext uri="{28A0092B-C50C-407E-A947-70E740481C1C}">
                <a14:useLocalDpi xmlns:a14="http://schemas.microsoft.com/office/drawing/2010/main" val="0"/>
              </a:ext>
            </a:extLst>
          </a:blip>
          <a:srcRect l="16624" t="16385" r="15430"/>
          <a:stretch/>
        </p:blipFill>
        <p:spPr bwMode="auto">
          <a:xfrm>
            <a:off x="5364088" y="3168426"/>
            <a:ext cx="2376264" cy="2204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214540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12"/>
          <p:cNvSpPr txBox="1">
            <a:spLocks noChangeArrowheads="1"/>
          </p:cNvSpPr>
          <p:nvPr/>
        </p:nvSpPr>
        <p:spPr bwMode="auto">
          <a:xfrm>
            <a:off x="814143" y="1957977"/>
            <a:ext cx="7920000" cy="400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ct val="50000"/>
              </a:spcBef>
              <a:buSzPct val="75000"/>
              <a:buNone/>
            </a:pPr>
            <a:r>
              <a:rPr lang="es-MX" sz="2000" dirty="0" smtClean="0"/>
              <a:t>El </a:t>
            </a:r>
            <a:r>
              <a:rPr lang="es-MX" sz="2000" i="1" dirty="0" smtClean="0"/>
              <a:t>rendimiento</a:t>
            </a:r>
            <a:r>
              <a:rPr lang="es-MX" sz="2000" dirty="0" smtClean="0"/>
              <a:t> es </a:t>
            </a:r>
            <a:r>
              <a:rPr lang="es-MX" sz="2000" dirty="0"/>
              <a:t>un porcentaje que se espera obtener </a:t>
            </a:r>
            <a:r>
              <a:rPr lang="es-MX" sz="2000" dirty="0" smtClean="0"/>
              <a:t>por canalizar el ahorro (excedentes de recursos) a:</a:t>
            </a:r>
          </a:p>
          <a:p>
            <a:pPr marL="900000" indent="-432000" algn="just">
              <a:spcBef>
                <a:spcPts val="600"/>
              </a:spcBef>
              <a:buSzPct val="100000"/>
              <a:buFont typeface="+mj-lt"/>
              <a:buAutoNum type="romanLcPeriod"/>
            </a:pPr>
            <a:r>
              <a:rPr lang="es-MX" sz="2000" dirty="0" smtClean="0"/>
              <a:t>Un instrumento financiero.</a:t>
            </a:r>
          </a:p>
          <a:p>
            <a:pPr marL="900000" algn="just">
              <a:spcBef>
                <a:spcPts val="0"/>
              </a:spcBef>
              <a:buSzPct val="100000"/>
              <a:buNone/>
            </a:pPr>
            <a:r>
              <a:rPr lang="es-MX" sz="2000" dirty="0" smtClean="0"/>
              <a:t>El rendimiento es la </a:t>
            </a:r>
            <a:r>
              <a:rPr lang="es-MX" sz="2000" u="sng" dirty="0" smtClean="0"/>
              <a:t>tasa</a:t>
            </a:r>
            <a:r>
              <a:rPr lang="es-MX" sz="2000" i="1" dirty="0" smtClean="0"/>
              <a:t> </a:t>
            </a:r>
            <a:r>
              <a:rPr lang="es-MX" sz="2000" dirty="0" smtClean="0"/>
              <a:t>de interés que pagará la entidad financiero por el depósito recibido.</a:t>
            </a:r>
          </a:p>
          <a:p>
            <a:pPr marL="900000" indent="-514350" algn="just">
              <a:spcBef>
                <a:spcPts val="600"/>
              </a:spcBef>
              <a:buSzPct val="100000"/>
              <a:buFont typeface="+mj-lt"/>
              <a:buAutoNum type="romanLcPeriod" startAt="2"/>
            </a:pPr>
            <a:r>
              <a:rPr lang="es-MX" sz="2000" dirty="0" smtClean="0"/>
              <a:t>Una operación de comercio.</a:t>
            </a:r>
          </a:p>
          <a:p>
            <a:pPr marL="900000" algn="just">
              <a:spcBef>
                <a:spcPts val="0"/>
              </a:spcBef>
              <a:buSzPct val="100000"/>
              <a:buNone/>
            </a:pPr>
            <a:r>
              <a:rPr lang="es-ES_tradnl" sz="2000" dirty="0" smtClean="0">
                <a:solidFill>
                  <a:srgbClr val="000000"/>
                </a:solidFill>
                <a:ea typeface="Arial Unicode MS" pitchFamily="34" charset="-128"/>
                <a:cs typeface="Times New Roman" panose="02020603050405020304" pitchFamily="18" charset="0"/>
              </a:rPr>
              <a:t>Es la </a:t>
            </a:r>
            <a:r>
              <a:rPr lang="es-ES_tradnl" sz="2000" u="sng" dirty="0" smtClean="0">
                <a:solidFill>
                  <a:srgbClr val="000000"/>
                </a:solidFill>
                <a:ea typeface="Arial Unicode MS" pitchFamily="34" charset="-128"/>
                <a:cs typeface="Times New Roman" panose="02020603050405020304" pitchFamily="18" charset="0"/>
              </a:rPr>
              <a:t>tasa</a:t>
            </a:r>
            <a:r>
              <a:rPr lang="es-ES_tradnl" sz="2000" dirty="0" smtClean="0">
                <a:solidFill>
                  <a:srgbClr val="000000"/>
                </a:solidFill>
                <a:ea typeface="Arial Unicode MS" pitchFamily="34" charset="-128"/>
                <a:cs typeface="Times New Roman" panose="02020603050405020304" pitchFamily="18" charset="0"/>
              </a:rPr>
              <a:t> que se obtiene a partir de la ganancia de capital (diferencia </a:t>
            </a:r>
            <a:r>
              <a:rPr lang="es-ES_tradnl" sz="2000" dirty="0">
                <a:solidFill>
                  <a:srgbClr val="000000"/>
                </a:solidFill>
                <a:ea typeface="Arial Unicode MS" pitchFamily="34" charset="-128"/>
                <a:cs typeface="Times New Roman" panose="02020603050405020304" pitchFamily="18" charset="0"/>
              </a:rPr>
              <a:t>en la compra-venta de un </a:t>
            </a:r>
            <a:r>
              <a:rPr lang="es-ES_tradnl" sz="2000" dirty="0" smtClean="0">
                <a:solidFill>
                  <a:srgbClr val="000000"/>
                </a:solidFill>
                <a:ea typeface="Arial Unicode MS" pitchFamily="34" charset="-128"/>
                <a:cs typeface="Times New Roman" panose="02020603050405020304" pitchFamily="18" charset="0"/>
              </a:rPr>
              <a:t>activo).</a:t>
            </a:r>
            <a:endParaRPr lang="es-MX" sz="2000" dirty="0" smtClean="0"/>
          </a:p>
          <a:p>
            <a:pPr marL="900000" indent="-514350" algn="just">
              <a:spcBef>
                <a:spcPts val="600"/>
              </a:spcBef>
              <a:buSzPct val="100000"/>
              <a:buFont typeface="+mj-lt"/>
              <a:buAutoNum type="romanLcPeriod" startAt="3"/>
            </a:pPr>
            <a:r>
              <a:rPr lang="es-MX" sz="2000" dirty="0" smtClean="0"/>
              <a:t>Una inversión en un proyecto económico.</a:t>
            </a:r>
          </a:p>
          <a:p>
            <a:pPr marL="900000" algn="just">
              <a:spcBef>
                <a:spcPts val="0"/>
              </a:spcBef>
              <a:buSzPct val="100000"/>
              <a:buNone/>
            </a:pPr>
            <a:r>
              <a:rPr lang="es-ES_tradnl" sz="2000" dirty="0" smtClean="0">
                <a:cs typeface="Times New Roman" panose="02020603050405020304" pitchFamily="18" charset="0"/>
              </a:rPr>
              <a:t>El rendimiento se mide a través de la </a:t>
            </a:r>
            <a:r>
              <a:rPr lang="es-ES_tradnl" sz="2000" u="sng" dirty="0" smtClean="0">
                <a:cs typeface="Times New Roman" panose="02020603050405020304" pitchFamily="18" charset="0"/>
              </a:rPr>
              <a:t>tasa</a:t>
            </a:r>
            <a:r>
              <a:rPr lang="es-ES_tradnl" sz="2000" i="1" dirty="0" smtClean="0">
                <a:cs typeface="Times New Roman" panose="02020603050405020304" pitchFamily="18" charset="0"/>
              </a:rPr>
              <a:t> </a:t>
            </a:r>
            <a:r>
              <a:rPr lang="es-ES_tradnl" sz="2000" dirty="0" smtClean="0">
                <a:cs typeface="Times New Roman" panose="02020603050405020304" pitchFamily="18" charset="0"/>
              </a:rPr>
              <a:t>de retorno (TIR) que genera la empresa a través del tiempo.</a:t>
            </a:r>
            <a:endParaRPr lang="es-MX" sz="2000" dirty="0" smtClean="0">
              <a:cs typeface="Times New Roman" panose="02020603050405020304" pitchFamily="18" charset="0"/>
            </a:endParaRPr>
          </a:p>
        </p:txBody>
      </p:sp>
      <p:sp>
        <p:nvSpPr>
          <p:cNvPr id="7" name="Text Box 2"/>
          <p:cNvSpPr txBox="1">
            <a:spLocks noChangeArrowheads="1"/>
          </p:cNvSpPr>
          <p:nvPr/>
        </p:nvSpPr>
        <p:spPr bwMode="auto">
          <a:xfrm>
            <a:off x="0" y="1447800"/>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_tradnl" sz="2200" dirty="0" smtClean="0"/>
              <a:t>Rendimiento</a:t>
            </a:r>
            <a:endParaRPr lang="es-ES" sz="2200" dirty="0"/>
          </a:p>
        </p:txBody>
      </p:sp>
    </p:spTree>
    <p:extLst>
      <p:ext uri="{BB962C8B-B14F-4D97-AF65-F5344CB8AC3E}">
        <p14:creationId xmlns:p14="http://schemas.microsoft.com/office/powerpoint/2010/main" val="398985025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115816"/>
            <a:ext cx="9144000" cy="457200"/>
          </a:xfrm>
          <a:prstGeom prst="rect">
            <a:avLst/>
          </a:prstGeom>
          <a:noFill/>
          <a:ln w="9525">
            <a:noFill/>
            <a:miter lim="800000"/>
            <a:headEnd/>
            <a:tailEnd/>
          </a:ln>
          <a:effectLst/>
        </p:spPr>
        <p:txBody>
          <a:bodyPr/>
          <a:lstStyle/>
          <a:p>
            <a:pPr algn="ctr">
              <a:spcBef>
                <a:spcPct val="50000"/>
              </a:spcBef>
              <a:defRPr/>
            </a:pPr>
            <a:r>
              <a:rPr lang="es-MX" sz="2400" b="1" cap="small" dirty="0" smtClean="0">
                <a:latin typeface="Times New Roman" panose="02020603050405020304" pitchFamily="18" charset="0"/>
                <a:cs typeface="Times New Roman" panose="02020603050405020304" pitchFamily="18" charset="0"/>
              </a:rPr>
              <a:t>III. La demanda de dinero</a:t>
            </a:r>
            <a:endParaRPr lang="es-ES" sz="2400" b="1" cap="sm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954521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55576" y="2348880"/>
            <a:ext cx="4140032"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El dinero es un medio de pago. La medida básica de la cantidad de dinero es M1 que incluye los billetes y monedas y los depósitos de exigibilidad inmediata en los emisores de </a:t>
            </a:r>
            <a:r>
              <a:rPr lang="es-MX" sz="2000" dirty="0" smtClean="0"/>
              <a:t>dinero.</a:t>
            </a:r>
          </a:p>
        </p:txBody>
      </p:sp>
      <p:sp>
        <p:nvSpPr>
          <p:cNvPr id="4" name="Text Box 2"/>
          <p:cNvSpPr txBox="1">
            <a:spLocks noChangeArrowheads="1"/>
          </p:cNvSpPr>
          <p:nvPr/>
        </p:nvSpPr>
        <p:spPr bwMode="auto">
          <a:xfrm>
            <a:off x="0" y="1663824"/>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_tradnl" sz="2200" dirty="0" smtClean="0"/>
              <a:t>El dinero</a:t>
            </a:r>
            <a:endParaRPr lang="es-ES" sz="2200"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2348880"/>
            <a:ext cx="2159000" cy="1612900"/>
          </a:xfrm>
          <a:prstGeom prst="rect">
            <a:avLst/>
          </a:prstGeom>
        </p:spPr>
      </p:pic>
    </p:spTree>
    <p:extLst>
      <p:ext uri="{BB962C8B-B14F-4D97-AF65-F5344CB8AC3E}">
        <p14:creationId xmlns:p14="http://schemas.microsoft.com/office/powerpoint/2010/main" val="358227711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20000" y="1988840"/>
            <a:ext cx="7920000" cy="396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buNone/>
            </a:pPr>
            <a:r>
              <a:rPr lang="es-MX" sz="2000" dirty="0" smtClean="0"/>
              <a:t>De </a:t>
            </a:r>
            <a:r>
              <a:rPr lang="es-MX" sz="2000" dirty="0"/>
              <a:t>acuerdo a Keynes, los tres motivos más importantes que existen para mantener dinero son</a:t>
            </a:r>
            <a:r>
              <a:rPr lang="es-MX" sz="2000" dirty="0" smtClean="0"/>
              <a:t>:</a:t>
            </a:r>
          </a:p>
          <a:p>
            <a:pPr marL="828000" indent="-252000" algn="just">
              <a:buFont typeface="+mj-lt"/>
              <a:buAutoNum type="arabicPeriod"/>
            </a:pPr>
            <a:r>
              <a:rPr lang="es-MX" sz="2000" dirty="0" smtClean="0"/>
              <a:t>Por </a:t>
            </a:r>
            <a:r>
              <a:rPr lang="es-MX" sz="2000" dirty="0"/>
              <a:t>transacciones (M1), que es el que se debe a la utilización del dinero para realizar pagos</a:t>
            </a:r>
            <a:r>
              <a:rPr lang="es-MX" sz="2000" dirty="0" smtClean="0"/>
              <a:t>;</a:t>
            </a:r>
          </a:p>
          <a:p>
            <a:pPr marL="828000" indent="-252000" algn="just">
              <a:buFont typeface="+mj-lt"/>
              <a:buAutoNum type="arabicPeriod"/>
            </a:pPr>
            <a:r>
              <a:rPr lang="es-MX" sz="2000" dirty="0" smtClean="0"/>
              <a:t>Por </a:t>
            </a:r>
            <a:r>
              <a:rPr lang="es-MX" sz="2000" dirty="0"/>
              <a:t>precaución (M2), que surge para hacer frente a las contingencias imprevistas, </a:t>
            </a:r>
            <a:r>
              <a:rPr lang="es-MX" sz="2000" dirty="0" smtClean="0"/>
              <a:t>y</a:t>
            </a:r>
          </a:p>
          <a:p>
            <a:pPr marL="828000" indent="-252000" algn="just">
              <a:buFont typeface="+mj-lt"/>
              <a:buAutoNum type="arabicPeriod"/>
            </a:pPr>
            <a:r>
              <a:rPr lang="es-MX" sz="2000" dirty="0" smtClean="0"/>
              <a:t>Por </a:t>
            </a:r>
            <a:r>
              <a:rPr lang="es-MX" sz="2000" dirty="0"/>
              <a:t>especulación</a:t>
            </a:r>
            <a:r>
              <a:rPr lang="es-MX" sz="2000" dirty="0" smtClean="0"/>
              <a:t>.</a:t>
            </a:r>
          </a:p>
          <a:p>
            <a:pPr indent="457200" algn="just">
              <a:spcBef>
                <a:spcPts val="600"/>
              </a:spcBef>
              <a:buNone/>
            </a:pPr>
            <a:r>
              <a:rPr lang="es-MX" sz="2000" dirty="0"/>
              <a:t>La demanda de dinero refleja la cantidad que las personas desean mantener en forma líquida. Varios factores influyen en ello, entre los que está la </a:t>
            </a:r>
            <a:r>
              <a:rPr lang="es-MX" sz="2000" u="sng" dirty="0"/>
              <a:t>tasa de interés</a:t>
            </a:r>
            <a:r>
              <a:rPr lang="es-MX" sz="2000" dirty="0" smtClean="0"/>
              <a:t>.</a:t>
            </a:r>
            <a:endParaRPr lang="es-MX" sz="2200" dirty="0"/>
          </a:p>
          <a:p>
            <a:pPr marL="828000" indent="-252000" algn="just">
              <a:buFont typeface="+mj-lt"/>
              <a:buAutoNum type="arabicPeriod"/>
            </a:pPr>
            <a:endParaRPr lang="es-MX" sz="2200" dirty="0"/>
          </a:p>
        </p:txBody>
      </p:sp>
      <p:sp>
        <p:nvSpPr>
          <p:cNvPr id="4" name="Text Box 2"/>
          <p:cNvSpPr txBox="1">
            <a:spLocks noChangeArrowheads="1"/>
          </p:cNvSpPr>
          <p:nvPr/>
        </p:nvSpPr>
        <p:spPr bwMode="auto">
          <a:xfrm>
            <a:off x="0" y="1447800"/>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_tradnl" sz="2200" dirty="0" smtClean="0"/>
              <a:t>Demanda de dinero</a:t>
            </a:r>
            <a:endParaRPr lang="es-ES" sz="2200" dirty="0"/>
          </a:p>
        </p:txBody>
      </p:sp>
    </p:spTree>
    <p:extLst>
      <p:ext uri="{BB962C8B-B14F-4D97-AF65-F5344CB8AC3E}">
        <p14:creationId xmlns:p14="http://schemas.microsoft.com/office/powerpoint/2010/main" val="163241882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15750" t="11256" r="21251"/>
          <a:stretch/>
        </p:blipFill>
        <p:spPr>
          <a:xfrm>
            <a:off x="2483768" y="1196752"/>
            <a:ext cx="3600400" cy="4967540"/>
          </a:xfrm>
          <a:prstGeom prst="rect">
            <a:avLst/>
          </a:prstGeom>
        </p:spPr>
      </p:pic>
    </p:spTree>
    <p:extLst>
      <p:ext uri="{BB962C8B-B14F-4D97-AF65-F5344CB8AC3E}">
        <p14:creationId xmlns:p14="http://schemas.microsoft.com/office/powerpoint/2010/main" val="103923700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115816"/>
            <a:ext cx="9144000" cy="457200"/>
          </a:xfrm>
          <a:prstGeom prst="rect">
            <a:avLst/>
          </a:prstGeom>
          <a:noFill/>
          <a:ln w="9525">
            <a:noFill/>
            <a:miter lim="800000"/>
            <a:headEnd/>
            <a:tailEnd/>
          </a:ln>
          <a:effectLst/>
        </p:spPr>
        <p:txBody>
          <a:bodyPr/>
          <a:lstStyle/>
          <a:p>
            <a:pPr algn="ctr">
              <a:spcBef>
                <a:spcPct val="50000"/>
              </a:spcBef>
              <a:defRPr/>
            </a:pPr>
            <a:r>
              <a:rPr lang="es-MX" sz="2400" b="1" cap="small" dirty="0" smtClean="0">
                <a:latin typeface="Times New Roman" panose="02020603050405020304" pitchFamily="18" charset="0"/>
                <a:cs typeface="Times New Roman" panose="02020603050405020304" pitchFamily="18" charset="0"/>
              </a:rPr>
              <a:t>IV. Tasas de interés</a:t>
            </a:r>
            <a:endParaRPr lang="es-ES" sz="2400" b="1" cap="sm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877907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612000" y="2276872"/>
            <a:ext cx="7920000"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La relación </a:t>
            </a:r>
            <a:r>
              <a:rPr lang="es-MX" sz="2000" dirty="0" smtClean="0"/>
              <a:t>entre </a:t>
            </a:r>
            <a:r>
              <a:rPr lang="es-MX" sz="2000" dirty="0"/>
              <a:t>el valor del dinero y el tiempo es uno de los conceptos fundamentales en las finanzas, ya que una misma cantidad de dinero tiene diferente valor, dependiendo del momento en que se reciba por la depreciación que genera la inflación: el dinero pierde poder de compra (un peso hoy vale más que un peso mañana</a:t>
            </a:r>
            <a:r>
              <a:rPr lang="es-MX" sz="2000" dirty="0" smtClean="0"/>
              <a:t>).</a:t>
            </a:r>
            <a:endParaRPr lang="es-MX" sz="2000" dirty="0"/>
          </a:p>
        </p:txBody>
      </p:sp>
      <p:sp>
        <p:nvSpPr>
          <p:cNvPr id="4" name="Text Box 2"/>
          <p:cNvSpPr txBox="1">
            <a:spLocks noChangeArrowheads="1"/>
          </p:cNvSpPr>
          <p:nvPr/>
        </p:nvSpPr>
        <p:spPr bwMode="auto">
          <a:xfrm>
            <a:off x="0" y="1675656"/>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_tradnl" sz="2200" dirty="0" smtClean="0"/>
              <a:t>El valor del dinero en el tiempo</a:t>
            </a:r>
            <a:endParaRPr lang="es-ES" sz="2200" dirty="0"/>
          </a:p>
        </p:txBody>
      </p:sp>
      <p:pic>
        <p:nvPicPr>
          <p:cNvPr id="2" name="Imagen 1"/>
          <p:cNvPicPr>
            <a:picLocks noChangeAspect="1"/>
          </p:cNvPicPr>
          <p:nvPr/>
        </p:nvPicPr>
        <p:blipFill>
          <a:blip r:embed="rId3"/>
          <a:stretch>
            <a:fillRect/>
          </a:stretch>
        </p:blipFill>
        <p:spPr>
          <a:xfrm>
            <a:off x="2694825" y="4016896"/>
            <a:ext cx="3754350" cy="1315440"/>
          </a:xfrm>
          <a:prstGeom prst="rect">
            <a:avLst/>
          </a:prstGeom>
        </p:spPr>
      </p:pic>
    </p:spTree>
    <p:extLst>
      <p:ext uri="{BB962C8B-B14F-4D97-AF65-F5344CB8AC3E}">
        <p14:creationId xmlns:p14="http://schemas.microsoft.com/office/powerpoint/2010/main" val="258553815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20000" y="1988840"/>
            <a:ext cx="7920000"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Para </a:t>
            </a:r>
            <a:r>
              <a:rPr lang="es-MX" sz="2000" dirty="0"/>
              <a:t>poder tomar decisiones se debe comparar cantidades de dinero expresadas en el mismo momento en el </a:t>
            </a:r>
            <a:r>
              <a:rPr lang="es-MX" sz="2000" dirty="0" smtClean="0"/>
              <a:t>tiempo.</a:t>
            </a:r>
            <a:endParaRPr lang="es-MX" sz="2000" dirty="0"/>
          </a:p>
        </p:txBody>
      </p:sp>
      <p:pic>
        <p:nvPicPr>
          <p:cNvPr id="5" name="Imagen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3068960"/>
            <a:ext cx="4608512" cy="720080"/>
          </a:xfrm>
          <a:prstGeom prst="rect">
            <a:avLst/>
          </a:prstGeom>
          <a:noFill/>
          <a:ln>
            <a:noFill/>
          </a:ln>
        </p:spPr>
      </p:pic>
      <p:sp>
        <p:nvSpPr>
          <p:cNvPr id="6" name="Text Box 3"/>
          <p:cNvSpPr txBox="1">
            <a:spLocks noChangeArrowheads="1"/>
          </p:cNvSpPr>
          <p:nvPr/>
        </p:nvSpPr>
        <p:spPr bwMode="auto">
          <a:xfrm>
            <a:off x="724926" y="3861048"/>
            <a:ext cx="7920000"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buNone/>
            </a:pPr>
            <a:r>
              <a:rPr lang="es-MX" sz="2000" dirty="0" smtClean="0"/>
              <a:t>El </a:t>
            </a:r>
            <a:r>
              <a:rPr lang="es-MX" sz="2000" i="1" dirty="0" smtClean="0"/>
              <a:t>tiempo</a:t>
            </a:r>
            <a:r>
              <a:rPr lang="es-MX" sz="2000" dirty="0" smtClean="0"/>
              <a:t> es una magnitud física con la que se mide la duración o separación de acontecimientos y permite ordenar los sucesos en secuencias o instantes de tiempo </a:t>
            </a:r>
            <a:r>
              <a:rPr lang="es-MX" sz="2000" i="1" dirty="0" smtClean="0"/>
              <a:t>p</a:t>
            </a:r>
            <a:r>
              <a:rPr lang="es-MX" sz="2000" baseline="-25000" dirty="0" smtClean="0"/>
              <a:t>1 </a:t>
            </a:r>
            <a:r>
              <a:rPr lang="es-MX" sz="2000" dirty="0" smtClean="0"/>
              <a:t>y </a:t>
            </a:r>
            <a:r>
              <a:rPr lang="es-MX" sz="2000" i="1" dirty="0" smtClean="0"/>
              <a:t>p</a:t>
            </a:r>
            <a:r>
              <a:rPr lang="es-MX" sz="2000" baseline="-25000" dirty="0" smtClean="0"/>
              <a:t>2</a:t>
            </a:r>
            <a:r>
              <a:rPr lang="es-MX" sz="2000" dirty="0" smtClean="0"/>
              <a:t>, estableciendo un pasado, un presente (hoy) y un futuro.</a:t>
            </a:r>
            <a:endParaRPr lang="es-MX" sz="2000" dirty="0"/>
          </a:p>
        </p:txBody>
      </p:sp>
    </p:spTree>
    <p:extLst>
      <p:ext uri="{BB962C8B-B14F-4D97-AF65-F5344CB8AC3E}">
        <p14:creationId xmlns:p14="http://schemas.microsoft.com/office/powerpoint/2010/main" val="2717246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724926" y="2060848"/>
            <a:ext cx="5315292"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El tiempo, en </a:t>
            </a:r>
            <a:r>
              <a:rPr lang="es-MX" sz="2000" dirty="0"/>
              <a:t>el caso del </a:t>
            </a:r>
            <a:r>
              <a:rPr lang="es-MX" sz="2000" i="1" dirty="0"/>
              <a:t>interés discreto</a:t>
            </a:r>
            <a:r>
              <a:rPr lang="es-MX" sz="2000" dirty="0"/>
              <a:t>, la unidad mínima, plazo (</a:t>
            </a:r>
            <a:r>
              <a:rPr lang="es-MX" sz="2000" i="1" dirty="0"/>
              <a:t>p</a:t>
            </a:r>
            <a:r>
              <a:rPr lang="es-MX" sz="2000" dirty="0"/>
              <a:t>), es el espacio de tiempo que existe entre dos momentos: un día, una semana, una quincena, un mes, un bimestre, un trimestre, un semestre, un año, dos años, etcétera.</a:t>
            </a:r>
          </a:p>
          <a:p>
            <a:pPr indent="457200" algn="just">
              <a:spcBef>
                <a:spcPts val="1200"/>
              </a:spcBef>
              <a:buNone/>
            </a:pPr>
            <a:r>
              <a:rPr lang="es-MX" sz="2000" dirty="0" smtClean="0"/>
              <a:t>En el caso del </a:t>
            </a:r>
            <a:r>
              <a:rPr lang="es-MX" sz="2000" i="1" dirty="0" smtClean="0"/>
              <a:t>interés continuo</a:t>
            </a:r>
            <a:r>
              <a:rPr lang="es-MX" sz="2000" dirty="0" smtClean="0"/>
              <a:t> la unidad básica, de acuerdo al Sistema Internacional, es el segundo (</a:t>
            </a:r>
            <a:r>
              <a:rPr lang="es-MX" sz="2000" i="1" dirty="0" smtClean="0"/>
              <a:t>s</a:t>
            </a:r>
            <a:r>
              <a:rPr lang="es-MX" sz="2000" dirty="0" smtClean="0"/>
              <a:t>).</a:t>
            </a:r>
            <a:endParaRPr lang="es-MX" sz="2000" dirty="0"/>
          </a:p>
        </p:txBody>
      </p:sp>
      <p:grpSp>
        <p:nvGrpSpPr>
          <p:cNvPr id="7" name="1 Grupo"/>
          <p:cNvGrpSpPr/>
          <p:nvPr/>
        </p:nvGrpSpPr>
        <p:grpSpPr>
          <a:xfrm>
            <a:off x="6228184" y="2132856"/>
            <a:ext cx="1440000" cy="1440000"/>
            <a:chOff x="3347864" y="3692355"/>
            <a:chExt cx="1656184" cy="1680861"/>
          </a:xfrm>
        </p:grpSpPr>
        <p:pic>
          <p:nvPicPr>
            <p:cNvPr id="8" name="Picture 2" descr="https://encrypted-tbn1.gstatic.com/images?q=tbn:ANd9GcQ4mC-5AdQSHJJlE9obvfbSH9z_82MNyppPYsAJm5QnQ4RSXj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692355"/>
              <a:ext cx="1439999" cy="14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9" name="Picture 2" descr="https://encrypted-tbn1.gstatic.com/images?q=tbn:ANd9GcQ4mC-5AdQSHJJlE9obvfbSH9z_82MNyppPYsAJm5QnQ4RSXj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2048" y="4581215"/>
              <a:ext cx="792000" cy="7920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pic>
        <p:nvPicPr>
          <p:cNvPr id="1026" name="Picture 2" descr="Resultado de imagen para reloj are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4005064"/>
            <a:ext cx="1620000" cy="9072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p:cNvSpPr txBox="1">
            <a:spLocks noChangeArrowheads="1"/>
          </p:cNvSpPr>
          <p:nvPr/>
        </p:nvSpPr>
        <p:spPr bwMode="auto">
          <a:xfrm>
            <a:off x="0" y="1447800"/>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ES_tradnl" sz="2200" dirty="0" smtClean="0"/>
              <a:t>El tiempo discreto y continuo</a:t>
            </a:r>
            <a:endParaRPr lang="es-ES" sz="2200" dirty="0"/>
          </a:p>
        </p:txBody>
      </p:sp>
    </p:spTree>
    <p:extLst>
      <p:ext uri="{BB962C8B-B14F-4D97-AF65-F5344CB8AC3E}">
        <p14:creationId xmlns:p14="http://schemas.microsoft.com/office/powerpoint/2010/main" val="112558930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20000" y="1988840"/>
            <a:ext cx="7920000"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Es el precio que se paga por usar el dinero recibido en préstamo durante determinado período, es decir, el monto que la persona que presta dinero (prestamista) cobra a quienes lo reciben (prestatarios). Mientras que para una de las partes significa la remuneración por el capital que presta, para la otra es el pago por usarlo</a:t>
            </a:r>
            <a:r>
              <a:rPr lang="es-MX" sz="2000" dirty="0" smtClean="0"/>
              <a:t>.</a:t>
            </a:r>
          </a:p>
          <a:p>
            <a:pPr indent="457200" algn="just">
              <a:spcBef>
                <a:spcPts val="0"/>
              </a:spcBef>
              <a:buNone/>
            </a:pPr>
            <a:r>
              <a:rPr lang="es-MX" sz="2000" dirty="0" smtClean="0"/>
              <a:t>En </a:t>
            </a:r>
            <a:r>
              <a:rPr lang="es-MX" sz="2000" dirty="0"/>
              <a:t>términos económicos, es el precio del dinero.</a:t>
            </a:r>
          </a:p>
        </p:txBody>
      </p:sp>
      <p:sp>
        <p:nvSpPr>
          <p:cNvPr id="4" name="Text Box 2"/>
          <p:cNvSpPr txBox="1">
            <a:spLocks noChangeArrowheads="1"/>
          </p:cNvSpPr>
          <p:nvPr/>
        </p:nvSpPr>
        <p:spPr bwMode="auto">
          <a:xfrm>
            <a:off x="0" y="1447800"/>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MX" sz="2200" dirty="0"/>
              <a:t>Concepto de interés</a:t>
            </a:r>
            <a:endParaRPr lang="es-ES" sz="2200"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0000" y="4149080"/>
            <a:ext cx="2160000" cy="1388569"/>
          </a:xfrm>
          <a:prstGeom prst="rect">
            <a:avLst/>
          </a:prstGeom>
        </p:spPr>
      </p:pic>
    </p:spTree>
    <p:extLst>
      <p:ext uri="{BB962C8B-B14F-4D97-AF65-F5344CB8AC3E}">
        <p14:creationId xmlns:p14="http://schemas.microsoft.com/office/powerpoint/2010/main" val="263369568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20000" y="1988840"/>
            <a:ext cx="7920000"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342900" indent="-342900" algn="just">
              <a:spcBef>
                <a:spcPts val="0"/>
              </a:spcBef>
              <a:buFont typeface="Times New Roman" panose="02020603050405020304" pitchFamily="18" charset="0"/>
              <a:buChar char="+"/>
            </a:pPr>
            <a:r>
              <a:rPr lang="es-MX" sz="2000" dirty="0" smtClean="0"/>
              <a:t>Pasiva </a:t>
            </a:r>
            <a:r>
              <a:rPr lang="es-MX" sz="2000" dirty="0"/>
              <a:t>(o de captación)</a:t>
            </a:r>
          </a:p>
          <a:p>
            <a:pPr marL="720000" algn="just">
              <a:spcBef>
                <a:spcPts val="0"/>
              </a:spcBef>
              <a:buNone/>
            </a:pPr>
            <a:r>
              <a:rPr lang="es-MX" sz="2000" dirty="0"/>
              <a:t>Es el porcentaje que paga una institución bancaria a sus clientes por el depósito de su </a:t>
            </a:r>
            <a:r>
              <a:rPr lang="es-MX" sz="2000" dirty="0" smtClean="0"/>
              <a:t>dinero. La referencia son los Certificados </a:t>
            </a:r>
            <a:r>
              <a:rPr lang="es-MX" sz="2000" dirty="0"/>
              <a:t>de la Tesorería de la Federación (Cetes)</a:t>
            </a:r>
          </a:p>
          <a:p>
            <a:pPr marL="342900" indent="-342900" algn="just">
              <a:spcBef>
                <a:spcPts val="1200"/>
              </a:spcBef>
              <a:buFont typeface="Times New Roman" panose="02020603050405020304" pitchFamily="18" charset="0"/>
              <a:buChar char="+"/>
            </a:pPr>
            <a:r>
              <a:rPr lang="es-MX" sz="2000" dirty="0" smtClean="0"/>
              <a:t>Activa (o de colocación)</a:t>
            </a:r>
          </a:p>
          <a:p>
            <a:pPr marL="720000" algn="just">
              <a:spcBef>
                <a:spcPts val="0"/>
              </a:spcBef>
              <a:buNone/>
            </a:pPr>
            <a:r>
              <a:rPr lang="es-MX" sz="2000" dirty="0" smtClean="0"/>
              <a:t>Es </a:t>
            </a:r>
            <a:r>
              <a:rPr lang="es-MX" sz="2000" dirty="0"/>
              <a:t>el porcentaje que las instituciones bancarias cobran por los diferentes tipos de servicios de </a:t>
            </a:r>
            <a:r>
              <a:rPr lang="es-MX" sz="2000" dirty="0" smtClean="0"/>
              <a:t>crédito. La </a:t>
            </a:r>
            <a:r>
              <a:rPr lang="es-MX" sz="2000" dirty="0"/>
              <a:t>base para determinarla es la Tasa de Interés Interbancaria de Equilibrio (TIIE</a:t>
            </a:r>
            <a:r>
              <a:rPr lang="es-MX" sz="2000" dirty="0" smtClean="0"/>
              <a:t>).</a:t>
            </a:r>
            <a:endParaRPr lang="es-ES_tradnl" altLang="es-MX" sz="2400" dirty="0" smtClean="0">
              <a:latin typeface="Bookman Old Style" panose="02050604050505020204" pitchFamily="18" charset="0"/>
              <a:cs typeface="Times New Roman" panose="02020603050405020304" pitchFamily="18" charset="0"/>
            </a:endParaRPr>
          </a:p>
          <a:p>
            <a:pPr>
              <a:spcBef>
                <a:spcPct val="50000"/>
              </a:spcBef>
              <a:buFontTx/>
              <a:buNone/>
            </a:pPr>
            <a:endParaRPr lang="es-ES_tradnl" altLang="es-MX" sz="2400" dirty="0">
              <a:latin typeface="Bookman Old Style" panose="02050604050505020204" pitchFamily="18" charset="0"/>
              <a:cs typeface="Times New Roman" panose="02020603050405020304" pitchFamily="18" charset="0"/>
            </a:endParaRPr>
          </a:p>
          <a:p>
            <a:pPr>
              <a:spcBef>
                <a:spcPct val="50000"/>
              </a:spcBef>
              <a:buFontTx/>
              <a:buNone/>
            </a:pPr>
            <a:r>
              <a:rPr lang="es-ES" altLang="es-MX" sz="2400" dirty="0" smtClean="0"/>
              <a:t> </a:t>
            </a:r>
            <a:endParaRPr lang="es-ES" altLang="es-MX" sz="2400" dirty="0"/>
          </a:p>
        </p:txBody>
      </p:sp>
      <p:sp>
        <p:nvSpPr>
          <p:cNvPr id="7" name="Text Box 2"/>
          <p:cNvSpPr txBox="1">
            <a:spLocks noChangeArrowheads="1"/>
          </p:cNvSpPr>
          <p:nvPr/>
        </p:nvSpPr>
        <p:spPr bwMode="auto">
          <a:xfrm>
            <a:off x="0" y="1447800"/>
            <a:ext cx="9144000" cy="457200"/>
          </a:xfrm>
          <a:prstGeom prst="rect">
            <a:avLst/>
          </a:prstGeom>
          <a:noFill/>
          <a:ln w="9525">
            <a:noFill/>
            <a:miter lim="800000"/>
            <a:headEnd/>
            <a:tailEnd/>
          </a:ln>
          <a:effectLst/>
        </p:spPr>
        <p:txBody>
          <a:bodyPr/>
          <a:lstStyle/>
          <a:p>
            <a:pPr>
              <a:spcBef>
                <a:spcPct val="50000"/>
              </a:spcBef>
              <a:defRPr/>
            </a:pPr>
            <a:r>
              <a:rPr lang="es-ES_tradnl" sz="2200" b="1" dirty="0">
                <a:latin typeface="Times New Roman" panose="02020603050405020304" pitchFamily="18" charset="0"/>
                <a:cs typeface="Times New Roman" panose="02020603050405020304" pitchFamily="18" charset="0"/>
              </a:rPr>
              <a:t>Tasa pasiva y Tasa activa</a:t>
            </a:r>
            <a:endParaRPr lang="es-E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762959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99552" y="2060848"/>
            <a:ext cx="7920000" cy="4054460"/>
            <a:chOff x="827584" y="1556792"/>
            <a:chExt cx="7560840" cy="4054460"/>
          </a:xfrm>
        </p:grpSpPr>
        <p:pic>
          <p:nvPicPr>
            <p:cNvPr id="2" name="Imagen 1"/>
            <p:cNvPicPr>
              <a:picLocks noChangeAspect="1"/>
            </p:cNvPicPr>
            <p:nvPr/>
          </p:nvPicPr>
          <p:blipFill rotWithShape="1">
            <a:blip r:embed="rId3"/>
            <a:srcRect l="2752" r="907" b="8156"/>
            <a:stretch/>
          </p:blipFill>
          <p:spPr>
            <a:xfrm>
              <a:off x="827584" y="1556792"/>
              <a:ext cx="7560840" cy="4054460"/>
            </a:xfrm>
            <a:prstGeom prst="rect">
              <a:avLst/>
            </a:prstGeom>
            <a:ln>
              <a:solidFill>
                <a:schemeClr val="tx1"/>
              </a:solidFill>
            </a:ln>
          </p:spPr>
        </p:pic>
        <p:sp>
          <p:nvSpPr>
            <p:cNvPr id="6" name="Cheurón 5"/>
            <p:cNvSpPr/>
            <p:nvPr/>
          </p:nvSpPr>
          <p:spPr bwMode="auto">
            <a:xfrm rot="5400000">
              <a:off x="2718000" y="3942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8" name="Cheurón 7"/>
            <p:cNvSpPr/>
            <p:nvPr/>
          </p:nvSpPr>
          <p:spPr bwMode="auto">
            <a:xfrm rot="5400000">
              <a:off x="3222000" y="3942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3" name="Rectángulo redondeado 2"/>
            <p:cNvSpPr/>
            <p:nvPr/>
          </p:nvSpPr>
          <p:spPr bwMode="auto">
            <a:xfrm>
              <a:off x="2550166" y="4068248"/>
              <a:ext cx="900000" cy="468000"/>
            </a:xfrm>
            <a:prstGeom prst="round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grpSp>
    </p:spTree>
    <p:extLst>
      <p:ext uri="{BB962C8B-B14F-4D97-AF65-F5344CB8AC3E}">
        <p14:creationId xmlns:p14="http://schemas.microsoft.com/office/powerpoint/2010/main" val="405972379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314478" y="2204863"/>
            <a:ext cx="8280401" cy="2433921"/>
            <a:chOff x="539552" y="2557775"/>
            <a:chExt cx="8280401" cy="2433921"/>
          </a:xfrm>
        </p:grpSpPr>
        <p:grpSp>
          <p:nvGrpSpPr>
            <p:cNvPr id="196631" name="Group 1047"/>
            <p:cNvGrpSpPr>
              <a:grpSpLocks/>
            </p:cNvGrpSpPr>
            <p:nvPr/>
          </p:nvGrpSpPr>
          <p:grpSpPr bwMode="auto">
            <a:xfrm>
              <a:off x="539552" y="2562821"/>
              <a:ext cx="8280401" cy="2428875"/>
              <a:chOff x="-68" y="1741"/>
              <a:chExt cx="5216" cy="1530"/>
            </a:xfrm>
          </p:grpSpPr>
          <p:sp>
            <p:nvSpPr>
              <p:cNvPr id="196614" name="Line 1030"/>
              <p:cNvSpPr>
                <a:spLocks noChangeShapeType="1"/>
              </p:cNvSpPr>
              <p:nvPr/>
            </p:nvSpPr>
            <p:spPr bwMode="auto">
              <a:xfrm>
                <a:off x="839" y="2341"/>
                <a:ext cx="2720" cy="0"/>
              </a:xfrm>
              <a:prstGeom prst="line">
                <a:avLst/>
              </a:prstGeom>
              <a:noFill/>
              <a:ln w="57150" cmpd="thinThick">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15" name="Line 1031"/>
              <p:cNvSpPr>
                <a:spLocks noChangeShapeType="1"/>
              </p:cNvSpPr>
              <p:nvPr/>
            </p:nvSpPr>
            <p:spPr bwMode="auto">
              <a:xfrm>
                <a:off x="839" y="2704"/>
                <a:ext cx="2720" cy="0"/>
              </a:xfrm>
              <a:prstGeom prst="line">
                <a:avLst/>
              </a:prstGeom>
              <a:noFill/>
              <a:ln w="57150" cmpd="thickThin">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16" name="Text Box 1032"/>
              <p:cNvSpPr txBox="1">
                <a:spLocks noChangeArrowheads="1"/>
              </p:cNvSpPr>
              <p:nvPr/>
            </p:nvSpPr>
            <p:spPr bwMode="auto">
              <a:xfrm>
                <a:off x="930" y="2387"/>
                <a:ext cx="2449" cy="256"/>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altLang="es-MX" sz="2000" dirty="0">
                    <a:latin typeface="Times New Roman" panose="02020603050405020304" pitchFamily="18" charset="0"/>
                    <a:cs typeface="Times New Roman" panose="02020603050405020304" pitchFamily="18" charset="0"/>
                  </a:rPr>
                  <a:t>Margen de intermediación: </a:t>
                </a:r>
                <a:r>
                  <a:rPr lang="es-MX" altLang="es-MX" sz="2000" dirty="0" smtClean="0">
                    <a:latin typeface="Times New Roman" panose="02020603050405020304" pitchFamily="18" charset="0"/>
                    <a:cs typeface="Times New Roman" panose="02020603050405020304" pitchFamily="18" charset="0"/>
                  </a:rPr>
                  <a:t>45 </a:t>
                </a:r>
                <a:r>
                  <a:rPr lang="es-MX" altLang="es-MX" sz="2000" dirty="0" err="1">
                    <a:latin typeface="Times New Roman" panose="02020603050405020304" pitchFamily="18" charset="0"/>
                    <a:cs typeface="Times New Roman" panose="02020603050405020304" pitchFamily="18" charset="0"/>
                  </a:rPr>
                  <a:t>pb</a:t>
                </a:r>
                <a:endParaRPr lang="es-ES" altLang="es-MX" sz="2000" dirty="0">
                  <a:latin typeface="Times New Roman" panose="02020603050405020304" pitchFamily="18" charset="0"/>
                  <a:cs typeface="Times New Roman" panose="02020603050405020304" pitchFamily="18" charset="0"/>
                </a:endParaRPr>
              </a:p>
            </p:txBody>
          </p:sp>
          <p:sp>
            <p:nvSpPr>
              <p:cNvPr id="196617" name="Line 1033"/>
              <p:cNvSpPr>
                <a:spLocks noChangeShapeType="1"/>
              </p:cNvSpPr>
              <p:nvPr/>
            </p:nvSpPr>
            <p:spPr bwMode="auto">
              <a:xfrm>
                <a:off x="3107" y="2704"/>
                <a:ext cx="0" cy="5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18" name="Line 1034"/>
              <p:cNvSpPr>
                <a:spLocks noChangeShapeType="1"/>
              </p:cNvSpPr>
              <p:nvPr/>
            </p:nvSpPr>
            <p:spPr bwMode="auto">
              <a:xfrm>
                <a:off x="3108" y="1741"/>
                <a:ext cx="0" cy="567"/>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20" name="Line 1036"/>
              <p:cNvSpPr>
                <a:spLocks noChangeShapeType="1"/>
              </p:cNvSpPr>
              <p:nvPr/>
            </p:nvSpPr>
            <p:spPr bwMode="auto">
              <a:xfrm>
                <a:off x="3060" y="1888"/>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21" name="Line 1037"/>
              <p:cNvSpPr>
                <a:spLocks noChangeShapeType="1"/>
              </p:cNvSpPr>
              <p:nvPr/>
            </p:nvSpPr>
            <p:spPr bwMode="auto">
              <a:xfrm>
                <a:off x="3061" y="3144"/>
                <a:ext cx="22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6623" name="Text Box 1039"/>
              <p:cNvSpPr txBox="1">
                <a:spLocks noChangeArrowheads="1"/>
              </p:cNvSpPr>
              <p:nvPr/>
            </p:nvSpPr>
            <p:spPr bwMode="auto">
              <a:xfrm>
                <a:off x="3493" y="2203"/>
                <a:ext cx="14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ltLang="es-MX" dirty="0" err="1" smtClean="0">
                    <a:latin typeface="Times New Roman" panose="02020603050405020304" pitchFamily="18" charset="0"/>
                    <a:cs typeface="Times New Roman" panose="02020603050405020304" pitchFamily="18" charset="0"/>
                  </a:rPr>
                  <a:t>Tiie</a:t>
                </a:r>
                <a:r>
                  <a:rPr lang="es-MX" altLang="es-MX" dirty="0" smtClean="0">
                    <a:latin typeface="Times New Roman" panose="02020603050405020304" pitchFamily="18" charset="0"/>
                    <a:cs typeface="Times New Roman" panose="02020603050405020304" pitchFamily="18" charset="0"/>
                  </a:rPr>
                  <a:t> (piso): 8.46%</a:t>
                </a:r>
                <a:endParaRPr lang="es-ES" altLang="es-MX" dirty="0">
                  <a:latin typeface="Times New Roman" panose="02020603050405020304" pitchFamily="18" charset="0"/>
                  <a:cs typeface="Times New Roman" panose="02020603050405020304" pitchFamily="18" charset="0"/>
                </a:endParaRPr>
              </a:p>
            </p:txBody>
          </p:sp>
          <p:sp>
            <p:nvSpPr>
              <p:cNvPr id="196624" name="Text Box 1040"/>
              <p:cNvSpPr txBox="1">
                <a:spLocks noChangeArrowheads="1"/>
              </p:cNvSpPr>
              <p:nvPr/>
            </p:nvSpPr>
            <p:spPr bwMode="auto">
              <a:xfrm>
                <a:off x="3516" y="2568"/>
                <a:ext cx="154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ltLang="es-MX" dirty="0">
                    <a:latin typeface="Times New Roman" panose="02020603050405020304" pitchFamily="18" charset="0"/>
                    <a:cs typeface="Times New Roman" panose="02020603050405020304" pitchFamily="18" charset="0"/>
                  </a:rPr>
                  <a:t>Cete (techo): </a:t>
                </a:r>
                <a:r>
                  <a:rPr lang="es-MX" altLang="es-MX" dirty="0" smtClean="0">
                    <a:latin typeface="Times New Roman" panose="02020603050405020304" pitchFamily="18" charset="0"/>
                    <a:cs typeface="Times New Roman" panose="02020603050405020304" pitchFamily="18" charset="0"/>
                  </a:rPr>
                  <a:t>8.01%</a:t>
                </a:r>
                <a:endParaRPr lang="es-ES" altLang="es-MX" dirty="0">
                  <a:latin typeface="Times New Roman" panose="02020603050405020304" pitchFamily="18" charset="0"/>
                  <a:cs typeface="Times New Roman" panose="02020603050405020304" pitchFamily="18" charset="0"/>
                </a:endParaRPr>
              </a:p>
            </p:txBody>
          </p:sp>
          <p:sp>
            <p:nvSpPr>
              <p:cNvPr id="196625" name="Text Box 1041"/>
              <p:cNvSpPr txBox="1">
                <a:spLocks noChangeArrowheads="1"/>
              </p:cNvSpPr>
              <p:nvPr/>
            </p:nvSpPr>
            <p:spPr bwMode="auto">
              <a:xfrm>
                <a:off x="3243" y="3018"/>
                <a:ext cx="177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MX" altLang="es-MX" dirty="0" smtClean="0">
                    <a:latin typeface="Times New Roman" panose="02020603050405020304" pitchFamily="18" charset="0"/>
                    <a:cs typeface="Times New Roman" panose="02020603050405020304" pitchFamily="18" charset="0"/>
                  </a:rPr>
                  <a:t>Depósitos a 91 días: 5.63%</a:t>
                </a:r>
                <a:endParaRPr lang="es-MX" altLang="es-MX" dirty="0">
                  <a:latin typeface="Times New Roman" panose="02020603050405020304" pitchFamily="18" charset="0"/>
                  <a:cs typeface="Times New Roman" panose="02020603050405020304" pitchFamily="18" charset="0"/>
                </a:endParaRPr>
              </a:p>
            </p:txBody>
          </p:sp>
          <p:sp>
            <p:nvSpPr>
              <p:cNvPr id="196628" name="Text Box 1044"/>
              <p:cNvSpPr txBox="1">
                <a:spLocks noChangeArrowheads="1"/>
              </p:cNvSpPr>
              <p:nvPr/>
            </p:nvSpPr>
            <p:spPr bwMode="auto">
              <a:xfrm>
                <a:off x="3197" y="1765"/>
                <a:ext cx="195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MX" altLang="es-MX" dirty="0" smtClean="0">
                    <a:latin typeface="Times New Roman" panose="02020603050405020304" pitchFamily="18" charset="0"/>
                    <a:cs typeface="Times New Roman" panose="02020603050405020304" pitchFamily="18" charset="0"/>
                  </a:rPr>
                  <a:t>CAT promedio 75.9% sin IVA</a:t>
                </a:r>
                <a:endParaRPr lang="es-MX" altLang="es-MX" dirty="0">
                  <a:latin typeface="Times New Roman" panose="02020603050405020304" pitchFamily="18" charset="0"/>
                  <a:cs typeface="Times New Roman" panose="02020603050405020304" pitchFamily="18" charset="0"/>
                </a:endParaRPr>
              </a:p>
            </p:txBody>
          </p:sp>
          <p:sp>
            <p:nvSpPr>
              <p:cNvPr id="196629" name="Text Box 1045"/>
              <p:cNvSpPr txBox="1">
                <a:spLocks noChangeArrowheads="1"/>
              </p:cNvSpPr>
              <p:nvPr/>
            </p:nvSpPr>
            <p:spPr bwMode="auto">
              <a:xfrm>
                <a:off x="-68" y="2201"/>
                <a:ext cx="95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es-MX" altLang="es-MX" dirty="0">
                    <a:latin typeface="Times New Roman" panose="02020603050405020304" pitchFamily="18" charset="0"/>
                    <a:cs typeface="Times New Roman" panose="02020603050405020304" pitchFamily="18" charset="0"/>
                  </a:rPr>
                  <a:t>Tasa Activa</a:t>
                </a:r>
                <a:endParaRPr lang="es-ES" altLang="es-MX" dirty="0">
                  <a:latin typeface="Times New Roman" panose="02020603050405020304" pitchFamily="18" charset="0"/>
                  <a:cs typeface="Times New Roman" panose="02020603050405020304" pitchFamily="18" charset="0"/>
                </a:endParaRPr>
              </a:p>
            </p:txBody>
          </p:sp>
          <p:sp>
            <p:nvSpPr>
              <p:cNvPr id="196630" name="Text Box 1046"/>
              <p:cNvSpPr txBox="1">
                <a:spLocks noChangeArrowheads="1"/>
              </p:cNvSpPr>
              <p:nvPr/>
            </p:nvSpPr>
            <p:spPr bwMode="auto">
              <a:xfrm>
                <a:off x="-68" y="2552"/>
                <a:ext cx="95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es-MX" altLang="es-MX" dirty="0">
                    <a:latin typeface="Times New Roman" panose="02020603050405020304" pitchFamily="18" charset="0"/>
                    <a:cs typeface="Times New Roman" panose="02020603050405020304" pitchFamily="18" charset="0"/>
                  </a:rPr>
                  <a:t>Tasa Pasiva</a:t>
                </a:r>
                <a:endParaRPr lang="es-ES" altLang="es-MX" dirty="0">
                  <a:latin typeface="Times New Roman" panose="02020603050405020304" pitchFamily="18" charset="0"/>
                  <a:cs typeface="Times New Roman" panose="02020603050405020304" pitchFamily="18" charset="0"/>
                </a:endParaRPr>
              </a:p>
            </p:txBody>
          </p:sp>
        </p:grpSp>
        <p:pic>
          <p:nvPicPr>
            <p:cNvPr id="22530" name="Picture 2" descr="https://www.banamex.com/es/personas/landing_tarjetas/img/tarjetas/bsmart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2186" y="2557775"/>
              <a:ext cx="756000" cy="476816"/>
            </a:xfrm>
            <a:prstGeom prst="rect">
              <a:avLst/>
            </a:prstGeom>
            <a:noFill/>
            <a:extLst>
              <a:ext uri="{909E8E84-426E-40DD-AFC4-6F175D3DCCD1}">
                <a14:hiddenFill xmlns:a14="http://schemas.microsoft.com/office/drawing/2010/main">
                  <a:solidFill>
                    <a:srgbClr val="FFFFFF"/>
                  </a:solidFill>
                </a14:hiddenFill>
              </a:ext>
            </a:extLst>
          </p:spPr>
        </p:pic>
      </p:grpSp>
      <p:pic>
        <p:nvPicPr>
          <p:cNvPr id="23" name="Imagen 22"/>
          <p:cNvPicPr>
            <a:picLocks noChangeAspect="1"/>
          </p:cNvPicPr>
          <p:nvPr/>
        </p:nvPicPr>
        <p:blipFill rotWithShape="1">
          <a:blip r:embed="rId3"/>
          <a:srcRect l="21002" t="25020" r="22352" b="60583"/>
          <a:stretch/>
        </p:blipFill>
        <p:spPr>
          <a:xfrm>
            <a:off x="539552" y="4869159"/>
            <a:ext cx="8058412" cy="1152129"/>
          </a:xfrm>
          <a:prstGeom prst="rect">
            <a:avLst/>
          </a:prstGeom>
          <a:ln>
            <a:solidFill>
              <a:schemeClr val="tx1"/>
            </a:solidFill>
          </a:ln>
        </p:spPr>
      </p:pic>
      <p:sp>
        <p:nvSpPr>
          <p:cNvPr id="25" name="Cheurón 24"/>
          <p:cNvSpPr/>
          <p:nvPr/>
        </p:nvSpPr>
        <p:spPr bwMode="auto">
          <a:xfrm>
            <a:off x="1597174" y="5616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26" name="Cheurón 25"/>
          <p:cNvSpPr/>
          <p:nvPr/>
        </p:nvSpPr>
        <p:spPr bwMode="auto">
          <a:xfrm>
            <a:off x="2615856" y="5616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27" name="Cheurón 26"/>
          <p:cNvSpPr/>
          <p:nvPr/>
        </p:nvSpPr>
        <p:spPr bwMode="auto">
          <a:xfrm>
            <a:off x="4079896" y="5616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28" name="Cheurón 27"/>
          <p:cNvSpPr/>
          <p:nvPr/>
        </p:nvSpPr>
        <p:spPr bwMode="auto">
          <a:xfrm>
            <a:off x="683568" y="5616000"/>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pic>
        <p:nvPicPr>
          <p:cNvPr id="29" name="Imagen 28"/>
          <p:cNvPicPr>
            <a:picLocks noChangeAspect="1"/>
          </p:cNvPicPr>
          <p:nvPr/>
        </p:nvPicPr>
        <p:blipFill rotWithShape="1">
          <a:blip r:embed="rId3"/>
          <a:srcRect l="23054" t="37573" r="74054" b="60884"/>
          <a:stretch/>
        </p:blipFill>
        <p:spPr>
          <a:xfrm>
            <a:off x="4515071" y="4042178"/>
            <a:ext cx="720081" cy="216025"/>
          </a:xfrm>
          <a:prstGeom prst="rect">
            <a:avLst/>
          </a:prstGeom>
          <a:ln>
            <a:solidFill>
              <a:schemeClr val="tx1"/>
            </a:solidFill>
          </a:ln>
        </p:spPr>
      </p:pic>
    </p:spTree>
    <p:extLst>
      <p:ext uri="{BB962C8B-B14F-4D97-AF65-F5344CB8AC3E}">
        <p14:creationId xmlns:p14="http://schemas.microsoft.com/office/powerpoint/2010/main" val="339445603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8" name="Text Box 2"/>
          <p:cNvSpPr txBox="1">
            <a:spLocks noChangeArrowheads="1"/>
          </p:cNvSpPr>
          <p:nvPr/>
        </p:nvSpPr>
        <p:spPr bwMode="auto">
          <a:xfrm>
            <a:off x="-12448" y="1580936"/>
            <a:ext cx="9144000" cy="479912"/>
          </a:xfrm>
          <a:prstGeom prst="rect">
            <a:avLst/>
          </a:prstGeom>
          <a:noFill/>
          <a:ln w="9525">
            <a:noFill/>
            <a:miter lim="800000"/>
            <a:headEnd/>
            <a:tailEnd/>
          </a:ln>
          <a:effectLst/>
        </p:spPr>
        <p:txBody>
          <a:bodyPr/>
          <a:lstStyle/>
          <a:p>
            <a:pPr>
              <a:spcBef>
                <a:spcPct val="50000"/>
              </a:spcBef>
              <a:defRPr/>
            </a:pPr>
            <a:r>
              <a:rPr lang="es-ES_tradnl" sz="2200" b="1" dirty="0" smtClean="0">
                <a:latin typeface="Times New Roman" panose="02020603050405020304" pitchFamily="18" charset="0"/>
                <a:cs typeface="Times New Roman" panose="02020603050405020304" pitchFamily="18" charset="0"/>
              </a:rPr>
              <a:t>Tasas de interés</a:t>
            </a:r>
            <a:endParaRPr lang="es-ES" sz="2200" dirty="0">
              <a:latin typeface="Times New Roman" panose="02020603050405020304" pitchFamily="18" charset="0"/>
              <a:cs typeface="Times New Roman" panose="02020603050405020304" pitchFamily="18" charset="0"/>
            </a:endParaRPr>
          </a:p>
        </p:txBody>
      </p:sp>
      <p:sp>
        <p:nvSpPr>
          <p:cNvPr id="10" name="Text Box 3"/>
          <p:cNvSpPr txBox="1">
            <a:spLocks noChangeArrowheads="1"/>
          </p:cNvSpPr>
          <p:nvPr/>
        </p:nvSpPr>
        <p:spPr bwMode="auto">
          <a:xfrm>
            <a:off x="601120" y="2047835"/>
            <a:ext cx="7916863" cy="260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_tradnl" altLang="es-MX" sz="2000" dirty="0" smtClean="0">
                <a:cs typeface="Times New Roman" panose="02020603050405020304" pitchFamily="18" charset="0"/>
              </a:rPr>
              <a:t>Características</a:t>
            </a:r>
            <a:r>
              <a:rPr lang="es-ES_tradnl" altLang="es-MX" sz="2000" dirty="0">
                <a:cs typeface="Times New Roman" panose="02020603050405020304" pitchFamily="18" charset="0"/>
              </a:rPr>
              <a:t>:</a:t>
            </a:r>
            <a:r>
              <a:rPr lang="es-ES" altLang="es-MX" sz="2000" dirty="0">
                <a:cs typeface="Times New Roman" panose="02020603050405020304" pitchFamily="18" charset="0"/>
              </a:rPr>
              <a:t> </a:t>
            </a:r>
            <a:endParaRPr lang="es-ES" altLang="es-MX" sz="2000" dirty="0" smtClean="0">
              <a:cs typeface="Times New Roman" panose="02020603050405020304" pitchFamily="18" charset="0"/>
            </a:endParaRPr>
          </a:p>
          <a:p>
            <a:pPr marL="900000" indent="-288000" algn="just">
              <a:spcBef>
                <a:spcPts val="300"/>
              </a:spcBef>
              <a:buFont typeface="+mj-lt"/>
              <a:buAutoNum type="alphaLcPeriod"/>
            </a:pPr>
            <a:r>
              <a:rPr lang="es-ES_tradnl" altLang="es-MX" sz="2000" dirty="0" smtClean="0">
                <a:solidFill>
                  <a:srgbClr val="000000"/>
                </a:solidFill>
                <a:ea typeface="Arial Unicode MS" pitchFamily="34" charset="-128"/>
                <a:cs typeface="Times New Roman" panose="02020603050405020304" pitchFamily="18" charset="0"/>
              </a:rPr>
              <a:t>Compuesta por </a:t>
            </a:r>
            <a:r>
              <a:rPr lang="es-ES_tradnl" altLang="es-MX" sz="2000" dirty="0">
                <a:solidFill>
                  <a:srgbClr val="000000"/>
                </a:solidFill>
                <a:ea typeface="Arial Unicode MS" pitchFamily="34" charset="-128"/>
                <a:cs typeface="Times New Roman" panose="02020603050405020304" pitchFamily="18" charset="0"/>
              </a:rPr>
              <a:t>la </a:t>
            </a:r>
            <a:r>
              <a:rPr lang="es-ES_tradnl" altLang="es-MX" sz="2000" i="1" dirty="0">
                <a:solidFill>
                  <a:srgbClr val="000000"/>
                </a:solidFill>
                <a:ea typeface="Arial Unicode MS" pitchFamily="34" charset="-128"/>
                <a:cs typeface="Times New Roman" panose="02020603050405020304" pitchFamily="18" charset="0"/>
              </a:rPr>
              <a:t>inflación esperada </a:t>
            </a:r>
            <a:r>
              <a:rPr lang="es-ES_tradnl" altLang="es-MX" sz="2000" dirty="0" smtClean="0">
                <a:solidFill>
                  <a:srgbClr val="000000"/>
                </a:solidFill>
                <a:ea typeface="Arial Unicode MS" pitchFamily="34" charset="-128"/>
                <a:cs typeface="Times New Roman" panose="02020603050405020304" pitchFamily="18" charset="0"/>
              </a:rPr>
              <a:t>más </a:t>
            </a:r>
            <a:r>
              <a:rPr lang="es-ES_tradnl" altLang="es-MX" sz="2000" dirty="0">
                <a:solidFill>
                  <a:srgbClr val="000000"/>
                </a:solidFill>
                <a:ea typeface="Arial Unicode MS" pitchFamily="34" charset="-128"/>
                <a:cs typeface="Times New Roman" panose="02020603050405020304" pitchFamily="18" charset="0"/>
              </a:rPr>
              <a:t>un </a:t>
            </a:r>
            <a:r>
              <a:rPr lang="es-ES_tradnl" altLang="es-MX" sz="2000" i="1" dirty="0" smtClean="0">
                <a:solidFill>
                  <a:srgbClr val="000000"/>
                </a:solidFill>
                <a:ea typeface="Arial Unicode MS" pitchFamily="34" charset="-128"/>
                <a:cs typeface="Times New Roman" panose="02020603050405020304" pitchFamily="18" charset="0"/>
              </a:rPr>
              <a:t>premio</a:t>
            </a:r>
            <a:r>
              <a:rPr lang="es-ES_tradnl" altLang="es-MX" sz="2000" dirty="0" smtClean="0">
                <a:solidFill>
                  <a:srgbClr val="000000"/>
                </a:solidFill>
                <a:ea typeface="Arial Unicode MS" pitchFamily="34" charset="-128"/>
                <a:cs typeface="Times New Roman" panose="02020603050405020304" pitchFamily="18" charset="0"/>
              </a:rPr>
              <a:t>:</a:t>
            </a:r>
            <a:endParaRPr lang="es-ES_tradnl" altLang="es-MX" sz="2000" dirty="0">
              <a:solidFill>
                <a:srgbClr val="000000"/>
              </a:solidFill>
              <a:ea typeface="Arial Unicode MS" pitchFamily="34" charset="-128"/>
              <a:cs typeface="Times New Roman" panose="02020603050405020304" pitchFamily="18" charset="0"/>
            </a:endParaRPr>
          </a:p>
          <a:p>
            <a:pPr marL="900000" indent="-288000" algn="just">
              <a:spcBef>
                <a:spcPts val="300"/>
              </a:spcBef>
              <a:buFont typeface="+mj-lt"/>
              <a:buAutoNum type="alphaLcPeriod"/>
            </a:pPr>
            <a:r>
              <a:rPr lang="es-ES_tradnl" altLang="es-MX" sz="2000" dirty="0" smtClean="0">
                <a:solidFill>
                  <a:srgbClr val="000000"/>
                </a:solidFill>
                <a:ea typeface="Arial Unicode MS" pitchFamily="34" charset="-128"/>
                <a:cs typeface="Times New Roman" panose="02020603050405020304" pitchFamily="18" charset="0"/>
              </a:rPr>
              <a:t>Se conoce </a:t>
            </a:r>
            <a:r>
              <a:rPr lang="es-ES_tradnl" altLang="es-MX" sz="2000" dirty="0">
                <a:solidFill>
                  <a:srgbClr val="000000"/>
                </a:solidFill>
                <a:ea typeface="Arial Unicode MS" pitchFamily="34" charset="-128"/>
                <a:cs typeface="Times New Roman" panose="02020603050405020304" pitchFamily="18" charset="0"/>
              </a:rPr>
              <a:t>como </a:t>
            </a:r>
            <a:r>
              <a:rPr lang="es-ES_tradnl" altLang="es-MX" sz="2000" i="1" dirty="0">
                <a:solidFill>
                  <a:srgbClr val="000000"/>
                </a:solidFill>
                <a:ea typeface="Arial Unicode MS" pitchFamily="34" charset="-128"/>
                <a:cs typeface="Times New Roman" panose="02020603050405020304" pitchFamily="18" charset="0"/>
              </a:rPr>
              <a:t>tasa nominal </a:t>
            </a:r>
            <a:r>
              <a:rPr lang="es-ES_tradnl" altLang="es-MX" sz="2000" dirty="0">
                <a:solidFill>
                  <a:srgbClr val="000000"/>
                </a:solidFill>
                <a:ea typeface="Arial Unicode MS" pitchFamily="34" charset="-128"/>
                <a:cs typeface="Times New Roman" panose="02020603050405020304" pitchFamily="18" charset="0"/>
              </a:rPr>
              <a:t>(anual) </a:t>
            </a:r>
            <a:r>
              <a:rPr lang="es-ES_tradnl" altLang="es-MX" sz="2000" dirty="0" smtClean="0">
                <a:solidFill>
                  <a:srgbClr val="000000"/>
                </a:solidFill>
                <a:ea typeface="Arial Unicode MS" pitchFamily="34" charset="-128"/>
                <a:cs typeface="Times New Roman" panose="02020603050405020304" pitchFamily="18" charset="0"/>
              </a:rPr>
              <a:t>pero se </a:t>
            </a:r>
            <a:r>
              <a:rPr lang="es-ES_tradnl" altLang="es-MX" sz="2000" dirty="0">
                <a:solidFill>
                  <a:srgbClr val="000000"/>
                </a:solidFill>
                <a:ea typeface="Arial Unicode MS" pitchFamily="34" charset="-128"/>
                <a:cs typeface="Times New Roman" panose="02020603050405020304" pitchFamily="18" charset="0"/>
              </a:rPr>
              <a:t>debe convertir en la </a:t>
            </a:r>
            <a:r>
              <a:rPr lang="es-ES_tradnl" altLang="es-MX" sz="2000" i="1" dirty="0">
                <a:solidFill>
                  <a:srgbClr val="000000"/>
                </a:solidFill>
                <a:ea typeface="Arial Unicode MS" pitchFamily="34" charset="-128"/>
                <a:cs typeface="Times New Roman" panose="02020603050405020304" pitchFamily="18" charset="0"/>
              </a:rPr>
              <a:t>tasa del </a:t>
            </a:r>
            <a:r>
              <a:rPr lang="es-ES_tradnl" altLang="es-MX" sz="2000" i="1" dirty="0" smtClean="0">
                <a:solidFill>
                  <a:srgbClr val="000000"/>
                </a:solidFill>
                <a:ea typeface="Arial Unicode MS" pitchFamily="34" charset="-128"/>
                <a:cs typeface="Times New Roman" panose="02020603050405020304" pitchFamily="18" charset="0"/>
              </a:rPr>
              <a:t>plazo </a:t>
            </a:r>
            <a:r>
              <a:rPr lang="es-ES_tradnl" altLang="es-MX" sz="2000" dirty="0" smtClean="0">
                <a:solidFill>
                  <a:srgbClr val="000000"/>
                </a:solidFill>
                <a:ea typeface="Arial Unicode MS" pitchFamily="34" charset="-128"/>
                <a:cs typeface="Times New Roman" panose="02020603050405020304" pitchFamily="18" charset="0"/>
              </a:rPr>
              <a:t>específico al que se desea operar.</a:t>
            </a:r>
            <a:endParaRPr lang="es-ES_tradnl" altLang="es-MX" sz="2000" dirty="0">
              <a:solidFill>
                <a:srgbClr val="000000"/>
              </a:solidFill>
              <a:ea typeface="Arial Unicode MS" pitchFamily="34" charset="-128"/>
              <a:cs typeface="Times New Roman" panose="02020603050405020304" pitchFamily="18" charset="0"/>
            </a:endParaRPr>
          </a:p>
          <a:p>
            <a:pPr marL="900000" indent="-288000" algn="just">
              <a:spcBef>
                <a:spcPts val="300"/>
              </a:spcBef>
              <a:buFont typeface="+mj-lt"/>
              <a:buAutoNum type="alphaLcPeriod"/>
            </a:pPr>
            <a:r>
              <a:rPr lang="es-ES_tradnl" altLang="es-MX" sz="2000" dirty="0" smtClean="0">
                <a:solidFill>
                  <a:srgbClr val="000000"/>
                </a:solidFill>
                <a:ea typeface="Arial Unicode MS" pitchFamily="34" charset="-128"/>
                <a:cs typeface="Times New Roman" panose="02020603050405020304" pitchFamily="18" charset="0"/>
              </a:rPr>
              <a:t>El </a:t>
            </a:r>
            <a:r>
              <a:rPr lang="es-ES_tradnl" altLang="es-MX" sz="2000" i="1" dirty="0" smtClean="0">
                <a:solidFill>
                  <a:srgbClr val="000000"/>
                </a:solidFill>
                <a:ea typeface="Arial Unicode MS" pitchFamily="34" charset="-128"/>
                <a:cs typeface="Times New Roman" panose="02020603050405020304" pitchFamily="18" charset="0"/>
              </a:rPr>
              <a:t>plazo</a:t>
            </a:r>
            <a:r>
              <a:rPr lang="es-ES_tradnl" altLang="es-MX" sz="2000" dirty="0" smtClean="0">
                <a:solidFill>
                  <a:srgbClr val="000000"/>
                </a:solidFill>
                <a:ea typeface="Arial Unicode MS" pitchFamily="34" charset="-128"/>
                <a:cs typeface="Times New Roman" panose="02020603050405020304" pitchFamily="18" charset="0"/>
              </a:rPr>
              <a:t> es anual, a 360</a:t>
            </a:r>
            <a:r>
              <a:rPr lang="es-ES_tradnl" altLang="es-MX" sz="2000" i="1" dirty="0" smtClean="0">
                <a:solidFill>
                  <a:srgbClr val="000000"/>
                </a:solidFill>
                <a:ea typeface="Arial Unicode MS" pitchFamily="34" charset="-128"/>
                <a:cs typeface="Times New Roman" panose="02020603050405020304" pitchFamily="18" charset="0"/>
              </a:rPr>
              <a:t> días</a:t>
            </a:r>
            <a:r>
              <a:rPr lang="es-ES_tradnl" altLang="es-MX" sz="2000" dirty="0" smtClean="0">
                <a:solidFill>
                  <a:srgbClr val="000000"/>
                </a:solidFill>
                <a:ea typeface="Arial Unicode MS" pitchFamily="34" charset="-128"/>
                <a:cs typeface="Times New Roman" panose="02020603050405020304" pitchFamily="18" charset="0"/>
              </a:rPr>
              <a:t>.</a:t>
            </a:r>
            <a:endParaRPr lang="es-ES_tradnl" altLang="es-MX" sz="2000" dirty="0">
              <a:solidFill>
                <a:srgbClr val="000000"/>
              </a:solidFill>
              <a:ea typeface="Arial Unicode MS" pitchFamily="34" charset="-128"/>
              <a:cs typeface="Times New Roman" panose="02020603050405020304" pitchFamily="18" charset="0"/>
            </a:endParaRPr>
          </a:p>
          <a:p>
            <a:pPr marL="900000" indent="-288000" algn="just">
              <a:spcBef>
                <a:spcPts val="300"/>
              </a:spcBef>
              <a:buFont typeface="+mj-lt"/>
              <a:buAutoNum type="alphaLcPeriod"/>
            </a:pPr>
            <a:r>
              <a:rPr lang="es-ES_tradnl" altLang="es-MX" sz="2000" dirty="0" smtClean="0">
                <a:cs typeface="Times New Roman" panose="02020603050405020304" pitchFamily="18" charset="0"/>
              </a:rPr>
              <a:t>Se </a:t>
            </a:r>
            <a:r>
              <a:rPr lang="es-ES_tradnl" altLang="es-MX" sz="2000" dirty="0">
                <a:cs typeface="Times New Roman" panose="02020603050405020304" pitchFamily="18" charset="0"/>
              </a:rPr>
              <a:t>expresan en </a:t>
            </a:r>
            <a:r>
              <a:rPr lang="es-ES_tradnl" altLang="es-MX" sz="2000" i="1" dirty="0" smtClean="0">
                <a:cs typeface="Times New Roman" panose="02020603050405020304" pitchFamily="18" charset="0"/>
              </a:rPr>
              <a:t>%,</a:t>
            </a:r>
            <a:r>
              <a:rPr lang="es-ES_tradnl" altLang="es-MX" sz="2000" dirty="0" smtClean="0">
                <a:cs typeface="Times New Roman" panose="02020603050405020304" pitchFamily="18" charset="0"/>
              </a:rPr>
              <a:t> pero operan en </a:t>
            </a:r>
            <a:r>
              <a:rPr lang="es-ES_tradnl" altLang="es-MX" sz="2000" i="1" dirty="0" smtClean="0">
                <a:cs typeface="Times New Roman" panose="02020603050405020304" pitchFamily="18" charset="0"/>
              </a:rPr>
              <a:t>fracciones</a:t>
            </a:r>
            <a:r>
              <a:rPr lang="es-ES_tradnl" altLang="es-MX" sz="2000" dirty="0" smtClean="0">
                <a:cs typeface="Times New Roman" panose="02020603050405020304" pitchFamily="18" charset="0"/>
              </a:rPr>
              <a:t> (% </a:t>
            </a:r>
            <a:r>
              <a:rPr lang="es-ES_tradnl" altLang="es-MX" sz="2000" dirty="0" smtClean="0">
                <a:cs typeface="Times New Roman" panose="02020603050405020304" pitchFamily="18" charset="0"/>
                <a:sym typeface="Symbol" panose="05050102010706020507" pitchFamily="18" charset="2"/>
              </a:rPr>
              <a:t></a:t>
            </a:r>
            <a:r>
              <a:rPr lang="es-ES_tradnl" altLang="es-MX" sz="2000" dirty="0" smtClean="0">
                <a:cs typeface="Times New Roman" panose="02020603050405020304" pitchFamily="18" charset="0"/>
              </a:rPr>
              <a:t>100).</a:t>
            </a:r>
            <a:endParaRPr lang="es-ES_tradnl" altLang="es-MX" sz="2000" dirty="0">
              <a:cs typeface="Times New Roman" panose="02020603050405020304" pitchFamily="18" charset="0"/>
            </a:endParaRPr>
          </a:p>
        </p:txBody>
      </p:sp>
      <p:grpSp>
        <p:nvGrpSpPr>
          <p:cNvPr id="3" name="Grupo 2"/>
          <p:cNvGrpSpPr/>
          <p:nvPr/>
        </p:nvGrpSpPr>
        <p:grpSpPr>
          <a:xfrm>
            <a:off x="1175175" y="4839191"/>
            <a:ext cx="6768752" cy="1368153"/>
            <a:chOff x="1175175" y="4653135"/>
            <a:chExt cx="6768752" cy="1368153"/>
          </a:xfrm>
        </p:grpSpPr>
        <p:pic>
          <p:nvPicPr>
            <p:cNvPr id="5" name="Imagen 4"/>
            <p:cNvPicPr>
              <a:picLocks noChangeAspect="1"/>
            </p:cNvPicPr>
            <p:nvPr/>
          </p:nvPicPr>
          <p:blipFill rotWithShape="1">
            <a:blip r:embed="rId3"/>
            <a:srcRect l="41323" t="23508" r="18903" b="62200"/>
            <a:stretch/>
          </p:blipFill>
          <p:spPr>
            <a:xfrm>
              <a:off x="1175175" y="4653135"/>
              <a:ext cx="6768752" cy="1368153"/>
            </a:xfrm>
            <a:prstGeom prst="rect">
              <a:avLst/>
            </a:prstGeom>
            <a:ln>
              <a:solidFill>
                <a:schemeClr val="tx1"/>
              </a:solidFill>
            </a:ln>
          </p:spPr>
        </p:pic>
        <p:sp>
          <p:nvSpPr>
            <p:cNvPr id="7" name="Rectángulo redondeado 6"/>
            <p:cNvSpPr/>
            <p:nvPr/>
          </p:nvSpPr>
          <p:spPr bwMode="auto">
            <a:xfrm>
              <a:off x="3851920" y="4990392"/>
              <a:ext cx="504056" cy="972000"/>
            </a:xfrm>
            <a:prstGeom prst="round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sp>
          <p:nvSpPr>
            <p:cNvPr id="9" name="Rectángulo redondeado 8"/>
            <p:cNvSpPr/>
            <p:nvPr/>
          </p:nvSpPr>
          <p:spPr bwMode="auto">
            <a:xfrm>
              <a:off x="7431300" y="5229200"/>
              <a:ext cx="504056" cy="731912"/>
            </a:xfrm>
            <a:prstGeom prst="roundRect">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grpSp>
      <p:pic>
        <p:nvPicPr>
          <p:cNvPr id="2" name="Imagen 1"/>
          <p:cNvPicPr>
            <a:picLocks noChangeAspect="1"/>
          </p:cNvPicPr>
          <p:nvPr/>
        </p:nvPicPr>
        <p:blipFill>
          <a:blip r:embed="rId4"/>
          <a:stretch>
            <a:fillRect/>
          </a:stretch>
        </p:blipFill>
        <p:spPr>
          <a:xfrm>
            <a:off x="7545983" y="2380676"/>
            <a:ext cx="972000" cy="291087"/>
          </a:xfrm>
          <a:prstGeom prst="rect">
            <a:avLst/>
          </a:prstGeom>
        </p:spPr>
      </p:pic>
      <p:pic>
        <p:nvPicPr>
          <p:cNvPr id="6" name="Imagen 5"/>
          <p:cNvPicPr>
            <a:picLocks noChangeAspect="1"/>
          </p:cNvPicPr>
          <p:nvPr/>
        </p:nvPicPr>
        <p:blipFill rotWithShape="1">
          <a:blip r:embed="rId5" cstate="print">
            <a:extLst>
              <a:ext uri="{28A0092B-C50C-407E-A947-70E740481C1C}">
                <a14:useLocalDpi xmlns:a14="http://schemas.microsoft.com/office/drawing/2010/main" val="0"/>
              </a:ext>
            </a:extLst>
          </a:blip>
          <a:srcRect t="11403" b="11318"/>
          <a:stretch/>
        </p:blipFill>
        <p:spPr>
          <a:xfrm>
            <a:off x="4181551" y="4230015"/>
            <a:ext cx="756000" cy="584234"/>
          </a:xfrm>
          <a:prstGeom prst="rect">
            <a:avLst/>
          </a:prstGeom>
        </p:spPr>
      </p:pic>
    </p:spTree>
    <p:extLst>
      <p:ext uri="{BB962C8B-B14F-4D97-AF65-F5344CB8AC3E}">
        <p14:creationId xmlns:p14="http://schemas.microsoft.com/office/powerpoint/2010/main" val="181467290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351291"/>
            <a:ext cx="7916863" cy="78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El </a:t>
            </a:r>
            <a:r>
              <a:rPr lang="es-MX" sz="2000" dirty="0"/>
              <a:t>Banco de México </a:t>
            </a:r>
            <a:r>
              <a:rPr lang="es-MX" sz="2000" dirty="0" smtClean="0"/>
              <a:t>establece como </a:t>
            </a:r>
            <a:r>
              <a:rPr lang="es-MX" sz="2000" i="1" dirty="0" smtClean="0"/>
              <a:t>meta </a:t>
            </a:r>
            <a:r>
              <a:rPr lang="es-MX" sz="2000" i="1" dirty="0"/>
              <a:t>de inflación </a:t>
            </a:r>
            <a:r>
              <a:rPr lang="es-MX" sz="2000" dirty="0"/>
              <a:t>anual de </a:t>
            </a:r>
            <a:r>
              <a:rPr lang="es-MX" sz="2000" dirty="0" smtClean="0"/>
              <a:t>3% con </a:t>
            </a:r>
            <a:r>
              <a:rPr lang="es-MX" sz="2000" dirty="0"/>
              <a:t>un intervalo de variabilidad de más/menos un punto porcentual</a:t>
            </a:r>
            <a:r>
              <a:rPr lang="es-MX" sz="2000" dirty="0" smtClean="0"/>
              <a:t>.</a:t>
            </a:r>
            <a:endParaRPr lang="es-ES_tradnl" altLang="es-MX" sz="2000" dirty="0" smtClean="0">
              <a:cs typeface="Times New Roman" panose="02020603050405020304" pitchFamily="18" charset="0"/>
            </a:endParaRPr>
          </a:p>
        </p:txBody>
      </p:sp>
      <p:sp>
        <p:nvSpPr>
          <p:cNvPr id="8" name="Text Box 2"/>
          <p:cNvSpPr txBox="1">
            <a:spLocks noChangeArrowheads="1"/>
          </p:cNvSpPr>
          <p:nvPr/>
        </p:nvSpPr>
        <p:spPr bwMode="auto">
          <a:xfrm>
            <a:off x="-12448" y="1796960"/>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La </a:t>
            </a:r>
            <a:r>
              <a:rPr lang="es-ES_tradnl" altLang="es-MX" sz="2200" b="1" dirty="0">
                <a:solidFill>
                  <a:srgbClr val="000000"/>
                </a:solidFill>
                <a:latin typeface="Times New Roman" panose="02020603050405020304" pitchFamily="18" charset="0"/>
                <a:ea typeface="Arial Unicode MS" pitchFamily="34" charset="-128"/>
                <a:cs typeface="Times New Roman" panose="02020603050405020304" pitchFamily="18" charset="0"/>
              </a:rPr>
              <a:t>inflación esperada más un </a:t>
            </a: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premio</a:t>
            </a:r>
            <a:endParaRPr lang="es-ES" sz="2200" b="1" dirty="0">
              <a:latin typeface="Times New Roman" panose="02020603050405020304" pitchFamily="18" charset="0"/>
              <a:cs typeface="Times New Roman" panose="02020603050405020304" pitchFamily="18" charset="0"/>
            </a:endParaRPr>
          </a:p>
        </p:txBody>
      </p:sp>
      <p:grpSp>
        <p:nvGrpSpPr>
          <p:cNvPr id="2" name="Grupo 1"/>
          <p:cNvGrpSpPr/>
          <p:nvPr/>
        </p:nvGrpSpPr>
        <p:grpSpPr>
          <a:xfrm>
            <a:off x="1434377" y="3212976"/>
            <a:ext cx="5873927" cy="2859439"/>
            <a:chOff x="1434377" y="3212976"/>
            <a:chExt cx="5873927" cy="2859439"/>
          </a:xfrm>
        </p:grpSpPr>
        <p:pic>
          <p:nvPicPr>
            <p:cNvPr id="3" name="Imagen 2"/>
            <p:cNvPicPr>
              <a:picLocks noChangeAspect="1"/>
            </p:cNvPicPr>
            <p:nvPr/>
          </p:nvPicPr>
          <p:blipFill rotWithShape="1">
            <a:blip r:embed="rId3"/>
            <a:srcRect l="43101" t="40655" r="24803" b="26740"/>
            <a:stretch/>
          </p:blipFill>
          <p:spPr>
            <a:xfrm>
              <a:off x="2304304" y="3212976"/>
              <a:ext cx="5004000" cy="2859439"/>
            </a:xfrm>
            <a:prstGeom prst="rect">
              <a:avLst/>
            </a:prstGeom>
            <a:ln>
              <a:solidFill>
                <a:schemeClr val="tx1"/>
              </a:solidFill>
            </a:ln>
          </p:spPr>
        </p:pic>
        <p:sp>
          <p:nvSpPr>
            <p:cNvPr id="9" name="Cheurón 8"/>
            <p:cNvSpPr/>
            <p:nvPr/>
          </p:nvSpPr>
          <p:spPr bwMode="auto">
            <a:xfrm>
              <a:off x="6861284" y="4207718"/>
              <a:ext cx="108000" cy="72000"/>
            </a:xfrm>
            <a:prstGeom prst="chevron">
              <a:avLst/>
            </a:prstGeom>
            <a:solidFill>
              <a:srgbClr val="FF0000"/>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Verdana" pitchFamily="34" charset="0"/>
              </a:endParaRPr>
            </a:p>
          </p:txBody>
        </p:sp>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t="11403" b="11318"/>
            <a:stretch/>
          </p:blipFill>
          <p:spPr>
            <a:xfrm>
              <a:off x="1434377" y="4350578"/>
              <a:ext cx="756000" cy="584234"/>
            </a:xfrm>
            <a:prstGeom prst="rect">
              <a:avLst/>
            </a:prstGeom>
          </p:spPr>
        </p:pic>
      </p:grpSp>
    </p:spTree>
    <p:extLst>
      <p:ext uri="{BB962C8B-B14F-4D97-AF65-F5344CB8AC3E}">
        <p14:creationId xmlns:p14="http://schemas.microsoft.com/office/powerpoint/2010/main" val="251479595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0"/>
          <p:cNvSpPr txBox="1">
            <a:spLocks noChangeArrowheads="1"/>
          </p:cNvSpPr>
          <p:nvPr/>
        </p:nvSpPr>
        <p:spPr bwMode="auto">
          <a:xfrm>
            <a:off x="8527115" y="6043590"/>
            <a:ext cx="475928" cy="438304"/>
          </a:xfrm>
          <a:prstGeom prst="rect">
            <a:avLst/>
          </a:prstGeom>
          <a:noFill/>
          <a:ln w="9525">
            <a:noFill/>
            <a:miter lim="800000"/>
            <a:headEnd/>
            <a:tailEnd/>
          </a:ln>
        </p:spPr>
        <p:txBody>
          <a:bodyPr/>
          <a:lstStyle/>
          <a:p>
            <a:pPr>
              <a:spcBef>
                <a:spcPct val="50000"/>
              </a:spcBef>
            </a:pPr>
            <a:r>
              <a:rPr lang="es-MX" sz="1600" dirty="0" smtClean="0">
                <a:latin typeface="Times New Roman" panose="02020603050405020304" pitchFamily="18" charset="0"/>
                <a:cs typeface="Times New Roman" panose="02020603050405020304" pitchFamily="18" charset="0"/>
                <a:sym typeface="Symbol" panose="05050102010706020507" pitchFamily="18" charset="2"/>
                <a:hlinkClick r:id="rId2" action="ppaction://hlinksldjump"/>
              </a:rPr>
              <a:t></a:t>
            </a:r>
            <a:endParaRPr lang="es-ES" sz="1600" b="1" cap="small" dirty="0">
              <a:solidFill>
                <a:srgbClr val="000000"/>
              </a:solidFill>
              <a:latin typeface="Times New Roman" pitchFamily="18" charset="0"/>
            </a:endParaRPr>
          </a:p>
        </p:txBody>
      </p:sp>
      <p:sp>
        <p:nvSpPr>
          <p:cNvPr id="7" name="Text Box 3"/>
          <p:cNvSpPr txBox="1">
            <a:spLocks noChangeArrowheads="1"/>
          </p:cNvSpPr>
          <p:nvPr/>
        </p:nvSpPr>
        <p:spPr bwMode="auto">
          <a:xfrm>
            <a:off x="972000" y="2340000"/>
            <a:ext cx="7200000" cy="324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 sz="2000" dirty="0"/>
              <a:t>El presente material tiene la finalidad de servir como </a:t>
            </a:r>
            <a:r>
              <a:rPr lang="es-ES" sz="2000" dirty="0" smtClean="0"/>
              <a:t>soporte académico </a:t>
            </a:r>
            <a:r>
              <a:rPr lang="es-ES" sz="2000" dirty="0"/>
              <a:t>en la asignatura de </a:t>
            </a:r>
            <a:r>
              <a:rPr lang="es-ES" sz="2000" i="1" dirty="0"/>
              <a:t>Matemáticas Financieras</a:t>
            </a:r>
            <a:r>
              <a:rPr lang="es-ES" sz="2000" dirty="0"/>
              <a:t> </a:t>
            </a:r>
            <a:r>
              <a:rPr lang="es-ES" sz="2000" dirty="0" smtClean="0"/>
              <a:t>del plan de estudios de las </a:t>
            </a:r>
            <a:r>
              <a:rPr lang="es-ES" sz="2000" dirty="0"/>
              <a:t>licenciaturas en </a:t>
            </a:r>
            <a:r>
              <a:rPr lang="es-ES" sz="2000" dirty="0" smtClean="0"/>
              <a:t>Administración, Contaduría </a:t>
            </a:r>
            <a:r>
              <a:rPr lang="es-ES" sz="2000" dirty="0"/>
              <a:t>y </a:t>
            </a:r>
            <a:r>
              <a:rPr lang="es-ES" sz="2000" dirty="0" smtClean="0"/>
              <a:t>Mercadotecnia </a:t>
            </a:r>
            <a:r>
              <a:rPr lang="es-ES" sz="2000" dirty="0"/>
              <a:t>que ofrece la Facultad de Contaduría Administración de la </a:t>
            </a:r>
            <a:r>
              <a:rPr lang="es-ES" sz="2000" dirty="0" smtClean="0"/>
              <a:t>UAEM.</a:t>
            </a:r>
          </a:p>
          <a:p>
            <a:pPr indent="457200" algn="just">
              <a:spcBef>
                <a:spcPts val="0"/>
              </a:spcBef>
              <a:buNone/>
            </a:pPr>
            <a:r>
              <a:rPr lang="es-ES" sz="2000" dirty="0"/>
              <a:t>Las filminas forman parte de una amplia gama de temas relacionados con el concepto central del </a:t>
            </a:r>
            <a:r>
              <a:rPr lang="es-ES" sz="2000" i="1" dirty="0"/>
              <a:t>valor del dinero en el tiempo</a:t>
            </a:r>
            <a:r>
              <a:rPr lang="es-ES" sz="2000" dirty="0"/>
              <a:t>, particularmente en </a:t>
            </a:r>
            <a:r>
              <a:rPr lang="es-ES" sz="2000" dirty="0" smtClean="0"/>
              <a:t>aspectos relacionados al interés </a:t>
            </a:r>
            <a:r>
              <a:rPr lang="es-ES" sz="2000" dirty="0"/>
              <a:t>compuesto y </a:t>
            </a:r>
            <a:r>
              <a:rPr lang="es-ES" sz="2000" dirty="0" smtClean="0"/>
              <a:t>aplicación </a:t>
            </a:r>
            <a:r>
              <a:rPr lang="es-ES" sz="2000" dirty="0"/>
              <a:t>en </a:t>
            </a:r>
            <a:r>
              <a:rPr lang="es-ES" sz="2000" dirty="0" smtClean="0"/>
              <a:t>problemas financieros de inversión o préstamos.</a:t>
            </a:r>
            <a:endParaRPr lang="es-ES" sz="2000" dirty="0"/>
          </a:p>
        </p:txBody>
      </p:sp>
      <p:sp>
        <p:nvSpPr>
          <p:cNvPr id="8" name="Text Box 2"/>
          <p:cNvSpPr txBox="1">
            <a:spLocks noChangeArrowheads="1"/>
          </p:cNvSpPr>
          <p:nvPr/>
        </p:nvSpPr>
        <p:spPr bwMode="auto">
          <a:xfrm>
            <a:off x="0" y="1800000"/>
            <a:ext cx="9144000" cy="460648"/>
          </a:xfrm>
          <a:prstGeom prst="rect">
            <a:avLst/>
          </a:prstGeom>
          <a:noFill/>
          <a:ln w="9525">
            <a:noFill/>
            <a:miter lim="800000"/>
            <a:headEnd/>
            <a:tailEnd/>
          </a:ln>
          <a:effectLst/>
        </p:spPr>
        <p:txBody>
          <a:bodyPr/>
          <a:lstStyle/>
          <a:p>
            <a:pPr algn="ctr">
              <a:spcBef>
                <a:spcPts val="0"/>
              </a:spcBef>
              <a:defRPr/>
            </a:pPr>
            <a:r>
              <a:rPr lang="es-ES_tradnl" sz="2200" b="1" dirty="0" smtClean="0">
                <a:latin typeface="Times New Roman" panose="02020603050405020304" pitchFamily="18" charset="0"/>
                <a:cs typeface="Times New Roman" panose="02020603050405020304" pitchFamily="18" charset="0"/>
              </a:rPr>
              <a:t>Presentación</a:t>
            </a:r>
            <a:endParaRPr lang="es-ES" sz="2200" b="1" dirty="0">
              <a:latin typeface="Times New Roman" panose="02020603050405020304" pitchFamily="18" charset="0"/>
              <a:cs typeface="Times New Roman" panose="02020603050405020304" pitchFamily="18" charset="0"/>
            </a:endParaRPr>
          </a:p>
        </p:txBody>
      </p:sp>
      <p:sp>
        <p:nvSpPr>
          <p:cNvPr id="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751451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8" name="Text Box 2"/>
          <p:cNvSpPr txBox="1">
            <a:spLocks noChangeArrowheads="1"/>
          </p:cNvSpPr>
          <p:nvPr/>
        </p:nvSpPr>
        <p:spPr bwMode="auto">
          <a:xfrm>
            <a:off x="-12448" y="1556792"/>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La ecuación de Fisher</a:t>
            </a:r>
            <a:endParaRPr lang="es-ES" sz="2200" b="1" dirty="0">
              <a:latin typeface="Times New Roman" panose="02020603050405020304" pitchFamily="18" charset="0"/>
              <a:cs typeface="Times New Roman" panose="02020603050405020304" pitchFamily="18" charset="0"/>
            </a:endParaRPr>
          </a:p>
        </p:txBody>
      </p:sp>
      <p:pic>
        <p:nvPicPr>
          <p:cNvPr id="9" name="Imagen 8"/>
          <p:cNvPicPr>
            <a:picLocks noChangeAspect="1"/>
          </p:cNvPicPr>
          <p:nvPr/>
        </p:nvPicPr>
        <p:blipFill rotWithShape="1">
          <a:blip r:embed="rId3"/>
          <a:srcRect t="40791" r="49967" b="7284"/>
          <a:stretch/>
        </p:blipFill>
        <p:spPr>
          <a:xfrm>
            <a:off x="4067944" y="4151686"/>
            <a:ext cx="4320000" cy="1079864"/>
          </a:xfrm>
          <a:prstGeom prst="rect">
            <a:avLst/>
          </a:prstGeom>
        </p:spPr>
      </p:pic>
      <p:pic>
        <p:nvPicPr>
          <p:cNvPr id="3" name="Imagen 2"/>
          <p:cNvPicPr>
            <a:picLocks noChangeAspect="1"/>
          </p:cNvPicPr>
          <p:nvPr/>
        </p:nvPicPr>
        <p:blipFill>
          <a:blip r:embed="rId4"/>
          <a:stretch>
            <a:fillRect/>
          </a:stretch>
        </p:blipFill>
        <p:spPr>
          <a:xfrm>
            <a:off x="881728" y="3819493"/>
            <a:ext cx="2484000" cy="1440277"/>
          </a:xfrm>
          <a:prstGeom prst="rect">
            <a:avLst/>
          </a:prstGeom>
        </p:spPr>
      </p:pic>
      <p:sp>
        <p:nvSpPr>
          <p:cNvPr id="10" name="Text Box 3"/>
          <p:cNvSpPr txBox="1">
            <a:spLocks noChangeArrowheads="1"/>
          </p:cNvSpPr>
          <p:nvPr/>
        </p:nvSpPr>
        <p:spPr bwMode="auto">
          <a:xfrm>
            <a:off x="601120" y="2053845"/>
            <a:ext cx="7916863" cy="151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 altLang="es-MX" sz="2000" dirty="0">
                <a:cs typeface="Times New Roman" panose="02020603050405020304" pitchFamily="18" charset="0"/>
              </a:rPr>
              <a:t>Muestra la relación entre el tipo de interés nominal, interés real y la tasa esperada de inflación.</a:t>
            </a:r>
          </a:p>
          <a:p>
            <a:pPr indent="457200" algn="just">
              <a:spcBef>
                <a:spcPts val="600"/>
              </a:spcBef>
              <a:buNone/>
            </a:pPr>
            <a:r>
              <a:rPr lang="es-ES" altLang="es-MX" sz="2000" dirty="0">
                <a:cs typeface="Times New Roman" panose="02020603050405020304" pitchFamily="18" charset="0"/>
              </a:rPr>
              <a:t>El tipo de interés real esperado es el tipo nominal menos la tasa esperada de inflación y se mantiene constante en el tiempo</a:t>
            </a:r>
            <a:endParaRPr lang="es-ES_tradnl" altLang="es-MX" sz="2000" dirty="0" smtClean="0">
              <a:cs typeface="Times New Roman" panose="02020603050405020304" pitchFamily="18" charset="0"/>
            </a:endParaRPr>
          </a:p>
        </p:txBody>
      </p:sp>
    </p:spTree>
    <p:extLst>
      <p:ext uri="{BB962C8B-B14F-4D97-AF65-F5344CB8AC3E}">
        <p14:creationId xmlns:p14="http://schemas.microsoft.com/office/powerpoint/2010/main" val="39585835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3259"/>
            <a:ext cx="7916863" cy="1797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Debido a que la inflación erosiona el valor del dinero en el tiempo, la tasa de interés real refleja con mayor precisión el rendimiento real del ahorro y el costo real de pedir prestado. Por consiguiente, la oferta y la demanda de fondos prestables dependen de la tasa de interés real (más que de la nominal)</a:t>
            </a:r>
            <a:r>
              <a:rPr lang="es-MX" sz="2000" dirty="0" smtClean="0"/>
              <a:t>.</a:t>
            </a:r>
            <a:endParaRPr lang="es-ES_tradnl" altLang="es-MX" sz="2000" dirty="0" smtClean="0">
              <a:cs typeface="Times New Roman" panose="02020603050405020304" pitchFamily="18" charset="0"/>
            </a:endParaRPr>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La tasa real</a:t>
            </a:r>
            <a:endParaRPr lang="es-ES" sz="2200" b="1" dirty="0">
              <a:latin typeface="Times New Roman" panose="02020603050405020304" pitchFamily="18" charset="0"/>
              <a:cs typeface="Times New Roman" panose="02020603050405020304" pitchFamily="18" charset="0"/>
            </a:endParaRPr>
          </a:p>
        </p:txBody>
      </p:sp>
      <p:pic>
        <p:nvPicPr>
          <p:cNvPr id="11" name="Imagen 10"/>
          <p:cNvPicPr/>
          <p:nvPr/>
        </p:nvPicPr>
        <p:blipFill rotWithShape="1">
          <a:blip r:embed="rId3">
            <a:extLst>
              <a:ext uri="{28A0092B-C50C-407E-A947-70E740481C1C}">
                <a14:useLocalDpi xmlns:a14="http://schemas.microsoft.com/office/drawing/2010/main" val="0"/>
              </a:ext>
            </a:extLst>
          </a:blip>
          <a:srcRect l="1217" t="2066" r="1617"/>
          <a:stretch/>
        </p:blipFill>
        <p:spPr bwMode="auto">
          <a:xfrm>
            <a:off x="1979712" y="3861048"/>
            <a:ext cx="5328592" cy="222655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5943139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204864"/>
            <a:ext cx="7916863" cy="158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La tasa objetivo es la meta establecida por el Banco de México (</a:t>
            </a:r>
            <a:r>
              <a:rPr lang="es-MX" sz="2000" dirty="0" err="1"/>
              <a:t>BdeM</a:t>
            </a:r>
            <a:r>
              <a:rPr lang="es-MX" sz="2000" dirty="0"/>
              <a:t>) para la tasa de interés en operaciones de fondeo interbancario (o tasa de fondeo) a un día con el propósito de alcanzar una determinada meta de inflación</a:t>
            </a:r>
            <a:r>
              <a:rPr lang="es-MX" sz="2000" dirty="0" smtClean="0"/>
              <a:t>.</a:t>
            </a:r>
            <a:endParaRPr lang="es-ES_tradnl" altLang="es-MX" sz="2000" dirty="0" smtClean="0">
              <a:cs typeface="Times New Roman" panose="02020603050405020304" pitchFamily="18" charset="0"/>
            </a:endParaRPr>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La tasa objetivo</a:t>
            </a:r>
            <a:endParaRPr lang="es-ES" sz="2200" b="1" dirty="0">
              <a:latin typeface="Times New Roman" panose="02020603050405020304" pitchFamily="18" charset="0"/>
              <a:cs typeface="Times New Roman" panose="02020603050405020304" pitchFamily="18" charset="0"/>
            </a:endParaRPr>
          </a:p>
        </p:txBody>
      </p:sp>
      <p:pic>
        <p:nvPicPr>
          <p:cNvPr id="9" name="Imagen 8"/>
          <p:cNvPicPr/>
          <p:nvPr/>
        </p:nvPicPr>
        <p:blipFill rotWithShape="1">
          <a:blip r:embed="rId3">
            <a:extLst>
              <a:ext uri="{28A0092B-C50C-407E-A947-70E740481C1C}">
                <a14:useLocalDpi xmlns:a14="http://schemas.microsoft.com/office/drawing/2010/main" val="0"/>
              </a:ext>
            </a:extLst>
          </a:blip>
          <a:srcRect l="1583" t="5057" r="2296" b="4900"/>
          <a:stretch/>
        </p:blipFill>
        <p:spPr bwMode="auto">
          <a:xfrm>
            <a:off x="1416668" y="3614799"/>
            <a:ext cx="6285766" cy="198764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9966085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207275"/>
            <a:ext cx="7916863" cy="1941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Un banco central, Banxico en este caso, con la determinación de </a:t>
            </a:r>
            <a:r>
              <a:rPr lang="es-MX" sz="2000" dirty="0" smtClean="0"/>
              <a:t>la </a:t>
            </a:r>
            <a:r>
              <a:rPr lang="es-MX" sz="2000" dirty="0"/>
              <a:t>tasa de interés, como </a:t>
            </a:r>
            <a:r>
              <a:rPr lang="es-MX" sz="2000" dirty="0" smtClean="0"/>
              <a:t>medida </a:t>
            </a:r>
            <a:r>
              <a:rPr lang="es-MX" sz="2000" dirty="0"/>
              <a:t>de política monetaria, busca influir en los objetivos intermedios y finales para alcanzar una determinada meta de inflación. Por ello, note que la decisión se da en un contexto en el que la inflación se ubica dentro del rango objetivo del </a:t>
            </a:r>
            <a:r>
              <a:rPr lang="es-MX" sz="2000" dirty="0" err="1"/>
              <a:t>BdeM</a:t>
            </a:r>
            <a:r>
              <a:rPr lang="es-MX" sz="2000" dirty="0"/>
              <a:t> de 3 por ciento </a:t>
            </a:r>
            <a:r>
              <a:rPr lang="es-MX" sz="2000" dirty="0">
                <a:sym typeface="Symbol" panose="05050102010706020507" pitchFamily="18" charset="2"/>
              </a:rPr>
              <a:t></a:t>
            </a:r>
            <a:r>
              <a:rPr lang="es-MX" sz="2000" dirty="0"/>
              <a:t> un punto porcentual (3.78% en </a:t>
            </a:r>
            <a:r>
              <a:rPr lang="es-MX" sz="2000" dirty="0" smtClean="0"/>
              <a:t>julio de 2019).</a:t>
            </a:r>
            <a:endParaRPr lang="es-MX" sz="2000" dirty="0"/>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lvl="0"/>
            <a:r>
              <a:rPr lang="es-MX" sz="2200" b="1" dirty="0">
                <a:latin typeface="Times New Roman" panose="02020603050405020304" pitchFamily="18" charset="0"/>
                <a:cs typeface="Times New Roman" panose="02020603050405020304" pitchFamily="18" charset="0"/>
              </a:rPr>
              <a:t>Tasas de referencia internacionales negativas</a:t>
            </a:r>
          </a:p>
        </p:txBody>
      </p:sp>
      <p:pic>
        <p:nvPicPr>
          <p:cNvPr id="6" name="Imagen 5"/>
          <p:cNvPicPr/>
          <p:nvPr/>
        </p:nvPicPr>
        <p:blipFill rotWithShape="1">
          <a:blip r:embed="rId3"/>
          <a:srcRect l="18434" t="45884" r="63340" b="20135"/>
          <a:stretch/>
        </p:blipFill>
        <p:spPr bwMode="auto">
          <a:xfrm>
            <a:off x="3569551" y="4221088"/>
            <a:ext cx="1980000" cy="1980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4299739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3259"/>
            <a:ext cx="7916863" cy="280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Cuando </a:t>
            </a:r>
            <a:r>
              <a:rPr lang="es-MX" sz="2000" dirty="0"/>
              <a:t>una economía presenta problemas de crecimiento, como era el caso de nuestro país con un crecimiento nulo (0 por ciento) en el segundo trimestre de 2019, el ajuste de la tasa de interés abarata el costo del dinero para estimular la inversión y el crecimiento económico, haciendo que para la gente y las empresas sea más atractivo gastar e invertir antes que ahorrar.</a:t>
            </a:r>
          </a:p>
          <a:p>
            <a:pPr indent="457200" algn="just">
              <a:spcBef>
                <a:spcPts val="600"/>
              </a:spcBef>
              <a:buNone/>
            </a:pPr>
            <a:r>
              <a:rPr lang="es-MX" sz="2000" dirty="0"/>
              <a:t>Subir o bajar el costo del dinero (y a la par aumentar o bajar los rendimientos de los títulos de deuda), promueve el ahorro o incentiva el consumo, respectivamente.</a:t>
            </a:r>
          </a:p>
        </p:txBody>
      </p:sp>
    </p:spTree>
    <p:extLst>
      <p:ext uri="{BB962C8B-B14F-4D97-AF65-F5344CB8AC3E}">
        <p14:creationId xmlns:p14="http://schemas.microsoft.com/office/powerpoint/2010/main" val="292347275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1988840"/>
            <a:ext cx="7916863"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1800" dirty="0"/>
              <a:t>Esta medida, en algunos países, ha llegado al nivel de manejar tasas cero o negativas. A nivel mundial, el banco central que tiene la tasa de interés más baja es el de Suiza, con </a:t>
            </a:r>
            <a:r>
              <a:rPr lang="es-MX" sz="1800" dirty="0">
                <a:sym typeface="Symbol" panose="05050102010706020507" pitchFamily="18" charset="2"/>
              </a:rPr>
              <a:t></a:t>
            </a:r>
            <a:r>
              <a:rPr lang="es-MX" sz="1800" dirty="0"/>
              <a:t>0.75%. Le siguen Suecia y Japón. El Banco Central Europeo, que decide la política monetaria de los 19 países miembros de la eurozona, ha mantenido su principal tasa oficial, el Euribor, al 0% desde marzo de </a:t>
            </a:r>
            <a:r>
              <a:rPr lang="es-MX" sz="1800" dirty="0" smtClean="0"/>
              <a:t>2016.</a:t>
            </a:r>
            <a:endParaRPr lang="es-MX" sz="1800" dirty="0"/>
          </a:p>
        </p:txBody>
      </p:sp>
      <p:pic>
        <p:nvPicPr>
          <p:cNvPr id="4" name="Imagen 3"/>
          <p:cNvPicPr/>
          <p:nvPr/>
        </p:nvPicPr>
        <p:blipFill rotWithShape="1">
          <a:blip r:embed="rId3">
            <a:extLst>
              <a:ext uri="{28A0092B-C50C-407E-A947-70E740481C1C}">
                <a14:useLocalDpi xmlns:a14="http://schemas.microsoft.com/office/drawing/2010/main" val="0"/>
              </a:ext>
            </a:extLst>
          </a:blip>
          <a:srcRect l="1670" t="2703" r="2088" b="2253"/>
          <a:stretch/>
        </p:blipFill>
        <p:spPr bwMode="auto">
          <a:xfrm>
            <a:off x="2363307" y="3573016"/>
            <a:ext cx="4392488" cy="213675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8946692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292446"/>
            <a:ext cx="7916863" cy="1352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Es la tasa de interés que usualmente se reporta en el mercado financiero, sin ajuste por los efectos de la inflación. Es aquella a través de la cual la cantidad de dinero depositada en una cuenta de ahorros aumenta a lo largo del tiempo.</a:t>
            </a:r>
          </a:p>
        </p:txBody>
      </p:sp>
      <p:sp>
        <p:nvSpPr>
          <p:cNvPr id="8" name="Text Box 2"/>
          <p:cNvSpPr txBox="1">
            <a:spLocks noChangeArrowheads="1"/>
          </p:cNvSpPr>
          <p:nvPr/>
        </p:nvSpPr>
        <p:spPr bwMode="auto">
          <a:xfrm>
            <a:off x="-12448" y="1724952"/>
            <a:ext cx="9144000" cy="479912"/>
          </a:xfrm>
          <a:prstGeom prst="rect">
            <a:avLst/>
          </a:prstGeom>
          <a:noFill/>
          <a:ln w="9525">
            <a:noFill/>
            <a:miter lim="800000"/>
            <a:headEnd/>
            <a:tailEnd/>
          </a:ln>
          <a:effectLst/>
        </p:spPr>
        <p:txBody>
          <a:bodyPr/>
          <a:lstStyle/>
          <a:p>
            <a:pPr lvl="0"/>
            <a:r>
              <a:rPr lang="es-MX" sz="2200" b="1" dirty="0">
                <a:latin typeface="Times New Roman" panose="02020603050405020304" pitchFamily="18" charset="0"/>
                <a:cs typeface="Times New Roman" panose="02020603050405020304" pitchFamily="18" charset="0"/>
              </a:rPr>
              <a:t>Integración de la tasa nominal</a:t>
            </a:r>
          </a:p>
        </p:txBody>
      </p:sp>
      <p:sp>
        <p:nvSpPr>
          <p:cNvPr id="2" name="Rectangle 2"/>
          <p:cNvSpPr>
            <a:spLocks noChangeArrowheads="1"/>
          </p:cNvSpPr>
          <p:nvPr/>
        </p:nvSpPr>
        <p:spPr bwMode="auto">
          <a:xfrm>
            <a:off x="3419872" y="40770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9" name="Imagen 8"/>
          <p:cNvPicPr>
            <a:picLocks noChangeAspect="1"/>
          </p:cNvPicPr>
          <p:nvPr/>
        </p:nvPicPr>
        <p:blipFill>
          <a:blip r:embed="rId3"/>
          <a:stretch>
            <a:fillRect/>
          </a:stretch>
        </p:blipFill>
        <p:spPr>
          <a:xfrm>
            <a:off x="899592" y="3895198"/>
            <a:ext cx="3348000" cy="839313"/>
          </a:xfrm>
          <a:prstGeom prst="rect">
            <a:avLst/>
          </a:prstGeom>
        </p:spPr>
      </p:pic>
      <p:pic>
        <p:nvPicPr>
          <p:cNvPr id="13" name="Imagen 12"/>
          <p:cNvPicPr>
            <a:picLocks noChangeAspect="1"/>
          </p:cNvPicPr>
          <p:nvPr/>
        </p:nvPicPr>
        <p:blipFill rotWithShape="1">
          <a:blip r:embed="rId4"/>
          <a:srcRect t="40791" r="49967" b="7284"/>
          <a:stretch/>
        </p:blipFill>
        <p:spPr>
          <a:xfrm>
            <a:off x="4859724" y="3897268"/>
            <a:ext cx="3600000" cy="899884"/>
          </a:xfrm>
          <a:prstGeom prst="rect">
            <a:avLst/>
          </a:prstGeom>
        </p:spPr>
      </p:pic>
    </p:spTree>
    <p:extLst>
      <p:ext uri="{BB962C8B-B14F-4D97-AF65-F5344CB8AC3E}">
        <p14:creationId xmlns:p14="http://schemas.microsoft.com/office/powerpoint/2010/main" val="63966967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207276"/>
            <a:ext cx="7916863" cy="201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Es la tasa de interés que se aplica cuando el plazo de capitalización está medido en intervalos fijos de tiempo; el más pequeño es un día (y de ahí en adelante). De hecho, para que el dinero gane intereses en el mínimo de tiempo, deberá “dormir”, cuando menos, una noche en el banco (overnight).</a:t>
            </a:r>
          </a:p>
          <a:p>
            <a:pPr indent="457200" algn="just">
              <a:spcBef>
                <a:spcPts val="0"/>
              </a:spcBef>
              <a:buNone/>
            </a:pPr>
            <a:r>
              <a:rPr lang="es-MX" sz="2000" dirty="0"/>
              <a:t>Para capitalizar la tasa de interés discreta, se eleva la tasa de interés del plazo a la potencia (</a:t>
            </a:r>
            <a:r>
              <a:rPr lang="es-MX" sz="2000" i="1" dirty="0"/>
              <a:t>n</a:t>
            </a:r>
            <a:r>
              <a:rPr lang="es-MX" sz="2000" dirty="0"/>
              <a:t>) que resulte de estimar los intervalos fijos de tiempo</a:t>
            </a:r>
            <a:r>
              <a:rPr lang="es-MX" sz="2000" dirty="0" smtClean="0"/>
              <a:t>.</a:t>
            </a:r>
            <a:endParaRPr lang="es-MX" sz="2000" dirty="0"/>
          </a:p>
        </p:txBody>
      </p:sp>
      <p:sp>
        <p:nvSpPr>
          <p:cNvPr id="8" name="Text Box 2"/>
          <p:cNvSpPr txBox="1">
            <a:spLocks noChangeArrowheads="1"/>
          </p:cNvSpPr>
          <p:nvPr/>
        </p:nvSpPr>
        <p:spPr bwMode="auto">
          <a:xfrm>
            <a:off x="-12448" y="1724952"/>
            <a:ext cx="9144000" cy="479912"/>
          </a:xfrm>
          <a:prstGeom prst="rect">
            <a:avLst/>
          </a:prstGeom>
          <a:noFill/>
          <a:ln w="9525">
            <a:noFill/>
            <a:miter lim="800000"/>
            <a:headEnd/>
            <a:tailEnd/>
          </a:ln>
          <a:effectLst/>
        </p:spPr>
        <p:txBody>
          <a:bodyPr/>
          <a:lstStyle/>
          <a:p>
            <a:pPr lvl="0"/>
            <a:r>
              <a:rPr lang="es-MX" sz="2200" b="1" dirty="0" smtClean="0">
                <a:latin typeface="Times New Roman" panose="02020603050405020304" pitchFamily="18" charset="0"/>
                <a:cs typeface="Times New Roman" panose="02020603050405020304" pitchFamily="18" charset="0"/>
              </a:rPr>
              <a:t>Tasa de interés discreta</a:t>
            </a:r>
            <a:endParaRPr lang="es-MX" sz="2200" b="1" dirty="0">
              <a:latin typeface="Times New Roman" panose="02020603050405020304" pitchFamily="18" charset="0"/>
              <a:cs typeface="Times New Roman" panose="02020603050405020304" pitchFamily="18" charset="0"/>
            </a:endParaRPr>
          </a:p>
        </p:txBody>
      </p:sp>
      <p:sp>
        <p:nvSpPr>
          <p:cNvPr id="2" name="Rectangle 2"/>
          <p:cNvSpPr>
            <a:spLocks noChangeArrowheads="1"/>
          </p:cNvSpPr>
          <p:nvPr/>
        </p:nvSpPr>
        <p:spPr bwMode="auto">
          <a:xfrm>
            <a:off x="3419872" y="40770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3275856" y="4293096"/>
            <a:ext cx="1901575" cy="904575"/>
          </a:xfrm>
          <a:prstGeom prst="rect">
            <a:avLst/>
          </a:prstGeom>
        </p:spPr>
      </p:pic>
    </p:spTree>
    <p:extLst>
      <p:ext uri="{BB962C8B-B14F-4D97-AF65-F5344CB8AC3E}">
        <p14:creationId xmlns:p14="http://schemas.microsoft.com/office/powerpoint/2010/main" val="171663436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3260"/>
            <a:ext cx="7916863" cy="1409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Es la tasa de interés que se aplica cuando el plazo de capitalización está medido en intervalos de tiempo infinitamente más cortos que los que se utilizan con la capitalización discreta, quizá horas, minutos o segundos. El periodo de pago de intereses es infinitamente pequeño</a:t>
            </a:r>
            <a:r>
              <a:rPr lang="es-MX" sz="2000" dirty="0" smtClean="0"/>
              <a:t>.</a:t>
            </a:r>
            <a:endParaRPr lang="es-MX" sz="2000" dirty="0"/>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lvl="0"/>
            <a:r>
              <a:rPr lang="es-MX" sz="2200" b="1" dirty="0" smtClean="0">
                <a:latin typeface="Times New Roman" panose="02020603050405020304" pitchFamily="18" charset="0"/>
                <a:cs typeface="Times New Roman" panose="02020603050405020304" pitchFamily="18" charset="0"/>
              </a:rPr>
              <a:t>Tasa de interés continua</a:t>
            </a:r>
            <a:endParaRPr lang="es-MX" sz="2200" b="1" dirty="0">
              <a:latin typeface="Times New Roman" panose="02020603050405020304" pitchFamily="18" charset="0"/>
              <a:cs typeface="Times New Roman" panose="02020603050405020304" pitchFamily="18" charset="0"/>
            </a:endParaRPr>
          </a:p>
        </p:txBody>
      </p:sp>
      <p:sp>
        <p:nvSpPr>
          <p:cNvPr id="2" name="Rectangle 2"/>
          <p:cNvSpPr>
            <a:spLocks noChangeArrowheads="1"/>
          </p:cNvSpPr>
          <p:nvPr/>
        </p:nvSpPr>
        <p:spPr bwMode="auto">
          <a:xfrm>
            <a:off x="3419872" y="40770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4" name="Imagen 3"/>
          <p:cNvPicPr>
            <a:picLocks noChangeAspect="1"/>
          </p:cNvPicPr>
          <p:nvPr/>
        </p:nvPicPr>
        <p:blipFill rotWithShape="1">
          <a:blip r:embed="rId3"/>
          <a:srcRect l="12167" r="11875" b="11199"/>
          <a:stretch/>
        </p:blipFill>
        <p:spPr>
          <a:xfrm>
            <a:off x="1319190" y="3595264"/>
            <a:ext cx="6480721" cy="1937916"/>
          </a:xfrm>
          <a:prstGeom prst="rect">
            <a:avLst/>
          </a:prstGeom>
        </p:spPr>
      </p:pic>
    </p:spTree>
    <p:extLst>
      <p:ext uri="{BB962C8B-B14F-4D97-AF65-F5344CB8AC3E}">
        <p14:creationId xmlns:p14="http://schemas.microsoft.com/office/powerpoint/2010/main" val="399237832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3260"/>
            <a:ext cx="7916863" cy="302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Si capitalizamos la inversión por segundo durante un año comercial (360 días), la tasa compuesta que obtenemos es muy favorable para el inversionista: 2.71828178 (271.8282%). Aunque, esta cifra se va estabilizando (comparar con el renglón anterior: capitalización por minuto, por hora, por día, por mes, etcétera).</a:t>
            </a:r>
          </a:p>
          <a:p>
            <a:pPr indent="457200" algn="just">
              <a:spcBef>
                <a:spcPts val="600"/>
              </a:spcBef>
              <a:buNone/>
            </a:pPr>
            <a:r>
              <a:rPr lang="es-MX" sz="2000" dirty="0"/>
              <a:t>Podríamos acortar tanto el tiempo de los periodos de capitalización hasta considerarlos instantáneos. Hablaríamos entonces de interés continuo: esto quiere decir, que durante el tiempo en el que se cede o se presta el dinero, el número de periodos de capitalización crece indefinidamente. </a:t>
            </a:r>
          </a:p>
        </p:txBody>
      </p:sp>
      <p:sp>
        <p:nvSpPr>
          <p:cNvPr id="2" name="Rectangle 2"/>
          <p:cNvSpPr>
            <a:spLocks noChangeArrowheads="1"/>
          </p:cNvSpPr>
          <p:nvPr/>
        </p:nvSpPr>
        <p:spPr bwMode="auto">
          <a:xfrm>
            <a:off x="3419872" y="40770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6124428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0"/>
          <p:cNvSpPr txBox="1">
            <a:spLocks noChangeArrowheads="1"/>
          </p:cNvSpPr>
          <p:nvPr/>
        </p:nvSpPr>
        <p:spPr bwMode="auto">
          <a:xfrm>
            <a:off x="8527115" y="6043590"/>
            <a:ext cx="475928" cy="438304"/>
          </a:xfrm>
          <a:prstGeom prst="rect">
            <a:avLst/>
          </a:prstGeom>
          <a:noFill/>
          <a:ln w="9525">
            <a:noFill/>
            <a:miter lim="800000"/>
            <a:headEnd/>
            <a:tailEnd/>
          </a:ln>
        </p:spPr>
        <p:txBody>
          <a:bodyPr/>
          <a:lstStyle/>
          <a:p>
            <a:pPr>
              <a:spcBef>
                <a:spcPct val="50000"/>
              </a:spcBef>
            </a:pPr>
            <a:r>
              <a:rPr lang="es-MX" sz="1600" dirty="0" smtClean="0">
                <a:latin typeface="Times New Roman" panose="02020603050405020304" pitchFamily="18" charset="0"/>
                <a:cs typeface="Times New Roman" panose="02020603050405020304" pitchFamily="18" charset="0"/>
                <a:sym typeface="Symbol" panose="05050102010706020507" pitchFamily="18" charset="2"/>
                <a:hlinkClick r:id="rId2" action="ppaction://hlinksldjump"/>
              </a:rPr>
              <a:t></a:t>
            </a:r>
            <a:endParaRPr lang="es-ES" sz="1600" b="1" cap="small" dirty="0">
              <a:solidFill>
                <a:srgbClr val="000000"/>
              </a:solidFill>
              <a:latin typeface="Times New Roman" pitchFamily="18" charset="0"/>
            </a:endParaRPr>
          </a:p>
        </p:txBody>
      </p:sp>
      <p:sp>
        <p:nvSpPr>
          <p:cNvPr id="7" name="Text Box 3"/>
          <p:cNvSpPr txBox="1">
            <a:spLocks noChangeArrowheads="1"/>
          </p:cNvSpPr>
          <p:nvPr/>
        </p:nvSpPr>
        <p:spPr bwMode="auto">
          <a:xfrm>
            <a:off x="972000" y="2340000"/>
            <a:ext cx="7200000"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a:t>Aplicar los principios del valor del dinero en el tiempo, por medio del estudio del interés simple, el interés compuesto y los diferentes tipos de anualidades, para resolver problemas en situaciones financieras ordinarias tanto personales, empresariales y corporativas como solicitar créditos, realizar inversiones, efectos de la inflación, variación en las tasas de interés y otros.</a:t>
            </a:r>
          </a:p>
        </p:txBody>
      </p:sp>
      <p:sp>
        <p:nvSpPr>
          <p:cNvPr id="8" name="Text Box 2"/>
          <p:cNvSpPr txBox="1">
            <a:spLocks noChangeArrowheads="1"/>
          </p:cNvSpPr>
          <p:nvPr/>
        </p:nvSpPr>
        <p:spPr bwMode="auto">
          <a:xfrm>
            <a:off x="0" y="1800000"/>
            <a:ext cx="9144000" cy="484152"/>
          </a:xfrm>
          <a:prstGeom prst="rect">
            <a:avLst/>
          </a:prstGeom>
          <a:noFill/>
          <a:ln w="9525">
            <a:noFill/>
            <a:miter lim="800000"/>
            <a:headEnd/>
            <a:tailEnd/>
          </a:ln>
          <a:effectLst/>
        </p:spPr>
        <p:txBody>
          <a:bodyPr/>
          <a:lstStyle/>
          <a:p>
            <a:pPr algn="ctr">
              <a:spcBef>
                <a:spcPts val="0"/>
              </a:spcBef>
              <a:defRPr/>
            </a:pPr>
            <a:r>
              <a:rPr lang="es-ES_tradnl" sz="2200" b="1" dirty="0" smtClean="0">
                <a:latin typeface="Times New Roman" panose="02020603050405020304" pitchFamily="18" charset="0"/>
                <a:cs typeface="Times New Roman" panose="02020603050405020304" pitchFamily="18" charset="0"/>
              </a:rPr>
              <a:t>Objetivos de la unidad de aprendizaje</a:t>
            </a:r>
            <a:endParaRPr lang="es-ES" sz="2200" b="1" dirty="0">
              <a:latin typeface="Times New Roman" panose="02020603050405020304" pitchFamily="18" charset="0"/>
              <a:cs typeface="Times New Roman" panose="02020603050405020304" pitchFamily="18" charset="0"/>
            </a:endParaRPr>
          </a:p>
        </p:txBody>
      </p:sp>
      <p:sp>
        <p:nvSpPr>
          <p:cNvPr id="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609673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3260"/>
            <a:ext cx="7916863" cy="230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MX" sz="2000" dirty="0" smtClean="0"/>
              <a:t>Por ello, para simplificar las operaciones se utiliza la base logarítmica </a:t>
            </a:r>
            <a:r>
              <a:rPr lang="es-MX" sz="2000" i="1" dirty="0" smtClean="0"/>
              <a:t>e</a:t>
            </a:r>
            <a:r>
              <a:rPr lang="es-MX" sz="2000" dirty="0" smtClean="0"/>
              <a:t>, también presente en la fórmula de la distribución gaussiana. Es un número irracional, cuyas primeras cifras son 2.718282; su parte decimal continúa indefinidamente sin que ninguna sección se repita de manera periódica.</a:t>
            </a:r>
          </a:p>
          <a:p>
            <a:pPr indent="457200" algn="just">
              <a:spcBef>
                <a:spcPts val="0"/>
              </a:spcBef>
              <a:buNone/>
            </a:pPr>
            <a:r>
              <a:rPr lang="es-MX" sz="2000" dirty="0" smtClean="0"/>
              <a:t>Es un número peculiar, pero de gran importancia matemática. Afecta, por ejemplo, al interés compuesto de un bono, una cuenta de ahorro o una </a:t>
            </a:r>
            <a:r>
              <a:rPr lang="es-MX" sz="2000" dirty="0"/>
              <a:t>hipoteca.</a:t>
            </a:r>
          </a:p>
        </p:txBody>
      </p:sp>
      <p:sp>
        <p:nvSpPr>
          <p:cNvPr id="2" name="Rectangle 2"/>
          <p:cNvSpPr>
            <a:spLocks noChangeArrowheads="1"/>
          </p:cNvSpPr>
          <p:nvPr/>
        </p:nvSpPr>
        <p:spPr bwMode="auto">
          <a:xfrm>
            <a:off x="3419872" y="40770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4" name="Imagen 3"/>
          <p:cNvPicPr>
            <a:picLocks noChangeAspect="1"/>
          </p:cNvPicPr>
          <p:nvPr/>
        </p:nvPicPr>
        <p:blipFill>
          <a:blip r:embed="rId3"/>
          <a:stretch>
            <a:fillRect/>
          </a:stretch>
        </p:blipFill>
        <p:spPr>
          <a:xfrm>
            <a:off x="3785551" y="4679995"/>
            <a:ext cx="1548000" cy="775526"/>
          </a:xfrm>
          <a:prstGeom prst="rect">
            <a:avLst/>
          </a:prstGeom>
        </p:spPr>
      </p:pic>
    </p:spTree>
    <p:extLst>
      <p:ext uri="{BB962C8B-B14F-4D97-AF65-F5344CB8AC3E}">
        <p14:creationId xmlns:p14="http://schemas.microsoft.com/office/powerpoint/2010/main" val="113187524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1064531" y="1940712"/>
            <a:ext cx="7197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FontTx/>
              <a:buNone/>
            </a:pPr>
            <a:r>
              <a:rPr lang="es-ES_tradnl" altLang="es-MX" sz="2000" dirty="0">
                <a:cs typeface="Times New Roman" panose="02020603050405020304" pitchFamily="18" charset="0"/>
              </a:rPr>
              <a:t>Es la tasa de </a:t>
            </a:r>
            <a:r>
              <a:rPr lang="es-ES_tradnl" altLang="es-MX" sz="2000" dirty="0" smtClean="0">
                <a:cs typeface="Times New Roman" panose="02020603050405020304" pitchFamily="18" charset="0"/>
              </a:rPr>
              <a:t>interés que efectivamente </a:t>
            </a:r>
            <a:r>
              <a:rPr lang="es-ES_tradnl" altLang="es-MX" sz="2000" dirty="0">
                <a:cs typeface="Times New Roman" panose="02020603050405020304" pitchFamily="18" charset="0"/>
              </a:rPr>
              <a:t>vamos a pagar o a </a:t>
            </a:r>
            <a:r>
              <a:rPr lang="es-ES_tradnl" altLang="es-MX" sz="2000" dirty="0" smtClean="0">
                <a:cs typeface="Times New Roman" panose="02020603050405020304" pitchFamily="18" charset="0"/>
              </a:rPr>
              <a:t>cobrar en un plazo determinado.</a:t>
            </a:r>
            <a:r>
              <a:rPr lang="es-ES" altLang="es-MX" sz="2000" dirty="0" smtClean="0">
                <a:cs typeface="Times New Roman" panose="02020603050405020304" pitchFamily="18" charset="0"/>
              </a:rPr>
              <a:t> </a:t>
            </a:r>
            <a:endParaRPr lang="es-ES" altLang="es-MX" sz="2000" dirty="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1835696" y="2865408"/>
            <a:ext cx="1224000" cy="678766"/>
          </a:xfrm>
          <a:prstGeom prst="rect">
            <a:avLst/>
          </a:prstGeom>
        </p:spPr>
      </p:pic>
      <p:pic>
        <p:nvPicPr>
          <p:cNvPr id="3" name="Imagen 2"/>
          <p:cNvPicPr>
            <a:picLocks noChangeAspect="1"/>
          </p:cNvPicPr>
          <p:nvPr/>
        </p:nvPicPr>
        <p:blipFill>
          <a:blip r:embed="rId4"/>
          <a:stretch>
            <a:fillRect/>
          </a:stretch>
        </p:blipFill>
        <p:spPr>
          <a:xfrm>
            <a:off x="4051393" y="5287239"/>
            <a:ext cx="1152000" cy="734049"/>
          </a:xfrm>
          <a:prstGeom prst="rect">
            <a:avLst/>
          </a:prstGeom>
        </p:spPr>
      </p:pic>
      <p:pic>
        <p:nvPicPr>
          <p:cNvPr id="4" name="Imagen 3"/>
          <p:cNvPicPr>
            <a:picLocks noChangeAspect="1"/>
          </p:cNvPicPr>
          <p:nvPr/>
        </p:nvPicPr>
        <p:blipFill rotWithShape="1">
          <a:blip r:embed="rId5"/>
          <a:srcRect l="9637" t="16854" r="33917" b="11725"/>
          <a:stretch/>
        </p:blipFill>
        <p:spPr>
          <a:xfrm>
            <a:off x="3483819" y="2786453"/>
            <a:ext cx="5018283" cy="1026467"/>
          </a:xfrm>
          <a:prstGeom prst="rect">
            <a:avLst/>
          </a:prstGeom>
        </p:spPr>
      </p:pic>
      <p:sp>
        <p:nvSpPr>
          <p:cNvPr id="11" name="Text Box 2"/>
          <p:cNvSpPr txBox="1">
            <a:spLocks noChangeArrowheads="1"/>
          </p:cNvSpPr>
          <p:nvPr/>
        </p:nvSpPr>
        <p:spPr bwMode="auto">
          <a:xfrm>
            <a:off x="1043608" y="1556792"/>
            <a:ext cx="6336704" cy="432048"/>
          </a:xfrm>
          <a:prstGeom prst="rect">
            <a:avLst/>
          </a:prstGeom>
          <a:noFill/>
          <a:ln w="9525">
            <a:noFill/>
            <a:miter lim="800000"/>
            <a:headEnd/>
            <a:tailEnd/>
          </a:ln>
          <a:effectLst/>
        </p:spPr>
        <p:txBody>
          <a:bodyPr/>
          <a:lstStyle/>
          <a:p>
            <a:pPr algn="l">
              <a:spcBef>
                <a:spcPts val="0"/>
              </a:spcBef>
            </a:pPr>
            <a:r>
              <a:rPr lang="es-MX" sz="2200" b="1" dirty="0" smtClean="0">
                <a:latin typeface="Times New Roman" panose="02020603050405020304" pitchFamily="18" charset="0"/>
                <a:cs typeface="Times New Roman" panose="02020603050405020304" pitchFamily="18" charset="0"/>
              </a:rPr>
              <a:t>Tasa </a:t>
            </a:r>
            <a:r>
              <a:rPr lang="es-MX" sz="2200" b="1" dirty="0">
                <a:latin typeface="Times New Roman" panose="02020603050405020304" pitchFamily="18" charset="0"/>
                <a:cs typeface="Times New Roman" panose="02020603050405020304" pitchFamily="18" charset="0"/>
              </a:rPr>
              <a:t>anual (o </a:t>
            </a:r>
            <a:r>
              <a:rPr lang="es-MX" sz="2200" b="1" i="1" dirty="0">
                <a:latin typeface="Times New Roman" panose="02020603050405020304" pitchFamily="18" charset="0"/>
                <a:cs typeface="Times New Roman" panose="02020603050405020304" pitchFamily="18" charset="0"/>
              </a:rPr>
              <a:t>nominal</a:t>
            </a:r>
            <a:r>
              <a:rPr lang="es-MX" sz="2200" b="1" dirty="0">
                <a:latin typeface="Times New Roman" panose="02020603050405020304" pitchFamily="18" charset="0"/>
                <a:cs typeface="Times New Roman" panose="02020603050405020304" pitchFamily="18" charset="0"/>
              </a:rPr>
              <a:t>) a tasa del plazo (o </a:t>
            </a:r>
            <a:r>
              <a:rPr lang="es-MX" sz="2200" b="1" i="1" dirty="0">
                <a:latin typeface="Times New Roman" panose="02020603050405020304" pitchFamily="18" charset="0"/>
                <a:cs typeface="Times New Roman" panose="02020603050405020304" pitchFamily="18" charset="0"/>
              </a:rPr>
              <a:t>efectiva</a:t>
            </a:r>
            <a:r>
              <a:rPr lang="es-MX" sz="2200" b="1" dirty="0" smtClean="0">
                <a:latin typeface="Times New Roman" panose="02020603050405020304" pitchFamily="18" charset="0"/>
                <a:cs typeface="Times New Roman" panose="02020603050405020304" pitchFamily="18" charset="0"/>
              </a:rPr>
              <a:t>)</a:t>
            </a:r>
          </a:p>
        </p:txBody>
      </p:sp>
      <p:sp>
        <p:nvSpPr>
          <p:cNvPr id="13" name="Text Box 3"/>
          <p:cNvSpPr txBox="1">
            <a:spLocks noChangeArrowheads="1"/>
          </p:cNvSpPr>
          <p:nvPr/>
        </p:nvSpPr>
        <p:spPr bwMode="auto">
          <a:xfrm>
            <a:off x="1070747" y="4495647"/>
            <a:ext cx="71977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FontTx/>
              <a:buNone/>
            </a:pPr>
            <a:r>
              <a:rPr lang="es-ES_tradnl" altLang="es-MX" sz="2000" dirty="0" smtClean="0">
                <a:cs typeface="Times New Roman" panose="02020603050405020304" pitchFamily="18" charset="0"/>
              </a:rPr>
              <a:t>Conocida la tasa efectiva (o del plazo) la anualizamos para poder compararla con otras tasas.</a:t>
            </a:r>
            <a:endParaRPr lang="es-ES" altLang="es-MX" sz="2000" dirty="0">
              <a:cs typeface="Times New Roman" panose="02020603050405020304" pitchFamily="18" charset="0"/>
            </a:endParaRPr>
          </a:p>
        </p:txBody>
      </p:sp>
      <p:sp>
        <p:nvSpPr>
          <p:cNvPr id="9" name="Text Box 2"/>
          <p:cNvSpPr txBox="1">
            <a:spLocks noChangeArrowheads="1"/>
          </p:cNvSpPr>
          <p:nvPr/>
        </p:nvSpPr>
        <p:spPr bwMode="auto">
          <a:xfrm>
            <a:off x="1043608" y="4135111"/>
            <a:ext cx="6336704" cy="432048"/>
          </a:xfrm>
          <a:prstGeom prst="rect">
            <a:avLst/>
          </a:prstGeom>
          <a:noFill/>
          <a:ln w="9525">
            <a:noFill/>
            <a:miter lim="800000"/>
            <a:headEnd/>
            <a:tailEnd/>
          </a:ln>
          <a:effectLst/>
        </p:spPr>
        <p:txBody>
          <a:bodyPr/>
          <a:lstStyle/>
          <a:p>
            <a:pPr algn="l">
              <a:spcBef>
                <a:spcPts val="0"/>
              </a:spcBef>
            </a:pPr>
            <a:r>
              <a:rPr lang="es-MX" sz="2200" b="1" dirty="0">
                <a:latin typeface="Times New Roman" panose="02020603050405020304" pitchFamily="18" charset="0"/>
                <a:cs typeface="Times New Roman" panose="02020603050405020304" pitchFamily="18" charset="0"/>
              </a:rPr>
              <a:t>Tasa del plazo (o </a:t>
            </a:r>
            <a:r>
              <a:rPr lang="es-MX" sz="2200" b="1" i="1" dirty="0">
                <a:latin typeface="Times New Roman" panose="02020603050405020304" pitchFamily="18" charset="0"/>
                <a:cs typeface="Times New Roman" panose="02020603050405020304" pitchFamily="18" charset="0"/>
              </a:rPr>
              <a:t>efectiva</a:t>
            </a:r>
            <a:r>
              <a:rPr lang="es-MX" sz="2200" b="1" dirty="0">
                <a:latin typeface="Times New Roman" panose="02020603050405020304" pitchFamily="18" charset="0"/>
                <a:cs typeface="Times New Roman" panose="02020603050405020304" pitchFamily="18" charset="0"/>
              </a:rPr>
              <a:t>) a tasa anual (o </a:t>
            </a:r>
            <a:r>
              <a:rPr lang="es-MX" sz="2200" b="1" i="1" dirty="0">
                <a:latin typeface="Times New Roman" panose="02020603050405020304" pitchFamily="18" charset="0"/>
                <a:cs typeface="Times New Roman" panose="02020603050405020304" pitchFamily="18" charset="0"/>
              </a:rPr>
              <a:t>nominal</a:t>
            </a:r>
            <a:r>
              <a:rPr lang="es-MX" sz="2200" b="1" dirty="0">
                <a:latin typeface="Times New Roman" panose="02020603050405020304" pitchFamily="18" charset="0"/>
                <a:cs typeface="Times New Roman" panose="02020603050405020304" pitchFamily="18" charset="0"/>
              </a:rPr>
              <a:t>)</a:t>
            </a:r>
            <a:endParaRPr lang="es-MX" sz="22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67984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220438"/>
            <a:ext cx="7916863" cy="113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_tradnl" altLang="es-MX" sz="2000" dirty="0">
                <a:cs typeface="Times New Roman" panose="02020603050405020304" pitchFamily="18" charset="0"/>
              </a:rPr>
              <a:t>A partir de la tasa de un instrumento es posible obtener la tasa implícita (equivalente) de la misma en un diferente plazo a vencimiento</a:t>
            </a:r>
            <a:r>
              <a:rPr lang="es-ES_tradnl" altLang="es-MX" sz="2000" dirty="0" smtClean="0">
                <a:cs typeface="Times New Roman" panose="02020603050405020304" pitchFamily="18" charset="0"/>
              </a:rPr>
              <a:t>. El resultado es una tasa de interés compuesta.</a:t>
            </a:r>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Tasa Anual Equivalente (o Tasa Curva)</a:t>
            </a:r>
            <a:endParaRPr lang="es-ES" sz="2200" b="1" dirty="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3"/>
          <a:stretch>
            <a:fillRect/>
          </a:stretch>
        </p:blipFill>
        <p:spPr>
          <a:xfrm>
            <a:off x="683568" y="3360644"/>
            <a:ext cx="3240000" cy="928800"/>
          </a:xfrm>
          <a:prstGeom prst="rect">
            <a:avLst/>
          </a:prstGeom>
        </p:spPr>
      </p:pic>
      <p:pic>
        <p:nvPicPr>
          <p:cNvPr id="5" name="Imagen 4"/>
          <p:cNvPicPr>
            <a:picLocks noChangeAspect="1"/>
          </p:cNvPicPr>
          <p:nvPr/>
        </p:nvPicPr>
        <p:blipFill rotWithShape="1">
          <a:blip r:embed="rId4"/>
          <a:srcRect r="24310" b="11147"/>
          <a:stretch/>
        </p:blipFill>
        <p:spPr>
          <a:xfrm>
            <a:off x="4211960" y="3356992"/>
            <a:ext cx="4248472" cy="936104"/>
          </a:xfrm>
          <a:prstGeom prst="rect">
            <a:avLst/>
          </a:prstGeom>
        </p:spPr>
      </p:pic>
      <p:pic>
        <p:nvPicPr>
          <p:cNvPr id="6" name="Imagen 5"/>
          <p:cNvPicPr>
            <a:picLocks noChangeAspect="1"/>
          </p:cNvPicPr>
          <p:nvPr/>
        </p:nvPicPr>
        <p:blipFill rotWithShape="1">
          <a:blip r:embed="rId5"/>
          <a:srcRect l="61351" t="34826" r="19832" b="50728"/>
          <a:stretch/>
        </p:blipFill>
        <p:spPr>
          <a:xfrm>
            <a:off x="3065551" y="4875019"/>
            <a:ext cx="2988000" cy="1290285"/>
          </a:xfrm>
          <a:prstGeom prst="rect">
            <a:avLst/>
          </a:prstGeom>
          <a:ln>
            <a:solidFill>
              <a:schemeClr val="tx1"/>
            </a:solidFill>
          </a:ln>
        </p:spPr>
      </p:pic>
      <p:sp>
        <p:nvSpPr>
          <p:cNvPr id="12" name="Text Box 3"/>
          <p:cNvSpPr txBox="1">
            <a:spLocks noChangeArrowheads="1"/>
          </p:cNvSpPr>
          <p:nvPr/>
        </p:nvSpPr>
        <p:spPr bwMode="auto">
          <a:xfrm>
            <a:off x="590540" y="4365105"/>
            <a:ext cx="7916863" cy="36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buNone/>
            </a:pPr>
            <a:r>
              <a:rPr lang="es-ES_tradnl" altLang="es-MX" sz="1600" dirty="0" smtClean="0">
                <a:cs typeface="Times New Roman" panose="02020603050405020304" pitchFamily="18" charset="0"/>
              </a:rPr>
              <a:t>Se parte del supuesto de que la tasa (</a:t>
            </a:r>
            <a:r>
              <a:rPr lang="es-ES_tradnl" altLang="es-MX" sz="1600" i="1" dirty="0" smtClean="0">
                <a:cs typeface="Times New Roman" panose="02020603050405020304" pitchFamily="18" charset="0"/>
              </a:rPr>
              <a:t>i</a:t>
            </a:r>
            <a:r>
              <a:rPr lang="es-ES_tradnl" altLang="es-MX" sz="1600" dirty="0" smtClean="0">
                <a:cs typeface="Times New Roman" panose="02020603050405020304" pitchFamily="18" charset="0"/>
              </a:rPr>
              <a:t>) y el plazo (</a:t>
            </a:r>
            <a:r>
              <a:rPr lang="es-ES_tradnl" altLang="es-MX" sz="1600" i="1" dirty="0" smtClean="0">
                <a:cs typeface="Times New Roman" panose="02020603050405020304" pitchFamily="18" charset="0"/>
              </a:rPr>
              <a:t>p</a:t>
            </a:r>
            <a:r>
              <a:rPr lang="es-ES_tradnl" altLang="es-MX" sz="1600" dirty="0" smtClean="0">
                <a:cs typeface="Times New Roman" panose="02020603050405020304" pitchFamily="18" charset="0"/>
              </a:rPr>
              <a:t>) se mantienen constantes en el tiempo.</a:t>
            </a:r>
          </a:p>
        </p:txBody>
      </p:sp>
    </p:spTree>
    <p:extLst>
      <p:ext uri="{BB962C8B-B14F-4D97-AF65-F5344CB8AC3E}">
        <p14:creationId xmlns:p14="http://schemas.microsoft.com/office/powerpoint/2010/main" val="324574016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19" y="2156607"/>
            <a:ext cx="7916863" cy="86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_tradnl" altLang="es-MX" sz="2000" dirty="0" smtClean="0">
                <a:cs typeface="Times New Roman" panose="02020603050405020304" pitchFamily="18" charset="0"/>
              </a:rPr>
              <a:t>Cuando la </a:t>
            </a:r>
            <a:r>
              <a:rPr lang="es-ES_tradnl" altLang="es-MX" sz="2000" dirty="0">
                <a:cs typeface="Times New Roman" panose="02020603050405020304" pitchFamily="18" charset="0"/>
              </a:rPr>
              <a:t>tasa (</a:t>
            </a:r>
            <a:r>
              <a:rPr lang="es-ES_tradnl" altLang="es-MX" sz="2000" i="1" dirty="0">
                <a:cs typeface="Times New Roman" panose="02020603050405020304" pitchFamily="18" charset="0"/>
              </a:rPr>
              <a:t>i</a:t>
            </a:r>
            <a:r>
              <a:rPr lang="es-ES_tradnl" altLang="es-MX" sz="2000" dirty="0">
                <a:cs typeface="Times New Roman" panose="02020603050405020304" pitchFamily="18" charset="0"/>
              </a:rPr>
              <a:t>) </a:t>
            </a:r>
            <a:r>
              <a:rPr lang="es-ES_tradnl" altLang="es-MX" sz="2000" dirty="0" smtClean="0">
                <a:cs typeface="Times New Roman" panose="02020603050405020304" pitchFamily="18" charset="0"/>
              </a:rPr>
              <a:t>y/o </a:t>
            </a:r>
            <a:r>
              <a:rPr lang="es-ES_tradnl" altLang="es-MX" sz="2000" dirty="0">
                <a:cs typeface="Times New Roman" panose="02020603050405020304" pitchFamily="18" charset="0"/>
              </a:rPr>
              <a:t>el plazo (</a:t>
            </a:r>
            <a:r>
              <a:rPr lang="es-ES_tradnl" altLang="es-MX" sz="2000" i="1" dirty="0">
                <a:cs typeface="Times New Roman" panose="02020603050405020304" pitchFamily="18" charset="0"/>
              </a:rPr>
              <a:t>p</a:t>
            </a:r>
            <a:r>
              <a:rPr lang="es-ES_tradnl" altLang="es-MX" sz="2000" dirty="0">
                <a:cs typeface="Times New Roman" panose="02020603050405020304" pitchFamily="18" charset="0"/>
              </a:rPr>
              <a:t>) </a:t>
            </a:r>
            <a:r>
              <a:rPr lang="es-ES_tradnl" altLang="es-MX" sz="2000" dirty="0" smtClean="0">
                <a:cs typeface="Times New Roman" panose="02020603050405020304" pitchFamily="18" charset="0"/>
              </a:rPr>
              <a:t>cambian en el tiempo, la tasa curva se sustituye por la siguiente ecuación:</a:t>
            </a:r>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a:solidFill>
                  <a:srgbClr val="000000"/>
                </a:solidFill>
                <a:latin typeface="Times New Roman" panose="02020603050405020304" pitchFamily="18" charset="0"/>
                <a:ea typeface="Arial Unicode MS" pitchFamily="34" charset="-128"/>
                <a:cs typeface="Times New Roman" panose="02020603050405020304" pitchFamily="18" charset="0"/>
              </a:rPr>
              <a:t>Tasa </a:t>
            </a: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compuesta (acumulada)</a:t>
            </a:r>
            <a:endParaRPr lang="es-ES" sz="2200" b="1"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1481551" y="3074819"/>
            <a:ext cx="6156000" cy="685354"/>
          </a:xfrm>
          <a:prstGeom prst="rect">
            <a:avLst/>
          </a:prstGeom>
        </p:spPr>
      </p:pic>
      <p:pic>
        <p:nvPicPr>
          <p:cNvPr id="3" name="Imagen 2"/>
          <p:cNvPicPr>
            <a:picLocks noChangeAspect="1"/>
          </p:cNvPicPr>
          <p:nvPr/>
        </p:nvPicPr>
        <p:blipFill rotWithShape="1">
          <a:blip r:embed="rId4"/>
          <a:srcRect l="35921" r="37139" b="18783"/>
          <a:stretch/>
        </p:blipFill>
        <p:spPr>
          <a:xfrm>
            <a:off x="3479551" y="3984684"/>
            <a:ext cx="2160000" cy="1748572"/>
          </a:xfrm>
          <a:prstGeom prst="rect">
            <a:avLst/>
          </a:prstGeom>
        </p:spPr>
      </p:pic>
    </p:spTree>
    <p:extLst>
      <p:ext uri="{BB962C8B-B14F-4D97-AF65-F5344CB8AC3E}">
        <p14:creationId xmlns:p14="http://schemas.microsoft.com/office/powerpoint/2010/main" val="367836247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132856"/>
            <a:ext cx="7916863"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FontTx/>
              <a:buNone/>
            </a:pPr>
            <a:r>
              <a:rPr lang="es-ES_tradnl" altLang="es-MX" sz="2000" dirty="0">
                <a:cs typeface="Times New Roman" panose="02020603050405020304" pitchFamily="18" charset="0"/>
              </a:rPr>
              <a:t>Se utiliza cuando necesitamos una tasa nominal para hacer un cálculo financiero y la estructura de tasas del mercado no corresponde a nuestras necesidades.</a:t>
            </a:r>
            <a:r>
              <a:rPr lang="es-ES" altLang="es-MX" sz="2000" dirty="0">
                <a:cs typeface="Times New Roman" panose="02020603050405020304" pitchFamily="18" charset="0"/>
              </a:rPr>
              <a:t> </a:t>
            </a:r>
          </a:p>
          <a:p>
            <a:pPr indent="457200" algn="just">
              <a:spcBef>
                <a:spcPts val="600"/>
              </a:spcBef>
              <a:buFontTx/>
              <a:buNone/>
            </a:pPr>
            <a:r>
              <a:rPr lang="es-ES" altLang="es-MX" sz="2000" dirty="0">
                <a:cs typeface="Times New Roman" panose="02020603050405020304" pitchFamily="18" charset="0"/>
              </a:rPr>
              <a:t>La Tasa Alambrada se puede calcular por el método de interpolación lineal (</a:t>
            </a:r>
            <a:r>
              <a:rPr lang="es-ES" altLang="es-MX" sz="2000" dirty="0" err="1">
                <a:cs typeface="Times New Roman" panose="02020603050405020304" pitchFamily="18" charset="0"/>
              </a:rPr>
              <a:t>Til</a:t>
            </a:r>
            <a:r>
              <a:rPr lang="es-ES" altLang="es-MX" sz="2000" dirty="0">
                <a:cs typeface="Times New Roman" panose="02020603050405020304" pitchFamily="18" charset="0"/>
              </a:rPr>
              <a:t>) y el de interpolación exponencial (</a:t>
            </a:r>
            <a:r>
              <a:rPr lang="es-ES" altLang="es-MX" sz="2000" dirty="0" err="1">
                <a:cs typeface="Times New Roman" panose="02020603050405020304" pitchFamily="18" charset="0"/>
              </a:rPr>
              <a:t>Tie</a:t>
            </a:r>
            <a:r>
              <a:rPr lang="es-ES" altLang="es-MX" sz="2000" dirty="0">
                <a:cs typeface="Times New Roman" panose="02020603050405020304" pitchFamily="18" charset="0"/>
              </a:rPr>
              <a:t>) . Ésta última es más precisa que la lineal hasta en 4 puntos base</a:t>
            </a:r>
            <a:r>
              <a:rPr lang="es-ES" altLang="es-MX" sz="2000" dirty="0" smtClean="0">
                <a:cs typeface="Times New Roman" panose="02020603050405020304" pitchFamily="18" charset="0"/>
              </a:rPr>
              <a:t>.</a:t>
            </a:r>
            <a:endParaRPr lang="es-ES_tradnl" altLang="es-MX" sz="2000" dirty="0" smtClean="0">
              <a:cs typeface="Times New Roman" panose="02020603050405020304" pitchFamily="18" charset="0"/>
            </a:endParaRPr>
          </a:p>
        </p:txBody>
      </p:sp>
      <p:sp>
        <p:nvSpPr>
          <p:cNvPr id="8" name="Text Box 2"/>
          <p:cNvSpPr txBox="1">
            <a:spLocks noChangeArrowheads="1"/>
          </p:cNvSpPr>
          <p:nvPr/>
        </p:nvSpPr>
        <p:spPr bwMode="auto">
          <a:xfrm>
            <a:off x="-12448" y="1652944"/>
            <a:ext cx="9144000" cy="479912"/>
          </a:xfrm>
          <a:prstGeom prst="rect">
            <a:avLst/>
          </a:prstGeom>
          <a:noFill/>
          <a:ln w="9525">
            <a:noFill/>
            <a:miter lim="800000"/>
            <a:headEnd/>
            <a:tailEnd/>
          </a:ln>
          <a:effectLst/>
        </p:spPr>
        <p:txBody>
          <a:bodyPr/>
          <a:lstStyle/>
          <a:p>
            <a:pPr>
              <a:spcBef>
                <a:spcPct val="50000"/>
              </a:spcBef>
              <a:defRPr/>
            </a:pPr>
            <a:r>
              <a:rPr lang="es-ES_tradnl" altLang="es-MX" sz="2200" b="1" dirty="0">
                <a:solidFill>
                  <a:srgbClr val="000000"/>
                </a:solidFill>
                <a:latin typeface="Times New Roman" panose="02020603050405020304" pitchFamily="18" charset="0"/>
                <a:ea typeface="Arial Unicode MS" pitchFamily="34" charset="-128"/>
                <a:cs typeface="Times New Roman" panose="02020603050405020304" pitchFamily="18" charset="0"/>
              </a:rPr>
              <a:t>Tasa </a:t>
            </a:r>
            <a:r>
              <a:rPr lang="es-ES_tradnl" altLang="es-MX" sz="2200" b="1" dirty="0" smtClean="0">
                <a:solidFill>
                  <a:srgbClr val="000000"/>
                </a:solidFill>
                <a:latin typeface="Times New Roman" panose="02020603050405020304" pitchFamily="18" charset="0"/>
                <a:ea typeface="Arial Unicode MS" pitchFamily="34" charset="-128"/>
                <a:cs typeface="Times New Roman" panose="02020603050405020304" pitchFamily="18" charset="0"/>
              </a:rPr>
              <a:t>alambrada</a:t>
            </a:r>
            <a:endParaRPr lang="es-ES" sz="2200" b="1" dirty="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3"/>
          <a:stretch>
            <a:fillRect/>
          </a:stretch>
        </p:blipFill>
        <p:spPr>
          <a:xfrm>
            <a:off x="1691680" y="4293096"/>
            <a:ext cx="5770575" cy="1649520"/>
          </a:xfrm>
          <a:prstGeom prst="rect">
            <a:avLst/>
          </a:prstGeom>
        </p:spPr>
      </p:pic>
    </p:spTree>
    <p:extLst>
      <p:ext uri="{BB962C8B-B14F-4D97-AF65-F5344CB8AC3E}">
        <p14:creationId xmlns:p14="http://schemas.microsoft.com/office/powerpoint/2010/main" val="602600858"/>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782128" y="1613210"/>
            <a:ext cx="4870304" cy="4408078"/>
            <a:chOff x="2122480" y="1229026"/>
            <a:chExt cx="4870304" cy="4408078"/>
          </a:xfrm>
        </p:grpSpPr>
        <p:sp>
          <p:nvSpPr>
            <p:cNvPr id="8" name="Text Box 2"/>
            <p:cNvSpPr txBox="1">
              <a:spLocks noChangeArrowheads="1"/>
            </p:cNvSpPr>
            <p:nvPr/>
          </p:nvSpPr>
          <p:spPr bwMode="auto">
            <a:xfrm>
              <a:off x="2235331" y="1229026"/>
              <a:ext cx="4680000" cy="407904"/>
            </a:xfrm>
            <a:prstGeom prst="rect">
              <a:avLst/>
            </a:prstGeom>
            <a:noFill/>
            <a:ln w="9525">
              <a:noFill/>
              <a:miter lim="800000"/>
              <a:headEnd/>
              <a:tailEnd/>
            </a:ln>
            <a:effectLst/>
          </p:spPr>
          <p:txBody>
            <a:bodyPr/>
            <a:lstStyle/>
            <a:p>
              <a:pPr algn="l">
                <a:spcBef>
                  <a:spcPts val="0"/>
                </a:spcBef>
                <a:defRPr/>
              </a:pPr>
              <a:r>
                <a:rPr lang="es-ES_tradnl" altLang="es-MX" sz="2000" dirty="0">
                  <a:solidFill>
                    <a:srgbClr val="000000"/>
                  </a:solidFill>
                  <a:latin typeface="Times New Roman" panose="02020603050405020304" pitchFamily="18" charset="0"/>
                  <a:ea typeface="Arial Unicode MS" pitchFamily="34" charset="-128"/>
                  <a:cs typeface="Times New Roman" panose="02020603050405020304" pitchFamily="18" charset="0"/>
                </a:rPr>
                <a:t>Tasa </a:t>
              </a:r>
              <a:r>
                <a:rPr lang="es-ES_tradnl" altLang="es-MX" sz="2000" dirty="0" smtClean="0">
                  <a:solidFill>
                    <a:srgbClr val="000000"/>
                  </a:solidFill>
                  <a:latin typeface="Times New Roman" panose="02020603050405020304" pitchFamily="18" charset="0"/>
                  <a:ea typeface="Arial Unicode MS" pitchFamily="34" charset="-128"/>
                  <a:cs typeface="Times New Roman" panose="02020603050405020304" pitchFamily="18" charset="0"/>
                </a:rPr>
                <a:t>alambrada por interpolación lineal</a:t>
              </a:r>
              <a:endParaRPr lang="es-ES" sz="2000" dirty="0">
                <a:latin typeface="Times New Roman" panose="02020603050405020304" pitchFamily="18" charset="0"/>
                <a:cs typeface="Times New Roman" panose="02020603050405020304" pitchFamily="18" charset="0"/>
              </a:endParaRP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7552" y="1676664"/>
              <a:ext cx="4680000" cy="1494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7552" y="3709529"/>
              <a:ext cx="4680000" cy="192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
            <p:cNvSpPr txBox="1">
              <a:spLocks noChangeArrowheads="1"/>
            </p:cNvSpPr>
            <p:nvPr/>
          </p:nvSpPr>
          <p:spPr bwMode="auto">
            <a:xfrm>
              <a:off x="2122480" y="3288144"/>
              <a:ext cx="4870304" cy="407904"/>
            </a:xfrm>
            <a:prstGeom prst="rect">
              <a:avLst/>
            </a:prstGeom>
            <a:noFill/>
            <a:ln w="9525">
              <a:noFill/>
              <a:miter lim="800000"/>
              <a:headEnd/>
              <a:tailEnd/>
            </a:ln>
            <a:effectLst/>
          </p:spPr>
          <p:txBody>
            <a:bodyPr/>
            <a:lstStyle/>
            <a:p>
              <a:pPr algn="l">
                <a:spcBef>
                  <a:spcPts val="0"/>
                </a:spcBef>
                <a:defRPr/>
              </a:pPr>
              <a:r>
                <a:rPr lang="es-ES_tradnl" altLang="es-MX" sz="2000" dirty="0">
                  <a:solidFill>
                    <a:srgbClr val="000000"/>
                  </a:solidFill>
                  <a:latin typeface="Times New Roman" panose="02020603050405020304" pitchFamily="18" charset="0"/>
                  <a:ea typeface="Arial Unicode MS" pitchFamily="34" charset="-128"/>
                  <a:cs typeface="Times New Roman" panose="02020603050405020304" pitchFamily="18" charset="0"/>
                </a:rPr>
                <a:t>Tasa </a:t>
              </a:r>
              <a:r>
                <a:rPr lang="es-ES_tradnl" altLang="es-MX" sz="2000" dirty="0" smtClean="0">
                  <a:solidFill>
                    <a:srgbClr val="000000"/>
                  </a:solidFill>
                  <a:latin typeface="Times New Roman" panose="02020603050405020304" pitchFamily="18" charset="0"/>
                  <a:ea typeface="Arial Unicode MS" pitchFamily="34" charset="-128"/>
                  <a:cs typeface="Times New Roman" panose="02020603050405020304" pitchFamily="18" charset="0"/>
                </a:rPr>
                <a:t>alambrada por interpolación exponencial</a:t>
              </a:r>
              <a:endParaRPr lang="es-ES" sz="2000" dirty="0">
                <a:latin typeface="Times New Roman" panose="02020603050405020304" pitchFamily="18" charset="0"/>
                <a:cs typeface="Times New Roman" panose="02020603050405020304" pitchFamily="18" charset="0"/>
              </a:endParaRPr>
            </a:p>
          </p:txBody>
        </p:sp>
      </p:grpSp>
      <p:pic>
        <p:nvPicPr>
          <p:cNvPr id="6" name="Imagen 5"/>
          <p:cNvPicPr>
            <a:picLocks noChangeAspect="1"/>
          </p:cNvPicPr>
          <p:nvPr/>
        </p:nvPicPr>
        <p:blipFill rotWithShape="1">
          <a:blip r:embed="rId5"/>
          <a:srcRect l="29506" r="29441" b="21483"/>
          <a:stretch/>
        </p:blipFill>
        <p:spPr>
          <a:xfrm>
            <a:off x="5652432" y="3277562"/>
            <a:ext cx="2808000" cy="1197435"/>
          </a:xfrm>
          <a:prstGeom prst="rect">
            <a:avLst/>
          </a:prstGeom>
        </p:spPr>
      </p:pic>
    </p:spTree>
    <p:extLst>
      <p:ext uri="{BB962C8B-B14F-4D97-AF65-F5344CB8AC3E}">
        <p14:creationId xmlns:p14="http://schemas.microsoft.com/office/powerpoint/2010/main" val="351141372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115816"/>
            <a:ext cx="9144000" cy="457200"/>
          </a:xfrm>
          <a:prstGeom prst="rect">
            <a:avLst/>
          </a:prstGeom>
          <a:noFill/>
          <a:ln w="9525">
            <a:noFill/>
            <a:miter lim="800000"/>
            <a:headEnd/>
            <a:tailEnd/>
          </a:ln>
          <a:effectLst/>
        </p:spPr>
        <p:txBody>
          <a:bodyPr/>
          <a:lstStyle/>
          <a:p>
            <a:pPr algn="ctr">
              <a:spcBef>
                <a:spcPct val="50000"/>
              </a:spcBef>
              <a:defRPr/>
            </a:pPr>
            <a:r>
              <a:rPr lang="es-MX" sz="2400" b="1" cap="small" dirty="0" smtClean="0">
                <a:latin typeface="Times New Roman" panose="02020603050405020304" pitchFamily="18" charset="0"/>
                <a:cs typeface="Times New Roman" panose="02020603050405020304" pitchFamily="18" charset="0"/>
              </a:rPr>
              <a:t>V. Tasa de rendimiento</a:t>
            </a:r>
            <a:endParaRPr lang="es-ES" sz="2400" b="1" cap="sm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9527411"/>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2123728" y="2214563"/>
            <a:ext cx="719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endParaRPr lang="es-ES" altLang="es-MX" sz="2400" dirty="0"/>
          </a:p>
        </p:txBody>
      </p:sp>
      <p:sp>
        <p:nvSpPr>
          <p:cNvPr id="7" name="Text Box 3"/>
          <p:cNvSpPr txBox="1">
            <a:spLocks noChangeArrowheads="1"/>
          </p:cNvSpPr>
          <p:nvPr/>
        </p:nvSpPr>
        <p:spPr bwMode="auto">
          <a:xfrm>
            <a:off x="601120" y="2060849"/>
            <a:ext cx="7916863"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spcAft>
                <a:spcPts val="0"/>
              </a:spcAft>
              <a:buNone/>
            </a:pPr>
            <a:r>
              <a:rPr lang="es-MX" sz="2000" dirty="0" smtClean="0"/>
              <a:t>Es el beneficio </a:t>
            </a:r>
            <a:r>
              <a:rPr lang="es-MX" sz="2000" dirty="0"/>
              <a:t>que resulta de </a:t>
            </a:r>
            <a:r>
              <a:rPr lang="es-MX" sz="2000" dirty="0" smtClean="0"/>
              <a:t>la compra-venta de </a:t>
            </a:r>
            <a:r>
              <a:rPr lang="es-MX" sz="2000" dirty="0"/>
              <a:t>un activo de capital, tales como valores (acciones), bonos o inmuebles, cuando el importe obtenido en la enajenación excede el precio de compra</a:t>
            </a:r>
            <a:r>
              <a:rPr lang="es-MX" sz="2000" dirty="0" smtClean="0"/>
              <a:t>.</a:t>
            </a:r>
          </a:p>
          <a:p>
            <a:pPr marL="792000" indent="-324000" algn="just">
              <a:spcBef>
                <a:spcPts val="300"/>
              </a:spcBef>
              <a:spcAft>
                <a:spcPts val="0"/>
              </a:spcAft>
              <a:buFont typeface="Times New Roman" panose="02020603050405020304" pitchFamily="18" charset="0"/>
              <a:buChar char="¬"/>
            </a:pPr>
            <a:r>
              <a:rPr lang="es-MX" sz="2000" dirty="0" smtClean="0"/>
              <a:t>La </a:t>
            </a:r>
            <a:r>
              <a:rPr lang="es-MX" sz="2000" dirty="0"/>
              <a:t>ganancia es la diferencia entre un precio de </a:t>
            </a:r>
            <a:r>
              <a:rPr lang="es-MX" sz="2000" dirty="0" smtClean="0"/>
              <a:t>venta (</a:t>
            </a:r>
            <a:r>
              <a:rPr lang="es-MX" sz="2000" i="1" cap="small" dirty="0" err="1" smtClean="0"/>
              <a:t>vf</a:t>
            </a:r>
            <a:r>
              <a:rPr lang="es-MX" sz="2000" dirty="0" smtClean="0"/>
              <a:t>) </a:t>
            </a:r>
            <a:r>
              <a:rPr lang="es-MX" sz="2000" dirty="0"/>
              <a:t>más alto y un precio de compra (</a:t>
            </a:r>
            <a:r>
              <a:rPr lang="es-MX" sz="2000" i="1" cap="small" dirty="0" smtClean="0"/>
              <a:t>vi</a:t>
            </a:r>
            <a:r>
              <a:rPr lang="es-MX" sz="2000" dirty="0" smtClean="0"/>
              <a:t>) más </a:t>
            </a:r>
            <a:r>
              <a:rPr lang="es-MX" sz="2000" dirty="0"/>
              <a:t>bajo</a:t>
            </a:r>
            <a:r>
              <a:rPr lang="es-MX" sz="2000" dirty="0" smtClean="0"/>
              <a:t>.</a:t>
            </a:r>
          </a:p>
          <a:p>
            <a:pPr marL="792000" indent="-324000" algn="just">
              <a:spcBef>
                <a:spcPts val="300"/>
              </a:spcBef>
              <a:spcAft>
                <a:spcPts val="0"/>
              </a:spcAft>
              <a:buFont typeface="Times New Roman" panose="02020603050405020304" pitchFamily="18" charset="0"/>
              <a:buChar char="¬"/>
            </a:pPr>
            <a:r>
              <a:rPr lang="es-MX" sz="2000" dirty="0" smtClean="0"/>
              <a:t>Por </a:t>
            </a:r>
            <a:r>
              <a:rPr lang="es-MX" sz="2000" dirty="0"/>
              <a:t>el </a:t>
            </a:r>
            <a:r>
              <a:rPr lang="es-MX" sz="2000" dirty="0" smtClean="0"/>
              <a:t>contrario</a:t>
            </a:r>
            <a:r>
              <a:rPr lang="es-MX" sz="2000" dirty="0"/>
              <a:t>, una pérdida de capital surge si los ingresos de la venta de un activo de capital son menores que el precio de compra.</a:t>
            </a:r>
            <a:endParaRPr lang="es-ES_tradnl" altLang="es-MX" sz="2000" dirty="0" smtClean="0">
              <a:cs typeface="Times New Roman" panose="02020603050405020304" pitchFamily="18" charset="0"/>
            </a:endParaRPr>
          </a:p>
        </p:txBody>
      </p:sp>
      <p:sp>
        <p:nvSpPr>
          <p:cNvPr id="8" name="Text Box 2"/>
          <p:cNvSpPr txBox="1">
            <a:spLocks noChangeArrowheads="1"/>
          </p:cNvSpPr>
          <p:nvPr/>
        </p:nvSpPr>
        <p:spPr bwMode="auto">
          <a:xfrm>
            <a:off x="-12448" y="1556792"/>
            <a:ext cx="9144000" cy="479912"/>
          </a:xfrm>
          <a:prstGeom prst="rect">
            <a:avLst/>
          </a:prstGeom>
          <a:noFill/>
          <a:ln w="9525">
            <a:noFill/>
            <a:miter lim="800000"/>
            <a:headEnd/>
            <a:tailEnd/>
          </a:ln>
          <a:effectLst/>
        </p:spPr>
        <p:txBody>
          <a:bodyPr/>
          <a:lstStyle/>
          <a:p>
            <a:pPr>
              <a:spcBef>
                <a:spcPct val="50000"/>
              </a:spcBef>
              <a:defRPr/>
            </a:pPr>
            <a:r>
              <a:rPr lang="es-ES_tradnl" sz="2200" b="1" dirty="0" smtClean="0">
                <a:latin typeface="Times New Roman" panose="02020603050405020304" pitchFamily="18" charset="0"/>
                <a:cs typeface="Times New Roman" panose="02020603050405020304" pitchFamily="18" charset="0"/>
              </a:rPr>
              <a:t>Ganancia de capital</a:t>
            </a:r>
            <a:endParaRPr lang="es-ES" sz="22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3851920" y="4623664"/>
            <a:ext cx="1368000" cy="272771"/>
          </a:xfrm>
          <a:prstGeom prst="rect">
            <a:avLst/>
          </a:prstGeom>
        </p:spPr>
      </p:pic>
    </p:spTree>
    <p:extLst>
      <p:ext uri="{BB962C8B-B14F-4D97-AF65-F5344CB8AC3E}">
        <p14:creationId xmlns:p14="http://schemas.microsoft.com/office/powerpoint/2010/main" val="2444660691"/>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12448" y="1556792"/>
            <a:ext cx="9144000" cy="479912"/>
          </a:xfrm>
          <a:prstGeom prst="rect">
            <a:avLst/>
          </a:prstGeom>
          <a:noFill/>
          <a:ln w="9525">
            <a:noFill/>
            <a:miter lim="800000"/>
            <a:headEnd/>
            <a:tailEnd/>
          </a:ln>
          <a:effectLst/>
        </p:spPr>
        <p:txBody>
          <a:bodyPr/>
          <a:lstStyle/>
          <a:p>
            <a:pPr>
              <a:spcBef>
                <a:spcPct val="50000"/>
              </a:spcBef>
              <a:defRPr/>
            </a:pPr>
            <a:r>
              <a:rPr lang="es-ES_tradnl" sz="2200" b="1" dirty="0" smtClean="0">
                <a:latin typeface="Times New Roman" panose="02020603050405020304" pitchFamily="18" charset="0"/>
                <a:cs typeface="Times New Roman" panose="02020603050405020304" pitchFamily="18" charset="0"/>
              </a:rPr>
              <a:t>Tasa de rendimiento del plazo</a:t>
            </a:r>
            <a:endParaRPr lang="es-ES" sz="2200" dirty="0">
              <a:latin typeface="Times New Roman" panose="02020603050405020304" pitchFamily="18" charset="0"/>
              <a:cs typeface="Times New Roman" panose="02020603050405020304" pitchFamily="18" charset="0"/>
            </a:endParaRPr>
          </a:p>
        </p:txBody>
      </p:sp>
      <p:pic>
        <p:nvPicPr>
          <p:cNvPr id="3" name="Imagen 2"/>
          <p:cNvPicPr>
            <a:picLocks noChangeAspect="1"/>
          </p:cNvPicPr>
          <p:nvPr/>
        </p:nvPicPr>
        <p:blipFill>
          <a:blip r:embed="rId3"/>
          <a:stretch>
            <a:fillRect/>
          </a:stretch>
        </p:blipFill>
        <p:spPr>
          <a:xfrm>
            <a:off x="3209328" y="2817008"/>
            <a:ext cx="2149279" cy="684000"/>
          </a:xfrm>
          <a:prstGeom prst="rect">
            <a:avLst/>
          </a:prstGeom>
        </p:spPr>
      </p:pic>
      <p:pic>
        <p:nvPicPr>
          <p:cNvPr id="4" name="Imagen 3"/>
          <p:cNvPicPr>
            <a:picLocks noChangeAspect="1"/>
          </p:cNvPicPr>
          <p:nvPr/>
        </p:nvPicPr>
        <p:blipFill>
          <a:blip r:embed="rId4"/>
          <a:stretch>
            <a:fillRect/>
          </a:stretch>
        </p:blipFill>
        <p:spPr>
          <a:xfrm>
            <a:off x="3054361" y="5031218"/>
            <a:ext cx="2304246" cy="684000"/>
          </a:xfrm>
          <a:prstGeom prst="rect">
            <a:avLst/>
          </a:prstGeom>
        </p:spPr>
      </p:pic>
      <p:sp>
        <p:nvSpPr>
          <p:cNvPr id="11" name="Text Box 3"/>
          <p:cNvSpPr txBox="1">
            <a:spLocks noChangeArrowheads="1"/>
          </p:cNvSpPr>
          <p:nvPr/>
        </p:nvSpPr>
        <p:spPr bwMode="auto">
          <a:xfrm>
            <a:off x="601120" y="1988840"/>
            <a:ext cx="7916863" cy="720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spcAft>
                <a:spcPts val="0"/>
              </a:spcAft>
              <a:buNone/>
            </a:pPr>
            <a:r>
              <a:rPr lang="es-MX" sz="2000" dirty="0" smtClean="0"/>
              <a:t>Es l</a:t>
            </a:r>
            <a:r>
              <a:rPr lang="es-ES_tradnl" altLang="es-MX" sz="2000" dirty="0" smtClean="0">
                <a:cs typeface="Times New Roman" panose="02020603050405020304" pitchFamily="18" charset="0"/>
              </a:rPr>
              <a:t>a </a:t>
            </a:r>
            <a:r>
              <a:rPr lang="es-ES_tradnl" altLang="es-MX" sz="2000" dirty="0">
                <a:cs typeface="Times New Roman" panose="02020603050405020304" pitchFamily="18" charset="0"/>
              </a:rPr>
              <a:t>tasa </a:t>
            </a:r>
            <a:r>
              <a:rPr lang="es-ES_tradnl" altLang="es-MX" sz="2000" u="sng" dirty="0">
                <a:cs typeface="Times New Roman" panose="02020603050405020304" pitchFamily="18" charset="0"/>
              </a:rPr>
              <a:t>efectiva</a:t>
            </a:r>
            <a:r>
              <a:rPr lang="es-ES_tradnl" altLang="es-MX" sz="2000" dirty="0">
                <a:cs typeface="Times New Roman" panose="02020603050405020304" pitchFamily="18" charset="0"/>
              </a:rPr>
              <a:t> obtenida en </a:t>
            </a:r>
            <a:r>
              <a:rPr lang="es-ES_tradnl" altLang="es-MX" sz="2000" i="1" dirty="0">
                <a:cs typeface="Times New Roman" panose="02020603050405020304" pitchFamily="18" charset="0"/>
              </a:rPr>
              <a:t>p</a:t>
            </a:r>
            <a:r>
              <a:rPr lang="es-ES_tradnl" altLang="es-MX" sz="2000" dirty="0">
                <a:cs typeface="Times New Roman" panose="02020603050405020304" pitchFamily="18" charset="0"/>
              </a:rPr>
              <a:t> días a partir del Precio de Compra y del Precio de Venta.</a:t>
            </a:r>
            <a:r>
              <a:rPr lang="es-MX" sz="2000" dirty="0" smtClean="0"/>
              <a:t> </a:t>
            </a:r>
            <a:endParaRPr lang="es-ES_tradnl" altLang="es-MX" sz="2000" dirty="0" smtClean="0">
              <a:cs typeface="Times New Roman" panose="02020603050405020304" pitchFamily="18" charset="0"/>
            </a:endParaRPr>
          </a:p>
        </p:txBody>
      </p:sp>
      <p:sp>
        <p:nvSpPr>
          <p:cNvPr id="12" name="Text Box 2"/>
          <p:cNvSpPr txBox="1">
            <a:spLocks noChangeArrowheads="1"/>
          </p:cNvSpPr>
          <p:nvPr/>
        </p:nvSpPr>
        <p:spPr bwMode="auto">
          <a:xfrm>
            <a:off x="-13980" y="3717032"/>
            <a:ext cx="9144000" cy="479912"/>
          </a:xfrm>
          <a:prstGeom prst="rect">
            <a:avLst/>
          </a:prstGeom>
          <a:noFill/>
          <a:ln w="9525">
            <a:noFill/>
            <a:miter lim="800000"/>
            <a:headEnd/>
            <a:tailEnd/>
          </a:ln>
          <a:effectLst/>
        </p:spPr>
        <p:txBody>
          <a:bodyPr/>
          <a:lstStyle/>
          <a:p>
            <a:pPr>
              <a:spcBef>
                <a:spcPct val="50000"/>
              </a:spcBef>
              <a:defRPr/>
            </a:pPr>
            <a:r>
              <a:rPr lang="es-ES_tradnl" sz="2200" b="1" dirty="0" smtClean="0">
                <a:latin typeface="Times New Roman" panose="02020603050405020304" pitchFamily="18" charset="0"/>
                <a:cs typeface="Times New Roman" panose="02020603050405020304" pitchFamily="18" charset="0"/>
              </a:rPr>
              <a:t>Tasa de rendimiento anualizada</a:t>
            </a:r>
            <a:endParaRPr lang="es-ES" sz="2200" dirty="0">
              <a:latin typeface="Times New Roman" panose="02020603050405020304" pitchFamily="18" charset="0"/>
              <a:cs typeface="Times New Roman" panose="02020603050405020304" pitchFamily="18" charset="0"/>
            </a:endParaRPr>
          </a:p>
        </p:txBody>
      </p:sp>
      <p:sp>
        <p:nvSpPr>
          <p:cNvPr id="14" name="Text Box 3"/>
          <p:cNvSpPr txBox="1">
            <a:spLocks noChangeArrowheads="1"/>
          </p:cNvSpPr>
          <p:nvPr/>
        </p:nvSpPr>
        <p:spPr bwMode="auto">
          <a:xfrm>
            <a:off x="599588" y="4149081"/>
            <a:ext cx="7916863"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spcAft>
                <a:spcPts val="0"/>
              </a:spcAft>
              <a:buNone/>
            </a:pPr>
            <a:r>
              <a:rPr lang="es-ES_tradnl" altLang="es-MX" sz="2000" dirty="0" smtClean="0">
                <a:cs typeface="Times New Roman" panose="02020603050405020304" pitchFamily="18" charset="0"/>
              </a:rPr>
              <a:t>Es la tasa de rendimiento del plazo llevada a 360 días, considerando los días transcurridos entre la fecha de compra y la de venta.</a:t>
            </a:r>
          </a:p>
        </p:txBody>
      </p:sp>
    </p:spTree>
    <p:extLst>
      <p:ext uri="{BB962C8B-B14F-4D97-AF65-F5344CB8AC3E}">
        <p14:creationId xmlns:p14="http://schemas.microsoft.com/office/powerpoint/2010/main" val="2406256158"/>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115816"/>
            <a:ext cx="9144000" cy="457200"/>
          </a:xfrm>
          <a:prstGeom prst="rect">
            <a:avLst/>
          </a:prstGeom>
          <a:noFill/>
          <a:ln w="9525">
            <a:noFill/>
            <a:miter lim="800000"/>
            <a:headEnd/>
            <a:tailEnd/>
          </a:ln>
          <a:effectLst/>
        </p:spPr>
        <p:txBody>
          <a:bodyPr/>
          <a:lstStyle/>
          <a:p>
            <a:pPr algn="ctr">
              <a:spcBef>
                <a:spcPct val="50000"/>
              </a:spcBef>
              <a:defRPr/>
            </a:pPr>
            <a:r>
              <a:rPr lang="es-MX" sz="2400" b="1" cap="small" dirty="0" smtClean="0">
                <a:latin typeface="Times New Roman" panose="02020603050405020304" pitchFamily="18" charset="0"/>
                <a:cs typeface="Times New Roman" panose="02020603050405020304" pitchFamily="18" charset="0"/>
              </a:rPr>
              <a:t>Fuentes de referencia</a:t>
            </a:r>
            <a:endParaRPr lang="es-ES" sz="2400" b="1" cap="small"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920127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0"/>
          <p:cNvSpPr txBox="1">
            <a:spLocks noChangeArrowheads="1"/>
          </p:cNvSpPr>
          <p:nvPr/>
        </p:nvSpPr>
        <p:spPr bwMode="auto">
          <a:xfrm>
            <a:off x="8527115" y="6043590"/>
            <a:ext cx="475928" cy="438304"/>
          </a:xfrm>
          <a:prstGeom prst="rect">
            <a:avLst/>
          </a:prstGeom>
          <a:noFill/>
          <a:ln w="9525">
            <a:noFill/>
            <a:miter lim="800000"/>
            <a:headEnd/>
            <a:tailEnd/>
          </a:ln>
        </p:spPr>
        <p:txBody>
          <a:bodyPr/>
          <a:lstStyle/>
          <a:p>
            <a:pPr>
              <a:spcBef>
                <a:spcPct val="50000"/>
              </a:spcBef>
            </a:pPr>
            <a:r>
              <a:rPr lang="es-MX" sz="1600" dirty="0" smtClean="0">
                <a:latin typeface="Times New Roman" panose="02020603050405020304" pitchFamily="18" charset="0"/>
                <a:cs typeface="Times New Roman" panose="02020603050405020304" pitchFamily="18" charset="0"/>
                <a:sym typeface="Symbol" panose="05050102010706020507" pitchFamily="18" charset="2"/>
                <a:hlinkClick r:id="rId2" action="ppaction://hlinksldjump"/>
              </a:rPr>
              <a:t></a:t>
            </a:r>
            <a:endParaRPr lang="es-ES" sz="1600" b="1" cap="small" dirty="0">
              <a:solidFill>
                <a:srgbClr val="000000"/>
              </a:solidFill>
              <a:latin typeface="Times New Roman" pitchFamily="18" charset="0"/>
            </a:endParaRPr>
          </a:p>
        </p:txBody>
      </p:sp>
      <p:sp>
        <p:nvSpPr>
          <p:cNvPr id="7" name="Text Box 3"/>
          <p:cNvSpPr txBox="1">
            <a:spLocks noChangeArrowheads="1"/>
          </p:cNvSpPr>
          <p:nvPr/>
        </p:nvSpPr>
        <p:spPr bwMode="auto">
          <a:xfrm>
            <a:off x="972000" y="2348784"/>
            <a:ext cx="7200000" cy="352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ts val="0"/>
              </a:spcBef>
              <a:buNone/>
            </a:pPr>
            <a:r>
              <a:rPr lang="es-ES" sz="2000" dirty="0" smtClean="0"/>
              <a:t>La </a:t>
            </a:r>
            <a:r>
              <a:rPr lang="es-ES" sz="2000" dirty="0"/>
              <a:t>colección del material responde a las unidades 2 y 3 del programa de estudios de la UA, cuyo objetivo se centra en “Explicar los conceptos de interés, capital inicial, monto, tiempo e interés y lo usos de los mismos”.</a:t>
            </a:r>
            <a:endParaRPr lang="es-MX" sz="2000" dirty="0"/>
          </a:p>
          <a:p>
            <a:pPr indent="457200" algn="just">
              <a:spcBef>
                <a:spcPts val="0"/>
              </a:spcBef>
              <a:buNone/>
            </a:pPr>
            <a:r>
              <a:rPr lang="es-ES" sz="2000" dirty="0"/>
              <a:t>La estructura y secuencia </a:t>
            </a:r>
            <a:r>
              <a:rPr lang="es-ES" sz="2000" dirty="0" smtClean="0"/>
              <a:t>es </a:t>
            </a:r>
            <a:r>
              <a:rPr lang="es-ES" sz="2000" dirty="0"/>
              <a:t>congruente con la temática de la UA al centrarse en el estudio de las técnicas de interés simple y compuesto en la evaluación de inversiones o préstamos bajo el principio del valor presente neto. Además, se enriquece con el caso particular de la tasa cero y negativas, situación que se presenta por el efecto de la inflación o por la política de los bancos centrales en la determinación de </a:t>
            </a:r>
            <a:r>
              <a:rPr lang="es-ES" sz="2000" dirty="0" smtClean="0"/>
              <a:t>las tasas </a:t>
            </a:r>
            <a:r>
              <a:rPr lang="es-ES" sz="2000" dirty="0"/>
              <a:t>de referencia</a:t>
            </a:r>
            <a:r>
              <a:rPr lang="es-ES" sz="2000" dirty="0" smtClean="0"/>
              <a:t>.</a:t>
            </a:r>
            <a:endParaRPr lang="es-MX" sz="2000" dirty="0"/>
          </a:p>
        </p:txBody>
      </p:sp>
      <p:sp>
        <p:nvSpPr>
          <p:cNvPr id="8" name="Text Box 2"/>
          <p:cNvSpPr txBox="1">
            <a:spLocks noChangeArrowheads="1"/>
          </p:cNvSpPr>
          <p:nvPr/>
        </p:nvSpPr>
        <p:spPr bwMode="auto">
          <a:xfrm>
            <a:off x="0" y="1484784"/>
            <a:ext cx="9144000" cy="748680"/>
          </a:xfrm>
          <a:prstGeom prst="rect">
            <a:avLst/>
          </a:prstGeom>
          <a:noFill/>
          <a:ln w="9525">
            <a:noFill/>
            <a:miter lim="800000"/>
            <a:headEnd/>
            <a:tailEnd/>
          </a:ln>
          <a:effectLst/>
        </p:spPr>
        <p:txBody>
          <a:bodyPr/>
          <a:lstStyle/>
          <a:p>
            <a:pPr algn="ctr">
              <a:spcBef>
                <a:spcPts val="0"/>
              </a:spcBef>
              <a:defRPr/>
            </a:pPr>
            <a:r>
              <a:rPr lang="es-ES_tradnl" sz="2200" b="1" dirty="0" smtClean="0">
                <a:latin typeface="Times New Roman" panose="02020603050405020304" pitchFamily="18" charset="0"/>
                <a:cs typeface="Times New Roman" panose="02020603050405020304" pitchFamily="18" charset="0"/>
              </a:rPr>
              <a:t>Organización del material y</a:t>
            </a:r>
          </a:p>
          <a:p>
            <a:pPr algn="ctr">
              <a:spcBef>
                <a:spcPts val="0"/>
              </a:spcBef>
              <a:defRPr/>
            </a:pPr>
            <a:r>
              <a:rPr lang="es-ES_tradnl" sz="2200" b="1" dirty="0" smtClean="0">
                <a:latin typeface="Times New Roman" panose="02020603050405020304" pitchFamily="18" charset="0"/>
                <a:cs typeface="Times New Roman" panose="02020603050405020304" pitchFamily="18" charset="0"/>
              </a:rPr>
              <a:t>su relación con los contenidos de la UA</a:t>
            </a:r>
            <a:endParaRPr lang="es-ES" sz="2200" b="1" dirty="0">
              <a:latin typeface="Times New Roman" panose="02020603050405020304" pitchFamily="18" charset="0"/>
              <a:cs typeface="Times New Roman" panose="02020603050405020304" pitchFamily="18" charset="0"/>
            </a:endParaRPr>
          </a:p>
        </p:txBody>
      </p:sp>
      <p:sp>
        <p:nvSpPr>
          <p:cNvPr id="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52317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545552" y="2060848"/>
            <a:ext cx="8028000" cy="3907219"/>
          </a:xfrm>
          <a:prstGeom prst="rect">
            <a:avLst/>
          </a:prstGeom>
        </p:spPr>
      </p:pic>
      <p:sp>
        <p:nvSpPr>
          <p:cNvPr id="6" name="Text Box 2"/>
          <p:cNvSpPr txBox="1">
            <a:spLocks noChangeArrowheads="1"/>
          </p:cNvSpPr>
          <p:nvPr/>
        </p:nvSpPr>
        <p:spPr bwMode="auto">
          <a:xfrm>
            <a:off x="-12448" y="1556792"/>
            <a:ext cx="9144000" cy="479912"/>
          </a:xfrm>
          <a:prstGeom prst="rect">
            <a:avLst/>
          </a:prstGeom>
          <a:noFill/>
          <a:ln w="9525">
            <a:noFill/>
            <a:miter lim="800000"/>
            <a:headEnd/>
            <a:tailEnd/>
          </a:ln>
          <a:effectLst/>
        </p:spPr>
        <p:txBody>
          <a:bodyPr/>
          <a:lstStyle/>
          <a:p>
            <a:pPr>
              <a:spcBef>
                <a:spcPct val="50000"/>
              </a:spcBef>
              <a:defRPr/>
            </a:pPr>
            <a:r>
              <a:rPr lang="es-ES_tradnl" sz="2200" b="1" dirty="0" smtClean="0">
                <a:latin typeface="Times New Roman" panose="02020603050405020304" pitchFamily="18" charset="0"/>
                <a:cs typeface="Times New Roman" panose="02020603050405020304" pitchFamily="18" charset="0"/>
              </a:rPr>
              <a:t>Fuentes de consulta</a:t>
            </a:r>
            <a:endParaRPr lang="es-E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2917838"/>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0"/>
          <p:cNvSpPr txBox="1">
            <a:spLocks noChangeArrowheads="1"/>
          </p:cNvSpPr>
          <p:nvPr/>
        </p:nvSpPr>
        <p:spPr bwMode="auto">
          <a:xfrm>
            <a:off x="-15492" y="5907280"/>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Margolis</a:t>
            </a:r>
            <a:endParaRPr lang="es-MX" sz="1600" dirty="0">
              <a:latin typeface="Times New Roman" panose="02020603050405020304" pitchFamily="18" charset="0"/>
              <a:cs typeface="Times New Roman" panose="02020603050405020304" pitchFamily="18" charset="0"/>
            </a:endParaRPr>
          </a:p>
        </p:txBody>
      </p:sp>
      <p:sp>
        <p:nvSpPr>
          <p:cNvPr id="7" name="Text Box 10"/>
          <p:cNvSpPr txBox="1">
            <a:spLocks noChangeArrowheads="1"/>
          </p:cNvSpPr>
          <p:nvPr/>
        </p:nvSpPr>
        <p:spPr bwMode="auto">
          <a:xfrm>
            <a:off x="10398" y="2924944"/>
            <a:ext cx="9144000" cy="864096"/>
          </a:xfrm>
          <a:prstGeom prst="rect">
            <a:avLst/>
          </a:prstGeom>
          <a:noFill/>
          <a:ln w="9525">
            <a:noFill/>
            <a:miter lim="800000"/>
            <a:headEnd/>
            <a:tailEnd/>
          </a:ln>
        </p:spPr>
        <p:txBody>
          <a:bodyPr/>
          <a:lstStyle/>
          <a:p>
            <a:pPr lvl="0">
              <a:spcBef>
                <a:spcPts val="0"/>
              </a:spcBef>
            </a:pPr>
            <a:r>
              <a:rPr lang="es-MX" sz="2400" b="1" cap="small" dirty="0" smtClean="0">
                <a:latin typeface="Times New Roman" panose="02020603050405020304" pitchFamily="18" charset="0"/>
                <a:cs typeface="Times New Roman" panose="02020603050405020304" pitchFamily="18" charset="0"/>
              </a:rPr>
              <a:t>Matemáticas financieras</a:t>
            </a:r>
          </a:p>
          <a:p>
            <a:pPr>
              <a:spcBef>
                <a:spcPts val="0"/>
              </a:spcBef>
            </a:pPr>
            <a:r>
              <a:rPr lang="es-MX" sz="2200" dirty="0" smtClean="0">
                <a:latin typeface="Times New Roman" panose="02020603050405020304" pitchFamily="18" charset="0"/>
                <a:cs typeface="Times New Roman" panose="02020603050405020304" pitchFamily="18" charset="0"/>
                <a:sym typeface="Symbol" panose="05050102010706020507" pitchFamily="18" charset="2"/>
              </a:rPr>
              <a:t> Temas selectos </a:t>
            </a:r>
            <a:endParaRPr lang="es-MX"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98050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720000" y="2132856"/>
            <a:ext cx="7920000"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ts val="600"/>
              </a:spcBef>
              <a:buNone/>
            </a:pPr>
            <a:r>
              <a:rPr lang="es-MX" sz="2000" dirty="0" smtClean="0"/>
              <a:t>El material está </a:t>
            </a:r>
            <a:r>
              <a:rPr lang="es-MX" sz="2000" dirty="0"/>
              <a:t>estructurado en </a:t>
            </a:r>
            <a:r>
              <a:rPr lang="es-MX" sz="2000" dirty="0" smtClean="0"/>
              <a:t>cinco temas y un último apartado sobre las fuentes de referencia consultadas para la elaboración de las filminas:</a:t>
            </a:r>
            <a:r>
              <a:rPr lang="es-MX" sz="2000" dirty="0"/>
              <a:t> </a:t>
            </a:r>
          </a:p>
          <a:p>
            <a:pPr marL="946350" indent="-514350" algn="just">
              <a:spcBef>
                <a:spcPts val="600"/>
              </a:spcBef>
              <a:buFont typeface="+mj-lt"/>
              <a:buAutoNum type="romanUcPeriod"/>
            </a:pPr>
            <a:r>
              <a:rPr lang="es-MX" sz="2000" dirty="0" smtClean="0"/>
              <a:t>Conceptos esenciales de economía.</a:t>
            </a:r>
            <a:endParaRPr lang="es-MX" sz="2000" dirty="0"/>
          </a:p>
          <a:p>
            <a:pPr marL="946350" indent="-514350" algn="just">
              <a:spcBef>
                <a:spcPts val="600"/>
              </a:spcBef>
              <a:buFont typeface="+mj-lt"/>
              <a:buAutoNum type="romanUcPeriod"/>
            </a:pPr>
            <a:r>
              <a:rPr lang="es-MX" sz="2000" dirty="0" smtClean="0"/>
              <a:t>Rentabilidad y riesgo.</a:t>
            </a:r>
            <a:endParaRPr lang="es-MX" sz="2000" dirty="0"/>
          </a:p>
          <a:p>
            <a:pPr marL="946350" indent="-514350" algn="just">
              <a:spcBef>
                <a:spcPts val="600"/>
              </a:spcBef>
              <a:buFont typeface="+mj-lt"/>
              <a:buAutoNum type="romanUcPeriod"/>
            </a:pPr>
            <a:r>
              <a:rPr lang="es-MX" sz="2000" dirty="0" smtClean="0"/>
              <a:t>Demanda de dinero.</a:t>
            </a:r>
            <a:endParaRPr lang="es-MX" sz="2000" dirty="0"/>
          </a:p>
          <a:p>
            <a:pPr marL="946350" indent="-514350" algn="just">
              <a:spcBef>
                <a:spcPts val="600"/>
              </a:spcBef>
              <a:buFont typeface="+mj-lt"/>
              <a:buAutoNum type="romanUcPeriod"/>
            </a:pPr>
            <a:r>
              <a:rPr lang="es-MX" sz="2000" dirty="0" smtClean="0"/>
              <a:t>Tasas de interés.</a:t>
            </a:r>
            <a:endParaRPr lang="es-MX" sz="2000" dirty="0"/>
          </a:p>
          <a:p>
            <a:pPr marL="946350" indent="-514350" algn="just">
              <a:spcBef>
                <a:spcPts val="600"/>
              </a:spcBef>
              <a:buFont typeface="+mj-lt"/>
              <a:buAutoNum type="romanUcPeriod"/>
            </a:pPr>
            <a:r>
              <a:rPr lang="es-MX" sz="2000" dirty="0" smtClean="0"/>
              <a:t>Tasa de rendimiento.</a:t>
            </a:r>
            <a:endParaRPr lang="es-MX" sz="2000" dirty="0"/>
          </a:p>
        </p:txBody>
      </p:sp>
      <p:sp>
        <p:nvSpPr>
          <p:cNvPr id="5" name="Text Box 2"/>
          <p:cNvSpPr txBox="1">
            <a:spLocks noChangeArrowheads="1"/>
          </p:cNvSpPr>
          <p:nvPr/>
        </p:nvSpPr>
        <p:spPr bwMode="auto">
          <a:xfrm>
            <a:off x="0" y="1600200"/>
            <a:ext cx="9144000" cy="457200"/>
          </a:xfrm>
          <a:prstGeom prst="rect">
            <a:avLst/>
          </a:prstGeom>
          <a:noFill/>
          <a:ln w="9525">
            <a:noFill/>
            <a:miter lim="800000"/>
            <a:headEnd/>
            <a:tailEnd/>
          </a:ln>
          <a:effectLst/>
        </p:spPr>
        <p:txBody>
          <a:bodyPr/>
          <a:lstStyle/>
          <a:p>
            <a:pPr algn="ctr">
              <a:spcBef>
                <a:spcPct val="50000"/>
              </a:spcBef>
              <a:defRPr/>
            </a:pPr>
            <a:r>
              <a:rPr lang="es-ES_tradnl" sz="2200" b="1" dirty="0" smtClean="0">
                <a:latin typeface="Times New Roman" panose="02020603050405020304" pitchFamily="18" charset="0"/>
                <a:cs typeface="Times New Roman" panose="02020603050405020304" pitchFamily="18" charset="0"/>
              </a:rPr>
              <a:t>Hilo conductor</a:t>
            </a:r>
            <a:endParaRPr lang="es-ES" sz="2200" b="1" dirty="0">
              <a:latin typeface="Times New Roman" panose="02020603050405020304" pitchFamily="18" charset="0"/>
              <a:cs typeface="Times New Roman" panose="02020603050405020304" pitchFamily="18" charset="0"/>
            </a:endParaRPr>
          </a:p>
        </p:txBody>
      </p:sp>
      <p:sp>
        <p:nvSpPr>
          <p:cNvPr id="1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9359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0" y="3420000"/>
            <a:ext cx="9143999" cy="457200"/>
          </a:xfrm>
          <a:prstGeom prst="rect">
            <a:avLst/>
          </a:prstGeom>
          <a:noFill/>
          <a:ln w="9525">
            <a:noFill/>
            <a:miter lim="800000"/>
            <a:headEnd/>
            <a:tailEnd/>
          </a:ln>
          <a:effectLst/>
        </p:spPr>
        <p:txBody>
          <a:bodyPr/>
          <a:lstStyle/>
          <a:p>
            <a:pPr>
              <a:spcBef>
                <a:spcPct val="50000"/>
              </a:spcBef>
              <a:defRPr/>
            </a:pPr>
            <a:r>
              <a:rPr lang="es-MX" sz="2400" b="1" cap="small" dirty="0" smtClean="0">
                <a:latin typeface="Times New Roman" panose="02020603050405020304" pitchFamily="18" charset="0"/>
                <a:cs typeface="Times New Roman" panose="02020603050405020304" pitchFamily="18" charset="0"/>
              </a:rPr>
              <a:t>I. Conceptos </a:t>
            </a:r>
            <a:r>
              <a:rPr lang="es-MX" sz="2400" b="1" cap="small" dirty="0">
                <a:latin typeface="Times New Roman" panose="02020603050405020304" pitchFamily="18" charset="0"/>
                <a:cs typeface="Times New Roman" panose="02020603050405020304" pitchFamily="18" charset="0"/>
              </a:rPr>
              <a:t>esenciales de </a:t>
            </a:r>
            <a:r>
              <a:rPr lang="es-MX" sz="2400" b="1" cap="small" dirty="0" smtClean="0">
                <a:latin typeface="Times New Roman" panose="02020603050405020304" pitchFamily="18" charset="0"/>
                <a:cs typeface="Times New Roman" panose="02020603050405020304" pitchFamily="18" charset="0"/>
              </a:rPr>
              <a:t>economía</a:t>
            </a:r>
            <a:endParaRPr lang="es-ES" sz="2400" b="1" cap="small" dirty="0">
              <a:latin typeface="Times New Roman" panose="02020603050405020304" pitchFamily="18" charset="0"/>
              <a:cs typeface="Times New Roman" pitchFamily="18" charset="0"/>
            </a:endParaRPr>
          </a:p>
        </p:txBody>
      </p:sp>
      <p:sp>
        <p:nvSpPr>
          <p:cNvPr id="5"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164597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0" y="1747664"/>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MX" dirty="0" smtClean="0"/>
              <a:t>Recursos escasos, limitados</a:t>
            </a:r>
            <a:endParaRPr lang="es-ES" sz="2200" dirty="0"/>
          </a:p>
        </p:txBody>
      </p:sp>
      <p:sp>
        <p:nvSpPr>
          <p:cNvPr id="8196" name="Text Box 3"/>
          <p:cNvSpPr txBox="1">
            <a:spLocks noChangeArrowheads="1"/>
          </p:cNvSpPr>
          <p:nvPr/>
        </p:nvSpPr>
        <p:spPr bwMode="auto">
          <a:xfrm>
            <a:off x="720000" y="2318643"/>
            <a:ext cx="7920000" cy="19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indent="457200" algn="just">
              <a:spcBef>
                <a:spcPct val="50000"/>
              </a:spcBef>
              <a:buNone/>
            </a:pPr>
            <a:r>
              <a:rPr lang="es-MX" sz="2000" dirty="0" smtClean="0"/>
              <a:t>Las </a:t>
            </a:r>
            <a:r>
              <a:rPr lang="es-MX" sz="2000" dirty="0"/>
              <a:t>necesidades y los deseos de las personas por bienes y servicios exceden la capacidad de la sociedad para producirlos con los recursos disponibles, por lo que se dice que los recursos son </a:t>
            </a:r>
            <a:r>
              <a:rPr lang="es-MX" sz="2000" dirty="0" smtClean="0"/>
              <a:t>escasos, lo </a:t>
            </a:r>
            <a:r>
              <a:rPr lang="es-MX" sz="2000" dirty="0"/>
              <a:t>que nos invita a elegir la mejor forma de usar nuestros recursos </a:t>
            </a:r>
            <a:r>
              <a:rPr lang="es-MX" sz="2000" dirty="0" smtClean="0"/>
              <a:t>disponibles.</a:t>
            </a:r>
            <a:endParaRPr lang="es-ES_tradnl" altLang="es-MX" sz="2000" dirty="0">
              <a:cs typeface="Times New Roman" panose="02020603050405020304" pitchFamily="18" charset="0"/>
            </a:endParaRPr>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5353" y="3935643"/>
            <a:ext cx="2160000" cy="1479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38896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720000" y="2348880"/>
            <a:ext cx="7920000"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457200" lvl="0" indent="-457200" algn="just">
              <a:buFont typeface="+mj-lt"/>
              <a:buAutoNum type="arabicPeriod"/>
            </a:pPr>
            <a:r>
              <a:rPr lang="es-MX" sz="2000" dirty="0" smtClean="0"/>
              <a:t>Las </a:t>
            </a:r>
            <a:r>
              <a:rPr lang="es-MX" sz="2000" dirty="0"/>
              <a:t>personas enfrentan disyuntivas. Tomar decisiones significa elegir entre dos objetivos.</a:t>
            </a:r>
          </a:p>
          <a:p>
            <a:pPr marL="457200" lvl="0" indent="-457200" algn="just">
              <a:buFont typeface="+mj-lt"/>
              <a:buAutoNum type="arabicPeriod"/>
            </a:pPr>
            <a:r>
              <a:rPr lang="es-MX" sz="2000" dirty="0"/>
              <a:t>El costo de </a:t>
            </a:r>
            <a:r>
              <a:rPr lang="es-MX" sz="2000" dirty="0" smtClean="0"/>
              <a:t>oportunidad de una </a:t>
            </a:r>
            <a:r>
              <a:rPr lang="es-MX" sz="2000" dirty="0"/>
              <a:t>cosa es aquello a lo que se renuncia para </a:t>
            </a:r>
            <a:r>
              <a:rPr lang="es-MX" sz="2000" dirty="0" smtClean="0"/>
              <a:t>obtenerla.</a:t>
            </a:r>
            <a:endParaRPr lang="es-MX" sz="2000" dirty="0"/>
          </a:p>
          <a:p>
            <a:pPr marL="457200" lvl="0" indent="-457200" algn="just">
              <a:buFont typeface="+mj-lt"/>
              <a:buAutoNum type="arabicPeriod"/>
            </a:pPr>
            <a:r>
              <a:rPr lang="es-MX" sz="2000" dirty="0" smtClean="0"/>
              <a:t>Los individuos son racionales: dadas las oportunidades, deliberadamente hacen todo lo posible por lograr sus objetivos.</a:t>
            </a:r>
            <a:endParaRPr lang="es-MX" sz="2000" dirty="0"/>
          </a:p>
          <a:p>
            <a:pPr marL="457200" lvl="0" indent="-457200" algn="just">
              <a:buFont typeface="+mj-lt"/>
              <a:buAutoNum type="arabicPeriod"/>
            </a:pPr>
            <a:r>
              <a:rPr lang="es-MX" sz="2000" dirty="0"/>
              <a:t>Las personas responden a los incentivos. Toman sus decisiones comparando los costos y los beneficios.</a:t>
            </a:r>
          </a:p>
        </p:txBody>
      </p:sp>
      <p:sp>
        <p:nvSpPr>
          <p:cNvPr id="9" name="Text Box 10"/>
          <p:cNvSpPr txBox="1">
            <a:spLocks noChangeArrowheads="1"/>
          </p:cNvSpPr>
          <p:nvPr/>
        </p:nvSpPr>
        <p:spPr bwMode="auto">
          <a:xfrm>
            <a:off x="-15492" y="6247862"/>
            <a:ext cx="9144000" cy="360000"/>
          </a:xfrm>
          <a:prstGeom prst="rect">
            <a:avLst/>
          </a:prstGeom>
          <a:noFill/>
          <a:ln w="9525">
            <a:noFill/>
            <a:miter lim="800000"/>
            <a:headEnd/>
            <a:tailEnd/>
          </a:ln>
        </p:spPr>
        <p:txBody>
          <a:bodyPr/>
          <a:lstStyle/>
          <a:p>
            <a:pPr>
              <a:spcBef>
                <a:spcPts val="0"/>
              </a:spcBef>
            </a:pPr>
            <a:r>
              <a:rPr lang="es-MX" sz="1600" dirty="0" smtClean="0">
                <a:latin typeface="Times New Roman" panose="02020603050405020304" pitchFamily="18" charset="0"/>
                <a:cs typeface="Times New Roman" panose="02020603050405020304" pitchFamily="18" charset="0"/>
              </a:rPr>
              <a:t>Pedro Enrique Lizola </a:t>
            </a:r>
            <a:r>
              <a:rPr lang="es-MX" sz="1600" dirty="0" err="1" smtClean="0">
                <a:latin typeface="Times New Roman" panose="02020603050405020304" pitchFamily="18" charset="0"/>
                <a:cs typeface="Times New Roman" panose="02020603050405020304" pitchFamily="18" charset="0"/>
              </a:rPr>
              <a:t>Margolis</a:t>
            </a:r>
            <a:endParaRPr lang="es-MX" sz="1600" dirty="0">
              <a:latin typeface="Times New Roman" panose="02020603050405020304" pitchFamily="18" charset="0"/>
              <a:cs typeface="Times New Roman" panose="02020603050405020304" pitchFamily="18" charset="0"/>
            </a:endParaRPr>
          </a:p>
        </p:txBody>
      </p:sp>
      <p:sp>
        <p:nvSpPr>
          <p:cNvPr id="5" name="Text Box 2"/>
          <p:cNvSpPr txBox="1">
            <a:spLocks noChangeArrowheads="1"/>
          </p:cNvSpPr>
          <p:nvPr/>
        </p:nvSpPr>
        <p:spPr bwMode="auto">
          <a:xfrm>
            <a:off x="0" y="1747664"/>
            <a:ext cx="9144000" cy="457200"/>
          </a:xfrm>
          <a:prstGeom prst="rect">
            <a:avLst/>
          </a:prstGeom>
          <a:noFill/>
          <a:ln w="9525">
            <a:noFill/>
            <a:miter lim="800000"/>
            <a:headEnd/>
            <a:tailEnd/>
          </a:ln>
          <a:effectLst/>
        </p:spPr>
        <p:txBody>
          <a:bodyPr/>
          <a:lstStyle>
            <a:defPPr>
              <a:defRPr lang="en-US"/>
            </a:defPPr>
            <a:lvl1pPr>
              <a:spcBef>
                <a:spcPct val="50000"/>
              </a:spcBef>
              <a:defRPr sz="2400" b="1">
                <a:latin typeface="Times New Roman" panose="02020603050405020304" pitchFamily="18" charset="0"/>
                <a:cs typeface="Times New Roman" panose="02020603050405020304" pitchFamily="18" charset="0"/>
              </a:defRPr>
            </a:lvl1pPr>
          </a:lstStyle>
          <a:p>
            <a:r>
              <a:rPr lang="es-MX" dirty="0" smtClean="0"/>
              <a:t>Principios </a:t>
            </a:r>
            <a:r>
              <a:rPr lang="es-MX" dirty="0"/>
              <a:t>que regulan la toma de </a:t>
            </a:r>
            <a:r>
              <a:rPr lang="es-MX" dirty="0" smtClean="0"/>
              <a:t>decisiones</a:t>
            </a:r>
            <a:endParaRPr lang="es-MX" dirty="0"/>
          </a:p>
        </p:txBody>
      </p:sp>
    </p:spTree>
    <p:extLst>
      <p:ext uri="{BB962C8B-B14F-4D97-AF65-F5344CB8AC3E}">
        <p14:creationId xmlns:p14="http://schemas.microsoft.com/office/powerpoint/2010/main" val="302192537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20112</TotalTime>
  <Words>2845</Words>
  <Application>Microsoft Office PowerPoint</Application>
  <PresentationFormat>Presentación en pantalla (4:3)</PresentationFormat>
  <Paragraphs>198</Paragraphs>
  <Slides>51</Slides>
  <Notes>43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51</vt:i4>
      </vt:variant>
    </vt:vector>
  </HeadingPairs>
  <TitlesOfParts>
    <vt:vector size="58" baseType="lpstr">
      <vt:lpstr>Arial</vt:lpstr>
      <vt:lpstr>Arial Unicode MS</vt:lpstr>
      <vt:lpstr>Bookman Old Style</vt:lpstr>
      <vt:lpstr>Symbol</vt:lpstr>
      <vt:lpstr>Times New Roman</vt:lpstr>
      <vt:lpstr>Verdana</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Reorganización Administrativa y  Rediseño Institucional</dc:title>
  <dc:creator>Gemes</dc:creator>
  <cp:lastModifiedBy>Pedro Enrique Lizola Margolis</cp:lastModifiedBy>
  <cp:revision>1630</cp:revision>
  <cp:lastPrinted>2018-06-11T16:35:05Z</cp:lastPrinted>
  <dcterms:created xsi:type="dcterms:W3CDTF">2005-10-18T17:30:18Z</dcterms:created>
  <dcterms:modified xsi:type="dcterms:W3CDTF">2019-09-29T15:13:21Z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8</vt:i4>
  </property>
</Properties>
</file>