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37"/>
  </p:notesMasterIdLst>
  <p:sldIdLst>
    <p:sldId id="256" r:id="rId2"/>
    <p:sldId id="273" r:id="rId3"/>
    <p:sldId id="291" r:id="rId4"/>
    <p:sldId id="274" r:id="rId5"/>
    <p:sldId id="275" r:id="rId6"/>
    <p:sldId id="257" r:id="rId7"/>
    <p:sldId id="258" r:id="rId8"/>
    <p:sldId id="276" r:id="rId9"/>
    <p:sldId id="259" r:id="rId10"/>
    <p:sldId id="277" r:id="rId11"/>
    <p:sldId id="260" r:id="rId12"/>
    <p:sldId id="278" r:id="rId13"/>
    <p:sldId id="261" r:id="rId14"/>
    <p:sldId id="262" r:id="rId15"/>
    <p:sldId id="272" r:id="rId16"/>
    <p:sldId id="279" r:id="rId17"/>
    <p:sldId id="263" r:id="rId18"/>
    <p:sldId id="285" r:id="rId19"/>
    <p:sldId id="264" r:id="rId20"/>
    <p:sldId id="286" r:id="rId21"/>
    <p:sldId id="265" r:id="rId22"/>
    <p:sldId id="287" r:id="rId23"/>
    <p:sldId id="266" r:id="rId24"/>
    <p:sldId id="267" r:id="rId25"/>
    <p:sldId id="268" r:id="rId26"/>
    <p:sldId id="269" r:id="rId27"/>
    <p:sldId id="270" r:id="rId28"/>
    <p:sldId id="280" r:id="rId29"/>
    <p:sldId id="281" r:id="rId30"/>
    <p:sldId id="271" r:id="rId31"/>
    <p:sldId id="282" r:id="rId32"/>
    <p:sldId id="283" r:id="rId33"/>
    <p:sldId id="284" r:id="rId34"/>
    <p:sldId id="288" r:id="rId35"/>
    <p:sldId id="289" r:id="rId36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ED4D9B-8899-47D7-BD61-FD284425396E}" type="doc">
      <dgm:prSet loTypeId="urn:microsoft.com/office/officeart/2005/8/layout/vList3#2" loCatId="list" qsTypeId="urn:microsoft.com/office/officeart/2005/8/quickstyle/3d1" qsCatId="3D" csTypeId="urn:microsoft.com/office/officeart/2005/8/colors/colorful2" csCatId="colorful" phldr="1"/>
      <dgm:spPr/>
    </dgm:pt>
    <dgm:pt modelId="{BB835CED-0F9C-4474-9473-87271790604F}">
      <dgm:prSet phldrT="[Texto]"/>
      <dgm:spPr/>
      <dgm:t>
        <a:bodyPr/>
        <a:lstStyle/>
        <a:p>
          <a:r>
            <a:rPr lang="es-MX" dirty="0" smtClean="0"/>
            <a:t>Factores espaciales</a:t>
          </a:r>
          <a:endParaRPr lang="es-MX" dirty="0"/>
        </a:p>
      </dgm:t>
    </dgm:pt>
    <dgm:pt modelId="{BE5A5B52-C054-48AF-9A2C-9B59139BC3B7}" type="parTrans" cxnId="{F7D76853-6FAA-4246-9381-98689D10D73D}">
      <dgm:prSet/>
      <dgm:spPr/>
      <dgm:t>
        <a:bodyPr/>
        <a:lstStyle/>
        <a:p>
          <a:endParaRPr lang="es-MX"/>
        </a:p>
      </dgm:t>
    </dgm:pt>
    <dgm:pt modelId="{9D08ACFA-0B72-46AF-8BAF-F536CB082FFE}" type="sibTrans" cxnId="{F7D76853-6FAA-4246-9381-98689D10D73D}">
      <dgm:prSet/>
      <dgm:spPr/>
      <dgm:t>
        <a:bodyPr/>
        <a:lstStyle/>
        <a:p>
          <a:endParaRPr lang="es-MX"/>
        </a:p>
      </dgm:t>
    </dgm:pt>
    <dgm:pt modelId="{AD3450E5-0D9E-4C2C-930F-DE576752D474}">
      <dgm:prSet phldrT="[Texto]"/>
      <dgm:spPr/>
      <dgm:t>
        <a:bodyPr/>
        <a:lstStyle/>
        <a:p>
          <a:r>
            <a:rPr lang="es-MX" dirty="0" smtClean="0"/>
            <a:t>Factores ambientales</a:t>
          </a:r>
          <a:endParaRPr lang="es-MX" dirty="0"/>
        </a:p>
      </dgm:t>
    </dgm:pt>
    <dgm:pt modelId="{3C31F598-9174-431E-AF6C-2E08A8D63444}" type="parTrans" cxnId="{201697D4-6264-48C7-B077-18498C991B9F}">
      <dgm:prSet/>
      <dgm:spPr/>
      <dgm:t>
        <a:bodyPr/>
        <a:lstStyle/>
        <a:p>
          <a:endParaRPr lang="es-MX"/>
        </a:p>
      </dgm:t>
    </dgm:pt>
    <dgm:pt modelId="{D3035AD1-5C84-43D6-ADF1-D488B6F3B010}" type="sibTrans" cxnId="{201697D4-6264-48C7-B077-18498C991B9F}">
      <dgm:prSet/>
      <dgm:spPr/>
      <dgm:t>
        <a:bodyPr/>
        <a:lstStyle/>
        <a:p>
          <a:endParaRPr lang="es-MX"/>
        </a:p>
      </dgm:t>
    </dgm:pt>
    <dgm:pt modelId="{CD61F8BF-1473-46C7-A971-D34E19EA0354}">
      <dgm:prSet phldrT="[Texto]"/>
      <dgm:spPr/>
      <dgm:t>
        <a:bodyPr/>
        <a:lstStyle/>
        <a:p>
          <a:r>
            <a:rPr lang="es-MX" dirty="0" smtClean="0"/>
            <a:t>Factores dinámicos</a:t>
          </a:r>
          <a:endParaRPr lang="es-MX" dirty="0"/>
        </a:p>
      </dgm:t>
    </dgm:pt>
    <dgm:pt modelId="{363F5B69-7A81-4266-B8AC-4FBA2B4F94C1}" type="parTrans" cxnId="{8FA54AFF-4DE8-4DFC-B318-AAFAD89A34FE}">
      <dgm:prSet/>
      <dgm:spPr/>
      <dgm:t>
        <a:bodyPr/>
        <a:lstStyle/>
        <a:p>
          <a:endParaRPr lang="es-MX"/>
        </a:p>
      </dgm:t>
    </dgm:pt>
    <dgm:pt modelId="{B449D0B6-5D12-486E-A5B1-4CEAD466EDD5}" type="sibTrans" cxnId="{8FA54AFF-4DE8-4DFC-B318-AAFAD89A34FE}">
      <dgm:prSet/>
      <dgm:spPr/>
      <dgm:t>
        <a:bodyPr/>
        <a:lstStyle/>
        <a:p>
          <a:endParaRPr lang="es-MX"/>
        </a:p>
      </dgm:t>
    </dgm:pt>
    <dgm:pt modelId="{0C267628-9583-4A8E-B5BE-04FAE352B2FB}" type="pres">
      <dgm:prSet presAssocID="{07ED4D9B-8899-47D7-BD61-FD284425396E}" presName="linearFlow" presStyleCnt="0">
        <dgm:presLayoutVars>
          <dgm:dir/>
          <dgm:resizeHandles val="exact"/>
        </dgm:presLayoutVars>
      </dgm:prSet>
      <dgm:spPr/>
    </dgm:pt>
    <dgm:pt modelId="{DB4DE790-B3FF-49BD-8FAF-587741C5F16C}" type="pres">
      <dgm:prSet presAssocID="{BB835CED-0F9C-4474-9473-87271790604F}" presName="composite" presStyleCnt="0"/>
      <dgm:spPr/>
    </dgm:pt>
    <dgm:pt modelId="{CEFD68A6-5416-495E-8050-F5DE8DD65458}" type="pres">
      <dgm:prSet presAssocID="{BB835CED-0F9C-4474-9473-87271790604F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96AE4E3-002E-4DC7-A531-17637703F406}" type="pres">
      <dgm:prSet presAssocID="{BB835CED-0F9C-4474-9473-87271790604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E6D9C7-01C1-4444-8C55-5217E330BBDA}" type="pres">
      <dgm:prSet presAssocID="{9D08ACFA-0B72-46AF-8BAF-F536CB082FFE}" presName="spacing" presStyleCnt="0"/>
      <dgm:spPr/>
    </dgm:pt>
    <dgm:pt modelId="{7763C3C7-9286-40A2-9128-84602A18026E}" type="pres">
      <dgm:prSet presAssocID="{AD3450E5-0D9E-4C2C-930F-DE576752D474}" presName="composite" presStyleCnt="0"/>
      <dgm:spPr/>
    </dgm:pt>
    <dgm:pt modelId="{040BAF15-C41B-40E9-BDCE-F6D3747860F4}" type="pres">
      <dgm:prSet presAssocID="{AD3450E5-0D9E-4C2C-930F-DE576752D474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F02F779-AD6A-428F-BDE2-CC9D6D6ACAF2}" type="pres">
      <dgm:prSet presAssocID="{AD3450E5-0D9E-4C2C-930F-DE576752D47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DBB862-79C3-4E35-AC77-B4D79D8EEC5A}" type="pres">
      <dgm:prSet presAssocID="{D3035AD1-5C84-43D6-ADF1-D488B6F3B010}" presName="spacing" presStyleCnt="0"/>
      <dgm:spPr/>
    </dgm:pt>
    <dgm:pt modelId="{D291794B-DEAE-4ACF-A800-4BC2E78E1EA7}" type="pres">
      <dgm:prSet presAssocID="{CD61F8BF-1473-46C7-A971-D34E19EA0354}" presName="composite" presStyleCnt="0"/>
      <dgm:spPr/>
    </dgm:pt>
    <dgm:pt modelId="{5D2A61DD-C202-41FE-B7EA-BF04D4DADB31}" type="pres">
      <dgm:prSet presAssocID="{CD61F8BF-1473-46C7-A971-D34E19EA0354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784FB2D-53CB-4D52-B223-72AAD2AE9776}" type="pres">
      <dgm:prSet presAssocID="{CD61F8BF-1473-46C7-A971-D34E19EA035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973772-B155-4FBD-AF3B-DB60FC3CD897}" type="presOf" srcId="{AD3450E5-0D9E-4C2C-930F-DE576752D474}" destId="{FF02F779-AD6A-428F-BDE2-CC9D6D6ACAF2}" srcOrd="0" destOrd="0" presId="urn:microsoft.com/office/officeart/2005/8/layout/vList3#2"/>
    <dgm:cxn modelId="{1A049BA0-7EBE-424A-B878-57B675190272}" type="presOf" srcId="{BB835CED-0F9C-4474-9473-87271790604F}" destId="{296AE4E3-002E-4DC7-A531-17637703F406}" srcOrd="0" destOrd="0" presId="urn:microsoft.com/office/officeart/2005/8/layout/vList3#2"/>
    <dgm:cxn modelId="{201697D4-6264-48C7-B077-18498C991B9F}" srcId="{07ED4D9B-8899-47D7-BD61-FD284425396E}" destId="{AD3450E5-0D9E-4C2C-930F-DE576752D474}" srcOrd="1" destOrd="0" parTransId="{3C31F598-9174-431E-AF6C-2E08A8D63444}" sibTransId="{D3035AD1-5C84-43D6-ADF1-D488B6F3B010}"/>
    <dgm:cxn modelId="{22EE5C6E-D1E0-43A9-BEFE-77765F6FBB41}" type="presOf" srcId="{CD61F8BF-1473-46C7-A971-D34E19EA0354}" destId="{C784FB2D-53CB-4D52-B223-72AAD2AE9776}" srcOrd="0" destOrd="0" presId="urn:microsoft.com/office/officeart/2005/8/layout/vList3#2"/>
    <dgm:cxn modelId="{C464879E-088E-4E4B-81DD-0C400F7FFA1C}" type="presOf" srcId="{07ED4D9B-8899-47D7-BD61-FD284425396E}" destId="{0C267628-9583-4A8E-B5BE-04FAE352B2FB}" srcOrd="0" destOrd="0" presId="urn:microsoft.com/office/officeart/2005/8/layout/vList3#2"/>
    <dgm:cxn modelId="{F7D76853-6FAA-4246-9381-98689D10D73D}" srcId="{07ED4D9B-8899-47D7-BD61-FD284425396E}" destId="{BB835CED-0F9C-4474-9473-87271790604F}" srcOrd="0" destOrd="0" parTransId="{BE5A5B52-C054-48AF-9A2C-9B59139BC3B7}" sibTransId="{9D08ACFA-0B72-46AF-8BAF-F536CB082FFE}"/>
    <dgm:cxn modelId="{8FA54AFF-4DE8-4DFC-B318-AAFAD89A34FE}" srcId="{07ED4D9B-8899-47D7-BD61-FD284425396E}" destId="{CD61F8BF-1473-46C7-A971-D34E19EA0354}" srcOrd="2" destOrd="0" parTransId="{363F5B69-7A81-4266-B8AC-4FBA2B4F94C1}" sibTransId="{B449D0B6-5D12-486E-A5B1-4CEAD466EDD5}"/>
    <dgm:cxn modelId="{E1180238-E27C-42CB-93A2-AA651AD2FB66}" type="presParOf" srcId="{0C267628-9583-4A8E-B5BE-04FAE352B2FB}" destId="{DB4DE790-B3FF-49BD-8FAF-587741C5F16C}" srcOrd="0" destOrd="0" presId="urn:microsoft.com/office/officeart/2005/8/layout/vList3#2"/>
    <dgm:cxn modelId="{9FBF81A9-05C6-4993-8621-28B6F43A4FA4}" type="presParOf" srcId="{DB4DE790-B3FF-49BD-8FAF-587741C5F16C}" destId="{CEFD68A6-5416-495E-8050-F5DE8DD65458}" srcOrd="0" destOrd="0" presId="urn:microsoft.com/office/officeart/2005/8/layout/vList3#2"/>
    <dgm:cxn modelId="{694EA686-6FAF-4876-9E65-7F9015D4609E}" type="presParOf" srcId="{DB4DE790-B3FF-49BD-8FAF-587741C5F16C}" destId="{296AE4E3-002E-4DC7-A531-17637703F406}" srcOrd="1" destOrd="0" presId="urn:microsoft.com/office/officeart/2005/8/layout/vList3#2"/>
    <dgm:cxn modelId="{BB7CBA6F-FD02-4378-9461-4E8DFFBF339B}" type="presParOf" srcId="{0C267628-9583-4A8E-B5BE-04FAE352B2FB}" destId="{3BE6D9C7-01C1-4444-8C55-5217E330BBDA}" srcOrd="1" destOrd="0" presId="urn:microsoft.com/office/officeart/2005/8/layout/vList3#2"/>
    <dgm:cxn modelId="{71B92217-7036-49B2-9F0B-833D8E016AA5}" type="presParOf" srcId="{0C267628-9583-4A8E-B5BE-04FAE352B2FB}" destId="{7763C3C7-9286-40A2-9128-84602A18026E}" srcOrd="2" destOrd="0" presId="urn:microsoft.com/office/officeart/2005/8/layout/vList3#2"/>
    <dgm:cxn modelId="{DD4BF2C7-44FB-4398-90C3-D4420A2BD7F7}" type="presParOf" srcId="{7763C3C7-9286-40A2-9128-84602A18026E}" destId="{040BAF15-C41B-40E9-BDCE-F6D3747860F4}" srcOrd="0" destOrd="0" presId="urn:microsoft.com/office/officeart/2005/8/layout/vList3#2"/>
    <dgm:cxn modelId="{0899D9C7-0349-49CB-A861-A3D81A7EE2A5}" type="presParOf" srcId="{7763C3C7-9286-40A2-9128-84602A18026E}" destId="{FF02F779-AD6A-428F-BDE2-CC9D6D6ACAF2}" srcOrd="1" destOrd="0" presId="urn:microsoft.com/office/officeart/2005/8/layout/vList3#2"/>
    <dgm:cxn modelId="{495ABF72-5F3E-4BC1-A383-238B9D48527E}" type="presParOf" srcId="{0C267628-9583-4A8E-B5BE-04FAE352B2FB}" destId="{81DBB862-79C3-4E35-AC77-B4D79D8EEC5A}" srcOrd="3" destOrd="0" presId="urn:microsoft.com/office/officeart/2005/8/layout/vList3#2"/>
    <dgm:cxn modelId="{87E4319C-38B5-48C2-BFFF-2A60F704ECA9}" type="presParOf" srcId="{0C267628-9583-4A8E-B5BE-04FAE352B2FB}" destId="{D291794B-DEAE-4ACF-A800-4BC2E78E1EA7}" srcOrd="4" destOrd="0" presId="urn:microsoft.com/office/officeart/2005/8/layout/vList3#2"/>
    <dgm:cxn modelId="{BAE432A7-D49C-4B6C-B598-C5E77AC5DCC5}" type="presParOf" srcId="{D291794B-DEAE-4ACF-A800-4BC2E78E1EA7}" destId="{5D2A61DD-C202-41FE-B7EA-BF04D4DADB31}" srcOrd="0" destOrd="0" presId="urn:microsoft.com/office/officeart/2005/8/layout/vList3#2"/>
    <dgm:cxn modelId="{66370BB9-F1F8-4546-9CE0-42CD012DC12C}" type="presParOf" srcId="{D291794B-DEAE-4ACF-A800-4BC2E78E1EA7}" destId="{C784FB2D-53CB-4D52-B223-72AAD2AE9776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D98AF8-F158-47A1-88CC-E20A8B3570AA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22CA3A0-D381-4C72-AA48-EC241AE30C32}">
      <dgm:prSet phldrT="[Texto]" custT="1"/>
      <dgm:spPr/>
      <dgm:t>
        <a:bodyPr/>
        <a:lstStyle/>
        <a:p>
          <a:r>
            <a:rPr lang="es-MX" sz="1600" b="1" smtClean="0"/>
            <a:t>Factores Ambientales Culturales</a:t>
          </a:r>
          <a:endParaRPr lang="es-MX" sz="1600" b="1" dirty="0"/>
        </a:p>
      </dgm:t>
    </dgm:pt>
    <dgm:pt modelId="{070218BA-917E-4D8C-A505-D028C7C63859}" type="parTrans" cxnId="{C82FEA7D-C8B0-4D30-8631-0707A638C319}">
      <dgm:prSet/>
      <dgm:spPr/>
      <dgm:t>
        <a:bodyPr/>
        <a:lstStyle/>
        <a:p>
          <a:endParaRPr lang="es-MX" sz="2800"/>
        </a:p>
      </dgm:t>
    </dgm:pt>
    <dgm:pt modelId="{5391886A-8873-4DC5-A5FB-AF85BEB27A48}" type="sibTrans" cxnId="{C82FEA7D-C8B0-4D30-8631-0707A638C319}">
      <dgm:prSet/>
      <dgm:spPr/>
      <dgm:t>
        <a:bodyPr/>
        <a:lstStyle/>
        <a:p>
          <a:endParaRPr lang="es-MX" sz="2800"/>
        </a:p>
      </dgm:t>
    </dgm:pt>
    <dgm:pt modelId="{6C1B46BD-8FE4-4BC6-9A05-F24761C54C24}">
      <dgm:prSet phldrT="[Texto]" custT="1"/>
      <dgm:spPr/>
      <dgm:t>
        <a:bodyPr/>
        <a:lstStyle/>
        <a:p>
          <a:r>
            <a:rPr lang="es-MX" sz="1600" b="1" smtClean="0"/>
            <a:t>Centros religiosos y peregrinaciones</a:t>
          </a:r>
          <a:endParaRPr lang="es-MX" sz="1600" b="1" dirty="0"/>
        </a:p>
      </dgm:t>
    </dgm:pt>
    <dgm:pt modelId="{89714BAE-D9F7-4D81-8A37-348BB5E32B3B}" type="parTrans" cxnId="{B41CA1FE-924C-4D71-AD21-BC6F3F3B1AE9}">
      <dgm:prSet custT="1"/>
      <dgm:spPr/>
      <dgm:t>
        <a:bodyPr/>
        <a:lstStyle/>
        <a:p>
          <a:endParaRPr lang="es-MX" sz="1100" dirty="0"/>
        </a:p>
      </dgm:t>
    </dgm:pt>
    <dgm:pt modelId="{FAB95599-05EF-4886-A9B7-7CBAE2B5F34A}" type="sibTrans" cxnId="{B41CA1FE-924C-4D71-AD21-BC6F3F3B1AE9}">
      <dgm:prSet/>
      <dgm:spPr/>
      <dgm:t>
        <a:bodyPr/>
        <a:lstStyle/>
        <a:p>
          <a:endParaRPr lang="es-MX" sz="2800"/>
        </a:p>
      </dgm:t>
    </dgm:pt>
    <dgm:pt modelId="{DC823132-2FA9-426D-BD75-38409CAACAC3}">
      <dgm:prSet phldrT="[Texto]" custT="1"/>
      <dgm:spPr/>
      <dgm:t>
        <a:bodyPr/>
        <a:lstStyle/>
        <a:p>
          <a:r>
            <a:rPr lang="es-MX" sz="1600" b="1" smtClean="0"/>
            <a:t>Tesoros Históricos y monumentales de civilizaciones antiguas</a:t>
          </a:r>
          <a:endParaRPr lang="es-MX" sz="1600" b="1" dirty="0"/>
        </a:p>
      </dgm:t>
    </dgm:pt>
    <dgm:pt modelId="{65E94228-2D62-413C-B08A-6FA6CE97868F}" type="parTrans" cxnId="{74C67B00-20C0-4807-84B8-F845B1133746}">
      <dgm:prSet custT="1"/>
      <dgm:spPr/>
      <dgm:t>
        <a:bodyPr/>
        <a:lstStyle/>
        <a:p>
          <a:endParaRPr lang="es-MX" sz="1100" dirty="0"/>
        </a:p>
      </dgm:t>
    </dgm:pt>
    <dgm:pt modelId="{81C6652A-1EB0-444D-83EC-1FB968794F02}" type="sibTrans" cxnId="{74C67B00-20C0-4807-84B8-F845B1133746}">
      <dgm:prSet/>
      <dgm:spPr/>
      <dgm:t>
        <a:bodyPr/>
        <a:lstStyle/>
        <a:p>
          <a:endParaRPr lang="es-MX" sz="2800"/>
        </a:p>
      </dgm:t>
    </dgm:pt>
    <dgm:pt modelId="{B54A34E1-3981-4B04-9EFB-0E3E19C2F87F}">
      <dgm:prSet phldrT="[Texto]" custT="1"/>
      <dgm:spPr/>
      <dgm:t>
        <a:bodyPr/>
        <a:lstStyle/>
        <a:p>
          <a:r>
            <a:rPr lang="es-MX" sz="1600" b="1" smtClean="0"/>
            <a:t>Legados culturales</a:t>
          </a:r>
          <a:endParaRPr lang="es-MX" sz="1600" b="1" dirty="0"/>
        </a:p>
      </dgm:t>
    </dgm:pt>
    <dgm:pt modelId="{EFBEF9D0-2826-40DD-AC88-B6E0B0FD0636}" type="parTrans" cxnId="{FFA4BFD3-FAB4-4B23-AF50-21295039D06B}">
      <dgm:prSet custT="1"/>
      <dgm:spPr/>
      <dgm:t>
        <a:bodyPr/>
        <a:lstStyle/>
        <a:p>
          <a:endParaRPr lang="es-MX" sz="1100" dirty="0"/>
        </a:p>
      </dgm:t>
    </dgm:pt>
    <dgm:pt modelId="{DC94A52F-1D6C-4E2F-997F-3C46E863AED9}" type="sibTrans" cxnId="{FFA4BFD3-FAB4-4B23-AF50-21295039D06B}">
      <dgm:prSet/>
      <dgm:spPr/>
      <dgm:t>
        <a:bodyPr/>
        <a:lstStyle/>
        <a:p>
          <a:endParaRPr lang="es-MX" sz="2800"/>
        </a:p>
      </dgm:t>
    </dgm:pt>
    <dgm:pt modelId="{FFE0EEC2-9F27-45F2-A372-1344842CAF18}">
      <dgm:prSet phldrT="[Texto]"/>
      <dgm:spPr/>
      <dgm:t>
        <a:bodyPr/>
        <a:lstStyle/>
        <a:p>
          <a:endParaRPr lang="es-MX" sz="2800" dirty="0"/>
        </a:p>
      </dgm:t>
    </dgm:pt>
    <dgm:pt modelId="{BEC3CF86-C384-44BB-86FF-33D7A260C7AA}" type="parTrans" cxnId="{EF6A51E2-E02D-40AC-813B-DA49379C856D}">
      <dgm:prSet/>
      <dgm:spPr/>
      <dgm:t>
        <a:bodyPr/>
        <a:lstStyle/>
        <a:p>
          <a:endParaRPr lang="es-MX" sz="2800"/>
        </a:p>
      </dgm:t>
    </dgm:pt>
    <dgm:pt modelId="{43824AD0-63A5-4C02-BE39-152651877CDA}" type="sibTrans" cxnId="{EF6A51E2-E02D-40AC-813B-DA49379C856D}">
      <dgm:prSet/>
      <dgm:spPr/>
      <dgm:t>
        <a:bodyPr/>
        <a:lstStyle/>
        <a:p>
          <a:endParaRPr lang="es-MX" sz="2800"/>
        </a:p>
      </dgm:t>
    </dgm:pt>
    <dgm:pt modelId="{94D2F28B-6B0F-4591-8A2C-A7CCF2DA220D}" type="pres">
      <dgm:prSet presAssocID="{A1D98AF8-F158-47A1-88CC-E20A8B3570A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414741-6098-404E-B9BA-E8F07B8330AB}" type="pres">
      <dgm:prSet presAssocID="{022CA3A0-D381-4C72-AA48-EC241AE30C32}" presName="centerShape" presStyleLbl="node0" presStyleIdx="0" presStyleCnt="1" custScaleX="122355" custLinFactNeighborX="787"/>
      <dgm:spPr/>
      <dgm:t>
        <a:bodyPr/>
        <a:lstStyle/>
        <a:p>
          <a:endParaRPr lang="es-MX"/>
        </a:p>
      </dgm:t>
    </dgm:pt>
    <dgm:pt modelId="{B6BC890C-EDE2-4AA4-AB60-F9734ADF5A7F}" type="pres">
      <dgm:prSet presAssocID="{89714BAE-D9F7-4D81-8A37-348BB5E32B3B}" presName="parTrans" presStyleLbl="sibTrans2D1" presStyleIdx="0" presStyleCnt="3"/>
      <dgm:spPr/>
      <dgm:t>
        <a:bodyPr/>
        <a:lstStyle/>
        <a:p>
          <a:endParaRPr lang="es-MX"/>
        </a:p>
      </dgm:t>
    </dgm:pt>
    <dgm:pt modelId="{79FBCCF0-BC11-4F45-BA2A-9DDE50950CEF}" type="pres">
      <dgm:prSet presAssocID="{89714BAE-D9F7-4D81-8A37-348BB5E32B3B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72EBC2E7-565C-4989-8726-6B63AE8A5989}" type="pres">
      <dgm:prSet presAssocID="{6C1B46BD-8FE4-4BC6-9A05-F24761C54C24}" presName="node" presStyleLbl="node1" presStyleIdx="0" presStyleCnt="3" custScaleX="129889" custRadScaleRad="104489" custRadScaleInc="16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0F075B-5039-4D7E-A6E7-338E17905825}" type="pres">
      <dgm:prSet presAssocID="{65E94228-2D62-413C-B08A-6FA6CE97868F}" presName="parTrans" presStyleLbl="sibTrans2D1" presStyleIdx="1" presStyleCnt="3"/>
      <dgm:spPr/>
      <dgm:t>
        <a:bodyPr/>
        <a:lstStyle/>
        <a:p>
          <a:endParaRPr lang="es-MX"/>
        </a:p>
      </dgm:t>
    </dgm:pt>
    <dgm:pt modelId="{DB6A6A1B-7191-4AC8-9FF8-BECAAE104CCD}" type="pres">
      <dgm:prSet presAssocID="{65E94228-2D62-413C-B08A-6FA6CE97868F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74CA6435-400C-4AB6-A4BC-4A0870F68083}" type="pres">
      <dgm:prSet presAssocID="{DC823132-2FA9-426D-BD75-38409CAACAC3}" presName="node" presStyleLbl="node1" presStyleIdx="1" presStyleCnt="3" custScaleX="1211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5578A3-0E98-4E33-873A-EFC0A13EA585}" type="pres">
      <dgm:prSet presAssocID="{EFBEF9D0-2826-40DD-AC88-B6E0B0FD0636}" presName="parTrans" presStyleLbl="sibTrans2D1" presStyleIdx="2" presStyleCnt="3"/>
      <dgm:spPr/>
      <dgm:t>
        <a:bodyPr/>
        <a:lstStyle/>
        <a:p>
          <a:endParaRPr lang="es-MX"/>
        </a:p>
      </dgm:t>
    </dgm:pt>
    <dgm:pt modelId="{71783A48-E742-4C73-832F-3C4E994649CA}" type="pres">
      <dgm:prSet presAssocID="{EFBEF9D0-2826-40DD-AC88-B6E0B0FD0636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523A1EE9-92D2-4A76-9E41-83762E1E760A}" type="pres">
      <dgm:prSet presAssocID="{B54A34E1-3981-4B04-9EFB-0E3E19C2F87F}" presName="node" presStyleLbl="node1" presStyleIdx="2" presStyleCnt="3" custScaleX="1189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8BD622-78C3-4AD8-BBB4-C7412D8C0A7D}" type="presOf" srcId="{022CA3A0-D381-4C72-AA48-EC241AE30C32}" destId="{E7414741-6098-404E-B9BA-E8F07B8330AB}" srcOrd="0" destOrd="0" presId="urn:microsoft.com/office/officeart/2005/8/layout/radial5"/>
    <dgm:cxn modelId="{3CAD2BDF-1120-493A-9B37-96B1418A3DD9}" type="presOf" srcId="{A1D98AF8-F158-47A1-88CC-E20A8B3570AA}" destId="{94D2F28B-6B0F-4591-8A2C-A7CCF2DA220D}" srcOrd="0" destOrd="0" presId="urn:microsoft.com/office/officeart/2005/8/layout/radial5"/>
    <dgm:cxn modelId="{74C67B00-20C0-4807-84B8-F845B1133746}" srcId="{022CA3A0-D381-4C72-AA48-EC241AE30C32}" destId="{DC823132-2FA9-426D-BD75-38409CAACAC3}" srcOrd="1" destOrd="0" parTransId="{65E94228-2D62-413C-B08A-6FA6CE97868F}" sibTransId="{81C6652A-1EB0-444D-83EC-1FB968794F02}"/>
    <dgm:cxn modelId="{C82FEA7D-C8B0-4D30-8631-0707A638C319}" srcId="{A1D98AF8-F158-47A1-88CC-E20A8B3570AA}" destId="{022CA3A0-D381-4C72-AA48-EC241AE30C32}" srcOrd="0" destOrd="0" parTransId="{070218BA-917E-4D8C-A505-D028C7C63859}" sibTransId="{5391886A-8873-4DC5-A5FB-AF85BEB27A48}"/>
    <dgm:cxn modelId="{44ACBF7C-0946-4D9D-BA6A-88246033A631}" type="presOf" srcId="{89714BAE-D9F7-4D81-8A37-348BB5E32B3B}" destId="{79FBCCF0-BC11-4F45-BA2A-9DDE50950CEF}" srcOrd="1" destOrd="0" presId="urn:microsoft.com/office/officeart/2005/8/layout/radial5"/>
    <dgm:cxn modelId="{2D60EB21-F609-486E-A197-7353D44C84D7}" type="presOf" srcId="{B54A34E1-3981-4B04-9EFB-0E3E19C2F87F}" destId="{523A1EE9-92D2-4A76-9E41-83762E1E760A}" srcOrd="0" destOrd="0" presId="urn:microsoft.com/office/officeart/2005/8/layout/radial5"/>
    <dgm:cxn modelId="{185B9712-1166-498E-98F4-D50FCD47FF0E}" type="presOf" srcId="{DC823132-2FA9-426D-BD75-38409CAACAC3}" destId="{74CA6435-400C-4AB6-A4BC-4A0870F68083}" srcOrd="0" destOrd="0" presId="urn:microsoft.com/office/officeart/2005/8/layout/radial5"/>
    <dgm:cxn modelId="{E722DDC4-583A-47A2-8B5F-75709372E20D}" type="presOf" srcId="{89714BAE-D9F7-4D81-8A37-348BB5E32B3B}" destId="{B6BC890C-EDE2-4AA4-AB60-F9734ADF5A7F}" srcOrd="0" destOrd="0" presId="urn:microsoft.com/office/officeart/2005/8/layout/radial5"/>
    <dgm:cxn modelId="{B41CA1FE-924C-4D71-AD21-BC6F3F3B1AE9}" srcId="{022CA3A0-D381-4C72-AA48-EC241AE30C32}" destId="{6C1B46BD-8FE4-4BC6-9A05-F24761C54C24}" srcOrd="0" destOrd="0" parTransId="{89714BAE-D9F7-4D81-8A37-348BB5E32B3B}" sibTransId="{FAB95599-05EF-4886-A9B7-7CBAE2B5F34A}"/>
    <dgm:cxn modelId="{4C5A0F56-0DDD-4174-B4CA-730AD771DDCB}" type="presOf" srcId="{EFBEF9D0-2826-40DD-AC88-B6E0B0FD0636}" destId="{71783A48-E742-4C73-832F-3C4E994649CA}" srcOrd="1" destOrd="0" presId="urn:microsoft.com/office/officeart/2005/8/layout/radial5"/>
    <dgm:cxn modelId="{64A3B845-2F43-4435-B0AD-F112A8DE17C6}" type="presOf" srcId="{EFBEF9D0-2826-40DD-AC88-B6E0B0FD0636}" destId="{E35578A3-0E98-4E33-873A-EFC0A13EA585}" srcOrd="0" destOrd="0" presId="urn:microsoft.com/office/officeart/2005/8/layout/radial5"/>
    <dgm:cxn modelId="{0CD159F6-4E6B-46F5-95A8-A1199B56B21E}" type="presOf" srcId="{65E94228-2D62-413C-B08A-6FA6CE97868F}" destId="{DB6A6A1B-7191-4AC8-9FF8-BECAAE104CCD}" srcOrd="1" destOrd="0" presId="urn:microsoft.com/office/officeart/2005/8/layout/radial5"/>
    <dgm:cxn modelId="{FFA4BFD3-FAB4-4B23-AF50-21295039D06B}" srcId="{022CA3A0-D381-4C72-AA48-EC241AE30C32}" destId="{B54A34E1-3981-4B04-9EFB-0E3E19C2F87F}" srcOrd="2" destOrd="0" parTransId="{EFBEF9D0-2826-40DD-AC88-B6E0B0FD0636}" sibTransId="{DC94A52F-1D6C-4E2F-997F-3C46E863AED9}"/>
    <dgm:cxn modelId="{2192EC3B-D847-4A08-9C95-16206637EFB7}" type="presOf" srcId="{6C1B46BD-8FE4-4BC6-9A05-F24761C54C24}" destId="{72EBC2E7-565C-4989-8726-6B63AE8A5989}" srcOrd="0" destOrd="0" presId="urn:microsoft.com/office/officeart/2005/8/layout/radial5"/>
    <dgm:cxn modelId="{EF6A51E2-E02D-40AC-813B-DA49379C856D}" srcId="{A1D98AF8-F158-47A1-88CC-E20A8B3570AA}" destId="{FFE0EEC2-9F27-45F2-A372-1344842CAF18}" srcOrd="1" destOrd="0" parTransId="{BEC3CF86-C384-44BB-86FF-33D7A260C7AA}" sibTransId="{43824AD0-63A5-4C02-BE39-152651877CDA}"/>
    <dgm:cxn modelId="{E5D18E76-ADF4-4A34-9D17-37E6D37BAD57}" type="presOf" srcId="{65E94228-2D62-413C-B08A-6FA6CE97868F}" destId="{2C0F075B-5039-4D7E-A6E7-338E17905825}" srcOrd="0" destOrd="0" presId="urn:microsoft.com/office/officeart/2005/8/layout/radial5"/>
    <dgm:cxn modelId="{5A59D9B8-9699-415B-B85A-9B57CFDF673F}" type="presParOf" srcId="{94D2F28B-6B0F-4591-8A2C-A7CCF2DA220D}" destId="{E7414741-6098-404E-B9BA-E8F07B8330AB}" srcOrd="0" destOrd="0" presId="urn:microsoft.com/office/officeart/2005/8/layout/radial5"/>
    <dgm:cxn modelId="{A5060B05-C03B-479D-99CE-DC4E6E382093}" type="presParOf" srcId="{94D2F28B-6B0F-4591-8A2C-A7CCF2DA220D}" destId="{B6BC890C-EDE2-4AA4-AB60-F9734ADF5A7F}" srcOrd="1" destOrd="0" presId="urn:microsoft.com/office/officeart/2005/8/layout/radial5"/>
    <dgm:cxn modelId="{1F32EA1D-E9D8-45B1-85B4-BF60CBF838E1}" type="presParOf" srcId="{B6BC890C-EDE2-4AA4-AB60-F9734ADF5A7F}" destId="{79FBCCF0-BC11-4F45-BA2A-9DDE50950CEF}" srcOrd="0" destOrd="0" presId="urn:microsoft.com/office/officeart/2005/8/layout/radial5"/>
    <dgm:cxn modelId="{16CE7978-13CF-485F-9EB0-28885DDB6988}" type="presParOf" srcId="{94D2F28B-6B0F-4591-8A2C-A7CCF2DA220D}" destId="{72EBC2E7-565C-4989-8726-6B63AE8A5989}" srcOrd="2" destOrd="0" presId="urn:microsoft.com/office/officeart/2005/8/layout/radial5"/>
    <dgm:cxn modelId="{E44A5153-CB05-4277-92EC-3442C0C0EEEF}" type="presParOf" srcId="{94D2F28B-6B0F-4591-8A2C-A7CCF2DA220D}" destId="{2C0F075B-5039-4D7E-A6E7-338E17905825}" srcOrd="3" destOrd="0" presId="urn:microsoft.com/office/officeart/2005/8/layout/radial5"/>
    <dgm:cxn modelId="{B319E35A-C010-437F-B29C-6DF442A3DAC3}" type="presParOf" srcId="{2C0F075B-5039-4D7E-A6E7-338E17905825}" destId="{DB6A6A1B-7191-4AC8-9FF8-BECAAE104CCD}" srcOrd="0" destOrd="0" presId="urn:microsoft.com/office/officeart/2005/8/layout/radial5"/>
    <dgm:cxn modelId="{EC9C3FFA-014E-4293-B095-08CA4BAABE76}" type="presParOf" srcId="{94D2F28B-6B0F-4591-8A2C-A7CCF2DA220D}" destId="{74CA6435-400C-4AB6-A4BC-4A0870F68083}" srcOrd="4" destOrd="0" presId="urn:microsoft.com/office/officeart/2005/8/layout/radial5"/>
    <dgm:cxn modelId="{29E89A98-7FC9-4280-865C-F7ECE17696BA}" type="presParOf" srcId="{94D2F28B-6B0F-4591-8A2C-A7CCF2DA220D}" destId="{E35578A3-0E98-4E33-873A-EFC0A13EA585}" srcOrd="5" destOrd="0" presId="urn:microsoft.com/office/officeart/2005/8/layout/radial5"/>
    <dgm:cxn modelId="{F5802702-9A97-4414-A150-69A07144486A}" type="presParOf" srcId="{E35578A3-0E98-4E33-873A-EFC0A13EA585}" destId="{71783A48-E742-4C73-832F-3C4E994649CA}" srcOrd="0" destOrd="0" presId="urn:microsoft.com/office/officeart/2005/8/layout/radial5"/>
    <dgm:cxn modelId="{BB5D475B-5248-4309-83B7-3A968249B9C2}" type="presParOf" srcId="{94D2F28B-6B0F-4591-8A2C-A7CCF2DA220D}" destId="{523A1EE9-92D2-4A76-9E41-83762E1E760A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FEB2646F-937F-4FF4-B20B-392B5530A808}" type="datetimeFigureOut">
              <a:rPr lang="es-MX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B5D4F1C5-8F10-482C-842E-D329EFD6939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29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8197DD-978A-4BF0-A1C1-2C11FDD0505D}" type="slidenum">
              <a:rPr lang="es-MX" smtClean="0">
                <a:latin typeface="Times New Roman" pitchFamily="18" charset="0"/>
              </a:rPr>
              <a:pPr/>
              <a:t>1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10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D32810-CE8C-4B33-9369-B0219EC4015C}" type="slidenum">
              <a:rPr lang="es-MX" smtClean="0">
                <a:latin typeface="Times New Roman" pitchFamily="18" charset="0"/>
              </a:rPr>
              <a:pPr/>
              <a:t>11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780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AF3ED-2FCD-41E9-9A1E-F5D9E8FCD720}" type="slidenum">
              <a:rPr lang="es-MX" smtClean="0">
                <a:latin typeface="Times New Roman" pitchFamily="18" charset="0"/>
              </a:rPr>
              <a:pPr/>
              <a:t>12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13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DA3B7B-B977-4A76-A80B-65854B4F6275}" type="slidenum">
              <a:rPr lang="es-MX" smtClean="0">
                <a:latin typeface="Times New Roman" pitchFamily="18" charset="0"/>
              </a:rPr>
              <a:pPr/>
              <a:t>13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72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F9C1C4-B94B-4860-AB59-E9F65E46944C}" type="slidenum">
              <a:rPr lang="es-MX" smtClean="0">
                <a:latin typeface="Times New Roman" pitchFamily="18" charset="0"/>
              </a:rPr>
              <a:pPr/>
              <a:t>14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05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FB5AC4-47D2-468F-8A70-C77C94FCC964}" type="slidenum">
              <a:rPr lang="es-MX" smtClean="0">
                <a:latin typeface="Times New Roman" pitchFamily="18" charset="0"/>
              </a:rPr>
              <a:pPr/>
              <a:t>15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527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9E74E3-8A8F-462C-8550-678BA8555BD7}" type="slidenum">
              <a:rPr lang="es-MX" smtClean="0">
                <a:latin typeface="Times New Roman" pitchFamily="18" charset="0"/>
              </a:rPr>
              <a:pPr/>
              <a:t>16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73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8289F-2E53-4106-B298-AA93A40A38AE}" type="slidenum">
              <a:rPr lang="es-MX" smtClean="0">
                <a:latin typeface="Times New Roman" pitchFamily="18" charset="0"/>
              </a:rPr>
              <a:pPr/>
              <a:t>17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75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D4F1C5-8F10-482C-842E-D329EFD6939D}" type="slidenum">
              <a:rPr lang="es-MX" smtClean="0"/>
              <a:pPr>
                <a:defRPr/>
              </a:pPr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97138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00CE8D-CD8D-47B7-AF91-31CDFDA19A91}" type="slidenum">
              <a:rPr lang="es-MX" smtClean="0">
                <a:latin typeface="Times New Roman" pitchFamily="18" charset="0"/>
              </a:rPr>
              <a:pPr/>
              <a:t>19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674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D4F1C5-8F10-482C-842E-D329EFD6939D}" type="slidenum">
              <a:rPr lang="es-MX" smtClean="0"/>
              <a:pPr>
                <a:defRPr/>
              </a:pPr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8985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74F4D2-F9F0-4893-82CB-C631D015662C}" type="slidenum">
              <a:rPr lang="es-MX" smtClean="0">
                <a:latin typeface="Times New Roman" pitchFamily="18" charset="0"/>
              </a:rPr>
              <a:pPr/>
              <a:t>2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0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DBF1EA-F51A-473C-A574-776DF4C5AEDE}" type="slidenum">
              <a:rPr lang="es-MX" smtClean="0">
                <a:latin typeface="Times New Roman" pitchFamily="18" charset="0"/>
              </a:rPr>
              <a:pPr/>
              <a:t>21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6134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D4F1C5-8F10-482C-842E-D329EFD6939D}" type="slidenum">
              <a:rPr lang="es-MX" smtClean="0"/>
              <a:pPr>
                <a:defRPr/>
              </a:pPr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4808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18241E-6B9D-4FA4-80FF-7B5F4585AB81}" type="slidenum">
              <a:rPr lang="es-MX" smtClean="0">
                <a:latin typeface="Times New Roman" pitchFamily="18" charset="0"/>
              </a:rPr>
              <a:pPr/>
              <a:t>23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8080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F6B8BA-360A-4218-859B-8327421B3F00}" type="slidenum">
              <a:rPr lang="es-MX" smtClean="0">
                <a:latin typeface="Times New Roman" pitchFamily="18" charset="0"/>
              </a:rPr>
              <a:pPr/>
              <a:t>24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0608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9158A7-8FE5-447B-987F-6CF3AF9F8C47}" type="slidenum">
              <a:rPr lang="es-MX" smtClean="0">
                <a:latin typeface="Times New Roman" pitchFamily="18" charset="0"/>
              </a:rPr>
              <a:pPr/>
              <a:t>25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4444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491421-8500-46D9-BF63-2FE2FB0B3C2A}" type="slidenum">
              <a:rPr lang="es-MX" smtClean="0">
                <a:latin typeface="Times New Roman" pitchFamily="18" charset="0"/>
              </a:rPr>
              <a:pPr/>
              <a:t>26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32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2E7249-054B-4E32-AD21-CC9835467627}" type="slidenum">
              <a:rPr lang="es-MX" smtClean="0">
                <a:latin typeface="Times New Roman" pitchFamily="18" charset="0"/>
              </a:rPr>
              <a:pPr/>
              <a:t>27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9177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88DC06-1DFD-42AF-95BE-3033B7FA8064}" type="slidenum">
              <a:rPr lang="es-MX" smtClean="0">
                <a:latin typeface="Times New Roman" pitchFamily="18" charset="0"/>
              </a:rPr>
              <a:pPr/>
              <a:t>28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81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96EB12-D8EF-4C0C-A2B9-7B6587BE32FC}" type="slidenum">
              <a:rPr lang="es-MX" smtClean="0">
                <a:latin typeface="Times New Roman" pitchFamily="18" charset="0"/>
              </a:rPr>
              <a:pPr/>
              <a:t>29</a:t>
            </a:fld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055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5A4C11-31E0-4AA1-8C03-AB648C46EF98}" type="slidenum">
              <a:rPr lang="es-MX" smtClean="0">
                <a:latin typeface="Times New Roman" pitchFamily="18" charset="0"/>
              </a:rPr>
              <a:pPr/>
              <a:t>30</a:t>
            </a:fld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44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9345E2-12DD-4AD8-803E-BCE277C43B79}" type="slidenum">
              <a:rPr lang="es-MX" smtClean="0">
                <a:latin typeface="Times New Roman" pitchFamily="18" charset="0"/>
              </a:rPr>
              <a:pPr/>
              <a:t>4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037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8DF4E5-8D12-4AE1-98BE-8B23376F278D}" type="slidenum">
              <a:rPr lang="es-MX" smtClean="0">
                <a:latin typeface="Times New Roman" pitchFamily="18" charset="0"/>
              </a:rPr>
              <a:pPr/>
              <a:t>31</a:t>
            </a:fld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356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F9B53D-770F-41D0-81E6-844950945B5F}" type="slidenum">
              <a:rPr lang="es-MX" smtClean="0">
                <a:latin typeface="Times New Roman" pitchFamily="18" charset="0"/>
              </a:rPr>
              <a:pPr/>
              <a:t>32</a:t>
            </a:fld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374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A55ACA-04F1-4646-A9DE-0B0A6A6E1B0E}" type="slidenum">
              <a:rPr lang="es-MX" smtClean="0">
                <a:latin typeface="Times New Roman" pitchFamily="18" charset="0"/>
              </a:rPr>
              <a:pPr/>
              <a:t>33</a:t>
            </a:fld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564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D4F1C5-8F10-482C-842E-D329EFD6939D}" type="slidenum">
              <a:rPr lang="es-MX" smtClean="0"/>
              <a:pPr>
                <a:defRPr/>
              </a:pPr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81791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D4F1C5-8F10-482C-842E-D329EFD6939D}" type="slidenum">
              <a:rPr lang="es-MX" smtClean="0"/>
              <a:pPr>
                <a:defRPr/>
              </a:pPr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2378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38E81A-7AE6-4AD9-A1A4-D3C1E1CB1654}" type="slidenum">
              <a:rPr lang="es-MX" smtClean="0">
                <a:latin typeface="Times New Roman" pitchFamily="18" charset="0"/>
              </a:rPr>
              <a:pPr/>
              <a:t>5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721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F57E3F-5B79-4ECC-96EC-C070C7C77075}" type="slidenum">
              <a:rPr lang="es-MX" smtClean="0">
                <a:latin typeface="Times New Roman" pitchFamily="18" charset="0"/>
              </a:rPr>
              <a:pPr/>
              <a:t>6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623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1335F5-EBD0-489C-8A10-155C559DFFC7}" type="slidenum">
              <a:rPr lang="es-MX" smtClean="0">
                <a:latin typeface="Times New Roman" pitchFamily="18" charset="0"/>
              </a:rPr>
              <a:pPr/>
              <a:t>7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806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9D9F03-B223-4057-B89D-1100E01BF3DF}" type="slidenum">
              <a:rPr lang="es-MX" smtClean="0">
                <a:latin typeface="Times New Roman" pitchFamily="18" charset="0"/>
              </a:rPr>
              <a:pPr/>
              <a:t>8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253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11838E-5B4A-4AE3-A3F5-C674F2DBE240}" type="slidenum">
              <a:rPr lang="es-MX" smtClean="0">
                <a:latin typeface="Times New Roman" pitchFamily="18" charset="0"/>
              </a:rPr>
              <a:pPr/>
              <a:t>9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950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1D36E5-CCA4-47B4-BE91-11A3E1741E00}" type="slidenum">
              <a:rPr lang="es-MX" smtClean="0">
                <a:latin typeface="Times New Roman" pitchFamily="18" charset="0"/>
              </a:rPr>
              <a:pPr/>
              <a:t>10</a:t>
            </a:fld>
            <a:endParaRPr lang="es-MX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53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4FAB995-8F5B-4B14-AE34-9327940294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5275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21620E-076F-416F-A636-CFD3502063D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086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FF31B-A264-4B7B-87EA-49D1ED92759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8855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21336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029200" y="2133600"/>
            <a:ext cx="3810000" cy="41148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4BCFE-4619-491B-9151-AB483B6FA9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870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9299E1-A1A6-42DC-85D4-34373E8052B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64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E0A810B-046E-43F9-A201-73271D33AF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36157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999BA-AE20-4534-B8A6-5838533F800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03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B56FA-8B41-4DBF-BBAD-C254EA36FBF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97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A87E7-E2FD-4988-8E7B-DFAB1A62C89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424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4F5D7-6478-4CB9-84DA-0C35016C1D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324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8ED63A-13D3-4F4A-A85F-1FC79765986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59325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8D15F2-E023-4DF0-9226-9AE469B4C07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2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89A87E7-E2FD-4988-8E7B-DFAB1A62C89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652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ocwus.us.es/geografia-humana/geografia-del-turismo/asiggt/imagenes/foto23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7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40.jpeg"/><Relationship Id="rId5" Type="http://schemas.openxmlformats.org/officeDocument/2006/relationships/diagramLayout" Target="../diagrams/layout2.xml"/><Relationship Id="rId10" Type="http://schemas.openxmlformats.org/officeDocument/2006/relationships/image" Target="../media/image39.jpeg"/><Relationship Id="rId4" Type="http://schemas.openxmlformats.org/officeDocument/2006/relationships/diagramData" Target="../diagrams/data2.xml"/><Relationship Id="rId9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hyperlink" Target="http://michositamazamitla.googlepages.com/DSC00226.JPG/DSC00226-full;init:.JPG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953000"/>
            <a:ext cx="7315200" cy="914400"/>
          </a:xfrm>
        </p:spPr>
        <p:txBody>
          <a:bodyPr>
            <a:normAutofit fontScale="62500" lnSpcReduction="20000"/>
          </a:bodyPr>
          <a:lstStyle/>
          <a:p>
            <a:r>
              <a:rPr lang="es-ES" sz="3600" dirty="0" smtClean="0">
                <a:latin typeface="Candara" panose="020E0502030303020204" pitchFamily="34" charset="0"/>
              </a:rPr>
              <a:t>Autor: M. en CA. Ma. del Rosario Canales </a:t>
            </a:r>
            <a:r>
              <a:rPr lang="es-ES" sz="3600" dirty="0" smtClean="0">
                <a:latin typeface="Candara" panose="020E0502030303020204" pitchFamily="34" charset="0"/>
              </a:rPr>
              <a:t>Vega</a:t>
            </a:r>
          </a:p>
          <a:p>
            <a:endParaRPr lang="es-ES" sz="2400" dirty="0">
              <a:latin typeface="Candara" panose="020E0502030303020204" pitchFamily="34" charset="0"/>
            </a:endParaRPr>
          </a:p>
          <a:p>
            <a:pPr algn="r"/>
            <a:r>
              <a:rPr lang="es-ES" sz="2400" dirty="0" smtClean="0">
                <a:latin typeface="Candara" panose="020E0502030303020204" pitchFamily="34" charset="0"/>
              </a:rPr>
              <a:t>Periodo 2019B </a:t>
            </a:r>
            <a:endParaRPr lang="es-ES" sz="2400" dirty="0" smtClean="0">
              <a:latin typeface="Candara" panose="020E0502030303020204" pitchFamily="34" charset="0"/>
            </a:endParaRPr>
          </a:p>
        </p:txBody>
      </p:sp>
      <p:pic>
        <p:nvPicPr>
          <p:cNvPr id="3075" name="Picture 4" descr="titulo byn"/>
          <p:cNvPicPr>
            <a:picLocks noChangeAspect="1" noChangeArrowheads="1"/>
          </p:cNvPicPr>
          <p:nvPr/>
        </p:nvPicPr>
        <p:blipFill>
          <a:blip r:embed="rId3" cstate="print"/>
          <a:srcRect l="-1672" t="5489" r="87442"/>
          <a:stretch>
            <a:fillRect/>
          </a:stretch>
        </p:blipFill>
        <p:spPr bwMode="auto">
          <a:xfrm>
            <a:off x="152400" y="227302"/>
            <a:ext cx="1447800" cy="116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ESC_FA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3898" y="228600"/>
            <a:ext cx="1229102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7 CuadroTexto"/>
          <p:cNvSpPr txBox="1">
            <a:spLocks noChangeArrowheads="1"/>
          </p:cNvSpPr>
          <p:nvPr/>
        </p:nvSpPr>
        <p:spPr bwMode="auto">
          <a:xfrm>
            <a:off x="1447800" y="304800"/>
            <a:ext cx="6248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 dirty="0">
                <a:latin typeface="Candara" panose="020E0502030303020204" pitchFamily="34" charset="0"/>
                <a:ea typeface="SimHei" panose="02010609060101010101" pitchFamily="49" charset="-122"/>
              </a:rPr>
              <a:t>Universidad Autónoma del Estado de </a:t>
            </a:r>
            <a:r>
              <a:rPr lang="es-MX" sz="2000" b="1" dirty="0" smtClean="0">
                <a:latin typeface="Candara" panose="020E0502030303020204" pitchFamily="34" charset="0"/>
                <a:ea typeface="SimHei" panose="02010609060101010101" pitchFamily="49" charset="-122"/>
              </a:rPr>
              <a:t>México</a:t>
            </a:r>
          </a:p>
          <a:p>
            <a:pPr algn="ctr"/>
            <a:r>
              <a:rPr lang="es-MX" sz="2000" b="1" dirty="0" smtClean="0">
                <a:latin typeface="Candara" panose="020E0502030303020204" pitchFamily="34" charset="0"/>
                <a:ea typeface="SimHei" panose="02010609060101010101" pitchFamily="49" charset="-122"/>
              </a:rPr>
              <a:t>Secretaria de Docencia </a:t>
            </a:r>
          </a:p>
          <a:p>
            <a:pPr algn="ctr"/>
            <a:r>
              <a:rPr lang="es-MX" sz="2000" b="1" dirty="0" smtClean="0">
                <a:latin typeface="Candara" panose="020E0502030303020204" pitchFamily="34" charset="0"/>
                <a:ea typeface="SimHei" panose="02010609060101010101" pitchFamily="49" charset="-122"/>
              </a:rPr>
              <a:t>Dirección de Estudios Profesionales </a:t>
            </a:r>
            <a:endParaRPr lang="es-MX" sz="2000" b="1" dirty="0">
              <a:latin typeface="Candara" panose="020E0502030303020204" pitchFamily="34" charset="0"/>
              <a:ea typeface="SimHei" panose="02010609060101010101" pitchFamily="49" charset="-122"/>
            </a:endParaRPr>
          </a:p>
          <a:p>
            <a:pPr algn="ctr"/>
            <a:r>
              <a:rPr lang="es-MX" sz="2000" b="1" dirty="0">
                <a:latin typeface="Candara" panose="020E0502030303020204" pitchFamily="34" charset="0"/>
                <a:ea typeface="SimHei" panose="02010609060101010101" pitchFamily="49" charset="-122"/>
              </a:rPr>
              <a:t>Facultad de Turismo y Gastronomía</a:t>
            </a:r>
          </a:p>
        </p:txBody>
      </p:sp>
      <p:sp>
        <p:nvSpPr>
          <p:cNvPr id="3078" name="8 CuadroTexto"/>
          <p:cNvSpPr txBox="1">
            <a:spLocks noChangeArrowheads="1"/>
          </p:cNvSpPr>
          <p:nvPr/>
        </p:nvSpPr>
        <p:spPr bwMode="auto">
          <a:xfrm>
            <a:off x="1143000" y="2114252"/>
            <a:ext cx="6858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Licenciatura en Turismo</a:t>
            </a:r>
          </a:p>
          <a:p>
            <a:pPr algn="ctr"/>
            <a:endParaRPr lang="es-MX" sz="24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ctr"/>
            <a:r>
              <a:rPr lang="es-MX" sz="2800" dirty="0" smtClean="0">
                <a:latin typeface="Candara" panose="020E0502030303020204" pitchFamily="34" charset="0"/>
              </a:rPr>
              <a:t> </a:t>
            </a:r>
            <a:r>
              <a:rPr lang="es-MX" sz="2400" b="1" dirty="0">
                <a:solidFill>
                  <a:srgbClr val="000000"/>
                </a:solidFill>
                <a:latin typeface="Candara" panose="020E0502030303020204" pitchFamily="34" charset="0"/>
              </a:rPr>
              <a:t>Diapositivas de la Unidad de Aprendizaje de </a:t>
            </a:r>
            <a:r>
              <a:rPr lang="es-MX" sz="24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Geografía</a:t>
            </a:r>
          </a:p>
          <a:p>
            <a:pPr algn="ctr"/>
            <a:endParaRPr lang="es-MX" sz="24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ctr"/>
            <a:r>
              <a:rPr lang="es-MX" sz="2400" b="1" dirty="0">
                <a:solidFill>
                  <a:srgbClr val="000000"/>
                </a:solidFill>
                <a:latin typeface="Candara" panose="020E0502030303020204" pitchFamily="34" charset="0"/>
              </a:rPr>
              <a:t>Tema: </a:t>
            </a:r>
            <a:r>
              <a:rPr lang="es-MX" sz="24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Localización de las actividades turísticas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457200" y="914400"/>
          <a:ext cx="83058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Espaciales</a:t>
            </a:r>
            <a:endParaRPr lang="es-E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4191000" cy="4419600"/>
          </a:xfrm>
        </p:spPr>
        <p:txBody>
          <a:bodyPr>
            <a:normAutofit lnSpcReduction="10000"/>
          </a:bodyPr>
          <a:lstStyle/>
          <a:p>
            <a:r>
              <a:rPr lang="es-ES" sz="2800" dirty="0" smtClean="0">
                <a:cs typeface="Times New Roman" pitchFamily="18" charset="0"/>
              </a:rPr>
              <a:t>El turismo es “desplazamiento” entre un centro emisor y un centro receptor, y por consiguiente, surge como variable la distancia física entre ambos, correspondiente a la propia dimensión del espacio geográfico.</a:t>
            </a:r>
            <a:r>
              <a:rPr lang="es-ES" sz="2800" dirty="0" smtClean="0"/>
              <a:t> </a:t>
            </a:r>
          </a:p>
        </p:txBody>
      </p:sp>
      <p:pic>
        <p:nvPicPr>
          <p:cNvPr id="12292" name="Picture 7" descr="C:\Documents and Settings\Rosario\Datos de programa\Microsoft\Media Catalog\Downloaded Clips\clab\j0427956.jpg"/>
          <p:cNvPicPr>
            <a:picLocks noGrp="1" noChangeAspect="1" noChangeArrowheads="1"/>
          </p:cNvPicPr>
          <p:nvPr>
            <p:ph type="clipArt" sz="half" idx="2"/>
          </p:nvPr>
        </p:nvPicPr>
        <p:blipFill rotWithShape="1">
          <a:blip r:embed="rId3" cstate="print"/>
          <a:srcRect l="5912" r="5040"/>
          <a:stretch/>
        </p:blipFill>
        <p:spPr>
          <a:xfrm>
            <a:off x="4876800" y="2362200"/>
            <a:ext cx="4038600" cy="30219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r>
              <a:rPr lang="es-MX" dirty="0" smtClean="0"/>
              <a:t>Factores Espaciales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809625" y="1537942"/>
            <a:ext cx="3810000" cy="18288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sz="3600" dirty="0" smtClean="0">
                <a:ea typeface="Arial Unicode MS" pitchFamily="34" charset="-128"/>
                <a:cs typeface="Arial Unicode MS" pitchFamily="34" charset="-128"/>
              </a:rPr>
              <a:t>La distancia/tiempo.</a:t>
            </a:r>
          </a:p>
        </p:txBody>
      </p:sp>
      <p:sp>
        <p:nvSpPr>
          <p:cNvPr id="13316" name="AutoShape 2" descr="http://f510.mail.yahoo.com/ya/download?mid=1%5f985871%5fAIQmvs4AAYBQStTysgdXhGg0ks0&amp;pid=2.2&amp;fid=Inbox&amp;inline=1"/>
          <p:cNvSpPr>
            <a:spLocks noChangeAspect="1" noChangeArrowheads="1"/>
          </p:cNvSpPr>
          <p:nvPr/>
        </p:nvSpPr>
        <p:spPr bwMode="auto">
          <a:xfrm>
            <a:off x="8045450" y="-2479675"/>
            <a:ext cx="511492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/>
          </a:p>
        </p:txBody>
      </p:sp>
      <p:sp>
        <p:nvSpPr>
          <p:cNvPr id="13317" name="10 CuadroTexto"/>
          <p:cNvSpPr txBox="1">
            <a:spLocks noChangeArrowheads="1"/>
          </p:cNvSpPr>
          <p:nvPr/>
        </p:nvSpPr>
        <p:spPr bwMode="auto">
          <a:xfrm>
            <a:off x="5092700" y="1419260"/>
            <a:ext cx="3733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800" dirty="0">
                <a:latin typeface="+mn-lt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s-ES" sz="2800" dirty="0">
                <a:latin typeface="+mn-lt"/>
                <a:ea typeface="Arial Unicode MS" pitchFamily="34" charset="-128"/>
                <a:cs typeface="Arial Unicode MS" pitchFamily="34" charset="-128"/>
              </a:rPr>
              <a:t>e entiende como un obstáculo, como un elemento de diferenciación del espacio en relación al grado de accesibilidad. </a:t>
            </a:r>
            <a:endParaRPr lang="es-MX" sz="2800" dirty="0"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0420" name="Picture 4" descr="http://www.blogdeltransportista.com/wp-content/uploads/2009/09/autobuses-valenc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0087">
            <a:off x="1241195" y="2721235"/>
            <a:ext cx="2491137" cy="1581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2" name="Picture 6" descr="http://www.contralinea.com.mx/c18/images/8columnas/mapa1-r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4561632"/>
            <a:ext cx="3048000" cy="210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838199" y="4295084"/>
            <a:ext cx="3505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+mj-lt"/>
              </a:rPr>
              <a:t>Infraestructuras de transporte</a:t>
            </a:r>
            <a:endParaRPr lang="es-MX" sz="2000" dirty="0">
              <a:latin typeface="+mj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96000" y="4796587"/>
            <a:ext cx="3048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+mn-lt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s-ES" sz="200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istancia, en términos absolutos (Km.), o en coste económico o temporal del desplazamiento.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cs typeface="Times New Roman" pitchFamily="18" charset="0"/>
              </a:rPr>
              <a:t>L</a:t>
            </a:r>
            <a:r>
              <a:rPr lang="es-ES" sz="4000" dirty="0" smtClean="0">
                <a:cs typeface="Times New Roman" pitchFamily="18" charset="0"/>
              </a:rPr>
              <a:t>a distancia/coste </a:t>
            </a:r>
            <a:r>
              <a:rPr lang="es-MX" sz="4000" dirty="0" smtClean="0">
                <a:cs typeface="Times New Roman" pitchFamily="18" charset="0"/>
              </a:rPr>
              <a:t/>
            </a:r>
            <a:br>
              <a:rPr lang="es-MX" sz="4000" dirty="0" smtClean="0">
                <a:cs typeface="Times New Roman" pitchFamily="18" charset="0"/>
              </a:rPr>
            </a:br>
            <a:endParaRPr lang="es-ES" sz="4000" dirty="0" smtClean="0">
              <a:cs typeface="Times New Roman" pitchFamily="18" charset="0"/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267200" y="1600200"/>
            <a:ext cx="4572000" cy="4572000"/>
          </a:xfrm>
        </p:spPr>
        <p:txBody>
          <a:bodyPr>
            <a:noAutofit/>
          </a:bodyPr>
          <a:lstStyle/>
          <a:p>
            <a:r>
              <a:rPr lang="es-ES" sz="2800" dirty="0" smtClean="0">
                <a:cs typeface="Times New Roman" pitchFamily="18" charset="0"/>
              </a:rPr>
              <a:t>Distancias culturales,  la lengua, los regímenes políticos, etc., que frenan la toma de decisión o potencian la posibilidad de viajar a un lugar u otro. </a:t>
            </a:r>
            <a:endParaRPr lang="es-MX" sz="2800" dirty="0" smtClean="0">
              <a:cs typeface="Times New Roman" pitchFamily="18" charset="0"/>
            </a:endParaRPr>
          </a:p>
          <a:p>
            <a:r>
              <a:rPr lang="es-MX" sz="2800" dirty="0" smtClean="0">
                <a:cs typeface="Times New Roman" pitchFamily="18" charset="0"/>
              </a:rPr>
              <a:t>La </a:t>
            </a:r>
            <a:r>
              <a:rPr lang="es-ES" sz="2800" dirty="0" smtClean="0">
                <a:cs typeface="Times New Roman" pitchFamily="18" charset="0"/>
              </a:rPr>
              <a:t>segmentación de la demanda por niveles de capacidad de gasto y de comportamiento cultural.</a:t>
            </a:r>
            <a:r>
              <a:rPr lang="es-ES" sz="2800" dirty="0" smtClean="0"/>
              <a:t> </a:t>
            </a:r>
          </a:p>
        </p:txBody>
      </p:sp>
      <p:pic>
        <p:nvPicPr>
          <p:cNvPr id="12294" name="Picture 6" descr="http://bp1.blogger.com/_fSqWWfVyxcU/SHbXcHJ9FfI/AAAAAAAAAcc/bIRZUoQwBLs/s320/san+juan+chamu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0"/>
            <a:ext cx="2438400" cy="1828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296" name="Picture 8" descr="http://altermundista.files.wordpress.com/2009/01/iglesia-de-san-juan-chamu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962400"/>
            <a:ext cx="2209800" cy="26951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http://alergomurcia.com/Alergomurcia/images/mapamundi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762000"/>
            <a:ext cx="830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3886200"/>
            <a:ext cx="8382000" cy="2667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El mapamundi no es un espacio isócrono, aunque se hayan producido avances en la movilidad, pero las diferencias de distancias aún provocan diferencias de coste y opciones discriminadoras en la demanda, que se traducen en una desigualdad de acceso al ocio y en distintas posibilidades de los lugares para convertirse en destinos turísticos</a:t>
            </a:r>
          </a:p>
          <a:p>
            <a:pPr>
              <a:lnSpc>
                <a:spcPct val="90000"/>
              </a:lnSpc>
            </a:pP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Factores Ambientales</a:t>
            </a:r>
            <a:endParaRPr lang="es-ES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257800" y="1600200"/>
            <a:ext cx="38862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Si analizamos las causas de las motivaciones turísticas, la mayor parte de ellas se fundamentan en atractivos ambientales.</a:t>
            </a:r>
            <a:endParaRPr lang="es-MX" sz="32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endParaRPr lang="es-ES" sz="3200" dirty="0" smtClean="0"/>
          </a:p>
        </p:txBody>
      </p:sp>
      <p:pic>
        <p:nvPicPr>
          <p:cNvPr id="16388" name="Picture 5" descr="http://s3.amazonaws.com/lcp/geraldj/myfiles/Collage-de-Picnik1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309044"/>
            <a:ext cx="4267200" cy="368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>
          <a:xfrm>
            <a:off x="609600" y="381000"/>
            <a:ext cx="4572000" cy="5486400"/>
          </a:xfrm>
        </p:spPr>
        <p:txBody>
          <a:bodyPr>
            <a:noAutofit/>
          </a:bodyPr>
          <a:lstStyle/>
          <a:p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Los nuevos turismos surgen como respuesta a la “desnaturalización” de las practicas turísticas, y comportan en una casos una revalorización de elementos ambientales, tanto naturales como culturales.</a:t>
            </a:r>
          </a:p>
          <a:p>
            <a:endParaRPr lang="es-MX" sz="4400" dirty="0" smtClean="0"/>
          </a:p>
        </p:txBody>
      </p:sp>
      <p:pic>
        <p:nvPicPr>
          <p:cNvPr id="76802" name="Picture 2" descr="http://2.bp.blogspot.com/_vWCu7-FImEY/R5_pqXAvofI/AAAAAAAAAAQ/I12-dknZQ5c/S692/turism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596900"/>
            <a:ext cx="2819400" cy="3289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6804" name="Picture 4" descr="http://www.barrosyarenas.net/cci/img/turismoactiv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81400"/>
            <a:ext cx="3170741" cy="30785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1143000"/>
          </a:xfrm>
        </p:spPr>
        <p:txBody>
          <a:bodyPr/>
          <a:lstStyle/>
          <a:p>
            <a:pPr algn="l"/>
            <a:r>
              <a:rPr lang="es-MX" dirty="0" smtClean="0"/>
              <a:t>Relieve</a:t>
            </a:r>
            <a:endParaRPr lang="es-MX" dirty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842963" y="1447800"/>
            <a:ext cx="4114800" cy="2819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Entendido como la forma que presenta la superficie terrestre; es uno de los factores más evidentes del paisaje. </a:t>
            </a:r>
            <a:endParaRPr lang="es-ES" sz="2800" dirty="0" smtClean="0"/>
          </a:p>
        </p:txBody>
      </p:sp>
      <p:pic>
        <p:nvPicPr>
          <p:cNvPr id="15364" name="Picture 7" descr="http://ocwus.us.es/geografia-humana/geografia-del-turismo/asiggt/imagenes/foto23.jpg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5414963" y="1676400"/>
            <a:ext cx="3729037" cy="411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143250" y="185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pPr algn="l"/>
            <a:r>
              <a:rPr lang="es-MX" sz="4800" dirty="0" smtClean="0"/>
              <a:t>Relieve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419600" cy="4373563"/>
          </a:xfrm>
        </p:spPr>
        <p:txBody>
          <a:bodyPr/>
          <a:lstStyle/>
          <a:p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Uno de los valores con mayor reconocimiento entre los turistas, que aprecian el valor del litoral, pero también los modelados glaciares</a:t>
            </a:r>
            <a:r>
              <a:rPr lang="es-MX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, los </a:t>
            </a: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desiertos</a:t>
            </a:r>
            <a:r>
              <a:rPr lang="es-MX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, los paisajes de montaña, las zonas volcánicas</a:t>
            </a: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o los valles recónditos.</a:t>
            </a:r>
            <a:endParaRPr lang="es-MX" sz="2800" dirty="0"/>
          </a:p>
        </p:txBody>
      </p:sp>
      <p:pic>
        <p:nvPicPr>
          <p:cNvPr id="76802" name="Picture 2" descr="http://www.nacion.com/ln_ee/ESPECIALES/fotos/volcanes/porta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90600"/>
            <a:ext cx="22098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6804" name="Picture 4" descr="http://www.explora4x4.com/Salidas/0505%20Medanos%20de%20Samalayuca/images/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4366">
            <a:off x="5016680" y="3765630"/>
            <a:ext cx="3636433" cy="272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924800" cy="1143000"/>
          </a:xfrm>
        </p:spPr>
        <p:txBody>
          <a:bodyPr/>
          <a:lstStyle/>
          <a:p>
            <a:pPr algn="l"/>
            <a:r>
              <a:rPr lang="es-ES" sz="4800" dirty="0" smtClean="0"/>
              <a:t>Hidrología </a:t>
            </a:r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209800"/>
            <a:ext cx="40386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800" dirty="0" smtClean="0"/>
              <a:t>Los recursos hidrológicos comprenden las aguas terrestres, las aguas marinas y playas, las aguas termales y también la nieve.</a:t>
            </a:r>
          </a:p>
          <a:p>
            <a:pPr>
              <a:lnSpc>
                <a:spcPct val="90000"/>
              </a:lnSpc>
            </a:pPr>
            <a:endParaRPr lang="es-ES" sz="2800" dirty="0" smtClean="0"/>
          </a:p>
        </p:txBody>
      </p:sp>
      <p:pic>
        <p:nvPicPr>
          <p:cNvPr id="16388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21293623">
            <a:off x="5029200" y="1438813"/>
            <a:ext cx="3810000" cy="411480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3619500" y="193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772400" cy="1143000"/>
          </a:xfrm>
        </p:spPr>
        <p:txBody>
          <a:bodyPr/>
          <a:lstStyle/>
          <a:p>
            <a:r>
              <a:rPr lang="es-MX" dirty="0" smtClean="0"/>
              <a:t>PRESENTACIÓN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762000" y="1447800"/>
            <a:ext cx="7848600" cy="4114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600" dirty="0" smtClean="0"/>
              <a:t>Uno de los aspectos dentro del desarrollo docente, es sin duda el material didáctico, el cual constituye una herramienta que permite al docente facilitar el proceso de enseñanza y aprendizaje.</a:t>
            </a:r>
          </a:p>
          <a:p>
            <a:pPr marL="0" indent="0" algn="just">
              <a:buNone/>
            </a:pPr>
            <a:r>
              <a:rPr lang="es-MX" sz="1600" dirty="0" smtClean="0"/>
              <a:t>En este caso, se presentan una serie de diapositivas referentes al tema de </a:t>
            </a:r>
            <a:r>
              <a:rPr lang="es-MX" sz="1600" dirty="0" smtClean="0"/>
              <a:t>localización de las actividades turísticas, </a:t>
            </a:r>
            <a:r>
              <a:rPr lang="es-MX" sz="1600" dirty="0" smtClean="0"/>
              <a:t>donde el objetivo es que el discente, identifique y comprenda los </a:t>
            </a:r>
            <a:r>
              <a:rPr lang="es-MX" sz="1600" dirty="0" smtClean="0"/>
              <a:t>distintos elementos </a:t>
            </a:r>
            <a:r>
              <a:rPr lang="es-MX" sz="1600" dirty="0" smtClean="0"/>
              <a:t>geográficos que determinan </a:t>
            </a:r>
            <a:r>
              <a:rPr lang="es-MX" sz="1600" dirty="0" smtClean="0"/>
              <a:t>la</a:t>
            </a:r>
            <a:r>
              <a:rPr lang="es-MX" sz="1600" dirty="0" smtClean="0"/>
              <a:t> implantación turística.</a:t>
            </a:r>
            <a:endParaRPr lang="es-MX" sz="1600" dirty="0" smtClean="0"/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Y con ello determine las condiciones que han incidido en la localización de las actividades turísticas en el territorio mexicano.</a:t>
            </a:r>
          </a:p>
          <a:p>
            <a:pPr marL="0" indent="0" algn="just">
              <a:buNone/>
            </a:pPr>
            <a:r>
              <a:rPr lang="es-MX" sz="1600" dirty="0" smtClean="0"/>
              <a:t>El </a:t>
            </a:r>
            <a:r>
              <a:rPr lang="es-MX" sz="1600" dirty="0" smtClean="0"/>
              <a:t>tema corresponde a la unidad de competencia numero </a:t>
            </a:r>
            <a:r>
              <a:rPr lang="es-MX" sz="1600" dirty="0" smtClean="0"/>
              <a:t>tre</a:t>
            </a:r>
            <a:r>
              <a:rPr lang="es-MX" sz="1600" dirty="0" smtClean="0"/>
              <a:t>s </a:t>
            </a:r>
            <a:r>
              <a:rPr lang="es-MX" sz="1600" dirty="0" smtClean="0"/>
              <a:t>referente </a:t>
            </a:r>
            <a:r>
              <a:rPr lang="es-MX" sz="1600" dirty="0" smtClean="0"/>
              <a:t>al Análisis Geográfico del turismo: economía, cultura y medio ambiente, </a:t>
            </a:r>
            <a:r>
              <a:rPr lang="es-MX" sz="1600" dirty="0" smtClean="0"/>
              <a:t>cuyo objetivo es reconocer a partir de casos prácticos, la utilidad de la geografía para la comprensión del turismo, así como para la formulación de proyectos turísticos. </a:t>
            </a:r>
          </a:p>
          <a:p>
            <a:pPr marL="0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Se </a:t>
            </a:r>
            <a:r>
              <a:rPr lang="es-MX" sz="1600" dirty="0" smtClean="0">
                <a:solidFill>
                  <a:schemeClr val="tx1"/>
                </a:solidFill>
              </a:rPr>
              <a:t>recomienda que el uso del presente material sea posterior a la lectura del libro de análisis territorial del turismo de Vera Rebollo (1997),  lo correspondiente a factores espaciales de localización</a:t>
            </a:r>
            <a:r>
              <a:rPr lang="es-MX" sz="1600" dirty="0" smtClean="0"/>
              <a:t>, así como que el docente fomente la explicación y reflexión de los discentes. Y con ello se obtengan mejores resultados.</a:t>
            </a:r>
            <a:endParaRPr lang="es-MX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ES" sz="1600" dirty="0" smtClean="0">
                <a:solidFill>
                  <a:schemeClr val="tx1"/>
                </a:solidFill>
              </a:rPr>
              <a:t>Esperando que sea de utilidad y apoyo les deseo suerte.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just"/>
            <a:endParaRPr lang="es-MX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772400" cy="1143000"/>
          </a:xfrm>
        </p:spPr>
        <p:txBody>
          <a:bodyPr/>
          <a:lstStyle/>
          <a:p>
            <a:pPr algn="l"/>
            <a:r>
              <a:rPr lang="es-MX" sz="4800" dirty="0" smtClean="0"/>
              <a:t>Hidrología</a:t>
            </a:r>
            <a:r>
              <a:rPr lang="es-MX" sz="6000" dirty="0" smtClean="0"/>
              <a:t> </a:t>
            </a:r>
            <a:endParaRPr lang="es-MX" sz="6000" dirty="0"/>
          </a:p>
        </p:txBody>
      </p:sp>
      <p:sp>
        <p:nvSpPr>
          <p:cNvPr id="6" name="5 Rectángulo"/>
          <p:cNvSpPr/>
          <p:nvPr/>
        </p:nvSpPr>
        <p:spPr>
          <a:xfrm>
            <a:off x="4706655" y="1371600"/>
            <a:ext cx="411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 smtClean="0">
                <a:latin typeface="+mj-lt"/>
                <a:cs typeface="Times New Roman" pitchFamily="18" charset="0"/>
              </a:rPr>
              <a:t>Los ríos y lagos son escenarios turísticos destacados en los que se practican diversos deportes de aventura.</a:t>
            </a:r>
            <a:endParaRPr lang="es-MX" sz="2800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14399" y="4027944"/>
            <a:ext cx="44440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+mj-lt"/>
                <a:cs typeface="Times New Roman" pitchFamily="18" charset="0"/>
              </a:rPr>
              <a:t>La distribución de la nieve a escala mundial está dete</a:t>
            </a:r>
            <a:r>
              <a:rPr lang="es-MX" sz="2800" dirty="0" smtClean="0">
                <a:latin typeface="+mj-lt"/>
                <a:cs typeface="Times New Roman" pitchFamily="18" charset="0"/>
              </a:rPr>
              <a:t>r</a:t>
            </a:r>
            <a:r>
              <a:rPr lang="es-ES" sz="2800" dirty="0" smtClean="0">
                <a:latin typeface="+mj-lt"/>
                <a:cs typeface="Times New Roman" pitchFamily="18" charset="0"/>
              </a:rPr>
              <a:t>minada por la localización de los grandes sistemas montañosos y las altas latitudes</a:t>
            </a:r>
            <a:r>
              <a:rPr lang="es-ES" sz="2800" dirty="0" smtClean="0">
                <a:latin typeface="+mj-lt"/>
              </a:rPr>
              <a:t> </a:t>
            </a:r>
            <a:endParaRPr lang="es-MX" sz="2800" dirty="0">
              <a:latin typeface="+mj-lt"/>
            </a:endParaRPr>
          </a:p>
        </p:txBody>
      </p:sp>
      <p:pic>
        <p:nvPicPr>
          <p:cNvPr id="90114" name="Picture 2" descr="http://www.globe-safaris.com/images/Raft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465" y="1524000"/>
            <a:ext cx="3085735" cy="2246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6" name="Picture 4" descr="http://www.ranchogaucho.com/images/esqui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27678">
            <a:off x="5322392" y="3845985"/>
            <a:ext cx="3218094" cy="2475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http://www.blogtelopia.com/wp-content/uploads/2009/04/climas-de-as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286000"/>
            <a:ext cx="64770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pPr algn="l"/>
            <a:r>
              <a:rPr lang="es-ES" dirty="0" smtClean="0">
                <a:cs typeface="Times New Roman" pitchFamily="18" charset="0"/>
              </a:rPr>
              <a:t>Clima.</a:t>
            </a:r>
            <a:r>
              <a:rPr lang="es-ES" dirty="0" smtClean="0"/>
              <a:t> 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1"/>
          </p:nvPr>
        </p:nvSpPr>
        <p:spPr>
          <a:xfrm>
            <a:off x="892312" y="1295400"/>
            <a:ext cx="7747515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 smtClean="0">
                <a:cs typeface="Times New Roman" pitchFamily="18" charset="0"/>
              </a:rPr>
              <a:t>Este factor, crea unas condiciones ambientales que posibilitan, dificultan o impiden el asentamiento humano</a:t>
            </a:r>
          </a:p>
          <a:p>
            <a:pPr marL="0" indent="0">
              <a:buNone/>
            </a:pPr>
            <a:endParaRPr lang="es-MX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772400" cy="1143000"/>
          </a:xfrm>
        </p:spPr>
        <p:txBody>
          <a:bodyPr/>
          <a:lstStyle/>
          <a:p>
            <a:pPr algn="l"/>
            <a:r>
              <a:rPr lang="es-MX" dirty="0" smtClean="0"/>
              <a:t>Clima</a:t>
            </a:r>
            <a:endParaRPr lang="es-MX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772400" cy="2209800"/>
          </a:xfrm>
        </p:spPr>
        <p:txBody>
          <a:bodyPr/>
          <a:lstStyle/>
          <a:p>
            <a:r>
              <a:rPr lang="es-ES" sz="2800" dirty="0" smtClean="0">
                <a:ea typeface="Arial Unicode MS" pitchFamily="34" charset="-128"/>
                <a:cs typeface="Arial Unicode MS" pitchFamily="34" charset="-128"/>
              </a:rPr>
              <a:t>Actúa como un factor de desarrollo y atracción o como un factor limitador en función de la modalidad turística y su importancia ha inducido la realización estudios orientados a la </a:t>
            </a:r>
            <a:r>
              <a:rPr lang="es-MX" sz="2800" dirty="0" smtClean="0">
                <a:ea typeface="Arial Unicode MS" pitchFamily="34" charset="-128"/>
                <a:cs typeface="Arial Unicode MS" pitchFamily="34" charset="-128"/>
              </a:rPr>
              <a:t>sistematización</a:t>
            </a:r>
            <a:r>
              <a:rPr lang="es-ES" sz="2800" dirty="0" smtClean="0">
                <a:ea typeface="Arial Unicode MS" pitchFamily="34" charset="-128"/>
                <a:cs typeface="Arial Unicode MS" pitchFamily="34" charset="-128"/>
              </a:rPr>
              <a:t> de la relación clima-turismo</a:t>
            </a:r>
            <a:endParaRPr lang="es-ES" sz="2800" dirty="0" smtClean="0"/>
          </a:p>
        </p:txBody>
      </p:sp>
      <p:pic>
        <p:nvPicPr>
          <p:cNvPr id="5" name="Picture 6" descr="http://www.eventur.com.ar/eventur/imagenes/sanmarti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818" y="3733801"/>
            <a:ext cx="2757982" cy="18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http://elpueblito.com.do/imagenes/galeria/lluv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7208" y="3657599"/>
            <a:ext cx="2374392" cy="2198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http://farm3.static.flickr.com/2634/3972249304_1665147ee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4646816"/>
            <a:ext cx="2947086" cy="19825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pPr algn="l"/>
            <a:r>
              <a:rPr lang="es-MX" dirty="0" smtClean="0"/>
              <a:t>Vegetación  </a:t>
            </a:r>
            <a:endParaRPr lang="es-MX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752600"/>
            <a:ext cx="4267200" cy="4114800"/>
          </a:xfrm>
        </p:spPr>
        <p:txBody>
          <a:bodyPr>
            <a:normAutofit lnSpcReduction="10000"/>
          </a:bodyPr>
          <a:lstStyle/>
          <a:p>
            <a:pPr indent="52388">
              <a:buNone/>
              <a:defRPr/>
            </a:pPr>
            <a:r>
              <a:rPr lang="es-ES" sz="2800" dirty="0" smtClean="0">
                <a:cs typeface="Times New Roman" charset="0"/>
              </a:rPr>
              <a:t>Los recursos forestales no constituyen en realidad, un factor turístico en sí mismo. </a:t>
            </a:r>
          </a:p>
          <a:p>
            <a:pPr indent="7938">
              <a:spcAft>
                <a:spcPts val="600"/>
              </a:spcAft>
              <a:buNone/>
              <a:defRPr/>
            </a:pPr>
            <a:r>
              <a:rPr lang="es-ES" sz="2800" dirty="0" smtClean="0">
                <a:cs typeface="Times New Roman" charset="0"/>
              </a:rPr>
              <a:t>No obstante, en algunas ocasiones llegan a jugar un papel de primer orden como sucede con los parques nacionales y culturales. </a:t>
            </a:r>
            <a:endParaRPr lang="es-ES" sz="28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436" name="Picture 5" descr="C:\Documents and Settings\Rosario\Datos de programa\Microsoft\Media Catalog\Downloaded Clips\clab\j0427954.jpg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609600"/>
            <a:ext cx="3810000" cy="2686687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438" name="Picture 6" descr="http://www.hoteltraveltour.com/photos/macaws-at-xcaret-eco-park-in-playa-del-carm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86200"/>
            <a:ext cx="3810000" cy="25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http://areadeservicios.com/concurso/fotos/hwVJbRy12LO7telOxU0b3j9fKfDl8sRfPCPQjd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105400"/>
            <a:ext cx="2133600" cy="1600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534400" cy="1143000"/>
          </a:xfrm>
        </p:spPr>
        <p:txBody>
          <a:bodyPr/>
          <a:lstStyle/>
          <a:p>
            <a:r>
              <a:rPr lang="es-ES" sz="4800" b="1" dirty="0" smtClean="0">
                <a:cs typeface="Times New Roman" pitchFamily="18" charset="0"/>
              </a:rPr>
              <a:t>Factores culturales</a:t>
            </a:r>
            <a:r>
              <a:rPr lang="es-ES" sz="4800" b="1" dirty="0" smtClean="0"/>
              <a:t> 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62901288"/>
              </p:ext>
            </p:extLst>
          </p:nvPr>
        </p:nvGraphicFramePr>
        <p:xfrm>
          <a:off x="2057400" y="1524000"/>
          <a:ext cx="5410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9461" name="Picture 5" descr="http://www.sanjosedemayo.diocesis.ws/lujan/lugares_peregrinacion/nuevo-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22684" y="1295400"/>
            <a:ext cx="2474495" cy="1504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3" name="Picture 7" descr="http://lucarsa.com/images/p003_0_06_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0" y="3289890"/>
            <a:ext cx="2286000" cy="1717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5" name="Picture 9" descr="http://www.viajejet.com/wp-content/viajes/egipto-piramide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1239" y="2799893"/>
            <a:ext cx="2136854" cy="15638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71" name="Picture 15" descr="http://www.boletinguadalupano.org.mx/images/boletin/peregrinaciones/dioce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254007"/>
            <a:ext cx="1143000" cy="2148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772400" cy="1143000"/>
          </a:xfrm>
        </p:spPr>
        <p:txBody>
          <a:bodyPr/>
          <a:lstStyle/>
          <a:p>
            <a:r>
              <a:rPr lang="es-ES" sz="4800" b="1" dirty="0" smtClean="0">
                <a:cs typeface="Times New Roman" pitchFamily="18" charset="0"/>
              </a:rPr>
              <a:t>Factores dinámicos</a:t>
            </a:r>
            <a:r>
              <a:rPr lang="es-ES" sz="4800" dirty="0" smtClean="0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46482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800" b="1" dirty="0" smtClean="0">
                <a:cs typeface="Times New Roman" pitchFamily="18" charset="0"/>
              </a:rPr>
              <a:t>Factores técnicos</a:t>
            </a:r>
            <a:r>
              <a:rPr lang="es-ES" sz="2800" dirty="0" smtClean="0">
                <a:cs typeface="Times New Roman" pitchFamily="18" charset="0"/>
              </a:rPr>
              <a:t/>
            </a:r>
            <a:br>
              <a:rPr lang="es-ES" sz="2800" dirty="0" smtClean="0">
                <a:cs typeface="Times New Roman" pitchFamily="18" charset="0"/>
              </a:rPr>
            </a:br>
            <a:r>
              <a:rPr lang="es-ES" sz="2800" dirty="0" smtClean="0">
                <a:cs typeface="Times New Roman" pitchFamily="18" charset="0"/>
              </a:rPr>
              <a:t>Han tenido un importante papel en el desarrollo del turismo, destacando la revolución ocurrida en los medios de transporte (modos e infraestructuras), los cuales están estrechamente relacionados con los factores espaciales y con la superación de la distancia.</a:t>
            </a:r>
            <a:r>
              <a:rPr lang="es-ES" sz="2800" dirty="0" smtClean="0"/>
              <a:t> </a:t>
            </a:r>
          </a:p>
        </p:txBody>
      </p:sp>
      <p:pic>
        <p:nvPicPr>
          <p:cNvPr id="20485" name="Picture 5" descr="http://www.losmejoresdestinos.com/imagenes/transport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1" y="1769327"/>
            <a:ext cx="3886200" cy="34122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5257800" y="1447800"/>
            <a:ext cx="3581400" cy="4800600"/>
          </a:xfrm>
        </p:spPr>
        <p:txBody>
          <a:bodyPr/>
          <a:lstStyle/>
          <a:p>
            <a:r>
              <a:rPr lang="es-ES" sz="2400" b="1" dirty="0" smtClean="0">
                <a:cs typeface="Times New Roman" pitchFamily="18" charset="0"/>
              </a:rPr>
              <a:t>Factores económicos</a:t>
            </a:r>
            <a:r>
              <a:rPr lang="es-ES" sz="2400" dirty="0" smtClean="0">
                <a:cs typeface="Times New Roman" pitchFamily="18" charset="0"/>
              </a:rPr>
              <a:t/>
            </a:r>
            <a:br>
              <a:rPr lang="es-ES" sz="2400" dirty="0" smtClean="0">
                <a:cs typeface="Times New Roman" pitchFamily="18" charset="0"/>
              </a:rPr>
            </a:br>
            <a:r>
              <a:rPr lang="es-ES" sz="2400" dirty="0" smtClean="0">
                <a:cs typeface="Times New Roman" pitchFamily="18" charset="0"/>
              </a:rPr>
              <a:t>La localización turística está determinada también por el factor económico, entendiéndose como el conjunto de diversas circunstancias de naturaleza económica que ha intervenido e intervienen en los procesos de desarrollo del turismo.</a:t>
            </a:r>
            <a:r>
              <a:rPr lang="es-ES" sz="2400" dirty="0" smtClean="0"/>
              <a:t> </a:t>
            </a:r>
          </a:p>
        </p:txBody>
      </p:sp>
      <p:pic>
        <p:nvPicPr>
          <p:cNvPr id="21509" name="Picture 5" descr="http://www.lazapatilla.com/resources/fotos%20especiales/hoteles-lujo-1/Burj_Al_Arab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7448"/>
            <a:ext cx="1831983" cy="1845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511" name="Picture 7" descr="http://farm3.static.flickr.com/2467/3693810421_abc56a3e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8879" y="4621599"/>
            <a:ext cx="2277521" cy="1626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513" name="Picture 9" descr="http://familyfriendly.files.wordpress.com/2008/02/spa-tren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503" y="3581400"/>
            <a:ext cx="2061013" cy="16148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515" name="Picture 11" descr="http://media-cdn.tripadvisor.com/media/photo-s/01/17/5a/b5/bar-pisci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88495" y="2073275"/>
            <a:ext cx="2369305" cy="1774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066800"/>
            <a:ext cx="41148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Factores geopolíticos</a:t>
            </a: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Las decisiones sobre la explotación de los recursos turísticos están condicionadas por múltiples motivos:</a:t>
            </a:r>
            <a:endParaRPr lang="es-MX" sz="28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</a:pPr>
            <a:endParaRPr lang="es-ES" sz="28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s-ES" sz="2400" dirty="0" smtClean="0">
                <a:cs typeface="Times New Roman" pitchFamily="18" charset="0"/>
              </a:rPr>
              <a:t>El papel institucional (política turística, promoción y desarrollo de determinados destinos, etc.).</a:t>
            </a:r>
            <a:endParaRPr lang="es-MX" sz="2400" dirty="0" smtClean="0">
              <a:cs typeface="Times New Roman" pitchFamily="18" charset="0"/>
            </a:endParaRPr>
          </a:p>
        </p:txBody>
      </p:sp>
      <p:pic>
        <p:nvPicPr>
          <p:cNvPr id="22532" name="Picture 4" descr="http://www.elitours.com/promos/images/FERIA%20TURISTICA%20CUERNAVA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1387">
            <a:off x="5248127" y="354982"/>
            <a:ext cx="2066972" cy="32957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534" name="Picture 6" descr="http://www.turismol.com/wp-content/uploads/2008/07/mexi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10993">
            <a:off x="6632929" y="3314516"/>
            <a:ext cx="2106996" cy="3231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http://consultaeventos.com/wp-content/uploads/2007/07/35-festival-cervant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17924">
            <a:off x="5707552" y="3343744"/>
            <a:ext cx="2795767" cy="24790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685800" y="1981200"/>
            <a:ext cx="3352800" cy="2362200"/>
          </a:xfrm>
        </p:spPr>
        <p:txBody>
          <a:bodyPr>
            <a:noAutofit/>
          </a:bodyPr>
          <a:lstStyle/>
          <a:p>
            <a:pPr marL="530352" lvl="1" indent="0">
              <a:lnSpc>
                <a:spcPct val="90000"/>
              </a:lnSpc>
              <a:buNone/>
            </a:pPr>
            <a:r>
              <a:rPr lang="es-ES" sz="3200" dirty="0" smtClean="0">
                <a:cs typeface="Times New Roman" pitchFamily="18" charset="0"/>
              </a:rPr>
              <a:t>La situación geopolítica, que genera espacios acotados y espacios emergentes.</a:t>
            </a:r>
          </a:p>
          <a:p>
            <a:pPr>
              <a:buFontTx/>
              <a:buNone/>
            </a:pPr>
            <a:endParaRPr lang="es-MX" sz="3200" dirty="0" smtClean="0"/>
          </a:p>
        </p:txBody>
      </p:sp>
      <p:pic>
        <p:nvPicPr>
          <p:cNvPr id="80898" name="Picture 2" descr="http://guarever.files.wordpress.com/2008/03/collage-riviera-maya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30815">
            <a:off x="3848035" y="652628"/>
            <a:ext cx="2657142" cy="2657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647700" y="609600"/>
            <a:ext cx="3657600" cy="4114800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s-ES" sz="3200" dirty="0" smtClean="0">
                <a:cs typeface="Times New Roman" pitchFamily="18" charset="0"/>
              </a:rPr>
              <a:t>La preparación y desarrollo de </a:t>
            </a:r>
            <a:r>
              <a:rPr lang="es-ES" sz="3200" dirty="0" err="1" smtClean="0">
                <a:cs typeface="Times New Roman" pitchFamily="18" charset="0"/>
              </a:rPr>
              <a:t>deter</a:t>
            </a:r>
            <a:r>
              <a:rPr lang="es-MX" sz="3200" dirty="0" smtClean="0">
                <a:cs typeface="Times New Roman" pitchFamily="18" charset="0"/>
              </a:rPr>
              <a:t>mi</a:t>
            </a:r>
            <a:r>
              <a:rPr lang="es-ES" sz="3200" dirty="0" smtClean="0">
                <a:cs typeface="Times New Roman" pitchFamily="18" charset="0"/>
              </a:rPr>
              <a:t>nados acontecimientos multitudinarios y puntuales (Exposiciones, Juegos Olímpicos, Campeonatos, etc.)</a:t>
            </a:r>
            <a:r>
              <a:rPr lang="es-ES" sz="3200" dirty="0" smtClean="0"/>
              <a:t> </a:t>
            </a:r>
          </a:p>
          <a:p>
            <a:endParaRPr lang="es-MX" sz="4800" dirty="0" smtClean="0"/>
          </a:p>
        </p:txBody>
      </p:sp>
      <p:pic>
        <p:nvPicPr>
          <p:cNvPr id="78850" name="Picture 2" descr="http://www.dialogica.com.ar/unr/postitulo/medialab/imagenes/worl%20c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47652"/>
            <a:ext cx="1904999" cy="28574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852" name="Picture 4" descr="http://jovenesdespiertos.files.wordpress.com/2008/08/anillos_grec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402138"/>
            <a:ext cx="2667000" cy="2166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8854" name="Picture 6" descr="http://www.guiasenior.com/contenidos/images/Feri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8162" y="1524000"/>
            <a:ext cx="275511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La siguiente presentación requiere de una computadora portátil que tenga instalado el programa de </a:t>
            </a:r>
            <a:r>
              <a:rPr lang="es-MX" sz="2400" dirty="0" err="1" smtClean="0"/>
              <a:t>Power</a:t>
            </a:r>
            <a:r>
              <a:rPr lang="es-MX" sz="2400" dirty="0" smtClean="0"/>
              <a:t> </a:t>
            </a:r>
            <a:r>
              <a:rPr lang="es-MX" sz="2400" dirty="0" err="1" smtClean="0"/>
              <a:t>point</a:t>
            </a:r>
            <a:r>
              <a:rPr lang="es-MX" sz="2400" dirty="0" smtClean="0"/>
              <a:t> 2003 o anteriores.</a:t>
            </a:r>
          </a:p>
          <a:p>
            <a:r>
              <a:rPr lang="es-MX" sz="2400" dirty="0" smtClean="0"/>
              <a:t>Un retroproyector.</a:t>
            </a:r>
          </a:p>
          <a:p>
            <a:r>
              <a:rPr lang="es-MX" sz="2400" dirty="0" smtClean="0"/>
              <a:t>Una sala de proyecciones, o un aula con cortinas o persianas que permita visualizar más claramente las diapositivas presentadas.</a:t>
            </a:r>
            <a:endParaRPr lang="en-US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Requisitos técnicos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Factores “de moda”</a:t>
            </a:r>
            <a:r>
              <a:rPr lang="es-ES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endParaRPr lang="es-ES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7772400" cy="36576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MX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s-ES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ay que referirse al factor moda que se manifiesta en la configuración y diseño de ofertas y productos en determinados momentos o temporadas inducidos por las reglas del mercado y al amparo de una sociedad de consumo de masas. Las modas pueden afectar a la estructura espacial en función de su recurrencia temporal y su intensidad en la escala de valores sociales.</a:t>
            </a:r>
            <a:endParaRPr lang="es-MX" sz="24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s-ES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endParaRPr lang="es-ES" sz="24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</a:pPr>
            <a:endParaRPr lang="es-ES" sz="2400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2 Marcador de contenido"/>
          <p:cNvSpPr>
            <a:spLocks noGrp="1"/>
          </p:cNvSpPr>
          <p:nvPr>
            <p:ph idx="1"/>
          </p:nvPr>
        </p:nvSpPr>
        <p:spPr>
          <a:xfrm>
            <a:off x="1143000" y="967052"/>
            <a:ext cx="3581400" cy="28194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Se ponen de moda unas zonas y otras.</a:t>
            </a:r>
            <a:endParaRPr lang="es-MX" sz="3200" dirty="0" smtClean="0"/>
          </a:p>
        </p:txBody>
      </p:sp>
      <p:pic>
        <p:nvPicPr>
          <p:cNvPr id="87042" name="Picture 2" descr="http://www.laflorida.pue-mx.com/archivosempresas%5Cwww.laflorida.pue-mx.com%5CLASVEG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7242">
            <a:off x="5556771" y="626608"/>
            <a:ext cx="3210210" cy="2351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7044" name="Picture 4" descr="http://www.agenciadeviajesvirtual.com/images/Paises/USA/cancun-hote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18100">
            <a:off x="3089218" y="2507787"/>
            <a:ext cx="2831436" cy="21235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7046" name="Picture 6" descr="http://angelaandrea.files.wordpress.com/2009/04/cataratas-de-niaga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114" y="4191000"/>
            <a:ext cx="3214178" cy="21293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7048" name="Picture 8" descr="http://www.viajeshoteles.net/wp-content/uploads/2009/06/berl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95353">
            <a:off x="5553818" y="4429901"/>
            <a:ext cx="3364391" cy="1912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Marcador de contenido"/>
          <p:cNvSpPr>
            <a:spLocks noGrp="1"/>
          </p:cNvSpPr>
          <p:nvPr>
            <p:ph idx="1"/>
          </p:nvPr>
        </p:nvSpPr>
        <p:spPr>
          <a:xfrm>
            <a:off x="533400" y="1143000"/>
            <a:ext cx="3124200" cy="2514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• Se generan nuevas tipologías turísticas.</a:t>
            </a:r>
            <a:endParaRPr lang="es-MX" sz="2800" dirty="0" smtClean="0"/>
          </a:p>
        </p:txBody>
      </p:sp>
      <p:pic>
        <p:nvPicPr>
          <p:cNvPr id="84994" name="Picture 2" descr="http://www.jugala.com/wp-content/gallery/hoteles-del-mundo/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29644"/>
            <a:ext cx="2427837" cy="19596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4998" name="Picture 6" descr="http://img28.xooimage.com/files/c/e/1/a96749_a487_underwater-bar2-10df6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4252">
            <a:off x="3495392" y="2643461"/>
            <a:ext cx="1936499" cy="322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5000" name="Picture 8" descr="http://mishoteles.files.wordpress.com/2008/03/burjalarab006.jpg"/>
          <p:cNvPicPr>
            <a:picLocks noChangeAspect="1" noChangeArrowheads="1"/>
          </p:cNvPicPr>
          <p:nvPr/>
        </p:nvPicPr>
        <p:blipFill>
          <a:blip r:embed="rId5" cstate="print"/>
          <a:srcRect l="11393" t="28453"/>
          <a:stretch>
            <a:fillRect/>
          </a:stretch>
        </p:blipFill>
        <p:spPr bwMode="auto">
          <a:xfrm>
            <a:off x="5130935" y="990600"/>
            <a:ext cx="3699507" cy="19138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5002" name="Picture 10" descr="http://lh4.ggpht.com/_zYRHhKjGxJk/SYiL6-oshvI/AAAAAAAABL8/Qsesu5mTYH4/das-park_1250090i_thumb%5B6%5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186" y="4191000"/>
            <a:ext cx="2920439" cy="18961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5004" name="Picture 12" descr="http://www.vitabits.co.uk/health-blog/wp-content/uploads/2009/09/clini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32354" y="3352800"/>
            <a:ext cx="2973660" cy="2667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800448" y="1878250"/>
            <a:ext cx="3124200" cy="2209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" sz="32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• Se realizan oferta de paquetes turísticos</a:t>
            </a:r>
            <a:endParaRPr lang="es-MX" sz="3200" dirty="0" smtClean="0"/>
          </a:p>
        </p:txBody>
      </p:sp>
      <p:pic>
        <p:nvPicPr>
          <p:cNvPr id="82946" name="Picture 2" descr="http://www.absolut-peru.com/wp-content/uploads/2009/09/turismo.jpg"/>
          <p:cNvPicPr>
            <a:picLocks noChangeAspect="1" noChangeArrowheads="1"/>
          </p:cNvPicPr>
          <p:nvPr/>
        </p:nvPicPr>
        <p:blipFill>
          <a:blip r:embed="rId3" cstate="print"/>
          <a:srcRect b="40863"/>
          <a:stretch>
            <a:fillRect/>
          </a:stretch>
        </p:blipFill>
        <p:spPr bwMode="auto">
          <a:xfrm rot="20644010">
            <a:off x="3036366" y="364673"/>
            <a:ext cx="4077873" cy="2353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948" name="Picture 4" descr="http://michositamazamitla.googlepages.com/DSC00226.JPG/DSC00226-lar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04781">
            <a:off x="4647691" y="3681809"/>
            <a:ext cx="3503815" cy="2627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1905000"/>
            <a:ext cx="7772400" cy="1143000"/>
          </a:xfrm>
        </p:spPr>
        <p:txBody>
          <a:bodyPr/>
          <a:lstStyle/>
          <a:p>
            <a:r>
              <a:rPr lang="es-MX" sz="6000" b="1" dirty="0" smtClean="0"/>
              <a:t>“Gracias”</a:t>
            </a:r>
            <a:endParaRPr lang="es-MX" sz="6000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772400" cy="1143000"/>
          </a:xfrm>
        </p:spPr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524000"/>
            <a:ext cx="8382000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100" dirty="0" smtClean="0"/>
              <a:t>- ALONSO, Julián, (2002). </a:t>
            </a:r>
            <a:r>
              <a:rPr lang="es-ES" sz="1100" u="sng" dirty="0" smtClean="0"/>
              <a:t>Geografía turística: general y de España</a:t>
            </a:r>
            <a:r>
              <a:rPr lang="es-ES" sz="1100" dirty="0" smtClean="0"/>
              <a:t>. Centro de Estudios Ramón Aceres, Madrid.</a:t>
            </a:r>
            <a:endParaRPr lang="en-US" sz="1100" dirty="0" smtClean="0"/>
          </a:p>
          <a:p>
            <a:pPr marL="0" indent="0">
              <a:buNone/>
            </a:pPr>
            <a:r>
              <a:rPr lang="es-ES" sz="1100" dirty="0" smtClean="0"/>
              <a:t>- BARRADO, D.A. Y CALABUIG, J. (2001). </a:t>
            </a:r>
            <a:r>
              <a:rPr lang="es-ES" sz="1100" u="sng" dirty="0" smtClean="0"/>
              <a:t>Geografía mundial del turismo. </a:t>
            </a:r>
            <a:r>
              <a:rPr lang="es-ES" sz="1100" dirty="0" smtClean="0"/>
              <a:t>Editorial síntesis. Madrid.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- BASSOLS B., </a:t>
            </a:r>
            <a:r>
              <a:rPr lang="en-US" sz="1100" dirty="0" err="1" smtClean="0"/>
              <a:t>Ángel</a:t>
            </a:r>
            <a:r>
              <a:rPr lang="en-US" sz="1100" dirty="0" smtClean="0"/>
              <a:t>. </a:t>
            </a:r>
            <a:r>
              <a:rPr lang="es-ES" sz="1100" dirty="0" smtClean="0"/>
              <a:t>(1997). </a:t>
            </a:r>
            <a:r>
              <a:rPr lang="es-ES" sz="1100" u="sng" dirty="0" smtClean="0"/>
              <a:t>Recursos naturales de México</a:t>
            </a:r>
            <a:r>
              <a:rPr lang="es-ES" sz="1100" dirty="0" smtClean="0"/>
              <a:t>. Nuestro Tiempo. México.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- BONIFACE, B.G. (1996). </a:t>
            </a:r>
            <a:r>
              <a:rPr lang="en-US" sz="1100" u="sng" dirty="0" smtClean="0"/>
              <a:t>the geography of travel and </a:t>
            </a:r>
            <a:r>
              <a:rPr lang="en-US" sz="1100" u="sng" dirty="0" err="1" smtClean="0"/>
              <a:t>turism</a:t>
            </a:r>
            <a:r>
              <a:rPr lang="en-US" sz="1100" dirty="0" smtClean="0"/>
              <a:t>. Oxford, butterwort-Heinemann.</a:t>
            </a:r>
          </a:p>
          <a:p>
            <a:pPr marL="0" indent="0">
              <a:buNone/>
            </a:pPr>
            <a:r>
              <a:rPr lang="es-ES" sz="1100" dirty="0" smtClean="0"/>
              <a:t>- BOULLÓN, Roberto. (1985). </a:t>
            </a:r>
            <a:r>
              <a:rPr lang="es-ES" sz="1100" u="sng" dirty="0" smtClean="0"/>
              <a:t>Planificación del espacio turístico.</a:t>
            </a:r>
            <a:r>
              <a:rPr lang="es-ES" sz="1100" dirty="0" smtClean="0"/>
              <a:t> Trillas, México.</a:t>
            </a:r>
            <a:endParaRPr lang="en-US" sz="1100" dirty="0" smtClean="0"/>
          </a:p>
          <a:p>
            <a:pPr marL="0" indent="0">
              <a:buNone/>
            </a:pPr>
            <a:r>
              <a:rPr lang="es-ES_tradnl" sz="1100" dirty="0" smtClean="0"/>
              <a:t>- CALLIZO SONEIRO, J.R. (1991). </a:t>
            </a:r>
            <a:r>
              <a:rPr lang="es-ES" sz="1100" u="sng" dirty="0" smtClean="0"/>
              <a:t>Aproximación a la geografía del turismo</a:t>
            </a:r>
            <a:r>
              <a:rPr lang="es-ES" sz="1100" dirty="0" smtClean="0"/>
              <a:t>. Colección espacios y sociedades. Editorial síntesis. Madrid.</a:t>
            </a:r>
            <a:endParaRPr lang="en-US" sz="1100" dirty="0" smtClean="0"/>
          </a:p>
          <a:p>
            <a:pPr marL="0" indent="0">
              <a:buNone/>
            </a:pPr>
            <a:r>
              <a:rPr lang="es-ES_tradnl" sz="1100" dirty="0" smtClean="0"/>
              <a:t>- HALL, M. Y LEW, ALAN A.(1998). </a:t>
            </a:r>
            <a:r>
              <a:rPr lang="en-US" sz="1100" u="sng" dirty="0" err="1" smtClean="0"/>
              <a:t>Soustainable</a:t>
            </a:r>
            <a:r>
              <a:rPr lang="en-US" sz="1100" u="sng" dirty="0" smtClean="0"/>
              <a:t> </a:t>
            </a:r>
            <a:r>
              <a:rPr lang="en-US" sz="1100" u="sng" dirty="0" err="1" smtClean="0"/>
              <a:t>tourism:a</a:t>
            </a:r>
            <a:r>
              <a:rPr lang="en-US" sz="1100" u="sng" dirty="0" smtClean="0"/>
              <a:t> geographical perspective</a:t>
            </a:r>
            <a:r>
              <a:rPr lang="en-US" sz="1100" dirty="0" smtClean="0"/>
              <a:t>. Ed. Longman, Essex.</a:t>
            </a:r>
          </a:p>
          <a:p>
            <a:pPr marL="0" indent="0">
              <a:buNone/>
            </a:pPr>
            <a:r>
              <a:rPr lang="es-ES_tradnl" sz="1100" dirty="0" smtClean="0"/>
              <a:t>- HIERNAUX, DANIEL, </a:t>
            </a:r>
            <a:r>
              <a:rPr lang="es-ES_tradnl" sz="1100" dirty="0"/>
              <a:t>(2002ª), “¿Cómo definir el turismo?, Un repaso disciplinario” en: </a:t>
            </a:r>
            <a:r>
              <a:rPr lang="es-ES_tradnl" sz="1100" i="1" dirty="0"/>
              <a:t>Turismo, territorio y desarrollo local,</a:t>
            </a:r>
            <a:r>
              <a:rPr lang="es-ES_tradnl" sz="1100" dirty="0"/>
              <a:t> número de la Revista Aportes y Transferencias, Universidad Nacional Mar del Plata, Año 2 Vol. 2 Mar del Plata, Argentina,</a:t>
            </a:r>
            <a:br>
              <a:rPr lang="es-ES_tradnl" sz="1100" dirty="0"/>
            </a:br>
            <a:r>
              <a:rPr lang="es-ES_tradnl" sz="1100" dirty="0"/>
              <a:t>pp. 13–27.</a:t>
            </a:r>
            <a:endParaRPr lang="es-MX" sz="1100" dirty="0"/>
          </a:p>
          <a:p>
            <a:pPr marL="0" indent="0">
              <a:buNone/>
            </a:pPr>
            <a:r>
              <a:rPr lang="es-ES_tradnl" sz="1100" dirty="0" smtClean="0"/>
              <a:t>- HIERNAUX, DANIEL, </a:t>
            </a:r>
            <a:r>
              <a:rPr lang="es-ES_tradnl" sz="1100" dirty="0"/>
              <a:t>(2002b), “Turismo e imaginarios” en: </a:t>
            </a:r>
            <a:r>
              <a:rPr lang="es-ES_tradnl" sz="1100" i="1" dirty="0"/>
              <a:t>Cuadernos de Ciencias Sociales</a:t>
            </a:r>
            <a:r>
              <a:rPr lang="es-ES_tradnl" sz="1100" dirty="0"/>
              <a:t>, FLACSO, Costa Rica, pp. 7-36.</a:t>
            </a:r>
            <a:endParaRPr lang="es-MX" sz="1100" dirty="0"/>
          </a:p>
          <a:p>
            <a:pPr marL="0" indent="0">
              <a:buNone/>
            </a:pPr>
            <a:r>
              <a:rPr lang="en-US" sz="1100" dirty="0" smtClean="0"/>
              <a:t>- HIERNAUX, DANIEL, </a:t>
            </a:r>
            <a:r>
              <a:rPr lang="en-US" sz="1100" dirty="0"/>
              <a:t>(2003), “Mexico: tensions in the </a:t>
            </a:r>
            <a:r>
              <a:rPr lang="en-US" sz="1100" dirty="0" err="1"/>
              <a:t>Fordist</a:t>
            </a:r>
            <a:r>
              <a:rPr lang="en-US" sz="1100" dirty="0"/>
              <a:t> Model of Tourism Development” </a:t>
            </a:r>
            <a:r>
              <a:rPr lang="en-US" sz="1100" dirty="0" err="1"/>
              <a:t>en</a:t>
            </a:r>
            <a:r>
              <a:rPr lang="en-US" sz="1100" dirty="0"/>
              <a:t> Lily M. Hoffman, Susan S. </a:t>
            </a:r>
            <a:r>
              <a:rPr lang="en-US" sz="1100" dirty="0" err="1"/>
              <a:t>Fainstein</a:t>
            </a:r>
            <a:r>
              <a:rPr lang="en-US" sz="1100" dirty="0"/>
              <a:t> y Dennis R. Judd, </a:t>
            </a:r>
            <a:r>
              <a:rPr lang="en-US" sz="1100" dirty="0" err="1"/>
              <a:t>editores</a:t>
            </a:r>
            <a:r>
              <a:rPr lang="en-US" sz="1100" dirty="0"/>
              <a:t>, </a:t>
            </a:r>
            <a:r>
              <a:rPr lang="en-US" sz="1100" i="1" dirty="0"/>
              <a:t>Cities and Visitors, regulating people, markets and City Space</a:t>
            </a:r>
            <a:r>
              <a:rPr lang="en-US" sz="1100" dirty="0"/>
              <a:t>, Blackwell Publishing, Oxford, </a:t>
            </a:r>
            <a:r>
              <a:rPr lang="en-US" sz="1100" dirty="0" err="1"/>
              <a:t>Inglaterra</a:t>
            </a:r>
            <a:r>
              <a:rPr lang="en-US" sz="1100" dirty="0"/>
              <a:t>, pp. 187-199.</a:t>
            </a:r>
            <a:endParaRPr lang="es-MX" sz="1100" dirty="0"/>
          </a:p>
          <a:p>
            <a:pPr marL="0" indent="0">
              <a:buNone/>
            </a:pPr>
            <a:r>
              <a:rPr lang="es-ES_tradnl" sz="1100" dirty="0" smtClean="0"/>
              <a:t>- HIERNAUX, DANIEL, </a:t>
            </a:r>
            <a:r>
              <a:rPr lang="es-ES_tradnl" sz="1100" dirty="0"/>
              <a:t>(2006), “Geografía del turismo” en </a:t>
            </a:r>
            <a:r>
              <a:rPr lang="es-ES_tradnl" sz="1100" dirty="0" err="1"/>
              <a:t>Hiernaux</a:t>
            </a:r>
            <a:r>
              <a:rPr lang="es-ES_tradnl" sz="1100" dirty="0"/>
              <a:t>, Daniel y Alicia Lindón, directores, </a:t>
            </a:r>
            <a:r>
              <a:rPr lang="es-ES_tradnl" sz="1100" i="1" dirty="0"/>
              <a:t>Tratado de Geografía Humana</a:t>
            </a:r>
            <a:r>
              <a:rPr lang="es-ES_tradnl" sz="1100" dirty="0"/>
              <a:t>, Barcelona-México: </a:t>
            </a:r>
            <a:r>
              <a:rPr lang="es-ES_tradnl" sz="1100" dirty="0" err="1"/>
              <a:t>Anthropos</a:t>
            </a:r>
            <a:r>
              <a:rPr lang="es-ES_tradnl" sz="1100" dirty="0"/>
              <a:t> Editores-Universidad Autónoma Metropolitana Iztapalapa, pp.401-432</a:t>
            </a:r>
            <a:r>
              <a:rPr lang="es-ES_tradnl" sz="1100" dirty="0" smtClean="0"/>
              <a:t>.</a:t>
            </a: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- MESPLIER, A. Y BLOC-DURAFFOUR, P. (2000). </a:t>
            </a:r>
            <a:r>
              <a:rPr lang="es-MX" sz="1100" u="sng" dirty="0" smtClean="0"/>
              <a:t>Geografía del turismo en el mundo</a:t>
            </a:r>
            <a:r>
              <a:rPr lang="es-MX" sz="1100" dirty="0" smtClean="0"/>
              <a:t>. Editorial síntesis. Madrid.</a:t>
            </a:r>
            <a:endParaRPr lang="en-US" sz="1100" dirty="0" smtClean="0"/>
          </a:p>
          <a:p>
            <a:pPr marL="0" indent="0">
              <a:buNone/>
            </a:pPr>
            <a:r>
              <a:rPr lang="es-ES" sz="1100" dirty="0" smtClean="0"/>
              <a:t>- VERA REBOLLO, F. (Coord.). (1997). </a:t>
            </a:r>
            <a:r>
              <a:rPr lang="es-ES" sz="1100" u="sng" dirty="0" smtClean="0"/>
              <a:t>Análisis territorial del turismo</a:t>
            </a:r>
            <a:r>
              <a:rPr lang="es-ES" sz="1100" dirty="0" smtClean="0"/>
              <a:t>. Editorial Ariel. Barcelona.</a:t>
            </a:r>
            <a:endParaRPr lang="en-US" sz="1100" dirty="0" smtClean="0"/>
          </a:p>
          <a:p>
            <a:pPr marL="0" indent="0">
              <a:buNone/>
            </a:pPr>
            <a:endParaRPr lang="es-MX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4267200"/>
            <a:ext cx="7443613" cy="13620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 smtClean="0"/>
              <a:t>Turismo como actividad espacial </a:t>
            </a:r>
          </a:p>
        </p:txBody>
      </p:sp>
      <p:pic>
        <p:nvPicPr>
          <p:cNvPr id="5123" name="Picture 14" descr="C:\Users\SONY\AppData\Local\Microsoft\Windows\Temporary Internet Files\Content.IE5\6XITS5KW\MPj042655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95400"/>
            <a:ext cx="18288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4 Marcador de contenido"/>
          <p:cNvSpPr>
            <a:spLocks noGrp="1"/>
          </p:cNvSpPr>
          <p:nvPr>
            <p:ph idx="1"/>
          </p:nvPr>
        </p:nvSpPr>
        <p:spPr>
          <a:xfrm>
            <a:off x="685800" y="838200"/>
            <a:ext cx="3733800" cy="5105400"/>
          </a:xfrm>
        </p:spPr>
        <p:txBody>
          <a:bodyPr/>
          <a:lstStyle/>
          <a:p>
            <a:pPr marL="182563" indent="-182563"/>
            <a:r>
              <a:rPr lang="es-ES" sz="2800" dirty="0" smtClean="0">
                <a:solidFill>
                  <a:srgbClr val="000000"/>
                </a:solidFill>
              </a:rPr>
              <a:t>El turismo de acuerdo con varios autores (Vera,1997; Ramírez, 1992; entre otros) es una actividad de carácter espacial que induce o genera a su vez diversas actividades económicas.</a:t>
            </a:r>
            <a:endParaRPr lang="es-MX" sz="2800" dirty="0" smtClean="0"/>
          </a:p>
        </p:txBody>
      </p:sp>
      <p:pic>
        <p:nvPicPr>
          <p:cNvPr id="6147" name="Picture 13" descr="MCj023116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50900"/>
            <a:ext cx="2438400" cy="21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C:\Users\SONY\AppData\Local\Microsoft\Windows\Temporary Internet Files\Content.IE5\JOCBWCLB\MCj042995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990600"/>
            <a:ext cx="164147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2" descr="MCj041196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751706"/>
            <a:ext cx="1570038" cy="275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0" descr="MCj0428133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1" y="3962399"/>
            <a:ext cx="2362200" cy="270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914400"/>
            <a:ext cx="7772400" cy="51054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" sz="2800" dirty="0" smtClean="0">
                <a:solidFill>
                  <a:srgbClr val="000000"/>
                </a:solidFill>
              </a:rPr>
              <a:t>Por los tanto es necesario conceptualizar los factores de localización de los hechos económicos en lo general y del turismo en particular, por ser éste un fenómeno diverso y complejo, cuyo carácter espacial le confiere pautas de localización muy peculiares.</a:t>
            </a:r>
          </a:p>
        </p:txBody>
      </p:sp>
      <p:pic>
        <p:nvPicPr>
          <p:cNvPr id="7171" name="Picture 14" descr="MCj023120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9807" y="3733800"/>
            <a:ext cx="436079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</p:spPr>
        <p:txBody>
          <a:bodyPr/>
          <a:lstStyle/>
          <a:p>
            <a:r>
              <a:rPr lang="es-ES" dirty="0" smtClean="0"/>
              <a:t>Espacio Geográfico y Turismo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76400"/>
            <a:ext cx="4038600" cy="4343400"/>
          </a:xfrm>
        </p:spPr>
        <p:txBody>
          <a:bodyPr>
            <a:normAutofit fontScale="92500"/>
          </a:bodyPr>
          <a:lstStyle/>
          <a:p>
            <a:pPr marL="182563" indent="-182563"/>
            <a:r>
              <a:rPr lang="es-ES" sz="2800" dirty="0" smtClean="0">
                <a:cs typeface="Times New Roman" pitchFamily="18" charset="0"/>
              </a:rPr>
              <a:t>Por tanto, la importancia del territorio, del entorno y del ambiente destaca el espacio geográfico, en todas sus acepciones (soporte, recurso, distancia, etc.) como fundamento del recurso turístico y como configurador del producto turístico.</a:t>
            </a:r>
            <a:r>
              <a:rPr lang="es-ES" sz="2800" dirty="0" smtClean="0"/>
              <a:t> </a:t>
            </a:r>
          </a:p>
        </p:txBody>
      </p:sp>
      <p:pic>
        <p:nvPicPr>
          <p:cNvPr id="8196" name="Picture 10" descr="C:\Documents and Settings\Rosario\Datos de programa\Microsoft\Media Catalog\Downloaded Clips\cla9\j0424268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2133600"/>
            <a:ext cx="38100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838200" y="4267200"/>
            <a:ext cx="7126287" cy="13620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 smtClean="0"/>
              <a:t>factores de localización</a:t>
            </a:r>
          </a:p>
        </p:txBody>
      </p:sp>
      <p:pic>
        <p:nvPicPr>
          <p:cNvPr id="9219" name="Picture 10" descr="C:\Users\SONY\AppData\Local\Microsoft\Windows\Temporary Internet Files\Content.IE5\JOCBWCLB\MCj043225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2449513" cy="253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Marcador de contenido"/>
          <p:cNvSpPr>
            <a:spLocks noGrp="1"/>
          </p:cNvSpPr>
          <p:nvPr>
            <p:ph sz="half" idx="1"/>
          </p:nvPr>
        </p:nvSpPr>
        <p:spPr>
          <a:xfrm>
            <a:off x="1066800" y="1219200"/>
            <a:ext cx="7696200" cy="2667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S" sz="32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La localización de las actividades turísticas, a distintas escalas y particularmente a pequeña escala, así como la configuración de los diversos espacios turísticos se deben a diversos factores que se agrupan en:</a:t>
            </a:r>
            <a:endParaRPr lang="es-MX" sz="3200" dirty="0" smtClean="0"/>
          </a:p>
        </p:txBody>
      </p:sp>
      <p:pic>
        <p:nvPicPr>
          <p:cNvPr id="10243" name="Picture 3" descr="C:\Users\Usuario\Pictures\Galería multimedia de Microsoft\j04026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1740" y="4039752"/>
            <a:ext cx="3656798" cy="24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C:\Users\Usuario\Pictures\Galería multimedia de Microsoft\j0431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8114" y="3917515"/>
            <a:ext cx="2559485" cy="255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1325</TotalTime>
  <Words>1347</Words>
  <Application>Microsoft Office PowerPoint</Application>
  <PresentationFormat>Presentación en pantalla (4:3)</PresentationFormat>
  <Paragraphs>131</Paragraphs>
  <Slides>35</Slides>
  <Notes>34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 Unicode MS</vt:lpstr>
      <vt:lpstr>Calibri</vt:lpstr>
      <vt:lpstr>Candara</vt:lpstr>
      <vt:lpstr>Franklin Gothic Book</vt:lpstr>
      <vt:lpstr>SimHei</vt:lpstr>
      <vt:lpstr>Times New Roman</vt:lpstr>
      <vt:lpstr>Crop</vt:lpstr>
      <vt:lpstr>Presentación de PowerPoint</vt:lpstr>
      <vt:lpstr>PRESENTACIÓN</vt:lpstr>
      <vt:lpstr>Requisitos técnicos</vt:lpstr>
      <vt:lpstr>Turismo como actividad espacial </vt:lpstr>
      <vt:lpstr>Presentación de PowerPoint</vt:lpstr>
      <vt:lpstr>Presentación de PowerPoint</vt:lpstr>
      <vt:lpstr>Espacio Geográfico y Turismo</vt:lpstr>
      <vt:lpstr>factores de localización</vt:lpstr>
      <vt:lpstr>Presentación de PowerPoint</vt:lpstr>
      <vt:lpstr>Presentación de PowerPoint</vt:lpstr>
      <vt:lpstr>Factores Espaciales</vt:lpstr>
      <vt:lpstr>Factores Espaciales</vt:lpstr>
      <vt:lpstr>La distancia/coste  </vt:lpstr>
      <vt:lpstr>Presentación de PowerPoint</vt:lpstr>
      <vt:lpstr>Factores Ambientales</vt:lpstr>
      <vt:lpstr>Presentación de PowerPoint</vt:lpstr>
      <vt:lpstr>Relieve</vt:lpstr>
      <vt:lpstr>Relieve</vt:lpstr>
      <vt:lpstr>Hidrología </vt:lpstr>
      <vt:lpstr>Hidrología </vt:lpstr>
      <vt:lpstr>Clima. </vt:lpstr>
      <vt:lpstr>Clima</vt:lpstr>
      <vt:lpstr>Vegetación  </vt:lpstr>
      <vt:lpstr>Factores culturales </vt:lpstr>
      <vt:lpstr>Factores dinámicos </vt:lpstr>
      <vt:lpstr>Presentación de PowerPoint</vt:lpstr>
      <vt:lpstr>Presentación de PowerPoint</vt:lpstr>
      <vt:lpstr>Presentación de PowerPoint</vt:lpstr>
      <vt:lpstr>Presentación de PowerPoint</vt:lpstr>
      <vt:lpstr>Factores “de moda” </vt:lpstr>
      <vt:lpstr>Presentación de PowerPoint</vt:lpstr>
      <vt:lpstr>Presentación de PowerPoint</vt:lpstr>
      <vt:lpstr>Presentación de PowerPoint</vt:lpstr>
      <vt:lpstr>“Gracias”</vt:lpstr>
      <vt:lpstr>Referencias</vt:lpstr>
    </vt:vector>
  </TitlesOfParts>
  <Manager/>
  <Company>U.A.E.M.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Factores de localización turística</dc:title>
  <dc:subject/>
  <dc:creator>FACULTAD DE TURISMO</dc:creator>
  <cp:keywords/>
  <dc:description/>
  <cp:lastModifiedBy>Rosario Canales Vega</cp:lastModifiedBy>
  <cp:revision>84</cp:revision>
  <dcterms:created xsi:type="dcterms:W3CDTF">2007-12-11T17:22:33Z</dcterms:created>
  <dcterms:modified xsi:type="dcterms:W3CDTF">2019-10-01T02:27:15Z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TC010690473082</vt:lpwstr>
  </property>
</Properties>
</file>