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4130" r:id="rId1"/>
  </p:sldMasterIdLst>
  <p:sldIdLst>
    <p:sldId id="256" r:id="rId2"/>
    <p:sldId id="258" r:id="rId3"/>
    <p:sldId id="257" r:id="rId4"/>
    <p:sldId id="301" r:id="rId5"/>
    <p:sldId id="259" r:id="rId6"/>
    <p:sldId id="300" r:id="rId7"/>
    <p:sldId id="290" r:id="rId8"/>
    <p:sldId id="302" r:id="rId9"/>
    <p:sldId id="303" r:id="rId10"/>
    <p:sldId id="306" r:id="rId11"/>
    <p:sldId id="304" r:id="rId12"/>
    <p:sldId id="305" r:id="rId13"/>
    <p:sldId id="307" r:id="rId14"/>
    <p:sldId id="308" r:id="rId15"/>
    <p:sldId id="310" r:id="rId16"/>
    <p:sldId id="309" r:id="rId17"/>
    <p:sldId id="311" r:id="rId18"/>
    <p:sldId id="313" r:id="rId19"/>
    <p:sldId id="314" r:id="rId20"/>
    <p:sldId id="315" r:id="rId21"/>
    <p:sldId id="316" r:id="rId22"/>
    <p:sldId id="317" r:id="rId23"/>
    <p:sldId id="318" r:id="rId24"/>
    <p:sldId id="319" r:id="rId25"/>
    <p:sldId id="320" r:id="rId26"/>
    <p:sldId id="321" r:id="rId27"/>
    <p:sldId id="322" r:id="rId28"/>
    <p:sldId id="330" r:id="rId29"/>
    <p:sldId id="312" r:id="rId30"/>
    <p:sldId id="331" r:id="rId31"/>
    <p:sldId id="323" r:id="rId32"/>
    <p:sldId id="324" r:id="rId33"/>
    <p:sldId id="325" r:id="rId34"/>
    <p:sldId id="326" r:id="rId35"/>
    <p:sldId id="327" r:id="rId36"/>
    <p:sldId id="328" r:id="rId37"/>
    <p:sldId id="329" r:id="rId38"/>
    <p:sldId id="299" r:id="rId39"/>
    <p:sldId id="298" r:id="rId4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88" d="100"/>
          <a:sy n="88" d="100"/>
        </p:scale>
        <p:origin x="57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_rels/data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 Id="rId4" Type="http://schemas.openxmlformats.org/officeDocument/2006/relationships/image" Target="../media/image8.png"/></Relationships>
</file>

<file path=ppt/diagrams/_rels/drawing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 Id="rId4" Type="http://schemas.openxmlformats.org/officeDocument/2006/relationships/image" Target="../media/image8.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4B4BE1-8C13-4E2E-BCD3-F69C639D167E}" type="doc">
      <dgm:prSet loTypeId="urn:microsoft.com/office/officeart/2005/8/layout/radial6" loCatId="cycle" qsTypeId="urn:microsoft.com/office/officeart/2005/8/quickstyle/simple1" qsCatId="simple" csTypeId="urn:microsoft.com/office/officeart/2005/8/colors/colorful1" csCatId="colorful" phldr="1"/>
      <dgm:spPr/>
      <dgm:t>
        <a:bodyPr/>
        <a:lstStyle/>
        <a:p>
          <a:endParaRPr lang="es-MX"/>
        </a:p>
      </dgm:t>
    </dgm:pt>
    <dgm:pt modelId="{CAAEBC2B-A252-4BB2-92A5-E0376F2759BB}">
      <dgm:prSet phldrT="[Texto]"/>
      <dgm:spPr/>
      <dgm:t>
        <a:bodyPr/>
        <a:lstStyle/>
        <a:p>
          <a:r>
            <a:rPr lang="es-MX" dirty="0" smtClean="0"/>
            <a:t>Progreso</a:t>
          </a:r>
          <a:endParaRPr lang="es-MX" dirty="0"/>
        </a:p>
      </dgm:t>
    </dgm:pt>
    <dgm:pt modelId="{4F31F975-9642-406C-9DE5-02279B3011BB}" type="parTrans" cxnId="{2BD6CC08-0F30-47C3-B066-3AA58A521661}">
      <dgm:prSet/>
      <dgm:spPr/>
      <dgm:t>
        <a:bodyPr/>
        <a:lstStyle/>
        <a:p>
          <a:endParaRPr lang="es-MX"/>
        </a:p>
      </dgm:t>
    </dgm:pt>
    <dgm:pt modelId="{CCD2204F-FABD-4BD5-9F53-AAA571E75C20}" type="sibTrans" cxnId="{2BD6CC08-0F30-47C3-B066-3AA58A521661}">
      <dgm:prSet/>
      <dgm:spPr/>
      <dgm:t>
        <a:bodyPr/>
        <a:lstStyle/>
        <a:p>
          <a:endParaRPr lang="es-MX"/>
        </a:p>
      </dgm:t>
    </dgm:pt>
    <dgm:pt modelId="{28A569D1-B815-40DB-AC99-0F1EAB28440A}">
      <dgm:prSet phldrT="[Texto]" custT="1"/>
      <dgm:spPr/>
      <dgm:t>
        <a:bodyPr/>
        <a:lstStyle/>
        <a:p>
          <a:r>
            <a:rPr lang="es-MX" sz="1200" dirty="0" smtClean="0"/>
            <a:t>Competitividad</a:t>
          </a:r>
          <a:endParaRPr lang="es-MX" sz="1200" dirty="0"/>
        </a:p>
      </dgm:t>
    </dgm:pt>
    <dgm:pt modelId="{9442CD62-953E-4085-9B1C-69A603056E52}" type="parTrans" cxnId="{B3AAAFCB-1FAD-4D3D-AF6E-16D7947A8E9D}">
      <dgm:prSet/>
      <dgm:spPr/>
      <dgm:t>
        <a:bodyPr/>
        <a:lstStyle/>
        <a:p>
          <a:endParaRPr lang="es-MX"/>
        </a:p>
      </dgm:t>
    </dgm:pt>
    <dgm:pt modelId="{609F8B6A-FAD5-460C-A2CC-87EB444F85B3}" type="sibTrans" cxnId="{B3AAAFCB-1FAD-4D3D-AF6E-16D7947A8E9D}">
      <dgm:prSet/>
      <dgm:spPr/>
      <dgm:t>
        <a:bodyPr/>
        <a:lstStyle/>
        <a:p>
          <a:endParaRPr lang="es-MX"/>
        </a:p>
      </dgm:t>
    </dgm:pt>
    <dgm:pt modelId="{B7D9915B-DA7A-4ADA-ACDD-0459D1A3CE27}">
      <dgm:prSet phldrT="[Texto]"/>
      <dgm:spPr/>
      <dgm:t>
        <a:bodyPr/>
        <a:lstStyle/>
        <a:p>
          <a:r>
            <a:rPr lang="es-MX" dirty="0" smtClean="0"/>
            <a:t>Globalización</a:t>
          </a:r>
          <a:endParaRPr lang="es-MX" dirty="0"/>
        </a:p>
      </dgm:t>
    </dgm:pt>
    <dgm:pt modelId="{F8465D0D-0F76-4B9F-AE75-B999C7547637}" type="parTrans" cxnId="{964230A9-BCCE-4EC0-A64E-85172A192AC3}">
      <dgm:prSet/>
      <dgm:spPr/>
      <dgm:t>
        <a:bodyPr/>
        <a:lstStyle/>
        <a:p>
          <a:endParaRPr lang="es-MX"/>
        </a:p>
      </dgm:t>
    </dgm:pt>
    <dgm:pt modelId="{149ED48D-2BB4-40E8-80D0-EB68B85D070B}" type="sibTrans" cxnId="{964230A9-BCCE-4EC0-A64E-85172A192AC3}">
      <dgm:prSet/>
      <dgm:spPr/>
      <dgm:t>
        <a:bodyPr/>
        <a:lstStyle/>
        <a:p>
          <a:endParaRPr lang="es-MX"/>
        </a:p>
      </dgm:t>
    </dgm:pt>
    <dgm:pt modelId="{CD93DC89-4637-4E23-81E6-02926F02EAF8}">
      <dgm:prSet phldrT="[Texto]" custT="1"/>
      <dgm:spPr/>
      <dgm:t>
        <a:bodyPr/>
        <a:lstStyle/>
        <a:p>
          <a:r>
            <a:rPr lang="es-MX" sz="1600" dirty="0" smtClean="0"/>
            <a:t>Innovación</a:t>
          </a:r>
          <a:endParaRPr lang="es-MX" sz="1600" dirty="0"/>
        </a:p>
      </dgm:t>
    </dgm:pt>
    <dgm:pt modelId="{1CC6EDD4-814A-433A-ADFB-CF62C6D972ED}" type="parTrans" cxnId="{A316D505-42CB-4B5D-AD16-BE221F07999D}">
      <dgm:prSet/>
      <dgm:spPr/>
      <dgm:t>
        <a:bodyPr/>
        <a:lstStyle/>
        <a:p>
          <a:endParaRPr lang="es-MX"/>
        </a:p>
      </dgm:t>
    </dgm:pt>
    <dgm:pt modelId="{D22B9B71-437A-49A1-86A9-990CE57157B9}" type="sibTrans" cxnId="{A316D505-42CB-4B5D-AD16-BE221F07999D}">
      <dgm:prSet/>
      <dgm:spPr/>
      <dgm:t>
        <a:bodyPr/>
        <a:lstStyle/>
        <a:p>
          <a:endParaRPr lang="es-MX"/>
        </a:p>
      </dgm:t>
    </dgm:pt>
    <dgm:pt modelId="{0E316215-AC43-4B67-9B3C-010088C235F5}" type="pres">
      <dgm:prSet presAssocID="{D84B4BE1-8C13-4E2E-BCD3-F69C639D167E}" presName="Name0" presStyleCnt="0">
        <dgm:presLayoutVars>
          <dgm:chMax val="1"/>
          <dgm:dir/>
          <dgm:animLvl val="ctr"/>
          <dgm:resizeHandles val="exact"/>
        </dgm:presLayoutVars>
      </dgm:prSet>
      <dgm:spPr/>
    </dgm:pt>
    <dgm:pt modelId="{47921C08-C887-4E27-B9C1-2C693CF5D989}" type="pres">
      <dgm:prSet presAssocID="{CAAEBC2B-A252-4BB2-92A5-E0376F2759BB}" presName="centerShape" presStyleLbl="node0" presStyleIdx="0" presStyleCnt="1"/>
      <dgm:spPr/>
    </dgm:pt>
    <dgm:pt modelId="{64145458-A5AC-4D51-931B-A762D9D81399}" type="pres">
      <dgm:prSet presAssocID="{28A569D1-B815-40DB-AC99-0F1EAB28440A}" presName="node" presStyleLbl="node1" presStyleIdx="0" presStyleCnt="3">
        <dgm:presLayoutVars>
          <dgm:bulletEnabled val="1"/>
        </dgm:presLayoutVars>
      </dgm:prSet>
      <dgm:spPr/>
    </dgm:pt>
    <dgm:pt modelId="{03091661-BB22-4798-BEF9-B3BBF2CACE36}" type="pres">
      <dgm:prSet presAssocID="{28A569D1-B815-40DB-AC99-0F1EAB28440A}" presName="dummy" presStyleCnt="0"/>
      <dgm:spPr/>
    </dgm:pt>
    <dgm:pt modelId="{CED2AA5A-F0AF-4A3A-A1D4-46F4CD3250D8}" type="pres">
      <dgm:prSet presAssocID="{609F8B6A-FAD5-460C-A2CC-87EB444F85B3}" presName="sibTrans" presStyleLbl="sibTrans2D1" presStyleIdx="0" presStyleCnt="3"/>
      <dgm:spPr/>
    </dgm:pt>
    <dgm:pt modelId="{592D339E-C2E8-426E-B3DE-98D0906B3486}" type="pres">
      <dgm:prSet presAssocID="{B7D9915B-DA7A-4ADA-ACDD-0459D1A3CE27}" presName="node" presStyleLbl="node1" presStyleIdx="1" presStyleCnt="3">
        <dgm:presLayoutVars>
          <dgm:bulletEnabled val="1"/>
        </dgm:presLayoutVars>
      </dgm:prSet>
      <dgm:spPr/>
      <dgm:t>
        <a:bodyPr/>
        <a:lstStyle/>
        <a:p>
          <a:endParaRPr lang="es-MX"/>
        </a:p>
      </dgm:t>
    </dgm:pt>
    <dgm:pt modelId="{6487373D-0893-4568-BEFD-3945A0168F96}" type="pres">
      <dgm:prSet presAssocID="{B7D9915B-DA7A-4ADA-ACDD-0459D1A3CE27}" presName="dummy" presStyleCnt="0"/>
      <dgm:spPr/>
    </dgm:pt>
    <dgm:pt modelId="{7A4719C3-6BA1-42D0-AD93-7B3807D7742E}" type="pres">
      <dgm:prSet presAssocID="{149ED48D-2BB4-40E8-80D0-EB68B85D070B}" presName="sibTrans" presStyleLbl="sibTrans2D1" presStyleIdx="1" presStyleCnt="3"/>
      <dgm:spPr/>
    </dgm:pt>
    <dgm:pt modelId="{FDE0F56C-A5D7-4E77-A60F-B5D66B036459}" type="pres">
      <dgm:prSet presAssocID="{CD93DC89-4637-4E23-81E6-02926F02EAF8}" presName="node" presStyleLbl="node1" presStyleIdx="2" presStyleCnt="3">
        <dgm:presLayoutVars>
          <dgm:bulletEnabled val="1"/>
        </dgm:presLayoutVars>
      </dgm:prSet>
      <dgm:spPr/>
    </dgm:pt>
    <dgm:pt modelId="{12695064-B472-446F-BBC7-749667C493D6}" type="pres">
      <dgm:prSet presAssocID="{CD93DC89-4637-4E23-81E6-02926F02EAF8}" presName="dummy" presStyleCnt="0"/>
      <dgm:spPr/>
    </dgm:pt>
    <dgm:pt modelId="{EB4B6383-F6DA-4116-A092-C1FE4772A3D8}" type="pres">
      <dgm:prSet presAssocID="{D22B9B71-437A-49A1-86A9-990CE57157B9}" presName="sibTrans" presStyleLbl="sibTrans2D1" presStyleIdx="2" presStyleCnt="3"/>
      <dgm:spPr/>
    </dgm:pt>
  </dgm:ptLst>
  <dgm:cxnLst>
    <dgm:cxn modelId="{081F1F5C-191D-43D2-AEFE-A17D2070A6F5}" type="presOf" srcId="{609F8B6A-FAD5-460C-A2CC-87EB444F85B3}" destId="{CED2AA5A-F0AF-4A3A-A1D4-46F4CD3250D8}" srcOrd="0" destOrd="0" presId="urn:microsoft.com/office/officeart/2005/8/layout/radial6"/>
    <dgm:cxn modelId="{B3AAAFCB-1FAD-4D3D-AF6E-16D7947A8E9D}" srcId="{CAAEBC2B-A252-4BB2-92A5-E0376F2759BB}" destId="{28A569D1-B815-40DB-AC99-0F1EAB28440A}" srcOrd="0" destOrd="0" parTransId="{9442CD62-953E-4085-9B1C-69A603056E52}" sibTransId="{609F8B6A-FAD5-460C-A2CC-87EB444F85B3}"/>
    <dgm:cxn modelId="{75369C89-2AC3-484B-954A-7C22FF8E2078}" type="presOf" srcId="{CAAEBC2B-A252-4BB2-92A5-E0376F2759BB}" destId="{47921C08-C887-4E27-B9C1-2C693CF5D989}" srcOrd="0" destOrd="0" presId="urn:microsoft.com/office/officeart/2005/8/layout/radial6"/>
    <dgm:cxn modelId="{2E4D1E2B-CD59-41E9-8201-66699E405D06}" type="presOf" srcId="{149ED48D-2BB4-40E8-80D0-EB68B85D070B}" destId="{7A4719C3-6BA1-42D0-AD93-7B3807D7742E}" srcOrd="0" destOrd="0" presId="urn:microsoft.com/office/officeart/2005/8/layout/radial6"/>
    <dgm:cxn modelId="{6C31B5DF-39A1-43A2-BC72-AC36915D708D}" type="presOf" srcId="{CD93DC89-4637-4E23-81E6-02926F02EAF8}" destId="{FDE0F56C-A5D7-4E77-A60F-B5D66B036459}" srcOrd="0" destOrd="0" presId="urn:microsoft.com/office/officeart/2005/8/layout/radial6"/>
    <dgm:cxn modelId="{E408FA1F-E7F6-4903-976D-09A0CAC0E36B}" type="presOf" srcId="{D22B9B71-437A-49A1-86A9-990CE57157B9}" destId="{EB4B6383-F6DA-4116-A092-C1FE4772A3D8}" srcOrd="0" destOrd="0" presId="urn:microsoft.com/office/officeart/2005/8/layout/radial6"/>
    <dgm:cxn modelId="{2BD6CC08-0F30-47C3-B066-3AA58A521661}" srcId="{D84B4BE1-8C13-4E2E-BCD3-F69C639D167E}" destId="{CAAEBC2B-A252-4BB2-92A5-E0376F2759BB}" srcOrd="0" destOrd="0" parTransId="{4F31F975-9642-406C-9DE5-02279B3011BB}" sibTransId="{CCD2204F-FABD-4BD5-9F53-AAA571E75C20}"/>
    <dgm:cxn modelId="{8EC64C33-C00D-4636-98AD-5AE408ABBB85}" type="presOf" srcId="{B7D9915B-DA7A-4ADA-ACDD-0459D1A3CE27}" destId="{592D339E-C2E8-426E-B3DE-98D0906B3486}" srcOrd="0" destOrd="0" presId="urn:microsoft.com/office/officeart/2005/8/layout/radial6"/>
    <dgm:cxn modelId="{FB56FE35-C292-49B8-A7A9-5EE5BFDD1322}" type="presOf" srcId="{28A569D1-B815-40DB-AC99-0F1EAB28440A}" destId="{64145458-A5AC-4D51-931B-A762D9D81399}" srcOrd="0" destOrd="0" presId="urn:microsoft.com/office/officeart/2005/8/layout/radial6"/>
    <dgm:cxn modelId="{8DD7399D-38CF-4E85-83EB-F9B520DB845F}" type="presOf" srcId="{D84B4BE1-8C13-4E2E-BCD3-F69C639D167E}" destId="{0E316215-AC43-4B67-9B3C-010088C235F5}" srcOrd="0" destOrd="0" presId="urn:microsoft.com/office/officeart/2005/8/layout/radial6"/>
    <dgm:cxn modelId="{A316D505-42CB-4B5D-AD16-BE221F07999D}" srcId="{CAAEBC2B-A252-4BB2-92A5-E0376F2759BB}" destId="{CD93DC89-4637-4E23-81E6-02926F02EAF8}" srcOrd="2" destOrd="0" parTransId="{1CC6EDD4-814A-433A-ADFB-CF62C6D972ED}" sibTransId="{D22B9B71-437A-49A1-86A9-990CE57157B9}"/>
    <dgm:cxn modelId="{964230A9-BCCE-4EC0-A64E-85172A192AC3}" srcId="{CAAEBC2B-A252-4BB2-92A5-E0376F2759BB}" destId="{B7D9915B-DA7A-4ADA-ACDD-0459D1A3CE27}" srcOrd="1" destOrd="0" parTransId="{F8465D0D-0F76-4B9F-AE75-B999C7547637}" sibTransId="{149ED48D-2BB4-40E8-80D0-EB68B85D070B}"/>
    <dgm:cxn modelId="{5A273503-59FB-48BB-831C-7B93F696F018}" type="presParOf" srcId="{0E316215-AC43-4B67-9B3C-010088C235F5}" destId="{47921C08-C887-4E27-B9C1-2C693CF5D989}" srcOrd="0" destOrd="0" presId="urn:microsoft.com/office/officeart/2005/8/layout/radial6"/>
    <dgm:cxn modelId="{64B4E903-C6AD-47A2-BBDB-D0AE6BF7B2B3}" type="presParOf" srcId="{0E316215-AC43-4B67-9B3C-010088C235F5}" destId="{64145458-A5AC-4D51-931B-A762D9D81399}" srcOrd="1" destOrd="0" presId="urn:microsoft.com/office/officeart/2005/8/layout/radial6"/>
    <dgm:cxn modelId="{321BF7D7-C1B4-426B-8E15-FC4C26D434A8}" type="presParOf" srcId="{0E316215-AC43-4B67-9B3C-010088C235F5}" destId="{03091661-BB22-4798-BEF9-B3BBF2CACE36}" srcOrd="2" destOrd="0" presId="urn:microsoft.com/office/officeart/2005/8/layout/radial6"/>
    <dgm:cxn modelId="{E8997A08-4AE3-466F-9D8A-FD7B8D1E7388}" type="presParOf" srcId="{0E316215-AC43-4B67-9B3C-010088C235F5}" destId="{CED2AA5A-F0AF-4A3A-A1D4-46F4CD3250D8}" srcOrd="3" destOrd="0" presId="urn:microsoft.com/office/officeart/2005/8/layout/radial6"/>
    <dgm:cxn modelId="{A63E0FAA-BEB5-4A65-9E8A-866329F91892}" type="presParOf" srcId="{0E316215-AC43-4B67-9B3C-010088C235F5}" destId="{592D339E-C2E8-426E-B3DE-98D0906B3486}" srcOrd="4" destOrd="0" presId="urn:microsoft.com/office/officeart/2005/8/layout/radial6"/>
    <dgm:cxn modelId="{EDF6B28F-AC59-4BE9-A541-D96B29635934}" type="presParOf" srcId="{0E316215-AC43-4B67-9B3C-010088C235F5}" destId="{6487373D-0893-4568-BEFD-3945A0168F96}" srcOrd="5" destOrd="0" presId="urn:microsoft.com/office/officeart/2005/8/layout/radial6"/>
    <dgm:cxn modelId="{EAE1166E-8F64-4089-B7B3-6796978AC1BC}" type="presParOf" srcId="{0E316215-AC43-4B67-9B3C-010088C235F5}" destId="{7A4719C3-6BA1-42D0-AD93-7B3807D7742E}" srcOrd="6" destOrd="0" presId="urn:microsoft.com/office/officeart/2005/8/layout/radial6"/>
    <dgm:cxn modelId="{04E79C14-AD34-492C-892E-452D49EFB391}" type="presParOf" srcId="{0E316215-AC43-4B67-9B3C-010088C235F5}" destId="{FDE0F56C-A5D7-4E77-A60F-B5D66B036459}" srcOrd="7" destOrd="0" presId="urn:microsoft.com/office/officeart/2005/8/layout/radial6"/>
    <dgm:cxn modelId="{CD7B4FB2-53C4-49BA-9FD9-EA209C2C8D6C}" type="presParOf" srcId="{0E316215-AC43-4B67-9B3C-010088C235F5}" destId="{12695064-B472-446F-BBC7-749667C493D6}" srcOrd="8" destOrd="0" presId="urn:microsoft.com/office/officeart/2005/8/layout/radial6"/>
    <dgm:cxn modelId="{987B65D0-5BA1-4E85-AABC-179EADCF2AFC}" type="presParOf" srcId="{0E316215-AC43-4B67-9B3C-010088C235F5}" destId="{EB4B6383-F6DA-4116-A092-C1FE4772A3D8}" srcOrd="9"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DF75039-AFCA-4653-8F8A-64DD10F3B837}" type="doc">
      <dgm:prSet loTypeId="urn:microsoft.com/office/officeart/2005/8/layout/equation1" loCatId="process" qsTypeId="urn:microsoft.com/office/officeart/2005/8/quickstyle/simple1" qsCatId="simple" csTypeId="urn:microsoft.com/office/officeart/2005/8/colors/colorful2" csCatId="colorful" phldr="1"/>
      <dgm:spPr/>
      <dgm:t>
        <a:bodyPr/>
        <a:lstStyle/>
        <a:p>
          <a:endParaRPr lang="es-MX"/>
        </a:p>
      </dgm:t>
    </dgm:pt>
    <dgm:pt modelId="{C49DD5F5-A31C-4B65-80A8-8DD0F4650B68}">
      <dgm:prSet phldrT="[Texto]"/>
      <dgm:spPr/>
      <dgm:t>
        <a:bodyPr/>
        <a:lstStyle/>
        <a:p>
          <a:r>
            <a:rPr lang="es-MX" dirty="0" smtClean="0"/>
            <a:t>conocimiento</a:t>
          </a:r>
          <a:endParaRPr lang="es-MX" dirty="0"/>
        </a:p>
      </dgm:t>
    </dgm:pt>
    <dgm:pt modelId="{438A8798-FD4C-4751-9E9E-D4BE997B4C46}" type="parTrans" cxnId="{BBCE4777-FE6C-411C-BCDB-1EED2440F24A}">
      <dgm:prSet/>
      <dgm:spPr/>
      <dgm:t>
        <a:bodyPr/>
        <a:lstStyle/>
        <a:p>
          <a:endParaRPr lang="es-MX"/>
        </a:p>
      </dgm:t>
    </dgm:pt>
    <dgm:pt modelId="{F499E5BF-B8A2-442B-9372-D17BA77C983F}" type="sibTrans" cxnId="{BBCE4777-FE6C-411C-BCDB-1EED2440F24A}">
      <dgm:prSet/>
      <dgm:spPr/>
      <dgm:t>
        <a:bodyPr/>
        <a:lstStyle/>
        <a:p>
          <a:endParaRPr lang="es-MX"/>
        </a:p>
      </dgm:t>
    </dgm:pt>
    <dgm:pt modelId="{D9501FCF-0CC1-4585-ABE3-F2FF53A9754A}">
      <dgm:prSet phldrT="[Texto]"/>
      <dgm:spPr/>
      <dgm:t>
        <a:bodyPr/>
        <a:lstStyle/>
        <a:p>
          <a:r>
            <a:rPr lang="es-MX" dirty="0" smtClean="0"/>
            <a:t>Creatividad</a:t>
          </a:r>
          <a:endParaRPr lang="es-MX" dirty="0"/>
        </a:p>
      </dgm:t>
    </dgm:pt>
    <dgm:pt modelId="{218A0A33-80FC-4261-91A3-AB45FA52145E}" type="parTrans" cxnId="{8063FDA7-F613-4A63-8647-0026B721EE85}">
      <dgm:prSet/>
      <dgm:spPr/>
      <dgm:t>
        <a:bodyPr/>
        <a:lstStyle/>
        <a:p>
          <a:endParaRPr lang="es-MX"/>
        </a:p>
      </dgm:t>
    </dgm:pt>
    <dgm:pt modelId="{34686A85-8BC4-4FB0-B571-2B8065987847}" type="sibTrans" cxnId="{8063FDA7-F613-4A63-8647-0026B721EE85}">
      <dgm:prSet/>
      <dgm:spPr/>
      <dgm:t>
        <a:bodyPr/>
        <a:lstStyle/>
        <a:p>
          <a:endParaRPr lang="es-MX"/>
        </a:p>
      </dgm:t>
    </dgm:pt>
    <dgm:pt modelId="{D5A019C8-23CD-48E2-9A2A-57B4284013D5}">
      <dgm:prSet phldrT="[Texto]"/>
      <dgm:spPr/>
      <dgm:t>
        <a:bodyPr/>
        <a:lstStyle/>
        <a:p>
          <a:r>
            <a:rPr lang="es-MX" dirty="0" smtClean="0"/>
            <a:t>Innovación</a:t>
          </a:r>
          <a:endParaRPr lang="es-MX" dirty="0"/>
        </a:p>
      </dgm:t>
    </dgm:pt>
    <dgm:pt modelId="{8C359CA8-F1BF-41DF-99EF-1BEC313A01F2}" type="parTrans" cxnId="{5228521F-939F-4F0B-B470-10E9D471E686}">
      <dgm:prSet/>
      <dgm:spPr/>
      <dgm:t>
        <a:bodyPr/>
        <a:lstStyle/>
        <a:p>
          <a:endParaRPr lang="es-MX"/>
        </a:p>
      </dgm:t>
    </dgm:pt>
    <dgm:pt modelId="{C5F29BA9-C5C2-4D04-A271-0AE0B54A7815}" type="sibTrans" cxnId="{5228521F-939F-4F0B-B470-10E9D471E686}">
      <dgm:prSet/>
      <dgm:spPr/>
      <dgm:t>
        <a:bodyPr/>
        <a:lstStyle/>
        <a:p>
          <a:endParaRPr lang="es-MX"/>
        </a:p>
      </dgm:t>
    </dgm:pt>
    <dgm:pt modelId="{AB98CB9F-DD84-4451-963E-BBA1B82C1C8E}" type="pres">
      <dgm:prSet presAssocID="{1DF75039-AFCA-4653-8F8A-64DD10F3B837}" presName="linearFlow" presStyleCnt="0">
        <dgm:presLayoutVars>
          <dgm:dir/>
          <dgm:resizeHandles val="exact"/>
        </dgm:presLayoutVars>
      </dgm:prSet>
      <dgm:spPr/>
    </dgm:pt>
    <dgm:pt modelId="{6AE6523F-0C25-44BD-B88B-D6EF8ED7FC82}" type="pres">
      <dgm:prSet presAssocID="{C49DD5F5-A31C-4B65-80A8-8DD0F4650B68}" presName="node" presStyleLbl="node1" presStyleIdx="0" presStyleCnt="3">
        <dgm:presLayoutVars>
          <dgm:bulletEnabled val="1"/>
        </dgm:presLayoutVars>
      </dgm:prSet>
      <dgm:spPr/>
    </dgm:pt>
    <dgm:pt modelId="{67748281-4729-4CEC-ABEA-8DD86B9CE5E3}" type="pres">
      <dgm:prSet presAssocID="{F499E5BF-B8A2-442B-9372-D17BA77C983F}" presName="spacerL" presStyleCnt="0"/>
      <dgm:spPr/>
    </dgm:pt>
    <dgm:pt modelId="{5227ECA5-D6C1-4B35-8A78-00843A84316B}" type="pres">
      <dgm:prSet presAssocID="{F499E5BF-B8A2-442B-9372-D17BA77C983F}" presName="sibTrans" presStyleLbl="sibTrans2D1" presStyleIdx="0" presStyleCnt="2"/>
      <dgm:spPr/>
    </dgm:pt>
    <dgm:pt modelId="{984EFE8E-6909-45CD-B857-005A65BABEFC}" type="pres">
      <dgm:prSet presAssocID="{F499E5BF-B8A2-442B-9372-D17BA77C983F}" presName="spacerR" presStyleCnt="0"/>
      <dgm:spPr/>
    </dgm:pt>
    <dgm:pt modelId="{BBCC81B2-CC2D-48EB-B29D-F39006D34109}" type="pres">
      <dgm:prSet presAssocID="{D9501FCF-0CC1-4585-ABE3-F2FF53A9754A}" presName="node" presStyleLbl="node1" presStyleIdx="1" presStyleCnt="3">
        <dgm:presLayoutVars>
          <dgm:bulletEnabled val="1"/>
        </dgm:presLayoutVars>
      </dgm:prSet>
      <dgm:spPr/>
    </dgm:pt>
    <dgm:pt modelId="{ABF613D4-7F2A-422E-AAF3-C52B102E10E2}" type="pres">
      <dgm:prSet presAssocID="{34686A85-8BC4-4FB0-B571-2B8065987847}" presName="spacerL" presStyleCnt="0"/>
      <dgm:spPr/>
    </dgm:pt>
    <dgm:pt modelId="{2A77DE14-4E3D-491E-B851-7D562B49770B}" type="pres">
      <dgm:prSet presAssocID="{34686A85-8BC4-4FB0-B571-2B8065987847}" presName="sibTrans" presStyleLbl="sibTrans2D1" presStyleIdx="1" presStyleCnt="2"/>
      <dgm:spPr/>
    </dgm:pt>
    <dgm:pt modelId="{EB6F6D45-A4B5-4259-8984-7FD5DF01DA80}" type="pres">
      <dgm:prSet presAssocID="{34686A85-8BC4-4FB0-B571-2B8065987847}" presName="spacerR" presStyleCnt="0"/>
      <dgm:spPr/>
    </dgm:pt>
    <dgm:pt modelId="{4AFC9D1A-85E8-40D3-A687-1ECE381FF1CF}" type="pres">
      <dgm:prSet presAssocID="{D5A019C8-23CD-48E2-9A2A-57B4284013D5}" presName="node" presStyleLbl="node1" presStyleIdx="2" presStyleCnt="3">
        <dgm:presLayoutVars>
          <dgm:bulletEnabled val="1"/>
        </dgm:presLayoutVars>
      </dgm:prSet>
      <dgm:spPr/>
    </dgm:pt>
  </dgm:ptLst>
  <dgm:cxnLst>
    <dgm:cxn modelId="{FFC89FC7-2025-479A-B525-B6FA1E75E7DE}" type="presOf" srcId="{D9501FCF-0CC1-4585-ABE3-F2FF53A9754A}" destId="{BBCC81B2-CC2D-48EB-B29D-F39006D34109}" srcOrd="0" destOrd="0" presId="urn:microsoft.com/office/officeart/2005/8/layout/equation1"/>
    <dgm:cxn modelId="{5BAB5561-D4FF-4780-9A67-BD6B027A1095}" type="presOf" srcId="{F499E5BF-B8A2-442B-9372-D17BA77C983F}" destId="{5227ECA5-D6C1-4B35-8A78-00843A84316B}" srcOrd="0" destOrd="0" presId="urn:microsoft.com/office/officeart/2005/8/layout/equation1"/>
    <dgm:cxn modelId="{6CA44F40-90CC-40D3-83B9-342F964D51E3}" type="presOf" srcId="{34686A85-8BC4-4FB0-B571-2B8065987847}" destId="{2A77DE14-4E3D-491E-B851-7D562B49770B}" srcOrd="0" destOrd="0" presId="urn:microsoft.com/office/officeart/2005/8/layout/equation1"/>
    <dgm:cxn modelId="{8063FDA7-F613-4A63-8647-0026B721EE85}" srcId="{1DF75039-AFCA-4653-8F8A-64DD10F3B837}" destId="{D9501FCF-0CC1-4585-ABE3-F2FF53A9754A}" srcOrd="1" destOrd="0" parTransId="{218A0A33-80FC-4261-91A3-AB45FA52145E}" sibTransId="{34686A85-8BC4-4FB0-B571-2B8065987847}"/>
    <dgm:cxn modelId="{5E05BB3F-644A-4799-AE0A-B7332EB79072}" type="presOf" srcId="{D5A019C8-23CD-48E2-9A2A-57B4284013D5}" destId="{4AFC9D1A-85E8-40D3-A687-1ECE381FF1CF}" srcOrd="0" destOrd="0" presId="urn:microsoft.com/office/officeart/2005/8/layout/equation1"/>
    <dgm:cxn modelId="{BBCE4777-FE6C-411C-BCDB-1EED2440F24A}" srcId="{1DF75039-AFCA-4653-8F8A-64DD10F3B837}" destId="{C49DD5F5-A31C-4B65-80A8-8DD0F4650B68}" srcOrd="0" destOrd="0" parTransId="{438A8798-FD4C-4751-9E9E-D4BE997B4C46}" sibTransId="{F499E5BF-B8A2-442B-9372-D17BA77C983F}"/>
    <dgm:cxn modelId="{8C96FE0B-981B-44F5-AE4B-B57928355456}" type="presOf" srcId="{1DF75039-AFCA-4653-8F8A-64DD10F3B837}" destId="{AB98CB9F-DD84-4451-963E-BBA1B82C1C8E}" srcOrd="0" destOrd="0" presId="urn:microsoft.com/office/officeart/2005/8/layout/equation1"/>
    <dgm:cxn modelId="{C8D2B590-FD5E-40AC-881A-DA45E34FF14B}" type="presOf" srcId="{C49DD5F5-A31C-4B65-80A8-8DD0F4650B68}" destId="{6AE6523F-0C25-44BD-B88B-D6EF8ED7FC82}" srcOrd="0" destOrd="0" presId="urn:microsoft.com/office/officeart/2005/8/layout/equation1"/>
    <dgm:cxn modelId="{5228521F-939F-4F0B-B470-10E9D471E686}" srcId="{1DF75039-AFCA-4653-8F8A-64DD10F3B837}" destId="{D5A019C8-23CD-48E2-9A2A-57B4284013D5}" srcOrd="2" destOrd="0" parTransId="{8C359CA8-F1BF-41DF-99EF-1BEC313A01F2}" sibTransId="{C5F29BA9-C5C2-4D04-A271-0AE0B54A7815}"/>
    <dgm:cxn modelId="{A8AC6229-50AC-4B81-B3C5-A5F3A993F35E}" type="presParOf" srcId="{AB98CB9F-DD84-4451-963E-BBA1B82C1C8E}" destId="{6AE6523F-0C25-44BD-B88B-D6EF8ED7FC82}" srcOrd="0" destOrd="0" presId="urn:microsoft.com/office/officeart/2005/8/layout/equation1"/>
    <dgm:cxn modelId="{CD03B238-1AC4-4416-8302-9D61F36BC8DB}" type="presParOf" srcId="{AB98CB9F-DD84-4451-963E-BBA1B82C1C8E}" destId="{67748281-4729-4CEC-ABEA-8DD86B9CE5E3}" srcOrd="1" destOrd="0" presId="urn:microsoft.com/office/officeart/2005/8/layout/equation1"/>
    <dgm:cxn modelId="{788252CF-50E5-4054-9492-9DB79092D9A4}" type="presParOf" srcId="{AB98CB9F-DD84-4451-963E-BBA1B82C1C8E}" destId="{5227ECA5-D6C1-4B35-8A78-00843A84316B}" srcOrd="2" destOrd="0" presId="urn:microsoft.com/office/officeart/2005/8/layout/equation1"/>
    <dgm:cxn modelId="{E58BB619-ADCE-4624-8EF3-CEAF52CF02CB}" type="presParOf" srcId="{AB98CB9F-DD84-4451-963E-BBA1B82C1C8E}" destId="{984EFE8E-6909-45CD-B857-005A65BABEFC}" srcOrd="3" destOrd="0" presId="urn:microsoft.com/office/officeart/2005/8/layout/equation1"/>
    <dgm:cxn modelId="{E2CD7E5B-9318-4E3E-82C8-22C3AA1152A9}" type="presParOf" srcId="{AB98CB9F-DD84-4451-963E-BBA1B82C1C8E}" destId="{BBCC81B2-CC2D-48EB-B29D-F39006D34109}" srcOrd="4" destOrd="0" presId="urn:microsoft.com/office/officeart/2005/8/layout/equation1"/>
    <dgm:cxn modelId="{E9CCCA28-F7FD-4927-93B2-5015DD5BB910}" type="presParOf" srcId="{AB98CB9F-DD84-4451-963E-BBA1B82C1C8E}" destId="{ABF613D4-7F2A-422E-AAF3-C52B102E10E2}" srcOrd="5" destOrd="0" presId="urn:microsoft.com/office/officeart/2005/8/layout/equation1"/>
    <dgm:cxn modelId="{32CECA92-D221-4DDD-8B67-15A315960647}" type="presParOf" srcId="{AB98CB9F-DD84-4451-963E-BBA1B82C1C8E}" destId="{2A77DE14-4E3D-491E-B851-7D562B49770B}" srcOrd="6" destOrd="0" presId="urn:microsoft.com/office/officeart/2005/8/layout/equation1"/>
    <dgm:cxn modelId="{4F1A994A-6734-4305-822F-038D5C4C9741}" type="presParOf" srcId="{AB98CB9F-DD84-4451-963E-BBA1B82C1C8E}" destId="{EB6F6D45-A4B5-4259-8984-7FD5DF01DA80}" srcOrd="7" destOrd="0" presId="urn:microsoft.com/office/officeart/2005/8/layout/equation1"/>
    <dgm:cxn modelId="{CE90319D-0104-413F-A646-AAA46DB87EE1}" type="presParOf" srcId="{AB98CB9F-DD84-4451-963E-BBA1B82C1C8E}" destId="{4AFC9D1A-85E8-40D3-A687-1ECE381FF1CF}" srcOrd="8"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A4153D6-13A2-4DB4-A471-603FBF4394AA}" type="doc">
      <dgm:prSet loTypeId="urn:microsoft.com/office/officeart/2005/8/layout/list1" loCatId="list" qsTypeId="urn:microsoft.com/office/officeart/2005/8/quickstyle/simple1" qsCatId="simple" csTypeId="urn:microsoft.com/office/officeart/2005/8/colors/colorful1" csCatId="colorful" phldr="1"/>
      <dgm:spPr/>
      <dgm:t>
        <a:bodyPr/>
        <a:lstStyle/>
        <a:p>
          <a:endParaRPr lang="es-MX"/>
        </a:p>
      </dgm:t>
    </dgm:pt>
    <dgm:pt modelId="{70CE8EE4-22ED-48B2-A1D6-1871A265E60C}">
      <dgm:prSet phldrT="[Texto]"/>
      <dgm:spPr/>
      <dgm:t>
        <a:bodyPr/>
        <a:lstStyle/>
        <a:p>
          <a:r>
            <a:rPr lang="es-MX" dirty="0" smtClean="0"/>
            <a:t>Creatividad tecnológica (innovación)</a:t>
          </a:r>
          <a:endParaRPr lang="es-MX" dirty="0"/>
        </a:p>
      </dgm:t>
    </dgm:pt>
    <dgm:pt modelId="{B95B3F12-1C2B-45A1-B803-1C672F62AB28}" type="parTrans" cxnId="{4CE31C35-C958-448D-AAFF-66100194ED43}">
      <dgm:prSet/>
      <dgm:spPr/>
      <dgm:t>
        <a:bodyPr/>
        <a:lstStyle/>
        <a:p>
          <a:endParaRPr lang="es-MX"/>
        </a:p>
      </dgm:t>
    </dgm:pt>
    <dgm:pt modelId="{E459F395-E7B1-4CE1-81DE-83E8F0540A69}" type="sibTrans" cxnId="{4CE31C35-C958-448D-AAFF-66100194ED43}">
      <dgm:prSet/>
      <dgm:spPr/>
      <dgm:t>
        <a:bodyPr/>
        <a:lstStyle/>
        <a:p>
          <a:endParaRPr lang="es-MX"/>
        </a:p>
      </dgm:t>
    </dgm:pt>
    <dgm:pt modelId="{E79906B1-E763-48B7-8888-746730BC908C}">
      <dgm:prSet phldrT="[Texto]"/>
      <dgm:spPr/>
      <dgm:t>
        <a:bodyPr/>
        <a:lstStyle/>
        <a:p>
          <a:r>
            <a:rPr lang="es-MX" dirty="0" smtClean="0"/>
            <a:t>Creatividad económica (emprendedurismo)</a:t>
          </a:r>
          <a:endParaRPr lang="es-MX" dirty="0"/>
        </a:p>
      </dgm:t>
    </dgm:pt>
    <dgm:pt modelId="{5584CA40-B5FD-4EEF-96C5-F28C3AD2E17F}" type="parTrans" cxnId="{FFFCCEDA-9E1B-4E21-BF03-D0E8FDBAA2B1}">
      <dgm:prSet/>
      <dgm:spPr/>
      <dgm:t>
        <a:bodyPr/>
        <a:lstStyle/>
        <a:p>
          <a:endParaRPr lang="es-MX"/>
        </a:p>
      </dgm:t>
    </dgm:pt>
    <dgm:pt modelId="{C867D493-93D2-4385-9468-CBE02B2F7934}" type="sibTrans" cxnId="{FFFCCEDA-9E1B-4E21-BF03-D0E8FDBAA2B1}">
      <dgm:prSet/>
      <dgm:spPr/>
      <dgm:t>
        <a:bodyPr/>
        <a:lstStyle/>
        <a:p>
          <a:endParaRPr lang="es-MX"/>
        </a:p>
      </dgm:t>
    </dgm:pt>
    <dgm:pt modelId="{7BDC27BE-FE3E-4577-A3BE-4EC9B660BA14}">
      <dgm:prSet phldrT="[Texto]"/>
      <dgm:spPr/>
      <dgm:t>
        <a:bodyPr/>
        <a:lstStyle/>
        <a:p>
          <a:r>
            <a:rPr lang="es-MX" dirty="0" smtClean="0"/>
            <a:t>Creatividad artística y cultural</a:t>
          </a:r>
          <a:endParaRPr lang="es-MX" dirty="0"/>
        </a:p>
      </dgm:t>
    </dgm:pt>
    <dgm:pt modelId="{1D19EFD6-3989-4BC1-BCF1-527C1E6A81EA}" type="parTrans" cxnId="{0E12A3C5-F056-45A5-A017-88CDC4B82FFD}">
      <dgm:prSet/>
      <dgm:spPr/>
      <dgm:t>
        <a:bodyPr/>
        <a:lstStyle/>
        <a:p>
          <a:endParaRPr lang="es-MX"/>
        </a:p>
      </dgm:t>
    </dgm:pt>
    <dgm:pt modelId="{DC628DAB-00B8-477E-B146-783F5FF19837}" type="sibTrans" cxnId="{0E12A3C5-F056-45A5-A017-88CDC4B82FFD}">
      <dgm:prSet/>
      <dgm:spPr/>
      <dgm:t>
        <a:bodyPr/>
        <a:lstStyle/>
        <a:p>
          <a:endParaRPr lang="es-MX"/>
        </a:p>
      </dgm:t>
    </dgm:pt>
    <dgm:pt modelId="{9CC0B8DF-8EFD-49BD-92F5-6A4E7A5F7D43}" type="pres">
      <dgm:prSet presAssocID="{BA4153D6-13A2-4DB4-A471-603FBF4394AA}" presName="linear" presStyleCnt="0">
        <dgm:presLayoutVars>
          <dgm:dir/>
          <dgm:animLvl val="lvl"/>
          <dgm:resizeHandles val="exact"/>
        </dgm:presLayoutVars>
      </dgm:prSet>
      <dgm:spPr/>
    </dgm:pt>
    <dgm:pt modelId="{4C0750AC-BFAD-4585-B0B5-78F8D4320F5C}" type="pres">
      <dgm:prSet presAssocID="{70CE8EE4-22ED-48B2-A1D6-1871A265E60C}" presName="parentLin" presStyleCnt="0"/>
      <dgm:spPr/>
    </dgm:pt>
    <dgm:pt modelId="{7D7779FC-8A59-429E-A86B-37695554BC74}" type="pres">
      <dgm:prSet presAssocID="{70CE8EE4-22ED-48B2-A1D6-1871A265E60C}" presName="parentLeftMargin" presStyleLbl="node1" presStyleIdx="0" presStyleCnt="3"/>
      <dgm:spPr/>
    </dgm:pt>
    <dgm:pt modelId="{A16224C4-C49F-4108-8A89-4C21765A2C55}" type="pres">
      <dgm:prSet presAssocID="{70CE8EE4-22ED-48B2-A1D6-1871A265E60C}" presName="parentText" presStyleLbl="node1" presStyleIdx="0" presStyleCnt="3">
        <dgm:presLayoutVars>
          <dgm:chMax val="0"/>
          <dgm:bulletEnabled val="1"/>
        </dgm:presLayoutVars>
      </dgm:prSet>
      <dgm:spPr/>
      <dgm:t>
        <a:bodyPr/>
        <a:lstStyle/>
        <a:p>
          <a:endParaRPr lang="es-MX"/>
        </a:p>
      </dgm:t>
    </dgm:pt>
    <dgm:pt modelId="{5BD01918-F05C-4F9C-807F-918D9DE21DFB}" type="pres">
      <dgm:prSet presAssocID="{70CE8EE4-22ED-48B2-A1D6-1871A265E60C}" presName="negativeSpace" presStyleCnt="0"/>
      <dgm:spPr/>
    </dgm:pt>
    <dgm:pt modelId="{CD371DB6-15CA-4210-8005-1EAFEEB84D90}" type="pres">
      <dgm:prSet presAssocID="{70CE8EE4-22ED-48B2-A1D6-1871A265E60C}" presName="childText" presStyleLbl="conFgAcc1" presStyleIdx="0" presStyleCnt="3">
        <dgm:presLayoutVars>
          <dgm:bulletEnabled val="1"/>
        </dgm:presLayoutVars>
      </dgm:prSet>
      <dgm:spPr/>
    </dgm:pt>
    <dgm:pt modelId="{9C0F9328-3329-4476-A16B-6CDF94B2696F}" type="pres">
      <dgm:prSet presAssocID="{E459F395-E7B1-4CE1-81DE-83E8F0540A69}" presName="spaceBetweenRectangles" presStyleCnt="0"/>
      <dgm:spPr/>
    </dgm:pt>
    <dgm:pt modelId="{5B6EA694-0995-4318-8AAB-4B3FEA73E881}" type="pres">
      <dgm:prSet presAssocID="{E79906B1-E763-48B7-8888-746730BC908C}" presName="parentLin" presStyleCnt="0"/>
      <dgm:spPr/>
    </dgm:pt>
    <dgm:pt modelId="{F9DE9290-3D66-4837-8BCB-83F174E16F73}" type="pres">
      <dgm:prSet presAssocID="{E79906B1-E763-48B7-8888-746730BC908C}" presName="parentLeftMargin" presStyleLbl="node1" presStyleIdx="0" presStyleCnt="3"/>
      <dgm:spPr/>
    </dgm:pt>
    <dgm:pt modelId="{24D66E59-BFA3-4815-AB3D-3B17660DDDA8}" type="pres">
      <dgm:prSet presAssocID="{E79906B1-E763-48B7-8888-746730BC908C}" presName="parentText" presStyleLbl="node1" presStyleIdx="1" presStyleCnt="3">
        <dgm:presLayoutVars>
          <dgm:chMax val="0"/>
          <dgm:bulletEnabled val="1"/>
        </dgm:presLayoutVars>
      </dgm:prSet>
      <dgm:spPr/>
      <dgm:t>
        <a:bodyPr/>
        <a:lstStyle/>
        <a:p>
          <a:endParaRPr lang="es-MX"/>
        </a:p>
      </dgm:t>
    </dgm:pt>
    <dgm:pt modelId="{0C323894-DD81-4D57-BBDE-A3CD0B30ED59}" type="pres">
      <dgm:prSet presAssocID="{E79906B1-E763-48B7-8888-746730BC908C}" presName="negativeSpace" presStyleCnt="0"/>
      <dgm:spPr/>
    </dgm:pt>
    <dgm:pt modelId="{2C74524C-13DD-4F4B-AF0C-9F0F9E2C5ABF}" type="pres">
      <dgm:prSet presAssocID="{E79906B1-E763-48B7-8888-746730BC908C}" presName="childText" presStyleLbl="conFgAcc1" presStyleIdx="1" presStyleCnt="3">
        <dgm:presLayoutVars>
          <dgm:bulletEnabled val="1"/>
        </dgm:presLayoutVars>
      </dgm:prSet>
      <dgm:spPr/>
    </dgm:pt>
    <dgm:pt modelId="{8EFED2D9-27FB-4EDE-A8B6-0D90FF82DB48}" type="pres">
      <dgm:prSet presAssocID="{C867D493-93D2-4385-9468-CBE02B2F7934}" presName="spaceBetweenRectangles" presStyleCnt="0"/>
      <dgm:spPr/>
    </dgm:pt>
    <dgm:pt modelId="{57EBF005-976D-4A2D-AAA6-C558C249CC34}" type="pres">
      <dgm:prSet presAssocID="{7BDC27BE-FE3E-4577-A3BE-4EC9B660BA14}" presName="parentLin" presStyleCnt="0"/>
      <dgm:spPr/>
    </dgm:pt>
    <dgm:pt modelId="{1B980196-8D9D-47D9-8A2E-71899E64478C}" type="pres">
      <dgm:prSet presAssocID="{7BDC27BE-FE3E-4577-A3BE-4EC9B660BA14}" presName="parentLeftMargin" presStyleLbl="node1" presStyleIdx="1" presStyleCnt="3"/>
      <dgm:spPr/>
    </dgm:pt>
    <dgm:pt modelId="{0035D443-324F-465E-A49D-AAE1B71A109A}" type="pres">
      <dgm:prSet presAssocID="{7BDC27BE-FE3E-4577-A3BE-4EC9B660BA14}" presName="parentText" presStyleLbl="node1" presStyleIdx="2" presStyleCnt="3">
        <dgm:presLayoutVars>
          <dgm:chMax val="0"/>
          <dgm:bulletEnabled val="1"/>
        </dgm:presLayoutVars>
      </dgm:prSet>
      <dgm:spPr/>
    </dgm:pt>
    <dgm:pt modelId="{C49D011D-9647-49A5-9231-651F75C4ACA9}" type="pres">
      <dgm:prSet presAssocID="{7BDC27BE-FE3E-4577-A3BE-4EC9B660BA14}" presName="negativeSpace" presStyleCnt="0"/>
      <dgm:spPr/>
    </dgm:pt>
    <dgm:pt modelId="{D120ABA2-E6D5-4FD2-9206-7F500EE40DDD}" type="pres">
      <dgm:prSet presAssocID="{7BDC27BE-FE3E-4577-A3BE-4EC9B660BA14}" presName="childText" presStyleLbl="conFgAcc1" presStyleIdx="2" presStyleCnt="3">
        <dgm:presLayoutVars>
          <dgm:bulletEnabled val="1"/>
        </dgm:presLayoutVars>
      </dgm:prSet>
      <dgm:spPr/>
    </dgm:pt>
  </dgm:ptLst>
  <dgm:cxnLst>
    <dgm:cxn modelId="{0E12A3C5-F056-45A5-A017-88CDC4B82FFD}" srcId="{BA4153D6-13A2-4DB4-A471-603FBF4394AA}" destId="{7BDC27BE-FE3E-4577-A3BE-4EC9B660BA14}" srcOrd="2" destOrd="0" parTransId="{1D19EFD6-3989-4BC1-BCF1-527C1E6A81EA}" sibTransId="{DC628DAB-00B8-477E-B146-783F5FF19837}"/>
    <dgm:cxn modelId="{6003F965-6B53-48CD-9450-68370D453160}" type="presOf" srcId="{7BDC27BE-FE3E-4577-A3BE-4EC9B660BA14}" destId="{1B980196-8D9D-47D9-8A2E-71899E64478C}" srcOrd="0" destOrd="0" presId="urn:microsoft.com/office/officeart/2005/8/layout/list1"/>
    <dgm:cxn modelId="{56C352FE-6396-4AED-B917-4FF567541051}" type="presOf" srcId="{70CE8EE4-22ED-48B2-A1D6-1871A265E60C}" destId="{7D7779FC-8A59-429E-A86B-37695554BC74}" srcOrd="0" destOrd="0" presId="urn:microsoft.com/office/officeart/2005/8/layout/list1"/>
    <dgm:cxn modelId="{C4045C1C-9A49-4ED1-80DC-035838A82024}" type="presOf" srcId="{E79906B1-E763-48B7-8888-746730BC908C}" destId="{F9DE9290-3D66-4837-8BCB-83F174E16F73}" srcOrd="0" destOrd="0" presId="urn:microsoft.com/office/officeart/2005/8/layout/list1"/>
    <dgm:cxn modelId="{60CA1C1E-8970-4E07-BDD9-599C18000FDC}" type="presOf" srcId="{7BDC27BE-FE3E-4577-A3BE-4EC9B660BA14}" destId="{0035D443-324F-465E-A49D-AAE1B71A109A}" srcOrd="1" destOrd="0" presId="urn:microsoft.com/office/officeart/2005/8/layout/list1"/>
    <dgm:cxn modelId="{FFFCCEDA-9E1B-4E21-BF03-D0E8FDBAA2B1}" srcId="{BA4153D6-13A2-4DB4-A471-603FBF4394AA}" destId="{E79906B1-E763-48B7-8888-746730BC908C}" srcOrd="1" destOrd="0" parTransId="{5584CA40-B5FD-4EEF-96C5-F28C3AD2E17F}" sibTransId="{C867D493-93D2-4385-9468-CBE02B2F7934}"/>
    <dgm:cxn modelId="{45887CEA-3A70-45BC-A789-55A5BE0A6DA4}" type="presOf" srcId="{E79906B1-E763-48B7-8888-746730BC908C}" destId="{24D66E59-BFA3-4815-AB3D-3B17660DDDA8}" srcOrd="1" destOrd="0" presId="urn:microsoft.com/office/officeart/2005/8/layout/list1"/>
    <dgm:cxn modelId="{D22F1D27-0B19-4701-97F0-E5648FC25F2A}" type="presOf" srcId="{BA4153D6-13A2-4DB4-A471-603FBF4394AA}" destId="{9CC0B8DF-8EFD-49BD-92F5-6A4E7A5F7D43}" srcOrd="0" destOrd="0" presId="urn:microsoft.com/office/officeart/2005/8/layout/list1"/>
    <dgm:cxn modelId="{15955DE2-C455-4770-846C-BAA66E76DD51}" type="presOf" srcId="{70CE8EE4-22ED-48B2-A1D6-1871A265E60C}" destId="{A16224C4-C49F-4108-8A89-4C21765A2C55}" srcOrd="1" destOrd="0" presId="urn:microsoft.com/office/officeart/2005/8/layout/list1"/>
    <dgm:cxn modelId="{4CE31C35-C958-448D-AAFF-66100194ED43}" srcId="{BA4153D6-13A2-4DB4-A471-603FBF4394AA}" destId="{70CE8EE4-22ED-48B2-A1D6-1871A265E60C}" srcOrd="0" destOrd="0" parTransId="{B95B3F12-1C2B-45A1-B803-1C672F62AB28}" sibTransId="{E459F395-E7B1-4CE1-81DE-83E8F0540A69}"/>
    <dgm:cxn modelId="{F9A55DED-244E-42C6-AD52-E524D5EA7227}" type="presParOf" srcId="{9CC0B8DF-8EFD-49BD-92F5-6A4E7A5F7D43}" destId="{4C0750AC-BFAD-4585-B0B5-78F8D4320F5C}" srcOrd="0" destOrd="0" presId="urn:microsoft.com/office/officeart/2005/8/layout/list1"/>
    <dgm:cxn modelId="{4168146C-5B5B-49A9-9EEB-34D54C8BD0A0}" type="presParOf" srcId="{4C0750AC-BFAD-4585-B0B5-78F8D4320F5C}" destId="{7D7779FC-8A59-429E-A86B-37695554BC74}" srcOrd="0" destOrd="0" presId="urn:microsoft.com/office/officeart/2005/8/layout/list1"/>
    <dgm:cxn modelId="{1C43D3C6-1719-4B05-B0BB-7AADE2A25E30}" type="presParOf" srcId="{4C0750AC-BFAD-4585-B0B5-78F8D4320F5C}" destId="{A16224C4-C49F-4108-8A89-4C21765A2C55}" srcOrd="1" destOrd="0" presId="urn:microsoft.com/office/officeart/2005/8/layout/list1"/>
    <dgm:cxn modelId="{2E879B67-CAE7-43FF-BD34-72C913F0487C}" type="presParOf" srcId="{9CC0B8DF-8EFD-49BD-92F5-6A4E7A5F7D43}" destId="{5BD01918-F05C-4F9C-807F-918D9DE21DFB}" srcOrd="1" destOrd="0" presId="urn:microsoft.com/office/officeart/2005/8/layout/list1"/>
    <dgm:cxn modelId="{293319BD-71B7-4811-A223-75B720806651}" type="presParOf" srcId="{9CC0B8DF-8EFD-49BD-92F5-6A4E7A5F7D43}" destId="{CD371DB6-15CA-4210-8005-1EAFEEB84D90}" srcOrd="2" destOrd="0" presId="urn:microsoft.com/office/officeart/2005/8/layout/list1"/>
    <dgm:cxn modelId="{F50F8172-F440-4B50-92B4-0A40090D5C3B}" type="presParOf" srcId="{9CC0B8DF-8EFD-49BD-92F5-6A4E7A5F7D43}" destId="{9C0F9328-3329-4476-A16B-6CDF94B2696F}" srcOrd="3" destOrd="0" presId="urn:microsoft.com/office/officeart/2005/8/layout/list1"/>
    <dgm:cxn modelId="{925B2965-795F-4A8D-A914-6E749EA0958C}" type="presParOf" srcId="{9CC0B8DF-8EFD-49BD-92F5-6A4E7A5F7D43}" destId="{5B6EA694-0995-4318-8AAB-4B3FEA73E881}" srcOrd="4" destOrd="0" presId="urn:microsoft.com/office/officeart/2005/8/layout/list1"/>
    <dgm:cxn modelId="{94CC9327-0CDA-4412-8651-6C42778AFEED}" type="presParOf" srcId="{5B6EA694-0995-4318-8AAB-4B3FEA73E881}" destId="{F9DE9290-3D66-4837-8BCB-83F174E16F73}" srcOrd="0" destOrd="0" presId="urn:microsoft.com/office/officeart/2005/8/layout/list1"/>
    <dgm:cxn modelId="{F7662B5D-BD1C-4B58-9F98-D4BC55CEFB2F}" type="presParOf" srcId="{5B6EA694-0995-4318-8AAB-4B3FEA73E881}" destId="{24D66E59-BFA3-4815-AB3D-3B17660DDDA8}" srcOrd="1" destOrd="0" presId="urn:microsoft.com/office/officeart/2005/8/layout/list1"/>
    <dgm:cxn modelId="{3AF33BC8-A061-497A-88C6-8D043F6BD053}" type="presParOf" srcId="{9CC0B8DF-8EFD-49BD-92F5-6A4E7A5F7D43}" destId="{0C323894-DD81-4D57-BBDE-A3CD0B30ED59}" srcOrd="5" destOrd="0" presId="urn:microsoft.com/office/officeart/2005/8/layout/list1"/>
    <dgm:cxn modelId="{87A4346A-C13A-4C13-8A63-C10EAA7F815C}" type="presParOf" srcId="{9CC0B8DF-8EFD-49BD-92F5-6A4E7A5F7D43}" destId="{2C74524C-13DD-4F4B-AF0C-9F0F9E2C5ABF}" srcOrd="6" destOrd="0" presId="urn:microsoft.com/office/officeart/2005/8/layout/list1"/>
    <dgm:cxn modelId="{4C1D6A83-6023-4685-B46C-22247F9F3A30}" type="presParOf" srcId="{9CC0B8DF-8EFD-49BD-92F5-6A4E7A5F7D43}" destId="{8EFED2D9-27FB-4EDE-A8B6-0D90FF82DB48}" srcOrd="7" destOrd="0" presId="urn:microsoft.com/office/officeart/2005/8/layout/list1"/>
    <dgm:cxn modelId="{39119AD1-0C1A-40B8-B6D5-9CF1A8A96EF6}" type="presParOf" srcId="{9CC0B8DF-8EFD-49BD-92F5-6A4E7A5F7D43}" destId="{57EBF005-976D-4A2D-AAA6-C558C249CC34}" srcOrd="8" destOrd="0" presId="urn:microsoft.com/office/officeart/2005/8/layout/list1"/>
    <dgm:cxn modelId="{0C8F8007-F93E-44E7-B1F0-FC5CDF7A3DED}" type="presParOf" srcId="{57EBF005-976D-4A2D-AAA6-C558C249CC34}" destId="{1B980196-8D9D-47D9-8A2E-71899E64478C}" srcOrd="0" destOrd="0" presId="urn:microsoft.com/office/officeart/2005/8/layout/list1"/>
    <dgm:cxn modelId="{43B3281B-3844-48ED-BB82-0876B0CFE5D6}" type="presParOf" srcId="{57EBF005-976D-4A2D-AAA6-C558C249CC34}" destId="{0035D443-324F-465E-A49D-AAE1B71A109A}" srcOrd="1" destOrd="0" presId="urn:microsoft.com/office/officeart/2005/8/layout/list1"/>
    <dgm:cxn modelId="{63CC8701-FBF5-44F0-A46E-A58C85B0551D}" type="presParOf" srcId="{9CC0B8DF-8EFD-49BD-92F5-6A4E7A5F7D43}" destId="{C49D011D-9647-49A5-9231-651F75C4ACA9}" srcOrd="9" destOrd="0" presId="urn:microsoft.com/office/officeart/2005/8/layout/list1"/>
    <dgm:cxn modelId="{AFFAC87B-360F-47CF-9E6A-AEA1E599C0E2}" type="presParOf" srcId="{9CC0B8DF-8EFD-49BD-92F5-6A4E7A5F7D43}" destId="{D120ABA2-E6D5-4FD2-9206-7F500EE40DDD}"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C2E059B-7246-4D4A-81A1-B77A943B8828}" type="doc">
      <dgm:prSet loTypeId="urn:microsoft.com/office/officeart/2005/8/layout/pList2" loCatId="list" qsTypeId="urn:microsoft.com/office/officeart/2005/8/quickstyle/simple1" qsCatId="simple" csTypeId="urn:microsoft.com/office/officeart/2005/8/colors/colorful1" csCatId="colorful" phldr="1"/>
      <dgm:spPr/>
    </dgm:pt>
    <dgm:pt modelId="{367620F5-3499-4CFE-9A43-4DF2676212C3}">
      <dgm:prSet phldrT="[Texto]" custT="1"/>
      <dgm:spPr/>
      <dgm:t>
        <a:bodyPr/>
        <a:lstStyle/>
        <a:p>
          <a:r>
            <a:rPr lang="es-MX" sz="1800" b="1" dirty="0" smtClean="0">
              <a:solidFill>
                <a:schemeClr val="accent3">
                  <a:lumMod val="50000"/>
                </a:schemeClr>
              </a:solidFill>
            </a:rPr>
            <a:t>Innovación</a:t>
          </a:r>
          <a:r>
            <a:rPr lang="es-MX" sz="1800" b="1" baseline="0" dirty="0" smtClean="0">
              <a:solidFill>
                <a:schemeClr val="accent3">
                  <a:lumMod val="50000"/>
                </a:schemeClr>
              </a:solidFill>
            </a:rPr>
            <a:t> de producto</a:t>
          </a:r>
        </a:p>
        <a:p>
          <a:r>
            <a:rPr lang="es-MX" sz="1800" baseline="0" dirty="0" smtClean="0"/>
            <a:t>Supone desarrollar un servicio o bien novedoso, total o parcialmente, tanto respecto a sus características técnicas, componentes o materiales o sus funcionalidades.</a:t>
          </a:r>
          <a:endParaRPr lang="es-MX" sz="1800" dirty="0"/>
        </a:p>
      </dgm:t>
    </dgm:pt>
    <dgm:pt modelId="{0266FC13-555C-4AD0-B0A8-A1ECDACCCDF8}" type="parTrans" cxnId="{19EEBD2F-8A93-4011-851D-66F3B50534A8}">
      <dgm:prSet/>
      <dgm:spPr/>
      <dgm:t>
        <a:bodyPr/>
        <a:lstStyle/>
        <a:p>
          <a:endParaRPr lang="es-MX"/>
        </a:p>
      </dgm:t>
    </dgm:pt>
    <dgm:pt modelId="{8A125D11-097D-4C86-94C2-3BFD01DF52B2}" type="sibTrans" cxnId="{19EEBD2F-8A93-4011-851D-66F3B50534A8}">
      <dgm:prSet/>
      <dgm:spPr/>
      <dgm:t>
        <a:bodyPr/>
        <a:lstStyle/>
        <a:p>
          <a:endParaRPr lang="es-MX"/>
        </a:p>
      </dgm:t>
    </dgm:pt>
    <dgm:pt modelId="{BDF83CC6-15C1-4582-BCFD-07CC274DBA43}">
      <dgm:prSet phldrT="[Texto]" custT="1"/>
      <dgm:spPr/>
      <dgm:t>
        <a:bodyPr/>
        <a:lstStyle/>
        <a:p>
          <a:r>
            <a:rPr lang="es-MX" sz="1800" b="1" dirty="0" smtClean="0">
              <a:solidFill>
                <a:schemeClr val="accent3">
                  <a:lumMod val="50000"/>
                </a:schemeClr>
              </a:solidFill>
            </a:rPr>
            <a:t>Innovación de proceso</a:t>
          </a:r>
        </a:p>
        <a:p>
          <a:r>
            <a:rPr lang="es-MX" sz="1800" b="0" dirty="0" smtClean="0">
              <a:solidFill>
                <a:schemeClr val="bg1"/>
              </a:solidFill>
            </a:rPr>
            <a:t>Si las novedades están vinculadas con la producción, fabricación o distribución del bien o servicio, se trata de una innovación de proceso.</a:t>
          </a:r>
          <a:endParaRPr lang="es-MX" sz="1800" b="0" dirty="0">
            <a:solidFill>
              <a:schemeClr val="bg1"/>
            </a:solidFill>
          </a:endParaRPr>
        </a:p>
      </dgm:t>
    </dgm:pt>
    <dgm:pt modelId="{CCDFB7B3-827E-48A4-9ED8-0A5980F126D1}" type="parTrans" cxnId="{4AA570BA-FAFF-4BA6-8A52-29DDF2FDF7C2}">
      <dgm:prSet/>
      <dgm:spPr/>
      <dgm:t>
        <a:bodyPr/>
        <a:lstStyle/>
        <a:p>
          <a:endParaRPr lang="es-MX"/>
        </a:p>
      </dgm:t>
    </dgm:pt>
    <dgm:pt modelId="{1548EE0B-8CA3-48FD-A686-C55D7729CE0E}" type="sibTrans" cxnId="{4AA570BA-FAFF-4BA6-8A52-29DDF2FDF7C2}">
      <dgm:prSet/>
      <dgm:spPr/>
      <dgm:t>
        <a:bodyPr/>
        <a:lstStyle/>
        <a:p>
          <a:endParaRPr lang="es-MX"/>
        </a:p>
      </dgm:t>
    </dgm:pt>
    <dgm:pt modelId="{807780EF-87A5-488A-9DB7-2BCA60C0EC96}">
      <dgm:prSet phldrT="[Texto]"/>
      <dgm:spPr/>
      <dgm:t>
        <a:bodyPr/>
        <a:lstStyle/>
        <a:p>
          <a:r>
            <a:rPr lang="es-MX" sz="2000" b="1" dirty="0" smtClean="0">
              <a:solidFill>
                <a:schemeClr val="accent3">
                  <a:lumMod val="50000"/>
                </a:schemeClr>
              </a:solidFill>
            </a:rPr>
            <a:t>Innovación de organización</a:t>
          </a:r>
        </a:p>
        <a:p>
          <a:r>
            <a:rPr lang="es-MX" dirty="0" smtClean="0"/>
            <a:t>Se refiere a los cambios en los procedimientos de la empresa, alteraciones del lugar de trabajo o </a:t>
          </a:r>
          <a:r>
            <a:rPr lang="es-MX" dirty="0" smtClean="0"/>
            <a:t>modificaciones en las relaciones exteriores con la meta de optimizar la productividad y reducir los gastos. </a:t>
          </a:r>
          <a:endParaRPr lang="es-MX" dirty="0"/>
        </a:p>
      </dgm:t>
    </dgm:pt>
    <dgm:pt modelId="{B36231E5-BE0C-4A41-A99E-682DEA69D86C}" type="parTrans" cxnId="{52DB6025-C65B-43B4-A299-4C6086C4D245}">
      <dgm:prSet/>
      <dgm:spPr/>
      <dgm:t>
        <a:bodyPr/>
        <a:lstStyle/>
        <a:p>
          <a:endParaRPr lang="es-MX"/>
        </a:p>
      </dgm:t>
    </dgm:pt>
    <dgm:pt modelId="{FA8BEDAA-46B2-404B-8B52-5A3CD090BB06}" type="sibTrans" cxnId="{52DB6025-C65B-43B4-A299-4C6086C4D245}">
      <dgm:prSet/>
      <dgm:spPr/>
      <dgm:t>
        <a:bodyPr/>
        <a:lstStyle/>
        <a:p>
          <a:endParaRPr lang="es-MX"/>
        </a:p>
      </dgm:t>
    </dgm:pt>
    <dgm:pt modelId="{12F69AF1-4666-4CF3-9219-16F8837CF762}">
      <dgm:prSet custT="1"/>
      <dgm:spPr/>
      <dgm:t>
        <a:bodyPr/>
        <a:lstStyle/>
        <a:p>
          <a:r>
            <a:rPr lang="es-MX" sz="1800" b="1" dirty="0" smtClean="0">
              <a:solidFill>
                <a:schemeClr val="accent3">
                  <a:lumMod val="50000"/>
                </a:schemeClr>
              </a:solidFill>
            </a:rPr>
            <a:t>Innovación de marketing</a:t>
          </a:r>
        </a:p>
        <a:p>
          <a:r>
            <a:rPr lang="es-MX" sz="1800" dirty="0" smtClean="0"/>
            <a:t>Incorpora un sistema de comercialización novedoso en la empresa con el objetivo de incrementar las ventas.</a:t>
          </a:r>
          <a:endParaRPr lang="es-MX" sz="1800" dirty="0"/>
        </a:p>
      </dgm:t>
    </dgm:pt>
    <dgm:pt modelId="{B80452BE-8D37-448D-B7C7-B606E245361A}" type="parTrans" cxnId="{C59D198B-3C94-47B9-87F5-279E5CD97E37}">
      <dgm:prSet/>
      <dgm:spPr/>
      <dgm:t>
        <a:bodyPr/>
        <a:lstStyle/>
        <a:p>
          <a:endParaRPr lang="es-MX"/>
        </a:p>
      </dgm:t>
    </dgm:pt>
    <dgm:pt modelId="{67E14680-E8E3-45C8-AF75-847A054C93D9}" type="sibTrans" cxnId="{C59D198B-3C94-47B9-87F5-279E5CD97E37}">
      <dgm:prSet/>
      <dgm:spPr/>
      <dgm:t>
        <a:bodyPr/>
        <a:lstStyle/>
        <a:p>
          <a:endParaRPr lang="es-MX"/>
        </a:p>
      </dgm:t>
    </dgm:pt>
    <dgm:pt modelId="{D8E6A58E-EEF8-43D6-ACAF-972FC7625156}" type="pres">
      <dgm:prSet presAssocID="{CC2E059B-7246-4D4A-81A1-B77A943B8828}" presName="Name0" presStyleCnt="0">
        <dgm:presLayoutVars>
          <dgm:dir/>
          <dgm:resizeHandles val="exact"/>
        </dgm:presLayoutVars>
      </dgm:prSet>
      <dgm:spPr/>
    </dgm:pt>
    <dgm:pt modelId="{5574B931-EC5C-4DA5-9F75-930D542E639C}" type="pres">
      <dgm:prSet presAssocID="{CC2E059B-7246-4D4A-81A1-B77A943B8828}" presName="bkgdShp" presStyleLbl="alignAccFollowNode1" presStyleIdx="0" presStyleCnt="1"/>
      <dgm:spPr/>
    </dgm:pt>
    <dgm:pt modelId="{5D231E40-89EF-4A51-910E-02BB3055E6B0}" type="pres">
      <dgm:prSet presAssocID="{CC2E059B-7246-4D4A-81A1-B77A943B8828}" presName="linComp" presStyleCnt="0"/>
      <dgm:spPr/>
    </dgm:pt>
    <dgm:pt modelId="{AF4FDBFB-B457-4861-8C73-62FDF211D894}" type="pres">
      <dgm:prSet presAssocID="{367620F5-3499-4CFE-9A43-4DF2676212C3}" presName="compNode" presStyleCnt="0"/>
      <dgm:spPr/>
    </dgm:pt>
    <dgm:pt modelId="{AF88BA42-F619-45BF-A903-DFD9DEC85769}" type="pres">
      <dgm:prSet presAssocID="{367620F5-3499-4CFE-9A43-4DF2676212C3}" presName="node" presStyleLbl="node1" presStyleIdx="0" presStyleCnt="4">
        <dgm:presLayoutVars>
          <dgm:bulletEnabled val="1"/>
        </dgm:presLayoutVars>
      </dgm:prSet>
      <dgm:spPr/>
      <dgm:t>
        <a:bodyPr/>
        <a:lstStyle/>
        <a:p>
          <a:endParaRPr lang="es-MX"/>
        </a:p>
      </dgm:t>
    </dgm:pt>
    <dgm:pt modelId="{2768171A-CFDC-4FC1-B0DF-365A48C21CE0}" type="pres">
      <dgm:prSet presAssocID="{367620F5-3499-4CFE-9A43-4DF2676212C3}" presName="invisiNode" presStyleLbl="node1" presStyleIdx="0" presStyleCnt="4"/>
      <dgm:spPr/>
    </dgm:pt>
    <dgm:pt modelId="{9C66042E-1A29-4391-8D23-7D2BFF3DCFAA}" type="pres">
      <dgm:prSet presAssocID="{367620F5-3499-4CFE-9A43-4DF2676212C3}" presName="imagNode" presStyleLbl="fgImgPlace1" presStyleIdx="0" presStyleCnt="4"/>
      <dgm:spPr>
        <a:blipFill rotWithShape="1">
          <a:blip xmlns:r="http://schemas.openxmlformats.org/officeDocument/2006/relationships" r:embed="rId1"/>
          <a:stretch>
            <a:fillRect/>
          </a:stretch>
        </a:blipFill>
      </dgm:spPr>
    </dgm:pt>
    <dgm:pt modelId="{C464081E-C481-4541-809C-D31B557D5BAB}" type="pres">
      <dgm:prSet presAssocID="{8A125D11-097D-4C86-94C2-3BFD01DF52B2}" presName="sibTrans" presStyleLbl="sibTrans2D1" presStyleIdx="0" presStyleCnt="0"/>
      <dgm:spPr/>
    </dgm:pt>
    <dgm:pt modelId="{E089849B-850B-4BD1-ADDD-77F033D45CE8}" type="pres">
      <dgm:prSet presAssocID="{BDF83CC6-15C1-4582-BCFD-07CC274DBA43}" presName="compNode" presStyleCnt="0"/>
      <dgm:spPr/>
    </dgm:pt>
    <dgm:pt modelId="{33B907BB-0D76-4C9F-A3AC-594C93427EA4}" type="pres">
      <dgm:prSet presAssocID="{BDF83CC6-15C1-4582-BCFD-07CC274DBA43}" presName="node" presStyleLbl="node1" presStyleIdx="1" presStyleCnt="4">
        <dgm:presLayoutVars>
          <dgm:bulletEnabled val="1"/>
        </dgm:presLayoutVars>
      </dgm:prSet>
      <dgm:spPr/>
      <dgm:t>
        <a:bodyPr/>
        <a:lstStyle/>
        <a:p>
          <a:endParaRPr lang="es-MX"/>
        </a:p>
      </dgm:t>
    </dgm:pt>
    <dgm:pt modelId="{0509CBC4-CF70-42C3-B2FA-F8D88E7DA54C}" type="pres">
      <dgm:prSet presAssocID="{BDF83CC6-15C1-4582-BCFD-07CC274DBA43}" presName="invisiNode" presStyleLbl="node1" presStyleIdx="1" presStyleCnt="4"/>
      <dgm:spPr/>
    </dgm:pt>
    <dgm:pt modelId="{59FCFCC4-8134-4E95-B023-F2C408BF066E}" type="pres">
      <dgm:prSet presAssocID="{BDF83CC6-15C1-4582-BCFD-07CC274DBA43}" presName="imagNode" presStyleLbl="fgImgPlace1" presStyleIdx="1" presStyleCnt="4"/>
      <dgm:spPr>
        <a:blipFill rotWithShape="1">
          <a:blip xmlns:r="http://schemas.openxmlformats.org/officeDocument/2006/relationships" r:embed="rId2"/>
          <a:stretch>
            <a:fillRect/>
          </a:stretch>
        </a:blipFill>
      </dgm:spPr>
    </dgm:pt>
    <dgm:pt modelId="{9503CB75-9DD5-40D1-85D1-77A99F945DCD}" type="pres">
      <dgm:prSet presAssocID="{1548EE0B-8CA3-48FD-A686-C55D7729CE0E}" presName="sibTrans" presStyleLbl="sibTrans2D1" presStyleIdx="0" presStyleCnt="0"/>
      <dgm:spPr/>
    </dgm:pt>
    <dgm:pt modelId="{F58A7516-532C-485A-9AFD-D5D1B20EB694}" type="pres">
      <dgm:prSet presAssocID="{12F69AF1-4666-4CF3-9219-16F8837CF762}" presName="compNode" presStyleCnt="0"/>
      <dgm:spPr/>
    </dgm:pt>
    <dgm:pt modelId="{BA823A1D-9D8E-424D-849F-3B01DD3CC0D8}" type="pres">
      <dgm:prSet presAssocID="{12F69AF1-4666-4CF3-9219-16F8837CF762}" presName="node" presStyleLbl="node1" presStyleIdx="2" presStyleCnt="4">
        <dgm:presLayoutVars>
          <dgm:bulletEnabled val="1"/>
        </dgm:presLayoutVars>
      </dgm:prSet>
      <dgm:spPr/>
      <dgm:t>
        <a:bodyPr/>
        <a:lstStyle/>
        <a:p>
          <a:endParaRPr lang="es-MX"/>
        </a:p>
      </dgm:t>
    </dgm:pt>
    <dgm:pt modelId="{5C5E9147-E629-4AF3-8E79-05DAB044290D}" type="pres">
      <dgm:prSet presAssocID="{12F69AF1-4666-4CF3-9219-16F8837CF762}" presName="invisiNode" presStyleLbl="node1" presStyleIdx="2" presStyleCnt="4"/>
      <dgm:spPr/>
    </dgm:pt>
    <dgm:pt modelId="{6897627B-0983-4BEC-BCFD-31AAB6BFBE3F}" type="pres">
      <dgm:prSet presAssocID="{12F69AF1-4666-4CF3-9219-16F8837CF762}" presName="imagNode" presStyleLbl="fgImgPlace1" presStyleIdx="2" presStyleCnt="4"/>
      <dgm:spPr>
        <a:blipFill rotWithShape="1">
          <a:blip xmlns:r="http://schemas.openxmlformats.org/officeDocument/2006/relationships" r:embed="rId3"/>
          <a:stretch>
            <a:fillRect/>
          </a:stretch>
        </a:blipFill>
      </dgm:spPr>
    </dgm:pt>
    <dgm:pt modelId="{14FCF175-64E3-4BC6-BE36-7E7E4E7AF3B5}" type="pres">
      <dgm:prSet presAssocID="{67E14680-E8E3-45C8-AF75-847A054C93D9}" presName="sibTrans" presStyleLbl="sibTrans2D1" presStyleIdx="0" presStyleCnt="0"/>
      <dgm:spPr/>
    </dgm:pt>
    <dgm:pt modelId="{FD9686E3-1226-4106-B4C4-E5FBB7EAF4AB}" type="pres">
      <dgm:prSet presAssocID="{807780EF-87A5-488A-9DB7-2BCA60C0EC96}" presName="compNode" presStyleCnt="0"/>
      <dgm:spPr/>
    </dgm:pt>
    <dgm:pt modelId="{25371CEC-2739-4F36-B87B-41BF94A80194}" type="pres">
      <dgm:prSet presAssocID="{807780EF-87A5-488A-9DB7-2BCA60C0EC96}" presName="node" presStyleLbl="node1" presStyleIdx="3" presStyleCnt="4">
        <dgm:presLayoutVars>
          <dgm:bulletEnabled val="1"/>
        </dgm:presLayoutVars>
      </dgm:prSet>
      <dgm:spPr/>
    </dgm:pt>
    <dgm:pt modelId="{8328B0A5-BFDA-4DD8-B269-03389B20D2AE}" type="pres">
      <dgm:prSet presAssocID="{807780EF-87A5-488A-9DB7-2BCA60C0EC96}" presName="invisiNode" presStyleLbl="node1" presStyleIdx="3" presStyleCnt="4"/>
      <dgm:spPr/>
    </dgm:pt>
    <dgm:pt modelId="{20EBE3E3-A8A8-4E0B-8E98-FC37264AEE41}" type="pres">
      <dgm:prSet presAssocID="{807780EF-87A5-488A-9DB7-2BCA60C0EC96}" presName="imagNode" presStyleLbl="fgImgPlace1" presStyleIdx="3" presStyleCnt="4"/>
      <dgm:spPr>
        <a:blipFill rotWithShape="1">
          <a:blip xmlns:r="http://schemas.openxmlformats.org/officeDocument/2006/relationships" r:embed="rId4"/>
          <a:stretch>
            <a:fillRect/>
          </a:stretch>
        </a:blipFill>
      </dgm:spPr>
    </dgm:pt>
  </dgm:ptLst>
  <dgm:cxnLst>
    <dgm:cxn modelId="{C59D198B-3C94-47B9-87F5-279E5CD97E37}" srcId="{CC2E059B-7246-4D4A-81A1-B77A943B8828}" destId="{12F69AF1-4666-4CF3-9219-16F8837CF762}" srcOrd="2" destOrd="0" parTransId="{B80452BE-8D37-448D-B7C7-B606E245361A}" sibTransId="{67E14680-E8E3-45C8-AF75-847A054C93D9}"/>
    <dgm:cxn modelId="{313B1BD9-B450-4F07-A8BF-E76BBB1FB8A8}" type="presOf" srcId="{367620F5-3499-4CFE-9A43-4DF2676212C3}" destId="{AF88BA42-F619-45BF-A903-DFD9DEC85769}" srcOrd="0" destOrd="0" presId="urn:microsoft.com/office/officeart/2005/8/layout/pList2"/>
    <dgm:cxn modelId="{815DA4DF-6EEA-4515-BD3B-9F7E88DC00E0}" type="presOf" srcId="{67E14680-E8E3-45C8-AF75-847A054C93D9}" destId="{14FCF175-64E3-4BC6-BE36-7E7E4E7AF3B5}" srcOrd="0" destOrd="0" presId="urn:microsoft.com/office/officeart/2005/8/layout/pList2"/>
    <dgm:cxn modelId="{997433BB-413D-4D6A-A989-C06B764ED653}" type="presOf" srcId="{8A125D11-097D-4C86-94C2-3BFD01DF52B2}" destId="{C464081E-C481-4541-809C-D31B557D5BAB}" srcOrd="0" destOrd="0" presId="urn:microsoft.com/office/officeart/2005/8/layout/pList2"/>
    <dgm:cxn modelId="{34602E8A-F046-414B-AC44-BAA9E9CB0768}" type="presOf" srcId="{BDF83CC6-15C1-4582-BCFD-07CC274DBA43}" destId="{33B907BB-0D76-4C9F-A3AC-594C93427EA4}" srcOrd="0" destOrd="0" presId="urn:microsoft.com/office/officeart/2005/8/layout/pList2"/>
    <dgm:cxn modelId="{39628FC3-B720-4B8D-8891-891F305A7E0E}" type="presOf" srcId="{1548EE0B-8CA3-48FD-A686-C55D7729CE0E}" destId="{9503CB75-9DD5-40D1-85D1-77A99F945DCD}" srcOrd="0" destOrd="0" presId="urn:microsoft.com/office/officeart/2005/8/layout/pList2"/>
    <dgm:cxn modelId="{52DB6025-C65B-43B4-A299-4C6086C4D245}" srcId="{CC2E059B-7246-4D4A-81A1-B77A943B8828}" destId="{807780EF-87A5-488A-9DB7-2BCA60C0EC96}" srcOrd="3" destOrd="0" parTransId="{B36231E5-BE0C-4A41-A99E-682DEA69D86C}" sibTransId="{FA8BEDAA-46B2-404B-8B52-5A3CD090BB06}"/>
    <dgm:cxn modelId="{1F2E75C6-E3B4-435F-A712-264A4A5186B4}" type="presOf" srcId="{807780EF-87A5-488A-9DB7-2BCA60C0EC96}" destId="{25371CEC-2739-4F36-B87B-41BF94A80194}" srcOrd="0" destOrd="0" presId="urn:microsoft.com/office/officeart/2005/8/layout/pList2"/>
    <dgm:cxn modelId="{4AA570BA-FAFF-4BA6-8A52-29DDF2FDF7C2}" srcId="{CC2E059B-7246-4D4A-81A1-B77A943B8828}" destId="{BDF83CC6-15C1-4582-BCFD-07CC274DBA43}" srcOrd="1" destOrd="0" parTransId="{CCDFB7B3-827E-48A4-9ED8-0A5980F126D1}" sibTransId="{1548EE0B-8CA3-48FD-A686-C55D7729CE0E}"/>
    <dgm:cxn modelId="{19EEBD2F-8A93-4011-851D-66F3B50534A8}" srcId="{CC2E059B-7246-4D4A-81A1-B77A943B8828}" destId="{367620F5-3499-4CFE-9A43-4DF2676212C3}" srcOrd="0" destOrd="0" parTransId="{0266FC13-555C-4AD0-B0A8-A1ECDACCCDF8}" sibTransId="{8A125D11-097D-4C86-94C2-3BFD01DF52B2}"/>
    <dgm:cxn modelId="{F7C6A0FA-9473-4E0B-BA83-9896B2D6A86C}" type="presOf" srcId="{12F69AF1-4666-4CF3-9219-16F8837CF762}" destId="{BA823A1D-9D8E-424D-849F-3B01DD3CC0D8}" srcOrd="0" destOrd="0" presId="urn:microsoft.com/office/officeart/2005/8/layout/pList2"/>
    <dgm:cxn modelId="{6781FAF8-E6DB-450C-8592-B7F56D759C8D}" type="presOf" srcId="{CC2E059B-7246-4D4A-81A1-B77A943B8828}" destId="{D8E6A58E-EEF8-43D6-ACAF-972FC7625156}" srcOrd="0" destOrd="0" presId="urn:microsoft.com/office/officeart/2005/8/layout/pList2"/>
    <dgm:cxn modelId="{E100E22D-2453-4D51-BD06-6AA528C30F6F}" type="presParOf" srcId="{D8E6A58E-EEF8-43D6-ACAF-972FC7625156}" destId="{5574B931-EC5C-4DA5-9F75-930D542E639C}" srcOrd="0" destOrd="0" presId="urn:microsoft.com/office/officeart/2005/8/layout/pList2"/>
    <dgm:cxn modelId="{41AD69C8-62D3-4484-89F4-15B6DC87ACAE}" type="presParOf" srcId="{D8E6A58E-EEF8-43D6-ACAF-972FC7625156}" destId="{5D231E40-89EF-4A51-910E-02BB3055E6B0}" srcOrd="1" destOrd="0" presId="urn:microsoft.com/office/officeart/2005/8/layout/pList2"/>
    <dgm:cxn modelId="{24A55932-81E6-4D07-8DD2-560A06E848AF}" type="presParOf" srcId="{5D231E40-89EF-4A51-910E-02BB3055E6B0}" destId="{AF4FDBFB-B457-4861-8C73-62FDF211D894}" srcOrd="0" destOrd="0" presId="urn:microsoft.com/office/officeart/2005/8/layout/pList2"/>
    <dgm:cxn modelId="{B5BC923E-EE27-4A2C-B745-BAAE3147AE92}" type="presParOf" srcId="{AF4FDBFB-B457-4861-8C73-62FDF211D894}" destId="{AF88BA42-F619-45BF-A903-DFD9DEC85769}" srcOrd="0" destOrd="0" presId="urn:microsoft.com/office/officeart/2005/8/layout/pList2"/>
    <dgm:cxn modelId="{8DBC928E-7238-43A5-A322-11ED841CCD67}" type="presParOf" srcId="{AF4FDBFB-B457-4861-8C73-62FDF211D894}" destId="{2768171A-CFDC-4FC1-B0DF-365A48C21CE0}" srcOrd="1" destOrd="0" presId="urn:microsoft.com/office/officeart/2005/8/layout/pList2"/>
    <dgm:cxn modelId="{DE94B4A5-9E57-40D2-834F-F871F78500ED}" type="presParOf" srcId="{AF4FDBFB-B457-4861-8C73-62FDF211D894}" destId="{9C66042E-1A29-4391-8D23-7D2BFF3DCFAA}" srcOrd="2" destOrd="0" presId="urn:microsoft.com/office/officeart/2005/8/layout/pList2"/>
    <dgm:cxn modelId="{5DE46F18-9CC4-444F-BF73-DC20DF77CB2F}" type="presParOf" srcId="{5D231E40-89EF-4A51-910E-02BB3055E6B0}" destId="{C464081E-C481-4541-809C-D31B557D5BAB}" srcOrd="1" destOrd="0" presId="urn:microsoft.com/office/officeart/2005/8/layout/pList2"/>
    <dgm:cxn modelId="{9AA1EA03-A699-4878-B7AA-99212E13CAF4}" type="presParOf" srcId="{5D231E40-89EF-4A51-910E-02BB3055E6B0}" destId="{E089849B-850B-4BD1-ADDD-77F033D45CE8}" srcOrd="2" destOrd="0" presId="urn:microsoft.com/office/officeart/2005/8/layout/pList2"/>
    <dgm:cxn modelId="{F6BAC11D-E58E-495C-8747-0D5B12B4E942}" type="presParOf" srcId="{E089849B-850B-4BD1-ADDD-77F033D45CE8}" destId="{33B907BB-0D76-4C9F-A3AC-594C93427EA4}" srcOrd="0" destOrd="0" presId="urn:microsoft.com/office/officeart/2005/8/layout/pList2"/>
    <dgm:cxn modelId="{38060B3B-1BFE-4EC0-9138-43F47BDD6660}" type="presParOf" srcId="{E089849B-850B-4BD1-ADDD-77F033D45CE8}" destId="{0509CBC4-CF70-42C3-B2FA-F8D88E7DA54C}" srcOrd="1" destOrd="0" presId="urn:microsoft.com/office/officeart/2005/8/layout/pList2"/>
    <dgm:cxn modelId="{7D60808B-2ADD-4B0D-8617-CC315805D20D}" type="presParOf" srcId="{E089849B-850B-4BD1-ADDD-77F033D45CE8}" destId="{59FCFCC4-8134-4E95-B023-F2C408BF066E}" srcOrd="2" destOrd="0" presId="urn:microsoft.com/office/officeart/2005/8/layout/pList2"/>
    <dgm:cxn modelId="{7097D7BD-F997-43ED-BAF5-AB46517C43D9}" type="presParOf" srcId="{5D231E40-89EF-4A51-910E-02BB3055E6B0}" destId="{9503CB75-9DD5-40D1-85D1-77A99F945DCD}" srcOrd="3" destOrd="0" presId="urn:microsoft.com/office/officeart/2005/8/layout/pList2"/>
    <dgm:cxn modelId="{F0164085-28A1-4394-BD23-611F9ED45779}" type="presParOf" srcId="{5D231E40-89EF-4A51-910E-02BB3055E6B0}" destId="{F58A7516-532C-485A-9AFD-D5D1B20EB694}" srcOrd="4" destOrd="0" presId="urn:microsoft.com/office/officeart/2005/8/layout/pList2"/>
    <dgm:cxn modelId="{674BB15C-9601-4C97-B5EA-56A06AB6AB74}" type="presParOf" srcId="{F58A7516-532C-485A-9AFD-D5D1B20EB694}" destId="{BA823A1D-9D8E-424D-849F-3B01DD3CC0D8}" srcOrd="0" destOrd="0" presId="urn:microsoft.com/office/officeart/2005/8/layout/pList2"/>
    <dgm:cxn modelId="{7617D342-86C6-4C87-A9E6-57D247D2A0D0}" type="presParOf" srcId="{F58A7516-532C-485A-9AFD-D5D1B20EB694}" destId="{5C5E9147-E629-4AF3-8E79-05DAB044290D}" srcOrd="1" destOrd="0" presId="urn:microsoft.com/office/officeart/2005/8/layout/pList2"/>
    <dgm:cxn modelId="{8BE544F9-00C5-4480-95BE-D7AFCD07BC18}" type="presParOf" srcId="{F58A7516-532C-485A-9AFD-D5D1B20EB694}" destId="{6897627B-0983-4BEC-BCFD-31AAB6BFBE3F}" srcOrd="2" destOrd="0" presId="urn:microsoft.com/office/officeart/2005/8/layout/pList2"/>
    <dgm:cxn modelId="{91732ED6-8A7A-41D9-BD8E-CD20978987EF}" type="presParOf" srcId="{5D231E40-89EF-4A51-910E-02BB3055E6B0}" destId="{14FCF175-64E3-4BC6-BE36-7E7E4E7AF3B5}" srcOrd="5" destOrd="0" presId="urn:microsoft.com/office/officeart/2005/8/layout/pList2"/>
    <dgm:cxn modelId="{7E97B474-76BF-419E-995B-AB102E4ECEA3}" type="presParOf" srcId="{5D231E40-89EF-4A51-910E-02BB3055E6B0}" destId="{FD9686E3-1226-4106-B4C4-E5FBB7EAF4AB}" srcOrd="6" destOrd="0" presId="urn:microsoft.com/office/officeart/2005/8/layout/pList2"/>
    <dgm:cxn modelId="{7D4CF97F-1467-4EDC-B89E-3CDA13AC5A68}" type="presParOf" srcId="{FD9686E3-1226-4106-B4C4-E5FBB7EAF4AB}" destId="{25371CEC-2739-4F36-B87B-41BF94A80194}" srcOrd="0" destOrd="0" presId="urn:microsoft.com/office/officeart/2005/8/layout/pList2"/>
    <dgm:cxn modelId="{6952A94B-156B-4019-BD02-BC13BFA6E539}" type="presParOf" srcId="{FD9686E3-1226-4106-B4C4-E5FBB7EAF4AB}" destId="{8328B0A5-BFDA-4DD8-B269-03389B20D2AE}" srcOrd="1" destOrd="0" presId="urn:microsoft.com/office/officeart/2005/8/layout/pList2"/>
    <dgm:cxn modelId="{F7E21C4F-1C92-47FE-A80D-7A0087006B70}" type="presParOf" srcId="{FD9686E3-1226-4106-B4C4-E5FBB7EAF4AB}" destId="{20EBE3E3-A8A8-4E0B-8E98-FC37264AEE41}"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7F72320-19D2-41F1-A29F-6CE761A8D100}" type="doc">
      <dgm:prSet loTypeId="urn:microsoft.com/office/officeart/2005/8/layout/hProcess9" loCatId="process" qsTypeId="urn:microsoft.com/office/officeart/2005/8/quickstyle/simple1" qsCatId="simple" csTypeId="urn:microsoft.com/office/officeart/2005/8/colors/colorful2" csCatId="colorful" phldr="1"/>
      <dgm:spPr/>
    </dgm:pt>
    <dgm:pt modelId="{4245DD5E-6214-49A7-B986-AB381A2958BA}">
      <dgm:prSet phldrT="[Texto]"/>
      <dgm:spPr/>
      <dgm:t>
        <a:bodyPr/>
        <a:lstStyle/>
        <a:p>
          <a:r>
            <a:rPr lang="es-MX" dirty="0" smtClean="0"/>
            <a:t>Definición de proyectos</a:t>
          </a:r>
          <a:endParaRPr lang="es-MX" dirty="0"/>
        </a:p>
      </dgm:t>
    </dgm:pt>
    <dgm:pt modelId="{73F52DF7-4663-4FF4-8E0F-2111EC7694FF}" type="parTrans" cxnId="{F2330A86-3040-4283-99AE-E8F2A82D78A4}">
      <dgm:prSet/>
      <dgm:spPr/>
      <dgm:t>
        <a:bodyPr/>
        <a:lstStyle/>
        <a:p>
          <a:endParaRPr lang="es-MX"/>
        </a:p>
      </dgm:t>
    </dgm:pt>
    <dgm:pt modelId="{6B327A66-DE89-4BD4-AC63-EDB31609FE90}" type="sibTrans" cxnId="{F2330A86-3040-4283-99AE-E8F2A82D78A4}">
      <dgm:prSet/>
      <dgm:spPr/>
      <dgm:t>
        <a:bodyPr/>
        <a:lstStyle/>
        <a:p>
          <a:endParaRPr lang="es-MX"/>
        </a:p>
      </dgm:t>
    </dgm:pt>
    <dgm:pt modelId="{7548CC3D-FB07-4F0A-B7EE-F50C81960FF5}">
      <dgm:prSet phldrT="[Texto]"/>
      <dgm:spPr/>
      <dgm:t>
        <a:bodyPr/>
        <a:lstStyle/>
        <a:p>
          <a:r>
            <a:rPr lang="es-MX" dirty="0" smtClean="0"/>
            <a:t>Ejecución</a:t>
          </a:r>
          <a:endParaRPr lang="es-MX" dirty="0"/>
        </a:p>
      </dgm:t>
    </dgm:pt>
    <dgm:pt modelId="{5E4639FC-EE8D-4852-84DB-DB3A12D35822}" type="parTrans" cxnId="{5FB63FE3-A4C7-4170-8933-E05200E64DC9}">
      <dgm:prSet/>
      <dgm:spPr/>
      <dgm:t>
        <a:bodyPr/>
        <a:lstStyle/>
        <a:p>
          <a:endParaRPr lang="es-MX"/>
        </a:p>
      </dgm:t>
    </dgm:pt>
    <dgm:pt modelId="{61BF0058-B79A-4DF4-A079-966FDA700B83}" type="sibTrans" cxnId="{5FB63FE3-A4C7-4170-8933-E05200E64DC9}">
      <dgm:prSet/>
      <dgm:spPr/>
      <dgm:t>
        <a:bodyPr/>
        <a:lstStyle/>
        <a:p>
          <a:endParaRPr lang="es-MX"/>
        </a:p>
      </dgm:t>
    </dgm:pt>
    <dgm:pt modelId="{CA27660A-A4F9-4497-B30A-68E45DB4D8E8}">
      <dgm:prSet phldrT="[Texto]"/>
      <dgm:spPr/>
      <dgm:t>
        <a:bodyPr/>
        <a:lstStyle/>
        <a:p>
          <a:r>
            <a:rPr lang="es-MX" dirty="0" smtClean="0"/>
            <a:t>Seguimiento</a:t>
          </a:r>
          <a:endParaRPr lang="es-MX" dirty="0"/>
        </a:p>
      </dgm:t>
    </dgm:pt>
    <dgm:pt modelId="{3BBE1F58-216D-473E-968D-BCFD75539458}" type="parTrans" cxnId="{A72E1618-298D-4D05-AB8B-0CC0D170E8F5}">
      <dgm:prSet/>
      <dgm:spPr/>
      <dgm:t>
        <a:bodyPr/>
        <a:lstStyle/>
        <a:p>
          <a:endParaRPr lang="es-MX"/>
        </a:p>
      </dgm:t>
    </dgm:pt>
    <dgm:pt modelId="{D18A0CEE-C111-4024-B5F7-ED1BAD3F6209}" type="sibTrans" cxnId="{A72E1618-298D-4D05-AB8B-0CC0D170E8F5}">
      <dgm:prSet/>
      <dgm:spPr/>
      <dgm:t>
        <a:bodyPr/>
        <a:lstStyle/>
        <a:p>
          <a:endParaRPr lang="es-MX"/>
        </a:p>
      </dgm:t>
    </dgm:pt>
    <dgm:pt modelId="{3BB773BA-6691-4B27-B355-F0ECA3CCED69}">
      <dgm:prSet/>
      <dgm:spPr/>
      <dgm:t>
        <a:bodyPr/>
        <a:lstStyle/>
        <a:p>
          <a:r>
            <a:rPr lang="es-MX" dirty="0" smtClean="0"/>
            <a:t>Generación de oportunidades y generar ideas</a:t>
          </a:r>
          <a:endParaRPr lang="es-MX" dirty="0"/>
        </a:p>
      </dgm:t>
    </dgm:pt>
    <dgm:pt modelId="{1EBD1C44-8AF5-4A76-BEB7-28B0EC421D74}" type="parTrans" cxnId="{D7DE7323-36F8-4787-8F92-21363A9E065C}">
      <dgm:prSet/>
      <dgm:spPr/>
      <dgm:t>
        <a:bodyPr/>
        <a:lstStyle/>
        <a:p>
          <a:endParaRPr lang="es-MX"/>
        </a:p>
      </dgm:t>
    </dgm:pt>
    <dgm:pt modelId="{A1AC4842-4912-49FC-A1F4-8C465C97611E}" type="sibTrans" cxnId="{D7DE7323-36F8-4787-8F92-21363A9E065C}">
      <dgm:prSet/>
      <dgm:spPr/>
      <dgm:t>
        <a:bodyPr/>
        <a:lstStyle/>
        <a:p>
          <a:endParaRPr lang="es-MX"/>
        </a:p>
      </dgm:t>
    </dgm:pt>
    <dgm:pt modelId="{8F3AD871-52E5-40A4-A3CF-0A4883CF2925}">
      <dgm:prSet/>
      <dgm:spPr/>
      <dgm:t>
        <a:bodyPr/>
        <a:lstStyle/>
        <a:p>
          <a:r>
            <a:rPr lang="es-MX" dirty="0" smtClean="0"/>
            <a:t>Priorización de ideas</a:t>
          </a:r>
          <a:endParaRPr lang="es-MX" dirty="0"/>
        </a:p>
      </dgm:t>
    </dgm:pt>
    <dgm:pt modelId="{2044B099-7DB4-463C-927E-F6310AB74754}" type="parTrans" cxnId="{101ED8EB-816B-499D-96CF-5A7D55E516F2}">
      <dgm:prSet/>
      <dgm:spPr/>
      <dgm:t>
        <a:bodyPr/>
        <a:lstStyle/>
        <a:p>
          <a:endParaRPr lang="es-MX"/>
        </a:p>
      </dgm:t>
    </dgm:pt>
    <dgm:pt modelId="{4DDA8148-0E54-412B-B005-B9837C69DCE5}" type="sibTrans" cxnId="{101ED8EB-816B-499D-96CF-5A7D55E516F2}">
      <dgm:prSet/>
      <dgm:spPr/>
      <dgm:t>
        <a:bodyPr/>
        <a:lstStyle/>
        <a:p>
          <a:endParaRPr lang="es-MX"/>
        </a:p>
      </dgm:t>
    </dgm:pt>
    <dgm:pt modelId="{EB35B838-0BE3-457C-AF80-F5032D8F4693}">
      <dgm:prSet/>
      <dgm:spPr/>
      <dgm:t>
        <a:bodyPr/>
        <a:lstStyle/>
        <a:p>
          <a:r>
            <a:rPr lang="es-MX" dirty="0" smtClean="0"/>
            <a:t>Evaluación de ideas</a:t>
          </a:r>
          <a:endParaRPr lang="es-MX" dirty="0"/>
        </a:p>
      </dgm:t>
    </dgm:pt>
    <dgm:pt modelId="{7B54BA60-90E0-4E02-9ECB-24C43C19BBD2}" type="parTrans" cxnId="{064799FF-D5EB-43D4-8328-1D4154EAE635}">
      <dgm:prSet/>
      <dgm:spPr/>
      <dgm:t>
        <a:bodyPr/>
        <a:lstStyle/>
        <a:p>
          <a:endParaRPr lang="es-MX"/>
        </a:p>
      </dgm:t>
    </dgm:pt>
    <dgm:pt modelId="{CA49CE17-0E60-40BE-B520-8827BFD24C36}" type="sibTrans" cxnId="{064799FF-D5EB-43D4-8328-1D4154EAE635}">
      <dgm:prSet/>
      <dgm:spPr/>
      <dgm:t>
        <a:bodyPr/>
        <a:lstStyle/>
        <a:p>
          <a:endParaRPr lang="es-MX"/>
        </a:p>
      </dgm:t>
    </dgm:pt>
    <dgm:pt modelId="{986EE888-3130-4B76-AEB3-C543A645D513}" type="pres">
      <dgm:prSet presAssocID="{F7F72320-19D2-41F1-A29F-6CE761A8D100}" presName="CompostProcess" presStyleCnt="0">
        <dgm:presLayoutVars>
          <dgm:dir/>
          <dgm:resizeHandles val="exact"/>
        </dgm:presLayoutVars>
      </dgm:prSet>
      <dgm:spPr/>
    </dgm:pt>
    <dgm:pt modelId="{040C77E7-E5B4-40AF-BC4A-CADF0EEF6B87}" type="pres">
      <dgm:prSet presAssocID="{F7F72320-19D2-41F1-A29F-6CE761A8D100}" presName="arrow" presStyleLbl="bgShp" presStyleIdx="0" presStyleCnt="1"/>
      <dgm:spPr/>
    </dgm:pt>
    <dgm:pt modelId="{4E916C80-FD04-45F1-AF9D-FCA2D33122FB}" type="pres">
      <dgm:prSet presAssocID="{F7F72320-19D2-41F1-A29F-6CE761A8D100}" presName="linearProcess" presStyleCnt="0"/>
      <dgm:spPr/>
    </dgm:pt>
    <dgm:pt modelId="{3BCD6D14-B81D-47E6-A0A7-2E17E7F3EFFC}" type="pres">
      <dgm:prSet presAssocID="{3BB773BA-6691-4B27-B355-F0ECA3CCED69}" presName="textNode" presStyleLbl="node1" presStyleIdx="0" presStyleCnt="6">
        <dgm:presLayoutVars>
          <dgm:bulletEnabled val="1"/>
        </dgm:presLayoutVars>
      </dgm:prSet>
      <dgm:spPr/>
    </dgm:pt>
    <dgm:pt modelId="{FD8245A6-596E-4587-9F60-870B4FE7C1E7}" type="pres">
      <dgm:prSet presAssocID="{A1AC4842-4912-49FC-A1F4-8C465C97611E}" presName="sibTrans" presStyleCnt="0"/>
      <dgm:spPr/>
    </dgm:pt>
    <dgm:pt modelId="{2725372A-F07E-42E7-9FC1-0257B5791B5E}" type="pres">
      <dgm:prSet presAssocID="{EB35B838-0BE3-457C-AF80-F5032D8F4693}" presName="textNode" presStyleLbl="node1" presStyleIdx="1" presStyleCnt="6">
        <dgm:presLayoutVars>
          <dgm:bulletEnabled val="1"/>
        </dgm:presLayoutVars>
      </dgm:prSet>
      <dgm:spPr/>
    </dgm:pt>
    <dgm:pt modelId="{9001AF15-8E3F-487D-94A4-61E38A7BE34D}" type="pres">
      <dgm:prSet presAssocID="{CA49CE17-0E60-40BE-B520-8827BFD24C36}" presName="sibTrans" presStyleCnt="0"/>
      <dgm:spPr/>
    </dgm:pt>
    <dgm:pt modelId="{F1A15E04-5210-4AD2-A5EE-6EEC168AC7FE}" type="pres">
      <dgm:prSet presAssocID="{8F3AD871-52E5-40A4-A3CF-0A4883CF2925}" presName="textNode" presStyleLbl="node1" presStyleIdx="2" presStyleCnt="6">
        <dgm:presLayoutVars>
          <dgm:bulletEnabled val="1"/>
        </dgm:presLayoutVars>
      </dgm:prSet>
      <dgm:spPr/>
      <dgm:t>
        <a:bodyPr/>
        <a:lstStyle/>
        <a:p>
          <a:endParaRPr lang="es-MX"/>
        </a:p>
      </dgm:t>
    </dgm:pt>
    <dgm:pt modelId="{1CC8E6E7-65D3-44D3-B7D7-E795D5C92F2A}" type="pres">
      <dgm:prSet presAssocID="{4DDA8148-0E54-412B-B005-B9837C69DCE5}" presName="sibTrans" presStyleCnt="0"/>
      <dgm:spPr/>
    </dgm:pt>
    <dgm:pt modelId="{C0F4155C-31F9-45B8-922B-F352D8248A9C}" type="pres">
      <dgm:prSet presAssocID="{4245DD5E-6214-49A7-B986-AB381A2958BA}" presName="textNode" presStyleLbl="node1" presStyleIdx="3" presStyleCnt="6">
        <dgm:presLayoutVars>
          <dgm:bulletEnabled val="1"/>
        </dgm:presLayoutVars>
      </dgm:prSet>
      <dgm:spPr/>
    </dgm:pt>
    <dgm:pt modelId="{F888950C-772F-455B-98BA-DA74BFA49A37}" type="pres">
      <dgm:prSet presAssocID="{6B327A66-DE89-4BD4-AC63-EDB31609FE90}" presName="sibTrans" presStyleCnt="0"/>
      <dgm:spPr/>
    </dgm:pt>
    <dgm:pt modelId="{3B1217EB-42F0-479C-89A3-DE5103358FA4}" type="pres">
      <dgm:prSet presAssocID="{7548CC3D-FB07-4F0A-B7EE-F50C81960FF5}" presName="textNode" presStyleLbl="node1" presStyleIdx="4" presStyleCnt="6">
        <dgm:presLayoutVars>
          <dgm:bulletEnabled val="1"/>
        </dgm:presLayoutVars>
      </dgm:prSet>
      <dgm:spPr/>
    </dgm:pt>
    <dgm:pt modelId="{DAFA3DE6-0C22-4A5D-98FC-6FBB9FE87FA0}" type="pres">
      <dgm:prSet presAssocID="{61BF0058-B79A-4DF4-A079-966FDA700B83}" presName="sibTrans" presStyleCnt="0"/>
      <dgm:spPr/>
    </dgm:pt>
    <dgm:pt modelId="{2514D682-18B5-4094-B479-F87379A3F948}" type="pres">
      <dgm:prSet presAssocID="{CA27660A-A4F9-4497-B30A-68E45DB4D8E8}" presName="textNode" presStyleLbl="node1" presStyleIdx="5" presStyleCnt="6">
        <dgm:presLayoutVars>
          <dgm:bulletEnabled val="1"/>
        </dgm:presLayoutVars>
      </dgm:prSet>
      <dgm:spPr/>
    </dgm:pt>
  </dgm:ptLst>
  <dgm:cxnLst>
    <dgm:cxn modelId="{47803C87-03D9-41C1-A214-2CCA29104872}" type="presOf" srcId="{3BB773BA-6691-4B27-B355-F0ECA3CCED69}" destId="{3BCD6D14-B81D-47E6-A0A7-2E17E7F3EFFC}" srcOrd="0" destOrd="0" presId="urn:microsoft.com/office/officeart/2005/8/layout/hProcess9"/>
    <dgm:cxn modelId="{8FE29F02-4C68-4482-B6E6-D643EEBFAC70}" type="presOf" srcId="{4245DD5E-6214-49A7-B986-AB381A2958BA}" destId="{C0F4155C-31F9-45B8-922B-F352D8248A9C}" srcOrd="0" destOrd="0" presId="urn:microsoft.com/office/officeart/2005/8/layout/hProcess9"/>
    <dgm:cxn modelId="{D7DE7323-36F8-4787-8F92-21363A9E065C}" srcId="{F7F72320-19D2-41F1-A29F-6CE761A8D100}" destId="{3BB773BA-6691-4B27-B355-F0ECA3CCED69}" srcOrd="0" destOrd="0" parTransId="{1EBD1C44-8AF5-4A76-BEB7-28B0EC421D74}" sibTransId="{A1AC4842-4912-49FC-A1F4-8C465C97611E}"/>
    <dgm:cxn modelId="{101ED8EB-816B-499D-96CF-5A7D55E516F2}" srcId="{F7F72320-19D2-41F1-A29F-6CE761A8D100}" destId="{8F3AD871-52E5-40A4-A3CF-0A4883CF2925}" srcOrd="2" destOrd="0" parTransId="{2044B099-7DB4-463C-927E-F6310AB74754}" sibTransId="{4DDA8148-0E54-412B-B005-B9837C69DCE5}"/>
    <dgm:cxn modelId="{064799FF-D5EB-43D4-8328-1D4154EAE635}" srcId="{F7F72320-19D2-41F1-A29F-6CE761A8D100}" destId="{EB35B838-0BE3-457C-AF80-F5032D8F4693}" srcOrd="1" destOrd="0" parTransId="{7B54BA60-90E0-4E02-9ECB-24C43C19BBD2}" sibTransId="{CA49CE17-0E60-40BE-B520-8827BFD24C36}"/>
    <dgm:cxn modelId="{A98FDFFC-41B8-423E-A922-E8E762ADE339}" type="presOf" srcId="{8F3AD871-52E5-40A4-A3CF-0A4883CF2925}" destId="{F1A15E04-5210-4AD2-A5EE-6EEC168AC7FE}" srcOrd="0" destOrd="0" presId="urn:microsoft.com/office/officeart/2005/8/layout/hProcess9"/>
    <dgm:cxn modelId="{F2330A86-3040-4283-99AE-E8F2A82D78A4}" srcId="{F7F72320-19D2-41F1-A29F-6CE761A8D100}" destId="{4245DD5E-6214-49A7-B986-AB381A2958BA}" srcOrd="3" destOrd="0" parTransId="{73F52DF7-4663-4FF4-8E0F-2111EC7694FF}" sibTransId="{6B327A66-DE89-4BD4-AC63-EDB31609FE90}"/>
    <dgm:cxn modelId="{0D1FF4B7-3DA2-4921-82A8-5F5D1336DEB6}" type="presOf" srcId="{7548CC3D-FB07-4F0A-B7EE-F50C81960FF5}" destId="{3B1217EB-42F0-479C-89A3-DE5103358FA4}" srcOrd="0" destOrd="0" presId="urn:microsoft.com/office/officeart/2005/8/layout/hProcess9"/>
    <dgm:cxn modelId="{F7A27622-8BB4-4982-B119-DC9A2408773F}" type="presOf" srcId="{EB35B838-0BE3-457C-AF80-F5032D8F4693}" destId="{2725372A-F07E-42E7-9FC1-0257B5791B5E}" srcOrd="0" destOrd="0" presId="urn:microsoft.com/office/officeart/2005/8/layout/hProcess9"/>
    <dgm:cxn modelId="{5FB63FE3-A4C7-4170-8933-E05200E64DC9}" srcId="{F7F72320-19D2-41F1-A29F-6CE761A8D100}" destId="{7548CC3D-FB07-4F0A-B7EE-F50C81960FF5}" srcOrd="4" destOrd="0" parTransId="{5E4639FC-EE8D-4852-84DB-DB3A12D35822}" sibTransId="{61BF0058-B79A-4DF4-A079-966FDA700B83}"/>
    <dgm:cxn modelId="{BFB8060F-C51C-4CF3-B97C-270AFD4C548B}" type="presOf" srcId="{F7F72320-19D2-41F1-A29F-6CE761A8D100}" destId="{986EE888-3130-4B76-AEB3-C543A645D513}" srcOrd="0" destOrd="0" presId="urn:microsoft.com/office/officeart/2005/8/layout/hProcess9"/>
    <dgm:cxn modelId="{A72E1618-298D-4D05-AB8B-0CC0D170E8F5}" srcId="{F7F72320-19D2-41F1-A29F-6CE761A8D100}" destId="{CA27660A-A4F9-4497-B30A-68E45DB4D8E8}" srcOrd="5" destOrd="0" parTransId="{3BBE1F58-216D-473E-968D-BCFD75539458}" sibTransId="{D18A0CEE-C111-4024-B5F7-ED1BAD3F6209}"/>
    <dgm:cxn modelId="{23077B17-8720-4285-98FA-ACACF08DE01C}" type="presOf" srcId="{CA27660A-A4F9-4497-B30A-68E45DB4D8E8}" destId="{2514D682-18B5-4094-B479-F87379A3F948}" srcOrd="0" destOrd="0" presId="urn:microsoft.com/office/officeart/2005/8/layout/hProcess9"/>
    <dgm:cxn modelId="{9D246CD9-ED22-41C1-B0ED-BC00598E1C39}" type="presParOf" srcId="{986EE888-3130-4B76-AEB3-C543A645D513}" destId="{040C77E7-E5B4-40AF-BC4A-CADF0EEF6B87}" srcOrd="0" destOrd="0" presId="urn:microsoft.com/office/officeart/2005/8/layout/hProcess9"/>
    <dgm:cxn modelId="{470028B0-E9C4-4B76-80A3-F595808E139C}" type="presParOf" srcId="{986EE888-3130-4B76-AEB3-C543A645D513}" destId="{4E916C80-FD04-45F1-AF9D-FCA2D33122FB}" srcOrd="1" destOrd="0" presId="urn:microsoft.com/office/officeart/2005/8/layout/hProcess9"/>
    <dgm:cxn modelId="{FED741F9-179A-458A-A892-B1DA944CB121}" type="presParOf" srcId="{4E916C80-FD04-45F1-AF9D-FCA2D33122FB}" destId="{3BCD6D14-B81D-47E6-A0A7-2E17E7F3EFFC}" srcOrd="0" destOrd="0" presId="urn:microsoft.com/office/officeart/2005/8/layout/hProcess9"/>
    <dgm:cxn modelId="{8E4135A6-2645-427A-8368-F5479BD0DBF1}" type="presParOf" srcId="{4E916C80-FD04-45F1-AF9D-FCA2D33122FB}" destId="{FD8245A6-596E-4587-9F60-870B4FE7C1E7}" srcOrd="1" destOrd="0" presId="urn:microsoft.com/office/officeart/2005/8/layout/hProcess9"/>
    <dgm:cxn modelId="{C4283C95-3261-411C-8FBF-724247B3CC4D}" type="presParOf" srcId="{4E916C80-FD04-45F1-AF9D-FCA2D33122FB}" destId="{2725372A-F07E-42E7-9FC1-0257B5791B5E}" srcOrd="2" destOrd="0" presId="urn:microsoft.com/office/officeart/2005/8/layout/hProcess9"/>
    <dgm:cxn modelId="{644B1010-DD6C-4172-86B8-C4F1AC4D7822}" type="presParOf" srcId="{4E916C80-FD04-45F1-AF9D-FCA2D33122FB}" destId="{9001AF15-8E3F-487D-94A4-61E38A7BE34D}" srcOrd="3" destOrd="0" presId="urn:microsoft.com/office/officeart/2005/8/layout/hProcess9"/>
    <dgm:cxn modelId="{3A224B42-C481-493A-8799-4D90F3C969F6}" type="presParOf" srcId="{4E916C80-FD04-45F1-AF9D-FCA2D33122FB}" destId="{F1A15E04-5210-4AD2-A5EE-6EEC168AC7FE}" srcOrd="4" destOrd="0" presId="urn:microsoft.com/office/officeart/2005/8/layout/hProcess9"/>
    <dgm:cxn modelId="{8F1A4CB1-75DE-4B5C-AFB0-72C7E1165EAB}" type="presParOf" srcId="{4E916C80-FD04-45F1-AF9D-FCA2D33122FB}" destId="{1CC8E6E7-65D3-44D3-B7D7-E795D5C92F2A}" srcOrd="5" destOrd="0" presId="urn:microsoft.com/office/officeart/2005/8/layout/hProcess9"/>
    <dgm:cxn modelId="{220C702A-2F67-4FB6-B644-E61AAF4C32DF}" type="presParOf" srcId="{4E916C80-FD04-45F1-AF9D-FCA2D33122FB}" destId="{C0F4155C-31F9-45B8-922B-F352D8248A9C}" srcOrd="6" destOrd="0" presId="urn:microsoft.com/office/officeart/2005/8/layout/hProcess9"/>
    <dgm:cxn modelId="{C5187F71-4A74-456A-B6F8-79BB50526F24}" type="presParOf" srcId="{4E916C80-FD04-45F1-AF9D-FCA2D33122FB}" destId="{F888950C-772F-455B-98BA-DA74BFA49A37}" srcOrd="7" destOrd="0" presId="urn:microsoft.com/office/officeart/2005/8/layout/hProcess9"/>
    <dgm:cxn modelId="{A7955EB4-13DF-43A9-887A-45B78E8AB986}" type="presParOf" srcId="{4E916C80-FD04-45F1-AF9D-FCA2D33122FB}" destId="{3B1217EB-42F0-479C-89A3-DE5103358FA4}" srcOrd="8" destOrd="0" presId="urn:microsoft.com/office/officeart/2005/8/layout/hProcess9"/>
    <dgm:cxn modelId="{106B5DDC-1E5E-4C86-9319-20D46225CA59}" type="presParOf" srcId="{4E916C80-FD04-45F1-AF9D-FCA2D33122FB}" destId="{DAFA3DE6-0C22-4A5D-98FC-6FBB9FE87FA0}" srcOrd="9" destOrd="0" presId="urn:microsoft.com/office/officeart/2005/8/layout/hProcess9"/>
    <dgm:cxn modelId="{4F38BA68-5F9F-4B9E-BFE2-681CA148F484}" type="presParOf" srcId="{4E916C80-FD04-45F1-AF9D-FCA2D33122FB}" destId="{2514D682-18B5-4094-B479-F87379A3F948}" srcOrd="1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4B6383-F6DA-4116-A092-C1FE4772A3D8}">
      <dsp:nvSpPr>
        <dsp:cNvPr id="0" name=""/>
        <dsp:cNvSpPr/>
      </dsp:nvSpPr>
      <dsp:spPr>
        <a:xfrm>
          <a:off x="2501830" y="846437"/>
          <a:ext cx="5642568" cy="5642568"/>
        </a:xfrm>
        <a:prstGeom prst="blockArc">
          <a:avLst>
            <a:gd name="adj1" fmla="val 9000000"/>
            <a:gd name="adj2" fmla="val 16200000"/>
            <a:gd name="adj3" fmla="val 4643"/>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A4719C3-6BA1-42D0-AD93-7B3807D7742E}">
      <dsp:nvSpPr>
        <dsp:cNvPr id="0" name=""/>
        <dsp:cNvSpPr/>
      </dsp:nvSpPr>
      <dsp:spPr>
        <a:xfrm>
          <a:off x="2501830" y="846437"/>
          <a:ext cx="5642568" cy="5642568"/>
        </a:xfrm>
        <a:prstGeom prst="blockArc">
          <a:avLst>
            <a:gd name="adj1" fmla="val 1800000"/>
            <a:gd name="adj2" fmla="val 9000000"/>
            <a:gd name="adj3" fmla="val 4643"/>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ED2AA5A-F0AF-4A3A-A1D4-46F4CD3250D8}">
      <dsp:nvSpPr>
        <dsp:cNvPr id="0" name=""/>
        <dsp:cNvSpPr/>
      </dsp:nvSpPr>
      <dsp:spPr>
        <a:xfrm>
          <a:off x="2501830" y="846437"/>
          <a:ext cx="5642568" cy="5642568"/>
        </a:xfrm>
        <a:prstGeom prst="blockArc">
          <a:avLst>
            <a:gd name="adj1" fmla="val 16200000"/>
            <a:gd name="adj2" fmla="val 1800000"/>
            <a:gd name="adj3" fmla="val 4643"/>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7921C08-C887-4E27-B9C1-2C693CF5D989}">
      <dsp:nvSpPr>
        <dsp:cNvPr id="0" name=""/>
        <dsp:cNvSpPr/>
      </dsp:nvSpPr>
      <dsp:spPr>
        <a:xfrm>
          <a:off x="4023525" y="2368133"/>
          <a:ext cx="2599177" cy="2599177"/>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s-MX" sz="3200" kern="1200" dirty="0" smtClean="0"/>
            <a:t>Progreso</a:t>
          </a:r>
          <a:endParaRPr lang="es-MX" sz="3200" kern="1200" dirty="0"/>
        </a:p>
      </dsp:txBody>
      <dsp:txXfrm>
        <a:off x="4404166" y="2748774"/>
        <a:ext cx="1837895" cy="1837895"/>
      </dsp:txXfrm>
    </dsp:sp>
    <dsp:sp modelId="{64145458-A5AC-4D51-931B-A762D9D81399}">
      <dsp:nvSpPr>
        <dsp:cNvPr id="0" name=""/>
        <dsp:cNvSpPr/>
      </dsp:nvSpPr>
      <dsp:spPr>
        <a:xfrm>
          <a:off x="4413402" y="2225"/>
          <a:ext cx="1819423" cy="1819423"/>
        </a:xfrm>
        <a:prstGeom prst="ellipse">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smtClean="0"/>
            <a:t>Competitividad</a:t>
          </a:r>
          <a:endParaRPr lang="es-MX" sz="1200" kern="1200" dirty="0"/>
        </a:p>
      </dsp:txBody>
      <dsp:txXfrm>
        <a:off x="4679850" y="268673"/>
        <a:ext cx="1286527" cy="1286527"/>
      </dsp:txXfrm>
    </dsp:sp>
    <dsp:sp modelId="{592D339E-C2E8-426E-B3DE-98D0906B3486}">
      <dsp:nvSpPr>
        <dsp:cNvPr id="0" name=""/>
        <dsp:cNvSpPr/>
      </dsp:nvSpPr>
      <dsp:spPr>
        <a:xfrm>
          <a:off x="6799982" y="4135902"/>
          <a:ext cx="1819423" cy="1819423"/>
        </a:xfrm>
        <a:prstGeom prst="ellipse">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Globalización</a:t>
          </a:r>
          <a:endParaRPr lang="es-MX" sz="1400" kern="1200" dirty="0"/>
        </a:p>
      </dsp:txBody>
      <dsp:txXfrm>
        <a:off x="7066430" y="4402350"/>
        <a:ext cx="1286527" cy="1286527"/>
      </dsp:txXfrm>
    </dsp:sp>
    <dsp:sp modelId="{FDE0F56C-A5D7-4E77-A60F-B5D66B036459}">
      <dsp:nvSpPr>
        <dsp:cNvPr id="0" name=""/>
        <dsp:cNvSpPr/>
      </dsp:nvSpPr>
      <dsp:spPr>
        <a:xfrm>
          <a:off x="2026822" y="4135902"/>
          <a:ext cx="1819423" cy="1819423"/>
        </a:xfrm>
        <a:prstGeom prst="ellipse">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Innovación</a:t>
          </a:r>
          <a:endParaRPr lang="es-MX" sz="1600" kern="1200" dirty="0"/>
        </a:p>
      </dsp:txBody>
      <dsp:txXfrm>
        <a:off x="2293270" y="4402350"/>
        <a:ext cx="1286527" cy="128652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E6523F-0C25-44BD-B88B-D6EF8ED7FC82}">
      <dsp:nvSpPr>
        <dsp:cNvPr id="0" name=""/>
        <dsp:cNvSpPr/>
      </dsp:nvSpPr>
      <dsp:spPr>
        <a:xfrm>
          <a:off x="1614" y="1749167"/>
          <a:ext cx="2140464" cy="2140464"/>
        </a:xfrm>
        <a:prstGeom prst="ellipse">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s-MX" sz="1700" kern="1200" dirty="0" smtClean="0"/>
            <a:t>conocimiento</a:t>
          </a:r>
          <a:endParaRPr lang="es-MX" sz="1700" kern="1200" dirty="0"/>
        </a:p>
      </dsp:txBody>
      <dsp:txXfrm>
        <a:off x="315078" y="2062631"/>
        <a:ext cx="1513536" cy="1513536"/>
      </dsp:txXfrm>
    </dsp:sp>
    <dsp:sp modelId="{5227ECA5-D6C1-4B35-8A78-00843A84316B}">
      <dsp:nvSpPr>
        <dsp:cNvPr id="0" name=""/>
        <dsp:cNvSpPr/>
      </dsp:nvSpPr>
      <dsp:spPr>
        <a:xfrm>
          <a:off x="2315885" y="2198665"/>
          <a:ext cx="1241469" cy="1241469"/>
        </a:xfrm>
        <a:prstGeom prst="mathPlus">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2480442" y="2673403"/>
        <a:ext cx="912355" cy="291993"/>
      </dsp:txXfrm>
    </dsp:sp>
    <dsp:sp modelId="{BBCC81B2-CC2D-48EB-B29D-F39006D34109}">
      <dsp:nvSpPr>
        <dsp:cNvPr id="0" name=""/>
        <dsp:cNvSpPr/>
      </dsp:nvSpPr>
      <dsp:spPr>
        <a:xfrm>
          <a:off x="3731161" y="1749167"/>
          <a:ext cx="2140464" cy="2140464"/>
        </a:xfrm>
        <a:prstGeom prst="ellipse">
          <a:avLst/>
        </a:prstGeom>
        <a:solidFill>
          <a:schemeClr val="accent2">
            <a:hueOff val="444793"/>
            <a:satOff val="-9942"/>
            <a:lumOff val="-9412"/>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s-MX" sz="1700" kern="1200" dirty="0" smtClean="0"/>
            <a:t>Creatividad</a:t>
          </a:r>
          <a:endParaRPr lang="es-MX" sz="1700" kern="1200" dirty="0"/>
        </a:p>
      </dsp:txBody>
      <dsp:txXfrm>
        <a:off x="4044625" y="2062631"/>
        <a:ext cx="1513536" cy="1513536"/>
      </dsp:txXfrm>
    </dsp:sp>
    <dsp:sp modelId="{2A77DE14-4E3D-491E-B851-7D562B49770B}">
      <dsp:nvSpPr>
        <dsp:cNvPr id="0" name=""/>
        <dsp:cNvSpPr/>
      </dsp:nvSpPr>
      <dsp:spPr>
        <a:xfrm>
          <a:off x="6045431" y="2198665"/>
          <a:ext cx="1241469" cy="1241469"/>
        </a:xfrm>
        <a:prstGeom prst="mathEqual">
          <a:avLst/>
        </a:prstGeom>
        <a:solidFill>
          <a:schemeClr val="accent2">
            <a:hueOff val="889586"/>
            <a:satOff val="-19883"/>
            <a:lumOff val="-1882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6209988" y="2454408"/>
        <a:ext cx="912355" cy="729983"/>
      </dsp:txXfrm>
    </dsp:sp>
    <dsp:sp modelId="{4AFC9D1A-85E8-40D3-A687-1ECE381FF1CF}">
      <dsp:nvSpPr>
        <dsp:cNvPr id="0" name=""/>
        <dsp:cNvSpPr/>
      </dsp:nvSpPr>
      <dsp:spPr>
        <a:xfrm>
          <a:off x="7460707" y="1749167"/>
          <a:ext cx="2140464" cy="2140464"/>
        </a:xfrm>
        <a:prstGeom prst="ellipse">
          <a:avLst/>
        </a:prstGeom>
        <a:solidFill>
          <a:schemeClr val="accent2">
            <a:hueOff val="889586"/>
            <a:satOff val="-19883"/>
            <a:lumOff val="-18823"/>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s-MX" sz="1700" kern="1200" dirty="0" smtClean="0"/>
            <a:t>Innovación</a:t>
          </a:r>
          <a:endParaRPr lang="es-MX" sz="1700" kern="1200" dirty="0"/>
        </a:p>
      </dsp:txBody>
      <dsp:txXfrm>
        <a:off x="7774171" y="2062631"/>
        <a:ext cx="1513536" cy="151353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371DB6-15CA-4210-8005-1EAFEEB84D90}">
      <dsp:nvSpPr>
        <dsp:cNvPr id="0" name=""/>
        <dsp:cNvSpPr/>
      </dsp:nvSpPr>
      <dsp:spPr>
        <a:xfrm>
          <a:off x="0" y="1624997"/>
          <a:ext cx="9472612" cy="554400"/>
        </a:xfrm>
        <a:prstGeom prst="rect">
          <a:avLst/>
        </a:prstGeom>
        <a:solidFill>
          <a:schemeClr val="lt1">
            <a:alpha val="90000"/>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16224C4-C49F-4108-8A89-4C21765A2C55}">
      <dsp:nvSpPr>
        <dsp:cNvPr id="0" name=""/>
        <dsp:cNvSpPr/>
      </dsp:nvSpPr>
      <dsp:spPr>
        <a:xfrm>
          <a:off x="473630" y="1300277"/>
          <a:ext cx="6630828" cy="649440"/>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0630" tIns="0" rIns="250630" bIns="0" numCol="1" spcCol="1270" anchor="ctr" anchorCtr="0">
          <a:noAutofit/>
        </a:bodyPr>
        <a:lstStyle/>
        <a:p>
          <a:pPr lvl="0" algn="l" defTabSz="977900">
            <a:lnSpc>
              <a:spcPct val="90000"/>
            </a:lnSpc>
            <a:spcBef>
              <a:spcPct val="0"/>
            </a:spcBef>
            <a:spcAft>
              <a:spcPct val="35000"/>
            </a:spcAft>
          </a:pPr>
          <a:r>
            <a:rPr lang="es-MX" sz="2200" kern="1200" dirty="0" smtClean="0"/>
            <a:t>Creatividad tecnológica (innovación)</a:t>
          </a:r>
          <a:endParaRPr lang="es-MX" sz="2200" kern="1200" dirty="0"/>
        </a:p>
      </dsp:txBody>
      <dsp:txXfrm>
        <a:off x="505333" y="1331980"/>
        <a:ext cx="6567422" cy="586034"/>
      </dsp:txXfrm>
    </dsp:sp>
    <dsp:sp modelId="{2C74524C-13DD-4F4B-AF0C-9F0F9E2C5ABF}">
      <dsp:nvSpPr>
        <dsp:cNvPr id="0" name=""/>
        <dsp:cNvSpPr/>
      </dsp:nvSpPr>
      <dsp:spPr>
        <a:xfrm>
          <a:off x="0" y="2622917"/>
          <a:ext cx="9472612" cy="554400"/>
        </a:xfrm>
        <a:prstGeom prst="rect">
          <a:avLst/>
        </a:prstGeom>
        <a:solidFill>
          <a:schemeClr val="lt1">
            <a:alpha val="90000"/>
            <a:hueOff val="0"/>
            <a:satOff val="0"/>
            <a:lumOff val="0"/>
            <a:alphaOff val="0"/>
          </a:schemeClr>
        </a:solidFill>
        <a:ln w="15875"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4D66E59-BFA3-4815-AB3D-3B17660DDDA8}">
      <dsp:nvSpPr>
        <dsp:cNvPr id="0" name=""/>
        <dsp:cNvSpPr/>
      </dsp:nvSpPr>
      <dsp:spPr>
        <a:xfrm>
          <a:off x="473630" y="2298197"/>
          <a:ext cx="6630828" cy="649440"/>
        </a:xfrm>
        <a:prstGeom prst="roundRect">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0630" tIns="0" rIns="250630" bIns="0" numCol="1" spcCol="1270" anchor="ctr" anchorCtr="0">
          <a:noAutofit/>
        </a:bodyPr>
        <a:lstStyle/>
        <a:p>
          <a:pPr lvl="0" algn="l" defTabSz="977900">
            <a:lnSpc>
              <a:spcPct val="90000"/>
            </a:lnSpc>
            <a:spcBef>
              <a:spcPct val="0"/>
            </a:spcBef>
            <a:spcAft>
              <a:spcPct val="35000"/>
            </a:spcAft>
          </a:pPr>
          <a:r>
            <a:rPr lang="es-MX" sz="2200" kern="1200" dirty="0" smtClean="0"/>
            <a:t>Creatividad económica (emprendedurismo)</a:t>
          </a:r>
          <a:endParaRPr lang="es-MX" sz="2200" kern="1200" dirty="0"/>
        </a:p>
      </dsp:txBody>
      <dsp:txXfrm>
        <a:off x="505333" y="2329900"/>
        <a:ext cx="6567422" cy="586034"/>
      </dsp:txXfrm>
    </dsp:sp>
    <dsp:sp modelId="{D120ABA2-E6D5-4FD2-9206-7F500EE40DDD}">
      <dsp:nvSpPr>
        <dsp:cNvPr id="0" name=""/>
        <dsp:cNvSpPr/>
      </dsp:nvSpPr>
      <dsp:spPr>
        <a:xfrm>
          <a:off x="0" y="3620837"/>
          <a:ext cx="9472612" cy="554400"/>
        </a:xfrm>
        <a:prstGeom prst="rect">
          <a:avLst/>
        </a:prstGeom>
        <a:solidFill>
          <a:schemeClr val="lt1">
            <a:alpha val="90000"/>
            <a:hueOff val="0"/>
            <a:satOff val="0"/>
            <a:lumOff val="0"/>
            <a:alphaOff val="0"/>
          </a:schemeClr>
        </a:solidFill>
        <a:ln w="15875"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035D443-324F-465E-A49D-AAE1B71A109A}">
      <dsp:nvSpPr>
        <dsp:cNvPr id="0" name=""/>
        <dsp:cNvSpPr/>
      </dsp:nvSpPr>
      <dsp:spPr>
        <a:xfrm>
          <a:off x="473630" y="3296117"/>
          <a:ext cx="6630828" cy="649440"/>
        </a:xfrm>
        <a:prstGeom prst="roundRect">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0630" tIns="0" rIns="250630" bIns="0" numCol="1" spcCol="1270" anchor="ctr" anchorCtr="0">
          <a:noAutofit/>
        </a:bodyPr>
        <a:lstStyle/>
        <a:p>
          <a:pPr lvl="0" algn="l" defTabSz="977900">
            <a:lnSpc>
              <a:spcPct val="90000"/>
            </a:lnSpc>
            <a:spcBef>
              <a:spcPct val="0"/>
            </a:spcBef>
            <a:spcAft>
              <a:spcPct val="35000"/>
            </a:spcAft>
          </a:pPr>
          <a:r>
            <a:rPr lang="es-MX" sz="2200" kern="1200" dirty="0" smtClean="0"/>
            <a:t>Creatividad artística y cultural</a:t>
          </a:r>
          <a:endParaRPr lang="es-MX" sz="2200" kern="1200" dirty="0"/>
        </a:p>
      </dsp:txBody>
      <dsp:txXfrm>
        <a:off x="505333" y="3327820"/>
        <a:ext cx="6567422" cy="58603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74B931-EC5C-4DA5-9F75-930D542E639C}">
      <dsp:nvSpPr>
        <dsp:cNvPr id="0" name=""/>
        <dsp:cNvSpPr/>
      </dsp:nvSpPr>
      <dsp:spPr>
        <a:xfrm>
          <a:off x="0" y="0"/>
          <a:ext cx="10286773" cy="3086100"/>
        </a:xfrm>
        <a:prstGeom prst="roundRect">
          <a:avLst>
            <a:gd name="adj" fmla="val 10000"/>
          </a:avLst>
        </a:prstGeom>
        <a:solidFill>
          <a:schemeClr val="accent2">
            <a:tint val="40000"/>
            <a:alpha val="90000"/>
            <a:hueOff val="0"/>
            <a:satOff val="0"/>
            <a:lumOff val="0"/>
            <a:alphaOff val="0"/>
          </a:schemeClr>
        </a:solidFill>
        <a:ln w="15875"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C66042E-1A29-4391-8D23-7D2BFF3DCFAA}">
      <dsp:nvSpPr>
        <dsp:cNvPr id="0" name=""/>
        <dsp:cNvSpPr/>
      </dsp:nvSpPr>
      <dsp:spPr>
        <a:xfrm>
          <a:off x="311436" y="411480"/>
          <a:ext cx="2247418" cy="2263140"/>
        </a:xfrm>
        <a:prstGeom prst="roundRect">
          <a:avLst>
            <a:gd name="adj" fmla="val 10000"/>
          </a:avLst>
        </a:prstGeom>
        <a:blipFill rotWithShape="1">
          <a:blip xmlns:r="http://schemas.openxmlformats.org/officeDocument/2006/relationships" r:embed="rId1"/>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F88BA42-F619-45BF-A903-DFD9DEC85769}">
      <dsp:nvSpPr>
        <dsp:cNvPr id="0" name=""/>
        <dsp:cNvSpPr/>
      </dsp:nvSpPr>
      <dsp:spPr>
        <a:xfrm rot="10800000">
          <a:off x="311436" y="3086099"/>
          <a:ext cx="2247418" cy="3771900"/>
        </a:xfrm>
        <a:prstGeom prst="round2SameRect">
          <a:avLst>
            <a:gd name="adj1" fmla="val 10500"/>
            <a:gd name="adj2" fmla="val 0"/>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t" anchorCtr="0">
          <a:noAutofit/>
        </a:bodyPr>
        <a:lstStyle/>
        <a:p>
          <a:pPr lvl="0" algn="ctr" defTabSz="800100">
            <a:lnSpc>
              <a:spcPct val="90000"/>
            </a:lnSpc>
            <a:spcBef>
              <a:spcPct val="0"/>
            </a:spcBef>
            <a:spcAft>
              <a:spcPct val="35000"/>
            </a:spcAft>
          </a:pPr>
          <a:r>
            <a:rPr lang="es-MX" sz="1800" b="1" kern="1200" dirty="0" smtClean="0">
              <a:solidFill>
                <a:schemeClr val="accent3">
                  <a:lumMod val="50000"/>
                </a:schemeClr>
              </a:solidFill>
            </a:rPr>
            <a:t>Innovación</a:t>
          </a:r>
          <a:r>
            <a:rPr lang="es-MX" sz="1800" b="1" kern="1200" baseline="0" dirty="0" smtClean="0">
              <a:solidFill>
                <a:schemeClr val="accent3">
                  <a:lumMod val="50000"/>
                </a:schemeClr>
              </a:solidFill>
            </a:rPr>
            <a:t> de producto</a:t>
          </a:r>
        </a:p>
        <a:p>
          <a:pPr lvl="0" algn="ctr" defTabSz="800100">
            <a:lnSpc>
              <a:spcPct val="90000"/>
            </a:lnSpc>
            <a:spcBef>
              <a:spcPct val="0"/>
            </a:spcBef>
            <a:spcAft>
              <a:spcPct val="35000"/>
            </a:spcAft>
          </a:pPr>
          <a:r>
            <a:rPr lang="es-MX" sz="1800" kern="1200" baseline="0" dirty="0" smtClean="0"/>
            <a:t>Supone desarrollar un servicio o bien novedoso, total o parcialmente, tanto respecto a sus características técnicas, componentes o materiales o sus funcionalidades.</a:t>
          </a:r>
          <a:endParaRPr lang="es-MX" sz="1800" kern="1200" dirty="0"/>
        </a:p>
      </dsp:txBody>
      <dsp:txXfrm rot="10800000">
        <a:off x="380552" y="3086099"/>
        <a:ext cx="2109186" cy="3702784"/>
      </dsp:txXfrm>
    </dsp:sp>
    <dsp:sp modelId="{59FCFCC4-8134-4E95-B023-F2C408BF066E}">
      <dsp:nvSpPr>
        <dsp:cNvPr id="0" name=""/>
        <dsp:cNvSpPr/>
      </dsp:nvSpPr>
      <dsp:spPr>
        <a:xfrm>
          <a:off x="2783596" y="411480"/>
          <a:ext cx="2247418" cy="2263140"/>
        </a:xfrm>
        <a:prstGeom prst="roundRect">
          <a:avLst>
            <a:gd name="adj" fmla="val 10000"/>
          </a:avLst>
        </a:prstGeom>
        <a:blipFill rotWithShape="1">
          <a:blip xmlns:r="http://schemas.openxmlformats.org/officeDocument/2006/relationships" r:embed="rId2"/>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3B907BB-0D76-4C9F-A3AC-594C93427EA4}">
      <dsp:nvSpPr>
        <dsp:cNvPr id="0" name=""/>
        <dsp:cNvSpPr/>
      </dsp:nvSpPr>
      <dsp:spPr>
        <a:xfrm rot="10800000">
          <a:off x="2783596" y="3086099"/>
          <a:ext cx="2247418" cy="3771900"/>
        </a:xfrm>
        <a:prstGeom prst="round2SameRect">
          <a:avLst>
            <a:gd name="adj1" fmla="val 10500"/>
            <a:gd name="adj2" fmla="val 0"/>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t" anchorCtr="0">
          <a:noAutofit/>
        </a:bodyPr>
        <a:lstStyle/>
        <a:p>
          <a:pPr lvl="0" algn="ctr" defTabSz="800100">
            <a:lnSpc>
              <a:spcPct val="90000"/>
            </a:lnSpc>
            <a:spcBef>
              <a:spcPct val="0"/>
            </a:spcBef>
            <a:spcAft>
              <a:spcPct val="35000"/>
            </a:spcAft>
          </a:pPr>
          <a:r>
            <a:rPr lang="es-MX" sz="1800" b="1" kern="1200" dirty="0" smtClean="0">
              <a:solidFill>
                <a:schemeClr val="accent3">
                  <a:lumMod val="50000"/>
                </a:schemeClr>
              </a:solidFill>
            </a:rPr>
            <a:t>Innovación de proceso</a:t>
          </a:r>
        </a:p>
        <a:p>
          <a:pPr lvl="0" algn="ctr" defTabSz="800100">
            <a:lnSpc>
              <a:spcPct val="90000"/>
            </a:lnSpc>
            <a:spcBef>
              <a:spcPct val="0"/>
            </a:spcBef>
            <a:spcAft>
              <a:spcPct val="35000"/>
            </a:spcAft>
          </a:pPr>
          <a:r>
            <a:rPr lang="es-MX" sz="1800" b="0" kern="1200" dirty="0" smtClean="0">
              <a:solidFill>
                <a:schemeClr val="bg1"/>
              </a:solidFill>
            </a:rPr>
            <a:t>Si las novedades están vinculadas con la producción, fabricación o distribución del bien o servicio, se trata de una innovación de proceso.</a:t>
          </a:r>
          <a:endParaRPr lang="es-MX" sz="1800" b="0" kern="1200" dirty="0">
            <a:solidFill>
              <a:schemeClr val="bg1"/>
            </a:solidFill>
          </a:endParaRPr>
        </a:p>
      </dsp:txBody>
      <dsp:txXfrm rot="10800000">
        <a:off x="2852712" y="3086099"/>
        <a:ext cx="2109186" cy="3702784"/>
      </dsp:txXfrm>
    </dsp:sp>
    <dsp:sp modelId="{6897627B-0983-4BEC-BCFD-31AAB6BFBE3F}">
      <dsp:nvSpPr>
        <dsp:cNvPr id="0" name=""/>
        <dsp:cNvSpPr/>
      </dsp:nvSpPr>
      <dsp:spPr>
        <a:xfrm>
          <a:off x="5255757" y="411480"/>
          <a:ext cx="2247418" cy="2263140"/>
        </a:xfrm>
        <a:prstGeom prst="roundRect">
          <a:avLst>
            <a:gd name="adj" fmla="val 10000"/>
          </a:avLst>
        </a:prstGeom>
        <a:blipFill rotWithShape="1">
          <a:blip xmlns:r="http://schemas.openxmlformats.org/officeDocument/2006/relationships" r:embed="rId3"/>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823A1D-9D8E-424D-849F-3B01DD3CC0D8}">
      <dsp:nvSpPr>
        <dsp:cNvPr id="0" name=""/>
        <dsp:cNvSpPr/>
      </dsp:nvSpPr>
      <dsp:spPr>
        <a:xfrm rot="10800000">
          <a:off x="5255757" y="3086099"/>
          <a:ext cx="2247418" cy="3771900"/>
        </a:xfrm>
        <a:prstGeom prst="round2SameRect">
          <a:avLst>
            <a:gd name="adj1" fmla="val 10500"/>
            <a:gd name="adj2" fmla="val 0"/>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t" anchorCtr="0">
          <a:noAutofit/>
        </a:bodyPr>
        <a:lstStyle/>
        <a:p>
          <a:pPr lvl="0" algn="ctr" defTabSz="800100">
            <a:lnSpc>
              <a:spcPct val="90000"/>
            </a:lnSpc>
            <a:spcBef>
              <a:spcPct val="0"/>
            </a:spcBef>
            <a:spcAft>
              <a:spcPct val="35000"/>
            </a:spcAft>
          </a:pPr>
          <a:r>
            <a:rPr lang="es-MX" sz="1800" b="1" kern="1200" dirty="0" smtClean="0">
              <a:solidFill>
                <a:schemeClr val="accent3">
                  <a:lumMod val="50000"/>
                </a:schemeClr>
              </a:solidFill>
            </a:rPr>
            <a:t>Innovación de marketing</a:t>
          </a:r>
        </a:p>
        <a:p>
          <a:pPr lvl="0" algn="ctr" defTabSz="800100">
            <a:lnSpc>
              <a:spcPct val="90000"/>
            </a:lnSpc>
            <a:spcBef>
              <a:spcPct val="0"/>
            </a:spcBef>
            <a:spcAft>
              <a:spcPct val="35000"/>
            </a:spcAft>
          </a:pPr>
          <a:r>
            <a:rPr lang="es-MX" sz="1800" kern="1200" dirty="0" smtClean="0"/>
            <a:t>Incorpora un sistema de comercialización novedoso en la empresa con el objetivo de incrementar las ventas.</a:t>
          </a:r>
          <a:endParaRPr lang="es-MX" sz="1800" kern="1200" dirty="0"/>
        </a:p>
      </dsp:txBody>
      <dsp:txXfrm rot="10800000">
        <a:off x="5324873" y="3086099"/>
        <a:ext cx="2109186" cy="3702784"/>
      </dsp:txXfrm>
    </dsp:sp>
    <dsp:sp modelId="{20EBE3E3-A8A8-4E0B-8E98-FC37264AEE41}">
      <dsp:nvSpPr>
        <dsp:cNvPr id="0" name=""/>
        <dsp:cNvSpPr/>
      </dsp:nvSpPr>
      <dsp:spPr>
        <a:xfrm>
          <a:off x="7727918" y="411480"/>
          <a:ext cx="2247418" cy="2263140"/>
        </a:xfrm>
        <a:prstGeom prst="roundRect">
          <a:avLst>
            <a:gd name="adj" fmla="val 10000"/>
          </a:avLst>
        </a:prstGeom>
        <a:blipFill rotWithShape="1">
          <a:blip xmlns:r="http://schemas.openxmlformats.org/officeDocument/2006/relationships" r:embed="rId4"/>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5371CEC-2739-4F36-B87B-41BF94A80194}">
      <dsp:nvSpPr>
        <dsp:cNvPr id="0" name=""/>
        <dsp:cNvSpPr/>
      </dsp:nvSpPr>
      <dsp:spPr>
        <a:xfrm rot="10800000">
          <a:off x="7727918" y="3086099"/>
          <a:ext cx="2247418" cy="3771900"/>
        </a:xfrm>
        <a:prstGeom prst="round2SameRect">
          <a:avLst>
            <a:gd name="adj1" fmla="val 10500"/>
            <a:gd name="adj2" fmla="val 0"/>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t" anchorCtr="0">
          <a:noAutofit/>
        </a:bodyPr>
        <a:lstStyle/>
        <a:p>
          <a:pPr lvl="0" algn="ctr" defTabSz="711200">
            <a:lnSpc>
              <a:spcPct val="90000"/>
            </a:lnSpc>
            <a:spcBef>
              <a:spcPct val="0"/>
            </a:spcBef>
            <a:spcAft>
              <a:spcPct val="35000"/>
            </a:spcAft>
          </a:pPr>
          <a:r>
            <a:rPr lang="es-MX" sz="1600" b="1" kern="1200" dirty="0" smtClean="0">
              <a:solidFill>
                <a:schemeClr val="accent3">
                  <a:lumMod val="50000"/>
                </a:schemeClr>
              </a:solidFill>
            </a:rPr>
            <a:t>Innovación de organización</a:t>
          </a:r>
        </a:p>
        <a:p>
          <a:pPr lvl="0" algn="ctr" defTabSz="711200">
            <a:lnSpc>
              <a:spcPct val="90000"/>
            </a:lnSpc>
            <a:spcBef>
              <a:spcPct val="0"/>
            </a:spcBef>
            <a:spcAft>
              <a:spcPct val="35000"/>
            </a:spcAft>
          </a:pPr>
          <a:r>
            <a:rPr lang="es-MX" sz="1600" kern="1200" dirty="0" smtClean="0"/>
            <a:t>Se refiere a los cambios en los procedimientos de la empresa, alteraciones del lugar de trabajo o </a:t>
          </a:r>
          <a:r>
            <a:rPr lang="es-MX" sz="1600" kern="1200" dirty="0" smtClean="0"/>
            <a:t>modificaciones en las relaciones exteriores con la meta de optimizar la productividad y reducir los gastos. </a:t>
          </a:r>
          <a:endParaRPr lang="es-MX" sz="1600" kern="1200" dirty="0"/>
        </a:p>
      </dsp:txBody>
      <dsp:txXfrm rot="10800000">
        <a:off x="7797034" y="3086099"/>
        <a:ext cx="2109186" cy="370278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0C77E7-E5B4-40AF-BC4A-CADF0EEF6B87}">
      <dsp:nvSpPr>
        <dsp:cNvPr id="0" name=""/>
        <dsp:cNvSpPr/>
      </dsp:nvSpPr>
      <dsp:spPr>
        <a:xfrm>
          <a:off x="781764" y="0"/>
          <a:ext cx="8859996" cy="5769429"/>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BCD6D14-B81D-47E6-A0A7-2E17E7F3EFFC}">
      <dsp:nvSpPr>
        <dsp:cNvPr id="0" name=""/>
        <dsp:cNvSpPr/>
      </dsp:nvSpPr>
      <dsp:spPr>
        <a:xfrm>
          <a:off x="2862" y="1730828"/>
          <a:ext cx="1666847" cy="2307771"/>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Generación de oportunidades y generar ideas</a:t>
          </a:r>
          <a:endParaRPr lang="es-MX" sz="1500" kern="1200" dirty="0"/>
        </a:p>
      </dsp:txBody>
      <dsp:txXfrm>
        <a:off x="84231" y="1812197"/>
        <a:ext cx="1504109" cy="2145033"/>
      </dsp:txXfrm>
    </dsp:sp>
    <dsp:sp modelId="{2725372A-F07E-42E7-9FC1-0257B5791B5E}">
      <dsp:nvSpPr>
        <dsp:cNvPr id="0" name=""/>
        <dsp:cNvSpPr/>
      </dsp:nvSpPr>
      <dsp:spPr>
        <a:xfrm>
          <a:off x="1753053" y="1730828"/>
          <a:ext cx="1666847" cy="2307771"/>
        </a:xfrm>
        <a:prstGeom prst="roundRect">
          <a:avLst/>
        </a:prstGeom>
        <a:solidFill>
          <a:schemeClr val="accent2">
            <a:hueOff val="177917"/>
            <a:satOff val="-3977"/>
            <a:lumOff val="-376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Evaluación de ideas</a:t>
          </a:r>
          <a:endParaRPr lang="es-MX" sz="1500" kern="1200" dirty="0"/>
        </a:p>
      </dsp:txBody>
      <dsp:txXfrm>
        <a:off x="1834422" y="1812197"/>
        <a:ext cx="1504109" cy="2145033"/>
      </dsp:txXfrm>
    </dsp:sp>
    <dsp:sp modelId="{F1A15E04-5210-4AD2-A5EE-6EEC168AC7FE}">
      <dsp:nvSpPr>
        <dsp:cNvPr id="0" name=""/>
        <dsp:cNvSpPr/>
      </dsp:nvSpPr>
      <dsp:spPr>
        <a:xfrm>
          <a:off x="3503243" y="1730828"/>
          <a:ext cx="1666847" cy="2307771"/>
        </a:xfrm>
        <a:prstGeom prst="roundRect">
          <a:avLst/>
        </a:prstGeom>
        <a:solidFill>
          <a:schemeClr val="accent2">
            <a:hueOff val="355834"/>
            <a:satOff val="-7953"/>
            <a:lumOff val="-7529"/>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Priorización de ideas</a:t>
          </a:r>
          <a:endParaRPr lang="es-MX" sz="1500" kern="1200" dirty="0"/>
        </a:p>
      </dsp:txBody>
      <dsp:txXfrm>
        <a:off x="3584612" y="1812197"/>
        <a:ext cx="1504109" cy="2145033"/>
      </dsp:txXfrm>
    </dsp:sp>
    <dsp:sp modelId="{C0F4155C-31F9-45B8-922B-F352D8248A9C}">
      <dsp:nvSpPr>
        <dsp:cNvPr id="0" name=""/>
        <dsp:cNvSpPr/>
      </dsp:nvSpPr>
      <dsp:spPr>
        <a:xfrm>
          <a:off x="5253433" y="1730828"/>
          <a:ext cx="1666847" cy="2307771"/>
        </a:xfrm>
        <a:prstGeom prst="roundRect">
          <a:avLst/>
        </a:prstGeom>
        <a:solidFill>
          <a:schemeClr val="accent2">
            <a:hueOff val="533752"/>
            <a:satOff val="-11930"/>
            <a:lumOff val="-11294"/>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Definición de proyectos</a:t>
          </a:r>
          <a:endParaRPr lang="es-MX" sz="1500" kern="1200" dirty="0"/>
        </a:p>
      </dsp:txBody>
      <dsp:txXfrm>
        <a:off x="5334802" y="1812197"/>
        <a:ext cx="1504109" cy="2145033"/>
      </dsp:txXfrm>
    </dsp:sp>
    <dsp:sp modelId="{3B1217EB-42F0-479C-89A3-DE5103358FA4}">
      <dsp:nvSpPr>
        <dsp:cNvPr id="0" name=""/>
        <dsp:cNvSpPr/>
      </dsp:nvSpPr>
      <dsp:spPr>
        <a:xfrm>
          <a:off x="7003623" y="1730828"/>
          <a:ext cx="1666847" cy="2307771"/>
        </a:xfrm>
        <a:prstGeom prst="roundRect">
          <a:avLst/>
        </a:prstGeom>
        <a:solidFill>
          <a:schemeClr val="accent2">
            <a:hueOff val="711669"/>
            <a:satOff val="-15906"/>
            <a:lumOff val="-15058"/>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Ejecución</a:t>
          </a:r>
          <a:endParaRPr lang="es-MX" sz="1500" kern="1200" dirty="0"/>
        </a:p>
      </dsp:txBody>
      <dsp:txXfrm>
        <a:off x="7084992" y="1812197"/>
        <a:ext cx="1504109" cy="2145033"/>
      </dsp:txXfrm>
    </dsp:sp>
    <dsp:sp modelId="{2514D682-18B5-4094-B479-F87379A3F948}">
      <dsp:nvSpPr>
        <dsp:cNvPr id="0" name=""/>
        <dsp:cNvSpPr/>
      </dsp:nvSpPr>
      <dsp:spPr>
        <a:xfrm>
          <a:off x="8753814" y="1730828"/>
          <a:ext cx="1666847" cy="2307771"/>
        </a:xfrm>
        <a:prstGeom prst="roundRect">
          <a:avLst/>
        </a:prstGeom>
        <a:solidFill>
          <a:schemeClr val="accent2">
            <a:hueOff val="889586"/>
            <a:satOff val="-19883"/>
            <a:lumOff val="-18823"/>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Seguimiento</a:t>
          </a:r>
          <a:endParaRPr lang="es-MX" sz="1500" kern="1200" dirty="0"/>
        </a:p>
      </dsp:txBody>
      <dsp:txXfrm>
        <a:off x="8835183" y="1812197"/>
        <a:ext cx="1504109" cy="2145033"/>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7047228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447345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6193875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4552536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6171163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1071393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8942835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2488894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smtClean="0"/>
              <a:t>9/27/2019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97799C9-84D9-46D2-A11E-BCF8A720529D}" type="slidenum">
              <a:rPr lang="en-US" smtClean="0"/>
              <a:t>‹Nº›</a:t>
            </a:fld>
            <a:endParaRPr lang="en-US" dirty="0"/>
          </a:p>
        </p:txBody>
      </p:sp>
    </p:spTree>
    <p:extLst>
      <p:ext uri="{BB962C8B-B14F-4D97-AF65-F5344CB8AC3E}">
        <p14:creationId xmlns:p14="http://schemas.microsoft.com/office/powerpoint/2010/main" val="19558095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9463997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smtClean="0"/>
              <a:t>9/27/2019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5D84065D-F351-4B03-BD91-D8A6B8D4B362}" type="slidenum">
              <a:rPr lang="en-US" smtClean="0"/>
              <a:t>‹Nº›</a:t>
            </a:fld>
            <a:endParaRPr lang="en-US" dirty="0"/>
          </a:p>
        </p:txBody>
      </p:sp>
    </p:spTree>
    <p:extLst>
      <p:ext uri="{BB962C8B-B14F-4D97-AF65-F5344CB8AC3E}">
        <p14:creationId xmlns:p14="http://schemas.microsoft.com/office/powerpoint/2010/main" val="3779142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9/27/2019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6532896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9/27/2019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0768451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9/27/2019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121566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8014934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563546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9/27/2019</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998759294"/>
      </p:ext>
    </p:extLst>
  </p:cSld>
  <p:clrMap bg1="lt1" tx1="dk1" bg2="lt2" tx2="dk2" accent1="accent1" accent2="accent2" accent3="accent3" accent4="accent4" accent5="accent5" accent6="accent6" hlink="hlink" folHlink="folHlink"/>
  <p:sldLayoutIdLst>
    <p:sldLayoutId id="2147484131" r:id="rId1"/>
    <p:sldLayoutId id="2147484132" r:id="rId2"/>
    <p:sldLayoutId id="2147484133" r:id="rId3"/>
    <p:sldLayoutId id="2147484134" r:id="rId4"/>
    <p:sldLayoutId id="2147484135" r:id="rId5"/>
    <p:sldLayoutId id="2147484136" r:id="rId6"/>
    <p:sldLayoutId id="2147484137" r:id="rId7"/>
    <p:sldLayoutId id="2147484138" r:id="rId8"/>
    <p:sldLayoutId id="2147484139" r:id="rId9"/>
    <p:sldLayoutId id="2147484140" r:id="rId10"/>
    <p:sldLayoutId id="2147484141" r:id="rId11"/>
    <p:sldLayoutId id="2147484142" r:id="rId12"/>
    <p:sldLayoutId id="2147484143" r:id="rId13"/>
    <p:sldLayoutId id="2147484144" r:id="rId14"/>
    <p:sldLayoutId id="2147484145" r:id="rId15"/>
    <p:sldLayoutId id="2147484146"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www.revista.unam.mx/vol.5/num1/art4/ene_art4.pdf" TargetMode="External"/><Relationship Id="rId2" Type="http://schemas.openxmlformats.org/officeDocument/2006/relationships/hyperlink" Target="https://www.hosteltur.com/124010_10-innovaciones-turismo-han-dejado-ser-ciencia-ficcion.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361376" y="709928"/>
            <a:ext cx="1391228" cy="1391228"/>
          </a:xfrm>
          <a:prstGeom prst="rect">
            <a:avLst/>
          </a:prstGeom>
        </p:spPr>
      </p:pic>
      <p:pic>
        <p:nvPicPr>
          <p:cNvPr id="5" name="Imagen 4"/>
          <p:cNvPicPr>
            <a:picLocks noChangeAspect="1"/>
          </p:cNvPicPr>
          <p:nvPr/>
        </p:nvPicPr>
        <p:blipFill>
          <a:blip r:embed="rId3"/>
          <a:stretch>
            <a:fillRect/>
          </a:stretch>
        </p:blipFill>
        <p:spPr>
          <a:xfrm>
            <a:off x="6985659" y="807899"/>
            <a:ext cx="1485900" cy="1423116"/>
          </a:xfrm>
          <a:prstGeom prst="rect">
            <a:avLst/>
          </a:prstGeom>
        </p:spPr>
      </p:pic>
      <p:sp>
        <p:nvSpPr>
          <p:cNvPr id="3" name="Subtítulo 2"/>
          <p:cNvSpPr>
            <a:spLocks noGrp="1"/>
          </p:cNvSpPr>
          <p:nvPr>
            <p:ph type="subTitle" idx="1"/>
          </p:nvPr>
        </p:nvSpPr>
        <p:spPr>
          <a:xfrm>
            <a:off x="2452255" y="3096492"/>
            <a:ext cx="7429499" cy="3304308"/>
          </a:xfrm>
        </p:spPr>
        <p:txBody>
          <a:bodyPr>
            <a:noAutofit/>
          </a:bodyPr>
          <a:lstStyle/>
          <a:p>
            <a:pPr algn="l"/>
            <a:r>
              <a:rPr lang="es-MX" b="1" dirty="0">
                <a:solidFill>
                  <a:schemeClr val="tx1"/>
                </a:solidFill>
                <a:latin typeface="Arial" pitchFamily="34" charset="0"/>
                <a:cs typeface="Arial" pitchFamily="34" charset="0"/>
              </a:rPr>
              <a:t>Universidad Autónoma del Estado de México</a:t>
            </a:r>
          </a:p>
          <a:p>
            <a:pPr algn="l"/>
            <a:r>
              <a:rPr lang="es-MX" b="1" dirty="0">
                <a:solidFill>
                  <a:schemeClr val="tx1"/>
                </a:solidFill>
                <a:latin typeface="Arial" pitchFamily="34" charset="0"/>
                <a:cs typeface="Arial" pitchFamily="34" charset="0"/>
              </a:rPr>
              <a:t>Centro Universitario UAEM, Zumpango</a:t>
            </a:r>
          </a:p>
          <a:p>
            <a:pPr algn="l"/>
            <a:r>
              <a:rPr lang="es-MX" b="1" dirty="0">
                <a:solidFill>
                  <a:schemeClr val="tx1"/>
                </a:solidFill>
                <a:latin typeface="Arial" pitchFamily="34" charset="0"/>
                <a:cs typeface="Arial" pitchFamily="34" charset="0"/>
              </a:rPr>
              <a:t>Licenciatura en Turismo</a:t>
            </a:r>
          </a:p>
          <a:p>
            <a:pPr algn="l"/>
            <a:r>
              <a:rPr lang="es-MX" b="1" dirty="0">
                <a:solidFill>
                  <a:schemeClr val="tx1"/>
                </a:solidFill>
                <a:latin typeface="Arial" pitchFamily="34" charset="0"/>
                <a:cs typeface="Arial" pitchFamily="34" charset="0"/>
              </a:rPr>
              <a:t>Nombre del Material</a:t>
            </a:r>
            <a:r>
              <a:rPr lang="es-MX" b="1" dirty="0" smtClean="0">
                <a:solidFill>
                  <a:schemeClr val="tx1"/>
                </a:solidFill>
                <a:latin typeface="Arial" pitchFamily="34" charset="0"/>
                <a:cs typeface="Arial" pitchFamily="34" charset="0"/>
              </a:rPr>
              <a:t>: Unidad I. Innovación y creatividad. </a:t>
            </a:r>
          </a:p>
          <a:p>
            <a:pPr algn="l"/>
            <a:r>
              <a:rPr lang="es-MX" b="1" dirty="0" smtClean="0">
                <a:solidFill>
                  <a:schemeClr val="tx1"/>
                </a:solidFill>
                <a:latin typeface="Arial" pitchFamily="34" charset="0"/>
                <a:cs typeface="Arial" pitchFamily="34" charset="0"/>
              </a:rPr>
              <a:t>Nombre de la Unidad de Aprendizaje: Innovación de las Organizaciones Turísticas</a:t>
            </a:r>
          </a:p>
          <a:p>
            <a:pPr algn="l"/>
            <a:r>
              <a:rPr lang="es-MX" b="1" dirty="0" smtClean="0">
                <a:solidFill>
                  <a:schemeClr val="tx1"/>
                </a:solidFill>
                <a:latin typeface="Arial" pitchFamily="34" charset="0"/>
                <a:cs typeface="Arial" pitchFamily="34" charset="0"/>
              </a:rPr>
              <a:t>Elaborado </a:t>
            </a:r>
            <a:r>
              <a:rPr lang="es-MX" b="1" dirty="0">
                <a:solidFill>
                  <a:schemeClr val="tx1"/>
                </a:solidFill>
                <a:latin typeface="Arial" pitchFamily="34" charset="0"/>
                <a:cs typeface="Arial" pitchFamily="34" charset="0"/>
              </a:rPr>
              <a:t>por: Mtra. en Admón. Ma. Guisela León León</a:t>
            </a:r>
          </a:p>
          <a:p>
            <a:pPr algn="l"/>
            <a:r>
              <a:rPr lang="es-MX" b="1" dirty="0">
                <a:solidFill>
                  <a:schemeClr val="tx1"/>
                </a:solidFill>
                <a:latin typeface="Arial" pitchFamily="34" charset="0"/>
                <a:cs typeface="Arial" pitchFamily="34" charset="0"/>
              </a:rPr>
              <a:t>Fecha de elaboración: </a:t>
            </a:r>
            <a:r>
              <a:rPr lang="es-MX" b="1" dirty="0" smtClean="0">
                <a:solidFill>
                  <a:schemeClr val="tx1"/>
                </a:solidFill>
                <a:latin typeface="Arial" pitchFamily="34" charset="0"/>
                <a:cs typeface="Arial" pitchFamily="34" charset="0"/>
              </a:rPr>
              <a:t>Septiembre  2019</a:t>
            </a:r>
            <a:endParaRPr lang="es-MX" b="1" dirty="0">
              <a:solidFill>
                <a:schemeClr val="tx1"/>
              </a:solidFill>
              <a:latin typeface="Arial" pitchFamily="34" charset="0"/>
              <a:cs typeface="Arial" pitchFamily="34" charset="0"/>
            </a:endParaRPr>
          </a:p>
          <a:p>
            <a:endParaRPr lang="es-ES" dirty="0"/>
          </a:p>
        </p:txBody>
      </p:sp>
    </p:spTree>
    <p:extLst>
      <p:ext uri="{BB962C8B-B14F-4D97-AF65-F5344CB8AC3E}">
        <p14:creationId xmlns:p14="http://schemas.microsoft.com/office/powerpoint/2010/main" val="166152894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chemeClr val="tx1"/>
                </a:solidFill>
              </a:rPr>
              <a:t>Innovación</a:t>
            </a:r>
            <a:endParaRPr lang="es-MX" b="1" dirty="0">
              <a:solidFill>
                <a:schemeClr val="tx1"/>
              </a:solidFill>
            </a:endParaRPr>
          </a:p>
        </p:txBody>
      </p:sp>
      <p:sp>
        <p:nvSpPr>
          <p:cNvPr id="3" name="Marcador de contenido 2"/>
          <p:cNvSpPr>
            <a:spLocks noGrp="1"/>
          </p:cNvSpPr>
          <p:nvPr>
            <p:ph idx="1"/>
          </p:nvPr>
        </p:nvSpPr>
        <p:spPr>
          <a:xfrm>
            <a:off x="2175555" y="1611084"/>
            <a:ext cx="8915400" cy="5246915"/>
          </a:xfrm>
        </p:spPr>
        <p:txBody>
          <a:bodyPr>
            <a:normAutofit/>
          </a:bodyPr>
          <a:lstStyle/>
          <a:p>
            <a:pPr algn="just"/>
            <a:r>
              <a:rPr lang="es-MX" sz="2400" dirty="0" smtClean="0"/>
              <a:t>La innovación es una suma compleja del conocimiento y la creatividad, el conocimiento como base primaria del proceso y la creatividad como la capacidad para dotar a ese conocimiento con un valor nuevo y de utilidad en los mercados y en la sociedad en su conjunto.</a:t>
            </a:r>
          </a:p>
          <a:p>
            <a:pPr algn="just"/>
            <a:endParaRPr lang="es-MX" sz="2400" dirty="0"/>
          </a:p>
        </p:txBody>
      </p:sp>
      <p:pic>
        <p:nvPicPr>
          <p:cNvPr id="4" name="Imagen 3"/>
          <p:cNvPicPr>
            <a:picLocks noChangeAspect="1"/>
          </p:cNvPicPr>
          <p:nvPr/>
        </p:nvPicPr>
        <p:blipFill>
          <a:blip r:embed="rId2"/>
          <a:stretch>
            <a:fillRect/>
          </a:stretch>
        </p:blipFill>
        <p:spPr>
          <a:xfrm>
            <a:off x="3951514" y="4125687"/>
            <a:ext cx="6063343" cy="2220684"/>
          </a:xfrm>
          <a:prstGeom prst="rect">
            <a:avLst/>
          </a:prstGeom>
        </p:spPr>
      </p:pic>
    </p:spTree>
    <p:extLst>
      <p:ext uri="{BB962C8B-B14F-4D97-AF65-F5344CB8AC3E}">
        <p14:creationId xmlns:p14="http://schemas.microsoft.com/office/powerpoint/2010/main" val="7652037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567543" y="1"/>
            <a:ext cx="10624457" cy="6858000"/>
          </a:xfrm>
          <a:prstGeom prst="rect">
            <a:avLst/>
          </a:prstGeom>
        </p:spPr>
      </p:pic>
      <p:sp>
        <p:nvSpPr>
          <p:cNvPr id="3" name="Marcador de contenido 2"/>
          <p:cNvSpPr>
            <a:spLocks noGrp="1"/>
          </p:cNvSpPr>
          <p:nvPr>
            <p:ph idx="1"/>
          </p:nvPr>
        </p:nvSpPr>
        <p:spPr>
          <a:xfrm>
            <a:off x="1946954" y="337458"/>
            <a:ext cx="3528560" cy="3439885"/>
          </a:xfrm>
        </p:spPr>
        <p:txBody>
          <a:bodyPr>
            <a:normAutofit/>
          </a:bodyPr>
          <a:lstStyle/>
          <a:p>
            <a:r>
              <a:rPr lang="es-MX" sz="2400" dirty="0" smtClean="0"/>
              <a:t>La creatividad es el medio a través del cual se generan las ideas y nuevos conceptos de aplicación útil a partir del conocimiento disponible.</a:t>
            </a:r>
            <a:endParaRPr lang="es-MX" sz="2400" dirty="0"/>
          </a:p>
        </p:txBody>
      </p:sp>
      <p:sp>
        <p:nvSpPr>
          <p:cNvPr id="5" name="CuadroTexto 4"/>
          <p:cNvSpPr txBox="1"/>
          <p:nvPr/>
        </p:nvSpPr>
        <p:spPr>
          <a:xfrm>
            <a:off x="2688770" y="4673964"/>
            <a:ext cx="3929743" cy="1569660"/>
          </a:xfrm>
          <a:prstGeom prst="rect">
            <a:avLst/>
          </a:prstGeom>
          <a:noFill/>
        </p:spPr>
        <p:txBody>
          <a:bodyPr wrap="square" rtlCol="0">
            <a:spAutoFit/>
          </a:bodyPr>
          <a:lstStyle/>
          <a:p>
            <a:r>
              <a:rPr lang="es-MX" sz="2400" dirty="0" smtClean="0"/>
              <a:t>La creatividad es el proceso por el cual se transforman las ideas en realidad.</a:t>
            </a:r>
            <a:endParaRPr lang="es-MX" sz="2400" dirty="0"/>
          </a:p>
        </p:txBody>
      </p:sp>
    </p:spTree>
    <p:extLst>
      <p:ext uri="{BB962C8B-B14F-4D97-AF65-F5344CB8AC3E}">
        <p14:creationId xmlns:p14="http://schemas.microsoft.com/office/powerpoint/2010/main" val="3961361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89212" y="729343"/>
            <a:ext cx="8915400" cy="5181879"/>
          </a:xfrm>
        </p:spPr>
        <p:txBody>
          <a:bodyPr>
            <a:normAutofit/>
          </a:bodyPr>
          <a:lstStyle/>
          <a:p>
            <a:r>
              <a:rPr lang="es-MX" sz="2400" b="1" dirty="0" smtClean="0"/>
              <a:t>La creatividad se manifiesta en:</a:t>
            </a:r>
          </a:p>
          <a:p>
            <a:endParaRPr lang="es-MX" sz="2400" dirty="0"/>
          </a:p>
        </p:txBody>
      </p:sp>
      <p:graphicFrame>
        <p:nvGraphicFramePr>
          <p:cNvPr id="4" name="Diagrama 3"/>
          <p:cNvGraphicFramePr/>
          <p:nvPr>
            <p:extLst>
              <p:ext uri="{D42A27DB-BD31-4B8C-83A1-F6EECF244321}">
                <p14:modId xmlns:p14="http://schemas.microsoft.com/office/powerpoint/2010/main" val="1224512911"/>
              </p:ext>
            </p:extLst>
          </p:nvPr>
        </p:nvGraphicFramePr>
        <p:xfrm>
          <a:off x="2032000" y="1382486"/>
          <a:ext cx="9472612" cy="54755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840740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85258" y="0"/>
            <a:ext cx="8935583" cy="1262743"/>
          </a:xfrm>
        </p:spPr>
        <p:txBody>
          <a:bodyPr>
            <a:normAutofit/>
          </a:bodyPr>
          <a:lstStyle/>
          <a:p>
            <a:r>
              <a:rPr lang="es-MX" sz="2800" b="1" dirty="0">
                <a:solidFill>
                  <a:schemeClr val="tx1"/>
                </a:solidFill>
              </a:rPr>
              <a:t>Elementos que contribuyen a la creatividad en las organizaciones</a:t>
            </a:r>
          </a:p>
        </p:txBody>
      </p:sp>
      <p:sp>
        <p:nvSpPr>
          <p:cNvPr id="3" name="Marcador de contenido 2"/>
          <p:cNvSpPr>
            <a:spLocks noGrp="1"/>
          </p:cNvSpPr>
          <p:nvPr>
            <p:ph idx="1"/>
          </p:nvPr>
        </p:nvSpPr>
        <p:spPr>
          <a:xfrm>
            <a:off x="1785258" y="1262743"/>
            <a:ext cx="9982200" cy="5725886"/>
          </a:xfrm>
        </p:spPr>
        <p:txBody>
          <a:bodyPr>
            <a:normAutofit/>
          </a:bodyPr>
          <a:lstStyle/>
          <a:p>
            <a:r>
              <a:rPr lang="es-MX" sz="2200" dirty="0" smtClean="0"/>
              <a:t>Complejidad del trabajo</a:t>
            </a:r>
          </a:p>
          <a:p>
            <a:r>
              <a:rPr lang="es-MX" sz="2200" dirty="0" smtClean="0"/>
              <a:t>Mayores niveles de responsabilidad</a:t>
            </a:r>
          </a:p>
          <a:p>
            <a:r>
              <a:rPr lang="es-MX" sz="2200" dirty="0" smtClean="0"/>
              <a:t>Bajos niveles de control organizacional</a:t>
            </a:r>
          </a:p>
          <a:p>
            <a:r>
              <a:rPr lang="es-MX" sz="2200" dirty="0" smtClean="0"/>
              <a:t>Sistemas de incentivos a la generación y puesta en marcha de ideas</a:t>
            </a:r>
          </a:p>
          <a:p>
            <a:r>
              <a:rPr lang="es-MX" sz="2200" dirty="0" smtClean="0"/>
              <a:t>Mayor autonomía de trabajo</a:t>
            </a:r>
          </a:p>
          <a:p>
            <a:r>
              <a:rPr lang="es-MX" sz="2200" dirty="0" smtClean="0"/>
              <a:t>Transparencia y flujos de conocimientos constantes</a:t>
            </a:r>
          </a:p>
          <a:p>
            <a:r>
              <a:rPr lang="es-MX" sz="2200" dirty="0" smtClean="0"/>
              <a:t>Apoyo y promoción desde la dirección</a:t>
            </a:r>
          </a:p>
          <a:p>
            <a:r>
              <a:rPr lang="es-MX" sz="2200" dirty="0" smtClean="0"/>
              <a:t>Formación continua en diversas áreas</a:t>
            </a:r>
          </a:p>
          <a:p>
            <a:r>
              <a:rPr lang="es-MX" sz="2200" dirty="0" smtClean="0"/>
              <a:t>Técnicas y dinámicas de trabajo en equipo</a:t>
            </a:r>
          </a:p>
          <a:p>
            <a:r>
              <a:rPr lang="es-MX" sz="2200" dirty="0" smtClean="0"/>
              <a:t>Compromiso con el trabajo</a:t>
            </a:r>
          </a:p>
          <a:p>
            <a:r>
              <a:rPr lang="es-MX" sz="2200" dirty="0" smtClean="0"/>
              <a:t>Cultura empresarial basada en la ambición y la mejora constante</a:t>
            </a:r>
          </a:p>
          <a:p>
            <a:pPr marL="0" indent="0">
              <a:buNone/>
            </a:pPr>
            <a:r>
              <a:rPr lang="es-MX" sz="1100" dirty="0" smtClean="0"/>
              <a:t>Fuente: Adams(2006), Unsworth (2005)</a:t>
            </a:r>
            <a:endParaRPr lang="es-MX" sz="1100" dirty="0"/>
          </a:p>
        </p:txBody>
      </p:sp>
    </p:spTree>
    <p:extLst>
      <p:ext uri="{BB962C8B-B14F-4D97-AF65-F5344CB8AC3E}">
        <p14:creationId xmlns:p14="http://schemas.microsoft.com/office/powerpoint/2010/main" val="4051031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6"/>
          <p:cNvSpPr>
            <a:spLocks noGrp="1"/>
          </p:cNvSpPr>
          <p:nvPr>
            <p:ph idx="1"/>
          </p:nvPr>
        </p:nvSpPr>
        <p:spPr>
          <a:xfrm>
            <a:off x="1937657" y="0"/>
            <a:ext cx="10025743" cy="6857999"/>
          </a:xfrm>
        </p:spPr>
        <p:txBody>
          <a:bodyPr>
            <a:noAutofit/>
          </a:bodyPr>
          <a:lstStyle/>
          <a:p>
            <a:pPr marL="0" indent="0" algn="just">
              <a:buNone/>
            </a:pPr>
            <a:endParaRPr lang="es-MX" sz="2800" b="1" dirty="0" smtClean="0"/>
          </a:p>
          <a:p>
            <a:pPr marL="0" indent="0" algn="just">
              <a:buNone/>
            </a:pPr>
            <a:r>
              <a:rPr lang="es-MX" sz="2800" b="1" dirty="0" smtClean="0"/>
              <a:t>Beneficios que la empresa puede esperar de la integración de la creatividad en el funcionamiento cotidiano de su actividad.</a:t>
            </a:r>
          </a:p>
          <a:p>
            <a:pPr algn="just"/>
            <a:r>
              <a:rPr lang="es-MX" sz="2800" dirty="0" smtClean="0"/>
              <a:t>Desarrollo de nuevos productos.</a:t>
            </a:r>
          </a:p>
          <a:p>
            <a:pPr algn="just"/>
            <a:r>
              <a:rPr lang="es-MX" sz="2800" dirty="0" smtClean="0"/>
              <a:t>Utilización más eficiente del conocimiento y de las capacidades de las personas integrantes del equipo de trabajo, aumentando su competitividad.</a:t>
            </a:r>
          </a:p>
          <a:p>
            <a:pPr algn="just"/>
            <a:r>
              <a:rPr lang="es-MX" sz="2800" dirty="0" smtClean="0"/>
              <a:t>Generación y acceso a nuevos mercados.</a:t>
            </a:r>
          </a:p>
          <a:p>
            <a:pPr algn="just"/>
            <a:r>
              <a:rPr lang="es-MX" sz="2800" dirty="0" smtClean="0"/>
              <a:t>Obtención de una ventaja competitiva basada en el valor diferencial.</a:t>
            </a:r>
          </a:p>
          <a:p>
            <a:pPr algn="just"/>
            <a:r>
              <a:rPr lang="es-MX" sz="2800" dirty="0" smtClean="0"/>
              <a:t>Posicionamiento como líder temporal en los mercados.</a:t>
            </a:r>
            <a:endParaRPr lang="es-MX" sz="2800" dirty="0"/>
          </a:p>
        </p:txBody>
      </p:sp>
    </p:spTree>
    <p:extLst>
      <p:ext uri="{BB962C8B-B14F-4D97-AF65-F5344CB8AC3E}">
        <p14:creationId xmlns:p14="http://schemas.microsoft.com/office/powerpoint/2010/main" val="8975433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89212" y="631371"/>
            <a:ext cx="8915400" cy="5279851"/>
          </a:xfrm>
        </p:spPr>
        <p:txBody>
          <a:bodyPr/>
          <a:lstStyle/>
          <a:p>
            <a:pPr marL="0" indent="0">
              <a:buNone/>
            </a:pPr>
            <a:r>
              <a:rPr lang="es-MX" sz="2400" b="1" dirty="0"/>
              <a:t>Ejes que aparecen como claves en el desarrollo de las personas dentro de la organización.</a:t>
            </a:r>
          </a:p>
          <a:p>
            <a:pPr lvl="0" algn="just"/>
            <a:r>
              <a:rPr lang="es-MX" sz="2400" dirty="0"/>
              <a:t>El conocimiento y la experiencia que cada persona dentro de la empresa posee</a:t>
            </a:r>
            <a:r>
              <a:rPr lang="es-MX" sz="2400" dirty="0" smtClean="0"/>
              <a:t>.</a:t>
            </a:r>
          </a:p>
          <a:p>
            <a:pPr algn="just"/>
            <a:r>
              <a:rPr lang="es-MX" sz="2400" dirty="0"/>
              <a:t>La capacidad creativa para la generación y aplicación de nuevas ideas y la solución de problemas concretos</a:t>
            </a:r>
            <a:r>
              <a:rPr lang="es-MX" sz="2400" dirty="0" smtClean="0"/>
              <a:t>.</a:t>
            </a:r>
          </a:p>
          <a:p>
            <a:pPr algn="just"/>
            <a:r>
              <a:rPr lang="es-MX" sz="2400" dirty="0"/>
              <a:t>La motivación como motor que lleva al trabajador  a poner marcha su capacidad creativa y su conocimiento para responder a sus inquietudes personales en la mejora de la </a:t>
            </a:r>
            <a:r>
              <a:rPr lang="es-MX" sz="2400" dirty="0" smtClean="0"/>
              <a:t>competitividad </a:t>
            </a:r>
            <a:r>
              <a:rPr lang="es-MX" sz="2400" dirty="0"/>
              <a:t>y los resultados de la empresa.</a:t>
            </a:r>
          </a:p>
          <a:p>
            <a:pPr marL="0" lvl="0" indent="0" algn="just">
              <a:buNone/>
            </a:pPr>
            <a:endParaRPr lang="es-MX" dirty="0"/>
          </a:p>
          <a:p>
            <a:endParaRPr lang="es-MX" dirty="0"/>
          </a:p>
        </p:txBody>
      </p:sp>
    </p:spTree>
    <p:extLst>
      <p:ext uri="{BB962C8B-B14F-4D97-AF65-F5344CB8AC3E}">
        <p14:creationId xmlns:p14="http://schemas.microsoft.com/office/powerpoint/2010/main" val="38199354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2592925" y="624110"/>
            <a:ext cx="8911687" cy="867233"/>
          </a:xfrm>
        </p:spPr>
        <p:txBody>
          <a:bodyPr/>
          <a:lstStyle/>
          <a:p>
            <a:r>
              <a:rPr lang="es-MX" b="1" dirty="0" smtClean="0"/>
              <a:t>2. Tipos de innovación</a:t>
            </a:r>
            <a:endParaRPr lang="es-MX" b="1" dirty="0"/>
          </a:p>
        </p:txBody>
      </p:sp>
      <p:sp>
        <p:nvSpPr>
          <p:cNvPr id="6" name="Marcador de contenido 5"/>
          <p:cNvSpPr>
            <a:spLocks noGrp="1"/>
          </p:cNvSpPr>
          <p:nvPr>
            <p:ph idx="1"/>
          </p:nvPr>
        </p:nvSpPr>
        <p:spPr>
          <a:xfrm>
            <a:off x="2090057" y="1763486"/>
            <a:ext cx="9414555" cy="4147736"/>
          </a:xfrm>
        </p:spPr>
        <p:txBody>
          <a:bodyPr>
            <a:noAutofit/>
          </a:bodyPr>
          <a:lstStyle/>
          <a:p>
            <a:pPr algn="just"/>
            <a:r>
              <a:rPr lang="es-MX" sz="2800" dirty="0" smtClean="0"/>
              <a:t>Según el manual de Oslo, una guía de referencia publicada en 2005 por la OCDE (Organización y el Desarrollo Económico) “la innovación es la introducción de un nuevo, o significativamente mejorado, producto (bien o servicio), de un proceso, de un método de comercialización o de un nuevo método organizativo, en las prácticas internas de la empresa, la organización del lugar de trabajo o las relaciones exteriores”.</a:t>
            </a:r>
            <a:endParaRPr lang="es-MX" sz="2800" dirty="0"/>
          </a:p>
        </p:txBody>
      </p:sp>
    </p:spTree>
    <p:extLst>
      <p:ext uri="{BB962C8B-B14F-4D97-AF65-F5344CB8AC3E}">
        <p14:creationId xmlns:p14="http://schemas.microsoft.com/office/powerpoint/2010/main" val="28259776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237518758"/>
              </p:ext>
            </p:extLst>
          </p:nvPr>
        </p:nvGraphicFramePr>
        <p:xfrm>
          <a:off x="1611313" y="1"/>
          <a:ext cx="10286773"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312669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52600" y="272142"/>
            <a:ext cx="8946469" cy="816429"/>
          </a:xfrm>
        </p:spPr>
        <p:txBody>
          <a:bodyPr/>
          <a:lstStyle/>
          <a:p>
            <a:r>
              <a:rPr lang="es-MX" b="1" dirty="0" smtClean="0"/>
              <a:t>3. Proceso de innovación</a:t>
            </a:r>
            <a:endParaRPr lang="es-MX" b="1"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966826022"/>
              </p:ext>
            </p:extLst>
          </p:nvPr>
        </p:nvGraphicFramePr>
        <p:xfrm>
          <a:off x="1768475" y="1088570"/>
          <a:ext cx="10423525" cy="57694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964479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50571" y="0"/>
            <a:ext cx="9503230" cy="6857999"/>
          </a:xfrm>
        </p:spPr>
        <p:txBody>
          <a:bodyPr>
            <a:normAutofit/>
          </a:bodyPr>
          <a:lstStyle/>
          <a:p>
            <a:pPr marL="0" indent="0">
              <a:buNone/>
            </a:pPr>
            <a:endParaRPr lang="es-MX" sz="2400" dirty="0" smtClean="0"/>
          </a:p>
          <a:p>
            <a:pPr marL="0" indent="0" algn="just">
              <a:buNone/>
            </a:pPr>
            <a:r>
              <a:rPr lang="es-MX" sz="2400" b="1" dirty="0" smtClean="0"/>
              <a:t>Identificar oportunidades y generar ideas</a:t>
            </a:r>
            <a:r>
              <a:rPr lang="es-MX" sz="2400" dirty="0" smtClean="0"/>
              <a:t>. </a:t>
            </a:r>
          </a:p>
          <a:p>
            <a:pPr marL="0" indent="0" algn="just">
              <a:buNone/>
            </a:pPr>
            <a:r>
              <a:rPr lang="es-MX" sz="2400" dirty="0" smtClean="0"/>
              <a:t>Es el primer paso del proceso y para ello se pueden utilizar técnicas de análisis de procesos, productos y servicios, así como técnicas de creatividad que ayuden a pensar más allá de lo evidente. En esta fase es importante aprovechar la inteligencia colectiva de equipo y las ideas han de fluir libremente, sin someterlas a juicios.</a:t>
            </a:r>
            <a:endParaRPr lang="es-MX" sz="2400" dirty="0"/>
          </a:p>
        </p:txBody>
      </p:sp>
      <p:pic>
        <p:nvPicPr>
          <p:cNvPr id="5" name="Imagen 4"/>
          <p:cNvPicPr>
            <a:picLocks noChangeAspect="1"/>
          </p:cNvPicPr>
          <p:nvPr/>
        </p:nvPicPr>
        <p:blipFill>
          <a:blip r:embed="rId2"/>
          <a:stretch>
            <a:fillRect/>
          </a:stretch>
        </p:blipFill>
        <p:spPr>
          <a:xfrm>
            <a:off x="3096985" y="3341913"/>
            <a:ext cx="7358743" cy="3516086"/>
          </a:xfrm>
          <a:prstGeom prst="rect">
            <a:avLst/>
          </a:prstGeom>
        </p:spPr>
      </p:pic>
    </p:spTree>
    <p:extLst>
      <p:ext uri="{BB962C8B-B14F-4D97-AF65-F5344CB8AC3E}">
        <p14:creationId xmlns:p14="http://schemas.microsoft.com/office/powerpoint/2010/main" val="32720087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48245" y="0"/>
            <a:ext cx="9956367" cy="1905000"/>
          </a:xfrm>
        </p:spPr>
        <p:txBody>
          <a:bodyPr/>
          <a:lstStyle/>
          <a:p>
            <a:r>
              <a:rPr lang="es-ES" dirty="0" smtClean="0"/>
              <a:t/>
            </a:r>
            <a:br>
              <a:rPr lang="es-ES" dirty="0" smtClean="0"/>
            </a:br>
            <a:r>
              <a:rPr lang="es-ES" dirty="0" smtClean="0"/>
              <a:t>Presentación</a:t>
            </a:r>
            <a:endParaRPr lang="es-ES" dirty="0"/>
          </a:p>
        </p:txBody>
      </p:sp>
      <p:sp>
        <p:nvSpPr>
          <p:cNvPr id="3" name="Marcador de contenido 2"/>
          <p:cNvSpPr>
            <a:spLocks noGrp="1"/>
          </p:cNvSpPr>
          <p:nvPr>
            <p:ph idx="1"/>
          </p:nvPr>
        </p:nvSpPr>
        <p:spPr>
          <a:xfrm>
            <a:off x="1641764" y="623455"/>
            <a:ext cx="10136579" cy="6234545"/>
          </a:xfrm>
        </p:spPr>
        <p:txBody>
          <a:bodyPr>
            <a:normAutofit/>
          </a:bodyPr>
          <a:lstStyle/>
          <a:p>
            <a:pPr marL="0" indent="0" algn="just">
              <a:buNone/>
            </a:pPr>
            <a:endParaRPr lang="es-ES" sz="2800" dirty="0" smtClean="0"/>
          </a:p>
          <a:p>
            <a:pPr marL="0" indent="0" algn="just">
              <a:buNone/>
            </a:pPr>
            <a:endParaRPr lang="es-ES" sz="2800" dirty="0"/>
          </a:p>
          <a:p>
            <a:pPr marL="0" indent="0" algn="just">
              <a:buNone/>
            </a:pPr>
            <a:r>
              <a:rPr lang="es-ES" sz="2800" dirty="0" smtClean="0"/>
              <a:t>La </a:t>
            </a:r>
            <a:r>
              <a:rPr lang="es-ES" sz="2800" dirty="0" smtClean="0"/>
              <a:t>innovación y la creatividad se han convertido en elementos primordiales para que la empresa turística pueda desarrollarse y competir en un mercado. </a:t>
            </a:r>
          </a:p>
          <a:p>
            <a:pPr marL="0" indent="0" algn="just">
              <a:buNone/>
            </a:pPr>
            <a:r>
              <a:rPr lang="es-ES" sz="2800" dirty="0" smtClean="0"/>
              <a:t>Se requiere que el capital humano trabaje en estas capacidades para crear productos turísticos que satisfagan las necesidades y deseos de los turistas, que cada vez se vuelven más exigentes.                </a:t>
            </a:r>
          </a:p>
          <a:p>
            <a:pPr marL="0" indent="0" algn="just">
              <a:buNone/>
            </a:pPr>
            <a:r>
              <a:rPr lang="es-ES" sz="2800" dirty="0" smtClean="0"/>
              <a:t>En esta primera unidad se abordan los fundamentos de la innovación y la creatividad, tipos, proceso de innovación, el trabajo creativo y sus niveles de aplicación.</a:t>
            </a:r>
          </a:p>
          <a:p>
            <a:endParaRPr lang="es-ES" sz="2800" dirty="0"/>
          </a:p>
        </p:txBody>
      </p:sp>
    </p:spTree>
    <p:extLst>
      <p:ext uri="{BB962C8B-B14F-4D97-AF65-F5344CB8AC3E}">
        <p14:creationId xmlns:p14="http://schemas.microsoft.com/office/powerpoint/2010/main" val="37510225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068286" y="468086"/>
            <a:ext cx="9436326" cy="6389914"/>
          </a:xfrm>
        </p:spPr>
        <p:txBody>
          <a:bodyPr/>
          <a:lstStyle/>
          <a:p>
            <a:pPr marL="0" indent="0">
              <a:buNone/>
            </a:pPr>
            <a:r>
              <a:rPr lang="es-MX" sz="2400" b="1" dirty="0" smtClean="0"/>
              <a:t>Evaluación de ideas</a:t>
            </a:r>
          </a:p>
          <a:p>
            <a:pPr marL="0" indent="0">
              <a:buNone/>
            </a:pPr>
            <a:r>
              <a:rPr lang="es-MX" sz="2400" dirty="0" smtClean="0"/>
              <a:t>Una vez detectadas las oportunidades y convertidas en ideas, como los recursos son limitados hay que priorizarlas en función de diversos criterios entre los que se suelen incluir:</a:t>
            </a:r>
          </a:p>
          <a:p>
            <a:pPr marL="0" indent="0">
              <a:buNone/>
            </a:pPr>
            <a:r>
              <a:rPr lang="es-MX" sz="2400" dirty="0" smtClean="0"/>
              <a:t>La estrategia comercial</a:t>
            </a:r>
          </a:p>
          <a:p>
            <a:pPr marL="0" indent="0">
              <a:buNone/>
            </a:pPr>
            <a:r>
              <a:rPr lang="es-MX" sz="2400" dirty="0" smtClean="0"/>
              <a:t>El impacto esperado en los resultados de la empresa</a:t>
            </a:r>
          </a:p>
          <a:p>
            <a:pPr marL="0" indent="0">
              <a:buNone/>
            </a:pPr>
            <a:r>
              <a:rPr lang="es-MX" sz="2400" dirty="0" smtClean="0"/>
              <a:t>La viabilidad de a implantación</a:t>
            </a:r>
            <a:endParaRPr lang="es-MX" sz="2400" dirty="0"/>
          </a:p>
        </p:txBody>
      </p:sp>
      <p:pic>
        <p:nvPicPr>
          <p:cNvPr id="5" name="Imagen 4"/>
          <p:cNvPicPr>
            <a:picLocks noChangeAspect="1"/>
          </p:cNvPicPr>
          <p:nvPr/>
        </p:nvPicPr>
        <p:blipFill>
          <a:blip r:embed="rId2"/>
          <a:stretch>
            <a:fillRect/>
          </a:stretch>
        </p:blipFill>
        <p:spPr>
          <a:xfrm>
            <a:off x="2982686" y="3788229"/>
            <a:ext cx="7511143" cy="3069771"/>
          </a:xfrm>
          <a:prstGeom prst="rect">
            <a:avLst/>
          </a:prstGeom>
        </p:spPr>
      </p:pic>
    </p:spTree>
    <p:extLst>
      <p:ext uri="{BB962C8B-B14F-4D97-AF65-F5344CB8AC3E}">
        <p14:creationId xmlns:p14="http://schemas.microsoft.com/office/powerpoint/2010/main" val="18326229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17914" y="0"/>
            <a:ext cx="10374086" cy="6857999"/>
          </a:xfrm>
        </p:spPr>
        <p:txBody>
          <a:bodyPr/>
          <a:lstStyle/>
          <a:p>
            <a:pPr marL="0" indent="0">
              <a:buNone/>
            </a:pPr>
            <a:endParaRPr lang="es-MX" dirty="0" smtClean="0"/>
          </a:p>
          <a:p>
            <a:pPr marL="0" indent="0">
              <a:buNone/>
            </a:pPr>
            <a:r>
              <a:rPr lang="es-MX" sz="2400" b="1" dirty="0" smtClean="0"/>
              <a:t>Priorización de ideas</a:t>
            </a:r>
          </a:p>
          <a:p>
            <a:pPr marL="0" indent="0" algn="just">
              <a:buNone/>
            </a:pPr>
            <a:r>
              <a:rPr lang="es-MX" sz="2400" dirty="0" smtClean="0"/>
              <a:t>Se analizan y definen los requisitos para poner en práctica las diferentes ideas y se valora la viabilidad y el plazo necesario. Algunos aspectos que hay que tener en cuenta en esta fase son:</a:t>
            </a:r>
          </a:p>
          <a:p>
            <a:pPr marL="0" indent="0" algn="just">
              <a:buNone/>
            </a:pPr>
            <a:r>
              <a:rPr lang="es-MX" sz="2400" dirty="0" smtClean="0"/>
              <a:t>Los posibles cuellos de botella internos o externos</a:t>
            </a:r>
          </a:p>
          <a:p>
            <a:pPr marL="0" indent="0" algn="just">
              <a:buNone/>
            </a:pPr>
            <a:r>
              <a:rPr lang="es-MX" sz="2400" dirty="0" smtClean="0"/>
              <a:t>Las personas, capacidades y colaboraciones necesarias. </a:t>
            </a:r>
          </a:p>
          <a:p>
            <a:pPr marL="0" indent="0" algn="just">
              <a:buNone/>
            </a:pPr>
            <a:r>
              <a:rPr lang="es-MX" sz="2400" dirty="0" smtClean="0"/>
              <a:t>Las autorizaciones, licencias legales o permisos necesarios.</a:t>
            </a:r>
          </a:p>
          <a:p>
            <a:pPr marL="0" indent="0" algn="just">
              <a:buNone/>
            </a:pPr>
            <a:r>
              <a:rPr lang="es-MX" sz="2400" dirty="0" smtClean="0"/>
              <a:t>El análisis de beneficios y riesgos.</a:t>
            </a:r>
          </a:p>
          <a:p>
            <a:pPr marL="0" indent="0">
              <a:buNone/>
            </a:pPr>
            <a:endParaRPr lang="es-MX" sz="2400" dirty="0"/>
          </a:p>
        </p:txBody>
      </p:sp>
      <p:pic>
        <p:nvPicPr>
          <p:cNvPr id="4" name="Imagen 3"/>
          <p:cNvPicPr>
            <a:picLocks noChangeAspect="1"/>
          </p:cNvPicPr>
          <p:nvPr/>
        </p:nvPicPr>
        <p:blipFill>
          <a:blip r:embed="rId2"/>
          <a:stretch>
            <a:fillRect/>
          </a:stretch>
        </p:blipFill>
        <p:spPr>
          <a:xfrm>
            <a:off x="5551714" y="4147458"/>
            <a:ext cx="5910943" cy="2710542"/>
          </a:xfrm>
          <a:prstGeom prst="rect">
            <a:avLst/>
          </a:prstGeom>
        </p:spPr>
      </p:pic>
    </p:spTree>
    <p:extLst>
      <p:ext uri="{BB962C8B-B14F-4D97-AF65-F5344CB8AC3E}">
        <p14:creationId xmlns:p14="http://schemas.microsoft.com/office/powerpoint/2010/main" val="11936812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55371" y="478971"/>
            <a:ext cx="9349241" cy="5889172"/>
          </a:xfrm>
        </p:spPr>
        <p:txBody>
          <a:bodyPr/>
          <a:lstStyle/>
          <a:p>
            <a:pPr marL="0" indent="0">
              <a:buNone/>
            </a:pPr>
            <a:endParaRPr lang="es-MX" dirty="0" smtClean="0"/>
          </a:p>
          <a:p>
            <a:pPr marL="0" indent="0" algn="just">
              <a:buNone/>
            </a:pPr>
            <a:r>
              <a:rPr lang="es-MX" sz="2400" b="1" dirty="0" smtClean="0"/>
              <a:t>Definición de proyectos</a:t>
            </a:r>
          </a:p>
          <a:p>
            <a:pPr marL="0" indent="0" algn="just">
              <a:buNone/>
            </a:pPr>
            <a:r>
              <a:rPr lang="es-MX" sz="2400" dirty="0" smtClean="0"/>
              <a:t>Es el momento de dar forma a los proyectos que permitirán ejecutar las ideas seleccionadas, estableciendo planes concretos de trabajo y asignando los recursos los recursos necesarios.</a:t>
            </a:r>
          </a:p>
          <a:p>
            <a:pPr marL="0" indent="0">
              <a:buNone/>
            </a:pPr>
            <a:endParaRPr lang="es-MX" dirty="0"/>
          </a:p>
        </p:txBody>
      </p:sp>
      <p:pic>
        <p:nvPicPr>
          <p:cNvPr id="4" name="Imagen 3"/>
          <p:cNvPicPr>
            <a:picLocks noChangeAspect="1"/>
          </p:cNvPicPr>
          <p:nvPr/>
        </p:nvPicPr>
        <p:blipFill>
          <a:blip r:embed="rId2"/>
          <a:stretch>
            <a:fillRect/>
          </a:stretch>
        </p:blipFill>
        <p:spPr>
          <a:xfrm>
            <a:off x="3973285" y="2906486"/>
            <a:ext cx="7119258" cy="3243943"/>
          </a:xfrm>
          <a:prstGeom prst="rect">
            <a:avLst/>
          </a:prstGeom>
        </p:spPr>
      </p:pic>
    </p:spTree>
    <p:extLst>
      <p:ext uri="{BB962C8B-B14F-4D97-AF65-F5344CB8AC3E}">
        <p14:creationId xmlns:p14="http://schemas.microsoft.com/office/powerpoint/2010/main" val="5496496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19943" y="0"/>
            <a:ext cx="10014857" cy="6858000"/>
          </a:xfrm>
        </p:spPr>
        <p:txBody>
          <a:bodyPr/>
          <a:lstStyle/>
          <a:p>
            <a:endParaRPr lang="es-MX" dirty="0" smtClean="0"/>
          </a:p>
          <a:p>
            <a:pPr marL="0" indent="0" algn="just">
              <a:buNone/>
            </a:pPr>
            <a:r>
              <a:rPr lang="es-MX" sz="2400" b="1" dirty="0" smtClean="0"/>
              <a:t>Ejecución</a:t>
            </a:r>
          </a:p>
          <a:p>
            <a:pPr marL="0" indent="0" algn="just">
              <a:buNone/>
            </a:pPr>
            <a:r>
              <a:rPr lang="es-MX" sz="2400" dirty="0" smtClean="0"/>
              <a:t>Durante la ejecución es importante que todos los que participan entiendan lo que se quiere lograr, así como su papel. Además hay que asegurar el seguimiento de cada proyecto para comprobar que se respeta el plan acordado, puede ser necesario planear cambios sobre la marcha.</a:t>
            </a:r>
            <a:endParaRPr lang="es-MX" sz="2400" dirty="0"/>
          </a:p>
        </p:txBody>
      </p:sp>
      <p:pic>
        <p:nvPicPr>
          <p:cNvPr id="5" name="Imagen 4"/>
          <p:cNvPicPr>
            <a:picLocks noChangeAspect="1"/>
          </p:cNvPicPr>
          <p:nvPr/>
        </p:nvPicPr>
        <p:blipFill>
          <a:blip r:embed="rId2"/>
          <a:stretch>
            <a:fillRect/>
          </a:stretch>
        </p:blipFill>
        <p:spPr>
          <a:xfrm>
            <a:off x="3766457" y="2917370"/>
            <a:ext cx="6934200" cy="3331029"/>
          </a:xfrm>
          <a:prstGeom prst="rect">
            <a:avLst/>
          </a:prstGeom>
        </p:spPr>
      </p:pic>
    </p:spTree>
    <p:extLst>
      <p:ext uri="{BB962C8B-B14F-4D97-AF65-F5344CB8AC3E}">
        <p14:creationId xmlns:p14="http://schemas.microsoft.com/office/powerpoint/2010/main" val="31883994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92086" y="511629"/>
            <a:ext cx="9512526" cy="6346371"/>
          </a:xfrm>
        </p:spPr>
        <p:txBody>
          <a:bodyPr/>
          <a:lstStyle/>
          <a:p>
            <a:pPr marL="0" indent="0">
              <a:buNone/>
            </a:pPr>
            <a:r>
              <a:rPr lang="es-MX" dirty="0" smtClean="0"/>
              <a:t> </a:t>
            </a:r>
          </a:p>
          <a:p>
            <a:pPr marL="0" indent="0" algn="just">
              <a:buNone/>
            </a:pPr>
            <a:r>
              <a:rPr lang="es-MX" sz="2400" b="1" dirty="0" smtClean="0"/>
              <a:t>Seguimiento</a:t>
            </a:r>
          </a:p>
          <a:p>
            <a:pPr marL="0" indent="0" algn="just">
              <a:buNone/>
            </a:pPr>
            <a:r>
              <a:rPr lang="es-MX" sz="2400" dirty="0" smtClean="0"/>
              <a:t>Una vez finalizado el proyecto es importante verificar si ha habido desviaciones respecto al plan inicial y analizar sus causas. Posteriormente, será necesario llevar a cabo un seguimiento de los resultados.</a:t>
            </a:r>
          </a:p>
          <a:p>
            <a:pPr marL="0" indent="0" algn="just">
              <a:buNone/>
            </a:pPr>
            <a:endParaRPr lang="es-MX" sz="2400" dirty="0"/>
          </a:p>
        </p:txBody>
      </p:sp>
      <p:pic>
        <p:nvPicPr>
          <p:cNvPr id="4" name="Imagen 3"/>
          <p:cNvPicPr>
            <a:picLocks noChangeAspect="1"/>
          </p:cNvPicPr>
          <p:nvPr/>
        </p:nvPicPr>
        <p:blipFill>
          <a:blip r:embed="rId2"/>
          <a:stretch>
            <a:fillRect/>
          </a:stretch>
        </p:blipFill>
        <p:spPr>
          <a:xfrm>
            <a:off x="3581399" y="3178629"/>
            <a:ext cx="7576457" cy="3080657"/>
          </a:xfrm>
          <a:prstGeom prst="rect">
            <a:avLst/>
          </a:prstGeom>
        </p:spPr>
      </p:pic>
    </p:spTree>
    <p:extLst>
      <p:ext uri="{BB962C8B-B14F-4D97-AF65-F5344CB8AC3E}">
        <p14:creationId xmlns:p14="http://schemas.microsoft.com/office/powerpoint/2010/main" val="8114995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231571" y="642257"/>
            <a:ext cx="9273041" cy="5584372"/>
          </a:xfrm>
        </p:spPr>
        <p:txBody>
          <a:bodyPr>
            <a:normAutofit fontScale="92500" lnSpcReduction="10000"/>
          </a:bodyPr>
          <a:lstStyle/>
          <a:p>
            <a:pPr marL="0" indent="0" algn="just">
              <a:buNone/>
            </a:pPr>
            <a:r>
              <a:rPr lang="es-MX" sz="2400" dirty="0" smtClean="0"/>
              <a:t>Los principales retos para que el proceso de innovación funcione de forma adecuada son:</a:t>
            </a:r>
          </a:p>
          <a:p>
            <a:pPr algn="just"/>
            <a:r>
              <a:rPr lang="es-MX" sz="2400" dirty="0" smtClean="0"/>
              <a:t>Mantener un buen ritmo de identificación de oportunidades e ideas para innovar.</a:t>
            </a:r>
          </a:p>
          <a:p>
            <a:pPr algn="just"/>
            <a:r>
              <a:rPr lang="es-MX" sz="2400" dirty="0" smtClean="0"/>
              <a:t>Generar ideas de valor, bien formuladas, que contribuyan a los objetivos corporativos.</a:t>
            </a:r>
          </a:p>
          <a:p>
            <a:pPr algn="just"/>
            <a:r>
              <a:rPr lang="es-MX" sz="2400" dirty="0" smtClean="0"/>
              <a:t>Filtrar las ideas de forma adecuada.</a:t>
            </a:r>
          </a:p>
          <a:p>
            <a:pPr algn="just"/>
            <a:r>
              <a:rPr lang="es-MX" sz="2400" dirty="0" smtClean="0"/>
              <a:t>Definir planes de acción realistas que permitan poner en marcha la ideas más prometedoras.</a:t>
            </a:r>
          </a:p>
          <a:p>
            <a:pPr algn="just"/>
            <a:r>
              <a:rPr lang="es-MX" sz="2400" dirty="0" smtClean="0"/>
              <a:t>Conseguir la colaboración de todas las partes a la hora de aplicar las ideas innovadoras, y vencer posibles resistencias ante los cambios que puedan suponer.</a:t>
            </a:r>
          </a:p>
          <a:p>
            <a:pPr algn="just"/>
            <a:r>
              <a:rPr lang="es-MX" sz="2400" dirty="0" smtClean="0"/>
              <a:t>Motivar al equipo para que se mantenga alerta y no se desanime aunque no sea posible poner en marcha todas las ideas.</a:t>
            </a:r>
          </a:p>
          <a:p>
            <a:endParaRPr lang="es-MX" dirty="0"/>
          </a:p>
        </p:txBody>
      </p:sp>
    </p:spTree>
    <p:extLst>
      <p:ext uri="{BB962C8B-B14F-4D97-AF65-F5344CB8AC3E}">
        <p14:creationId xmlns:p14="http://schemas.microsoft.com/office/powerpoint/2010/main" val="28047227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lstStyle/>
          <a:p>
            <a:r>
              <a:rPr lang="es-MX" b="1" dirty="0" smtClean="0"/>
              <a:t>4. El trabajo creativo</a:t>
            </a:r>
            <a:endParaRPr lang="es-MX" b="1" dirty="0"/>
          </a:p>
        </p:txBody>
      </p:sp>
      <p:sp>
        <p:nvSpPr>
          <p:cNvPr id="7" name="Marcador de contenido 6"/>
          <p:cNvSpPr>
            <a:spLocks noGrp="1"/>
          </p:cNvSpPr>
          <p:nvPr>
            <p:ph idx="1"/>
          </p:nvPr>
        </p:nvSpPr>
        <p:spPr>
          <a:xfrm>
            <a:off x="2589212" y="1730829"/>
            <a:ext cx="8915400" cy="4180393"/>
          </a:xfrm>
        </p:spPr>
        <p:txBody>
          <a:bodyPr>
            <a:normAutofit/>
          </a:bodyPr>
          <a:lstStyle/>
          <a:p>
            <a:pPr algn="just"/>
            <a:r>
              <a:rPr lang="es-MX" sz="2800" dirty="0"/>
              <a:t>Aplicar la creatividad para resolver un problema se trata de tener un pensamiento original, imaginación constructiva y saber generar nuevas asociaciones de conceptos que llevan a una solución nueva, generalmente mucho más práctica y rápida que las soluciones tradicionales.</a:t>
            </a:r>
            <a:endParaRPr lang="es-MX" sz="2800" dirty="0"/>
          </a:p>
        </p:txBody>
      </p:sp>
      <p:pic>
        <p:nvPicPr>
          <p:cNvPr id="8" name="Imagen 7"/>
          <p:cNvPicPr>
            <a:picLocks noChangeAspect="1"/>
          </p:cNvPicPr>
          <p:nvPr/>
        </p:nvPicPr>
        <p:blipFill>
          <a:blip r:embed="rId2"/>
          <a:stretch>
            <a:fillRect/>
          </a:stretch>
        </p:blipFill>
        <p:spPr>
          <a:xfrm>
            <a:off x="6150429" y="4574040"/>
            <a:ext cx="4103914" cy="1781175"/>
          </a:xfrm>
          <a:prstGeom prst="rect">
            <a:avLst/>
          </a:prstGeom>
        </p:spPr>
      </p:pic>
    </p:spTree>
    <p:extLst>
      <p:ext uri="{BB962C8B-B14F-4D97-AF65-F5344CB8AC3E}">
        <p14:creationId xmlns:p14="http://schemas.microsoft.com/office/powerpoint/2010/main" val="16104665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17219" y="174171"/>
            <a:ext cx="9821637" cy="6683829"/>
          </a:xfrm>
        </p:spPr>
        <p:txBody>
          <a:bodyPr>
            <a:normAutofit/>
          </a:bodyPr>
          <a:lstStyle/>
          <a:p>
            <a:pPr marL="0" indent="0">
              <a:buNone/>
            </a:pPr>
            <a:endParaRPr lang="es-MX" sz="2400" b="1" dirty="0" smtClean="0"/>
          </a:p>
          <a:p>
            <a:pPr marL="0" indent="0">
              <a:buNone/>
            </a:pPr>
            <a:r>
              <a:rPr lang="es-MX" sz="2400" b="1" dirty="0" smtClean="0"/>
              <a:t>Formas </a:t>
            </a:r>
            <a:r>
              <a:rPr lang="es-MX" sz="2400" b="1" dirty="0"/>
              <a:t>de fomentar el trabajo creativo</a:t>
            </a:r>
            <a:endParaRPr lang="es-MX" sz="2400" b="1" dirty="0" smtClean="0"/>
          </a:p>
          <a:p>
            <a:pPr marL="0" indent="0">
              <a:buNone/>
            </a:pPr>
            <a:r>
              <a:rPr lang="es-MX" sz="2400" b="1" dirty="0" smtClean="0"/>
              <a:t>    	</a:t>
            </a:r>
            <a:r>
              <a:rPr lang="es-MX" sz="2400" dirty="0" smtClean="0"/>
              <a:t>Reconocer el trabajo creativo</a:t>
            </a:r>
          </a:p>
          <a:p>
            <a:pPr marL="0" indent="0">
              <a:buNone/>
            </a:pPr>
            <a:r>
              <a:rPr lang="es-MX" sz="2400" dirty="0" smtClean="0"/>
              <a:t>	Crear </a:t>
            </a:r>
            <a:r>
              <a:rPr lang="es-MX" sz="2400" dirty="0"/>
              <a:t>ambientes para desarrollar la </a:t>
            </a:r>
            <a:r>
              <a:rPr lang="es-MX" sz="2400" dirty="0" smtClean="0"/>
              <a:t>creatividad</a:t>
            </a:r>
          </a:p>
          <a:p>
            <a:pPr marL="0" indent="0">
              <a:buNone/>
            </a:pPr>
            <a:r>
              <a:rPr lang="es-MX" sz="2400" dirty="0" smtClean="0"/>
              <a:t>	Asumir </a:t>
            </a:r>
            <a:r>
              <a:rPr lang="es-MX" sz="2400" dirty="0"/>
              <a:t>grandes retos de manera </a:t>
            </a:r>
            <a:r>
              <a:rPr lang="es-MX" sz="2400" dirty="0" smtClean="0"/>
              <a:t>inteligente</a:t>
            </a:r>
          </a:p>
          <a:p>
            <a:pPr marL="0" indent="0">
              <a:buNone/>
            </a:pPr>
            <a:r>
              <a:rPr lang="es-MX" sz="2400" dirty="0" smtClean="0"/>
              <a:t>	Dejar </a:t>
            </a:r>
            <a:r>
              <a:rPr lang="es-MX" sz="2400" dirty="0"/>
              <a:t>reposar las grandes ideas y </a:t>
            </a:r>
            <a:r>
              <a:rPr lang="es-MX" sz="2400" dirty="0" smtClean="0"/>
              <a:t>compartirlas en los equipos</a:t>
            </a:r>
          </a:p>
          <a:p>
            <a:pPr marL="0" indent="0">
              <a:buNone/>
            </a:pPr>
            <a:r>
              <a:rPr lang="es-MX" sz="2400" dirty="0" smtClean="0"/>
              <a:t>	Los </a:t>
            </a:r>
            <a:r>
              <a:rPr lang="es-MX" sz="2400" dirty="0"/>
              <a:t>juegos también ayudan</a:t>
            </a:r>
            <a:endParaRPr lang="es-MX" sz="2400" dirty="0"/>
          </a:p>
        </p:txBody>
      </p:sp>
      <p:pic>
        <p:nvPicPr>
          <p:cNvPr id="4" name="Imagen 3"/>
          <p:cNvPicPr>
            <a:picLocks noChangeAspect="1"/>
          </p:cNvPicPr>
          <p:nvPr/>
        </p:nvPicPr>
        <p:blipFill>
          <a:blip r:embed="rId2"/>
          <a:stretch>
            <a:fillRect/>
          </a:stretch>
        </p:blipFill>
        <p:spPr>
          <a:xfrm>
            <a:off x="7260770" y="4060372"/>
            <a:ext cx="4680857" cy="2427514"/>
          </a:xfrm>
          <a:prstGeom prst="rect">
            <a:avLst/>
          </a:prstGeom>
        </p:spPr>
      </p:pic>
      <p:pic>
        <p:nvPicPr>
          <p:cNvPr id="5" name="Imagen 4"/>
          <p:cNvPicPr>
            <a:picLocks noChangeAspect="1"/>
          </p:cNvPicPr>
          <p:nvPr/>
        </p:nvPicPr>
        <p:blipFill>
          <a:blip r:embed="rId3"/>
          <a:stretch>
            <a:fillRect/>
          </a:stretch>
        </p:blipFill>
        <p:spPr>
          <a:xfrm>
            <a:off x="2272392" y="4031796"/>
            <a:ext cx="3780065" cy="2456090"/>
          </a:xfrm>
          <a:prstGeom prst="rect">
            <a:avLst/>
          </a:prstGeom>
        </p:spPr>
      </p:pic>
    </p:spTree>
    <p:extLst>
      <p:ext uri="{BB962C8B-B14F-4D97-AF65-F5344CB8AC3E}">
        <p14:creationId xmlns:p14="http://schemas.microsoft.com/office/powerpoint/2010/main" val="28495130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89212" y="838200"/>
            <a:ext cx="8915400" cy="5073022"/>
          </a:xfrm>
        </p:spPr>
        <p:txBody>
          <a:bodyPr>
            <a:normAutofit/>
          </a:bodyPr>
          <a:lstStyle/>
          <a:p>
            <a:pPr algn="just"/>
            <a:r>
              <a:rPr lang="es-MX" sz="2400" dirty="0"/>
              <a:t>El proceso creativo es una de las potencialidades más elevadas y complejas de los seres humanos, éste implica habilidades del pensamiento que permiten integrar los procesos cognitivos menos complicados, hasta los conocidos como superiores para el logro de una idea o pensamiento nuevo.</a:t>
            </a:r>
            <a:endParaRPr lang="es-MX" sz="2400" dirty="0"/>
          </a:p>
        </p:txBody>
      </p:sp>
      <p:pic>
        <p:nvPicPr>
          <p:cNvPr id="4" name="Imagen 3"/>
          <p:cNvPicPr>
            <a:picLocks noChangeAspect="1"/>
          </p:cNvPicPr>
          <p:nvPr/>
        </p:nvPicPr>
        <p:blipFill>
          <a:blip r:embed="rId2"/>
          <a:stretch>
            <a:fillRect/>
          </a:stretch>
        </p:blipFill>
        <p:spPr>
          <a:xfrm>
            <a:off x="3254829" y="3634747"/>
            <a:ext cx="6858000" cy="2276475"/>
          </a:xfrm>
          <a:prstGeom prst="rect">
            <a:avLst/>
          </a:prstGeom>
        </p:spPr>
      </p:pic>
    </p:spTree>
    <p:extLst>
      <p:ext uri="{BB962C8B-B14F-4D97-AF65-F5344CB8AC3E}">
        <p14:creationId xmlns:p14="http://schemas.microsoft.com/office/powerpoint/2010/main" val="33360545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634982" y="130628"/>
            <a:ext cx="8911687" cy="1077686"/>
          </a:xfrm>
        </p:spPr>
        <p:txBody>
          <a:bodyPr>
            <a:normAutofit/>
          </a:bodyPr>
          <a:lstStyle/>
          <a:p>
            <a:r>
              <a:rPr lang="es-MX" sz="2800" b="1" dirty="0" smtClean="0">
                <a:solidFill>
                  <a:schemeClr val="tx1"/>
                </a:solidFill>
              </a:rPr>
              <a:t/>
            </a:r>
            <a:br>
              <a:rPr lang="es-MX" sz="2800" b="1" dirty="0" smtClean="0">
                <a:solidFill>
                  <a:schemeClr val="tx1"/>
                </a:solidFill>
              </a:rPr>
            </a:br>
            <a:r>
              <a:rPr lang="es-MX" sz="2800" b="1" dirty="0" smtClean="0">
                <a:solidFill>
                  <a:schemeClr val="tx1"/>
                </a:solidFill>
              </a:rPr>
              <a:t>El proceso creativo</a:t>
            </a:r>
            <a:endParaRPr lang="es-MX" sz="2800" b="1" dirty="0">
              <a:solidFill>
                <a:schemeClr val="tx1"/>
              </a:solidFill>
            </a:endParaRPr>
          </a:p>
        </p:txBody>
      </p:sp>
      <p:sp>
        <p:nvSpPr>
          <p:cNvPr id="5" name="Marcador de contenido 4"/>
          <p:cNvSpPr>
            <a:spLocks noGrp="1"/>
          </p:cNvSpPr>
          <p:nvPr>
            <p:ph idx="1"/>
          </p:nvPr>
        </p:nvSpPr>
        <p:spPr>
          <a:xfrm>
            <a:off x="1491343" y="1023257"/>
            <a:ext cx="9849983" cy="5834743"/>
          </a:xfrm>
        </p:spPr>
        <p:txBody>
          <a:bodyPr/>
          <a:lstStyle/>
          <a:p>
            <a:pPr marL="0" indent="0">
              <a:buNone/>
            </a:pPr>
            <a:r>
              <a:rPr lang="es-MX" sz="2400" dirty="0" smtClean="0"/>
              <a:t>Según </a:t>
            </a:r>
            <a:r>
              <a:rPr lang="es-MX" sz="2400" dirty="0"/>
              <a:t>G</a:t>
            </a:r>
            <a:r>
              <a:rPr lang="es-MX" sz="2400" dirty="0" smtClean="0"/>
              <a:t>. Wallas los pasos del proceso creativo son:</a:t>
            </a:r>
          </a:p>
          <a:p>
            <a:pPr marL="0" indent="0">
              <a:buNone/>
            </a:pPr>
            <a:endParaRPr lang="es-MX" sz="2400" dirty="0" smtClean="0"/>
          </a:p>
          <a:p>
            <a:pPr algn="just" fontAlgn="base"/>
            <a:r>
              <a:rPr lang="es-MX" sz="2400" b="1" dirty="0"/>
              <a:t>Preparación</a:t>
            </a:r>
            <a:r>
              <a:rPr lang="es-MX" sz="2400" dirty="0"/>
              <a:t>: </a:t>
            </a:r>
            <a:r>
              <a:rPr lang="es-MX" sz="2400" dirty="0" smtClean="0"/>
              <a:t>Es  </a:t>
            </a:r>
            <a:r>
              <a:rPr lang="es-MX" sz="2400" dirty="0"/>
              <a:t>la recogida de información para definir el problema y la utilización de conocimientos adquiridos, realización de esquemas, etc.</a:t>
            </a:r>
          </a:p>
          <a:p>
            <a:pPr algn="just" fontAlgn="base"/>
            <a:r>
              <a:rPr lang="es-MX" sz="2400" b="1" dirty="0"/>
              <a:t>Incubación</a:t>
            </a:r>
            <a:r>
              <a:rPr lang="es-MX" sz="2400" dirty="0"/>
              <a:t>: </a:t>
            </a:r>
            <a:r>
              <a:rPr lang="es-MX" sz="2400" dirty="0" smtClean="0"/>
              <a:t>Es </a:t>
            </a:r>
            <a:r>
              <a:rPr lang="es-MX" sz="2400" dirty="0"/>
              <a:t>la fase en la que circulan todas las ideas.</a:t>
            </a:r>
          </a:p>
          <a:p>
            <a:pPr algn="just" fontAlgn="base"/>
            <a:r>
              <a:rPr lang="es-MX" sz="2400" b="1" dirty="0"/>
              <a:t>Iluminación</a:t>
            </a:r>
            <a:r>
              <a:rPr lang="es-MX" sz="2400" dirty="0"/>
              <a:t>: Se encuentra la solución al problema. </a:t>
            </a:r>
          </a:p>
          <a:p>
            <a:pPr algn="just" fontAlgn="base"/>
            <a:r>
              <a:rPr lang="es-MX" sz="2400" b="1" dirty="0"/>
              <a:t>Verificación</a:t>
            </a:r>
            <a:r>
              <a:rPr lang="es-MX" sz="2400" dirty="0"/>
              <a:t>: Terminado el acto creativo se elabora la idea teniendo en cuenta la objetividad y  realismo de </a:t>
            </a:r>
            <a:r>
              <a:rPr lang="es-MX" sz="2400" dirty="0" smtClean="0"/>
              <a:t>ésta</a:t>
            </a:r>
            <a:r>
              <a:rPr lang="es-MX" sz="2400" dirty="0"/>
              <a:t>. Se elabora y se aplica.</a:t>
            </a:r>
          </a:p>
          <a:p>
            <a:pPr algn="just"/>
            <a:endParaRPr lang="es-MX" dirty="0"/>
          </a:p>
        </p:txBody>
      </p:sp>
      <p:pic>
        <p:nvPicPr>
          <p:cNvPr id="7" name="Imagen 6"/>
          <p:cNvPicPr>
            <a:picLocks noChangeAspect="1"/>
          </p:cNvPicPr>
          <p:nvPr/>
        </p:nvPicPr>
        <p:blipFill>
          <a:blip r:embed="rId2"/>
          <a:stretch>
            <a:fillRect/>
          </a:stretch>
        </p:blipFill>
        <p:spPr>
          <a:xfrm>
            <a:off x="5780314" y="5050971"/>
            <a:ext cx="6074229" cy="1676400"/>
          </a:xfrm>
          <a:prstGeom prst="rect">
            <a:avLst/>
          </a:prstGeom>
        </p:spPr>
      </p:pic>
    </p:spTree>
    <p:extLst>
      <p:ext uri="{BB962C8B-B14F-4D97-AF65-F5344CB8AC3E}">
        <p14:creationId xmlns:p14="http://schemas.microsoft.com/office/powerpoint/2010/main" val="23092449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99307" y="0"/>
            <a:ext cx="8911687" cy="696191"/>
          </a:xfrm>
        </p:spPr>
        <p:txBody>
          <a:bodyPr>
            <a:normAutofit/>
          </a:bodyPr>
          <a:lstStyle/>
          <a:p>
            <a:r>
              <a:rPr lang="es-ES" dirty="0" smtClean="0"/>
              <a:t>Contenido</a:t>
            </a:r>
            <a:endParaRPr lang="es-ES" dirty="0"/>
          </a:p>
        </p:txBody>
      </p:sp>
      <p:sp>
        <p:nvSpPr>
          <p:cNvPr id="3" name="Marcador de contenido 2"/>
          <p:cNvSpPr>
            <a:spLocks noGrp="1"/>
          </p:cNvSpPr>
          <p:nvPr>
            <p:ph idx="1"/>
          </p:nvPr>
        </p:nvSpPr>
        <p:spPr>
          <a:xfrm>
            <a:off x="1805440" y="846613"/>
            <a:ext cx="10386559" cy="6011388"/>
          </a:xfrm>
        </p:spPr>
        <p:txBody>
          <a:bodyPr>
            <a:normAutofit/>
          </a:bodyPr>
          <a:lstStyle/>
          <a:p>
            <a:r>
              <a:rPr lang="es-ES" sz="2800" dirty="0" smtClean="0"/>
              <a:t>Unidad </a:t>
            </a:r>
            <a:r>
              <a:rPr lang="es-ES" sz="2800" dirty="0" smtClean="0"/>
              <a:t>I. </a:t>
            </a:r>
            <a:r>
              <a:rPr lang="es-ES" sz="2800" dirty="0" smtClean="0"/>
              <a:t>Innovación y creatividad</a:t>
            </a:r>
          </a:p>
          <a:p>
            <a:pPr marL="0" indent="0" algn="just">
              <a:buNone/>
            </a:pPr>
            <a:r>
              <a:rPr lang="es-ES" sz="2800" dirty="0" smtClean="0"/>
              <a:t>Objetivo: Conocer la importancia de la innovación y la creatividad a través de la revisión de sus marcos teóricos y referenciales a fin de generar cambios tendientes a la constitución de organizaciones competitivas.</a:t>
            </a:r>
          </a:p>
          <a:p>
            <a:pPr marL="0" indent="0" algn="just">
              <a:buNone/>
            </a:pPr>
            <a:r>
              <a:rPr lang="es-ES" sz="2800" dirty="0" smtClean="0"/>
              <a:t>Contenido:</a:t>
            </a:r>
          </a:p>
          <a:p>
            <a:pPr marL="0" indent="0" algn="just">
              <a:buNone/>
            </a:pPr>
            <a:r>
              <a:rPr lang="es-ES" sz="2800" dirty="0" smtClean="0"/>
              <a:t>1. Fundamentos </a:t>
            </a:r>
            <a:r>
              <a:rPr lang="es-ES" sz="2800" dirty="0" smtClean="0"/>
              <a:t>de la innovación y la creatividad</a:t>
            </a:r>
          </a:p>
          <a:p>
            <a:pPr marL="0" indent="0" algn="just">
              <a:buNone/>
            </a:pPr>
            <a:r>
              <a:rPr lang="es-ES" sz="2800" dirty="0" smtClean="0"/>
              <a:t>2. Tipos </a:t>
            </a:r>
            <a:r>
              <a:rPr lang="es-ES" sz="2800" dirty="0" smtClean="0"/>
              <a:t>de innovación</a:t>
            </a:r>
          </a:p>
          <a:p>
            <a:pPr marL="0" indent="0" algn="just">
              <a:buNone/>
            </a:pPr>
            <a:r>
              <a:rPr lang="es-ES" sz="2800" dirty="0" smtClean="0"/>
              <a:t>3. Proceso </a:t>
            </a:r>
            <a:r>
              <a:rPr lang="es-ES" sz="2800" dirty="0" smtClean="0"/>
              <a:t>de innovación</a:t>
            </a:r>
          </a:p>
          <a:p>
            <a:pPr marL="0" indent="0" algn="just">
              <a:buNone/>
            </a:pPr>
            <a:r>
              <a:rPr lang="es-ES" sz="2800" dirty="0" smtClean="0"/>
              <a:t>4. El </a:t>
            </a:r>
            <a:r>
              <a:rPr lang="es-ES" sz="2800" dirty="0" smtClean="0"/>
              <a:t>trabajo creativo</a:t>
            </a:r>
          </a:p>
          <a:p>
            <a:pPr marL="0" indent="0" algn="just">
              <a:buNone/>
            </a:pPr>
            <a:r>
              <a:rPr lang="es-ES" sz="2800" dirty="0" smtClean="0"/>
              <a:t>5. Niveles </a:t>
            </a:r>
            <a:r>
              <a:rPr lang="es-ES" sz="2800" dirty="0" smtClean="0"/>
              <a:t>de aplicación de la innovación y la creatividad</a:t>
            </a:r>
          </a:p>
          <a:p>
            <a:pPr algn="just"/>
            <a:endParaRPr lang="es-ES" dirty="0"/>
          </a:p>
        </p:txBody>
      </p:sp>
    </p:spTree>
    <p:extLst>
      <p:ext uri="{BB962C8B-B14F-4D97-AF65-F5344CB8AC3E}">
        <p14:creationId xmlns:p14="http://schemas.microsoft.com/office/powerpoint/2010/main" val="296123079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5. Niveles de aplicación de la innovación y la creatividad</a:t>
            </a:r>
          </a:p>
        </p:txBody>
      </p:sp>
      <p:sp>
        <p:nvSpPr>
          <p:cNvPr id="3" name="Marcador de contenido 2"/>
          <p:cNvSpPr>
            <a:spLocks noGrp="1"/>
          </p:cNvSpPr>
          <p:nvPr>
            <p:ph idx="1"/>
          </p:nvPr>
        </p:nvSpPr>
        <p:spPr>
          <a:xfrm>
            <a:off x="2329543" y="2133600"/>
            <a:ext cx="9175069" cy="3777622"/>
          </a:xfrm>
        </p:spPr>
        <p:txBody>
          <a:bodyPr>
            <a:normAutofit/>
          </a:bodyPr>
          <a:lstStyle/>
          <a:p>
            <a:pPr algn="just"/>
            <a:r>
              <a:rPr lang="es-MX" sz="2400" dirty="0" smtClean="0"/>
              <a:t>La innovación en el turismo es esencial para poder pertenecer a un mercado cada vez más competitivo, en donde las empresas deben hacer uso de las herramientas tecnológicas para innovar en los productos que ofrece.</a:t>
            </a:r>
          </a:p>
          <a:p>
            <a:pPr algn="just"/>
            <a:r>
              <a:rPr lang="es-MX" sz="2400" dirty="0" smtClean="0"/>
              <a:t>Investigar cuales son las nuevas necesidades y los nuevos deseos de los turistas, ya que cada vez son más exigentes.</a:t>
            </a:r>
            <a:endParaRPr lang="es-MX" sz="2400" dirty="0"/>
          </a:p>
        </p:txBody>
      </p:sp>
    </p:spTree>
    <p:extLst>
      <p:ext uri="{BB962C8B-B14F-4D97-AF65-F5344CB8AC3E}">
        <p14:creationId xmlns:p14="http://schemas.microsoft.com/office/powerpoint/2010/main" val="42574940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54630" y="250371"/>
            <a:ext cx="8913812" cy="903514"/>
          </a:xfrm>
        </p:spPr>
        <p:txBody>
          <a:bodyPr/>
          <a:lstStyle/>
          <a:p>
            <a:r>
              <a:rPr lang="es-MX" b="1" dirty="0" smtClean="0">
                <a:solidFill>
                  <a:schemeClr val="tx1"/>
                </a:solidFill>
              </a:rPr>
              <a:t>Ejemplos de innovación en el turismo</a:t>
            </a:r>
            <a:endParaRPr lang="es-MX" b="1" dirty="0">
              <a:solidFill>
                <a:schemeClr val="tx1"/>
              </a:solidFill>
            </a:endParaRPr>
          </a:p>
        </p:txBody>
      </p:sp>
      <p:sp>
        <p:nvSpPr>
          <p:cNvPr id="3" name="Marcador de contenido 2"/>
          <p:cNvSpPr>
            <a:spLocks noGrp="1"/>
          </p:cNvSpPr>
          <p:nvPr>
            <p:ph idx="1"/>
          </p:nvPr>
        </p:nvSpPr>
        <p:spPr>
          <a:xfrm>
            <a:off x="1827212" y="1153884"/>
            <a:ext cx="8915400" cy="5704115"/>
          </a:xfrm>
        </p:spPr>
        <p:txBody>
          <a:bodyPr>
            <a:normAutofit/>
          </a:bodyPr>
          <a:lstStyle/>
          <a:p>
            <a:r>
              <a:rPr lang="es-MX" sz="2400" b="1" dirty="0" smtClean="0"/>
              <a:t>Realidad virtual para </a:t>
            </a:r>
            <a:r>
              <a:rPr lang="es-MX" sz="2400" b="1" dirty="0"/>
              <a:t>d</a:t>
            </a:r>
            <a:r>
              <a:rPr lang="es-MX" sz="2400" b="1" dirty="0" smtClean="0"/>
              <a:t>ecidir </a:t>
            </a:r>
            <a:r>
              <a:rPr lang="es-MX" sz="2400" b="1" dirty="0"/>
              <a:t>e</a:t>
            </a:r>
            <a:r>
              <a:rPr lang="es-MX" sz="2400" b="1" dirty="0" smtClean="0"/>
              <a:t>l </a:t>
            </a:r>
            <a:r>
              <a:rPr lang="es-MX" sz="2400" b="1" dirty="0"/>
              <a:t>d</a:t>
            </a:r>
            <a:r>
              <a:rPr lang="es-MX" sz="2400" b="1" dirty="0" smtClean="0"/>
              <a:t>estino</a:t>
            </a:r>
            <a:r>
              <a:rPr lang="es-MX" sz="2400" dirty="0"/>
              <a:t/>
            </a:r>
            <a:br>
              <a:rPr lang="es-MX" sz="2400" dirty="0"/>
            </a:br>
            <a:r>
              <a:rPr lang="es-MX" sz="2400" dirty="0"/>
              <a:t>Gracias a internet hoy en día </a:t>
            </a:r>
            <a:r>
              <a:rPr lang="es-MX" sz="2400" dirty="0" smtClean="0"/>
              <a:t>se puede </a:t>
            </a:r>
            <a:r>
              <a:rPr lang="es-MX" sz="2400" dirty="0"/>
              <a:t>decidir desde </a:t>
            </a:r>
            <a:r>
              <a:rPr lang="es-MX" sz="2400" dirty="0" smtClean="0"/>
              <a:t>la sala de la casa el lugar a donde ir </a:t>
            </a:r>
            <a:r>
              <a:rPr lang="es-MX" sz="2400" dirty="0"/>
              <a:t>de vacaciones y reservar el viaje; el siguiente paso será </a:t>
            </a:r>
            <a:r>
              <a:rPr lang="es-MX" sz="2400" dirty="0" smtClean="0"/>
              <a:t>ponerse las </a:t>
            </a:r>
            <a:r>
              <a:rPr lang="es-MX" sz="2400" dirty="0"/>
              <a:t>gafas de realidad virtual para interaccionar con el hotel, la agencia de viajes, la aerolínea o el destino, y ver en 360º </a:t>
            </a:r>
            <a:r>
              <a:rPr lang="es-MX" sz="2400" dirty="0" smtClean="0"/>
              <a:t>el lugar de alojamiento por </a:t>
            </a:r>
            <a:r>
              <a:rPr lang="es-MX" sz="2400" dirty="0"/>
              <a:t>ejemplo. Imagen: las gafas </a:t>
            </a:r>
            <a:r>
              <a:rPr lang="es-MX" sz="2400" dirty="0" smtClean="0"/>
              <a:t>Holo Lens </a:t>
            </a:r>
            <a:r>
              <a:rPr lang="es-MX" sz="2400" dirty="0"/>
              <a:t>de Microsoft. </a:t>
            </a:r>
            <a:endParaRPr lang="es-MX" sz="2400" dirty="0" smtClean="0"/>
          </a:p>
          <a:p>
            <a:endParaRPr lang="es-MX" sz="2400" dirty="0"/>
          </a:p>
        </p:txBody>
      </p:sp>
      <p:pic>
        <p:nvPicPr>
          <p:cNvPr id="4" name="Imagen 3"/>
          <p:cNvPicPr>
            <a:picLocks noChangeAspect="1"/>
          </p:cNvPicPr>
          <p:nvPr/>
        </p:nvPicPr>
        <p:blipFill>
          <a:blip r:embed="rId2"/>
          <a:stretch>
            <a:fillRect/>
          </a:stretch>
        </p:blipFill>
        <p:spPr>
          <a:xfrm>
            <a:off x="2231571" y="4147457"/>
            <a:ext cx="8251373" cy="2618154"/>
          </a:xfrm>
          <a:prstGeom prst="rect">
            <a:avLst/>
          </a:prstGeom>
        </p:spPr>
      </p:pic>
    </p:spTree>
    <p:extLst>
      <p:ext uri="{BB962C8B-B14F-4D97-AF65-F5344CB8AC3E}">
        <p14:creationId xmlns:p14="http://schemas.microsoft.com/office/powerpoint/2010/main" val="25393226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77143" y="707571"/>
            <a:ext cx="9327469" cy="6150429"/>
          </a:xfrm>
        </p:spPr>
        <p:txBody>
          <a:bodyPr/>
          <a:lstStyle/>
          <a:p>
            <a:r>
              <a:rPr lang="es-MX" sz="2400" b="1" dirty="0" smtClean="0"/>
              <a:t>Habitaciones de Hotel Personalizadas</a:t>
            </a:r>
            <a:r>
              <a:rPr lang="es-MX" dirty="0"/>
              <a:t/>
            </a:r>
            <a:br>
              <a:rPr lang="es-MX" dirty="0"/>
            </a:br>
            <a:r>
              <a:rPr lang="es-MX" sz="2400" dirty="0"/>
              <a:t>La tecnología envolvente está transformando las habitaciones de los hoteles del siglo XXI. Cadenas hoteleras españolas están al frente de esta revolución. Un proyector, controlado mediante una </a:t>
            </a:r>
            <a:r>
              <a:rPr lang="es-MX" sz="2400" dirty="0" smtClean="0"/>
              <a:t>App </a:t>
            </a:r>
            <a:r>
              <a:rPr lang="es-MX" sz="2400" dirty="0"/>
              <a:t>desde el </a:t>
            </a:r>
            <a:r>
              <a:rPr lang="es-MX" sz="2400" dirty="0" smtClean="0"/>
              <a:t>Smartphone, </a:t>
            </a:r>
            <a:r>
              <a:rPr lang="es-MX" sz="2400" dirty="0"/>
              <a:t>permite llenar las paredes de luz, imágenes, vídeos...transformando la estancia entera. Imagen: proyecto Shine, de Hotusa Ventures</a:t>
            </a:r>
            <a:r>
              <a:rPr lang="es-MX" sz="2400" dirty="0" smtClean="0"/>
              <a:t>.</a:t>
            </a:r>
          </a:p>
          <a:p>
            <a:endParaRPr lang="es-MX" sz="2400" dirty="0"/>
          </a:p>
        </p:txBody>
      </p:sp>
      <p:pic>
        <p:nvPicPr>
          <p:cNvPr id="4" name="Imagen 3"/>
          <p:cNvPicPr>
            <a:picLocks noChangeAspect="1"/>
          </p:cNvPicPr>
          <p:nvPr/>
        </p:nvPicPr>
        <p:blipFill>
          <a:blip r:embed="rId2"/>
          <a:stretch>
            <a:fillRect/>
          </a:stretch>
        </p:blipFill>
        <p:spPr>
          <a:xfrm>
            <a:off x="2852057" y="3646713"/>
            <a:ext cx="7620000" cy="2973841"/>
          </a:xfrm>
          <a:prstGeom prst="rect">
            <a:avLst/>
          </a:prstGeom>
        </p:spPr>
      </p:pic>
    </p:spTree>
    <p:extLst>
      <p:ext uri="{BB962C8B-B14F-4D97-AF65-F5344CB8AC3E}">
        <p14:creationId xmlns:p14="http://schemas.microsoft.com/office/powerpoint/2010/main" val="26519279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89212" y="489857"/>
            <a:ext cx="8915400" cy="5421365"/>
          </a:xfrm>
        </p:spPr>
        <p:txBody>
          <a:bodyPr>
            <a:normAutofit/>
          </a:bodyPr>
          <a:lstStyle/>
          <a:p>
            <a:r>
              <a:rPr lang="es-MX" sz="2400" b="1" dirty="0" smtClean="0"/>
              <a:t>Kit para </a:t>
            </a:r>
            <a:r>
              <a:rPr lang="es-MX" sz="2400" b="1" dirty="0"/>
              <a:t>a</a:t>
            </a:r>
            <a:r>
              <a:rPr lang="es-MX" sz="2400" b="1" dirty="0" smtClean="0"/>
              <a:t>horrar </a:t>
            </a:r>
            <a:r>
              <a:rPr lang="es-MX" sz="2400" b="1" dirty="0"/>
              <a:t>a</a:t>
            </a:r>
            <a:r>
              <a:rPr lang="es-MX" sz="2400" b="1" dirty="0" smtClean="0"/>
              <a:t>gua </a:t>
            </a:r>
            <a:r>
              <a:rPr lang="es-MX" sz="2400" b="1" dirty="0"/>
              <a:t>y</a:t>
            </a:r>
            <a:r>
              <a:rPr lang="es-MX" sz="2400" b="1" dirty="0" smtClean="0"/>
              <a:t> </a:t>
            </a:r>
            <a:r>
              <a:rPr lang="es-MX" sz="2400" b="1" dirty="0"/>
              <a:t>l</a:t>
            </a:r>
            <a:r>
              <a:rPr lang="es-MX" sz="2400" b="1" dirty="0" smtClean="0"/>
              <a:t>uz, involucrando </a:t>
            </a:r>
            <a:r>
              <a:rPr lang="es-MX" sz="2400" b="1" dirty="0"/>
              <a:t>a</a:t>
            </a:r>
            <a:r>
              <a:rPr lang="es-MX" sz="2400" b="1" dirty="0" smtClean="0"/>
              <a:t> </a:t>
            </a:r>
            <a:r>
              <a:rPr lang="es-MX" sz="2400" b="1" dirty="0"/>
              <a:t>l</a:t>
            </a:r>
            <a:r>
              <a:rPr lang="es-MX" sz="2400" b="1" dirty="0" smtClean="0"/>
              <a:t>os huéspedes.</a:t>
            </a:r>
            <a:r>
              <a:rPr lang="es-MX" sz="2400" dirty="0"/>
              <a:t/>
            </a:r>
            <a:br>
              <a:rPr lang="es-MX" sz="2400" dirty="0"/>
            </a:br>
            <a:r>
              <a:rPr lang="es-MX" sz="2400" dirty="0"/>
              <a:t>La mayor demanda de productos sostenibles por parte de los consumidores, en un entorno de incrementos constantes en las facturas de electricidad y agua, ha inspirado a la startup española Greencustomers a desarrollar un “kit” o equipo de componentes que, una vez instalados, permiten tener “habitaciones inteligentes y sostenibles”. </a:t>
            </a:r>
            <a:endParaRPr lang="es-MX" sz="2400" dirty="0" smtClean="0"/>
          </a:p>
          <a:p>
            <a:endParaRPr lang="es-MX" sz="2400" dirty="0"/>
          </a:p>
        </p:txBody>
      </p:sp>
      <p:pic>
        <p:nvPicPr>
          <p:cNvPr id="4" name="Imagen 3"/>
          <p:cNvPicPr>
            <a:picLocks noChangeAspect="1"/>
          </p:cNvPicPr>
          <p:nvPr/>
        </p:nvPicPr>
        <p:blipFill>
          <a:blip r:embed="rId2"/>
          <a:stretch>
            <a:fillRect/>
          </a:stretch>
        </p:blipFill>
        <p:spPr>
          <a:xfrm>
            <a:off x="3236912" y="3842657"/>
            <a:ext cx="7620000" cy="2848655"/>
          </a:xfrm>
          <a:prstGeom prst="rect">
            <a:avLst/>
          </a:prstGeom>
        </p:spPr>
      </p:pic>
    </p:spTree>
    <p:extLst>
      <p:ext uri="{BB962C8B-B14F-4D97-AF65-F5344CB8AC3E}">
        <p14:creationId xmlns:p14="http://schemas.microsoft.com/office/powerpoint/2010/main" val="15150100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74812" y="0"/>
            <a:ext cx="8915400" cy="5258079"/>
          </a:xfrm>
        </p:spPr>
        <p:txBody>
          <a:bodyPr/>
          <a:lstStyle/>
          <a:p>
            <a:endParaRPr lang="es-MX" sz="2400" b="1" dirty="0" smtClean="0"/>
          </a:p>
          <a:p>
            <a:pPr algn="just"/>
            <a:r>
              <a:rPr lang="es-MX" sz="2400" b="1" dirty="0" smtClean="0"/>
              <a:t>“Alexa, pide </a:t>
            </a:r>
            <a:r>
              <a:rPr lang="es-MX" sz="2400" b="1" dirty="0"/>
              <a:t>a</a:t>
            </a:r>
            <a:r>
              <a:rPr lang="es-MX" sz="2400" b="1" dirty="0" smtClean="0"/>
              <a:t> </a:t>
            </a:r>
            <a:r>
              <a:rPr lang="es-MX" sz="2400" b="1" dirty="0"/>
              <a:t>r</a:t>
            </a:r>
            <a:r>
              <a:rPr lang="es-MX" sz="2400" b="1" dirty="0" smtClean="0"/>
              <a:t>ecepción </a:t>
            </a:r>
            <a:r>
              <a:rPr lang="es-MX" sz="2400" b="1" dirty="0"/>
              <a:t>q</a:t>
            </a:r>
            <a:r>
              <a:rPr lang="es-MX" sz="2400" b="1" dirty="0" smtClean="0"/>
              <a:t>ue </a:t>
            </a:r>
            <a:r>
              <a:rPr lang="es-MX" sz="2400" b="1" dirty="0"/>
              <a:t>s</a:t>
            </a:r>
            <a:r>
              <a:rPr lang="es-MX" sz="2400" b="1" dirty="0" smtClean="0"/>
              <a:t>uban </a:t>
            </a:r>
            <a:r>
              <a:rPr lang="es-MX" sz="2400" b="1" dirty="0"/>
              <a:t>u</a:t>
            </a:r>
            <a:r>
              <a:rPr lang="es-MX" sz="2400" b="1" dirty="0" smtClean="0"/>
              <a:t>nas </a:t>
            </a:r>
            <a:r>
              <a:rPr lang="es-MX" sz="2400" b="1" dirty="0"/>
              <a:t>t</a:t>
            </a:r>
            <a:r>
              <a:rPr lang="es-MX" sz="2400" b="1" dirty="0" smtClean="0"/>
              <a:t>oallas”</a:t>
            </a:r>
            <a:r>
              <a:rPr lang="es-MX" sz="2400" dirty="0" smtClean="0"/>
              <a:t/>
            </a:r>
            <a:br>
              <a:rPr lang="es-MX" sz="2400" dirty="0" smtClean="0"/>
            </a:br>
            <a:r>
              <a:rPr lang="es-MX" sz="2400" dirty="0" smtClean="0"/>
              <a:t>La </a:t>
            </a:r>
            <a:r>
              <a:rPr lang="es-MX" sz="2400" dirty="0"/>
              <a:t>popularidad de los dispositivos activados por voz crece día a día, también en el sector hotelero. Así, </a:t>
            </a:r>
            <a:r>
              <a:rPr lang="es-MX" sz="2400" dirty="0" smtClean="0"/>
              <a:t>se comienza </a:t>
            </a:r>
            <a:r>
              <a:rPr lang="es-MX" sz="2400" dirty="0"/>
              <a:t>a ver dispositivos manos libres que funcionan mediante la asistente digital Alexa u otros sistemas, y que permiten al huésped reproducir música, pedir algo al servicio de habitaciones o consultar el tiempo, entre otras cosas. </a:t>
            </a:r>
            <a:endParaRPr lang="es-MX" sz="2400" dirty="0" smtClean="0"/>
          </a:p>
          <a:p>
            <a:endParaRPr lang="es-MX" dirty="0"/>
          </a:p>
        </p:txBody>
      </p:sp>
      <p:pic>
        <p:nvPicPr>
          <p:cNvPr id="4" name="Imagen 3"/>
          <p:cNvPicPr>
            <a:picLocks noChangeAspect="1"/>
          </p:cNvPicPr>
          <p:nvPr/>
        </p:nvPicPr>
        <p:blipFill>
          <a:blip r:embed="rId2"/>
          <a:stretch>
            <a:fillRect/>
          </a:stretch>
        </p:blipFill>
        <p:spPr>
          <a:xfrm>
            <a:off x="2155369" y="3559628"/>
            <a:ext cx="8131629" cy="3080657"/>
          </a:xfrm>
          <a:prstGeom prst="rect">
            <a:avLst/>
          </a:prstGeom>
        </p:spPr>
      </p:pic>
    </p:spTree>
    <p:extLst>
      <p:ext uri="{BB962C8B-B14F-4D97-AF65-F5344CB8AC3E}">
        <p14:creationId xmlns:p14="http://schemas.microsoft.com/office/powerpoint/2010/main" val="28098046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264229" y="424543"/>
            <a:ext cx="9240383" cy="5486679"/>
          </a:xfrm>
        </p:spPr>
        <p:txBody>
          <a:bodyPr>
            <a:normAutofit/>
          </a:bodyPr>
          <a:lstStyle/>
          <a:p>
            <a:pPr algn="just"/>
            <a:r>
              <a:rPr lang="es-MX" sz="2400" b="1" dirty="0" smtClean="0"/>
              <a:t>Adiós al </a:t>
            </a:r>
            <a:r>
              <a:rPr lang="es-MX" sz="2400" b="1" dirty="0"/>
              <a:t>p</a:t>
            </a:r>
            <a:r>
              <a:rPr lang="es-MX" sz="2400" b="1" dirty="0" smtClean="0"/>
              <a:t>asaporte; con </a:t>
            </a:r>
            <a:r>
              <a:rPr lang="es-MX" sz="2400" b="1" dirty="0"/>
              <a:t>l</a:t>
            </a:r>
            <a:r>
              <a:rPr lang="es-MX" sz="2400" b="1" dirty="0" smtClean="0"/>
              <a:t>a </a:t>
            </a:r>
            <a:r>
              <a:rPr lang="es-MX" sz="2400" b="1" dirty="0"/>
              <a:t>c</a:t>
            </a:r>
            <a:r>
              <a:rPr lang="es-MX" sz="2400" b="1" dirty="0" smtClean="0"/>
              <a:t>ara </a:t>
            </a:r>
            <a:r>
              <a:rPr lang="es-MX" sz="2400" b="1" dirty="0"/>
              <a:t>s</a:t>
            </a:r>
            <a:r>
              <a:rPr lang="es-MX" sz="2400" b="1" dirty="0" smtClean="0"/>
              <a:t>erá </a:t>
            </a:r>
            <a:r>
              <a:rPr lang="es-MX" sz="2400" b="1" dirty="0"/>
              <a:t>s</a:t>
            </a:r>
            <a:r>
              <a:rPr lang="es-MX" sz="2400" b="1" dirty="0" smtClean="0"/>
              <a:t>uficiente</a:t>
            </a:r>
            <a:r>
              <a:rPr lang="es-MX" sz="2400" dirty="0"/>
              <a:t/>
            </a:r>
            <a:br>
              <a:rPr lang="es-MX" sz="2400" dirty="0"/>
            </a:br>
            <a:r>
              <a:rPr lang="es-MX" sz="2400" dirty="0"/>
              <a:t>La tecnología de reconocimiento facial llega a los aeropuertos. Y en algunos países, el pasaporte está siendo reemplazado por completo por controles biométricos, tanto por cuestiones de seguridad como para reducir los tiempos de espera. Imagen: pruebas de embarque biométrico llevadas a cabo por KLM en el aeropuerto de Amsterdam. </a:t>
            </a:r>
            <a:endParaRPr lang="es-MX" sz="2400" dirty="0" smtClean="0"/>
          </a:p>
          <a:p>
            <a:endParaRPr lang="es-MX" sz="2400" dirty="0"/>
          </a:p>
        </p:txBody>
      </p:sp>
      <p:pic>
        <p:nvPicPr>
          <p:cNvPr id="4" name="Imagen 3"/>
          <p:cNvPicPr>
            <a:picLocks noChangeAspect="1"/>
          </p:cNvPicPr>
          <p:nvPr/>
        </p:nvPicPr>
        <p:blipFill>
          <a:blip r:embed="rId2"/>
          <a:stretch>
            <a:fillRect/>
          </a:stretch>
        </p:blipFill>
        <p:spPr>
          <a:xfrm>
            <a:off x="2841172" y="3614057"/>
            <a:ext cx="8360228" cy="3050040"/>
          </a:xfrm>
          <a:prstGeom prst="rect">
            <a:avLst/>
          </a:prstGeom>
        </p:spPr>
      </p:pic>
    </p:spTree>
    <p:extLst>
      <p:ext uri="{BB962C8B-B14F-4D97-AF65-F5344CB8AC3E}">
        <p14:creationId xmlns:p14="http://schemas.microsoft.com/office/powerpoint/2010/main" val="20170129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481943" y="555171"/>
            <a:ext cx="9022669" cy="6302829"/>
          </a:xfrm>
        </p:spPr>
        <p:txBody>
          <a:bodyPr>
            <a:normAutofit/>
          </a:bodyPr>
          <a:lstStyle/>
          <a:p>
            <a:pPr algn="just"/>
            <a:r>
              <a:rPr lang="es-MX" sz="2400" b="1" dirty="0" smtClean="0"/>
              <a:t>Drones: Múltiples usos </a:t>
            </a:r>
            <a:r>
              <a:rPr lang="es-MX" sz="2400" b="1" dirty="0"/>
              <a:t>p</a:t>
            </a:r>
            <a:r>
              <a:rPr lang="es-MX" sz="2400" b="1" dirty="0" smtClean="0"/>
              <a:t>ara </a:t>
            </a:r>
            <a:r>
              <a:rPr lang="es-MX" sz="2400" b="1" dirty="0"/>
              <a:t>l</a:t>
            </a:r>
            <a:r>
              <a:rPr lang="es-MX" sz="2400" b="1" dirty="0" smtClean="0"/>
              <a:t>a </a:t>
            </a:r>
            <a:r>
              <a:rPr lang="es-MX" sz="2400" b="1" dirty="0"/>
              <a:t>i</a:t>
            </a:r>
            <a:r>
              <a:rPr lang="es-MX" sz="2400" b="1" dirty="0" smtClean="0"/>
              <a:t>ndustria </a:t>
            </a:r>
            <a:r>
              <a:rPr lang="es-MX" sz="2400" b="1" dirty="0"/>
              <a:t>t</a:t>
            </a:r>
            <a:r>
              <a:rPr lang="es-MX" sz="2400" b="1" dirty="0" smtClean="0"/>
              <a:t>urística</a:t>
            </a:r>
            <a:r>
              <a:rPr lang="es-MX" sz="2400" dirty="0" smtClean="0"/>
              <a:t/>
            </a:r>
            <a:br>
              <a:rPr lang="es-MX" sz="2400" dirty="0" smtClean="0"/>
            </a:br>
            <a:r>
              <a:rPr lang="es-MX" sz="2400" dirty="0" smtClean="0"/>
              <a:t>Desde </a:t>
            </a:r>
            <a:r>
              <a:rPr lang="es-MX" sz="2400" dirty="0"/>
              <a:t>la grabación de imágenes con fines promocionales; a labores de vigilancia y auxilio en las playas; como taxi volador; para el servicio de habitaciones; o como ayudante para inspeccionar aviones en menos tiempo, estos dispositivos son cada vez más usados. </a:t>
            </a:r>
            <a:endParaRPr lang="es-MX" sz="2400" dirty="0" smtClean="0"/>
          </a:p>
          <a:p>
            <a:endParaRPr lang="es-MX" sz="2400" dirty="0"/>
          </a:p>
        </p:txBody>
      </p:sp>
      <p:pic>
        <p:nvPicPr>
          <p:cNvPr id="4" name="Imagen 3"/>
          <p:cNvPicPr>
            <a:picLocks noChangeAspect="1"/>
          </p:cNvPicPr>
          <p:nvPr/>
        </p:nvPicPr>
        <p:blipFill>
          <a:blip r:embed="rId2"/>
          <a:stretch>
            <a:fillRect/>
          </a:stretch>
        </p:blipFill>
        <p:spPr>
          <a:xfrm>
            <a:off x="3259477" y="3200400"/>
            <a:ext cx="7620000" cy="3518126"/>
          </a:xfrm>
          <a:prstGeom prst="rect">
            <a:avLst/>
          </a:prstGeom>
        </p:spPr>
      </p:pic>
    </p:spTree>
    <p:extLst>
      <p:ext uri="{BB962C8B-B14F-4D97-AF65-F5344CB8AC3E}">
        <p14:creationId xmlns:p14="http://schemas.microsoft.com/office/powerpoint/2010/main" val="11021906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307771" y="413657"/>
            <a:ext cx="9196841" cy="5497565"/>
          </a:xfrm>
        </p:spPr>
        <p:txBody>
          <a:bodyPr/>
          <a:lstStyle/>
          <a:p>
            <a:r>
              <a:rPr lang="es-MX" sz="2400" b="1" dirty="0" smtClean="0"/>
              <a:t>La movilidad </a:t>
            </a:r>
            <a:r>
              <a:rPr lang="es-MX" sz="2400" b="1" dirty="0"/>
              <a:t>d</a:t>
            </a:r>
            <a:r>
              <a:rPr lang="es-MX" sz="2400" b="1" dirty="0" smtClean="0"/>
              <a:t>el </a:t>
            </a:r>
            <a:r>
              <a:rPr lang="es-MX" sz="2400" b="1" dirty="0"/>
              <a:t>f</a:t>
            </a:r>
            <a:r>
              <a:rPr lang="es-MX" sz="2400" b="1" dirty="0" smtClean="0"/>
              <a:t>uturo: Robots que </a:t>
            </a:r>
            <a:r>
              <a:rPr lang="es-MX" sz="2400" b="1" dirty="0"/>
              <a:t>n</a:t>
            </a:r>
            <a:r>
              <a:rPr lang="es-MX" sz="2400" b="1" dirty="0" smtClean="0"/>
              <a:t>os </a:t>
            </a:r>
            <a:r>
              <a:rPr lang="es-MX" sz="2400" b="1" dirty="0"/>
              <a:t>l</a:t>
            </a:r>
            <a:r>
              <a:rPr lang="es-MX" sz="2400" b="1" dirty="0" smtClean="0"/>
              <a:t>levarán </a:t>
            </a:r>
            <a:r>
              <a:rPr lang="es-MX" sz="2400" b="1" dirty="0"/>
              <a:t>p</a:t>
            </a:r>
            <a:r>
              <a:rPr lang="es-MX" sz="2400" b="1" dirty="0" smtClean="0"/>
              <a:t>or </a:t>
            </a:r>
            <a:r>
              <a:rPr lang="es-MX" sz="2400" b="1" dirty="0"/>
              <a:t>l</a:t>
            </a:r>
            <a:r>
              <a:rPr lang="es-MX" sz="2400" b="1" dirty="0" smtClean="0"/>
              <a:t>as </a:t>
            </a:r>
            <a:r>
              <a:rPr lang="es-MX" sz="2400" b="1" dirty="0"/>
              <a:t>c</a:t>
            </a:r>
            <a:r>
              <a:rPr lang="es-MX" sz="2400" b="1" dirty="0" smtClean="0"/>
              <a:t>iudades</a:t>
            </a:r>
            <a:r>
              <a:rPr lang="es-MX" sz="2400" dirty="0"/>
              <a:t/>
            </a:r>
            <a:br>
              <a:rPr lang="es-MX" sz="2400" dirty="0"/>
            </a:br>
            <a:r>
              <a:rPr lang="es-MX" sz="2400" dirty="0"/>
              <a:t>Según apuntan los expertos, los “vehículos autónomos sin conductor” van a suponer el cambio más significativo que </a:t>
            </a:r>
            <a:r>
              <a:rPr lang="es-MX" sz="2400" dirty="0" smtClean="0"/>
              <a:t>se ha </a:t>
            </a:r>
            <a:r>
              <a:rPr lang="es-MX" sz="2400" dirty="0"/>
              <a:t>visto en el transporte en más de 100 años, desde la transición de carruajes de caballos a vehículos motorizados”. En la imagen, prototipo de autobús lanzadera que está funcionando en Londres. </a:t>
            </a:r>
            <a:endParaRPr lang="es-MX" sz="2400" dirty="0" smtClean="0"/>
          </a:p>
          <a:p>
            <a:endParaRPr lang="es-MX" dirty="0"/>
          </a:p>
        </p:txBody>
      </p:sp>
      <p:pic>
        <p:nvPicPr>
          <p:cNvPr id="4" name="Imagen 3"/>
          <p:cNvPicPr>
            <a:picLocks noChangeAspect="1"/>
          </p:cNvPicPr>
          <p:nvPr/>
        </p:nvPicPr>
        <p:blipFill>
          <a:blip r:embed="rId2"/>
          <a:stretch>
            <a:fillRect/>
          </a:stretch>
        </p:blipFill>
        <p:spPr>
          <a:xfrm>
            <a:off x="2701980" y="3494314"/>
            <a:ext cx="8408421" cy="3202440"/>
          </a:xfrm>
          <a:prstGeom prst="rect">
            <a:avLst/>
          </a:prstGeom>
        </p:spPr>
      </p:pic>
    </p:spTree>
    <p:extLst>
      <p:ext uri="{BB962C8B-B14F-4D97-AF65-F5344CB8AC3E}">
        <p14:creationId xmlns:p14="http://schemas.microsoft.com/office/powerpoint/2010/main" val="4905128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tx1"/>
                </a:solidFill>
              </a:rPr>
              <a:t>Conclusión</a:t>
            </a:r>
            <a:endParaRPr lang="es-MX" dirty="0">
              <a:solidFill>
                <a:schemeClr val="tx1"/>
              </a:solidFill>
            </a:endParaRPr>
          </a:p>
        </p:txBody>
      </p:sp>
      <p:sp>
        <p:nvSpPr>
          <p:cNvPr id="3" name="Marcador de contenido 2"/>
          <p:cNvSpPr>
            <a:spLocks noGrp="1"/>
          </p:cNvSpPr>
          <p:nvPr>
            <p:ph idx="1"/>
          </p:nvPr>
        </p:nvSpPr>
        <p:spPr>
          <a:xfrm>
            <a:off x="2013857" y="1567543"/>
            <a:ext cx="9490755" cy="4343679"/>
          </a:xfrm>
        </p:spPr>
        <p:txBody>
          <a:bodyPr>
            <a:normAutofit/>
          </a:bodyPr>
          <a:lstStyle/>
          <a:p>
            <a:pPr algn="just"/>
            <a:r>
              <a:rPr lang="es-MX" sz="2400" dirty="0" smtClean="0"/>
              <a:t>La innovación en la empresa turística es esencial y se requieren conocimientos y creatividad para desarrollar productos y servicios para satisfacer necesidades y deseos de los turistas. Y que la empresa pueda participar en un mercado cada vez más competitivo.</a:t>
            </a:r>
          </a:p>
          <a:p>
            <a:pPr algn="just"/>
            <a:r>
              <a:rPr lang="es-MX" sz="2400" dirty="0" smtClean="0"/>
              <a:t>La creatividad es un proceso para crear ideas.</a:t>
            </a:r>
          </a:p>
          <a:p>
            <a:pPr algn="just"/>
            <a:r>
              <a:rPr lang="es-MX" sz="2400" dirty="0" smtClean="0"/>
              <a:t>La innovación requiere de la creatividad para su desarrollo.</a:t>
            </a:r>
            <a:endParaRPr lang="es-MX" sz="2400" dirty="0"/>
          </a:p>
        </p:txBody>
      </p:sp>
    </p:spTree>
    <p:extLst>
      <p:ext uri="{BB962C8B-B14F-4D97-AF65-F5344CB8AC3E}">
        <p14:creationId xmlns:p14="http://schemas.microsoft.com/office/powerpoint/2010/main" val="41918892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13211" y="0"/>
            <a:ext cx="8911687" cy="729343"/>
          </a:xfrm>
        </p:spPr>
        <p:txBody>
          <a:bodyPr/>
          <a:lstStyle/>
          <a:p>
            <a:r>
              <a:rPr lang="es-ES" dirty="0" smtClean="0"/>
              <a:t>Referencias</a:t>
            </a:r>
            <a:endParaRPr lang="es-ES" dirty="0"/>
          </a:p>
        </p:txBody>
      </p:sp>
      <p:sp>
        <p:nvSpPr>
          <p:cNvPr id="3" name="Marcador de contenido 2"/>
          <p:cNvSpPr>
            <a:spLocks noGrp="1"/>
          </p:cNvSpPr>
          <p:nvPr>
            <p:ph idx="1"/>
          </p:nvPr>
        </p:nvSpPr>
        <p:spPr>
          <a:xfrm>
            <a:off x="1772783" y="729343"/>
            <a:ext cx="9385074" cy="5527965"/>
          </a:xfrm>
        </p:spPr>
        <p:txBody>
          <a:bodyPr>
            <a:noAutofit/>
          </a:bodyPr>
          <a:lstStyle/>
          <a:p>
            <a:pPr marL="0" indent="0">
              <a:spcBef>
                <a:spcPts val="0"/>
              </a:spcBef>
              <a:buNone/>
            </a:pPr>
            <a:r>
              <a:rPr lang="es-MX" sz="1400" dirty="0"/>
              <a:t>Buzán, T. (2001). El poder de la inteligencia creativa. Madrid: Urano</a:t>
            </a:r>
            <a:r>
              <a:rPr lang="es-MX" sz="1400" dirty="0" smtClean="0"/>
              <a:t>.</a:t>
            </a:r>
          </a:p>
          <a:p>
            <a:pPr marL="0" indent="0">
              <a:spcBef>
                <a:spcPts val="0"/>
              </a:spcBef>
              <a:buNone/>
            </a:pPr>
            <a:r>
              <a:rPr lang="es-MX" sz="1400" dirty="0" smtClean="0"/>
              <a:t>De Bono, E. (2016). El pensamiento creativo (11ª. Edición). México: Paidós Plural.</a:t>
            </a:r>
            <a:endParaRPr lang="es-MX" sz="1400" dirty="0"/>
          </a:p>
          <a:p>
            <a:pPr marL="0" indent="0">
              <a:spcBef>
                <a:spcPts val="0"/>
              </a:spcBef>
              <a:buNone/>
            </a:pPr>
            <a:r>
              <a:rPr lang="es-MX" sz="1400" dirty="0"/>
              <a:t>Galván, L. (2001). Creatividad para el cambio. Innovación para la vida y </a:t>
            </a:r>
            <a:r>
              <a:rPr lang="es-MX" sz="1400" dirty="0" smtClean="0"/>
              <a:t>la empresa </a:t>
            </a:r>
            <a:r>
              <a:rPr lang="es-MX" sz="1400" dirty="0"/>
              <a:t>(3ª edición). Perú: El Comercio</a:t>
            </a:r>
            <a:r>
              <a:rPr lang="es-MX" sz="1400" dirty="0" smtClean="0"/>
              <a:t>.</a:t>
            </a:r>
          </a:p>
          <a:p>
            <a:pPr marL="0" indent="0">
              <a:spcBef>
                <a:spcPts val="0"/>
              </a:spcBef>
              <a:buNone/>
            </a:pPr>
            <a:r>
              <a:rPr lang="es-MX" sz="1400" dirty="0" smtClean="0"/>
              <a:t>Gardner. (2011). Mentes creativas. Una anatomía de la creatividad. México: Paidós.</a:t>
            </a:r>
          </a:p>
          <a:p>
            <a:pPr marL="0" indent="0">
              <a:spcBef>
                <a:spcPts val="0"/>
              </a:spcBef>
              <a:buNone/>
            </a:pPr>
            <a:r>
              <a:rPr lang="es-MX" sz="1400" dirty="0" smtClean="0"/>
              <a:t>Goleman, D. (2011). El espíritu creativo. México: Vergara.</a:t>
            </a:r>
          </a:p>
          <a:p>
            <a:pPr marL="0" indent="0">
              <a:spcBef>
                <a:spcPts val="0"/>
              </a:spcBef>
              <a:buNone/>
            </a:pPr>
            <a:r>
              <a:rPr lang="es-MX" sz="1400" dirty="0" smtClean="0"/>
              <a:t>Harrington</a:t>
            </a:r>
            <a:r>
              <a:rPr lang="es-MX" sz="1400" dirty="0"/>
              <a:t>, H. J., Hoffgerr, G. D., &amp; Reid, R. P. (2000). Herramientas para </a:t>
            </a:r>
            <a:r>
              <a:rPr lang="es-MX" sz="1400" dirty="0" smtClean="0"/>
              <a:t>la creatividad</a:t>
            </a:r>
            <a:r>
              <a:rPr lang="es-MX" sz="1400" dirty="0"/>
              <a:t>. Bogotá: McGraw-Hill</a:t>
            </a:r>
            <a:r>
              <a:rPr lang="es-MX" sz="1400" dirty="0" smtClean="0"/>
              <a:t>.</a:t>
            </a:r>
          </a:p>
          <a:p>
            <a:pPr>
              <a:spcBef>
                <a:spcPts val="0"/>
              </a:spcBef>
            </a:pPr>
            <a:endParaRPr lang="es-MX" sz="1400" dirty="0"/>
          </a:p>
          <a:p>
            <a:pPr marL="0" indent="0">
              <a:spcBef>
                <a:spcPts val="0"/>
              </a:spcBef>
              <a:buNone/>
            </a:pPr>
            <a:r>
              <a:rPr lang="es-MX" sz="1400" dirty="0" smtClean="0"/>
              <a:t>Documentos </a:t>
            </a:r>
            <a:r>
              <a:rPr lang="es-MX" sz="1400" dirty="0"/>
              <a:t>electrónicos:</a:t>
            </a:r>
          </a:p>
          <a:p>
            <a:pPr marL="0" indent="0">
              <a:spcBef>
                <a:spcPts val="0"/>
              </a:spcBef>
              <a:buNone/>
            </a:pPr>
            <a:r>
              <a:rPr lang="es-MX" sz="1400" dirty="0"/>
              <a:t>Conferencia de las Naciones Unidas sobre Comercio y Desarrollo (2008). </a:t>
            </a:r>
            <a:r>
              <a:rPr lang="es-MX" sz="1400" dirty="0" smtClean="0"/>
              <a:t>Creative</a:t>
            </a:r>
            <a:r>
              <a:rPr lang="es-MX" sz="1400" dirty="0"/>
              <a:t> </a:t>
            </a:r>
            <a:r>
              <a:rPr lang="es-MX" sz="1400" dirty="0" smtClean="0"/>
              <a:t>economy</a:t>
            </a:r>
            <a:r>
              <a:rPr lang="es-MX" sz="1400" dirty="0"/>
              <a:t>. Report 2008. Suiza: Conferencia de las Naciones Unidas </a:t>
            </a:r>
            <a:r>
              <a:rPr lang="es-MX" sz="1400" dirty="0" smtClean="0"/>
              <a:t>sobre Comercio </a:t>
            </a:r>
            <a:r>
              <a:rPr lang="es-MX" sz="1400" dirty="0"/>
              <a:t>y Desarrollo (UNCTAD). Disponible </a:t>
            </a:r>
            <a:r>
              <a:rPr lang="es-MX" sz="1400" dirty="0" smtClean="0"/>
              <a:t>en</a:t>
            </a:r>
          </a:p>
          <a:p>
            <a:pPr marL="0" indent="0">
              <a:spcBef>
                <a:spcPts val="0"/>
              </a:spcBef>
              <a:buNone/>
            </a:pPr>
            <a:r>
              <a:rPr lang="es-MX" sz="1400" dirty="0" smtClean="0"/>
              <a:t>http://www.unctad.org/en/docs/ditc20082cer_en.pdf</a:t>
            </a:r>
          </a:p>
          <a:p>
            <a:pPr marL="0" indent="0">
              <a:spcBef>
                <a:spcPts val="0"/>
              </a:spcBef>
              <a:buNone/>
            </a:pPr>
            <a:r>
              <a:rPr lang="es-MX" sz="1400" dirty="0" smtClean="0"/>
              <a:t>Instituto </a:t>
            </a:r>
            <a:r>
              <a:rPr lang="es-MX" sz="1400" dirty="0"/>
              <a:t>Madrileño de Desarrollo (s.a.). Guía de buenas prácticas en materia </a:t>
            </a:r>
            <a:r>
              <a:rPr lang="es-MX" sz="1400" dirty="0" smtClean="0"/>
              <a:t>de creatividad </a:t>
            </a:r>
            <a:r>
              <a:rPr lang="es-MX" sz="1400" dirty="0"/>
              <a:t>empresarial. Madrid: Instituto Madrileño de Desarrollo (IMADE</a:t>
            </a:r>
            <a:r>
              <a:rPr lang="es-MX" sz="1400" dirty="0" smtClean="0"/>
              <a:t>). Disponible en</a:t>
            </a:r>
          </a:p>
          <a:p>
            <a:pPr marL="0" indent="0">
              <a:spcBef>
                <a:spcPts val="0"/>
              </a:spcBef>
              <a:buNone/>
            </a:pPr>
            <a:r>
              <a:rPr lang="es-MX" sz="1400" dirty="0" smtClean="0"/>
              <a:t>http://www.creabusinessidea.com/test_g30/modulo_noticia_2.01/panel/tmp/ficha_8_1.pdf</a:t>
            </a:r>
            <a:endParaRPr lang="es-MX" sz="1400" dirty="0"/>
          </a:p>
          <a:p>
            <a:pPr marL="0" indent="0">
              <a:spcBef>
                <a:spcPts val="0"/>
              </a:spcBef>
              <a:buNone/>
            </a:pPr>
            <a:r>
              <a:rPr lang="es-MX" sz="1400" dirty="0"/>
              <a:t>El Financiero (s.f.). Fundación COTEC. Sexto Congreso de Economía de </a:t>
            </a:r>
            <a:r>
              <a:rPr lang="es-MX" sz="1400" dirty="0" smtClean="0"/>
              <a:t>Navarra. Disponible </a:t>
            </a:r>
            <a:r>
              <a:rPr lang="es-MX" sz="1400" dirty="0"/>
              <a:t>en http://www.elfinancierocr.com/gerencia/biblioteca/Presentacion-</a:t>
            </a:r>
          </a:p>
          <a:p>
            <a:pPr marL="0" indent="0">
              <a:spcBef>
                <a:spcPts val="0"/>
              </a:spcBef>
              <a:buNone/>
            </a:pPr>
            <a:r>
              <a:rPr lang="es-MX" sz="1400" dirty="0" smtClean="0"/>
              <a:t>Mulet-Congreso-Economia-Navarra_ELFFIL20140425_0007.pdfm</a:t>
            </a:r>
          </a:p>
          <a:p>
            <a:pPr marL="0" indent="0">
              <a:spcBef>
                <a:spcPts val="0"/>
              </a:spcBef>
              <a:buNone/>
            </a:pPr>
            <a:r>
              <a:rPr lang="es-MX" sz="1400" dirty="0" smtClean="0"/>
              <a:t>Revista HOSTELTUR. Disponible en: </a:t>
            </a:r>
            <a:r>
              <a:rPr lang="es-MX" sz="1400" dirty="0">
                <a:hlinkClick r:id="rId2"/>
              </a:rPr>
              <a:t>https://</a:t>
            </a:r>
            <a:r>
              <a:rPr lang="es-MX" sz="1400" dirty="0" smtClean="0">
                <a:hlinkClick r:id="rId2"/>
              </a:rPr>
              <a:t>www.hosteltur.com/124010_10-innovaciones-turismo-han-dejado-ser-ciencia-ficcion.html</a:t>
            </a:r>
            <a:endParaRPr lang="es-MX" sz="1400" dirty="0" smtClean="0"/>
          </a:p>
          <a:p>
            <a:pPr marL="0" indent="0">
              <a:spcBef>
                <a:spcPts val="0"/>
              </a:spcBef>
              <a:buNone/>
            </a:pPr>
            <a:r>
              <a:rPr lang="es-MX" sz="1400" dirty="0" smtClean="0"/>
              <a:t>UNAM. Revista Digital Universitaria. Disponible en: </a:t>
            </a:r>
            <a:r>
              <a:rPr lang="es-MX" sz="1400" dirty="0" smtClean="0">
                <a:solidFill>
                  <a:schemeClr val="tx1"/>
                </a:solidFill>
                <a:hlinkClick r:id="rId3"/>
              </a:rPr>
              <a:t>http</a:t>
            </a:r>
            <a:r>
              <a:rPr lang="es-MX" sz="1400" dirty="0">
                <a:solidFill>
                  <a:schemeClr val="tx1"/>
                </a:solidFill>
                <a:hlinkClick r:id="rId3"/>
              </a:rPr>
              <a:t>://www.revista.unam.mx/vol.5/num1/art4/ene_art4.pdf</a:t>
            </a:r>
            <a:endParaRPr lang="es-MX" sz="1400" dirty="0">
              <a:solidFill>
                <a:schemeClr val="tx1"/>
              </a:solidFill>
            </a:endParaRPr>
          </a:p>
          <a:p>
            <a:pPr marL="0" indent="0">
              <a:spcBef>
                <a:spcPts val="0"/>
              </a:spcBef>
              <a:buNone/>
            </a:pPr>
            <a:endParaRPr lang="es-ES" sz="1400" dirty="0"/>
          </a:p>
        </p:txBody>
      </p:sp>
    </p:spTree>
    <p:extLst>
      <p:ext uri="{BB962C8B-B14F-4D97-AF65-F5344CB8AC3E}">
        <p14:creationId xmlns:p14="http://schemas.microsoft.com/office/powerpoint/2010/main" val="302932586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1667639" y="0"/>
            <a:ext cx="10165131" cy="664029"/>
          </a:xfrm>
        </p:spPr>
        <p:txBody>
          <a:bodyPr>
            <a:normAutofit fontScale="90000"/>
          </a:bodyPr>
          <a:lstStyle/>
          <a:p>
            <a:r>
              <a:rPr lang="es-ES" dirty="0" smtClean="0"/>
              <a:t>1. Fundamentos </a:t>
            </a:r>
            <a:r>
              <a:rPr lang="es-ES" dirty="0"/>
              <a:t>de la innovación y la creatividad</a:t>
            </a:r>
            <a:br>
              <a:rPr lang="es-ES" dirty="0"/>
            </a:br>
            <a:r>
              <a:rPr lang="es-MX" dirty="0"/>
              <a:t/>
            </a:r>
            <a:br>
              <a:rPr lang="es-MX" dirty="0"/>
            </a:br>
            <a:r>
              <a:rPr lang="es-MX" dirty="0" smtClean="0"/>
              <a:t>Antecedentes de la creatividad</a:t>
            </a:r>
            <a:endParaRPr lang="es-MX" dirty="0"/>
          </a:p>
        </p:txBody>
      </p:sp>
      <p:sp>
        <p:nvSpPr>
          <p:cNvPr id="3" name="Marcador de contenido 2"/>
          <p:cNvSpPr>
            <a:spLocks noGrp="1"/>
          </p:cNvSpPr>
          <p:nvPr>
            <p:ph idx="1"/>
          </p:nvPr>
        </p:nvSpPr>
        <p:spPr>
          <a:xfrm>
            <a:off x="1667638" y="1513114"/>
            <a:ext cx="10295761" cy="5344885"/>
          </a:xfrm>
        </p:spPr>
        <p:txBody>
          <a:bodyPr>
            <a:noAutofit/>
          </a:bodyPr>
          <a:lstStyle/>
          <a:p>
            <a:pPr algn="just"/>
            <a:r>
              <a:rPr lang="es-MX" sz="2800" dirty="0"/>
              <a:t>La creatividad ha existido desde siempre, es una habilidad del ser humano y, por lo tanto, vinculada a su propia </a:t>
            </a:r>
            <a:r>
              <a:rPr lang="es-MX" sz="2800" dirty="0" smtClean="0"/>
              <a:t>naturaleza.</a:t>
            </a:r>
          </a:p>
          <a:p>
            <a:pPr algn="just"/>
            <a:r>
              <a:rPr lang="es-MX" sz="2800" dirty="0" smtClean="0"/>
              <a:t>Todos en una u otra medida somos creativos, pero tendemos a enfocar esta habilidad de acuerdo a nuestras inclinaciones e intereses.</a:t>
            </a:r>
          </a:p>
          <a:p>
            <a:pPr algn="just"/>
            <a:r>
              <a:rPr lang="es-MX" sz="2800" dirty="0"/>
              <a:t>L</a:t>
            </a:r>
            <a:r>
              <a:rPr lang="es-MX" sz="2800" dirty="0" smtClean="0"/>
              <a:t>a </a:t>
            </a:r>
            <a:r>
              <a:rPr lang="es-MX" sz="2800" dirty="0"/>
              <a:t>creatividad como concepto </a:t>
            </a:r>
            <a:r>
              <a:rPr lang="es-MX" sz="2800" dirty="0" smtClean="0"/>
              <a:t>es </a:t>
            </a:r>
            <a:r>
              <a:rPr lang="es-MX" sz="2800" dirty="0"/>
              <a:t>un tema no abordado y por lo mismo poco estudiado, es hasta años recientes donde surgen teóricos que se </a:t>
            </a:r>
            <a:r>
              <a:rPr lang="es-MX" sz="2800" dirty="0" smtClean="0"/>
              <a:t>dedican a </a:t>
            </a:r>
            <a:r>
              <a:rPr lang="es-MX" sz="2800" dirty="0"/>
              <a:t>profundizar sobre el </a:t>
            </a:r>
            <a:r>
              <a:rPr lang="es-MX" sz="2800" dirty="0" smtClean="0"/>
              <a:t>tema.</a:t>
            </a:r>
          </a:p>
          <a:p>
            <a:pPr marL="0" indent="0" algn="just">
              <a:buNone/>
            </a:pPr>
            <a:endParaRPr lang="es-MX" sz="2800" dirty="0"/>
          </a:p>
          <a:p>
            <a:endParaRPr lang="es-MX" sz="2400" dirty="0"/>
          </a:p>
          <a:p>
            <a:endParaRPr lang="es-MX" sz="2400" dirty="0"/>
          </a:p>
        </p:txBody>
      </p:sp>
    </p:spTree>
    <p:extLst>
      <p:ext uri="{BB962C8B-B14F-4D97-AF65-F5344CB8AC3E}">
        <p14:creationId xmlns:p14="http://schemas.microsoft.com/office/powerpoint/2010/main" val="16982841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01631" y="117270"/>
            <a:ext cx="9706985" cy="753587"/>
          </a:xfrm>
        </p:spPr>
        <p:txBody>
          <a:bodyPr>
            <a:normAutofit fontScale="90000"/>
          </a:bodyPr>
          <a:lstStyle/>
          <a:p>
            <a:r>
              <a:rPr lang="es-ES" dirty="0" smtClean="0"/>
              <a:t>Definiciones</a:t>
            </a:r>
            <a:r>
              <a:rPr lang="es-ES" dirty="0"/>
              <a:t/>
            </a:r>
            <a:br>
              <a:rPr lang="es-ES" dirty="0"/>
            </a:br>
            <a:endParaRPr lang="es-ES" dirty="0"/>
          </a:p>
        </p:txBody>
      </p:sp>
      <p:sp>
        <p:nvSpPr>
          <p:cNvPr id="3" name="Marcador de contenido 2"/>
          <p:cNvSpPr>
            <a:spLocks noGrp="1"/>
          </p:cNvSpPr>
          <p:nvPr>
            <p:ph idx="1"/>
          </p:nvPr>
        </p:nvSpPr>
        <p:spPr>
          <a:xfrm>
            <a:off x="1501631" y="707571"/>
            <a:ext cx="10309370" cy="6150429"/>
          </a:xfrm>
        </p:spPr>
        <p:txBody>
          <a:bodyPr>
            <a:normAutofit/>
          </a:bodyPr>
          <a:lstStyle/>
          <a:p>
            <a:pPr marL="0" indent="0" algn="just">
              <a:buNone/>
            </a:pPr>
            <a:r>
              <a:rPr lang="es-MX" sz="3200" dirty="0" smtClean="0"/>
              <a:t>“</a:t>
            </a:r>
            <a:r>
              <a:rPr lang="es-MX" sz="3200" dirty="0"/>
              <a:t>La creatividad es la habilidad del ser humano de traer algo nuevo a su existencia</a:t>
            </a:r>
            <a:r>
              <a:rPr lang="es-MX" sz="3200" dirty="0" smtClean="0"/>
              <a:t>” Barrón (1969).</a:t>
            </a:r>
          </a:p>
          <a:p>
            <a:pPr marL="0" indent="0" algn="just">
              <a:buNone/>
            </a:pPr>
            <a:endParaRPr lang="es-MX" sz="3200" dirty="0" smtClean="0"/>
          </a:p>
          <a:p>
            <a:pPr marL="0" indent="0" algn="just">
              <a:buNone/>
            </a:pPr>
            <a:r>
              <a:rPr lang="es-MX" sz="3200" dirty="0" smtClean="0"/>
              <a:t>“</a:t>
            </a:r>
            <a:r>
              <a:rPr lang="es-MX" sz="3200" dirty="0"/>
              <a:t>Es una aptitud  mental y una técnica del </a:t>
            </a:r>
            <a:r>
              <a:rPr lang="es-MX" sz="3200" dirty="0" smtClean="0"/>
              <a:t>pensamiento” De </a:t>
            </a:r>
            <a:r>
              <a:rPr lang="es-MX" sz="3200" dirty="0"/>
              <a:t>Bono (1974</a:t>
            </a:r>
            <a:r>
              <a:rPr lang="es-MX" sz="3200" dirty="0" smtClean="0"/>
              <a:t>).</a:t>
            </a:r>
          </a:p>
          <a:p>
            <a:pPr marL="0" indent="0" algn="just">
              <a:buNone/>
            </a:pPr>
            <a:endParaRPr lang="es-MX" sz="3200" dirty="0" smtClean="0"/>
          </a:p>
          <a:p>
            <a:pPr marL="0" indent="0" algn="just">
              <a:buNone/>
            </a:pPr>
            <a:r>
              <a:rPr lang="es-MX" sz="3200" dirty="0" smtClean="0"/>
              <a:t>“</a:t>
            </a:r>
            <a:r>
              <a:rPr lang="es-MX" sz="3200" dirty="0"/>
              <a:t>La creatividad es un proceso mental complejo, el cual supone: actitudes, experiencias, combinatoria, originalidad y juego, para lograr una producción o aportación diferente a lo que ya existía</a:t>
            </a:r>
            <a:r>
              <a:rPr lang="es-MX" sz="3200" dirty="0" smtClean="0"/>
              <a:t>” </a:t>
            </a:r>
            <a:r>
              <a:rPr lang="es-MX" sz="3200" dirty="0" err="1" smtClean="0"/>
              <a:t>Esquivias</a:t>
            </a:r>
            <a:r>
              <a:rPr lang="es-MX" sz="3200" dirty="0" smtClean="0"/>
              <a:t> (1997).</a:t>
            </a:r>
            <a:endParaRPr lang="es-MX" sz="3200" dirty="0"/>
          </a:p>
          <a:p>
            <a:pPr marL="0" indent="0">
              <a:buNone/>
            </a:pPr>
            <a:endParaRPr lang="es-MX" sz="3200" dirty="0"/>
          </a:p>
          <a:p>
            <a:endParaRPr lang="es-MX" sz="3200" dirty="0"/>
          </a:p>
          <a:p>
            <a:endParaRPr lang="es-ES" sz="3200" dirty="0"/>
          </a:p>
        </p:txBody>
      </p:sp>
    </p:spTree>
    <p:extLst>
      <p:ext uri="{BB962C8B-B14F-4D97-AF65-F5344CB8AC3E}">
        <p14:creationId xmlns:p14="http://schemas.microsoft.com/office/powerpoint/2010/main" val="376348230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72343" y="478971"/>
            <a:ext cx="9632269" cy="5432251"/>
          </a:xfrm>
        </p:spPr>
        <p:txBody>
          <a:bodyPr>
            <a:normAutofit fontScale="92500"/>
          </a:bodyPr>
          <a:lstStyle/>
          <a:p>
            <a:pPr marL="0" indent="0" algn="just">
              <a:buNone/>
            </a:pPr>
            <a:r>
              <a:rPr lang="es-MX" sz="3200" dirty="0" smtClean="0"/>
              <a:t>El contexto económico se caracteriza por el cambio constante y la necesidad de disponer de una capacidad de adaptabilidad. Los cambios están condicionados por los nuevos modelos competitivos, en términos de generación de valor añadido y de diferenciación frente a los competidores a través del uso intensivo del conocimiento, la innovación y la creatividad. </a:t>
            </a:r>
            <a:endParaRPr lang="es-MX" sz="3200" dirty="0"/>
          </a:p>
          <a:p>
            <a:pPr marL="0" indent="0" algn="just">
              <a:buNone/>
            </a:pPr>
            <a:r>
              <a:rPr lang="es-MX" sz="3200" dirty="0" smtClean="0"/>
              <a:t>Si no se logra la adaptabilidad peligra la supervivencia de las empresas y de los puestos de trabajo.</a:t>
            </a:r>
          </a:p>
          <a:p>
            <a:pPr marL="0" indent="0">
              <a:buNone/>
            </a:pPr>
            <a:endParaRPr lang="es-MX" dirty="0"/>
          </a:p>
        </p:txBody>
      </p:sp>
    </p:spTree>
    <p:extLst>
      <p:ext uri="{BB962C8B-B14F-4D97-AF65-F5344CB8AC3E}">
        <p14:creationId xmlns:p14="http://schemas.microsoft.com/office/powerpoint/2010/main" val="38548017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33945" y="566057"/>
            <a:ext cx="9478385" cy="5895883"/>
          </a:xfrm>
        </p:spPr>
        <p:txBody>
          <a:bodyPr>
            <a:normAutofit/>
          </a:bodyPr>
          <a:lstStyle/>
          <a:p>
            <a:pPr algn="just"/>
            <a:r>
              <a:rPr lang="es-ES" sz="2800" dirty="0" smtClean="0"/>
              <a:t>La globalización está contribuyendo a acelerar e intensificar en mayor medida todos estos procesos de cambio, al incrementar el número de competidores. La globalización está provocando un aumento del flujo  y disponibilidad de información que, con las tecnologías y la difuminación de las barreras físicas y culturales, contribuye a la generación de redes de conocimiento globales provocando la aceleración inevitable de dichos cambios.</a:t>
            </a:r>
            <a:endParaRPr lang="es-ES" sz="2800" dirty="0"/>
          </a:p>
        </p:txBody>
      </p:sp>
    </p:spTree>
    <p:extLst>
      <p:ext uri="{BB962C8B-B14F-4D97-AF65-F5344CB8AC3E}">
        <p14:creationId xmlns:p14="http://schemas.microsoft.com/office/powerpoint/2010/main" val="211062958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650547618"/>
              </p:ext>
            </p:extLst>
          </p:nvPr>
        </p:nvGraphicFramePr>
        <p:xfrm>
          <a:off x="1545770" y="0"/>
          <a:ext cx="10646229" cy="68579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512793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b="1" dirty="0" smtClean="0">
                <a:solidFill>
                  <a:schemeClr val="tx1"/>
                </a:solidFill>
              </a:rPr>
              <a:t>Progreso</a:t>
            </a:r>
            <a:endParaRPr lang="es-MX" sz="2800" b="1" dirty="0">
              <a:solidFill>
                <a:schemeClr val="tx1"/>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430457097"/>
              </p:ext>
            </p:extLst>
          </p:nvPr>
        </p:nvGraphicFramePr>
        <p:xfrm>
          <a:off x="1901825" y="1219200"/>
          <a:ext cx="9602787" cy="5638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CuadroTexto 6"/>
          <p:cNvSpPr txBox="1"/>
          <p:nvPr/>
        </p:nvSpPr>
        <p:spPr>
          <a:xfrm>
            <a:off x="2175555" y="5540828"/>
            <a:ext cx="8654143" cy="892629"/>
          </a:xfrm>
          <a:prstGeom prst="rect">
            <a:avLst/>
          </a:prstGeom>
          <a:noFill/>
        </p:spPr>
        <p:txBody>
          <a:bodyPr wrap="square" rtlCol="0">
            <a:spAutoFit/>
          </a:bodyPr>
          <a:lstStyle/>
          <a:p>
            <a:endParaRPr lang="es-MX" dirty="0"/>
          </a:p>
        </p:txBody>
      </p:sp>
      <p:sp>
        <p:nvSpPr>
          <p:cNvPr id="8" name="CuadroTexto 7"/>
          <p:cNvSpPr txBox="1"/>
          <p:nvPr/>
        </p:nvSpPr>
        <p:spPr>
          <a:xfrm>
            <a:off x="2327955" y="5693228"/>
            <a:ext cx="8654143" cy="892629"/>
          </a:xfrm>
          <a:prstGeom prst="rect">
            <a:avLst/>
          </a:prstGeom>
          <a:noFill/>
        </p:spPr>
        <p:txBody>
          <a:bodyPr wrap="square" rtlCol="0">
            <a:spAutoFit/>
          </a:bodyPr>
          <a:lstStyle/>
          <a:p>
            <a:endParaRPr lang="es-MX" dirty="0"/>
          </a:p>
        </p:txBody>
      </p:sp>
    </p:spTree>
    <p:extLst>
      <p:ext uri="{BB962C8B-B14F-4D97-AF65-F5344CB8AC3E}">
        <p14:creationId xmlns:p14="http://schemas.microsoft.com/office/powerpoint/2010/main" val="463601111"/>
      </p:ext>
    </p:extLst>
  </p:cSld>
  <p:clrMapOvr>
    <a:masterClrMapping/>
  </p:clrMapOvr>
</p:sld>
</file>

<file path=ppt/theme/theme1.xml><?xml version="1.0" encoding="utf-8"?>
<a:theme xmlns:a="http://schemas.openxmlformats.org/drawingml/2006/main" name="Espiral">
  <a:themeElements>
    <a:clrScheme name="Espiral">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888</TotalTime>
  <Words>2102</Words>
  <Application>Microsoft Office PowerPoint</Application>
  <PresentationFormat>Panorámica</PresentationFormat>
  <Paragraphs>175</Paragraphs>
  <Slides>39</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39</vt:i4>
      </vt:variant>
    </vt:vector>
  </HeadingPairs>
  <TitlesOfParts>
    <vt:vector size="43" baseType="lpstr">
      <vt:lpstr>Arial</vt:lpstr>
      <vt:lpstr>Century Gothic</vt:lpstr>
      <vt:lpstr>Wingdings 3</vt:lpstr>
      <vt:lpstr>Espiral</vt:lpstr>
      <vt:lpstr>Presentación de PowerPoint</vt:lpstr>
      <vt:lpstr> Presentación</vt:lpstr>
      <vt:lpstr>Contenido</vt:lpstr>
      <vt:lpstr>1. Fundamentos de la innovación y la creatividad  Antecedentes de la creatividad</vt:lpstr>
      <vt:lpstr>Definiciones </vt:lpstr>
      <vt:lpstr>Presentación de PowerPoint</vt:lpstr>
      <vt:lpstr>Presentación de PowerPoint</vt:lpstr>
      <vt:lpstr>Presentación de PowerPoint</vt:lpstr>
      <vt:lpstr>Progreso</vt:lpstr>
      <vt:lpstr>Innovación</vt:lpstr>
      <vt:lpstr>Presentación de PowerPoint</vt:lpstr>
      <vt:lpstr>Presentación de PowerPoint</vt:lpstr>
      <vt:lpstr>Elementos que contribuyen a la creatividad en las organizaciones</vt:lpstr>
      <vt:lpstr>Presentación de PowerPoint</vt:lpstr>
      <vt:lpstr>Presentación de PowerPoint</vt:lpstr>
      <vt:lpstr>2. Tipos de innovación</vt:lpstr>
      <vt:lpstr>Presentación de PowerPoint</vt:lpstr>
      <vt:lpstr>3. Proceso de innovación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4. El trabajo creativo</vt:lpstr>
      <vt:lpstr>Presentación de PowerPoint</vt:lpstr>
      <vt:lpstr>Presentación de PowerPoint</vt:lpstr>
      <vt:lpstr> El proceso creativo</vt:lpstr>
      <vt:lpstr>5. Niveles de aplicación de la innovación y la creatividad</vt:lpstr>
      <vt:lpstr>Ejemplos de innovación en el turismo</vt:lpstr>
      <vt:lpstr>Presentación de PowerPoint</vt:lpstr>
      <vt:lpstr>Presentación de PowerPoint</vt:lpstr>
      <vt:lpstr>Presentación de PowerPoint</vt:lpstr>
      <vt:lpstr>Presentación de PowerPoint</vt:lpstr>
      <vt:lpstr>Presentación de PowerPoint</vt:lpstr>
      <vt:lpstr>Presentación de PowerPoint</vt:lpstr>
      <vt:lpstr>Conclusión</vt:lpstr>
      <vt:lpstr>Referencias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maria guisela leon leon</dc:creator>
  <cp:lastModifiedBy>José Antonio Martínez León</cp:lastModifiedBy>
  <cp:revision>73</cp:revision>
  <dcterms:created xsi:type="dcterms:W3CDTF">2017-10-21T19:06:05Z</dcterms:created>
  <dcterms:modified xsi:type="dcterms:W3CDTF">2019-09-28T02:39:10Z</dcterms:modified>
</cp:coreProperties>
</file>