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2"/>
  </p:notesMasterIdLst>
  <p:sldIdLst>
    <p:sldId id="282" r:id="rId2"/>
    <p:sldId id="288" r:id="rId3"/>
    <p:sldId id="284" r:id="rId4"/>
    <p:sldId id="285" r:id="rId5"/>
    <p:sldId id="286" r:id="rId6"/>
    <p:sldId id="287" r:id="rId7"/>
    <p:sldId id="257" r:id="rId8"/>
    <p:sldId id="258" r:id="rId9"/>
    <p:sldId id="259" r:id="rId10"/>
    <p:sldId id="260" r:id="rId11"/>
    <p:sldId id="263" r:id="rId12"/>
    <p:sldId id="261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5AD214-90B0-45D3-A2F7-CEB2289265E7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918738A0-393B-471C-8C7F-555A60FE3F86}">
      <dgm:prSet phldrT="[Texto]"/>
      <dgm:spPr/>
      <dgm:t>
        <a:bodyPr/>
        <a:lstStyle/>
        <a:p>
          <a:r>
            <a:rPr lang="es-ES" altLang="es-MX" dirty="0" err="1" smtClean="0">
              <a:solidFill>
                <a:schemeClr val="bg1"/>
              </a:solidFill>
            </a:rPr>
            <a:t>Monilophytas</a:t>
          </a:r>
          <a:endParaRPr lang="es-MX" dirty="0">
            <a:latin typeface="Arial Black" panose="020B0A04020102020204" pitchFamily="34" charset="0"/>
          </a:endParaRPr>
        </a:p>
      </dgm:t>
    </dgm:pt>
    <dgm:pt modelId="{61D39D09-0485-40CB-A3DC-0567E0AB80C8}" type="parTrans" cxnId="{F05521C1-2F1C-44A4-BEF1-4586787F528F}">
      <dgm:prSet/>
      <dgm:spPr/>
      <dgm:t>
        <a:bodyPr/>
        <a:lstStyle/>
        <a:p>
          <a:endParaRPr lang="es-MX"/>
        </a:p>
      </dgm:t>
    </dgm:pt>
    <dgm:pt modelId="{FE09355B-3281-4DD0-967A-E2683A555665}" type="sibTrans" cxnId="{F05521C1-2F1C-44A4-BEF1-4586787F528F}">
      <dgm:prSet/>
      <dgm:spPr/>
      <dgm:t>
        <a:bodyPr/>
        <a:lstStyle/>
        <a:p>
          <a:r>
            <a:rPr lang="es-MX" dirty="0" smtClean="0"/>
            <a:t>Esporangios en soros</a:t>
          </a:r>
          <a:endParaRPr lang="es-MX" dirty="0"/>
        </a:p>
      </dgm:t>
    </dgm:pt>
    <dgm:pt modelId="{B7782C83-E811-43D6-A8E2-1A50D7E61F30}">
      <dgm:prSet phldrT="[Texto]"/>
      <dgm:spPr/>
      <dgm:t>
        <a:bodyPr/>
        <a:lstStyle/>
        <a:p>
          <a:r>
            <a:rPr lang="es-MX" b="1" dirty="0" err="1" smtClean="0">
              <a:solidFill>
                <a:schemeClr val="bg1"/>
              </a:solidFill>
              <a:effectLst/>
            </a:rPr>
            <a:t>SCHIZACEAE</a:t>
          </a:r>
          <a:endParaRPr lang="es-MX" dirty="0">
            <a:solidFill>
              <a:schemeClr val="bg1"/>
            </a:solidFill>
            <a:effectLst/>
          </a:endParaRPr>
        </a:p>
      </dgm:t>
    </dgm:pt>
    <dgm:pt modelId="{5A0D33A3-31A8-4DF4-8425-C70667198DC5}" type="parTrans" cxnId="{2BF7BCAD-DD2F-400A-8413-4FFDF661A0F7}">
      <dgm:prSet/>
      <dgm:spPr/>
      <dgm:t>
        <a:bodyPr/>
        <a:lstStyle/>
        <a:p>
          <a:endParaRPr lang="es-MX"/>
        </a:p>
      </dgm:t>
    </dgm:pt>
    <dgm:pt modelId="{1925F575-CB15-4016-9C70-BBDF285947E2}" type="sibTrans" cxnId="{2BF7BCAD-DD2F-400A-8413-4FFDF661A0F7}">
      <dgm:prSet custT="1"/>
      <dgm:spPr/>
      <dgm:t>
        <a:bodyPr/>
        <a:lstStyle/>
        <a:p>
          <a:pPr algn="ctr"/>
          <a:r>
            <a:rPr lang="es-MX" sz="1400" dirty="0" smtClean="0"/>
            <a:t>Falso indusio </a:t>
          </a:r>
          <a:endParaRPr lang="es-MX" sz="1400" dirty="0"/>
        </a:p>
      </dgm:t>
    </dgm:pt>
    <dgm:pt modelId="{7F3D29F0-4419-4466-9FA1-059EC4405AC0}">
      <dgm:prSet phldrT="[Texto]"/>
      <dgm:spPr/>
      <dgm:t>
        <a:bodyPr/>
        <a:lstStyle/>
        <a:p>
          <a:r>
            <a:rPr lang="es-MX" b="1" dirty="0" err="1" smtClean="0">
              <a:solidFill>
                <a:schemeClr val="bg1"/>
              </a:solidFill>
            </a:rPr>
            <a:t>Vittariaceae</a:t>
          </a:r>
          <a:endParaRPr lang="es-MX" b="1" dirty="0"/>
        </a:p>
      </dgm:t>
    </dgm:pt>
    <dgm:pt modelId="{42094E51-3664-42C0-AF34-C6D6BE6AC824}" type="parTrans" cxnId="{4E7A0D54-C411-4195-9B88-7AA4C4C85704}">
      <dgm:prSet/>
      <dgm:spPr/>
      <dgm:t>
        <a:bodyPr/>
        <a:lstStyle/>
        <a:p>
          <a:endParaRPr lang="es-MX"/>
        </a:p>
      </dgm:t>
    </dgm:pt>
    <dgm:pt modelId="{CDDAF0B1-7ADF-4636-93BC-196F744222B6}" type="sibTrans" cxnId="{4E7A0D54-C411-4195-9B88-7AA4C4C85704}">
      <dgm:prSet custT="1"/>
      <dgm:spPr/>
      <dgm:t>
        <a:bodyPr/>
        <a:lstStyle/>
        <a:p>
          <a:pPr algn="ctr"/>
          <a:r>
            <a:rPr lang="es-MX" sz="1400" dirty="0" smtClean="0"/>
            <a:t>Sin indusio</a:t>
          </a:r>
          <a:endParaRPr lang="es-MX" sz="1400" dirty="0"/>
        </a:p>
      </dgm:t>
    </dgm:pt>
    <dgm:pt modelId="{2D9290B7-9AD7-4230-B266-844BA2678F9A}">
      <dgm:prSet phldrT="[Texto]"/>
      <dgm:spPr/>
      <dgm:t>
        <a:bodyPr/>
        <a:lstStyle/>
        <a:p>
          <a:r>
            <a:rPr lang="es-ES" b="1" dirty="0" err="1" smtClean="0">
              <a:solidFill>
                <a:schemeClr val="bg1"/>
              </a:solidFill>
            </a:rPr>
            <a:t>Woodsiaceae</a:t>
          </a:r>
          <a:endParaRPr lang="es-MX" dirty="0">
            <a:solidFill>
              <a:schemeClr val="bg1"/>
            </a:solidFill>
          </a:endParaRPr>
        </a:p>
      </dgm:t>
    </dgm:pt>
    <dgm:pt modelId="{0082335C-AA28-4A14-B9DB-AE306EA2E914}" type="parTrans" cxnId="{F4BFDFE0-D84C-4446-941A-222DD847AE55}">
      <dgm:prSet/>
      <dgm:spPr/>
      <dgm:t>
        <a:bodyPr/>
        <a:lstStyle/>
        <a:p>
          <a:endParaRPr lang="es-MX"/>
        </a:p>
      </dgm:t>
    </dgm:pt>
    <dgm:pt modelId="{D2698A73-0543-409C-B93B-D4682E87F2CD}" type="sibTrans" cxnId="{F4BFDFE0-D84C-4446-941A-222DD847AE55}">
      <dgm:prSet custT="1"/>
      <dgm:spPr/>
      <dgm:t>
        <a:bodyPr/>
        <a:lstStyle/>
        <a:p>
          <a:pPr algn="ctr"/>
          <a:r>
            <a:rPr lang="es-MX" sz="1400" dirty="0" smtClean="0"/>
            <a:t>Con y Sin indusio </a:t>
          </a:r>
          <a:endParaRPr lang="es-MX" sz="1400" dirty="0"/>
        </a:p>
      </dgm:t>
    </dgm:pt>
    <dgm:pt modelId="{AA486C73-1271-4D1D-B8A3-649F0023AABA}" type="pres">
      <dgm:prSet presAssocID="{315AD214-90B0-45D3-A2F7-CEB2289265E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3427757-1820-495D-B15D-194BFA44494E}" type="pres">
      <dgm:prSet presAssocID="{918738A0-393B-471C-8C7F-555A60FE3F86}" presName="hierRoot1" presStyleCnt="0">
        <dgm:presLayoutVars>
          <dgm:hierBranch val="init"/>
        </dgm:presLayoutVars>
      </dgm:prSet>
      <dgm:spPr/>
    </dgm:pt>
    <dgm:pt modelId="{944EEE0B-3AE9-4D7B-A528-8D915F230B59}" type="pres">
      <dgm:prSet presAssocID="{918738A0-393B-471C-8C7F-555A60FE3F86}" presName="rootComposite1" presStyleCnt="0"/>
      <dgm:spPr/>
    </dgm:pt>
    <dgm:pt modelId="{68BE44C9-FA89-47AD-BE05-F68803F724E5}" type="pres">
      <dgm:prSet presAssocID="{918738A0-393B-471C-8C7F-555A60FE3F86}" presName="rootText1" presStyleLbl="node0" presStyleIdx="0" presStyleCnt="1" custLinFactNeighborX="-1703" custLinFactNeighborY="-83300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7B55B813-CFDD-418E-AF30-D7AF1814EA1C}" type="pres">
      <dgm:prSet presAssocID="{918738A0-393B-471C-8C7F-555A60FE3F86}" presName="titleText1" presStyleLbl="fgAcc0" presStyleIdx="0" presStyleCnt="1" custLinFactY="-100000" custLinFactNeighborX="-14503" custLinFactNeighborY="-186071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9FEACC70-2456-41D9-B81A-70B5FB238E63}" type="pres">
      <dgm:prSet presAssocID="{918738A0-393B-471C-8C7F-555A60FE3F86}" presName="rootConnector1" presStyleLbl="node1" presStyleIdx="0" presStyleCnt="3"/>
      <dgm:spPr/>
      <dgm:t>
        <a:bodyPr/>
        <a:lstStyle/>
        <a:p>
          <a:endParaRPr lang="es-MX"/>
        </a:p>
      </dgm:t>
    </dgm:pt>
    <dgm:pt modelId="{3E982673-F373-459A-8FE4-3249C3DF8ABB}" type="pres">
      <dgm:prSet presAssocID="{918738A0-393B-471C-8C7F-555A60FE3F86}" presName="hierChild2" presStyleCnt="0"/>
      <dgm:spPr/>
    </dgm:pt>
    <dgm:pt modelId="{A1A1856E-3EF3-451B-8CA6-CD96BE5A03CF}" type="pres">
      <dgm:prSet presAssocID="{5A0D33A3-31A8-4DF4-8425-C70667198DC5}" presName="Name37" presStyleLbl="parChTrans1D2" presStyleIdx="0" presStyleCnt="3"/>
      <dgm:spPr/>
      <dgm:t>
        <a:bodyPr/>
        <a:lstStyle/>
        <a:p>
          <a:endParaRPr lang="es-MX"/>
        </a:p>
      </dgm:t>
    </dgm:pt>
    <dgm:pt modelId="{A6425B1C-F8EF-49E4-B48E-1C259DDFA264}" type="pres">
      <dgm:prSet presAssocID="{B7782C83-E811-43D6-A8E2-1A50D7E61F30}" presName="hierRoot2" presStyleCnt="0">
        <dgm:presLayoutVars>
          <dgm:hierBranch val="init"/>
        </dgm:presLayoutVars>
      </dgm:prSet>
      <dgm:spPr/>
    </dgm:pt>
    <dgm:pt modelId="{AE36E883-5797-430F-88FA-E6B06CB85C39}" type="pres">
      <dgm:prSet presAssocID="{B7782C83-E811-43D6-A8E2-1A50D7E61F30}" presName="rootComposite" presStyleCnt="0"/>
      <dgm:spPr/>
    </dgm:pt>
    <dgm:pt modelId="{EE2839F9-6A17-41F5-9A3E-9C3F442C558E}" type="pres">
      <dgm:prSet presAssocID="{B7782C83-E811-43D6-A8E2-1A50D7E61F30}" presName="rootText" presStyleLbl="node1" presStyleIdx="0" presStyleCnt="3" custLinFactY="11726" custLinFactNeighborX="-380" custLinFactNeighborY="100000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A7031AD3-EE56-4A8B-8732-35390DC9B939}" type="pres">
      <dgm:prSet presAssocID="{B7782C83-E811-43D6-A8E2-1A50D7E61F30}" presName="titleText2" presStyleLbl="fgAcc1" presStyleIdx="0" presStyleCnt="3" custLinFactNeighborX="-74061" custLinFactNeighborY="-1284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F3B5D7B0-702B-4218-9CBE-3FD3BDE489A5}" type="pres">
      <dgm:prSet presAssocID="{B7782C83-E811-43D6-A8E2-1A50D7E61F30}" presName="rootConnector" presStyleLbl="node2" presStyleIdx="0" presStyleCnt="0"/>
      <dgm:spPr/>
      <dgm:t>
        <a:bodyPr/>
        <a:lstStyle/>
        <a:p>
          <a:endParaRPr lang="es-MX"/>
        </a:p>
      </dgm:t>
    </dgm:pt>
    <dgm:pt modelId="{C1411182-4879-4EA2-9034-2ACF4A7CB63A}" type="pres">
      <dgm:prSet presAssocID="{B7782C83-E811-43D6-A8E2-1A50D7E61F30}" presName="hierChild4" presStyleCnt="0"/>
      <dgm:spPr/>
    </dgm:pt>
    <dgm:pt modelId="{0CD7D059-A30C-419A-B863-3F0D2EA4AC34}" type="pres">
      <dgm:prSet presAssocID="{B7782C83-E811-43D6-A8E2-1A50D7E61F30}" presName="hierChild5" presStyleCnt="0"/>
      <dgm:spPr/>
    </dgm:pt>
    <dgm:pt modelId="{71290159-FCCE-485F-8E27-1805A9775DA1}" type="pres">
      <dgm:prSet presAssocID="{42094E51-3664-42C0-AF34-C6D6BE6AC824}" presName="Name37" presStyleLbl="parChTrans1D2" presStyleIdx="1" presStyleCnt="3"/>
      <dgm:spPr/>
      <dgm:t>
        <a:bodyPr/>
        <a:lstStyle/>
        <a:p>
          <a:endParaRPr lang="es-MX"/>
        </a:p>
      </dgm:t>
    </dgm:pt>
    <dgm:pt modelId="{A09506FB-51E2-446B-B3A3-34DFD35BD08A}" type="pres">
      <dgm:prSet presAssocID="{7F3D29F0-4419-4466-9FA1-059EC4405AC0}" presName="hierRoot2" presStyleCnt="0">
        <dgm:presLayoutVars>
          <dgm:hierBranch val="init"/>
        </dgm:presLayoutVars>
      </dgm:prSet>
      <dgm:spPr/>
    </dgm:pt>
    <dgm:pt modelId="{6090C402-9CC7-459F-8DDD-E232D7F6399E}" type="pres">
      <dgm:prSet presAssocID="{7F3D29F0-4419-4466-9FA1-059EC4405AC0}" presName="rootComposite" presStyleCnt="0"/>
      <dgm:spPr/>
    </dgm:pt>
    <dgm:pt modelId="{4F56D440-B03D-4698-9D50-315F101AE2EF}" type="pres">
      <dgm:prSet presAssocID="{7F3D29F0-4419-4466-9FA1-059EC4405AC0}" presName="rootText" presStyleLbl="node1" presStyleIdx="1" presStyleCnt="3" custLinFactY="25230" custLinFactNeighborX="1966" custLinFactNeighborY="100000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E027A5D4-3DCB-48F8-8CA9-C4AB739FE7B7}" type="pres">
      <dgm:prSet presAssocID="{7F3D29F0-4419-4466-9FA1-059EC4405AC0}" presName="titleText2" presStyleLbl="fgAcc1" presStyleIdx="1" presStyleCnt="3" custLinFactNeighborX="-28642" custLinFactNeighborY="93886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2910B766-BF2F-4328-AD49-76B80C6A6F7D}" type="pres">
      <dgm:prSet presAssocID="{7F3D29F0-4419-4466-9FA1-059EC4405AC0}" presName="rootConnector" presStyleLbl="node2" presStyleIdx="0" presStyleCnt="0"/>
      <dgm:spPr/>
      <dgm:t>
        <a:bodyPr/>
        <a:lstStyle/>
        <a:p>
          <a:endParaRPr lang="es-MX"/>
        </a:p>
      </dgm:t>
    </dgm:pt>
    <dgm:pt modelId="{BECFEAFB-D6E5-40A4-9A13-DD5086CE3EC4}" type="pres">
      <dgm:prSet presAssocID="{7F3D29F0-4419-4466-9FA1-059EC4405AC0}" presName="hierChild4" presStyleCnt="0"/>
      <dgm:spPr/>
    </dgm:pt>
    <dgm:pt modelId="{05D5A4DE-306F-4971-831D-D5305C9053EC}" type="pres">
      <dgm:prSet presAssocID="{7F3D29F0-4419-4466-9FA1-059EC4405AC0}" presName="hierChild5" presStyleCnt="0"/>
      <dgm:spPr/>
    </dgm:pt>
    <dgm:pt modelId="{ACB559FF-7E75-4336-8BF2-2ED2A9D80625}" type="pres">
      <dgm:prSet presAssocID="{0082335C-AA28-4A14-B9DB-AE306EA2E914}" presName="Name37" presStyleLbl="parChTrans1D2" presStyleIdx="2" presStyleCnt="3"/>
      <dgm:spPr/>
      <dgm:t>
        <a:bodyPr/>
        <a:lstStyle/>
        <a:p>
          <a:endParaRPr lang="es-MX"/>
        </a:p>
      </dgm:t>
    </dgm:pt>
    <dgm:pt modelId="{52E6DD16-FD05-4517-A99C-54AA0A6ABB0A}" type="pres">
      <dgm:prSet presAssocID="{2D9290B7-9AD7-4230-B266-844BA2678F9A}" presName="hierRoot2" presStyleCnt="0">
        <dgm:presLayoutVars>
          <dgm:hierBranch val="init"/>
        </dgm:presLayoutVars>
      </dgm:prSet>
      <dgm:spPr/>
    </dgm:pt>
    <dgm:pt modelId="{A4AD0B11-3954-4713-B4DF-81701D15EBB0}" type="pres">
      <dgm:prSet presAssocID="{2D9290B7-9AD7-4230-B266-844BA2678F9A}" presName="rootComposite" presStyleCnt="0"/>
      <dgm:spPr/>
    </dgm:pt>
    <dgm:pt modelId="{2072C90A-3CF3-4E13-82F7-F2412F0598AF}" type="pres">
      <dgm:prSet presAssocID="{2D9290B7-9AD7-4230-B266-844BA2678F9A}" presName="rootText" presStyleLbl="node1" presStyleIdx="2" presStyleCnt="3" custLinFactNeighborX="-3063" custLinFactNeighborY="93161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B091980A-2CDB-46C9-925C-959314F76CF9}" type="pres">
      <dgm:prSet presAssocID="{2D9290B7-9AD7-4230-B266-844BA2678F9A}" presName="titleText2" presStyleLbl="fgAcc1" presStyleIdx="2" presStyleCnt="3" custLinFactY="-35017" custLinFactNeighborX="-35896" custLinFactNeighborY="-10000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734645E0-F4A1-4E8C-8FD4-AB124720F141}" type="pres">
      <dgm:prSet presAssocID="{2D9290B7-9AD7-4230-B266-844BA2678F9A}" presName="rootConnector" presStyleLbl="node2" presStyleIdx="0" presStyleCnt="0"/>
      <dgm:spPr/>
      <dgm:t>
        <a:bodyPr/>
        <a:lstStyle/>
        <a:p>
          <a:endParaRPr lang="es-MX"/>
        </a:p>
      </dgm:t>
    </dgm:pt>
    <dgm:pt modelId="{F1C3EFD3-013A-4DA7-8BB2-9993A0E74089}" type="pres">
      <dgm:prSet presAssocID="{2D9290B7-9AD7-4230-B266-844BA2678F9A}" presName="hierChild4" presStyleCnt="0"/>
      <dgm:spPr/>
    </dgm:pt>
    <dgm:pt modelId="{E0AAC937-30FD-4903-92A2-02DD1B9B86B4}" type="pres">
      <dgm:prSet presAssocID="{2D9290B7-9AD7-4230-B266-844BA2678F9A}" presName="hierChild5" presStyleCnt="0"/>
      <dgm:spPr/>
    </dgm:pt>
    <dgm:pt modelId="{A245D3AC-6C20-4682-ACF5-06DD17903D4A}" type="pres">
      <dgm:prSet presAssocID="{918738A0-393B-471C-8C7F-555A60FE3F86}" presName="hierChild3" presStyleCnt="0"/>
      <dgm:spPr/>
    </dgm:pt>
  </dgm:ptLst>
  <dgm:cxnLst>
    <dgm:cxn modelId="{0AC099DA-9C08-4062-A6C6-4899C3EE6F42}" type="presOf" srcId="{2D9290B7-9AD7-4230-B266-844BA2678F9A}" destId="{2072C90A-3CF3-4E13-82F7-F2412F0598AF}" srcOrd="0" destOrd="0" presId="urn:microsoft.com/office/officeart/2008/layout/NameandTitleOrganizationalChart"/>
    <dgm:cxn modelId="{181407F7-6610-4E7C-988C-6CC916908EB4}" type="presOf" srcId="{7F3D29F0-4419-4466-9FA1-059EC4405AC0}" destId="{4F56D440-B03D-4698-9D50-315F101AE2EF}" srcOrd="0" destOrd="0" presId="urn:microsoft.com/office/officeart/2008/layout/NameandTitleOrganizationalChart"/>
    <dgm:cxn modelId="{B308D880-B16B-41B9-BB42-AA96D88AF816}" type="presOf" srcId="{B7782C83-E811-43D6-A8E2-1A50D7E61F30}" destId="{F3B5D7B0-702B-4218-9CBE-3FD3BDE489A5}" srcOrd="1" destOrd="0" presId="urn:microsoft.com/office/officeart/2008/layout/NameandTitleOrganizationalChart"/>
    <dgm:cxn modelId="{F1F8586F-BBE8-4593-BE11-7BC904048105}" type="presOf" srcId="{B7782C83-E811-43D6-A8E2-1A50D7E61F30}" destId="{EE2839F9-6A17-41F5-9A3E-9C3F442C558E}" srcOrd="0" destOrd="0" presId="urn:microsoft.com/office/officeart/2008/layout/NameandTitleOrganizationalChart"/>
    <dgm:cxn modelId="{CAD6507A-0A8A-4161-A1AE-8BE2E0411AC6}" type="presOf" srcId="{918738A0-393B-471C-8C7F-555A60FE3F86}" destId="{9FEACC70-2456-41D9-B81A-70B5FB238E63}" srcOrd="1" destOrd="0" presId="urn:microsoft.com/office/officeart/2008/layout/NameandTitleOrganizationalChart"/>
    <dgm:cxn modelId="{607FDBCB-3EB7-4D41-AE46-C3592ED53308}" type="presOf" srcId="{0082335C-AA28-4A14-B9DB-AE306EA2E914}" destId="{ACB559FF-7E75-4336-8BF2-2ED2A9D80625}" srcOrd="0" destOrd="0" presId="urn:microsoft.com/office/officeart/2008/layout/NameandTitleOrganizationalChart"/>
    <dgm:cxn modelId="{F05521C1-2F1C-44A4-BEF1-4586787F528F}" srcId="{315AD214-90B0-45D3-A2F7-CEB2289265E7}" destId="{918738A0-393B-471C-8C7F-555A60FE3F86}" srcOrd="0" destOrd="0" parTransId="{61D39D09-0485-40CB-A3DC-0567E0AB80C8}" sibTransId="{FE09355B-3281-4DD0-967A-E2683A555665}"/>
    <dgm:cxn modelId="{32B37EC0-0543-4136-85B3-D3857C332911}" type="presOf" srcId="{D2698A73-0543-409C-B93B-D4682E87F2CD}" destId="{B091980A-2CDB-46C9-925C-959314F76CF9}" srcOrd="0" destOrd="0" presId="urn:microsoft.com/office/officeart/2008/layout/NameandTitleOrganizationalChart"/>
    <dgm:cxn modelId="{D9252F9A-CC18-431C-9B4F-8FE81BFB4D69}" type="presOf" srcId="{42094E51-3664-42C0-AF34-C6D6BE6AC824}" destId="{71290159-FCCE-485F-8E27-1805A9775DA1}" srcOrd="0" destOrd="0" presId="urn:microsoft.com/office/officeart/2008/layout/NameandTitleOrganizationalChart"/>
    <dgm:cxn modelId="{D0476DB8-B9F9-403F-AA0E-9AE15072C757}" type="presOf" srcId="{7F3D29F0-4419-4466-9FA1-059EC4405AC0}" destId="{2910B766-BF2F-4328-AD49-76B80C6A6F7D}" srcOrd="1" destOrd="0" presId="urn:microsoft.com/office/officeart/2008/layout/NameandTitleOrganizationalChart"/>
    <dgm:cxn modelId="{5004C0C5-2F7A-484C-9B53-3357EC811560}" type="presOf" srcId="{1925F575-CB15-4016-9C70-BBDF285947E2}" destId="{A7031AD3-EE56-4A8B-8732-35390DC9B939}" srcOrd="0" destOrd="0" presId="urn:microsoft.com/office/officeart/2008/layout/NameandTitleOrganizationalChart"/>
    <dgm:cxn modelId="{F4BFDFE0-D84C-4446-941A-222DD847AE55}" srcId="{918738A0-393B-471C-8C7F-555A60FE3F86}" destId="{2D9290B7-9AD7-4230-B266-844BA2678F9A}" srcOrd="2" destOrd="0" parTransId="{0082335C-AA28-4A14-B9DB-AE306EA2E914}" sibTransId="{D2698A73-0543-409C-B93B-D4682E87F2CD}"/>
    <dgm:cxn modelId="{A83A3B57-8DA9-46E7-AA19-FDD5B6D38763}" type="presOf" srcId="{5A0D33A3-31A8-4DF4-8425-C70667198DC5}" destId="{A1A1856E-3EF3-451B-8CA6-CD96BE5A03CF}" srcOrd="0" destOrd="0" presId="urn:microsoft.com/office/officeart/2008/layout/NameandTitleOrganizationalChart"/>
    <dgm:cxn modelId="{07D050BF-A4AE-463E-A8AE-FBBC49D90638}" type="presOf" srcId="{FE09355B-3281-4DD0-967A-E2683A555665}" destId="{7B55B813-CFDD-418E-AF30-D7AF1814EA1C}" srcOrd="0" destOrd="0" presId="urn:microsoft.com/office/officeart/2008/layout/NameandTitleOrganizationalChart"/>
    <dgm:cxn modelId="{CA456194-B324-45B6-8DB2-C0DEF345759C}" type="presOf" srcId="{2D9290B7-9AD7-4230-B266-844BA2678F9A}" destId="{734645E0-F4A1-4E8C-8FD4-AB124720F141}" srcOrd="1" destOrd="0" presId="urn:microsoft.com/office/officeart/2008/layout/NameandTitleOrganizationalChart"/>
    <dgm:cxn modelId="{B0535665-671E-4C4F-92EF-5E84DA4EE1C4}" type="presOf" srcId="{315AD214-90B0-45D3-A2F7-CEB2289265E7}" destId="{AA486C73-1271-4D1D-B8A3-649F0023AABA}" srcOrd="0" destOrd="0" presId="urn:microsoft.com/office/officeart/2008/layout/NameandTitleOrganizationalChart"/>
    <dgm:cxn modelId="{2BF7BCAD-DD2F-400A-8413-4FFDF661A0F7}" srcId="{918738A0-393B-471C-8C7F-555A60FE3F86}" destId="{B7782C83-E811-43D6-A8E2-1A50D7E61F30}" srcOrd="0" destOrd="0" parTransId="{5A0D33A3-31A8-4DF4-8425-C70667198DC5}" sibTransId="{1925F575-CB15-4016-9C70-BBDF285947E2}"/>
    <dgm:cxn modelId="{C73E371E-BB05-49BC-82C9-D4F5076B35DF}" type="presOf" srcId="{CDDAF0B1-7ADF-4636-93BC-196F744222B6}" destId="{E027A5D4-3DCB-48F8-8CA9-C4AB739FE7B7}" srcOrd="0" destOrd="0" presId="urn:microsoft.com/office/officeart/2008/layout/NameandTitleOrganizationalChart"/>
    <dgm:cxn modelId="{4E7A0D54-C411-4195-9B88-7AA4C4C85704}" srcId="{918738A0-393B-471C-8C7F-555A60FE3F86}" destId="{7F3D29F0-4419-4466-9FA1-059EC4405AC0}" srcOrd="1" destOrd="0" parTransId="{42094E51-3664-42C0-AF34-C6D6BE6AC824}" sibTransId="{CDDAF0B1-7ADF-4636-93BC-196F744222B6}"/>
    <dgm:cxn modelId="{570BCF94-C83C-4EA2-B2A2-7E1CA2818B97}" type="presOf" srcId="{918738A0-393B-471C-8C7F-555A60FE3F86}" destId="{68BE44C9-FA89-47AD-BE05-F68803F724E5}" srcOrd="0" destOrd="0" presId="urn:microsoft.com/office/officeart/2008/layout/NameandTitleOrganizationalChart"/>
    <dgm:cxn modelId="{2D7E18FE-BD91-4857-9B1E-4370F2DB3B63}" type="presParOf" srcId="{AA486C73-1271-4D1D-B8A3-649F0023AABA}" destId="{93427757-1820-495D-B15D-194BFA44494E}" srcOrd="0" destOrd="0" presId="urn:microsoft.com/office/officeart/2008/layout/NameandTitleOrganizationalChart"/>
    <dgm:cxn modelId="{73EDEBA2-C003-4C0B-9652-3F76327F9657}" type="presParOf" srcId="{93427757-1820-495D-B15D-194BFA44494E}" destId="{944EEE0B-3AE9-4D7B-A528-8D915F230B59}" srcOrd="0" destOrd="0" presId="urn:microsoft.com/office/officeart/2008/layout/NameandTitleOrganizationalChart"/>
    <dgm:cxn modelId="{EB98AB27-DC29-4AAB-9F79-EFA4F3A3F0DE}" type="presParOf" srcId="{944EEE0B-3AE9-4D7B-A528-8D915F230B59}" destId="{68BE44C9-FA89-47AD-BE05-F68803F724E5}" srcOrd="0" destOrd="0" presId="urn:microsoft.com/office/officeart/2008/layout/NameandTitleOrganizationalChart"/>
    <dgm:cxn modelId="{873FFB09-A373-4961-9A62-2F0830A141FF}" type="presParOf" srcId="{944EEE0B-3AE9-4D7B-A528-8D915F230B59}" destId="{7B55B813-CFDD-418E-AF30-D7AF1814EA1C}" srcOrd="1" destOrd="0" presId="urn:microsoft.com/office/officeart/2008/layout/NameandTitleOrganizationalChart"/>
    <dgm:cxn modelId="{CE45C873-DB32-4AD0-A585-D4D4FD0FDFA6}" type="presParOf" srcId="{944EEE0B-3AE9-4D7B-A528-8D915F230B59}" destId="{9FEACC70-2456-41D9-B81A-70B5FB238E63}" srcOrd="2" destOrd="0" presId="urn:microsoft.com/office/officeart/2008/layout/NameandTitleOrganizationalChart"/>
    <dgm:cxn modelId="{41F89F26-189C-4853-A448-3DD2B4834DFE}" type="presParOf" srcId="{93427757-1820-495D-B15D-194BFA44494E}" destId="{3E982673-F373-459A-8FE4-3249C3DF8ABB}" srcOrd="1" destOrd="0" presId="urn:microsoft.com/office/officeart/2008/layout/NameandTitleOrganizationalChart"/>
    <dgm:cxn modelId="{AE27C546-5D05-4E77-A1BE-F5D9B48A8B66}" type="presParOf" srcId="{3E982673-F373-459A-8FE4-3249C3DF8ABB}" destId="{A1A1856E-3EF3-451B-8CA6-CD96BE5A03CF}" srcOrd="0" destOrd="0" presId="urn:microsoft.com/office/officeart/2008/layout/NameandTitleOrganizationalChart"/>
    <dgm:cxn modelId="{2D7C52F4-33A6-4EA6-8239-970DD36D6A9F}" type="presParOf" srcId="{3E982673-F373-459A-8FE4-3249C3DF8ABB}" destId="{A6425B1C-F8EF-49E4-B48E-1C259DDFA264}" srcOrd="1" destOrd="0" presId="urn:microsoft.com/office/officeart/2008/layout/NameandTitleOrganizationalChart"/>
    <dgm:cxn modelId="{9498831F-753E-4AA1-8E5F-5B67876AF178}" type="presParOf" srcId="{A6425B1C-F8EF-49E4-B48E-1C259DDFA264}" destId="{AE36E883-5797-430F-88FA-E6B06CB85C39}" srcOrd="0" destOrd="0" presId="urn:microsoft.com/office/officeart/2008/layout/NameandTitleOrganizationalChart"/>
    <dgm:cxn modelId="{B6991680-42F2-4F32-8772-45D5C6B0D780}" type="presParOf" srcId="{AE36E883-5797-430F-88FA-E6B06CB85C39}" destId="{EE2839F9-6A17-41F5-9A3E-9C3F442C558E}" srcOrd="0" destOrd="0" presId="urn:microsoft.com/office/officeart/2008/layout/NameandTitleOrganizationalChart"/>
    <dgm:cxn modelId="{F895506F-700D-4868-B5A9-BA41123C320C}" type="presParOf" srcId="{AE36E883-5797-430F-88FA-E6B06CB85C39}" destId="{A7031AD3-EE56-4A8B-8732-35390DC9B939}" srcOrd="1" destOrd="0" presId="urn:microsoft.com/office/officeart/2008/layout/NameandTitleOrganizationalChart"/>
    <dgm:cxn modelId="{9B053C13-1517-40AF-B959-2DB2E1E53394}" type="presParOf" srcId="{AE36E883-5797-430F-88FA-E6B06CB85C39}" destId="{F3B5D7B0-702B-4218-9CBE-3FD3BDE489A5}" srcOrd="2" destOrd="0" presId="urn:microsoft.com/office/officeart/2008/layout/NameandTitleOrganizationalChart"/>
    <dgm:cxn modelId="{81C005D9-73F9-4931-A2B3-938EE6C65A7C}" type="presParOf" srcId="{A6425B1C-F8EF-49E4-B48E-1C259DDFA264}" destId="{C1411182-4879-4EA2-9034-2ACF4A7CB63A}" srcOrd="1" destOrd="0" presId="urn:microsoft.com/office/officeart/2008/layout/NameandTitleOrganizationalChart"/>
    <dgm:cxn modelId="{188E0653-52FB-4432-AF45-0DECCBCEAB36}" type="presParOf" srcId="{A6425B1C-F8EF-49E4-B48E-1C259DDFA264}" destId="{0CD7D059-A30C-419A-B863-3F0D2EA4AC34}" srcOrd="2" destOrd="0" presId="urn:microsoft.com/office/officeart/2008/layout/NameandTitleOrganizationalChart"/>
    <dgm:cxn modelId="{8281F03A-6855-4D43-A41E-BEA3F3028A5A}" type="presParOf" srcId="{3E982673-F373-459A-8FE4-3249C3DF8ABB}" destId="{71290159-FCCE-485F-8E27-1805A9775DA1}" srcOrd="2" destOrd="0" presId="urn:microsoft.com/office/officeart/2008/layout/NameandTitleOrganizationalChart"/>
    <dgm:cxn modelId="{65AC3D10-30E6-442F-9CD3-589636F97267}" type="presParOf" srcId="{3E982673-F373-459A-8FE4-3249C3DF8ABB}" destId="{A09506FB-51E2-446B-B3A3-34DFD35BD08A}" srcOrd="3" destOrd="0" presId="urn:microsoft.com/office/officeart/2008/layout/NameandTitleOrganizationalChart"/>
    <dgm:cxn modelId="{3E4FE94E-D012-4855-A3F6-8BF80038D233}" type="presParOf" srcId="{A09506FB-51E2-446B-B3A3-34DFD35BD08A}" destId="{6090C402-9CC7-459F-8DDD-E232D7F6399E}" srcOrd="0" destOrd="0" presId="urn:microsoft.com/office/officeart/2008/layout/NameandTitleOrganizationalChart"/>
    <dgm:cxn modelId="{80585864-FF2C-4955-B93D-29AA2312E777}" type="presParOf" srcId="{6090C402-9CC7-459F-8DDD-E232D7F6399E}" destId="{4F56D440-B03D-4698-9D50-315F101AE2EF}" srcOrd="0" destOrd="0" presId="urn:microsoft.com/office/officeart/2008/layout/NameandTitleOrganizationalChart"/>
    <dgm:cxn modelId="{E17142FA-AE54-4AF8-A90A-07F571602699}" type="presParOf" srcId="{6090C402-9CC7-459F-8DDD-E232D7F6399E}" destId="{E027A5D4-3DCB-48F8-8CA9-C4AB739FE7B7}" srcOrd="1" destOrd="0" presId="urn:microsoft.com/office/officeart/2008/layout/NameandTitleOrganizationalChart"/>
    <dgm:cxn modelId="{2C3A385B-3980-4EA9-8F42-716FAE106710}" type="presParOf" srcId="{6090C402-9CC7-459F-8DDD-E232D7F6399E}" destId="{2910B766-BF2F-4328-AD49-76B80C6A6F7D}" srcOrd="2" destOrd="0" presId="urn:microsoft.com/office/officeart/2008/layout/NameandTitleOrganizationalChart"/>
    <dgm:cxn modelId="{3A023F6B-B692-4D56-861D-89DD44061DF9}" type="presParOf" srcId="{A09506FB-51E2-446B-B3A3-34DFD35BD08A}" destId="{BECFEAFB-D6E5-40A4-9A13-DD5086CE3EC4}" srcOrd="1" destOrd="0" presId="urn:microsoft.com/office/officeart/2008/layout/NameandTitleOrganizationalChart"/>
    <dgm:cxn modelId="{18E3A26D-0D89-4E19-918C-438317C571EC}" type="presParOf" srcId="{A09506FB-51E2-446B-B3A3-34DFD35BD08A}" destId="{05D5A4DE-306F-4971-831D-D5305C9053EC}" srcOrd="2" destOrd="0" presId="urn:microsoft.com/office/officeart/2008/layout/NameandTitleOrganizationalChart"/>
    <dgm:cxn modelId="{8394020D-3D31-4DAC-B688-6F40626CA301}" type="presParOf" srcId="{3E982673-F373-459A-8FE4-3249C3DF8ABB}" destId="{ACB559FF-7E75-4336-8BF2-2ED2A9D80625}" srcOrd="4" destOrd="0" presId="urn:microsoft.com/office/officeart/2008/layout/NameandTitleOrganizationalChart"/>
    <dgm:cxn modelId="{78BAF50A-DFEA-49C7-9DBF-724CCF31A9A0}" type="presParOf" srcId="{3E982673-F373-459A-8FE4-3249C3DF8ABB}" destId="{52E6DD16-FD05-4517-A99C-54AA0A6ABB0A}" srcOrd="5" destOrd="0" presId="urn:microsoft.com/office/officeart/2008/layout/NameandTitleOrganizationalChart"/>
    <dgm:cxn modelId="{BAF79D81-5041-416D-B7E9-9BD92AE569E6}" type="presParOf" srcId="{52E6DD16-FD05-4517-A99C-54AA0A6ABB0A}" destId="{A4AD0B11-3954-4713-B4DF-81701D15EBB0}" srcOrd="0" destOrd="0" presId="urn:microsoft.com/office/officeart/2008/layout/NameandTitleOrganizationalChart"/>
    <dgm:cxn modelId="{B4A8253E-8381-48A9-B169-16275886F5BA}" type="presParOf" srcId="{A4AD0B11-3954-4713-B4DF-81701D15EBB0}" destId="{2072C90A-3CF3-4E13-82F7-F2412F0598AF}" srcOrd="0" destOrd="0" presId="urn:microsoft.com/office/officeart/2008/layout/NameandTitleOrganizationalChart"/>
    <dgm:cxn modelId="{181BE031-432A-4F0A-A928-2BDD4999944E}" type="presParOf" srcId="{A4AD0B11-3954-4713-B4DF-81701D15EBB0}" destId="{B091980A-2CDB-46C9-925C-959314F76CF9}" srcOrd="1" destOrd="0" presId="urn:microsoft.com/office/officeart/2008/layout/NameandTitleOrganizationalChart"/>
    <dgm:cxn modelId="{73BD90D5-A7A6-45A3-9A20-C15CF07C1C87}" type="presParOf" srcId="{A4AD0B11-3954-4713-B4DF-81701D15EBB0}" destId="{734645E0-F4A1-4E8C-8FD4-AB124720F141}" srcOrd="2" destOrd="0" presId="urn:microsoft.com/office/officeart/2008/layout/NameandTitleOrganizationalChart"/>
    <dgm:cxn modelId="{0292255D-E1BA-4E7E-9CC9-977995E8BA09}" type="presParOf" srcId="{52E6DD16-FD05-4517-A99C-54AA0A6ABB0A}" destId="{F1C3EFD3-013A-4DA7-8BB2-9993A0E74089}" srcOrd="1" destOrd="0" presId="urn:microsoft.com/office/officeart/2008/layout/NameandTitleOrganizationalChart"/>
    <dgm:cxn modelId="{C64C1A0A-A6E8-4ACA-8E33-2B84BCB786DE}" type="presParOf" srcId="{52E6DD16-FD05-4517-A99C-54AA0A6ABB0A}" destId="{E0AAC937-30FD-4903-92A2-02DD1B9B86B4}" srcOrd="2" destOrd="0" presId="urn:microsoft.com/office/officeart/2008/layout/NameandTitleOrganizationalChart"/>
    <dgm:cxn modelId="{F2B8B057-41B5-4FB9-B448-84B0308D8B52}" type="presParOf" srcId="{93427757-1820-495D-B15D-194BFA44494E}" destId="{A245D3AC-6C20-4682-ACF5-06DD17903D4A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D83B86-4F48-4E2A-94D9-3E8B051B5660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158813-6538-4E36-814D-A3AC4B9D80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7881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430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4C35545-B765-4637-BAAD-39463402BA65}" type="slidenum">
              <a:rPr lang="es-MX" altLang="es-MX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7</a:t>
            </a:fld>
            <a:endParaRPr lang="es-MX" altLang="es-MX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710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553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4DB85AE-6F99-4008-9A55-1186B3AE0F5C}" type="slidenum">
              <a:rPr lang="es-MX" altLang="es-MX" sz="1200" smtClean="0"/>
              <a:pPr/>
              <a:t>16</a:t>
            </a:fld>
            <a:endParaRPr lang="es-MX" altLang="es-MX" sz="1200" smtClean="0"/>
          </a:p>
        </p:txBody>
      </p:sp>
    </p:spTree>
    <p:extLst>
      <p:ext uri="{BB962C8B-B14F-4D97-AF65-F5344CB8AC3E}">
        <p14:creationId xmlns:p14="http://schemas.microsoft.com/office/powerpoint/2010/main" val="1858832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60C5-DFBD-4B52-94ED-E8095F68BF0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8E51-5797-4169-A223-CCBE97FE0D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6991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60C5-DFBD-4B52-94ED-E8095F68BF0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8E51-5797-4169-A223-CCBE97FE0D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3608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60C5-DFBD-4B52-94ED-E8095F68BF0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8E51-5797-4169-A223-CCBE97FE0D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7144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60C5-DFBD-4B52-94ED-E8095F68BF0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8E51-5797-4169-A223-CCBE97FE0D41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7921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60C5-DFBD-4B52-94ED-E8095F68BF0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8E51-5797-4169-A223-CCBE97FE0D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73894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60C5-DFBD-4B52-94ED-E8095F68BF0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8E51-5797-4169-A223-CCBE97FE0D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71469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60C5-DFBD-4B52-94ED-E8095F68BF0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8E51-5797-4169-A223-CCBE97FE0D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28365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60C5-DFBD-4B52-94ED-E8095F68BF0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8E51-5797-4169-A223-CCBE97FE0D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90672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60C5-DFBD-4B52-94ED-E8095F68BF0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8E51-5797-4169-A223-CCBE97FE0D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86615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s-MX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91845-D9F9-4C14-BCBD-4C0EC1C22D58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6874476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D6407-9633-418A-A852-7FBF8B1F7979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007507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60C5-DFBD-4B52-94ED-E8095F68BF0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8E51-5797-4169-A223-CCBE97FE0D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459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60C5-DFBD-4B52-94ED-E8095F68BF0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8E51-5797-4169-A223-CCBE97FE0D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5026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60C5-DFBD-4B52-94ED-E8095F68BF0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8E51-5797-4169-A223-CCBE97FE0D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4043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60C5-DFBD-4B52-94ED-E8095F68BF0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8E51-5797-4169-A223-CCBE97FE0D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4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60C5-DFBD-4B52-94ED-E8095F68BF0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8E51-5797-4169-A223-CCBE97FE0D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9112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60C5-DFBD-4B52-94ED-E8095F68BF0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8E51-5797-4169-A223-CCBE97FE0D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4500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60C5-DFBD-4B52-94ED-E8095F68BF0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8E51-5797-4169-A223-CCBE97FE0D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9877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60C5-DFBD-4B52-94ED-E8095F68BF0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68E51-5797-4169-A223-CCBE97FE0D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38620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1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A060C5-DFBD-4B52-94ED-E8095F68BF0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5E68E51-5797-4169-A223-CCBE97FE0D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5229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coverlife.org/mp/20p?see=I_GY717&amp;res=640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jpeg"/><Relationship Id="rId5" Type="http://schemas.openxmlformats.org/officeDocument/2006/relationships/hyperlink" Target="http://www.discoverlife.org/mp/20p?see=I_GY718&amp;res=640" TargetMode="Externa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www.discoverlife.org/mp/20p?act=zoom&amp;img=/home/IM/I_GY/0007/640/Vittaria_lineata,_sori,I_GY719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139" y="284217"/>
            <a:ext cx="10364451" cy="1596177"/>
          </a:xfrm>
        </p:spPr>
        <p:txBody>
          <a:bodyPr/>
          <a:lstStyle/>
          <a:p>
            <a:pPr eaLnBrk="1" hangingPunct="1"/>
            <a:r>
              <a:rPr lang="es-ES" altLang="es-MX" sz="3200" b="1" dirty="0">
                <a:solidFill>
                  <a:srgbClr val="002060"/>
                </a:solidFill>
              </a:rPr>
              <a:t>UNIVERSIDAD AUTÓNOMA DEL ESTADO DE MÉXICO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389188" y="2060575"/>
            <a:ext cx="8278812" cy="4114800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>
                <a:solidFill>
                  <a:srgbClr val="002060"/>
                </a:solidFill>
                <a:latin typeface="Arial Black" panose="020B0A04020102020204" pitchFamily="34" charset="0"/>
              </a:rPr>
              <a:t>FACULTAD DE CIENCIAS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>
                <a:solidFill>
                  <a:srgbClr val="002060"/>
                </a:solidFill>
                <a:latin typeface="Arial Black" panose="020B0A04020102020204" pitchFamily="34" charset="0"/>
              </a:rPr>
              <a:t>BIOLOGÍA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MX" altLang="es-MX" sz="1800" dirty="0">
                <a:solidFill>
                  <a:srgbClr val="002060"/>
                </a:solidFill>
                <a:latin typeface="Arial Black" panose="020B0A04020102020204" pitchFamily="34" charset="0"/>
              </a:rPr>
              <a:t>Unidad de aprendizaje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MX" altLang="es-MX" sz="1800" dirty="0">
                <a:solidFill>
                  <a:srgbClr val="002060"/>
                </a:solidFill>
                <a:latin typeface="Arial" panose="020B0604020202020204" pitchFamily="34" charset="0"/>
              </a:rPr>
              <a:t>Pteridofitas y gimnospermas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MX" altLang="es-MX" sz="18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>
                <a:solidFill>
                  <a:srgbClr val="002060"/>
                </a:solidFill>
                <a:latin typeface="Arial Black" panose="020B0A04020102020204" pitchFamily="34" charset="0"/>
              </a:rPr>
              <a:t>“</a:t>
            </a:r>
            <a:r>
              <a:rPr lang="es-ES" altLang="es-MX" sz="1800" dirty="0" err="1">
                <a:solidFill>
                  <a:srgbClr val="002060"/>
                </a:solidFill>
                <a:latin typeface="Arial Black" panose="020B0A04020102020204" pitchFamily="34" charset="0"/>
              </a:rPr>
              <a:t>Monilophytas</a:t>
            </a:r>
            <a:r>
              <a:rPr lang="es-ES" altLang="es-MX" sz="18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es-ES" altLang="es-MX" sz="1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5</a:t>
            </a:r>
            <a:r>
              <a:rPr lang="es-ES" altLang="es-MX" sz="1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”</a:t>
            </a:r>
            <a:endParaRPr lang="es-ES" altLang="es-MX" sz="18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>
                <a:solidFill>
                  <a:srgbClr val="002060"/>
                </a:solidFill>
                <a:latin typeface="Arial Black" panose="020B0A04020102020204" pitchFamily="34" charset="0"/>
              </a:rPr>
              <a:t>Autor: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>
                <a:solidFill>
                  <a:srgbClr val="002060"/>
                </a:solidFill>
                <a:latin typeface="Arial Black" panose="020B0A04020102020204" pitchFamily="34" charset="0"/>
              </a:rPr>
              <a:t>Dra.  Laura White Olascoaga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>
                <a:solidFill>
                  <a:srgbClr val="002060"/>
                </a:solidFill>
                <a:latin typeface="Arial Black" panose="020B0A04020102020204" pitchFamily="34" charset="0"/>
              </a:rPr>
              <a:t>Septiembre </a:t>
            </a:r>
            <a:r>
              <a:rPr lang="es-ES" altLang="es-MX" sz="1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2019</a:t>
            </a:r>
            <a:endParaRPr lang="es-ES" altLang="es-MX" sz="1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4100" name="Picture 4" descr="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5" y="1203325"/>
            <a:ext cx="19431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ua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3" y="4710953"/>
            <a:ext cx="2124075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524001" y="-230832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2400"/>
          </a:p>
        </p:txBody>
      </p:sp>
    </p:spTree>
    <p:extLst>
      <p:ext uri="{BB962C8B-B14F-4D97-AF65-F5344CB8AC3E}">
        <p14:creationId xmlns:p14="http://schemas.microsoft.com/office/powerpoint/2010/main" val="25137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992313" y="1"/>
            <a:ext cx="8280400" cy="5616575"/>
          </a:xfrm>
        </p:spPr>
        <p:txBody>
          <a:bodyPr/>
          <a:lstStyle/>
          <a:p>
            <a:pPr marL="0" indent="0" algn="ctr">
              <a:buNone/>
            </a:pPr>
            <a:r>
              <a:rPr lang="es-MX" altLang="es-MX" sz="3600" b="1" dirty="0" smtClean="0">
                <a:solidFill>
                  <a:srgbClr val="002060"/>
                </a:solidFill>
                <a:latin typeface="+mj-lt"/>
              </a:rPr>
              <a:t>Hojas</a:t>
            </a:r>
          </a:p>
          <a:p>
            <a:pPr lvl="3"/>
            <a:r>
              <a:rPr lang="es-MX" altLang="es-MX" sz="2800" b="1" cap="none" dirty="0" smtClean="0">
                <a:solidFill>
                  <a:srgbClr val="002060"/>
                </a:solidFill>
                <a:cs typeface="Arial" panose="020B0604020202020204" pitchFamily="34" charset="0"/>
              </a:rPr>
              <a:t>Lámina Dicotómica, Una O Varias Veces Pinnada , </a:t>
            </a:r>
            <a:r>
              <a:rPr lang="es-MX" altLang="es-MX" sz="2800" b="1" cap="none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Monomorfa</a:t>
            </a:r>
            <a:r>
              <a:rPr lang="es-MX" altLang="es-MX" sz="2800" b="1" cap="none" dirty="0" smtClean="0">
                <a:solidFill>
                  <a:srgbClr val="002060"/>
                </a:solidFill>
                <a:cs typeface="Arial" panose="020B0604020202020204" pitchFamily="34" charset="0"/>
              </a:rPr>
              <a:t> O Dimorfa.</a:t>
            </a:r>
          </a:p>
          <a:p>
            <a:pPr lvl="3"/>
            <a:r>
              <a:rPr lang="es-MX" altLang="es-MX" sz="2800" b="1" cap="none" dirty="0" smtClean="0">
                <a:solidFill>
                  <a:srgbClr val="002060"/>
                </a:solidFill>
                <a:cs typeface="Arial" panose="020B0604020202020204" pitchFamily="34" charset="0"/>
              </a:rPr>
              <a:t>Esporangios En La Porción </a:t>
            </a:r>
            <a:r>
              <a:rPr lang="es-MX" altLang="es-MX" sz="2800" b="1" cap="none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Abaxial</a:t>
            </a:r>
            <a:r>
              <a:rPr lang="es-MX" altLang="es-MX" sz="2800" b="1" cap="none" dirty="0" smtClean="0">
                <a:solidFill>
                  <a:srgbClr val="002060"/>
                </a:solidFill>
                <a:cs typeface="Arial" panose="020B0604020202020204" pitchFamily="34" charset="0"/>
              </a:rPr>
              <a:t> Distal De Las Pinnas.</a:t>
            </a:r>
          </a:p>
          <a:p>
            <a:pPr lvl="3">
              <a:buFont typeface="Wingdings" panose="05000000000000000000" pitchFamily="2" charset="2"/>
              <a:buNone/>
            </a:pPr>
            <a:endParaRPr lang="es-MX" altLang="es-MX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pic>
        <p:nvPicPr>
          <p:cNvPr id="4608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858044"/>
            <a:ext cx="2803525" cy="390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00" y="4271964"/>
            <a:ext cx="247650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9041" y="3114675"/>
            <a:ext cx="247332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5 Rectángulo"/>
          <p:cNvSpPr>
            <a:spLocks noChangeArrowheads="1"/>
          </p:cNvSpPr>
          <p:nvPr/>
        </p:nvSpPr>
        <p:spPr bwMode="auto">
          <a:xfrm>
            <a:off x="5016501" y="6623051"/>
            <a:ext cx="20875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http://www.plantsystematics.org</a:t>
            </a:r>
          </a:p>
        </p:txBody>
      </p:sp>
    </p:spTree>
    <p:extLst>
      <p:ext uri="{BB962C8B-B14F-4D97-AF65-F5344CB8AC3E}">
        <p14:creationId xmlns:p14="http://schemas.microsoft.com/office/powerpoint/2010/main" val="18319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34038" y="0"/>
            <a:ext cx="3816350" cy="6408737"/>
          </a:xfrm>
        </p:spPr>
      </p:pic>
      <p:pic>
        <p:nvPicPr>
          <p:cNvPr id="50179" name="6 Marcador de contenido" descr="Anemia1.jpg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0096" y="1235542"/>
            <a:ext cx="5091113" cy="5040312"/>
          </a:xfrm>
        </p:spPr>
      </p:pic>
      <p:sp>
        <p:nvSpPr>
          <p:cNvPr id="50180" name="3 Rectángulo"/>
          <p:cNvSpPr>
            <a:spLocks noChangeArrowheads="1"/>
          </p:cNvSpPr>
          <p:nvPr/>
        </p:nvSpPr>
        <p:spPr bwMode="auto">
          <a:xfrm>
            <a:off x="1524001" y="6597651"/>
            <a:ext cx="212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</a:t>
            </a:r>
            <a:r>
              <a:rPr lang="es-MX" altLang="es-MX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www.plantsystematics.org</a:t>
            </a:r>
            <a:endParaRPr lang="es-MX" altLang="es-MX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52885" y="218746"/>
            <a:ext cx="12843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altLang="es-MX" sz="3600" b="1" dirty="0">
                <a:solidFill>
                  <a:srgbClr val="002060"/>
                </a:solidFill>
              </a:rPr>
              <a:t>Hojas</a:t>
            </a:r>
          </a:p>
        </p:txBody>
      </p:sp>
    </p:spTree>
    <p:extLst>
      <p:ext uri="{BB962C8B-B14F-4D97-AF65-F5344CB8AC3E}">
        <p14:creationId xmlns:p14="http://schemas.microsoft.com/office/powerpoint/2010/main" val="277756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1919289" y="425450"/>
            <a:ext cx="5761037" cy="5976938"/>
          </a:xfrm>
        </p:spPr>
        <p:txBody>
          <a:bodyPr/>
          <a:lstStyle/>
          <a:p>
            <a:pPr indent="0" algn="ctr">
              <a:buNone/>
              <a:defRPr/>
            </a:pPr>
            <a:r>
              <a:rPr lang="fr-CA" sz="3600" b="1" dirty="0" err="1" smtClean="0">
                <a:solidFill>
                  <a:srgbClr val="002060"/>
                </a:solidFill>
                <a:cs typeface="Arial" pitchFamily="34" charset="0"/>
              </a:rPr>
              <a:t>Soros</a:t>
            </a:r>
            <a:endParaRPr lang="fr-CA" sz="36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indent="0" algn="ctr">
              <a:buNone/>
              <a:defRPr/>
            </a:pPr>
            <a:endParaRPr lang="fr-CA" sz="36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268288" lvl="3" indent="0" algn="just">
              <a:defRPr/>
            </a:pPr>
            <a:r>
              <a:rPr lang="fr-CA" sz="1800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pitchFamily="34" charset="0"/>
              </a:rPr>
              <a:t>CON </a:t>
            </a:r>
            <a:r>
              <a:rPr lang="fr-CA" sz="1800" cap="none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pitchFamily="34" charset="0"/>
              </a:rPr>
              <a:t>FALSO</a:t>
            </a:r>
            <a:r>
              <a:rPr lang="fr-CA" sz="1800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pitchFamily="34" charset="0"/>
              </a:rPr>
              <a:t> </a:t>
            </a:r>
            <a:r>
              <a:rPr lang="fr-CA" sz="1800" cap="none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pitchFamily="34" charset="0"/>
              </a:rPr>
              <a:t>INDUSIO</a:t>
            </a:r>
            <a:endParaRPr lang="es-MX" sz="1800" cap="none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indent="0">
              <a:defRPr/>
            </a:pPr>
            <a:r>
              <a:rPr lang="es-MX" dirty="0" smtClean="0">
                <a:solidFill>
                  <a:srgbClr val="002060"/>
                </a:solidFill>
                <a:latin typeface="Georgia" pitchFamily="18" charset="0"/>
              </a:rPr>
              <a:t>Anillo:</a:t>
            </a:r>
          </a:p>
          <a:p>
            <a:pPr lvl="3" indent="0">
              <a:defRPr/>
            </a:pPr>
            <a:r>
              <a:rPr lang="es-MX" dirty="0" smtClean="0">
                <a:solidFill>
                  <a:srgbClr val="002060"/>
                </a:solidFill>
                <a:latin typeface="Georgia" pitchFamily="18" charset="0"/>
              </a:rPr>
              <a:t>Apical transversal, en el extremo distal del esporangio, dehiscencia longitudinal.</a:t>
            </a:r>
          </a:p>
          <a:p>
            <a:pPr indent="0">
              <a:defRPr/>
            </a:pPr>
            <a:r>
              <a:rPr lang="es-MX" dirty="0" smtClean="0">
                <a:solidFill>
                  <a:srgbClr val="002060"/>
                </a:solidFill>
                <a:latin typeface="Georgia" pitchFamily="18" charset="0"/>
              </a:rPr>
              <a:t>Esporas: </a:t>
            </a:r>
          </a:p>
          <a:p>
            <a:pPr lvl="3" indent="0">
              <a:defRPr/>
            </a:pPr>
            <a:r>
              <a:rPr lang="es-MX" dirty="0" err="1" smtClean="0">
                <a:solidFill>
                  <a:srgbClr val="002060"/>
                </a:solidFill>
                <a:latin typeface="Georgia" pitchFamily="18" charset="0"/>
              </a:rPr>
              <a:t>Monolete</a:t>
            </a:r>
            <a:r>
              <a:rPr lang="es-MX" dirty="0" smtClean="0">
                <a:solidFill>
                  <a:srgbClr val="002060"/>
                </a:solidFill>
                <a:latin typeface="Georgia" pitchFamily="18" charset="0"/>
              </a:rPr>
              <a:t> y </a:t>
            </a:r>
            <a:r>
              <a:rPr lang="es-MX" dirty="0" err="1" smtClean="0">
                <a:solidFill>
                  <a:srgbClr val="002060"/>
                </a:solidFill>
                <a:latin typeface="Georgia" pitchFamily="18" charset="0"/>
              </a:rPr>
              <a:t>trilete</a:t>
            </a:r>
            <a:r>
              <a:rPr lang="es-MX" dirty="0" smtClean="0">
                <a:solidFill>
                  <a:srgbClr val="002060"/>
                </a:solidFill>
                <a:latin typeface="Georgia" pitchFamily="18" charset="0"/>
              </a:rPr>
              <a:t>.</a:t>
            </a:r>
          </a:p>
          <a:p>
            <a:pPr lvl="3" indent="0">
              <a:defRPr/>
            </a:pPr>
            <a:r>
              <a:rPr lang="es-MX" dirty="0" err="1" smtClean="0">
                <a:solidFill>
                  <a:srgbClr val="002060"/>
                </a:solidFill>
                <a:latin typeface="Georgia" pitchFamily="18" charset="0"/>
              </a:rPr>
              <a:t>Homosporicos</a:t>
            </a:r>
            <a:endParaRPr lang="es-MX" dirty="0" smtClean="0">
              <a:solidFill>
                <a:srgbClr val="002060"/>
              </a:solidFill>
              <a:latin typeface="Georgia" pitchFamily="18" charset="0"/>
            </a:endParaRPr>
          </a:p>
          <a:p>
            <a:pPr indent="0">
              <a:defRPr/>
            </a:pPr>
            <a:r>
              <a:rPr lang="es-MX" dirty="0" smtClean="0">
                <a:solidFill>
                  <a:srgbClr val="002060"/>
                </a:solidFill>
                <a:latin typeface="Georgia" pitchFamily="18" charset="0"/>
              </a:rPr>
              <a:t>Estele:</a:t>
            </a:r>
          </a:p>
          <a:p>
            <a:pPr lvl="3" indent="0">
              <a:defRPr/>
            </a:pPr>
            <a:r>
              <a:rPr lang="es-MX" dirty="0" err="1" smtClean="0">
                <a:solidFill>
                  <a:srgbClr val="002060"/>
                </a:solidFill>
                <a:latin typeface="Georgia" pitchFamily="18" charset="0"/>
              </a:rPr>
              <a:t>Sifonostele</a:t>
            </a:r>
            <a:r>
              <a:rPr lang="es-MX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es-MX" dirty="0" err="1" smtClean="0">
                <a:solidFill>
                  <a:srgbClr val="002060"/>
                </a:solidFill>
                <a:latin typeface="Georgia" pitchFamily="18" charset="0"/>
              </a:rPr>
              <a:t>anfifloico</a:t>
            </a:r>
            <a:r>
              <a:rPr lang="es-MX" dirty="0" smtClean="0">
                <a:solidFill>
                  <a:srgbClr val="002060"/>
                </a:solidFill>
                <a:latin typeface="Georgia" pitchFamily="18" charset="0"/>
              </a:rPr>
              <a:t>, </a:t>
            </a:r>
            <a:r>
              <a:rPr lang="es-MX" dirty="0" err="1" smtClean="0">
                <a:solidFill>
                  <a:srgbClr val="002060"/>
                </a:solidFill>
                <a:latin typeface="Georgia" pitchFamily="18" charset="0"/>
              </a:rPr>
              <a:t>dictiostéle</a:t>
            </a:r>
            <a:r>
              <a:rPr lang="es-MX" dirty="0" smtClean="0">
                <a:solidFill>
                  <a:srgbClr val="002060"/>
                </a:solidFill>
                <a:latin typeface="Georgia" pitchFamily="18" charset="0"/>
              </a:rPr>
              <a:t>.</a:t>
            </a:r>
          </a:p>
          <a:p>
            <a:pPr indent="0">
              <a:defRPr/>
            </a:pPr>
            <a:endParaRPr lang="fr-CA" dirty="0" smtClean="0">
              <a:solidFill>
                <a:srgbClr val="265F00"/>
              </a:solidFill>
            </a:endParaRPr>
          </a:p>
        </p:txBody>
      </p:sp>
      <p:pic>
        <p:nvPicPr>
          <p:cNvPr id="4710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64" y="4714876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1414" y="1"/>
            <a:ext cx="1906587" cy="414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4 Rectángulo"/>
          <p:cNvSpPr>
            <a:spLocks noChangeArrowheads="1"/>
          </p:cNvSpPr>
          <p:nvPr/>
        </p:nvSpPr>
        <p:spPr bwMode="auto">
          <a:xfrm>
            <a:off x="1439863" y="6570663"/>
            <a:ext cx="21955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http://www.plantsystematics.org</a:t>
            </a:r>
          </a:p>
        </p:txBody>
      </p:sp>
    </p:spTree>
    <p:extLst>
      <p:ext uri="{BB962C8B-B14F-4D97-AF65-F5344CB8AC3E}">
        <p14:creationId xmlns:p14="http://schemas.microsoft.com/office/powerpoint/2010/main" val="270687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442073"/>
            <a:ext cx="2598738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4 Rectángulo"/>
          <p:cNvSpPr>
            <a:spLocks noChangeArrowheads="1"/>
          </p:cNvSpPr>
          <p:nvPr/>
        </p:nvSpPr>
        <p:spPr bwMode="auto">
          <a:xfrm>
            <a:off x="452437" y="4684245"/>
            <a:ext cx="39290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Fronde estéril y fértil </a:t>
            </a:r>
          </a:p>
        </p:txBody>
      </p:sp>
      <p:pic>
        <p:nvPicPr>
          <p:cNvPr id="5120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504" y="146982"/>
            <a:ext cx="2581275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5" name="6 Rectángulo"/>
          <p:cNvSpPr>
            <a:spLocks noChangeArrowheads="1"/>
          </p:cNvSpPr>
          <p:nvPr/>
        </p:nvSpPr>
        <p:spPr bwMode="auto">
          <a:xfrm>
            <a:off x="4381500" y="4857750"/>
            <a:ext cx="45720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Detalle de una pinna </a:t>
            </a:r>
            <a:r>
              <a:rPr lang="es-ES" altLang="es-MX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fértil arrollada </a:t>
            </a:r>
            <a:r>
              <a:rPr lang="es-ES" altLang="es-MX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 sí </a:t>
            </a:r>
            <a:r>
              <a:rPr lang="es-ES" altLang="es-MX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protegiendo a </a:t>
            </a:r>
            <a:r>
              <a:rPr lang="es-ES" altLang="es-MX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esporangios </a:t>
            </a:r>
          </a:p>
        </p:txBody>
      </p:sp>
      <p:pic>
        <p:nvPicPr>
          <p:cNvPr id="5120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003" y="146982"/>
            <a:ext cx="2065337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7" name="8 Rectángulo"/>
          <p:cNvSpPr>
            <a:spLocks noChangeArrowheads="1"/>
          </p:cNvSpPr>
          <p:nvPr/>
        </p:nvSpPr>
        <p:spPr bwMode="auto">
          <a:xfrm>
            <a:off x="9661198" y="3714749"/>
            <a:ext cx="164306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Rizoma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11643" y="6427410"/>
            <a:ext cx="216437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s-MX" altLang="es-MX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</a:t>
            </a:r>
            <a:r>
              <a:rPr lang="es-MX" altLang="es-MX" sz="11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www.plantsystematics.org</a:t>
            </a:r>
            <a:endParaRPr lang="es-MX" altLang="es-MX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173529" y="146982"/>
            <a:ext cx="12362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0" algn="ctr">
              <a:buNone/>
              <a:defRPr/>
            </a:pPr>
            <a:r>
              <a:rPr lang="fr-CA" sz="3600" b="1" dirty="0" err="1">
                <a:solidFill>
                  <a:srgbClr val="002060"/>
                </a:solidFill>
                <a:cs typeface="Arial" pitchFamily="34" charset="0"/>
              </a:rPr>
              <a:t>Soros</a:t>
            </a:r>
            <a:endParaRPr lang="fr-CA" sz="3600" b="1" dirty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69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6" descr="http://www.chm.frim.gov.my/getattachment/ebf9c138-1eec-43f0-8138-a97213c5b8e3/Schizaea%20dichotoma(iii).jpg.asp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26" y="1"/>
            <a:ext cx="5413375" cy="378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0" name="Picture 8" descr="http://calphotos.berkeley.edu/imgs/512x768/4444_4444/0710/0086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500438"/>
            <a:ext cx="4476750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1" name="8 Rectángulo"/>
          <p:cNvSpPr>
            <a:spLocks noChangeArrowheads="1"/>
          </p:cNvSpPr>
          <p:nvPr/>
        </p:nvSpPr>
        <p:spPr bwMode="auto">
          <a:xfrm>
            <a:off x="6163236" y="5006323"/>
            <a:ext cx="517263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3" eaLnBrk="1" hangingPunct="1">
              <a:spcBef>
                <a:spcPct val="0"/>
              </a:spcBef>
              <a:buFontTx/>
              <a:buNone/>
            </a:pPr>
            <a:r>
              <a:rPr lang="es-MX" altLang="es-MX" sz="4800" i="1" dirty="0" err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Schizaea</a:t>
            </a:r>
            <a:r>
              <a:rPr lang="es-MX" altLang="es-MX" sz="4800" i="1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MX" altLang="es-MX" sz="4800" i="1" dirty="0" err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sp</a:t>
            </a:r>
            <a:r>
              <a:rPr lang="es-MX" altLang="es-MX" sz="4800" i="1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. </a:t>
            </a:r>
            <a:endParaRPr lang="es-MX" altLang="es-MX" sz="4800" i="1" dirty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38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Título"/>
          <p:cNvSpPr>
            <a:spLocks noGrp="1"/>
          </p:cNvSpPr>
          <p:nvPr>
            <p:ph type="title"/>
          </p:nvPr>
        </p:nvSpPr>
        <p:spPr>
          <a:xfrm>
            <a:off x="913774" y="120976"/>
            <a:ext cx="10364451" cy="1596177"/>
          </a:xfrm>
        </p:spPr>
        <p:txBody>
          <a:bodyPr/>
          <a:lstStyle/>
          <a:p>
            <a:r>
              <a:rPr lang="es-MX" altLang="es-MX" dirty="0" smtClean="0">
                <a:solidFill>
                  <a:srgbClr val="002060"/>
                </a:solidFill>
              </a:rPr>
              <a:t>NORMA Oficial Mexicana </a:t>
            </a:r>
            <a:r>
              <a:rPr lang="es-MX" altLang="es-MX" dirty="0" err="1" smtClean="0">
                <a:solidFill>
                  <a:srgbClr val="002060"/>
                </a:solidFill>
              </a:rPr>
              <a:t>NOM</a:t>
            </a:r>
            <a:r>
              <a:rPr lang="es-MX" altLang="es-MX" dirty="0" smtClean="0">
                <a:solidFill>
                  <a:srgbClr val="002060"/>
                </a:solidFill>
              </a:rPr>
              <a:t>-059-SEMARNAT-2010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17939" y="464975"/>
            <a:ext cx="10363826" cy="3424107"/>
          </a:xfrm>
        </p:spPr>
        <p:txBody>
          <a:bodyPr/>
          <a:lstStyle/>
          <a:p>
            <a:pPr>
              <a:defRPr/>
            </a:pPr>
            <a:endParaRPr lang="es-MX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endParaRPr lang="es-MX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lang="es-MX" dirty="0" err="1" smtClean="0">
                <a:solidFill>
                  <a:schemeClr val="accent6">
                    <a:lumMod val="75000"/>
                  </a:schemeClr>
                </a:solidFill>
              </a:rPr>
              <a:t>Polypodiales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MX" dirty="0" err="1" smtClean="0">
                <a:solidFill>
                  <a:schemeClr val="accent6">
                    <a:lumMod val="75000"/>
                  </a:schemeClr>
                </a:solidFill>
              </a:rPr>
              <a:t>Schizaeaceae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MX" i="1" dirty="0" err="1" smtClean="0">
                <a:solidFill>
                  <a:schemeClr val="accent6">
                    <a:lumMod val="75000"/>
                  </a:schemeClr>
                </a:solidFill>
              </a:rPr>
              <a:t>Schizaea</a:t>
            </a:r>
            <a:r>
              <a:rPr lang="es-MX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MX" i="1" dirty="0" err="1" smtClean="0">
                <a:solidFill>
                  <a:schemeClr val="accent6">
                    <a:lumMod val="75000"/>
                  </a:schemeClr>
                </a:solidFill>
              </a:rPr>
              <a:t>fluminensis</a:t>
            </a:r>
            <a:r>
              <a:rPr lang="es-MX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MX" i="1" dirty="0" err="1" smtClean="0">
                <a:solidFill>
                  <a:schemeClr val="accent6">
                    <a:lumMod val="75000"/>
                  </a:schemeClr>
                </a:solidFill>
              </a:rPr>
              <a:t>Schizaea</a:t>
            </a:r>
            <a:r>
              <a:rPr lang="es-MX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MX" i="1" dirty="0" err="1" smtClean="0">
                <a:solidFill>
                  <a:schemeClr val="accent6">
                    <a:lumMod val="75000"/>
                  </a:schemeClr>
                </a:solidFill>
              </a:rPr>
              <a:t>elegans</a:t>
            </a:r>
            <a:r>
              <a:rPr lang="es-MX" i="1" dirty="0" smtClean="0">
                <a:solidFill>
                  <a:schemeClr val="accent6">
                    <a:lumMod val="75000"/>
                  </a:schemeClr>
                </a:solidFill>
              </a:rPr>
              <a:t> no endémica A.</a:t>
            </a:r>
            <a:endParaRPr lang="es-MX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40" y="2367963"/>
            <a:ext cx="4406153" cy="4221095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447799" y="6567041"/>
            <a:ext cx="6096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100" dirty="0"/>
              <a:t>http://</a:t>
            </a:r>
            <a:r>
              <a:rPr lang="es-MX" sz="1100" dirty="0" err="1"/>
              <a:t>www.fernsoftheworld.com</a:t>
            </a:r>
            <a:r>
              <a:rPr lang="es-MX" sz="1100" dirty="0"/>
              <a:t>/2014/05/30/</a:t>
            </a:r>
            <a:r>
              <a:rPr lang="es-MX" sz="1100" dirty="0" err="1"/>
              <a:t>schizaea-elegans</a:t>
            </a:r>
            <a:r>
              <a:rPr lang="es-MX" sz="1100" dirty="0"/>
              <a:t>_-</a:t>
            </a:r>
            <a:r>
              <a:rPr lang="es-MX" sz="1100" dirty="0" err="1"/>
              <a:t>caraca_mg</a:t>
            </a:r>
            <a:r>
              <a:rPr lang="es-MX" sz="11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62314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Título"/>
          <p:cNvSpPr>
            <a:spLocks noGrp="1"/>
          </p:cNvSpPr>
          <p:nvPr>
            <p:ph type="ctrTitle"/>
          </p:nvPr>
        </p:nvSpPr>
        <p:spPr>
          <a:xfrm>
            <a:off x="3810000" y="692945"/>
            <a:ext cx="8229600" cy="1212850"/>
          </a:xfrm>
        </p:spPr>
        <p:txBody>
          <a:bodyPr/>
          <a:lstStyle/>
          <a:p>
            <a:pPr algn="r">
              <a:defRPr/>
            </a:pPr>
            <a:r>
              <a:rPr lang="es-MX" b="1" dirty="0" smtClean="0">
                <a:solidFill>
                  <a:srgbClr val="002060"/>
                </a:solidFill>
              </a:rPr>
              <a:t>VITTARIACEAE</a:t>
            </a:r>
          </a:p>
        </p:txBody>
      </p:sp>
      <p:pic>
        <p:nvPicPr>
          <p:cNvPr id="54275" name="Picture 2" descr="http://www.helechos.com.mx/5Galeria/1Galeria_de_fotos_de_helechos_y_plantas_afines_a_helechos/1aGaleria_de_fotos_de_helechos_y_plantas_afines_a_helechos/Pter-~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53" y="553852"/>
            <a:ext cx="3950354" cy="5274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6" name="Picture 8" descr="http://upload.wikimedia.org/wikipedia/commons/2/2e/Vittaria_flexuosa_sisiran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903" y="2204853"/>
            <a:ext cx="5271193" cy="395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4 Rectángulo"/>
          <p:cNvSpPr>
            <a:spLocks noChangeArrowheads="1"/>
          </p:cNvSpPr>
          <p:nvPr/>
        </p:nvSpPr>
        <p:spPr bwMode="auto">
          <a:xfrm>
            <a:off x="1524000" y="6488114"/>
            <a:ext cx="45720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100" dirty="0">
                <a:solidFill>
                  <a:srgbClr val="002060"/>
                </a:solidFill>
              </a:rPr>
              <a:t>http://</a:t>
            </a:r>
            <a:r>
              <a:rPr lang="es-MX" altLang="es-MX" sz="1100" dirty="0" err="1">
                <a:solidFill>
                  <a:srgbClr val="002060"/>
                </a:solidFill>
              </a:rPr>
              <a:t>upload.wikimedia.org</a:t>
            </a:r>
            <a:endParaRPr lang="es-MX" altLang="es-MX" sz="11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81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8" descr="http://phytoimages.siu.edu/users/paraman1/12_17_10_1/UploadSH17Dec10b/19_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888" y="1341438"/>
            <a:ext cx="3440112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Rectangle 4"/>
          <p:cNvSpPr>
            <a:spLocks noGrp="1" noChangeArrowheads="1"/>
          </p:cNvSpPr>
          <p:nvPr>
            <p:ph type="title"/>
          </p:nvPr>
        </p:nvSpPr>
        <p:spPr>
          <a:xfrm>
            <a:off x="2135188" y="0"/>
            <a:ext cx="8229600" cy="1143000"/>
          </a:xfrm>
        </p:spPr>
        <p:txBody>
          <a:bodyPr/>
          <a:lstStyle/>
          <a:p>
            <a:r>
              <a:rPr lang="es-ES" altLang="es-MX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ES" altLang="es-MX" b="1" dirty="0">
                <a:solidFill>
                  <a:srgbClr val="002060"/>
                </a:solidFill>
                <a:cs typeface="Arial" panose="020B0604020202020204" pitchFamily="34" charset="0"/>
              </a:rPr>
              <a:t>Hojas</a:t>
            </a:r>
            <a:r>
              <a:rPr lang="es-ES" altLang="es-MX" b="1" dirty="0">
                <a:solidFill>
                  <a:srgbClr val="002060"/>
                </a:solidFill>
              </a:rPr>
              <a:t>	</a:t>
            </a:r>
            <a:r>
              <a:rPr lang="es-ES" altLang="es-MX" b="1" dirty="0" smtClean="0">
                <a:solidFill>
                  <a:srgbClr val="002060"/>
                </a:solidFill>
              </a:rPr>
              <a:t>			</a:t>
            </a:r>
          </a:p>
        </p:txBody>
      </p:sp>
      <p:sp>
        <p:nvSpPr>
          <p:cNvPr id="56324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703731" y="1768662"/>
            <a:ext cx="6048375" cy="3886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s-ES" alt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Láminas de 30 a </a:t>
            </a:r>
            <a:r>
              <a:rPr lang="es-ES" altLang="es-MX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100cm</a:t>
            </a:r>
            <a:r>
              <a:rPr lang="es-ES" alt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altLang="es-MX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monomorfas</a:t>
            </a:r>
            <a:r>
              <a:rPr lang="es-ES" alt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péndulas.</a:t>
            </a:r>
          </a:p>
          <a:p>
            <a:pPr>
              <a:lnSpc>
                <a:spcPct val="90000"/>
              </a:lnSpc>
              <a:buFont typeface="Wingdings 2" panose="05020102010507070707" pitchFamily="18" charset="2"/>
              <a:buNone/>
            </a:pPr>
            <a:endParaRPr lang="es-ES" altLang="es-MX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s-ES" alt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Peciolo en sección transversal con un haz vascular.</a:t>
            </a:r>
          </a:p>
          <a:p>
            <a:pPr>
              <a:lnSpc>
                <a:spcPct val="90000"/>
              </a:lnSpc>
              <a:buFont typeface="Wingdings 2" panose="05020102010507070707" pitchFamily="18" charset="2"/>
              <a:buNone/>
            </a:pPr>
            <a:endParaRPr lang="es-ES" altLang="es-MX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s-ES" alt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Glabra sin yemas, con </a:t>
            </a:r>
            <a:r>
              <a:rPr lang="es-ES" altLang="es-MX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idioblastos</a:t>
            </a:r>
            <a:r>
              <a:rPr lang="es-ES" alt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altLang="es-MX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espiculares</a:t>
            </a:r>
            <a:r>
              <a:rPr lang="es-ES" alt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la epidermis </a:t>
            </a:r>
            <a:r>
              <a:rPr lang="es-ES" altLang="es-MX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adaxial</a:t>
            </a:r>
            <a:endParaRPr lang="es-ES" altLang="es-MX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 2" panose="05020102010507070707" pitchFamily="18" charset="2"/>
              <a:buNone/>
            </a:pPr>
            <a:endParaRPr lang="es-ES" alt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 2" panose="05020102010507070707" pitchFamily="18" charset="2"/>
              <a:buNone/>
            </a:pPr>
            <a:endParaRPr lang="es-ES" alt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s-ES" altLang="es-MX" i="1" dirty="0" smtClean="0"/>
          </a:p>
        </p:txBody>
      </p:sp>
      <p:sp>
        <p:nvSpPr>
          <p:cNvPr id="56325" name="6 Rectángulo"/>
          <p:cNvSpPr>
            <a:spLocks noChangeArrowheads="1"/>
          </p:cNvSpPr>
          <p:nvPr/>
        </p:nvSpPr>
        <p:spPr bwMode="auto">
          <a:xfrm>
            <a:off x="448236" y="6536999"/>
            <a:ext cx="45720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100" dirty="0">
                <a:solidFill>
                  <a:srgbClr val="002060"/>
                </a:solidFill>
              </a:rPr>
              <a:t>http://</a:t>
            </a:r>
            <a:r>
              <a:rPr lang="es-MX" altLang="es-MX" sz="1100" dirty="0" err="1">
                <a:solidFill>
                  <a:srgbClr val="002060"/>
                </a:solidFill>
              </a:rPr>
              <a:t>phytoimages.siu.edu</a:t>
            </a:r>
            <a:endParaRPr lang="es-MX" altLang="es-MX" sz="11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72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6131021" y="221503"/>
            <a:ext cx="4038600" cy="38862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s-ES" altLang="es-MX" sz="3600" b="1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Rizoma</a:t>
            </a:r>
          </a:p>
          <a:p>
            <a:r>
              <a:rPr lang="es-ES" alt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Rastrero a </a:t>
            </a:r>
            <a:r>
              <a:rPr lang="es-ES" altLang="es-MX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suberecto</a:t>
            </a:r>
            <a:r>
              <a:rPr lang="es-ES" alt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erecto</a:t>
            </a:r>
          </a:p>
          <a:p>
            <a:r>
              <a:rPr lang="es-ES" alt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Escamoso (escamas </a:t>
            </a:r>
            <a:r>
              <a:rPr lang="es-ES" altLang="es-MX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clatradas</a:t>
            </a:r>
            <a:r>
              <a:rPr lang="es-ES" alt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7347" name="Rectangle 6"/>
          <p:cNvSpPr>
            <a:spLocks noGrp="1" noChangeArrowheads="1"/>
          </p:cNvSpPr>
          <p:nvPr>
            <p:ph sz="quarter" idx="14"/>
          </p:nvPr>
        </p:nvSpPr>
        <p:spPr>
          <a:xfrm>
            <a:off x="613570" y="221503"/>
            <a:ext cx="4038600" cy="38862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s-ES" altLang="es-MX" sz="3600" b="1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Raíces</a:t>
            </a:r>
          </a:p>
          <a:p>
            <a:r>
              <a:rPr lang="es-ES" alt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Densamente pelosas con </a:t>
            </a:r>
            <a:r>
              <a:rPr lang="es-ES" altLang="es-MX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tricomas</a:t>
            </a:r>
            <a:r>
              <a:rPr lang="es-ES" alt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amarillentos</a:t>
            </a:r>
          </a:p>
        </p:txBody>
      </p:sp>
      <p:pic>
        <p:nvPicPr>
          <p:cNvPr id="5734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9" r="12535"/>
          <a:stretch>
            <a:fillRect/>
          </a:stretch>
        </p:blipFill>
        <p:spPr bwMode="auto">
          <a:xfrm>
            <a:off x="5578571" y="2499100"/>
            <a:ext cx="719137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10" descr="Vittaria lineata, rhizom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020" y="2400675"/>
            <a:ext cx="293370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1" name="Picture 12" descr="Vittaria lineata, scales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7003" y="2669428"/>
            <a:ext cx="326390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2" name="7 Rectángulo"/>
          <p:cNvSpPr>
            <a:spLocks noChangeArrowheads="1"/>
          </p:cNvSpPr>
          <p:nvPr/>
        </p:nvSpPr>
        <p:spPr bwMode="auto">
          <a:xfrm>
            <a:off x="7983679" y="6560391"/>
            <a:ext cx="302418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100" dirty="0">
                <a:solidFill>
                  <a:srgbClr val="002060"/>
                </a:solidFill>
              </a:rPr>
              <a:t>http://</a:t>
            </a:r>
            <a:r>
              <a:rPr lang="es-MX" altLang="es-MX" sz="1100" dirty="0" err="1">
                <a:solidFill>
                  <a:srgbClr val="002060"/>
                </a:solidFill>
              </a:rPr>
              <a:t>www.discoverlife.org</a:t>
            </a:r>
            <a:endParaRPr lang="es-MX" altLang="es-MX" sz="1100" dirty="0">
              <a:solidFill>
                <a:srgbClr val="002060"/>
              </a:solidFill>
            </a:endParaRPr>
          </a:p>
        </p:txBody>
      </p:sp>
      <p:sp>
        <p:nvSpPr>
          <p:cNvPr id="9" name="7 Rectángulo"/>
          <p:cNvSpPr>
            <a:spLocks noChangeArrowheads="1"/>
          </p:cNvSpPr>
          <p:nvPr/>
        </p:nvSpPr>
        <p:spPr bwMode="auto">
          <a:xfrm>
            <a:off x="1318420" y="6637478"/>
            <a:ext cx="302418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100" dirty="0">
                <a:solidFill>
                  <a:srgbClr val="002060"/>
                </a:solidFill>
              </a:rPr>
              <a:t>http://</a:t>
            </a:r>
            <a:r>
              <a:rPr lang="es-MX" altLang="es-MX" sz="1100" dirty="0" err="1">
                <a:solidFill>
                  <a:srgbClr val="002060"/>
                </a:solidFill>
              </a:rPr>
              <a:t>www.discoverlife.org</a:t>
            </a:r>
            <a:endParaRPr lang="es-MX" altLang="es-MX" sz="11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6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4"/>
          <p:cNvSpPr>
            <a:spLocks noGrp="1" noChangeArrowheads="1"/>
          </p:cNvSpPr>
          <p:nvPr>
            <p:ph type="title"/>
          </p:nvPr>
        </p:nvSpPr>
        <p:spPr>
          <a:xfrm>
            <a:off x="1919288" y="1"/>
            <a:ext cx="8229600" cy="1171575"/>
          </a:xfrm>
        </p:spPr>
        <p:txBody>
          <a:bodyPr/>
          <a:lstStyle/>
          <a:p>
            <a:r>
              <a:rPr lang="es-ES" altLang="es-MX" b="1" dirty="0" smtClean="0">
                <a:solidFill>
                  <a:srgbClr val="002060"/>
                </a:solidFill>
                <a:cs typeface="Arial" panose="020B0604020202020204" pitchFamily="34" charset="0"/>
              </a:rPr>
              <a:t>Estructuras reproductoras</a:t>
            </a:r>
          </a:p>
        </p:txBody>
      </p:sp>
      <p:sp>
        <p:nvSpPr>
          <p:cNvPr id="58371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1703388" y="1341438"/>
            <a:ext cx="4038600" cy="38862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es-ES" altLang="es-MX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Soros alargados a lo largo de las nervaduras </a:t>
            </a:r>
            <a:r>
              <a:rPr lang="es-ES" altLang="es-MX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abaxiales</a:t>
            </a:r>
            <a:r>
              <a:rPr lang="es-ES" altLang="es-MX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s-ES" altLang="es-MX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s-ES" altLang="es-MX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Indusio ausente.</a:t>
            </a:r>
          </a:p>
          <a:p>
            <a:pPr>
              <a:lnSpc>
                <a:spcPct val="90000"/>
              </a:lnSpc>
            </a:pPr>
            <a:endParaRPr lang="es-ES" altLang="es-MX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s-ES" altLang="es-MX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Paráfisis</a:t>
            </a:r>
            <a:r>
              <a:rPr lang="es-ES" altLang="es-MX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entre los esporangios.</a:t>
            </a:r>
          </a:p>
          <a:p>
            <a:pPr>
              <a:lnSpc>
                <a:spcPct val="90000"/>
              </a:lnSpc>
            </a:pPr>
            <a:endParaRPr lang="es-ES" altLang="es-MX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s-ES" altLang="es-MX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Anillo vertical interrumpido por el </a:t>
            </a:r>
            <a:r>
              <a:rPr lang="es-ES" altLang="es-MX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pedícelo</a:t>
            </a:r>
            <a:r>
              <a:rPr lang="es-ES" altLang="es-MX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es-MX" sz="1800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endParaRPr lang="es-ES" altLang="es-MX" sz="1800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endParaRPr lang="es-ES" altLang="es-MX" sz="2000" dirty="0">
              <a:solidFill>
                <a:srgbClr val="002060"/>
              </a:solidFill>
            </a:endParaRPr>
          </a:p>
        </p:txBody>
      </p:sp>
      <p:pic>
        <p:nvPicPr>
          <p:cNvPr id="58372" name="Picture 10" descr="Vittaria lineata, _sori, I_GY71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84" t="43060" r="34695" b="30266"/>
          <a:stretch>
            <a:fillRect/>
          </a:stretch>
        </p:blipFill>
        <p:spPr bwMode="auto">
          <a:xfrm>
            <a:off x="5375276" y="4221164"/>
            <a:ext cx="4837113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925" y="1125539"/>
            <a:ext cx="1360488" cy="257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426" y="1665288"/>
            <a:ext cx="3006725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5" name="6 Rectángulo"/>
          <p:cNvSpPr>
            <a:spLocks noChangeArrowheads="1"/>
          </p:cNvSpPr>
          <p:nvPr/>
        </p:nvSpPr>
        <p:spPr bwMode="auto">
          <a:xfrm>
            <a:off x="1423614" y="6027003"/>
            <a:ext cx="226853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100" dirty="0">
                <a:solidFill>
                  <a:srgbClr val="002060"/>
                </a:solidFill>
              </a:rPr>
              <a:t>http://</a:t>
            </a:r>
            <a:r>
              <a:rPr lang="es-MX" altLang="es-MX" sz="1100" dirty="0" err="1">
                <a:solidFill>
                  <a:srgbClr val="002060"/>
                </a:solidFill>
              </a:rPr>
              <a:t>www.scielo.br</a:t>
            </a:r>
            <a:endParaRPr lang="es-MX" altLang="es-MX" sz="11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18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7258" y="4023"/>
            <a:ext cx="10364451" cy="1596177"/>
          </a:xfrm>
        </p:spPr>
        <p:txBody>
          <a:bodyPr/>
          <a:lstStyle/>
          <a:p>
            <a:pPr eaLnBrk="1" hangingPunct="1"/>
            <a:r>
              <a:rPr lang="es-MX" altLang="es-MX" b="1" dirty="0" smtClean="0">
                <a:solidFill>
                  <a:srgbClr val="002060"/>
                </a:solidFill>
              </a:rPr>
              <a:t>Presentación</a:t>
            </a:r>
            <a:endParaRPr lang="es-ES" altLang="es-MX" b="1" dirty="0" smtClean="0">
              <a:solidFill>
                <a:srgbClr val="00206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22295" y="1021976"/>
            <a:ext cx="8229600" cy="5257800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es-ES" altLang="es-MX" sz="2400" dirty="0" smtClean="0">
                <a:solidFill>
                  <a:srgbClr val="002060"/>
                </a:solidFill>
              </a:rPr>
              <a:t>México es considerado uno de los países más ricos en especies vegetales. Se estima que cuenta con aproximadamente 25 mil especies de plantas con flor, y alrededor de 1,500 de helechos </a:t>
            </a:r>
            <a:r>
              <a:rPr lang="es-ES" altLang="es-MX" sz="2400" dirty="0">
                <a:solidFill>
                  <a:srgbClr val="002060"/>
                </a:solidFill>
              </a:rPr>
              <a:t>(Mendoza-Ruiz y Pérez–García, 2009). </a:t>
            </a:r>
          </a:p>
          <a:p>
            <a:pPr algn="just" eaLnBrk="1" hangingPunct="1">
              <a:buFontTx/>
              <a:buNone/>
            </a:pPr>
            <a:r>
              <a:rPr lang="es-ES" altLang="es-MX" sz="2400" dirty="0" smtClean="0">
                <a:solidFill>
                  <a:srgbClr val="002060"/>
                </a:solidFill>
              </a:rPr>
              <a:t>Los helechos son organismos que con un  relativo éxito ecológico en la actualidad; sin embargo en el pasado fueron organismos muy abundantes y se tiene registro fósil fehaciente desde el carbonífero </a:t>
            </a:r>
            <a:r>
              <a:rPr lang="es-ES" altLang="es-MX" sz="2400" dirty="0">
                <a:solidFill>
                  <a:srgbClr val="002060"/>
                </a:solidFill>
              </a:rPr>
              <a:t>(</a:t>
            </a:r>
            <a:r>
              <a:rPr lang="es-ES" altLang="es-MX" sz="2400" dirty="0" err="1">
                <a:solidFill>
                  <a:srgbClr val="002060"/>
                </a:solidFill>
              </a:rPr>
              <a:t>Judd</a:t>
            </a:r>
            <a:r>
              <a:rPr lang="es-ES" altLang="es-MX" sz="2400" dirty="0">
                <a:solidFill>
                  <a:srgbClr val="002060"/>
                </a:solidFill>
              </a:rPr>
              <a:t> </a:t>
            </a:r>
            <a:r>
              <a:rPr lang="es-ES" altLang="es-MX" sz="2400" i="1" dirty="0">
                <a:solidFill>
                  <a:srgbClr val="002060"/>
                </a:solidFill>
              </a:rPr>
              <a:t>et al</a:t>
            </a:r>
            <a:r>
              <a:rPr lang="es-ES" altLang="es-MX" sz="2400" dirty="0">
                <a:solidFill>
                  <a:srgbClr val="002060"/>
                </a:solidFill>
              </a:rPr>
              <a:t>., 1999).</a:t>
            </a:r>
          </a:p>
        </p:txBody>
      </p:sp>
    </p:spTree>
    <p:extLst>
      <p:ext uri="{BB962C8B-B14F-4D97-AF65-F5344CB8AC3E}">
        <p14:creationId xmlns:p14="http://schemas.microsoft.com/office/powerpoint/2010/main" val="194969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589710" y="44452"/>
            <a:ext cx="8229600" cy="1143000"/>
          </a:xfrm>
        </p:spPr>
        <p:txBody>
          <a:bodyPr/>
          <a:lstStyle/>
          <a:p>
            <a:r>
              <a:rPr lang="es-ES" altLang="es-MX" b="1" dirty="0" smtClean="0">
                <a:solidFill>
                  <a:srgbClr val="002060"/>
                </a:solidFill>
                <a:cs typeface="Arial" panose="020B0604020202020204" pitchFamily="34" charset="0"/>
              </a:rPr>
              <a:t>Esporas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506119" y="2107173"/>
            <a:ext cx="4040187" cy="3886200"/>
          </a:xfrm>
        </p:spPr>
        <p:txBody>
          <a:bodyPr>
            <a:normAutofit fontScale="92500" lnSpcReduction="10000"/>
          </a:bodyPr>
          <a:lstStyle/>
          <a:p>
            <a:r>
              <a:rPr lang="es-ES" alt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64 por esporangio.</a:t>
            </a:r>
          </a:p>
          <a:p>
            <a:endParaRPr lang="es-ES" altLang="es-MX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altLang="es-MX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Aclorofílicas</a:t>
            </a:r>
            <a:r>
              <a:rPr lang="es-ES" alt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ES" altLang="es-MX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alt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Amarillentas u hialinas</a:t>
            </a:r>
          </a:p>
          <a:p>
            <a:r>
              <a:rPr lang="es-ES" altLang="es-MX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Monoletes</a:t>
            </a:r>
            <a:r>
              <a:rPr lang="es-ES" alt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s-ES" altLang="es-MX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triletes</a:t>
            </a:r>
            <a:r>
              <a:rPr lang="es-ES" alt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ES" altLang="es-MX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alt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Lisas, </a:t>
            </a:r>
            <a:r>
              <a:rPr lang="es-ES" altLang="es-MX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papiladas</a:t>
            </a:r>
            <a:r>
              <a:rPr lang="es-ES" alt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s-ES" altLang="es-MX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espinulosas</a:t>
            </a:r>
            <a:endParaRPr lang="es-ES" altLang="es-MX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altLang="es-MX" dirty="0" smtClean="0">
              <a:solidFill>
                <a:srgbClr val="002060"/>
              </a:solidFill>
            </a:endParaRPr>
          </a:p>
        </p:txBody>
      </p:sp>
      <p:pic>
        <p:nvPicPr>
          <p:cNvPr id="5939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8388" y="2852739"/>
            <a:ext cx="17970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117" y="847727"/>
            <a:ext cx="4803775" cy="174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8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088" y="6165850"/>
            <a:ext cx="7921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9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410" y="3059114"/>
            <a:ext cx="2374900" cy="268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530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71728" y="0"/>
            <a:ext cx="10364451" cy="1596177"/>
          </a:xfrm>
        </p:spPr>
        <p:txBody>
          <a:bodyPr/>
          <a:lstStyle/>
          <a:p>
            <a:r>
              <a:rPr lang="es-ES" altLang="es-MX" b="1" dirty="0" smtClean="0">
                <a:solidFill>
                  <a:srgbClr val="002060"/>
                </a:solidFill>
              </a:rPr>
              <a:t>Distribución</a:t>
            </a:r>
          </a:p>
        </p:txBody>
      </p:sp>
      <p:sp>
        <p:nvSpPr>
          <p:cNvPr id="60419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7175500" y="981076"/>
            <a:ext cx="2674938" cy="511175"/>
          </a:xfrm>
        </p:spPr>
        <p:txBody>
          <a:bodyPr>
            <a:normAutofit fontScale="25000" lnSpcReduction="20000"/>
          </a:bodyPr>
          <a:lstStyle/>
          <a:p>
            <a:pPr lvl="5">
              <a:lnSpc>
                <a:spcPct val="90000"/>
              </a:lnSpc>
            </a:pPr>
            <a:r>
              <a:rPr lang="es-ES" altLang="es-MX" dirty="0" err="1" smtClean="0">
                <a:solidFill>
                  <a:srgbClr val="002060"/>
                </a:solidFill>
              </a:rPr>
              <a:t>Pantropical</a:t>
            </a:r>
            <a:endParaRPr lang="es-ES" altLang="es-MX" dirty="0" smtClean="0">
              <a:solidFill>
                <a:srgbClr val="002060"/>
              </a:solidFill>
            </a:endParaRPr>
          </a:p>
        </p:txBody>
      </p:sp>
      <p:pic>
        <p:nvPicPr>
          <p:cNvPr id="6042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700213"/>
            <a:ext cx="9144000" cy="457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1" name="5 Rectángulo"/>
          <p:cNvSpPr>
            <a:spLocks noChangeArrowheads="1"/>
          </p:cNvSpPr>
          <p:nvPr/>
        </p:nvSpPr>
        <p:spPr bwMode="auto">
          <a:xfrm>
            <a:off x="3940969" y="6396335"/>
            <a:ext cx="45720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100" dirty="0">
                <a:solidFill>
                  <a:srgbClr val="002060"/>
                </a:solidFill>
              </a:rPr>
              <a:t>http://</a:t>
            </a:r>
            <a:r>
              <a:rPr lang="es-MX" altLang="es-MX" sz="1100" dirty="0" err="1">
                <a:solidFill>
                  <a:srgbClr val="002060"/>
                </a:solidFill>
              </a:rPr>
              <a:t>www.discoverlife.org</a:t>
            </a:r>
            <a:r>
              <a:rPr lang="es-MX" altLang="es-MX" sz="1100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4336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4"/>
          <p:cNvSpPr>
            <a:spLocks noGrp="1" noChangeArrowheads="1"/>
          </p:cNvSpPr>
          <p:nvPr>
            <p:ph type="title"/>
          </p:nvPr>
        </p:nvSpPr>
        <p:spPr>
          <a:xfrm>
            <a:off x="913774" y="242911"/>
            <a:ext cx="10364451" cy="572757"/>
          </a:xfrm>
        </p:spPr>
        <p:txBody>
          <a:bodyPr>
            <a:noAutofit/>
          </a:bodyPr>
          <a:lstStyle/>
          <a:p>
            <a:r>
              <a:rPr lang="es-ES" altLang="es-MX" b="1" dirty="0" smtClean="0">
                <a:solidFill>
                  <a:srgbClr val="002060"/>
                </a:solidFill>
              </a:rPr>
              <a:t>México</a:t>
            </a:r>
          </a:p>
        </p:txBody>
      </p:sp>
      <p:sp>
        <p:nvSpPr>
          <p:cNvPr id="61443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179294" y="1475908"/>
            <a:ext cx="6624918" cy="3886200"/>
          </a:xfrm>
        </p:spPr>
        <p:txBody>
          <a:bodyPr>
            <a:normAutofit fontScale="92500"/>
          </a:bodyPr>
          <a:lstStyle/>
          <a:p>
            <a:pPr algn="just">
              <a:buFont typeface="Wingdings" panose="05000000000000000000" pitchFamily="2" charset="2"/>
              <a:buNone/>
            </a:pPr>
            <a:r>
              <a:rPr lang="es-MX" altLang="es-MX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géneros que se reportan </a:t>
            </a:r>
            <a:r>
              <a:rPr lang="es-MX" altLang="es-MX" sz="3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 </a:t>
            </a:r>
            <a:r>
              <a:rPr lang="es-MX" altLang="es-MX" sz="3200" b="1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Antrophyum</a:t>
            </a:r>
            <a:r>
              <a:rPr lang="es-MX" altLang="es-MX" sz="3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MX" altLang="es-MX" sz="3200" b="1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Vittaria</a:t>
            </a:r>
            <a:r>
              <a:rPr lang="es-MX" altLang="es-MX" sz="3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altLang="es-MX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altLang="es-MX" sz="3200" b="1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Anetium</a:t>
            </a:r>
            <a:r>
              <a:rPr lang="es-MX" altLang="es-MX" sz="3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</a:t>
            </a:r>
          </a:p>
          <a:p>
            <a:pPr algn="just"/>
            <a:r>
              <a:rPr lang="es-MX" altLang="es-MX" sz="3200" b="1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Hecistopteris</a:t>
            </a:r>
            <a:r>
              <a:rPr lang="es-MX" altLang="es-MX" sz="3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altLang="es-MX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altLang="es-MX" sz="3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Terrestres y epifitas</a:t>
            </a:r>
          </a:p>
          <a:p>
            <a:pPr algn="just"/>
            <a:endParaRPr lang="es-ES" alt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44" name="Picture 12" descr="vittaria%20ensiformis%2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094" y="1341437"/>
            <a:ext cx="4643437" cy="443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5" name="4 Rectángulo"/>
          <p:cNvSpPr>
            <a:spLocks noChangeArrowheads="1"/>
          </p:cNvSpPr>
          <p:nvPr/>
        </p:nvSpPr>
        <p:spPr bwMode="auto">
          <a:xfrm>
            <a:off x="1524000" y="6308726"/>
            <a:ext cx="45720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100" dirty="0">
                <a:solidFill>
                  <a:srgbClr val="002060"/>
                </a:solidFill>
              </a:rPr>
              <a:t>http://</a:t>
            </a:r>
            <a:r>
              <a:rPr lang="es-MX" altLang="es-MX" sz="1100" dirty="0" err="1">
                <a:solidFill>
                  <a:srgbClr val="002060"/>
                </a:solidFill>
              </a:rPr>
              <a:t>blogs.c.yimg.jp</a:t>
            </a:r>
            <a:endParaRPr lang="es-MX" altLang="es-MX" sz="11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82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15 Imagen" descr="anetium_citrifolium_892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429001"/>
            <a:ext cx="4859338" cy="290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AutoShape 13" descr="http://www.fernsoftheworld.com/wp-content/uploads/2011/11/DSC_0079.jpg"/>
          <p:cNvSpPr>
            <a:spLocks noChangeAspect="1" noChangeArrowheads="1"/>
          </p:cNvSpPr>
          <p:nvPr/>
        </p:nvSpPr>
        <p:spPr bwMode="auto">
          <a:xfrm>
            <a:off x="1587501" y="-136525"/>
            <a:ext cx="9115425" cy="610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MX" altLang="es-MX" sz="2400"/>
          </a:p>
        </p:txBody>
      </p:sp>
      <p:pic>
        <p:nvPicPr>
          <p:cNvPr id="62468" name="13 Imagen" descr="DSC_007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38" y="3500438"/>
            <a:ext cx="4500562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9" name="14 Imagen" descr="041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995" y="3572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0" name="5 Rectángulo"/>
          <p:cNvSpPr>
            <a:spLocks noChangeArrowheads="1"/>
          </p:cNvSpPr>
          <p:nvPr/>
        </p:nvSpPr>
        <p:spPr bwMode="auto">
          <a:xfrm>
            <a:off x="8472489" y="765176"/>
            <a:ext cx="27692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3600" b="1" i="1" dirty="0" err="1">
                <a:solidFill>
                  <a:srgbClr val="002060"/>
                </a:solidFill>
              </a:rPr>
              <a:t>Antrophyum</a:t>
            </a:r>
            <a:endParaRPr lang="es-MX" altLang="es-MX" sz="3600" dirty="0">
              <a:solidFill>
                <a:srgbClr val="002060"/>
              </a:solidFill>
            </a:endParaRPr>
          </a:p>
        </p:txBody>
      </p:sp>
      <p:sp>
        <p:nvSpPr>
          <p:cNvPr id="62471" name="6 Rectángulo"/>
          <p:cNvSpPr>
            <a:spLocks noChangeArrowheads="1"/>
          </p:cNvSpPr>
          <p:nvPr/>
        </p:nvSpPr>
        <p:spPr bwMode="auto">
          <a:xfrm>
            <a:off x="1524000" y="6488114"/>
            <a:ext cx="45720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100" dirty="0">
                <a:solidFill>
                  <a:srgbClr val="002060"/>
                </a:solidFill>
              </a:rPr>
              <a:t>http://</a:t>
            </a:r>
            <a:r>
              <a:rPr lang="es-MX" altLang="es-MX" sz="1100" dirty="0" err="1">
                <a:solidFill>
                  <a:srgbClr val="002060"/>
                </a:solidFill>
              </a:rPr>
              <a:t>www.fernsoftheworld.com</a:t>
            </a:r>
            <a:r>
              <a:rPr lang="es-MX" altLang="es-MX" sz="1100" dirty="0">
                <a:solidFill>
                  <a:srgbClr val="002060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422993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4 Marcador de contenido" descr="5572936208_88f55438e1.jp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1" y="549276"/>
            <a:ext cx="3851275" cy="5800725"/>
          </a:xfrm>
        </p:spPr>
      </p:pic>
      <p:pic>
        <p:nvPicPr>
          <p:cNvPr id="63491" name="5 Marcador de contenido" descr="antrophyum_detail.jpg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29400" y="3781426"/>
            <a:ext cx="4038600" cy="3076575"/>
          </a:xfrm>
        </p:spPr>
      </p:pic>
      <p:pic>
        <p:nvPicPr>
          <p:cNvPr id="63492" name="6 Imagen" descr="Anetium_citrifolium_clathrate_scal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214" y="1"/>
            <a:ext cx="4014787" cy="349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3" name="4 Rectángulo"/>
          <p:cNvSpPr>
            <a:spLocks noChangeArrowheads="1"/>
          </p:cNvSpPr>
          <p:nvPr/>
        </p:nvSpPr>
        <p:spPr bwMode="auto">
          <a:xfrm>
            <a:off x="1524000" y="6488114"/>
            <a:ext cx="45720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100" dirty="0">
                <a:solidFill>
                  <a:srgbClr val="002060"/>
                </a:solidFill>
              </a:rPr>
              <a:t>http://</a:t>
            </a:r>
            <a:r>
              <a:rPr lang="es-MX" altLang="es-MX" sz="1100" dirty="0" err="1">
                <a:solidFill>
                  <a:srgbClr val="002060"/>
                </a:solidFill>
              </a:rPr>
              <a:t>www.comfsm.fmi</a:t>
            </a:r>
            <a:endParaRPr lang="es-MX" altLang="es-MX" sz="1100" dirty="0">
              <a:solidFill>
                <a:srgbClr val="002060"/>
              </a:solidFill>
            </a:endParaRPr>
          </a:p>
        </p:txBody>
      </p:sp>
      <p:sp>
        <p:nvSpPr>
          <p:cNvPr id="63494" name="5 CuadroTexto"/>
          <p:cNvSpPr txBox="1">
            <a:spLocks noChangeArrowheads="1"/>
          </p:cNvSpPr>
          <p:nvPr/>
        </p:nvSpPr>
        <p:spPr bwMode="auto">
          <a:xfrm>
            <a:off x="2301783" y="-97055"/>
            <a:ext cx="43514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3600" dirty="0" smtClean="0">
                <a:solidFill>
                  <a:srgbClr val="002060"/>
                </a:solidFill>
                <a:latin typeface="+mj-lt"/>
              </a:rPr>
              <a:t>ESCAMA </a:t>
            </a:r>
            <a:r>
              <a:rPr lang="es-MX" altLang="es-MX" sz="3600" dirty="0" err="1" smtClean="0">
                <a:solidFill>
                  <a:srgbClr val="002060"/>
                </a:solidFill>
                <a:latin typeface="+mj-lt"/>
              </a:rPr>
              <a:t>RIZÓMICA</a:t>
            </a:r>
            <a:endParaRPr lang="es-MX" altLang="es-MX" sz="36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3541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9" descr="http://www.wnmu.edu/academic/nspages/gilaflora/athyrium_filix_femi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41438"/>
            <a:ext cx="9124950" cy="551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5" name="1 Título"/>
          <p:cNvSpPr>
            <a:spLocks noGrp="1"/>
          </p:cNvSpPr>
          <p:nvPr>
            <p:ph type="ctrTitle"/>
          </p:nvPr>
        </p:nvSpPr>
        <p:spPr>
          <a:xfrm>
            <a:off x="1959909" y="-26629"/>
            <a:ext cx="7772400" cy="833453"/>
          </a:xfrm>
        </p:spPr>
        <p:txBody>
          <a:bodyPr>
            <a:noAutofit/>
          </a:bodyPr>
          <a:lstStyle/>
          <a:p>
            <a:pPr eaLnBrk="1" hangingPunct="1"/>
            <a:r>
              <a:rPr lang="es-ES" altLang="es-MX" sz="3600" b="1" dirty="0" err="1">
                <a:solidFill>
                  <a:srgbClr val="002060"/>
                </a:solidFill>
              </a:rPr>
              <a:t>Woodsiaceae</a:t>
            </a:r>
            <a:endParaRPr lang="es-MX" altLang="es-MX" sz="3600" b="1" dirty="0">
              <a:solidFill>
                <a:srgbClr val="002060"/>
              </a:solidFill>
            </a:endParaRPr>
          </a:p>
        </p:txBody>
      </p:sp>
      <p:sp>
        <p:nvSpPr>
          <p:cNvPr id="64517" name="10 Rectángulo"/>
          <p:cNvSpPr>
            <a:spLocks noChangeArrowheads="1"/>
          </p:cNvSpPr>
          <p:nvPr/>
        </p:nvSpPr>
        <p:spPr bwMode="auto">
          <a:xfrm>
            <a:off x="1524000" y="6488114"/>
            <a:ext cx="4572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2400"/>
              <a:t>http://www.wnmu.edu</a:t>
            </a:r>
          </a:p>
        </p:txBody>
      </p:sp>
    </p:spTree>
    <p:extLst>
      <p:ext uri="{BB962C8B-B14F-4D97-AF65-F5344CB8AC3E}">
        <p14:creationId xmlns:p14="http://schemas.microsoft.com/office/powerpoint/2010/main" val="344393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1 Título"/>
          <p:cNvSpPr>
            <a:spLocks noGrp="1"/>
          </p:cNvSpPr>
          <p:nvPr>
            <p:ph type="title"/>
          </p:nvPr>
        </p:nvSpPr>
        <p:spPr>
          <a:xfrm>
            <a:off x="806199" y="-524483"/>
            <a:ext cx="10364451" cy="1596177"/>
          </a:xfrm>
        </p:spPr>
        <p:txBody>
          <a:bodyPr/>
          <a:lstStyle/>
          <a:p>
            <a:pPr eaLnBrk="1" hangingPunct="1"/>
            <a:r>
              <a:rPr lang="es-ES" altLang="es-MX" b="1" dirty="0" smtClean="0">
                <a:solidFill>
                  <a:srgbClr val="002060"/>
                </a:solidFill>
              </a:rPr>
              <a:t>Filogenia</a:t>
            </a:r>
            <a:endParaRPr lang="es-MX" altLang="es-MX" b="1" dirty="0" smtClean="0">
              <a:solidFill>
                <a:srgbClr val="002060"/>
              </a:solidFill>
            </a:endParaRPr>
          </a:p>
        </p:txBody>
      </p:sp>
      <p:sp>
        <p:nvSpPr>
          <p:cNvPr id="65539" name="2 Marcador de contenido"/>
          <p:cNvSpPr>
            <a:spLocks noGrp="1"/>
          </p:cNvSpPr>
          <p:nvPr>
            <p:ph sz="quarter" idx="13"/>
          </p:nvPr>
        </p:nvSpPr>
        <p:spPr>
          <a:xfrm>
            <a:off x="1595018" y="793377"/>
            <a:ext cx="8786812" cy="2239964"/>
          </a:xfrm>
        </p:spPr>
        <p:txBody>
          <a:bodyPr/>
          <a:lstStyle/>
          <a:p>
            <a:pPr algn="just" eaLnBrk="1" hangingPunct="1"/>
            <a:r>
              <a:rPr lang="es-ES" altLang="es-MX" sz="2400" dirty="0">
                <a:solidFill>
                  <a:srgbClr val="002060"/>
                </a:solidFill>
              </a:rPr>
              <a:t>La mayor parte de los análisis no llega a respaldar ni la parafilia ni la </a:t>
            </a:r>
            <a:r>
              <a:rPr lang="es-ES" altLang="es-MX" sz="2400" dirty="0" smtClean="0">
                <a:solidFill>
                  <a:srgbClr val="002060"/>
                </a:solidFill>
              </a:rPr>
              <a:t>monofila </a:t>
            </a:r>
            <a:r>
              <a:rPr lang="es-ES" altLang="es-MX" sz="2400" dirty="0">
                <a:solidFill>
                  <a:srgbClr val="002060"/>
                </a:solidFill>
              </a:rPr>
              <a:t>del grupo.</a:t>
            </a:r>
          </a:p>
          <a:p>
            <a:pPr algn="just" eaLnBrk="1" hangingPunct="1"/>
            <a:r>
              <a:rPr lang="es-ES" altLang="es-MX" sz="2400" dirty="0" err="1">
                <a:solidFill>
                  <a:srgbClr val="002060"/>
                </a:solidFill>
              </a:rPr>
              <a:t>Schuettpelz</a:t>
            </a:r>
            <a:r>
              <a:rPr lang="es-ES" altLang="es-MX" sz="2400" dirty="0">
                <a:solidFill>
                  <a:srgbClr val="002060"/>
                </a:solidFill>
              </a:rPr>
              <a:t> y </a:t>
            </a:r>
            <a:r>
              <a:rPr lang="es-ES" altLang="es-MX" sz="2400" dirty="0" err="1">
                <a:solidFill>
                  <a:srgbClr val="002060"/>
                </a:solidFill>
              </a:rPr>
              <a:t>Pryer</a:t>
            </a:r>
            <a:r>
              <a:rPr lang="es-ES" altLang="es-MX" sz="2400" dirty="0">
                <a:solidFill>
                  <a:srgbClr val="002060"/>
                </a:solidFill>
              </a:rPr>
              <a:t> (2008) confirmaron la parafilia de </a:t>
            </a:r>
            <a:r>
              <a:rPr lang="es-ES" altLang="es-MX" sz="2400" dirty="0" err="1">
                <a:solidFill>
                  <a:srgbClr val="002060"/>
                </a:solidFill>
              </a:rPr>
              <a:t>Woodsiaceae</a:t>
            </a:r>
            <a:r>
              <a:rPr lang="es-ES" altLang="es-MX" sz="2400" dirty="0">
                <a:solidFill>
                  <a:srgbClr val="002060"/>
                </a:solidFill>
              </a:rPr>
              <a:t>, y sugieren su desmembramiento</a:t>
            </a:r>
            <a:r>
              <a:rPr lang="es-ES" altLang="es-MX" sz="2000" dirty="0"/>
              <a:t>.</a:t>
            </a:r>
            <a:endParaRPr lang="es-MX" altLang="es-MX" sz="2000" dirty="0"/>
          </a:p>
        </p:txBody>
      </p:sp>
      <p:pic>
        <p:nvPicPr>
          <p:cNvPr id="65540" name="Picture 6" descr="http://www.ct-botanical-society.org/ferns/fernpics/woodsiailv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6" y="3141663"/>
            <a:ext cx="5472113" cy="368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961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8" descr="http://www.plantsystematics.org/users/robbin/7_7_03/upload19/Hemidictyum_marginatumC_sessile_pinnaeC_S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638" y="0"/>
            <a:ext cx="49323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49881" y="1516997"/>
            <a:ext cx="4929188" cy="4500562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s-ES" b="1" dirty="0" smtClean="0">
                <a:solidFill>
                  <a:srgbClr val="002060"/>
                </a:solidFill>
              </a:rPr>
              <a:t>Terrestres o rupícolas.</a:t>
            </a:r>
          </a:p>
          <a:p>
            <a:pPr>
              <a:defRPr/>
            </a:pPr>
            <a:r>
              <a:rPr lang="es-ES" b="1" dirty="0" smtClean="0">
                <a:solidFill>
                  <a:srgbClr val="002060"/>
                </a:solidFill>
              </a:rPr>
              <a:t>Rizomas rastreros, ascendentes o erectos, escamoso.</a:t>
            </a:r>
          </a:p>
          <a:p>
            <a:pPr>
              <a:buNone/>
              <a:defRPr/>
            </a:pPr>
            <a:endParaRPr lang="es-ES" b="1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es-ES" b="1" dirty="0" smtClean="0">
                <a:solidFill>
                  <a:srgbClr val="002060"/>
                </a:solidFill>
              </a:rPr>
              <a:t>Hojas monomórficas, raramente </a:t>
            </a:r>
            <a:r>
              <a:rPr lang="es-ES" b="1" dirty="0" err="1" smtClean="0">
                <a:solidFill>
                  <a:srgbClr val="002060"/>
                </a:solidFill>
              </a:rPr>
              <a:t>dimórficas</a:t>
            </a:r>
            <a:r>
              <a:rPr lang="es-ES" b="1" dirty="0" smtClean="0">
                <a:solidFill>
                  <a:srgbClr val="002060"/>
                </a:solidFill>
              </a:rPr>
              <a:t>.</a:t>
            </a:r>
          </a:p>
          <a:p>
            <a:pPr>
              <a:defRPr/>
            </a:pPr>
            <a:endParaRPr lang="es-ES" b="1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es-ES" b="1" dirty="0" smtClean="0">
                <a:solidFill>
                  <a:srgbClr val="002060"/>
                </a:solidFill>
              </a:rPr>
              <a:t>Pinnas continuas con el raquis  </a:t>
            </a:r>
          </a:p>
          <a:p>
            <a:pPr>
              <a:buNone/>
              <a:defRPr/>
            </a:pPr>
            <a:endParaRPr lang="es-MX" b="1" dirty="0" smtClean="0">
              <a:solidFill>
                <a:srgbClr val="002060"/>
              </a:solidFill>
            </a:endParaRPr>
          </a:p>
        </p:txBody>
      </p:sp>
      <p:sp>
        <p:nvSpPr>
          <p:cNvPr id="66564" name="2 Marcador de contenido"/>
          <p:cNvSpPr txBox="1">
            <a:spLocks/>
          </p:cNvSpPr>
          <p:nvPr/>
        </p:nvSpPr>
        <p:spPr bwMode="auto">
          <a:xfrm>
            <a:off x="1207761" y="5361782"/>
            <a:ext cx="3614738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s-MX" altLang="es-MX" sz="20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66565" name="8 Rectángulo"/>
          <p:cNvSpPr>
            <a:spLocks noChangeArrowheads="1"/>
          </p:cNvSpPr>
          <p:nvPr/>
        </p:nvSpPr>
        <p:spPr bwMode="auto">
          <a:xfrm>
            <a:off x="5664200" y="6488114"/>
            <a:ext cx="45720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100" dirty="0">
                <a:solidFill>
                  <a:srgbClr val="002060"/>
                </a:solidFill>
              </a:rPr>
              <a:t>http://</a:t>
            </a:r>
            <a:r>
              <a:rPr lang="es-MX" altLang="es-MX" sz="1100" dirty="0" err="1">
                <a:solidFill>
                  <a:srgbClr val="002060"/>
                </a:solidFill>
              </a:rPr>
              <a:t>www.plantsystematics.org</a:t>
            </a:r>
            <a:endParaRPr lang="es-MX" altLang="es-MX" sz="1100" dirty="0">
              <a:solidFill>
                <a:srgbClr val="002060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421653" y="615218"/>
            <a:ext cx="4454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CARACTERISTICAS </a:t>
            </a:r>
            <a:endParaRPr lang="es-MX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39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6" descr="http://www.commanster.eu/commanster/Plants/Ferns/Ferns/Athyrium.filix-femin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0"/>
            <a:ext cx="5715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7" name="2 Marcador de contenido"/>
          <p:cNvSpPr>
            <a:spLocks noGrp="1"/>
          </p:cNvSpPr>
          <p:nvPr>
            <p:ph sz="quarter" idx="13"/>
          </p:nvPr>
        </p:nvSpPr>
        <p:spPr>
          <a:xfrm>
            <a:off x="464345" y="1905000"/>
            <a:ext cx="4929187" cy="4500562"/>
          </a:xfrm>
        </p:spPr>
        <p:txBody>
          <a:bodyPr/>
          <a:lstStyle/>
          <a:p>
            <a:pPr eaLnBrk="1" hangingPunct="1"/>
            <a:r>
              <a:rPr lang="es-ES" altLang="es-MX" b="1" dirty="0" smtClean="0">
                <a:solidFill>
                  <a:srgbClr val="002060"/>
                </a:solidFill>
              </a:rPr>
              <a:t>Soros </a:t>
            </a:r>
            <a:r>
              <a:rPr lang="es-ES" altLang="es-MX" b="1" dirty="0" err="1" smtClean="0">
                <a:solidFill>
                  <a:srgbClr val="002060"/>
                </a:solidFill>
              </a:rPr>
              <a:t>abaxiales</a:t>
            </a:r>
            <a:r>
              <a:rPr lang="es-ES" altLang="es-MX" b="1" dirty="0" smtClean="0">
                <a:solidFill>
                  <a:srgbClr val="002060"/>
                </a:solidFill>
              </a:rPr>
              <a:t>, redondos, con forma de J, o lineales con indusio reniforme o sin indusio.</a:t>
            </a:r>
            <a:endParaRPr lang="es-MX" altLang="es-MX" b="1" dirty="0" smtClean="0">
              <a:solidFill>
                <a:srgbClr val="002060"/>
              </a:solidFill>
            </a:endParaRPr>
          </a:p>
          <a:p>
            <a:pPr eaLnBrk="1" hangingPunct="1"/>
            <a:r>
              <a:rPr lang="es-ES" altLang="es-MX" b="1" dirty="0" smtClean="0">
                <a:solidFill>
                  <a:srgbClr val="002060"/>
                </a:solidFill>
              </a:rPr>
              <a:t>Esporas reniformes, </a:t>
            </a:r>
            <a:r>
              <a:rPr lang="es-ES" altLang="es-MX" b="1" dirty="0" err="1" smtClean="0">
                <a:solidFill>
                  <a:srgbClr val="002060"/>
                </a:solidFill>
              </a:rPr>
              <a:t>monolete</a:t>
            </a:r>
            <a:r>
              <a:rPr lang="es-ES" altLang="es-MX" b="1" dirty="0" smtClean="0">
                <a:solidFill>
                  <a:srgbClr val="002060"/>
                </a:solidFill>
              </a:rPr>
              <a:t>.</a:t>
            </a:r>
            <a:endParaRPr lang="es-MX" altLang="es-MX" b="1" dirty="0" smtClean="0">
              <a:solidFill>
                <a:srgbClr val="002060"/>
              </a:solidFill>
            </a:endParaRPr>
          </a:p>
        </p:txBody>
      </p:sp>
      <p:sp>
        <p:nvSpPr>
          <p:cNvPr id="67588" name="2 Marcador de contenido"/>
          <p:cNvSpPr txBox="1">
            <a:spLocks/>
          </p:cNvSpPr>
          <p:nvPr/>
        </p:nvSpPr>
        <p:spPr bwMode="auto">
          <a:xfrm>
            <a:off x="1558925" y="5038726"/>
            <a:ext cx="3614738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s-MX" altLang="es-MX" sz="2000">
              <a:latin typeface="Calibri" panose="020F0502020204030204" pitchFamily="34" charset="0"/>
            </a:endParaRPr>
          </a:p>
        </p:txBody>
      </p:sp>
      <p:pic>
        <p:nvPicPr>
          <p:cNvPr id="67589" name="Picture 2" descr="http://farm6.staticflickr.com/5171/5456361908_f417daa21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3573464"/>
            <a:ext cx="5548313" cy="328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90" name="4 CuadroTexto"/>
          <p:cNvSpPr txBox="1">
            <a:spLocks noChangeArrowheads="1"/>
          </p:cNvSpPr>
          <p:nvPr/>
        </p:nvSpPr>
        <p:spPr bwMode="auto">
          <a:xfrm>
            <a:off x="4943475" y="6488114"/>
            <a:ext cx="25209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2400" i="1">
                <a:solidFill>
                  <a:schemeClr val="bg1"/>
                </a:solidFill>
              </a:rPr>
              <a:t>Cystopteris</a:t>
            </a:r>
          </a:p>
        </p:txBody>
      </p:sp>
      <p:sp>
        <p:nvSpPr>
          <p:cNvPr id="67591" name="7 Rectángulo"/>
          <p:cNvSpPr>
            <a:spLocks noChangeArrowheads="1"/>
          </p:cNvSpPr>
          <p:nvPr/>
        </p:nvSpPr>
        <p:spPr bwMode="auto">
          <a:xfrm>
            <a:off x="9572625" y="3789364"/>
            <a:ext cx="13292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2400" i="1" dirty="0" err="1">
                <a:solidFill>
                  <a:srgbClr val="002060"/>
                </a:solidFill>
              </a:rPr>
              <a:t>Athyrium</a:t>
            </a:r>
            <a:endParaRPr lang="es-MX" altLang="es-MX" sz="2400" i="1" dirty="0">
              <a:solidFill>
                <a:srgbClr val="002060"/>
              </a:solidFill>
            </a:endParaRPr>
          </a:p>
        </p:txBody>
      </p:sp>
      <p:sp>
        <p:nvSpPr>
          <p:cNvPr id="67592" name="8 Rectángulo"/>
          <p:cNvSpPr>
            <a:spLocks noChangeArrowheads="1"/>
          </p:cNvSpPr>
          <p:nvPr/>
        </p:nvSpPr>
        <p:spPr bwMode="auto">
          <a:xfrm>
            <a:off x="7464425" y="6488114"/>
            <a:ext cx="45720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100" dirty="0"/>
              <a:t>http://</a:t>
            </a:r>
            <a:r>
              <a:rPr lang="es-MX" altLang="es-MX" sz="1100" dirty="0" err="1"/>
              <a:t>www.commanster.eu</a:t>
            </a:r>
            <a:endParaRPr lang="es-MX" altLang="es-MX" sz="1100" dirty="0"/>
          </a:p>
        </p:txBody>
      </p:sp>
      <p:sp>
        <p:nvSpPr>
          <p:cNvPr id="2" name="CuadroTexto 1"/>
          <p:cNvSpPr txBox="1"/>
          <p:nvPr/>
        </p:nvSpPr>
        <p:spPr>
          <a:xfrm>
            <a:off x="1169893" y="389965"/>
            <a:ext cx="40037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ESTRUCTURAS REPRODUCTORAS </a:t>
            </a:r>
            <a:endParaRPr lang="es-MX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20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524000" y="0"/>
            <a:ext cx="9144000" cy="6629400"/>
          </a:xfrm>
        </p:spPr>
        <p:txBody>
          <a:bodyPr/>
          <a:lstStyle/>
          <a:p>
            <a:pPr eaLnBrk="1" hangingPunct="1"/>
            <a:r>
              <a:rPr lang="es-MX" altLang="es-MX" b="1" dirty="0">
                <a:solidFill>
                  <a:srgbClr val="002060"/>
                </a:solidFill>
                <a:cs typeface="Times New Roman" panose="02020603050405020304" pitchFamily="18" charset="0"/>
              </a:rPr>
              <a:t>La familia </a:t>
            </a:r>
            <a:r>
              <a:rPr lang="es-MX" altLang="es-MX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Woodsiaceae</a:t>
            </a:r>
            <a:r>
              <a:rPr lang="es-MX" altLang="es-MX" b="1" dirty="0">
                <a:solidFill>
                  <a:srgbClr val="002060"/>
                </a:solidFill>
                <a:cs typeface="Times New Roman" panose="02020603050405020304" pitchFamily="18" charset="0"/>
              </a:rPr>
              <a:t> incluye cinco géneros y más de 40 especies: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s-ES" altLang="es-MX" i="1" dirty="0" smtClean="0">
              <a:cs typeface="Times New Roman" panose="02020603050405020304" pitchFamily="18" charset="0"/>
            </a:endParaRPr>
          </a:p>
          <a:p>
            <a:pPr eaLnBrk="1" hangingPunct="1"/>
            <a:endParaRPr lang="es-ES" altLang="es-MX" i="1" dirty="0" smtClean="0">
              <a:cs typeface="Times New Roman" panose="02020603050405020304" pitchFamily="18" charset="0"/>
            </a:endParaRPr>
          </a:p>
          <a:p>
            <a:pPr eaLnBrk="1" hangingPunct="1"/>
            <a:endParaRPr lang="es-ES" altLang="es-MX" dirty="0" smtClean="0"/>
          </a:p>
        </p:txBody>
      </p:sp>
      <p:sp>
        <p:nvSpPr>
          <p:cNvPr id="68611" name="Rectangle 6"/>
          <p:cNvSpPr>
            <a:spLocks noChangeArrowheads="1"/>
          </p:cNvSpPr>
          <p:nvPr/>
        </p:nvSpPr>
        <p:spPr bwMode="auto">
          <a:xfrm>
            <a:off x="1524000" y="914401"/>
            <a:ext cx="4267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altLang="es-MX" sz="2400" b="1">
                <a:cs typeface="Times New Roman" panose="02020603050405020304" pitchFamily="18" charset="0"/>
              </a:rPr>
              <a:t>Athyrium </a:t>
            </a:r>
            <a:endParaRPr lang="es-ES" altLang="es-MX" sz="2400" b="1" i="1">
              <a:cs typeface="Times New Roman" panose="02020603050405020304" pitchFamily="18" charset="0"/>
            </a:endParaRPr>
          </a:p>
        </p:txBody>
      </p:sp>
      <p:sp>
        <p:nvSpPr>
          <p:cNvPr id="68612" name="Rectangle 7"/>
          <p:cNvSpPr>
            <a:spLocks noChangeArrowheads="1"/>
          </p:cNvSpPr>
          <p:nvPr/>
        </p:nvSpPr>
        <p:spPr bwMode="auto">
          <a:xfrm>
            <a:off x="6400800" y="609601"/>
            <a:ext cx="2514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altLang="es-MX" sz="2400" b="1">
                <a:cs typeface="Times New Roman" panose="02020603050405020304" pitchFamily="18" charset="0"/>
              </a:rPr>
              <a:t>Cystopteris </a:t>
            </a:r>
            <a:endParaRPr lang="es-ES" altLang="es-MX" sz="2400" b="1" i="1">
              <a:cs typeface="Times New Roman" panose="02020603050405020304" pitchFamily="18" charset="0"/>
            </a:endParaRPr>
          </a:p>
        </p:txBody>
      </p:sp>
      <p:sp>
        <p:nvSpPr>
          <p:cNvPr id="68613" name="Rectangle 8"/>
          <p:cNvSpPr>
            <a:spLocks noChangeArrowheads="1"/>
          </p:cNvSpPr>
          <p:nvPr/>
        </p:nvSpPr>
        <p:spPr bwMode="auto">
          <a:xfrm>
            <a:off x="1524001" y="4114801"/>
            <a:ext cx="13138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s-MX" sz="2400" b="1">
                <a:cs typeface="Times New Roman" panose="02020603050405020304" pitchFamily="18" charset="0"/>
              </a:rPr>
              <a:t>Woodsia</a:t>
            </a:r>
            <a:endParaRPr lang="es-ES" altLang="es-MX" sz="2400" b="1" i="1">
              <a:cs typeface="Times New Roman" panose="02020603050405020304" pitchFamily="18" charset="0"/>
            </a:endParaRPr>
          </a:p>
        </p:txBody>
      </p:sp>
      <p:sp>
        <p:nvSpPr>
          <p:cNvPr id="68614" name="Rectangle 9"/>
          <p:cNvSpPr>
            <a:spLocks noChangeArrowheads="1"/>
          </p:cNvSpPr>
          <p:nvPr/>
        </p:nvSpPr>
        <p:spPr bwMode="auto">
          <a:xfrm>
            <a:off x="7696200" y="2971801"/>
            <a:ext cx="2667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altLang="es-MX" sz="2400" b="1">
                <a:cs typeface="Times New Roman" panose="02020603050405020304" pitchFamily="18" charset="0"/>
              </a:rPr>
              <a:t>Hemidictyum</a:t>
            </a:r>
            <a:endParaRPr lang="es-ES" altLang="es-MX" sz="2400" b="1" i="1">
              <a:cs typeface="Times New Roman" panose="02020603050405020304" pitchFamily="18" charset="0"/>
            </a:endParaRPr>
          </a:p>
        </p:txBody>
      </p:sp>
      <p:sp>
        <p:nvSpPr>
          <p:cNvPr id="68615" name="Rectangle 10"/>
          <p:cNvSpPr>
            <a:spLocks noChangeArrowheads="1"/>
          </p:cNvSpPr>
          <p:nvPr/>
        </p:nvSpPr>
        <p:spPr bwMode="auto">
          <a:xfrm>
            <a:off x="4572000" y="5410201"/>
            <a:ext cx="4038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2400" b="1">
                <a:cs typeface="Times New Roman" panose="02020603050405020304" pitchFamily="18" charset="0"/>
              </a:rPr>
              <a:t>Onocleopsis</a:t>
            </a:r>
            <a:endParaRPr lang="es-ES" altLang="es-MX" sz="2400" b="1" i="1">
              <a:cs typeface="Times New Roman" panose="02020603050405020304" pitchFamily="18" charset="0"/>
            </a:endParaRPr>
          </a:p>
        </p:txBody>
      </p:sp>
      <p:pic>
        <p:nvPicPr>
          <p:cNvPr id="68616" name="Picture 11" descr="E:\Woodsiaceae\athyrium_filixfemina_15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1" y="1295400"/>
            <a:ext cx="2220913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7" name="Picture 12" descr="E:\Woodsiaceae\Cystopteris fragilis subsp. fragili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457200"/>
            <a:ext cx="20574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8" name="Picture 13" descr="E:\Woodsiaceae\Dryopteris oreopteri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572000"/>
            <a:ext cx="1589088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9" name="Picture 14" descr="E:\Woodsiaceae\Gymnocarpium robertianu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895600"/>
            <a:ext cx="1697038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20" name="Picture 15" descr="E:\Woodsiaceae\Polystichum lonchiti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4848226"/>
            <a:ext cx="26670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829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>
          <a:xfrm>
            <a:off x="698622" y="-94178"/>
            <a:ext cx="10364451" cy="1596177"/>
          </a:xfrm>
        </p:spPr>
        <p:txBody>
          <a:bodyPr/>
          <a:lstStyle/>
          <a:p>
            <a:r>
              <a:rPr lang="es-MX" altLang="es-MX" b="1" dirty="0" smtClean="0">
                <a:solidFill>
                  <a:srgbClr val="002060"/>
                </a:solidFill>
              </a:rPr>
              <a:t>Guion explicativo</a:t>
            </a:r>
          </a:p>
        </p:txBody>
      </p:sp>
      <p:sp>
        <p:nvSpPr>
          <p:cNvPr id="6147" name="2 Marcador de contenido"/>
          <p:cNvSpPr>
            <a:spLocks noGrp="1"/>
          </p:cNvSpPr>
          <p:nvPr>
            <p:ph sz="quarter" idx="13"/>
          </p:nvPr>
        </p:nvSpPr>
        <p:spPr>
          <a:xfrm>
            <a:off x="940668" y="1501999"/>
            <a:ext cx="10363826" cy="3424107"/>
          </a:xfrm>
        </p:spPr>
        <p:txBody>
          <a:bodyPr/>
          <a:lstStyle/>
          <a:p>
            <a:pPr algn="just"/>
            <a:r>
              <a:rPr lang="es-MX" altLang="es-MX" sz="2800" dirty="0" smtClean="0">
                <a:solidFill>
                  <a:srgbClr val="002060"/>
                </a:solidFill>
              </a:rPr>
              <a:t>El presente trabajo, es el primero de una serie que pretende dar a conocer más ampliamente 22 principales familias de helechos </a:t>
            </a:r>
            <a:r>
              <a:rPr lang="es-MX" altLang="es-MX" sz="2800" dirty="0" err="1" smtClean="0">
                <a:solidFill>
                  <a:srgbClr val="002060"/>
                </a:solidFill>
              </a:rPr>
              <a:t>leptosporangiados</a:t>
            </a:r>
            <a:r>
              <a:rPr lang="es-MX" altLang="es-MX" sz="2800" dirty="0" smtClean="0">
                <a:solidFill>
                  <a:srgbClr val="002060"/>
                </a:solidFill>
              </a:rPr>
              <a:t>, que se presentan en el país. Esto con el objetivo de ser una ayuda al discente y al docente en el estudio de la unidad de aprendizaje </a:t>
            </a:r>
            <a:r>
              <a:rPr lang="es-MX" altLang="es-MX" sz="2800" b="1" dirty="0" err="1" smtClean="0">
                <a:solidFill>
                  <a:srgbClr val="002060"/>
                </a:solidFill>
              </a:rPr>
              <a:t>Pteridophytas</a:t>
            </a:r>
            <a:r>
              <a:rPr lang="es-MX" altLang="es-MX" sz="2800" b="1" dirty="0" smtClean="0">
                <a:solidFill>
                  <a:srgbClr val="002060"/>
                </a:solidFill>
              </a:rPr>
              <a:t> y gimnospermas.</a:t>
            </a:r>
            <a:endParaRPr lang="es-MX" altLang="es-MX" sz="2800" dirty="0" smtClean="0">
              <a:solidFill>
                <a:srgbClr val="002060"/>
              </a:solidFill>
            </a:endParaRPr>
          </a:p>
          <a:p>
            <a:endParaRPr lang="es-MX" altLang="es-MX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7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2184400" y="115888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b="1" dirty="0" smtClean="0">
                <a:solidFill>
                  <a:srgbClr val="002060"/>
                </a:solidFill>
              </a:rPr>
              <a:t>Bibliografía</a:t>
            </a:r>
            <a:endParaRPr lang="es-ES" altLang="es-MX" b="1" dirty="0" smtClean="0">
              <a:solidFill>
                <a:srgbClr val="002060"/>
              </a:solidFill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021603" y="1052515"/>
            <a:ext cx="7772400" cy="4554910"/>
          </a:xfrm>
        </p:spPr>
        <p:txBody>
          <a:bodyPr>
            <a:noAutofit/>
          </a:bodyPr>
          <a:lstStyle/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r>
              <a:rPr lang="es-MX" altLang="es-MX" sz="800" dirty="0" err="1"/>
              <a:t>Arreguín</a:t>
            </a:r>
            <a:r>
              <a:rPr lang="es-MX" altLang="es-MX" sz="800" dirty="0"/>
              <a:t>-Sánchez, M. de la L., R. Fernández–Nava y D. L. Quiroz–García. 2004</a:t>
            </a:r>
            <a:r>
              <a:rPr lang="es-MX" altLang="es-MX" sz="800" b="1" dirty="0"/>
              <a:t>. </a:t>
            </a:r>
            <a:r>
              <a:rPr lang="es-MX" altLang="es-MX" sz="800" b="1" i="1" dirty="0" err="1"/>
              <a:t>Pteridoflora</a:t>
            </a:r>
            <a:r>
              <a:rPr lang="es-MX" altLang="es-MX" sz="800" b="1" i="1" dirty="0"/>
              <a:t> del Valle de México</a:t>
            </a:r>
            <a:r>
              <a:rPr lang="es-MX" altLang="es-MX" sz="800" b="1" dirty="0"/>
              <a:t>.</a:t>
            </a:r>
            <a:r>
              <a:rPr lang="es-MX" altLang="es-MX" sz="800" dirty="0"/>
              <a:t> Escuela Nacional de Ciencias Biológicas del Instituto Politécnico Nacional, Secretaría de Educación Pública. México </a:t>
            </a:r>
          </a:p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endParaRPr lang="es-MX" altLang="es-MX" sz="800" dirty="0"/>
          </a:p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r>
              <a:rPr lang="es-MX" altLang="es-MX" sz="800" dirty="0" err="1"/>
              <a:t>Ganem</a:t>
            </a:r>
            <a:r>
              <a:rPr lang="es-MX" altLang="es-MX" sz="800" dirty="0"/>
              <a:t>, M. A., G. E. </a:t>
            </a:r>
            <a:r>
              <a:rPr lang="es-MX" altLang="es-MX" sz="800" dirty="0" err="1"/>
              <a:t>Giudice</a:t>
            </a:r>
            <a:r>
              <a:rPr lang="es-MX" altLang="es-MX" sz="800" dirty="0"/>
              <a:t>, O. G. Martínez, E. R. De la Sota. 2008. </a:t>
            </a:r>
            <a:r>
              <a:rPr lang="es-MX" altLang="es-MX" sz="800" b="1" dirty="0" err="1"/>
              <a:t>Aspleniaceae</a:t>
            </a:r>
            <a:r>
              <a:rPr lang="es-MX" altLang="es-MX" sz="800" dirty="0"/>
              <a:t>. </a:t>
            </a:r>
            <a:r>
              <a:rPr lang="es-MX" altLang="es-MX" sz="800" i="1" dirty="0"/>
              <a:t>Flora Del Valle De Lerma </a:t>
            </a:r>
            <a:r>
              <a:rPr lang="es-MX" altLang="es-MX" sz="800" dirty="0"/>
              <a:t>8(1). </a:t>
            </a:r>
          </a:p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endParaRPr lang="en-GB" altLang="es-MX" sz="800" dirty="0"/>
          </a:p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r>
              <a:rPr lang="en-GB" altLang="es-MX" sz="800" dirty="0"/>
              <a:t>Judd, W.S., C.S. Campbell, </a:t>
            </a:r>
            <a:r>
              <a:rPr lang="en-GB" altLang="es-MX" sz="800" dirty="0" err="1"/>
              <a:t>E.A.Kellogg</a:t>
            </a:r>
            <a:r>
              <a:rPr lang="en-GB" altLang="es-MX" sz="800" dirty="0"/>
              <a:t>, P.F. Stevens. </a:t>
            </a:r>
            <a:r>
              <a:rPr lang="en-US" altLang="es-MX" sz="800" dirty="0"/>
              <a:t>1999. </a:t>
            </a:r>
            <a:r>
              <a:rPr lang="en-US" altLang="es-MX" sz="800" b="1" i="1" dirty="0"/>
              <a:t>Plant Systematics</a:t>
            </a:r>
            <a:r>
              <a:rPr lang="en-US" altLang="es-MX" sz="800" dirty="0"/>
              <a:t>.  </a:t>
            </a:r>
            <a:r>
              <a:rPr lang="en-US" altLang="es-MX" sz="800" dirty="0" err="1"/>
              <a:t>Sinauer</a:t>
            </a:r>
            <a:r>
              <a:rPr lang="en-US" altLang="es-MX" sz="800" dirty="0"/>
              <a:t> associates, Inc. Massachusetts, U.S.A. 464p.</a:t>
            </a:r>
          </a:p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endParaRPr lang="en-US" altLang="es-MX" sz="800" dirty="0"/>
          </a:p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r>
              <a:rPr lang="en-US" altLang="es-MX" sz="800" dirty="0"/>
              <a:t>Mendoza-Ruiz, A. y B. Pérez-García.2009. </a:t>
            </a:r>
            <a:r>
              <a:rPr lang="en-US" altLang="es-MX" sz="800" b="1" i="1" dirty="0" err="1"/>
              <a:t>Helechos</a:t>
            </a:r>
            <a:r>
              <a:rPr lang="en-US" altLang="es-MX" sz="800" b="1" i="1" dirty="0"/>
              <a:t> y </a:t>
            </a:r>
            <a:r>
              <a:rPr lang="en-US" altLang="es-MX" sz="800" b="1" i="1" dirty="0" err="1"/>
              <a:t>Licopodios</a:t>
            </a:r>
            <a:r>
              <a:rPr lang="en-US" altLang="es-MX" sz="800" b="1" i="1" dirty="0"/>
              <a:t> de México. </a:t>
            </a:r>
            <a:r>
              <a:rPr lang="en-US" altLang="es-MX" sz="800" dirty="0" err="1"/>
              <a:t>Comisión</a:t>
            </a:r>
            <a:r>
              <a:rPr lang="en-US" altLang="es-MX" sz="800" dirty="0"/>
              <a:t> Nacional para </a:t>
            </a:r>
            <a:r>
              <a:rPr lang="en-US" altLang="es-MX" sz="800" dirty="0" err="1"/>
              <a:t>eol</a:t>
            </a:r>
            <a:r>
              <a:rPr lang="en-US" altLang="es-MX" sz="800" dirty="0"/>
              <a:t> </a:t>
            </a:r>
            <a:r>
              <a:rPr lang="en-US" altLang="es-MX" sz="800" dirty="0" err="1"/>
              <a:t>Conocimiento</a:t>
            </a:r>
            <a:r>
              <a:rPr lang="en-US" altLang="es-MX" sz="800" dirty="0"/>
              <a:t> y </a:t>
            </a:r>
            <a:r>
              <a:rPr lang="en-US" altLang="es-MX" sz="800" dirty="0" err="1"/>
              <a:t>uso</a:t>
            </a:r>
            <a:r>
              <a:rPr lang="en-US" altLang="es-MX" sz="800" dirty="0"/>
              <a:t> de la </a:t>
            </a:r>
            <a:r>
              <a:rPr lang="en-US" altLang="es-MX" sz="800" dirty="0" err="1"/>
              <a:t>Biodiversidad</a:t>
            </a:r>
            <a:r>
              <a:rPr lang="en-US" altLang="es-MX" sz="800" dirty="0"/>
              <a:t>. Universidad </a:t>
            </a:r>
            <a:r>
              <a:rPr lang="en-US" altLang="es-MX" sz="800" dirty="0" err="1"/>
              <a:t>Autónoma</a:t>
            </a:r>
            <a:r>
              <a:rPr lang="en-US" altLang="es-MX" sz="800" dirty="0"/>
              <a:t> </a:t>
            </a:r>
            <a:r>
              <a:rPr lang="en-US" altLang="es-MX" sz="800" dirty="0" err="1"/>
              <a:t>Metropolitana</a:t>
            </a:r>
            <a:r>
              <a:rPr lang="en-US" altLang="es-MX" sz="800" dirty="0"/>
              <a:t>. México. 287pp.</a:t>
            </a:r>
          </a:p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endParaRPr lang="en-US" altLang="es-MX" sz="800" dirty="0"/>
          </a:p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r>
              <a:rPr lang="es-MX" sz="800" dirty="0"/>
              <a:t>Mora, R.C. 1995. </a:t>
            </a:r>
            <a:r>
              <a:rPr lang="es-MX" sz="800" b="1" dirty="0" err="1"/>
              <a:t>Aspleniaceae</a:t>
            </a:r>
            <a:r>
              <a:rPr lang="es-MX" sz="800" dirty="0"/>
              <a:t> En: </a:t>
            </a:r>
            <a:r>
              <a:rPr lang="es-MX" sz="800" dirty="0" err="1"/>
              <a:t>Davidse</a:t>
            </a:r>
            <a:r>
              <a:rPr lang="es-MX" sz="800" dirty="0"/>
              <a:t>, G., M. Sousa S. y S. </a:t>
            </a:r>
            <a:r>
              <a:rPr lang="es-MX" sz="800" dirty="0" err="1"/>
              <a:t>Knapp</a:t>
            </a:r>
            <a:r>
              <a:rPr lang="es-MX" sz="800" dirty="0"/>
              <a:t> (eds.). Flora Mesoamericana. </a:t>
            </a:r>
            <a:r>
              <a:rPr lang="es-MX" sz="800" dirty="0" err="1"/>
              <a:t>Psilotaceae</a:t>
            </a:r>
            <a:r>
              <a:rPr lang="es-MX" sz="800" dirty="0"/>
              <a:t> a </a:t>
            </a:r>
            <a:r>
              <a:rPr lang="es-MX" sz="800" dirty="0" err="1"/>
              <a:t>Salviniaceae</a:t>
            </a:r>
            <a:r>
              <a:rPr lang="es-MX" sz="800" dirty="0"/>
              <a:t>. Vol. 1. Universidad Nacional Autónoma de México, Missouri </a:t>
            </a:r>
            <a:r>
              <a:rPr lang="es-MX" sz="800" dirty="0" err="1"/>
              <a:t>Botanical</a:t>
            </a:r>
            <a:r>
              <a:rPr lang="es-MX" sz="800" dirty="0"/>
              <a:t> Garden y </a:t>
            </a:r>
            <a:r>
              <a:rPr lang="es-MX" sz="800" dirty="0" err="1"/>
              <a:t>The</a:t>
            </a:r>
            <a:r>
              <a:rPr lang="es-MX" sz="800" dirty="0"/>
              <a:t> Natural </a:t>
            </a:r>
            <a:r>
              <a:rPr lang="es-MX" sz="800" dirty="0" err="1"/>
              <a:t>History</a:t>
            </a:r>
            <a:r>
              <a:rPr lang="es-MX" sz="800" dirty="0"/>
              <a:t> </a:t>
            </a:r>
            <a:r>
              <a:rPr lang="es-MX" sz="800" dirty="0" err="1"/>
              <a:t>Museum</a:t>
            </a:r>
            <a:r>
              <a:rPr lang="es-MX" sz="800" dirty="0"/>
              <a:t> (London). México. p. 209-325.</a:t>
            </a:r>
          </a:p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endParaRPr lang="es-MX" altLang="es-MX" sz="800" dirty="0"/>
          </a:p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r>
              <a:rPr lang="es-MX" sz="800" dirty="0"/>
              <a:t>Mora, R.C. 1995. </a:t>
            </a:r>
            <a:r>
              <a:rPr lang="es-MX" sz="800" b="1" dirty="0" err="1"/>
              <a:t>Blechnaceae</a:t>
            </a:r>
            <a:r>
              <a:rPr lang="es-MX" sz="800" dirty="0"/>
              <a:t> En: </a:t>
            </a:r>
            <a:r>
              <a:rPr lang="es-MX" sz="800" dirty="0" err="1"/>
              <a:t>Davidse</a:t>
            </a:r>
            <a:r>
              <a:rPr lang="es-MX" sz="800" dirty="0"/>
              <a:t>, G., M. Sousa S. y S. </a:t>
            </a:r>
            <a:r>
              <a:rPr lang="es-MX" sz="800" dirty="0" err="1"/>
              <a:t>Knapp</a:t>
            </a:r>
            <a:r>
              <a:rPr lang="es-MX" sz="800" dirty="0"/>
              <a:t> (eds.). Flora Mesoamericana. </a:t>
            </a:r>
            <a:r>
              <a:rPr lang="es-MX" sz="800" dirty="0" err="1"/>
              <a:t>Psilotaceae</a:t>
            </a:r>
            <a:r>
              <a:rPr lang="es-MX" sz="800" dirty="0"/>
              <a:t> a </a:t>
            </a:r>
            <a:r>
              <a:rPr lang="es-MX" sz="800" dirty="0" err="1"/>
              <a:t>Salviniaceae</a:t>
            </a:r>
            <a:r>
              <a:rPr lang="es-MX" sz="800" dirty="0"/>
              <a:t>. Vol. 1. Universidad Nacional Autónoma de México, Missouri </a:t>
            </a:r>
            <a:r>
              <a:rPr lang="es-MX" sz="800" dirty="0" err="1"/>
              <a:t>Botanical</a:t>
            </a:r>
            <a:r>
              <a:rPr lang="es-MX" sz="800" dirty="0"/>
              <a:t> Garden y </a:t>
            </a:r>
            <a:r>
              <a:rPr lang="es-MX" sz="800" dirty="0" err="1"/>
              <a:t>The</a:t>
            </a:r>
            <a:r>
              <a:rPr lang="es-MX" sz="800" dirty="0"/>
              <a:t> Natural </a:t>
            </a:r>
            <a:r>
              <a:rPr lang="es-MX" sz="800" dirty="0" err="1"/>
              <a:t>History</a:t>
            </a:r>
            <a:r>
              <a:rPr lang="es-MX" sz="800" dirty="0"/>
              <a:t> </a:t>
            </a:r>
            <a:r>
              <a:rPr lang="es-MX" sz="800" dirty="0" err="1"/>
              <a:t>Museum</a:t>
            </a:r>
            <a:r>
              <a:rPr lang="es-MX" sz="800" dirty="0"/>
              <a:t> (London). México. p. 325-333.</a:t>
            </a:r>
            <a:endParaRPr lang="en-US" altLang="es-MX" sz="800" dirty="0"/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  <a:defRPr/>
            </a:pPr>
            <a:endParaRPr lang="en-US" altLang="es-MX" sz="800" dirty="0"/>
          </a:p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r>
              <a:rPr lang="es-MX" sz="800" dirty="0"/>
              <a:t>Mora, R.C. 1995. </a:t>
            </a:r>
            <a:r>
              <a:rPr lang="es-MX" sz="800" b="1" dirty="0" err="1"/>
              <a:t>Cyatheaceae</a:t>
            </a:r>
            <a:r>
              <a:rPr lang="es-MX" sz="800" dirty="0"/>
              <a:t> En: </a:t>
            </a:r>
            <a:r>
              <a:rPr lang="es-MX" sz="800" dirty="0" err="1"/>
              <a:t>Davidse</a:t>
            </a:r>
            <a:r>
              <a:rPr lang="es-MX" sz="800" dirty="0"/>
              <a:t>, G., M. Sousa S. y S. </a:t>
            </a:r>
            <a:r>
              <a:rPr lang="es-MX" sz="800" dirty="0" err="1"/>
              <a:t>Knapp</a:t>
            </a:r>
            <a:r>
              <a:rPr lang="es-MX" sz="800" dirty="0"/>
              <a:t> (eds.). Flora Mesoamericana. </a:t>
            </a:r>
            <a:r>
              <a:rPr lang="es-MX" sz="800" dirty="0" err="1"/>
              <a:t>Psilotaceae</a:t>
            </a:r>
            <a:r>
              <a:rPr lang="es-MX" sz="800" dirty="0"/>
              <a:t> a </a:t>
            </a:r>
            <a:r>
              <a:rPr lang="es-MX" sz="800" dirty="0" err="1"/>
              <a:t>Salviniaceae</a:t>
            </a:r>
            <a:r>
              <a:rPr lang="es-MX" sz="800" dirty="0"/>
              <a:t>. Vol. 1. Universidad Nacional Autónoma de México, Missouri </a:t>
            </a:r>
            <a:r>
              <a:rPr lang="es-MX" sz="800" dirty="0" err="1"/>
              <a:t>Botanical</a:t>
            </a:r>
            <a:r>
              <a:rPr lang="es-MX" sz="800" dirty="0"/>
              <a:t> Garden y </a:t>
            </a:r>
            <a:r>
              <a:rPr lang="es-MX" sz="800" dirty="0" err="1"/>
              <a:t>The</a:t>
            </a:r>
            <a:r>
              <a:rPr lang="es-MX" sz="800" dirty="0"/>
              <a:t> Natural </a:t>
            </a:r>
            <a:r>
              <a:rPr lang="es-MX" sz="800" dirty="0" err="1"/>
              <a:t>History</a:t>
            </a:r>
            <a:r>
              <a:rPr lang="es-MX" sz="800" dirty="0"/>
              <a:t> </a:t>
            </a:r>
            <a:r>
              <a:rPr lang="es-MX" sz="800" dirty="0" err="1"/>
              <a:t>Museum</a:t>
            </a:r>
            <a:r>
              <a:rPr lang="es-MX" sz="800" dirty="0"/>
              <a:t> (London). México. p. 88-104.</a:t>
            </a:r>
            <a:endParaRPr lang="en-US" altLang="es-MX" sz="800" dirty="0"/>
          </a:p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endParaRPr lang="en-US" altLang="es-MX" sz="800" dirty="0"/>
          </a:p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r>
              <a:rPr lang="es-MX" altLang="es-MX" sz="800" dirty="0"/>
              <a:t>Palacios-Ríos, M. y V. Hernández H. 2001. </a:t>
            </a:r>
            <a:r>
              <a:rPr lang="es-MX" altLang="es-MX" sz="800" b="1" i="1" dirty="0" err="1"/>
              <a:t>Blechnaceae</a:t>
            </a:r>
            <a:r>
              <a:rPr lang="es-MX" altLang="es-MX" sz="800" dirty="0"/>
              <a:t>. </a:t>
            </a:r>
            <a:r>
              <a:rPr lang="es-MX" altLang="es-MX" sz="800" i="1" dirty="0"/>
              <a:t>Flora del Bajío y de Regiones Adyacentes </a:t>
            </a:r>
            <a:r>
              <a:rPr lang="es-MX" altLang="es-MX" sz="800" dirty="0"/>
              <a:t>Fascículo 95. </a:t>
            </a:r>
          </a:p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endParaRPr lang="es-MX" altLang="es-MX" sz="800" dirty="0"/>
          </a:p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r>
              <a:rPr lang="es-MX" altLang="es-MX" sz="800" dirty="0"/>
              <a:t>Palacios-Ríos, M. y V. Hernández H. 2001. </a:t>
            </a:r>
            <a:r>
              <a:rPr lang="es-MX" altLang="es-MX" sz="800" b="1" i="1" dirty="0" err="1"/>
              <a:t>Dicksoniaceae</a:t>
            </a:r>
            <a:r>
              <a:rPr lang="es-MX" altLang="es-MX" sz="800" dirty="0"/>
              <a:t>. </a:t>
            </a:r>
            <a:r>
              <a:rPr lang="es-MX" altLang="es-MX" sz="800" i="1" dirty="0"/>
              <a:t>Flora del Bajío y de Regiones Adyacentes </a:t>
            </a:r>
            <a:r>
              <a:rPr lang="es-MX" altLang="es-MX" sz="800" dirty="0"/>
              <a:t>Fascículo 95</a:t>
            </a:r>
          </a:p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endParaRPr lang="es-MX" sz="800" dirty="0"/>
          </a:p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r>
              <a:rPr lang="es-MX" sz="800" dirty="0"/>
              <a:t>Pérez-García B. 1995. </a:t>
            </a:r>
            <a:r>
              <a:rPr lang="es-MX" sz="800" b="1" dirty="0" err="1"/>
              <a:t>Dicksoniaceae</a:t>
            </a:r>
            <a:r>
              <a:rPr lang="es-MX" sz="800" dirty="0"/>
              <a:t> En: </a:t>
            </a:r>
            <a:r>
              <a:rPr lang="es-MX" sz="800" dirty="0" err="1"/>
              <a:t>Davidse</a:t>
            </a:r>
            <a:r>
              <a:rPr lang="es-MX" sz="800" dirty="0"/>
              <a:t>, G., M. Sousa S. y S. </a:t>
            </a:r>
            <a:r>
              <a:rPr lang="es-MX" sz="800" dirty="0" err="1"/>
              <a:t>Knapp</a:t>
            </a:r>
            <a:r>
              <a:rPr lang="es-MX" sz="800" dirty="0"/>
              <a:t> (eds.). Flora Mesoamericana. </a:t>
            </a:r>
            <a:r>
              <a:rPr lang="es-MX" sz="800" dirty="0" err="1"/>
              <a:t>Psilotaceae</a:t>
            </a:r>
            <a:r>
              <a:rPr lang="es-MX" sz="800" dirty="0"/>
              <a:t> a </a:t>
            </a:r>
            <a:r>
              <a:rPr lang="es-MX" sz="800" dirty="0" err="1"/>
              <a:t>Salviniaceae</a:t>
            </a:r>
            <a:r>
              <a:rPr lang="es-MX" sz="800" dirty="0"/>
              <a:t>. Vol. 1. Universidad Nacional Autónoma de México, Missouri </a:t>
            </a:r>
            <a:r>
              <a:rPr lang="es-MX" sz="800" dirty="0" err="1"/>
              <a:t>Botanical</a:t>
            </a:r>
            <a:r>
              <a:rPr lang="es-MX" sz="800" dirty="0"/>
              <a:t> Garden y </a:t>
            </a:r>
            <a:r>
              <a:rPr lang="es-MX" sz="800" dirty="0" err="1"/>
              <a:t>The</a:t>
            </a:r>
            <a:r>
              <a:rPr lang="es-MX" sz="800" dirty="0"/>
              <a:t> Natural </a:t>
            </a:r>
            <a:r>
              <a:rPr lang="es-MX" sz="800" dirty="0" err="1"/>
              <a:t>History</a:t>
            </a:r>
            <a:r>
              <a:rPr lang="es-MX" sz="800" dirty="0"/>
              <a:t> </a:t>
            </a:r>
            <a:r>
              <a:rPr lang="es-MX" sz="800" dirty="0" err="1"/>
              <a:t>Museum</a:t>
            </a:r>
            <a:r>
              <a:rPr lang="es-MX" sz="800" dirty="0"/>
              <a:t> (London). México. p. 86-88.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  <a:defRPr/>
            </a:pPr>
            <a:endParaRPr lang="en-US" altLang="es-MX" sz="800" b="1" i="1" dirty="0"/>
          </a:p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r>
              <a:rPr lang="en-GB" altLang="es-MX" sz="800" dirty="0" err="1"/>
              <a:t>Pryer</a:t>
            </a:r>
            <a:r>
              <a:rPr lang="en-GB" altLang="es-MX" sz="800" dirty="0"/>
              <a:t>, K.M.; E. </a:t>
            </a:r>
            <a:r>
              <a:rPr lang="en-GB" altLang="es-MX" sz="800" dirty="0" err="1"/>
              <a:t>Schuettpelz</a:t>
            </a:r>
            <a:r>
              <a:rPr lang="en-GB" altLang="es-MX" sz="800" dirty="0"/>
              <a:t>; P. G. Wolf; H. Schneider; A. R. Smith y R. </a:t>
            </a:r>
            <a:r>
              <a:rPr lang="en-GB" altLang="es-MX" sz="800" dirty="0" err="1"/>
              <a:t>Cranfill</a:t>
            </a:r>
            <a:r>
              <a:rPr lang="en-GB" altLang="es-MX" sz="800" dirty="0"/>
              <a:t>. 2004. </a:t>
            </a:r>
            <a:r>
              <a:rPr lang="en-GB" altLang="es-MX" sz="800" b="1" dirty="0"/>
              <a:t>Phylogeny and evolution of ferns (</a:t>
            </a:r>
            <a:r>
              <a:rPr lang="en-GB" altLang="es-MX" sz="800" b="1" dirty="0" err="1"/>
              <a:t>Monilophytes</a:t>
            </a:r>
            <a:r>
              <a:rPr lang="en-GB" altLang="es-MX" sz="800" b="1" dirty="0"/>
              <a:t>) with a focus on the early </a:t>
            </a:r>
            <a:r>
              <a:rPr lang="en-GB" altLang="es-MX" sz="800" b="1" dirty="0" err="1"/>
              <a:t>leptosporangiate</a:t>
            </a:r>
            <a:r>
              <a:rPr lang="en-GB" altLang="es-MX" sz="800" b="1" dirty="0"/>
              <a:t>  </a:t>
            </a:r>
            <a:r>
              <a:rPr lang="en-GB" altLang="es-MX" sz="800" b="1" dirty="0" err="1"/>
              <a:t>divergentes</a:t>
            </a:r>
            <a:r>
              <a:rPr lang="en-GB" altLang="es-MX" sz="800" b="1" dirty="0"/>
              <a:t>. </a:t>
            </a:r>
            <a:r>
              <a:rPr lang="en-GB" altLang="es-MX" sz="800" dirty="0"/>
              <a:t>American Journal of Botany. 91(10) 1582-1598.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GB" altLang="es-MX" sz="700" dirty="0"/>
          </a:p>
        </p:txBody>
      </p:sp>
    </p:spTree>
    <p:extLst>
      <p:ext uri="{BB962C8B-B14F-4D97-AF65-F5344CB8AC3E}">
        <p14:creationId xmlns:p14="http://schemas.microsoft.com/office/powerpoint/2010/main" val="19970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39788" y="0"/>
            <a:ext cx="8229601" cy="1143000"/>
          </a:xfrm>
        </p:spPr>
        <p:txBody>
          <a:bodyPr/>
          <a:lstStyle/>
          <a:p>
            <a:pPr eaLnBrk="1" hangingPunct="1"/>
            <a:r>
              <a:rPr lang="es-MX" altLang="es-MX" b="1" dirty="0" smtClean="0">
                <a:solidFill>
                  <a:srgbClr val="002060"/>
                </a:solidFill>
              </a:rPr>
              <a:t>Índice</a:t>
            </a:r>
            <a:endParaRPr lang="es-ES" altLang="es-MX" b="1" dirty="0" smtClean="0">
              <a:solidFill>
                <a:srgbClr val="002060"/>
              </a:solidFill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sz="quarter" idx="14"/>
          </p:nvPr>
        </p:nvSpPr>
        <p:spPr>
          <a:xfrm>
            <a:off x="5991225" y="0"/>
            <a:ext cx="4643438" cy="67135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s-MX" altLang="es-MX" sz="1400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MX" altLang="es-MX" sz="1600" b="1"/>
          </a:p>
          <a:p>
            <a:pPr eaLnBrk="1" hangingPunct="1">
              <a:lnSpc>
                <a:spcPct val="80000"/>
              </a:lnSpc>
              <a:buFontTx/>
              <a:buAutoNum type="arabicPeriod" startAt="37"/>
            </a:pPr>
            <a:endParaRPr lang="es-MX" altLang="es-MX" sz="1600" b="1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</a:pPr>
            <a:endParaRPr lang="es-MX" altLang="es-MX" sz="1600" b="1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</a:pPr>
            <a:endParaRPr lang="es-ES" altLang="es-MX" sz="1600" b="1">
              <a:solidFill>
                <a:srgbClr val="FF0000"/>
              </a:solidFill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sz="quarter" idx="13"/>
          </p:nvPr>
        </p:nvSpPr>
        <p:spPr>
          <a:xfrm>
            <a:off x="913774" y="1021976"/>
            <a:ext cx="5106026" cy="5836024"/>
          </a:xfrm>
        </p:spPr>
        <p:txBody>
          <a:bodyPr>
            <a:normAutofit fontScale="85000" lnSpcReduction="20000"/>
          </a:bodyPr>
          <a:lstStyle/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es-MX" altLang="es-MX" sz="2300" b="1" dirty="0"/>
              <a:t>Carátula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es-MX" altLang="es-MX" sz="2300" b="1" dirty="0"/>
              <a:t>Presentación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es-MX" altLang="es-MX" sz="2300" b="1" dirty="0"/>
              <a:t>Guion explicativo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es-MX" altLang="es-MX" sz="2300" b="1" dirty="0"/>
              <a:t>Índice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es-MX" altLang="es-MX" sz="2300" b="1" dirty="0"/>
              <a:t>Secuencia didáctica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300" b="1" dirty="0" smtClean="0"/>
              <a:t>INTRODUCCIÓN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300" b="1" dirty="0" err="1" smtClean="0"/>
              <a:t>SCHIZACEAE</a:t>
            </a:r>
            <a:endParaRPr lang="es-MX" sz="2300" b="1" dirty="0" smtClean="0"/>
          </a:p>
          <a:p>
            <a:pPr marL="457200" indent="-457200">
              <a:buFont typeface="+mj-lt"/>
              <a:buAutoNum type="arabicPeriod"/>
            </a:pPr>
            <a:r>
              <a:rPr lang="es-MX" sz="2300" b="1" dirty="0" smtClean="0"/>
              <a:t>EVOLUCIÓN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300" b="1" dirty="0" smtClean="0"/>
              <a:t>CARACTERISTICAS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300" b="1" dirty="0" smtClean="0"/>
              <a:t>HOJAS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300" b="1" dirty="0" smtClean="0"/>
              <a:t>HOJAS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300" b="1" dirty="0" smtClean="0"/>
              <a:t>SOROS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300" b="1" dirty="0" smtClean="0"/>
              <a:t>SOROS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300" b="1" dirty="0" err="1" smtClean="0"/>
              <a:t>SCHIZACE</a:t>
            </a:r>
            <a:endParaRPr lang="es-MX" sz="2300" b="1" dirty="0" smtClean="0"/>
          </a:p>
          <a:p>
            <a:pPr marL="457200" indent="-457200">
              <a:buFont typeface="+mj-lt"/>
              <a:buAutoNum type="arabicPeriod"/>
            </a:pPr>
            <a:r>
              <a:rPr lang="es-MX" sz="2300" b="1" dirty="0" err="1" smtClean="0"/>
              <a:t>NOM</a:t>
            </a:r>
            <a:r>
              <a:rPr lang="es-MX" sz="2300" b="1" dirty="0" smtClean="0"/>
              <a:t> OFICIAL</a:t>
            </a:r>
          </a:p>
          <a:p>
            <a:pPr marL="457200" indent="-457200">
              <a:buFont typeface="+mj-lt"/>
              <a:buAutoNum type="arabicPeriod"/>
            </a:pPr>
            <a:endParaRPr lang="es-MX" dirty="0" smtClean="0"/>
          </a:p>
          <a:p>
            <a:pPr marL="457200" indent="-457200">
              <a:buFont typeface="+mj-lt"/>
              <a:buAutoNum type="arabicPeriod"/>
            </a:pPr>
            <a:endParaRPr lang="es-MX" dirty="0" smtClean="0"/>
          </a:p>
          <a:p>
            <a:pPr marL="457200" indent="-457200">
              <a:buFont typeface="+mj-lt"/>
              <a:buAutoNum type="arabicPeriod"/>
            </a:pPr>
            <a:endParaRPr lang="es-MX" dirty="0"/>
          </a:p>
        </p:txBody>
      </p:sp>
      <p:sp>
        <p:nvSpPr>
          <p:cNvPr id="5" name="Marcador de contenido 1"/>
          <p:cNvSpPr txBox="1">
            <a:spLocks/>
          </p:cNvSpPr>
          <p:nvPr/>
        </p:nvSpPr>
        <p:spPr>
          <a:xfrm>
            <a:off x="6093786" y="766482"/>
            <a:ext cx="5106026" cy="58360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b="1" dirty="0" smtClean="0"/>
              <a:t>16. </a:t>
            </a:r>
            <a:r>
              <a:rPr lang="es-MX" b="1" dirty="0" err="1" smtClean="0"/>
              <a:t>VITTARIACEAE</a:t>
            </a:r>
            <a:endParaRPr lang="es-MX" b="1" dirty="0" smtClean="0"/>
          </a:p>
          <a:p>
            <a:pPr marL="0" indent="0">
              <a:buNone/>
            </a:pPr>
            <a:r>
              <a:rPr lang="es-MX" b="1" dirty="0" smtClean="0"/>
              <a:t>17. HOJAS</a:t>
            </a:r>
          </a:p>
          <a:p>
            <a:pPr marL="0" indent="0">
              <a:buNone/>
            </a:pPr>
            <a:r>
              <a:rPr lang="es-MX" b="1" dirty="0" smtClean="0"/>
              <a:t>18. RAÍZ</a:t>
            </a:r>
          </a:p>
          <a:p>
            <a:pPr marL="0" indent="0">
              <a:buNone/>
            </a:pPr>
            <a:r>
              <a:rPr lang="es-MX" b="1" dirty="0" smtClean="0"/>
              <a:t>19. ESTRUCTURAS REPRODUCTORAS</a:t>
            </a:r>
          </a:p>
          <a:p>
            <a:pPr marL="0" indent="0">
              <a:buNone/>
            </a:pPr>
            <a:r>
              <a:rPr lang="es-MX" b="1" dirty="0" smtClean="0"/>
              <a:t>20. ESPORAS</a:t>
            </a:r>
          </a:p>
          <a:p>
            <a:pPr marL="0" indent="0">
              <a:buNone/>
            </a:pPr>
            <a:r>
              <a:rPr lang="es-MX" b="1" dirty="0" smtClean="0"/>
              <a:t>21. DISTRIBUCIÓN</a:t>
            </a:r>
          </a:p>
          <a:p>
            <a:pPr marL="457200" indent="-457200">
              <a:buAutoNum type="arabicPeriod" startAt="22"/>
            </a:pPr>
            <a:r>
              <a:rPr lang="es-MX" b="1" dirty="0" smtClean="0"/>
              <a:t>MÉXICO</a:t>
            </a:r>
          </a:p>
          <a:p>
            <a:pPr marL="457200" indent="-457200">
              <a:buFont typeface="Arial" panose="020B0604020202020204" pitchFamily="34" charset="0"/>
              <a:buAutoNum type="arabicPeriod" startAt="22"/>
            </a:pPr>
            <a:r>
              <a:rPr lang="es-MX" altLang="es-MX" b="1" i="1" dirty="0" err="1"/>
              <a:t>Antrophyum</a:t>
            </a:r>
            <a:endParaRPr lang="es-MX" altLang="es-MX" b="1" dirty="0"/>
          </a:p>
          <a:p>
            <a:pPr marL="457200" indent="-457200">
              <a:buAutoNum type="arabicPeriod" startAt="22"/>
            </a:pPr>
            <a:r>
              <a:rPr lang="es-MX" b="1" dirty="0" smtClean="0"/>
              <a:t> ESCAMA </a:t>
            </a:r>
            <a:r>
              <a:rPr lang="es-MX" b="1" dirty="0" err="1" smtClean="0"/>
              <a:t>RIZOMICA</a:t>
            </a:r>
            <a:endParaRPr lang="es-MX" b="1" dirty="0" smtClean="0"/>
          </a:p>
          <a:p>
            <a:pPr marL="457200" indent="-457200">
              <a:buAutoNum type="arabicPeriod" startAt="22"/>
            </a:pPr>
            <a:r>
              <a:rPr lang="es-ES" altLang="es-MX" b="1" dirty="0" err="1" smtClean="0"/>
              <a:t>Woodsiaceae</a:t>
            </a:r>
            <a:endParaRPr lang="es-ES" altLang="es-MX" b="1" dirty="0" smtClean="0"/>
          </a:p>
          <a:p>
            <a:pPr marL="457200" indent="-457200">
              <a:buAutoNum type="arabicPeriod" startAt="22"/>
            </a:pPr>
            <a:r>
              <a:rPr lang="es-ES" altLang="es-MX" b="1" dirty="0" smtClean="0"/>
              <a:t>FILOGENIA</a:t>
            </a:r>
          </a:p>
          <a:p>
            <a:pPr marL="457200" indent="-457200">
              <a:buAutoNum type="arabicPeriod" startAt="22"/>
            </a:pPr>
            <a:r>
              <a:rPr lang="es-ES" altLang="es-MX" b="1" dirty="0" smtClean="0"/>
              <a:t>CARACTERÍSTICAS</a:t>
            </a:r>
          </a:p>
          <a:p>
            <a:pPr marL="457200" indent="-457200">
              <a:buAutoNum type="arabicPeriod" startAt="22"/>
            </a:pPr>
            <a:r>
              <a:rPr lang="es-ES" altLang="es-MX" b="1" dirty="0" smtClean="0"/>
              <a:t> ESTRUCTURAS REPRODUCTORAS</a:t>
            </a:r>
          </a:p>
          <a:p>
            <a:pPr marL="457200" indent="-457200">
              <a:buAutoNum type="arabicPeriod" startAt="22"/>
            </a:pPr>
            <a:r>
              <a:rPr lang="es-ES" altLang="es-MX" b="1" dirty="0" smtClean="0"/>
              <a:t>GÉNEROS IMPORTANTES</a:t>
            </a:r>
          </a:p>
          <a:p>
            <a:pPr marL="457200" indent="-457200">
              <a:buAutoNum type="arabicPeriod" startAt="22"/>
            </a:pPr>
            <a:r>
              <a:rPr lang="es-ES" altLang="es-MX" b="1" dirty="0" smtClean="0"/>
              <a:t>BIBLIOGRAFIA </a:t>
            </a:r>
          </a:p>
          <a:p>
            <a:pPr marL="457200" indent="-457200">
              <a:buAutoNum type="arabicPeriod" startAt="22"/>
            </a:pPr>
            <a:endParaRPr lang="es-MX" dirty="0" smtClean="0"/>
          </a:p>
          <a:p>
            <a:pPr marL="457200" indent="-457200">
              <a:buAutoNum type="arabicPeriod" startAt="22"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457200" indent="-457200">
              <a:buFont typeface="+mj-lt"/>
              <a:buAutoNum type="arabicPeriod"/>
            </a:pPr>
            <a:endParaRPr lang="es-MX" dirty="0" smtClean="0"/>
          </a:p>
          <a:p>
            <a:pPr marL="457200" indent="-457200">
              <a:buFont typeface="+mj-lt"/>
              <a:buAutoNum type="arabicPeriod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9062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SmartArt 1"/>
          <p:cNvGraphicFramePr>
            <a:graphicFrameLocks noGrp="1"/>
          </p:cNvGraphicFramePr>
          <p:nvPr>
            <p:ph type="dgm" idx="1"/>
            <p:extLst>
              <p:ext uri="{D42A27DB-BD31-4B8C-83A1-F6EECF244321}">
                <p14:modId xmlns:p14="http://schemas.microsoft.com/office/powerpoint/2010/main" val="4290934511"/>
              </p:ext>
            </p:extLst>
          </p:nvPr>
        </p:nvGraphicFramePr>
        <p:xfrm>
          <a:off x="159385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2279650" y="2781300"/>
            <a:ext cx="7772400" cy="1143000"/>
          </a:xfrm>
        </p:spPr>
        <p:txBody>
          <a:bodyPr/>
          <a:lstStyle/>
          <a:p>
            <a:pPr eaLnBrk="1" hangingPunct="1"/>
            <a:r>
              <a:rPr lang="es-MX" altLang="es-MX" b="1" dirty="0" smtClean="0">
                <a:solidFill>
                  <a:srgbClr val="002060"/>
                </a:solidFill>
              </a:rPr>
              <a:t>SECUENCIA Didáctica</a:t>
            </a:r>
            <a:endParaRPr lang="es-ES" altLang="es-MX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17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" y="632012"/>
            <a:ext cx="10287000" cy="6225988"/>
          </a:xfrm>
          <a:prstGeom prst="rect">
            <a:avLst/>
          </a:prstGeom>
        </p:spPr>
      </p:pic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-11430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s-ES" altLang="es-MX" b="1" dirty="0">
                <a:solidFill>
                  <a:srgbClr val="002060"/>
                </a:solidFill>
              </a:rPr>
              <a:t>INTRODUCCIÓN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524000" y="1447800"/>
            <a:ext cx="9251950" cy="4953000"/>
          </a:xfrm>
        </p:spPr>
        <p:txBody>
          <a:bodyPr/>
          <a:lstStyle/>
          <a:p>
            <a:pPr marL="0" indent="0" algn="just">
              <a:buNone/>
            </a:pPr>
            <a:r>
              <a:rPr lang="es-ES" altLang="es-MX" dirty="0" smtClean="0">
                <a:solidFill>
                  <a:schemeClr val="bg1"/>
                </a:solidFill>
              </a:rPr>
              <a:t>Las </a:t>
            </a:r>
            <a:r>
              <a:rPr lang="es-ES" altLang="es-MX" dirty="0" err="1" smtClean="0">
                <a:solidFill>
                  <a:schemeClr val="bg1"/>
                </a:solidFill>
              </a:rPr>
              <a:t>Monilophytas</a:t>
            </a:r>
            <a:r>
              <a:rPr lang="es-ES" altLang="es-MX" dirty="0" smtClean="0">
                <a:solidFill>
                  <a:schemeClr val="bg1"/>
                </a:solidFill>
              </a:rPr>
              <a:t> son un grupo de plantas que poseen un relativo éxito ecológico en la actualidad.</a:t>
            </a:r>
          </a:p>
          <a:p>
            <a:pPr marL="0" indent="0" algn="just">
              <a:buNone/>
            </a:pPr>
            <a:endParaRPr lang="es-ES" altLang="es-MX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s-ES" altLang="es-MX" dirty="0" smtClean="0">
                <a:solidFill>
                  <a:schemeClr val="bg1"/>
                </a:solidFill>
              </a:rPr>
              <a:t>Crecen en ambientes dulceacuícolas, desérticos, acuáticos, rupícolas y epífitos.</a:t>
            </a:r>
          </a:p>
          <a:p>
            <a:pPr marL="0" indent="0" algn="just">
              <a:buNone/>
            </a:pPr>
            <a:endParaRPr lang="es-ES" altLang="es-MX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s-ES" altLang="es-MX" dirty="0" smtClean="0">
                <a:solidFill>
                  <a:schemeClr val="bg1"/>
                </a:solidFill>
              </a:rPr>
              <a:t>Existen en promedio 10,000 especies en el mundo. México cuenta con alrededor de 1,300 especies </a:t>
            </a:r>
            <a:r>
              <a:rPr lang="es-ES" altLang="es-MX" sz="2000" dirty="0">
                <a:solidFill>
                  <a:schemeClr val="bg1"/>
                </a:solidFill>
              </a:rPr>
              <a:t>(</a:t>
            </a:r>
            <a:r>
              <a:rPr lang="es-ES" altLang="es-MX" sz="2000" dirty="0" err="1">
                <a:solidFill>
                  <a:schemeClr val="bg1"/>
                </a:solidFill>
              </a:rPr>
              <a:t>Arreguín</a:t>
            </a:r>
            <a:r>
              <a:rPr lang="es-ES" altLang="es-MX" sz="2000" dirty="0">
                <a:solidFill>
                  <a:schemeClr val="bg1"/>
                </a:solidFill>
              </a:rPr>
              <a:t>-Sánchez </a:t>
            </a:r>
            <a:r>
              <a:rPr lang="es-ES" altLang="es-MX" sz="2000" i="1" dirty="0">
                <a:solidFill>
                  <a:schemeClr val="bg1"/>
                </a:solidFill>
              </a:rPr>
              <a:t>et al</a:t>
            </a:r>
            <a:r>
              <a:rPr lang="es-ES" altLang="es-MX" sz="2000" dirty="0">
                <a:solidFill>
                  <a:schemeClr val="bg1"/>
                </a:solidFill>
              </a:rPr>
              <a:t>., 2004; Mendoza-Ruiz y Pérez –García, 2009).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014601" y="6596390"/>
            <a:ext cx="23903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>
                <a:solidFill>
                  <a:schemeClr val="bg1"/>
                </a:solidFill>
              </a:rPr>
              <a:t>https://</a:t>
            </a:r>
            <a:r>
              <a:rPr lang="es-MX" sz="1100" dirty="0" err="1">
                <a:solidFill>
                  <a:schemeClr val="bg1"/>
                </a:solidFill>
              </a:rPr>
              <a:t>pxhere.com</a:t>
            </a:r>
            <a:r>
              <a:rPr lang="es-MX" sz="1100" dirty="0">
                <a:solidFill>
                  <a:schemeClr val="bg1"/>
                </a:solidFill>
              </a:rPr>
              <a:t>/es/</a:t>
            </a:r>
            <a:r>
              <a:rPr lang="es-MX" sz="1100" dirty="0" err="1">
                <a:solidFill>
                  <a:schemeClr val="bg1"/>
                </a:solidFill>
              </a:rPr>
              <a:t>photo</a:t>
            </a:r>
            <a:r>
              <a:rPr lang="es-MX" sz="1100" dirty="0">
                <a:solidFill>
                  <a:schemeClr val="bg1"/>
                </a:solidFill>
              </a:rPr>
              <a:t>/871869</a:t>
            </a:r>
          </a:p>
        </p:txBody>
      </p:sp>
    </p:spTree>
    <p:extLst>
      <p:ext uri="{BB962C8B-B14F-4D97-AF65-F5344CB8AC3E}">
        <p14:creationId xmlns:p14="http://schemas.microsoft.com/office/powerpoint/2010/main" val="167904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Título"/>
          <p:cNvSpPr>
            <a:spLocks noGrp="1"/>
          </p:cNvSpPr>
          <p:nvPr>
            <p:ph type="ctrTitle"/>
          </p:nvPr>
        </p:nvSpPr>
        <p:spPr>
          <a:xfrm>
            <a:off x="3810000" y="298451"/>
            <a:ext cx="8229600" cy="1212850"/>
          </a:xfrm>
        </p:spPr>
        <p:txBody>
          <a:bodyPr/>
          <a:lstStyle/>
          <a:p>
            <a:pPr algn="r">
              <a:defRPr/>
            </a:pPr>
            <a:r>
              <a:rPr lang="es-MX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SCHIZAEACEAE</a:t>
            </a:r>
          </a:p>
        </p:txBody>
      </p:sp>
      <p:pic>
        <p:nvPicPr>
          <p:cNvPr id="41987" name="Picture 5" descr="Pter-Lyg-ven-yuc-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3059113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100" y="2568576"/>
            <a:ext cx="3754438" cy="428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5 Rectángulo"/>
          <p:cNvSpPr>
            <a:spLocks noChangeArrowheads="1"/>
          </p:cNvSpPr>
          <p:nvPr/>
        </p:nvSpPr>
        <p:spPr bwMode="auto">
          <a:xfrm>
            <a:off x="0" y="6461220"/>
            <a:ext cx="45720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</a:t>
            </a:r>
            <a:r>
              <a:rPr lang="es-MX" altLang="es-MX" sz="11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museo.florachilena.cl</a:t>
            </a:r>
            <a:endParaRPr lang="es-MX" altLang="es-MX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57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b="1" dirty="0" smtClean="0">
                <a:solidFill>
                  <a:srgbClr val="002060"/>
                </a:solidFill>
              </a:rPr>
              <a:t>Evolución </a:t>
            </a:r>
            <a:endParaRPr lang="es-ES" altLang="es-MX" b="1" dirty="0" smtClean="0">
              <a:solidFill>
                <a:srgbClr val="00206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Char char="q"/>
              <a:defRPr/>
            </a:pPr>
            <a:r>
              <a:rPr lang="es-MX" b="1" dirty="0">
                <a:solidFill>
                  <a:srgbClr val="002060"/>
                </a:solidFill>
                <a:latin typeface="Arial Narrow" pitchFamily="34" charset="0"/>
              </a:rPr>
              <a:t>Carbonífero</a:t>
            </a:r>
          </a:p>
          <a:p>
            <a:pPr eaLnBrk="1" hangingPunct="1">
              <a:buFont typeface="Wingdings" panose="05000000000000000000" pitchFamily="2" charset="2"/>
              <a:buChar char="q"/>
              <a:defRPr/>
            </a:pPr>
            <a:endParaRPr lang="es-MX" b="1" dirty="0">
              <a:solidFill>
                <a:srgbClr val="002060"/>
              </a:solidFill>
              <a:latin typeface="Arial Narrow" pitchFamily="34" charset="0"/>
            </a:endParaRPr>
          </a:p>
          <a:p>
            <a:pPr eaLnBrk="1" hangingPunct="1">
              <a:buFont typeface="Wingdings" panose="05000000000000000000" pitchFamily="2" charset="2"/>
              <a:buChar char="q"/>
              <a:defRPr/>
            </a:pPr>
            <a:r>
              <a:rPr lang="es-MX" b="1" dirty="0" err="1">
                <a:solidFill>
                  <a:srgbClr val="002060"/>
                </a:solidFill>
                <a:latin typeface="Arial Narrow" pitchFamily="34" charset="0"/>
              </a:rPr>
              <a:t>Schizaeaceae</a:t>
            </a:r>
            <a:r>
              <a:rPr lang="es-MX" b="1" dirty="0">
                <a:solidFill>
                  <a:srgbClr val="002060"/>
                </a:solidFill>
                <a:latin typeface="Arial Narrow" pitchFamily="34" charset="0"/>
              </a:rPr>
              <a:t> es la más antigua </a:t>
            </a:r>
          </a:p>
          <a:p>
            <a:pPr eaLnBrk="1" hangingPunct="1">
              <a:buFont typeface="Wingdings" panose="05000000000000000000" pitchFamily="2" charset="2"/>
              <a:buChar char="q"/>
              <a:defRPr/>
            </a:pPr>
            <a:endParaRPr lang="es-MX" b="1" dirty="0">
              <a:solidFill>
                <a:srgbClr val="002060"/>
              </a:solidFill>
              <a:latin typeface="Arial Narrow" pitchFamily="34" charset="0"/>
            </a:endParaRPr>
          </a:p>
          <a:p>
            <a:pPr eaLnBrk="1" hangingPunct="1">
              <a:buFont typeface="Wingdings" panose="05000000000000000000" pitchFamily="2" charset="2"/>
              <a:buChar char="q"/>
              <a:defRPr/>
            </a:pPr>
            <a:r>
              <a:rPr lang="es-MX" b="1" dirty="0" err="1">
                <a:solidFill>
                  <a:srgbClr val="002060"/>
                </a:solidFill>
                <a:latin typeface="Arial Narrow" pitchFamily="34" charset="0"/>
              </a:rPr>
              <a:t>Anemiaceae</a:t>
            </a:r>
            <a:endParaRPr lang="es-MX" b="1" dirty="0">
              <a:solidFill>
                <a:srgbClr val="002060"/>
              </a:solidFill>
              <a:latin typeface="Arial Narrow" pitchFamily="34" charset="0"/>
            </a:endParaRPr>
          </a:p>
          <a:p>
            <a:pPr eaLnBrk="1" hangingPunct="1">
              <a:buFont typeface="Wingdings" panose="05000000000000000000" pitchFamily="2" charset="2"/>
              <a:buChar char="q"/>
              <a:defRPr/>
            </a:pPr>
            <a:endParaRPr lang="es-MX" b="1" dirty="0">
              <a:solidFill>
                <a:srgbClr val="002060"/>
              </a:solidFill>
              <a:latin typeface="Arial Narrow" pitchFamily="34" charset="0"/>
            </a:endParaRPr>
          </a:p>
          <a:p>
            <a:pPr eaLnBrk="1" hangingPunct="1">
              <a:buFont typeface="Wingdings" panose="05000000000000000000" pitchFamily="2" charset="2"/>
              <a:buChar char="q"/>
              <a:defRPr/>
            </a:pPr>
            <a:r>
              <a:rPr lang="es-MX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es-MX" b="1" dirty="0" err="1">
                <a:solidFill>
                  <a:srgbClr val="002060"/>
                </a:solidFill>
                <a:latin typeface="Arial Narrow" pitchFamily="34" charset="0"/>
              </a:rPr>
              <a:t>Lygodiaceae</a:t>
            </a:r>
            <a:endParaRPr lang="es-MX" b="1" dirty="0">
              <a:solidFill>
                <a:srgbClr val="002060"/>
              </a:solidFill>
              <a:latin typeface="Arial Narrow" pitchFamily="34" charset="0"/>
            </a:endParaRPr>
          </a:p>
          <a:p>
            <a:pPr eaLnBrk="1" hangingPunct="1">
              <a:buFont typeface="Wingdings" panose="05000000000000000000" pitchFamily="2" charset="2"/>
              <a:buChar char="q"/>
              <a:defRPr/>
            </a:pPr>
            <a:endParaRPr lang="es-MX" dirty="0">
              <a:solidFill>
                <a:srgbClr val="002060"/>
              </a:solidFill>
              <a:latin typeface="Arial Narrow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s-ES" dirty="0">
              <a:solidFill>
                <a:srgbClr val="00FF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  <p:pic>
        <p:nvPicPr>
          <p:cNvPr id="44036" name="Picture 4" descr="f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8498" y="1600201"/>
            <a:ext cx="4402137" cy="4537075"/>
          </a:xfrm>
        </p:spPr>
      </p:pic>
    </p:spTree>
    <p:extLst>
      <p:ext uri="{BB962C8B-B14F-4D97-AF65-F5344CB8AC3E}">
        <p14:creationId xmlns:p14="http://schemas.microsoft.com/office/powerpoint/2010/main" val="373697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>
          <a:xfrm>
            <a:off x="305641" y="363933"/>
            <a:ext cx="8291512" cy="632460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es-MX" sz="3600" b="1" dirty="0" smtClean="0">
                <a:solidFill>
                  <a:srgbClr val="002060"/>
                </a:solidFill>
                <a:latin typeface="+mj-lt"/>
              </a:rPr>
              <a:t>CARACTERÍSTICAS</a:t>
            </a:r>
            <a:r>
              <a:rPr lang="es-MX" sz="4800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es-MX" dirty="0" smtClean="0">
              <a:solidFill>
                <a:srgbClr val="00206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es-MX" dirty="0" smtClean="0">
                <a:solidFill>
                  <a:srgbClr val="002060"/>
                </a:solidFill>
                <a:latin typeface="Georgia" pitchFamily="18" charset="0"/>
              </a:rPr>
              <a:t>Cuatro géneros:</a:t>
            </a:r>
          </a:p>
          <a:p>
            <a:pPr lvl="3">
              <a:defRPr/>
            </a:pPr>
            <a:r>
              <a:rPr lang="es-MX" i="1" dirty="0" err="1" smtClean="0">
                <a:solidFill>
                  <a:srgbClr val="002060"/>
                </a:solidFill>
                <a:latin typeface="Georgia" pitchFamily="18" charset="0"/>
              </a:rPr>
              <a:t>Schizaea</a:t>
            </a:r>
            <a:endParaRPr lang="es-MX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lvl="3">
              <a:defRPr/>
            </a:pPr>
            <a:r>
              <a:rPr lang="es-MX" i="1" dirty="0" err="1" smtClean="0">
                <a:solidFill>
                  <a:srgbClr val="002060"/>
                </a:solidFill>
                <a:latin typeface="Georgia" pitchFamily="18" charset="0"/>
              </a:rPr>
              <a:t>A</a:t>
            </a:r>
            <a:r>
              <a:rPr lang="es-MX" dirty="0" err="1" smtClean="0">
                <a:solidFill>
                  <a:srgbClr val="002060"/>
                </a:solidFill>
                <a:latin typeface="Georgia" pitchFamily="18" charset="0"/>
              </a:rPr>
              <a:t>ctinostachys</a:t>
            </a:r>
            <a:endParaRPr lang="es-MX" dirty="0" smtClean="0">
              <a:solidFill>
                <a:srgbClr val="002060"/>
              </a:solidFill>
              <a:latin typeface="Georgia" pitchFamily="18" charset="0"/>
            </a:endParaRPr>
          </a:p>
          <a:p>
            <a:pPr lvl="3">
              <a:defRPr/>
            </a:pPr>
            <a:r>
              <a:rPr lang="es-MX" i="1" dirty="0" err="1" smtClean="0">
                <a:solidFill>
                  <a:srgbClr val="002060"/>
                </a:solidFill>
                <a:latin typeface="Georgia" pitchFamily="18" charset="0"/>
              </a:rPr>
              <a:t>Lygodium</a:t>
            </a:r>
            <a:endParaRPr lang="es-MX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lvl="3">
              <a:defRPr/>
            </a:pPr>
            <a:r>
              <a:rPr lang="es-MX" i="1" dirty="0" smtClean="0">
                <a:solidFill>
                  <a:srgbClr val="002060"/>
                </a:solidFill>
                <a:latin typeface="Georgia" pitchFamily="18" charset="0"/>
              </a:rPr>
              <a:t>Anemia</a:t>
            </a:r>
          </a:p>
          <a:p>
            <a:pPr>
              <a:defRPr/>
            </a:pPr>
            <a:r>
              <a:rPr lang="es-MX" dirty="0" smtClean="0">
                <a:solidFill>
                  <a:srgbClr val="002060"/>
                </a:solidFill>
                <a:latin typeface="Georgia" pitchFamily="18" charset="0"/>
              </a:rPr>
              <a:t>Distribución: </a:t>
            </a:r>
          </a:p>
          <a:p>
            <a:pPr lvl="3">
              <a:defRPr/>
            </a:pPr>
            <a:r>
              <a:rPr lang="es-MX" dirty="0" smtClean="0">
                <a:solidFill>
                  <a:srgbClr val="002060"/>
                </a:solidFill>
                <a:latin typeface="Georgia" pitchFamily="18" charset="0"/>
              </a:rPr>
              <a:t>Climas tropicales y subtropicales.			</a:t>
            </a:r>
          </a:p>
          <a:p>
            <a:pPr>
              <a:defRPr/>
            </a:pPr>
            <a:r>
              <a:rPr lang="es-MX" dirty="0" smtClean="0">
                <a:solidFill>
                  <a:srgbClr val="002060"/>
                </a:solidFill>
                <a:latin typeface="Georgia" pitchFamily="18" charset="0"/>
              </a:rPr>
              <a:t>Hábitat:</a:t>
            </a:r>
          </a:p>
          <a:p>
            <a:pPr lvl="3">
              <a:defRPr/>
            </a:pPr>
            <a:r>
              <a:rPr lang="es-MX" dirty="0" smtClean="0">
                <a:solidFill>
                  <a:srgbClr val="002060"/>
                </a:solidFill>
                <a:latin typeface="Georgia" pitchFamily="18" charset="0"/>
              </a:rPr>
              <a:t>Terrestre, o epífitos.</a:t>
            </a:r>
          </a:p>
          <a:p>
            <a:pPr>
              <a:defRPr/>
            </a:pPr>
            <a:r>
              <a:rPr lang="es-MX" dirty="0" smtClean="0">
                <a:solidFill>
                  <a:srgbClr val="002060"/>
                </a:solidFill>
                <a:latin typeface="Georgia" pitchFamily="18" charset="0"/>
              </a:rPr>
              <a:t>Hábito</a:t>
            </a:r>
          </a:p>
          <a:p>
            <a:pPr lvl="3">
              <a:defRPr/>
            </a:pPr>
            <a:r>
              <a:rPr lang="es-MX" dirty="0" smtClean="0">
                <a:solidFill>
                  <a:srgbClr val="002060"/>
                </a:solidFill>
                <a:latin typeface="Georgia" pitchFamily="18" charset="0"/>
              </a:rPr>
              <a:t>Herbáceo</a:t>
            </a:r>
          </a:p>
          <a:p>
            <a:pPr lvl="3">
              <a:buFont typeface="Wingdings" panose="05000000000000000000" pitchFamily="2" charset="2"/>
              <a:buNone/>
              <a:defRPr/>
            </a:pPr>
            <a:endParaRPr lang="es-MX" dirty="0" smtClean="0">
              <a:solidFill>
                <a:srgbClr val="002060"/>
              </a:solidFill>
              <a:latin typeface="Georgia" pitchFamily="18" charset="0"/>
            </a:endParaRPr>
          </a:p>
          <a:p>
            <a:pPr lvl="3">
              <a:defRPr/>
            </a:pPr>
            <a:endParaRPr lang="es-MX" dirty="0" smtClean="0">
              <a:latin typeface="Georgia" pitchFamily="18" charset="0"/>
            </a:endParaRPr>
          </a:p>
          <a:p>
            <a:pPr marL="571500" indent="-457200">
              <a:buNone/>
              <a:defRPr/>
            </a:pPr>
            <a:endParaRPr lang="es-MX" dirty="0" smtClean="0">
              <a:latin typeface="Georgia" pitchFamily="18" charset="0"/>
            </a:endParaRPr>
          </a:p>
        </p:txBody>
      </p:sp>
      <p:pic>
        <p:nvPicPr>
          <p:cNvPr id="4505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625" y="3649266"/>
            <a:ext cx="4238375" cy="2991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6" descr="http://216.71.115.61/fernkloofphotos/0188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625" y="573879"/>
            <a:ext cx="3938338" cy="2952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5 Rectángulo"/>
          <p:cNvSpPr>
            <a:spLocks noChangeArrowheads="1"/>
          </p:cNvSpPr>
          <p:nvPr/>
        </p:nvSpPr>
        <p:spPr bwMode="auto">
          <a:xfrm>
            <a:off x="10072812" y="3256160"/>
            <a:ext cx="24479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http://216.71.115.61</a:t>
            </a:r>
          </a:p>
        </p:txBody>
      </p:sp>
      <p:sp>
        <p:nvSpPr>
          <p:cNvPr id="45062" name="6 Rectángulo"/>
          <p:cNvSpPr>
            <a:spLocks noChangeArrowheads="1"/>
          </p:cNvSpPr>
          <p:nvPr/>
        </p:nvSpPr>
        <p:spPr bwMode="auto">
          <a:xfrm>
            <a:off x="8809084" y="6638133"/>
            <a:ext cx="33131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</a:t>
            </a:r>
            <a:r>
              <a:rPr lang="es-MX" altLang="es-MX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www.phytoimages</a:t>
            </a:r>
            <a:r>
              <a:rPr lang="es-MX" altLang="es-MX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altLang="es-MX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Lygodiumflexuosum.jpg</a:t>
            </a:r>
            <a:endParaRPr lang="es-MX" altLang="es-MX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60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ta">
  <a:themeElements>
    <a:clrScheme name="Gota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Got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ot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Gota</Template>
  <TotalTime>97</TotalTime>
  <Words>1189</Words>
  <Application>Microsoft Office PowerPoint</Application>
  <PresentationFormat>Panorámica</PresentationFormat>
  <Paragraphs>229</Paragraphs>
  <Slides>30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40" baseType="lpstr">
      <vt:lpstr>Arial</vt:lpstr>
      <vt:lpstr>Arial Black</vt:lpstr>
      <vt:lpstr>Arial Narrow</vt:lpstr>
      <vt:lpstr>Calibri</vt:lpstr>
      <vt:lpstr>Georgia</vt:lpstr>
      <vt:lpstr>Times New Roman</vt:lpstr>
      <vt:lpstr>Tw Cen MT</vt:lpstr>
      <vt:lpstr>Wingdings</vt:lpstr>
      <vt:lpstr>Wingdings 2</vt:lpstr>
      <vt:lpstr>Gota</vt:lpstr>
      <vt:lpstr>UNIVERSIDAD AUTÓNOMA DEL ESTADO DE MÉXICO</vt:lpstr>
      <vt:lpstr>Presentación</vt:lpstr>
      <vt:lpstr>Guion explicativo</vt:lpstr>
      <vt:lpstr>Índice</vt:lpstr>
      <vt:lpstr>SECUENCIA Didáctica</vt:lpstr>
      <vt:lpstr>INTRODUCCIÓN</vt:lpstr>
      <vt:lpstr>SCHIZAEACEAE</vt:lpstr>
      <vt:lpstr>Evolución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NORMA Oficial Mexicana NOM-059-SEMARNAT-2010</vt:lpstr>
      <vt:lpstr>VITTARIACEAE</vt:lpstr>
      <vt:lpstr>  Hojas    </vt:lpstr>
      <vt:lpstr>Presentación de PowerPoint</vt:lpstr>
      <vt:lpstr>Estructuras reproductoras</vt:lpstr>
      <vt:lpstr>Esporas</vt:lpstr>
      <vt:lpstr>Distribución</vt:lpstr>
      <vt:lpstr>México</vt:lpstr>
      <vt:lpstr>Presentación de PowerPoint</vt:lpstr>
      <vt:lpstr>Presentación de PowerPoint</vt:lpstr>
      <vt:lpstr>Woodsiaceae</vt:lpstr>
      <vt:lpstr>Filogenia</vt:lpstr>
      <vt:lpstr>Presentación de PowerPoint</vt:lpstr>
      <vt:lpstr>Presentación de PowerPoint</vt:lpstr>
      <vt:lpstr>Presentación de PowerPoint</vt:lpstr>
      <vt:lpstr>Bibliografía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</dc:title>
  <dc:creator>Laura White</dc:creator>
  <cp:lastModifiedBy>Laura White</cp:lastModifiedBy>
  <cp:revision>18</cp:revision>
  <dcterms:created xsi:type="dcterms:W3CDTF">2018-04-26T15:11:21Z</dcterms:created>
  <dcterms:modified xsi:type="dcterms:W3CDTF">2019-09-05T20:31:48Z</dcterms:modified>
</cp:coreProperties>
</file>