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57" r:id="rId3"/>
    <p:sldId id="277" r:id="rId4"/>
    <p:sldId id="286" r:id="rId5"/>
    <p:sldId id="258" r:id="rId6"/>
    <p:sldId id="278" r:id="rId7"/>
    <p:sldId id="287" r:id="rId8"/>
    <p:sldId id="259" r:id="rId9"/>
    <p:sldId id="288" r:id="rId10"/>
    <p:sldId id="279" r:id="rId11"/>
    <p:sldId id="289" r:id="rId12"/>
    <p:sldId id="281" r:id="rId13"/>
    <p:sldId id="290" r:id="rId14"/>
    <p:sldId id="260" r:id="rId15"/>
    <p:sldId id="280" r:id="rId16"/>
    <p:sldId id="282" r:id="rId17"/>
    <p:sldId id="261" r:id="rId18"/>
    <p:sldId id="262" r:id="rId19"/>
    <p:sldId id="263" r:id="rId20"/>
    <p:sldId id="264" r:id="rId21"/>
    <p:sldId id="265" r:id="rId22"/>
    <p:sldId id="266" r:id="rId23"/>
    <p:sldId id="267" r:id="rId24"/>
    <p:sldId id="268" r:id="rId25"/>
    <p:sldId id="269" r:id="rId26"/>
    <p:sldId id="270" r:id="rId27"/>
    <p:sldId id="271" r:id="rId28"/>
    <p:sldId id="272" r:id="rId29"/>
    <p:sldId id="273" r:id="rId30"/>
    <p:sldId id="283" r:id="rId31"/>
    <p:sldId id="274" r:id="rId32"/>
    <p:sldId id="284" r:id="rId33"/>
    <p:sldId id="275" r:id="rId34"/>
    <p:sldId id="285" r:id="rId35"/>
    <p:sldId id="276" r:id="rId36"/>
  </p:sldIdLst>
  <p:sldSz cx="9144000" cy="6858000" type="screen4x3"/>
  <p:notesSz cx="6858000" cy="9144000"/>
  <p:defaultTextStyle>
    <a:defPPr>
      <a:defRPr lang="es-E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72" d="100"/>
          <a:sy n="72" d="100"/>
        </p:scale>
        <p:origin x="150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817112" y="1730403"/>
            <a:ext cx="5648623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es-ES_tradnl"/>
              <a:t>Clic para editar título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2277" y="2470925"/>
            <a:ext cx="6511131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s-ES_tradnl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9FFA8-3D32-3E4B-8C5C-006EA76679B0}" type="datetimeFigureOut">
              <a:rPr lang="es-ES" smtClean="0"/>
              <a:t>27/09/2019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D95CB-B2B3-F046-8E2C-F30150753264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9FFA8-3D32-3E4B-8C5C-006EA76679B0}" type="datetimeFigureOut">
              <a:rPr lang="es-ES" smtClean="0"/>
              <a:t>27/09/2019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D95CB-B2B3-F046-8E2C-F30150753264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4678362"/>
          </a:xfrm>
        </p:spPr>
        <p:txBody>
          <a:bodyPr vert="eaVert"/>
          <a:lstStyle/>
          <a:p>
            <a:r>
              <a:rPr lang="es-ES_tradnl"/>
              <a:t>Clic para editar título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4678362"/>
          </a:xfrm>
        </p:spPr>
        <p:txBody>
          <a:bodyPr vert="eaVert"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9FFA8-3D32-3E4B-8C5C-006EA76679B0}" type="datetimeFigureOut">
              <a:rPr lang="es-ES" smtClean="0"/>
              <a:t>27/09/2019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D95CB-B2B3-F046-8E2C-F30150753264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9FFA8-3D32-3E4B-8C5C-006EA76679B0}" type="datetimeFigureOut">
              <a:rPr lang="es-ES" smtClean="0"/>
              <a:t>27/09/2019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D95CB-B2B3-F046-8E2C-F30150753264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19399" y="1726737"/>
            <a:ext cx="5650992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_tradnl"/>
              <a:t>Clic para editar título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216152" y="2468304"/>
            <a:ext cx="6510528" cy="329184"/>
          </a:xfrm>
        </p:spPr>
        <p:txBody>
          <a:bodyPr anchor="t"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s-ES_tradnl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9FFA8-3D32-3E4B-8C5C-006EA76679B0}" type="datetimeFigureOut">
              <a:rPr lang="es-ES" smtClean="0"/>
              <a:t>27/09/2019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D95CB-B2B3-F046-8E2C-F30150753264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9FFA8-3D32-3E4B-8C5C-006EA76679B0}" type="datetimeFigureOut">
              <a:rPr lang="es-ES" smtClean="0"/>
              <a:t>27/09/2019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D95CB-B2B3-F046-8E2C-F30150753264}" type="slidenum">
              <a:rPr lang="es-ES" smtClean="0"/>
              <a:t>‹Nº›</a:t>
            </a:fld>
            <a:endParaRPr lang="es-E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_tradnl"/>
              <a:t>Clic para editar título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s-ES_tradnl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9150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016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s-ES_tradnl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9FFA8-3D32-3E4B-8C5C-006EA76679B0}" type="datetimeFigureOut">
              <a:rPr lang="es-ES" smtClean="0"/>
              <a:t>27/09/2019</a:t>
            </a:fld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D95CB-B2B3-F046-8E2C-F30150753264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9FFA8-3D32-3E4B-8C5C-006EA76679B0}" type="datetimeFigureOut">
              <a:rPr lang="es-ES" smtClean="0"/>
              <a:t>27/09/2019</a:t>
            </a:fld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D95CB-B2B3-F046-8E2C-F30150753264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9FFA8-3D32-3E4B-8C5C-006EA76679B0}" type="datetimeFigureOut">
              <a:rPr lang="es-ES" smtClean="0"/>
              <a:t>27/09/2019</a:t>
            </a:fld>
            <a:endParaRPr lang="es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D95CB-B2B3-F046-8E2C-F30150753264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ight Triangle 1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Triangle 17"/>
          <p:cNvSpPr/>
          <p:nvPr/>
        </p:nvSpPr>
        <p:spPr>
          <a:xfrm rot="5400000">
            <a:off x="433389" y="-433387"/>
            <a:ext cx="6858000" cy="7724778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784930" y="1576103"/>
            <a:ext cx="521208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_tradnl"/>
              <a:t>Clic para editar título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9552" y="2618912"/>
            <a:ext cx="380777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297954" y="2253385"/>
            <a:ext cx="5794760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s-ES_tradnl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9FFA8-3D32-3E4B-8C5C-006EA76679B0}" type="datetimeFigureOut">
              <a:rPr lang="es-ES" smtClean="0"/>
              <a:t>27/09/2019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15D95CB-B2B3-F046-8E2C-F30150753264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028825" y="0"/>
            <a:ext cx="7115175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anchor="ctr"/>
          <a:lstStyle>
            <a:lvl1pPr algn="r">
              <a:defRPr/>
            </a:lvl1pPr>
          </a:lstStyle>
          <a:p>
            <a:r>
              <a:rPr lang="es-ES_tradnl"/>
              <a:t>Arrastre la imagen al marcador de posición o haga clic en el icono para agregar</a:t>
            </a:r>
            <a:endParaRPr lang="en-US" dirty="0"/>
          </a:p>
        </p:txBody>
      </p:sp>
      <p:sp>
        <p:nvSpPr>
          <p:cNvPr id="9" name="Right Triangle 8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0" y="5048250"/>
            <a:ext cx="3571875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71197" y="1717501"/>
            <a:ext cx="54864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es-ES_tradnl"/>
              <a:t>Clic para editar título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143479" y="2180529"/>
            <a:ext cx="6096545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9FFA8-3D32-3E4B-8C5C-006EA76679B0}" type="datetimeFigureOut">
              <a:rPr lang="es-ES" smtClean="0"/>
              <a:t>27/09/2019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D95CB-B2B3-F046-8E2C-F30150753264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2382" y="5050633"/>
            <a:ext cx="3574257" cy="1807368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5051292"/>
            <a:ext cx="9146380" cy="1806709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_tradnl"/>
              <a:t>Clic para editar título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100628"/>
            <a:ext cx="7520940" cy="3579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01168" y="5870448"/>
            <a:ext cx="2176272" cy="2011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AD89FFA8-3D32-3E4B-8C5C-006EA76679B0}" type="datetimeFigureOut">
              <a:rPr lang="es-ES" smtClean="0"/>
              <a:t>27/09/2019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7514" y="6285122"/>
            <a:ext cx="47244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spc="200" baseline="0">
                <a:solidFill>
                  <a:srgbClr val="FFFFFF"/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1038" y="6170822"/>
            <a:ext cx="502920" cy="502920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4" tIns="9144" rIns="9144" bIns="9144" rtlCol="0" anchor="ctr">
            <a:normAutofit/>
          </a:bodyPr>
          <a:lstStyle>
            <a:lvl1pPr algn="ctr">
              <a:defRPr sz="1650">
                <a:solidFill>
                  <a:srgbClr val="FFFFFF"/>
                </a:solidFill>
              </a:defRPr>
            </a:lvl1pPr>
          </a:lstStyle>
          <a:p>
            <a:fld id="{415D95CB-B2B3-F046-8E2C-F30150753264}" type="slidenum">
              <a:rPr lang="es-ES" smtClean="0"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2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800"/>
        </a:spcBef>
        <a:buFont typeface="Arial" pitchFamily="34" charset="0"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7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23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9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95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png"/><Relationship Id="rId3" Type="http://schemas.openxmlformats.org/officeDocument/2006/relationships/image" Target="../media/image30.png"/><Relationship Id="rId7" Type="http://schemas.openxmlformats.org/officeDocument/2006/relationships/image" Target="../media/image34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4" Type="http://schemas.openxmlformats.org/officeDocument/2006/relationships/image" Target="../media/image31.png"/><Relationship Id="rId9" Type="http://schemas.openxmlformats.org/officeDocument/2006/relationships/image" Target="../media/image36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2.jpg"/><Relationship Id="rId5" Type="http://schemas.openxmlformats.org/officeDocument/2006/relationships/image" Target="../media/image41.jpg"/><Relationship Id="rId4" Type="http://schemas.openxmlformats.org/officeDocument/2006/relationships/image" Target="../media/image40.jp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jp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jp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ES" dirty="0"/>
              <a:t>Principios coreográficos</a:t>
            </a: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s-ES" sz="1800" b="1" dirty="0"/>
              <a:t>Licenciatura en danza</a:t>
            </a:r>
            <a:r>
              <a:rPr lang="es-ES" dirty="0"/>
              <a:t>                       </a:t>
            </a:r>
            <a:r>
              <a:rPr lang="es-ES" b="1" dirty="0"/>
              <a:t> </a:t>
            </a: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F913FE1F-E25D-4599-9ADE-CE4D2961E84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2767" y="301334"/>
            <a:ext cx="857250" cy="857250"/>
          </a:xfrm>
          <a:prstGeom prst="rect">
            <a:avLst/>
          </a:prstGeom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742528FB-9114-4ADA-9AF9-230101A66B7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26626" y="5525516"/>
            <a:ext cx="1140829" cy="9697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770881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57E1AC0-2B6E-4056-8A38-24836811703B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20000"/>
              <a:lumOff val="80000"/>
            </a:schemeClr>
          </a:solidFill>
        </p:spPr>
        <p:txBody>
          <a:bodyPr/>
          <a:lstStyle/>
          <a:p>
            <a:r>
              <a:rPr lang="es-MX" dirty="0"/>
              <a:t>Unidad 2: Diseño y composición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A1EE5FFB-08C7-460D-96FE-0737755258C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ES" sz="2000" dirty="0">
                <a:solidFill>
                  <a:srgbClr val="FF0000"/>
                </a:solidFill>
              </a:rPr>
              <a:t>2.2  Cuerpos en escena</a:t>
            </a:r>
            <a:endParaRPr lang="es-MX" sz="2000" dirty="0">
              <a:solidFill>
                <a:srgbClr val="FF0000"/>
              </a:solidFill>
            </a:endParaRPr>
          </a:p>
          <a:p>
            <a:pPr>
              <a:lnSpc>
                <a:spcPct val="200000"/>
              </a:lnSpc>
            </a:pPr>
            <a:r>
              <a:rPr lang="es-ES" sz="2000" dirty="0"/>
              <a:t>2.2.1 Direcciones</a:t>
            </a:r>
            <a:endParaRPr lang="es-MX" sz="2000" dirty="0"/>
          </a:p>
          <a:p>
            <a:pPr>
              <a:lnSpc>
                <a:spcPct val="200000"/>
              </a:lnSpc>
            </a:pPr>
            <a:r>
              <a:rPr lang="es-ES" sz="2000" dirty="0"/>
              <a:t>2.2.2 El trazo escénico</a:t>
            </a:r>
            <a:endParaRPr lang="es-MX" sz="2000" dirty="0"/>
          </a:p>
          <a:p>
            <a:endParaRPr lang="es-MX" dirty="0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87F7486E-291C-44B0-B7FA-6AE226289AE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8087" y="1931663"/>
            <a:ext cx="5058189" cy="26933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500879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9C59E91-D4FE-4EA4-BEE2-1AF3608FE10A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40000"/>
              <a:lumOff val="60000"/>
            </a:schemeClr>
          </a:solidFill>
        </p:spPr>
        <p:txBody>
          <a:bodyPr/>
          <a:lstStyle/>
          <a:p>
            <a:r>
              <a:rPr lang="es-MX" sz="2400" dirty="0"/>
              <a:t>Comenta las direcciones y el trazo escénico…</a:t>
            </a:r>
          </a:p>
        </p:txBody>
      </p:sp>
      <p:pic>
        <p:nvPicPr>
          <p:cNvPr id="5" name="Marcador de contenido 4">
            <a:extLst>
              <a:ext uri="{FF2B5EF4-FFF2-40B4-BE49-F238E27FC236}">
                <a16:creationId xmlns:a16="http://schemas.microsoft.com/office/drawing/2014/main" id="{847499D9-9FDB-4932-8580-CD775EB027D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14251" y="914400"/>
            <a:ext cx="6034084" cy="4015409"/>
          </a:xfrm>
        </p:spPr>
      </p:pic>
    </p:spTree>
    <p:extLst>
      <p:ext uri="{BB962C8B-B14F-4D97-AF65-F5344CB8AC3E}">
        <p14:creationId xmlns:p14="http://schemas.microsoft.com/office/powerpoint/2010/main" val="215694133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A890619-EE90-434C-8E5A-706F05A5E5E3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20000"/>
              <a:lumOff val="80000"/>
            </a:schemeClr>
          </a:solidFill>
        </p:spPr>
        <p:txBody>
          <a:bodyPr/>
          <a:lstStyle/>
          <a:p>
            <a:r>
              <a:rPr lang="es-MX" dirty="0"/>
              <a:t>Unidad 2: Diseño y composición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DEFB0DEE-7AA4-4F12-8F2A-6971ACC4142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sz="2000" dirty="0">
                <a:solidFill>
                  <a:srgbClr val="FF0000"/>
                </a:solidFill>
              </a:rPr>
              <a:t>2.3 Relaciones espaciales</a:t>
            </a:r>
            <a:endParaRPr lang="es-MX" sz="2000" dirty="0">
              <a:solidFill>
                <a:srgbClr val="FF0000"/>
              </a:solidFill>
            </a:endParaRPr>
          </a:p>
          <a:p>
            <a:pPr>
              <a:lnSpc>
                <a:spcPct val="150000"/>
              </a:lnSpc>
            </a:pPr>
            <a:r>
              <a:rPr lang="es-ES" dirty="0"/>
              <a:t>2.3.1 Simetría y asimetría</a:t>
            </a:r>
            <a:endParaRPr lang="es-MX" dirty="0"/>
          </a:p>
          <a:p>
            <a:pPr>
              <a:lnSpc>
                <a:spcPct val="150000"/>
              </a:lnSpc>
            </a:pPr>
            <a:r>
              <a:rPr lang="es-ES" dirty="0"/>
              <a:t>2.3.2 Ritmo y equilibrio</a:t>
            </a:r>
            <a:endParaRPr lang="es-MX" dirty="0"/>
          </a:p>
          <a:p>
            <a:pPr>
              <a:lnSpc>
                <a:spcPct val="150000"/>
              </a:lnSpc>
            </a:pPr>
            <a:r>
              <a:rPr lang="es-ES" dirty="0"/>
              <a:t>2.3.3 Escala y jerarquía</a:t>
            </a:r>
            <a:endParaRPr lang="es-MX" dirty="0"/>
          </a:p>
          <a:p>
            <a:pPr>
              <a:lnSpc>
                <a:spcPct val="150000"/>
              </a:lnSpc>
            </a:pPr>
            <a:r>
              <a:rPr lang="es-ES" dirty="0"/>
              <a:t>2.3.4 Armonía y contraste</a:t>
            </a:r>
            <a:endParaRPr lang="es-MX" dirty="0"/>
          </a:p>
          <a:p>
            <a:pPr>
              <a:lnSpc>
                <a:spcPct val="150000"/>
              </a:lnSpc>
            </a:pPr>
            <a:r>
              <a:rPr lang="es-ES" dirty="0"/>
              <a:t>2.3.5 Tensión y distensión-relajación</a:t>
            </a:r>
            <a:endParaRPr lang="es-MX" dirty="0"/>
          </a:p>
          <a:p>
            <a:pPr>
              <a:lnSpc>
                <a:spcPct val="150000"/>
              </a:lnSpc>
            </a:pPr>
            <a:r>
              <a:rPr lang="es-ES" dirty="0"/>
              <a:t>2.3.6 Orden y aleatoriedad</a:t>
            </a:r>
            <a:r>
              <a:rPr lang="es-MX" dirty="0"/>
              <a:t> </a:t>
            </a:r>
            <a:endParaRPr lang="es-ES" dirty="0"/>
          </a:p>
          <a:p>
            <a:endParaRPr lang="es-MX" dirty="0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FE4C0429-E383-42C7-91FC-47B010CA4CC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47930" y="1466473"/>
            <a:ext cx="4487545" cy="29862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492407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309B8B4-5329-454E-9717-4A50A249CFD3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40000"/>
              <a:lumOff val="60000"/>
            </a:schemeClr>
          </a:solidFill>
        </p:spPr>
        <p:txBody>
          <a:bodyPr/>
          <a:lstStyle/>
          <a:p>
            <a:r>
              <a:rPr lang="es-MX" sz="2000" dirty="0"/>
              <a:t>Comenta las relaciones espaciales que puedes apreciar…</a:t>
            </a:r>
          </a:p>
        </p:txBody>
      </p:sp>
      <p:pic>
        <p:nvPicPr>
          <p:cNvPr id="5" name="Marcador de contenido 4">
            <a:extLst>
              <a:ext uri="{FF2B5EF4-FFF2-40B4-BE49-F238E27FC236}">
                <a16:creationId xmlns:a16="http://schemas.microsoft.com/office/drawing/2014/main" id="{DF6BB501-18E8-461C-AA37-AC0A5F56156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14249" y="914400"/>
            <a:ext cx="6193400" cy="4121426"/>
          </a:xfrm>
        </p:spPr>
      </p:pic>
    </p:spTree>
    <p:extLst>
      <p:ext uri="{BB962C8B-B14F-4D97-AF65-F5344CB8AC3E}">
        <p14:creationId xmlns:p14="http://schemas.microsoft.com/office/powerpoint/2010/main" val="306537953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22960" y="365759"/>
            <a:ext cx="7520940" cy="1433552"/>
          </a:xfrm>
          <a:solidFill>
            <a:schemeClr val="accent2">
              <a:lumMod val="60000"/>
              <a:lumOff val="40000"/>
            </a:schemeClr>
          </a:solidFill>
        </p:spPr>
        <p:txBody>
          <a:bodyPr/>
          <a:lstStyle/>
          <a:p>
            <a:pPr>
              <a:lnSpc>
                <a:spcPct val="150000"/>
              </a:lnSpc>
            </a:pPr>
            <a:r>
              <a:rPr lang="es-MX" sz="1600" b="1" dirty="0"/>
              <a:t>Unidad 3. El discurso coreográfico</a:t>
            </a:r>
            <a:br>
              <a:rPr lang="es-MX" dirty="0"/>
            </a:br>
            <a:r>
              <a:rPr lang="es-MX" sz="1200" b="1" dirty="0"/>
              <a:t>Objetivo: </a:t>
            </a:r>
            <a:r>
              <a:rPr lang="es-ES" sz="1200" b="1" dirty="0"/>
              <a:t>Entender el discurso coreográfico como una manifestación artística propositiva, estética y social, propiciando una visión crítica a partir del análisis de los elementos sociales y culturales que dan forma al proceso de representación a través del lenguaje de la danza.</a:t>
            </a:r>
            <a:br>
              <a:rPr lang="es-MX" sz="1200" dirty="0"/>
            </a:br>
            <a:endParaRPr lang="es-ES" sz="1200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22960" y="1722783"/>
            <a:ext cx="7520940" cy="2957694"/>
          </a:xfrm>
        </p:spPr>
        <p:txBody>
          <a:bodyPr/>
          <a:lstStyle/>
          <a:p>
            <a:endParaRPr lang="es-ES" dirty="0"/>
          </a:p>
          <a:p>
            <a:endParaRPr lang="es-ES" dirty="0"/>
          </a:p>
          <a:p>
            <a:r>
              <a:rPr lang="es-ES" dirty="0"/>
              <a:t>Tema:  </a:t>
            </a:r>
            <a:endParaRPr lang="es-MX" dirty="0"/>
          </a:p>
          <a:p>
            <a:r>
              <a:rPr lang="es-ES" dirty="0">
                <a:solidFill>
                  <a:srgbClr val="FF0000"/>
                </a:solidFill>
              </a:rPr>
              <a:t>3.1 Lo que se dice y cómo se dice</a:t>
            </a:r>
            <a:endParaRPr lang="es-MX" dirty="0">
              <a:solidFill>
                <a:srgbClr val="FF0000"/>
              </a:solidFill>
            </a:endParaRPr>
          </a:p>
          <a:p>
            <a:r>
              <a:rPr lang="es-ES" dirty="0"/>
              <a:t>3.1.1 Tiempo, espacio y lenguaje</a:t>
            </a:r>
            <a:endParaRPr lang="es-MX" dirty="0"/>
          </a:p>
          <a:p>
            <a:r>
              <a:rPr lang="es-ES" dirty="0"/>
              <a:t>3.1.2  El hecho teatral</a:t>
            </a:r>
            <a:endParaRPr lang="es-MX" dirty="0"/>
          </a:p>
          <a:p>
            <a:r>
              <a:rPr lang="es-ES" dirty="0"/>
              <a:t>3.1.3  Las rupturas</a:t>
            </a:r>
            <a:endParaRPr lang="es-MX" dirty="0"/>
          </a:p>
        </p:txBody>
      </p:sp>
      <p:pic>
        <p:nvPicPr>
          <p:cNvPr id="4" name="Imagen 3" descr="foto8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05386" y="1818408"/>
            <a:ext cx="4295585" cy="28429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110773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AB27AFA-B0E7-4214-A62E-0FB83C928AB7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20000"/>
              <a:lumOff val="80000"/>
            </a:schemeClr>
          </a:solidFill>
        </p:spPr>
        <p:txBody>
          <a:bodyPr/>
          <a:lstStyle/>
          <a:p>
            <a:r>
              <a:rPr lang="es-MX" dirty="0"/>
              <a:t>Unidad 3: El discurso coreográfico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D7783563-AF11-4094-B3A8-F6E39DF6D10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sz="2400" dirty="0">
                <a:solidFill>
                  <a:srgbClr val="FF0000"/>
                </a:solidFill>
              </a:rPr>
              <a:t>3.2 Proceso compositivo</a:t>
            </a:r>
            <a:endParaRPr lang="es-MX" sz="2400" dirty="0">
              <a:solidFill>
                <a:srgbClr val="FF0000"/>
              </a:solidFill>
            </a:endParaRPr>
          </a:p>
          <a:p>
            <a:pPr>
              <a:lnSpc>
                <a:spcPct val="200000"/>
              </a:lnSpc>
            </a:pPr>
            <a:r>
              <a:rPr lang="es-ES" sz="1800" dirty="0"/>
              <a:t>3.2.1 La idea</a:t>
            </a:r>
            <a:endParaRPr lang="es-MX" sz="1800" dirty="0"/>
          </a:p>
          <a:p>
            <a:pPr>
              <a:lnSpc>
                <a:spcPct val="200000"/>
              </a:lnSpc>
            </a:pPr>
            <a:r>
              <a:rPr lang="es-ES" sz="1800" dirty="0"/>
              <a:t>3.2.2 Hermenéutica y Poética</a:t>
            </a:r>
            <a:endParaRPr lang="es-MX" sz="1800" dirty="0"/>
          </a:p>
          <a:p>
            <a:pPr>
              <a:lnSpc>
                <a:spcPct val="200000"/>
              </a:lnSpc>
            </a:pPr>
            <a:r>
              <a:rPr lang="es-ES" sz="1800" dirty="0"/>
              <a:t>3.2.3 Del texto al escenario</a:t>
            </a:r>
            <a:r>
              <a:rPr lang="es-MX" sz="1800" dirty="0"/>
              <a:t> </a:t>
            </a:r>
            <a:endParaRPr lang="es-ES" sz="1800" dirty="0"/>
          </a:p>
          <a:p>
            <a:endParaRPr lang="es-MX" dirty="0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FE86EB19-7D2D-4767-8907-D5CC57CB01F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47931" y="2175685"/>
            <a:ext cx="4784035" cy="26910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811028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0624494-D3D7-4591-90BD-F413122AA9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217336"/>
          </a:xfrm>
          <a:solidFill>
            <a:schemeClr val="accent3">
              <a:lumMod val="75000"/>
            </a:schemeClr>
          </a:solidFill>
        </p:spPr>
        <p:txBody>
          <a:bodyPr/>
          <a:lstStyle/>
          <a:p>
            <a:endParaRPr lang="es-MX" dirty="0"/>
          </a:p>
        </p:txBody>
      </p:sp>
      <p:pic>
        <p:nvPicPr>
          <p:cNvPr id="5" name="Marcador de contenido 4">
            <a:extLst>
              <a:ext uri="{FF2B5EF4-FFF2-40B4-BE49-F238E27FC236}">
                <a16:creationId xmlns:a16="http://schemas.microsoft.com/office/drawing/2014/main" id="{48E92A50-44C4-42F1-B137-171FC21910B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22690" y="583095"/>
            <a:ext cx="6682840" cy="4455227"/>
          </a:xfrm>
        </p:spPr>
      </p:pic>
    </p:spTree>
    <p:extLst>
      <p:ext uri="{BB962C8B-B14F-4D97-AF65-F5344CB8AC3E}">
        <p14:creationId xmlns:p14="http://schemas.microsoft.com/office/powerpoint/2010/main" val="14219361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ES" dirty="0"/>
              <a:t>Elementos visuales</a:t>
            </a: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solidFill>
            <a:schemeClr val="accent2"/>
          </a:solidFill>
        </p:spPr>
        <p:txBody>
          <a:bodyPr>
            <a:noAutofit/>
          </a:bodyPr>
          <a:lstStyle/>
          <a:p>
            <a:r>
              <a:rPr lang="es-ES" sz="2000" b="1" dirty="0"/>
              <a:t>UNIDAD 1</a:t>
            </a:r>
          </a:p>
        </p:txBody>
      </p:sp>
    </p:spTree>
    <p:extLst>
      <p:ext uri="{BB962C8B-B14F-4D97-AF65-F5344CB8AC3E}">
        <p14:creationId xmlns:p14="http://schemas.microsoft.com/office/powerpoint/2010/main" val="273531054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contenido 1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514350" indent="-514350">
              <a:buAutoNum type="alphaLcParenR"/>
            </a:pPr>
            <a:r>
              <a:rPr lang="es-ES" b="0" dirty="0"/>
              <a:t>Forma</a:t>
            </a:r>
          </a:p>
          <a:p>
            <a:pPr marL="0" indent="0"/>
            <a:endParaRPr lang="es-ES" b="0" dirty="0"/>
          </a:p>
          <a:p>
            <a:r>
              <a:rPr lang="es-ES" b="0" dirty="0"/>
              <a:t>b) Medida</a:t>
            </a:r>
          </a:p>
          <a:p>
            <a:endParaRPr lang="es-ES" b="0" dirty="0"/>
          </a:p>
          <a:p>
            <a:r>
              <a:rPr lang="es-ES" b="0" dirty="0"/>
              <a:t>c) Color</a:t>
            </a:r>
          </a:p>
          <a:p>
            <a:endParaRPr lang="es-ES" b="0" dirty="0"/>
          </a:p>
          <a:p>
            <a:r>
              <a:rPr lang="es-ES" b="0" dirty="0"/>
              <a:t>d) Textura</a:t>
            </a:r>
            <a:endParaRPr lang="es-ES" dirty="0"/>
          </a:p>
        </p:txBody>
      </p:sp>
      <p:sp>
        <p:nvSpPr>
          <p:cNvPr id="4" name="Título 3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535388"/>
          </a:xfrm>
          <a:solidFill>
            <a:srgbClr val="F96A1B"/>
          </a:solidFill>
        </p:spPr>
        <p:txBody>
          <a:bodyPr/>
          <a:lstStyle/>
          <a:p>
            <a:r>
              <a:rPr lang="es-ES" dirty="0"/>
              <a:t>Elementos visuales</a:t>
            </a:r>
          </a:p>
        </p:txBody>
      </p:sp>
      <p:pic>
        <p:nvPicPr>
          <p:cNvPr id="7" name="Marcador de contenido 6"/>
          <p:cNvPicPr>
            <a:picLocks noGrp="1" noChangeAspect="1"/>
          </p:cNvPicPr>
          <p:nvPr>
            <p:ph sz="half" idx="2"/>
          </p:nvPr>
        </p:nvPicPr>
        <p:blipFill>
          <a:blip r:embed="rId2"/>
          <a:srcRect t="567" b="567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50518226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4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104274"/>
          </a:xfrm>
          <a:solidFill>
            <a:srgbClr val="08A1D9"/>
          </a:solidFill>
        </p:spPr>
        <p:txBody>
          <a:bodyPr/>
          <a:lstStyle/>
          <a:p>
            <a:endParaRPr lang="es-ES" dirty="0"/>
          </a:p>
        </p:txBody>
      </p:sp>
      <p:pic>
        <p:nvPicPr>
          <p:cNvPr id="7" name="Marcador de contenido 6" descr="1. visuales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305" b="14305"/>
          <a:stretch>
            <a:fillRect/>
          </a:stretch>
        </p:blipFill>
        <p:spPr>
          <a:xfrm>
            <a:off x="233511" y="698050"/>
            <a:ext cx="8366723" cy="3982428"/>
          </a:xfrm>
        </p:spPr>
      </p:pic>
    </p:spTree>
    <p:extLst>
      <p:ext uri="{BB962C8B-B14F-4D97-AF65-F5344CB8AC3E}">
        <p14:creationId xmlns:p14="http://schemas.microsoft.com/office/powerpoint/2010/main" val="21830654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Programa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22960" y="1100628"/>
            <a:ext cx="7520940" cy="4494622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s-ES" dirty="0"/>
              <a:t>La composición coreográfica se fundamenta en el conocimiento de los principios y elementos fundamentales del diseño</a:t>
            </a:r>
          </a:p>
          <a:p>
            <a:pPr>
              <a:lnSpc>
                <a:spcPct val="150000"/>
              </a:lnSpc>
            </a:pPr>
            <a:endParaRPr lang="es-ES" dirty="0"/>
          </a:p>
          <a:p>
            <a:pPr>
              <a:lnSpc>
                <a:spcPct val="150000"/>
              </a:lnSpc>
            </a:pPr>
            <a:r>
              <a:rPr lang="es-ES" dirty="0"/>
              <a:t>Su importancia radica en el reconocimiento y manejo de una estructura y un proceso creativo</a:t>
            </a:r>
          </a:p>
          <a:p>
            <a:pPr>
              <a:lnSpc>
                <a:spcPct val="150000"/>
              </a:lnSpc>
            </a:pPr>
            <a:endParaRPr lang="es-ES" dirty="0"/>
          </a:p>
          <a:p>
            <a:pPr>
              <a:lnSpc>
                <a:spcPct val="150000"/>
              </a:lnSpc>
            </a:pPr>
            <a:r>
              <a:rPr lang="es-ES" dirty="0"/>
              <a:t>Contribuye en esencia al perfil de egreso, ya que se trata de la creación de coreografías innovadoras con el uso de recursos técnicos y metodológicos en relación a un discurso corporal y escénico. </a:t>
            </a:r>
          </a:p>
        </p:txBody>
      </p:sp>
      <p:pic>
        <p:nvPicPr>
          <p:cNvPr id="4" name="Imagen 3" descr="foto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9078" y="4577868"/>
            <a:ext cx="3294822" cy="21774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770076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solidFill>
            <a:srgbClr val="F96A1B"/>
          </a:solidFill>
        </p:spPr>
        <p:txBody>
          <a:bodyPr/>
          <a:lstStyle/>
          <a:p>
            <a:r>
              <a:rPr lang="es-ES" dirty="0"/>
              <a:t>La forma como plano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AutoNum type="alphaLcParenR"/>
            </a:pPr>
            <a:r>
              <a:rPr lang="es-ES" b="0" dirty="0"/>
              <a:t>Geométricas     </a:t>
            </a:r>
          </a:p>
          <a:p>
            <a:pPr marL="0" indent="0"/>
            <a:endParaRPr lang="es-ES" b="0" dirty="0"/>
          </a:p>
          <a:p>
            <a:pPr>
              <a:buAutoNum type="alphaLcParenR"/>
            </a:pPr>
            <a:r>
              <a:rPr lang="es-ES" b="0" dirty="0"/>
              <a:t>Orgánicas</a:t>
            </a:r>
          </a:p>
          <a:p>
            <a:pPr marL="0" indent="0"/>
            <a:endParaRPr lang="es-ES" b="0" dirty="0"/>
          </a:p>
          <a:p>
            <a:pPr marL="0" indent="0"/>
            <a:endParaRPr lang="es-ES" b="0" dirty="0"/>
          </a:p>
          <a:p>
            <a:pPr>
              <a:buAutoNum type="alphaLcParenR" startAt="3"/>
            </a:pPr>
            <a:r>
              <a:rPr lang="es-ES" b="0" dirty="0"/>
              <a:t>Rectilíneas</a:t>
            </a:r>
          </a:p>
          <a:p>
            <a:pPr marL="0" indent="0"/>
            <a:endParaRPr lang="es-ES" b="0" dirty="0"/>
          </a:p>
          <a:p>
            <a:pPr marL="0" indent="0"/>
            <a:endParaRPr lang="es-ES" b="0" dirty="0"/>
          </a:p>
          <a:p>
            <a:pPr>
              <a:buAutoNum type="alphaLcParenR" startAt="4"/>
            </a:pPr>
            <a:r>
              <a:rPr lang="es-ES" b="0" dirty="0"/>
              <a:t>Irregulares</a:t>
            </a:r>
          </a:p>
          <a:p>
            <a:pPr marL="0" indent="0"/>
            <a:r>
              <a:rPr lang="es-ES" b="0" dirty="0"/>
              <a:t> </a:t>
            </a: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19400" y="1100628"/>
            <a:ext cx="3492500" cy="1511300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48912" y="2838957"/>
            <a:ext cx="2374900" cy="711200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19400" y="3625343"/>
            <a:ext cx="1905000" cy="787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34708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124276"/>
          </a:xfrm>
          <a:solidFill>
            <a:schemeClr val="accent2"/>
          </a:solidFill>
        </p:spPr>
        <p:txBody>
          <a:bodyPr/>
          <a:lstStyle/>
          <a:p>
            <a:endParaRPr lang="es-ES" dirty="0"/>
          </a:p>
        </p:txBody>
      </p:sp>
      <p:pic>
        <p:nvPicPr>
          <p:cNvPr id="4" name="Marcador de contenido 3" descr="2. visuales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271" b="18271"/>
          <a:stretch>
            <a:fillRect/>
          </a:stretch>
        </p:blipFill>
        <p:spPr>
          <a:xfrm>
            <a:off x="422949" y="660049"/>
            <a:ext cx="5241152" cy="2920212"/>
          </a:xfrm>
        </p:spPr>
      </p:pic>
      <p:pic>
        <p:nvPicPr>
          <p:cNvPr id="5" name="Imagen 4" descr="3. visuales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6625" y="3580261"/>
            <a:ext cx="3767270" cy="28254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713222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solidFill>
            <a:schemeClr val="accent3"/>
          </a:solidFill>
        </p:spPr>
        <p:txBody>
          <a:bodyPr/>
          <a:lstStyle/>
          <a:p>
            <a:r>
              <a:rPr lang="es-ES" dirty="0"/>
              <a:t>Formas positivas y negativas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b="0" dirty="0"/>
              <a:t>Cuando se la percibe como ocupante de un espacio, la llamamos forma “positiva”. </a:t>
            </a:r>
          </a:p>
          <a:p>
            <a:r>
              <a:rPr lang="es-ES" b="0" dirty="0"/>
              <a:t>Cuando se la percibe como un espacio en blanco, rodeado por un espacio ocupado, la llamamos forma “negativa”</a:t>
            </a:r>
          </a:p>
          <a:p>
            <a:r>
              <a:rPr lang="es-ES" b="0" dirty="0"/>
              <a:t>La forma es la “figura”, que está sobre un “fondo”</a:t>
            </a:r>
            <a:endParaRPr lang="es-ES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51241" y="2520183"/>
            <a:ext cx="4298979" cy="20801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334081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solidFill>
            <a:schemeClr val="accent2"/>
          </a:solidFill>
        </p:spPr>
        <p:txBody>
          <a:bodyPr/>
          <a:lstStyle/>
          <a:p>
            <a:r>
              <a:rPr lang="es-ES" dirty="0"/>
              <a:t>La forma y la distribución del color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AutoNum type="alphaLcParenR"/>
            </a:pPr>
            <a:r>
              <a:rPr lang="es-ES" b="0" dirty="0"/>
              <a:t>Forma blanca sobre fondo </a:t>
            </a:r>
          </a:p>
          <a:p>
            <a:pPr marL="0" indent="0"/>
            <a:r>
              <a:rPr lang="es-ES" b="0" dirty="0"/>
              <a:t>blanco</a:t>
            </a:r>
          </a:p>
          <a:p>
            <a:pPr marL="0" indent="0"/>
            <a:endParaRPr lang="es-ES" b="0" dirty="0"/>
          </a:p>
          <a:p>
            <a:pPr marL="0" indent="0"/>
            <a:endParaRPr lang="es-ES" b="0" dirty="0"/>
          </a:p>
          <a:p>
            <a:r>
              <a:rPr lang="es-ES" b="0" dirty="0"/>
              <a:t>b) Forma blanca sobre fondo negro</a:t>
            </a:r>
          </a:p>
          <a:p>
            <a:endParaRPr lang="es-ES" b="0" dirty="0"/>
          </a:p>
          <a:p>
            <a:endParaRPr lang="es-ES" b="0" dirty="0"/>
          </a:p>
          <a:p>
            <a:r>
              <a:rPr lang="es-ES" b="0" dirty="0"/>
              <a:t>c) Forma negra sobre fondo blanco</a:t>
            </a:r>
          </a:p>
          <a:p>
            <a:endParaRPr lang="es-ES" b="0" dirty="0"/>
          </a:p>
          <a:p>
            <a:endParaRPr lang="es-ES" b="0" dirty="0"/>
          </a:p>
          <a:p>
            <a:r>
              <a:rPr lang="es-ES" b="0" dirty="0"/>
              <a:t>d) Forma negra sobre fondo negro</a:t>
            </a:r>
            <a:endParaRPr lang="es-ES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6200000">
            <a:off x="5813553" y="-676276"/>
            <a:ext cx="1384300" cy="4838700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78114" y="2749826"/>
            <a:ext cx="3842119" cy="22032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784787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84273"/>
          </a:xfrm>
          <a:solidFill>
            <a:srgbClr val="F96A1B"/>
          </a:solidFill>
        </p:spPr>
        <p:txBody>
          <a:bodyPr/>
          <a:lstStyle/>
          <a:p>
            <a:endParaRPr lang="es-ES" dirty="0"/>
          </a:p>
        </p:txBody>
      </p:sp>
      <p:pic>
        <p:nvPicPr>
          <p:cNvPr id="4" name="Marcador de contenido 3" descr="4. visuales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571" b="13571"/>
          <a:stretch>
            <a:fillRect/>
          </a:stretch>
        </p:blipFill>
        <p:spPr>
          <a:xfrm>
            <a:off x="877476" y="709985"/>
            <a:ext cx="7192745" cy="3930353"/>
          </a:xfrm>
        </p:spPr>
      </p:pic>
    </p:spTree>
    <p:extLst>
      <p:ext uri="{BB962C8B-B14F-4D97-AF65-F5344CB8AC3E}">
        <p14:creationId xmlns:p14="http://schemas.microsoft.com/office/powerpoint/2010/main" val="165282919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contenido 1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s-ES" b="0" dirty="0"/>
              <a:t>a) Distanciamiento</a:t>
            </a:r>
          </a:p>
          <a:p>
            <a:r>
              <a:rPr lang="es-ES" b="0" dirty="0"/>
              <a:t>b) Toque</a:t>
            </a:r>
          </a:p>
          <a:p>
            <a:r>
              <a:rPr lang="es-ES" b="0" dirty="0"/>
              <a:t>c) Superposición</a:t>
            </a:r>
          </a:p>
          <a:p>
            <a:r>
              <a:rPr lang="es-ES" b="0" dirty="0"/>
              <a:t>d) Penetración</a:t>
            </a:r>
          </a:p>
          <a:p>
            <a:r>
              <a:rPr lang="es-ES" b="0" dirty="0"/>
              <a:t>e) Unión</a:t>
            </a:r>
          </a:p>
          <a:p>
            <a:r>
              <a:rPr lang="es-ES" b="0" dirty="0"/>
              <a:t>f) Sustracción</a:t>
            </a:r>
          </a:p>
          <a:p>
            <a:r>
              <a:rPr lang="es-ES" b="0" dirty="0"/>
              <a:t>g) Intersección</a:t>
            </a:r>
          </a:p>
          <a:p>
            <a:r>
              <a:rPr lang="es-ES" b="0" dirty="0"/>
              <a:t>h) Coincidencia</a:t>
            </a:r>
            <a:endParaRPr lang="es-ES" dirty="0"/>
          </a:p>
        </p:txBody>
      </p:sp>
      <p:sp>
        <p:nvSpPr>
          <p:cNvPr id="4" name="Título 3"/>
          <p:cNvSpPr>
            <a:spLocks noGrp="1"/>
          </p:cNvSpPr>
          <p:nvPr>
            <p:ph type="title"/>
          </p:nvPr>
        </p:nvSpPr>
        <p:spPr>
          <a:solidFill>
            <a:schemeClr val="accent3"/>
          </a:solidFill>
        </p:spPr>
        <p:txBody>
          <a:bodyPr/>
          <a:lstStyle/>
          <a:p>
            <a:r>
              <a:rPr lang="es-ES" dirty="0"/>
              <a:t>Interrelación de formas</a:t>
            </a:r>
          </a:p>
        </p:txBody>
      </p:sp>
      <p:pic>
        <p:nvPicPr>
          <p:cNvPr id="7" name="Marcador de contenido 6"/>
          <p:cNvPicPr>
            <a:picLocks noGrp="1" noChangeAspect="1"/>
          </p:cNvPicPr>
          <p:nvPr>
            <p:ph sz="half" idx="2"/>
          </p:nvPr>
        </p:nvPicPr>
        <p:blipFill>
          <a:blip r:embed="rId2"/>
          <a:srcRect t="-62588" b="-62588"/>
          <a:stretch>
            <a:fillRect/>
          </a:stretch>
        </p:blipFill>
        <p:spPr>
          <a:xfrm>
            <a:off x="3943357" y="789755"/>
            <a:ext cx="940138" cy="1090560"/>
          </a:xfrm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23360" y="1555678"/>
            <a:ext cx="698500" cy="406400"/>
          </a:xfrm>
          <a:prstGeom prst="rect">
            <a:avLst/>
          </a:prstGeom>
        </p:spPr>
      </p:pic>
      <p:pic>
        <p:nvPicPr>
          <p:cNvPr id="9" name="Imagen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48760" y="2085716"/>
            <a:ext cx="673100" cy="406400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23360" y="2492116"/>
            <a:ext cx="749300" cy="431800"/>
          </a:xfrm>
          <a:prstGeom prst="rect">
            <a:avLst/>
          </a:prstGeom>
        </p:spPr>
      </p:pic>
      <p:pic>
        <p:nvPicPr>
          <p:cNvPr id="11" name="Imagen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048760" y="2923916"/>
            <a:ext cx="711200" cy="406400"/>
          </a:xfrm>
          <a:prstGeom prst="rect">
            <a:avLst/>
          </a:prstGeom>
        </p:spPr>
      </p:pic>
      <p:pic>
        <p:nvPicPr>
          <p:cNvPr id="12" name="Imagen 1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048760" y="3330316"/>
            <a:ext cx="660400" cy="419100"/>
          </a:xfrm>
          <a:prstGeom prst="rect">
            <a:avLst/>
          </a:prstGeom>
        </p:spPr>
      </p:pic>
      <p:pic>
        <p:nvPicPr>
          <p:cNvPr id="13" name="Imagen 12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086860" y="3845845"/>
            <a:ext cx="685800" cy="393700"/>
          </a:xfrm>
          <a:prstGeom prst="rect">
            <a:avLst/>
          </a:prstGeom>
        </p:spPr>
      </p:pic>
      <p:pic>
        <p:nvPicPr>
          <p:cNvPr id="14" name="Imagen 13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201160" y="4239545"/>
            <a:ext cx="571500" cy="431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43990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104274"/>
          </a:xfrm>
          <a:solidFill>
            <a:schemeClr val="accent3"/>
          </a:solidFill>
        </p:spPr>
        <p:txBody>
          <a:bodyPr/>
          <a:lstStyle/>
          <a:p>
            <a:endParaRPr lang="es-ES" dirty="0"/>
          </a:p>
        </p:txBody>
      </p:sp>
      <p:pic>
        <p:nvPicPr>
          <p:cNvPr id="4" name="Marcador de contenido 3" descr="5. visuales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293" b="10293"/>
          <a:stretch>
            <a:fillRect/>
          </a:stretch>
        </p:blipFill>
        <p:spPr>
          <a:xfrm>
            <a:off x="1840050" y="1126032"/>
            <a:ext cx="6503850" cy="3553918"/>
          </a:xfrm>
        </p:spPr>
      </p:pic>
    </p:spTree>
    <p:extLst>
      <p:ext uri="{BB962C8B-B14F-4D97-AF65-F5344CB8AC3E}">
        <p14:creationId xmlns:p14="http://schemas.microsoft.com/office/powerpoint/2010/main" val="364538698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ES" dirty="0"/>
              <a:t>Elementos de relación</a:t>
            </a: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solidFill>
            <a:srgbClr val="08A1D9"/>
          </a:solidFill>
        </p:spPr>
        <p:txBody>
          <a:bodyPr>
            <a:normAutofit/>
          </a:bodyPr>
          <a:lstStyle/>
          <a:p>
            <a:r>
              <a:rPr lang="es-ES" sz="1800" dirty="0"/>
              <a:t>Unidad 1</a:t>
            </a:r>
          </a:p>
        </p:txBody>
      </p:sp>
    </p:spTree>
    <p:extLst>
      <p:ext uri="{BB962C8B-B14F-4D97-AF65-F5344CB8AC3E}">
        <p14:creationId xmlns:p14="http://schemas.microsoft.com/office/powerpoint/2010/main" val="198213499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83761"/>
          </a:xfrm>
          <a:solidFill>
            <a:srgbClr val="F96A1B"/>
          </a:solidFill>
        </p:spPr>
        <p:txBody>
          <a:bodyPr/>
          <a:lstStyle/>
          <a:p>
            <a:endParaRPr lang="es-ES" dirty="0"/>
          </a:p>
        </p:txBody>
      </p:sp>
      <p:pic>
        <p:nvPicPr>
          <p:cNvPr id="4" name="Marcador de contenido 3" descr="1. relación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75" b="2175"/>
          <a:stretch>
            <a:fillRect/>
          </a:stretch>
        </p:blipFill>
        <p:spPr>
          <a:xfrm>
            <a:off x="294111" y="208427"/>
            <a:ext cx="3621677" cy="1982826"/>
          </a:xfrm>
        </p:spPr>
      </p:pic>
      <p:pic>
        <p:nvPicPr>
          <p:cNvPr id="5" name="Imagen 4" descr="2. relación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64658" y="588049"/>
            <a:ext cx="2757637" cy="3033401"/>
          </a:xfrm>
          <a:prstGeom prst="rect">
            <a:avLst/>
          </a:prstGeom>
        </p:spPr>
      </p:pic>
      <p:pic>
        <p:nvPicPr>
          <p:cNvPr id="6" name="Imagen 5" descr="3. relación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4658" y="2191253"/>
            <a:ext cx="3810000" cy="2540000"/>
          </a:xfrm>
          <a:prstGeom prst="rect">
            <a:avLst/>
          </a:prstGeom>
        </p:spPr>
      </p:pic>
      <p:pic>
        <p:nvPicPr>
          <p:cNvPr id="7" name="Imagen 6" descr="4. relación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5763" y="4512646"/>
            <a:ext cx="3632200" cy="2235200"/>
          </a:xfrm>
          <a:prstGeom prst="rect">
            <a:avLst/>
          </a:prstGeom>
        </p:spPr>
      </p:pic>
      <p:pic>
        <p:nvPicPr>
          <p:cNvPr id="8" name="Imagen 7" descr="5. relación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4203" y="4477059"/>
            <a:ext cx="3543300" cy="22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475968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solidFill>
            <a:schemeClr val="accent2"/>
          </a:solidFill>
        </p:spPr>
        <p:txBody>
          <a:bodyPr/>
          <a:lstStyle/>
          <a:p>
            <a:r>
              <a:rPr lang="es-ES" dirty="0"/>
              <a:t>Elementos de relación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AutoNum type="alphaLcParenR"/>
            </a:pPr>
            <a:r>
              <a:rPr lang="es-ES" b="0" dirty="0"/>
              <a:t>Dirección</a:t>
            </a:r>
          </a:p>
          <a:p>
            <a:pPr>
              <a:buAutoNum type="alphaLcParenR"/>
            </a:pPr>
            <a:endParaRPr lang="es-ES" b="0" dirty="0"/>
          </a:p>
          <a:p>
            <a:pPr marL="0" indent="0"/>
            <a:endParaRPr lang="es-ES" b="0" dirty="0"/>
          </a:p>
          <a:p>
            <a:r>
              <a:rPr lang="es-ES" b="0" dirty="0"/>
              <a:t>b) Posición</a:t>
            </a:r>
          </a:p>
          <a:p>
            <a:endParaRPr lang="es-ES" b="0" dirty="0"/>
          </a:p>
          <a:p>
            <a:endParaRPr lang="es-ES" b="0" dirty="0"/>
          </a:p>
          <a:p>
            <a:r>
              <a:rPr lang="es-ES" b="0" dirty="0"/>
              <a:t>c) Espacio</a:t>
            </a:r>
          </a:p>
          <a:p>
            <a:endParaRPr lang="es-ES" b="0" dirty="0"/>
          </a:p>
          <a:p>
            <a:endParaRPr lang="es-ES" b="0" dirty="0"/>
          </a:p>
          <a:p>
            <a:r>
              <a:rPr lang="es-ES" b="0" dirty="0"/>
              <a:t>d) Gravedad</a:t>
            </a:r>
            <a:endParaRPr lang="es-ES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32267" y="914400"/>
            <a:ext cx="3479800" cy="406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74219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31FBED7-8A23-4335-AD0E-37DEAFDB895B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20000"/>
              <a:lumOff val="80000"/>
            </a:schemeClr>
          </a:solidFill>
        </p:spPr>
        <p:txBody>
          <a:bodyPr/>
          <a:lstStyle/>
          <a:p>
            <a:r>
              <a:rPr lang="es-MX" dirty="0"/>
              <a:t>Objetivo: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02D5AA37-4350-4D77-AECB-B104D7169BE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sz="2000" dirty="0"/>
              <a:t> </a:t>
            </a:r>
          </a:p>
          <a:p>
            <a:pPr algn="just"/>
            <a:r>
              <a:rPr lang="es-ES" sz="3200" dirty="0"/>
              <a:t>Distinguir los elementos fundamentales de la estructura coreográfica, a través del conocimiento de los principios de composición escénica, para lograr la visualización primaria del diseño en danza.</a:t>
            </a:r>
            <a:r>
              <a:rPr lang="es-MX" sz="3200" dirty="0"/>
              <a:t> </a:t>
            </a:r>
            <a:endParaRPr lang="es-ES" sz="3200" dirty="0"/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00629265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49788D3-E6A9-4C15-9D3C-623DA0487C0A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75000"/>
            </a:schemeClr>
          </a:solidFill>
        </p:spPr>
        <p:txBody>
          <a:bodyPr/>
          <a:lstStyle/>
          <a:p>
            <a:endParaRPr lang="es-MX" dirty="0"/>
          </a:p>
        </p:txBody>
      </p:sp>
      <p:pic>
        <p:nvPicPr>
          <p:cNvPr id="5" name="Marcador de contenido 4">
            <a:extLst>
              <a:ext uri="{FF2B5EF4-FFF2-40B4-BE49-F238E27FC236}">
                <a16:creationId xmlns:a16="http://schemas.microsoft.com/office/drawing/2014/main" id="{B17DAE9C-6ED3-4688-9DD1-7A1B03BA94F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823023" y="914400"/>
            <a:ext cx="5757874" cy="4121426"/>
          </a:xfrm>
        </p:spPr>
      </p:pic>
    </p:spTree>
    <p:extLst>
      <p:ext uri="{BB962C8B-B14F-4D97-AF65-F5344CB8AC3E}">
        <p14:creationId xmlns:p14="http://schemas.microsoft.com/office/powerpoint/2010/main" val="5250919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solidFill>
            <a:schemeClr val="accent3"/>
          </a:solidFill>
        </p:spPr>
        <p:txBody>
          <a:bodyPr/>
          <a:lstStyle/>
          <a:p>
            <a:r>
              <a:rPr lang="es-ES" dirty="0"/>
              <a:t>Variaciones direccionales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AutoNum type="arabicPeriod"/>
            </a:pPr>
            <a:r>
              <a:rPr lang="es-ES" b="0" dirty="0"/>
              <a:t>Direcciones repetidas</a:t>
            </a:r>
          </a:p>
          <a:p>
            <a:pPr marL="0" indent="0"/>
            <a:endParaRPr lang="es-ES" b="0" dirty="0"/>
          </a:p>
          <a:p>
            <a:r>
              <a:rPr lang="es-ES" b="0" dirty="0"/>
              <a:t>2. Direcciones indefinidas</a:t>
            </a:r>
          </a:p>
          <a:p>
            <a:endParaRPr lang="es-ES" b="0" dirty="0"/>
          </a:p>
          <a:p>
            <a:r>
              <a:rPr lang="es-ES" b="0" dirty="0"/>
              <a:t>3. Direcciones alternadas</a:t>
            </a:r>
          </a:p>
          <a:p>
            <a:endParaRPr lang="es-ES" b="0" dirty="0"/>
          </a:p>
          <a:p>
            <a:r>
              <a:rPr lang="es-ES" b="0" dirty="0"/>
              <a:t>4. Direcciones en gradación</a:t>
            </a:r>
          </a:p>
          <a:p>
            <a:endParaRPr lang="es-ES" b="0" dirty="0"/>
          </a:p>
          <a:p>
            <a:r>
              <a:rPr lang="es-ES" b="0" dirty="0"/>
              <a:t>5. Direcciones similares</a:t>
            </a:r>
            <a:endParaRPr lang="es-ES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74158" y="1112857"/>
            <a:ext cx="3479800" cy="3124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634861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C58021F-CCAA-45A2-A0CD-65FC44445B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296849"/>
          </a:xfrm>
          <a:solidFill>
            <a:schemeClr val="accent3">
              <a:lumMod val="75000"/>
            </a:schemeClr>
          </a:solidFill>
        </p:spPr>
        <p:txBody>
          <a:bodyPr/>
          <a:lstStyle/>
          <a:p>
            <a:endParaRPr lang="es-MX" dirty="0"/>
          </a:p>
        </p:txBody>
      </p:sp>
      <p:pic>
        <p:nvPicPr>
          <p:cNvPr id="5" name="Marcador de contenido 4">
            <a:extLst>
              <a:ext uri="{FF2B5EF4-FFF2-40B4-BE49-F238E27FC236}">
                <a16:creationId xmlns:a16="http://schemas.microsoft.com/office/drawing/2014/main" id="{DDD1F06B-FC9D-4DDC-ABCA-7AD9D413EC5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38234" y="860316"/>
            <a:ext cx="6195018" cy="4122502"/>
          </a:xfrm>
        </p:spPr>
      </p:pic>
    </p:spTree>
    <p:extLst>
      <p:ext uri="{BB962C8B-B14F-4D97-AF65-F5344CB8AC3E}">
        <p14:creationId xmlns:p14="http://schemas.microsoft.com/office/powerpoint/2010/main" val="8980970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solidFill>
            <a:schemeClr val="accent2"/>
          </a:solidFill>
        </p:spPr>
        <p:txBody>
          <a:bodyPr/>
          <a:lstStyle/>
          <a:p>
            <a:r>
              <a:rPr lang="es-ES" dirty="0" err="1"/>
              <a:t>REPETICIóN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13231" y="1100628"/>
            <a:ext cx="7930669" cy="3579849"/>
          </a:xfrm>
        </p:spPr>
        <p:txBody>
          <a:bodyPr/>
          <a:lstStyle/>
          <a:p>
            <a:r>
              <a:rPr lang="es-ES" dirty="0" err="1"/>
              <a:t>Submódulos</a:t>
            </a:r>
            <a:r>
              <a:rPr lang="es-ES" b="0" dirty="0"/>
              <a:t>: Varios</a:t>
            </a:r>
          </a:p>
          <a:p>
            <a:r>
              <a:rPr lang="es-ES" b="0" dirty="0"/>
              <a:t>módulos en</a:t>
            </a:r>
          </a:p>
          <a:p>
            <a:r>
              <a:rPr lang="es-ES" b="0" dirty="0"/>
              <a:t>repetición que</a:t>
            </a:r>
          </a:p>
          <a:p>
            <a:r>
              <a:rPr lang="es-ES" b="0" dirty="0"/>
              <a:t>forman un módulo</a:t>
            </a:r>
          </a:p>
          <a:p>
            <a:r>
              <a:rPr lang="es-ES" b="0" dirty="0"/>
              <a:t>mayor.</a:t>
            </a:r>
          </a:p>
          <a:p>
            <a:r>
              <a:rPr lang="es-ES" b="0" dirty="0"/>
              <a:t> </a:t>
            </a:r>
            <a:r>
              <a:rPr lang="es-ES" dirty="0" err="1"/>
              <a:t>Supermódulo</a:t>
            </a:r>
            <a:r>
              <a:rPr lang="es-ES" b="0" dirty="0"/>
              <a:t>:</a:t>
            </a:r>
          </a:p>
          <a:p>
            <a:r>
              <a:rPr lang="es-ES" b="0" dirty="0"/>
              <a:t>Módulos agrupados</a:t>
            </a:r>
          </a:p>
          <a:p>
            <a:r>
              <a:rPr lang="es-ES" b="0" dirty="0"/>
              <a:t>que se convierten </a:t>
            </a:r>
          </a:p>
          <a:p>
            <a:r>
              <a:rPr lang="es-ES" b="0" dirty="0"/>
              <a:t>en una forma </a:t>
            </a:r>
          </a:p>
          <a:p>
            <a:r>
              <a:rPr lang="es-ES" b="0" dirty="0"/>
              <a:t>mayor.</a:t>
            </a:r>
            <a:endParaRPr lang="es-ES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53878" y="990600"/>
            <a:ext cx="5690923" cy="2185314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96378" y="3254669"/>
            <a:ext cx="6350000" cy="2654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247631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A72EC66-6663-4263-9892-74C08CD5E8DC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75000"/>
            </a:schemeClr>
          </a:solidFill>
        </p:spPr>
        <p:txBody>
          <a:bodyPr/>
          <a:lstStyle/>
          <a:p>
            <a:endParaRPr lang="es-MX" dirty="0"/>
          </a:p>
        </p:txBody>
      </p:sp>
      <p:pic>
        <p:nvPicPr>
          <p:cNvPr id="5" name="Marcador de contenido 4">
            <a:extLst>
              <a:ext uri="{FF2B5EF4-FFF2-40B4-BE49-F238E27FC236}">
                <a16:creationId xmlns:a16="http://schemas.microsoft.com/office/drawing/2014/main" id="{7C6FA15E-75A7-4471-91D0-2E85FC154E1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91579" y="885269"/>
            <a:ext cx="6640455" cy="4097548"/>
          </a:xfrm>
        </p:spPr>
      </p:pic>
    </p:spTree>
    <p:extLst>
      <p:ext uri="{BB962C8B-B14F-4D97-AF65-F5344CB8AC3E}">
        <p14:creationId xmlns:p14="http://schemas.microsoft.com/office/powerpoint/2010/main" val="1083707649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Marcador de posición de imagen 7">
            <a:extLst>
              <a:ext uri="{FF2B5EF4-FFF2-40B4-BE49-F238E27FC236}">
                <a16:creationId xmlns:a16="http://schemas.microsoft.com/office/drawing/2014/main" id="{CB33EF26-46C6-411E-AFFE-8C5C9CC5B588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2"/>
          <a:srcRect l="15570" r="15570"/>
          <a:stretch>
            <a:fillRect/>
          </a:stretch>
        </p:blipFill>
        <p:spPr/>
      </p:pic>
      <p:sp>
        <p:nvSpPr>
          <p:cNvPr id="3" name="Título 2">
            <a:extLst>
              <a:ext uri="{FF2B5EF4-FFF2-40B4-BE49-F238E27FC236}">
                <a16:creationId xmlns:a16="http://schemas.microsoft.com/office/drawing/2014/main" id="{E40299F7-19BA-4ED9-896B-8CC38E3A4E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Muchas gracias!!!!!!</a:t>
            </a:r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E4055E00-EF55-4A9C-AE7E-D75ED37562C4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pPr algn="r"/>
            <a:r>
              <a:rPr lang="es-MX" sz="2000" dirty="0"/>
              <a:t>María Isabel Lara Escobedo</a:t>
            </a:r>
          </a:p>
        </p:txBody>
      </p:sp>
    </p:spTree>
    <p:extLst>
      <p:ext uri="{BB962C8B-B14F-4D97-AF65-F5344CB8AC3E}">
        <p14:creationId xmlns:p14="http://schemas.microsoft.com/office/powerpoint/2010/main" val="37284511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E53A91C-6F86-4971-BE7B-6F389C5794F1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40000"/>
              <a:lumOff val="60000"/>
            </a:schemeClr>
          </a:solidFill>
        </p:spPr>
        <p:txBody>
          <a:bodyPr/>
          <a:lstStyle/>
          <a:p>
            <a:r>
              <a:rPr lang="es-MX" dirty="0"/>
              <a:t>Qué elementos puedes mencionar?</a:t>
            </a:r>
          </a:p>
        </p:txBody>
      </p:sp>
      <p:pic>
        <p:nvPicPr>
          <p:cNvPr id="5" name="Marcador de contenido 4">
            <a:extLst>
              <a:ext uri="{FF2B5EF4-FFF2-40B4-BE49-F238E27FC236}">
                <a16:creationId xmlns:a16="http://schemas.microsoft.com/office/drawing/2014/main" id="{B1793B96-39A0-4177-97DE-78B5DA2BB97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68669" y="927108"/>
            <a:ext cx="6557347" cy="4095466"/>
          </a:xfrm>
        </p:spPr>
      </p:pic>
    </p:spTree>
    <p:extLst>
      <p:ext uri="{BB962C8B-B14F-4D97-AF65-F5344CB8AC3E}">
        <p14:creationId xmlns:p14="http://schemas.microsoft.com/office/powerpoint/2010/main" val="32374540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417193"/>
          </a:xfrm>
        </p:spPr>
        <p:txBody>
          <a:bodyPr/>
          <a:lstStyle/>
          <a:p>
            <a:r>
              <a:rPr lang="es-ES" dirty="0"/>
              <a:t>Contenidos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22959" y="782954"/>
            <a:ext cx="7866287" cy="4277596"/>
          </a:xfrm>
        </p:spPr>
        <p:txBody>
          <a:bodyPr>
            <a:normAutofit/>
          </a:bodyPr>
          <a:lstStyle/>
          <a:p>
            <a:r>
              <a:rPr lang="es-MX" dirty="0"/>
              <a:t>Unidad 1. Diseño y composición</a:t>
            </a:r>
          </a:p>
          <a:p>
            <a:r>
              <a:rPr lang="es-MX" dirty="0"/>
              <a:t>Objetivo: </a:t>
            </a:r>
            <a:r>
              <a:rPr lang="es-ES" dirty="0"/>
              <a:t>Distinguir y aplicar los elementos básicos del diseño para la composición coreográfica a través de su conceptualización y experimentación para habilitar el proceso en el campo creativo.</a:t>
            </a:r>
            <a:endParaRPr lang="es-MX" dirty="0"/>
          </a:p>
          <a:p>
            <a:r>
              <a:rPr lang="es-ES" dirty="0"/>
              <a:t>Tema: </a:t>
            </a:r>
            <a:endParaRPr lang="es-MX" dirty="0"/>
          </a:p>
          <a:p>
            <a:r>
              <a:rPr lang="es-ES" dirty="0">
                <a:solidFill>
                  <a:srgbClr val="FF0000"/>
                </a:solidFill>
              </a:rPr>
              <a:t>1.1 Elementos conceptuales               1.2 Elementos visuales</a:t>
            </a:r>
            <a:endParaRPr lang="es-MX" dirty="0">
              <a:solidFill>
                <a:srgbClr val="FF0000"/>
              </a:solidFill>
            </a:endParaRPr>
          </a:p>
          <a:p>
            <a:r>
              <a:rPr lang="es-ES" dirty="0"/>
              <a:t>1.1.1 Punto                                            1.2.1 Forma</a:t>
            </a:r>
            <a:endParaRPr lang="es-MX" dirty="0"/>
          </a:p>
          <a:p>
            <a:r>
              <a:rPr lang="es-ES" dirty="0"/>
              <a:t>1.1.2  Línea                                            1.2.2 Color</a:t>
            </a:r>
            <a:endParaRPr lang="es-MX" dirty="0"/>
          </a:p>
          <a:p>
            <a:r>
              <a:rPr lang="es-ES" dirty="0"/>
              <a:t>1.1.3  Plano                                            1.2.3 Textura</a:t>
            </a:r>
            <a:endParaRPr lang="es-MX" dirty="0"/>
          </a:p>
          <a:p>
            <a:r>
              <a:rPr lang="es-ES" dirty="0"/>
              <a:t>1.1.4  Volumen                                       1.2.4 Medida</a:t>
            </a:r>
            <a:endParaRPr lang="es-MX" dirty="0"/>
          </a:p>
          <a:p>
            <a:endParaRPr lang="es-MX" dirty="0"/>
          </a:p>
          <a:p>
            <a:endParaRPr lang="es-ES" dirty="0"/>
          </a:p>
        </p:txBody>
      </p:sp>
      <p:pic>
        <p:nvPicPr>
          <p:cNvPr id="4" name="Imagen 3" descr="foto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0631" y="4025403"/>
            <a:ext cx="3857642" cy="25652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202809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5E8209F-DE3B-41AC-AC87-80DABE5D685F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20000"/>
              <a:lumOff val="80000"/>
            </a:schemeClr>
          </a:solidFill>
        </p:spPr>
        <p:txBody>
          <a:bodyPr/>
          <a:lstStyle/>
          <a:p>
            <a:r>
              <a:rPr lang="es-MX" dirty="0"/>
              <a:t>Unidad 1: Diseño y composición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1887B645-385D-4B9E-A9AD-1DE15EBDA51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sz="2000" dirty="0">
                <a:solidFill>
                  <a:srgbClr val="FF0000"/>
                </a:solidFill>
              </a:rPr>
              <a:t>1.3 Elementos de relación                1.4 Elementos prácticos</a:t>
            </a:r>
            <a:endParaRPr lang="es-MX" sz="2000" dirty="0">
              <a:solidFill>
                <a:srgbClr val="FF0000"/>
              </a:solidFill>
            </a:endParaRPr>
          </a:p>
          <a:p>
            <a:endParaRPr lang="es-ES" sz="2000" dirty="0">
              <a:solidFill>
                <a:srgbClr val="FF0000"/>
              </a:solidFill>
            </a:endParaRPr>
          </a:p>
          <a:p>
            <a:r>
              <a:rPr lang="es-ES" sz="1800" dirty="0"/>
              <a:t>1.3.1 Dirección                                                  1.4.1 Representación                                                 </a:t>
            </a:r>
          </a:p>
          <a:p>
            <a:r>
              <a:rPr lang="es-ES" sz="1800" dirty="0"/>
              <a:t>1.3.2 Posición                                                    </a:t>
            </a:r>
          </a:p>
          <a:p>
            <a:r>
              <a:rPr lang="es-ES" sz="1800" dirty="0"/>
              <a:t>1.3.3 Espacio                                                     1.4.2 Función</a:t>
            </a:r>
          </a:p>
          <a:p>
            <a:r>
              <a:rPr lang="es-ES" sz="1800" dirty="0"/>
              <a:t>1.3.4 Gravedad</a:t>
            </a:r>
            <a:endParaRPr lang="es-MX" sz="1800" dirty="0"/>
          </a:p>
          <a:p>
            <a:r>
              <a:rPr lang="es-ES" sz="1800" dirty="0"/>
              <a:t>                                                                           </a:t>
            </a:r>
            <a:endParaRPr lang="es-MX" sz="1800" dirty="0"/>
          </a:p>
          <a:p>
            <a:r>
              <a:rPr lang="es-MX" sz="1800" dirty="0"/>
              <a:t>                                                                            </a:t>
            </a:r>
            <a:r>
              <a:rPr lang="es-ES" sz="1800" dirty="0"/>
              <a:t>1.4.3 Mensaje</a:t>
            </a:r>
            <a:endParaRPr lang="es-MX" sz="1800" dirty="0"/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85166644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158E654-1DBD-4AA6-AEAB-E793635EAEFF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40000"/>
              <a:lumOff val="60000"/>
            </a:schemeClr>
          </a:solidFill>
        </p:spPr>
        <p:txBody>
          <a:bodyPr/>
          <a:lstStyle/>
          <a:p>
            <a:r>
              <a:rPr lang="es-MX" sz="2000" dirty="0"/>
              <a:t>Ahora, menciona los elementos que puedes reconocer…</a:t>
            </a:r>
          </a:p>
        </p:txBody>
      </p:sp>
      <p:pic>
        <p:nvPicPr>
          <p:cNvPr id="5" name="Marcador de contenido 4">
            <a:extLst>
              <a:ext uri="{FF2B5EF4-FFF2-40B4-BE49-F238E27FC236}">
                <a16:creationId xmlns:a16="http://schemas.microsoft.com/office/drawing/2014/main" id="{3531009E-809B-4653-A0F5-1256B12EEE4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61467" y="876849"/>
            <a:ext cx="6438045" cy="4158977"/>
          </a:xfrm>
        </p:spPr>
      </p:pic>
    </p:spTree>
    <p:extLst>
      <p:ext uri="{BB962C8B-B14F-4D97-AF65-F5344CB8AC3E}">
        <p14:creationId xmlns:p14="http://schemas.microsoft.com/office/powerpoint/2010/main" val="220014595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2085892"/>
          </a:xfrm>
          <a:solidFill>
            <a:schemeClr val="accent3"/>
          </a:solidFill>
        </p:spPr>
        <p:txBody>
          <a:bodyPr/>
          <a:lstStyle/>
          <a:p>
            <a:pPr>
              <a:lnSpc>
                <a:spcPct val="150000"/>
              </a:lnSpc>
            </a:pPr>
            <a:r>
              <a:rPr lang="es-MX" sz="1600" b="1" dirty="0"/>
              <a:t>Unidad 2. El espacio escénico</a:t>
            </a:r>
            <a:br>
              <a:rPr lang="es-MX" dirty="0"/>
            </a:br>
            <a:r>
              <a:rPr lang="es-MX" sz="1600" b="1" dirty="0"/>
              <a:t>Objetivo: </a:t>
            </a:r>
            <a:r>
              <a:rPr lang="es-ES" sz="1600" b="1" dirty="0"/>
              <a:t>Distinguir y aplicar los elementos que conforman el espacio escénico en la composición a través de la conceptualización, análisis y sistematización de las herramientas de diseño escénico para la creación y producción coreográfica.</a:t>
            </a:r>
            <a:br>
              <a:rPr lang="es-MX" sz="1600" dirty="0"/>
            </a:br>
            <a:endParaRPr lang="es-ES" sz="1600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22960" y="1355845"/>
            <a:ext cx="7520940" cy="3324632"/>
          </a:xfrm>
        </p:spPr>
        <p:txBody>
          <a:bodyPr>
            <a:noAutofit/>
          </a:bodyPr>
          <a:lstStyle/>
          <a:p>
            <a:endParaRPr lang="es-ES" sz="1800" dirty="0">
              <a:solidFill>
                <a:srgbClr val="FF0000"/>
              </a:solidFill>
            </a:endParaRPr>
          </a:p>
          <a:p>
            <a:endParaRPr lang="es-ES" sz="1800" dirty="0">
              <a:solidFill>
                <a:srgbClr val="FF0000"/>
              </a:solidFill>
            </a:endParaRPr>
          </a:p>
          <a:p>
            <a:endParaRPr lang="es-ES" sz="1800" dirty="0">
              <a:solidFill>
                <a:srgbClr val="FF0000"/>
              </a:solidFill>
            </a:endParaRPr>
          </a:p>
          <a:p>
            <a:r>
              <a:rPr lang="es-ES" sz="1800" dirty="0">
                <a:solidFill>
                  <a:srgbClr val="FF0000"/>
                </a:solidFill>
              </a:rPr>
              <a:t>Tema: 2.1 Escenario</a:t>
            </a:r>
            <a:endParaRPr lang="es-MX" sz="1800" dirty="0">
              <a:solidFill>
                <a:srgbClr val="FF0000"/>
              </a:solidFill>
            </a:endParaRPr>
          </a:p>
          <a:p>
            <a:r>
              <a:rPr lang="es-ES" sz="1800" dirty="0"/>
              <a:t>2.1.1  Tipos de escenario</a:t>
            </a:r>
            <a:endParaRPr lang="es-MX" sz="1800" dirty="0"/>
          </a:p>
          <a:p>
            <a:r>
              <a:rPr lang="es-ES" sz="1800" dirty="0"/>
              <a:t>2.1.2 Topografía</a:t>
            </a:r>
            <a:endParaRPr lang="es-MX" sz="1800" dirty="0"/>
          </a:p>
          <a:p>
            <a:r>
              <a:rPr lang="es-ES" sz="1800" dirty="0"/>
              <a:t>2.1.3  Zonas</a:t>
            </a:r>
            <a:endParaRPr lang="es-MX" sz="1800" dirty="0"/>
          </a:p>
          <a:p>
            <a:r>
              <a:rPr lang="es-ES" sz="1800" dirty="0"/>
              <a:t>2.1.4 Iluminación y atmósfera</a:t>
            </a:r>
            <a:endParaRPr lang="es-MX" sz="1800" dirty="0"/>
          </a:p>
        </p:txBody>
      </p:sp>
      <p:pic>
        <p:nvPicPr>
          <p:cNvPr id="4" name="Imagen 3" descr="foto4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78832" y="2623930"/>
            <a:ext cx="3347046" cy="23327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397386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32153DC-ED87-40AF-828C-449913A6D0BF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40000"/>
              <a:lumOff val="60000"/>
            </a:schemeClr>
          </a:solidFill>
        </p:spPr>
        <p:txBody>
          <a:bodyPr/>
          <a:lstStyle/>
          <a:p>
            <a:r>
              <a:rPr lang="es-MX" dirty="0"/>
              <a:t>Describe la atmósfera…</a:t>
            </a:r>
          </a:p>
        </p:txBody>
      </p:sp>
      <p:pic>
        <p:nvPicPr>
          <p:cNvPr id="5" name="Marcador de contenido 4">
            <a:extLst>
              <a:ext uri="{FF2B5EF4-FFF2-40B4-BE49-F238E27FC236}">
                <a16:creationId xmlns:a16="http://schemas.microsoft.com/office/drawing/2014/main" id="{45172D2D-5954-471F-8D85-24A2390CC48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87520" y="834652"/>
            <a:ext cx="6219228" cy="4227678"/>
          </a:xfrm>
        </p:spPr>
      </p:pic>
    </p:spTree>
    <p:extLst>
      <p:ext uri="{BB962C8B-B14F-4D97-AF65-F5344CB8AC3E}">
        <p14:creationId xmlns:p14="http://schemas.microsoft.com/office/powerpoint/2010/main" val="89898263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Ángulos">
  <a:themeElements>
    <a:clrScheme name="Ángulos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Ángulo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华文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Ángulo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Ángulos.thmx</Template>
  <TotalTime>208</TotalTime>
  <Words>564</Words>
  <Application>Microsoft Office PowerPoint</Application>
  <PresentationFormat>Presentación en pantalla (4:3)</PresentationFormat>
  <Paragraphs>150</Paragraphs>
  <Slides>35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35</vt:i4>
      </vt:variant>
    </vt:vector>
  </HeadingPairs>
  <TitlesOfParts>
    <vt:vector size="40" baseType="lpstr">
      <vt:lpstr>Arial</vt:lpstr>
      <vt:lpstr>Franklin Gothic Book</vt:lpstr>
      <vt:lpstr>Franklin Gothic Medium</vt:lpstr>
      <vt:lpstr>Wingdings</vt:lpstr>
      <vt:lpstr>Ángulos</vt:lpstr>
      <vt:lpstr>Principios coreográficos</vt:lpstr>
      <vt:lpstr>Programa</vt:lpstr>
      <vt:lpstr>Objetivo:</vt:lpstr>
      <vt:lpstr>Qué elementos puedes mencionar?</vt:lpstr>
      <vt:lpstr>Contenidos</vt:lpstr>
      <vt:lpstr>Unidad 1: Diseño y composición</vt:lpstr>
      <vt:lpstr>Ahora, menciona los elementos que puedes reconocer…</vt:lpstr>
      <vt:lpstr>Unidad 2. El espacio escénico Objetivo: Distinguir y aplicar los elementos que conforman el espacio escénico en la composición a través de la conceptualización, análisis y sistematización de las herramientas de diseño escénico para la creación y producción coreográfica. </vt:lpstr>
      <vt:lpstr>Describe la atmósfera…</vt:lpstr>
      <vt:lpstr>Unidad 2: Diseño y composición</vt:lpstr>
      <vt:lpstr>Comenta las direcciones y el trazo escénico…</vt:lpstr>
      <vt:lpstr>Unidad 2: Diseño y composición</vt:lpstr>
      <vt:lpstr>Comenta las relaciones espaciales que puedes apreciar…</vt:lpstr>
      <vt:lpstr>Unidad 3. El discurso coreográfico Objetivo: Entender el discurso coreográfico como una manifestación artística propositiva, estética y social, propiciando una visión crítica a partir del análisis de los elementos sociales y culturales que dan forma al proceso de representación a través del lenguaje de la danza. </vt:lpstr>
      <vt:lpstr>Unidad 3: El discurso coreográfico</vt:lpstr>
      <vt:lpstr>Presentación de PowerPoint</vt:lpstr>
      <vt:lpstr>Elementos visuales</vt:lpstr>
      <vt:lpstr>Elementos visuales</vt:lpstr>
      <vt:lpstr>Presentación de PowerPoint</vt:lpstr>
      <vt:lpstr>La forma como plano</vt:lpstr>
      <vt:lpstr>Presentación de PowerPoint</vt:lpstr>
      <vt:lpstr>Formas positivas y negativas</vt:lpstr>
      <vt:lpstr>La forma y la distribución del color</vt:lpstr>
      <vt:lpstr>Presentación de PowerPoint</vt:lpstr>
      <vt:lpstr>Interrelación de formas</vt:lpstr>
      <vt:lpstr>Presentación de PowerPoint</vt:lpstr>
      <vt:lpstr>Elementos de relación</vt:lpstr>
      <vt:lpstr>Presentación de PowerPoint</vt:lpstr>
      <vt:lpstr>Elementos de relación</vt:lpstr>
      <vt:lpstr>Presentación de PowerPoint</vt:lpstr>
      <vt:lpstr>Variaciones direccionales</vt:lpstr>
      <vt:lpstr>Presentación de PowerPoint</vt:lpstr>
      <vt:lpstr>REPETICIóN</vt:lpstr>
      <vt:lpstr>Presentación de PowerPoint</vt:lpstr>
      <vt:lpstr>Muchas gracias!!!!!!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Principios coreográficos</dc:title>
  <dc:creator>uaemex</dc:creator>
  <cp:lastModifiedBy>EAE María Isabel</cp:lastModifiedBy>
  <cp:revision>13</cp:revision>
  <dcterms:created xsi:type="dcterms:W3CDTF">2019-02-01T16:55:47Z</dcterms:created>
  <dcterms:modified xsi:type="dcterms:W3CDTF">2019-09-27T19:12:01Z</dcterms:modified>
</cp:coreProperties>
</file>