
<file path=[Content_Types].xml><?xml version="1.0" encoding="utf-8"?>
<Types xmlns="http://schemas.openxmlformats.org/package/2006/content-types">
  <Default Extension="bmp" ContentType="image/bmp"/>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sldIdLst>
    <p:sldId id="257" r:id="rId2"/>
    <p:sldId id="258" r:id="rId3"/>
    <p:sldId id="256" r:id="rId4"/>
    <p:sldId id="259" r:id="rId5"/>
    <p:sldId id="283" r:id="rId6"/>
    <p:sldId id="286" r:id="rId7"/>
    <p:sldId id="287" r:id="rId8"/>
    <p:sldId id="271" r:id="rId9"/>
    <p:sldId id="272" r:id="rId10"/>
    <p:sldId id="267" r:id="rId11"/>
    <p:sldId id="285" r:id="rId12"/>
    <p:sldId id="268" r:id="rId13"/>
    <p:sldId id="302" r:id="rId14"/>
    <p:sldId id="284" r:id="rId15"/>
    <p:sldId id="262" r:id="rId16"/>
    <p:sldId id="294" r:id="rId17"/>
    <p:sldId id="301" r:id="rId18"/>
    <p:sldId id="276" r:id="rId19"/>
    <p:sldId id="303" r:id="rId20"/>
    <p:sldId id="304" r:id="rId21"/>
    <p:sldId id="305" r:id="rId22"/>
    <p:sldId id="270" r:id="rId23"/>
    <p:sldId id="288" r:id="rId24"/>
    <p:sldId id="290" r:id="rId25"/>
    <p:sldId id="291" r:id="rId26"/>
    <p:sldId id="292" r:id="rId27"/>
    <p:sldId id="295" r:id="rId28"/>
    <p:sldId id="296" r:id="rId29"/>
    <p:sldId id="297" r:id="rId30"/>
    <p:sldId id="298" r:id="rId31"/>
    <p:sldId id="273" r:id="rId32"/>
    <p:sldId id="275" r:id="rId33"/>
    <p:sldId id="277" r:id="rId34"/>
    <p:sldId id="261" r:id="rId35"/>
    <p:sldId id="293" r:id="rId36"/>
    <p:sldId id="264" r:id="rId37"/>
    <p:sldId id="299" r:id="rId38"/>
    <p:sldId id="278"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5" d="100"/>
          <a:sy n="55" d="100"/>
        </p:scale>
        <p:origin x="42" y="4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0680FA-C129-44DA-9093-7BA69828C13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3611ECD9-32E8-4182-8926-AD7B77E57B8E}">
      <dgm:prSet phldrT="[Texto]"/>
      <dgm:spPr/>
      <dgm:t>
        <a:bodyPr/>
        <a:lstStyle/>
        <a:p>
          <a:r>
            <a:rPr lang="es-ES" dirty="0"/>
            <a:t>Filosofía</a:t>
          </a:r>
          <a:endParaRPr lang="es-MX" dirty="0"/>
        </a:p>
      </dgm:t>
    </dgm:pt>
    <dgm:pt modelId="{27F983DE-F5D8-4D82-BBF4-5ED9ADE671A4}" type="parTrans" cxnId="{3FF05176-4679-4F82-9268-DFACA115A631}">
      <dgm:prSet/>
      <dgm:spPr/>
      <dgm:t>
        <a:bodyPr/>
        <a:lstStyle/>
        <a:p>
          <a:endParaRPr lang="es-MX"/>
        </a:p>
      </dgm:t>
    </dgm:pt>
    <dgm:pt modelId="{F3AD32F3-100A-460B-96FC-F9533BE19100}" type="sibTrans" cxnId="{3FF05176-4679-4F82-9268-DFACA115A631}">
      <dgm:prSet/>
      <dgm:spPr/>
      <dgm:t>
        <a:bodyPr/>
        <a:lstStyle/>
        <a:p>
          <a:endParaRPr lang="es-MX"/>
        </a:p>
      </dgm:t>
    </dgm:pt>
    <dgm:pt modelId="{D2D00F0B-DA6A-452E-A704-98453E0C1DFF}">
      <dgm:prSet phldrT="[Texto]"/>
      <dgm:spPr/>
      <dgm:t>
        <a:bodyPr/>
        <a:lstStyle/>
        <a:p>
          <a:r>
            <a:rPr lang="es-ES" dirty="0"/>
            <a:t>Sociología</a:t>
          </a:r>
          <a:endParaRPr lang="es-MX" dirty="0"/>
        </a:p>
      </dgm:t>
    </dgm:pt>
    <dgm:pt modelId="{E2301463-33F0-4440-9633-CA26CF30B1F7}" type="parTrans" cxnId="{7420D13D-1BAD-4532-A337-F5985EAB1CA3}">
      <dgm:prSet/>
      <dgm:spPr/>
      <dgm:t>
        <a:bodyPr/>
        <a:lstStyle/>
        <a:p>
          <a:endParaRPr lang="es-MX"/>
        </a:p>
      </dgm:t>
    </dgm:pt>
    <dgm:pt modelId="{0EC37AC3-FB7E-4647-9C9B-FFEA79692A2E}" type="sibTrans" cxnId="{7420D13D-1BAD-4532-A337-F5985EAB1CA3}">
      <dgm:prSet/>
      <dgm:spPr/>
      <dgm:t>
        <a:bodyPr/>
        <a:lstStyle/>
        <a:p>
          <a:endParaRPr lang="es-MX"/>
        </a:p>
      </dgm:t>
    </dgm:pt>
    <dgm:pt modelId="{FE8009F6-EB7B-443C-B884-9F0C825CA5FB}">
      <dgm:prSet phldrT="[Texto]"/>
      <dgm:spPr/>
      <dgm:t>
        <a:bodyPr/>
        <a:lstStyle/>
        <a:p>
          <a:r>
            <a:rPr lang="es-ES" dirty="0"/>
            <a:t>Fenomenología</a:t>
          </a:r>
        </a:p>
        <a:p>
          <a:r>
            <a:rPr lang="es-ES" dirty="0">
              <a:solidFill>
                <a:schemeClr val="bg1"/>
              </a:solidFill>
            </a:rPr>
            <a:t>Edmund Husserl</a:t>
          </a:r>
        </a:p>
        <a:p>
          <a:r>
            <a:rPr lang="es-ES" dirty="0">
              <a:solidFill>
                <a:schemeClr val="bg1"/>
              </a:solidFill>
            </a:rPr>
            <a:t>(1859-1938)</a:t>
          </a:r>
          <a:endParaRPr lang="es-MX" dirty="0">
            <a:solidFill>
              <a:schemeClr val="bg1"/>
            </a:solidFill>
          </a:endParaRPr>
        </a:p>
      </dgm:t>
    </dgm:pt>
    <dgm:pt modelId="{EF6AF7D0-327E-4039-BCE8-F40F230F27D4}" type="parTrans" cxnId="{6183299E-FB26-49A9-9332-ACE200D2597D}">
      <dgm:prSet/>
      <dgm:spPr/>
      <dgm:t>
        <a:bodyPr/>
        <a:lstStyle/>
        <a:p>
          <a:endParaRPr lang="es-MX"/>
        </a:p>
      </dgm:t>
    </dgm:pt>
    <dgm:pt modelId="{C548CEEE-2462-4DDF-8BF0-04161533A836}" type="sibTrans" cxnId="{6183299E-FB26-49A9-9332-ACE200D2597D}">
      <dgm:prSet/>
      <dgm:spPr/>
      <dgm:t>
        <a:bodyPr/>
        <a:lstStyle/>
        <a:p>
          <a:endParaRPr lang="es-MX"/>
        </a:p>
      </dgm:t>
    </dgm:pt>
    <dgm:pt modelId="{D6E74043-009C-41B3-80E4-BA394C639599}">
      <dgm:prSet phldrT="[Texto]"/>
      <dgm:spPr/>
      <dgm:t>
        <a:bodyPr/>
        <a:lstStyle/>
        <a:p>
          <a:r>
            <a:rPr lang="es-ES" dirty="0"/>
            <a:t>Sociología comprensiva</a:t>
          </a:r>
        </a:p>
        <a:p>
          <a:r>
            <a:rPr lang="es-ES" dirty="0">
              <a:solidFill>
                <a:schemeClr val="bg1"/>
              </a:solidFill>
            </a:rPr>
            <a:t>Max Weber</a:t>
          </a:r>
        </a:p>
        <a:p>
          <a:r>
            <a:rPr lang="es-ES" dirty="0">
              <a:solidFill>
                <a:schemeClr val="bg1"/>
              </a:solidFill>
            </a:rPr>
            <a:t>(1864-1920)</a:t>
          </a:r>
        </a:p>
        <a:p>
          <a:endParaRPr lang="es-MX" dirty="0">
            <a:solidFill>
              <a:schemeClr val="bg1"/>
            </a:solidFill>
          </a:endParaRPr>
        </a:p>
      </dgm:t>
    </dgm:pt>
    <dgm:pt modelId="{5340C771-73E4-4C14-81E3-BB779BE3AB97}" type="parTrans" cxnId="{6B29E2FA-C4B1-46BB-B1CD-966761228657}">
      <dgm:prSet/>
      <dgm:spPr/>
      <dgm:t>
        <a:bodyPr/>
        <a:lstStyle/>
        <a:p>
          <a:endParaRPr lang="es-MX"/>
        </a:p>
      </dgm:t>
    </dgm:pt>
    <dgm:pt modelId="{C21F43FC-BBF7-4F1F-A9CA-66EAD01EE1C0}" type="sibTrans" cxnId="{6B29E2FA-C4B1-46BB-B1CD-966761228657}">
      <dgm:prSet/>
      <dgm:spPr/>
      <dgm:t>
        <a:bodyPr/>
        <a:lstStyle/>
        <a:p>
          <a:endParaRPr lang="es-MX"/>
        </a:p>
      </dgm:t>
    </dgm:pt>
    <dgm:pt modelId="{2EA9D0ED-A188-4EB7-84E4-0B9BA7B76053}">
      <dgm:prSet phldrT="[Texto]"/>
      <dgm:spPr/>
      <dgm:t>
        <a:bodyPr/>
        <a:lstStyle/>
        <a:p>
          <a:r>
            <a:rPr lang="es-ES" dirty="0"/>
            <a:t>Sociología fenomenológica</a:t>
          </a:r>
        </a:p>
        <a:p>
          <a:r>
            <a:rPr lang="es-ES" dirty="0"/>
            <a:t>Estudios sociales</a:t>
          </a:r>
        </a:p>
        <a:p>
          <a:r>
            <a:rPr lang="es-ES" dirty="0">
              <a:solidFill>
                <a:schemeClr val="bg1"/>
              </a:solidFill>
            </a:rPr>
            <a:t>Alfred Schütz</a:t>
          </a:r>
        </a:p>
        <a:p>
          <a:r>
            <a:rPr lang="es-ES" dirty="0">
              <a:solidFill>
                <a:schemeClr val="bg1"/>
              </a:solidFill>
            </a:rPr>
            <a:t>(1899-1959)</a:t>
          </a:r>
          <a:endParaRPr lang="es-MX" dirty="0">
            <a:solidFill>
              <a:schemeClr val="bg1"/>
            </a:solidFill>
          </a:endParaRPr>
        </a:p>
      </dgm:t>
    </dgm:pt>
    <dgm:pt modelId="{650A70B0-9863-49B9-A518-52BD7E78AD15}" type="parTrans" cxnId="{48DDC63E-ABDC-43B5-9EB8-2D16F531AD28}">
      <dgm:prSet/>
      <dgm:spPr/>
      <dgm:t>
        <a:bodyPr/>
        <a:lstStyle/>
        <a:p>
          <a:endParaRPr lang="es-MX"/>
        </a:p>
      </dgm:t>
    </dgm:pt>
    <dgm:pt modelId="{0355436D-781B-43B4-9BC4-21E44E250956}" type="sibTrans" cxnId="{48DDC63E-ABDC-43B5-9EB8-2D16F531AD28}">
      <dgm:prSet/>
      <dgm:spPr/>
      <dgm:t>
        <a:bodyPr/>
        <a:lstStyle/>
        <a:p>
          <a:endParaRPr lang="es-MX"/>
        </a:p>
      </dgm:t>
    </dgm:pt>
    <dgm:pt modelId="{CAD3648C-EF25-49E9-BA57-133BC02F8A88}" type="pres">
      <dgm:prSet presAssocID="{3A0680FA-C129-44DA-9093-7BA69828C136}" presName="diagram" presStyleCnt="0">
        <dgm:presLayoutVars>
          <dgm:dir/>
          <dgm:resizeHandles val="exact"/>
        </dgm:presLayoutVars>
      </dgm:prSet>
      <dgm:spPr/>
    </dgm:pt>
    <dgm:pt modelId="{13D771CB-86C6-46B2-AD7D-4A807876E55B}" type="pres">
      <dgm:prSet presAssocID="{3611ECD9-32E8-4182-8926-AD7B77E57B8E}" presName="node" presStyleLbl="node1" presStyleIdx="0" presStyleCnt="5">
        <dgm:presLayoutVars>
          <dgm:bulletEnabled val="1"/>
        </dgm:presLayoutVars>
      </dgm:prSet>
      <dgm:spPr/>
    </dgm:pt>
    <dgm:pt modelId="{B576B98A-7E70-4E92-B37C-22E14F470BF5}" type="pres">
      <dgm:prSet presAssocID="{F3AD32F3-100A-460B-96FC-F9533BE19100}" presName="sibTrans" presStyleCnt="0"/>
      <dgm:spPr/>
    </dgm:pt>
    <dgm:pt modelId="{7B313D2C-D62D-4D78-A59B-4CBD8D597761}" type="pres">
      <dgm:prSet presAssocID="{D2D00F0B-DA6A-452E-A704-98453E0C1DFF}" presName="node" presStyleLbl="node1" presStyleIdx="1" presStyleCnt="5">
        <dgm:presLayoutVars>
          <dgm:bulletEnabled val="1"/>
        </dgm:presLayoutVars>
      </dgm:prSet>
      <dgm:spPr/>
    </dgm:pt>
    <dgm:pt modelId="{C8F8DDCC-C7EA-415A-87EF-46A59AC1201E}" type="pres">
      <dgm:prSet presAssocID="{0EC37AC3-FB7E-4647-9C9B-FFEA79692A2E}" presName="sibTrans" presStyleCnt="0"/>
      <dgm:spPr/>
    </dgm:pt>
    <dgm:pt modelId="{108FA357-0D07-4E5E-A7F9-702C844B3275}" type="pres">
      <dgm:prSet presAssocID="{FE8009F6-EB7B-443C-B884-9F0C825CA5FB}" presName="node" presStyleLbl="node1" presStyleIdx="2" presStyleCnt="5">
        <dgm:presLayoutVars>
          <dgm:bulletEnabled val="1"/>
        </dgm:presLayoutVars>
      </dgm:prSet>
      <dgm:spPr/>
    </dgm:pt>
    <dgm:pt modelId="{EEE2253B-0C81-4B3C-8AB2-3398A821BBA8}" type="pres">
      <dgm:prSet presAssocID="{C548CEEE-2462-4DDF-8BF0-04161533A836}" presName="sibTrans" presStyleCnt="0"/>
      <dgm:spPr/>
    </dgm:pt>
    <dgm:pt modelId="{2E7AAED9-D502-4119-BE8D-2D2901118ED8}" type="pres">
      <dgm:prSet presAssocID="{D6E74043-009C-41B3-80E4-BA394C639599}" presName="node" presStyleLbl="node1" presStyleIdx="3" presStyleCnt="5">
        <dgm:presLayoutVars>
          <dgm:bulletEnabled val="1"/>
        </dgm:presLayoutVars>
      </dgm:prSet>
      <dgm:spPr/>
    </dgm:pt>
    <dgm:pt modelId="{AFF29582-3959-465C-B7AC-EB17CEB4C5DA}" type="pres">
      <dgm:prSet presAssocID="{C21F43FC-BBF7-4F1F-A9CA-66EAD01EE1C0}" presName="sibTrans" presStyleCnt="0"/>
      <dgm:spPr/>
    </dgm:pt>
    <dgm:pt modelId="{1F968674-E2C9-42B3-BFDB-4DD97B03692A}" type="pres">
      <dgm:prSet presAssocID="{2EA9D0ED-A188-4EB7-84E4-0B9BA7B76053}" presName="node" presStyleLbl="node1" presStyleIdx="4" presStyleCnt="5">
        <dgm:presLayoutVars>
          <dgm:bulletEnabled val="1"/>
        </dgm:presLayoutVars>
      </dgm:prSet>
      <dgm:spPr/>
    </dgm:pt>
  </dgm:ptLst>
  <dgm:cxnLst>
    <dgm:cxn modelId="{3AB79B2A-2271-4F71-A1F9-CA14FABE944E}" type="presOf" srcId="{3611ECD9-32E8-4182-8926-AD7B77E57B8E}" destId="{13D771CB-86C6-46B2-AD7D-4A807876E55B}" srcOrd="0" destOrd="0" presId="urn:microsoft.com/office/officeart/2005/8/layout/default"/>
    <dgm:cxn modelId="{8BB0EA2E-C2EB-41F4-83AF-7F3B85F37082}" type="presOf" srcId="{FE8009F6-EB7B-443C-B884-9F0C825CA5FB}" destId="{108FA357-0D07-4E5E-A7F9-702C844B3275}" srcOrd="0" destOrd="0" presId="urn:microsoft.com/office/officeart/2005/8/layout/default"/>
    <dgm:cxn modelId="{5DE7663C-0D75-40B0-97E3-EF3B449E60BD}" type="presOf" srcId="{D2D00F0B-DA6A-452E-A704-98453E0C1DFF}" destId="{7B313D2C-D62D-4D78-A59B-4CBD8D597761}" srcOrd="0" destOrd="0" presId="urn:microsoft.com/office/officeart/2005/8/layout/default"/>
    <dgm:cxn modelId="{7420D13D-1BAD-4532-A337-F5985EAB1CA3}" srcId="{3A0680FA-C129-44DA-9093-7BA69828C136}" destId="{D2D00F0B-DA6A-452E-A704-98453E0C1DFF}" srcOrd="1" destOrd="0" parTransId="{E2301463-33F0-4440-9633-CA26CF30B1F7}" sibTransId="{0EC37AC3-FB7E-4647-9C9B-FFEA79692A2E}"/>
    <dgm:cxn modelId="{48DDC63E-ABDC-43B5-9EB8-2D16F531AD28}" srcId="{3A0680FA-C129-44DA-9093-7BA69828C136}" destId="{2EA9D0ED-A188-4EB7-84E4-0B9BA7B76053}" srcOrd="4" destOrd="0" parTransId="{650A70B0-9863-49B9-A518-52BD7E78AD15}" sibTransId="{0355436D-781B-43B4-9BC4-21E44E250956}"/>
    <dgm:cxn modelId="{3FF05176-4679-4F82-9268-DFACA115A631}" srcId="{3A0680FA-C129-44DA-9093-7BA69828C136}" destId="{3611ECD9-32E8-4182-8926-AD7B77E57B8E}" srcOrd="0" destOrd="0" parTransId="{27F983DE-F5D8-4D82-BBF4-5ED9ADE671A4}" sibTransId="{F3AD32F3-100A-460B-96FC-F9533BE19100}"/>
    <dgm:cxn modelId="{FA702B78-5647-4F77-A7BE-E908790E82F4}" type="presOf" srcId="{D6E74043-009C-41B3-80E4-BA394C639599}" destId="{2E7AAED9-D502-4119-BE8D-2D2901118ED8}" srcOrd="0" destOrd="0" presId="urn:microsoft.com/office/officeart/2005/8/layout/default"/>
    <dgm:cxn modelId="{7BC71379-0789-4859-877A-0D7B6F9F9125}" type="presOf" srcId="{3A0680FA-C129-44DA-9093-7BA69828C136}" destId="{CAD3648C-EF25-49E9-BA57-133BC02F8A88}" srcOrd="0" destOrd="0" presId="urn:microsoft.com/office/officeart/2005/8/layout/default"/>
    <dgm:cxn modelId="{6183299E-FB26-49A9-9332-ACE200D2597D}" srcId="{3A0680FA-C129-44DA-9093-7BA69828C136}" destId="{FE8009F6-EB7B-443C-B884-9F0C825CA5FB}" srcOrd="2" destOrd="0" parTransId="{EF6AF7D0-327E-4039-BCE8-F40F230F27D4}" sibTransId="{C548CEEE-2462-4DDF-8BF0-04161533A836}"/>
    <dgm:cxn modelId="{DB9674CC-B176-46EA-9DB4-703604D72ECD}" type="presOf" srcId="{2EA9D0ED-A188-4EB7-84E4-0B9BA7B76053}" destId="{1F968674-E2C9-42B3-BFDB-4DD97B03692A}" srcOrd="0" destOrd="0" presId="urn:microsoft.com/office/officeart/2005/8/layout/default"/>
    <dgm:cxn modelId="{6B29E2FA-C4B1-46BB-B1CD-966761228657}" srcId="{3A0680FA-C129-44DA-9093-7BA69828C136}" destId="{D6E74043-009C-41B3-80E4-BA394C639599}" srcOrd="3" destOrd="0" parTransId="{5340C771-73E4-4C14-81E3-BB779BE3AB97}" sibTransId="{C21F43FC-BBF7-4F1F-A9CA-66EAD01EE1C0}"/>
    <dgm:cxn modelId="{628A3FCD-E1EC-4C46-964E-74EFE98CFFCB}" type="presParOf" srcId="{CAD3648C-EF25-49E9-BA57-133BC02F8A88}" destId="{13D771CB-86C6-46B2-AD7D-4A807876E55B}" srcOrd="0" destOrd="0" presId="urn:microsoft.com/office/officeart/2005/8/layout/default"/>
    <dgm:cxn modelId="{753F5653-B64B-4BCB-9651-979FC6FAD6F4}" type="presParOf" srcId="{CAD3648C-EF25-49E9-BA57-133BC02F8A88}" destId="{B576B98A-7E70-4E92-B37C-22E14F470BF5}" srcOrd="1" destOrd="0" presId="urn:microsoft.com/office/officeart/2005/8/layout/default"/>
    <dgm:cxn modelId="{E17EE391-FBEF-4BB7-8F9F-C672A2AAB713}" type="presParOf" srcId="{CAD3648C-EF25-49E9-BA57-133BC02F8A88}" destId="{7B313D2C-D62D-4D78-A59B-4CBD8D597761}" srcOrd="2" destOrd="0" presId="urn:microsoft.com/office/officeart/2005/8/layout/default"/>
    <dgm:cxn modelId="{A05AD336-A60D-4BF6-83EE-A545A709CE75}" type="presParOf" srcId="{CAD3648C-EF25-49E9-BA57-133BC02F8A88}" destId="{C8F8DDCC-C7EA-415A-87EF-46A59AC1201E}" srcOrd="3" destOrd="0" presId="urn:microsoft.com/office/officeart/2005/8/layout/default"/>
    <dgm:cxn modelId="{702621BE-865D-4847-BBF2-FE33A5F7610D}" type="presParOf" srcId="{CAD3648C-EF25-49E9-BA57-133BC02F8A88}" destId="{108FA357-0D07-4E5E-A7F9-702C844B3275}" srcOrd="4" destOrd="0" presId="urn:microsoft.com/office/officeart/2005/8/layout/default"/>
    <dgm:cxn modelId="{5585ABD3-8F8C-463D-A228-52E444EB3648}" type="presParOf" srcId="{CAD3648C-EF25-49E9-BA57-133BC02F8A88}" destId="{EEE2253B-0C81-4B3C-8AB2-3398A821BBA8}" srcOrd="5" destOrd="0" presId="urn:microsoft.com/office/officeart/2005/8/layout/default"/>
    <dgm:cxn modelId="{03D0ECA7-AF3E-45B0-8690-8F995681349F}" type="presParOf" srcId="{CAD3648C-EF25-49E9-BA57-133BC02F8A88}" destId="{2E7AAED9-D502-4119-BE8D-2D2901118ED8}" srcOrd="6" destOrd="0" presId="urn:microsoft.com/office/officeart/2005/8/layout/default"/>
    <dgm:cxn modelId="{757421D6-9D74-4777-B534-94370462A225}" type="presParOf" srcId="{CAD3648C-EF25-49E9-BA57-133BC02F8A88}" destId="{AFF29582-3959-465C-B7AC-EB17CEB4C5DA}" srcOrd="7" destOrd="0" presId="urn:microsoft.com/office/officeart/2005/8/layout/default"/>
    <dgm:cxn modelId="{71B15E76-C6E9-48CF-9655-56FF59E80643}" type="presParOf" srcId="{CAD3648C-EF25-49E9-BA57-133BC02F8A88}" destId="{1F968674-E2C9-42B3-BFDB-4DD97B03692A}"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D771CB-86C6-46B2-AD7D-4A807876E55B}">
      <dsp:nvSpPr>
        <dsp:cNvPr id="0" name=""/>
        <dsp:cNvSpPr/>
      </dsp:nvSpPr>
      <dsp:spPr>
        <a:xfrm>
          <a:off x="1046956" y="2062"/>
          <a:ext cx="2873374" cy="172402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Filosofía</a:t>
          </a:r>
          <a:endParaRPr lang="es-MX" sz="1800" kern="1200" dirty="0"/>
        </a:p>
      </dsp:txBody>
      <dsp:txXfrm>
        <a:off x="1046956" y="2062"/>
        <a:ext cx="2873374" cy="1724025"/>
      </dsp:txXfrm>
    </dsp:sp>
    <dsp:sp modelId="{7B313D2C-D62D-4D78-A59B-4CBD8D597761}">
      <dsp:nvSpPr>
        <dsp:cNvPr id="0" name=""/>
        <dsp:cNvSpPr/>
      </dsp:nvSpPr>
      <dsp:spPr>
        <a:xfrm>
          <a:off x="4207668" y="2062"/>
          <a:ext cx="2873374" cy="172402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Sociología</a:t>
          </a:r>
          <a:endParaRPr lang="es-MX" sz="1800" kern="1200" dirty="0"/>
        </a:p>
      </dsp:txBody>
      <dsp:txXfrm>
        <a:off x="4207668" y="2062"/>
        <a:ext cx="2873374" cy="1724025"/>
      </dsp:txXfrm>
    </dsp:sp>
    <dsp:sp modelId="{108FA357-0D07-4E5E-A7F9-702C844B3275}">
      <dsp:nvSpPr>
        <dsp:cNvPr id="0" name=""/>
        <dsp:cNvSpPr/>
      </dsp:nvSpPr>
      <dsp:spPr>
        <a:xfrm>
          <a:off x="1046956" y="2013425"/>
          <a:ext cx="2873374" cy="172402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Fenomenología</a:t>
          </a:r>
        </a:p>
        <a:p>
          <a:pPr marL="0" lvl="0" indent="0" algn="ctr" defTabSz="800100">
            <a:lnSpc>
              <a:spcPct val="90000"/>
            </a:lnSpc>
            <a:spcBef>
              <a:spcPct val="0"/>
            </a:spcBef>
            <a:spcAft>
              <a:spcPct val="35000"/>
            </a:spcAft>
            <a:buNone/>
          </a:pPr>
          <a:r>
            <a:rPr lang="es-ES" sz="1800" kern="1200" dirty="0">
              <a:solidFill>
                <a:schemeClr val="bg1"/>
              </a:solidFill>
            </a:rPr>
            <a:t>Edmund Husserl</a:t>
          </a:r>
        </a:p>
        <a:p>
          <a:pPr marL="0" lvl="0" indent="0" algn="ctr" defTabSz="800100">
            <a:lnSpc>
              <a:spcPct val="90000"/>
            </a:lnSpc>
            <a:spcBef>
              <a:spcPct val="0"/>
            </a:spcBef>
            <a:spcAft>
              <a:spcPct val="35000"/>
            </a:spcAft>
            <a:buNone/>
          </a:pPr>
          <a:r>
            <a:rPr lang="es-ES" sz="1800" kern="1200" dirty="0">
              <a:solidFill>
                <a:schemeClr val="bg1"/>
              </a:solidFill>
            </a:rPr>
            <a:t>(1859-1938)</a:t>
          </a:r>
          <a:endParaRPr lang="es-MX" sz="1800" kern="1200" dirty="0">
            <a:solidFill>
              <a:schemeClr val="bg1"/>
            </a:solidFill>
          </a:endParaRPr>
        </a:p>
      </dsp:txBody>
      <dsp:txXfrm>
        <a:off x="1046956" y="2013425"/>
        <a:ext cx="2873374" cy="1724025"/>
      </dsp:txXfrm>
    </dsp:sp>
    <dsp:sp modelId="{2E7AAED9-D502-4119-BE8D-2D2901118ED8}">
      <dsp:nvSpPr>
        <dsp:cNvPr id="0" name=""/>
        <dsp:cNvSpPr/>
      </dsp:nvSpPr>
      <dsp:spPr>
        <a:xfrm>
          <a:off x="4207668" y="2013425"/>
          <a:ext cx="2873374" cy="172402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Sociología comprensiva</a:t>
          </a:r>
        </a:p>
        <a:p>
          <a:pPr marL="0" lvl="0" indent="0" algn="ctr" defTabSz="800100">
            <a:lnSpc>
              <a:spcPct val="90000"/>
            </a:lnSpc>
            <a:spcBef>
              <a:spcPct val="0"/>
            </a:spcBef>
            <a:spcAft>
              <a:spcPct val="35000"/>
            </a:spcAft>
            <a:buNone/>
          </a:pPr>
          <a:r>
            <a:rPr lang="es-ES" sz="1800" kern="1200" dirty="0">
              <a:solidFill>
                <a:schemeClr val="bg1"/>
              </a:solidFill>
            </a:rPr>
            <a:t>Max Weber</a:t>
          </a:r>
        </a:p>
        <a:p>
          <a:pPr marL="0" lvl="0" indent="0" algn="ctr" defTabSz="800100">
            <a:lnSpc>
              <a:spcPct val="90000"/>
            </a:lnSpc>
            <a:spcBef>
              <a:spcPct val="0"/>
            </a:spcBef>
            <a:spcAft>
              <a:spcPct val="35000"/>
            </a:spcAft>
            <a:buNone/>
          </a:pPr>
          <a:r>
            <a:rPr lang="es-ES" sz="1800" kern="1200" dirty="0">
              <a:solidFill>
                <a:schemeClr val="bg1"/>
              </a:solidFill>
            </a:rPr>
            <a:t>(1864-1920)</a:t>
          </a:r>
        </a:p>
        <a:p>
          <a:pPr marL="0" lvl="0" indent="0" algn="ctr" defTabSz="800100">
            <a:lnSpc>
              <a:spcPct val="90000"/>
            </a:lnSpc>
            <a:spcBef>
              <a:spcPct val="0"/>
            </a:spcBef>
            <a:spcAft>
              <a:spcPct val="35000"/>
            </a:spcAft>
            <a:buNone/>
          </a:pPr>
          <a:endParaRPr lang="es-MX" sz="1800" kern="1200" dirty="0">
            <a:solidFill>
              <a:schemeClr val="bg1"/>
            </a:solidFill>
          </a:endParaRPr>
        </a:p>
      </dsp:txBody>
      <dsp:txXfrm>
        <a:off x="4207668" y="2013425"/>
        <a:ext cx="2873374" cy="1724025"/>
      </dsp:txXfrm>
    </dsp:sp>
    <dsp:sp modelId="{1F968674-E2C9-42B3-BFDB-4DD97B03692A}">
      <dsp:nvSpPr>
        <dsp:cNvPr id="0" name=""/>
        <dsp:cNvSpPr/>
      </dsp:nvSpPr>
      <dsp:spPr>
        <a:xfrm>
          <a:off x="2627312" y="4024788"/>
          <a:ext cx="2873374" cy="172402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Sociología fenomenológica</a:t>
          </a:r>
        </a:p>
        <a:p>
          <a:pPr marL="0" lvl="0" indent="0" algn="ctr" defTabSz="800100">
            <a:lnSpc>
              <a:spcPct val="90000"/>
            </a:lnSpc>
            <a:spcBef>
              <a:spcPct val="0"/>
            </a:spcBef>
            <a:spcAft>
              <a:spcPct val="35000"/>
            </a:spcAft>
            <a:buNone/>
          </a:pPr>
          <a:r>
            <a:rPr lang="es-ES" sz="1800" kern="1200" dirty="0"/>
            <a:t>Estudios sociales</a:t>
          </a:r>
        </a:p>
        <a:p>
          <a:pPr marL="0" lvl="0" indent="0" algn="ctr" defTabSz="800100">
            <a:lnSpc>
              <a:spcPct val="90000"/>
            </a:lnSpc>
            <a:spcBef>
              <a:spcPct val="0"/>
            </a:spcBef>
            <a:spcAft>
              <a:spcPct val="35000"/>
            </a:spcAft>
            <a:buNone/>
          </a:pPr>
          <a:r>
            <a:rPr lang="es-ES" sz="1800" kern="1200" dirty="0">
              <a:solidFill>
                <a:schemeClr val="bg1"/>
              </a:solidFill>
            </a:rPr>
            <a:t>Alfred Schütz</a:t>
          </a:r>
        </a:p>
        <a:p>
          <a:pPr marL="0" lvl="0" indent="0" algn="ctr" defTabSz="800100">
            <a:lnSpc>
              <a:spcPct val="90000"/>
            </a:lnSpc>
            <a:spcBef>
              <a:spcPct val="0"/>
            </a:spcBef>
            <a:spcAft>
              <a:spcPct val="35000"/>
            </a:spcAft>
            <a:buNone/>
          </a:pPr>
          <a:r>
            <a:rPr lang="es-ES" sz="1800" kern="1200" dirty="0">
              <a:solidFill>
                <a:schemeClr val="bg1"/>
              </a:solidFill>
            </a:rPr>
            <a:t>(1899-1959)</a:t>
          </a:r>
          <a:endParaRPr lang="es-MX" sz="1800" kern="1200" dirty="0">
            <a:solidFill>
              <a:schemeClr val="bg1"/>
            </a:solidFill>
          </a:endParaRPr>
        </a:p>
      </dsp:txBody>
      <dsp:txXfrm>
        <a:off x="2627312" y="4024788"/>
        <a:ext cx="2873374" cy="172402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6" name="Rectangle 15"/>
          <p:cNvSpPr/>
          <p:nvPr/>
        </p:nvSpPr>
        <p:spPr>
          <a:xfrm>
            <a:off x="1" y="0"/>
            <a:ext cx="12192000" cy="6858000"/>
          </a:xfrm>
          <a:prstGeom prst="rect">
            <a:avLst/>
          </a:prstGeom>
          <a:blipFill dpi="0" rotWithShape="1">
            <a:blip r:embed="rId2">
              <a:alphaModFix amt="45000"/>
              <a:duotone>
                <a:schemeClr val="accent2">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11" name="Rectangle 10"/>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mj-lt"/>
                <a:ea typeface="+mn-ea"/>
                <a:cs typeface="+mn-cs"/>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2"/>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03FCE02C-6EC6-4E09-BC2C-9FDED4DE236E}" type="datetimeFigureOut">
              <a:rPr lang="en-US" dirty="0"/>
              <a:t>9/17/2019</a:t>
            </a:fld>
            <a:endParaRPr lang="en-US" dirty="0"/>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tx2"/>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2"/>
                </a:solidFill>
              </a:defRPr>
            </a:lvl1pPr>
          </a:lstStyle>
          <a:p>
            <a:fld id="{4FAB73BC-B049-4115-A692-8D63A059BFB8}"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FB075A7A-4A9A-410F-B848-AB998ACC9419}" type="datetimeFigureOut">
              <a:rPr lang="en-US" dirty="0"/>
              <a:pPr/>
              <a:t>9/17/2019</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AA5F3E88-2D66-4D17-B0FA-EA13CB20B2FF}" type="datetimeFigureOut">
              <a:rPr lang="en-US" dirty="0"/>
              <a:pPr/>
              <a:t>9/17/2019</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lvl1pPr>
              <a:defRPr sz="1800"/>
            </a:lvl1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4D8F36E1-9596-4E98-8786-4A17C5D29C65}" type="datetimeFigureOut">
              <a:rPr lang="en-US" dirty="0"/>
              <a:pPr/>
              <a:t>9/17/2019</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9" name="Rectangle 18"/>
          <p:cNvSpPr/>
          <p:nvPr/>
        </p:nvSpPr>
        <p:spPr>
          <a:xfrm>
            <a:off x="0" y="0"/>
            <a:ext cx="12192000" cy="6858000"/>
          </a:xfrm>
          <a:prstGeom prst="rect">
            <a:avLst/>
          </a:prstGeom>
          <a:blipFill dpi="0" rotWithShape="1">
            <a:blip r:embed="rId2">
              <a:alphaModFix amt="40000"/>
              <a:duotone>
                <a:schemeClr val="accent3">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24" name="Rectangle 23"/>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30" name="Rectangle 29"/>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mj-lt"/>
                <a:ea typeface="+mn-ea"/>
                <a:cs typeface="+mn-cs"/>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EE4D1A55-63BC-4BA2-9538-7DDEADA10621}" type="datetimeFigureOut">
              <a:rPr lang="en-US" dirty="0"/>
              <a:t>9/17/2019</a:t>
            </a:fld>
            <a:endParaRPr lang="en-US" dirty="0"/>
          </a:p>
        </p:txBody>
      </p:sp>
      <p:sp>
        <p:nvSpPr>
          <p:cNvPr id="5" name="Footer Placeholder 4"/>
          <p:cNvSpPr>
            <a:spLocks noGrp="1"/>
          </p:cNvSpPr>
          <p:nvPr>
            <p:ph type="ftr" sz="quarter" idx="11"/>
          </p:nvPr>
        </p:nvSpPr>
        <p:spPr>
          <a:xfrm>
            <a:off x="1453896" y="5212080"/>
            <a:ext cx="5907024" cy="228600"/>
          </a:xfrm>
        </p:spPr>
        <p:txBody>
          <a:bodyPr/>
          <a:lstStyle>
            <a:lvl1pPr algn="l">
              <a:defRPr>
                <a:solidFill>
                  <a:schemeClr val="tx2"/>
                </a:solidFill>
              </a:defRPr>
            </a:lvl1pPr>
          </a:lstStyle>
          <a:p>
            <a:endParaRPr lang="en-US" dirty="0"/>
          </a:p>
        </p:txBody>
      </p:sp>
      <p:sp>
        <p:nvSpPr>
          <p:cNvPr id="6" name="Slide Number Placeholder 5"/>
          <p:cNvSpPr>
            <a:spLocks noGrp="1"/>
          </p:cNvSpPr>
          <p:nvPr>
            <p:ph type="sldNum" sz="quarter" idx="12"/>
          </p:nvPr>
        </p:nvSpPr>
        <p:spPr>
          <a:xfrm>
            <a:off x="8604504" y="5212080"/>
            <a:ext cx="2112264" cy="228600"/>
          </a:xfrm>
        </p:spPr>
        <p:txBody>
          <a:bodyPr/>
          <a:lstStyle>
            <a:lvl1pPr>
              <a:defRPr>
                <a:solidFill>
                  <a:schemeClr val="tx2"/>
                </a:solidFill>
              </a:defRPr>
            </a:lvl1pPr>
          </a:lstStyle>
          <a:p>
            <a:fld id="{4FAB73BC-B049-4115-A692-8D63A059BFB8}"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lvl1pPr>
              <a:defRPr>
                <a:solidFill>
                  <a:schemeClr val="tx2"/>
                </a:solidFill>
              </a:defRPr>
            </a:lvl1pPr>
          </a:lstStyle>
          <a:p>
            <a:fld id="{66D01ABB-8821-4BF5-97A9-E1A66ACAEAA9}" type="datetimeFigureOut">
              <a:rPr lang="en-US" dirty="0"/>
              <a:pPr/>
              <a:t>9/17/2019</a:t>
            </a:fld>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lvl1pPr>
              <a:defRPr>
                <a:solidFill>
                  <a:schemeClr val="tx2"/>
                </a:solidFill>
              </a:defRPr>
            </a:lvl1pPr>
          </a:lstStyle>
          <a:p>
            <a:fld id="{20C37B1C-D4A1-4A4F-A470-80868146AFC5}" type="datetimeFigureOut">
              <a:rPr lang="en-US" dirty="0"/>
              <a:pPr/>
              <a:t>9/17/2019</a:t>
            </a:fld>
            <a:endParaRPr lang="en-US" dirty="0"/>
          </a:p>
        </p:txBody>
      </p:sp>
      <p:sp>
        <p:nvSpPr>
          <p:cNvPr id="8" name="Footer Placeholder 7"/>
          <p:cNvSpPr>
            <a:spLocks noGrp="1"/>
          </p:cNvSpPr>
          <p:nvPr>
            <p:ph type="ftr" sz="quarter" idx="11"/>
          </p:nvPr>
        </p:nvSpPr>
        <p:spPr/>
        <p:txBody>
          <a:bodyPr/>
          <a:lstStyle>
            <a:lvl1pPr>
              <a:defRPr>
                <a:solidFill>
                  <a:schemeClr val="tx2"/>
                </a:solidFill>
              </a:defRPr>
            </a:lvl1pPr>
          </a:lstStyle>
          <a:p>
            <a:endParaRPr lang="en-US" dirty="0"/>
          </a:p>
        </p:txBody>
      </p:sp>
      <p:sp>
        <p:nvSpPr>
          <p:cNvPr id="9" name="Slide Number Placeholder 8"/>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lvl1pPr>
              <a:defRPr>
                <a:solidFill>
                  <a:schemeClr val="tx2"/>
                </a:solidFill>
              </a:defRPr>
            </a:lvl1pPr>
          </a:lstStyle>
          <a:p>
            <a:fld id="{6D31D1B9-F39E-471E-80A9-595CAA5664AD}" type="datetimeFigureOut">
              <a:rPr lang="en-US" dirty="0"/>
              <a:pPr/>
              <a:t>9/17/2019</a:t>
            </a:fld>
            <a:endParaRPr lang="en-US" dirty="0"/>
          </a:p>
        </p:txBody>
      </p:sp>
      <p:sp>
        <p:nvSpPr>
          <p:cNvPr id="4" name="Footer Placeholder 3"/>
          <p:cNvSpPr>
            <a:spLocks noGrp="1"/>
          </p:cNvSpPr>
          <p:nvPr>
            <p:ph type="ftr" sz="quarter" idx="11"/>
          </p:nvPr>
        </p:nvSpPr>
        <p:spPr/>
        <p:txBody>
          <a:bodyPr/>
          <a:lstStyle>
            <a:lvl1pPr>
              <a:defRPr>
                <a:solidFill>
                  <a:schemeClr val="tx2"/>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33FCEABC-E2B9-4606-A74F-CB06AF596887}" type="datetimeFigureOut">
              <a:rPr lang="en-US" dirty="0"/>
              <a:pPr/>
              <a:t>9/17/2019</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lstStyle>
          <a:p>
            <a:endParaRPr lang="en-US" dirty="0"/>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4" name="Rectangle 13"/>
          <p:cNvSpPr/>
          <p:nvPr/>
        </p:nvSpPr>
        <p:spPr>
          <a:xfrm>
            <a:off x="234693" y="237744"/>
            <a:ext cx="8633081"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16" name="Rectangle 15"/>
          <p:cNvSpPr/>
          <p:nvPr/>
        </p:nvSpPr>
        <p:spPr>
          <a:xfrm>
            <a:off x="371856" y="374904"/>
            <a:ext cx="8353044" cy="6108192"/>
          </a:xfrm>
          <a:prstGeom prst="rect">
            <a:avLst/>
          </a:prstGeom>
          <a:solidFill>
            <a:schemeClr val="bg2"/>
          </a:solidFill>
          <a:ln w="6350" cap="sq" cmpd="sng" algn="ctr">
            <a:noFill/>
            <a:prstDash val="solid"/>
            <a:miter lim="800000"/>
          </a:ln>
          <a:effectLst/>
        </p:spPr>
      </p:sp>
      <p:sp>
        <p:nvSpPr>
          <p:cNvPr id="15" name="Rectangle 14"/>
          <p:cNvSpPr/>
          <p:nvPr/>
        </p:nvSpPr>
        <p:spPr>
          <a:xfrm>
            <a:off x="9020386" y="237744"/>
            <a:ext cx="2926080" cy="638251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chemeClr val="bg1"/>
                </a:solidFill>
                <a:effectLst/>
                <a:latin typeface="+mj-lt"/>
                <a:ea typeface="+mn-ea"/>
                <a:cs typeface="+mn-cs"/>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790575" y="704850"/>
            <a:ext cx="7562850" cy="51435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FA8850A0-01A3-4F4E-AA52-F716A9BFD4EB}" type="datetimeFigureOut">
              <a:rPr lang="en-US" dirty="0"/>
              <a:pPr/>
              <a:t>9/17/2019</a:t>
            </a:fld>
            <a:endParaRPr lang="en-US" dirty="0"/>
          </a:p>
        </p:txBody>
      </p:sp>
      <p:sp>
        <p:nvSpPr>
          <p:cNvPr id="6" name="Footer Placeholder 5"/>
          <p:cNvSpPr>
            <a:spLocks noGrp="1"/>
          </p:cNvSpPr>
          <p:nvPr>
            <p:ph type="ftr" sz="quarter" idx="11"/>
          </p:nvPr>
        </p:nvSpPr>
        <p:spPr>
          <a:xfrm>
            <a:off x="3439158" y="6214535"/>
            <a:ext cx="5184648" cy="256032"/>
          </a:xfrm>
        </p:spPr>
        <p:txBody>
          <a:bodyPr/>
          <a:lstStyle>
            <a:lvl1pPr algn="r">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2"/>
                </a:solidFill>
              </a:defRPr>
            </a:lvl1pPr>
          </a:lstStyle>
          <a:p>
            <a:fld id="{4FAB73BC-B049-4115-A692-8D63A059BFB8}" type="slidenum">
              <a:rPr lang="en-US" dirty="0"/>
              <a:pPr/>
              <a:t>‹Nº›</a:t>
            </a:fld>
            <a:endParaRPr lang="en-US" dirty="0"/>
          </a:p>
        </p:txBody>
      </p:sp>
      <p:sp>
        <p:nvSpPr>
          <p:cNvPr id="11" name="Rectangle 10"/>
          <p:cNvSpPr/>
          <p:nvPr/>
        </p:nvSpPr>
        <p:spPr>
          <a:xfrm>
            <a:off x="9157546" y="374904"/>
            <a:ext cx="2651760"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tx1"/>
          </a:solidFill>
          <a:ln w="6350" cap="sq">
            <a:solidFill>
              <a:schemeClr val="tx1">
                <a:lumMod val="7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157546" y="374904"/>
            <a:ext cx="2651760" cy="6108192"/>
          </a:xfrm>
          <a:prstGeom prst="rect">
            <a:avLst/>
          </a:prstGeom>
          <a:solidFill>
            <a:schemeClr val="bg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chemeClr val="tx1"/>
                </a:solidFill>
                <a:latin typeface="+mj-lt"/>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28599" y="237744"/>
            <a:ext cx="8601076" cy="6382512"/>
          </a:xfrm>
          <a:solidFill>
            <a:srgbClr val="808080"/>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lvl1pPr>
              <a:defRPr>
                <a:solidFill>
                  <a:srgbClr val="FFFFFF"/>
                </a:solidFill>
                <a:effectLst>
                  <a:outerShdw blurRad="19050" dist="6350" dir="2700000" algn="tl" rotWithShape="0">
                    <a:prstClr val="black">
                      <a:alpha val="40000"/>
                    </a:prstClr>
                  </a:outerShdw>
                </a:effectLst>
              </a:defRPr>
            </a:lvl1pPr>
          </a:lstStyle>
          <a:p>
            <a:fld id="{E5811CCA-BB49-46C7-A0E2-F42339750F9A}" type="datetimeFigureOut">
              <a:rPr lang="en-US" dirty="0"/>
              <a:t>9/17/2019</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8" name="Rectangle 7"/>
          <p:cNvSpPr/>
          <p:nvPr/>
        </p:nvSpPr>
        <p:spPr>
          <a:xfrm>
            <a:off x="371856" y="374904"/>
            <a:ext cx="11448288" cy="6108192"/>
          </a:xfrm>
          <a:prstGeom prst="rect">
            <a:avLst/>
          </a:prstGeom>
          <a:solidFill>
            <a:schemeClr val="bg2"/>
          </a:solidFill>
          <a:ln w="6350" cap="sq" cmpd="sng" algn="ctr">
            <a:no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bg2"/>
                </a:solidFill>
              </a:defRPr>
            </a:lvl1pPr>
          </a:lstStyle>
          <a:p>
            <a:fld id="{17205CAA-4E5A-4223-BD55-C5D2841AC9EF}" type="datetimeFigureOut">
              <a:rPr lang="en-US" dirty="0"/>
              <a:t>9/17/2019</a:t>
            </a:fld>
            <a:endParaRPr lang="en-US" dirty="0"/>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bg2"/>
                </a:solidFill>
              </a:defRPr>
            </a:lvl1pPr>
          </a:lstStyle>
          <a:p>
            <a:endParaRPr lang="en-US" dirty="0"/>
          </a:p>
        </p:txBody>
      </p:sp>
      <p:sp>
        <p:nvSpPr>
          <p:cNvPr id="6" name="Slide Number Placehold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bg2"/>
                </a:solidFill>
              </a:defRPr>
            </a:lvl1pPr>
          </a:lstStyle>
          <a:p>
            <a:fld id="{4FAB73BC-B049-4115-A692-8D63A059BFB8}"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2">
            <a:lumMod val="60000"/>
            <a:lumOff val="40000"/>
          </a:schemeClr>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6pPr>
      <a:lvl7pPr marL="19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7pPr>
      <a:lvl8pPr marL="22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8pPr>
      <a:lvl9pPr marL="25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6.xml"/><Relationship Id="rId4" Type="http://schemas.openxmlformats.org/officeDocument/2006/relationships/image" Target="../media/image18.jpg"/></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31.gif"/><Relationship Id="rId5" Type="http://schemas.openxmlformats.org/officeDocument/2006/relationships/image" Target="../media/image30.jpeg"/><Relationship Id="rId4" Type="http://schemas.openxmlformats.org/officeDocument/2006/relationships/image" Target="../media/image29.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32099F8-DF97-4E93-900D-2A09A6A2B19E}"/>
              </a:ext>
            </a:extLst>
          </p:cNvPr>
          <p:cNvSpPr>
            <a:spLocks noGrp="1"/>
          </p:cNvSpPr>
          <p:nvPr>
            <p:ph type="title"/>
          </p:nvPr>
        </p:nvSpPr>
        <p:spPr>
          <a:xfrm>
            <a:off x="1066800" y="2929180"/>
            <a:ext cx="10058400" cy="3566511"/>
          </a:xfrm>
        </p:spPr>
        <p:txBody>
          <a:bodyPr>
            <a:normAutofit fontScale="90000"/>
          </a:bodyPr>
          <a:lstStyle/>
          <a:p>
            <a:pPr algn="ctr"/>
            <a:br>
              <a:rPr lang="es-ES" dirty="0"/>
            </a:br>
            <a:br>
              <a:rPr lang="es-ES" dirty="0"/>
            </a:br>
            <a:r>
              <a:rPr lang="es-ES" sz="4000" dirty="0"/>
              <a:t>Unidad Académica Profesional Chimalhuacán</a:t>
            </a:r>
            <a:br>
              <a:rPr lang="es-ES" sz="4000" dirty="0"/>
            </a:br>
            <a:r>
              <a:rPr lang="es-ES" sz="4000" dirty="0"/>
              <a:t>licenciatura en Educación</a:t>
            </a:r>
            <a:br>
              <a:rPr lang="es-ES" sz="4000" dirty="0"/>
            </a:br>
            <a:r>
              <a:rPr lang="es-ES" sz="4000" dirty="0"/>
              <a:t>Unidad de Aprendizaje: Sociología</a:t>
            </a:r>
            <a:br>
              <a:rPr lang="es-ES" sz="4000" dirty="0"/>
            </a:br>
            <a:r>
              <a:rPr lang="es-ES" sz="4000" dirty="0"/>
              <a:t>2019</a:t>
            </a:r>
            <a:br>
              <a:rPr lang="es-ES" sz="4000" dirty="0"/>
            </a:br>
            <a:r>
              <a:rPr lang="es-ES" sz="2000" dirty="0"/>
              <a:t>Profesora. María de los Angeles Cienfuegos Velasco</a:t>
            </a:r>
            <a:br>
              <a:rPr lang="es-ES" sz="2000" dirty="0"/>
            </a:br>
            <a:r>
              <a:rPr lang="es-ES" sz="2000" dirty="0"/>
              <a:t>38 diapositivas/ material didáctico solo visión.</a:t>
            </a:r>
            <a:br>
              <a:rPr lang="es-ES" dirty="0"/>
            </a:br>
            <a:endParaRPr lang="es-MX" dirty="0"/>
          </a:p>
        </p:txBody>
      </p:sp>
      <p:pic>
        <p:nvPicPr>
          <p:cNvPr id="1026" name="Picture 2" descr="Resultado de imagen para uaemex">
            <a:extLst>
              <a:ext uri="{FF2B5EF4-FFF2-40B4-BE49-F238E27FC236}">
                <a16:creationId xmlns:a16="http://schemas.microsoft.com/office/drawing/2014/main" id="{B689C202-8149-40E8-B69D-E6E8C3D88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2854" y="546315"/>
            <a:ext cx="6448172" cy="227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14511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CC700-F756-4206-81E4-8D840F864891}"/>
              </a:ext>
            </a:extLst>
          </p:cNvPr>
          <p:cNvSpPr>
            <a:spLocks noGrp="1"/>
          </p:cNvSpPr>
          <p:nvPr>
            <p:ph type="title"/>
          </p:nvPr>
        </p:nvSpPr>
        <p:spPr/>
        <p:txBody>
          <a:bodyPr>
            <a:normAutofit/>
          </a:bodyPr>
          <a:lstStyle/>
          <a:p>
            <a:r>
              <a:rPr lang="es-ES" dirty="0"/>
              <a:t>Interés principal:</a:t>
            </a:r>
            <a:endParaRPr lang="es-MX" dirty="0"/>
          </a:p>
        </p:txBody>
      </p:sp>
      <p:sp>
        <p:nvSpPr>
          <p:cNvPr id="6" name="Marcador de contenido 2">
            <a:extLst>
              <a:ext uri="{FF2B5EF4-FFF2-40B4-BE49-F238E27FC236}">
                <a16:creationId xmlns:a16="http://schemas.microsoft.com/office/drawing/2014/main" id="{A769F2B7-C597-48AE-B4E1-487A57DE73C2}"/>
              </a:ext>
            </a:extLst>
          </p:cNvPr>
          <p:cNvSpPr txBox="1">
            <a:spLocks/>
          </p:cNvSpPr>
          <p:nvPr/>
        </p:nvSpPr>
        <p:spPr>
          <a:xfrm>
            <a:off x="1066800" y="2288857"/>
            <a:ext cx="10058400" cy="3491768"/>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2">
                  <a:lumMod val="60000"/>
                  <a:lumOff val="40000"/>
                </a:schemeClr>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6pPr>
            <a:lvl7pPr marL="19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7pPr>
            <a:lvl8pPr marL="22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8pPr>
            <a:lvl9pPr marL="25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9pPr>
          </a:lstStyle>
          <a:p>
            <a:pPr marL="0" indent="0">
              <a:buFont typeface="Arial" pitchFamily="34" charset="0"/>
              <a:buNone/>
            </a:pPr>
            <a:r>
              <a:rPr lang="es-ES" sz="4000" dirty="0"/>
              <a:t>Descubrir  la estructura </a:t>
            </a:r>
          </a:p>
          <a:p>
            <a:pPr marL="0" indent="0">
              <a:buFont typeface="Arial" pitchFamily="34" charset="0"/>
              <a:buNone/>
            </a:pPr>
            <a:r>
              <a:rPr lang="es-ES" sz="4000" dirty="0"/>
              <a:t>y significación del </a:t>
            </a:r>
          </a:p>
          <a:p>
            <a:pPr marL="0" indent="0">
              <a:buFont typeface="Arial" pitchFamily="34" charset="0"/>
              <a:buNone/>
            </a:pPr>
            <a:r>
              <a:rPr lang="es-ES" sz="4000" dirty="0"/>
              <a:t>sentido común</a:t>
            </a:r>
          </a:p>
        </p:txBody>
      </p:sp>
      <p:pic>
        <p:nvPicPr>
          <p:cNvPr id="7" name="Picture 2" descr="Resultado de imagen para sentido comun alfred schutz">
            <a:extLst>
              <a:ext uri="{FF2B5EF4-FFF2-40B4-BE49-F238E27FC236}">
                <a16:creationId xmlns:a16="http://schemas.microsoft.com/office/drawing/2014/main" id="{1B8C6A8D-55C4-4929-83ED-AEE6338FB5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2420" y="1631196"/>
            <a:ext cx="2076450" cy="2200275"/>
          </a:xfrm>
          <a:prstGeom prst="rect">
            <a:avLst/>
          </a:prstGeom>
          <a:noFill/>
          <a:extLst>
            <a:ext uri="{909E8E84-426E-40DD-AFC4-6F175D3DCCD1}">
              <a14:hiddenFill xmlns:a14="http://schemas.microsoft.com/office/drawing/2010/main">
                <a:solidFill>
                  <a:srgbClr val="FFFFFF"/>
                </a:solidFill>
              </a14:hiddenFill>
            </a:ext>
          </a:extLst>
        </p:spPr>
      </p:pic>
      <p:sp>
        <p:nvSpPr>
          <p:cNvPr id="5" name="Flecha: hacia abajo 4">
            <a:extLst>
              <a:ext uri="{FF2B5EF4-FFF2-40B4-BE49-F238E27FC236}">
                <a16:creationId xmlns:a16="http://schemas.microsoft.com/office/drawing/2014/main" id="{CA496E82-5845-4946-B447-D9046A5E4D28}"/>
              </a:ext>
            </a:extLst>
          </p:cNvPr>
          <p:cNvSpPr/>
          <p:nvPr/>
        </p:nvSpPr>
        <p:spPr>
          <a:xfrm>
            <a:off x="2758698" y="1766807"/>
            <a:ext cx="759417" cy="5220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296895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4D9AE750-BE19-403D-A922-F4768220C7A2}"/>
              </a:ext>
            </a:extLst>
          </p:cNvPr>
          <p:cNvSpPr>
            <a:spLocks noGrp="1"/>
          </p:cNvSpPr>
          <p:nvPr>
            <p:ph type="title"/>
          </p:nvPr>
        </p:nvSpPr>
        <p:spPr>
          <a:xfrm>
            <a:off x="4090736" y="642594"/>
            <a:ext cx="7034463" cy="4912386"/>
          </a:xfrm>
        </p:spPr>
        <p:txBody>
          <a:bodyPr>
            <a:normAutofit/>
          </a:bodyPr>
          <a:lstStyle/>
          <a:p>
            <a:pPr algn="ctr"/>
            <a:r>
              <a:rPr lang="es-ES" dirty="0"/>
              <a:t>EL SUJETO SE DESENVUELVE EN EL MUNDO Y ESTÁ MODIFICÁNDOSE POR LAS RELACIONES SOCIALES EN LAS QUE INTERVIENE </a:t>
            </a:r>
            <a:endParaRPr lang="es-MX" dirty="0"/>
          </a:p>
        </p:txBody>
      </p:sp>
      <p:pic>
        <p:nvPicPr>
          <p:cNvPr id="3" name="Imagen 2">
            <a:extLst>
              <a:ext uri="{FF2B5EF4-FFF2-40B4-BE49-F238E27FC236}">
                <a16:creationId xmlns:a16="http://schemas.microsoft.com/office/drawing/2014/main" id="{ED7EC7DA-AC33-4A1F-ACFD-5B9F384086C9}"/>
              </a:ext>
            </a:extLst>
          </p:cNvPr>
          <p:cNvPicPr>
            <a:picLocks noChangeAspect="1"/>
          </p:cNvPicPr>
          <p:nvPr/>
        </p:nvPicPr>
        <p:blipFill>
          <a:blip r:embed="rId2"/>
          <a:stretch>
            <a:fillRect/>
          </a:stretch>
        </p:blipFill>
        <p:spPr>
          <a:xfrm>
            <a:off x="564732" y="1524001"/>
            <a:ext cx="3526004" cy="4275972"/>
          </a:xfrm>
          <a:prstGeom prst="rect">
            <a:avLst/>
          </a:prstGeom>
        </p:spPr>
      </p:pic>
    </p:spTree>
    <p:extLst>
      <p:ext uri="{BB962C8B-B14F-4D97-AF65-F5344CB8AC3E}">
        <p14:creationId xmlns:p14="http://schemas.microsoft.com/office/powerpoint/2010/main" val="12210214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235A2CCE-3987-43A7-9E96-125D93D1CF7F}"/>
              </a:ext>
            </a:extLst>
          </p:cNvPr>
          <p:cNvGraphicFramePr/>
          <p:nvPr>
            <p:extLst>
              <p:ext uri="{D42A27DB-BD31-4B8C-83A1-F6EECF244321}">
                <p14:modId xmlns:p14="http://schemas.microsoft.com/office/powerpoint/2010/main" val="2174431594"/>
              </p:ext>
            </p:extLst>
          </p:nvPr>
        </p:nvGraphicFramePr>
        <p:xfrm>
          <a:off x="2808636" y="573438"/>
          <a:ext cx="8128000" cy="57508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esquinas redondeadas 4">
            <a:extLst>
              <a:ext uri="{FF2B5EF4-FFF2-40B4-BE49-F238E27FC236}">
                <a16:creationId xmlns:a16="http://schemas.microsoft.com/office/drawing/2014/main" id="{01DC48D0-DD1A-48D7-B13F-48E5A5A0B73D}"/>
              </a:ext>
            </a:extLst>
          </p:cNvPr>
          <p:cNvSpPr/>
          <p:nvPr/>
        </p:nvSpPr>
        <p:spPr>
          <a:xfrm rot="18748844">
            <a:off x="136107" y="1304409"/>
            <a:ext cx="3560650" cy="13515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600" dirty="0"/>
              <a:t>antecedentes</a:t>
            </a:r>
            <a:endParaRPr lang="es-MX" sz="3600" dirty="0"/>
          </a:p>
        </p:txBody>
      </p:sp>
    </p:spTree>
    <p:extLst>
      <p:ext uri="{BB962C8B-B14F-4D97-AF65-F5344CB8AC3E}">
        <p14:creationId xmlns:p14="http://schemas.microsoft.com/office/powerpoint/2010/main" val="20700892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17BA2-05FB-4CF7-8F16-B9B6463B1B5C}"/>
              </a:ext>
            </a:extLst>
          </p:cNvPr>
          <p:cNvSpPr>
            <a:spLocks noGrp="1"/>
          </p:cNvSpPr>
          <p:nvPr>
            <p:ph type="title"/>
          </p:nvPr>
        </p:nvSpPr>
        <p:spPr>
          <a:xfrm>
            <a:off x="1066800" y="642594"/>
            <a:ext cx="5527431" cy="1371600"/>
          </a:xfrm>
        </p:spPr>
        <p:txBody>
          <a:bodyPr>
            <a:normAutofit/>
          </a:bodyPr>
          <a:lstStyle/>
          <a:p>
            <a:r>
              <a:rPr lang="es-ES" sz="1800" dirty="0"/>
              <a:t>Qué hay con respecto a HUSSERL:</a:t>
            </a:r>
            <a:endParaRPr lang="es-MX" sz="1800" dirty="0"/>
          </a:p>
        </p:txBody>
      </p:sp>
      <p:sp>
        <p:nvSpPr>
          <p:cNvPr id="3" name="Marcador de contenido 2">
            <a:extLst>
              <a:ext uri="{FF2B5EF4-FFF2-40B4-BE49-F238E27FC236}">
                <a16:creationId xmlns:a16="http://schemas.microsoft.com/office/drawing/2014/main" id="{11CA0B46-307A-4270-9673-36A76D0C6B90}"/>
              </a:ext>
            </a:extLst>
          </p:cNvPr>
          <p:cNvSpPr>
            <a:spLocks noGrp="1"/>
          </p:cNvSpPr>
          <p:nvPr>
            <p:ph idx="1"/>
          </p:nvPr>
        </p:nvSpPr>
        <p:spPr>
          <a:xfrm>
            <a:off x="1066799" y="1600275"/>
            <a:ext cx="10058400" cy="4615132"/>
          </a:xfrm>
        </p:spPr>
        <p:txBody>
          <a:bodyPr>
            <a:noAutofit/>
          </a:bodyPr>
          <a:lstStyle/>
          <a:p>
            <a:r>
              <a:rPr lang="es-ES" dirty="0"/>
              <a:t>Husserl, matemático y astrónomo, se dio cuenta de que en la ciencia que profesaba se e</a:t>
            </a:r>
            <a:r>
              <a:rPr lang="es-ES" b="1" dirty="0">
                <a:solidFill>
                  <a:srgbClr val="FFFF00"/>
                </a:solidFill>
              </a:rPr>
              <a:t>ncontraban ciertos vacíos que la misma ciencia no era capaz de resolver</a:t>
            </a:r>
            <a:r>
              <a:rPr lang="es-ES" dirty="0"/>
              <a:t>. Poco a poco, como él mismo lo confiesa, fue desplazando su interés desde los asuntos matemáticos, hacia los asuntos lógicos y epistemológicos (Husserl, 1995: 21-23). </a:t>
            </a:r>
          </a:p>
          <a:p>
            <a:pPr marL="0" indent="0">
              <a:buNone/>
            </a:pPr>
            <a:endParaRPr lang="es-ES" dirty="0"/>
          </a:p>
          <a:p>
            <a:r>
              <a:rPr lang="es-ES" dirty="0"/>
              <a:t>Su objetivo: fundamentar la ciencia.</a:t>
            </a:r>
          </a:p>
          <a:p>
            <a:pPr marL="0" indent="0">
              <a:buNone/>
            </a:pPr>
            <a:endParaRPr lang="es-ES" dirty="0"/>
          </a:p>
          <a:p>
            <a:r>
              <a:rPr lang="es-ES" dirty="0"/>
              <a:t> Consideraba que la fundamentación era una labor que el científico mismo no estaba en condiciones de realizar; pues era una </a:t>
            </a:r>
            <a:r>
              <a:rPr lang="es-ES" b="1" dirty="0">
                <a:solidFill>
                  <a:srgbClr val="FFFF00"/>
                </a:solidFill>
              </a:rPr>
              <a:t>cuestión que debía abordar el filósofo</a:t>
            </a:r>
            <a:r>
              <a:rPr lang="es-ES" dirty="0"/>
              <a:t>.</a:t>
            </a:r>
          </a:p>
          <a:p>
            <a:pPr marL="0" indent="0">
              <a:buNone/>
            </a:pPr>
            <a:endParaRPr lang="es-ES" dirty="0"/>
          </a:p>
          <a:p>
            <a:r>
              <a:rPr lang="es-ES" dirty="0"/>
              <a:t> Siendo la filosofía a lo largo de la historia un juego de opiniones, la filosofía tendría que convertirse en “ciencia rigurosa” si quería asumir el reto de fundamentar la ciencia. Para Husserl (2009), la única filosofía posible para abordar esta cuestión era la fenomenología, como una </a:t>
            </a:r>
            <a:r>
              <a:rPr lang="es-ES" b="1" dirty="0">
                <a:solidFill>
                  <a:srgbClr val="FFFF00"/>
                </a:solidFill>
              </a:rPr>
              <a:t>forma de INDAGAR el proceso del conocimiento desde la percepción</a:t>
            </a:r>
            <a:r>
              <a:rPr lang="es-ES" dirty="0"/>
              <a:t>.</a:t>
            </a:r>
            <a:endParaRPr lang="es-MX" dirty="0"/>
          </a:p>
        </p:txBody>
      </p:sp>
      <p:pic>
        <p:nvPicPr>
          <p:cNvPr id="6" name="Picture 2" descr="Resultado de imagen para husserl fenomenologia">
            <a:extLst>
              <a:ext uri="{FF2B5EF4-FFF2-40B4-BE49-F238E27FC236}">
                <a16:creationId xmlns:a16="http://schemas.microsoft.com/office/drawing/2014/main" id="{EDD7356A-7F4B-4807-BECA-39597C4CBF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3191" y="0"/>
            <a:ext cx="3398809" cy="16002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28297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DAC676-D8A6-4854-8644-D51723FCBE22}"/>
              </a:ext>
            </a:extLst>
          </p:cNvPr>
          <p:cNvSpPr>
            <a:spLocks noGrp="1"/>
          </p:cNvSpPr>
          <p:nvPr>
            <p:ph type="title"/>
          </p:nvPr>
        </p:nvSpPr>
        <p:spPr>
          <a:xfrm>
            <a:off x="1066800" y="642594"/>
            <a:ext cx="10058400" cy="4660926"/>
          </a:xfrm>
        </p:spPr>
        <p:txBody>
          <a:bodyPr>
            <a:normAutofit/>
          </a:bodyPr>
          <a:lstStyle/>
          <a:p>
            <a:r>
              <a:rPr lang="es-ES" dirty="0"/>
              <a:t>ESTABLECE UNA METODOLOGÍA CUALITATIVA.</a:t>
            </a:r>
            <a:br>
              <a:rPr lang="es-ES" dirty="0"/>
            </a:br>
            <a:br>
              <a:rPr lang="es-ES" dirty="0"/>
            </a:br>
            <a:r>
              <a:rPr lang="es-ES" dirty="0"/>
              <a:t>Su análisis es descriptivo.</a:t>
            </a:r>
            <a:endParaRPr lang="es-MX" dirty="0"/>
          </a:p>
        </p:txBody>
      </p:sp>
      <p:pic>
        <p:nvPicPr>
          <p:cNvPr id="4" name="Imagen 3">
            <a:extLst>
              <a:ext uri="{FF2B5EF4-FFF2-40B4-BE49-F238E27FC236}">
                <a16:creationId xmlns:a16="http://schemas.microsoft.com/office/drawing/2014/main" id="{517AF093-ECD4-4A0E-9568-40AEEFB007D6}"/>
              </a:ext>
            </a:extLst>
          </p:cNvPr>
          <p:cNvPicPr>
            <a:picLocks noChangeAspect="1"/>
          </p:cNvPicPr>
          <p:nvPr/>
        </p:nvPicPr>
        <p:blipFill>
          <a:blip r:embed="rId2"/>
          <a:stretch>
            <a:fillRect/>
          </a:stretch>
        </p:blipFill>
        <p:spPr>
          <a:xfrm>
            <a:off x="8734425" y="3723022"/>
            <a:ext cx="2390775" cy="1914525"/>
          </a:xfrm>
          <a:prstGeom prst="rect">
            <a:avLst/>
          </a:prstGeom>
        </p:spPr>
      </p:pic>
    </p:spTree>
    <p:extLst>
      <p:ext uri="{BB962C8B-B14F-4D97-AF65-F5344CB8AC3E}">
        <p14:creationId xmlns:p14="http://schemas.microsoft.com/office/powerpoint/2010/main" val="2078098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6A2DBF-A000-4D7E-8C4E-C281EC3F2947}"/>
              </a:ext>
            </a:extLst>
          </p:cNvPr>
          <p:cNvSpPr>
            <a:spLocks noGrp="1"/>
          </p:cNvSpPr>
          <p:nvPr>
            <p:ph type="title"/>
          </p:nvPr>
        </p:nvSpPr>
        <p:spPr/>
        <p:txBody>
          <a:bodyPr/>
          <a:lstStyle/>
          <a:p>
            <a:r>
              <a:rPr lang="es-ES" dirty="0"/>
              <a:t>La propuesta de Schütz</a:t>
            </a:r>
            <a:endParaRPr lang="es-MX" dirty="0"/>
          </a:p>
        </p:txBody>
      </p:sp>
      <p:sp>
        <p:nvSpPr>
          <p:cNvPr id="3" name="Marcador de contenido 2">
            <a:extLst>
              <a:ext uri="{FF2B5EF4-FFF2-40B4-BE49-F238E27FC236}">
                <a16:creationId xmlns:a16="http://schemas.microsoft.com/office/drawing/2014/main" id="{7967E6A2-01D9-49C1-AE0D-F177C53D564B}"/>
              </a:ext>
            </a:extLst>
          </p:cNvPr>
          <p:cNvSpPr>
            <a:spLocks noGrp="1"/>
          </p:cNvSpPr>
          <p:nvPr>
            <p:ph idx="1"/>
          </p:nvPr>
        </p:nvSpPr>
        <p:spPr/>
        <p:txBody>
          <a:bodyPr/>
          <a:lstStyle/>
          <a:p>
            <a:r>
              <a:rPr lang="es-ES" dirty="0"/>
              <a:t>Forma de observar</a:t>
            </a:r>
          </a:p>
          <a:p>
            <a:r>
              <a:rPr lang="es-ES" dirty="0"/>
              <a:t>Forma de investigar lo social</a:t>
            </a:r>
            <a:endParaRPr lang="es-MX" dirty="0"/>
          </a:p>
        </p:txBody>
      </p:sp>
      <p:pic>
        <p:nvPicPr>
          <p:cNvPr id="5122" name="Picture 2" descr="Resultado de imagen para observar la realidad social">
            <a:extLst>
              <a:ext uri="{FF2B5EF4-FFF2-40B4-BE49-F238E27FC236}">
                <a16:creationId xmlns:a16="http://schemas.microsoft.com/office/drawing/2014/main" id="{7C929C60-95EB-48DA-BD1E-8152DE00BF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9768" y="1844842"/>
            <a:ext cx="3547311" cy="4370564"/>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E1ACB41B-020A-4327-BE1A-477F34243A7C}"/>
              </a:ext>
            </a:extLst>
          </p:cNvPr>
          <p:cNvPicPr>
            <a:picLocks noChangeAspect="1"/>
          </p:cNvPicPr>
          <p:nvPr/>
        </p:nvPicPr>
        <p:blipFill>
          <a:blip r:embed="rId3"/>
          <a:stretch>
            <a:fillRect/>
          </a:stretch>
        </p:blipFill>
        <p:spPr>
          <a:xfrm>
            <a:off x="1066800" y="3429000"/>
            <a:ext cx="4596063" cy="1495425"/>
          </a:xfrm>
          <a:prstGeom prst="rect">
            <a:avLst/>
          </a:prstGeom>
        </p:spPr>
      </p:pic>
    </p:spTree>
    <p:extLst>
      <p:ext uri="{BB962C8B-B14F-4D97-AF65-F5344CB8AC3E}">
        <p14:creationId xmlns:p14="http://schemas.microsoft.com/office/powerpoint/2010/main" val="35579001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1897CF-7484-4758-8341-06770C9276C7}"/>
              </a:ext>
            </a:extLst>
          </p:cNvPr>
          <p:cNvSpPr>
            <a:spLocks noGrp="1"/>
          </p:cNvSpPr>
          <p:nvPr>
            <p:ph idx="1"/>
          </p:nvPr>
        </p:nvSpPr>
        <p:spPr>
          <a:xfrm>
            <a:off x="1066800" y="1130060"/>
            <a:ext cx="10199298" cy="4904980"/>
          </a:xfrm>
        </p:spPr>
        <p:txBody>
          <a:bodyPr>
            <a:normAutofit/>
          </a:bodyPr>
          <a:lstStyle/>
          <a:p>
            <a:r>
              <a:rPr lang="es-ES" sz="3200" dirty="0"/>
              <a:t>Mirada opuesta al positivismo</a:t>
            </a:r>
          </a:p>
          <a:p>
            <a:endParaRPr lang="es-ES" sz="3200" dirty="0"/>
          </a:p>
          <a:p>
            <a:pPr marL="0" indent="0">
              <a:buNone/>
            </a:pPr>
            <a:r>
              <a:rPr lang="es-ES" sz="3200" dirty="0"/>
              <a:t>Establece que la función de la sociología no es formular leyes explicativas, como lo hacen las ciencias naturales, sino </a:t>
            </a:r>
            <a:r>
              <a:rPr lang="es-ES" sz="3200" b="1" dirty="0">
                <a:solidFill>
                  <a:srgbClr val="FFFF00"/>
                </a:solidFill>
              </a:rPr>
              <a:t>comprender</a:t>
            </a:r>
            <a:r>
              <a:rPr lang="es-ES" sz="3200" dirty="0"/>
              <a:t> la acción social </a:t>
            </a:r>
            <a:endParaRPr lang="es-MX" sz="3200" dirty="0"/>
          </a:p>
        </p:txBody>
      </p:sp>
    </p:spTree>
    <p:extLst>
      <p:ext uri="{BB962C8B-B14F-4D97-AF65-F5344CB8AC3E}">
        <p14:creationId xmlns:p14="http://schemas.microsoft.com/office/powerpoint/2010/main" val="2826415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F6DB9BAD-32F8-4397-BCC2-C164F8FC6741}"/>
              </a:ext>
            </a:extLst>
          </p:cNvPr>
          <p:cNvSpPr>
            <a:spLocks noGrp="1"/>
          </p:cNvSpPr>
          <p:nvPr>
            <p:ph type="ctrTitle"/>
          </p:nvPr>
        </p:nvSpPr>
        <p:spPr/>
        <p:txBody>
          <a:bodyPr/>
          <a:lstStyle/>
          <a:p>
            <a:endParaRPr lang="es-MX" dirty="0"/>
          </a:p>
        </p:txBody>
      </p:sp>
      <p:sp>
        <p:nvSpPr>
          <p:cNvPr id="5" name="Subtítulo 4">
            <a:extLst>
              <a:ext uri="{FF2B5EF4-FFF2-40B4-BE49-F238E27FC236}">
                <a16:creationId xmlns:a16="http://schemas.microsoft.com/office/drawing/2014/main" id="{A0ABBB13-0DD6-4970-81D3-ACFDB17533AC}"/>
              </a:ext>
            </a:extLst>
          </p:cNvPr>
          <p:cNvSpPr>
            <a:spLocks noGrp="1"/>
          </p:cNvSpPr>
          <p:nvPr>
            <p:ph type="subTitle" idx="1"/>
          </p:nvPr>
        </p:nvSpPr>
        <p:spPr/>
        <p:txBody>
          <a:bodyPr/>
          <a:lstStyle/>
          <a:p>
            <a:endParaRPr lang="es-MX"/>
          </a:p>
        </p:txBody>
      </p:sp>
      <p:pic>
        <p:nvPicPr>
          <p:cNvPr id="7" name="Imagen 6">
            <a:extLst>
              <a:ext uri="{FF2B5EF4-FFF2-40B4-BE49-F238E27FC236}">
                <a16:creationId xmlns:a16="http://schemas.microsoft.com/office/drawing/2014/main" id="{2775C2B3-F54D-4883-A15F-187CF3DBDDC0}"/>
              </a:ext>
            </a:extLst>
          </p:cNvPr>
          <p:cNvPicPr>
            <a:picLocks noChangeAspect="1"/>
          </p:cNvPicPr>
          <p:nvPr/>
        </p:nvPicPr>
        <p:blipFill>
          <a:blip r:embed="rId2"/>
          <a:stretch>
            <a:fillRect/>
          </a:stretch>
        </p:blipFill>
        <p:spPr>
          <a:xfrm>
            <a:off x="733245" y="276045"/>
            <a:ext cx="10981427" cy="6280030"/>
          </a:xfrm>
          <a:prstGeom prst="rect">
            <a:avLst/>
          </a:prstGeom>
        </p:spPr>
      </p:pic>
    </p:spTree>
    <p:extLst>
      <p:ext uri="{BB962C8B-B14F-4D97-AF65-F5344CB8AC3E}">
        <p14:creationId xmlns:p14="http://schemas.microsoft.com/office/powerpoint/2010/main" val="14179066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2CD880-4B28-4581-B4D7-FDBB134C134F}"/>
              </a:ext>
            </a:extLst>
          </p:cNvPr>
          <p:cNvSpPr>
            <a:spLocks noGrp="1"/>
          </p:cNvSpPr>
          <p:nvPr>
            <p:ph type="title"/>
          </p:nvPr>
        </p:nvSpPr>
        <p:spPr/>
        <p:txBody>
          <a:bodyPr/>
          <a:lstStyle/>
          <a:p>
            <a:r>
              <a:rPr lang="es-ES" dirty="0"/>
              <a:t>Metodológicamente</a:t>
            </a:r>
            <a:endParaRPr lang="es-MX" dirty="0"/>
          </a:p>
        </p:txBody>
      </p:sp>
      <p:sp>
        <p:nvSpPr>
          <p:cNvPr id="3" name="Marcador de contenido 2">
            <a:extLst>
              <a:ext uri="{FF2B5EF4-FFF2-40B4-BE49-F238E27FC236}">
                <a16:creationId xmlns:a16="http://schemas.microsoft.com/office/drawing/2014/main" id="{959FFA6F-F9F2-4468-921D-2880BE7B518D}"/>
              </a:ext>
            </a:extLst>
          </p:cNvPr>
          <p:cNvSpPr>
            <a:spLocks noGrp="1"/>
          </p:cNvSpPr>
          <p:nvPr>
            <p:ph idx="1"/>
          </p:nvPr>
        </p:nvSpPr>
        <p:spPr/>
        <p:txBody>
          <a:bodyPr>
            <a:normAutofit/>
          </a:bodyPr>
          <a:lstStyle/>
          <a:p>
            <a:r>
              <a:rPr lang="es-ES" sz="2400" dirty="0"/>
              <a:t>En tanto conjunto de operaciones  produce un modo de conocimiento actual del sentido de las acciones humanas y sus productos (Schütz, 1967, p. 55).</a:t>
            </a:r>
          </a:p>
          <a:p>
            <a:endParaRPr lang="es-ES" sz="2400" dirty="0"/>
          </a:p>
          <a:p>
            <a:r>
              <a:rPr lang="es-ES" sz="2400" dirty="0"/>
              <a:t>La operación fundamental en este proceso es la </a:t>
            </a:r>
            <a:r>
              <a:rPr lang="es-ES" sz="2400" b="1" dirty="0">
                <a:solidFill>
                  <a:srgbClr val="FFFF00"/>
                </a:solidFill>
              </a:rPr>
              <a:t>comprensión</a:t>
            </a:r>
            <a:r>
              <a:rPr lang="es-ES" sz="2400" dirty="0"/>
              <a:t> o </a:t>
            </a:r>
            <a:r>
              <a:rPr lang="es-ES" sz="2400" b="1" dirty="0">
                <a:solidFill>
                  <a:srgbClr val="FFFF00"/>
                </a:solidFill>
              </a:rPr>
              <a:t>Verstehen</a:t>
            </a:r>
            <a:r>
              <a:rPr lang="es-ES" sz="2400" dirty="0"/>
              <a:t> como técnica de tratar los asuntos humanos (Schütz, 1967, p. 55).</a:t>
            </a:r>
            <a:endParaRPr lang="es-MX" sz="2400" dirty="0"/>
          </a:p>
        </p:txBody>
      </p:sp>
    </p:spTree>
    <p:extLst>
      <p:ext uri="{BB962C8B-B14F-4D97-AF65-F5344CB8AC3E}">
        <p14:creationId xmlns:p14="http://schemas.microsoft.com/office/powerpoint/2010/main" val="1975170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BC22AE-F73D-4ED6-A70E-D0C6598C1273}"/>
              </a:ext>
            </a:extLst>
          </p:cNvPr>
          <p:cNvSpPr>
            <a:spLocks noGrp="1"/>
          </p:cNvSpPr>
          <p:nvPr>
            <p:ph type="title"/>
          </p:nvPr>
        </p:nvSpPr>
        <p:spPr>
          <a:xfrm>
            <a:off x="1225061" y="0"/>
            <a:ext cx="10058400" cy="1371600"/>
          </a:xfrm>
        </p:spPr>
        <p:txBody>
          <a:bodyPr>
            <a:normAutofit fontScale="90000"/>
          </a:bodyPr>
          <a:lstStyle/>
          <a:p>
            <a:r>
              <a:rPr lang="es-ES" dirty="0"/>
              <a:t>El método en el campo educativo</a:t>
            </a:r>
            <a:endParaRPr lang="es-MX" dirty="0"/>
          </a:p>
        </p:txBody>
      </p:sp>
      <p:sp>
        <p:nvSpPr>
          <p:cNvPr id="3" name="Marcador de contenido 2">
            <a:extLst>
              <a:ext uri="{FF2B5EF4-FFF2-40B4-BE49-F238E27FC236}">
                <a16:creationId xmlns:a16="http://schemas.microsoft.com/office/drawing/2014/main" id="{896885C1-A06D-4FEF-B650-0857D6E0B405}"/>
              </a:ext>
            </a:extLst>
          </p:cNvPr>
          <p:cNvSpPr>
            <a:spLocks noGrp="1"/>
          </p:cNvSpPr>
          <p:nvPr>
            <p:ph idx="1"/>
          </p:nvPr>
        </p:nvSpPr>
        <p:spPr>
          <a:xfrm>
            <a:off x="861646" y="1160585"/>
            <a:ext cx="10263554" cy="5054821"/>
          </a:xfrm>
        </p:spPr>
        <p:txBody>
          <a:bodyPr>
            <a:normAutofit lnSpcReduction="10000"/>
          </a:bodyPr>
          <a:lstStyle/>
          <a:p>
            <a:r>
              <a:rPr lang="es-ES" sz="2000" dirty="0"/>
              <a:t>Busca comprender las condiciones del acontecer educativo y formativo que acontece en contextos únicos e irrepetibles.</a:t>
            </a:r>
          </a:p>
          <a:p>
            <a:endParaRPr lang="es-ES" sz="2000" dirty="0"/>
          </a:p>
          <a:p>
            <a:r>
              <a:rPr lang="es-ES" sz="2000" dirty="0"/>
              <a:t>Indica en qué condiciones sucede algo (evento educativo)</a:t>
            </a:r>
          </a:p>
          <a:p>
            <a:endParaRPr lang="es-ES" sz="2000" dirty="0"/>
          </a:p>
          <a:p>
            <a:r>
              <a:rPr lang="es-ES" sz="2000" dirty="0"/>
              <a:t>Ubica a la persona (estudiante, profesor ,directivos, orientadores) ante sus posibilidades, que hace acontecer el evento, lo actúa, se apropia.</a:t>
            </a:r>
          </a:p>
          <a:p>
            <a:endParaRPr lang="es-ES" sz="2000" dirty="0"/>
          </a:p>
          <a:p>
            <a:r>
              <a:rPr lang="es-ES" sz="2000" dirty="0"/>
              <a:t>La metodología fenomenológica  en la educación se deja guiar por la realidad de la educación. </a:t>
            </a:r>
          </a:p>
          <a:p>
            <a:pPr marL="0" indent="0">
              <a:buNone/>
            </a:pPr>
            <a:endParaRPr lang="es-ES" sz="2000" dirty="0"/>
          </a:p>
          <a:p>
            <a:r>
              <a:rPr lang="es-ES" sz="2000" dirty="0"/>
              <a:t>No bajo un caos, que cada cual debe interpretar como le parce; pues hay estructuras peculiares, formas de articulación, una racionalidad interna que el análisis fenomenológico trata de emerger.</a:t>
            </a:r>
            <a:endParaRPr lang="es-MX" sz="2000" dirty="0"/>
          </a:p>
        </p:txBody>
      </p:sp>
    </p:spTree>
    <p:extLst>
      <p:ext uri="{BB962C8B-B14F-4D97-AF65-F5344CB8AC3E}">
        <p14:creationId xmlns:p14="http://schemas.microsoft.com/office/powerpoint/2010/main" val="2667774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52B442-FB9E-4A49-A548-3FEEEB17EAA9}"/>
              </a:ext>
            </a:extLst>
          </p:cNvPr>
          <p:cNvSpPr>
            <a:spLocks noGrp="1"/>
          </p:cNvSpPr>
          <p:nvPr>
            <p:ph type="title"/>
          </p:nvPr>
        </p:nvSpPr>
        <p:spPr>
          <a:xfrm>
            <a:off x="1066800" y="642594"/>
            <a:ext cx="10058400" cy="2255588"/>
          </a:xfrm>
        </p:spPr>
        <p:txBody>
          <a:bodyPr>
            <a:normAutofit fontScale="90000"/>
          </a:bodyPr>
          <a:lstStyle/>
          <a:p>
            <a:r>
              <a:rPr lang="es-ES" dirty="0"/>
              <a:t>Unidad DE COMPETENCIA III:</a:t>
            </a:r>
            <a:br>
              <a:rPr lang="es-ES" dirty="0"/>
            </a:br>
            <a:br>
              <a:rPr lang="es-ES" dirty="0"/>
            </a:br>
            <a:r>
              <a:rPr lang="es-ES" dirty="0"/>
              <a:t> Sociología comprensiva y estudios sobre la cultura.</a:t>
            </a:r>
            <a:endParaRPr lang="es-MX" dirty="0"/>
          </a:p>
        </p:txBody>
      </p:sp>
      <p:graphicFrame>
        <p:nvGraphicFramePr>
          <p:cNvPr id="6" name="Tabla 5">
            <a:extLst>
              <a:ext uri="{FF2B5EF4-FFF2-40B4-BE49-F238E27FC236}">
                <a16:creationId xmlns:a16="http://schemas.microsoft.com/office/drawing/2014/main" id="{454351A9-6668-47C6-A878-01FB510A6A85}"/>
              </a:ext>
            </a:extLst>
          </p:cNvPr>
          <p:cNvGraphicFramePr>
            <a:graphicFrameLocks noGrp="1"/>
          </p:cNvGraphicFramePr>
          <p:nvPr>
            <p:extLst>
              <p:ext uri="{D42A27DB-BD31-4B8C-83A1-F6EECF244321}">
                <p14:modId xmlns:p14="http://schemas.microsoft.com/office/powerpoint/2010/main" val="2677967061"/>
              </p:ext>
            </p:extLst>
          </p:nvPr>
        </p:nvGraphicFramePr>
        <p:xfrm>
          <a:off x="1660041" y="3177433"/>
          <a:ext cx="9126779" cy="503134"/>
        </p:xfrm>
        <a:graphic>
          <a:graphicData uri="http://schemas.openxmlformats.org/drawingml/2006/table">
            <a:tbl>
              <a:tblPr firstRow="1" bandRow="1">
                <a:tableStyleId>{5C22544A-7EE6-4342-B048-85BDC9FD1C3A}</a:tableStyleId>
              </a:tblPr>
              <a:tblGrid>
                <a:gridCol w="3066942">
                  <a:extLst>
                    <a:ext uri="{9D8B030D-6E8A-4147-A177-3AD203B41FA5}">
                      <a16:colId xmlns:a16="http://schemas.microsoft.com/office/drawing/2014/main" val="1911562603"/>
                    </a:ext>
                  </a:extLst>
                </a:gridCol>
                <a:gridCol w="3068664">
                  <a:extLst>
                    <a:ext uri="{9D8B030D-6E8A-4147-A177-3AD203B41FA5}">
                      <a16:colId xmlns:a16="http://schemas.microsoft.com/office/drawing/2014/main" val="1038773413"/>
                    </a:ext>
                  </a:extLst>
                </a:gridCol>
                <a:gridCol w="2991173">
                  <a:extLst>
                    <a:ext uri="{9D8B030D-6E8A-4147-A177-3AD203B41FA5}">
                      <a16:colId xmlns:a16="http://schemas.microsoft.com/office/drawing/2014/main" val="161525578"/>
                    </a:ext>
                  </a:extLst>
                </a:gridCol>
              </a:tblGrid>
              <a:tr h="503134">
                <a:tc>
                  <a:txBody>
                    <a:bodyPr/>
                    <a:lstStyle/>
                    <a:p>
                      <a:r>
                        <a:rPr lang="es-ES" dirty="0"/>
                        <a:t>Conocimientos</a:t>
                      </a:r>
                      <a:endParaRPr lang="es-MX" dirty="0"/>
                    </a:p>
                  </a:txBody>
                  <a:tcPr/>
                </a:tc>
                <a:tc>
                  <a:txBody>
                    <a:bodyPr/>
                    <a:lstStyle/>
                    <a:p>
                      <a:r>
                        <a:rPr lang="es-ES" dirty="0"/>
                        <a:t>Habilidades</a:t>
                      </a:r>
                      <a:endParaRPr lang="es-MX" dirty="0"/>
                    </a:p>
                  </a:txBody>
                  <a:tcPr/>
                </a:tc>
                <a:tc>
                  <a:txBody>
                    <a:bodyPr/>
                    <a:lstStyle/>
                    <a:p>
                      <a:r>
                        <a:rPr lang="es-ES" dirty="0"/>
                        <a:t>Actitudes</a:t>
                      </a:r>
                      <a:endParaRPr lang="es-MX" dirty="0"/>
                    </a:p>
                  </a:txBody>
                  <a:tcPr/>
                </a:tc>
                <a:extLst>
                  <a:ext uri="{0D108BD9-81ED-4DB2-BD59-A6C34878D82A}">
                    <a16:rowId xmlns:a16="http://schemas.microsoft.com/office/drawing/2014/main" val="1545108994"/>
                  </a:ext>
                </a:extLst>
              </a:tr>
            </a:tbl>
          </a:graphicData>
        </a:graphic>
      </p:graphicFrame>
      <p:graphicFrame>
        <p:nvGraphicFramePr>
          <p:cNvPr id="7" name="Tabla 6">
            <a:extLst>
              <a:ext uri="{FF2B5EF4-FFF2-40B4-BE49-F238E27FC236}">
                <a16:creationId xmlns:a16="http://schemas.microsoft.com/office/drawing/2014/main" id="{48A66054-B6DE-44A5-9CFF-4D2CD44434B8}"/>
              </a:ext>
            </a:extLst>
          </p:cNvPr>
          <p:cNvGraphicFramePr>
            <a:graphicFrameLocks noGrp="1"/>
          </p:cNvGraphicFramePr>
          <p:nvPr>
            <p:extLst>
              <p:ext uri="{D42A27DB-BD31-4B8C-83A1-F6EECF244321}">
                <p14:modId xmlns:p14="http://schemas.microsoft.com/office/powerpoint/2010/main" val="298469911"/>
              </p:ext>
            </p:extLst>
          </p:nvPr>
        </p:nvGraphicFramePr>
        <p:xfrm>
          <a:off x="1660041" y="3959818"/>
          <a:ext cx="9126780" cy="2286000"/>
        </p:xfrm>
        <a:graphic>
          <a:graphicData uri="http://schemas.openxmlformats.org/drawingml/2006/table">
            <a:tbl>
              <a:tblPr firstRow="1" bandRow="1">
                <a:tableStyleId>{21E4AEA4-8DFA-4A89-87EB-49C32662AFE0}</a:tableStyleId>
              </a:tblPr>
              <a:tblGrid>
                <a:gridCol w="3042260">
                  <a:extLst>
                    <a:ext uri="{9D8B030D-6E8A-4147-A177-3AD203B41FA5}">
                      <a16:colId xmlns:a16="http://schemas.microsoft.com/office/drawing/2014/main" val="2296218971"/>
                    </a:ext>
                  </a:extLst>
                </a:gridCol>
                <a:gridCol w="3042260">
                  <a:extLst>
                    <a:ext uri="{9D8B030D-6E8A-4147-A177-3AD203B41FA5}">
                      <a16:colId xmlns:a16="http://schemas.microsoft.com/office/drawing/2014/main" val="349493783"/>
                    </a:ext>
                  </a:extLst>
                </a:gridCol>
                <a:gridCol w="3042260">
                  <a:extLst>
                    <a:ext uri="{9D8B030D-6E8A-4147-A177-3AD203B41FA5}">
                      <a16:colId xmlns:a16="http://schemas.microsoft.com/office/drawing/2014/main" val="3375920184"/>
                    </a:ext>
                  </a:extLst>
                </a:gridCol>
              </a:tblGrid>
              <a:tr h="2255588">
                <a:tc>
                  <a:txBody>
                    <a:bodyPr/>
                    <a:lstStyle/>
                    <a:p>
                      <a:r>
                        <a:rPr lang="es-ES" dirty="0"/>
                        <a:t>Examinar los fundamentos de la corriente comprensiva (Weber) y fenomenológica (Schultz) en la sociología y sus formas de tratamiento de lo social</a:t>
                      </a:r>
                      <a:endParaRPr lang="es-MX" dirty="0"/>
                    </a:p>
                  </a:txBody>
                  <a:tcPr/>
                </a:tc>
                <a:tc>
                  <a:txBody>
                    <a:bodyPr/>
                    <a:lstStyle/>
                    <a:p>
                      <a:r>
                        <a:rPr lang="es-ES" dirty="0"/>
                        <a:t>Analizar</a:t>
                      </a:r>
                    </a:p>
                    <a:p>
                      <a:r>
                        <a:rPr lang="es-ES" dirty="0"/>
                        <a:t>Sintetizar </a:t>
                      </a:r>
                    </a:p>
                    <a:p>
                      <a:r>
                        <a:rPr lang="es-ES" dirty="0"/>
                        <a:t>Elaboración de cuadros</a:t>
                      </a:r>
                    </a:p>
                    <a:p>
                      <a:endParaRPr lang="es-ES" dirty="0"/>
                    </a:p>
                    <a:p>
                      <a:endParaRPr lang="es-MX" dirty="0"/>
                    </a:p>
                  </a:txBody>
                  <a:tcPr/>
                </a:tc>
                <a:tc>
                  <a:txBody>
                    <a:bodyPr/>
                    <a:lstStyle/>
                    <a:p>
                      <a:r>
                        <a:rPr lang="es-ES" dirty="0"/>
                        <a:t>Análisis</a:t>
                      </a:r>
                    </a:p>
                    <a:p>
                      <a:r>
                        <a:rPr lang="es-ES" dirty="0"/>
                        <a:t>Comprensiva</a:t>
                      </a:r>
                    </a:p>
                    <a:p>
                      <a:r>
                        <a:rPr lang="es-ES" dirty="0"/>
                        <a:t>Responsabilidad</a:t>
                      </a:r>
                      <a:endParaRPr lang="es-MX" dirty="0"/>
                    </a:p>
                  </a:txBody>
                  <a:tcPr/>
                </a:tc>
                <a:extLst>
                  <a:ext uri="{0D108BD9-81ED-4DB2-BD59-A6C34878D82A}">
                    <a16:rowId xmlns:a16="http://schemas.microsoft.com/office/drawing/2014/main" val="1088849604"/>
                  </a:ext>
                </a:extLst>
              </a:tr>
            </a:tbl>
          </a:graphicData>
        </a:graphic>
      </p:graphicFrame>
    </p:spTree>
    <p:extLst>
      <p:ext uri="{BB962C8B-B14F-4D97-AF65-F5344CB8AC3E}">
        <p14:creationId xmlns:p14="http://schemas.microsoft.com/office/powerpoint/2010/main" val="11974696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048F658-8346-4037-AE50-01E1ECA9D544}"/>
              </a:ext>
            </a:extLst>
          </p:cNvPr>
          <p:cNvSpPr>
            <a:spLocks noGrp="1"/>
          </p:cNvSpPr>
          <p:nvPr>
            <p:ph idx="1"/>
          </p:nvPr>
        </p:nvSpPr>
        <p:spPr/>
        <p:txBody>
          <a:bodyPr>
            <a:normAutofit/>
          </a:bodyPr>
          <a:lstStyle/>
          <a:p>
            <a:r>
              <a:rPr lang="es-ES" sz="3200" dirty="0"/>
              <a:t>la cosa misma (la educación) se modifica, asume nuevas características y afronta nuevos problemas a partir de nuevos horizontes de sentido; razones por las que el fenómeno del ser tiene que ser nuevamente iluminado.</a:t>
            </a:r>
          </a:p>
          <a:p>
            <a:endParaRPr lang="es-ES" sz="3200" dirty="0"/>
          </a:p>
          <a:p>
            <a:r>
              <a:rPr lang="es-ES" sz="3200" dirty="0"/>
              <a:t>El ser es dinamismo y movimiento</a:t>
            </a:r>
            <a:endParaRPr lang="es-MX" sz="3200" dirty="0"/>
          </a:p>
        </p:txBody>
      </p:sp>
    </p:spTree>
    <p:extLst>
      <p:ext uri="{BB962C8B-B14F-4D97-AF65-F5344CB8AC3E}">
        <p14:creationId xmlns:p14="http://schemas.microsoft.com/office/powerpoint/2010/main" val="12343073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2EE9BF-8C16-4D10-B13A-CF9A913A2AEF}"/>
              </a:ext>
            </a:extLst>
          </p:cNvPr>
          <p:cNvSpPr>
            <a:spLocks noGrp="1"/>
          </p:cNvSpPr>
          <p:nvPr>
            <p:ph type="title"/>
          </p:nvPr>
        </p:nvSpPr>
        <p:spPr/>
        <p:txBody>
          <a:bodyPr/>
          <a:lstStyle/>
          <a:p>
            <a:endParaRPr lang="es-MX"/>
          </a:p>
        </p:txBody>
      </p:sp>
      <p:pic>
        <p:nvPicPr>
          <p:cNvPr id="5" name="Marcador de contenido 4">
            <a:extLst>
              <a:ext uri="{FF2B5EF4-FFF2-40B4-BE49-F238E27FC236}">
                <a16:creationId xmlns:a16="http://schemas.microsoft.com/office/drawing/2014/main" id="{73468DB7-C7E2-4B4C-9759-BBE4AD602CAC}"/>
              </a:ext>
            </a:extLst>
          </p:cNvPr>
          <p:cNvPicPr>
            <a:picLocks noGrp="1" noChangeAspect="1"/>
          </p:cNvPicPr>
          <p:nvPr>
            <p:ph idx="1"/>
          </p:nvPr>
        </p:nvPicPr>
        <p:blipFill>
          <a:blip r:embed="rId2"/>
          <a:stretch>
            <a:fillRect/>
          </a:stretch>
        </p:blipFill>
        <p:spPr>
          <a:xfrm>
            <a:off x="0" y="0"/>
            <a:ext cx="12192000" cy="6858000"/>
          </a:xfrm>
        </p:spPr>
      </p:pic>
    </p:spTree>
    <p:extLst>
      <p:ext uri="{BB962C8B-B14F-4D97-AF65-F5344CB8AC3E}">
        <p14:creationId xmlns:p14="http://schemas.microsoft.com/office/powerpoint/2010/main" val="27907052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208DAAE4-E795-4649-899B-0C89200410AB}"/>
              </a:ext>
            </a:extLst>
          </p:cNvPr>
          <p:cNvSpPr/>
          <p:nvPr/>
        </p:nvSpPr>
        <p:spPr>
          <a:xfrm>
            <a:off x="1424237" y="1323462"/>
            <a:ext cx="8477572" cy="1938992"/>
          </a:xfrm>
          <a:prstGeom prst="rect">
            <a:avLst/>
          </a:prstGeom>
        </p:spPr>
        <p:txBody>
          <a:bodyPr wrap="square">
            <a:spAutoFit/>
          </a:bodyPr>
          <a:lstStyle/>
          <a:p>
            <a:r>
              <a:rPr lang="es-ES" sz="2000" dirty="0"/>
              <a:t>Schütz dice que la sociología debe descubrir los significados  que los individuos dan a su acción, construir las construcciones subjetivas de los actores sociales, sacarlas a la luz, utilizando los tipos ideales (ideas weberianas)</a:t>
            </a:r>
          </a:p>
          <a:p>
            <a:endParaRPr lang="es-ES" sz="2000" b="1" dirty="0">
              <a:solidFill>
                <a:srgbClr val="FFFF00"/>
              </a:solidFill>
            </a:endParaRPr>
          </a:p>
          <a:p>
            <a:r>
              <a:rPr lang="es-ES" sz="2000" b="1" dirty="0">
                <a:solidFill>
                  <a:srgbClr val="FFFF00"/>
                </a:solidFill>
              </a:rPr>
              <a:t>A diferencia de Weber, se trata de un enfoque microsocial</a:t>
            </a:r>
          </a:p>
        </p:txBody>
      </p:sp>
      <p:sp>
        <p:nvSpPr>
          <p:cNvPr id="9" name="Elipse 8">
            <a:extLst>
              <a:ext uri="{FF2B5EF4-FFF2-40B4-BE49-F238E27FC236}">
                <a16:creationId xmlns:a16="http://schemas.microsoft.com/office/drawing/2014/main" id="{5374FF14-6E10-4461-812D-785A8E42029D}"/>
              </a:ext>
            </a:extLst>
          </p:cNvPr>
          <p:cNvSpPr/>
          <p:nvPr/>
        </p:nvSpPr>
        <p:spPr>
          <a:xfrm>
            <a:off x="745806" y="3562710"/>
            <a:ext cx="7958245" cy="14755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a:t>Yo                                           tu</a:t>
            </a:r>
            <a:endParaRPr lang="es-MX" sz="2800" dirty="0"/>
          </a:p>
        </p:txBody>
      </p:sp>
      <p:sp>
        <p:nvSpPr>
          <p:cNvPr id="10" name="Globo: flecha derecha e izquierda 9">
            <a:extLst>
              <a:ext uri="{FF2B5EF4-FFF2-40B4-BE49-F238E27FC236}">
                <a16:creationId xmlns:a16="http://schemas.microsoft.com/office/drawing/2014/main" id="{AD27EF07-7427-4A9E-9B65-E4DCB0B88FD0}"/>
              </a:ext>
            </a:extLst>
          </p:cNvPr>
          <p:cNvSpPr/>
          <p:nvPr/>
        </p:nvSpPr>
        <p:spPr>
          <a:xfrm>
            <a:off x="2937520" y="4022781"/>
            <a:ext cx="2919663" cy="555428"/>
          </a:xfrm>
          <a:prstGeom prst="leftRightArrowCallou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esquinas redondeadas 10">
            <a:extLst>
              <a:ext uri="{FF2B5EF4-FFF2-40B4-BE49-F238E27FC236}">
                <a16:creationId xmlns:a16="http://schemas.microsoft.com/office/drawing/2014/main" id="{D35F407E-C549-4F0C-9FA0-9DC2665D96A5}"/>
              </a:ext>
            </a:extLst>
          </p:cNvPr>
          <p:cNvSpPr/>
          <p:nvPr/>
        </p:nvSpPr>
        <p:spPr>
          <a:xfrm>
            <a:off x="3750674" y="4756951"/>
            <a:ext cx="7603958" cy="155517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Es la orientación de un actor hacia otro actor</a:t>
            </a:r>
          </a:p>
          <a:p>
            <a:pPr algn="ctr"/>
            <a:r>
              <a:rPr lang="es-ES" dirty="0"/>
              <a:t>Hay una reciprocidad de perspectivas</a:t>
            </a:r>
          </a:p>
          <a:p>
            <a:pPr algn="ctr"/>
            <a:r>
              <a:rPr lang="es-ES" dirty="0"/>
              <a:t>Hay capacidad de comprensión, motivación y acción</a:t>
            </a:r>
          </a:p>
          <a:p>
            <a:pPr algn="ctr"/>
            <a:r>
              <a:rPr lang="es-ES" dirty="0"/>
              <a:t>Hay una situación concreta</a:t>
            </a:r>
            <a:endParaRPr lang="es-MX" dirty="0"/>
          </a:p>
        </p:txBody>
      </p:sp>
    </p:spTree>
    <p:extLst>
      <p:ext uri="{BB962C8B-B14F-4D97-AF65-F5344CB8AC3E}">
        <p14:creationId xmlns:p14="http://schemas.microsoft.com/office/powerpoint/2010/main" val="1626898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9446AF-F2CB-4031-88AF-B63A4D3DD38C}"/>
              </a:ext>
            </a:extLst>
          </p:cNvPr>
          <p:cNvSpPr>
            <a:spLocks noGrp="1"/>
          </p:cNvSpPr>
          <p:nvPr>
            <p:ph type="title"/>
          </p:nvPr>
        </p:nvSpPr>
        <p:spPr/>
        <p:txBody>
          <a:bodyPr>
            <a:normAutofit fontScale="90000"/>
          </a:bodyPr>
          <a:lstStyle/>
          <a:p>
            <a:r>
              <a:rPr lang="es-ES" dirty="0"/>
              <a:t>Otro concepto: mundo de la vida</a:t>
            </a:r>
            <a:endParaRPr lang="es-MX" dirty="0"/>
          </a:p>
        </p:txBody>
      </p:sp>
      <p:sp>
        <p:nvSpPr>
          <p:cNvPr id="3" name="Rectángulo 2">
            <a:extLst>
              <a:ext uri="{FF2B5EF4-FFF2-40B4-BE49-F238E27FC236}">
                <a16:creationId xmlns:a16="http://schemas.microsoft.com/office/drawing/2014/main" id="{4A7494D4-CF74-4452-B937-DDA5A4705164}"/>
              </a:ext>
            </a:extLst>
          </p:cNvPr>
          <p:cNvSpPr/>
          <p:nvPr/>
        </p:nvSpPr>
        <p:spPr>
          <a:xfrm>
            <a:off x="2101516" y="2406316"/>
            <a:ext cx="7828547" cy="280736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S" dirty="0"/>
              <a:t>Existe un “nosotros”</a:t>
            </a:r>
          </a:p>
          <a:p>
            <a:pPr algn="ctr"/>
            <a:endParaRPr lang="es-ES" dirty="0"/>
          </a:p>
          <a:p>
            <a:pPr algn="ctr"/>
            <a:r>
              <a:rPr lang="es-ES" dirty="0"/>
              <a:t>Es el otro dado (semejante preconstituido)</a:t>
            </a:r>
          </a:p>
          <a:p>
            <a:pPr algn="ctr"/>
            <a:endParaRPr lang="es-ES" dirty="0"/>
          </a:p>
          <a:p>
            <a:pPr algn="ctr"/>
            <a:r>
              <a:rPr lang="es-ES" dirty="0"/>
              <a:t>Su sociología parte de un mundo social “ya constituido”, donde el “otro” está dado como semejante en </a:t>
            </a:r>
            <a:r>
              <a:rPr lang="es-ES" b="1" dirty="0">
                <a:solidFill>
                  <a:schemeClr val="accent2">
                    <a:lumMod val="75000"/>
                  </a:schemeClr>
                </a:solidFill>
              </a:rPr>
              <a:t>actitud natural</a:t>
            </a:r>
            <a:endParaRPr lang="es-MX" b="1" dirty="0">
              <a:solidFill>
                <a:schemeClr val="accent2">
                  <a:lumMod val="75000"/>
                </a:schemeClr>
              </a:solidFill>
            </a:endParaRPr>
          </a:p>
        </p:txBody>
      </p:sp>
      <p:sp>
        <p:nvSpPr>
          <p:cNvPr id="4" name="Flecha: curvada hacia la izquierda 3">
            <a:extLst>
              <a:ext uri="{FF2B5EF4-FFF2-40B4-BE49-F238E27FC236}">
                <a16:creationId xmlns:a16="http://schemas.microsoft.com/office/drawing/2014/main" id="{0295B42C-6B3E-44AB-901F-6DBC650CCA33}"/>
              </a:ext>
            </a:extLst>
          </p:cNvPr>
          <p:cNvSpPr/>
          <p:nvPr/>
        </p:nvSpPr>
        <p:spPr>
          <a:xfrm>
            <a:off x="9304421" y="1524000"/>
            <a:ext cx="1251284" cy="206943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41406617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642868-10C8-4F66-B404-818803F0756C}"/>
              </a:ext>
            </a:extLst>
          </p:cNvPr>
          <p:cNvSpPr>
            <a:spLocks noGrp="1"/>
          </p:cNvSpPr>
          <p:nvPr>
            <p:ph type="title"/>
          </p:nvPr>
        </p:nvSpPr>
        <p:spPr>
          <a:xfrm>
            <a:off x="4868779" y="1971818"/>
            <a:ext cx="5943600" cy="4282332"/>
          </a:xfrm>
        </p:spPr>
        <p:txBody>
          <a:bodyPr>
            <a:normAutofit fontScale="90000"/>
          </a:bodyPr>
          <a:lstStyle/>
          <a:p>
            <a:br>
              <a:rPr lang="es-ES" dirty="0"/>
            </a:br>
            <a:br>
              <a:rPr lang="es-ES" dirty="0"/>
            </a:br>
            <a:br>
              <a:rPr lang="es-ES" dirty="0"/>
            </a:br>
            <a:r>
              <a:rPr lang="es-ES" sz="4000" dirty="0"/>
              <a:t>los objetos son preconstituidos culturalmente y es campo primero de la experiencia; es un campo </a:t>
            </a:r>
            <a:r>
              <a:rPr lang="es-ES" sz="4000" b="1" dirty="0">
                <a:solidFill>
                  <a:srgbClr val="92D050"/>
                </a:solidFill>
              </a:rPr>
              <a:t>ontológico</a:t>
            </a:r>
            <a:r>
              <a:rPr lang="es-ES" sz="4000" dirty="0"/>
              <a:t> estrictamente mundano.</a:t>
            </a:r>
            <a:br>
              <a:rPr lang="es-ES" dirty="0"/>
            </a:br>
            <a:br>
              <a:rPr lang="es-ES" dirty="0"/>
            </a:br>
            <a:endParaRPr lang="es-MX" dirty="0"/>
          </a:p>
        </p:txBody>
      </p:sp>
      <p:pic>
        <p:nvPicPr>
          <p:cNvPr id="7" name="Imagen 6">
            <a:extLst>
              <a:ext uri="{FF2B5EF4-FFF2-40B4-BE49-F238E27FC236}">
                <a16:creationId xmlns:a16="http://schemas.microsoft.com/office/drawing/2014/main" id="{24DCDB8A-0A2A-4B14-90FE-0C3B57020C72}"/>
              </a:ext>
            </a:extLst>
          </p:cNvPr>
          <p:cNvPicPr>
            <a:picLocks noChangeAspect="1"/>
          </p:cNvPicPr>
          <p:nvPr/>
        </p:nvPicPr>
        <p:blipFill>
          <a:blip r:embed="rId2"/>
          <a:stretch>
            <a:fillRect/>
          </a:stretch>
        </p:blipFill>
        <p:spPr>
          <a:xfrm>
            <a:off x="788069" y="603850"/>
            <a:ext cx="4914899" cy="2020540"/>
          </a:xfrm>
          <a:prstGeom prst="rect">
            <a:avLst/>
          </a:prstGeom>
        </p:spPr>
      </p:pic>
      <p:pic>
        <p:nvPicPr>
          <p:cNvPr id="9" name="Imagen 8">
            <a:extLst>
              <a:ext uri="{FF2B5EF4-FFF2-40B4-BE49-F238E27FC236}">
                <a16:creationId xmlns:a16="http://schemas.microsoft.com/office/drawing/2014/main" id="{A001DD2E-F759-4A37-9ADF-31CE5254423F}"/>
              </a:ext>
            </a:extLst>
          </p:cNvPr>
          <p:cNvPicPr>
            <a:picLocks noChangeAspect="1"/>
          </p:cNvPicPr>
          <p:nvPr/>
        </p:nvPicPr>
        <p:blipFill>
          <a:blip r:embed="rId3"/>
          <a:stretch>
            <a:fillRect/>
          </a:stretch>
        </p:blipFill>
        <p:spPr>
          <a:xfrm>
            <a:off x="1379621" y="3048000"/>
            <a:ext cx="3286877" cy="2379746"/>
          </a:xfrm>
          <a:prstGeom prst="rect">
            <a:avLst/>
          </a:prstGeom>
        </p:spPr>
      </p:pic>
      <p:sp>
        <p:nvSpPr>
          <p:cNvPr id="3" name="Bocadillo nube: nube 2">
            <a:extLst>
              <a:ext uri="{FF2B5EF4-FFF2-40B4-BE49-F238E27FC236}">
                <a16:creationId xmlns:a16="http://schemas.microsoft.com/office/drawing/2014/main" id="{0AAFBF12-7015-4990-A0C9-FDBC513CF2EB}"/>
              </a:ext>
            </a:extLst>
          </p:cNvPr>
          <p:cNvSpPr/>
          <p:nvPr/>
        </p:nvSpPr>
        <p:spPr>
          <a:xfrm rot="19111844">
            <a:off x="8655368" y="890124"/>
            <a:ext cx="3131200" cy="253616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dirty="0"/>
          </a:p>
          <a:p>
            <a:pPr algn="ctr"/>
            <a:r>
              <a:rPr lang="es-ES" sz="1400" dirty="0"/>
              <a:t>Se ocupa de la definición del SER.</a:t>
            </a:r>
          </a:p>
          <a:p>
            <a:pPr algn="ctr"/>
            <a:r>
              <a:rPr lang="es-ES" sz="1400" dirty="0"/>
              <a:t>Estudio de todo lo que es, como es y cómo es posible que sea</a:t>
            </a:r>
          </a:p>
          <a:p>
            <a:pPr algn="ctr"/>
            <a:endParaRPr lang="es-MX" dirty="0"/>
          </a:p>
        </p:txBody>
      </p:sp>
      <p:cxnSp>
        <p:nvCxnSpPr>
          <p:cNvPr id="5" name="Conector: curvado 4">
            <a:extLst>
              <a:ext uri="{FF2B5EF4-FFF2-40B4-BE49-F238E27FC236}">
                <a16:creationId xmlns:a16="http://schemas.microsoft.com/office/drawing/2014/main" id="{BF911666-8643-4C21-98E8-1691E2D796FF}"/>
              </a:ext>
            </a:extLst>
          </p:cNvPr>
          <p:cNvCxnSpPr>
            <a:cxnSpLocks/>
          </p:cNvCxnSpPr>
          <p:nvPr/>
        </p:nvCxnSpPr>
        <p:spPr>
          <a:xfrm rot="5400000" flipH="1" flipV="1">
            <a:off x="9138822" y="3947451"/>
            <a:ext cx="1502727" cy="1457864"/>
          </a:xfrm>
          <a:prstGeom prst="curvedConnector3">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81837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EF40DA-935C-4BB1-8D99-DE2A4BE59F3B}"/>
              </a:ext>
            </a:extLst>
          </p:cNvPr>
          <p:cNvSpPr>
            <a:spLocks noGrp="1"/>
          </p:cNvSpPr>
          <p:nvPr>
            <p:ph type="title"/>
          </p:nvPr>
        </p:nvSpPr>
        <p:spPr>
          <a:xfrm>
            <a:off x="1066800" y="642594"/>
            <a:ext cx="10058400" cy="4603174"/>
          </a:xfrm>
        </p:spPr>
        <p:txBody>
          <a:bodyPr>
            <a:normAutofit/>
          </a:bodyPr>
          <a:lstStyle/>
          <a:p>
            <a:r>
              <a:rPr lang="es-ES" dirty="0"/>
              <a:t>Pregunta al estudiante</a:t>
            </a:r>
            <a:br>
              <a:rPr lang="es-ES" dirty="0"/>
            </a:br>
            <a:br>
              <a:rPr lang="es-ES" dirty="0"/>
            </a:br>
            <a:r>
              <a:rPr lang="es-ES" dirty="0"/>
              <a:t>¿Qué es lo mundano?</a:t>
            </a:r>
            <a:endParaRPr lang="es-MX" dirty="0"/>
          </a:p>
        </p:txBody>
      </p:sp>
    </p:spTree>
    <p:extLst>
      <p:ext uri="{BB962C8B-B14F-4D97-AF65-F5344CB8AC3E}">
        <p14:creationId xmlns:p14="http://schemas.microsoft.com/office/powerpoint/2010/main" val="19149322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5541BCF-01A7-4127-A505-C29D7A67F408}"/>
              </a:ext>
            </a:extLst>
          </p:cNvPr>
          <p:cNvSpPr/>
          <p:nvPr/>
        </p:nvSpPr>
        <p:spPr>
          <a:xfrm>
            <a:off x="513346" y="1195136"/>
            <a:ext cx="4090737" cy="41388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a:t>Lo </a:t>
            </a:r>
            <a:r>
              <a:rPr lang="es-ES" sz="2800" b="1" dirty="0">
                <a:solidFill>
                  <a:srgbClr val="FFFF00"/>
                </a:solidFill>
              </a:rPr>
              <a:t>mundano</a:t>
            </a:r>
            <a:r>
              <a:rPr lang="es-ES" sz="2800" dirty="0"/>
              <a:t>  son las experiencias  que se dan en un momento histórico determinado dentro de una comunidad determinada.</a:t>
            </a:r>
            <a:endParaRPr lang="es-MX" sz="2800" dirty="0"/>
          </a:p>
        </p:txBody>
      </p:sp>
      <p:sp>
        <p:nvSpPr>
          <p:cNvPr id="5" name="Flecha: a la derecha 4">
            <a:extLst>
              <a:ext uri="{FF2B5EF4-FFF2-40B4-BE49-F238E27FC236}">
                <a16:creationId xmlns:a16="http://schemas.microsoft.com/office/drawing/2014/main" id="{79DDC613-EC79-4863-9160-193EEBB59E64}"/>
              </a:ext>
            </a:extLst>
          </p:cNvPr>
          <p:cNvSpPr/>
          <p:nvPr/>
        </p:nvSpPr>
        <p:spPr>
          <a:xfrm>
            <a:off x="4948989" y="2755231"/>
            <a:ext cx="2294021" cy="13475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id="{EE19FB96-0747-4968-9182-A06633283388}"/>
              </a:ext>
            </a:extLst>
          </p:cNvPr>
          <p:cNvSpPr/>
          <p:nvPr/>
        </p:nvSpPr>
        <p:spPr>
          <a:xfrm>
            <a:off x="7283115" y="1195136"/>
            <a:ext cx="4090737" cy="41388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a:t>Se socializa</a:t>
            </a:r>
          </a:p>
          <a:p>
            <a:pPr algn="ctr"/>
            <a:r>
              <a:rPr lang="es-ES" sz="2800" dirty="0"/>
              <a:t>Se comparte</a:t>
            </a:r>
          </a:p>
          <a:p>
            <a:pPr algn="ctr"/>
            <a:r>
              <a:rPr lang="es-ES" sz="2800" dirty="0"/>
              <a:t>Son comunes</a:t>
            </a:r>
          </a:p>
          <a:p>
            <a:pPr algn="ctr"/>
            <a:r>
              <a:rPr lang="es-ES" sz="2800" dirty="0"/>
              <a:t>Se presuponen</a:t>
            </a:r>
          </a:p>
          <a:p>
            <a:pPr algn="ctr"/>
            <a:r>
              <a:rPr lang="es-ES" sz="2800" dirty="0"/>
              <a:t>Pensamiento común cuyo sentido es social en contenido y estructura</a:t>
            </a:r>
            <a:endParaRPr lang="es-MX" sz="2800" dirty="0"/>
          </a:p>
        </p:txBody>
      </p:sp>
    </p:spTree>
    <p:extLst>
      <p:ext uri="{BB962C8B-B14F-4D97-AF65-F5344CB8AC3E}">
        <p14:creationId xmlns:p14="http://schemas.microsoft.com/office/powerpoint/2010/main" val="39251041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EAE0BE-1E79-45C6-91D8-D1C022463FBE}"/>
              </a:ext>
            </a:extLst>
          </p:cNvPr>
          <p:cNvSpPr>
            <a:spLocks noGrp="1"/>
          </p:cNvSpPr>
          <p:nvPr>
            <p:ph type="title"/>
          </p:nvPr>
        </p:nvSpPr>
        <p:spPr/>
        <p:txBody>
          <a:bodyPr/>
          <a:lstStyle/>
          <a:p>
            <a:r>
              <a:rPr lang="es-ES" dirty="0"/>
              <a:t>PARA SCHÜTZ</a:t>
            </a:r>
            <a:endParaRPr lang="es-MX" dirty="0"/>
          </a:p>
        </p:txBody>
      </p:sp>
      <p:sp>
        <p:nvSpPr>
          <p:cNvPr id="3" name="Rectángulo 2">
            <a:extLst>
              <a:ext uri="{FF2B5EF4-FFF2-40B4-BE49-F238E27FC236}">
                <a16:creationId xmlns:a16="http://schemas.microsoft.com/office/drawing/2014/main" id="{A45E72F3-1D83-467D-9E91-32AEAD8DBDE8}"/>
              </a:ext>
            </a:extLst>
          </p:cNvPr>
          <p:cNvSpPr/>
          <p:nvPr/>
        </p:nvSpPr>
        <p:spPr>
          <a:xfrm>
            <a:off x="1748589" y="1881554"/>
            <a:ext cx="9224211" cy="40219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a:t>Solo dentro de la VIDA COTIDIANA podemos ser comprendidos por nuestros semejantes y sólo en él podemos actuar junto a ellos.</a:t>
            </a:r>
          </a:p>
          <a:p>
            <a:pPr algn="ctr"/>
            <a:r>
              <a:rPr lang="es-ES" sz="2800" dirty="0"/>
              <a:t> </a:t>
            </a:r>
          </a:p>
          <a:p>
            <a:pPr algn="ctr"/>
            <a:r>
              <a:rPr lang="es-ES" sz="2800" dirty="0"/>
              <a:t>El mundo de la vida cotidiana  es entonces la realidad fundamental y eminente del hombre</a:t>
            </a:r>
            <a:endParaRPr lang="es-MX" sz="2800" dirty="0"/>
          </a:p>
        </p:txBody>
      </p:sp>
    </p:spTree>
    <p:extLst>
      <p:ext uri="{BB962C8B-B14F-4D97-AF65-F5344CB8AC3E}">
        <p14:creationId xmlns:p14="http://schemas.microsoft.com/office/powerpoint/2010/main" val="39078519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26646B-DA12-42DB-9AB2-25FEED7AB937}"/>
              </a:ext>
            </a:extLst>
          </p:cNvPr>
          <p:cNvSpPr>
            <a:spLocks noGrp="1"/>
          </p:cNvSpPr>
          <p:nvPr>
            <p:ph type="title"/>
          </p:nvPr>
        </p:nvSpPr>
        <p:spPr>
          <a:xfrm>
            <a:off x="1066800" y="1052423"/>
            <a:ext cx="10058400" cy="3062377"/>
          </a:xfrm>
        </p:spPr>
        <p:txBody>
          <a:bodyPr>
            <a:noAutofit/>
          </a:bodyPr>
          <a:lstStyle/>
          <a:p>
            <a:r>
              <a:rPr lang="es-ES" sz="3200" dirty="0"/>
              <a:t>El mundo cotidiano no es un mundo privado es un mundo intersubjetivo en el que puede actuar sobre sus semejantes y ellos pueden actuar sobre él, dando lugar a múltiples relaciones.</a:t>
            </a:r>
            <a:endParaRPr lang="es-MX" sz="3200" dirty="0"/>
          </a:p>
        </p:txBody>
      </p:sp>
      <p:pic>
        <p:nvPicPr>
          <p:cNvPr id="4" name="Imagen 3">
            <a:extLst>
              <a:ext uri="{FF2B5EF4-FFF2-40B4-BE49-F238E27FC236}">
                <a16:creationId xmlns:a16="http://schemas.microsoft.com/office/drawing/2014/main" id="{2E17DF15-5FE8-4393-8FD8-30FDA0F1351B}"/>
              </a:ext>
            </a:extLst>
          </p:cNvPr>
          <p:cNvPicPr>
            <a:picLocks noChangeAspect="1"/>
          </p:cNvPicPr>
          <p:nvPr/>
        </p:nvPicPr>
        <p:blipFill>
          <a:blip r:embed="rId2"/>
          <a:stretch>
            <a:fillRect/>
          </a:stretch>
        </p:blipFill>
        <p:spPr>
          <a:xfrm>
            <a:off x="7292195" y="4281485"/>
            <a:ext cx="2100983" cy="2143125"/>
          </a:xfrm>
          <a:prstGeom prst="rect">
            <a:avLst/>
          </a:prstGeom>
        </p:spPr>
      </p:pic>
      <p:pic>
        <p:nvPicPr>
          <p:cNvPr id="6" name="Imagen 5">
            <a:extLst>
              <a:ext uri="{FF2B5EF4-FFF2-40B4-BE49-F238E27FC236}">
                <a16:creationId xmlns:a16="http://schemas.microsoft.com/office/drawing/2014/main" id="{730FEDFF-5487-48DC-A31B-4A5039CF5045}"/>
              </a:ext>
            </a:extLst>
          </p:cNvPr>
          <p:cNvPicPr>
            <a:picLocks noChangeAspect="1"/>
          </p:cNvPicPr>
          <p:nvPr/>
        </p:nvPicPr>
        <p:blipFill>
          <a:blip r:embed="rId3"/>
          <a:stretch>
            <a:fillRect/>
          </a:stretch>
        </p:blipFill>
        <p:spPr>
          <a:xfrm>
            <a:off x="1906438" y="4281485"/>
            <a:ext cx="2234242" cy="2143125"/>
          </a:xfrm>
          <a:prstGeom prst="rect">
            <a:avLst/>
          </a:prstGeom>
        </p:spPr>
      </p:pic>
      <p:pic>
        <p:nvPicPr>
          <p:cNvPr id="8" name="Imagen 7">
            <a:extLst>
              <a:ext uri="{FF2B5EF4-FFF2-40B4-BE49-F238E27FC236}">
                <a16:creationId xmlns:a16="http://schemas.microsoft.com/office/drawing/2014/main" id="{A8AEF7AD-FBE2-4A8C-939F-708234A9607C}"/>
              </a:ext>
            </a:extLst>
          </p:cNvPr>
          <p:cNvPicPr>
            <a:picLocks noChangeAspect="1"/>
          </p:cNvPicPr>
          <p:nvPr/>
        </p:nvPicPr>
        <p:blipFill>
          <a:blip r:embed="rId4"/>
          <a:stretch>
            <a:fillRect/>
          </a:stretch>
        </p:blipFill>
        <p:spPr>
          <a:xfrm>
            <a:off x="4575864" y="4270789"/>
            <a:ext cx="2143125" cy="2143125"/>
          </a:xfrm>
          <a:prstGeom prst="rect">
            <a:avLst/>
          </a:prstGeom>
        </p:spPr>
      </p:pic>
    </p:spTree>
    <p:extLst>
      <p:ext uri="{BB962C8B-B14F-4D97-AF65-F5344CB8AC3E}">
        <p14:creationId xmlns:p14="http://schemas.microsoft.com/office/powerpoint/2010/main" val="27261407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B3FE7D2-3C7D-422E-B7BE-1B6E3D1136B4}"/>
              </a:ext>
            </a:extLst>
          </p:cNvPr>
          <p:cNvSpPr>
            <a:spLocks noGrp="1"/>
          </p:cNvSpPr>
          <p:nvPr>
            <p:ph type="title"/>
          </p:nvPr>
        </p:nvSpPr>
        <p:spPr/>
        <p:txBody>
          <a:bodyPr>
            <a:normAutofit fontScale="90000"/>
          </a:bodyPr>
          <a:lstStyle/>
          <a:p>
            <a:r>
              <a:rPr lang="es-ES" dirty="0"/>
              <a:t>El mundo de la vida es natural y social</a:t>
            </a:r>
            <a:endParaRPr lang="es-MX" dirty="0"/>
          </a:p>
        </p:txBody>
      </p:sp>
      <p:pic>
        <p:nvPicPr>
          <p:cNvPr id="2050" name="Picture 2" descr="Resultado de imagen para realidad social">
            <a:extLst>
              <a:ext uri="{FF2B5EF4-FFF2-40B4-BE49-F238E27FC236}">
                <a16:creationId xmlns:a16="http://schemas.microsoft.com/office/drawing/2014/main" id="{C65F80F4-7A80-42D9-9226-A5918284D0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9832" y="2752474"/>
            <a:ext cx="3184358" cy="262163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para realidad social">
            <a:extLst>
              <a:ext uri="{FF2B5EF4-FFF2-40B4-BE49-F238E27FC236}">
                <a16:creationId xmlns:a16="http://schemas.microsoft.com/office/drawing/2014/main" id="{3BF3E0F8-FE13-497E-B6D4-35FF4DE176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4324" y="2752474"/>
            <a:ext cx="3184358" cy="2477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14402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2A04786-6CB6-4C7A-922C-E61B88EE2FDA}"/>
              </a:ext>
            </a:extLst>
          </p:cNvPr>
          <p:cNvSpPr>
            <a:spLocks noGrp="1"/>
          </p:cNvSpPr>
          <p:nvPr>
            <p:ph type="ctrTitle"/>
          </p:nvPr>
        </p:nvSpPr>
        <p:spPr>
          <a:xfrm>
            <a:off x="1457187" y="2478721"/>
            <a:ext cx="6336052" cy="2590800"/>
          </a:xfrm>
        </p:spPr>
        <p:txBody>
          <a:bodyPr/>
          <a:lstStyle/>
          <a:p>
            <a:r>
              <a:rPr lang="es-ES" sz="4000" dirty="0"/>
              <a:t>Corriente fenomenológica en la sociología</a:t>
            </a:r>
            <a:br>
              <a:rPr lang="es-ES" dirty="0"/>
            </a:br>
            <a:r>
              <a:rPr lang="es-ES" sz="4000" dirty="0"/>
              <a:t>DE</a:t>
            </a:r>
            <a:br>
              <a:rPr lang="es-ES" sz="4000" dirty="0"/>
            </a:br>
            <a:r>
              <a:rPr lang="es-ES" sz="4000" dirty="0"/>
              <a:t>Alfred </a:t>
            </a:r>
            <a:r>
              <a:rPr lang="es-ES" sz="4000" dirty="0" err="1"/>
              <a:t>SchÜtz</a:t>
            </a:r>
            <a:endParaRPr lang="es-MX" sz="4000" dirty="0"/>
          </a:p>
        </p:txBody>
      </p:sp>
      <p:sp>
        <p:nvSpPr>
          <p:cNvPr id="3" name="Subtítulo 2">
            <a:extLst>
              <a:ext uri="{FF2B5EF4-FFF2-40B4-BE49-F238E27FC236}">
                <a16:creationId xmlns:a16="http://schemas.microsoft.com/office/drawing/2014/main" id="{63F0861B-2D66-42DE-9063-40A02693F58A}"/>
              </a:ext>
            </a:extLst>
          </p:cNvPr>
          <p:cNvSpPr>
            <a:spLocks noGrp="1"/>
          </p:cNvSpPr>
          <p:nvPr>
            <p:ph type="subTitle" idx="1"/>
          </p:nvPr>
        </p:nvSpPr>
        <p:spPr>
          <a:xfrm>
            <a:off x="4568772" y="5629799"/>
            <a:ext cx="9070848" cy="457201"/>
          </a:xfrm>
        </p:spPr>
        <p:txBody>
          <a:bodyPr>
            <a:normAutofit/>
          </a:bodyPr>
          <a:lstStyle/>
          <a:p>
            <a:r>
              <a:rPr lang="es-ES" sz="2000" b="1" dirty="0">
                <a:solidFill>
                  <a:schemeClr val="bg1"/>
                </a:solidFill>
              </a:rPr>
              <a:t>sociólogo y filósofo Austriaco</a:t>
            </a:r>
            <a:endParaRPr lang="es-MX" sz="2000" b="1" dirty="0">
              <a:solidFill>
                <a:schemeClr val="bg1"/>
              </a:solidFill>
            </a:endParaRPr>
          </a:p>
        </p:txBody>
      </p:sp>
      <p:pic>
        <p:nvPicPr>
          <p:cNvPr id="2050" name="Picture 2" descr="Resultado de imagen para alfred schutz biografia">
            <a:extLst>
              <a:ext uri="{FF2B5EF4-FFF2-40B4-BE49-F238E27FC236}">
                <a16:creationId xmlns:a16="http://schemas.microsoft.com/office/drawing/2014/main" id="{8687D46F-76CB-404B-BFC4-FCF445E5D3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1746" y="2328620"/>
            <a:ext cx="2409825" cy="1895475"/>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06927B65-EB19-42DC-A6F6-083C868AD0B9}"/>
              </a:ext>
            </a:extLst>
          </p:cNvPr>
          <p:cNvSpPr/>
          <p:nvPr/>
        </p:nvSpPr>
        <p:spPr>
          <a:xfrm>
            <a:off x="8307092" y="4401519"/>
            <a:ext cx="2124479" cy="461665"/>
          </a:xfrm>
          <a:prstGeom prst="rect">
            <a:avLst/>
          </a:prstGeom>
        </p:spPr>
        <p:txBody>
          <a:bodyPr wrap="square">
            <a:spAutoFit/>
          </a:bodyPr>
          <a:lstStyle/>
          <a:p>
            <a:r>
              <a:rPr lang="es-ES" sz="2400" dirty="0"/>
              <a:t>(1899-1959) </a:t>
            </a:r>
            <a:endParaRPr lang="es-MX" sz="2400" dirty="0"/>
          </a:p>
        </p:txBody>
      </p:sp>
    </p:spTree>
    <p:extLst>
      <p:ext uri="{BB962C8B-B14F-4D97-AF65-F5344CB8AC3E}">
        <p14:creationId xmlns:p14="http://schemas.microsoft.com/office/powerpoint/2010/main" val="8500137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A7CBDC-79E7-433A-81DF-AE36268BCCAD}"/>
              </a:ext>
            </a:extLst>
          </p:cNvPr>
          <p:cNvSpPr>
            <a:spLocks noGrp="1"/>
          </p:cNvSpPr>
          <p:nvPr>
            <p:ph type="title"/>
          </p:nvPr>
        </p:nvSpPr>
        <p:spPr>
          <a:xfrm>
            <a:off x="1066800" y="642593"/>
            <a:ext cx="10058400" cy="4619217"/>
          </a:xfrm>
        </p:spPr>
        <p:txBody>
          <a:bodyPr>
            <a:normAutofit fontScale="90000"/>
          </a:bodyPr>
          <a:lstStyle/>
          <a:p>
            <a:r>
              <a:rPr lang="es-ES" dirty="0"/>
              <a:t>El investigador social debe confiar en el acervo de conocimiento del mundo cotidiano; en donde las personas crean realidades sociales que a la vez están limitadas por estructuras sociales preexistente, que crearon sus predecesores.</a:t>
            </a:r>
            <a:endParaRPr lang="es-MX" dirty="0"/>
          </a:p>
        </p:txBody>
      </p:sp>
    </p:spTree>
    <p:extLst>
      <p:ext uri="{BB962C8B-B14F-4D97-AF65-F5344CB8AC3E}">
        <p14:creationId xmlns:p14="http://schemas.microsoft.com/office/powerpoint/2010/main" val="31059491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61574178-6FDF-4EBF-83B7-E567ED769357}"/>
              </a:ext>
            </a:extLst>
          </p:cNvPr>
          <p:cNvPicPr>
            <a:picLocks noGrp="1" noChangeAspect="1"/>
          </p:cNvPicPr>
          <p:nvPr>
            <p:ph idx="1"/>
          </p:nvPr>
        </p:nvPicPr>
        <p:blipFill>
          <a:blip r:embed="rId2"/>
          <a:stretch>
            <a:fillRect/>
          </a:stretch>
        </p:blipFill>
        <p:spPr>
          <a:xfrm>
            <a:off x="551414" y="1611823"/>
            <a:ext cx="3363814" cy="4293030"/>
          </a:xfrm>
        </p:spPr>
      </p:pic>
      <p:pic>
        <p:nvPicPr>
          <p:cNvPr id="7" name="Imagen 6">
            <a:extLst>
              <a:ext uri="{FF2B5EF4-FFF2-40B4-BE49-F238E27FC236}">
                <a16:creationId xmlns:a16="http://schemas.microsoft.com/office/drawing/2014/main" id="{75E37535-6116-4AA1-85A8-5FE8CBC7B425}"/>
              </a:ext>
            </a:extLst>
          </p:cNvPr>
          <p:cNvPicPr>
            <a:picLocks noChangeAspect="1"/>
          </p:cNvPicPr>
          <p:nvPr/>
        </p:nvPicPr>
        <p:blipFill>
          <a:blip r:embed="rId3"/>
          <a:stretch>
            <a:fillRect/>
          </a:stretch>
        </p:blipFill>
        <p:spPr>
          <a:xfrm>
            <a:off x="4166184" y="1611823"/>
            <a:ext cx="3780375" cy="4293030"/>
          </a:xfrm>
          <a:prstGeom prst="rect">
            <a:avLst/>
          </a:prstGeom>
        </p:spPr>
      </p:pic>
      <p:pic>
        <p:nvPicPr>
          <p:cNvPr id="4098" name="Picture 2" descr="Resultado de imagen para sentido comun alfred schutz">
            <a:extLst>
              <a:ext uri="{FF2B5EF4-FFF2-40B4-BE49-F238E27FC236}">
                <a16:creationId xmlns:a16="http://schemas.microsoft.com/office/drawing/2014/main" id="{95742DF7-B68F-49D8-83C9-461911EE97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97516" y="1611824"/>
            <a:ext cx="3304673" cy="4293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57363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esquinas redondeadas 3">
            <a:extLst>
              <a:ext uri="{FF2B5EF4-FFF2-40B4-BE49-F238E27FC236}">
                <a16:creationId xmlns:a16="http://schemas.microsoft.com/office/drawing/2014/main" id="{F5A40692-0FB0-494B-91EC-F14B25A32FF6}"/>
              </a:ext>
            </a:extLst>
          </p:cNvPr>
          <p:cNvSpPr/>
          <p:nvPr/>
        </p:nvSpPr>
        <p:spPr>
          <a:xfrm>
            <a:off x="1090862" y="882316"/>
            <a:ext cx="9881937" cy="51655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endParaRPr lang="es-ES" sz="2400" dirty="0"/>
          </a:p>
          <a:p>
            <a:pPr algn="ctr"/>
            <a:r>
              <a:rPr lang="es-ES" sz="2400" dirty="0"/>
              <a:t>considera el sentido común, en pie de igualdad con el conocimiento científico como un conjunto de constructos y operaciones cognitivas.</a:t>
            </a:r>
          </a:p>
          <a:p>
            <a:pPr algn="ctr"/>
            <a:endParaRPr lang="es-ES" sz="2400" dirty="0"/>
          </a:p>
          <a:p>
            <a:pPr algn="ctr"/>
            <a:r>
              <a:rPr lang="es-ES" sz="2400" dirty="0"/>
              <a:t>El sentido común le proporciona al hombre en la vida cotidiana un conocimiento de las dimensiones del mundo social.</a:t>
            </a:r>
          </a:p>
          <a:p>
            <a:pPr algn="ctr"/>
            <a:endParaRPr lang="es-ES" sz="2400" dirty="0"/>
          </a:p>
          <a:p>
            <a:pPr algn="ctr"/>
            <a:r>
              <a:rPr lang="es-ES" sz="2400" dirty="0"/>
              <a:t>El conocimiento del sentido común de la vida cotidiana es, según Schütz adecuado y basta para entendernos con nuestros semejantes, los objetos culturales, las instituciones, con la realidad social</a:t>
            </a:r>
            <a:r>
              <a:rPr lang="es-ES" sz="2000" dirty="0"/>
              <a:t>.</a:t>
            </a:r>
            <a:endParaRPr lang="es-MX" sz="2000" dirty="0"/>
          </a:p>
        </p:txBody>
      </p:sp>
    </p:spTree>
    <p:extLst>
      <p:ext uri="{BB962C8B-B14F-4D97-AF65-F5344CB8AC3E}">
        <p14:creationId xmlns:p14="http://schemas.microsoft.com/office/powerpoint/2010/main" val="7161035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4">
            <a:extLst>
              <a:ext uri="{FF2B5EF4-FFF2-40B4-BE49-F238E27FC236}">
                <a16:creationId xmlns:a16="http://schemas.microsoft.com/office/drawing/2014/main" id="{D1E1B418-13FF-4840-A750-E382E9E83D70}"/>
              </a:ext>
            </a:extLst>
          </p:cNvPr>
          <p:cNvSpPr>
            <a:spLocks noGrp="1"/>
          </p:cNvSpPr>
          <p:nvPr>
            <p:ph type="subTitle" idx="1"/>
          </p:nvPr>
        </p:nvSpPr>
        <p:spPr>
          <a:xfrm>
            <a:off x="1560576" y="2133600"/>
            <a:ext cx="9070848" cy="2684823"/>
          </a:xfrm>
        </p:spPr>
        <p:txBody>
          <a:bodyPr>
            <a:noAutofit/>
          </a:bodyPr>
          <a:lstStyle/>
          <a:p>
            <a:pPr marL="285750" indent="-285750" algn="just">
              <a:buFont typeface="Arial" panose="020B0604020202020204" pitchFamily="34" charset="0"/>
              <a:buChar char="•"/>
            </a:pPr>
            <a:r>
              <a:rPr lang="es-ES" dirty="0"/>
              <a:t>La Verstehen es ante todo  “la particular forma experiencial en que el pensamiento de sentido común toma conocimiento del mundo sociocultural.</a:t>
            </a:r>
          </a:p>
          <a:p>
            <a:pPr algn="just"/>
            <a:endParaRPr lang="es-ES" dirty="0"/>
          </a:p>
          <a:p>
            <a:pPr marL="285750" indent="-285750" algn="just">
              <a:buFont typeface="Arial" panose="020B0604020202020204" pitchFamily="34" charset="0"/>
              <a:buChar char="•"/>
            </a:pPr>
            <a:r>
              <a:rPr lang="es-ES" dirty="0"/>
              <a:t>Es el proceso de aprendizaje o aculturación.</a:t>
            </a:r>
          </a:p>
          <a:p>
            <a:pPr algn="just"/>
            <a:endParaRPr lang="es-ES" dirty="0"/>
          </a:p>
          <a:p>
            <a:pPr marL="285750" indent="-285750" algn="just">
              <a:buFont typeface="Arial" panose="020B0604020202020204" pitchFamily="34" charset="0"/>
              <a:buChar char="•"/>
            </a:pPr>
            <a:r>
              <a:rPr lang="es-ES" dirty="0"/>
              <a:t>El pensamiento del sentido común puede hacer predicciones con un buen grado de probabilidad.</a:t>
            </a:r>
          </a:p>
          <a:p>
            <a:pPr algn="just"/>
            <a:endParaRPr lang="es-ES" dirty="0"/>
          </a:p>
          <a:p>
            <a:pPr marL="285750" indent="-285750" algn="just">
              <a:buFont typeface="Arial" panose="020B0604020202020204" pitchFamily="34" charset="0"/>
              <a:buChar char="•"/>
            </a:pPr>
            <a:r>
              <a:rPr lang="es-ES" dirty="0"/>
              <a:t>La ciencia produce una teoría explicativa de los objetos de pensamiento construidos por el sentido común mediante los constructos mentales u objetos de pensamiento que le son peculiares.</a:t>
            </a:r>
          </a:p>
          <a:p>
            <a:pPr algn="just"/>
            <a:endParaRPr lang="es-ES" dirty="0"/>
          </a:p>
          <a:p>
            <a:pPr algn="just"/>
            <a:r>
              <a:rPr lang="es-ES" dirty="0"/>
              <a:t>En general Objetivo del Schütz: explicar la realidad social.</a:t>
            </a:r>
            <a:endParaRPr lang="es-MX" dirty="0"/>
          </a:p>
        </p:txBody>
      </p:sp>
    </p:spTree>
    <p:extLst>
      <p:ext uri="{BB962C8B-B14F-4D97-AF65-F5344CB8AC3E}">
        <p14:creationId xmlns:p14="http://schemas.microsoft.com/office/powerpoint/2010/main" val="26027557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94DC83-A5F0-460E-B618-1A2FDE9926A8}"/>
              </a:ext>
            </a:extLst>
          </p:cNvPr>
          <p:cNvSpPr>
            <a:spLocks noGrp="1"/>
          </p:cNvSpPr>
          <p:nvPr>
            <p:ph type="title"/>
          </p:nvPr>
        </p:nvSpPr>
        <p:spPr/>
        <p:txBody>
          <a:bodyPr/>
          <a:lstStyle/>
          <a:p>
            <a:r>
              <a:rPr lang="es-ES" dirty="0"/>
              <a:t>Definición de </a:t>
            </a:r>
            <a:r>
              <a:rPr lang="es-ES" dirty="0">
                <a:solidFill>
                  <a:schemeClr val="accent3">
                    <a:lumMod val="60000"/>
                    <a:lumOff val="40000"/>
                  </a:schemeClr>
                </a:solidFill>
              </a:rPr>
              <a:t>realidad social</a:t>
            </a:r>
            <a:endParaRPr lang="es-MX" dirty="0">
              <a:solidFill>
                <a:schemeClr val="accent3">
                  <a:lumMod val="60000"/>
                  <a:lumOff val="40000"/>
                </a:schemeClr>
              </a:solidFill>
            </a:endParaRPr>
          </a:p>
        </p:txBody>
      </p:sp>
      <p:sp>
        <p:nvSpPr>
          <p:cNvPr id="3" name="Marcador de contenido 2">
            <a:extLst>
              <a:ext uri="{FF2B5EF4-FFF2-40B4-BE49-F238E27FC236}">
                <a16:creationId xmlns:a16="http://schemas.microsoft.com/office/drawing/2014/main" id="{3A4F941D-CA12-44A7-8E5C-F87E5873AF0A}"/>
              </a:ext>
            </a:extLst>
          </p:cNvPr>
          <p:cNvSpPr>
            <a:spLocks noGrp="1"/>
          </p:cNvSpPr>
          <p:nvPr>
            <p:ph idx="1"/>
          </p:nvPr>
        </p:nvSpPr>
        <p:spPr>
          <a:xfrm>
            <a:off x="1066800" y="1748589"/>
            <a:ext cx="10058400" cy="4286451"/>
          </a:xfrm>
        </p:spPr>
        <p:txBody>
          <a:bodyPr>
            <a:noAutofit/>
          </a:bodyPr>
          <a:lstStyle/>
          <a:p>
            <a:r>
              <a:rPr lang="es-ES" sz="2400" dirty="0"/>
              <a:t>Es el mundo en el que los fenómenos están dados, sin importar si éstos son reales, ideales, imaginarios, etc. Se considera, entonces, un mundo de la vida cotidiana que los sujetos viven en una actitud natural, desde el sentido común. </a:t>
            </a:r>
          </a:p>
          <a:p>
            <a:endParaRPr lang="es-ES" sz="2400" dirty="0"/>
          </a:p>
        </p:txBody>
      </p:sp>
      <p:pic>
        <p:nvPicPr>
          <p:cNvPr id="3074" name="Picture 2" descr="Resultado de imagen para definición de realidad">
            <a:extLst>
              <a:ext uri="{FF2B5EF4-FFF2-40B4-BE49-F238E27FC236}">
                <a16:creationId xmlns:a16="http://schemas.microsoft.com/office/drawing/2014/main" id="{13DCB7A7-0181-423E-ADFA-D34ED0A85C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8605" y="3681757"/>
            <a:ext cx="1971675" cy="23241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para definición de realidad">
            <a:extLst>
              <a:ext uri="{FF2B5EF4-FFF2-40B4-BE49-F238E27FC236}">
                <a16:creationId xmlns:a16="http://schemas.microsoft.com/office/drawing/2014/main" id="{48EEFDA3-A57B-4DF9-AE84-1FD9B46D32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9692" y="3786532"/>
            <a:ext cx="2162175" cy="211455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Resultado de imagen para definición de realidad">
            <a:extLst>
              <a:ext uri="{FF2B5EF4-FFF2-40B4-BE49-F238E27FC236}">
                <a16:creationId xmlns:a16="http://schemas.microsoft.com/office/drawing/2014/main" id="{3FD73DE4-2ED7-4C7D-B8B7-BB64CFF75C1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0821" y="3681757"/>
            <a:ext cx="3954379" cy="23532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79449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F1F5C18-D284-45DB-8F33-27903B12A811}"/>
              </a:ext>
            </a:extLst>
          </p:cNvPr>
          <p:cNvSpPr>
            <a:spLocks noGrp="1"/>
          </p:cNvSpPr>
          <p:nvPr>
            <p:ph idx="1"/>
          </p:nvPr>
        </p:nvSpPr>
        <p:spPr>
          <a:xfrm>
            <a:off x="1066800" y="650631"/>
            <a:ext cx="10058400" cy="5574323"/>
          </a:xfrm>
        </p:spPr>
        <p:txBody>
          <a:bodyPr>
            <a:normAutofit fontScale="55000" lnSpcReduction="20000"/>
          </a:bodyPr>
          <a:lstStyle/>
          <a:p>
            <a:r>
              <a:rPr lang="es-ES" sz="5100" dirty="0"/>
              <a:t>Esta actitud frente a la realidad permite a los sujetos suponer un mundo social externo regido por leyes, en el que cada  sujeto vive experiencias significativas y asume que otros también las viven, pues es posible ponerse en el lugar de otros; desde esta actitud natural el sujeto asume que la realidad es comprensible desde los conceptos del sentido común que maneja, y que esa comprensión es correcta (Schütz, 1932:37-39).</a:t>
            </a:r>
          </a:p>
          <a:p>
            <a:endParaRPr lang="es-ES" sz="5100" dirty="0"/>
          </a:p>
          <a:p>
            <a:r>
              <a:rPr lang="es-ES" sz="5100" dirty="0"/>
              <a:t>En síntesis es un mundo de objetos culturales y de instituciones sociales donde está inserto socialmente cualquier sujeto.</a:t>
            </a:r>
          </a:p>
          <a:p>
            <a:endParaRPr lang="es-MX" dirty="0"/>
          </a:p>
        </p:txBody>
      </p:sp>
    </p:spTree>
    <p:extLst>
      <p:ext uri="{BB962C8B-B14F-4D97-AF65-F5344CB8AC3E}">
        <p14:creationId xmlns:p14="http://schemas.microsoft.com/office/powerpoint/2010/main" val="40566961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5AA48B-ECC9-4951-B1ED-2A3CDA7D9750}"/>
              </a:ext>
            </a:extLst>
          </p:cNvPr>
          <p:cNvSpPr>
            <a:spLocks noGrp="1"/>
          </p:cNvSpPr>
          <p:nvPr>
            <p:ph type="title"/>
          </p:nvPr>
        </p:nvSpPr>
        <p:spPr/>
        <p:txBody>
          <a:bodyPr>
            <a:normAutofit/>
          </a:bodyPr>
          <a:lstStyle/>
          <a:p>
            <a:r>
              <a:rPr lang="es-ES" dirty="0"/>
              <a:t>Mundo social y Vida social</a:t>
            </a:r>
            <a:endParaRPr lang="es-MX" dirty="0"/>
          </a:p>
        </p:txBody>
      </p:sp>
      <p:sp>
        <p:nvSpPr>
          <p:cNvPr id="3" name="Marcador de contenido 2">
            <a:extLst>
              <a:ext uri="{FF2B5EF4-FFF2-40B4-BE49-F238E27FC236}">
                <a16:creationId xmlns:a16="http://schemas.microsoft.com/office/drawing/2014/main" id="{A588B494-16D7-4BF0-B5A4-7F7A49CEFDD0}"/>
              </a:ext>
            </a:extLst>
          </p:cNvPr>
          <p:cNvSpPr>
            <a:spLocks noGrp="1"/>
          </p:cNvSpPr>
          <p:nvPr>
            <p:ph idx="1"/>
          </p:nvPr>
        </p:nvSpPr>
        <p:spPr>
          <a:xfrm>
            <a:off x="597877" y="1565031"/>
            <a:ext cx="11007969" cy="4818184"/>
          </a:xfrm>
        </p:spPr>
        <p:txBody>
          <a:bodyPr>
            <a:noAutofit/>
          </a:bodyPr>
          <a:lstStyle/>
          <a:p>
            <a:r>
              <a:rPr lang="es-ES" sz="2000" dirty="0">
                <a:solidFill>
                  <a:srgbClr val="FFFF00"/>
                </a:solidFill>
              </a:rPr>
              <a:t>El mundo es interpretado como el posible campo de acción de todos nosotros</a:t>
            </a:r>
            <a:r>
              <a:rPr lang="es-ES" sz="2000" dirty="0"/>
              <a:t>; esto hace referencia al principio de organización del conocimiento del mundo. De tal, modo que mi experiencia del mundo se justifica y corrige mediante la experiencia de otros, esos otros con los que me interrelacionan conocimientos y tareas comunes.</a:t>
            </a:r>
          </a:p>
          <a:p>
            <a:endParaRPr lang="es-ES" sz="2000" dirty="0"/>
          </a:p>
          <a:p>
            <a:r>
              <a:rPr lang="es-ES" sz="2000" b="1" dirty="0">
                <a:solidFill>
                  <a:srgbClr val="FFFF00"/>
                </a:solidFill>
              </a:rPr>
              <a:t>El MUNDO SOCIAL  se hace observable y visible por medio de situaciones sociales concretas </a:t>
            </a:r>
            <a:r>
              <a:rPr lang="es-ES" sz="2000" dirty="0"/>
              <a:t>(construidas con el elemento de tiempo (pasado, presente futuro) y espacio (para generar un aquí y ahora), mismos que se ven atravesados por el “motivo para” y “motivos paraqué”; así mismo como las tipificaciones como el MI Mismo, Otro generalizado, Tu, Nosotros, Ellos. ; para </a:t>
            </a:r>
            <a:r>
              <a:rPr lang="es-ES" sz="2000" b="1" dirty="0">
                <a:solidFill>
                  <a:srgbClr val="FFFF00"/>
                </a:solidFill>
              </a:rPr>
              <a:t>dar cuenta de un saber de la experiencia, en el cual las interacciones hacen observables los sistemas intersubjetivos que implican la regularidad de ciertos patrones de conducta </a:t>
            </a:r>
          </a:p>
        </p:txBody>
      </p:sp>
    </p:spTree>
    <p:extLst>
      <p:ext uri="{BB962C8B-B14F-4D97-AF65-F5344CB8AC3E}">
        <p14:creationId xmlns:p14="http://schemas.microsoft.com/office/powerpoint/2010/main" val="33484651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sultado de imagen para Alfred schutz: el mundo social">
            <a:extLst>
              <a:ext uri="{FF2B5EF4-FFF2-40B4-BE49-F238E27FC236}">
                <a16:creationId xmlns:a16="http://schemas.microsoft.com/office/drawing/2014/main" id="{61AD44A7-4EEA-4D8A-A802-ADD4C8CD906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85798" y="1122947"/>
            <a:ext cx="3618999" cy="413886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esultado de imagen para libros de alfred schutz">
            <a:extLst>
              <a:ext uri="{FF2B5EF4-FFF2-40B4-BE49-F238E27FC236}">
                <a16:creationId xmlns:a16="http://schemas.microsoft.com/office/drawing/2014/main" id="{19A73C2F-F931-4D6E-9341-4D6847C973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550" y="602350"/>
            <a:ext cx="1847850" cy="2466975"/>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Resultado de imagen para libros de alfred schutz">
            <a:extLst>
              <a:ext uri="{FF2B5EF4-FFF2-40B4-BE49-F238E27FC236}">
                <a16:creationId xmlns:a16="http://schemas.microsoft.com/office/drawing/2014/main" id="{FFC246DA-5A72-48D7-A584-5382D5E4D1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8085" y="723900"/>
            <a:ext cx="1695450" cy="270510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Resultado de imagen para libros de alfred schutz">
            <a:extLst>
              <a:ext uri="{FF2B5EF4-FFF2-40B4-BE49-F238E27FC236}">
                <a16:creationId xmlns:a16="http://schemas.microsoft.com/office/drawing/2014/main" id="{C4868521-FBD1-4921-8870-E7E85A7D53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95347" y="3293700"/>
            <a:ext cx="1704975" cy="267652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CEEEB32F-82FE-4EB2-8747-5EF1AB70FCE9}"/>
              </a:ext>
            </a:extLst>
          </p:cNvPr>
          <p:cNvPicPr>
            <a:picLocks noChangeAspect="1"/>
          </p:cNvPicPr>
          <p:nvPr/>
        </p:nvPicPr>
        <p:blipFill>
          <a:blip r:embed="rId6"/>
          <a:stretch>
            <a:fillRect/>
          </a:stretch>
        </p:blipFill>
        <p:spPr>
          <a:xfrm>
            <a:off x="8117305" y="3836672"/>
            <a:ext cx="2174457" cy="2516002"/>
          </a:xfrm>
          <a:prstGeom prst="rect">
            <a:avLst/>
          </a:prstGeom>
        </p:spPr>
      </p:pic>
    </p:spTree>
    <p:extLst>
      <p:ext uri="{BB962C8B-B14F-4D97-AF65-F5344CB8AC3E}">
        <p14:creationId xmlns:p14="http://schemas.microsoft.com/office/powerpoint/2010/main" val="124245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A91DE5-CC89-4D2A-91B2-38C161D7A532}"/>
              </a:ext>
            </a:extLst>
          </p:cNvPr>
          <p:cNvSpPr>
            <a:spLocks noGrp="1"/>
          </p:cNvSpPr>
          <p:nvPr>
            <p:ph type="title"/>
          </p:nvPr>
        </p:nvSpPr>
        <p:spPr/>
        <p:txBody>
          <a:bodyPr/>
          <a:lstStyle/>
          <a:p>
            <a:r>
              <a:rPr lang="es-ES" dirty="0"/>
              <a:t>Bibliografía</a:t>
            </a:r>
            <a:endParaRPr lang="es-MX" dirty="0"/>
          </a:p>
        </p:txBody>
      </p:sp>
      <p:sp>
        <p:nvSpPr>
          <p:cNvPr id="3" name="Marcador de contenido 2">
            <a:extLst>
              <a:ext uri="{FF2B5EF4-FFF2-40B4-BE49-F238E27FC236}">
                <a16:creationId xmlns:a16="http://schemas.microsoft.com/office/drawing/2014/main" id="{28F5A71A-A26D-42F2-B97A-A1B51F80EE26}"/>
              </a:ext>
            </a:extLst>
          </p:cNvPr>
          <p:cNvSpPr>
            <a:spLocks noGrp="1"/>
          </p:cNvSpPr>
          <p:nvPr>
            <p:ph idx="1"/>
          </p:nvPr>
        </p:nvSpPr>
        <p:spPr/>
        <p:txBody>
          <a:bodyPr/>
          <a:lstStyle/>
          <a:p>
            <a:r>
              <a:rPr lang="es-ES" dirty="0"/>
              <a:t>Belvedere Carlos (2013). Antes de la ciencia. El sentido común en la obra de Alfred Schultz. Revista Astrolabio. Número 10. ISSN: 16168-7515</a:t>
            </a:r>
          </a:p>
          <a:p>
            <a:endParaRPr lang="es-ES" dirty="0"/>
          </a:p>
          <a:p>
            <a:r>
              <a:rPr lang="es-ES" dirty="0"/>
              <a:t>Pignuoli Ocampo Sergio (2015). Las fenomenologías poshusserlianas de Alfred Schutz y Niklas Luhmann. Soluciones para el problema de la subjetividad. Revista Internacional de Sociología. Vol.73, No. 3.</a:t>
            </a:r>
          </a:p>
          <a:p>
            <a:r>
              <a:rPr lang="es-ES" dirty="0"/>
              <a:t>Aguirre-García, J.C. Jaramillo-Echeverria, L.G. (2012). Aportes del método fenomenológico a la investigación educativa. Revista Latinoamericana de Estudios Educativos (Colombia), Vol. 8, Núm. 2, julio-diciembre. Pp. 51-74.</a:t>
            </a:r>
          </a:p>
          <a:p>
            <a:r>
              <a:rPr lang="es-ES" dirty="0"/>
              <a:t>Costa Vincenzo (2018). Fenomenología de la educación y la formación. Ediciones ´Sígueme, Salamanca.</a:t>
            </a:r>
            <a:endParaRPr lang="es-MX" dirty="0"/>
          </a:p>
        </p:txBody>
      </p:sp>
    </p:spTree>
    <p:extLst>
      <p:ext uri="{BB962C8B-B14F-4D97-AF65-F5344CB8AC3E}">
        <p14:creationId xmlns:p14="http://schemas.microsoft.com/office/powerpoint/2010/main" val="2514370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3E9485-9B6C-49F7-9BC2-A953D9074656}"/>
              </a:ext>
            </a:extLst>
          </p:cNvPr>
          <p:cNvSpPr>
            <a:spLocks noGrp="1"/>
          </p:cNvSpPr>
          <p:nvPr>
            <p:ph type="title"/>
          </p:nvPr>
        </p:nvSpPr>
        <p:spPr>
          <a:xfrm rot="4517376">
            <a:off x="7892478" y="2664863"/>
            <a:ext cx="5419487" cy="1668489"/>
          </a:xfrm>
        </p:spPr>
        <p:txBody>
          <a:bodyPr/>
          <a:lstStyle/>
          <a:p>
            <a:pPr algn="ctr"/>
            <a:r>
              <a:rPr lang="es-ES" dirty="0"/>
              <a:t>Etimológicamente</a:t>
            </a:r>
          </a:p>
        </p:txBody>
      </p:sp>
      <p:sp>
        <p:nvSpPr>
          <p:cNvPr id="3" name="Marcador de contenido 2">
            <a:extLst>
              <a:ext uri="{FF2B5EF4-FFF2-40B4-BE49-F238E27FC236}">
                <a16:creationId xmlns:a16="http://schemas.microsoft.com/office/drawing/2014/main" id="{1ECAD337-8DF6-4CC7-B985-A2B32384767C}"/>
              </a:ext>
            </a:extLst>
          </p:cNvPr>
          <p:cNvSpPr>
            <a:spLocks noGrp="1"/>
          </p:cNvSpPr>
          <p:nvPr>
            <p:ph idx="1"/>
          </p:nvPr>
        </p:nvSpPr>
        <p:spPr>
          <a:xfrm>
            <a:off x="790575" y="704849"/>
            <a:ext cx="7562850" cy="5627023"/>
          </a:xfrm>
        </p:spPr>
        <p:txBody>
          <a:bodyPr>
            <a:normAutofit fontScale="85000" lnSpcReduction="10000"/>
          </a:bodyPr>
          <a:lstStyle/>
          <a:p>
            <a:endParaRPr lang="es-ES" b="1" dirty="0"/>
          </a:p>
          <a:p>
            <a:endParaRPr lang="es-ES" sz="2800" b="1" dirty="0"/>
          </a:p>
          <a:p>
            <a:endParaRPr lang="es-ES" sz="2800" b="1" dirty="0"/>
          </a:p>
          <a:p>
            <a:pPr marL="0" indent="0">
              <a:buNone/>
            </a:pPr>
            <a:r>
              <a:rPr lang="es-ES" sz="2800" dirty="0"/>
              <a:t>La palabra se compone de las voces:</a:t>
            </a:r>
          </a:p>
          <a:p>
            <a:pPr marL="0" indent="0">
              <a:buNone/>
            </a:pPr>
            <a:endParaRPr lang="es-ES" sz="2800" dirty="0"/>
          </a:p>
          <a:p>
            <a:r>
              <a:rPr lang="es-ES" sz="2800" dirty="0"/>
              <a:t> griegas φα</a:t>
            </a:r>
            <a:r>
              <a:rPr lang="es-ES" sz="2800" dirty="0" err="1"/>
              <a:t>ινόμενoν</a:t>
            </a:r>
            <a:r>
              <a:rPr lang="es-ES" sz="2800" dirty="0"/>
              <a:t> (fainómenon), que significa</a:t>
            </a:r>
          </a:p>
          <a:p>
            <a:pPr marL="0" indent="0">
              <a:buNone/>
            </a:pPr>
            <a:r>
              <a:rPr lang="es-ES" sz="2800" dirty="0"/>
              <a:t> “fenómeno, lo que se manifiesta, lo que se muestra”.</a:t>
            </a:r>
          </a:p>
          <a:p>
            <a:pPr marL="0" indent="0">
              <a:buNone/>
            </a:pPr>
            <a:endParaRPr lang="es-ES" sz="2800" dirty="0"/>
          </a:p>
          <a:p>
            <a:r>
              <a:rPr lang="es-ES" sz="2800" dirty="0"/>
              <a:t>λóγος (lógos), estudio, tratado</a:t>
            </a:r>
          </a:p>
          <a:p>
            <a:pPr marL="0" indent="0">
              <a:buNone/>
            </a:pPr>
            <a:endParaRPr lang="es-ES" sz="2800" b="1" dirty="0"/>
          </a:p>
          <a:p>
            <a:endParaRPr lang="es-ES" sz="2800" b="1" dirty="0"/>
          </a:p>
          <a:p>
            <a:pPr marL="0" indent="0" algn="ctr">
              <a:buNone/>
            </a:pPr>
            <a:r>
              <a:rPr lang="es-ES" sz="2800" b="1" dirty="0"/>
              <a:t>Estudio de los fenómenos</a:t>
            </a:r>
          </a:p>
          <a:p>
            <a:endParaRPr lang="es-ES" b="1" dirty="0"/>
          </a:p>
          <a:p>
            <a:endParaRPr lang="es-ES" dirty="0"/>
          </a:p>
          <a:p>
            <a:pPr algn="ctr"/>
            <a:endParaRPr lang="es-MX" dirty="0"/>
          </a:p>
        </p:txBody>
      </p:sp>
      <p:sp>
        <p:nvSpPr>
          <p:cNvPr id="4" name="Flecha: hacia abajo 3">
            <a:extLst>
              <a:ext uri="{FF2B5EF4-FFF2-40B4-BE49-F238E27FC236}">
                <a16:creationId xmlns:a16="http://schemas.microsoft.com/office/drawing/2014/main" id="{813F7067-2B2B-4958-9D7A-0FA1BDEFB8E2}"/>
              </a:ext>
            </a:extLst>
          </p:cNvPr>
          <p:cNvSpPr/>
          <p:nvPr/>
        </p:nvSpPr>
        <p:spPr>
          <a:xfrm>
            <a:off x="3564611" y="4928461"/>
            <a:ext cx="1425844" cy="8059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05052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0D7DCBA-2E68-456A-A29F-6CD881E99116}"/>
              </a:ext>
            </a:extLst>
          </p:cNvPr>
          <p:cNvSpPr>
            <a:spLocks noGrp="1"/>
          </p:cNvSpPr>
          <p:nvPr>
            <p:ph idx="1"/>
          </p:nvPr>
        </p:nvSpPr>
        <p:spPr/>
        <p:txBody>
          <a:bodyPr>
            <a:normAutofit/>
          </a:bodyPr>
          <a:lstStyle/>
          <a:p>
            <a:r>
              <a:rPr lang="es-ES" sz="4000" dirty="0"/>
              <a:t>Schultz incorpora a las ciencias sociales el método fenomenológico</a:t>
            </a:r>
            <a:endParaRPr lang="es-MX" sz="4000" dirty="0"/>
          </a:p>
        </p:txBody>
      </p:sp>
      <p:sp>
        <p:nvSpPr>
          <p:cNvPr id="4" name="Marcador de texto 3">
            <a:extLst>
              <a:ext uri="{FF2B5EF4-FFF2-40B4-BE49-F238E27FC236}">
                <a16:creationId xmlns:a16="http://schemas.microsoft.com/office/drawing/2014/main" id="{F8B82EBA-841E-4DD1-894E-68F4A82D0615}"/>
              </a:ext>
            </a:extLst>
          </p:cNvPr>
          <p:cNvSpPr>
            <a:spLocks noGrp="1"/>
          </p:cNvSpPr>
          <p:nvPr>
            <p:ph type="body" sz="half" idx="2"/>
          </p:nvPr>
        </p:nvSpPr>
        <p:spPr>
          <a:xfrm>
            <a:off x="9296400" y="704850"/>
            <a:ext cx="2430780" cy="5558790"/>
          </a:xfrm>
        </p:spPr>
        <p:txBody>
          <a:bodyPr>
            <a:noAutofit/>
          </a:bodyPr>
          <a:lstStyle/>
          <a:p>
            <a:r>
              <a:rPr lang="es-ES" sz="1600" dirty="0"/>
              <a:t>La </a:t>
            </a:r>
            <a:r>
              <a:rPr lang="es-ES" sz="1600" b="1" dirty="0"/>
              <a:t>ACTIUTUD NATURAL  </a:t>
            </a:r>
            <a:r>
              <a:rPr lang="es-ES" sz="1600" dirty="0"/>
              <a:t>frente a la </a:t>
            </a:r>
            <a:r>
              <a:rPr lang="es-ES" sz="1600" b="1" dirty="0"/>
              <a:t>REALIDAD</a:t>
            </a:r>
            <a:r>
              <a:rPr lang="es-ES" sz="1600" dirty="0"/>
              <a:t> permite a los sujetos suponer </a:t>
            </a:r>
            <a:r>
              <a:rPr lang="es-ES" sz="1600" b="1" dirty="0"/>
              <a:t>un MUNDO SOCIAL </a:t>
            </a:r>
            <a:r>
              <a:rPr lang="es-ES" sz="1600" dirty="0"/>
              <a:t>externo regido por leyes, en donde cada uno vive experiencias significativas y asume que otros también las viven, pues es posible ponerse en </a:t>
            </a:r>
            <a:r>
              <a:rPr lang="es-ES" sz="1600" b="1" dirty="0"/>
              <a:t>EL LUGAR DEL OTRO</a:t>
            </a:r>
          </a:p>
          <a:p>
            <a:endParaRPr lang="es-ES" sz="1600" dirty="0"/>
          </a:p>
          <a:p>
            <a:r>
              <a:rPr lang="es-ES" sz="1600" dirty="0"/>
              <a:t>Entonces la </a:t>
            </a:r>
            <a:r>
              <a:rPr lang="es-ES" sz="1600" b="1" dirty="0"/>
              <a:t>REALIDAD</a:t>
            </a:r>
            <a:r>
              <a:rPr lang="es-ES" sz="1600" dirty="0"/>
              <a:t> es comprensible desde los conceptos del </a:t>
            </a:r>
            <a:r>
              <a:rPr lang="es-ES" sz="1600" b="1" dirty="0"/>
              <a:t>SENTIDO COMÚN </a:t>
            </a:r>
            <a:r>
              <a:rPr lang="es-ES" sz="1600" dirty="0"/>
              <a:t>que maneja el sujeto.</a:t>
            </a:r>
            <a:endParaRPr lang="es-MX" sz="1600" dirty="0"/>
          </a:p>
        </p:txBody>
      </p:sp>
      <p:sp>
        <p:nvSpPr>
          <p:cNvPr id="5" name="Rectángulo 4">
            <a:extLst>
              <a:ext uri="{FF2B5EF4-FFF2-40B4-BE49-F238E27FC236}">
                <a16:creationId xmlns:a16="http://schemas.microsoft.com/office/drawing/2014/main" id="{EC285012-C8AA-4004-AD68-4E79C9A10321}"/>
              </a:ext>
            </a:extLst>
          </p:cNvPr>
          <p:cNvSpPr/>
          <p:nvPr/>
        </p:nvSpPr>
        <p:spPr>
          <a:xfrm>
            <a:off x="3154680" y="3063240"/>
            <a:ext cx="4777740" cy="2446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Define a la REALIDAD como un mundo en el que los fenómenos están dados, sin importar si son reales, ideales o imaginarios. Así considera un MUNDO DE LA VIDA COTIDIANA 	 que los sujetos viven en una ACTITUD NATURAL, desde el SENTIDO COMÚN.</a:t>
            </a:r>
            <a:endParaRPr lang="es-MX" dirty="0"/>
          </a:p>
        </p:txBody>
      </p:sp>
    </p:spTree>
    <p:extLst>
      <p:ext uri="{BB962C8B-B14F-4D97-AF65-F5344CB8AC3E}">
        <p14:creationId xmlns:p14="http://schemas.microsoft.com/office/powerpoint/2010/main" val="23024887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a:extLst>
              <a:ext uri="{FF2B5EF4-FFF2-40B4-BE49-F238E27FC236}">
                <a16:creationId xmlns:a16="http://schemas.microsoft.com/office/drawing/2014/main" id="{CA9DEEFF-C560-496B-9170-6C48634C4883}"/>
              </a:ext>
            </a:extLst>
          </p:cNvPr>
          <p:cNvSpPr>
            <a:spLocks noGrp="1"/>
          </p:cNvSpPr>
          <p:nvPr>
            <p:ph type="body" idx="1"/>
          </p:nvPr>
        </p:nvSpPr>
        <p:spPr>
          <a:xfrm>
            <a:off x="1563624" y="2308860"/>
            <a:ext cx="9070848" cy="2830402"/>
          </a:xfrm>
        </p:spPr>
        <p:txBody>
          <a:bodyPr>
            <a:normAutofit/>
          </a:bodyPr>
          <a:lstStyle/>
          <a:p>
            <a:r>
              <a:rPr lang="es-ES" sz="3200" dirty="0"/>
              <a:t>El sujeto puede percibir sus actos y las acciones de los otros</a:t>
            </a:r>
          </a:p>
          <a:p>
            <a:endParaRPr lang="es-ES" sz="3200" dirty="0"/>
          </a:p>
          <a:p>
            <a:r>
              <a:rPr lang="es-ES" sz="3200" dirty="0"/>
              <a:t>y genera la INTERSUBJETIVIDAD</a:t>
            </a:r>
          </a:p>
        </p:txBody>
      </p:sp>
      <p:sp>
        <p:nvSpPr>
          <p:cNvPr id="7" name="Flecha: hacia abajo 6">
            <a:extLst>
              <a:ext uri="{FF2B5EF4-FFF2-40B4-BE49-F238E27FC236}">
                <a16:creationId xmlns:a16="http://schemas.microsoft.com/office/drawing/2014/main" id="{E82406B0-EDE1-4D8B-A36D-BB9F4A78E9ED}"/>
              </a:ext>
            </a:extLst>
          </p:cNvPr>
          <p:cNvSpPr/>
          <p:nvPr/>
        </p:nvSpPr>
        <p:spPr>
          <a:xfrm>
            <a:off x="5783580" y="3429000"/>
            <a:ext cx="1005840" cy="5486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30399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C22C111A-EA4D-410B-B8A0-0B8FFA7F36FB}"/>
              </a:ext>
            </a:extLst>
          </p:cNvPr>
          <p:cNvSpPr>
            <a:spLocks noGrp="1"/>
          </p:cNvSpPr>
          <p:nvPr>
            <p:ph type="body" idx="1"/>
          </p:nvPr>
        </p:nvSpPr>
        <p:spPr>
          <a:xfrm>
            <a:off x="388620" y="4549140"/>
            <a:ext cx="11452860" cy="2125980"/>
          </a:xfrm>
        </p:spPr>
        <p:style>
          <a:lnRef idx="1">
            <a:schemeClr val="accent3"/>
          </a:lnRef>
          <a:fillRef idx="2">
            <a:schemeClr val="accent3"/>
          </a:fillRef>
          <a:effectRef idx="1">
            <a:schemeClr val="accent3"/>
          </a:effectRef>
          <a:fontRef idx="minor">
            <a:schemeClr val="dk1"/>
          </a:fontRef>
        </p:style>
        <p:txBody>
          <a:bodyPr>
            <a:normAutofit/>
          </a:bodyPr>
          <a:lstStyle/>
          <a:p>
            <a:r>
              <a:rPr lang="es-ES" dirty="0"/>
              <a:t> </a:t>
            </a:r>
            <a:r>
              <a:rPr lang="es-ES" sz="2800" dirty="0">
                <a:solidFill>
                  <a:schemeClr val="bg1"/>
                </a:solidFill>
              </a:rPr>
              <a:t>al actuar suponemos la existencia de cierta conducta social que nos permitirá y tener respuesta de otro.; asumo que compartimos ciertos códigos y con ellos nos unimos a una actividad común.   </a:t>
            </a:r>
            <a:endParaRPr lang="es-MX" sz="2800" dirty="0">
              <a:solidFill>
                <a:schemeClr val="bg1"/>
              </a:solidFill>
            </a:endParaRPr>
          </a:p>
        </p:txBody>
      </p:sp>
      <p:sp>
        <p:nvSpPr>
          <p:cNvPr id="4" name="Rectángulo 3">
            <a:extLst>
              <a:ext uri="{FF2B5EF4-FFF2-40B4-BE49-F238E27FC236}">
                <a16:creationId xmlns:a16="http://schemas.microsoft.com/office/drawing/2014/main" id="{17E1F93D-5F67-469D-975E-E1F9FC00D2B7}"/>
              </a:ext>
            </a:extLst>
          </p:cNvPr>
          <p:cNvSpPr/>
          <p:nvPr/>
        </p:nvSpPr>
        <p:spPr>
          <a:xfrm>
            <a:off x="1638300" y="2370742"/>
            <a:ext cx="8996172" cy="1384995"/>
          </a:xfrm>
          <a:prstGeom prst="rect">
            <a:avLst/>
          </a:prstGeom>
        </p:spPr>
        <p:txBody>
          <a:bodyPr wrap="square">
            <a:spAutoFit/>
          </a:bodyPr>
          <a:lstStyle/>
          <a:p>
            <a:pPr algn="ctr"/>
            <a:r>
              <a:rPr lang="es-ES" sz="2800" dirty="0"/>
              <a:t>posible porque el  mundo del sentido común permite anticipar  ciertas conductas para desarrollar la vida social</a:t>
            </a:r>
            <a:endParaRPr lang="es-MX" sz="2800" dirty="0"/>
          </a:p>
        </p:txBody>
      </p:sp>
      <p:sp>
        <p:nvSpPr>
          <p:cNvPr id="5" name="Rectángulo 4">
            <a:extLst>
              <a:ext uri="{FF2B5EF4-FFF2-40B4-BE49-F238E27FC236}">
                <a16:creationId xmlns:a16="http://schemas.microsoft.com/office/drawing/2014/main" id="{B06CA5B7-B7BE-4FEB-95D9-252C752AB32E}"/>
              </a:ext>
            </a:extLst>
          </p:cNvPr>
          <p:cNvSpPr/>
          <p:nvPr/>
        </p:nvSpPr>
        <p:spPr>
          <a:xfrm>
            <a:off x="1988820" y="182880"/>
            <a:ext cx="8458200" cy="18516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000" b="1" dirty="0">
                <a:solidFill>
                  <a:schemeClr val="bg1"/>
                </a:solidFill>
              </a:rPr>
              <a:t>intersubjetividad</a:t>
            </a:r>
            <a:endParaRPr lang="es-MX" sz="4000" b="1" dirty="0">
              <a:solidFill>
                <a:schemeClr val="bg1"/>
              </a:solidFill>
            </a:endParaRPr>
          </a:p>
        </p:txBody>
      </p:sp>
      <p:sp>
        <p:nvSpPr>
          <p:cNvPr id="2" name="Rectángulo 1">
            <a:extLst>
              <a:ext uri="{FF2B5EF4-FFF2-40B4-BE49-F238E27FC236}">
                <a16:creationId xmlns:a16="http://schemas.microsoft.com/office/drawing/2014/main" id="{E7CC37DF-4F62-4CBF-95F5-6E7119406B06}"/>
              </a:ext>
            </a:extLst>
          </p:cNvPr>
          <p:cNvSpPr/>
          <p:nvPr/>
        </p:nvSpPr>
        <p:spPr>
          <a:xfrm>
            <a:off x="5658928" y="1768415"/>
            <a:ext cx="1224951" cy="4485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es</a:t>
            </a:r>
            <a:endParaRPr lang="es-MX" dirty="0"/>
          </a:p>
        </p:txBody>
      </p:sp>
    </p:spTree>
    <p:extLst>
      <p:ext uri="{BB962C8B-B14F-4D97-AF65-F5344CB8AC3E}">
        <p14:creationId xmlns:p14="http://schemas.microsoft.com/office/powerpoint/2010/main" val="383803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C9BE67CA-C136-458F-BA3C-D8EECA383A87}"/>
              </a:ext>
            </a:extLst>
          </p:cNvPr>
          <p:cNvSpPr>
            <a:spLocks noGrp="1"/>
          </p:cNvSpPr>
          <p:nvPr>
            <p:ph type="title"/>
          </p:nvPr>
        </p:nvSpPr>
        <p:spPr>
          <a:xfrm>
            <a:off x="9265403" y="2200759"/>
            <a:ext cx="2432304" cy="1859796"/>
          </a:xfrm>
        </p:spPr>
        <p:txBody>
          <a:bodyPr/>
          <a:lstStyle/>
          <a:p>
            <a:r>
              <a:rPr lang="es-ES" dirty="0"/>
              <a:t>CONCEPTOS PRINCIPALES</a:t>
            </a:r>
            <a:endParaRPr lang="es-MX" dirty="0"/>
          </a:p>
        </p:txBody>
      </p:sp>
      <p:pic>
        <p:nvPicPr>
          <p:cNvPr id="7" name="Marcador de posición de imagen 6">
            <a:extLst>
              <a:ext uri="{FF2B5EF4-FFF2-40B4-BE49-F238E27FC236}">
                <a16:creationId xmlns:a16="http://schemas.microsoft.com/office/drawing/2014/main" id="{6FD777FE-FD90-4A7C-A7E3-7C6C835DEF0F}"/>
              </a:ext>
            </a:extLst>
          </p:cNvPr>
          <p:cNvPicPr>
            <a:picLocks noGrp="1" noChangeAspect="1"/>
          </p:cNvPicPr>
          <p:nvPr>
            <p:ph type="pic" idx="1"/>
          </p:nvPr>
        </p:nvPicPr>
        <p:blipFill>
          <a:blip r:embed="rId2"/>
          <a:srcRect l="1246" r="1246"/>
          <a:stretch>
            <a:fillRect/>
          </a:stretch>
        </p:blipFill>
        <p:spPr/>
      </p:pic>
    </p:spTree>
    <p:extLst>
      <p:ext uri="{BB962C8B-B14F-4D97-AF65-F5344CB8AC3E}">
        <p14:creationId xmlns:p14="http://schemas.microsoft.com/office/powerpoint/2010/main" val="2270163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5CDB0E0F-6E08-46C8-BFCE-AB0AFCCF619B}"/>
              </a:ext>
            </a:extLst>
          </p:cNvPr>
          <p:cNvSpPr>
            <a:spLocks noGrp="1"/>
          </p:cNvSpPr>
          <p:nvPr>
            <p:ph type="ctrTitle"/>
          </p:nvPr>
        </p:nvSpPr>
        <p:spPr>
          <a:xfrm>
            <a:off x="1561707" y="3037667"/>
            <a:ext cx="3816205" cy="729995"/>
          </a:xfrm>
        </p:spPr>
        <p:txBody>
          <a:bodyPr/>
          <a:lstStyle/>
          <a:p>
            <a:r>
              <a:rPr lang="es-ES" sz="2400" dirty="0"/>
              <a:t>Para usted estudiante:</a:t>
            </a:r>
            <a:endParaRPr lang="es-MX" sz="2400" dirty="0"/>
          </a:p>
        </p:txBody>
      </p:sp>
      <p:sp>
        <p:nvSpPr>
          <p:cNvPr id="6" name="Subtítulo 5">
            <a:extLst>
              <a:ext uri="{FF2B5EF4-FFF2-40B4-BE49-F238E27FC236}">
                <a16:creationId xmlns:a16="http://schemas.microsoft.com/office/drawing/2014/main" id="{95734AC5-ED78-49D1-BA3E-F8CC4B1E57D3}"/>
              </a:ext>
            </a:extLst>
          </p:cNvPr>
          <p:cNvSpPr>
            <a:spLocks noGrp="1"/>
          </p:cNvSpPr>
          <p:nvPr>
            <p:ph type="subTitle" idx="1"/>
          </p:nvPr>
        </p:nvSpPr>
        <p:spPr>
          <a:xfrm>
            <a:off x="1562100" y="4091552"/>
            <a:ext cx="8945751" cy="1047711"/>
          </a:xfrm>
        </p:spPr>
        <p:txBody>
          <a:bodyPr>
            <a:normAutofit/>
          </a:bodyPr>
          <a:lstStyle/>
          <a:p>
            <a:r>
              <a:rPr lang="es-ES" sz="4000" dirty="0"/>
              <a:t>Qué es el sentido común?</a:t>
            </a:r>
            <a:endParaRPr lang="es-MX" sz="4000" dirty="0"/>
          </a:p>
        </p:txBody>
      </p:sp>
    </p:spTree>
    <p:extLst>
      <p:ext uri="{BB962C8B-B14F-4D97-AF65-F5344CB8AC3E}">
        <p14:creationId xmlns:p14="http://schemas.microsoft.com/office/powerpoint/2010/main" val="12734254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26B02"/>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6728D11B-929E-4324-91B0-4A4DA4CAC3DD}"/>
    </a:ext>
  </a:extLst>
</a:theme>
</file>

<file path=docProps/app.xml><?xml version="1.0" encoding="utf-8"?>
<Properties xmlns="http://schemas.openxmlformats.org/officeDocument/2006/extended-properties" xmlns:vt="http://schemas.openxmlformats.org/officeDocument/2006/docPropsVTypes">
  <Template>TM03457510[[fn=Savon]]</Template>
  <TotalTime>2053</TotalTime>
  <Words>1672</Words>
  <Application>Microsoft Office PowerPoint</Application>
  <PresentationFormat>Panorámica</PresentationFormat>
  <Paragraphs>157</Paragraphs>
  <Slides>38</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38</vt:i4>
      </vt:variant>
    </vt:vector>
  </HeadingPairs>
  <TitlesOfParts>
    <vt:vector size="41" baseType="lpstr">
      <vt:lpstr>Arial</vt:lpstr>
      <vt:lpstr>Century Gothic</vt:lpstr>
      <vt:lpstr>Savon</vt:lpstr>
      <vt:lpstr>  Unidad Académica Profesional Chimalhuacán licenciatura en Educación Unidad de Aprendizaje: Sociología 2019 Profesora. María de los Angeles Cienfuegos Velasco 38 diapositivas/ material didáctico solo visión. </vt:lpstr>
      <vt:lpstr>Unidad DE COMPETENCIA III:   Sociología comprensiva y estudios sobre la cultura.</vt:lpstr>
      <vt:lpstr>Corriente fenomenológica en la sociología DE Alfred SchÜtz</vt:lpstr>
      <vt:lpstr>Etimológicamente</vt:lpstr>
      <vt:lpstr>Presentación de PowerPoint</vt:lpstr>
      <vt:lpstr>Presentación de PowerPoint</vt:lpstr>
      <vt:lpstr>Presentación de PowerPoint</vt:lpstr>
      <vt:lpstr>CONCEPTOS PRINCIPALES</vt:lpstr>
      <vt:lpstr>Para usted estudiante:</vt:lpstr>
      <vt:lpstr>Interés principal:</vt:lpstr>
      <vt:lpstr>EL SUJETO SE DESENVUELVE EN EL MUNDO Y ESTÁ MODIFICÁNDOSE POR LAS RELACIONES SOCIALES EN LAS QUE INTERVIENE </vt:lpstr>
      <vt:lpstr>Presentación de PowerPoint</vt:lpstr>
      <vt:lpstr>Qué hay con respecto a HUSSERL:</vt:lpstr>
      <vt:lpstr>ESTABLECE UNA METODOLOGÍA CUALITATIVA.  Su análisis es descriptivo.</vt:lpstr>
      <vt:lpstr>La propuesta de Schütz</vt:lpstr>
      <vt:lpstr>Presentación de PowerPoint</vt:lpstr>
      <vt:lpstr>Presentación de PowerPoint</vt:lpstr>
      <vt:lpstr>Metodológicamente</vt:lpstr>
      <vt:lpstr>El método en el campo educativo</vt:lpstr>
      <vt:lpstr>Presentación de PowerPoint</vt:lpstr>
      <vt:lpstr>Presentación de PowerPoint</vt:lpstr>
      <vt:lpstr>Presentación de PowerPoint</vt:lpstr>
      <vt:lpstr>Otro concepto: mundo de la vida</vt:lpstr>
      <vt:lpstr>   los objetos son preconstituidos culturalmente y es campo primero de la experiencia; es un campo ontológico estrictamente mundano.  </vt:lpstr>
      <vt:lpstr>Pregunta al estudiante  ¿Qué es lo mundano?</vt:lpstr>
      <vt:lpstr>Presentación de PowerPoint</vt:lpstr>
      <vt:lpstr>PARA SCHÜTZ</vt:lpstr>
      <vt:lpstr>El mundo cotidiano no es un mundo privado es un mundo intersubjetivo en el que puede actuar sobre sus semejantes y ellos pueden actuar sobre él, dando lugar a múltiples relaciones.</vt:lpstr>
      <vt:lpstr>El mundo de la vida es natural y social</vt:lpstr>
      <vt:lpstr>El investigador social debe confiar en el acervo de conocimiento del mundo cotidiano; en donde las personas crean realidades sociales que a la vez están limitadas por estructuras sociales preexistente, que crearon sus predecesores.</vt:lpstr>
      <vt:lpstr>Presentación de PowerPoint</vt:lpstr>
      <vt:lpstr>Presentación de PowerPoint</vt:lpstr>
      <vt:lpstr>Presentación de PowerPoint</vt:lpstr>
      <vt:lpstr>Definición de realidad social</vt:lpstr>
      <vt:lpstr>Presentación de PowerPoint</vt:lpstr>
      <vt:lpstr>Mundo social y Vida social</vt:lpstr>
      <vt:lpstr>Presentación de PowerPoint</vt:lpstr>
      <vt:lpstr>Bibliografía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UAPCH LED UA: Sociología</dc:title>
  <dc:creator>LED</dc:creator>
  <cp:lastModifiedBy>LED</cp:lastModifiedBy>
  <cp:revision>63</cp:revision>
  <dcterms:created xsi:type="dcterms:W3CDTF">2019-02-06T20:13:51Z</dcterms:created>
  <dcterms:modified xsi:type="dcterms:W3CDTF">2019-09-17T23:00:14Z</dcterms:modified>
</cp:coreProperties>
</file>