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2" r:id="rId4"/>
    <p:sldId id="289" r:id="rId5"/>
    <p:sldId id="258" r:id="rId6"/>
    <p:sldId id="263" r:id="rId7"/>
    <p:sldId id="259" r:id="rId8"/>
    <p:sldId id="264" r:id="rId9"/>
    <p:sldId id="261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90" r:id="rId24"/>
    <p:sldId id="278" r:id="rId25"/>
    <p:sldId id="279" r:id="rId26"/>
    <p:sldId id="291" r:id="rId27"/>
    <p:sldId id="281" r:id="rId28"/>
    <p:sldId id="282" r:id="rId29"/>
    <p:sldId id="288" r:id="rId30"/>
    <p:sldId id="292" r:id="rId31"/>
    <p:sldId id="283" r:id="rId32"/>
    <p:sldId id="284" r:id="rId33"/>
    <p:sldId id="286" r:id="rId34"/>
    <p:sldId id="287" r:id="rId35"/>
    <p:sldId id="260" r:id="rId3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2" d="100"/>
          <a:sy n="72" d="100"/>
        </p:scale>
        <p:origin x="150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3776" y="3776472"/>
            <a:ext cx="7196328" cy="1470025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s-ES_tradnl"/>
              <a:t>Clic para editar título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3776" y="5257800"/>
            <a:ext cx="7196328" cy="987552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Font typeface="Wingdings 2" pitchFamily="18" charset="2"/>
              <a:buNone/>
              <a:defRPr sz="1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/>
              <a:t>Haga clic para modificar el estilo de subtítulo del patrón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9/27/2019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5" y="4267200"/>
            <a:ext cx="7612063" cy="1100138"/>
          </a:xfrm>
        </p:spPr>
        <p:txBody>
          <a:bodyPr anchor="b"/>
          <a:lstStyle>
            <a:lvl1pPr algn="ctr">
              <a:defRPr sz="4400" b="0"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es-ES_tradnl"/>
              <a:t>Clic para editar título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414040">
            <a:off x="1779080" y="450465"/>
            <a:ext cx="5486400" cy="3626214"/>
          </a:xfrm>
          <a:solidFill>
            <a:srgbClr val="FFFFFF">
              <a:shade val="85000"/>
            </a:srgbClr>
          </a:solidFill>
          <a:ln w="38100" cap="sq">
            <a:solidFill>
              <a:srgbClr val="FDFDFD"/>
            </a:solidFill>
            <a:miter lim="800000"/>
          </a:ln>
          <a:effectLst>
            <a:outerShdw blurRad="88900" dist="25400" dir="5400000" sx="101000" sy="101000" algn="t" rotWithShape="0">
              <a:prstClr val="black">
                <a:alpha val="50000"/>
              </a:prst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Font typeface="Wingdings 2" pitchFamily="18" charset="2"/>
              <a:buNone/>
              <a:defRPr sz="1800" kern="1200"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_tradnl"/>
              <a:t>Arrastre la imagen al marcador de posición o haga clic en el icono para agregar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5175" y="5443538"/>
            <a:ext cx="7612063" cy="804862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9/27/2019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A5F39-4CE7-434C-A5CB-50A363451602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imágenes con títul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8946" y="381000"/>
            <a:ext cx="3250360" cy="16319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s-ES_tradnl"/>
              <a:t>Clic para editar título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946" y="2084389"/>
            <a:ext cx="3250360" cy="3935412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ctr" defTabSz="914400" rtl="0" eaLnBrk="1" latinLnBrk="0" hangingPunct="1">
              <a:spcBef>
                <a:spcPts val="600"/>
              </a:spcBef>
              <a:buNone/>
              <a:defRPr sz="1800" b="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495800" y="6356350"/>
            <a:ext cx="1143000" cy="365125"/>
          </a:xfrm>
        </p:spPr>
        <p:txBody>
          <a:bodyPr/>
          <a:lstStyle>
            <a:lvl1pPr algn="l">
              <a:defRPr/>
            </a:lvl1pPr>
          </a:lstStyle>
          <a:p>
            <a:fld id="{03CEC41E-48BD-4881-B6FF-D82EEBBCD904}" type="datetimeFigureOut">
              <a:rPr lang="en-US" smtClean="0"/>
              <a:t>9/27/2019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791200" y="6356350"/>
            <a:ext cx="2895600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967426" y="6356350"/>
            <a:ext cx="53340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59A5F39-4CE7-434C-A5CB-50A363451602}" type="slidenum">
              <a:rPr lang="en-US" smtClean="0"/>
              <a:t>‹Nº›</a:t>
            </a:fld>
            <a:endParaRPr lang="en-US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4"/>
          </p:nvPr>
        </p:nvSpPr>
        <p:spPr>
          <a:xfrm rot="307655">
            <a:off x="4082874" y="3187732"/>
            <a:ext cx="4141140" cy="2881378"/>
          </a:xfrm>
          <a:solidFill>
            <a:srgbClr val="FFFFFF">
              <a:shade val="85000"/>
            </a:srgbClr>
          </a:solidFill>
          <a:ln w="38100" cap="sq">
            <a:solidFill>
              <a:srgbClr val="FDFDFD"/>
            </a:solidFill>
            <a:miter lim="800000"/>
          </a:ln>
          <a:effectLst>
            <a:outerShdw blurRad="88900" dist="25400" dir="7200000" sx="101000" sy="101000" algn="t" rotWithShape="0">
              <a:prstClr val="black">
                <a:alpha val="50000"/>
              </a:prst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>
              <a:buNone/>
              <a:defRPr sz="1800"/>
            </a:lvl1pPr>
          </a:lstStyle>
          <a:p>
            <a:r>
              <a:rPr lang="es-ES_tradnl"/>
              <a:t>Arrastre la imagen al marcador de posición o haga clic en el icono para agregar</a:t>
            </a:r>
            <a:endParaRPr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 rot="21414752">
            <a:off x="4623469" y="338031"/>
            <a:ext cx="4141140" cy="2881378"/>
          </a:xfrm>
          <a:solidFill>
            <a:srgbClr val="FFFFFF">
              <a:shade val="85000"/>
            </a:srgbClr>
          </a:solidFill>
          <a:ln w="38100" cap="sq">
            <a:solidFill>
              <a:srgbClr val="FDFDFD"/>
            </a:solidFill>
            <a:miter lim="800000"/>
          </a:ln>
          <a:effectLst>
            <a:outerShdw blurRad="88900" dist="25400" dir="5400000" sx="101000" sy="101000" algn="t" rotWithShape="0">
              <a:prstClr val="black">
                <a:alpha val="50000"/>
              </a:prst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>
              <a:buNone/>
              <a:defRPr sz="1800"/>
            </a:lvl1pPr>
          </a:lstStyle>
          <a:p>
            <a:r>
              <a:rPr lang="es-ES_tradnl"/>
              <a:t>Arrastre la imagen al marcador de posición o haga clic en el icono para agregar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9/27/2019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A5F39-4CE7-434C-A5CB-50A363451602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0" y="457200"/>
            <a:ext cx="1497106" cy="5810250"/>
          </a:xfrm>
        </p:spPr>
        <p:txBody>
          <a:bodyPr vert="eaVert"/>
          <a:lstStyle/>
          <a:p>
            <a:r>
              <a:rPr lang="es-ES_tradnl"/>
              <a:t>Clic para editar título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6888" y="457200"/>
            <a:ext cx="6513511" cy="5810250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9/27/2019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A5F39-4CE7-434C-A5CB-50A363451602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9/27/2019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A5F39-4CE7-434C-A5CB-50A363451602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apositiva de título con image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6889" y="3774328"/>
            <a:ext cx="7199311" cy="1470025"/>
          </a:xfrm>
        </p:spPr>
        <p:txBody>
          <a:bodyPr anchor="b" anchorCtr="0"/>
          <a:lstStyle>
            <a:lvl1pPr algn="l">
              <a:defRPr sz="4800"/>
            </a:lvl1pPr>
          </a:lstStyle>
          <a:p>
            <a:r>
              <a:rPr lang="es-ES_tradnl"/>
              <a:t>Clic para editar título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6888" y="5257800"/>
            <a:ext cx="7199312" cy="990600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1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/>
              <a:t>Haga clic para modificar el estilo de subtítulo del patrón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9/27/2019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2"/>
          </p:nvPr>
        </p:nvSpPr>
        <p:spPr>
          <a:xfrm rot="504148">
            <a:off x="4493544" y="555043"/>
            <a:ext cx="4142460" cy="3085398"/>
          </a:xfrm>
          <a:solidFill>
            <a:srgbClr val="FFFFFF">
              <a:shade val="85000"/>
            </a:srgbClr>
          </a:solidFill>
          <a:ln w="381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>
              <a:buNone/>
              <a:defRPr sz="1800"/>
            </a:lvl1pPr>
          </a:lstStyle>
          <a:p>
            <a:r>
              <a:rPr lang="es-ES_tradnl"/>
              <a:t>Arrastre la imagen al marcador de posición o haga clic en el icono para agregar</a:t>
            </a:r>
            <a:endParaRPr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5" y="2236694"/>
            <a:ext cx="7612063" cy="1362075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s-ES_tradnl"/>
              <a:t>Clic para editar título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175" y="3617259"/>
            <a:ext cx="7612063" cy="1500187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None/>
              <a:defRPr sz="1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9/27/2019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A5F39-4CE7-434C-A5CB-50A363451602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4" y="79468"/>
            <a:ext cx="7612063" cy="1417638"/>
          </a:xfrm>
        </p:spPr>
        <p:txBody>
          <a:bodyPr/>
          <a:lstStyle/>
          <a:p>
            <a:r>
              <a:rPr lang="es-ES_tradnl"/>
              <a:t>Clic para editar título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5175" y="2084388"/>
            <a:ext cx="3657600" cy="41830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19637" y="2084388"/>
            <a:ext cx="3657600" cy="41830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9/27/2019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A5F39-4CE7-434C-A5CB-50A363451602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4" y="79468"/>
            <a:ext cx="7612063" cy="1417638"/>
          </a:xfrm>
        </p:spPr>
        <p:txBody>
          <a:bodyPr/>
          <a:lstStyle>
            <a:lvl1pPr>
              <a:defRPr/>
            </a:lvl1pPr>
          </a:lstStyle>
          <a:p>
            <a:r>
              <a:rPr lang="es-ES_tradnl"/>
              <a:t>Clic para editar título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174" y="1687512"/>
            <a:ext cx="3657600" cy="903288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5174" y="2649071"/>
            <a:ext cx="3657600" cy="360829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600"/>
            </a:lvl6pPr>
            <a:lvl7pPr marL="2055813" indent="-344488">
              <a:defRPr sz="1600"/>
            </a:lvl7pPr>
            <a:lvl8pPr marL="2055813" indent="-344488">
              <a:defRPr sz="1600"/>
            </a:lvl8pPr>
            <a:lvl9pPr marL="2055813" indent="-344488">
              <a:defRPr sz="16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19637" y="1687512"/>
            <a:ext cx="3657600" cy="903288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9637" y="2649071"/>
            <a:ext cx="3657600" cy="360829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600"/>
            </a:lvl6pPr>
            <a:lvl7pPr marL="2055813" indent="-344488">
              <a:defRPr sz="1600"/>
            </a:lvl7pPr>
            <a:lvl8pPr marL="2055813" indent="-344488">
              <a:defRPr sz="1600"/>
            </a:lvl8pPr>
            <a:lvl9pPr marL="2055813" indent="-344488">
              <a:defRPr sz="16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9/27/2019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A5F39-4CE7-434C-A5CB-50A363451602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9/27/2019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A5F39-4CE7-434C-A5CB-50A363451602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9/27/2019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A5F39-4CE7-434C-A5CB-50A363451602}" type="slidenum">
              <a:rPr lang="en-US" smtClean="0"/>
              <a:t>‹Nº›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8946" y="381000"/>
            <a:ext cx="3250360" cy="16319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s-ES_tradnl"/>
              <a:t>Clic para editar título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95800" y="381000"/>
            <a:ext cx="4149725" cy="588645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946" y="2084389"/>
            <a:ext cx="3250360" cy="3935412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ctr" defTabSz="914400" rtl="0" eaLnBrk="1" latinLnBrk="0" hangingPunct="1">
              <a:spcBef>
                <a:spcPts val="600"/>
              </a:spcBef>
              <a:buNone/>
              <a:defRPr sz="1800" b="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495800" y="6356350"/>
            <a:ext cx="1143000" cy="365125"/>
          </a:xfrm>
        </p:spPr>
        <p:txBody>
          <a:bodyPr/>
          <a:lstStyle>
            <a:lvl1pPr algn="l">
              <a:defRPr/>
            </a:lvl1pPr>
          </a:lstStyle>
          <a:p>
            <a:fld id="{03CEC41E-48BD-4881-B6FF-D82EEBBCD904}" type="datetimeFigureOut">
              <a:rPr lang="en-US" smtClean="0"/>
              <a:t>9/27/2019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791200" y="6356350"/>
            <a:ext cx="2895600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967426" y="6356350"/>
            <a:ext cx="53340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59A5F39-4CE7-434C-A5CB-50A363451602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5174" y="79468"/>
            <a:ext cx="7612063" cy="1417638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/>
          <a:p>
            <a:r>
              <a:rPr lang="es-ES_tradnl"/>
              <a:t>Clic para editar título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175" y="2070846"/>
            <a:ext cx="7612064" cy="41820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03CEC41E-48BD-4881-B6FF-D82EEBBCD904}" type="datetimeFigureOut">
              <a:rPr lang="en-US" smtClean="0"/>
              <a:t>9/27/2019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43753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05300" y="6356350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fld id="{459A5F39-4CE7-434C-A5CB-50A363451602}" type="slidenum">
              <a:rPr lang="en-US" smtClean="0"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800" kern="1200">
          <a:solidFill>
            <a:schemeClr val="tx2"/>
          </a:solidFill>
          <a:effectLst>
            <a:outerShdw blurRad="50800" dist="25400" dir="2700000" algn="tl" rotWithShape="0">
              <a:schemeClr val="bg1">
                <a:alpha val="40000"/>
              </a:scheme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Font typeface="Wingdings 2" pitchFamily="18" charset="2"/>
        <a:buChar char=""/>
        <a:defRPr sz="24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Font typeface="Wingdings 2" pitchFamily="18" charset="2"/>
        <a:buChar char=""/>
        <a:defRPr sz="22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ts val="600"/>
        </a:spcBef>
        <a:buFont typeface="Wingdings 2" pitchFamily="18" charset="2"/>
        <a:buChar char=""/>
        <a:defRPr sz="20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5pPr>
      <a:lvl6pPr marL="2055813" indent="-344488" algn="l" defTabSz="914400" rtl="0" eaLnBrk="1" latinLnBrk="0" hangingPunct="1">
        <a:spcBef>
          <a:spcPct val="20000"/>
        </a:spcBef>
        <a:buFont typeface="Wingdings 2" pitchFamily="18" charset="2"/>
        <a:buChar char=""/>
        <a:defRPr lang="en-US" sz="1800" kern="1200" dirty="0" smtClean="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6pPr>
      <a:lvl7pPr marL="2398713" indent="-344488" algn="l" defTabSz="914400" rtl="0" eaLnBrk="1" latinLnBrk="0" hangingPunct="1">
        <a:spcBef>
          <a:spcPct val="20000"/>
        </a:spcBef>
        <a:buFont typeface="Wingdings 2" pitchFamily="18" charset="2"/>
        <a:buChar char=""/>
        <a:defRPr lang="en-US" sz="1800" kern="1200" dirty="0" smtClean="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7pPr>
      <a:lvl8pPr marL="2743200" indent="-344488" algn="l" defTabSz="914400" rtl="0" eaLnBrk="1" latinLnBrk="0" hangingPunct="1">
        <a:spcBef>
          <a:spcPct val="20000"/>
        </a:spcBef>
        <a:buFont typeface="Wingdings 2" pitchFamily="18" charset="2"/>
        <a:buChar char=""/>
        <a:defRPr lang="en-US" sz="1800" kern="1200" dirty="0" smtClean="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8pPr>
      <a:lvl9pPr marL="3087688" indent="-344488" algn="l" defTabSz="914400" rtl="0" eaLnBrk="1" latinLnBrk="0" hangingPunct="1">
        <a:spcBef>
          <a:spcPct val="20000"/>
        </a:spcBef>
        <a:buFont typeface="Wingdings 2" pitchFamily="18" charset="2"/>
        <a:buChar char=""/>
        <a:defRPr lang="en-US" sz="1800" kern="1200" dirty="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" dirty="0"/>
              <a:t>Prácticas corporales</a:t>
            </a:r>
            <a:br>
              <a:rPr lang="es-ES" dirty="0"/>
            </a:br>
            <a:r>
              <a:rPr lang="es-ES" dirty="0"/>
              <a:t>Cuerpo y danza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ES" sz="2400" dirty="0"/>
              <a:t>Pensamiento filosófico y corporeidad en la danza</a:t>
            </a:r>
          </a:p>
          <a:p>
            <a:endParaRPr lang="es-ES" dirty="0"/>
          </a:p>
          <a:p>
            <a:r>
              <a:rPr lang="es-ES" sz="2000" dirty="0"/>
              <a:t>Unidad 2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284B68E3-C0A0-4A84-A602-153746880AF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010" y="1754670"/>
            <a:ext cx="857250" cy="857250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6435788C-3804-40C8-89D7-E4791AEC8625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3216" y="1754670"/>
            <a:ext cx="907774" cy="771608"/>
          </a:xfrm>
          <a:prstGeom prst="rect">
            <a:avLst/>
          </a:prstGeom>
        </p:spPr>
      </p:pic>
      <p:sp>
        <p:nvSpPr>
          <p:cNvPr id="8" name="CuadroTexto 7">
            <a:extLst>
              <a:ext uri="{FF2B5EF4-FFF2-40B4-BE49-F238E27FC236}">
                <a16:creationId xmlns:a16="http://schemas.microsoft.com/office/drawing/2014/main" id="{2EF47412-A8D4-4BBC-AB7E-B123D721890E}"/>
              </a:ext>
            </a:extLst>
          </p:cNvPr>
          <p:cNvSpPr txBox="1"/>
          <p:nvPr/>
        </p:nvSpPr>
        <p:spPr>
          <a:xfrm>
            <a:off x="2332383" y="2113970"/>
            <a:ext cx="50385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800" dirty="0"/>
              <a:t>LICENCIATURA EN DANZA</a:t>
            </a:r>
          </a:p>
        </p:txBody>
      </p:sp>
    </p:spTree>
    <p:extLst>
      <p:ext uri="{BB962C8B-B14F-4D97-AF65-F5344CB8AC3E}">
        <p14:creationId xmlns:p14="http://schemas.microsoft.com/office/powerpoint/2010/main" val="28535265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F398CEA-912C-415E-9107-A74FBE2A29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Lenguaje: ¿qué dicen?</a:t>
            </a:r>
          </a:p>
        </p:txBody>
      </p:sp>
      <p:pic>
        <p:nvPicPr>
          <p:cNvPr id="5" name="Marcador de contenido 4">
            <a:extLst>
              <a:ext uri="{FF2B5EF4-FFF2-40B4-BE49-F238E27FC236}">
                <a16:creationId xmlns:a16="http://schemas.microsoft.com/office/drawing/2014/main" id="{3D22DF5B-B7A6-49DD-B868-F83FE13A1CD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6789" y="1815548"/>
            <a:ext cx="6101921" cy="4280452"/>
          </a:xfrm>
        </p:spPr>
      </p:pic>
    </p:spTree>
    <p:extLst>
      <p:ext uri="{BB962C8B-B14F-4D97-AF65-F5344CB8AC3E}">
        <p14:creationId xmlns:p14="http://schemas.microsoft.com/office/powerpoint/2010/main" val="22841942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3D5C30F-EC1E-4C6D-94AB-A461F6B39D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Estética…por qué?</a:t>
            </a:r>
          </a:p>
        </p:txBody>
      </p:sp>
      <p:pic>
        <p:nvPicPr>
          <p:cNvPr id="5" name="Marcador de contenido 4">
            <a:extLst>
              <a:ext uri="{FF2B5EF4-FFF2-40B4-BE49-F238E27FC236}">
                <a16:creationId xmlns:a16="http://schemas.microsoft.com/office/drawing/2014/main" id="{52F3B76B-D68A-4207-9441-FAC392EA3CE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4455" y="1749286"/>
            <a:ext cx="6715573" cy="4479235"/>
          </a:xfrm>
        </p:spPr>
      </p:pic>
    </p:spTree>
    <p:extLst>
      <p:ext uri="{BB962C8B-B14F-4D97-AF65-F5344CB8AC3E}">
        <p14:creationId xmlns:p14="http://schemas.microsoft.com/office/powerpoint/2010/main" val="231408010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444494C-9CA1-4594-B0DA-51F24F094D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Instrumento-Medio</a:t>
            </a:r>
          </a:p>
        </p:txBody>
      </p:sp>
      <p:pic>
        <p:nvPicPr>
          <p:cNvPr id="5" name="Marcador de contenido 4">
            <a:extLst>
              <a:ext uri="{FF2B5EF4-FFF2-40B4-BE49-F238E27FC236}">
                <a16:creationId xmlns:a16="http://schemas.microsoft.com/office/drawing/2014/main" id="{4528D4E0-1048-4A4F-B09B-EBF8EA1F1D8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3909" y="2070100"/>
            <a:ext cx="6274594" cy="4183063"/>
          </a:xfrm>
        </p:spPr>
      </p:pic>
    </p:spTree>
    <p:extLst>
      <p:ext uri="{BB962C8B-B14F-4D97-AF65-F5344CB8AC3E}">
        <p14:creationId xmlns:p14="http://schemas.microsoft.com/office/powerpoint/2010/main" val="159852660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4798487-5A42-40F9-8655-AFF24C8195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Medio-Objeto</a:t>
            </a:r>
          </a:p>
        </p:txBody>
      </p:sp>
      <p:pic>
        <p:nvPicPr>
          <p:cNvPr id="5" name="Marcador de contenido 4">
            <a:extLst>
              <a:ext uri="{FF2B5EF4-FFF2-40B4-BE49-F238E27FC236}">
                <a16:creationId xmlns:a16="http://schemas.microsoft.com/office/drawing/2014/main" id="{537E6D3B-B48D-4B95-9B6A-2E739A32CD3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492" y="1815548"/>
            <a:ext cx="7282595" cy="4465982"/>
          </a:xfrm>
        </p:spPr>
      </p:pic>
    </p:spTree>
    <p:extLst>
      <p:ext uri="{BB962C8B-B14F-4D97-AF65-F5344CB8AC3E}">
        <p14:creationId xmlns:p14="http://schemas.microsoft.com/office/powerpoint/2010/main" val="160081622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F32413E-A18D-4114-9511-2BFD83C729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Objeto-Sujeto</a:t>
            </a:r>
          </a:p>
        </p:txBody>
      </p:sp>
      <p:pic>
        <p:nvPicPr>
          <p:cNvPr id="5" name="Marcador de contenido 4">
            <a:extLst>
              <a:ext uri="{FF2B5EF4-FFF2-40B4-BE49-F238E27FC236}">
                <a16:creationId xmlns:a16="http://schemas.microsoft.com/office/drawing/2014/main" id="{86FC6A2A-EAB2-4BBF-94A5-FCFBA78790F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175" y="2357327"/>
            <a:ext cx="7612063" cy="3608609"/>
          </a:xfrm>
        </p:spPr>
      </p:pic>
    </p:spTree>
    <p:extLst>
      <p:ext uri="{BB962C8B-B14F-4D97-AF65-F5344CB8AC3E}">
        <p14:creationId xmlns:p14="http://schemas.microsoft.com/office/powerpoint/2010/main" val="362271561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" dirty="0"/>
              <a:t>Las prácticas corporales en la Educación corporal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ES" b="1" dirty="0"/>
              <a:t>Unidad 3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F4321C38-1761-4F19-8066-B9747BD64CE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784" y="190915"/>
            <a:ext cx="857250" cy="857250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BDDDA1BF-E405-4D47-AD3A-2619DBD776B9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7966" y="166273"/>
            <a:ext cx="857250" cy="728663"/>
          </a:xfrm>
          <a:prstGeom prst="rect">
            <a:avLst/>
          </a:prstGeom>
        </p:spPr>
      </p:pic>
      <p:sp>
        <p:nvSpPr>
          <p:cNvPr id="8" name="CuadroTexto 7">
            <a:extLst>
              <a:ext uri="{FF2B5EF4-FFF2-40B4-BE49-F238E27FC236}">
                <a16:creationId xmlns:a16="http://schemas.microsoft.com/office/drawing/2014/main" id="{1767A7DD-066A-4E60-960E-662407EA7E6B}"/>
              </a:ext>
            </a:extLst>
          </p:cNvPr>
          <p:cNvSpPr txBox="1"/>
          <p:nvPr/>
        </p:nvSpPr>
        <p:spPr>
          <a:xfrm>
            <a:off x="1952013" y="1371164"/>
            <a:ext cx="53489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/>
              <a:t>LICENCIATURA EN DANZA</a:t>
            </a:r>
          </a:p>
          <a:p>
            <a:r>
              <a:rPr lang="es-MX" dirty="0"/>
              <a:t>UA: Pensamiento filosófico y corporeidad en la danza</a:t>
            </a:r>
          </a:p>
        </p:txBody>
      </p:sp>
    </p:spTree>
    <p:extLst>
      <p:ext uri="{BB962C8B-B14F-4D97-AF65-F5344CB8AC3E}">
        <p14:creationId xmlns:p14="http://schemas.microsoft.com/office/powerpoint/2010/main" val="208019514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92162" y="40341"/>
            <a:ext cx="7570787" cy="1199749"/>
          </a:xfrm>
        </p:spPr>
        <p:txBody>
          <a:bodyPr/>
          <a:lstStyle/>
          <a:p>
            <a:r>
              <a:rPr lang="es-ES" i="1" dirty="0" err="1"/>
              <a:t>Ethos</a:t>
            </a:r>
            <a:r>
              <a:rPr lang="es-ES" dirty="0"/>
              <a:t>, </a:t>
            </a:r>
            <a:r>
              <a:rPr lang="es-ES" i="1" dirty="0"/>
              <a:t>Pathos</a:t>
            </a:r>
            <a:r>
              <a:rPr lang="es-ES" dirty="0"/>
              <a:t> y </a:t>
            </a:r>
            <a:r>
              <a:rPr lang="es-ES" i="1" dirty="0"/>
              <a:t>Logos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43339" y="1761565"/>
            <a:ext cx="8229599" cy="4816656"/>
          </a:xfrm>
        </p:spPr>
        <p:txBody>
          <a:bodyPr>
            <a:normAutofit fontScale="55000" lnSpcReduction="20000"/>
          </a:bodyPr>
          <a:lstStyle/>
          <a:p>
            <a:pPr marL="0" indent="0">
              <a:lnSpc>
                <a:spcPct val="120000"/>
              </a:lnSpc>
              <a:spcBef>
                <a:spcPts val="1200"/>
              </a:spcBef>
              <a:buNone/>
            </a:pPr>
            <a:r>
              <a:rPr lang="es-ES" sz="7400" dirty="0"/>
              <a:t>Aristóteles</a:t>
            </a:r>
            <a:r>
              <a:rPr lang="es-ES" sz="5100" dirty="0"/>
              <a:t>                                        </a:t>
            </a:r>
            <a:r>
              <a:rPr lang="es-ES" sz="7400" dirty="0">
                <a:solidFill>
                  <a:srgbClr val="FF0000"/>
                </a:solidFill>
              </a:rPr>
              <a:t>Retórica</a:t>
            </a:r>
            <a:r>
              <a:rPr lang="es-ES" sz="5100" dirty="0">
                <a:solidFill>
                  <a:srgbClr val="FF0000"/>
                </a:solidFill>
              </a:rPr>
              <a:t>:</a:t>
            </a:r>
            <a:r>
              <a:rPr lang="es-ES" sz="5100" dirty="0"/>
              <a:t> </a:t>
            </a:r>
          </a:p>
          <a:p>
            <a:pPr marL="0" indent="0">
              <a:lnSpc>
                <a:spcPct val="120000"/>
              </a:lnSpc>
              <a:spcBef>
                <a:spcPts val="1200"/>
              </a:spcBef>
              <a:buNone/>
            </a:pPr>
            <a:r>
              <a:rPr lang="es-ES" sz="5500" dirty="0"/>
              <a:t>Argumentos persuasivos o modos de apelación en un discurso:</a:t>
            </a:r>
          </a:p>
          <a:p>
            <a:pPr marL="0" indent="0">
              <a:lnSpc>
                <a:spcPct val="120000"/>
              </a:lnSpc>
              <a:spcBef>
                <a:spcPts val="1200"/>
              </a:spcBef>
              <a:buNone/>
            </a:pPr>
            <a:r>
              <a:rPr lang="es-ES" sz="5100" i="1" dirty="0"/>
              <a:t>Ethos</a:t>
            </a:r>
            <a:r>
              <a:rPr lang="es-ES" dirty="0"/>
              <a:t>: </a:t>
            </a:r>
          </a:p>
          <a:p>
            <a:pPr marL="0" indent="0">
              <a:lnSpc>
                <a:spcPct val="120000"/>
              </a:lnSpc>
              <a:spcBef>
                <a:spcPts val="1200"/>
              </a:spcBef>
              <a:buNone/>
            </a:pPr>
            <a:endParaRPr lang="es-ES" sz="5100" i="1" dirty="0"/>
          </a:p>
          <a:p>
            <a:pPr marL="0" indent="0">
              <a:lnSpc>
                <a:spcPct val="120000"/>
              </a:lnSpc>
              <a:spcBef>
                <a:spcPts val="1200"/>
              </a:spcBef>
              <a:buNone/>
            </a:pPr>
            <a:r>
              <a:rPr lang="es-ES" sz="5100" i="1" dirty="0"/>
              <a:t>Pathos</a:t>
            </a:r>
            <a:r>
              <a:rPr lang="es-ES" dirty="0"/>
              <a:t>: </a:t>
            </a:r>
          </a:p>
          <a:p>
            <a:pPr marL="0" indent="0">
              <a:lnSpc>
                <a:spcPct val="120000"/>
              </a:lnSpc>
              <a:spcBef>
                <a:spcPts val="1200"/>
              </a:spcBef>
              <a:buNone/>
            </a:pPr>
            <a:endParaRPr lang="es-ES" sz="5100" i="1" dirty="0"/>
          </a:p>
          <a:p>
            <a:pPr marL="0" indent="0">
              <a:lnSpc>
                <a:spcPct val="120000"/>
              </a:lnSpc>
              <a:spcBef>
                <a:spcPts val="1200"/>
              </a:spcBef>
              <a:buNone/>
            </a:pPr>
            <a:r>
              <a:rPr lang="es-ES" sz="5100" i="1" dirty="0"/>
              <a:t>Logos</a:t>
            </a:r>
            <a:r>
              <a:rPr lang="es-ES" i="1" dirty="0"/>
              <a:t>: </a:t>
            </a:r>
          </a:p>
        </p:txBody>
      </p:sp>
      <p:sp>
        <p:nvSpPr>
          <p:cNvPr id="4" name="Flecha: a la derecha 3">
            <a:extLst>
              <a:ext uri="{FF2B5EF4-FFF2-40B4-BE49-F238E27FC236}">
                <a16:creationId xmlns:a16="http://schemas.microsoft.com/office/drawing/2014/main" id="{68844E39-8934-4E9F-9060-9A2808A3E42B}"/>
              </a:ext>
            </a:extLst>
          </p:cNvPr>
          <p:cNvSpPr/>
          <p:nvPr/>
        </p:nvSpPr>
        <p:spPr>
          <a:xfrm>
            <a:off x="3780183" y="1965813"/>
            <a:ext cx="1583634" cy="319026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197D1A98-CCA0-45F8-B7F8-B17D0F1E05D2}"/>
              </a:ext>
            </a:extLst>
          </p:cNvPr>
          <p:cNvSpPr txBox="1"/>
          <p:nvPr/>
        </p:nvSpPr>
        <p:spPr>
          <a:xfrm>
            <a:off x="1536461" y="3537038"/>
            <a:ext cx="5766322" cy="738664"/>
          </a:xfrm>
          <a:prstGeom prst="rect">
            <a:avLst/>
          </a:prstGeom>
          <a:solidFill>
            <a:schemeClr val="accent2"/>
          </a:solidFill>
        </p:spPr>
        <p:txBody>
          <a:bodyPr wrap="none" rtlCol="0">
            <a:spAutoFit/>
          </a:bodyPr>
          <a:lstStyle/>
          <a:p>
            <a:r>
              <a:rPr lang="es-MX" sz="1400" dirty="0"/>
              <a:t>Atañen a quien emite el discurso</a:t>
            </a:r>
          </a:p>
          <a:p>
            <a:r>
              <a:rPr lang="es-MX" sz="1400" dirty="0"/>
              <a:t>Apelan a la autoridad, honestidad y credibilidad de quien emite el discurso</a:t>
            </a:r>
          </a:p>
          <a:p>
            <a:r>
              <a:rPr lang="es-MX" sz="1400" dirty="0"/>
              <a:t>Actitudes para inspirar confianza en el auditorio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52C3ADA9-49C9-451E-B6D3-BC9B674BE3A5}"/>
              </a:ext>
            </a:extLst>
          </p:cNvPr>
          <p:cNvSpPr txBox="1"/>
          <p:nvPr/>
        </p:nvSpPr>
        <p:spPr>
          <a:xfrm>
            <a:off x="1825379" y="4427845"/>
            <a:ext cx="4414991" cy="73866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s-MX" sz="1400" dirty="0"/>
              <a:t>Alineación con el impulso emocional de la comunicación</a:t>
            </a:r>
          </a:p>
          <a:p>
            <a:r>
              <a:rPr lang="es-MX" sz="1400" dirty="0"/>
              <a:t>De orden afectivo</a:t>
            </a:r>
          </a:p>
          <a:p>
            <a:r>
              <a:rPr lang="es-MX" sz="1400" dirty="0"/>
              <a:t>Ligados a quien recibe el discurso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03AC0A78-FE99-4C4F-B3A6-33E33E95D4A9}"/>
              </a:ext>
            </a:extLst>
          </p:cNvPr>
          <p:cNvSpPr txBox="1"/>
          <p:nvPr/>
        </p:nvSpPr>
        <p:spPr>
          <a:xfrm>
            <a:off x="2467672" y="5466399"/>
            <a:ext cx="3405099" cy="1169551"/>
          </a:xfrm>
          <a:prstGeom prst="rect">
            <a:avLst/>
          </a:prstGeom>
          <a:solidFill>
            <a:schemeClr val="accent2">
              <a:lumMod val="90000"/>
            </a:schemeClr>
          </a:solidFill>
        </p:spPr>
        <p:txBody>
          <a:bodyPr wrap="none" rtlCol="0">
            <a:spAutoFit/>
          </a:bodyPr>
          <a:lstStyle/>
          <a:p>
            <a:r>
              <a:rPr lang="es-MX" sz="1400" dirty="0"/>
              <a:t>Parte razonada de la exposición</a:t>
            </a:r>
          </a:p>
          <a:p>
            <a:r>
              <a:rPr lang="es-MX" sz="1400" dirty="0"/>
              <a:t>Centrado en el mensaje y tema (Dialéctica)</a:t>
            </a:r>
          </a:p>
          <a:p>
            <a:r>
              <a:rPr lang="es-MX" sz="1400" dirty="0"/>
              <a:t>Argumentos lógicos</a:t>
            </a:r>
          </a:p>
          <a:p>
            <a:r>
              <a:rPr lang="es-MX" sz="1400" dirty="0"/>
              <a:t>Evidencias sólidas</a:t>
            </a:r>
          </a:p>
          <a:p>
            <a:r>
              <a:rPr lang="es-MX" sz="1400" dirty="0"/>
              <a:t>Apela a la inteligencia de la audiencia</a:t>
            </a:r>
          </a:p>
        </p:txBody>
      </p:sp>
    </p:spTree>
    <p:extLst>
      <p:ext uri="{BB962C8B-B14F-4D97-AF65-F5344CB8AC3E}">
        <p14:creationId xmlns:p14="http://schemas.microsoft.com/office/powerpoint/2010/main" val="166883470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1511E9-37F6-4EEA-BF97-7A4EBC2B9F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Ethos</a:t>
            </a:r>
          </a:p>
        </p:txBody>
      </p:sp>
      <p:pic>
        <p:nvPicPr>
          <p:cNvPr id="5" name="Marcador de contenido 4">
            <a:extLst>
              <a:ext uri="{FF2B5EF4-FFF2-40B4-BE49-F238E27FC236}">
                <a16:creationId xmlns:a16="http://schemas.microsoft.com/office/drawing/2014/main" id="{948E8AFE-3E5C-497E-A6BF-F926B32ADDB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4081" y="2113756"/>
            <a:ext cx="7334250" cy="4095750"/>
          </a:xfrm>
        </p:spPr>
      </p:pic>
    </p:spTree>
    <p:extLst>
      <p:ext uri="{BB962C8B-B14F-4D97-AF65-F5344CB8AC3E}">
        <p14:creationId xmlns:p14="http://schemas.microsoft.com/office/powerpoint/2010/main" val="9199570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D309E91-C709-48A6-B626-1706D5E148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Pathos</a:t>
            </a:r>
          </a:p>
        </p:txBody>
      </p:sp>
      <p:pic>
        <p:nvPicPr>
          <p:cNvPr id="5" name="Marcador de contenido 4">
            <a:extLst>
              <a:ext uri="{FF2B5EF4-FFF2-40B4-BE49-F238E27FC236}">
                <a16:creationId xmlns:a16="http://schemas.microsoft.com/office/drawing/2014/main" id="{BBBA719F-A213-4F88-9947-903033D4CAB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051" y="1762539"/>
            <a:ext cx="7252497" cy="4447524"/>
          </a:xfrm>
        </p:spPr>
      </p:pic>
    </p:spTree>
    <p:extLst>
      <p:ext uri="{BB962C8B-B14F-4D97-AF65-F5344CB8AC3E}">
        <p14:creationId xmlns:p14="http://schemas.microsoft.com/office/powerpoint/2010/main" val="98916514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66F77A6-611A-4410-8649-796A617487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Logos</a:t>
            </a:r>
          </a:p>
        </p:txBody>
      </p:sp>
      <p:pic>
        <p:nvPicPr>
          <p:cNvPr id="5" name="Marcador de contenido 4">
            <a:extLst>
              <a:ext uri="{FF2B5EF4-FFF2-40B4-BE49-F238E27FC236}">
                <a16:creationId xmlns:a16="http://schemas.microsoft.com/office/drawing/2014/main" id="{4A2AC15F-530D-4023-B1A5-8B0F268CA97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9890" y="2054087"/>
            <a:ext cx="6289623" cy="4193082"/>
          </a:xfrm>
        </p:spPr>
      </p:pic>
    </p:spTree>
    <p:extLst>
      <p:ext uri="{BB962C8B-B14F-4D97-AF65-F5344CB8AC3E}">
        <p14:creationId xmlns:p14="http://schemas.microsoft.com/office/powerpoint/2010/main" val="4835110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65174" y="79468"/>
            <a:ext cx="7612063" cy="1058452"/>
          </a:xfrm>
        </p:spPr>
        <p:txBody>
          <a:bodyPr/>
          <a:lstStyle/>
          <a:p>
            <a:r>
              <a:rPr lang="es-ES" dirty="0"/>
              <a:t>Cuerpo en construcción</a:t>
            </a:r>
            <a:r>
              <a:rPr lang="mr-IN" dirty="0"/>
              <a:t>…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36880" y="1290320"/>
            <a:ext cx="8097519" cy="5567680"/>
          </a:xfrm>
        </p:spPr>
        <p:txBody>
          <a:bodyPr/>
          <a:lstStyle/>
          <a:p>
            <a:pPr marL="0" indent="0" algn="ctr">
              <a:buNone/>
            </a:pPr>
            <a:endParaRPr lang="es-ES" dirty="0"/>
          </a:p>
          <a:p>
            <a:pPr marL="0" indent="0" algn="ctr">
              <a:buNone/>
            </a:pPr>
            <a:endParaRPr lang="es-ES" dirty="0"/>
          </a:p>
          <a:p>
            <a:pPr marL="0" indent="0" algn="ctr">
              <a:buNone/>
            </a:pPr>
            <a:r>
              <a:rPr lang="es-ES" dirty="0"/>
              <a:t>“El cuerpo se construye en las prácticas simbólicas, a partir de su inclusión en el orden simbólico a través del lenguaje” (</a:t>
            </a:r>
            <a:r>
              <a:rPr lang="es-ES" dirty="0" err="1"/>
              <a:t>Crisorio</a:t>
            </a:r>
            <a:r>
              <a:rPr lang="es-ES" dirty="0"/>
              <a:t> y Escudero 2012).</a:t>
            </a:r>
          </a:p>
          <a:p>
            <a:pPr marL="0" indent="0">
              <a:buNone/>
            </a:pPr>
            <a:endParaRPr lang="es-ES" dirty="0"/>
          </a:p>
          <a:p>
            <a:endParaRPr lang="es-ES" dirty="0"/>
          </a:p>
        </p:txBody>
      </p:sp>
      <p:pic>
        <p:nvPicPr>
          <p:cNvPr id="4" name="Imagen 3" descr="Conoce-la-dieta-ideal-para-tu-tipo-de-cuerpo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120" y="4187245"/>
            <a:ext cx="3149600" cy="2060447"/>
          </a:xfrm>
          <a:prstGeom prst="rect">
            <a:avLst/>
          </a:prstGeom>
        </p:spPr>
      </p:pic>
      <p:pic>
        <p:nvPicPr>
          <p:cNvPr id="5" name="Imagen 4" descr="tipos20de20cuerpo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2478" y="4074160"/>
            <a:ext cx="2494279" cy="19891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354682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6755C45-8CF0-4175-99CE-1DBC4B92FD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Ethos-Pathos-Logos</a:t>
            </a:r>
          </a:p>
        </p:txBody>
      </p:sp>
      <p:pic>
        <p:nvPicPr>
          <p:cNvPr id="5" name="Marcador de contenido 4">
            <a:extLst>
              <a:ext uri="{FF2B5EF4-FFF2-40B4-BE49-F238E27FC236}">
                <a16:creationId xmlns:a16="http://schemas.microsoft.com/office/drawing/2014/main" id="{E83B957F-BF01-4D22-9372-FED6102643A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9197" y="1780381"/>
            <a:ext cx="3810000" cy="2381250"/>
          </a:xfr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0467D875-B51D-4950-A2CE-61EAC63B7287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6711" y="2819400"/>
            <a:ext cx="2464594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106001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92162" y="40342"/>
            <a:ext cx="7570787" cy="1119744"/>
          </a:xfrm>
        </p:spPr>
        <p:txBody>
          <a:bodyPr/>
          <a:lstStyle/>
          <a:p>
            <a:r>
              <a:rPr lang="es-ES" dirty="0"/>
              <a:t>Hermenéutica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34950" y="1390101"/>
            <a:ext cx="7979026" cy="4661075"/>
          </a:xfrm>
        </p:spPr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None/>
            </a:pPr>
            <a:endParaRPr lang="es-ES" dirty="0"/>
          </a:p>
          <a:p>
            <a:pPr marL="0" indent="0">
              <a:lnSpc>
                <a:spcPct val="150000"/>
              </a:lnSpc>
              <a:buNone/>
            </a:pPr>
            <a:r>
              <a:rPr lang="es-ES" sz="3600" dirty="0"/>
              <a:t>Hermenéutica: del griego          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s-ES" sz="3600" i="1" dirty="0">
                <a:solidFill>
                  <a:srgbClr val="FF0000"/>
                </a:solidFill>
              </a:rPr>
              <a:t>                      </a:t>
            </a:r>
            <a:r>
              <a:rPr lang="es-ES" sz="3600" i="1" dirty="0" err="1">
                <a:solidFill>
                  <a:srgbClr val="FF0000"/>
                </a:solidFill>
              </a:rPr>
              <a:t>hermeneutikos</a:t>
            </a:r>
            <a:endParaRPr lang="es-ES" sz="3600" dirty="0">
              <a:solidFill>
                <a:srgbClr val="FF0000"/>
              </a:solidFill>
            </a:endParaRPr>
          </a:p>
          <a:p>
            <a:pPr>
              <a:lnSpc>
                <a:spcPct val="80000"/>
              </a:lnSpc>
            </a:pPr>
            <a:r>
              <a:rPr lang="es-ES" i="1" dirty="0" err="1"/>
              <a:t>Herme</a:t>
            </a:r>
            <a:r>
              <a:rPr lang="es-ES" dirty="0"/>
              <a:t>:                 “yo descifro”.</a:t>
            </a:r>
          </a:p>
          <a:p>
            <a:pPr>
              <a:lnSpc>
                <a:spcPct val="80000"/>
              </a:lnSpc>
            </a:pPr>
            <a:r>
              <a:rPr lang="es-ES" i="1" dirty="0" err="1"/>
              <a:t>Tekhné</a:t>
            </a:r>
            <a:r>
              <a:rPr lang="es-ES" i="1" dirty="0"/>
              <a:t>:                       </a:t>
            </a:r>
            <a:r>
              <a:rPr lang="es-ES" dirty="0"/>
              <a:t> “arte”</a:t>
            </a:r>
          </a:p>
          <a:p>
            <a:pPr>
              <a:lnSpc>
                <a:spcPct val="80000"/>
              </a:lnSpc>
            </a:pPr>
            <a:r>
              <a:rPr lang="es-ES" i="1" dirty="0" err="1"/>
              <a:t>Tikos</a:t>
            </a:r>
            <a:r>
              <a:rPr lang="es-ES" i="1" dirty="0"/>
              <a:t>:                     </a:t>
            </a:r>
            <a:r>
              <a:rPr lang="es-ES" dirty="0"/>
              <a:t>“relacionado a”. </a:t>
            </a:r>
          </a:p>
          <a:p>
            <a:pPr marL="0" indent="0">
              <a:lnSpc>
                <a:spcPct val="80000"/>
              </a:lnSpc>
              <a:buNone/>
            </a:pP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08371938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5FCE02E-D616-4370-B1E6-16803EE2CA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Hermenéutica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1282549-A6D7-4564-9017-7599570EC43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lnSpc>
                <a:spcPct val="90000"/>
              </a:lnSpc>
              <a:buNone/>
            </a:pPr>
            <a:r>
              <a:rPr lang="es-ES" sz="3200" b="1" dirty="0"/>
              <a:t>Arte de explicar textos o escritos, obras artísticas </a:t>
            </a:r>
          </a:p>
          <a:p>
            <a:pPr marL="0" indent="0">
              <a:lnSpc>
                <a:spcPct val="200000"/>
              </a:lnSpc>
              <a:buNone/>
            </a:pPr>
            <a:r>
              <a:rPr lang="es-ES" b="1" dirty="0"/>
              <a:t>Gadamer</a:t>
            </a:r>
            <a:r>
              <a:rPr lang="es-ES" dirty="0"/>
              <a:t> - Teoría de la verdad: procedimiento que permite expresar la universalización de la capacidad interpretativa desde la personal y específica historicidad.</a:t>
            </a:r>
          </a:p>
          <a:p>
            <a:pPr marL="0" indent="0">
              <a:lnSpc>
                <a:spcPct val="80000"/>
              </a:lnSpc>
              <a:buNone/>
            </a:pPr>
            <a:endParaRPr lang="es-ES" dirty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9069789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C4BDAA2-6E62-428C-8C82-F9F6A282D7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Interpreta la imagen:</a:t>
            </a:r>
          </a:p>
        </p:txBody>
      </p:sp>
      <p:pic>
        <p:nvPicPr>
          <p:cNvPr id="5" name="Marcador de contenido 4">
            <a:extLst>
              <a:ext uri="{FF2B5EF4-FFF2-40B4-BE49-F238E27FC236}">
                <a16:creationId xmlns:a16="http://schemas.microsoft.com/office/drawing/2014/main" id="{223FE0DE-6851-4B93-A6F7-DF9C4833E99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107" y="1855303"/>
            <a:ext cx="8664513" cy="4611757"/>
          </a:xfrm>
        </p:spPr>
      </p:pic>
    </p:spTree>
    <p:extLst>
      <p:ext uri="{BB962C8B-B14F-4D97-AF65-F5344CB8AC3E}">
        <p14:creationId xmlns:p14="http://schemas.microsoft.com/office/powerpoint/2010/main" val="393104079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92162" y="40342"/>
            <a:ext cx="7570787" cy="899728"/>
          </a:xfrm>
        </p:spPr>
        <p:txBody>
          <a:bodyPr/>
          <a:lstStyle/>
          <a:p>
            <a:r>
              <a:rPr lang="es-ES" dirty="0"/>
              <a:t>Fenomenología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792162" y="1160085"/>
            <a:ext cx="7875626" cy="524933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ES" sz="3600" b="1" dirty="0"/>
              <a:t>Fenomenología</a:t>
            </a:r>
            <a:r>
              <a:rPr lang="es-ES" sz="3600" dirty="0"/>
              <a:t>: </a:t>
            </a:r>
            <a:r>
              <a:rPr lang="es-ES" sz="3600" b="1" dirty="0"/>
              <a:t>estudio de los fenómenos</a:t>
            </a:r>
            <a:r>
              <a:rPr lang="es-ES" sz="3600" dirty="0"/>
              <a:t>. </a:t>
            </a:r>
          </a:p>
          <a:p>
            <a:pPr marL="0" indent="0">
              <a:buNone/>
            </a:pPr>
            <a:r>
              <a:rPr lang="es-ES" dirty="0"/>
              <a:t>φα</a:t>
            </a:r>
            <a:r>
              <a:rPr lang="es-ES" dirty="0" err="1"/>
              <a:t>ινόμενoν</a:t>
            </a:r>
            <a:r>
              <a:rPr lang="es-ES" dirty="0"/>
              <a:t> (</a:t>
            </a:r>
            <a:r>
              <a:rPr lang="es-ES" dirty="0" err="1"/>
              <a:t>fainómenon</a:t>
            </a:r>
            <a:r>
              <a:rPr lang="es-ES" dirty="0"/>
              <a:t>): </a:t>
            </a:r>
            <a:r>
              <a:rPr lang="es-ES" sz="2300" dirty="0"/>
              <a:t>‘fenómeno, lo que se manifiesta, lo que  se muestra’</a:t>
            </a:r>
          </a:p>
          <a:p>
            <a:pPr marL="0" indent="0">
              <a:buNone/>
            </a:pPr>
            <a:r>
              <a:rPr lang="es-ES" dirty="0" err="1"/>
              <a:t>λóγος</a:t>
            </a:r>
            <a:r>
              <a:rPr lang="es-ES" dirty="0"/>
              <a:t> (</a:t>
            </a:r>
            <a:r>
              <a:rPr lang="es-ES" dirty="0" err="1"/>
              <a:t>lógos</a:t>
            </a:r>
            <a:r>
              <a:rPr lang="es-ES" dirty="0"/>
              <a:t>):            </a:t>
            </a:r>
            <a:r>
              <a:rPr lang="es-ES" sz="2300" dirty="0"/>
              <a:t>‘estudio, tratado’.</a:t>
            </a:r>
          </a:p>
          <a:p>
            <a:r>
              <a:rPr lang="es-ES" b="1" dirty="0"/>
              <a:t>Corriente idealista subjetiva dentro de la filosofía</a:t>
            </a:r>
            <a:r>
              <a:rPr lang="es-ES" dirty="0"/>
              <a:t>:</a:t>
            </a:r>
          </a:p>
          <a:p>
            <a:pPr marL="0" indent="0">
              <a:buNone/>
            </a:pPr>
            <a:r>
              <a:rPr lang="es-ES" dirty="0"/>
              <a:t>Estudio y descripción de los fenómenos de la conciencia o de las cosas tal y como se manifiestan y se muestran en ésta. </a:t>
            </a:r>
          </a:p>
          <a:p>
            <a:pPr marL="0" indent="0">
              <a:buNone/>
            </a:pP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53964887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7EA86C0-3E43-4FB6-96F1-E43D82A0BB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Fenomenología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4CEC57D6-02B5-4C94-8DD2-D879C9B8AB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ES" dirty="0"/>
              <a:t>El mundo es aquello que se percibe a través de la conciencia del individuo, y se propone interpretarlo según sus experiencias.</a:t>
            </a:r>
          </a:p>
          <a:p>
            <a:pPr marL="0" indent="0">
              <a:buNone/>
            </a:pPr>
            <a:r>
              <a:rPr lang="es-ES" dirty="0"/>
              <a:t>Valora el empirismo (experiencia) y la intuición como instrumentos del conocimiento fenomenológico.</a:t>
            </a:r>
          </a:p>
          <a:p>
            <a:pPr marL="0" indent="0">
              <a:buNone/>
            </a:pPr>
            <a:endParaRPr lang="es-ES" dirty="0"/>
          </a:p>
          <a:p>
            <a:r>
              <a:rPr lang="es-ES" dirty="0"/>
              <a:t>Representantes Edmund Husserl, Max Scheler, Martin Heidegger, Maurice Merleau-Ponty, Jean Paul Sartre.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17121657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03536E3-E454-4056-9140-EE56FE6F75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3600" dirty="0"/>
              <a:t>Relaciona la imagen con alguna experiencia personal:</a:t>
            </a:r>
          </a:p>
        </p:txBody>
      </p:sp>
      <p:pic>
        <p:nvPicPr>
          <p:cNvPr id="5" name="Marcador de contenido 4">
            <a:extLst>
              <a:ext uri="{FF2B5EF4-FFF2-40B4-BE49-F238E27FC236}">
                <a16:creationId xmlns:a16="http://schemas.microsoft.com/office/drawing/2014/main" id="{676BC05E-6957-4855-91A4-0B573B52263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9647" y="1656522"/>
            <a:ext cx="7988923" cy="4837043"/>
          </a:xfrm>
        </p:spPr>
      </p:pic>
    </p:spTree>
    <p:extLst>
      <p:ext uri="{BB962C8B-B14F-4D97-AF65-F5344CB8AC3E}">
        <p14:creationId xmlns:p14="http://schemas.microsoft.com/office/powerpoint/2010/main" val="347210038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92162" y="40342"/>
            <a:ext cx="7570787" cy="819722"/>
          </a:xfrm>
        </p:spPr>
        <p:txBody>
          <a:bodyPr/>
          <a:lstStyle/>
          <a:p>
            <a:r>
              <a:rPr lang="es-ES" dirty="0"/>
              <a:t>Estética dionisiaca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792162" y="860065"/>
            <a:ext cx="7570787" cy="554935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s-ES" sz="3200" dirty="0"/>
          </a:p>
          <a:p>
            <a:pPr marL="0" indent="0">
              <a:buNone/>
            </a:pPr>
            <a:endParaRPr lang="es-ES" sz="3200" dirty="0"/>
          </a:p>
          <a:p>
            <a:pPr marL="0" indent="0">
              <a:buNone/>
            </a:pPr>
            <a:r>
              <a:rPr lang="es-ES" sz="3200" dirty="0"/>
              <a:t>Nietzsche utiliza la dicotomía griega entre Apolíneo y </a:t>
            </a:r>
            <a:r>
              <a:rPr lang="es-ES" sz="3200" dirty="0" err="1">
                <a:solidFill>
                  <a:srgbClr val="000000"/>
                </a:solidFill>
              </a:rPr>
              <a:t>Dionisios</a:t>
            </a:r>
            <a:r>
              <a:rPr lang="es-ES" sz="3200" dirty="0">
                <a:solidFill>
                  <a:srgbClr val="000000"/>
                </a:solidFill>
              </a:rPr>
              <a:t> </a:t>
            </a:r>
            <a:r>
              <a:rPr lang="es-ES" sz="3200" dirty="0"/>
              <a:t>para remitir a dos márgenes de realidad: </a:t>
            </a:r>
          </a:p>
          <a:p>
            <a:r>
              <a:rPr lang="es-ES" dirty="0"/>
              <a:t>En la mitología griega, Apolo era el dios del Sol, de ahí que transmite una gran claridad y luminosidad. Por el contrario, Dionisio es el dios del éxtasis y del vino. </a:t>
            </a:r>
          </a:p>
        </p:txBody>
      </p:sp>
    </p:spTree>
    <p:extLst>
      <p:ext uri="{BB962C8B-B14F-4D97-AF65-F5344CB8AC3E}">
        <p14:creationId xmlns:p14="http://schemas.microsoft.com/office/powerpoint/2010/main" val="268752469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7C971DC-5337-4E80-9F3F-76ADF96208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Estética Dionisiaca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33178F4-719B-4176-A491-365D0C4E9CA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s-ES" dirty="0"/>
              <a:t>Nietzsche considera que la vida del ser humano también tiene momentos de oscuridad que pueden ser expresados a través de sus rasgos dionisiacos (por ejemplo, los secretos ocultos que una persona se esfuerza en no mostrar). </a:t>
            </a:r>
          </a:p>
          <a:p>
            <a:pPr marL="0" indent="0">
              <a:buNone/>
            </a:pPr>
            <a:r>
              <a:rPr lang="es-ES" dirty="0"/>
              <a:t>El universo está compuesto por contrastes que se relacionan entre sí pero que a la vez también se excluyen:</a:t>
            </a:r>
          </a:p>
          <a:p>
            <a:pPr marL="0" indent="0" algn="ctr">
              <a:buNone/>
            </a:pPr>
            <a:r>
              <a:rPr lang="es-ES" b="1" dirty="0"/>
              <a:t> Lo apolíneo de la luz se opone a la negritud de la oscuridad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2856931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5F5191F-7473-499D-A575-7E80066EF1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Estética Dionisiaca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5AC418D-8B1B-41F7-8834-CDB4886D1D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sz="3200" dirty="0"/>
              <a:t>Lo apolíneo representa la luz, el orden, la belleza, la claridad.</a:t>
            </a:r>
          </a:p>
          <a:p>
            <a:endParaRPr lang="es-ES" dirty="0"/>
          </a:p>
          <a:p>
            <a:pPr marL="0" indent="0">
              <a:buNone/>
            </a:pPr>
            <a:endParaRPr lang="es-ES" dirty="0"/>
          </a:p>
          <a:p>
            <a:r>
              <a:rPr lang="es-ES" sz="3200" dirty="0"/>
              <a:t>Lo dionisíaco remite a la oscuridad y el desorden.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5521087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D986AF5-748C-4E6D-A792-5816D8944B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Cuerpo en construcción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87D6544-B7D0-4E04-B5E8-4D24CF01BB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/>
              <a:t>El cuerpo no es natural ni esencial, sino HISTÓRICO.</a:t>
            </a:r>
          </a:p>
          <a:p>
            <a:endParaRPr lang="es-ES" dirty="0"/>
          </a:p>
          <a:p>
            <a:pPr algn="just">
              <a:lnSpc>
                <a:spcPct val="150000"/>
              </a:lnSpc>
            </a:pPr>
            <a:r>
              <a:rPr lang="es-ES" dirty="0"/>
              <a:t>La técnica no debe verse desde su dimensión instrumental, sino como un MODO DE LA ACCIÓN orientado a la CREACIÓN de formas nuevas.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13454794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698EDAF-B3F4-417D-A44C-9E8301D3E5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Cuál es cuál????</a:t>
            </a:r>
          </a:p>
        </p:txBody>
      </p:sp>
      <p:pic>
        <p:nvPicPr>
          <p:cNvPr id="5" name="Marcador de contenido 4">
            <a:extLst>
              <a:ext uri="{FF2B5EF4-FFF2-40B4-BE49-F238E27FC236}">
                <a16:creationId xmlns:a16="http://schemas.microsoft.com/office/drawing/2014/main" id="{C78FFE30-0F75-49B7-A860-72035084CDD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175" y="1730005"/>
            <a:ext cx="7934715" cy="4472011"/>
          </a:xfrm>
        </p:spPr>
      </p:pic>
    </p:spTree>
    <p:extLst>
      <p:ext uri="{BB962C8B-B14F-4D97-AF65-F5344CB8AC3E}">
        <p14:creationId xmlns:p14="http://schemas.microsoft.com/office/powerpoint/2010/main" val="57252398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92162" y="40342"/>
            <a:ext cx="7570787" cy="829722"/>
          </a:xfrm>
        </p:spPr>
        <p:txBody>
          <a:bodyPr/>
          <a:lstStyle/>
          <a:p>
            <a:r>
              <a:rPr lang="es-ES" dirty="0"/>
              <a:t>Lo </a:t>
            </a:r>
            <a:r>
              <a:rPr lang="es-ES" i="1" dirty="0"/>
              <a:t>lúdico </a:t>
            </a:r>
            <a:r>
              <a:rPr lang="es-ES" dirty="0"/>
              <a:t>y lo </a:t>
            </a:r>
            <a:r>
              <a:rPr lang="es-ES" i="1" dirty="0"/>
              <a:t>kinestésico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575884" y="950068"/>
            <a:ext cx="3782438" cy="576878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s-ES" sz="1600" b="1" dirty="0"/>
              <a:t>Lúdico:  todo aquello relativo al juego, ocio, entretenimiento o diversión</a:t>
            </a:r>
            <a:r>
              <a:rPr lang="es-ES" sz="1600" dirty="0"/>
              <a:t>. </a:t>
            </a:r>
          </a:p>
          <a:p>
            <a:pPr marL="0" indent="0">
              <a:buNone/>
            </a:pPr>
            <a:r>
              <a:rPr lang="es-ES" sz="1600" i="1" dirty="0" err="1"/>
              <a:t>Ludus</a:t>
            </a:r>
            <a:r>
              <a:rPr lang="es-ES" sz="1600" i="1" dirty="0"/>
              <a:t> :           </a:t>
            </a:r>
            <a:r>
              <a:rPr lang="es-ES" sz="1600" dirty="0"/>
              <a:t>“juego”</a:t>
            </a:r>
          </a:p>
          <a:p>
            <a:r>
              <a:rPr lang="es-ES" sz="1600" dirty="0"/>
              <a:t>Se puede realizar en el tiempo libre</a:t>
            </a:r>
          </a:p>
          <a:p>
            <a:r>
              <a:rPr lang="es-ES" sz="1600" dirty="0"/>
              <a:t>Libera tensiones, rompe la rutina </a:t>
            </a:r>
          </a:p>
          <a:p>
            <a:r>
              <a:rPr lang="es-ES" sz="1600" dirty="0"/>
              <a:t>Amplía la expresión corporal</a:t>
            </a:r>
          </a:p>
          <a:p>
            <a:endParaRPr lang="es-ES" sz="1600" dirty="0"/>
          </a:p>
          <a:p>
            <a:pPr>
              <a:lnSpc>
                <a:spcPct val="70000"/>
              </a:lnSpc>
              <a:spcBef>
                <a:spcPts val="600"/>
              </a:spcBef>
            </a:pPr>
            <a:r>
              <a:rPr lang="es-ES" sz="1600" dirty="0"/>
              <a:t>Desarrolla la concentración y agilidad mental</a:t>
            </a:r>
          </a:p>
          <a:p>
            <a:pPr>
              <a:lnSpc>
                <a:spcPct val="70000"/>
              </a:lnSpc>
              <a:spcBef>
                <a:spcPts val="600"/>
              </a:spcBef>
            </a:pPr>
            <a:endParaRPr lang="es-ES" sz="1600" dirty="0"/>
          </a:p>
          <a:p>
            <a:pPr>
              <a:lnSpc>
                <a:spcPct val="70000"/>
              </a:lnSpc>
              <a:spcBef>
                <a:spcPts val="600"/>
              </a:spcBef>
            </a:pPr>
            <a:r>
              <a:rPr lang="es-ES" sz="1600" dirty="0"/>
              <a:t>Mejora el equilibrio y la flexibilidad</a:t>
            </a:r>
          </a:p>
          <a:p>
            <a:pPr>
              <a:lnSpc>
                <a:spcPct val="70000"/>
              </a:lnSpc>
              <a:spcBef>
                <a:spcPts val="600"/>
              </a:spcBef>
            </a:pPr>
            <a:endParaRPr lang="es-ES" sz="1600" dirty="0"/>
          </a:p>
          <a:p>
            <a:pPr>
              <a:lnSpc>
                <a:spcPct val="70000"/>
              </a:lnSpc>
              <a:spcBef>
                <a:spcPts val="600"/>
              </a:spcBef>
            </a:pPr>
            <a:r>
              <a:rPr lang="es-ES" sz="1600" dirty="0"/>
              <a:t>Aumenta la circulación sanguínea</a:t>
            </a:r>
          </a:p>
          <a:p>
            <a:pPr>
              <a:lnSpc>
                <a:spcPct val="70000"/>
              </a:lnSpc>
              <a:spcBef>
                <a:spcPts val="600"/>
              </a:spcBef>
            </a:pPr>
            <a:endParaRPr lang="es-ES" sz="1600" dirty="0"/>
          </a:p>
          <a:p>
            <a:pPr>
              <a:lnSpc>
                <a:spcPct val="70000"/>
              </a:lnSpc>
              <a:spcBef>
                <a:spcPts val="600"/>
              </a:spcBef>
            </a:pPr>
            <a:r>
              <a:rPr lang="es-ES" sz="1600" dirty="0"/>
              <a:t>Libera endorfina y serotonina</a:t>
            </a:r>
          </a:p>
          <a:p>
            <a:pPr>
              <a:lnSpc>
                <a:spcPct val="70000"/>
              </a:lnSpc>
              <a:spcBef>
                <a:spcPts val="600"/>
              </a:spcBef>
            </a:pPr>
            <a:endParaRPr lang="es-ES" sz="1600" dirty="0"/>
          </a:p>
          <a:p>
            <a:pPr>
              <a:lnSpc>
                <a:spcPct val="70000"/>
              </a:lnSpc>
              <a:spcBef>
                <a:spcPts val="600"/>
              </a:spcBef>
            </a:pPr>
            <a:r>
              <a:rPr lang="es-ES" sz="1600" dirty="0"/>
              <a:t>Proporciona la inclusión social</a:t>
            </a:r>
          </a:p>
        </p:txBody>
      </p:sp>
      <p:pic>
        <p:nvPicPr>
          <p:cNvPr id="6" name="Marcador de contenido 5">
            <a:extLst>
              <a:ext uri="{FF2B5EF4-FFF2-40B4-BE49-F238E27FC236}">
                <a16:creationId xmlns:a16="http://schemas.microsoft.com/office/drawing/2014/main" id="{B0853A29-6183-4460-9922-A8520336761D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1831" y="1550504"/>
            <a:ext cx="3743978" cy="4731026"/>
          </a:xfrm>
          <a:solidFill>
            <a:schemeClr val="accent1">
              <a:lumMod val="75000"/>
            </a:schemeClr>
          </a:solidFill>
        </p:spPr>
      </p:pic>
    </p:spTree>
    <p:extLst>
      <p:ext uri="{BB962C8B-B14F-4D97-AF65-F5344CB8AC3E}">
        <p14:creationId xmlns:p14="http://schemas.microsoft.com/office/powerpoint/2010/main" val="388992792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B2A99F9-539E-452C-BD55-704B0C2AC3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Teoría del aprendizaje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EB9E6A0-9A35-4891-9DB1-80BF07B4680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65175" y="1643270"/>
            <a:ext cx="3144216" cy="4624180"/>
          </a:xfrm>
        </p:spPr>
        <p:txBody>
          <a:bodyPr>
            <a:normAutofit fontScale="77500" lnSpcReduction="20000"/>
          </a:bodyPr>
          <a:lstStyle/>
          <a:p>
            <a:pPr marL="0" indent="0">
              <a:lnSpc>
                <a:spcPct val="70000"/>
              </a:lnSpc>
              <a:buNone/>
            </a:pPr>
            <a:r>
              <a:rPr lang="es-ES" sz="2900" dirty="0"/>
              <a:t>Tres tipos:</a:t>
            </a:r>
          </a:p>
          <a:p>
            <a:r>
              <a:rPr lang="es-ES" b="1" dirty="0"/>
              <a:t>Auditivo:</a:t>
            </a:r>
            <a:r>
              <a:rPr lang="es-ES" dirty="0"/>
              <a:t> El </a:t>
            </a:r>
            <a:r>
              <a:rPr lang="es-ES" b="1" dirty="0"/>
              <a:t>estilo de aprendizaje se orienta más hacia la asimilación de la información a través del oído y no por la vista. </a:t>
            </a:r>
          </a:p>
          <a:p>
            <a:r>
              <a:rPr lang="es-ES" b="1" dirty="0"/>
              <a:t>Visual: Utiliza un conjunto de Organizadores Gráficos (métodos visuales para ordenar información.</a:t>
            </a:r>
          </a:p>
          <a:p>
            <a:pPr marL="0" indent="0">
              <a:buNone/>
            </a:pPr>
            <a:endParaRPr lang="es-ES" b="1" dirty="0"/>
          </a:p>
          <a:p>
            <a:r>
              <a:rPr lang="es-ES" b="1" dirty="0"/>
              <a:t>Kinestésico: Utiliza el movimiento, la corporalidad y la proxemia, así como el sentido del tacto para asimilar conocimiento a través de sensaciones corporales.</a:t>
            </a:r>
            <a:endParaRPr lang="es-ES" dirty="0"/>
          </a:p>
          <a:p>
            <a:endParaRPr lang="es-MX" dirty="0"/>
          </a:p>
        </p:txBody>
      </p:sp>
      <p:pic>
        <p:nvPicPr>
          <p:cNvPr id="6" name="Marcador de contenido 5">
            <a:extLst>
              <a:ext uri="{FF2B5EF4-FFF2-40B4-BE49-F238E27FC236}">
                <a16:creationId xmlns:a16="http://schemas.microsoft.com/office/drawing/2014/main" id="{761F172F-F2C6-48A4-92B0-F67840915AEC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8617" y="2398643"/>
            <a:ext cx="4988402" cy="2805976"/>
          </a:xfrm>
        </p:spPr>
      </p:pic>
    </p:spTree>
    <p:extLst>
      <p:ext uri="{BB962C8B-B14F-4D97-AF65-F5344CB8AC3E}">
        <p14:creationId xmlns:p14="http://schemas.microsoft.com/office/powerpoint/2010/main" val="73334715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92163" y="40341"/>
            <a:ext cx="2534134" cy="953572"/>
          </a:xfrm>
          <a:solidFill>
            <a:schemeClr val="accent4">
              <a:lumMod val="50000"/>
            </a:schemeClr>
          </a:solidFill>
        </p:spPr>
        <p:txBody>
          <a:bodyPr/>
          <a:lstStyle/>
          <a:p>
            <a:endParaRPr lang="es-ES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11793" y="242995"/>
            <a:ext cx="2514503" cy="639762"/>
          </a:xfrm>
        </p:spPr>
        <p:txBody>
          <a:bodyPr/>
          <a:lstStyle/>
          <a:p>
            <a:r>
              <a:rPr lang="es-ES" dirty="0">
                <a:solidFill>
                  <a:schemeClr val="bg1"/>
                </a:solidFill>
              </a:rPr>
              <a:t>Homogéneo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777240" y="1085411"/>
            <a:ext cx="3566160" cy="5604600"/>
          </a:xfrm>
        </p:spPr>
        <p:txBody>
          <a:bodyPr>
            <a:normAutofit fontScale="40000" lnSpcReduction="20000"/>
          </a:bodyPr>
          <a:lstStyle/>
          <a:p>
            <a:pPr marL="0" indent="0">
              <a:buNone/>
            </a:pPr>
            <a:endParaRPr lang="es-ES" sz="3400" b="1" dirty="0"/>
          </a:p>
          <a:p>
            <a:pPr marL="0" indent="0">
              <a:buNone/>
            </a:pPr>
            <a:r>
              <a:rPr lang="es-ES" sz="4500" b="1" dirty="0"/>
              <a:t>A</a:t>
            </a:r>
            <a:r>
              <a:rPr lang="es-ES" sz="4500" dirty="0"/>
              <a:t>djetivo que indica que es relativo a un mismo género, poseedor de iguales caracteres.</a:t>
            </a:r>
          </a:p>
          <a:p>
            <a:pPr marL="0" indent="0">
              <a:buNone/>
            </a:pPr>
            <a:r>
              <a:rPr lang="es-ES" sz="3400" i="1" dirty="0" err="1"/>
              <a:t>Homogenos</a:t>
            </a:r>
            <a:r>
              <a:rPr lang="es-ES" sz="3400" i="1" dirty="0"/>
              <a:t>:  homos = </a:t>
            </a:r>
            <a:r>
              <a:rPr lang="es-ES" sz="3400" dirty="0"/>
              <a:t>  “mismo” </a:t>
            </a:r>
          </a:p>
          <a:p>
            <a:pPr marL="0" indent="0">
              <a:buNone/>
            </a:pPr>
            <a:r>
              <a:rPr lang="es-ES" sz="3400" i="1" dirty="0"/>
              <a:t>                           </a:t>
            </a:r>
            <a:r>
              <a:rPr lang="es-ES" sz="3400" i="1" dirty="0" err="1"/>
              <a:t>genos</a:t>
            </a:r>
            <a:r>
              <a:rPr lang="es-ES" sz="3400" dirty="0"/>
              <a:t> =      “clase”</a:t>
            </a:r>
          </a:p>
          <a:p>
            <a:r>
              <a:rPr lang="es-ES" sz="3400" dirty="0"/>
              <a:t>Elementos con características comunes referidas a su clase o naturaleza</a:t>
            </a:r>
          </a:p>
          <a:p>
            <a:r>
              <a:rPr lang="es-ES" sz="3400" dirty="0"/>
              <a:t>Relación de igualdad y uniformidad </a:t>
            </a:r>
          </a:p>
          <a:p>
            <a:pPr marL="0" indent="0">
              <a:buNone/>
            </a:pPr>
            <a:r>
              <a:rPr lang="es-ES" sz="4000" b="1" dirty="0"/>
              <a:t>Ciencias sociales: </a:t>
            </a:r>
          </a:p>
          <a:p>
            <a:pPr marL="0" indent="0">
              <a:buNone/>
            </a:pPr>
            <a:r>
              <a:rPr lang="es-ES" sz="3400" dirty="0"/>
              <a:t>Homogeneidad social: sociedad donde todos sus miembros son iguales, hablan en un mismo idioma y comparten las mismas creencias y costumbres, reduciendo la posibilidad de conflictos sociales como: religiosos, lingüísticos, entre otros.</a:t>
            </a:r>
          </a:p>
          <a:p>
            <a:endParaRPr lang="es-ES" dirty="0"/>
          </a:p>
        </p:txBody>
      </p:sp>
      <p:pic>
        <p:nvPicPr>
          <p:cNvPr id="8" name="Marcador de contenido 7">
            <a:extLst>
              <a:ext uri="{FF2B5EF4-FFF2-40B4-BE49-F238E27FC236}">
                <a16:creationId xmlns:a16="http://schemas.microsoft.com/office/drawing/2014/main" id="{70CD10ED-9292-49C3-833F-CFDA76021C6E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6736" y="1529083"/>
            <a:ext cx="3567113" cy="2703078"/>
          </a:xfrm>
          <a:solidFill>
            <a:schemeClr val="accent3">
              <a:lumMod val="60000"/>
              <a:lumOff val="40000"/>
            </a:schemeClr>
          </a:solidFill>
        </p:spPr>
      </p:pic>
    </p:spTree>
    <p:extLst>
      <p:ext uri="{BB962C8B-B14F-4D97-AF65-F5344CB8AC3E}">
        <p14:creationId xmlns:p14="http://schemas.microsoft.com/office/powerpoint/2010/main" val="124644777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05EE2FC-0A90-49FA-9618-B074764358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5175" y="79468"/>
            <a:ext cx="3806826" cy="1417638"/>
          </a:xfrm>
          <a:solidFill>
            <a:schemeClr val="accent1">
              <a:lumMod val="75000"/>
            </a:schemeClr>
          </a:solidFill>
        </p:spPr>
        <p:txBody>
          <a:bodyPr/>
          <a:lstStyle/>
          <a:p>
            <a:r>
              <a:rPr lang="es-MX" dirty="0"/>
              <a:t>Heterogéneo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49B1F1C-AA40-4CED-8E18-3DEABDA79B3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65175" y="1709530"/>
            <a:ext cx="3435764" cy="4557920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s-ES" b="1" dirty="0"/>
              <a:t>A</a:t>
            </a:r>
            <a:r>
              <a:rPr lang="es-ES" dirty="0"/>
              <a:t>djetivo que significa que algo está compuesto por elementos o partes de distinta naturaleza. 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s-ES" dirty="0"/>
              <a:t> </a:t>
            </a:r>
            <a:r>
              <a:rPr lang="es-ES" i="1" dirty="0" err="1"/>
              <a:t>Heterogenĕus</a:t>
            </a:r>
            <a:r>
              <a:rPr lang="es-ES" i="1" dirty="0"/>
              <a:t>,</a:t>
            </a:r>
            <a:r>
              <a:rPr lang="es-ES" dirty="0"/>
              <a:t> </a:t>
            </a:r>
            <a:r>
              <a:rPr lang="es-ES" i="1" dirty="0" err="1"/>
              <a:t>ἑτερογενής</a:t>
            </a:r>
            <a:r>
              <a:rPr lang="es-ES" i="1" dirty="0"/>
              <a:t> </a:t>
            </a:r>
            <a:r>
              <a:rPr lang="es-ES" dirty="0"/>
              <a:t>(</a:t>
            </a:r>
            <a:r>
              <a:rPr lang="es-ES" i="1" dirty="0" err="1"/>
              <a:t>heterogenḗs</a:t>
            </a:r>
            <a:r>
              <a:rPr lang="es-ES" dirty="0"/>
              <a:t>)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s-ES" i="1" dirty="0" err="1"/>
              <a:t>ἕτερος</a:t>
            </a:r>
            <a:r>
              <a:rPr lang="es-ES" i="1" dirty="0"/>
              <a:t> (heteros) =   </a:t>
            </a:r>
            <a:r>
              <a:rPr lang="es-ES" dirty="0"/>
              <a:t>'diferente', 'otro’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s-ES" i="1" dirty="0"/>
              <a:t> </a:t>
            </a:r>
            <a:r>
              <a:rPr lang="es-ES" i="1" dirty="0" err="1"/>
              <a:t>γένος</a:t>
            </a:r>
            <a:r>
              <a:rPr lang="es-ES" i="1" dirty="0"/>
              <a:t> </a:t>
            </a:r>
            <a:r>
              <a:rPr lang="es-ES" dirty="0"/>
              <a:t>(</a:t>
            </a:r>
            <a:r>
              <a:rPr lang="es-ES" i="1" dirty="0" err="1"/>
              <a:t>genos</a:t>
            </a:r>
            <a:r>
              <a:rPr lang="es-ES" i="1" dirty="0"/>
              <a:t>) =    </a:t>
            </a:r>
            <a:r>
              <a:rPr lang="es-ES" dirty="0"/>
              <a:t>'género', 'raza’</a:t>
            </a:r>
          </a:p>
          <a:p>
            <a:r>
              <a:rPr lang="es-ES" dirty="0"/>
              <a:t>Sistema heterogéneo: mezcla formada por la unión de dos o más sustancias puras, que mantienen propiedades independientes y que se pueden distinguir a simple vista.</a:t>
            </a:r>
          </a:p>
          <a:p>
            <a:r>
              <a:rPr lang="es-ES" dirty="0"/>
              <a:t> Se pueden separar los componentes de una mezcla o un sistema heterogéneo a través de métodos sencillos como la filtración, la decantación o lixiviación.</a:t>
            </a:r>
          </a:p>
          <a:p>
            <a:r>
              <a:rPr lang="es-ES" dirty="0"/>
              <a:t> Este sistema no es uniforme y se pueden apreciar sus partes.</a:t>
            </a:r>
          </a:p>
          <a:p>
            <a:endParaRPr lang="es-MX" dirty="0"/>
          </a:p>
        </p:txBody>
      </p:sp>
      <p:pic>
        <p:nvPicPr>
          <p:cNvPr id="6" name="Marcador de contenido 5">
            <a:extLst>
              <a:ext uri="{FF2B5EF4-FFF2-40B4-BE49-F238E27FC236}">
                <a16:creationId xmlns:a16="http://schemas.microsoft.com/office/drawing/2014/main" id="{D62EB264-A91C-4018-ADDA-51EF6FF6F5FC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8759" y="1895061"/>
            <a:ext cx="4452730" cy="2504661"/>
          </a:xfrm>
        </p:spPr>
      </p:pic>
    </p:spTree>
    <p:extLst>
      <p:ext uri="{BB962C8B-B14F-4D97-AF65-F5344CB8AC3E}">
        <p14:creationId xmlns:p14="http://schemas.microsoft.com/office/powerpoint/2010/main" val="61199582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" dirty="0"/>
              <a:t>Gracias por su atención !!!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ES" sz="2400" dirty="0"/>
              <a:t>María Isabel Lara Escobedo</a:t>
            </a:r>
          </a:p>
        </p:txBody>
      </p:sp>
      <p:pic>
        <p:nvPicPr>
          <p:cNvPr id="4" name="Marcador de posición de imagen 5">
            <a:extLst>
              <a:ext uri="{FF2B5EF4-FFF2-40B4-BE49-F238E27FC236}">
                <a16:creationId xmlns:a16="http://schemas.microsoft.com/office/drawing/2014/main" id="{6A8026FE-7E8A-4BA1-A461-FFA8B82EB068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56" r="16956"/>
          <a:stretch>
            <a:fillRect/>
          </a:stretch>
        </p:blipFill>
        <p:spPr>
          <a:xfrm>
            <a:off x="2558840" y="950259"/>
            <a:ext cx="3603421" cy="3603421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2309997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EA2A922-4264-4884-904F-FE1AAC1F5D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Cuerpos…</a:t>
            </a:r>
          </a:p>
        </p:txBody>
      </p:sp>
      <p:pic>
        <p:nvPicPr>
          <p:cNvPr id="5" name="Marcador de contenido 4">
            <a:extLst>
              <a:ext uri="{FF2B5EF4-FFF2-40B4-BE49-F238E27FC236}">
                <a16:creationId xmlns:a16="http://schemas.microsoft.com/office/drawing/2014/main" id="{1C366DB1-E557-4EC0-B41C-09766E13856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861" y="1775791"/>
            <a:ext cx="7860051" cy="4912532"/>
          </a:xfrm>
        </p:spPr>
      </p:pic>
    </p:spTree>
    <p:extLst>
      <p:ext uri="{BB962C8B-B14F-4D97-AF65-F5344CB8AC3E}">
        <p14:creationId xmlns:p14="http://schemas.microsoft.com/office/powerpoint/2010/main" val="12218840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65174" y="79468"/>
            <a:ext cx="7612063" cy="845092"/>
          </a:xfrm>
        </p:spPr>
        <p:txBody>
          <a:bodyPr/>
          <a:lstStyle/>
          <a:p>
            <a:r>
              <a:rPr lang="es-ES" dirty="0"/>
              <a:t>Las danzas</a:t>
            </a:r>
            <a:r>
              <a:rPr lang="mr-IN" dirty="0"/>
              <a:t>…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765174" y="944879"/>
            <a:ext cx="3657600" cy="5519715"/>
          </a:xfrm>
          <a:solidFill>
            <a:schemeClr val="accent6">
              <a:lumMod val="40000"/>
              <a:lumOff val="60000"/>
            </a:schemeClr>
          </a:solidFill>
        </p:spPr>
        <p:txBody>
          <a:bodyPr/>
          <a:lstStyle/>
          <a:p>
            <a:r>
              <a:rPr lang="es-ES" dirty="0">
                <a:solidFill>
                  <a:srgbClr val="000000"/>
                </a:solidFill>
              </a:rPr>
              <a:t>Técnica clásica:</a:t>
            </a:r>
          </a:p>
          <a:p>
            <a:pPr marL="0" indent="0">
              <a:buNone/>
            </a:pPr>
            <a:r>
              <a:rPr lang="es-ES" dirty="0">
                <a:solidFill>
                  <a:srgbClr val="000000"/>
                </a:solidFill>
              </a:rPr>
              <a:t>Racionalismo estético: orden, proporción, simetría, mesura; espacio </a:t>
            </a:r>
            <a:r>
              <a:rPr lang="es-ES" dirty="0" err="1">
                <a:solidFill>
                  <a:srgbClr val="000000"/>
                </a:solidFill>
              </a:rPr>
              <a:t>geometrizado</a:t>
            </a:r>
            <a:r>
              <a:rPr lang="es-ES" dirty="0">
                <a:solidFill>
                  <a:srgbClr val="000000"/>
                </a:solidFill>
              </a:rPr>
              <a:t> (clausura del espacio).</a:t>
            </a:r>
          </a:p>
          <a:p>
            <a:pPr marL="0" indent="0">
              <a:buNone/>
            </a:pPr>
            <a:r>
              <a:rPr lang="es-ES" dirty="0">
                <a:solidFill>
                  <a:srgbClr val="000000"/>
                </a:solidFill>
              </a:rPr>
              <a:t>Canon de belleza ideal (cartesiano): cuerpo acabado, delimitado, joven, homogéneo.</a:t>
            </a:r>
          </a:p>
          <a:p>
            <a:pPr marL="0" indent="0">
              <a:buNone/>
            </a:pPr>
            <a:r>
              <a:rPr lang="es-ES" dirty="0">
                <a:solidFill>
                  <a:srgbClr val="000000"/>
                </a:solidFill>
              </a:rPr>
              <a:t>Directamente proporcional a su desmaterialización (a mayor liviandad, mayor belleza); “lo etéreo del alma”.</a:t>
            </a:r>
          </a:p>
          <a:p>
            <a:pPr marL="0" indent="0">
              <a:buNone/>
            </a:pPr>
            <a:r>
              <a:rPr lang="es-ES" dirty="0">
                <a:solidFill>
                  <a:srgbClr val="000000"/>
                </a:solidFill>
              </a:rPr>
              <a:t>Cuerpo mecánico.</a:t>
            </a:r>
          </a:p>
          <a:p>
            <a:pPr marL="0" indent="0">
              <a:buNone/>
            </a:pPr>
            <a:endParaRPr lang="es-ES" dirty="0"/>
          </a:p>
        </p:txBody>
      </p:sp>
      <p:pic>
        <p:nvPicPr>
          <p:cNvPr id="6" name="Marcador de contenido 5">
            <a:extLst>
              <a:ext uri="{FF2B5EF4-FFF2-40B4-BE49-F238E27FC236}">
                <a16:creationId xmlns:a16="http://schemas.microsoft.com/office/drawing/2014/main" id="{ABE570F7-33BC-4E9E-BED5-C9C9F9A56D47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9638" y="1271664"/>
            <a:ext cx="3906837" cy="4760759"/>
          </a:xfrm>
          <a:solidFill>
            <a:schemeClr val="accent4">
              <a:lumMod val="60000"/>
              <a:lumOff val="40000"/>
            </a:schemeClr>
          </a:solidFill>
        </p:spPr>
      </p:pic>
    </p:spTree>
    <p:extLst>
      <p:ext uri="{BB962C8B-B14F-4D97-AF65-F5344CB8AC3E}">
        <p14:creationId xmlns:p14="http://schemas.microsoft.com/office/powerpoint/2010/main" val="14111884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6441A43-6443-4172-A38D-EEA795DFB6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8" name="Marcador de contenido 7">
            <a:extLst>
              <a:ext uri="{FF2B5EF4-FFF2-40B4-BE49-F238E27FC236}">
                <a16:creationId xmlns:a16="http://schemas.microsoft.com/office/drawing/2014/main" id="{D4AF406E-A5DE-4A36-9AB6-59D11E012512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807" y="2186609"/>
            <a:ext cx="4070968" cy="3247254"/>
          </a:xfrm>
        </p:spPr>
      </p:pic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9BE00BF8-F6D1-4D0B-9D96-94C10093545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19637" y="1683026"/>
            <a:ext cx="3657600" cy="4584424"/>
          </a:xfrm>
        </p:spPr>
        <p:txBody>
          <a:bodyPr>
            <a:normAutofit fontScale="92500" lnSpcReduction="20000"/>
          </a:bodyPr>
          <a:lstStyle/>
          <a:p>
            <a:r>
              <a:rPr lang="es-ES" dirty="0">
                <a:solidFill>
                  <a:srgbClr val="000000"/>
                </a:solidFill>
              </a:rPr>
              <a:t>Técnicas de danza moderna:</a:t>
            </a:r>
          </a:p>
          <a:p>
            <a:pPr marL="0" indent="0">
              <a:buNone/>
            </a:pPr>
            <a:r>
              <a:rPr lang="es-ES" dirty="0">
                <a:solidFill>
                  <a:srgbClr val="000000"/>
                </a:solidFill>
              </a:rPr>
              <a:t>La expresión como criterio de construcción de la composición artística ligada a la subjetividad de quien baila y quien diseña en el hecho artístico.</a:t>
            </a:r>
          </a:p>
          <a:p>
            <a:pPr marL="0" indent="0">
              <a:buNone/>
            </a:pPr>
            <a:r>
              <a:rPr lang="es-ES" dirty="0">
                <a:solidFill>
                  <a:srgbClr val="000000"/>
                </a:solidFill>
              </a:rPr>
              <a:t>El fondo por encima de la forma.</a:t>
            </a:r>
          </a:p>
          <a:p>
            <a:pPr marL="0" indent="0">
              <a:buNone/>
            </a:pPr>
            <a:r>
              <a:rPr lang="es-ES" dirty="0">
                <a:solidFill>
                  <a:srgbClr val="000000"/>
                </a:solidFill>
              </a:rPr>
              <a:t>El cuerpo al servicio de la expresión.</a:t>
            </a:r>
          </a:p>
          <a:p>
            <a:pPr marL="0" indent="0">
              <a:buNone/>
            </a:pPr>
            <a:r>
              <a:rPr lang="es-ES" dirty="0">
                <a:solidFill>
                  <a:srgbClr val="000000"/>
                </a:solidFill>
              </a:rPr>
              <a:t>Multiplicidad de centros motores.</a:t>
            </a:r>
          </a:p>
          <a:p>
            <a:pPr marL="0" indent="0">
              <a:buNone/>
            </a:pPr>
            <a:r>
              <a:rPr lang="es-ES" dirty="0">
                <a:solidFill>
                  <a:srgbClr val="000000"/>
                </a:solidFill>
              </a:rPr>
              <a:t>Cuerpo orgánico.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9360485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65174" y="79468"/>
            <a:ext cx="7612063" cy="824772"/>
          </a:xfrm>
        </p:spPr>
        <p:txBody>
          <a:bodyPr/>
          <a:lstStyle/>
          <a:p>
            <a:r>
              <a:rPr lang="es-ES" i="1" dirty="0"/>
              <a:t>Médium</a:t>
            </a:r>
            <a:r>
              <a:rPr lang="es-ES" dirty="0"/>
              <a:t> expresivo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765175" y="904240"/>
            <a:ext cx="7612064" cy="5730476"/>
          </a:xfrm>
        </p:spPr>
        <p:txBody>
          <a:bodyPr>
            <a:normAutofit/>
          </a:bodyPr>
          <a:lstStyle/>
          <a:p>
            <a:r>
              <a:rPr lang="es-ES" sz="4400" dirty="0"/>
              <a:t>El cuerpo:</a:t>
            </a:r>
          </a:p>
          <a:p>
            <a:pPr marL="0" indent="0">
              <a:buNone/>
            </a:pPr>
            <a:r>
              <a:rPr lang="es-ES" dirty="0"/>
              <a:t>INSTRUMENTO????</a:t>
            </a:r>
          </a:p>
          <a:p>
            <a:pPr marL="0" indent="0">
              <a:buNone/>
            </a:pPr>
            <a:r>
              <a:rPr lang="es-ES" dirty="0"/>
              <a:t>MEDIO????</a:t>
            </a:r>
          </a:p>
          <a:p>
            <a:pPr marL="0" indent="0">
              <a:buNone/>
            </a:pPr>
            <a:r>
              <a:rPr lang="es-ES" dirty="0"/>
              <a:t>OBJETO???</a:t>
            </a:r>
          </a:p>
          <a:p>
            <a:pPr marL="0" indent="0">
              <a:buNone/>
            </a:pPr>
            <a:endParaRPr lang="es-ES" dirty="0"/>
          </a:p>
          <a:p>
            <a:pPr marL="0" indent="0">
              <a:buNone/>
            </a:pPr>
            <a:r>
              <a:rPr lang="es-ES" dirty="0"/>
              <a:t>OBJETO CONSTRUIDO???</a:t>
            </a:r>
          </a:p>
          <a:p>
            <a:pPr marL="0" indent="0">
              <a:buNone/>
            </a:pPr>
            <a:endParaRPr lang="es-ES" dirty="0"/>
          </a:p>
          <a:p>
            <a:pPr marL="0" indent="0">
              <a:buNone/>
            </a:pPr>
            <a:r>
              <a:rPr lang="es-ES" dirty="0"/>
              <a:t>EXPERIENCIA ENCARNADA???</a:t>
            </a:r>
          </a:p>
        </p:txBody>
      </p:sp>
    </p:spTree>
    <p:extLst>
      <p:ext uri="{BB962C8B-B14F-4D97-AF65-F5344CB8AC3E}">
        <p14:creationId xmlns:p14="http://schemas.microsoft.com/office/powerpoint/2010/main" val="32007488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D52EE53-F84B-4321-845C-0B90C67891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Experiencia encarnada</a:t>
            </a:r>
          </a:p>
        </p:txBody>
      </p:sp>
      <p:pic>
        <p:nvPicPr>
          <p:cNvPr id="5" name="Marcador de contenido 4">
            <a:extLst>
              <a:ext uri="{FF2B5EF4-FFF2-40B4-BE49-F238E27FC236}">
                <a16:creationId xmlns:a16="http://schemas.microsoft.com/office/drawing/2014/main" id="{61F76FDF-6A14-471F-B4E0-B07A1D63971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175" y="2406264"/>
            <a:ext cx="7612063" cy="3510735"/>
          </a:xfrm>
        </p:spPr>
      </p:pic>
    </p:spTree>
    <p:extLst>
      <p:ext uri="{BB962C8B-B14F-4D97-AF65-F5344CB8AC3E}">
        <p14:creationId xmlns:p14="http://schemas.microsoft.com/office/powerpoint/2010/main" val="26058858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FCB7EF4-FB1B-47B6-9AEB-9FA6237A90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POÉTICA</a:t>
            </a:r>
            <a:endParaRPr lang="es-MX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B523892-B600-4899-AAAA-430D88AB100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endParaRPr lang="es-ES" dirty="0"/>
          </a:p>
          <a:p>
            <a:pPr>
              <a:lnSpc>
                <a:spcPct val="150000"/>
              </a:lnSpc>
            </a:pPr>
            <a:r>
              <a:rPr lang="es-ES" dirty="0"/>
              <a:t>Término acuñado en la década de los 90’s</a:t>
            </a:r>
          </a:p>
          <a:p>
            <a:pPr>
              <a:lnSpc>
                <a:spcPct val="150000"/>
              </a:lnSpc>
            </a:pPr>
            <a:endParaRPr lang="es-ES" dirty="0"/>
          </a:p>
          <a:p>
            <a:pPr>
              <a:lnSpc>
                <a:spcPct val="150000"/>
              </a:lnSpc>
            </a:pPr>
            <a:r>
              <a:rPr lang="es-ES" dirty="0"/>
              <a:t>Función característica del lenguaje en la que el factor dominante es la misma estética del mensaje. 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00449271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theme/theme1.xml><?xml version="1.0" encoding="utf-8"?>
<a:theme xmlns:a="http://schemas.openxmlformats.org/drawingml/2006/main" name="Hábitat">
  <a:themeElements>
    <a:clrScheme name="Habitat">
      <a:dk1>
        <a:sysClr val="windowText" lastClr="000000"/>
      </a:dk1>
      <a:lt1>
        <a:sysClr val="window" lastClr="FFFFFF"/>
      </a:lt1>
      <a:dk2>
        <a:srgbClr val="194431"/>
      </a:dk2>
      <a:lt2>
        <a:srgbClr val="F0E6C3"/>
      </a:lt2>
      <a:accent1>
        <a:srgbClr val="F8C000"/>
      </a:accent1>
      <a:accent2>
        <a:srgbClr val="F88600"/>
      </a:accent2>
      <a:accent3>
        <a:srgbClr val="F83500"/>
      </a:accent3>
      <a:accent4>
        <a:srgbClr val="8B723D"/>
      </a:accent4>
      <a:accent5>
        <a:srgbClr val="818B3D"/>
      </a:accent5>
      <a:accent6>
        <a:srgbClr val="586215"/>
      </a:accent6>
      <a:hlink>
        <a:srgbClr val="FF621D"/>
      </a:hlink>
      <a:folHlink>
        <a:srgbClr val="F3D260"/>
      </a:folHlink>
    </a:clrScheme>
    <a:fontScheme name="Habitat">
      <a:majorFont>
        <a:latin typeface="Book Antiqua"/>
        <a:ea typeface=""/>
        <a:cs typeface=""/>
        <a:font script="Jpan" typeface="ＭＳ 明朝"/>
        <a:font script="Hans" typeface="宋体"/>
        <a:font script="Hant" typeface="新細明體"/>
      </a:majorFont>
      <a:minorFont>
        <a:latin typeface="Book Antiqua"/>
        <a:ea typeface=""/>
        <a:cs typeface=""/>
        <a:font script="Jpan" typeface="ＭＳ 明朝"/>
        <a:font script="Hans" typeface="宋体"/>
        <a:font script="Hant" typeface="新細明體"/>
      </a:minorFont>
    </a:fontScheme>
    <a:fmtScheme name="Habitat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10000"/>
                <a:satMod val="130000"/>
              </a:schemeClr>
              <a:schemeClr val="phClr">
                <a:satMod val="275000"/>
              </a:schemeClr>
            </a:duotone>
          </a:blip>
          <a:tile tx="0" ty="0" sx="40000" sy="4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40000"/>
                <a:satMod val="130000"/>
              </a:schemeClr>
              <a:schemeClr val="phClr">
                <a:satMod val="275000"/>
              </a:schemeClr>
            </a:duotone>
          </a:blip>
          <a:stretch/>
        </a:blipFill>
      </a:fillStyleLst>
      <a:lnStyleLst>
        <a:ln w="12700" cap="flat" cmpd="sng" algn="ctr">
          <a:solidFill>
            <a:schemeClr val="phClr">
              <a:shade val="90000"/>
              <a:satMod val="105000"/>
            </a:schemeClr>
          </a:solidFill>
          <a:prstDash val="solid"/>
        </a:ln>
        <a:ln w="25400" cap="flat" cmpd="sng" algn="ctr">
          <a:solidFill>
            <a:schemeClr val="phClr">
              <a:shade val="80000"/>
            </a:schemeClr>
          </a:solidFill>
          <a:prstDash val="solid"/>
        </a:ln>
        <a:ln w="25400" cap="flat" cmpd="sng" algn="ctr">
          <a:solidFill>
            <a:schemeClr val="phClr">
              <a:shade val="7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88900" dir="4200000" sx="105000" sy="105000" algn="t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76200" dist="25400" dir="13200000">
              <a:srgbClr val="000000">
                <a:alpha val="80000"/>
              </a:srgbClr>
            </a:innerShdw>
          </a:effectLst>
          <a:scene3d>
            <a:camera prst="orthographicFront">
              <a:rot lat="0" lon="0" rev="0"/>
            </a:camera>
            <a:lightRig rig="balanced" dir="t">
              <a:rot lat="0" lon="0" rev="19800000"/>
            </a:lightRig>
          </a:scene3d>
          <a:sp3d prstMaterial="softEdge">
            <a:bevelT w="0" h="0"/>
          </a:sp3d>
        </a:effectStyle>
      </a:effectStyleLst>
      <a:bgFillStyleLst>
        <a:blipFill rotWithShape="1">
          <a:blip xmlns:r="http://schemas.openxmlformats.org/officeDocument/2006/relationships" r:embed="rId3"/>
          <a:stretch/>
        </a:blipFill>
        <a:blipFill rotWithShape="1">
          <a:blip xmlns:r="http://schemas.openxmlformats.org/officeDocument/2006/relationships" r:embed="rId4"/>
          <a:stretch/>
        </a:blipFill>
        <a:blipFill rotWithShape="1">
          <a:blip xmlns:r="http://schemas.openxmlformats.org/officeDocument/2006/relationships" r:embed="rId5"/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Hábitat.thmx</Template>
  <TotalTime>160</TotalTime>
  <Words>1078</Words>
  <Application>Microsoft Office PowerPoint</Application>
  <PresentationFormat>Presentación en pantalla (4:3)</PresentationFormat>
  <Paragraphs>152</Paragraphs>
  <Slides>35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35</vt:i4>
      </vt:variant>
    </vt:vector>
  </HeadingPairs>
  <TitlesOfParts>
    <vt:vector size="38" baseType="lpstr">
      <vt:lpstr>Book Antiqua</vt:lpstr>
      <vt:lpstr>Wingdings 2</vt:lpstr>
      <vt:lpstr>Hábitat</vt:lpstr>
      <vt:lpstr>Prácticas corporales Cuerpo y danza</vt:lpstr>
      <vt:lpstr>Cuerpo en construcción…</vt:lpstr>
      <vt:lpstr>Cuerpo en construcción</vt:lpstr>
      <vt:lpstr>Cuerpos…</vt:lpstr>
      <vt:lpstr>Las danzas…</vt:lpstr>
      <vt:lpstr>Presentación de PowerPoint</vt:lpstr>
      <vt:lpstr>Médium expresivo</vt:lpstr>
      <vt:lpstr>Experiencia encarnada</vt:lpstr>
      <vt:lpstr>POÉTICA</vt:lpstr>
      <vt:lpstr>Lenguaje: ¿qué dicen?</vt:lpstr>
      <vt:lpstr>Estética…por qué?</vt:lpstr>
      <vt:lpstr>Instrumento-Medio</vt:lpstr>
      <vt:lpstr>Medio-Objeto</vt:lpstr>
      <vt:lpstr>Objeto-Sujeto</vt:lpstr>
      <vt:lpstr>Las prácticas corporales en la Educación corporal</vt:lpstr>
      <vt:lpstr>Ethos, Pathos y Logos</vt:lpstr>
      <vt:lpstr>Ethos</vt:lpstr>
      <vt:lpstr>Pathos</vt:lpstr>
      <vt:lpstr>Logos</vt:lpstr>
      <vt:lpstr>Ethos-Pathos-Logos</vt:lpstr>
      <vt:lpstr>Hermenéutica</vt:lpstr>
      <vt:lpstr>Hermenéutica</vt:lpstr>
      <vt:lpstr>Interpreta la imagen:</vt:lpstr>
      <vt:lpstr>Fenomenología</vt:lpstr>
      <vt:lpstr>Fenomenología</vt:lpstr>
      <vt:lpstr>Relaciona la imagen con alguna experiencia personal:</vt:lpstr>
      <vt:lpstr>Estética dionisiaca</vt:lpstr>
      <vt:lpstr>Estética Dionisiaca</vt:lpstr>
      <vt:lpstr>Estética Dionisiaca</vt:lpstr>
      <vt:lpstr>Cuál es cuál????</vt:lpstr>
      <vt:lpstr>Lo lúdico y lo kinestésico</vt:lpstr>
      <vt:lpstr>Teoría del aprendizaje</vt:lpstr>
      <vt:lpstr>Presentación de PowerPoint</vt:lpstr>
      <vt:lpstr>Heterogéneo</vt:lpstr>
      <vt:lpstr>Gracias por su atención !!!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Cuerpo y danza: Una articulación desde la educación corporal</dc:title>
  <dc:creator>uaemex</dc:creator>
  <cp:lastModifiedBy>EAE María Isabel</cp:lastModifiedBy>
  <cp:revision>28</cp:revision>
  <dcterms:created xsi:type="dcterms:W3CDTF">2018-10-18T20:02:32Z</dcterms:created>
  <dcterms:modified xsi:type="dcterms:W3CDTF">2019-09-27T19:21:14Z</dcterms:modified>
</cp:coreProperties>
</file>