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omments/comment1.xml" ContentType="application/vnd.openxmlformats-officedocument.presentationml.comments+xml"/>
  <Override PartName="/ppt/ink/ink1.xml" ContentType="application/inkml+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9" r:id="rId1"/>
  </p:sldMasterIdLst>
  <p:handoutMasterIdLst>
    <p:handoutMasterId r:id="rId28"/>
  </p:handoutMasterIdLst>
  <p:sldIdLst>
    <p:sldId id="256" r:id="rId2"/>
    <p:sldId id="269" r:id="rId3"/>
    <p:sldId id="271" r:id="rId4"/>
    <p:sldId id="275" r:id="rId5"/>
    <p:sldId id="276" r:id="rId6"/>
    <p:sldId id="277" r:id="rId7"/>
    <p:sldId id="274" r:id="rId8"/>
    <p:sldId id="278" r:id="rId9"/>
    <p:sldId id="270" r:id="rId10"/>
    <p:sldId id="267" r:id="rId11"/>
    <p:sldId id="272" r:id="rId12"/>
    <p:sldId id="263" r:id="rId13"/>
    <p:sldId id="279" r:id="rId14"/>
    <p:sldId id="280" r:id="rId15"/>
    <p:sldId id="264" r:id="rId16"/>
    <p:sldId id="281" r:id="rId17"/>
    <p:sldId id="282" r:id="rId18"/>
    <p:sldId id="286" r:id="rId19"/>
    <p:sldId id="285" r:id="rId20"/>
    <p:sldId id="283" r:id="rId21"/>
    <p:sldId id="287" r:id="rId22"/>
    <p:sldId id="265" r:id="rId23"/>
    <p:sldId id="284" r:id="rId24"/>
    <p:sldId id="288" r:id="rId25"/>
    <p:sldId id="289" r:id="rId26"/>
    <p:sldId id="268" r:id="rId27"/>
  </p:sldIdLst>
  <p:sldSz cx="12192000" cy="6858000"/>
  <p:notesSz cx="6858000" cy="9947275"/>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ilvia Padilla" initials="SP" lastIdx="1" clrIdx="0">
    <p:extLst>
      <p:ext uri="{19B8F6BF-5375-455C-9EA6-DF929625EA0E}">
        <p15:presenceInfo xmlns:p15="http://schemas.microsoft.com/office/powerpoint/2012/main" userId="4871e0f087e73d2f"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66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76" d="100"/>
          <a:sy n="76" d="100"/>
        </p:scale>
        <p:origin x="720" y="8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commentAuthors" Target="commentAuthor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 Id="rId8" Type="http://schemas.openxmlformats.org/officeDocument/2006/relationships/slide" Target="slides/slide7.xml"/></Relationships>
</file>

<file path=ppt/comments/comment1.xml><?xml version="1.0" encoding="utf-8"?>
<p:cmLst xmlns:a="http://schemas.openxmlformats.org/drawingml/2006/main" xmlns:r="http://schemas.openxmlformats.org/officeDocument/2006/relationships" xmlns:p="http://schemas.openxmlformats.org/presentationml/2006/main">
  <p:cm authorId="1" dt="2018-10-14T21:12:35.990" idx="1">
    <p:pos x="10" y="10"/>
    <p:text/>
    <p:extLst>
      <p:ext uri="{C676402C-5697-4E1C-873F-D02D1690AC5C}">
        <p15:threadingInfo xmlns:p15="http://schemas.microsoft.com/office/powerpoint/2012/main" timeZoneBias="300"/>
      </p:ext>
    </p:extLst>
  </p:cm>
</p:cmLst>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1"/>
            <a:ext cx="2971800" cy="499091"/>
          </a:xfrm>
          <a:prstGeom prst="rect">
            <a:avLst/>
          </a:prstGeom>
        </p:spPr>
        <p:txBody>
          <a:bodyPr vert="horz" lIns="91977" tIns="45987" rIns="91977" bIns="45987" rtlCol="0"/>
          <a:lstStyle>
            <a:lvl1pPr algn="l">
              <a:defRPr sz="1200"/>
            </a:lvl1pPr>
          </a:lstStyle>
          <a:p>
            <a:endParaRPr lang="es-ES"/>
          </a:p>
        </p:txBody>
      </p:sp>
      <p:sp>
        <p:nvSpPr>
          <p:cNvPr id="3" name="Marcador de fecha 2"/>
          <p:cNvSpPr>
            <a:spLocks noGrp="1"/>
          </p:cNvSpPr>
          <p:nvPr>
            <p:ph type="dt" sz="quarter" idx="1"/>
          </p:nvPr>
        </p:nvSpPr>
        <p:spPr>
          <a:xfrm>
            <a:off x="3884613" y="1"/>
            <a:ext cx="2971800" cy="499091"/>
          </a:xfrm>
          <a:prstGeom prst="rect">
            <a:avLst/>
          </a:prstGeom>
        </p:spPr>
        <p:txBody>
          <a:bodyPr vert="horz" lIns="91977" tIns="45987" rIns="91977" bIns="45987" rtlCol="0"/>
          <a:lstStyle>
            <a:lvl1pPr algn="r">
              <a:defRPr sz="1200"/>
            </a:lvl1pPr>
          </a:lstStyle>
          <a:p>
            <a:fld id="{77B5C0F7-E148-44ED-B87E-F055922C8CF4}" type="datetimeFigureOut">
              <a:rPr lang="es-ES" smtClean="0"/>
              <a:t>17/07/2021</a:t>
            </a:fld>
            <a:endParaRPr lang="es-ES"/>
          </a:p>
        </p:txBody>
      </p:sp>
      <p:sp>
        <p:nvSpPr>
          <p:cNvPr id="4" name="Marcador de pie de página 3"/>
          <p:cNvSpPr>
            <a:spLocks noGrp="1"/>
          </p:cNvSpPr>
          <p:nvPr>
            <p:ph type="ftr" sz="quarter" idx="2"/>
          </p:nvPr>
        </p:nvSpPr>
        <p:spPr>
          <a:xfrm>
            <a:off x="0" y="9448187"/>
            <a:ext cx="2971800" cy="499090"/>
          </a:xfrm>
          <a:prstGeom prst="rect">
            <a:avLst/>
          </a:prstGeom>
        </p:spPr>
        <p:txBody>
          <a:bodyPr vert="horz" lIns="91977" tIns="45987" rIns="91977" bIns="45987" rtlCol="0" anchor="b"/>
          <a:lstStyle>
            <a:lvl1pPr algn="l">
              <a:defRPr sz="1200"/>
            </a:lvl1pPr>
          </a:lstStyle>
          <a:p>
            <a:endParaRPr lang="es-ES"/>
          </a:p>
        </p:txBody>
      </p:sp>
      <p:sp>
        <p:nvSpPr>
          <p:cNvPr id="5" name="Marcador de número de diapositiva 4"/>
          <p:cNvSpPr>
            <a:spLocks noGrp="1"/>
          </p:cNvSpPr>
          <p:nvPr>
            <p:ph type="sldNum" sz="quarter" idx="3"/>
          </p:nvPr>
        </p:nvSpPr>
        <p:spPr>
          <a:xfrm>
            <a:off x="3884613" y="9448187"/>
            <a:ext cx="2971800" cy="499090"/>
          </a:xfrm>
          <a:prstGeom prst="rect">
            <a:avLst/>
          </a:prstGeom>
        </p:spPr>
        <p:txBody>
          <a:bodyPr vert="horz" lIns="91977" tIns="45987" rIns="91977" bIns="45987" rtlCol="0" anchor="b"/>
          <a:lstStyle>
            <a:lvl1pPr algn="r">
              <a:defRPr sz="1200"/>
            </a:lvl1pPr>
          </a:lstStyle>
          <a:p>
            <a:fld id="{3BA242A9-2253-405F-8584-FFF0160BB94D}" type="slidenum">
              <a:rPr lang="es-ES" smtClean="0"/>
              <a:t>‹Nº›</a:t>
            </a:fld>
            <a:endParaRPr lang="es-ES"/>
          </a:p>
        </p:txBody>
      </p:sp>
    </p:spTree>
    <p:extLst>
      <p:ext uri="{BB962C8B-B14F-4D97-AF65-F5344CB8AC3E}">
        <p14:creationId xmlns:p14="http://schemas.microsoft.com/office/powerpoint/2010/main" val="1783943337"/>
      </p:ext>
    </p:extLst>
  </p:cSld>
  <p:clrMap bg1="lt1" tx1="dk1" bg2="lt2" tx2="dk2" accent1="accent1" accent2="accent2" accent3="accent3" accent4="accent4" accent5="accent5" accent6="accent6" hlink="hlink" folHlink="folHlink"/>
</p:handoutMaster>
</file>

<file path=ppt/ink/ink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18-09-18T04:57:24.277"/>
    </inkml:context>
    <inkml:brush xml:id="br0">
      <inkml:brushProperty name="width" value="0.1" units="cm"/>
      <inkml:brushProperty name="height" value="0.1" units="cm"/>
      <inkml:brushProperty name="color" value="#00FF00"/>
    </inkml:brush>
  </inkml:definitions>
  <inkml:trace contextRef="#ctx0" brushRef="#br0">0 0 24575,'0'0'0</inkml:trace>
</inkml:ink>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915128" y="1788454"/>
            <a:ext cx="8361229" cy="2098226"/>
          </a:xfrm>
        </p:spPr>
        <p:txBody>
          <a:bodyPr anchor="b">
            <a:noAutofit/>
          </a:bodyPr>
          <a:lstStyle>
            <a:lvl1pPr algn="ctr">
              <a:defRPr sz="7200" cap="all" baseline="0">
                <a:solidFill>
                  <a:schemeClr val="tx2"/>
                </a:solidFill>
              </a:defRPr>
            </a:lvl1pPr>
          </a:lstStyle>
          <a:p>
            <a:r>
              <a:rPr lang="es-ES"/>
              <a:t>Haga clic para modificar el estilo de título del patrón</a:t>
            </a:r>
            <a:endParaRPr lang="en-US" dirty="0"/>
          </a:p>
        </p:txBody>
      </p:sp>
      <p:sp>
        <p:nvSpPr>
          <p:cNvPr id="3" name="Subtitle 2"/>
          <p:cNvSpPr>
            <a:spLocks noGrp="1"/>
          </p:cNvSpPr>
          <p:nvPr>
            <p:ph type="subTitle" idx="1"/>
          </p:nvPr>
        </p:nvSpPr>
        <p:spPr>
          <a:xfrm>
            <a:off x="2679906" y="3956279"/>
            <a:ext cx="6831673" cy="1086237"/>
          </a:xfrm>
        </p:spPr>
        <p:txBody>
          <a:bodyPr>
            <a:normAutofit/>
          </a:bodyPr>
          <a:lstStyle>
            <a:lvl1pPr marL="0" indent="0" algn="ctr">
              <a:lnSpc>
                <a:spcPct val="112000"/>
              </a:lnSpc>
              <a:spcBef>
                <a:spcPts val="0"/>
              </a:spcBef>
              <a:spcAft>
                <a:spcPts val="0"/>
              </a:spcAft>
              <a:buNone/>
              <a:defRPr sz="23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endParaRPr lang="en-US" dirty="0"/>
          </a:p>
        </p:txBody>
      </p:sp>
      <p:sp>
        <p:nvSpPr>
          <p:cNvPr id="4" name="Date Placeholder 3"/>
          <p:cNvSpPr>
            <a:spLocks noGrp="1"/>
          </p:cNvSpPr>
          <p:nvPr>
            <p:ph type="dt" sz="half" idx="10"/>
          </p:nvPr>
        </p:nvSpPr>
        <p:spPr>
          <a:xfrm>
            <a:off x="752858" y="6453386"/>
            <a:ext cx="1607944" cy="404614"/>
          </a:xfrm>
        </p:spPr>
        <p:txBody>
          <a:bodyPr/>
          <a:lstStyle>
            <a:lvl1pPr>
              <a:defRPr baseline="0">
                <a:solidFill>
                  <a:schemeClr val="tx2"/>
                </a:solidFill>
              </a:defRPr>
            </a:lvl1pPr>
          </a:lstStyle>
          <a:p>
            <a:fld id="{87DE6118-2437-4B30-8E3C-4D2BE6020583}" type="datetimeFigureOut">
              <a:rPr lang="en-US" dirty="0"/>
              <a:pPr/>
              <a:t>7/17/2021</a:t>
            </a:fld>
            <a:endParaRPr lang="en-US" dirty="0"/>
          </a:p>
        </p:txBody>
      </p:sp>
      <p:sp>
        <p:nvSpPr>
          <p:cNvPr id="5" name="Footer Placeholder 4"/>
          <p:cNvSpPr>
            <a:spLocks noGrp="1"/>
          </p:cNvSpPr>
          <p:nvPr>
            <p:ph type="ftr" sz="quarter" idx="11"/>
          </p:nvPr>
        </p:nvSpPr>
        <p:spPr>
          <a:xfrm>
            <a:off x="2584054" y="6453386"/>
            <a:ext cx="7023377" cy="404614"/>
          </a:xfrm>
        </p:spPr>
        <p:txBody>
          <a:bodyPr/>
          <a:lstStyle>
            <a:lvl1pPr algn="ctr">
              <a:defRPr baseline="0">
                <a:solidFill>
                  <a:schemeClr val="tx2"/>
                </a:solidFill>
              </a:defRPr>
            </a:lvl1pPr>
          </a:lstStyle>
          <a:p>
            <a:endParaRPr lang="en-US" dirty="0"/>
          </a:p>
        </p:txBody>
      </p:sp>
      <p:sp>
        <p:nvSpPr>
          <p:cNvPr id="6" name="Slide Number Placeholder 5"/>
          <p:cNvSpPr>
            <a:spLocks noGrp="1"/>
          </p:cNvSpPr>
          <p:nvPr>
            <p:ph type="sldNum" sz="quarter" idx="12"/>
          </p:nvPr>
        </p:nvSpPr>
        <p:spPr>
          <a:xfrm>
            <a:off x="9830683" y="6453386"/>
            <a:ext cx="1596292" cy="404614"/>
          </a:xfrm>
        </p:spPr>
        <p:txBody>
          <a:bodyPr/>
          <a:lstStyle>
            <a:lvl1pPr>
              <a:defRPr baseline="0">
                <a:solidFill>
                  <a:schemeClr val="tx2"/>
                </a:solidFill>
              </a:defRPr>
            </a:lvl1pPr>
          </a:lstStyle>
          <a:p>
            <a:fld id="{69E57DC2-970A-4B3E-BB1C-7A09969E49DF}" type="slidenum">
              <a:rPr lang="en-US" dirty="0"/>
              <a:pPr/>
              <a:t>‹Nº›</a:t>
            </a:fld>
            <a:endParaRPr lang="en-US" dirty="0"/>
          </a:p>
        </p:txBody>
      </p:sp>
      <p:grpSp>
        <p:nvGrpSpPr>
          <p:cNvPr id="7" name="Group 6"/>
          <p:cNvGrpSpPr/>
          <p:nvPr/>
        </p:nvGrpSpPr>
        <p:grpSpPr>
          <a:xfrm>
            <a:off x="752858" y="744469"/>
            <a:ext cx="10674117" cy="5349671"/>
            <a:chOff x="752858" y="744469"/>
            <a:chExt cx="10674117" cy="5349671"/>
          </a:xfrm>
        </p:grpSpPr>
        <p:sp>
          <p:nvSpPr>
            <p:cNvPr id="11" name="Freeform 6"/>
            <p:cNvSpPr/>
            <p:nvPr/>
          </p:nvSpPr>
          <p:spPr bwMode="auto">
            <a:xfrm>
              <a:off x="8151962" y="1685652"/>
              <a:ext cx="3275013" cy="4408488"/>
            </a:xfrm>
            <a:custGeom>
              <a:avLst/>
              <a:gdLst/>
              <a:ahLst/>
              <a:cxnLst/>
              <a:rect l="l" t="t" r="r" b="b"/>
              <a:pathLst>
                <a:path w="10000" h="10000">
                  <a:moveTo>
                    <a:pt x="8761" y="0"/>
                  </a:moveTo>
                  <a:lnTo>
                    <a:pt x="10000" y="0"/>
                  </a:lnTo>
                  <a:lnTo>
                    <a:pt x="10000" y="10000"/>
                  </a:lnTo>
                  <a:lnTo>
                    <a:pt x="0" y="10000"/>
                  </a:lnTo>
                  <a:lnTo>
                    <a:pt x="0" y="9126"/>
                  </a:lnTo>
                  <a:lnTo>
                    <a:pt x="8761" y="9127"/>
                  </a:lnTo>
                  <a:lnTo>
                    <a:pt x="8761" y="0"/>
                  </a:lnTo>
                  <a:close/>
                </a:path>
              </a:pathLst>
            </a:custGeom>
            <a:solidFill>
              <a:schemeClr val="tx2"/>
            </a:solidFill>
            <a:ln w="0">
              <a:noFill/>
              <a:prstDash val="solid"/>
              <a:round/>
              <a:headEnd/>
              <a:tailEnd/>
            </a:ln>
          </p:spPr>
        </p:sp>
        <p:sp>
          <p:nvSpPr>
            <p:cNvPr id="14" name="Freeform 6"/>
            <p:cNvSpPr/>
            <p:nvPr/>
          </p:nvSpPr>
          <p:spPr bwMode="auto">
            <a:xfrm flipH="1" flipV="1">
              <a:off x="752858" y="744469"/>
              <a:ext cx="3275668" cy="4408488"/>
            </a:xfrm>
            <a:custGeom>
              <a:avLst/>
              <a:gdLst/>
              <a:ahLst/>
              <a:cxnLst/>
              <a:rect l="l" t="t" r="r" b="b"/>
              <a:pathLst>
                <a:path w="10002" h="10000">
                  <a:moveTo>
                    <a:pt x="8763" y="0"/>
                  </a:moveTo>
                  <a:lnTo>
                    <a:pt x="10002" y="0"/>
                  </a:lnTo>
                  <a:lnTo>
                    <a:pt x="10002" y="10000"/>
                  </a:lnTo>
                  <a:lnTo>
                    <a:pt x="2" y="10000"/>
                  </a:lnTo>
                  <a:cubicBezTo>
                    <a:pt x="-2" y="9698"/>
                    <a:pt x="4" y="9427"/>
                    <a:pt x="0" y="9125"/>
                  </a:cubicBezTo>
                  <a:lnTo>
                    <a:pt x="8763" y="9128"/>
                  </a:lnTo>
                  <a:lnTo>
                    <a:pt x="8763" y="0"/>
                  </a:lnTo>
                  <a:close/>
                </a:path>
              </a:pathLst>
            </a:custGeom>
            <a:solidFill>
              <a:schemeClr val="tx2"/>
            </a:solidFill>
            <a:ln w="0">
              <a:noFill/>
              <a:prstDash val="solid"/>
              <a:round/>
              <a:headEnd/>
              <a:tailEnd/>
            </a:ln>
          </p:spPr>
        </p:sp>
      </p:grpSp>
    </p:spTree>
    <p:extLst>
      <p:ext uri="{BB962C8B-B14F-4D97-AF65-F5344CB8AC3E}">
        <p14:creationId xmlns:p14="http://schemas.microsoft.com/office/powerpoint/2010/main" val="1140143810"/>
      </p:ext>
    </p:extLst>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a:xfrm>
            <a:off x="1371600" y="2295525"/>
            <a:ext cx="9601200" cy="3571875"/>
          </a:xfrm>
        </p:spPr>
        <p:txBody>
          <a:bodyPr vert="eaVert"/>
          <a:lstStyle/>
          <a:p>
            <a:pPr lvl="0"/>
            <a:r>
              <a:rPr lang="es-ES"/>
              <a:t>Editar los estilos de texto del patrón
Segundo nivel
Tercer nivel
Cuarto nivel
Quinto nivel</a:t>
            </a:r>
            <a:endParaRPr lang="en-US" dirty="0"/>
          </a:p>
        </p:txBody>
      </p:sp>
      <p:sp>
        <p:nvSpPr>
          <p:cNvPr id="4" name="Date Placeholder 3"/>
          <p:cNvSpPr>
            <a:spLocks noGrp="1"/>
          </p:cNvSpPr>
          <p:nvPr>
            <p:ph type="dt" sz="half" idx="10"/>
          </p:nvPr>
        </p:nvSpPr>
        <p:spPr/>
        <p:txBody>
          <a:bodyPr/>
          <a:lstStyle/>
          <a:p>
            <a:fld id="{87DE6118-2437-4B30-8E3C-4D2BE6020583}" type="datetimeFigureOut">
              <a:rPr lang="en-US" dirty="0"/>
              <a:t>7/17/2021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9E57DC2-970A-4B3E-BB1C-7A09969E49DF}" type="slidenum">
              <a:rPr lang="en-US" dirty="0"/>
              <a:t>‹Nº›</a:t>
            </a:fld>
            <a:endParaRPr lang="en-US" dirty="0"/>
          </a:p>
        </p:txBody>
      </p:sp>
    </p:spTree>
    <p:extLst>
      <p:ext uri="{BB962C8B-B14F-4D97-AF65-F5344CB8AC3E}">
        <p14:creationId xmlns:p14="http://schemas.microsoft.com/office/powerpoint/2010/main" val="973284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596561" y="624156"/>
            <a:ext cx="1565766" cy="5243244"/>
          </a:xfrm>
        </p:spPr>
        <p:txBody>
          <a:bodyPr vert="eaVert"/>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a:xfrm>
            <a:off x="1371600" y="624156"/>
            <a:ext cx="8179641" cy="5243244"/>
          </a:xfrm>
        </p:spPr>
        <p:txBody>
          <a:bodyPr vert="eaVert"/>
          <a:lstStyle/>
          <a:p>
            <a:pPr lvl="0"/>
            <a:r>
              <a:rPr lang="es-ES"/>
              <a:t>Editar los estilos de texto del patrón
Segundo nivel
Tercer nivel
Cuarto nivel
Quinto nivel</a:t>
            </a:r>
            <a:endParaRPr lang="en-US" dirty="0"/>
          </a:p>
        </p:txBody>
      </p:sp>
      <p:sp>
        <p:nvSpPr>
          <p:cNvPr id="4" name="Date Placeholder 3"/>
          <p:cNvSpPr>
            <a:spLocks noGrp="1"/>
          </p:cNvSpPr>
          <p:nvPr>
            <p:ph type="dt" sz="half" idx="10"/>
          </p:nvPr>
        </p:nvSpPr>
        <p:spPr/>
        <p:txBody>
          <a:bodyPr/>
          <a:lstStyle/>
          <a:p>
            <a:fld id="{87DE6118-2437-4B30-8E3C-4D2BE6020583}" type="datetimeFigureOut">
              <a:rPr lang="en-US" dirty="0"/>
              <a:t>7/17/2021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9E57DC2-970A-4B3E-BB1C-7A09969E49DF}" type="slidenum">
              <a:rPr lang="en-US" dirty="0"/>
              <a:t>‹Nº›</a:t>
            </a:fld>
            <a:endParaRPr lang="en-US" dirty="0"/>
          </a:p>
        </p:txBody>
      </p:sp>
    </p:spTree>
    <p:extLst>
      <p:ext uri="{BB962C8B-B14F-4D97-AF65-F5344CB8AC3E}">
        <p14:creationId xmlns:p14="http://schemas.microsoft.com/office/powerpoint/2010/main" val="213519790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a:t>Editar los estilos de texto del patrón
Segundo nivel
Tercer nivel
Cuarto nivel
Quinto nivel</a:t>
            </a:r>
            <a:endParaRPr lang="en-US" dirty="0"/>
          </a:p>
        </p:txBody>
      </p:sp>
      <p:sp>
        <p:nvSpPr>
          <p:cNvPr id="4" name="Date Placeholder 3"/>
          <p:cNvSpPr>
            <a:spLocks noGrp="1"/>
          </p:cNvSpPr>
          <p:nvPr>
            <p:ph type="dt" sz="half" idx="10"/>
          </p:nvPr>
        </p:nvSpPr>
        <p:spPr/>
        <p:txBody>
          <a:bodyPr/>
          <a:lstStyle/>
          <a:p>
            <a:fld id="{87DE6118-2437-4B30-8E3C-4D2BE6020583}" type="datetimeFigureOut">
              <a:rPr lang="en-US" dirty="0"/>
              <a:t>7/17/2021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9E57DC2-970A-4B3E-BB1C-7A09969E49DF}" type="slidenum">
              <a:rPr lang="en-US" dirty="0"/>
              <a:t>‹Nº›</a:t>
            </a:fld>
            <a:endParaRPr lang="en-US" dirty="0"/>
          </a:p>
        </p:txBody>
      </p:sp>
    </p:spTree>
    <p:extLst>
      <p:ext uri="{BB962C8B-B14F-4D97-AF65-F5344CB8AC3E}">
        <p14:creationId xmlns:p14="http://schemas.microsoft.com/office/powerpoint/2010/main" val="5123093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65025" y="1301360"/>
            <a:ext cx="9612971" cy="2852737"/>
          </a:xfrm>
        </p:spPr>
        <p:txBody>
          <a:bodyPr anchor="b">
            <a:normAutofit/>
          </a:bodyPr>
          <a:lstStyle>
            <a:lvl1pPr algn="r">
              <a:defRPr sz="7200" cap="all" baseline="0">
                <a:solidFill>
                  <a:schemeClr val="tx2"/>
                </a:solidFill>
              </a:defRPr>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765025" y="4216328"/>
            <a:ext cx="9612971" cy="1143324"/>
          </a:xfrm>
        </p:spPr>
        <p:txBody>
          <a:bodyPr/>
          <a:lstStyle>
            <a:lvl1pPr marL="0" indent="0" algn="r">
              <a:lnSpc>
                <a:spcPct val="112000"/>
              </a:lnSpc>
              <a:spcBef>
                <a:spcPts val="0"/>
              </a:spcBef>
              <a:spcAft>
                <a:spcPts val="0"/>
              </a:spcAft>
              <a:buNone/>
              <a:defRPr sz="2400">
                <a:solidFill>
                  <a:schemeClr val="tx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a:t>Editar los estilos de texto del patrón
Segundo nivel
Tercer nivel
Cuarto nivel
Quinto nivel</a:t>
            </a:r>
            <a:endParaRPr lang="en-US" dirty="0"/>
          </a:p>
        </p:txBody>
      </p:sp>
      <p:sp>
        <p:nvSpPr>
          <p:cNvPr id="4" name="Date Placeholder 3"/>
          <p:cNvSpPr>
            <a:spLocks noGrp="1"/>
          </p:cNvSpPr>
          <p:nvPr>
            <p:ph type="dt" sz="half" idx="10"/>
          </p:nvPr>
        </p:nvSpPr>
        <p:spPr>
          <a:xfrm>
            <a:off x="738908" y="6453386"/>
            <a:ext cx="1622409" cy="404614"/>
          </a:xfrm>
        </p:spPr>
        <p:txBody>
          <a:bodyPr/>
          <a:lstStyle>
            <a:lvl1pPr>
              <a:defRPr>
                <a:solidFill>
                  <a:schemeClr val="tx2"/>
                </a:solidFill>
              </a:defRPr>
            </a:lvl1pPr>
          </a:lstStyle>
          <a:p>
            <a:fld id="{87DE6118-2437-4B30-8E3C-4D2BE6020583}" type="datetimeFigureOut">
              <a:rPr lang="en-US" dirty="0"/>
              <a:pPr/>
              <a:t>7/17/2021</a:t>
            </a:fld>
            <a:endParaRPr lang="en-US" dirty="0"/>
          </a:p>
        </p:txBody>
      </p:sp>
      <p:sp>
        <p:nvSpPr>
          <p:cNvPr id="5" name="Footer Placeholder 4"/>
          <p:cNvSpPr>
            <a:spLocks noGrp="1"/>
          </p:cNvSpPr>
          <p:nvPr>
            <p:ph type="ftr" sz="quarter" idx="11"/>
          </p:nvPr>
        </p:nvSpPr>
        <p:spPr>
          <a:xfrm>
            <a:off x="2584312" y="6453386"/>
            <a:ext cx="7023377" cy="404614"/>
          </a:xfrm>
        </p:spPr>
        <p:txBody>
          <a:bodyPr/>
          <a:lstStyle>
            <a:lvl1pPr algn="ctr">
              <a:defRPr>
                <a:solidFill>
                  <a:schemeClr val="tx2"/>
                </a:solidFill>
              </a:defRPr>
            </a:lvl1pPr>
          </a:lstStyle>
          <a:p>
            <a:endParaRPr lang="en-US" dirty="0"/>
          </a:p>
        </p:txBody>
      </p:sp>
      <p:sp>
        <p:nvSpPr>
          <p:cNvPr id="6" name="Slide Number Placeholder 5"/>
          <p:cNvSpPr>
            <a:spLocks noGrp="1"/>
          </p:cNvSpPr>
          <p:nvPr>
            <p:ph type="sldNum" sz="quarter" idx="12"/>
          </p:nvPr>
        </p:nvSpPr>
        <p:spPr>
          <a:xfrm>
            <a:off x="9830683" y="6453386"/>
            <a:ext cx="1596292" cy="404614"/>
          </a:xfrm>
        </p:spPr>
        <p:txBody>
          <a:bodyPr/>
          <a:lstStyle>
            <a:lvl1pPr>
              <a:defRPr>
                <a:solidFill>
                  <a:schemeClr val="tx2"/>
                </a:solidFill>
              </a:defRPr>
            </a:lvl1pPr>
          </a:lstStyle>
          <a:p>
            <a:fld id="{69E57DC2-970A-4B3E-BB1C-7A09969E49DF}" type="slidenum">
              <a:rPr lang="en-US" dirty="0"/>
              <a:pPr/>
              <a:t>‹Nº›</a:t>
            </a:fld>
            <a:endParaRPr lang="en-US" dirty="0"/>
          </a:p>
        </p:txBody>
      </p:sp>
      <p:sp>
        <p:nvSpPr>
          <p:cNvPr id="7" name="Freeform 6" title="Crop Mark"/>
          <p:cNvSpPr/>
          <p:nvPr/>
        </p:nvSpPr>
        <p:spPr bwMode="auto">
          <a:xfrm>
            <a:off x="8151962" y="1685652"/>
            <a:ext cx="3275013" cy="4408488"/>
          </a:xfrm>
          <a:custGeom>
            <a:avLst/>
            <a:gdLst/>
            <a:ahLst/>
            <a:cxnLst/>
            <a:rect l="0" t="0" r="r" b="b"/>
            <a:pathLst>
              <a:path w="4125" h="5554">
                <a:moveTo>
                  <a:pt x="3614" y="0"/>
                </a:moveTo>
                <a:lnTo>
                  <a:pt x="4125" y="0"/>
                </a:lnTo>
                <a:lnTo>
                  <a:pt x="4125" y="5554"/>
                </a:lnTo>
                <a:lnTo>
                  <a:pt x="0" y="5554"/>
                </a:lnTo>
                <a:lnTo>
                  <a:pt x="0" y="5074"/>
                </a:lnTo>
                <a:lnTo>
                  <a:pt x="3614" y="5074"/>
                </a:lnTo>
                <a:lnTo>
                  <a:pt x="3614" y="0"/>
                </a:lnTo>
                <a:close/>
              </a:path>
            </a:pathLst>
          </a:custGeom>
          <a:solidFill>
            <a:schemeClr val="tx2"/>
          </a:solidFill>
          <a:ln w="0">
            <a:noFill/>
            <a:prstDash val="solid"/>
            <a:round/>
            <a:headEnd/>
            <a:tailEnd/>
          </a:ln>
        </p:spPr>
      </p:sp>
    </p:spTree>
    <p:extLst>
      <p:ext uri="{BB962C8B-B14F-4D97-AF65-F5344CB8AC3E}">
        <p14:creationId xmlns:p14="http://schemas.microsoft.com/office/powerpoint/2010/main" val="2327230135"/>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2"/>
                </a:solidFill>
              </a:defRPr>
            </a:lvl1pPr>
          </a:lstStyle>
          <a:p>
            <a:r>
              <a:rPr lang="es-ES"/>
              <a:t>Haga clic para modificar el estilo de título del patrón</a:t>
            </a:r>
            <a:endParaRPr lang="en-US" dirty="0"/>
          </a:p>
        </p:txBody>
      </p:sp>
      <p:sp>
        <p:nvSpPr>
          <p:cNvPr id="3" name="Content Placeholder 2"/>
          <p:cNvSpPr>
            <a:spLocks noGrp="1"/>
          </p:cNvSpPr>
          <p:nvPr>
            <p:ph sz="half" idx="1"/>
          </p:nvPr>
        </p:nvSpPr>
        <p:spPr>
          <a:xfrm>
            <a:off x="1371600" y="2285999"/>
            <a:ext cx="4447786" cy="3581401"/>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es-ES"/>
              <a:t>Editar los estilos de texto del patrón
Segundo nivel
Tercer nivel
Cuarto nivel
Quinto nivel</a:t>
            </a:r>
            <a:endParaRPr lang="en-US" dirty="0"/>
          </a:p>
        </p:txBody>
      </p:sp>
      <p:sp>
        <p:nvSpPr>
          <p:cNvPr id="4" name="Content Placeholder 3"/>
          <p:cNvSpPr>
            <a:spLocks noGrp="1"/>
          </p:cNvSpPr>
          <p:nvPr>
            <p:ph sz="half" idx="2"/>
          </p:nvPr>
        </p:nvSpPr>
        <p:spPr>
          <a:xfrm>
            <a:off x="6525403" y="2285999"/>
            <a:ext cx="4447786" cy="3581401"/>
          </a:xfrm>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s-ES"/>
              <a:t>Editar los estilos de texto del patrón
Segundo nivel
Tercer nivel
Cuarto nivel
Quinto nivel</a:t>
            </a:r>
            <a:endParaRPr lang="en-US" dirty="0"/>
          </a:p>
        </p:txBody>
      </p:sp>
      <p:sp>
        <p:nvSpPr>
          <p:cNvPr id="5" name="Date Placeholder 4"/>
          <p:cNvSpPr>
            <a:spLocks noGrp="1"/>
          </p:cNvSpPr>
          <p:nvPr>
            <p:ph type="dt" sz="half" idx="10"/>
          </p:nvPr>
        </p:nvSpPr>
        <p:spPr/>
        <p:txBody>
          <a:bodyPr/>
          <a:lstStyle/>
          <a:p>
            <a:fld id="{87DE6118-2437-4B30-8E3C-4D2BE6020583}" type="datetimeFigureOut">
              <a:rPr lang="en-US" dirty="0"/>
              <a:t>7/17/2021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9E57DC2-970A-4B3E-BB1C-7A09969E49DF}" type="slidenum">
              <a:rPr lang="en-US" dirty="0"/>
              <a:t>‹Nº›</a:t>
            </a:fld>
            <a:endParaRPr lang="en-US" dirty="0"/>
          </a:p>
        </p:txBody>
      </p:sp>
    </p:spTree>
    <p:extLst>
      <p:ext uri="{BB962C8B-B14F-4D97-AF65-F5344CB8AC3E}">
        <p14:creationId xmlns:p14="http://schemas.microsoft.com/office/powerpoint/2010/main" val="16417401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a:xfrm>
            <a:off x="1371600" y="685800"/>
            <a:ext cx="9601200" cy="1485900"/>
          </a:xfrm>
        </p:spPr>
        <p:txBody>
          <a:bodyPr/>
          <a:lstStyle>
            <a:lvl1pPr>
              <a:defRPr>
                <a:solidFill>
                  <a:schemeClr val="tx2"/>
                </a:solidFill>
              </a:defRPr>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1371600" y="2340864"/>
            <a:ext cx="4443984" cy="823912"/>
          </a:xfrm>
        </p:spPr>
        <p:txBody>
          <a:bodyPr anchor="b">
            <a:noAutofit/>
          </a:bodyPr>
          <a:lstStyle>
            <a:lvl1pPr marL="0" indent="0">
              <a:lnSpc>
                <a:spcPct val="84000"/>
              </a:lnSpc>
              <a:spcBef>
                <a:spcPts val="0"/>
              </a:spcBef>
              <a:spcAft>
                <a:spcPts val="0"/>
              </a:spcAft>
              <a:buNone/>
              <a:defRPr sz="3000" b="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Editar los estilos de texto del patrón
Segundo nivel
Tercer nivel
Cuarto nivel
Quinto nivel</a:t>
            </a:r>
            <a:endParaRPr lang="en-US" dirty="0"/>
          </a:p>
        </p:txBody>
      </p:sp>
      <p:sp>
        <p:nvSpPr>
          <p:cNvPr id="4" name="Content Placeholder 3"/>
          <p:cNvSpPr>
            <a:spLocks noGrp="1"/>
          </p:cNvSpPr>
          <p:nvPr>
            <p:ph sz="half" idx="2"/>
          </p:nvPr>
        </p:nvSpPr>
        <p:spPr>
          <a:xfrm>
            <a:off x="1371600" y="3305207"/>
            <a:ext cx="4443984" cy="2562193"/>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es-ES"/>
              <a:t>Editar los estilos de texto del patrón
Segundo nivel
Tercer nivel
Cuarto nivel
Quinto nivel</a:t>
            </a:r>
            <a:endParaRPr lang="en-US" dirty="0"/>
          </a:p>
        </p:txBody>
      </p:sp>
      <p:sp>
        <p:nvSpPr>
          <p:cNvPr id="5" name="Text Placeholder 4"/>
          <p:cNvSpPr>
            <a:spLocks noGrp="1"/>
          </p:cNvSpPr>
          <p:nvPr>
            <p:ph type="body" sz="quarter" idx="3"/>
          </p:nvPr>
        </p:nvSpPr>
        <p:spPr>
          <a:xfrm>
            <a:off x="6525014" y="2340864"/>
            <a:ext cx="4443984" cy="823912"/>
          </a:xfrm>
        </p:spPr>
        <p:txBody>
          <a:bodyPr anchor="b">
            <a:noAutofit/>
          </a:bodyPr>
          <a:lstStyle>
            <a:lvl1pPr marL="0" indent="0">
              <a:lnSpc>
                <a:spcPct val="84000"/>
              </a:lnSpc>
              <a:spcBef>
                <a:spcPts val="0"/>
              </a:spcBef>
              <a:spcAft>
                <a:spcPts val="0"/>
              </a:spcAft>
              <a:buNone/>
              <a:defRPr sz="3000" b="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Editar los estilos de texto del patrón
Segundo nivel
Tercer nivel
Cuarto nivel
Quinto nivel</a:t>
            </a:r>
            <a:endParaRPr lang="en-US" dirty="0"/>
          </a:p>
        </p:txBody>
      </p:sp>
      <p:sp>
        <p:nvSpPr>
          <p:cNvPr id="6" name="Content Placeholder 5"/>
          <p:cNvSpPr>
            <a:spLocks noGrp="1"/>
          </p:cNvSpPr>
          <p:nvPr>
            <p:ph sz="quarter" idx="4"/>
          </p:nvPr>
        </p:nvSpPr>
        <p:spPr>
          <a:xfrm>
            <a:off x="6525014" y="3305207"/>
            <a:ext cx="4443984" cy="2562193"/>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es-ES"/>
              <a:t>Editar los estilos de texto del patrón
Segundo nivel
Tercer nivel
Cuarto nivel
Quinto nivel</a:t>
            </a:r>
            <a:endParaRPr lang="en-US" dirty="0"/>
          </a:p>
        </p:txBody>
      </p:sp>
      <p:sp>
        <p:nvSpPr>
          <p:cNvPr id="7" name="Date Placeholder 6"/>
          <p:cNvSpPr>
            <a:spLocks noGrp="1"/>
          </p:cNvSpPr>
          <p:nvPr>
            <p:ph type="dt" sz="half" idx="10"/>
          </p:nvPr>
        </p:nvSpPr>
        <p:spPr/>
        <p:txBody>
          <a:bodyPr/>
          <a:lstStyle/>
          <a:p>
            <a:fld id="{87DE6118-2437-4B30-8E3C-4D2BE6020583}" type="datetimeFigureOut">
              <a:rPr lang="en-US" dirty="0"/>
              <a:t>7/17/2021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9E57DC2-970A-4B3E-BB1C-7A09969E49DF}" type="slidenum">
              <a:rPr lang="en-US" dirty="0"/>
              <a:t>‹Nº›</a:t>
            </a:fld>
            <a:endParaRPr lang="en-US" dirty="0"/>
          </a:p>
        </p:txBody>
      </p:sp>
    </p:spTree>
    <p:extLst>
      <p:ext uri="{BB962C8B-B14F-4D97-AF65-F5344CB8AC3E}">
        <p14:creationId xmlns:p14="http://schemas.microsoft.com/office/powerpoint/2010/main" val="189247863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Date Placeholder 2"/>
          <p:cNvSpPr>
            <a:spLocks noGrp="1"/>
          </p:cNvSpPr>
          <p:nvPr>
            <p:ph type="dt" sz="half" idx="10"/>
          </p:nvPr>
        </p:nvSpPr>
        <p:spPr/>
        <p:txBody>
          <a:bodyPr/>
          <a:lstStyle/>
          <a:p>
            <a:fld id="{87DE6118-2437-4B30-8E3C-4D2BE6020583}" type="datetimeFigureOut">
              <a:rPr lang="en-US" dirty="0"/>
              <a:t>7/17/2021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9E57DC2-970A-4B3E-BB1C-7A09969E49DF}" type="slidenum">
              <a:rPr lang="en-US" dirty="0"/>
              <a:t>‹Nº›</a:t>
            </a:fld>
            <a:endParaRPr lang="en-US" dirty="0"/>
          </a:p>
        </p:txBody>
      </p:sp>
    </p:spTree>
    <p:extLst>
      <p:ext uri="{BB962C8B-B14F-4D97-AF65-F5344CB8AC3E}">
        <p14:creationId xmlns:p14="http://schemas.microsoft.com/office/powerpoint/2010/main" val="249312864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7DE6118-2437-4B30-8E3C-4D2BE6020583}" type="datetimeFigureOut">
              <a:rPr lang="en-US" dirty="0"/>
              <a:t>7/17/2021</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9E57DC2-970A-4B3E-BB1C-7A09969E49DF}" type="slidenum">
              <a:rPr lang="en-US" dirty="0"/>
              <a:t>‹Nº›</a:t>
            </a:fld>
            <a:endParaRPr lang="en-US" dirty="0"/>
          </a:p>
        </p:txBody>
      </p:sp>
    </p:spTree>
    <p:extLst>
      <p:ext uri="{BB962C8B-B14F-4D97-AF65-F5344CB8AC3E}">
        <p14:creationId xmlns:p14="http://schemas.microsoft.com/office/powerpoint/2010/main" val="277958659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spTree>
      <p:nvGrpSpPr>
        <p:cNvPr id="1" name=""/>
        <p:cNvGrpSpPr/>
        <p:nvPr/>
      </p:nvGrpSpPr>
      <p:grpSpPr>
        <a:xfrm>
          <a:off x="0" y="0"/>
          <a:ext cx="0" cy="0"/>
          <a:chOff x="0" y="0"/>
          <a:chExt cx="0" cy="0"/>
        </a:xfrm>
      </p:grpSpPr>
      <p:sp>
        <p:nvSpPr>
          <p:cNvPr id="8" name="Rectangle 7" title="Background Shape"/>
          <p:cNvSpPr/>
          <p:nvPr/>
        </p:nvSpPr>
        <p:spPr>
          <a:xfrm>
            <a:off x="0" y="376"/>
            <a:ext cx="5303520" cy="685762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723900" y="685800"/>
            <a:ext cx="3855720" cy="2157884"/>
          </a:xfrm>
        </p:spPr>
        <p:txBody>
          <a:bodyPr anchor="t">
            <a:noAutofit/>
          </a:bodyPr>
          <a:lstStyle>
            <a:lvl1pPr>
              <a:lnSpc>
                <a:spcPct val="84000"/>
              </a:lnSpc>
              <a:defRPr sz="4800" baseline="0">
                <a:solidFill>
                  <a:schemeClr val="tx2"/>
                </a:solidFill>
              </a:defRPr>
            </a:lvl1pPr>
          </a:lstStyle>
          <a:p>
            <a:r>
              <a:rPr lang="es-ES"/>
              <a:t>Haga clic para modificar el estilo de título del patrón</a:t>
            </a:r>
            <a:endParaRPr lang="en-US" dirty="0"/>
          </a:p>
        </p:txBody>
      </p:sp>
      <p:sp>
        <p:nvSpPr>
          <p:cNvPr id="3" name="Content Placeholder 2"/>
          <p:cNvSpPr>
            <a:spLocks noGrp="1"/>
          </p:cNvSpPr>
          <p:nvPr>
            <p:ph idx="1"/>
          </p:nvPr>
        </p:nvSpPr>
        <p:spPr>
          <a:xfrm>
            <a:off x="6256020" y="685801"/>
            <a:ext cx="5212080" cy="5175250"/>
          </a:xfrm>
        </p:spPr>
        <p:txBody>
          <a:bodyPr/>
          <a:lstStyle>
            <a:lvl1pPr>
              <a:defRPr sz="2000"/>
            </a:lvl1pPr>
            <a:lvl2pPr>
              <a:defRPr sz="2000"/>
            </a:lvl2pPr>
            <a:lvl3pPr>
              <a:defRPr sz="1800"/>
            </a:lvl3pPr>
            <a:lvl4pPr>
              <a:defRPr sz="1800"/>
            </a:lvl4pPr>
            <a:lvl5pPr>
              <a:defRPr sz="1600"/>
            </a:lvl5pPr>
            <a:lvl6pPr>
              <a:defRPr sz="1600"/>
            </a:lvl6pPr>
            <a:lvl7pPr>
              <a:defRPr sz="1600"/>
            </a:lvl7pPr>
            <a:lvl8pPr>
              <a:defRPr sz="1600"/>
            </a:lvl8pPr>
            <a:lvl9pPr>
              <a:defRPr sz="1600"/>
            </a:lvl9pPr>
          </a:lstStyle>
          <a:p>
            <a:pPr lvl="0"/>
            <a:r>
              <a:rPr lang="es-ES"/>
              <a:t>Editar los estilos de texto del patrón
Segundo nivel
Tercer nivel
Cuarto nivel
Quinto nivel</a:t>
            </a:r>
            <a:endParaRPr lang="en-US" dirty="0"/>
          </a:p>
        </p:txBody>
      </p:sp>
      <p:sp>
        <p:nvSpPr>
          <p:cNvPr id="4" name="Text Placeholder 3"/>
          <p:cNvSpPr>
            <a:spLocks noGrp="1"/>
          </p:cNvSpPr>
          <p:nvPr>
            <p:ph type="body" sz="half" idx="2"/>
          </p:nvPr>
        </p:nvSpPr>
        <p:spPr>
          <a:xfrm>
            <a:off x="723900" y="2856344"/>
            <a:ext cx="3855720" cy="3011056"/>
          </a:xfrm>
        </p:spPr>
        <p:txBody>
          <a:bodyPr/>
          <a:lstStyle>
            <a:lvl1pPr marL="0" indent="0">
              <a:lnSpc>
                <a:spcPct val="113000"/>
              </a:lnSpc>
              <a:spcBef>
                <a:spcPts val="0"/>
              </a:spcBef>
              <a:spcAft>
                <a:spcPts val="1500"/>
              </a:spcAft>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Editar los estilos de texto del patrón
Segundo nivel
Tercer nivel
Cuarto nivel
Quinto nivel</a:t>
            </a:r>
            <a:endParaRPr lang="en-US" dirty="0"/>
          </a:p>
        </p:txBody>
      </p:sp>
      <p:sp>
        <p:nvSpPr>
          <p:cNvPr id="5" name="Date Placeholder 4"/>
          <p:cNvSpPr>
            <a:spLocks noGrp="1"/>
          </p:cNvSpPr>
          <p:nvPr>
            <p:ph type="dt" sz="half" idx="10"/>
          </p:nvPr>
        </p:nvSpPr>
        <p:spPr>
          <a:xfrm>
            <a:off x="723900" y="6453386"/>
            <a:ext cx="1204572" cy="404614"/>
          </a:xfrm>
        </p:spPr>
        <p:txBody>
          <a:bodyPr/>
          <a:lstStyle>
            <a:lvl1pPr>
              <a:defRPr>
                <a:solidFill>
                  <a:schemeClr val="tx2"/>
                </a:solidFill>
              </a:defRPr>
            </a:lvl1pPr>
          </a:lstStyle>
          <a:p>
            <a:fld id="{87DE6118-2437-4B30-8E3C-4D2BE6020583}" type="datetimeFigureOut">
              <a:rPr lang="en-US" dirty="0"/>
              <a:pPr/>
              <a:t>7/17/2021</a:t>
            </a:fld>
            <a:endParaRPr lang="en-US" dirty="0"/>
          </a:p>
        </p:txBody>
      </p:sp>
      <p:sp>
        <p:nvSpPr>
          <p:cNvPr id="6" name="Footer Placeholder 5"/>
          <p:cNvSpPr>
            <a:spLocks noGrp="1"/>
          </p:cNvSpPr>
          <p:nvPr>
            <p:ph type="ftr" sz="quarter" idx="11"/>
          </p:nvPr>
        </p:nvSpPr>
        <p:spPr>
          <a:xfrm>
            <a:off x="2205945" y="6453386"/>
            <a:ext cx="2373675" cy="404614"/>
          </a:xfrm>
        </p:spPr>
        <p:txBody>
          <a:bodyPr/>
          <a:lstStyle>
            <a:lvl1pPr>
              <a:defRPr>
                <a:solidFill>
                  <a:schemeClr val="tx2"/>
                </a:solidFill>
              </a:defRPr>
            </a:lvl1pPr>
          </a:lstStyle>
          <a:p>
            <a:endParaRPr lang="en-US" dirty="0"/>
          </a:p>
        </p:txBody>
      </p:sp>
      <p:sp>
        <p:nvSpPr>
          <p:cNvPr id="7" name="Slide Number Placeholder 6"/>
          <p:cNvSpPr>
            <a:spLocks noGrp="1"/>
          </p:cNvSpPr>
          <p:nvPr>
            <p:ph type="sldNum" sz="quarter" idx="12"/>
          </p:nvPr>
        </p:nvSpPr>
        <p:spPr>
          <a:xfrm>
            <a:off x="9883140" y="6453386"/>
            <a:ext cx="1596292" cy="404614"/>
          </a:xfrm>
        </p:spPr>
        <p:txBody>
          <a:bodyPr/>
          <a:lstStyle>
            <a:lvl1pPr>
              <a:defRPr>
                <a:solidFill>
                  <a:schemeClr val="tx2"/>
                </a:solidFill>
              </a:defRPr>
            </a:lvl1pPr>
          </a:lstStyle>
          <a:p>
            <a:fld id="{69E57DC2-970A-4B3E-BB1C-7A09969E49DF}" type="slidenum">
              <a:rPr lang="en-US" dirty="0"/>
              <a:pPr/>
              <a:t>‹Nº›</a:t>
            </a:fld>
            <a:endParaRPr lang="en-US" dirty="0"/>
          </a:p>
        </p:txBody>
      </p:sp>
      <p:sp>
        <p:nvSpPr>
          <p:cNvPr id="9" name="Rectangle 8" title="Divider Bar"/>
          <p:cNvSpPr/>
          <p:nvPr/>
        </p:nvSpPr>
        <p:spPr>
          <a:xfrm>
            <a:off x="5303520" y="376"/>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351026660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8" name="Rectangle 7" title="Background Shape"/>
          <p:cNvSpPr/>
          <p:nvPr/>
        </p:nvSpPr>
        <p:spPr>
          <a:xfrm>
            <a:off x="0" y="376"/>
            <a:ext cx="5303520" cy="685762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723900" y="685800"/>
            <a:ext cx="3855720" cy="2157884"/>
          </a:xfrm>
        </p:spPr>
        <p:txBody>
          <a:bodyPr anchor="t">
            <a:normAutofit/>
          </a:bodyPr>
          <a:lstStyle>
            <a:lvl1pPr>
              <a:lnSpc>
                <a:spcPct val="84000"/>
              </a:lnSpc>
              <a:defRPr sz="4800" baseline="0"/>
            </a:lvl1pPr>
          </a:lstStyle>
          <a:p>
            <a:r>
              <a:rPr lang="es-ES"/>
              <a:t>Haga clic para modificar el estilo de título del patrón</a:t>
            </a:r>
            <a:endParaRPr lang="en-US" dirty="0"/>
          </a:p>
        </p:txBody>
      </p:sp>
      <p:sp>
        <p:nvSpPr>
          <p:cNvPr id="3" name="Picture Placeholder 2"/>
          <p:cNvSpPr>
            <a:spLocks noGrp="1" noChangeAspect="1"/>
          </p:cNvSpPr>
          <p:nvPr>
            <p:ph type="pic" idx="1"/>
          </p:nvPr>
        </p:nvSpPr>
        <p:spPr>
          <a:xfrm>
            <a:off x="5532120" y="0"/>
            <a:ext cx="6659880" cy="6857999"/>
          </a:xfrm>
        </p:spPr>
        <p:txBody>
          <a:bodyPr anchor="t">
            <a:normAutofit/>
          </a:bodyPr>
          <a:lstStyle>
            <a:lvl1pPr marL="0" indent="0">
              <a:buNone/>
              <a:defRPr sz="2000"/>
            </a:lvl1pPr>
            <a:lvl2pPr marL="457200" indent="0">
              <a:buNone/>
              <a:defRPr sz="2000"/>
            </a:lvl2pPr>
            <a:lvl3pPr marL="914400" indent="0">
              <a:buNone/>
              <a:defRPr sz="20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a:t>Haga clic en el icono para agregar una imagen</a:t>
            </a:r>
            <a:endParaRPr lang="en-US" dirty="0"/>
          </a:p>
        </p:txBody>
      </p:sp>
      <p:sp>
        <p:nvSpPr>
          <p:cNvPr id="4" name="Text Placeholder 3"/>
          <p:cNvSpPr>
            <a:spLocks noGrp="1"/>
          </p:cNvSpPr>
          <p:nvPr>
            <p:ph type="body" sz="half" idx="2"/>
          </p:nvPr>
        </p:nvSpPr>
        <p:spPr>
          <a:xfrm>
            <a:off x="723900" y="2855968"/>
            <a:ext cx="3855720" cy="3011432"/>
          </a:xfrm>
        </p:spPr>
        <p:txBody>
          <a:bodyPr/>
          <a:lstStyle>
            <a:lvl1pPr marL="0" indent="0">
              <a:lnSpc>
                <a:spcPct val="113000"/>
              </a:lnSpc>
              <a:spcBef>
                <a:spcPts val="0"/>
              </a:spcBef>
              <a:spcAft>
                <a:spcPts val="1500"/>
              </a:spcAft>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Editar los estilos de texto del patrón
Segundo nivel
Tercer nivel
Cuarto nivel
Quinto nivel</a:t>
            </a:r>
            <a:endParaRPr lang="en-US" dirty="0"/>
          </a:p>
        </p:txBody>
      </p:sp>
      <p:sp>
        <p:nvSpPr>
          <p:cNvPr id="5" name="Date Placeholder 4"/>
          <p:cNvSpPr>
            <a:spLocks noGrp="1"/>
          </p:cNvSpPr>
          <p:nvPr>
            <p:ph type="dt" sz="half" idx="10"/>
          </p:nvPr>
        </p:nvSpPr>
        <p:spPr>
          <a:xfrm>
            <a:off x="723900" y="6453386"/>
            <a:ext cx="1204572" cy="404614"/>
          </a:xfrm>
        </p:spPr>
        <p:txBody>
          <a:bodyPr/>
          <a:lstStyle>
            <a:lvl1pPr>
              <a:defRPr>
                <a:solidFill>
                  <a:schemeClr val="tx2"/>
                </a:solidFill>
              </a:defRPr>
            </a:lvl1pPr>
          </a:lstStyle>
          <a:p>
            <a:fld id="{87DE6118-2437-4B30-8E3C-4D2BE6020583}" type="datetimeFigureOut">
              <a:rPr lang="en-US" dirty="0"/>
              <a:pPr/>
              <a:t>7/17/2021</a:t>
            </a:fld>
            <a:endParaRPr lang="en-US" dirty="0"/>
          </a:p>
        </p:txBody>
      </p:sp>
      <p:sp>
        <p:nvSpPr>
          <p:cNvPr id="6" name="Footer Placeholder 5"/>
          <p:cNvSpPr>
            <a:spLocks noGrp="1"/>
          </p:cNvSpPr>
          <p:nvPr>
            <p:ph type="ftr" sz="quarter" idx="11"/>
          </p:nvPr>
        </p:nvSpPr>
        <p:spPr>
          <a:xfrm>
            <a:off x="2205945" y="6453386"/>
            <a:ext cx="2373675" cy="404614"/>
          </a:xfrm>
        </p:spPr>
        <p:txBody>
          <a:bodyPr/>
          <a:lstStyle>
            <a:lvl1pPr>
              <a:defRPr>
                <a:solidFill>
                  <a:schemeClr val="tx2"/>
                </a:solidFill>
              </a:defRPr>
            </a:lvl1pPr>
          </a:lstStyle>
          <a:p>
            <a:endParaRPr lang="en-US" dirty="0"/>
          </a:p>
        </p:txBody>
      </p:sp>
      <p:sp>
        <p:nvSpPr>
          <p:cNvPr id="7" name="Slide Number Placeholder 6"/>
          <p:cNvSpPr>
            <a:spLocks noGrp="1"/>
          </p:cNvSpPr>
          <p:nvPr>
            <p:ph type="sldNum" sz="quarter" idx="12"/>
          </p:nvPr>
        </p:nvSpPr>
        <p:spPr>
          <a:xfrm>
            <a:off x="9883140" y="6453386"/>
            <a:ext cx="1596292" cy="404614"/>
          </a:xfrm>
        </p:spPr>
        <p:txBody>
          <a:bodyPr/>
          <a:lstStyle>
            <a:lvl1pPr>
              <a:defRPr>
                <a:solidFill>
                  <a:schemeClr val="tx2"/>
                </a:solidFill>
              </a:defRPr>
            </a:lvl1pPr>
          </a:lstStyle>
          <a:p>
            <a:fld id="{69E57DC2-970A-4B3E-BB1C-7A09969E49DF}" type="slidenum">
              <a:rPr lang="en-US" dirty="0"/>
              <a:pPr/>
              <a:t>‹Nº›</a:t>
            </a:fld>
            <a:endParaRPr lang="en-US" dirty="0"/>
          </a:p>
        </p:txBody>
      </p:sp>
      <p:sp>
        <p:nvSpPr>
          <p:cNvPr id="9" name="Rectangle 8" title="Divider Bar"/>
          <p:cNvSpPr/>
          <p:nvPr/>
        </p:nvSpPr>
        <p:spPr>
          <a:xfrm>
            <a:off x="5303520" y="376"/>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365191315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371600" y="685800"/>
            <a:ext cx="9601200" cy="1485900"/>
          </a:xfrm>
          <a:prstGeom prst="rect">
            <a:avLst/>
          </a:prstGeom>
        </p:spPr>
        <p:txBody>
          <a:bodyPr vert="horz" lIns="91440" tIns="45720" rIns="91440" bIns="45720" rtlCol="0" anchor="t">
            <a:normAutofit/>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1371600" y="2286000"/>
            <a:ext cx="9601200" cy="3581400"/>
          </a:xfrm>
          <a:prstGeom prst="rect">
            <a:avLst/>
          </a:prstGeom>
        </p:spPr>
        <p:txBody>
          <a:bodyPr vert="horz" lIns="91440" tIns="45720" rIns="91440" bIns="45720" rtlCol="0">
            <a:normAutofit/>
          </a:bodyPr>
          <a:lstStyle/>
          <a:p>
            <a:pPr lvl="0"/>
            <a:r>
              <a:rPr lang="es-ES"/>
              <a:t>Editar los estilos de texto del patrón
Segundo nivel
Tercer nivel
Cuarto nivel
Quinto nivel</a:t>
            </a:r>
            <a:endParaRPr lang="en-US" dirty="0"/>
          </a:p>
        </p:txBody>
      </p:sp>
      <p:sp>
        <p:nvSpPr>
          <p:cNvPr id="4" name="Date Placeholder 3"/>
          <p:cNvSpPr>
            <a:spLocks noGrp="1"/>
          </p:cNvSpPr>
          <p:nvPr>
            <p:ph type="dt" sz="half" idx="2"/>
          </p:nvPr>
        </p:nvSpPr>
        <p:spPr>
          <a:xfrm>
            <a:off x="1390650" y="6453386"/>
            <a:ext cx="1204572" cy="404614"/>
          </a:xfrm>
          <a:prstGeom prst="rect">
            <a:avLst/>
          </a:prstGeom>
        </p:spPr>
        <p:txBody>
          <a:bodyPr vert="horz" lIns="91440" tIns="45720" rIns="91440" bIns="45720" rtlCol="0" anchor="ctr"/>
          <a:lstStyle>
            <a:lvl1pPr algn="l">
              <a:defRPr sz="1200" baseline="0">
                <a:solidFill>
                  <a:schemeClr val="tx2"/>
                </a:solidFill>
              </a:defRPr>
            </a:lvl1pPr>
          </a:lstStyle>
          <a:p>
            <a:fld id="{87DE6118-2437-4B30-8E3C-4D2BE6020583}" type="datetimeFigureOut">
              <a:rPr lang="en-US" dirty="0"/>
              <a:pPr/>
              <a:t>7/17/2021</a:t>
            </a:fld>
            <a:endParaRPr lang="en-US" dirty="0"/>
          </a:p>
        </p:txBody>
      </p:sp>
      <p:sp>
        <p:nvSpPr>
          <p:cNvPr id="5" name="Footer Placeholder 4"/>
          <p:cNvSpPr>
            <a:spLocks noGrp="1"/>
          </p:cNvSpPr>
          <p:nvPr>
            <p:ph type="ftr" sz="quarter" idx="3"/>
          </p:nvPr>
        </p:nvSpPr>
        <p:spPr>
          <a:xfrm>
            <a:off x="2893564" y="6453386"/>
            <a:ext cx="6280830" cy="404614"/>
          </a:xfrm>
          <a:prstGeom prst="rect">
            <a:avLst/>
          </a:prstGeom>
        </p:spPr>
        <p:txBody>
          <a:bodyPr vert="horz" lIns="91440" tIns="45720" rIns="91440" bIns="45720" rtlCol="0" anchor="ctr"/>
          <a:lstStyle>
            <a:lvl1pPr algn="l">
              <a:defRPr sz="1200" baseline="0">
                <a:solidFill>
                  <a:schemeClr val="tx2"/>
                </a:solidFill>
              </a:defRPr>
            </a:lvl1pPr>
          </a:lstStyle>
          <a:p>
            <a:endParaRPr lang="en-US" dirty="0"/>
          </a:p>
        </p:txBody>
      </p:sp>
      <p:sp>
        <p:nvSpPr>
          <p:cNvPr id="6" name="Slide Number Placeholder 5"/>
          <p:cNvSpPr>
            <a:spLocks noGrp="1"/>
          </p:cNvSpPr>
          <p:nvPr>
            <p:ph type="sldNum" sz="quarter" idx="4"/>
          </p:nvPr>
        </p:nvSpPr>
        <p:spPr>
          <a:xfrm>
            <a:off x="9472736" y="6453386"/>
            <a:ext cx="1596292" cy="404614"/>
          </a:xfrm>
          <a:prstGeom prst="rect">
            <a:avLst/>
          </a:prstGeom>
        </p:spPr>
        <p:txBody>
          <a:bodyPr vert="horz" lIns="91440" tIns="45720" rIns="91440" bIns="45720" rtlCol="0" anchor="ctr"/>
          <a:lstStyle>
            <a:lvl1pPr algn="r">
              <a:defRPr sz="1200" baseline="0">
                <a:solidFill>
                  <a:schemeClr val="tx2"/>
                </a:solidFill>
              </a:defRPr>
            </a:lvl1pPr>
          </a:lstStyle>
          <a:p>
            <a:fld id="{69E57DC2-970A-4B3E-BB1C-7A09969E49DF}" type="slidenum">
              <a:rPr lang="en-US" dirty="0"/>
              <a:pPr/>
              <a:t>‹Nº›</a:t>
            </a:fld>
            <a:endParaRPr lang="en-US" dirty="0"/>
          </a:p>
        </p:txBody>
      </p:sp>
      <p:sp>
        <p:nvSpPr>
          <p:cNvPr id="9" name="Rectangle 8" title="Side bar"/>
          <p:cNvSpPr/>
          <p:nvPr/>
        </p:nvSpPr>
        <p:spPr>
          <a:xfrm>
            <a:off x="478095" y="376"/>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554464344"/>
      </p:ext>
    </p:extLst>
  </p:cSld>
  <p:clrMap bg1="lt1" tx1="dk1" bg2="lt2" tx2="dk2" accent1="accent1" accent2="accent2" accent3="accent3" accent4="accent4" accent5="accent5" accent6="accent6" hlink="hlink" folHlink="folHlink"/>
  <p:sldLayoutIdLst>
    <p:sldLayoutId id="2147483680" r:id="rId1"/>
    <p:sldLayoutId id="2147483681" r:id="rId2"/>
    <p:sldLayoutId id="2147483682" r:id="rId3"/>
    <p:sldLayoutId id="2147483683" r:id="rId4"/>
    <p:sldLayoutId id="2147483684" r:id="rId5"/>
    <p:sldLayoutId id="2147483685" r:id="rId6"/>
    <p:sldLayoutId id="2147483686" r:id="rId7"/>
    <p:sldLayoutId id="2147483687" r:id="rId8"/>
    <p:sldLayoutId id="2147483688" r:id="rId9"/>
    <p:sldLayoutId id="2147483689" r:id="rId10"/>
    <p:sldLayoutId id="2147483690" r:id="rId11"/>
  </p:sldLayoutIdLst>
  <p:txStyles>
    <p:titleStyle>
      <a:lvl1pPr algn="l" defTabSz="914400" rtl="0" eaLnBrk="1" latinLnBrk="0" hangingPunct="1">
        <a:lnSpc>
          <a:spcPct val="89000"/>
        </a:lnSpc>
        <a:spcBef>
          <a:spcPct val="0"/>
        </a:spcBef>
        <a:buNone/>
        <a:defRPr sz="4400" kern="1200" baseline="0">
          <a:solidFill>
            <a:schemeClr val="tx2"/>
          </a:solidFill>
          <a:latin typeface="+mj-lt"/>
          <a:ea typeface="+mj-ea"/>
          <a:cs typeface="+mj-cs"/>
        </a:defRPr>
      </a:lvl1pPr>
    </p:titleStyle>
    <p:bodyStyle>
      <a:lvl1pPr marL="384048" indent="-384048" algn="l" defTabSz="914400" rtl="0" eaLnBrk="1" latinLnBrk="0" hangingPunct="1">
        <a:lnSpc>
          <a:spcPct val="94000"/>
        </a:lnSpc>
        <a:spcBef>
          <a:spcPts val="1000"/>
        </a:spcBef>
        <a:spcAft>
          <a:spcPts val="200"/>
        </a:spcAft>
        <a:buFont typeface="Franklin Gothic Book" panose="020B0503020102020204" pitchFamily="34" charset="0"/>
        <a:buChar char="■"/>
        <a:defRPr sz="2000" kern="1200" baseline="0">
          <a:solidFill>
            <a:schemeClr val="tx2"/>
          </a:solidFill>
          <a:latin typeface="+mn-lt"/>
          <a:ea typeface="+mn-ea"/>
          <a:cs typeface="+mn-cs"/>
        </a:defRPr>
      </a:lvl1pPr>
      <a:lvl2pPr marL="9144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2000" i="1" kern="1200" baseline="0">
          <a:solidFill>
            <a:schemeClr val="tx2"/>
          </a:solidFill>
          <a:latin typeface="+mn-lt"/>
          <a:ea typeface="+mn-ea"/>
          <a:cs typeface="+mn-cs"/>
        </a:defRPr>
      </a:lvl2pPr>
      <a:lvl3pPr marL="13716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800" kern="1200" baseline="0">
          <a:solidFill>
            <a:schemeClr val="tx2"/>
          </a:solidFill>
          <a:latin typeface="+mn-lt"/>
          <a:ea typeface="+mn-ea"/>
          <a:cs typeface="+mn-cs"/>
        </a:defRPr>
      </a:lvl3pPr>
      <a:lvl4pPr marL="18288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800" i="1" kern="1200" baseline="0">
          <a:solidFill>
            <a:schemeClr val="tx2"/>
          </a:solidFill>
          <a:latin typeface="+mn-lt"/>
          <a:ea typeface="+mn-ea"/>
          <a:cs typeface="+mn-cs"/>
        </a:defRPr>
      </a:lvl4pPr>
      <a:lvl5pPr marL="22860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kern="1200" baseline="0">
          <a:solidFill>
            <a:schemeClr val="tx2"/>
          </a:solidFill>
          <a:latin typeface="+mn-lt"/>
          <a:ea typeface="+mn-ea"/>
          <a:cs typeface="+mn-cs"/>
        </a:defRPr>
      </a:lvl5pPr>
      <a:lvl6pPr marL="27432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i="1" kern="1200" baseline="0">
          <a:solidFill>
            <a:schemeClr val="tx2"/>
          </a:solidFill>
          <a:latin typeface="+mn-lt"/>
          <a:ea typeface="+mn-ea"/>
          <a:cs typeface="+mn-cs"/>
        </a:defRPr>
      </a:lvl6pPr>
      <a:lvl7pPr marL="32004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7pPr>
      <a:lvl8pPr marL="36576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i="1" kern="1200" baseline="0">
          <a:solidFill>
            <a:schemeClr val="tx2"/>
          </a:solidFill>
          <a:latin typeface="+mn-lt"/>
          <a:ea typeface="+mn-ea"/>
          <a:cs typeface="+mn-cs"/>
        </a:defRPr>
      </a:lvl8pPr>
      <a:lvl9pPr marL="41148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3" orient="horz" pos="1368">
          <p15:clr>
            <a:srgbClr val="F26B43"/>
          </p15:clr>
        </p15:guide>
        <p15:guide id="4" orient="horz" pos="1440">
          <p15:clr>
            <a:srgbClr val="F26B43"/>
          </p15:clr>
        </p15:guide>
        <p15:guide id="6" orient="horz" pos="3696">
          <p15:clr>
            <a:srgbClr val="F26B43"/>
          </p15:clr>
        </p15:guide>
        <p15:guide id="7" orient="horz" pos="432">
          <p15:clr>
            <a:srgbClr val="F26B43"/>
          </p15:clr>
        </p15:guide>
        <p15:guide id="8" orient="horz" pos="1512">
          <p15:clr>
            <a:srgbClr val="F26B43"/>
          </p15:clr>
        </p15:guide>
        <p15:guide id="9" pos="6912">
          <p15:clr>
            <a:srgbClr val="F26B43"/>
          </p15:clr>
        </p15:guide>
        <p15:guide id="10" pos="936">
          <p15:clr>
            <a:srgbClr val="F26B43"/>
          </p15:clr>
        </p15:guide>
        <p15:guide id="11" pos="864">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hyperlink" Target="mailto:sploredo@yahoo.com.mx" TargetMode="External"/><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hyperlink" Target="mailto:spadillal@uaemex.mx" TargetMode="External"/></Relationships>
</file>

<file path=ppt/slides/_rels/slide10.xml.rels><?xml version="1.0" encoding="UTF-8" standalone="yes"?>
<Relationships xmlns="http://schemas.openxmlformats.org/package/2006/relationships"><Relationship Id="rId2" Type="http://schemas.openxmlformats.org/officeDocument/2006/relationships/comments" Target="../comments/comment1.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customXml" Target="../ink/ink1.xml"/><Relationship Id="rId2" Type="http://schemas.openxmlformats.org/officeDocument/2006/relationships/image" Target="../media/image8.png"/><Relationship Id="rId1" Type="http://schemas.openxmlformats.org/officeDocument/2006/relationships/slideLayout" Target="../slideLayouts/slideLayout7.xml"/><Relationship Id="rId9" Type="http://schemas.openxmlformats.org/officeDocument/2006/relationships/image" Target="../media/image9.jp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ítulo 2">
            <a:extLst>
              <a:ext uri="{FF2B5EF4-FFF2-40B4-BE49-F238E27FC236}">
                <a16:creationId xmlns:a16="http://schemas.microsoft.com/office/drawing/2014/main" id="{CE05A65E-60C2-41D9-A075-60B7FE6FC92C}"/>
              </a:ext>
            </a:extLst>
          </p:cNvPr>
          <p:cNvSpPr>
            <a:spLocks noGrp="1"/>
          </p:cNvSpPr>
          <p:nvPr>
            <p:ph type="subTitle" idx="1"/>
          </p:nvPr>
        </p:nvSpPr>
        <p:spPr>
          <a:xfrm>
            <a:off x="1371600" y="1541268"/>
            <a:ext cx="9144000" cy="1655762"/>
          </a:xfrm>
        </p:spPr>
        <p:txBody>
          <a:bodyPr>
            <a:normAutofit/>
          </a:bodyPr>
          <a:lstStyle/>
          <a:p>
            <a:r>
              <a:rPr lang="es-MX" sz="3600" b="1" dirty="0"/>
              <a:t>Seguridad alimentaria </a:t>
            </a:r>
          </a:p>
        </p:txBody>
      </p:sp>
      <p:pic>
        <p:nvPicPr>
          <p:cNvPr id="6" name="Imagen 5" descr="Imagen que contiene imágenes prediseñadas&#10;&#10;Descripción generada con confianza muy alta">
            <a:extLst>
              <a:ext uri="{FF2B5EF4-FFF2-40B4-BE49-F238E27FC236}">
                <a16:creationId xmlns:a16="http://schemas.microsoft.com/office/drawing/2014/main" id="{363A2C40-6F3F-4965-958C-EE87487CDBD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144898" y="3130097"/>
            <a:ext cx="1627752" cy="1489547"/>
          </a:xfrm>
          <a:prstGeom prst="rect">
            <a:avLst/>
          </a:prstGeom>
        </p:spPr>
      </p:pic>
      <p:sp>
        <p:nvSpPr>
          <p:cNvPr id="7" name="Rectángulo 6">
            <a:extLst>
              <a:ext uri="{FF2B5EF4-FFF2-40B4-BE49-F238E27FC236}">
                <a16:creationId xmlns:a16="http://schemas.microsoft.com/office/drawing/2014/main" id="{896CA3EC-4ED4-4D45-8240-FB426DEF5D76}"/>
              </a:ext>
            </a:extLst>
          </p:cNvPr>
          <p:cNvSpPr/>
          <p:nvPr/>
        </p:nvSpPr>
        <p:spPr>
          <a:xfrm>
            <a:off x="100584" y="0"/>
            <a:ext cx="64008" cy="6858000"/>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s-MX"/>
          </a:p>
        </p:txBody>
      </p:sp>
      <p:sp>
        <p:nvSpPr>
          <p:cNvPr id="8" name="Rectángulo 7">
            <a:extLst>
              <a:ext uri="{FF2B5EF4-FFF2-40B4-BE49-F238E27FC236}">
                <a16:creationId xmlns:a16="http://schemas.microsoft.com/office/drawing/2014/main" id="{027128E7-2AE8-4BBE-987D-751FFD4B8043}"/>
              </a:ext>
            </a:extLst>
          </p:cNvPr>
          <p:cNvSpPr/>
          <p:nvPr/>
        </p:nvSpPr>
        <p:spPr>
          <a:xfrm>
            <a:off x="252984" y="6096"/>
            <a:ext cx="64008" cy="6858000"/>
          </a:xfrm>
          <a:prstGeom prst="rect">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s-MX"/>
          </a:p>
        </p:txBody>
      </p:sp>
      <p:sp>
        <p:nvSpPr>
          <p:cNvPr id="9" name="Rectángulo 8">
            <a:extLst>
              <a:ext uri="{FF2B5EF4-FFF2-40B4-BE49-F238E27FC236}">
                <a16:creationId xmlns:a16="http://schemas.microsoft.com/office/drawing/2014/main" id="{589D6E42-0BBE-446E-BDC7-DCB944E2B358}"/>
              </a:ext>
            </a:extLst>
          </p:cNvPr>
          <p:cNvSpPr/>
          <p:nvPr/>
        </p:nvSpPr>
        <p:spPr>
          <a:xfrm>
            <a:off x="405384" y="21336"/>
            <a:ext cx="64008" cy="6858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0" name="Rectángulo 9">
            <a:extLst>
              <a:ext uri="{FF2B5EF4-FFF2-40B4-BE49-F238E27FC236}">
                <a16:creationId xmlns:a16="http://schemas.microsoft.com/office/drawing/2014/main" id="{6EE5F15E-CDEE-47FA-B8C5-1C447A99C49C}"/>
              </a:ext>
            </a:extLst>
          </p:cNvPr>
          <p:cNvSpPr/>
          <p:nvPr/>
        </p:nvSpPr>
        <p:spPr>
          <a:xfrm rot="5400000">
            <a:off x="8205776" y="3183969"/>
            <a:ext cx="64008" cy="6858000"/>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s-MX"/>
          </a:p>
        </p:txBody>
      </p:sp>
      <p:sp>
        <p:nvSpPr>
          <p:cNvPr id="12" name="CuadroTexto 11">
            <a:extLst>
              <a:ext uri="{FF2B5EF4-FFF2-40B4-BE49-F238E27FC236}">
                <a16:creationId xmlns:a16="http://schemas.microsoft.com/office/drawing/2014/main" id="{C679C31E-67D5-4222-BC97-5D457907479C}"/>
              </a:ext>
            </a:extLst>
          </p:cNvPr>
          <p:cNvSpPr txBox="1"/>
          <p:nvPr/>
        </p:nvSpPr>
        <p:spPr>
          <a:xfrm>
            <a:off x="3549162" y="4171009"/>
            <a:ext cx="4160520" cy="1631216"/>
          </a:xfrm>
          <a:prstGeom prst="rect">
            <a:avLst/>
          </a:prstGeom>
          <a:noFill/>
        </p:spPr>
        <p:txBody>
          <a:bodyPr wrap="square" rtlCol="0">
            <a:spAutoFit/>
          </a:bodyPr>
          <a:lstStyle/>
          <a:p>
            <a:r>
              <a:rPr lang="es-MX" sz="2000" dirty="0"/>
              <a:t>Silvia Padilla Loredo</a:t>
            </a:r>
          </a:p>
          <a:p>
            <a:endParaRPr lang="es-MX" sz="2000" dirty="0"/>
          </a:p>
          <a:p>
            <a:r>
              <a:rPr lang="es-MX" sz="2000" dirty="0"/>
              <a:t> </a:t>
            </a:r>
            <a:r>
              <a:rPr lang="es-MX" sz="2000" dirty="0">
                <a:hlinkClick r:id="rId3"/>
              </a:rPr>
              <a:t>sploredo@yahoo.com.mx</a:t>
            </a:r>
            <a:endParaRPr lang="es-MX" sz="2000" dirty="0"/>
          </a:p>
          <a:p>
            <a:endParaRPr lang="es-MX" sz="2000" dirty="0"/>
          </a:p>
          <a:p>
            <a:r>
              <a:rPr lang="es-MX" sz="2000" dirty="0">
                <a:hlinkClick r:id="rId4"/>
              </a:rPr>
              <a:t>spadillal@uaemex.mx</a:t>
            </a:r>
            <a:endParaRPr lang="es-MX" sz="2000" dirty="0"/>
          </a:p>
        </p:txBody>
      </p:sp>
      <p:sp>
        <p:nvSpPr>
          <p:cNvPr id="13" name="AutoShape 2" descr="Resultado de imagen para logo universidad anahuac">
            <a:extLst>
              <a:ext uri="{FF2B5EF4-FFF2-40B4-BE49-F238E27FC236}">
                <a16:creationId xmlns:a16="http://schemas.microsoft.com/office/drawing/2014/main" id="{EA292E32-AC81-4925-AE96-59262BFCCCE8}"/>
              </a:ext>
            </a:extLst>
          </p:cNvPr>
          <p:cNvSpPr>
            <a:spLocks noChangeAspect="1" noChangeArrowheads="1"/>
          </p:cNvSpPr>
          <p:nvPr/>
        </p:nvSpPr>
        <p:spPr bwMode="auto">
          <a:xfrm>
            <a:off x="5943600"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16" name="Rectángulo 15">
            <a:extLst>
              <a:ext uri="{FF2B5EF4-FFF2-40B4-BE49-F238E27FC236}">
                <a16:creationId xmlns:a16="http://schemas.microsoft.com/office/drawing/2014/main" id="{15899A2B-F883-4A3C-8FF2-12457DD01648}"/>
              </a:ext>
            </a:extLst>
          </p:cNvPr>
          <p:cNvSpPr/>
          <p:nvPr/>
        </p:nvSpPr>
        <p:spPr>
          <a:xfrm rot="5400000">
            <a:off x="8205776" y="3315610"/>
            <a:ext cx="64008" cy="6858000"/>
          </a:xfrm>
          <a:prstGeom prst="rect">
            <a:avLst/>
          </a:prstGeom>
          <a:solidFill>
            <a:schemeClr val="accent4">
              <a:lumMod val="50000"/>
            </a:schemeClr>
          </a:solidFill>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85227378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contenido 4">
            <a:extLst>
              <a:ext uri="{FF2B5EF4-FFF2-40B4-BE49-F238E27FC236}">
                <a16:creationId xmlns:a16="http://schemas.microsoft.com/office/drawing/2014/main" id="{3C1E1EB7-B4FB-204B-9F45-95E11DF09594}"/>
              </a:ext>
            </a:extLst>
          </p:cNvPr>
          <p:cNvSpPr txBox="1">
            <a:spLocks/>
          </p:cNvSpPr>
          <p:nvPr/>
        </p:nvSpPr>
        <p:spPr>
          <a:xfrm>
            <a:off x="1085215" y="765852"/>
            <a:ext cx="9282674" cy="5546134"/>
          </a:xfrm>
          <a:prstGeom prst="rect">
            <a:avLst/>
          </a:prstGeom>
        </p:spPr>
        <p:txBody>
          <a:bodyPr vert="horz" wrap="square" lIns="91440" tIns="45720" rIns="91440" bIns="45720" rtlCol="0">
            <a:spAutoFit/>
          </a:bodyPr>
          <a:lstStyle>
            <a:lvl1pPr marL="384048" indent="-384048" algn="l" defTabSz="914400" rtl="0" eaLnBrk="1" latinLnBrk="0" hangingPunct="1">
              <a:lnSpc>
                <a:spcPct val="94000"/>
              </a:lnSpc>
              <a:spcBef>
                <a:spcPts val="1000"/>
              </a:spcBef>
              <a:spcAft>
                <a:spcPts val="200"/>
              </a:spcAft>
              <a:buFont typeface="Franklin Gothic Book" panose="020B0503020102020204" pitchFamily="34" charset="0"/>
              <a:buChar char="■"/>
              <a:defRPr sz="2000" kern="1200" baseline="0">
                <a:solidFill>
                  <a:schemeClr val="tx2"/>
                </a:solidFill>
                <a:latin typeface="+mn-lt"/>
                <a:ea typeface="+mn-ea"/>
                <a:cs typeface="+mn-cs"/>
              </a:defRPr>
            </a:lvl1pPr>
            <a:lvl2pPr marL="9144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2000" i="1" kern="1200" baseline="0">
                <a:solidFill>
                  <a:schemeClr val="tx2"/>
                </a:solidFill>
                <a:latin typeface="+mn-lt"/>
                <a:ea typeface="+mn-ea"/>
                <a:cs typeface="+mn-cs"/>
              </a:defRPr>
            </a:lvl2pPr>
            <a:lvl3pPr marL="13716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800" kern="1200" baseline="0">
                <a:solidFill>
                  <a:schemeClr val="tx2"/>
                </a:solidFill>
                <a:latin typeface="+mn-lt"/>
                <a:ea typeface="+mn-ea"/>
                <a:cs typeface="+mn-cs"/>
              </a:defRPr>
            </a:lvl3pPr>
            <a:lvl4pPr marL="18288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800" i="1" kern="1200" baseline="0">
                <a:solidFill>
                  <a:schemeClr val="tx2"/>
                </a:solidFill>
                <a:latin typeface="+mn-lt"/>
                <a:ea typeface="+mn-ea"/>
                <a:cs typeface="+mn-cs"/>
              </a:defRPr>
            </a:lvl4pPr>
            <a:lvl5pPr marL="22860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kern="1200" baseline="0">
                <a:solidFill>
                  <a:schemeClr val="tx2"/>
                </a:solidFill>
                <a:latin typeface="+mn-lt"/>
                <a:ea typeface="+mn-ea"/>
                <a:cs typeface="+mn-cs"/>
              </a:defRPr>
            </a:lvl5pPr>
            <a:lvl6pPr marL="27432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i="1" kern="1200" baseline="0">
                <a:solidFill>
                  <a:schemeClr val="tx2"/>
                </a:solidFill>
                <a:latin typeface="+mn-lt"/>
                <a:ea typeface="+mn-ea"/>
                <a:cs typeface="+mn-cs"/>
              </a:defRPr>
            </a:lvl6pPr>
            <a:lvl7pPr marL="32004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7pPr>
            <a:lvl8pPr marL="36576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i="1" kern="1200" baseline="0">
                <a:solidFill>
                  <a:schemeClr val="tx2"/>
                </a:solidFill>
                <a:latin typeface="+mn-lt"/>
                <a:ea typeface="+mn-ea"/>
                <a:cs typeface="+mn-cs"/>
              </a:defRPr>
            </a:lvl8pPr>
            <a:lvl9pPr marL="41148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9pPr>
          </a:lstStyle>
          <a:p>
            <a:pPr algn="just"/>
            <a:r>
              <a:rPr lang="es-ES" dirty="0"/>
              <a:t>Condiciones agronómicas, biológicas, económicas y sociales en una región. </a:t>
            </a:r>
            <a:endParaRPr lang="es-MX" dirty="0"/>
          </a:p>
          <a:p>
            <a:pPr algn="just"/>
            <a:r>
              <a:rPr lang="es-MX" dirty="0"/>
              <a:t>Degradación del medio ambiente.</a:t>
            </a:r>
          </a:p>
          <a:p>
            <a:pPr algn="just"/>
            <a:r>
              <a:rPr lang="es-MX" dirty="0"/>
              <a:t>Contaminación.</a:t>
            </a:r>
          </a:p>
          <a:p>
            <a:pPr algn="just"/>
            <a:r>
              <a:rPr lang="es-MX" dirty="0"/>
              <a:t>Malas condiciones sanitarias. </a:t>
            </a:r>
          </a:p>
          <a:p>
            <a:pPr algn="just"/>
            <a:r>
              <a:rPr lang="es-MX" dirty="0"/>
              <a:t> Disponibilidad. </a:t>
            </a:r>
          </a:p>
          <a:p>
            <a:pPr algn="just"/>
            <a:r>
              <a:rPr lang="es-MX" dirty="0"/>
              <a:t>Suficiencia de alimentos, calidad e inocuidad. </a:t>
            </a:r>
          </a:p>
          <a:p>
            <a:pPr algn="just"/>
            <a:r>
              <a:rPr lang="es-ES" dirty="0"/>
              <a:t>Aumento en el precio de los alimentos.</a:t>
            </a:r>
          </a:p>
          <a:p>
            <a:pPr algn="just"/>
            <a:r>
              <a:rPr lang="es-ES" dirty="0"/>
              <a:t>Aumento de la población de una región en forma más que proporcional.</a:t>
            </a:r>
          </a:p>
          <a:p>
            <a:pPr algn="just"/>
            <a:r>
              <a:rPr lang="es-ES" dirty="0"/>
              <a:t>Deficientes formas de producción y distribución del alimento.</a:t>
            </a:r>
          </a:p>
          <a:p>
            <a:pPr algn="just"/>
            <a:r>
              <a:rPr lang="es-ES" dirty="0"/>
              <a:t>Presencia de mercados agroalimentarios segregados y oligopólicos.</a:t>
            </a:r>
            <a:endParaRPr lang="es-MX" dirty="0"/>
          </a:p>
          <a:p>
            <a:pPr algn="just"/>
            <a:r>
              <a:rPr lang="es-ES" dirty="0"/>
              <a:t>Mal uso o desvío de productos agropecuarios para fines no alimentarios como la producción de combustibles biocombustibles, plásticos o fertilizantes.</a:t>
            </a:r>
          </a:p>
          <a:p>
            <a:pPr algn="just"/>
            <a:r>
              <a:rPr lang="es-ES" dirty="0"/>
              <a:t>Crisis financieras y energéticas. </a:t>
            </a:r>
            <a:endParaRPr lang="es-MX" dirty="0"/>
          </a:p>
        </p:txBody>
      </p:sp>
      <p:sp>
        <p:nvSpPr>
          <p:cNvPr id="2" name="Rectángulo 1"/>
          <p:cNvSpPr/>
          <p:nvPr/>
        </p:nvSpPr>
        <p:spPr>
          <a:xfrm>
            <a:off x="1512202" y="304187"/>
            <a:ext cx="7739619" cy="461665"/>
          </a:xfrm>
          <a:prstGeom prst="rect">
            <a:avLst/>
          </a:prstGeom>
        </p:spPr>
        <p:txBody>
          <a:bodyPr wrap="none">
            <a:spAutoFit/>
          </a:bodyPr>
          <a:lstStyle/>
          <a:p>
            <a:r>
              <a:rPr lang="es-ES" sz="2400" b="1" dirty="0"/>
              <a:t>Factores de riesgo que conlleva la inseguridad alimentaria</a:t>
            </a:r>
            <a:endParaRPr lang="es-MX" sz="2400" b="1" dirty="0"/>
          </a:p>
        </p:txBody>
      </p:sp>
    </p:spTree>
    <p:extLst>
      <p:ext uri="{BB962C8B-B14F-4D97-AF65-F5344CB8AC3E}">
        <p14:creationId xmlns:p14="http://schemas.microsoft.com/office/powerpoint/2010/main" val="148623588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4">
            <a:extLst>
              <a:ext uri="{FF2B5EF4-FFF2-40B4-BE49-F238E27FC236}">
                <a16:creationId xmlns:a16="http://schemas.microsoft.com/office/drawing/2014/main" id="{68218CEF-59A3-CE47-A28D-1CD801A5991E}"/>
              </a:ext>
            </a:extLst>
          </p:cNvPr>
          <p:cNvSpPr txBox="1">
            <a:spLocks/>
          </p:cNvSpPr>
          <p:nvPr/>
        </p:nvSpPr>
        <p:spPr>
          <a:xfrm>
            <a:off x="1720455" y="1141731"/>
            <a:ext cx="7929982" cy="1268039"/>
          </a:xfrm>
          <a:prstGeom prst="rect">
            <a:avLst/>
          </a:prstGeom>
        </p:spPr>
        <p:txBody>
          <a:bodyPr vert="horz" wrap="square" lIns="91440" tIns="45720" rIns="91440" bIns="45720" rtlCol="0">
            <a:spAutoFit/>
          </a:bodyPr>
          <a:lstStyle>
            <a:lvl1pPr marL="384048" indent="-384048" algn="l" defTabSz="914400" rtl="0" eaLnBrk="1" latinLnBrk="0" hangingPunct="1">
              <a:lnSpc>
                <a:spcPct val="94000"/>
              </a:lnSpc>
              <a:spcBef>
                <a:spcPts val="1000"/>
              </a:spcBef>
              <a:spcAft>
                <a:spcPts val="200"/>
              </a:spcAft>
              <a:buFont typeface="Franklin Gothic Book" panose="020B0503020102020204" pitchFamily="34" charset="0"/>
              <a:buChar char="■"/>
              <a:defRPr sz="2000" kern="1200" baseline="0">
                <a:solidFill>
                  <a:schemeClr val="tx2"/>
                </a:solidFill>
                <a:latin typeface="+mn-lt"/>
                <a:ea typeface="+mn-ea"/>
                <a:cs typeface="+mn-cs"/>
              </a:defRPr>
            </a:lvl1pPr>
            <a:lvl2pPr marL="9144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2000" i="1" kern="1200" baseline="0">
                <a:solidFill>
                  <a:schemeClr val="tx2"/>
                </a:solidFill>
                <a:latin typeface="+mn-lt"/>
                <a:ea typeface="+mn-ea"/>
                <a:cs typeface="+mn-cs"/>
              </a:defRPr>
            </a:lvl2pPr>
            <a:lvl3pPr marL="13716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800" kern="1200" baseline="0">
                <a:solidFill>
                  <a:schemeClr val="tx2"/>
                </a:solidFill>
                <a:latin typeface="+mn-lt"/>
                <a:ea typeface="+mn-ea"/>
                <a:cs typeface="+mn-cs"/>
              </a:defRPr>
            </a:lvl3pPr>
            <a:lvl4pPr marL="18288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800" i="1" kern="1200" baseline="0">
                <a:solidFill>
                  <a:schemeClr val="tx2"/>
                </a:solidFill>
                <a:latin typeface="+mn-lt"/>
                <a:ea typeface="+mn-ea"/>
                <a:cs typeface="+mn-cs"/>
              </a:defRPr>
            </a:lvl4pPr>
            <a:lvl5pPr marL="22860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kern="1200" baseline="0">
                <a:solidFill>
                  <a:schemeClr val="tx2"/>
                </a:solidFill>
                <a:latin typeface="+mn-lt"/>
                <a:ea typeface="+mn-ea"/>
                <a:cs typeface="+mn-cs"/>
              </a:defRPr>
            </a:lvl5pPr>
            <a:lvl6pPr marL="27432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i="1" kern="1200" baseline="0">
                <a:solidFill>
                  <a:schemeClr val="tx2"/>
                </a:solidFill>
                <a:latin typeface="+mn-lt"/>
                <a:ea typeface="+mn-ea"/>
                <a:cs typeface="+mn-cs"/>
              </a:defRPr>
            </a:lvl6pPr>
            <a:lvl7pPr marL="32004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7pPr>
            <a:lvl8pPr marL="36576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i="1" kern="1200" baseline="0">
                <a:solidFill>
                  <a:schemeClr val="tx2"/>
                </a:solidFill>
                <a:latin typeface="+mn-lt"/>
                <a:ea typeface="+mn-ea"/>
                <a:cs typeface="+mn-cs"/>
              </a:defRPr>
            </a:lvl8pPr>
            <a:lvl9pPr marL="41148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9pPr>
          </a:lstStyle>
          <a:p>
            <a:endParaRPr lang="es-MX" dirty="0"/>
          </a:p>
          <a:p>
            <a:r>
              <a:rPr lang="es-MX" dirty="0"/>
              <a:t>Vulnerabilidad de ciertos sectores de la población </a:t>
            </a:r>
          </a:p>
          <a:p>
            <a:r>
              <a:rPr lang="es-MX" dirty="0"/>
              <a:t>Ingestión deficitaria de alimentos: </a:t>
            </a:r>
          </a:p>
        </p:txBody>
      </p:sp>
      <p:sp>
        <p:nvSpPr>
          <p:cNvPr id="3" name="Rectángulo 2"/>
          <p:cNvSpPr/>
          <p:nvPr/>
        </p:nvSpPr>
        <p:spPr>
          <a:xfrm>
            <a:off x="1549177" y="571473"/>
            <a:ext cx="5005345" cy="461665"/>
          </a:xfrm>
          <a:prstGeom prst="rect">
            <a:avLst/>
          </a:prstGeom>
        </p:spPr>
        <p:txBody>
          <a:bodyPr wrap="none">
            <a:spAutoFit/>
          </a:bodyPr>
          <a:lstStyle/>
          <a:p>
            <a:r>
              <a:rPr lang="es-ES" sz="2400" b="1" dirty="0"/>
              <a:t>Efectos de la inseguridad alimentaria</a:t>
            </a:r>
            <a:endParaRPr lang="es-MX" sz="2400" b="1" dirty="0"/>
          </a:p>
        </p:txBody>
      </p:sp>
      <p:sp>
        <p:nvSpPr>
          <p:cNvPr id="6" name="Rectángulo 5"/>
          <p:cNvSpPr/>
          <p:nvPr/>
        </p:nvSpPr>
        <p:spPr>
          <a:xfrm>
            <a:off x="4051850" y="3244334"/>
            <a:ext cx="4088299" cy="369332"/>
          </a:xfrm>
          <a:prstGeom prst="rect">
            <a:avLst/>
          </a:prstGeom>
        </p:spPr>
        <p:txBody>
          <a:bodyPr wrap="none">
            <a:spAutoFit/>
          </a:bodyPr>
          <a:lstStyle/>
          <a:p>
            <a:r>
              <a:rPr lang="es-MX" dirty="0"/>
              <a:t>Mayor riesgo población materno-infantil </a:t>
            </a:r>
          </a:p>
        </p:txBody>
      </p:sp>
      <p:sp>
        <p:nvSpPr>
          <p:cNvPr id="7" name="Rectángulo 6"/>
          <p:cNvSpPr/>
          <p:nvPr/>
        </p:nvSpPr>
        <p:spPr>
          <a:xfrm>
            <a:off x="1720455" y="2596219"/>
            <a:ext cx="3435556" cy="461665"/>
          </a:xfrm>
          <a:prstGeom prst="rect">
            <a:avLst/>
          </a:prstGeom>
        </p:spPr>
        <p:txBody>
          <a:bodyPr wrap="none">
            <a:spAutoFit/>
          </a:bodyPr>
          <a:lstStyle/>
          <a:p>
            <a:r>
              <a:rPr lang="es-ES" sz="2400" b="1" dirty="0"/>
              <a:t>¿A quién afecta más?</a:t>
            </a:r>
            <a:endParaRPr lang="es-MX" sz="2400" b="1" dirty="0"/>
          </a:p>
        </p:txBody>
      </p:sp>
    </p:spTree>
    <p:extLst>
      <p:ext uri="{BB962C8B-B14F-4D97-AF65-F5344CB8AC3E}">
        <p14:creationId xmlns:p14="http://schemas.microsoft.com/office/powerpoint/2010/main" val="70110991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Marcador de contenido 4">
            <a:extLst>
              <a:ext uri="{FF2B5EF4-FFF2-40B4-BE49-F238E27FC236}">
                <a16:creationId xmlns:a16="http://schemas.microsoft.com/office/drawing/2014/main" id="{529099C1-66D3-F04D-94C9-564878B87FA3}"/>
              </a:ext>
            </a:extLst>
          </p:cNvPr>
          <p:cNvSpPr txBox="1">
            <a:spLocks/>
          </p:cNvSpPr>
          <p:nvPr/>
        </p:nvSpPr>
        <p:spPr>
          <a:xfrm>
            <a:off x="937796" y="1542702"/>
            <a:ext cx="6030493" cy="670953"/>
          </a:xfrm>
          <a:prstGeom prst="rect">
            <a:avLst/>
          </a:prstGeom>
        </p:spPr>
        <p:txBody>
          <a:bodyPr vert="horz" wrap="square" lIns="91440" tIns="45720" rIns="91440" bIns="45720" rtlCol="0">
            <a:spAutoFit/>
          </a:bodyPr>
          <a:lstStyle>
            <a:lvl1pPr marL="384048" indent="-384048" algn="l" defTabSz="914400" rtl="0" eaLnBrk="1" latinLnBrk="0" hangingPunct="1">
              <a:lnSpc>
                <a:spcPct val="94000"/>
              </a:lnSpc>
              <a:spcBef>
                <a:spcPts val="1000"/>
              </a:spcBef>
              <a:spcAft>
                <a:spcPts val="200"/>
              </a:spcAft>
              <a:buFont typeface="Franklin Gothic Book" panose="020B0503020102020204" pitchFamily="34" charset="0"/>
              <a:buChar char="■"/>
              <a:defRPr sz="2000" kern="1200" baseline="0">
                <a:solidFill>
                  <a:schemeClr val="tx2"/>
                </a:solidFill>
                <a:latin typeface="+mn-lt"/>
                <a:ea typeface="+mn-ea"/>
                <a:cs typeface="+mn-cs"/>
              </a:defRPr>
            </a:lvl1pPr>
            <a:lvl2pPr marL="9144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2000" i="1" kern="1200" baseline="0">
                <a:solidFill>
                  <a:schemeClr val="tx2"/>
                </a:solidFill>
                <a:latin typeface="+mn-lt"/>
                <a:ea typeface="+mn-ea"/>
                <a:cs typeface="+mn-cs"/>
              </a:defRPr>
            </a:lvl2pPr>
            <a:lvl3pPr marL="13716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800" kern="1200" baseline="0">
                <a:solidFill>
                  <a:schemeClr val="tx2"/>
                </a:solidFill>
                <a:latin typeface="+mn-lt"/>
                <a:ea typeface="+mn-ea"/>
                <a:cs typeface="+mn-cs"/>
              </a:defRPr>
            </a:lvl3pPr>
            <a:lvl4pPr marL="18288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800" i="1" kern="1200" baseline="0">
                <a:solidFill>
                  <a:schemeClr val="tx2"/>
                </a:solidFill>
                <a:latin typeface="+mn-lt"/>
                <a:ea typeface="+mn-ea"/>
                <a:cs typeface="+mn-cs"/>
              </a:defRPr>
            </a:lvl4pPr>
            <a:lvl5pPr marL="22860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kern="1200" baseline="0">
                <a:solidFill>
                  <a:schemeClr val="tx2"/>
                </a:solidFill>
                <a:latin typeface="+mn-lt"/>
                <a:ea typeface="+mn-ea"/>
                <a:cs typeface="+mn-cs"/>
              </a:defRPr>
            </a:lvl5pPr>
            <a:lvl6pPr marL="27432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i="1" kern="1200" baseline="0">
                <a:solidFill>
                  <a:schemeClr val="tx2"/>
                </a:solidFill>
                <a:latin typeface="+mn-lt"/>
                <a:ea typeface="+mn-ea"/>
                <a:cs typeface="+mn-cs"/>
              </a:defRPr>
            </a:lvl6pPr>
            <a:lvl7pPr marL="32004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7pPr>
            <a:lvl8pPr marL="36576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i="1" kern="1200" baseline="0">
                <a:solidFill>
                  <a:schemeClr val="tx2"/>
                </a:solidFill>
                <a:latin typeface="+mn-lt"/>
                <a:ea typeface="+mn-ea"/>
                <a:cs typeface="+mn-cs"/>
              </a:defRPr>
            </a:lvl8pPr>
            <a:lvl9pPr marL="41148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9pPr>
          </a:lstStyle>
          <a:p>
            <a:r>
              <a:rPr lang="es-MX" dirty="0"/>
              <a:t>Lactancia materna exclusiva hasta los 6 meses y complementaria hasta los 24 meses.</a:t>
            </a:r>
          </a:p>
        </p:txBody>
      </p:sp>
      <p:sp>
        <p:nvSpPr>
          <p:cNvPr id="2" name="Rectángulo 1"/>
          <p:cNvSpPr/>
          <p:nvPr/>
        </p:nvSpPr>
        <p:spPr>
          <a:xfrm>
            <a:off x="1152197" y="2656853"/>
            <a:ext cx="9975348" cy="923330"/>
          </a:xfrm>
          <a:prstGeom prst="rect">
            <a:avLst/>
          </a:prstGeom>
        </p:spPr>
        <p:txBody>
          <a:bodyPr wrap="square">
            <a:spAutoFit/>
          </a:bodyPr>
          <a:lstStyle/>
          <a:p>
            <a:r>
              <a:rPr lang="es-ES" dirty="0"/>
              <a:t>Tras los efectos de la crisis económica de 1994-1995 el número de personas que se encontraba en situación de pobreza alimentaria era de 19 millones, cifra que se elevó hasta los 34,600,000 personas poco después de dicha crisis (Cabrera, 2009).</a:t>
            </a:r>
            <a:endParaRPr lang="es-MX" dirty="0"/>
          </a:p>
        </p:txBody>
      </p:sp>
      <p:sp>
        <p:nvSpPr>
          <p:cNvPr id="4" name="Rectángulo 3"/>
          <p:cNvSpPr/>
          <p:nvPr/>
        </p:nvSpPr>
        <p:spPr>
          <a:xfrm>
            <a:off x="1973291" y="4047018"/>
            <a:ext cx="9334501" cy="923330"/>
          </a:xfrm>
          <a:prstGeom prst="rect">
            <a:avLst/>
          </a:prstGeom>
        </p:spPr>
        <p:txBody>
          <a:bodyPr wrap="square">
            <a:spAutoFit/>
          </a:bodyPr>
          <a:lstStyle/>
          <a:p>
            <a:r>
              <a:rPr lang="es-ES" dirty="0"/>
              <a:t>30% de hogares se ubicó en seguridad alimentaria; mientras que 70% se clasificaron en alguna de las tres categorías de inseguridad alimentaria: 41,6% en inseguridad leve, 17,7% en inseguridad moderada y, 10,5% en inseguridad severa.(ENSANUT,2012)</a:t>
            </a:r>
            <a:endParaRPr lang="es-MX" dirty="0"/>
          </a:p>
        </p:txBody>
      </p:sp>
      <p:sp>
        <p:nvSpPr>
          <p:cNvPr id="6" name="Marcador de contenido 4">
            <a:extLst>
              <a:ext uri="{FF2B5EF4-FFF2-40B4-BE49-F238E27FC236}">
                <a16:creationId xmlns:a16="http://schemas.microsoft.com/office/drawing/2014/main" id="{957F0A62-2395-F54C-B398-7F39D113DACB}"/>
              </a:ext>
            </a:extLst>
          </p:cNvPr>
          <p:cNvSpPr txBox="1">
            <a:spLocks/>
          </p:cNvSpPr>
          <p:nvPr/>
        </p:nvSpPr>
        <p:spPr>
          <a:xfrm>
            <a:off x="1562101" y="210373"/>
            <a:ext cx="9201150" cy="1056315"/>
          </a:xfrm>
          <a:prstGeom prst="rect">
            <a:avLst/>
          </a:prstGeom>
        </p:spPr>
        <p:txBody>
          <a:bodyPr wrap="square">
            <a:spAutoFit/>
          </a:bodyPr>
          <a:lstStyle>
            <a:lvl1pPr marL="384048" indent="-384048" algn="l" defTabSz="914400" rtl="0" eaLnBrk="1" latinLnBrk="0" hangingPunct="1">
              <a:lnSpc>
                <a:spcPct val="94000"/>
              </a:lnSpc>
              <a:spcBef>
                <a:spcPts val="1000"/>
              </a:spcBef>
              <a:spcAft>
                <a:spcPts val="200"/>
              </a:spcAft>
              <a:buFont typeface="Franklin Gothic Book" panose="020B0503020102020204" pitchFamily="34" charset="0"/>
              <a:buChar char="■"/>
              <a:defRPr sz="2000" kern="1200" baseline="0">
                <a:solidFill>
                  <a:schemeClr val="tx2"/>
                </a:solidFill>
                <a:latin typeface="+mn-lt"/>
                <a:ea typeface="+mn-ea"/>
                <a:cs typeface="+mn-cs"/>
              </a:defRPr>
            </a:lvl1pPr>
            <a:lvl2pPr marL="9144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2000" i="1" kern="1200" baseline="0">
                <a:solidFill>
                  <a:schemeClr val="tx2"/>
                </a:solidFill>
                <a:latin typeface="+mn-lt"/>
                <a:ea typeface="+mn-ea"/>
                <a:cs typeface="+mn-cs"/>
              </a:defRPr>
            </a:lvl2pPr>
            <a:lvl3pPr marL="13716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800" kern="1200" baseline="0">
                <a:solidFill>
                  <a:schemeClr val="tx2"/>
                </a:solidFill>
                <a:latin typeface="+mn-lt"/>
                <a:ea typeface="+mn-ea"/>
                <a:cs typeface="+mn-cs"/>
              </a:defRPr>
            </a:lvl3pPr>
            <a:lvl4pPr marL="18288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800" i="1" kern="1200" baseline="0">
                <a:solidFill>
                  <a:schemeClr val="tx2"/>
                </a:solidFill>
                <a:latin typeface="+mn-lt"/>
                <a:ea typeface="+mn-ea"/>
                <a:cs typeface="+mn-cs"/>
              </a:defRPr>
            </a:lvl4pPr>
            <a:lvl5pPr marL="22860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kern="1200" baseline="0">
                <a:solidFill>
                  <a:schemeClr val="tx2"/>
                </a:solidFill>
                <a:latin typeface="+mn-lt"/>
                <a:ea typeface="+mn-ea"/>
                <a:cs typeface="+mn-cs"/>
              </a:defRPr>
            </a:lvl5pPr>
            <a:lvl6pPr marL="27432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i="1" kern="1200" baseline="0">
                <a:solidFill>
                  <a:schemeClr val="tx2"/>
                </a:solidFill>
                <a:latin typeface="+mn-lt"/>
                <a:ea typeface="+mn-ea"/>
                <a:cs typeface="+mn-cs"/>
              </a:defRPr>
            </a:lvl6pPr>
            <a:lvl7pPr marL="32004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7pPr>
            <a:lvl8pPr marL="36576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i="1" kern="1200" baseline="0">
                <a:solidFill>
                  <a:schemeClr val="tx2"/>
                </a:solidFill>
                <a:latin typeface="+mn-lt"/>
                <a:ea typeface="+mn-ea"/>
                <a:cs typeface="+mn-cs"/>
              </a:defRPr>
            </a:lvl8pPr>
            <a:lvl9pPr marL="41148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9pPr>
          </a:lstStyle>
          <a:p>
            <a:endParaRPr lang="es-MX" sz="2800" b="1" dirty="0"/>
          </a:p>
          <a:p>
            <a:pPr marL="0" indent="0">
              <a:buNone/>
            </a:pPr>
            <a:r>
              <a:rPr lang="es-MX" sz="2800" b="1" dirty="0"/>
              <a:t>¿Por qué es necesario avanzar en la seguridad alimentaria?</a:t>
            </a:r>
          </a:p>
        </p:txBody>
      </p:sp>
    </p:spTree>
    <p:extLst>
      <p:ext uri="{BB962C8B-B14F-4D97-AF65-F5344CB8AC3E}">
        <p14:creationId xmlns:p14="http://schemas.microsoft.com/office/powerpoint/2010/main" val="383688646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a 1">
            <a:extLst>
              <a:ext uri="{FF2B5EF4-FFF2-40B4-BE49-F238E27FC236}">
                <a16:creationId xmlns:a16="http://schemas.microsoft.com/office/drawing/2014/main" id="{D9C381DE-C5D1-4C60-A2F1-C8D6BF3AA273}"/>
              </a:ext>
            </a:extLst>
          </p:cNvPr>
          <p:cNvGraphicFramePr>
            <a:graphicFrameLocks noGrp="1"/>
          </p:cNvGraphicFramePr>
          <p:nvPr>
            <p:extLst>
              <p:ext uri="{D42A27DB-BD31-4B8C-83A1-F6EECF244321}">
                <p14:modId xmlns:p14="http://schemas.microsoft.com/office/powerpoint/2010/main" val="4092754503"/>
              </p:ext>
            </p:extLst>
          </p:nvPr>
        </p:nvGraphicFramePr>
        <p:xfrm>
          <a:off x="0" y="0"/>
          <a:ext cx="12192000" cy="9358448"/>
        </p:xfrm>
        <a:graphic>
          <a:graphicData uri="http://schemas.openxmlformats.org/drawingml/2006/table">
            <a:tbl>
              <a:tblPr firstRow="1" bandRow="1">
                <a:tableStyleId>{5C22544A-7EE6-4342-B048-85BDC9FD1C3A}</a:tableStyleId>
              </a:tblPr>
              <a:tblGrid>
                <a:gridCol w="2724255">
                  <a:extLst>
                    <a:ext uri="{9D8B030D-6E8A-4147-A177-3AD203B41FA5}">
                      <a16:colId xmlns:a16="http://schemas.microsoft.com/office/drawing/2014/main" val="1833892288"/>
                    </a:ext>
                  </a:extLst>
                </a:gridCol>
                <a:gridCol w="1400497">
                  <a:extLst>
                    <a:ext uri="{9D8B030D-6E8A-4147-A177-3AD203B41FA5}">
                      <a16:colId xmlns:a16="http://schemas.microsoft.com/office/drawing/2014/main" val="1090313214"/>
                    </a:ext>
                  </a:extLst>
                </a:gridCol>
                <a:gridCol w="5008883">
                  <a:extLst>
                    <a:ext uri="{9D8B030D-6E8A-4147-A177-3AD203B41FA5}">
                      <a16:colId xmlns:a16="http://schemas.microsoft.com/office/drawing/2014/main" val="1601028578"/>
                    </a:ext>
                  </a:extLst>
                </a:gridCol>
                <a:gridCol w="3058365">
                  <a:extLst>
                    <a:ext uri="{9D8B030D-6E8A-4147-A177-3AD203B41FA5}">
                      <a16:colId xmlns:a16="http://schemas.microsoft.com/office/drawing/2014/main" val="3206833762"/>
                    </a:ext>
                  </a:extLst>
                </a:gridCol>
              </a:tblGrid>
              <a:tr h="314628">
                <a:tc gridSpan="4">
                  <a:txBody>
                    <a:bodyPr/>
                    <a:lstStyle/>
                    <a:p>
                      <a:pPr algn="ctr">
                        <a:lnSpc>
                          <a:spcPct val="107000"/>
                        </a:lnSpc>
                        <a:spcAft>
                          <a:spcPts val="800"/>
                        </a:spcAft>
                      </a:pPr>
                      <a:r>
                        <a:rPr lang="es-MX" sz="2000" dirty="0">
                          <a:effectLst/>
                        </a:rPr>
                        <a:t>Políticas públicas alimentarias en México en gobiernos del PRM-PRI.</a:t>
                      </a:r>
                      <a:endParaRPr lang="es-MX"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77580" marR="77580" marT="38790" marB="38790"/>
                </a:tc>
                <a:tc hMerge="1">
                  <a:txBody>
                    <a:bodyPr/>
                    <a:lstStyle/>
                    <a:p>
                      <a:endParaRPr lang="es-MX"/>
                    </a:p>
                  </a:txBody>
                  <a:tcPr/>
                </a:tc>
                <a:tc hMerge="1">
                  <a:txBody>
                    <a:bodyPr/>
                    <a:lstStyle/>
                    <a:p>
                      <a:endParaRPr lang="es-MX"/>
                    </a:p>
                  </a:txBody>
                  <a:tcPr/>
                </a:tc>
                <a:tc hMerge="1">
                  <a:txBody>
                    <a:bodyPr/>
                    <a:lstStyle/>
                    <a:p>
                      <a:endParaRPr lang="es-MX"/>
                    </a:p>
                  </a:txBody>
                  <a:tcPr/>
                </a:tc>
                <a:extLst>
                  <a:ext uri="{0D108BD9-81ED-4DB2-BD59-A6C34878D82A}">
                    <a16:rowId xmlns:a16="http://schemas.microsoft.com/office/drawing/2014/main" val="2814463117"/>
                  </a:ext>
                </a:extLst>
              </a:tr>
              <a:tr h="314628">
                <a:tc>
                  <a:txBody>
                    <a:bodyPr/>
                    <a:lstStyle/>
                    <a:p>
                      <a:pPr>
                        <a:lnSpc>
                          <a:spcPct val="107000"/>
                        </a:lnSpc>
                        <a:spcAft>
                          <a:spcPts val="800"/>
                        </a:spcAft>
                      </a:pPr>
                      <a:r>
                        <a:rPr lang="es-MX" sz="2000" dirty="0">
                          <a:effectLst/>
                        </a:rPr>
                        <a:t>Lázaro Cárdenas del Río</a:t>
                      </a:r>
                      <a:endParaRPr lang="es-MX"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77580" marR="77580" marT="38790" marB="38790">
                    <a:solidFill>
                      <a:schemeClr val="accent2">
                        <a:lumMod val="75000"/>
                      </a:schemeClr>
                    </a:solidFill>
                  </a:tcPr>
                </a:tc>
                <a:tc>
                  <a:txBody>
                    <a:bodyPr/>
                    <a:lstStyle/>
                    <a:p>
                      <a:pPr>
                        <a:lnSpc>
                          <a:spcPct val="107000"/>
                        </a:lnSpc>
                        <a:spcAft>
                          <a:spcPts val="800"/>
                        </a:spcAft>
                      </a:pPr>
                      <a:r>
                        <a:rPr lang="es-MX" sz="2000">
                          <a:effectLst/>
                        </a:rPr>
                        <a:t>1934-1940</a:t>
                      </a:r>
                      <a:endParaRPr lang="es-MX" sz="2000">
                        <a:effectLst/>
                        <a:latin typeface="Calibri" panose="020F0502020204030204" pitchFamily="34" charset="0"/>
                        <a:ea typeface="Calibri" panose="020F0502020204030204" pitchFamily="34" charset="0"/>
                        <a:cs typeface="Times New Roman" panose="02020603050405020304" pitchFamily="18" charset="0"/>
                      </a:endParaRPr>
                    </a:p>
                  </a:txBody>
                  <a:tcPr marL="77580" marR="77580" marT="38790" marB="38790"/>
                </a:tc>
                <a:tc>
                  <a:txBody>
                    <a:bodyPr/>
                    <a:lstStyle/>
                    <a:p>
                      <a:pPr>
                        <a:lnSpc>
                          <a:spcPct val="107000"/>
                        </a:lnSpc>
                        <a:spcAft>
                          <a:spcPts val="800"/>
                        </a:spcAft>
                      </a:pPr>
                      <a:r>
                        <a:rPr lang="es-MX" sz="2000" dirty="0">
                          <a:effectLst/>
                        </a:rPr>
                        <a:t>Reparto agrario</a:t>
                      </a:r>
                      <a:endParaRPr lang="es-MX"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77580" marR="77580" marT="38790" marB="38790">
                    <a:solidFill>
                      <a:schemeClr val="accent2">
                        <a:lumMod val="75000"/>
                      </a:schemeClr>
                    </a:solidFill>
                  </a:tcPr>
                </a:tc>
                <a:tc>
                  <a:txBody>
                    <a:bodyPr/>
                    <a:lstStyle/>
                    <a:p>
                      <a:pPr>
                        <a:lnSpc>
                          <a:spcPct val="107000"/>
                        </a:lnSpc>
                        <a:spcAft>
                          <a:spcPts val="800"/>
                        </a:spcAft>
                      </a:pPr>
                      <a:r>
                        <a:rPr lang="es-MX" sz="2000">
                          <a:effectLst/>
                        </a:rPr>
                        <a:t> </a:t>
                      </a:r>
                      <a:endParaRPr lang="es-MX" sz="2000">
                        <a:effectLst/>
                        <a:latin typeface="Calibri" panose="020F0502020204030204" pitchFamily="34" charset="0"/>
                        <a:ea typeface="Calibri" panose="020F0502020204030204" pitchFamily="34" charset="0"/>
                        <a:cs typeface="Times New Roman" panose="02020603050405020304" pitchFamily="18" charset="0"/>
                      </a:endParaRPr>
                    </a:p>
                  </a:txBody>
                  <a:tcPr marL="77580" marR="77580" marT="38790" marB="38790"/>
                </a:tc>
                <a:extLst>
                  <a:ext uri="{0D108BD9-81ED-4DB2-BD59-A6C34878D82A}">
                    <a16:rowId xmlns:a16="http://schemas.microsoft.com/office/drawing/2014/main" val="2644585356"/>
                  </a:ext>
                </a:extLst>
              </a:tr>
              <a:tr h="375238">
                <a:tc>
                  <a:txBody>
                    <a:bodyPr/>
                    <a:lstStyle/>
                    <a:p>
                      <a:pPr>
                        <a:lnSpc>
                          <a:spcPct val="107000"/>
                        </a:lnSpc>
                        <a:spcAft>
                          <a:spcPts val="800"/>
                        </a:spcAft>
                      </a:pPr>
                      <a:r>
                        <a:rPr lang="es-MX" sz="2000" dirty="0">
                          <a:effectLst/>
                        </a:rPr>
                        <a:t>Manuel Ávila Camacho </a:t>
                      </a:r>
                      <a:endParaRPr lang="es-MX"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77580" marR="77580" marT="38790" marB="38790"/>
                </a:tc>
                <a:tc>
                  <a:txBody>
                    <a:bodyPr/>
                    <a:lstStyle/>
                    <a:p>
                      <a:pPr>
                        <a:lnSpc>
                          <a:spcPct val="107000"/>
                        </a:lnSpc>
                        <a:spcAft>
                          <a:spcPts val="800"/>
                        </a:spcAft>
                      </a:pPr>
                      <a:r>
                        <a:rPr lang="es-MX" sz="2000" dirty="0">
                          <a:effectLst/>
                        </a:rPr>
                        <a:t>(1940-1946)</a:t>
                      </a:r>
                      <a:endParaRPr lang="es-MX"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77580" marR="77580" marT="38790" marB="38790"/>
                </a:tc>
                <a:tc rowSpan="5">
                  <a:txBody>
                    <a:bodyPr/>
                    <a:lstStyle/>
                    <a:p>
                      <a:pPr>
                        <a:lnSpc>
                          <a:spcPct val="107000"/>
                        </a:lnSpc>
                        <a:spcAft>
                          <a:spcPts val="800"/>
                        </a:spcAft>
                      </a:pPr>
                      <a:r>
                        <a:rPr lang="es-MX" sz="2000" dirty="0">
                          <a:effectLst/>
                        </a:rPr>
                        <a:t>Programas hacia l alimentación y nutrición, algunos focalizados a los procesos de producción, inversión en tecnología, distribución, subsidios, etc.</a:t>
                      </a:r>
                    </a:p>
                    <a:p>
                      <a:pPr>
                        <a:lnSpc>
                          <a:spcPct val="107000"/>
                        </a:lnSpc>
                        <a:spcAft>
                          <a:spcPts val="800"/>
                        </a:spcAft>
                      </a:pPr>
                      <a:r>
                        <a:rPr lang="es-MX" sz="2000" dirty="0">
                          <a:effectLst/>
                        </a:rPr>
                        <a:t>otros asistenciales. </a:t>
                      </a:r>
                      <a:endParaRPr lang="es-MX"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77580" marR="77580" marT="38790" marB="38790"/>
                </a:tc>
                <a:tc rowSpan="5">
                  <a:txBody>
                    <a:bodyPr/>
                    <a:lstStyle/>
                    <a:p>
                      <a:pPr>
                        <a:lnSpc>
                          <a:spcPct val="107000"/>
                        </a:lnSpc>
                        <a:spcAft>
                          <a:spcPts val="800"/>
                        </a:spcAft>
                      </a:pPr>
                      <a:endParaRPr lang="es-MX" sz="2000" dirty="0">
                        <a:effectLst/>
                      </a:endParaRPr>
                    </a:p>
                    <a:p>
                      <a:pPr>
                        <a:lnSpc>
                          <a:spcPct val="107000"/>
                        </a:lnSpc>
                        <a:spcAft>
                          <a:spcPts val="800"/>
                        </a:spcAft>
                      </a:pPr>
                      <a:r>
                        <a:rPr lang="es-MX" sz="2000" dirty="0">
                          <a:effectLst/>
                        </a:rPr>
                        <a:t>Dirigidos a cubrir las necesidades de los grupos vulnerables:</a:t>
                      </a:r>
                      <a:r>
                        <a:rPr lang="es-MX" sz="2000" baseline="0" dirty="0">
                          <a:effectLst/>
                        </a:rPr>
                        <a:t> </a:t>
                      </a:r>
                      <a:r>
                        <a:rPr lang="es-MX" sz="2000" dirty="0">
                          <a:effectLst/>
                        </a:rPr>
                        <a:t>población infantil, mujeres, ancianos, etc.</a:t>
                      </a:r>
                      <a:endParaRPr lang="es-MX"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77580" marR="77580" marT="38790" marB="38790"/>
                </a:tc>
                <a:extLst>
                  <a:ext uri="{0D108BD9-81ED-4DB2-BD59-A6C34878D82A}">
                    <a16:rowId xmlns:a16="http://schemas.microsoft.com/office/drawing/2014/main" val="2641158332"/>
                  </a:ext>
                </a:extLst>
              </a:tr>
              <a:tr h="314628">
                <a:tc>
                  <a:txBody>
                    <a:bodyPr/>
                    <a:lstStyle/>
                    <a:p>
                      <a:pPr>
                        <a:lnSpc>
                          <a:spcPct val="107000"/>
                        </a:lnSpc>
                        <a:spcAft>
                          <a:spcPts val="800"/>
                        </a:spcAft>
                      </a:pPr>
                      <a:r>
                        <a:rPr lang="es-MX" sz="2000" dirty="0">
                          <a:effectLst/>
                        </a:rPr>
                        <a:t>Miguel Alemán </a:t>
                      </a:r>
                      <a:endParaRPr lang="es-MX"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77580" marR="77580" marT="38790" marB="38790"/>
                </a:tc>
                <a:tc>
                  <a:txBody>
                    <a:bodyPr/>
                    <a:lstStyle/>
                    <a:p>
                      <a:pPr>
                        <a:lnSpc>
                          <a:spcPct val="107000"/>
                        </a:lnSpc>
                        <a:spcAft>
                          <a:spcPts val="800"/>
                        </a:spcAft>
                      </a:pPr>
                      <a:r>
                        <a:rPr lang="es-MX" sz="2000" dirty="0">
                          <a:effectLst/>
                        </a:rPr>
                        <a:t>(1946-1952)</a:t>
                      </a:r>
                      <a:endParaRPr lang="es-MX"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77580" marR="77580" marT="38790" marB="38790"/>
                </a:tc>
                <a:tc vMerge="1">
                  <a:txBody>
                    <a:bodyPr/>
                    <a:lstStyle/>
                    <a:p>
                      <a:endParaRPr lang="es-MX"/>
                    </a:p>
                  </a:txBody>
                  <a:tcPr/>
                </a:tc>
                <a:tc vMerge="1">
                  <a:txBody>
                    <a:bodyPr/>
                    <a:lstStyle/>
                    <a:p>
                      <a:endParaRPr lang="es-MX"/>
                    </a:p>
                  </a:txBody>
                  <a:tcPr/>
                </a:tc>
                <a:extLst>
                  <a:ext uri="{0D108BD9-81ED-4DB2-BD59-A6C34878D82A}">
                    <a16:rowId xmlns:a16="http://schemas.microsoft.com/office/drawing/2014/main" val="3986200884"/>
                  </a:ext>
                </a:extLst>
              </a:tr>
              <a:tr h="314628">
                <a:tc>
                  <a:txBody>
                    <a:bodyPr/>
                    <a:lstStyle/>
                    <a:p>
                      <a:pPr>
                        <a:lnSpc>
                          <a:spcPct val="107000"/>
                        </a:lnSpc>
                        <a:spcAft>
                          <a:spcPts val="800"/>
                        </a:spcAft>
                      </a:pPr>
                      <a:r>
                        <a:rPr lang="es-MX" sz="2000">
                          <a:effectLst/>
                        </a:rPr>
                        <a:t>Adolfo Ruíz Cortines</a:t>
                      </a:r>
                      <a:endParaRPr lang="es-MX" sz="2000">
                        <a:effectLst/>
                        <a:latin typeface="Calibri" panose="020F0502020204030204" pitchFamily="34" charset="0"/>
                        <a:ea typeface="Calibri" panose="020F0502020204030204" pitchFamily="34" charset="0"/>
                        <a:cs typeface="Times New Roman" panose="02020603050405020304" pitchFamily="18" charset="0"/>
                      </a:endParaRPr>
                    </a:p>
                  </a:txBody>
                  <a:tcPr marL="77580" marR="77580" marT="38790" marB="38790"/>
                </a:tc>
                <a:tc>
                  <a:txBody>
                    <a:bodyPr/>
                    <a:lstStyle/>
                    <a:p>
                      <a:pPr>
                        <a:lnSpc>
                          <a:spcPct val="107000"/>
                        </a:lnSpc>
                        <a:spcAft>
                          <a:spcPts val="800"/>
                        </a:spcAft>
                      </a:pPr>
                      <a:r>
                        <a:rPr lang="es-MX" sz="2000" dirty="0">
                          <a:effectLst/>
                        </a:rPr>
                        <a:t>(1952-1958)</a:t>
                      </a:r>
                      <a:endParaRPr lang="es-MX"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77580" marR="77580" marT="38790" marB="38790"/>
                </a:tc>
                <a:tc vMerge="1">
                  <a:txBody>
                    <a:bodyPr/>
                    <a:lstStyle/>
                    <a:p>
                      <a:endParaRPr lang="es-MX"/>
                    </a:p>
                  </a:txBody>
                  <a:tcPr/>
                </a:tc>
                <a:tc vMerge="1">
                  <a:txBody>
                    <a:bodyPr/>
                    <a:lstStyle/>
                    <a:p>
                      <a:endParaRPr lang="es-MX"/>
                    </a:p>
                  </a:txBody>
                  <a:tcPr/>
                </a:tc>
                <a:extLst>
                  <a:ext uri="{0D108BD9-81ED-4DB2-BD59-A6C34878D82A}">
                    <a16:rowId xmlns:a16="http://schemas.microsoft.com/office/drawing/2014/main" val="4268199256"/>
                  </a:ext>
                </a:extLst>
              </a:tr>
              <a:tr h="314628">
                <a:tc>
                  <a:txBody>
                    <a:bodyPr/>
                    <a:lstStyle/>
                    <a:p>
                      <a:pPr>
                        <a:lnSpc>
                          <a:spcPct val="107000"/>
                        </a:lnSpc>
                        <a:spcAft>
                          <a:spcPts val="800"/>
                        </a:spcAft>
                      </a:pPr>
                      <a:r>
                        <a:rPr lang="es-MX" sz="2000">
                          <a:effectLst/>
                        </a:rPr>
                        <a:t>Adolfo López Mateos </a:t>
                      </a:r>
                      <a:endParaRPr lang="es-MX" sz="2000">
                        <a:effectLst/>
                        <a:latin typeface="Calibri" panose="020F0502020204030204" pitchFamily="34" charset="0"/>
                        <a:ea typeface="Calibri" panose="020F0502020204030204" pitchFamily="34" charset="0"/>
                        <a:cs typeface="Times New Roman" panose="02020603050405020304" pitchFamily="18" charset="0"/>
                      </a:endParaRPr>
                    </a:p>
                  </a:txBody>
                  <a:tcPr marL="77580" marR="77580" marT="38790" marB="38790"/>
                </a:tc>
                <a:tc>
                  <a:txBody>
                    <a:bodyPr/>
                    <a:lstStyle/>
                    <a:p>
                      <a:pPr>
                        <a:lnSpc>
                          <a:spcPct val="107000"/>
                        </a:lnSpc>
                        <a:spcAft>
                          <a:spcPts val="800"/>
                        </a:spcAft>
                      </a:pPr>
                      <a:r>
                        <a:rPr lang="es-MX" sz="2000" dirty="0">
                          <a:effectLst/>
                        </a:rPr>
                        <a:t>(1958-1964) </a:t>
                      </a:r>
                      <a:endParaRPr lang="es-MX"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77580" marR="77580" marT="38790" marB="38790"/>
                </a:tc>
                <a:tc vMerge="1">
                  <a:txBody>
                    <a:bodyPr/>
                    <a:lstStyle/>
                    <a:p>
                      <a:endParaRPr lang="es-MX"/>
                    </a:p>
                  </a:txBody>
                  <a:tcPr/>
                </a:tc>
                <a:tc vMerge="1">
                  <a:txBody>
                    <a:bodyPr/>
                    <a:lstStyle/>
                    <a:p>
                      <a:endParaRPr lang="es-MX"/>
                    </a:p>
                  </a:txBody>
                  <a:tcPr/>
                </a:tc>
                <a:extLst>
                  <a:ext uri="{0D108BD9-81ED-4DB2-BD59-A6C34878D82A}">
                    <a16:rowId xmlns:a16="http://schemas.microsoft.com/office/drawing/2014/main" val="1720192934"/>
                  </a:ext>
                </a:extLst>
              </a:tr>
              <a:tr h="314628">
                <a:tc>
                  <a:txBody>
                    <a:bodyPr/>
                    <a:lstStyle/>
                    <a:p>
                      <a:pPr>
                        <a:lnSpc>
                          <a:spcPct val="107000"/>
                        </a:lnSpc>
                        <a:spcAft>
                          <a:spcPts val="800"/>
                        </a:spcAft>
                      </a:pPr>
                      <a:r>
                        <a:rPr lang="es-MX" sz="2000">
                          <a:effectLst/>
                        </a:rPr>
                        <a:t>Gustavo Díaz Ordaz</a:t>
                      </a:r>
                      <a:endParaRPr lang="es-MX" sz="2000">
                        <a:effectLst/>
                        <a:latin typeface="Calibri" panose="020F0502020204030204" pitchFamily="34" charset="0"/>
                        <a:ea typeface="Calibri" panose="020F0502020204030204" pitchFamily="34" charset="0"/>
                        <a:cs typeface="Times New Roman" panose="02020603050405020304" pitchFamily="18" charset="0"/>
                      </a:endParaRPr>
                    </a:p>
                  </a:txBody>
                  <a:tcPr marL="77580" marR="77580" marT="38790" marB="38790"/>
                </a:tc>
                <a:tc>
                  <a:txBody>
                    <a:bodyPr/>
                    <a:lstStyle/>
                    <a:p>
                      <a:pPr>
                        <a:lnSpc>
                          <a:spcPct val="107000"/>
                        </a:lnSpc>
                        <a:spcAft>
                          <a:spcPts val="800"/>
                        </a:spcAft>
                      </a:pPr>
                      <a:r>
                        <a:rPr lang="es-MX" sz="2000">
                          <a:effectLst/>
                        </a:rPr>
                        <a:t>(1964-1970) </a:t>
                      </a:r>
                      <a:endParaRPr lang="es-MX" sz="2000">
                        <a:effectLst/>
                        <a:latin typeface="Calibri" panose="020F0502020204030204" pitchFamily="34" charset="0"/>
                        <a:ea typeface="Calibri" panose="020F0502020204030204" pitchFamily="34" charset="0"/>
                        <a:cs typeface="Times New Roman" panose="02020603050405020304" pitchFamily="18" charset="0"/>
                      </a:endParaRPr>
                    </a:p>
                  </a:txBody>
                  <a:tcPr marL="77580" marR="77580" marT="38790" marB="38790"/>
                </a:tc>
                <a:tc vMerge="1">
                  <a:txBody>
                    <a:bodyPr/>
                    <a:lstStyle/>
                    <a:p>
                      <a:endParaRPr lang="es-MX"/>
                    </a:p>
                  </a:txBody>
                  <a:tcPr/>
                </a:tc>
                <a:tc vMerge="1">
                  <a:txBody>
                    <a:bodyPr/>
                    <a:lstStyle/>
                    <a:p>
                      <a:endParaRPr lang="es-MX"/>
                    </a:p>
                  </a:txBody>
                  <a:tcPr/>
                </a:tc>
                <a:extLst>
                  <a:ext uri="{0D108BD9-81ED-4DB2-BD59-A6C34878D82A}">
                    <a16:rowId xmlns:a16="http://schemas.microsoft.com/office/drawing/2014/main" val="1360834034"/>
                  </a:ext>
                </a:extLst>
              </a:tr>
              <a:tr h="679630">
                <a:tc>
                  <a:txBody>
                    <a:bodyPr/>
                    <a:lstStyle/>
                    <a:p>
                      <a:pPr>
                        <a:lnSpc>
                          <a:spcPct val="107000"/>
                        </a:lnSpc>
                        <a:spcAft>
                          <a:spcPts val="800"/>
                        </a:spcAft>
                      </a:pPr>
                      <a:r>
                        <a:rPr lang="es-MX" sz="2000" dirty="0">
                          <a:effectLst/>
                        </a:rPr>
                        <a:t>José López Portillo</a:t>
                      </a:r>
                      <a:br>
                        <a:rPr lang="es-MX" sz="2000" dirty="0">
                          <a:effectLst/>
                        </a:rPr>
                      </a:br>
                      <a:endParaRPr lang="es-MX"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77580" marR="77580" marT="38790" marB="38790">
                    <a:solidFill>
                      <a:schemeClr val="accent2">
                        <a:lumMod val="75000"/>
                      </a:schemeClr>
                    </a:solidFill>
                  </a:tcPr>
                </a:tc>
                <a:tc>
                  <a:txBody>
                    <a:bodyPr/>
                    <a:lstStyle/>
                    <a:p>
                      <a:pPr>
                        <a:lnSpc>
                          <a:spcPct val="107000"/>
                        </a:lnSpc>
                        <a:spcAft>
                          <a:spcPts val="800"/>
                        </a:spcAft>
                      </a:pPr>
                      <a:r>
                        <a:rPr lang="es-MX" sz="2000" dirty="0">
                          <a:effectLst/>
                        </a:rPr>
                        <a:t>(1976-1982)</a:t>
                      </a:r>
                      <a:endParaRPr lang="es-MX"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77580" marR="77580" marT="38790" marB="38790"/>
                </a:tc>
                <a:tc>
                  <a:txBody>
                    <a:bodyPr/>
                    <a:lstStyle/>
                    <a:p>
                      <a:pPr>
                        <a:lnSpc>
                          <a:spcPct val="107000"/>
                        </a:lnSpc>
                        <a:spcAft>
                          <a:spcPts val="800"/>
                        </a:spcAft>
                      </a:pPr>
                      <a:r>
                        <a:rPr lang="es-MX" sz="2000" dirty="0">
                          <a:effectLst/>
                        </a:rPr>
                        <a:t>Sistema Alimentario Mexicano (</a:t>
                      </a:r>
                      <a:r>
                        <a:rPr lang="es-MX" sz="2000" b="1" dirty="0">
                          <a:effectLst/>
                        </a:rPr>
                        <a:t>SAM</a:t>
                      </a:r>
                      <a:r>
                        <a:rPr lang="es-MX" sz="2000" dirty="0">
                          <a:effectLst/>
                        </a:rPr>
                        <a:t>) -multinivel para autosuficiencia (frijol, maíz-. </a:t>
                      </a:r>
                      <a:endParaRPr lang="es-MX"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77580" marR="77580" marT="38790" marB="38790">
                    <a:solidFill>
                      <a:schemeClr val="accent2">
                        <a:lumMod val="75000"/>
                      </a:schemeClr>
                    </a:solidFill>
                  </a:tcPr>
                </a:tc>
                <a:tc>
                  <a:txBody>
                    <a:bodyPr/>
                    <a:lstStyle/>
                    <a:p>
                      <a:pPr>
                        <a:lnSpc>
                          <a:spcPct val="107000"/>
                        </a:lnSpc>
                        <a:spcAft>
                          <a:spcPts val="800"/>
                        </a:spcAft>
                      </a:pPr>
                      <a:r>
                        <a:rPr lang="es-MX" sz="2000" dirty="0">
                          <a:effectLst/>
                        </a:rPr>
                        <a:t>Vínculo: producción, abasto, consumo, fomento a canasta básica nutrición</a:t>
                      </a:r>
                      <a:endParaRPr lang="es-MX"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77580" marR="77580" marT="38790" marB="38790"/>
                </a:tc>
                <a:extLst>
                  <a:ext uri="{0D108BD9-81ED-4DB2-BD59-A6C34878D82A}">
                    <a16:rowId xmlns:a16="http://schemas.microsoft.com/office/drawing/2014/main" val="1079317915"/>
                  </a:ext>
                </a:extLst>
              </a:tr>
              <a:tr h="375238">
                <a:tc>
                  <a:txBody>
                    <a:bodyPr/>
                    <a:lstStyle/>
                    <a:p>
                      <a:pPr>
                        <a:lnSpc>
                          <a:spcPct val="107000"/>
                        </a:lnSpc>
                        <a:spcAft>
                          <a:spcPts val="800"/>
                        </a:spcAft>
                      </a:pPr>
                      <a:r>
                        <a:rPr lang="es-MX" sz="2000" dirty="0">
                          <a:effectLst/>
                        </a:rPr>
                        <a:t>Miguel de la Madrid </a:t>
                      </a:r>
                      <a:endParaRPr lang="es-MX"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77580" marR="77580" marT="38790" marB="38790"/>
                </a:tc>
                <a:tc>
                  <a:txBody>
                    <a:bodyPr/>
                    <a:lstStyle/>
                    <a:p>
                      <a:pPr>
                        <a:lnSpc>
                          <a:spcPct val="107000"/>
                        </a:lnSpc>
                        <a:spcAft>
                          <a:spcPts val="800"/>
                        </a:spcAft>
                      </a:pPr>
                      <a:r>
                        <a:rPr lang="es-MX" sz="2000">
                          <a:effectLst/>
                        </a:rPr>
                        <a:t>(1982-1988)</a:t>
                      </a:r>
                      <a:endParaRPr lang="es-MX" sz="2000">
                        <a:effectLst/>
                        <a:latin typeface="Calibri" panose="020F0502020204030204" pitchFamily="34" charset="0"/>
                        <a:ea typeface="Calibri" panose="020F0502020204030204" pitchFamily="34" charset="0"/>
                        <a:cs typeface="Times New Roman" panose="02020603050405020304" pitchFamily="18" charset="0"/>
                      </a:endParaRPr>
                    </a:p>
                  </a:txBody>
                  <a:tcPr marL="77580" marR="77580" marT="38790" marB="38790"/>
                </a:tc>
                <a:tc>
                  <a:txBody>
                    <a:bodyPr/>
                    <a:lstStyle/>
                    <a:p>
                      <a:pPr>
                        <a:lnSpc>
                          <a:spcPct val="107000"/>
                        </a:lnSpc>
                        <a:spcAft>
                          <a:spcPts val="800"/>
                        </a:spcAft>
                      </a:pPr>
                      <a:r>
                        <a:rPr lang="es-MX" sz="2000" dirty="0">
                          <a:effectLst/>
                        </a:rPr>
                        <a:t>Programa Nacional de Alimentación</a:t>
                      </a:r>
                      <a:endParaRPr lang="es-MX"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77580" marR="77580" marT="38790" marB="38790"/>
                </a:tc>
                <a:tc>
                  <a:txBody>
                    <a:bodyPr/>
                    <a:lstStyle/>
                    <a:p>
                      <a:pPr>
                        <a:lnSpc>
                          <a:spcPct val="107000"/>
                        </a:lnSpc>
                        <a:spcAft>
                          <a:spcPts val="800"/>
                        </a:spcAft>
                      </a:pPr>
                      <a:r>
                        <a:rPr lang="es-MX" sz="2000" dirty="0">
                          <a:effectLst/>
                        </a:rPr>
                        <a:t>Mantener nivel consumo</a:t>
                      </a:r>
                      <a:endParaRPr lang="es-MX"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77580" marR="77580" marT="38790" marB="38790">
                    <a:solidFill>
                      <a:srgbClr val="FF66FF"/>
                    </a:solidFill>
                  </a:tcPr>
                </a:tc>
                <a:extLst>
                  <a:ext uri="{0D108BD9-81ED-4DB2-BD59-A6C34878D82A}">
                    <a16:rowId xmlns:a16="http://schemas.microsoft.com/office/drawing/2014/main" val="2086184418"/>
                  </a:ext>
                </a:extLst>
              </a:tr>
              <a:tr h="375238">
                <a:tc>
                  <a:txBody>
                    <a:bodyPr/>
                    <a:lstStyle/>
                    <a:p>
                      <a:pPr marL="0" marR="0" lvl="0" indent="0" algn="l" defTabSz="457200" rtl="0" eaLnBrk="1" fontAlgn="auto" latinLnBrk="0" hangingPunct="1">
                        <a:lnSpc>
                          <a:spcPct val="107000"/>
                        </a:lnSpc>
                        <a:spcBef>
                          <a:spcPts val="0"/>
                        </a:spcBef>
                        <a:spcAft>
                          <a:spcPts val="800"/>
                        </a:spcAft>
                        <a:buClrTx/>
                        <a:buSzTx/>
                        <a:buFontTx/>
                        <a:buNone/>
                        <a:tabLst/>
                        <a:defRPr/>
                      </a:pPr>
                      <a:r>
                        <a:rPr lang="es-MX" sz="2000" dirty="0">
                          <a:effectLst/>
                        </a:rPr>
                        <a:t>Carlos Salinas de Gortari </a:t>
                      </a:r>
                      <a:endParaRPr lang="es-MX" sz="2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endParaRPr lang="es-MX"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77580" marR="77580" marT="38790" marB="38790"/>
                </a:tc>
                <a:tc>
                  <a:txBody>
                    <a:bodyPr/>
                    <a:lstStyle/>
                    <a:p>
                      <a:pPr marL="0" marR="0" lvl="0" indent="0" algn="l" defTabSz="457200" rtl="0" eaLnBrk="1" fontAlgn="auto" latinLnBrk="0" hangingPunct="1">
                        <a:lnSpc>
                          <a:spcPct val="107000"/>
                        </a:lnSpc>
                        <a:spcBef>
                          <a:spcPts val="0"/>
                        </a:spcBef>
                        <a:spcAft>
                          <a:spcPts val="800"/>
                        </a:spcAft>
                        <a:buClrTx/>
                        <a:buSzTx/>
                        <a:buFontTx/>
                        <a:buNone/>
                        <a:tabLst/>
                        <a:defRPr/>
                      </a:pPr>
                      <a:r>
                        <a:rPr lang="es-MX" sz="2000" dirty="0">
                          <a:effectLst/>
                        </a:rPr>
                        <a:t>(1988-1994)</a:t>
                      </a:r>
                      <a:endParaRPr lang="es-MX" sz="2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endParaRPr lang="es-MX"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77580" marR="77580" marT="38790" marB="38790"/>
                </a:tc>
                <a:tc>
                  <a:txBody>
                    <a:bodyPr/>
                    <a:lstStyle/>
                    <a:p>
                      <a:pPr>
                        <a:lnSpc>
                          <a:spcPct val="107000"/>
                        </a:lnSpc>
                        <a:spcAft>
                          <a:spcPts val="800"/>
                        </a:spcAft>
                      </a:pPr>
                      <a:r>
                        <a:rPr lang="es-MX" sz="2000" dirty="0">
                          <a:effectLst/>
                        </a:rPr>
                        <a:t>Aceleración cambios estructurales. Abandono de autosufciencia y soberanía.</a:t>
                      </a:r>
                      <a:endParaRPr lang="es-MX"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77580" marR="77580" marT="38790" marB="38790"/>
                </a:tc>
                <a:tc>
                  <a:txBody>
                    <a:bodyPr/>
                    <a:lstStyle/>
                    <a:p>
                      <a:pPr marL="342900" marR="0" lvl="0" indent="-342900" algn="l" defTabSz="457200" rtl="0" eaLnBrk="1" fontAlgn="auto" latinLnBrk="0" hangingPunct="1">
                        <a:lnSpc>
                          <a:spcPct val="107000"/>
                        </a:lnSpc>
                        <a:spcBef>
                          <a:spcPts val="0"/>
                        </a:spcBef>
                        <a:spcAft>
                          <a:spcPts val="800"/>
                        </a:spcAft>
                        <a:buClrTx/>
                        <a:buSzTx/>
                        <a:buFont typeface="Courier New" panose="02070309020205020404" pitchFamily="49" charset="0"/>
                        <a:buChar char="o"/>
                        <a:tabLst/>
                        <a:defRPr/>
                      </a:pPr>
                      <a:r>
                        <a:rPr lang="es-MX" sz="2000" dirty="0">
                          <a:effectLst/>
                        </a:rPr>
                        <a:t>mayor apertura comercial</a:t>
                      </a:r>
                    </a:p>
                    <a:p>
                      <a:pPr marL="342900" marR="0" lvl="0" indent="-342900" algn="l" defTabSz="457200" rtl="0" eaLnBrk="1" fontAlgn="auto" latinLnBrk="0" hangingPunct="1">
                        <a:lnSpc>
                          <a:spcPct val="107000"/>
                        </a:lnSpc>
                        <a:spcBef>
                          <a:spcPts val="0"/>
                        </a:spcBef>
                        <a:spcAft>
                          <a:spcPts val="800"/>
                        </a:spcAft>
                        <a:buClrTx/>
                        <a:buSzTx/>
                        <a:buFont typeface="Courier New" panose="02070309020205020404" pitchFamily="49" charset="0"/>
                        <a:buChar char="o"/>
                        <a:tabLst/>
                        <a:defRPr/>
                      </a:pPr>
                      <a:r>
                        <a:rPr lang="es-MX" sz="2000" dirty="0">
                          <a:effectLst/>
                        </a:rPr>
                        <a:t>privatización de la agricultura con la venta de las tierras ejidales.</a:t>
                      </a:r>
                      <a:endParaRPr lang="es-MX"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77580" marR="77580" marT="38790" marB="38790">
                    <a:solidFill>
                      <a:srgbClr val="FF0000"/>
                    </a:solidFill>
                  </a:tcPr>
                </a:tc>
                <a:extLst>
                  <a:ext uri="{0D108BD9-81ED-4DB2-BD59-A6C34878D82A}">
                    <a16:rowId xmlns:a16="http://schemas.microsoft.com/office/drawing/2014/main" val="714644982"/>
                  </a:ext>
                </a:extLst>
              </a:tr>
              <a:tr h="375238">
                <a:tc>
                  <a:txBody>
                    <a:bodyPr/>
                    <a:lstStyle/>
                    <a:p>
                      <a:pPr marL="0" marR="0" lvl="0" indent="0" algn="l" defTabSz="457200" rtl="0" eaLnBrk="1" fontAlgn="auto" latinLnBrk="0" hangingPunct="1">
                        <a:lnSpc>
                          <a:spcPct val="107000"/>
                        </a:lnSpc>
                        <a:spcBef>
                          <a:spcPts val="0"/>
                        </a:spcBef>
                        <a:spcAft>
                          <a:spcPts val="800"/>
                        </a:spcAft>
                        <a:buClrTx/>
                        <a:buSzTx/>
                        <a:buFontTx/>
                        <a:buNone/>
                        <a:tabLst/>
                        <a:defRPr/>
                      </a:pPr>
                      <a:r>
                        <a:rPr lang="es-MX" sz="2000" dirty="0">
                          <a:effectLst/>
                        </a:rPr>
                        <a:t>Ernesto Zedillo</a:t>
                      </a:r>
                      <a:r>
                        <a:rPr lang="es-MX" sz="2000" dirty="0">
                          <a:effectLst/>
                          <a:latin typeface="Calibri" panose="020F0502020204030204" pitchFamily="34" charset="0"/>
                          <a:cs typeface="Times New Roman" panose="02020603050405020304" pitchFamily="18" charset="0"/>
                        </a:rPr>
                        <a:t> </a:t>
                      </a:r>
                      <a:r>
                        <a:rPr lang="es-MX" sz="2000" dirty="0">
                          <a:effectLst/>
                          <a:latin typeface="Calibri" panose="020F0502020204030204" pitchFamily="34" charset="0"/>
                          <a:ea typeface="Calibri" panose="020F0502020204030204" pitchFamily="34" charset="0"/>
                          <a:cs typeface="Times New Roman" panose="02020603050405020304" pitchFamily="18" charset="0"/>
                        </a:rPr>
                        <a:t>Ponce de León</a:t>
                      </a:r>
                    </a:p>
                  </a:txBody>
                  <a:tcPr marL="77580" marR="77580" marT="38790" marB="38790"/>
                </a:tc>
                <a:tc>
                  <a:txBody>
                    <a:bodyPr/>
                    <a:lstStyle/>
                    <a:p>
                      <a:pPr>
                        <a:lnSpc>
                          <a:spcPct val="107000"/>
                        </a:lnSpc>
                        <a:spcAft>
                          <a:spcPts val="800"/>
                        </a:spcAft>
                      </a:pPr>
                      <a:r>
                        <a:rPr lang="es-MX" sz="2000" dirty="0">
                          <a:effectLst/>
                        </a:rPr>
                        <a:t>1994-2000)</a:t>
                      </a:r>
                      <a:endParaRPr lang="es-MX"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77580" marR="77580" marT="38790" marB="38790"/>
                </a:tc>
                <a:tc>
                  <a:txBody>
                    <a:bodyPr/>
                    <a:lstStyle/>
                    <a:p>
                      <a:pPr marL="0" marR="0" lvl="0" indent="0" algn="l" defTabSz="457200" rtl="0" eaLnBrk="1" fontAlgn="auto" latinLnBrk="0" hangingPunct="1">
                        <a:lnSpc>
                          <a:spcPct val="107000"/>
                        </a:lnSpc>
                        <a:spcBef>
                          <a:spcPts val="0"/>
                        </a:spcBef>
                        <a:spcAft>
                          <a:spcPts val="800"/>
                        </a:spcAft>
                        <a:buClrTx/>
                        <a:buSzTx/>
                        <a:buFontTx/>
                        <a:buNone/>
                        <a:tabLst/>
                        <a:defRPr/>
                      </a:pPr>
                      <a:r>
                        <a:rPr lang="es-MX" sz="2000" dirty="0">
                          <a:effectLst/>
                        </a:rPr>
                        <a:t>Programa de alimentación y nutrición familiar (PANF)</a:t>
                      </a:r>
                      <a:endParaRPr lang="es-MX" sz="2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endParaRPr lang="es-MX"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77580" marR="77580" marT="38790" marB="38790"/>
                </a:tc>
                <a:tc>
                  <a:txBody>
                    <a:bodyPr/>
                    <a:lstStyle/>
                    <a:p>
                      <a:pPr marL="0" marR="0" lvl="0" indent="0" algn="l" defTabSz="457200" rtl="0" eaLnBrk="1" fontAlgn="auto" latinLnBrk="0" hangingPunct="1">
                        <a:lnSpc>
                          <a:spcPct val="107000"/>
                        </a:lnSpc>
                        <a:spcBef>
                          <a:spcPts val="0"/>
                        </a:spcBef>
                        <a:spcAft>
                          <a:spcPts val="800"/>
                        </a:spcAft>
                        <a:buClrTx/>
                        <a:buSzTx/>
                        <a:buFontTx/>
                        <a:buNone/>
                        <a:tabLst/>
                        <a:defRPr/>
                      </a:pPr>
                      <a:r>
                        <a:rPr lang="es-MX" sz="2000" dirty="0">
                          <a:effectLst/>
                        </a:rPr>
                        <a:t>Apoyar a localidades en extrema pobreza.</a:t>
                      </a:r>
                      <a:endParaRPr lang="es-MX" sz="2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endParaRPr lang="es-MX"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77580" marR="77580" marT="38790" marB="38790">
                    <a:solidFill>
                      <a:schemeClr val="accent2">
                        <a:lumMod val="40000"/>
                        <a:lumOff val="60000"/>
                      </a:schemeClr>
                    </a:solidFill>
                  </a:tcPr>
                </a:tc>
                <a:extLst>
                  <a:ext uri="{0D108BD9-81ED-4DB2-BD59-A6C34878D82A}">
                    <a16:rowId xmlns:a16="http://schemas.microsoft.com/office/drawing/2014/main" val="1404287584"/>
                  </a:ext>
                </a:extLst>
              </a:tr>
            </a:tbl>
          </a:graphicData>
        </a:graphic>
      </p:graphicFrame>
    </p:spTree>
    <p:extLst>
      <p:ext uri="{BB962C8B-B14F-4D97-AF65-F5344CB8AC3E}">
        <p14:creationId xmlns:p14="http://schemas.microsoft.com/office/powerpoint/2010/main" val="204897305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a 2">
            <a:extLst>
              <a:ext uri="{FF2B5EF4-FFF2-40B4-BE49-F238E27FC236}">
                <a16:creationId xmlns:a16="http://schemas.microsoft.com/office/drawing/2014/main" id="{96D18F3D-C38E-4D21-B69E-34236C07AF02}"/>
              </a:ext>
            </a:extLst>
          </p:cNvPr>
          <p:cNvGraphicFramePr>
            <a:graphicFrameLocks noGrp="1"/>
          </p:cNvGraphicFramePr>
          <p:nvPr>
            <p:extLst>
              <p:ext uri="{D42A27DB-BD31-4B8C-83A1-F6EECF244321}">
                <p14:modId xmlns:p14="http://schemas.microsoft.com/office/powerpoint/2010/main" val="152137014"/>
              </p:ext>
            </p:extLst>
          </p:nvPr>
        </p:nvGraphicFramePr>
        <p:xfrm>
          <a:off x="142875" y="0"/>
          <a:ext cx="12049125" cy="6519895"/>
        </p:xfrm>
        <a:graphic>
          <a:graphicData uri="http://schemas.openxmlformats.org/drawingml/2006/table">
            <a:tbl>
              <a:tblPr firstRow="1" bandRow="1">
                <a:tableStyleId>{5C22544A-7EE6-4342-B048-85BDC9FD1C3A}</a:tableStyleId>
              </a:tblPr>
              <a:tblGrid>
                <a:gridCol w="2581380">
                  <a:extLst>
                    <a:ext uri="{9D8B030D-6E8A-4147-A177-3AD203B41FA5}">
                      <a16:colId xmlns:a16="http://schemas.microsoft.com/office/drawing/2014/main" val="1833892288"/>
                    </a:ext>
                  </a:extLst>
                </a:gridCol>
                <a:gridCol w="1400497">
                  <a:extLst>
                    <a:ext uri="{9D8B030D-6E8A-4147-A177-3AD203B41FA5}">
                      <a16:colId xmlns:a16="http://schemas.microsoft.com/office/drawing/2014/main" val="1090313214"/>
                    </a:ext>
                  </a:extLst>
                </a:gridCol>
                <a:gridCol w="5800298">
                  <a:extLst>
                    <a:ext uri="{9D8B030D-6E8A-4147-A177-3AD203B41FA5}">
                      <a16:colId xmlns:a16="http://schemas.microsoft.com/office/drawing/2014/main" val="1601028578"/>
                    </a:ext>
                  </a:extLst>
                </a:gridCol>
                <a:gridCol w="2266950">
                  <a:extLst>
                    <a:ext uri="{9D8B030D-6E8A-4147-A177-3AD203B41FA5}">
                      <a16:colId xmlns:a16="http://schemas.microsoft.com/office/drawing/2014/main" val="3206833762"/>
                    </a:ext>
                  </a:extLst>
                </a:gridCol>
              </a:tblGrid>
              <a:tr h="314628">
                <a:tc gridSpan="4">
                  <a:txBody>
                    <a:bodyPr/>
                    <a:lstStyle/>
                    <a:p>
                      <a:pPr algn="ctr">
                        <a:lnSpc>
                          <a:spcPct val="107000"/>
                        </a:lnSpc>
                        <a:spcAft>
                          <a:spcPts val="800"/>
                        </a:spcAft>
                      </a:pPr>
                      <a:r>
                        <a:rPr lang="es-MX" sz="2000" dirty="0">
                          <a:effectLst/>
                        </a:rPr>
                        <a:t>Políticas públicas alimentarias en México en gobiernos del PAN.</a:t>
                      </a:r>
                      <a:endParaRPr lang="es-MX"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77580" marR="77580" marT="38790" marB="38790"/>
                </a:tc>
                <a:tc hMerge="1">
                  <a:txBody>
                    <a:bodyPr/>
                    <a:lstStyle/>
                    <a:p>
                      <a:endParaRPr lang="es-MX"/>
                    </a:p>
                  </a:txBody>
                  <a:tcPr/>
                </a:tc>
                <a:tc hMerge="1">
                  <a:txBody>
                    <a:bodyPr/>
                    <a:lstStyle/>
                    <a:p>
                      <a:endParaRPr lang="es-MX"/>
                    </a:p>
                  </a:txBody>
                  <a:tcPr/>
                </a:tc>
                <a:tc hMerge="1">
                  <a:txBody>
                    <a:bodyPr/>
                    <a:lstStyle/>
                    <a:p>
                      <a:endParaRPr lang="es-MX"/>
                    </a:p>
                  </a:txBody>
                  <a:tcPr/>
                </a:tc>
                <a:extLst>
                  <a:ext uri="{0D108BD9-81ED-4DB2-BD59-A6C34878D82A}">
                    <a16:rowId xmlns:a16="http://schemas.microsoft.com/office/drawing/2014/main" val="2814463117"/>
                  </a:ext>
                </a:extLst>
              </a:tr>
              <a:tr h="314628">
                <a:tc rowSpan="2">
                  <a:txBody>
                    <a:bodyPr/>
                    <a:lstStyle/>
                    <a:p>
                      <a:pPr>
                        <a:lnSpc>
                          <a:spcPct val="107000"/>
                        </a:lnSpc>
                        <a:spcAft>
                          <a:spcPts val="800"/>
                        </a:spcAft>
                      </a:pPr>
                      <a:r>
                        <a:rPr lang="es-MX" sz="1800" b="0" i="0" kern="1200" dirty="0">
                          <a:solidFill>
                            <a:schemeClr val="dk1"/>
                          </a:solidFill>
                          <a:effectLst/>
                          <a:latin typeface="+mn-lt"/>
                          <a:ea typeface="+mn-ea"/>
                          <a:cs typeface="+mn-cs"/>
                        </a:rPr>
                        <a:t>Vicente Fox Quezada</a:t>
                      </a:r>
                      <a:endParaRPr lang="es-MX"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77580" marR="77580" marT="38790" marB="38790"/>
                </a:tc>
                <a:tc rowSpan="2">
                  <a:txBody>
                    <a:bodyPr/>
                    <a:lstStyle/>
                    <a:p>
                      <a:pPr>
                        <a:lnSpc>
                          <a:spcPct val="107000"/>
                        </a:lnSpc>
                        <a:spcAft>
                          <a:spcPts val="800"/>
                        </a:spcAft>
                      </a:pPr>
                      <a:r>
                        <a:rPr lang="es-MX" sz="2000" b="0" i="0" kern="1200" dirty="0">
                          <a:solidFill>
                            <a:schemeClr val="dk1"/>
                          </a:solidFill>
                          <a:effectLst/>
                          <a:latin typeface="+mn-lt"/>
                          <a:ea typeface="+mn-ea"/>
                          <a:cs typeface="+mn-cs"/>
                        </a:rPr>
                        <a:t>(2000-2006)</a:t>
                      </a:r>
                      <a:r>
                        <a:rPr lang="es-MX" sz="2400" dirty="0"/>
                        <a:t> </a:t>
                      </a:r>
                      <a:endParaRPr lang="es-MX"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77580" marR="77580" marT="38790" marB="38790"/>
                </a:tc>
                <a:tc rowSpan="3">
                  <a:txBody>
                    <a:bodyPr/>
                    <a:lstStyle/>
                    <a:p>
                      <a:pPr>
                        <a:lnSpc>
                          <a:spcPct val="107000"/>
                        </a:lnSpc>
                        <a:spcAft>
                          <a:spcPts val="800"/>
                        </a:spcAft>
                      </a:pPr>
                      <a:r>
                        <a:rPr lang="es-MX" sz="2000" b="0" i="0" kern="1200" dirty="0">
                          <a:solidFill>
                            <a:schemeClr val="dk1"/>
                          </a:solidFill>
                          <a:effectLst/>
                          <a:latin typeface="+mn-lt"/>
                          <a:ea typeface="+mn-ea"/>
                          <a:cs typeface="+mn-cs"/>
                        </a:rPr>
                        <a:t>Programa de Apoyos para el Campo</a:t>
                      </a:r>
                      <a:br>
                        <a:rPr lang="es-MX" sz="2000" b="0" i="0" kern="1200" dirty="0">
                          <a:solidFill>
                            <a:schemeClr val="dk1"/>
                          </a:solidFill>
                          <a:effectLst/>
                          <a:latin typeface="+mn-lt"/>
                          <a:ea typeface="+mn-ea"/>
                          <a:cs typeface="+mn-cs"/>
                        </a:rPr>
                      </a:br>
                      <a:r>
                        <a:rPr lang="es-MX" sz="2000" b="0" i="0" kern="1200" dirty="0">
                          <a:solidFill>
                            <a:schemeClr val="dk1"/>
                          </a:solidFill>
                          <a:effectLst/>
                          <a:latin typeface="+mn-lt"/>
                          <a:ea typeface="+mn-ea"/>
                          <a:cs typeface="+mn-cs"/>
                        </a:rPr>
                        <a:t>(PROCAMPO)</a:t>
                      </a:r>
                      <a:r>
                        <a:rPr lang="es-MX" sz="2400" dirty="0"/>
                        <a:t> </a:t>
                      </a:r>
                    </a:p>
                    <a:p>
                      <a:pPr>
                        <a:lnSpc>
                          <a:spcPct val="107000"/>
                        </a:lnSpc>
                        <a:spcAft>
                          <a:spcPts val="800"/>
                        </a:spcAft>
                      </a:pPr>
                      <a:r>
                        <a:rPr lang="pt-BR" sz="1800" b="0" i="0" kern="1200" dirty="0">
                          <a:solidFill>
                            <a:schemeClr val="dk1"/>
                          </a:solidFill>
                          <a:effectLst/>
                          <a:latin typeface="+mn-lt"/>
                          <a:ea typeface="+mn-ea"/>
                          <a:cs typeface="+mn-cs"/>
                        </a:rPr>
                        <a:t>Programa de Abasto Rural (</a:t>
                      </a:r>
                      <a:r>
                        <a:rPr lang="pt-BR" sz="1800" b="0" i="0" kern="1200" dirty="0" err="1">
                          <a:solidFill>
                            <a:schemeClr val="dk1"/>
                          </a:solidFill>
                          <a:effectLst/>
                          <a:latin typeface="+mn-lt"/>
                          <a:ea typeface="+mn-ea"/>
                          <a:cs typeface="+mn-cs"/>
                        </a:rPr>
                        <a:t>Diconsa</a:t>
                      </a:r>
                      <a:r>
                        <a:rPr lang="pt-BR" sz="1800" b="0" i="0" kern="1200" dirty="0">
                          <a:solidFill>
                            <a:schemeClr val="dk1"/>
                          </a:solidFill>
                          <a:effectLst/>
                          <a:latin typeface="+mn-lt"/>
                          <a:ea typeface="+mn-ea"/>
                          <a:cs typeface="+mn-cs"/>
                        </a:rPr>
                        <a:t>)</a:t>
                      </a:r>
                      <a:r>
                        <a:rPr lang="pt-BR" sz="2000" dirty="0"/>
                        <a:t> </a:t>
                      </a:r>
                      <a:br>
                        <a:rPr lang="pt-BR" sz="2000" dirty="0"/>
                      </a:br>
                      <a:r>
                        <a:rPr lang="es-MX" sz="1800" b="0" i="0" kern="1200" dirty="0">
                          <a:solidFill>
                            <a:schemeClr val="dk1"/>
                          </a:solidFill>
                          <a:effectLst/>
                          <a:latin typeface="+mn-lt"/>
                          <a:ea typeface="+mn-ea"/>
                          <a:cs typeface="+mn-cs"/>
                        </a:rPr>
                        <a:t>Programa de Desarrollo Humano Oportunidades, Programa de Apoyo Alimentario Liconsa (PAL) </a:t>
                      </a:r>
                    </a:p>
                    <a:p>
                      <a:pPr>
                        <a:lnSpc>
                          <a:spcPct val="107000"/>
                        </a:lnSpc>
                        <a:spcAft>
                          <a:spcPts val="800"/>
                        </a:spcAft>
                      </a:pPr>
                      <a:r>
                        <a:rPr lang="es-MX" sz="1800" b="0" i="0" kern="1200" dirty="0">
                          <a:solidFill>
                            <a:schemeClr val="dk1"/>
                          </a:solidFill>
                          <a:effectLst/>
                          <a:latin typeface="+mn-lt"/>
                          <a:ea typeface="+mn-ea"/>
                          <a:cs typeface="+mn-cs"/>
                        </a:rPr>
                        <a:t>Proyecto Estratégico para la Seguridad Alimentaria (PESA)</a:t>
                      </a:r>
                      <a:br>
                        <a:rPr lang="es-MX" sz="2000" dirty="0"/>
                      </a:br>
                      <a:endParaRPr lang="es-MX"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77580" marR="77580" marT="38790" marB="38790">
                    <a:solidFill>
                      <a:schemeClr val="accent2">
                        <a:lumMod val="40000"/>
                        <a:lumOff val="60000"/>
                      </a:schemeClr>
                    </a:solidFill>
                  </a:tcPr>
                </a:tc>
                <a:tc>
                  <a:txBody>
                    <a:bodyPr/>
                    <a:lstStyle/>
                    <a:p>
                      <a:pPr>
                        <a:lnSpc>
                          <a:spcPct val="107000"/>
                        </a:lnSpc>
                        <a:spcAft>
                          <a:spcPts val="800"/>
                        </a:spcAft>
                      </a:pPr>
                      <a:r>
                        <a:rPr lang="es-MX" sz="2000" dirty="0">
                          <a:effectLst/>
                        </a:rPr>
                        <a:t> </a:t>
                      </a:r>
                      <a:endParaRPr lang="es-MX"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77580" marR="77580" marT="38790" marB="38790"/>
                </a:tc>
                <a:extLst>
                  <a:ext uri="{0D108BD9-81ED-4DB2-BD59-A6C34878D82A}">
                    <a16:rowId xmlns:a16="http://schemas.microsoft.com/office/drawing/2014/main" val="2644585356"/>
                  </a:ext>
                </a:extLst>
              </a:tr>
              <a:tr h="715374">
                <a:tc vMerge="1">
                  <a:txBody>
                    <a:bodyPr/>
                    <a:lstStyle/>
                    <a:p>
                      <a:endParaRPr lang="es-MX" dirty="0"/>
                    </a:p>
                  </a:txBody>
                  <a:tcPr marL="77580" marR="77580" marT="38790" marB="38790"/>
                </a:tc>
                <a:tc vMerge="1">
                  <a:txBody>
                    <a:bodyPr/>
                    <a:lstStyle/>
                    <a:p>
                      <a:endParaRPr lang="es-MX" dirty="0"/>
                    </a:p>
                  </a:txBody>
                  <a:tcPr marL="77580" marR="77580" marT="38790" marB="38790"/>
                </a:tc>
                <a:tc vMerge="1">
                  <a:txBody>
                    <a:bodyPr/>
                    <a:lstStyle/>
                    <a:p>
                      <a:pPr>
                        <a:lnSpc>
                          <a:spcPct val="107000"/>
                        </a:lnSpc>
                        <a:spcAft>
                          <a:spcPts val="800"/>
                        </a:spcAft>
                      </a:pPr>
                      <a:endParaRPr lang="es-MX"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77580" marR="77580" marT="38790" marB="38790"/>
                </a:tc>
                <a:tc rowSpan="2">
                  <a:txBody>
                    <a:bodyPr/>
                    <a:lstStyle/>
                    <a:p>
                      <a:pPr>
                        <a:lnSpc>
                          <a:spcPct val="107000"/>
                        </a:lnSpc>
                        <a:spcAft>
                          <a:spcPts val="800"/>
                        </a:spcAft>
                      </a:pPr>
                      <a:endParaRPr lang="es-MX" sz="2000" dirty="0">
                        <a:effectLst/>
                      </a:endParaRPr>
                    </a:p>
                  </a:txBody>
                  <a:tcPr marL="77580" marR="77580" marT="38790" marB="38790"/>
                </a:tc>
                <a:extLst>
                  <a:ext uri="{0D108BD9-81ED-4DB2-BD59-A6C34878D82A}">
                    <a16:rowId xmlns:a16="http://schemas.microsoft.com/office/drawing/2014/main" val="2641158332"/>
                  </a:ext>
                </a:extLst>
              </a:tr>
              <a:tr h="314628">
                <a:tc>
                  <a:txBody>
                    <a:bodyPr/>
                    <a:lstStyle/>
                    <a:p>
                      <a:pPr>
                        <a:lnSpc>
                          <a:spcPct val="107000"/>
                        </a:lnSpc>
                        <a:spcAft>
                          <a:spcPts val="800"/>
                        </a:spcAft>
                      </a:pPr>
                      <a:r>
                        <a:rPr lang="es-MX" sz="1800" b="0" i="0" kern="1200" dirty="0">
                          <a:solidFill>
                            <a:schemeClr val="dk1"/>
                          </a:solidFill>
                          <a:effectLst/>
                          <a:latin typeface="+mn-lt"/>
                          <a:ea typeface="+mn-ea"/>
                          <a:cs typeface="+mn-cs"/>
                        </a:rPr>
                        <a:t>Felipe Calderón</a:t>
                      </a:r>
                      <a:r>
                        <a:rPr lang="es-MX" sz="2000" dirty="0"/>
                        <a:t> Hinojos</a:t>
                      </a:r>
                      <a:endParaRPr lang="es-MX"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77580" marR="77580" marT="38790" marB="38790"/>
                </a:tc>
                <a:tc>
                  <a:txBody>
                    <a:bodyPr/>
                    <a:lstStyle/>
                    <a:p>
                      <a:pPr>
                        <a:lnSpc>
                          <a:spcPct val="107000"/>
                        </a:lnSpc>
                        <a:spcAft>
                          <a:spcPts val="800"/>
                        </a:spcAft>
                      </a:pPr>
                      <a:r>
                        <a:rPr lang="es-MX" sz="1800" b="0" i="0" kern="1200" dirty="0">
                          <a:solidFill>
                            <a:schemeClr val="dk1"/>
                          </a:solidFill>
                          <a:effectLst/>
                          <a:latin typeface="+mn-lt"/>
                          <a:ea typeface="+mn-ea"/>
                          <a:cs typeface="+mn-cs"/>
                        </a:rPr>
                        <a:t>(2006-2012)</a:t>
                      </a:r>
                      <a:r>
                        <a:rPr lang="es-MX" sz="2000" dirty="0"/>
                        <a:t> </a:t>
                      </a:r>
                      <a:endParaRPr lang="es-MX"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77580" marR="77580" marT="38790" marB="38790"/>
                </a:tc>
                <a:tc vMerge="1">
                  <a:txBody>
                    <a:bodyPr/>
                    <a:lstStyle/>
                    <a:p>
                      <a:endParaRPr lang="es-MX"/>
                    </a:p>
                  </a:txBody>
                  <a:tcPr/>
                </a:tc>
                <a:tc vMerge="1">
                  <a:txBody>
                    <a:bodyPr/>
                    <a:lstStyle/>
                    <a:p>
                      <a:endParaRPr lang="es-MX"/>
                    </a:p>
                  </a:txBody>
                  <a:tcPr/>
                </a:tc>
                <a:extLst>
                  <a:ext uri="{0D108BD9-81ED-4DB2-BD59-A6C34878D82A}">
                    <a16:rowId xmlns:a16="http://schemas.microsoft.com/office/drawing/2014/main" val="1360834034"/>
                  </a:ext>
                </a:extLst>
              </a:tr>
              <a:tr h="679630">
                <a:tc gridSpan="4">
                  <a:txBody>
                    <a:bodyPr/>
                    <a:lstStyle/>
                    <a:p>
                      <a:pPr algn="ctr">
                        <a:lnSpc>
                          <a:spcPct val="107000"/>
                        </a:lnSpc>
                        <a:spcAft>
                          <a:spcPts val="800"/>
                        </a:spcAft>
                      </a:pPr>
                      <a:r>
                        <a:rPr lang="es-MX" sz="2000" b="1" dirty="0">
                          <a:solidFill>
                            <a:schemeClr val="bg1"/>
                          </a:solidFill>
                          <a:effectLst/>
                        </a:rPr>
                        <a:t>Políticas públicas alimentarias en México en gobiernos. Regreso del PRI</a:t>
                      </a:r>
                      <a:endParaRPr lang="es-MX" sz="2000" b="1"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77580" marR="77580" marT="38790" marB="38790">
                    <a:solidFill>
                      <a:schemeClr val="accent1"/>
                    </a:solidFill>
                  </a:tcPr>
                </a:tc>
                <a:tc hMerge="1">
                  <a:txBody>
                    <a:bodyPr/>
                    <a:lstStyle/>
                    <a:p>
                      <a:pPr>
                        <a:lnSpc>
                          <a:spcPct val="107000"/>
                        </a:lnSpc>
                        <a:spcAft>
                          <a:spcPts val="800"/>
                        </a:spcAft>
                      </a:pPr>
                      <a:endParaRPr lang="es-MX"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77580" marR="77580" marT="38790" marB="38790"/>
                </a:tc>
                <a:tc hMerge="1">
                  <a:txBody>
                    <a:bodyPr/>
                    <a:lstStyle/>
                    <a:p>
                      <a:pPr>
                        <a:lnSpc>
                          <a:spcPct val="107000"/>
                        </a:lnSpc>
                        <a:spcAft>
                          <a:spcPts val="800"/>
                        </a:spcAft>
                      </a:pPr>
                      <a:endParaRPr lang="es-MX"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77580" marR="77580" marT="38790" marB="38790"/>
                </a:tc>
                <a:tc hMerge="1">
                  <a:txBody>
                    <a:bodyPr/>
                    <a:lstStyle/>
                    <a:p>
                      <a:pPr>
                        <a:lnSpc>
                          <a:spcPct val="107000"/>
                        </a:lnSpc>
                        <a:spcAft>
                          <a:spcPts val="800"/>
                        </a:spcAft>
                      </a:pPr>
                      <a:endParaRPr lang="es-MX"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77580" marR="77580" marT="38790" marB="38790"/>
                </a:tc>
                <a:extLst>
                  <a:ext uri="{0D108BD9-81ED-4DB2-BD59-A6C34878D82A}">
                    <a16:rowId xmlns:a16="http://schemas.microsoft.com/office/drawing/2014/main" val="1079317915"/>
                  </a:ext>
                </a:extLst>
              </a:tr>
              <a:tr h="375238">
                <a:tc>
                  <a:txBody>
                    <a:bodyPr/>
                    <a:lstStyle/>
                    <a:p>
                      <a:pPr>
                        <a:lnSpc>
                          <a:spcPct val="107000"/>
                        </a:lnSpc>
                        <a:spcAft>
                          <a:spcPts val="800"/>
                        </a:spcAft>
                      </a:pPr>
                      <a:r>
                        <a:rPr lang="es-MX" sz="2000" dirty="0">
                          <a:effectLst/>
                          <a:latin typeface="Calibri" panose="020F0502020204030204" pitchFamily="34" charset="0"/>
                          <a:ea typeface="Calibri" panose="020F0502020204030204" pitchFamily="34" charset="0"/>
                          <a:cs typeface="Times New Roman" panose="02020603050405020304" pitchFamily="18" charset="0"/>
                        </a:rPr>
                        <a:t>Enrique peña Nieto</a:t>
                      </a:r>
                    </a:p>
                  </a:txBody>
                  <a:tcPr marL="77580" marR="77580" marT="38790" marB="38790"/>
                </a:tc>
                <a:tc>
                  <a:txBody>
                    <a:bodyPr/>
                    <a:lstStyle/>
                    <a:p>
                      <a:pPr>
                        <a:lnSpc>
                          <a:spcPct val="107000"/>
                        </a:lnSpc>
                        <a:spcAft>
                          <a:spcPts val="800"/>
                        </a:spcAft>
                      </a:pPr>
                      <a:r>
                        <a:rPr lang="es-MX" sz="2000" b="0" i="0" kern="1200" dirty="0">
                          <a:solidFill>
                            <a:schemeClr val="dk1"/>
                          </a:solidFill>
                          <a:effectLst/>
                          <a:latin typeface="+mn-lt"/>
                          <a:ea typeface="+mn-ea"/>
                          <a:cs typeface="+mn-cs"/>
                        </a:rPr>
                        <a:t>(2012-2018)</a:t>
                      </a:r>
                      <a:endParaRPr lang="es-MX"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77580" marR="77580" marT="38790" marB="38790"/>
                </a:tc>
                <a:tc>
                  <a:txBody>
                    <a:bodyPr/>
                    <a:lstStyle/>
                    <a:p>
                      <a:pPr>
                        <a:lnSpc>
                          <a:spcPct val="107000"/>
                        </a:lnSpc>
                        <a:spcAft>
                          <a:spcPts val="800"/>
                        </a:spcAft>
                      </a:pPr>
                      <a:r>
                        <a:rPr lang="es-MX" sz="1800" dirty="0">
                          <a:solidFill>
                            <a:srgbClr val="231F20"/>
                          </a:solidFill>
                          <a:latin typeface="MinionPro-Regular"/>
                        </a:rPr>
                        <a:t>Programa de Educación, Salud y Alimentación (PROGRESA) de 2012 a 2014,</a:t>
                      </a:r>
                      <a:r>
                        <a:rPr lang="es-MX" sz="1800" dirty="0"/>
                        <a:t> </a:t>
                      </a:r>
                      <a:r>
                        <a:rPr lang="es-MX" sz="1800" b="0" i="0" kern="1200" dirty="0">
                          <a:solidFill>
                            <a:schemeClr val="dk1"/>
                          </a:solidFill>
                          <a:effectLst/>
                          <a:latin typeface="+mn-lt"/>
                          <a:ea typeface="+mn-ea"/>
                          <a:cs typeface="+mn-cs"/>
                        </a:rPr>
                        <a:t>Cruzada Nacional contra el Hambre.</a:t>
                      </a:r>
                      <a:br>
                        <a:rPr lang="es-MX" sz="2000" dirty="0"/>
                      </a:br>
                      <a:r>
                        <a:rPr lang="es-MX" sz="2000" dirty="0">
                          <a:effectLst/>
                          <a:latin typeface="Calibri" panose="020F0502020204030204" pitchFamily="34" charset="0"/>
                          <a:ea typeface="Calibri" panose="020F0502020204030204" pitchFamily="34" charset="0"/>
                          <a:cs typeface="Times New Roman" panose="02020603050405020304" pitchFamily="18" charset="0"/>
                        </a:rPr>
                        <a:t>PROSPERA 2014-2018</a:t>
                      </a:r>
                    </a:p>
                    <a:p>
                      <a:pPr>
                        <a:lnSpc>
                          <a:spcPct val="107000"/>
                        </a:lnSpc>
                        <a:spcAft>
                          <a:spcPts val="800"/>
                        </a:spcAft>
                      </a:pPr>
                      <a:endParaRPr lang="es-MX"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77580" marR="77580" marT="38790" marB="38790">
                    <a:solidFill>
                      <a:schemeClr val="accent2">
                        <a:lumMod val="40000"/>
                        <a:lumOff val="60000"/>
                      </a:schemeClr>
                    </a:solidFill>
                  </a:tcPr>
                </a:tc>
                <a:tc>
                  <a:txBody>
                    <a:bodyPr/>
                    <a:lstStyle/>
                    <a:p>
                      <a:pPr>
                        <a:lnSpc>
                          <a:spcPct val="107000"/>
                        </a:lnSpc>
                        <a:spcAft>
                          <a:spcPts val="800"/>
                        </a:spcAft>
                      </a:pPr>
                      <a:endParaRPr lang="es-MX"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77580" marR="77580" marT="38790" marB="38790"/>
                </a:tc>
                <a:extLst>
                  <a:ext uri="{0D108BD9-81ED-4DB2-BD59-A6C34878D82A}">
                    <a16:rowId xmlns:a16="http://schemas.microsoft.com/office/drawing/2014/main" val="2086184418"/>
                  </a:ext>
                </a:extLst>
              </a:tr>
              <a:tr h="375238">
                <a:tc gridSpan="4">
                  <a:txBody>
                    <a:bodyPr/>
                    <a:lstStyle/>
                    <a:p>
                      <a:pPr marL="0" marR="0" lvl="0" indent="0" algn="ctr" defTabSz="457200" rtl="0" eaLnBrk="1" fontAlgn="auto" latinLnBrk="0" hangingPunct="1">
                        <a:lnSpc>
                          <a:spcPct val="107000"/>
                        </a:lnSpc>
                        <a:spcBef>
                          <a:spcPts val="0"/>
                        </a:spcBef>
                        <a:spcAft>
                          <a:spcPts val="800"/>
                        </a:spcAft>
                        <a:buClrTx/>
                        <a:buSzTx/>
                        <a:buFontTx/>
                        <a:buNone/>
                        <a:tabLst/>
                        <a:defRPr/>
                      </a:pPr>
                      <a:r>
                        <a:rPr lang="es-MX" sz="2000" b="1" dirty="0">
                          <a:solidFill>
                            <a:schemeClr val="bg1"/>
                          </a:solidFill>
                          <a:effectLst/>
                        </a:rPr>
                        <a:t>Políticas públicas alimentarias en México en gobiernos de izquierda MORENA</a:t>
                      </a:r>
                      <a:endParaRPr lang="es-MX" sz="2000" b="1"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endParaRPr lang="es-MX"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77580" marR="77580" marT="38790" marB="38790">
                    <a:solidFill>
                      <a:schemeClr val="accent1"/>
                    </a:solidFill>
                  </a:tcPr>
                </a:tc>
                <a:tc hMerge="1">
                  <a:txBody>
                    <a:bodyPr/>
                    <a:lstStyle/>
                    <a:p>
                      <a:pPr>
                        <a:lnSpc>
                          <a:spcPct val="107000"/>
                        </a:lnSpc>
                        <a:spcAft>
                          <a:spcPts val="800"/>
                        </a:spcAft>
                      </a:pPr>
                      <a:endParaRPr lang="es-MX"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77580" marR="77580" marT="38790" marB="38790"/>
                </a:tc>
                <a:tc hMerge="1">
                  <a:txBody>
                    <a:bodyPr/>
                    <a:lstStyle/>
                    <a:p>
                      <a:pPr>
                        <a:lnSpc>
                          <a:spcPct val="107000"/>
                        </a:lnSpc>
                        <a:spcAft>
                          <a:spcPts val="800"/>
                        </a:spcAft>
                      </a:pPr>
                      <a:endParaRPr lang="es-MX"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77580" marR="77580" marT="38790" marB="38790"/>
                </a:tc>
                <a:tc hMerge="1">
                  <a:txBody>
                    <a:bodyPr/>
                    <a:lstStyle/>
                    <a:p>
                      <a:pPr marL="0" marR="0" lvl="0" indent="0" algn="l" defTabSz="457200" rtl="0" eaLnBrk="1" fontAlgn="auto" latinLnBrk="0" hangingPunct="1">
                        <a:lnSpc>
                          <a:spcPct val="107000"/>
                        </a:lnSpc>
                        <a:spcBef>
                          <a:spcPts val="0"/>
                        </a:spcBef>
                        <a:spcAft>
                          <a:spcPts val="800"/>
                        </a:spcAft>
                        <a:buClrTx/>
                        <a:buSzTx/>
                        <a:buFontTx/>
                        <a:buNone/>
                        <a:tabLst/>
                        <a:defRPr/>
                      </a:pPr>
                      <a:endParaRPr lang="es-MX"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77580" marR="77580" marT="38790" marB="38790"/>
                </a:tc>
                <a:extLst>
                  <a:ext uri="{0D108BD9-81ED-4DB2-BD59-A6C34878D82A}">
                    <a16:rowId xmlns:a16="http://schemas.microsoft.com/office/drawing/2014/main" val="714644982"/>
                  </a:ext>
                </a:extLst>
              </a:tr>
              <a:tr h="375238">
                <a:tc>
                  <a:txBody>
                    <a:bodyPr/>
                    <a:lstStyle/>
                    <a:p>
                      <a:pPr marL="0" marR="0" lvl="0" indent="0" algn="l" defTabSz="457200" rtl="0" eaLnBrk="1" fontAlgn="auto" latinLnBrk="0" hangingPunct="1">
                        <a:lnSpc>
                          <a:spcPct val="107000"/>
                        </a:lnSpc>
                        <a:spcBef>
                          <a:spcPts val="0"/>
                        </a:spcBef>
                        <a:spcAft>
                          <a:spcPts val="800"/>
                        </a:spcAft>
                        <a:buClrTx/>
                        <a:buSzTx/>
                        <a:buFontTx/>
                        <a:buNone/>
                        <a:tabLst/>
                        <a:defRPr/>
                      </a:pPr>
                      <a:r>
                        <a:rPr lang="es-MX" sz="2000" dirty="0">
                          <a:effectLst/>
                          <a:latin typeface="Calibri" panose="020F0502020204030204" pitchFamily="34" charset="0"/>
                          <a:ea typeface="Calibri" panose="020F0502020204030204" pitchFamily="34" charset="0"/>
                          <a:cs typeface="Times New Roman" panose="02020603050405020304" pitchFamily="18" charset="0"/>
                        </a:rPr>
                        <a:t>Andrés Manuel López Obrador</a:t>
                      </a:r>
                    </a:p>
                  </a:txBody>
                  <a:tcPr marL="77580" marR="77580" marT="38790" marB="38790"/>
                </a:tc>
                <a:tc>
                  <a:txBody>
                    <a:bodyPr/>
                    <a:lstStyle/>
                    <a:p>
                      <a:pPr>
                        <a:lnSpc>
                          <a:spcPct val="107000"/>
                        </a:lnSpc>
                        <a:spcAft>
                          <a:spcPts val="800"/>
                        </a:spcAft>
                      </a:pPr>
                      <a:r>
                        <a:rPr lang="es-MX" sz="2000" b="0" i="0" kern="1200" dirty="0">
                          <a:solidFill>
                            <a:schemeClr val="dk1"/>
                          </a:solidFill>
                          <a:effectLst/>
                          <a:latin typeface="+mn-lt"/>
                          <a:ea typeface="+mn-ea"/>
                          <a:cs typeface="+mn-cs"/>
                        </a:rPr>
                        <a:t>(2018-2024)</a:t>
                      </a:r>
                      <a:endParaRPr lang="es-MX"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77580" marR="77580" marT="38790" marB="38790"/>
                </a:tc>
                <a:tc>
                  <a:txBody>
                    <a:bodyPr/>
                    <a:lstStyle/>
                    <a:p>
                      <a:pPr>
                        <a:lnSpc>
                          <a:spcPct val="107000"/>
                        </a:lnSpc>
                        <a:spcAft>
                          <a:spcPts val="800"/>
                        </a:spcAft>
                      </a:pPr>
                      <a:r>
                        <a:rPr lang="es-MX" sz="2000" dirty="0" err="1">
                          <a:effectLst/>
                          <a:latin typeface="Calibri" panose="020F0502020204030204" pitchFamily="34" charset="0"/>
                          <a:ea typeface="Calibri" panose="020F0502020204030204" pitchFamily="34" charset="0"/>
                          <a:cs typeface="Times New Roman" panose="02020603050405020304" pitchFamily="18" charset="0"/>
                        </a:rPr>
                        <a:t>Segal</a:t>
                      </a:r>
                      <a:r>
                        <a:rPr lang="es-MX" sz="2000" dirty="0">
                          <a:effectLst/>
                          <a:latin typeface="Calibri" panose="020F0502020204030204" pitchFamily="34" charset="0"/>
                          <a:ea typeface="Calibri" panose="020F0502020204030204" pitchFamily="34" charset="0"/>
                          <a:cs typeface="Times New Roman" panose="02020603050405020304" pitchFamily="18" charset="0"/>
                        </a:rPr>
                        <a:t> </a:t>
                      </a:r>
                      <a:r>
                        <a:rPr lang="es-MX" sz="2000" dirty="0" err="1">
                          <a:effectLst/>
                          <a:latin typeface="Calibri" panose="020F0502020204030204" pitchFamily="34" charset="0"/>
                          <a:ea typeface="Calibri" panose="020F0502020204030204" pitchFamily="34" charset="0"/>
                          <a:cs typeface="Times New Roman" panose="02020603050405020304" pitchFamily="18" charset="0"/>
                        </a:rPr>
                        <a:t>mex</a:t>
                      </a:r>
                      <a:endParaRPr lang="es-MX"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77580" marR="77580" marT="38790" marB="38790"/>
                </a:tc>
                <a:tc>
                  <a:txBody>
                    <a:bodyPr/>
                    <a:lstStyle/>
                    <a:p>
                      <a:pPr>
                        <a:lnSpc>
                          <a:spcPct val="107000"/>
                        </a:lnSpc>
                        <a:spcAft>
                          <a:spcPts val="800"/>
                        </a:spcAft>
                      </a:pPr>
                      <a:endParaRPr lang="es-MX"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77580" marR="77580" marT="38790" marB="38790"/>
                </a:tc>
                <a:extLst>
                  <a:ext uri="{0D108BD9-81ED-4DB2-BD59-A6C34878D82A}">
                    <a16:rowId xmlns:a16="http://schemas.microsoft.com/office/drawing/2014/main" val="1404287584"/>
                  </a:ext>
                </a:extLst>
              </a:tr>
            </a:tbl>
          </a:graphicData>
        </a:graphic>
      </p:graphicFrame>
    </p:spTree>
    <p:extLst>
      <p:ext uri="{BB962C8B-B14F-4D97-AF65-F5344CB8AC3E}">
        <p14:creationId xmlns:p14="http://schemas.microsoft.com/office/powerpoint/2010/main" val="138576421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1790700" y="957805"/>
            <a:ext cx="8736543" cy="923330"/>
          </a:xfrm>
          <a:prstGeom prst="rect">
            <a:avLst/>
          </a:prstGeom>
        </p:spPr>
        <p:txBody>
          <a:bodyPr wrap="square">
            <a:spAutoFit/>
          </a:bodyPr>
          <a:lstStyle/>
          <a:p>
            <a:r>
              <a:rPr lang="es-ES" dirty="0"/>
              <a:t>En la década de los setenta, donde se experimentaron severos problemas de alimentación ocasionados principalmente por el alza de los precios internacionales en los granos.</a:t>
            </a:r>
            <a:endParaRPr lang="es-MX" dirty="0"/>
          </a:p>
        </p:txBody>
      </p:sp>
      <p:sp>
        <p:nvSpPr>
          <p:cNvPr id="4" name="Rectángulo 3"/>
          <p:cNvSpPr/>
          <p:nvPr/>
        </p:nvSpPr>
        <p:spPr>
          <a:xfrm>
            <a:off x="1790700" y="2598973"/>
            <a:ext cx="9294642" cy="923330"/>
          </a:xfrm>
          <a:prstGeom prst="rect">
            <a:avLst/>
          </a:prstGeom>
        </p:spPr>
        <p:txBody>
          <a:bodyPr wrap="square">
            <a:spAutoFit/>
          </a:bodyPr>
          <a:lstStyle/>
          <a:p>
            <a:r>
              <a:rPr lang="es-ES" dirty="0"/>
              <a:t>Sólo en 1980 se consigue la seguridad alimentaria y que el nivel de importación de granos fue un factor determinante para garantizar dicha seguridad alimentaria en ese año, al presentarse un volumen de importación de 29% del total de la oferta de granos (Camberos 2000).</a:t>
            </a:r>
            <a:endParaRPr lang="es-MX" dirty="0"/>
          </a:p>
        </p:txBody>
      </p:sp>
    </p:spTree>
    <p:extLst>
      <p:ext uri="{BB962C8B-B14F-4D97-AF65-F5344CB8AC3E}">
        <p14:creationId xmlns:p14="http://schemas.microsoft.com/office/powerpoint/2010/main" val="235986930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a:extLst>
              <a:ext uri="{FF2B5EF4-FFF2-40B4-BE49-F238E27FC236}">
                <a16:creationId xmlns:a16="http://schemas.microsoft.com/office/drawing/2014/main" id="{64355461-CDDB-41CF-A252-151F4B0BAAE1}"/>
              </a:ext>
            </a:extLst>
          </p:cNvPr>
          <p:cNvSpPr/>
          <p:nvPr/>
        </p:nvSpPr>
        <p:spPr>
          <a:xfrm>
            <a:off x="923925" y="1581150"/>
            <a:ext cx="6315075" cy="1938992"/>
          </a:xfrm>
          <a:prstGeom prst="rect">
            <a:avLst/>
          </a:prstGeom>
        </p:spPr>
        <p:txBody>
          <a:bodyPr wrap="square">
            <a:spAutoFit/>
          </a:bodyPr>
          <a:lstStyle/>
          <a:p>
            <a:pPr algn="just"/>
            <a:r>
              <a:rPr lang="es-MX" sz="2000" dirty="0"/>
              <a:t>El SAM concebía al hambre, la desnutrición y la</a:t>
            </a:r>
            <a:br>
              <a:rPr lang="es-MX" sz="2000" dirty="0"/>
            </a:br>
            <a:r>
              <a:rPr lang="es-MX" sz="2000" dirty="0"/>
              <a:t>pobreza extrema como problemas multinivel e interrelacionados; por ende, en el programa</a:t>
            </a:r>
            <a:br>
              <a:rPr lang="es-MX" sz="2000" dirty="0"/>
            </a:br>
            <a:r>
              <a:rPr lang="es-MX" sz="2000" dirty="0"/>
              <a:t>se incluyeron acciones de corte sectorial, horizontal y transversal que pretendían involucrar</a:t>
            </a:r>
            <a:br>
              <a:rPr lang="es-MX" sz="2000" dirty="0"/>
            </a:br>
            <a:r>
              <a:rPr lang="es-MX" sz="2000" dirty="0"/>
              <a:t>diversas secretarias y órdenes de gobierno. </a:t>
            </a:r>
          </a:p>
        </p:txBody>
      </p:sp>
      <p:pic>
        <p:nvPicPr>
          <p:cNvPr id="3" name="Imagen 2">
            <a:extLst>
              <a:ext uri="{FF2B5EF4-FFF2-40B4-BE49-F238E27FC236}">
                <a16:creationId xmlns:a16="http://schemas.microsoft.com/office/drawing/2014/main" id="{5D7E8809-1765-448C-AA5A-A3AE61D42451}"/>
              </a:ext>
            </a:extLst>
          </p:cNvPr>
          <p:cNvPicPr>
            <a:picLocks noChangeAspect="1"/>
          </p:cNvPicPr>
          <p:nvPr/>
        </p:nvPicPr>
        <p:blipFill>
          <a:blip r:embed="rId2"/>
          <a:stretch>
            <a:fillRect/>
          </a:stretch>
        </p:blipFill>
        <p:spPr>
          <a:xfrm>
            <a:off x="7362825" y="1581150"/>
            <a:ext cx="3676650" cy="4286250"/>
          </a:xfrm>
          <a:prstGeom prst="rect">
            <a:avLst/>
          </a:prstGeom>
        </p:spPr>
      </p:pic>
      <p:sp>
        <p:nvSpPr>
          <p:cNvPr id="4" name="Rectángulo 3">
            <a:extLst>
              <a:ext uri="{FF2B5EF4-FFF2-40B4-BE49-F238E27FC236}">
                <a16:creationId xmlns:a16="http://schemas.microsoft.com/office/drawing/2014/main" id="{B07BEF4D-6AAF-4209-831E-C0527327418D}"/>
              </a:ext>
            </a:extLst>
          </p:cNvPr>
          <p:cNvSpPr/>
          <p:nvPr/>
        </p:nvSpPr>
        <p:spPr>
          <a:xfrm>
            <a:off x="923925" y="3312855"/>
            <a:ext cx="6096000" cy="3170099"/>
          </a:xfrm>
          <a:prstGeom prst="rect">
            <a:avLst/>
          </a:prstGeom>
        </p:spPr>
        <p:txBody>
          <a:bodyPr>
            <a:spAutoFit/>
          </a:bodyPr>
          <a:lstStyle/>
          <a:p>
            <a:pPr algn="just"/>
            <a:endParaRPr lang="es-MX" sz="2000" b="1" dirty="0">
              <a:solidFill>
                <a:srgbClr val="231F20"/>
              </a:solidFill>
              <a:latin typeface="MinionPro-Regular"/>
            </a:endParaRPr>
          </a:p>
          <a:p>
            <a:pPr algn="just"/>
            <a:r>
              <a:rPr lang="es-MX" sz="2000" b="1" dirty="0">
                <a:solidFill>
                  <a:srgbClr val="231F20"/>
                </a:solidFill>
                <a:latin typeface="MinionPro-Regular"/>
              </a:rPr>
              <a:t>Dos objetivos fundamentales</a:t>
            </a:r>
            <a:r>
              <a:rPr lang="es-MX" sz="2000" dirty="0">
                <a:solidFill>
                  <a:srgbClr val="231F20"/>
                </a:solidFill>
                <a:latin typeface="MinionPro-Regular"/>
              </a:rPr>
              <a:t>:</a:t>
            </a:r>
          </a:p>
          <a:p>
            <a:pPr algn="just"/>
            <a:endParaRPr lang="es-MX" sz="2000" dirty="0">
              <a:solidFill>
                <a:srgbClr val="231F20"/>
              </a:solidFill>
              <a:latin typeface="MinionPro-Regular"/>
            </a:endParaRPr>
          </a:p>
          <a:p>
            <a:pPr algn="just"/>
            <a:r>
              <a:rPr lang="es-MX" sz="2000" dirty="0">
                <a:solidFill>
                  <a:srgbClr val="231F20"/>
                </a:solidFill>
                <a:latin typeface="MinionPro-Regular"/>
              </a:rPr>
              <a:t>Recuperar la </a:t>
            </a:r>
            <a:r>
              <a:rPr lang="es-MX" sz="2000" u="sng" dirty="0">
                <a:solidFill>
                  <a:srgbClr val="231F20"/>
                </a:solidFill>
                <a:latin typeface="MinionPro-Regular"/>
              </a:rPr>
              <a:t>autosufciencia</a:t>
            </a:r>
            <a:r>
              <a:rPr lang="es-MX" sz="2000" dirty="0">
                <a:solidFill>
                  <a:srgbClr val="231F20"/>
                </a:solidFill>
                <a:latin typeface="MinionPro-Regular"/>
              </a:rPr>
              <a:t> en la producción de maíz y frijol al terminar el sexenio (1982) y otros productos básicos en 1985. y </a:t>
            </a:r>
          </a:p>
          <a:p>
            <a:pPr algn="just"/>
            <a:endParaRPr lang="es-MX" sz="2000" dirty="0">
              <a:solidFill>
                <a:srgbClr val="231F20"/>
              </a:solidFill>
              <a:latin typeface="MinionPro-Regular"/>
            </a:endParaRPr>
          </a:p>
          <a:p>
            <a:pPr algn="just"/>
            <a:r>
              <a:rPr lang="es-MX" sz="2000" dirty="0">
                <a:solidFill>
                  <a:srgbClr val="231F20"/>
                </a:solidFill>
                <a:latin typeface="MinionPro-Regular"/>
              </a:rPr>
              <a:t>Mejorar la </a:t>
            </a:r>
            <a:r>
              <a:rPr lang="es-MX" sz="2000" u="sng" dirty="0">
                <a:solidFill>
                  <a:srgbClr val="231F20"/>
                </a:solidFill>
                <a:latin typeface="MinionPro-Regular"/>
              </a:rPr>
              <a:t>distribución de alimentos </a:t>
            </a:r>
            <a:r>
              <a:rPr lang="es-MX" sz="2000" dirty="0">
                <a:solidFill>
                  <a:srgbClr val="231F20"/>
                </a:solidFill>
                <a:latin typeface="MinionPro-Regular"/>
              </a:rPr>
              <a:t>en aras de reducir en un tercio el número de familias con desnutrición.</a:t>
            </a:r>
            <a:r>
              <a:rPr lang="es-MX" sz="2000" dirty="0"/>
              <a:t> </a:t>
            </a:r>
          </a:p>
        </p:txBody>
      </p:sp>
    </p:spTree>
    <p:extLst>
      <p:ext uri="{BB962C8B-B14F-4D97-AF65-F5344CB8AC3E}">
        <p14:creationId xmlns:p14="http://schemas.microsoft.com/office/powerpoint/2010/main" val="339007425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a:extLst>
              <a:ext uri="{FF2B5EF4-FFF2-40B4-BE49-F238E27FC236}">
                <a16:creationId xmlns:a16="http://schemas.microsoft.com/office/drawing/2014/main" id="{ECF76684-E8E2-4A6B-A066-CBB8A63703D3}"/>
              </a:ext>
            </a:extLst>
          </p:cNvPr>
          <p:cNvSpPr/>
          <p:nvPr/>
        </p:nvSpPr>
        <p:spPr>
          <a:xfrm>
            <a:off x="0" y="336467"/>
            <a:ext cx="10183112" cy="461665"/>
          </a:xfrm>
          <a:prstGeom prst="rect">
            <a:avLst/>
          </a:prstGeom>
          <a:noFill/>
        </p:spPr>
        <p:txBody>
          <a:bodyPr wrap="square" lIns="91440" tIns="45720" rIns="91440" bIns="45720">
            <a:spAutoFit/>
          </a:bodyPr>
          <a:lstStyle/>
          <a:p>
            <a:pPr algn="ctr"/>
            <a:r>
              <a:rPr lang="es-ES" sz="2400" b="0" cap="none" spc="0" dirty="0">
                <a:ln w="0"/>
                <a:solidFill>
                  <a:schemeClr val="tx1"/>
                </a:solidFill>
                <a:effectLst>
                  <a:outerShdw blurRad="38100" dist="19050" dir="2700000" algn="tl" rotWithShape="0">
                    <a:schemeClr val="dk1">
                      <a:alpha val="40000"/>
                    </a:schemeClr>
                  </a:outerShdw>
                </a:effectLst>
              </a:rPr>
              <a:t>Obstáculos para continuar política alimentaria</a:t>
            </a:r>
          </a:p>
        </p:txBody>
      </p:sp>
      <p:pic>
        <p:nvPicPr>
          <p:cNvPr id="5" name="Picture 2" descr="Resultado de imagen para Desplome de los precios internacionales del petrÃ³leo/1982">
            <a:extLst>
              <a:ext uri="{FF2B5EF4-FFF2-40B4-BE49-F238E27FC236}">
                <a16:creationId xmlns:a16="http://schemas.microsoft.com/office/drawing/2014/main" id="{E3419B95-54A3-4F90-A435-63DF45475C7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32111" y="1027814"/>
            <a:ext cx="4291203" cy="2395653"/>
          </a:xfrm>
          <a:prstGeom prst="rect">
            <a:avLst/>
          </a:prstGeom>
          <a:noFill/>
          <a:extLst>
            <a:ext uri="{909E8E84-426E-40DD-AFC4-6F175D3DCCD1}">
              <a14:hiddenFill xmlns:a14="http://schemas.microsoft.com/office/drawing/2010/main">
                <a:solidFill>
                  <a:srgbClr val="FFFFFF"/>
                </a:solidFill>
              </a14:hiddenFill>
            </a:ext>
          </a:extLst>
        </p:spPr>
      </p:pic>
      <p:sp>
        <p:nvSpPr>
          <p:cNvPr id="6" name="Rectángulo 5">
            <a:extLst>
              <a:ext uri="{FF2B5EF4-FFF2-40B4-BE49-F238E27FC236}">
                <a16:creationId xmlns:a16="http://schemas.microsoft.com/office/drawing/2014/main" id="{34705B19-F3F7-4CDE-9640-1649350136E6}"/>
              </a:ext>
            </a:extLst>
          </p:cNvPr>
          <p:cNvSpPr/>
          <p:nvPr/>
        </p:nvSpPr>
        <p:spPr>
          <a:xfrm>
            <a:off x="8098953" y="127860"/>
            <a:ext cx="3945841" cy="400110"/>
          </a:xfrm>
          <a:prstGeom prst="rect">
            <a:avLst/>
          </a:prstGeom>
        </p:spPr>
        <p:txBody>
          <a:bodyPr wrap="square">
            <a:spAutoFit/>
          </a:bodyPr>
          <a:lstStyle/>
          <a:p>
            <a:pPr algn="just"/>
            <a:r>
              <a:rPr lang="es-MX" sz="2000" b="1" dirty="0">
                <a:solidFill>
                  <a:srgbClr val="231F20"/>
                </a:solidFill>
                <a:latin typeface="MinionPro-Regular"/>
              </a:rPr>
              <a:t>Devaluación del peso en 1982</a:t>
            </a:r>
            <a:endParaRPr lang="es-MX" sz="2000" dirty="0">
              <a:solidFill>
                <a:srgbClr val="231F20"/>
              </a:solidFill>
              <a:latin typeface="MinionPro-Regular"/>
            </a:endParaRPr>
          </a:p>
        </p:txBody>
      </p:sp>
      <p:sp>
        <p:nvSpPr>
          <p:cNvPr id="7" name="Rectángulo 6">
            <a:extLst>
              <a:ext uri="{FF2B5EF4-FFF2-40B4-BE49-F238E27FC236}">
                <a16:creationId xmlns:a16="http://schemas.microsoft.com/office/drawing/2014/main" id="{25B46CFC-4B88-4663-B697-5CC3B8C7A2D7}"/>
              </a:ext>
            </a:extLst>
          </p:cNvPr>
          <p:cNvSpPr/>
          <p:nvPr/>
        </p:nvSpPr>
        <p:spPr>
          <a:xfrm>
            <a:off x="9279723" y="750461"/>
            <a:ext cx="1862369" cy="369332"/>
          </a:xfrm>
          <a:prstGeom prst="rect">
            <a:avLst/>
          </a:prstGeom>
        </p:spPr>
        <p:txBody>
          <a:bodyPr wrap="none">
            <a:spAutoFit/>
          </a:bodyPr>
          <a:lstStyle/>
          <a:p>
            <a:pPr algn="just"/>
            <a:r>
              <a:rPr lang="es-MX" dirty="0">
                <a:solidFill>
                  <a:srgbClr val="231F20"/>
                </a:solidFill>
                <a:latin typeface="MinionPro-Regular"/>
              </a:rPr>
              <a:t>Crisis económica.</a:t>
            </a:r>
            <a:r>
              <a:rPr lang="es-MX" dirty="0"/>
              <a:t> </a:t>
            </a:r>
          </a:p>
        </p:txBody>
      </p:sp>
      <p:sp>
        <p:nvSpPr>
          <p:cNvPr id="8" name="Rectángulo 7">
            <a:extLst>
              <a:ext uri="{FF2B5EF4-FFF2-40B4-BE49-F238E27FC236}">
                <a16:creationId xmlns:a16="http://schemas.microsoft.com/office/drawing/2014/main" id="{804A4454-D6A5-4970-902F-F709CCC39716}"/>
              </a:ext>
            </a:extLst>
          </p:cNvPr>
          <p:cNvSpPr/>
          <p:nvPr/>
        </p:nvSpPr>
        <p:spPr>
          <a:xfrm>
            <a:off x="6317778" y="1389955"/>
            <a:ext cx="4617531" cy="707886"/>
          </a:xfrm>
          <a:prstGeom prst="rect">
            <a:avLst/>
          </a:prstGeom>
        </p:spPr>
        <p:txBody>
          <a:bodyPr wrap="square">
            <a:spAutoFit/>
          </a:bodyPr>
          <a:lstStyle/>
          <a:p>
            <a:pPr algn="just"/>
            <a:r>
              <a:rPr lang="es-MX" sz="2000" dirty="0">
                <a:solidFill>
                  <a:srgbClr val="231F20"/>
                </a:solidFill>
                <a:latin typeface="MinionPro-Regular"/>
              </a:rPr>
              <a:t>Desplome de los precios internacionales del petróleo.</a:t>
            </a:r>
          </a:p>
        </p:txBody>
      </p:sp>
      <p:sp>
        <p:nvSpPr>
          <p:cNvPr id="9" name="Rectángulo 8">
            <a:extLst>
              <a:ext uri="{FF2B5EF4-FFF2-40B4-BE49-F238E27FC236}">
                <a16:creationId xmlns:a16="http://schemas.microsoft.com/office/drawing/2014/main" id="{1E6634DE-1B35-42B7-B64F-98035E19D5AB}"/>
              </a:ext>
            </a:extLst>
          </p:cNvPr>
          <p:cNvSpPr/>
          <p:nvPr/>
        </p:nvSpPr>
        <p:spPr>
          <a:xfrm>
            <a:off x="6317778" y="2309794"/>
            <a:ext cx="3562350" cy="400110"/>
          </a:xfrm>
          <a:prstGeom prst="rect">
            <a:avLst/>
          </a:prstGeom>
        </p:spPr>
        <p:txBody>
          <a:bodyPr wrap="square">
            <a:spAutoFit/>
          </a:bodyPr>
          <a:lstStyle/>
          <a:p>
            <a:r>
              <a:rPr lang="es-MX" sz="2000" dirty="0">
                <a:solidFill>
                  <a:srgbClr val="231F20"/>
                </a:solidFill>
                <a:latin typeface="MinionPro-Regular"/>
              </a:rPr>
              <a:t>Creciente deuda externa.</a:t>
            </a:r>
            <a:endParaRPr lang="es-MX" sz="2000" dirty="0"/>
          </a:p>
        </p:txBody>
      </p:sp>
      <p:sp>
        <p:nvSpPr>
          <p:cNvPr id="10" name="Rectángulo 9">
            <a:extLst>
              <a:ext uri="{FF2B5EF4-FFF2-40B4-BE49-F238E27FC236}">
                <a16:creationId xmlns:a16="http://schemas.microsoft.com/office/drawing/2014/main" id="{FDEE1080-EEB4-41AA-98A5-9FBB552337DB}"/>
              </a:ext>
            </a:extLst>
          </p:cNvPr>
          <p:cNvSpPr/>
          <p:nvPr/>
        </p:nvSpPr>
        <p:spPr>
          <a:xfrm>
            <a:off x="6317778" y="3516223"/>
            <a:ext cx="5220644" cy="400110"/>
          </a:xfrm>
          <a:prstGeom prst="rect">
            <a:avLst/>
          </a:prstGeom>
        </p:spPr>
        <p:txBody>
          <a:bodyPr wrap="square">
            <a:spAutoFit/>
          </a:bodyPr>
          <a:lstStyle/>
          <a:p>
            <a:r>
              <a:rPr lang="es-MX" sz="2000" dirty="0">
                <a:solidFill>
                  <a:srgbClr val="231F20"/>
                </a:solidFill>
                <a:latin typeface="MinionPro-Regular"/>
              </a:rPr>
              <a:t>Baja competitividad del aparato productivo.</a:t>
            </a:r>
            <a:r>
              <a:rPr lang="es-MX" sz="2000" dirty="0"/>
              <a:t> </a:t>
            </a:r>
          </a:p>
        </p:txBody>
      </p:sp>
      <p:sp>
        <p:nvSpPr>
          <p:cNvPr id="11" name="Rectángulo 10">
            <a:extLst>
              <a:ext uri="{FF2B5EF4-FFF2-40B4-BE49-F238E27FC236}">
                <a16:creationId xmlns:a16="http://schemas.microsoft.com/office/drawing/2014/main" id="{222A0DE7-3932-4008-9B0F-E762CAFEC25D}"/>
              </a:ext>
            </a:extLst>
          </p:cNvPr>
          <p:cNvSpPr/>
          <p:nvPr/>
        </p:nvSpPr>
        <p:spPr>
          <a:xfrm>
            <a:off x="6317778" y="2755124"/>
            <a:ext cx="5197689" cy="400110"/>
          </a:xfrm>
          <a:prstGeom prst="rect">
            <a:avLst/>
          </a:prstGeom>
        </p:spPr>
        <p:txBody>
          <a:bodyPr wrap="square">
            <a:spAutoFit/>
          </a:bodyPr>
          <a:lstStyle/>
          <a:p>
            <a:r>
              <a:rPr lang="es-MX" sz="2000" dirty="0">
                <a:solidFill>
                  <a:srgbClr val="231F20"/>
                </a:solidFill>
                <a:latin typeface="MinionPro-Regular"/>
              </a:rPr>
              <a:t>Creciente déficit fiscal </a:t>
            </a:r>
            <a:r>
              <a:rPr lang="es-MX" sz="2000" dirty="0"/>
              <a:t>y de balanza de pagos. </a:t>
            </a:r>
          </a:p>
        </p:txBody>
      </p:sp>
      <p:sp>
        <p:nvSpPr>
          <p:cNvPr id="12" name="Rectángulo 11">
            <a:extLst>
              <a:ext uri="{FF2B5EF4-FFF2-40B4-BE49-F238E27FC236}">
                <a16:creationId xmlns:a16="http://schemas.microsoft.com/office/drawing/2014/main" id="{27922742-C90D-4490-8DF4-AA8ACC372456}"/>
              </a:ext>
            </a:extLst>
          </p:cNvPr>
          <p:cNvSpPr/>
          <p:nvPr/>
        </p:nvSpPr>
        <p:spPr>
          <a:xfrm>
            <a:off x="6317778" y="777892"/>
            <a:ext cx="3562350" cy="400110"/>
          </a:xfrm>
          <a:prstGeom prst="rect">
            <a:avLst/>
          </a:prstGeom>
        </p:spPr>
        <p:txBody>
          <a:bodyPr wrap="square">
            <a:spAutoFit/>
          </a:bodyPr>
          <a:lstStyle/>
          <a:p>
            <a:r>
              <a:rPr lang="es-MX" sz="2000" dirty="0">
                <a:solidFill>
                  <a:srgbClr val="231F20"/>
                </a:solidFill>
                <a:latin typeface="MinionPro-Regular"/>
              </a:rPr>
              <a:t>Altos índices de inﬂación.</a:t>
            </a:r>
            <a:r>
              <a:rPr lang="es-MX" sz="2000" dirty="0"/>
              <a:t> </a:t>
            </a:r>
          </a:p>
        </p:txBody>
      </p:sp>
      <p:sp>
        <p:nvSpPr>
          <p:cNvPr id="15" name="Rectángulo 14">
            <a:extLst>
              <a:ext uri="{FF2B5EF4-FFF2-40B4-BE49-F238E27FC236}">
                <a16:creationId xmlns:a16="http://schemas.microsoft.com/office/drawing/2014/main" id="{9D51DDB8-9F12-495A-B3CE-D39ED2825AF6}"/>
              </a:ext>
            </a:extLst>
          </p:cNvPr>
          <p:cNvSpPr/>
          <p:nvPr/>
        </p:nvSpPr>
        <p:spPr>
          <a:xfrm>
            <a:off x="866775" y="4260206"/>
            <a:ext cx="10182225" cy="1938992"/>
          </a:xfrm>
          <a:prstGeom prst="rect">
            <a:avLst/>
          </a:prstGeom>
        </p:spPr>
        <p:txBody>
          <a:bodyPr wrap="square">
            <a:spAutoFit/>
          </a:bodyPr>
          <a:lstStyle/>
          <a:p>
            <a:r>
              <a:rPr lang="es-MX" sz="2000" dirty="0">
                <a:solidFill>
                  <a:srgbClr val="231F20"/>
                </a:solidFill>
                <a:latin typeface="MinionPro-Regular"/>
              </a:rPr>
              <a:t>Su propósito es que las familias beneficiarias mejoren su alimentación con el fin de reducir los niveles de desnutrición de la población, en particular de los niños menores de cinco años y mujeres embarazadas o en período de lactancia, toda vez que se sabe que los períodos críticos para apoyar a las familias con medidas preventivas para el mejoramiento de la salud de los niños y niñas abarcan desde el embarazo, el nacimiento y la etapa preescolar.</a:t>
            </a:r>
            <a:r>
              <a:rPr lang="es-MX" sz="2000" dirty="0"/>
              <a:t> </a:t>
            </a:r>
            <a:br>
              <a:rPr lang="es-MX" sz="2000" dirty="0"/>
            </a:br>
            <a:endParaRPr lang="es-MX" sz="2000" dirty="0"/>
          </a:p>
        </p:txBody>
      </p:sp>
    </p:spTree>
    <p:extLst>
      <p:ext uri="{BB962C8B-B14F-4D97-AF65-F5344CB8AC3E}">
        <p14:creationId xmlns:p14="http://schemas.microsoft.com/office/powerpoint/2010/main" val="398146855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1021086" y="3469391"/>
            <a:ext cx="9418583" cy="1200329"/>
          </a:xfrm>
          <a:prstGeom prst="rect">
            <a:avLst/>
          </a:prstGeom>
        </p:spPr>
        <p:txBody>
          <a:bodyPr wrap="square">
            <a:spAutoFit/>
          </a:bodyPr>
          <a:lstStyle/>
          <a:p>
            <a:r>
              <a:rPr lang="es-ES" dirty="0"/>
              <a:t>Para 2012 los estados que registraron mayores proporciones de inseguridad alimentaria severa fueron Tabasco y Campeche con porcentajes de 25,9% y 18,3%, respectivamente, mientras que los estados con los menores niveles al respecto fueron Querétaro y Jalisco con 6% y 7,5%, respectivamente (Instituto Nacional de Salud Pública, 2012).</a:t>
            </a:r>
            <a:endParaRPr lang="es-MX" dirty="0"/>
          </a:p>
        </p:txBody>
      </p:sp>
      <p:sp>
        <p:nvSpPr>
          <p:cNvPr id="3" name="Rectángulo 2"/>
          <p:cNvSpPr/>
          <p:nvPr/>
        </p:nvSpPr>
        <p:spPr>
          <a:xfrm>
            <a:off x="1132541" y="4943052"/>
            <a:ext cx="10060984" cy="923330"/>
          </a:xfrm>
          <a:prstGeom prst="rect">
            <a:avLst/>
          </a:prstGeom>
        </p:spPr>
        <p:txBody>
          <a:bodyPr wrap="square">
            <a:spAutoFit/>
          </a:bodyPr>
          <a:lstStyle/>
          <a:p>
            <a:r>
              <a:rPr lang="es-ES" dirty="0"/>
              <a:t>En México, las entidades en las que más de 80% de su población tiene ingresos menores a tres salarios mínimos y se encuentran en la situación más crítica de seguridad alimentaria son Oaxaca y Chiapas. </a:t>
            </a:r>
            <a:endParaRPr lang="es-MX" dirty="0"/>
          </a:p>
        </p:txBody>
      </p:sp>
    </p:spTree>
    <p:extLst>
      <p:ext uri="{BB962C8B-B14F-4D97-AF65-F5344CB8AC3E}">
        <p14:creationId xmlns:p14="http://schemas.microsoft.com/office/powerpoint/2010/main" val="276477462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a:extLst>
              <a:ext uri="{FF2B5EF4-FFF2-40B4-BE49-F238E27FC236}">
                <a16:creationId xmlns:a16="http://schemas.microsoft.com/office/drawing/2014/main" id="{0D89D8E5-78CB-41A5-9B1B-E91B1ADF04D5}"/>
              </a:ext>
            </a:extLst>
          </p:cNvPr>
          <p:cNvSpPr/>
          <p:nvPr/>
        </p:nvSpPr>
        <p:spPr>
          <a:xfrm>
            <a:off x="866775" y="736164"/>
            <a:ext cx="9344025" cy="2246769"/>
          </a:xfrm>
          <a:prstGeom prst="rect">
            <a:avLst/>
          </a:prstGeom>
        </p:spPr>
        <p:txBody>
          <a:bodyPr wrap="square">
            <a:spAutoFit/>
          </a:bodyPr>
          <a:lstStyle/>
          <a:p>
            <a:r>
              <a:rPr lang="es-MX" sz="2000" dirty="0">
                <a:solidFill>
                  <a:srgbClr val="231F20"/>
                </a:solidFill>
                <a:latin typeface="Arial" panose="020B0604020202020204" pitchFamily="34" charset="0"/>
                <a:cs typeface="Arial" panose="020B0604020202020204" pitchFamily="34" charset="0"/>
              </a:rPr>
              <a:t>El PAL 2009 se rediseña con la fusión de dos programas que operaron en 2008: el de Apoyo Alimentario en Zonas de Atención Prioritaria (PAAZAP) operado por la SEDESOL, y el componente de apoyo alimentario del Programa de Apoyo Alimentario (PAL) y Abasto Rural (PAR) a cargo de </a:t>
            </a:r>
            <a:r>
              <a:rPr lang="es-MX" sz="2000" dirty="0" err="1">
                <a:solidFill>
                  <a:srgbClr val="231F20"/>
                </a:solidFill>
                <a:latin typeface="Arial" panose="020B0604020202020204" pitchFamily="34" charset="0"/>
                <a:cs typeface="Arial" panose="020B0604020202020204" pitchFamily="34" charset="0"/>
              </a:rPr>
              <a:t>diconsa</a:t>
            </a:r>
            <a:r>
              <a:rPr lang="es-MX" sz="2000" dirty="0">
                <a:solidFill>
                  <a:srgbClr val="231F20"/>
                </a:solidFill>
                <a:latin typeface="Arial" panose="020B0604020202020204" pitchFamily="34" charset="0"/>
                <a:cs typeface="Arial" panose="020B0604020202020204" pitchFamily="34" charset="0"/>
              </a:rPr>
              <a:t>, creado en 2004. Dicha fusión fue un mandato de la LX</a:t>
            </a:r>
            <a:r>
              <a:rPr lang="es-MX" sz="2000" dirty="0">
                <a:latin typeface="Arial" panose="020B0604020202020204" pitchFamily="34" charset="0"/>
                <a:cs typeface="Arial" panose="020B0604020202020204" pitchFamily="34" charset="0"/>
              </a:rPr>
              <a:t> Legislatura de la Cámara de Diputados mediante el Decreto del Presupuesto de Egresos de la Federación para el Ejercicio Fiscal 2009. </a:t>
            </a:r>
          </a:p>
        </p:txBody>
      </p:sp>
      <p:sp>
        <p:nvSpPr>
          <p:cNvPr id="3" name="Rectángulo 2">
            <a:extLst>
              <a:ext uri="{FF2B5EF4-FFF2-40B4-BE49-F238E27FC236}">
                <a16:creationId xmlns:a16="http://schemas.microsoft.com/office/drawing/2014/main" id="{0AC18329-799B-4F06-92F2-423707A4827A}"/>
              </a:ext>
            </a:extLst>
          </p:cNvPr>
          <p:cNvSpPr/>
          <p:nvPr/>
        </p:nvSpPr>
        <p:spPr>
          <a:xfrm>
            <a:off x="866775" y="2982933"/>
            <a:ext cx="9439275" cy="1631216"/>
          </a:xfrm>
          <a:prstGeom prst="rect">
            <a:avLst/>
          </a:prstGeom>
        </p:spPr>
        <p:txBody>
          <a:bodyPr wrap="square">
            <a:spAutoFit/>
          </a:bodyPr>
          <a:lstStyle/>
          <a:p>
            <a:r>
              <a:rPr lang="es-MX" sz="2000" dirty="0">
                <a:solidFill>
                  <a:srgbClr val="231F20"/>
                </a:solidFill>
                <a:latin typeface="MinionPro-Regular"/>
              </a:rPr>
              <a:t>A partir del año 2010 el pal es implementado por la </a:t>
            </a:r>
            <a:r>
              <a:rPr lang="es-MX" sz="2000" dirty="0" err="1">
                <a:solidFill>
                  <a:srgbClr val="231F20"/>
                </a:solidFill>
                <a:latin typeface="MinionPro-Regular"/>
              </a:rPr>
              <a:t>sedesol</a:t>
            </a:r>
            <a:r>
              <a:rPr lang="es-MX" sz="2000" dirty="0">
                <a:solidFill>
                  <a:srgbClr val="231F20"/>
                </a:solidFill>
                <a:latin typeface="MinionPro-Regular"/>
              </a:rPr>
              <a:t> y la Coordinación de</a:t>
            </a:r>
            <a:br>
              <a:rPr lang="es-MX" sz="2000" dirty="0">
                <a:solidFill>
                  <a:srgbClr val="231F20"/>
                </a:solidFill>
                <a:latin typeface="MinionPro-Regular"/>
              </a:rPr>
            </a:br>
            <a:r>
              <a:rPr lang="es-MX" sz="2000" dirty="0">
                <a:solidFill>
                  <a:srgbClr val="231F20"/>
                </a:solidFill>
                <a:latin typeface="MinionPro-Regular"/>
              </a:rPr>
              <a:t>Oportunidades al tiempo que, a través de las acciones que generan su </a:t>
            </a:r>
            <a:r>
              <a:rPr lang="es-MX" sz="2000" dirty="0" err="1">
                <a:solidFill>
                  <a:srgbClr val="231F20"/>
                </a:solidFill>
                <a:latin typeface="MinionPro-Regular"/>
              </a:rPr>
              <a:t>fn</a:t>
            </a:r>
            <a:r>
              <a:rPr lang="es-MX" sz="2000" dirty="0">
                <a:solidFill>
                  <a:srgbClr val="231F20"/>
                </a:solidFill>
                <a:latin typeface="MinionPro-Regular"/>
              </a:rPr>
              <a:t> y propósito, se vinculó rápidamente como apoyo al cumplimiento del Programa Nacional de Desarrollo 2007-2012. </a:t>
            </a:r>
            <a:br>
              <a:rPr lang="es-MX" sz="2000" dirty="0"/>
            </a:br>
            <a:endParaRPr lang="es-MX" sz="2000" dirty="0"/>
          </a:p>
        </p:txBody>
      </p:sp>
      <p:sp>
        <p:nvSpPr>
          <p:cNvPr id="4" name="Rectángulo 3">
            <a:extLst>
              <a:ext uri="{FF2B5EF4-FFF2-40B4-BE49-F238E27FC236}">
                <a16:creationId xmlns:a16="http://schemas.microsoft.com/office/drawing/2014/main" id="{9D51DDB8-9F12-495A-B3CE-D39ED2825AF6}"/>
              </a:ext>
            </a:extLst>
          </p:cNvPr>
          <p:cNvSpPr/>
          <p:nvPr/>
        </p:nvSpPr>
        <p:spPr>
          <a:xfrm>
            <a:off x="866775" y="4260206"/>
            <a:ext cx="10182225" cy="1938992"/>
          </a:xfrm>
          <a:prstGeom prst="rect">
            <a:avLst/>
          </a:prstGeom>
        </p:spPr>
        <p:txBody>
          <a:bodyPr wrap="square">
            <a:spAutoFit/>
          </a:bodyPr>
          <a:lstStyle/>
          <a:p>
            <a:r>
              <a:rPr lang="es-MX" sz="2000" dirty="0">
                <a:solidFill>
                  <a:srgbClr val="231F20"/>
                </a:solidFill>
                <a:latin typeface="MinionPro-Regular"/>
              </a:rPr>
              <a:t>Su propósito es que las familias beneficiarias mejoren su alimentación con el fin de reducir los niveles de desnutrición de la población, en particular de los niños menores de cinco años y mujeres embarazadas o en período de lactancia, toda vez que se sabe que los períodos críticos para apoyar a las familias con medidas preventivas para el mejoramiento de la salud de los niños y niñas abarcan desde el embarazo, el nacimiento y la etapa preescolar.</a:t>
            </a:r>
            <a:r>
              <a:rPr lang="es-MX" sz="2000" dirty="0"/>
              <a:t> </a:t>
            </a:r>
            <a:br>
              <a:rPr lang="es-MX" sz="2000" dirty="0"/>
            </a:br>
            <a:endParaRPr lang="es-MX" sz="2000" dirty="0"/>
          </a:p>
        </p:txBody>
      </p:sp>
    </p:spTree>
    <p:extLst>
      <p:ext uri="{BB962C8B-B14F-4D97-AF65-F5344CB8AC3E}">
        <p14:creationId xmlns:p14="http://schemas.microsoft.com/office/powerpoint/2010/main" val="26784615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1752600" y="2285137"/>
            <a:ext cx="9867900" cy="2246769"/>
          </a:xfrm>
          <a:prstGeom prst="rect">
            <a:avLst/>
          </a:prstGeom>
        </p:spPr>
        <p:txBody>
          <a:bodyPr wrap="square">
            <a:spAutoFit/>
          </a:bodyPr>
          <a:lstStyle/>
          <a:p>
            <a:pPr algn="just"/>
            <a:r>
              <a:rPr lang="es-ES" sz="2800" dirty="0"/>
              <a:t>Existe cuando todas las personas tienen, en todo momento, acceso físico, social y económico a alimentos suficientes, inocuos y nutritivos que satisfacen las necesidades energéticas diarias y preferencias alimentarias para llevar una vida activa y sana (FAO, 2011). </a:t>
            </a:r>
            <a:endParaRPr lang="es-MX" sz="2800" dirty="0"/>
          </a:p>
        </p:txBody>
      </p:sp>
      <p:sp>
        <p:nvSpPr>
          <p:cNvPr id="4" name="Rectángulo 3"/>
          <p:cNvSpPr/>
          <p:nvPr/>
        </p:nvSpPr>
        <p:spPr>
          <a:xfrm>
            <a:off x="3558670" y="1263134"/>
            <a:ext cx="4124847" cy="584775"/>
          </a:xfrm>
          <a:prstGeom prst="rect">
            <a:avLst/>
          </a:prstGeom>
        </p:spPr>
        <p:txBody>
          <a:bodyPr wrap="none">
            <a:spAutoFit/>
          </a:bodyPr>
          <a:lstStyle/>
          <a:p>
            <a:r>
              <a:rPr lang="es-ES" sz="3200" b="1" dirty="0"/>
              <a:t>Seguridad alimentaria </a:t>
            </a:r>
            <a:endParaRPr lang="es-MX" sz="3200" b="1" dirty="0"/>
          </a:p>
        </p:txBody>
      </p:sp>
    </p:spTree>
    <p:extLst>
      <p:ext uri="{BB962C8B-B14F-4D97-AF65-F5344CB8AC3E}">
        <p14:creationId xmlns:p14="http://schemas.microsoft.com/office/powerpoint/2010/main" val="33382477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76">
            <a:extLst>
              <a:ext uri="{FF2B5EF4-FFF2-40B4-BE49-F238E27FC236}">
                <a16:creationId xmlns:a16="http://schemas.microsoft.com/office/drawing/2014/main" id="{AFA31FBE-7948-4384-B68A-75DEFDC4955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77012" y="480060"/>
            <a:ext cx="11237976" cy="589788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ángulo 2">
            <a:extLst>
              <a:ext uri="{FF2B5EF4-FFF2-40B4-BE49-F238E27FC236}">
                <a16:creationId xmlns:a16="http://schemas.microsoft.com/office/drawing/2014/main" id="{DFA1A2A7-3C47-4089-83BA-0A1B27D638E2}"/>
              </a:ext>
            </a:extLst>
          </p:cNvPr>
          <p:cNvSpPr/>
          <p:nvPr/>
        </p:nvSpPr>
        <p:spPr>
          <a:xfrm>
            <a:off x="832164" y="1490990"/>
            <a:ext cx="7124701" cy="4708981"/>
          </a:xfrm>
          <a:prstGeom prst="rect">
            <a:avLst/>
          </a:prstGeom>
        </p:spPr>
        <p:txBody>
          <a:bodyPr wrap="square">
            <a:spAutoFit/>
          </a:bodyPr>
          <a:lstStyle/>
          <a:p>
            <a:pPr marL="342900" indent="-342900" algn="just">
              <a:buFont typeface="Wingdings" panose="05000000000000000000" pitchFamily="2" charset="2"/>
              <a:buChar char="Ø"/>
            </a:pPr>
            <a:r>
              <a:rPr lang="es-MX" sz="2000" dirty="0">
                <a:latin typeface="MinionPro-Regular"/>
              </a:rPr>
              <a:t>Erradicar el hambre a partir de una alimentación y nutrición adecuada de las personas que se encuentran en condición de pobreza multidimensional extrema y carencia de acceso a la alimentación.</a:t>
            </a:r>
          </a:p>
          <a:p>
            <a:pPr algn="just"/>
            <a:endParaRPr lang="es-MX" sz="2000" dirty="0">
              <a:latin typeface="MinionPro-Regular"/>
            </a:endParaRPr>
          </a:p>
          <a:p>
            <a:pPr marL="342900" indent="-342900" algn="just">
              <a:buFont typeface="Wingdings" panose="05000000000000000000" pitchFamily="2" charset="2"/>
              <a:buChar char="Ø"/>
            </a:pPr>
            <a:r>
              <a:rPr lang="es-MX" sz="2000" dirty="0">
                <a:latin typeface="MinionPro-Regular"/>
              </a:rPr>
              <a:t> Eliminar la desnutrición infantil aguda y mejorar los indicadores </a:t>
            </a:r>
            <a:r>
              <a:rPr lang="es-MX" sz="2000" dirty="0"/>
              <a:t>de peso y talla de la niñez.</a:t>
            </a:r>
          </a:p>
          <a:p>
            <a:pPr algn="just"/>
            <a:endParaRPr lang="es-MX" sz="2000" dirty="0"/>
          </a:p>
          <a:p>
            <a:pPr marL="342900" indent="-342900" algn="just">
              <a:buFont typeface="Wingdings" panose="05000000000000000000" pitchFamily="2" charset="2"/>
              <a:buChar char="Ø"/>
            </a:pPr>
            <a:r>
              <a:rPr lang="es-MX" sz="2000" dirty="0"/>
              <a:t>Aumentar la producción de alimentos y el ingreso de los campesinos y pequeños productores agrícolas; Minimizar las pérdidas postcosecha y de alimentos durante su almacenamiento, transporte, distribución y comercialización. </a:t>
            </a:r>
          </a:p>
          <a:p>
            <a:pPr algn="just"/>
            <a:endParaRPr lang="es-MX" sz="2000" dirty="0"/>
          </a:p>
          <a:p>
            <a:pPr marL="342900" indent="-342900" algn="just">
              <a:buFont typeface="Wingdings" panose="05000000000000000000" pitchFamily="2" charset="2"/>
              <a:buChar char="Ø"/>
            </a:pPr>
            <a:r>
              <a:rPr lang="es-MX" sz="2000" dirty="0"/>
              <a:t>Promover la participación comunitaria para la erradicación del hambre.</a:t>
            </a:r>
          </a:p>
        </p:txBody>
      </p:sp>
      <p:sp>
        <p:nvSpPr>
          <p:cNvPr id="4" name="Rectángulo 3">
            <a:extLst>
              <a:ext uri="{FF2B5EF4-FFF2-40B4-BE49-F238E27FC236}">
                <a16:creationId xmlns:a16="http://schemas.microsoft.com/office/drawing/2014/main" id="{C8A21DE6-F1F4-45A9-9A03-DE0BF818F58D}"/>
              </a:ext>
            </a:extLst>
          </p:cNvPr>
          <p:cNvSpPr/>
          <p:nvPr/>
        </p:nvSpPr>
        <p:spPr>
          <a:xfrm>
            <a:off x="975489" y="1029325"/>
            <a:ext cx="7282956" cy="461665"/>
          </a:xfrm>
          <a:prstGeom prst="rect">
            <a:avLst/>
          </a:prstGeom>
        </p:spPr>
        <p:txBody>
          <a:bodyPr wrap="none">
            <a:spAutoFit/>
          </a:bodyPr>
          <a:lstStyle/>
          <a:p>
            <a:r>
              <a:rPr lang="es-MX" sz="2400" b="1" dirty="0"/>
              <a:t>Cruzada Nacional contra el Hambre 22  enero de 2013 </a:t>
            </a:r>
          </a:p>
        </p:txBody>
      </p:sp>
      <p:sp>
        <p:nvSpPr>
          <p:cNvPr id="5" name="Rectángulo 4">
            <a:extLst>
              <a:ext uri="{FF2B5EF4-FFF2-40B4-BE49-F238E27FC236}">
                <a16:creationId xmlns:a16="http://schemas.microsoft.com/office/drawing/2014/main" id="{2D83F3CC-FA19-458F-9A30-7FFDA656AE6B}"/>
              </a:ext>
            </a:extLst>
          </p:cNvPr>
          <p:cNvSpPr/>
          <p:nvPr/>
        </p:nvSpPr>
        <p:spPr>
          <a:xfrm>
            <a:off x="8312016" y="738906"/>
            <a:ext cx="3402972" cy="5639034"/>
          </a:xfrm>
          <a:prstGeom prst="rect">
            <a:avLst/>
          </a:prstGeom>
          <a:solidFill>
            <a:schemeClr val="accent2"/>
          </a:solidFill>
          <a:ln>
            <a:solidFill>
              <a:schemeClr val="accent1"/>
            </a:solidFill>
          </a:ln>
        </p:spPr>
        <p:txBody>
          <a:bodyPr wrap="square">
            <a:spAutoFit/>
          </a:bodyPr>
          <a:lstStyle/>
          <a:p>
            <a:pPr marL="342900" indent="-342900">
              <a:buFont typeface="Wingdings" panose="05000000000000000000" pitchFamily="2" charset="2"/>
              <a:buChar char="Ø"/>
            </a:pPr>
            <a:r>
              <a:rPr lang="es-MX" sz="2000" dirty="0">
                <a:latin typeface="MinionPro-Regular"/>
              </a:rPr>
              <a:t>Eliminar totalmente el hambre mediante la alimentación y nutrición de personas de escasos recursos. </a:t>
            </a:r>
          </a:p>
          <a:p>
            <a:pPr marL="342900" indent="-342900">
              <a:buFont typeface="Wingdings" panose="05000000000000000000" pitchFamily="2" charset="2"/>
              <a:buChar char="Ø"/>
            </a:pPr>
            <a:r>
              <a:rPr lang="es-MX" sz="2000" dirty="0">
                <a:latin typeface="MinionPro-Regular"/>
              </a:rPr>
              <a:t>Desaparecer la desnutrición entre los niños.</a:t>
            </a:r>
          </a:p>
          <a:p>
            <a:pPr marL="342900" indent="-342900">
              <a:buFont typeface="Wingdings" panose="05000000000000000000" pitchFamily="2" charset="2"/>
              <a:buChar char="Ø"/>
            </a:pPr>
            <a:r>
              <a:rPr lang="es-MX" sz="2000" dirty="0">
                <a:latin typeface="MinionPro-Regular"/>
              </a:rPr>
              <a:t>Aumentar la producción alimentaria y el ingreso de campesinos y agricultores.</a:t>
            </a:r>
          </a:p>
          <a:p>
            <a:pPr marL="342900" indent="-342900">
              <a:buFont typeface="Wingdings" panose="05000000000000000000" pitchFamily="2" charset="2"/>
              <a:buChar char="Ø"/>
            </a:pPr>
            <a:r>
              <a:rPr lang="es-MX" sz="2000" dirty="0">
                <a:latin typeface="MinionPro-Regular"/>
              </a:rPr>
              <a:t> Reducir las pérdidas postcosecha.</a:t>
            </a:r>
          </a:p>
          <a:p>
            <a:pPr marL="342900" indent="-342900">
              <a:buFont typeface="Wingdings" panose="05000000000000000000" pitchFamily="2" charset="2"/>
              <a:buChar char="Ø"/>
            </a:pPr>
            <a:r>
              <a:rPr lang="es-MX" sz="2000" dirty="0">
                <a:latin typeface="MinionPro-Regular"/>
              </a:rPr>
              <a:t>Promover la participación de las comunidades y </a:t>
            </a:r>
            <a:r>
              <a:rPr lang="es-MX" sz="2000" dirty="0" err="1">
                <a:latin typeface="MinionPro-Regular"/>
              </a:rPr>
              <a:t>benefciarios</a:t>
            </a:r>
            <a:r>
              <a:rPr lang="es-MX" sz="2000" dirty="0">
                <a:latin typeface="MinionPro-Regular"/>
              </a:rPr>
              <a:t> del programa.</a:t>
            </a:r>
            <a:endParaRPr lang="es-MX" sz="2000" dirty="0"/>
          </a:p>
        </p:txBody>
      </p:sp>
    </p:spTree>
    <p:extLst>
      <p:ext uri="{BB962C8B-B14F-4D97-AF65-F5344CB8AC3E}">
        <p14:creationId xmlns:p14="http://schemas.microsoft.com/office/powerpoint/2010/main" val="112503508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a:extLst>
              <a:ext uri="{FF2B5EF4-FFF2-40B4-BE49-F238E27FC236}">
                <a16:creationId xmlns:a16="http://schemas.microsoft.com/office/drawing/2014/main" id="{3D71F9BA-0C02-4121-AC97-54AEA28303E6}"/>
              </a:ext>
            </a:extLst>
          </p:cNvPr>
          <p:cNvSpPr/>
          <p:nvPr/>
        </p:nvSpPr>
        <p:spPr>
          <a:xfrm>
            <a:off x="1057275" y="1734908"/>
            <a:ext cx="9772650" cy="4093428"/>
          </a:xfrm>
          <a:prstGeom prst="rect">
            <a:avLst/>
          </a:prstGeom>
        </p:spPr>
        <p:txBody>
          <a:bodyPr wrap="square">
            <a:spAutoFit/>
          </a:bodyPr>
          <a:lstStyle/>
          <a:p>
            <a:r>
              <a:rPr lang="es-MX" sz="2000" dirty="0">
                <a:solidFill>
                  <a:srgbClr val="231F20"/>
                </a:solidFill>
                <a:latin typeface="MinionPro-Regular"/>
              </a:rPr>
              <a:t>Los apoyos que brinda el PAL (2014) para cumplir con su propósito son: </a:t>
            </a:r>
          </a:p>
          <a:p>
            <a:pPr marL="342900" indent="-342900">
              <a:buAutoNum type="arabicParenR"/>
            </a:pPr>
            <a:r>
              <a:rPr lang="es-MX" sz="2000" dirty="0">
                <a:solidFill>
                  <a:srgbClr val="231F20"/>
                </a:solidFill>
                <a:latin typeface="MinionPro-Regular"/>
              </a:rPr>
              <a:t>alimentario, al haber otorgado $310 pesos mensuales por familia para contribuir a mejorar la cantidad, calidad y diversidad de su alimentación, buscando por esta vía elevar su estado de nutrición;</a:t>
            </a:r>
          </a:p>
          <a:p>
            <a:pPr marL="342900" indent="-342900">
              <a:buAutoNum type="arabicParenR"/>
            </a:pPr>
            <a:r>
              <a:rPr lang="es-MX" sz="2000" dirty="0">
                <a:solidFill>
                  <a:srgbClr val="231F20"/>
                </a:solidFill>
                <a:latin typeface="MinionPro-Regular"/>
              </a:rPr>
              <a:t>alimentario Vivir Mejor, que otorga $130 mensuales por familia y tiene como propósito compensar a las familias beneficiarias por el efecto del alza internacional de los precios de los alimentos;</a:t>
            </a:r>
          </a:p>
          <a:p>
            <a:pPr marL="342900" indent="-342900">
              <a:buAutoNum type="arabicParenR"/>
            </a:pPr>
            <a:r>
              <a:rPr lang="es-MX" sz="2000" dirty="0">
                <a:solidFill>
                  <a:srgbClr val="231F20"/>
                </a:solidFill>
                <a:latin typeface="MinionPro-Regular"/>
              </a:rPr>
              <a:t> infantil Vivir Mejor, que otorga $115 mensuales por cada niño entre 0 y 9 años (con un tope de máximo 3 apoyos y fortalecer su desarrollo; </a:t>
            </a:r>
          </a:p>
          <a:p>
            <a:pPr marL="342900" indent="-342900">
              <a:buAutoNum type="arabicParenR"/>
            </a:pPr>
            <a:r>
              <a:rPr lang="es-MX" sz="2000" dirty="0">
                <a:solidFill>
                  <a:srgbClr val="231F20"/>
                </a:solidFill>
                <a:latin typeface="MinionPro-Regular"/>
              </a:rPr>
              <a:t>4) apoyo mensual para el tránsito al Programa Oportunidades que es equivalente a la suma del apoyo alimentario y del apoyo alimentario Vivir Mejor vigentes, y en ningún caso podrá ser mayor, en función de la disponibilidad presupuestal del PAL. </a:t>
            </a:r>
            <a:br>
              <a:rPr lang="es-MX" sz="2000" dirty="0"/>
            </a:br>
            <a:endParaRPr lang="es-MX" sz="2000" dirty="0"/>
          </a:p>
        </p:txBody>
      </p:sp>
      <p:sp>
        <p:nvSpPr>
          <p:cNvPr id="3" name="Rectángulo 2">
            <a:extLst>
              <a:ext uri="{FF2B5EF4-FFF2-40B4-BE49-F238E27FC236}">
                <a16:creationId xmlns:a16="http://schemas.microsoft.com/office/drawing/2014/main" id="{19CE9131-1C77-4FB8-9B7F-C753412CCE54}"/>
              </a:ext>
            </a:extLst>
          </p:cNvPr>
          <p:cNvSpPr/>
          <p:nvPr/>
        </p:nvSpPr>
        <p:spPr>
          <a:xfrm>
            <a:off x="1238250" y="1072028"/>
            <a:ext cx="9194904" cy="461665"/>
          </a:xfrm>
          <a:prstGeom prst="rect">
            <a:avLst/>
          </a:prstGeom>
        </p:spPr>
        <p:txBody>
          <a:bodyPr wrap="square">
            <a:spAutoFit/>
          </a:bodyPr>
          <a:lstStyle/>
          <a:p>
            <a:r>
              <a:rPr lang="es-MX" sz="2400" b="1" dirty="0">
                <a:solidFill>
                  <a:srgbClr val="231F20"/>
                </a:solidFill>
                <a:latin typeface="MinionPro-Bold"/>
              </a:rPr>
              <a:t>El Programa de Apoyo Alimentarios y sus  características</a:t>
            </a:r>
            <a:r>
              <a:rPr lang="es-MX" sz="2400" dirty="0"/>
              <a:t> </a:t>
            </a:r>
          </a:p>
        </p:txBody>
      </p:sp>
    </p:spTree>
    <p:extLst>
      <p:ext uri="{BB962C8B-B14F-4D97-AF65-F5344CB8AC3E}">
        <p14:creationId xmlns:p14="http://schemas.microsoft.com/office/powerpoint/2010/main" val="199588288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1547854" y="646673"/>
            <a:ext cx="9509351" cy="1200329"/>
          </a:xfrm>
          <a:prstGeom prst="rect">
            <a:avLst/>
          </a:prstGeom>
        </p:spPr>
        <p:txBody>
          <a:bodyPr wrap="square">
            <a:spAutoFit/>
          </a:bodyPr>
          <a:lstStyle/>
          <a:p>
            <a:pPr algn="just"/>
            <a:r>
              <a:rPr lang="es-ES" dirty="0"/>
              <a:t>Algunos países tendrían que aumentar su demanda efectiva de alimentos más rápidamente que en el pasado, fundamentalmente a partir de un crecimiento económico sostenible. Tales países son aquellos que se caracterizan por registrar altos niveles de pobreza y un elevado crecimiento de su población. </a:t>
            </a:r>
            <a:endParaRPr lang="es-MX" dirty="0"/>
          </a:p>
        </p:txBody>
      </p:sp>
      <p:sp>
        <p:nvSpPr>
          <p:cNvPr id="3" name="Rectángulo 2"/>
          <p:cNvSpPr/>
          <p:nvPr/>
        </p:nvSpPr>
        <p:spPr>
          <a:xfrm>
            <a:off x="1153959" y="1847002"/>
            <a:ext cx="7371064" cy="3416320"/>
          </a:xfrm>
          <a:prstGeom prst="rect">
            <a:avLst/>
          </a:prstGeom>
        </p:spPr>
        <p:txBody>
          <a:bodyPr wrap="square">
            <a:spAutoFit/>
          </a:bodyPr>
          <a:lstStyle/>
          <a:p>
            <a:pPr algn="just"/>
            <a:r>
              <a:rPr lang="es-ES" sz="2400" dirty="0"/>
              <a:t>El Banco Mundial (2005) sugirió que el combate a los problemas de pobreza e inseguridad alimentaria debe considerar de manera prioritaria: </a:t>
            </a:r>
          </a:p>
          <a:p>
            <a:pPr marL="400050" indent="-400050" algn="just">
              <a:buAutoNum type="romanLcParenR"/>
            </a:pPr>
            <a:r>
              <a:rPr lang="es-ES" sz="2400" dirty="0"/>
              <a:t>A</a:t>
            </a:r>
            <a:r>
              <a:rPr lang="es-ES" sz="2400" b="1" dirty="0"/>
              <a:t>cceso universal </a:t>
            </a:r>
            <a:r>
              <a:rPr lang="es-ES" sz="2400" dirty="0"/>
              <a:t>a la educación,</a:t>
            </a:r>
          </a:p>
          <a:p>
            <a:pPr marL="400050" indent="-400050" algn="just">
              <a:buAutoNum type="romanLcParenR"/>
            </a:pPr>
            <a:r>
              <a:rPr lang="es-ES" sz="2400" dirty="0"/>
              <a:t>A</a:t>
            </a:r>
            <a:r>
              <a:rPr lang="es-ES" sz="2400" b="1" dirty="0"/>
              <a:t>mpliación</a:t>
            </a:r>
            <a:r>
              <a:rPr lang="es-ES" sz="2400" dirty="0"/>
              <a:t> de las redes de </a:t>
            </a:r>
            <a:r>
              <a:rPr lang="es-ES" sz="2400" b="1" dirty="0"/>
              <a:t>protección social</a:t>
            </a:r>
            <a:r>
              <a:rPr lang="es-ES" sz="2400" dirty="0"/>
              <a:t>, </a:t>
            </a:r>
          </a:p>
          <a:p>
            <a:pPr marL="400050" indent="-400050" algn="just">
              <a:buAutoNum type="romanLcParenR"/>
            </a:pPr>
            <a:r>
              <a:rPr lang="es-ES" sz="2400" dirty="0"/>
              <a:t>Promoción de la </a:t>
            </a:r>
            <a:r>
              <a:rPr lang="es-ES" sz="2400" b="1" dirty="0"/>
              <a:t>equidad de género</a:t>
            </a:r>
            <a:r>
              <a:rPr lang="es-ES" sz="2400" dirty="0"/>
              <a:t>, </a:t>
            </a:r>
          </a:p>
          <a:p>
            <a:pPr marL="400050" indent="-400050" algn="just">
              <a:buAutoNum type="romanLcParenR"/>
            </a:pPr>
            <a:r>
              <a:rPr lang="es-ES" sz="2400" dirty="0"/>
              <a:t>Creación de </a:t>
            </a:r>
            <a:r>
              <a:rPr lang="es-ES" sz="2400" b="1" dirty="0"/>
              <a:t>empleo</a:t>
            </a:r>
            <a:r>
              <a:rPr lang="es-ES" sz="2400" dirty="0"/>
              <a:t>, v)</a:t>
            </a:r>
          </a:p>
          <a:p>
            <a:pPr marL="400050" indent="-400050" algn="just">
              <a:buAutoNum type="romanLcParenR"/>
            </a:pPr>
            <a:r>
              <a:rPr lang="es-ES" sz="2400" b="1" dirty="0"/>
              <a:t>Aumento</a:t>
            </a:r>
            <a:r>
              <a:rPr lang="es-ES" sz="2400" dirty="0"/>
              <a:t> de programas de nutrición</a:t>
            </a:r>
          </a:p>
          <a:p>
            <a:pPr marL="400050" indent="-400050" algn="just">
              <a:buAutoNum type="romanLcParenR"/>
            </a:pPr>
            <a:r>
              <a:rPr lang="es-ES" sz="2400" dirty="0"/>
              <a:t>Promoción de la </a:t>
            </a:r>
            <a:r>
              <a:rPr lang="es-ES" sz="2400" b="1" dirty="0"/>
              <a:t>inversión</a:t>
            </a:r>
            <a:r>
              <a:rPr lang="es-ES" sz="2400" dirty="0"/>
              <a:t> en el sector </a:t>
            </a:r>
            <a:r>
              <a:rPr lang="es-ES" sz="2400" b="1" dirty="0"/>
              <a:t>agrícola</a:t>
            </a:r>
            <a:r>
              <a:rPr lang="es-ES" sz="2400" dirty="0"/>
              <a:t>.</a:t>
            </a:r>
            <a:endParaRPr lang="es-MX" sz="2400" dirty="0"/>
          </a:p>
        </p:txBody>
      </p:sp>
      <p:sp>
        <p:nvSpPr>
          <p:cNvPr id="4" name="Rectángulo 3"/>
          <p:cNvSpPr/>
          <p:nvPr/>
        </p:nvSpPr>
        <p:spPr>
          <a:xfrm>
            <a:off x="1350498" y="5726947"/>
            <a:ext cx="9706707" cy="707886"/>
          </a:xfrm>
          <a:prstGeom prst="rect">
            <a:avLst/>
          </a:prstGeom>
        </p:spPr>
        <p:txBody>
          <a:bodyPr wrap="square">
            <a:spAutoFit/>
          </a:bodyPr>
          <a:lstStyle/>
          <a:p>
            <a:pPr algn="just"/>
            <a:r>
              <a:rPr lang="es-ES" sz="2000" dirty="0"/>
              <a:t>Proponer estrategias de seguridad alimentaria que incluyan la producción de cultivos nativos en situación de disponibilidad y autosuficiencia.</a:t>
            </a:r>
            <a:endParaRPr lang="es-MX" sz="2000" dirty="0"/>
          </a:p>
        </p:txBody>
      </p:sp>
      <p:sp>
        <p:nvSpPr>
          <p:cNvPr id="5" name="Rectángulo 4"/>
          <p:cNvSpPr/>
          <p:nvPr/>
        </p:nvSpPr>
        <p:spPr>
          <a:xfrm>
            <a:off x="1547855" y="185008"/>
            <a:ext cx="1708866" cy="461665"/>
          </a:xfrm>
          <a:prstGeom prst="rect">
            <a:avLst/>
          </a:prstGeom>
        </p:spPr>
        <p:txBody>
          <a:bodyPr wrap="none">
            <a:spAutoFit/>
          </a:bodyPr>
          <a:lstStyle/>
          <a:p>
            <a:r>
              <a:rPr lang="es-ES" sz="2400" b="1" dirty="0"/>
              <a:t>Alternativas</a:t>
            </a:r>
            <a:endParaRPr lang="es-MX" sz="2400" b="1" dirty="0"/>
          </a:p>
        </p:txBody>
      </p:sp>
      <p:sp>
        <p:nvSpPr>
          <p:cNvPr id="6" name="Rectángulo 5"/>
          <p:cNvSpPr/>
          <p:nvPr/>
        </p:nvSpPr>
        <p:spPr>
          <a:xfrm>
            <a:off x="7943557" y="3047331"/>
            <a:ext cx="3549748" cy="1323439"/>
          </a:xfrm>
          <a:prstGeom prst="rect">
            <a:avLst/>
          </a:prstGeom>
        </p:spPr>
        <p:txBody>
          <a:bodyPr wrap="square">
            <a:spAutoFit/>
          </a:bodyPr>
          <a:lstStyle/>
          <a:p>
            <a:pPr algn="just"/>
            <a:r>
              <a:rPr lang="es-ES" sz="2000" dirty="0"/>
              <a:t>Mayor integración entre actores, sectores, políticas y programas dirigidos al combate de la malnutrición.</a:t>
            </a:r>
            <a:endParaRPr lang="es-MX" sz="2000" dirty="0"/>
          </a:p>
        </p:txBody>
      </p:sp>
    </p:spTree>
    <p:extLst>
      <p:ext uri="{BB962C8B-B14F-4D97-AF65-F5344CB8AC3E}">
        <p14:creationId xmlns:p14="http://schemas.microsoft.com/office/powerpoint/2010/main" val="93592882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a:extLst>
              <a:ext uri="{FF2B5EF4-FFF2-40B4-BE49-F238E27FC236}">
                <a16:creationId xmlns:a16="http://schemas.microsoft.com/office/drawing/2014/main" id="{F07051DD-2F5E-4A7C-BEDE-0179865B7F66}"/>
              </a:ext>
            </a:extLst>
          </p:cNvPr>
          <p:cNvSpPr/>
          <p:nvPr/>
        </p:nvSpPr>
        <p:spPr>
          <a:xfrm>
            <a:off x="3722370" y="537940"/>
            <a:ext cx="7307579" cy="1938992"/>
          </a:xfrm>
          <a:prstGeom prst="rect">
            <a:avLst/>
          </a:prstGeom>
        </p:spPr>
        <p:txBody>
          <a:bodyPr wrap="square">
            <a:spAutoFit/>
          </a:bodyPr>
          <a:lstStyle/>
          <a:p>
            <a:r>
              <a:rPr lang="es-MX" sz="2000" dirty="0"/>
              <a:t>Instrumentar, entre otros aspectos, un marco específico regulatorio de política social enfocado en las comunidades pobres y en mayor situación de pobreza, pero que estén en posibilidad de generar ingresos propios mediante la reactivación de sus pequeñas parcelas, huertos de traspatio y actividades comerciales en pequeña escala. </a:t>
            </a:r>
          </a:p>
        </p:txBody>
      </p:sp>
      <p:pic>
        <p:nvPicPr>
          <p:cNvPr id="3" name="Picture 2" descr="Resultado de imagen para prospera/dibujos">
            <a:extLst>
              <a:ext uri="{FF2B5EF4-FFF2-40B4-BE49-F238E27FC236}">
                <a16:creationId xmlns:a16="http://schemas.microsoft.com/office/drawing/2014/main" id="{955E35FE-D32A-40B6-86C7-34CDD15F3B3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2000" y="286748"/>
            <a:ext cx="2686050" cy="2133600"/>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4" descr="Resultado de imagen para cruzada nacional contra el hambre/dibujos">
            <a:extLst>
              <a:ext uri="{FF2B5EF4-FFF2-40B4-BE49-F238E27FC236}">
                <a16:creationId xmlns:a16="http://schemas.microsoft.com/office/drawing/2014/main" id="{1493D3A9-994A-458B-8D28-E8CB4044D0C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343649" y="3577441"/>
            <a:ext cx="4686300" cy="2505075"/>
          </a:xfrm>
          <a:prstGeom prst="rect">
            <a:avLst/>
          </a:prstGeom>
          <a:noFill/>
          <a:extLst>
            <a:ext uri="{909E8E84-426E-40DD-AFC4-6F175D3DCCD1}">
              <a14:hiddenFill xmlns:a14="http://schemas.microsoft.com/office/drawing/2010/main">
                <a:solidFill>
                  <a:srgbClr val="FFFFFF"/>
                </a:solidFill>
              </a14:hiddenFill>
            </a:ext>
          </a:extLst>
        </p:spPr>
      </p:pic>
      <p:sp>
        <p:nvSpPr>
          <p:cNvPr id="5" name="Rectángulo 4">
            <a:extLst>
              <a:ext uri="{FF2B5EF4-FFF2-40B4-BE49-F238E27FC236}">
                <a16:creationId xmlns:a16="http://schemas.microsoft.com/office/drawing/2014/main" id="{5316BACF-6508-4EAA-8DB9-31EC6E9CAC1C}"/>
              </a:ext>
            </a:extLst>
          </p:cNvPr>
          <p:cNvSpPr/>
          <p:nvPr/>
        </p:nvSpPr>
        <p:spPr>
          <a:xfrm>
            <a:off x="762000" y="4451300"/>
            <a:ext cx="5334000" cy="1631216"/>
          </a:xfrm>
          <a:prstGeom prst="rect">
            <a:avLst/>
          </a:prstGeom>
        </p:spPr>
        <p:txBody>
          <a:bodyPr wrap="square">
            <a:spAutoFit/>
          </a:bodyPr>
          <a:lstStyle/>
          <a:p>
            <a:r>
              <a:rPr lang="es-MX" sz="2000" dirty="0"/>
              <a:t>La Cruzada Nacional contra el Hambre se conforma por una serie de programas sectoriales y sociales entre los que destacan el prospera y el pal por parte de la Secretaría de Desarrollo Social (SEDESOL). </a:t>
            </a:r>
          </a:p>
        </p:txBody>
      </p:sp>
    </p:spTree>
    <p:extLst>
      <p:ext uri="{BB962C8B-B14F-4D97-AF65-F5344CB8AC3E}">
        <p14:creationId xmlns:p14="http://schemas.microsoft.com/office/powerpoint/2010/main" val="373509921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Resultado de imagen para segalmex"/>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769355" y="373224"/>
            <a:ext cx="3810000" cy="3810000"/>
          </a:xfrm>
          <a:prstGeom prst="rect">
            <a:avLst/>
          </a:prstGeom>
          <a:noFill/>
          <a:extLst>
            <a:ext uri="{909E8E84-426E-40DD-AFC4-6F175D3DCCD1}">
              <a14:hiddenFill xmlns:a14="http://schemas.microsoft.com/office/drawing/2010/main">
                <a:solidFill>
                  <a:srgbClr val="FFFFFF"/>
                </a:solidFill>
              </a14:hiddenFill>
            </a:ext>
          </a:extLst>
        </p:spPr>
      </p:pic>
      <p:sp>
        <p:nvSpPr>
          <p:cNvPr id="2" name="Rectángulo 1"/>
          <p:cNvSpPr/>
          <p:nvPr/>
        </p:nvSpPr>
        <p:spPr>
          <a:xfrm>
            <a:off x="1020212" y="647322"/>
            <a:ext cx="6096000" cy="1015663"/>
          </a:xfrm>
          <a:prstGeom prst="rect">
            <a:avLst/>
          </a:prstGeom>
        </p:spPr>
        <p:txBody>
          <a:bodyPr>
            <a:spAutoFit/>
          </a:bodyPr>
          <a:lstStyle/>
          <a:p>
            <a:r>
              <a:rPr lang="es-ES" sz="2000" dirty="0">
                <a:solidFill>
                  <a:srgbClr val="222222"/>
                </a:solidFill>
                <a:latin typeface="Verdana" panose="020B0604030504040204" pitchFamily="34" charset="0"/>
              </a:rPr>
              <a:t>favorecer la productividad agroalimentaria y la distribución de alimentos en beneficio de la población más rezagada del país.</a:t>
            </a:r>
            <a:endParaRPr lang="es-ES" sz="2000" dirty="0"/>
          </a:p>
        </p:txBody>
      </p:sp>
    </p:spTree>
    <p:extLst>
      <p:ext uri="{BB962C8B-B14F-4D97-AF65-F5344CB8AC3E}">
        <p14:creationId xmlns:p14="http://schemas.microsoft.com/office/powerpoint/2010/main" val="124947035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https://pbs.twimg.com/media/DyHk2QJVYAAOtGX.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47461" y="-1847461"/>
            <a:ext cx="9372600" cy="11430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4504164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4">
            <a:extLst>
              <a:ext uri="{FF2B5EF4-FFF2-40B4-BE49-F238E27FC236}">
                <a16:creationId xmlns:a16="http://schemas.microsoft.com/office/drawing/2014/main" id="{D6D6BB94-1F80-8142-9252-BD7B05873353}"/>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4158" t="30827" r="70302" b="38408"/>
          <a:stretch/>
        </p:blipFill>
        <p:spPr>
          <a:xfrm>
            <a:off x="7675939" y="3953021"/>
            <a:ext cx="2729133" cy="2447779"/>
          </a:xfrm>
          <a:prstGeom prst="rect">
            <a:avLst/>
          </a:prstGeom>
        </p:spPr>
      </p:pic>
      <mc:AlternateContent xmlns:mc="http://schemas.openxmlformats.org/markup-compatibility/2006" xmlns:p14="http://schemas.microsoft.com/office/powerpoint/2010/main">
        <mc:Choice Requires="p14">
          <p:contentPart p14:bwMode="auto" r:id="rId3">
            <p14:nvContentPartPr>
              <p14:cNvPr id="18" name="Entrada de lápiz 17">
                <a:extLst>
                  <a:ext uri="{FF2B5EF4-FFF2-40B4-BE49-F238E27FC236}">
                    <a16:creationId xmlns:a16="http://schemas.microsoft.com/office/drawing/2014/main" id="{BB800AB3-1371-8B45-BCF8-76D5777C3A5A}"/>
                  </a:ext>
                </a:extLst>
              </p14:cNvPr>
              <p14:cNvContentPartPr/>
              <p14:nvPr/>
            </p14:nvContentPartPr>
            <p14:xfrm>
              <a:off x="10053380" y="8473866"/>
              <a:ext cx="360" cy="360"/>
            </p14:xfrm>
          </p:contentPart>
        </mc:Choice>
        <mc:Fallback xmlns="">
          <p:pic>
            <p:nvPicPr>
              <p:cNvPr id="18" name="Entrada de lápiz 17">
                <a:extLst>
                  <a:ext uri="{FF2B5EF4-FFF2-40B4-BE49-F238E27FC236}">
                    <a16:creationId xmlns:a16="http://schemas.microsoft.com/office/drawing/2014/main" id="{BB800AB3-1371-8B45-BCF8-76D5777C3A5A}"/>
                  </a:ext>
                </a:extLst>
              </p:cNvPr>
              <p:cNvPicPr/>
              <p:nvPr/>
            </p:nvPicPr>
            <p:blipFill>
              <a:blip r:embed="rId8"/>
              <a:stretch>
                <a:fillRect/>
              </a:stretch>
            </p:blipFill>
            <p:spPr>
              <a:xfrm>
                <a:off x="10035380" y="8455866"/>
                <a:ext cx="36000" cy="36000"/>
              </a:xfrm>
              <a:prstGeom prst="rect">
                <a:avLst/>
              </a:prstGeom>
            </p:spPr>
          </p:pic>
        </mc:Fallback>
      </mc:AlternateContent>
      <p:pic>
        <p:nvPicPr>
          <p:cNvPr id="6" name="Imagen 5" descr="Imagen que contiene texto&#10;&#10;Descripción generada con confianza alta">
            <a:extLst>
              <a:ext uri="{FF2B5EF4-FFF2-40B4-BE49-F238E27FC236}">
                <a16:creationId xmlns:a16="http://schemas.microsoft.com/office/drawing/2014/main" id="{A6A40D51-CDFB-431B-9C42-EB64CA089C2A}"/>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2653015" y="720531"/>
            <a:ext cx="4271382" cy="4252399"/>
          </a:xfrm>
          <a:prstGeom prst="rect">
            <a:avLst/>
          </a:prstGeom>
        </p:spPr>
      </p:pic>
      <p:sp>
        <p:nvSpPr>
          <p:cNvPr id="2" name="Rectángulo 1"/>
          <p:cNvSpPr/>
          <p:nvPr/>
        </p:nvSpPr>
        <p:spPr>
          <a:xfrm>
            <a:off x="1204168" y="5419827"/>
            <a:ext cx="6096000" cy="646331"/>
          </a:xfrm>
          <a:prstGeom prst="rect">
            <a:avLst/>
          </a:prstGeom>
        </p:spPr>
        <p:txBody>
          <a:bodyPr>
            <a:spAutoFit/>
          </a:bodyPr>
          <a:lstStyle/>
          <a:p>
            <a:r>
              <a:rPr lang="es-ES" dirty="0"/>
              <a:t>https://ep01.epimg.net/especiales/2016/planeta-futuro/seguridad-alimentaria/img/cuchara2.gif</a:t>
            </a:r>
          </a:p>
        </p:txBody>
      </p:sp>
    </p:spTree>
    <p:extLst>
      <p:ext uri="{BB962C8B-B14F-4D97-AF65-F5344CB8AC3E}">
        <p14:creationId xmlns:p14="http://schemas.microsoft.com/office/powerpoint/2010/main" val="148855969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ángulo 2"/>
          <p:cNvSpPr/>
          <p:nvPr/>
        </p:nvSpPr>
        <p:spPr>
          <a:xfrm>
            <a:off x="994117" y="1795490"/>
            <a:ext cx="9829800" cy="1631216"/>
          </a:xfrm>
          <a:prstGeom prst="rect">
            <a:avLst/>
          </a:prstGeom>
        </p:spPr>
        <p:txBody>
          <a:bodyPr wrap="square">
            <a:spAutoFit/>
          </a:bodyPr>
          <a:lstStyle/>
          <a:p>
            <a:pPr algn="just"/>
            <a:r>
              <a:rPr lang="es-ES" sz="2000" dirty="0"/>
              <a:t>La disponibilidad y presencia de múltiples recursos físicos y humanos que den paso a la producción de alimentos son sólo una condición primaria para la seguridad alimentaria ya que el aumento de la oferta de alimentos, en algunos casos, más que proporcional a la explosión demográfica, no ha significado la disminución de la hambruna. (</a:t>
            </a:r>
            <a:r>
              <a:rPr lang="es-ES" sz="2000" dirty="0" err="1"/>
              <a:t>Amartya</a:t>
            </a:r>
            <a:r>
              <a:rPr lang="es-ES" sz="2000" dirty="0"/>
              <a:t> </a:t>
            </a:r>
            <a:r>
              <a:rPr lang="es-ES" sz="2000" dirty="0" err="1"/>
              <a:t>Sen</a:t>
            </a:r>
            <a:r>
              <a:rPr lang="es-ES" sz="2000" dirty="0"/>
              <a:t> en Aguirre, 2004: 1-2). </a:t>
            </a:r>
            <a:endParaRPr lang="es-MX" sz="2000" dirty="0"/>
          </a:p>
        </p:txBody>
      </p:sp>
      <p:sp>
        <p:nvSpPr>
          <p:cNvPr id="2" name="Rectángulo 1"/>
          <p:cNvSpPr/>
          <p:nvPr/>
        </p:nvSpPr>
        <p:spPr>
          <a:xfrm>
            <a:off x="4162925" y="979435"/>
            <a:ext cx="2109873" cy="461665"/>
          </a:xfrm>
          <a:prstGeom prst="rect">
            <a:avLst/>
          </a:prstGeom>
        </p:spPr>
        <p:txBody>
          <a:bodyPr wrap="none">
            <a:spAutoFit/>
          </a:bodyPr>
          <a:lstStyle/>
          <a:p>
            <a:r>
              <a:rPr lang="es-ES" sz="2400" b="1" dirty="0"/>
              <a:t>Disponibilidad </a:t>
            </a:r>
            <a:endParaRPr lang="es-MX" sz="2400" b="1" dirty="0"/>
          </a:p>
        </p:txBody>
      </p:sp>
      <p:sp>
        <p:nvSpPr>
          <p:cNvPr id="6" name="Rectángulo 5"/>
          <p:cNvSpPr/>
          <p:nvPr/>
        </p:nvSpPr>
        <p:spPr>
          <a:xfrm>
            <a:off x="2313264" y="3932778"/>
            <a:ext cx="1388265" cy="461665"/>
          </a:xfrm>
          <a:prstGeom prst="rect">
            <a:avLst/>
          </a:prstGeom>
        </p:spPr>
        <p:txBody>
          <a:bodyPr wrap="none">
            <a:spAutoFit/>
          </a:bodyPr>
          <a:lstStyle/>
          <a:p>
            <a:r>
              <a:rPr lang="es-ES" sz="2400" b="1" dirty="0"/>
              <a:t>Recursos</a:t>
            </a:r>
            <a:endParaRPr lang="es-MX" sz="2400" dirty="0"/>
          </a:p>
        </p:txBody>
      </p:sp>
      <p:sp>
        <p:nvSpPr>
          <p:cNvPr id="7" name="Rectángulo 6"/>
          <p:cNvSpPr/>
          <p:nvPr/>
        </p:nvSpPr>
        <p:spPr>
          <a:xfrm>
            <a:off x="3717854" y="3603825"/>
            <a:ext cx="6256142" cy="1015663"/>
          </a:xfrm>
          <a:prstGeom prst="rect">
            <a:avLst/>
          </a:prstGeom>
        </p:spPr>
        <p:txBody>
          <a:bodyPr wrap="square">
            <a:spAutoFit/>
          </a:bodyPr>
          <a:lstStyle/>
          <a:p>
            <a:pPr algn="just"/>
            <a:r>
              <a:rPr lang="es-ES" sz="2000" b="1" dirty="0"/>
              <a:t>Naturales </a:t>
            </a:r>
            <a:r>
              <a:rPr lang="es-ES" sz="2000" dirty="0"/>
              <a:t>(precipitaciones, calidad de los suelos, estabilidad agronómica y climática, acceso a recursos forestales.</a:t>
            </a:r>
            <a:endParaRPr lang="es-MX" sz="2000" dirty="0"/>
          </a:p>
        </p:txBody>
      </p:sp>
      <p:sp>
        <p:nvSpPr>
          <p:cNvPr id="8" name="Rectángulo 7"/>
          <p:cNvSpPr/>
          <p:nvPr/>
        </p:nvSpPr>
        <p:spPr>
          <a:xfrm>
            <a:off x="3639607" y="4526268"/>
            <a:ext cx="6334389" cy="707886"/>
          </a:xfrm>
          <a:prstGeom prst="rect">
            <a:avLst/>
          </a:prstGeom>
        </p:spPr>
        <p:txBody>
          <a:bodyPr wrap="square">
            <a:spAutoFit/>
          </a:bodyPr>
          <a:lstStyle/>
          <a:p>
            <a:pPr algn="just"/>
            <a:r>
              <a:rPr lang="es-ES" sz="2000" b="1" dirty="0"/>
              <a:t>Físicos </a:t>
            </a:r>
            <a:r>
              <a:rPr lang="es-ES" sz="2000" dirty="0"/>
              <a:t>(acceso a infraestructura agrícola, derechos de propiedad sobre ganado y tierra).</a:t>
            </a:r>
            <a:endParaRPr lang="es-MX" sz="2000" dirty="0"/>
          </a:p>
        </p:txBody>
      </p:sp>
      <p:sp>
        <p:nvSpPr>
          <p:cNvPr id="9" name="Rectángulo 8"/>
          <p:cNvSpPr/>
          <p:nvPr/>
        </p:nvSpPr>
        <p:spPr>
          <a:xfrm>
            <a:off x="3648102" y="5395529"/>
            <a:ext cx="6325894" cy="1323439"/>
          </a:xfrm>
          <a:prstGeom prst="rect">
            <a:avLst/>
          </a:prstGeom>
        </p:spPr>
        <p:txBody>
          <a:bodyPr wrap="square">
            <a:spAutoFit/>
          </a:bodyPr>
          <a:lstStyle/>
          <a:p>
            <a:pPr algn="just"/>
            <a:r>
              <a:rPr lang="es-ES" sz="2000" b="1" dirty="0"/>
              <a:t>Humanos </a:t>
            </a:r>
            <a:r>
              <a:rPr lang="es-ES" sz="2000" dirty="0"/>
              <a:t>(educación, género y edad de los jefes de familia, así como el tamaño de los grupos familiares y los niveles de dependencia sobre las poblaciones económicamente activas) (</a:t>
            </a:r>
            <a:r>
              <a:rPr lang="es-ES" sz="2000" dirty="0" err="1"/>
              <a:t>Chung</a:t>
            </a:r>
            <a:r>
              <a:rPr lang="es-ES" sz="2000" dirty="0"/>
              <a:t> et al., 1997: 6). </a:t>
            </a:r>
            <a:endParaRPr lang="es-MX" sz="2000" dirty="0"/>
          </a:p>
        </p:txBody>
      </p:sp>
    </p:spTree>
    <p:extLst>
      <p:ext uri="{BB962C8B-B14F-4D97-AF65-F5344CB8AC3E}">
        <p14:creationId xmlns:p14="http://schemas.microsoft.com/office/powerpoint/2010/main" val="179770067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ángulo 2"/>
          <p:cNvSpPr/>
          <p:nvPr/>
        </p:nvSpPr>
        <p:spPr>
          <a:xfrm>
            <a:off x="1103141" y="738287"/>
            <a:ext cx="6141721" cy="4401205"/>
          </a:xfrm>
          <a:prstGeom prst="rect">
            <a:avLst/>
          </a:prstGeom>
        </p:spPr>
        <p:txBody>
          <a:bodyPr wrap="square">
            <a:spAutoFit/>
          </a:bodyPr>
          <a:lstStyle/>
          <a:p>
            <a:r>
              <a:rPr lang="es-ES" sz="2000" b="1" dirty="0"/>
              <a:t>Depende</a:t>
            </a:r>
            <a:r>
              <a:rPr lang="es-ES" sz="2000" dirty="0"/>
              <a:t>:</a:t>
            </a:r>
          </a:p>
          <a:p>
            <a:pPr marL="342900" indent="-342900">
              <a:buFont typeface="Wingdings" panose="05000000000000000000" pitchFamily="2" charset="2"/>
              <a:buChar char="ü"/>
            </a:pPr>
            <a:r>
              <a:rPr lang="es-ES" sz="2000" dirty="0"/>
              <a:t>Áreas dedicadas a los cultivos agroalimentarios. </a:t>
            </a:r>
          </a:p>
          <a:p>
            <a:endParaRPr lang="es-ES" sz="2000" dirty="0"/>
          </a:p>
          <a:p>
            <a:pPr marL="285750" indent="-285750">
              <a:buFont typeface="Wingdings" panose="05000000000000000000" pitchFamily="2" charset="2"/>
              <a:buChar char="ü"/>
            </a:pPr>
            <a:r>
              <a:rPr lang="es-ES" sz="2000" dirty="0"/>
              <a:t>Recursos hídricos con los que se cuentan. </a:t>
            </a:r>
          </a:p>
          <a:p>
            <a:endParaRPr lang="es-ES" sz="2000" dirty="0"/>
          </a:p>
          <a:p>
            <a:pPr marL="285750" indent="-285750">
              <a:buFont typeface="Wingdings" panose="05000000000000000000" pitchFamily="2" charset="2"/>
              <a:buChar char="ü"/>
            </a:pPr>
            <a:r>
              <a:rPr lang="es-ES" sz="2000" dirty="0"/>
              <a:t>Capacidad de acceder y hacer uso óptimo de los insumos.</a:t>
            </a:r>
          </a:p>
          <a:p>
            <a:endParaRPr lang="es-ES" sz="2000" dirty="0"/>
          </a:p>
          <a:p>
            <a:pPr marL="285750" indent="-285750">
              <a:buFont typeface="Wingdings" panose="05000000000000000000" pitchFamily="2" charset="2"/>
              <a:buChar char="ü"/>
            </a:pPr>
            <a:r>
              <a:rPr lang="es-ES" sz="2000" dirty="0"/>
              <a:t>Frecuencia en las temporadas de cosecha. </a:t>
            </a:r>
          </a:p>
          <a:p>
            <a:endParaRPr lang="es-ES" sz="2000" dirty="0"/>
          </a:p>
          <a:p>
            <a:pPr marL="285750" indent="-285750">
              <a:buFont typeface="Wingdings" panose="05000000000000000000" pitchFamily="2" charset="2"/>
              <a:buChar char="ü"/>
            </a:pPr>
            <a:r>
              <a:rPr lang="es-ES" sz="2000" dirty="0"/>
              <a:t>Diversidad y rendimiento de los cultivos. </a:t>
            </a:r>
          </a:p>
          <a:p>
            <a:endParaRPr lang="es-ES" sz="2000" dirty="0"/>
          </a:p>
          <a:p>
            <a:pPr marL="285750" indent="-285750">
              <a:buFont typeface="Wingdings" panose="05000000000000000000" pitchFamily="2" charset="2"/>
              <a:buChar char="ü"/>
            </a:pPr>
            <a:r>
              <a:rPr lang="es-ES" sz="2000" dirty="0"/>
              <a:t>Niveles de producción, inventario e intercambio comercial de alimentos.</a:t>
            </a:r>
            <a:endParaRPr lang="es-MX" sz="2000" dirty="0"/>
          </a:p>
        </p:txBody>
      </p:sp>
      <p:sp>
        <p:nvSpPr>
          <p:cNvPr id="4" name="Rectángulo 3"/>
          <p:cNvSpPr/>
          <p:nvPr/>
        </p:nvSpPr>
        <p:spPr>
          <a:xfrm>
            <a:off x="7244862" y="1615450"/>
            <a:ext cx="4276578" cy="2554545"/>
          </a:xfrm>
          <a:prstGeom prst="rect">
            <a:avLst/>
          </a:prstGeom>
          <a:solidFill>
            <a:schemeClr val="accent2">
              <a:lumMod val="60000"/>
              <a:lumOff val="40000"/>
            </a:schemeClr>
          </a:solidFill>
        </p:spPr>
        <p:txBody>
          <a:bodyPr wrap="square">
            <a:spAutoFit/>
          </a:bodyPr>
          <a:lstStyle/>
          <a:p>
            <a:r>
              <a:rPr lang="es-ES" sz="2000" dirty="0"/>
              <a:t>La oferta y disponibilidad de alimentos puede ser: </a:t>
            </a:r>
          </a:p>
          <a:p>
            <a:pPr marL="342900" indent="-342900">
              <a:buFont typeface="Wingdings" panose="05000000000000000000" pitchFamily="2" charset="2"/>
              <a:buChar char="Ø"/>
            </a:pPr>
            <a:r>
              <a:rPr lang="es-ES" sz="2000" dirty="0"/>
              <a:t>“Vía producción local,</a:t>
            </a:r>
          </a:p>
          <a:p>
            <a:pPr marL="342900" indent="-342900">
              <a:buFont typeface="Wingdings" panose="05000000000000000000" pitchFamily="2" charset="2"/>
              <a:buChar char="Ø"/>
            </a:pPr>
            <a:endParaRPr lang="es-ES" sz="2000" dirty="0"/>
          </a:p>
          <a:p>
            <a:pPr marL="342900" indent="-342900">
              <a:buFont typeface="Wingdings" panose="05000000000000000000" pitchFamily="2" charset="2"/>
              <a:buChar char="Ø"/>
            </a:pPr>
            <a:r>
              <a:rPr lang="es-ES" sz="2000" dirty="0"/>
              <a:t> Importaciones.</a:t>
            </a:r>
          </a:p>
          <a:p>
            <a:endParaRPr lang="es-ES" sz="2000" dirty="0"/>
          </a:p>
          <a:p>
            <a:pPr marL="342900" indent="-342900">
              <a:buFont typeface="Wingdings" panose="05000000000000000000" pitchFamily="2" charset="2"/>
              <a:buChar char="Ø"/>
            </a:pPr>
            <a:r>
              <a:rPr lang="es-ES" sz="2000" dirty="0"/>
              <a:t>Por medio de la ayuda alimenticia” (FAO, 2006)</a:t>
            </a:r>
            <a:endParaRPr lang="es-MX" sz="2000" dirty="0"/>
          </a:p>
        </p:txBody>
      </p:sp>
    </p:spTree>
    <p:extLst>
      <p:ext uri="{BB962C8B-B14F-4D97-AF65-F5344CB8AC3E}">
        <p14:creationId xmlns:p14="http://schemas.microsoft.com/office/powerpoint/2010/main" val="334251261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963343" y="914400"/>
            <a:ext cx="10629900" cy="6001643"/>
          </a:xfrm>
          <a:prstGeom prst="rect">
            <a:avLst/>
          </a:prstGeom>
        </p:spPr>
        <p:txBody>
          <a:bodyPr wrap="square">
            <a:spAutoFit/>
          </a:bodyPr>
          <a:lstStyle/>
          <a:p>
            <a:pPr marL="514350" indent="-514350">
              <a:buAutoNum type="romanLcParenR"/>
            </a:pPr>
            <a:r>
              <a:rPr lang="es-ES" sz="2400" b="1" dirty="0"/>
              <a:t>SUFICIENTE</a:t>
            </a:r>
            <a:r>
              <a:rPr lang="es-ES" sz="2400" dirty="0"/>
              <a:t>: con adecuados niveles de contenido energético proveniente de los alimentos por cada habitante de una región.</a:t>
            </a:r>
          </a:p>
          <a:p>
            <a:pPr marL="514350" indent="-514350">
              <a:buAutoNum type="romanLcParenR"/>
            </a:pPr>
            <a:endParaRPr lang="es-ES" sz="2400" dirty="0"/>
          </a:p>
          <a:p>
            <a:r>
              <a:rPr lang="es-ES" sz="2400" dirty="0"/>
              <a:t> ii) </a:t>
            </a:r>
            <a:r>
              <a:rPr lang="es-ES" sz="2400" b="1" dirty="0"/>
              <a:t>ESTABLE</a:t>
            </a:r>
            <a:r>
              <a:rPr lang="es-ES" sz="2400" dirty="0"/>
              <a:t>: los niveles de disponibilidad alimenticia se mantienen constantes a lo largo del tiempo. </a:t>
            </a:r>
          </a:p>
          <a:p>
            <a:endParaRPr lang="es-ES" sz="2400" dirty="0"/>
          </a:p>
          <a:p>
            <a:r>
              <a:rPr lang="es-ES" sz="2400" dirty="0"/>
              <a:t>iii) </a:t>
            </a:r>
            <a:r>
              <a:rPr lang="es-ES" sz="2400" b="1" dirty="0"/>
              <a:t>AUTÓNOMA</a:t>
            </a:r>
            <a:r>
              <a:rPr lang="es-ES" sz="2400" dirty="0"/>
              <a:t>: la autosuficiencia alimentaria como indicador de la capacidad de satisfacer la demanda efectiva y de abastecer alimentos a la población en cantidad suficiente sin depender del suministro externo.</a:t>
            </a:r>
          </a:p>
          <a:p>
            <a:endParaRPr lang="es-ES" sz="2400" dirty="0"/>
          </a:p>
          <a:p>
            <a:r>
              <a:rPr lang="es-ES" sz="2400" dirty="0"/>
              <a:t> (iv) </a:t>
            </a:r>
            <a:r>
              <a:rPr lang="es-ES" sz="2400" b="1" dirty="0"/>
              <a:t>SUSTENTABLE</a:t>
            </a:r>
            <a:r>
              <a:rPr lang="es-ES" sz="2400" dirty="0"/>
              <a:t>: los sistemas agroalimentarios deben procurar la protección de los recursos naturales de los que hagan uso durante sus actividades sin comprometer la seguridad alimentaria de generaciones futuras.</a:t>
            </a:r>
          </a:p>
          <a:p>
            <a:endParaRPr lang="es-ES" sz="2400" dirty="0"/>
          </a:p>
          <a:p>
            <a:r>
              <a:rPr lang="es-ES" sz="2400" dirty="0"/>
              <a:t> v) </a:t>
            </a:r>
            <a:r>
              <a:rPr lang="es-ES" sz="2400" b="1" dirty="0"/>
              <a:t>INOCUA:</a:t>
            </a:r>
            <a:r>
              <a:rPr lang="es-ES" sz="2400" dirty="0"/>
              <a:t> es una condición en la cual la salud de los individuos no está comprometida por el consumo del alimento.</a:t>
            </a:r>
            <a:endParaRPr lang="es-MX" sz="2400" dirty="0"/>
          </a:p>
        </p:txBody>
      </p:sp>
      <p:sp>
        <p:nvSpPr>
          <p:cNvPr id="3" name="Rectángulo 2"/>
          <p:cNvSpPr/>
          <p:nvPr/>
        </p:nvSpPr>
        <p:spPr>
          <a:xfrm>
            <a:off x="3930052" y="346390"/>
            <a:ext cx="3202415" cy="461665"/>
          </a:xfrm>
          <a:prstGeom prst="rect">
            <a:avLst/>
          </a:prstGeom>
        </p:spPr>
        <p:txBody>
          <a:bodyPr wrap="none">
            <a:spAutoFit/>
          </a:bodyPr>
          <a:lstStyle/>
          <a:p>
            <a:r>
              <a:rPr lang="es-ES" sz="2400" b="1" dirty="0"/>
              <a:t>Disponibilidad u oferta </a:t>
            </a:r>
          </a:p>
        </p:txBody>
      </p:sp>
    </p:spTree>
    <p:extLst>
      <p:ext uri="{BB962C8B-B14F-4D97-AF65-F5344CB8AC3E}">
        <p14:creationId xmlns:p14="http://schemas.microsoft.com/office/powerpoint/2010/main" val="136244239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ángulo 2"/>
          <p:cNvSpPr/>
          <p:nvPr/>
        </p:nvSpPr>
        <p:spPr>
          <a:xfrm>
            <a:off x="3210657" y="1142438"/>
            <a:ext cx="7987225" cy="1015663"/>
          </a:xfrm>
          <a:prstGeom prst="rect">
            <a:avLst/>
          </a:prstGeom>
        </p:spPr>
        <p:txBody>
          <a:bodyPr wrap="square">
            <a:spAutoFit/>
          </a:bodyPr>
          <a:lstStyle/>
          <a:p>
            <a:r>
              <a:rPr lang="es-ES" sz="2000" dirty="0"/>
              <a:t>Para la FAO (2002), la autosuficiencia alimentaria es una condición bajo la cual las necesidades alimenticias de una población, país o región, son cubiertas y satisfechas mediante la producción agroalimentaria local.</a:t>
            </a:r>
            <a:endParaRPr lang="es-MX" sz="2000" dirty="0"/>
          </a:p>
        </p:txBody>
      </p:sp>
      <p:sp>
        <p:nvSpPr>
          <p:cNvPr id="5" name="Rectángulo 4"/>
          <p:cNvSpPr/>
          <p:nvPr/>
        </p:nvSpPr>
        <p:spPr>
          <a:xfrm>
            <a:off x="817502" y="1353918"/>
            <a:ext cx="2207052" cy="830997"/>
          </a:xfrm>
          <a:prstGeom prst="rect">
            <a:avLst/>
          </a:prstGeom>
        </p:spPr>
        <p:txBody>
          <a:bodyPr wrap="square">
            <a:spAutoFit/>
          </a:bodyPr>
          <a:lstStyle/>
          <a:p>
            <a:r>
              <a:rPr lang="es-ES" sz="2400" b="1" dirty="0"/>
              <a:t>Autosuficiencia alimentaria</a:t>
            </a:r>
            <a:endParaRPr lang="es-MX" sz="2400" b="1" dirty="0"/>
          </a:p>
        </p:txBody>
      </p:sp>
      <p:sp>
        <p:nvSpPr>
          <p:cNvPr id="6" name="Rectángulo 5"/>
          <p:cNvSpPr/>
          <p:nvPr/>
        </p:nvSpPr>
        <p:spPr>
          <a:xfrm>
            <a:off x="1921027" y="2696659"/>
            <a:ext cx="9558209" cy="1015663"/>
          </a:xfrm>
          <a:prstGeom prst="rect">
            <a:avLst/>
          </a:prstGeom>
        </p:spPr>
        <p:txBody>
          <a:bodyPr wrap="square">
            <a:spAutoFit/>
          </a:bodyPr>
          <a:lstStyle/>
          <a:p>
            <a:r>
              <a:rPr lang="es-ES" sz="2000" dirty="0"/>
              <a:t>Para considerar que un país cuenta con seguridad alimentaria éste debe de producir cerca del </a:t>
            </a:r>
            <a:r>
              <a:rPr lang="es-ES" sz="2000" b="1" dirty="0"/>
              <a:t>75%</a:t>
            </a:r>
            <a:r>
              <a:rPr lang="es-ES" sz="2000" dirty="0"/>
              <a:t> de los alimentos que consume, nos encontraríamos en niveles insuficientes de seguridad alimentaria. </a:t>
            </a:r>
            <a:endParaRPr lang="es-MX" sz="2000" dirty="0"/>
          </a:p>
        </p:txBody>
      </p:sp>
    </p:spTree>
    <p:extLst>
      <p:ext uri="{BB962C8B-B14F-4D97-AF65-F5344CB8AC3E}">
        <p14:creationId xmlns:p14="http://schemas.microsoft.com/office/powerpoint/2010/main" val="250118807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1759927" y="1595021"/>
            <a:ext cx="10169476" cy="4893647"/>
          </a:xfrm>
          <a:prstGeom prst="rect">
            <a:avLst/>
          </a:prstGeom>
        </p:spPr>
        <p:txBody>
          <a:bodyPr wrap="square">
            <a:spAutoFit/>
          </a:bodyPr>
          <a:lstStyle/>
          <a:p>
            <a:r>
              <a:rPr lang="es-ES" sz="2400" dirty="0"/>
              <a:t>Bienestar nutricional asequible para el individuo y comprende:</a:t>
            </a:r>
          </a:p>
          <a:p>
            <a:r>
              <a:rPr lang="es-ES" sz="2400" dirty="0"/>
              <a:t> </a:t>
            </a:r>
          </a:p>
          <a:p>
            <a:pPr marL="514350" indent="-514350">
              <a:buAutoNum type="romanLcParenR"/>
            </a:pPr>
            <a:r>
              <a:rPr lang="es-ES" sz="2400" b="1" dirty="0"/>
              <a:t>Cantidad y for</a:t>
            </a:r>
            <a:r>
              <a:rPr lang="es-ES" sz="2400" dirty="0"/>
              <a:t>ma en cómo los nutrientes de los alimentos son utilizados y aprovechados por el organismo en a búsqueda de mejorar la calidad de vida de los individuos (utilización biológica).</a:t>
            </a:r>
          </a:p>
          <a:p>
            <a:pPr marL="514350" indent="-514350">
              <a:buAutoNum type="romanLcParenR"/>
            </a:pPr>
            <a:endParaRPr lang="es-ES" sz="2400" dirty="0"/>
          </a:p>
          <a:p>
            <a:pPr marL="514350" indent="-514350">
              <a:buAutoNum type="romanLcParenR"/>
            </a:pPr>
            <a:r>
              <a:rPr lang="es-ES" sz="2400" dirty="0"/>
              <a:t> ii) </a:t>
            </a:r>
            <a:r>
              <a:rPr lang="es-ES" sz="2400" b="1" dirty="0"/>
              <a:t>Uso alimenticio: E</a:t>
            </a:r>
            <a:r>
              <a:rPr lang="es-ES" sz="2400" dirty="0"/>
              <a:t>stá en función de las prácticas alimenticias de la región en donde la cultura, los usos, las costumbres y los hábitos alimenticios son elementos que juegan un papel fundamental para el establecimiento de niveles de seguridad alimentaria óptimos (FAO, 2006). </a:t>
            </a:r>
          </a:p>
          <a:p>
            <a:r>
              <a:rPr lang="es-ES" sz="2400" dirty="0"/>
              <a:t>La utilización y uso  están vinculados no sólo a la disponibilidad y el acceso sino también a la forma de obtener, preparar y consumir los alimentos.</a:t>
            </a:r>
            <a:endParaRPr lang="es-MX" sz="2400" dirty="0"/>
          </a:p>
        </p:txBody>
      </p:sp>
      <p:sp>
        <p:nvSpPr>
          <p:cNvPr id="3" name="Rectángulo 2"/>
          <p:cNvSpPr/>
          <p:nvPr/>
        </p:nvSpPr>
        <p:spPr>
          <a:xfrm>
            <a:off x="1619250" y="897354"/>
            <a:ext cx="3490058" cy="400110"/>
          </a:xfrm>
          <a:prstGeom prst="rect">
            <a:avLst/>
          </a:prstGeom>
        </p:spPr>
        <p:txBody>
          <a:bodyPr wrap="none">
            <a:spAutoFit/>
          </a:bodyPr>
          <a:lstStyle/>
          <a:p>
            <a:r>
              <a:rPr lang="es-ES" sz="2000" b="1" dirty="0"/>
              <a:t>Utilización y el uso alimenticio </a:t>
            </a:r>
            <a:endParaRPr lang="es-MX" sz="2000" b="1" dirty="0"/>
          </a:p>
        </p:txBody>
      </p:sp>
    </p:spTree>
    <p:extLst>
      <p:ext uri="{BB962C8B-B14F-4D97-AF65-F5344CB8AC3E}">
        <p14:creationId xmlns:p14="http://schemas.microsoft.com/office/powerpoint/2010/main" val="233651763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2152650" y="2300585"/>
            <a:ext cx="8667750" cy="1200329"/>
          </a:xfrm>
          <a:prstGeom prst="rect">
            <a:avLst/>
          </a:prstGeom>
        </p:spPr>
        <p:txBody>
          <a:bodyPr wrap="square">
            <a:spAutoFit/>
          </a:bodyPr>
          <a:lstStyle/>
          <a:p>
            <a:r>
              <a:rPr lang="es-ES" sz="2400" dirty="0"/>
              <a:t>Se encuentra en función tanto del acceso a los alimentos como de su distribución e incluso de la visión de la alimentación como derecho (</a:t>
            </a:r>
            <a:r>
              <a:rPr lang="es-ES" sz="2400" dirty="0" err="1"/>
              <a:t>Sen</a:t>
            </a:r>
            <a:r>
              <a:rPr lang="es-ES" sz="2400" dirty="0"/>
              <a:t>, 1982: 7).</a:t>
            </a:r>
            <a:endParaRPr lang="es-MX" sz="2400" dirty="0"/>
          </a:p>
        </p:txBody>
      </p:sp>
      <p:sp>
        <p:nvSpPr>
          <p:cNvPr id="3" name="Rectángulo 2"/>
          <p:cNvSpPr/>
          <p:nvPr/>
        </p:nvSpPr>
        <p:spPr>
          <a:xfrm>
            <a:off x="4336485" y="1129784"/>
            <a:ext cx="1818126" cy="523220"/>
          </a:xfrm>
          <a:prstGeom prst="rect">
            <a:avLst/>
          </a:prstGeom>
        </p:spPr>
        <p:txBody>
          <a:bodyPr wrap="none">
            <a:spAutoFit/>
          </a:bodyPr>
          <a:lstStyle/>
          <a:p>
            <a:r>
              <a:rPr lang="es-ES" sz="2800" b="1" dirty="0"/>
              <a:t>El hambre </a:t>
            </a:r>
            <a:endParaRPr lang="es-MX" sz="2800" b="1" dirty="0"/>
          </a:p>
        </p:txBody>
      </p:sp>
    </p:spTree>
    <p:extLst>
      <p:ext uri="{BB962C8B-B14F-4D97-AF65-F5344CB8AC3E}">
        <p14:creationId xmlns:p14="http://schemas.microsoft.com/office/powerpoint/2010/main" val="35586075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4155932" y="1621989"/>
            <a:ext cx="7255017" cy="3477875"/>
          </a:xfrm>
          <a:prstGeom prst="rect">
            <a:avLst/>
          </a:prstGeom>
        </p:spPr>
        <p:txBody>
          <a:bodyPr wrap="square">
            <a:spAutoFit/>
          </a:bodyPr>
          <a:lstStyle/>
          <a:p>
            <a:r>
              <a:rPr lang="es-ES" sz="2000" b="1" dirty="0"/>
              <a:t>LEVE</a:t>
            </a:r>
            <a:r>
              <a:rPr lang="es-ES" sz="2000" dirty="0"/>
              <a:t>: cuando se ha experimentado una disminución en la calidad de la alimentación; preocupación por el acceso a los alimentos, sacrificando la calidad de la dieta.</a:t>
            </a:r>
          </a:p>
          <a:p>
            <a:endParaRPr lang="es-ES" sz="2000" dirty="0"/>
          </a:p>
          <a:p>
            <a:pPr algn="just"/>
            <a:r>
              <a:rPr lang="es-ES" sz="2000" b="1" dirty="0"/>
              <a:t>MODERADA</a:t>
            </a:r>
            <a:r>
              <a:rPr lang="es-ES" sz="2000" dirty="0"/>
              <a:t>: cuando hay una disminución de la cantidad de alimentos, además del sacrificio en calidad, refieren restricciones en la cantidad de alimentos consumidos.</a:t>
            </a:r>
          </a:p>
          <a:p>
            <a:endParaRPr lang="es-ES" sz="2000" dirty="0"/>
          </a:p>
          <a:p>
            <a:r>
              <a:rPr lang="es-ES" sz="2000" b="1" dirty="0"/>
              <a:t>SEVERA</a:t>
            </a:r>
            <a:r>
              <a:rPr lang="es-ES" sz="2000" dirty="0"/>
              <a:t>: cuando un adulto o niño no ingiere alimento en todo un día. además del sacrificio en calidad, refieren restricciones en la cantidad de alimentos consumidos.</a:t>
            </a:r>
            <a:endParaRPr lang="es-MX" sz="2000" dirty="0"/>
          </a:p>
        </p:txBody>
      </p:sp>
      <p:sp>
        <p:nvSpPr>
          <p:cNvPr id="3" name="Rectángulo 2"/>
          <p:cNvSpPr/>
          <p:nvPr/>
        </p:nvSpPr>
        <p:spPr>
          <a:xfrm>
            <a:off x="2286000" y="262235"/>
            <a:ext cx="9124950" cy="1200329"/>
          </a:xfrm>
          <a:prstGeom prst="rect">
            <a:avLst/>
          </a:prstGeom>
        </p:spPr>
        <p:txBody>
          <a:bodyPr wrap="square">
            <a:spAutoFit/>
          </a:bodyPr>
          <a:lstStyle/>
          <a:p>
            <a:pPr algn="ctr"/>
            <a:r>
              <a:rPr lang="es-ES" sz="2400" b="1" dirty="0"/>
              <a:t>Tipos de inseguridad alimentaria </a:t>
            </a:r>
          </a:p>
          <a:p>
            <a:pPr algn="ctr"/>
            <a:r>
              <a:rPr lang="es-ES" sz="2400" b="1" dirty="0"/>
              <a:t>de acuerdo con la Escala Latinoamericana y Caribeña de Seguridad Alimentaria (ELCSA) </a:t>
            </a:r>
            <a:endParaRPr lang="es-MX" sz="2400" b="1" dirty="0"/>
          </a:p>
        </p:txBody>
      </p:sp>
      <p:sp>
        <p:nvSpPr>
          <p:cNvPr id="4" name="Rectángulo 3"/>
          <p:cNvSpPr/>
          <p:nvPr/>
        </p:nvSpPr>
        <p:spPr>
          <a:xfrm>
            <a:off x="1387617" y="2762250"/>
            <a:ext cx="2498583" cy="769441"/>
          </a:xfrm>
          <a:prstGeom prst="rect">
            <a:avLst/>
          </a:prstGeom>
        </p:spPr>
        <p:txBody>
          <a:bodyPr wrap="square">
            <a:spAutoFit/>
          </a:bodyPr>
          <a:lstStyle/>
          <a:p>
            <a:r>
              <a:rPr lang="es-ES" sz="2400" b="1" dirty="0"/>
              <a:t>INSEGURIDAD</a:t>
            </a:r>
            <a:r>
              <a:rPr lang="es-ES" sz="2000" dirty="0"/>
              <a:t> ALIMENTARIA </a:t>
            </a:r>
            <a:endParaRPr lang="es-MX" sz="2000" dirty="0"/>
          </a:p>
        </p:txBody>
      </p:sp>
      <p:sp>
        <p:nvSpPr>
          <p:cNvPr id="6" name="Rectángulo 5"/>
          <p:cNvSpPr/>
          <p:nvPr/>
        </p:nvSpPr>
        <p:spPr>
          <a:xfrm>
            <a:off x="4155932" y="5259289"/>
            <a:ext cx="7426468" cy="1631216"/>
          </a:xfrm>
          <a:prstGeom prst="rect">
            <a:avLst/>
          </a:prstGeom>
        </p:spPr>
        <p:txBody>
          <a:bodyPr wrap="square">
            <a:spAutoFit/>
          </a:bodyPr>
          <a:lstStyle/>
          <a:p>
            <a:r>
              <a:rPr lang="es-ES" sz="2000" b="1" dirty="0"/>
              <a:t>CRÓNICA</a:t>
            </a:r>
            <a:r>
              <a:rPr lang="es-ES" sz="2000" dirty="0"/>
              <a:t> . Las personas en inseguridad alimentaria son aquellas cuyo consumo alimentario está por debajo de los requerimientos necesarios o que padecen hambre de forma persistente durante periodos largos, ocasionados por reducciones estacionales en la producción o abasto de alimentos, o del empleo</a:t>
            </a:r>
            <a:endParaRPr lang="es-MX" sz="2000" dirty="0"/>
          </a:p>
        </p:txBody>
      </p:sp>
    </p:spTree>
    <p:extLst>
      <p:ext uri="{BB962C8B-B14F-4D97-AF65-F5344CB8AC3E}">
        <p14:creationId xmlns:p14="http://schemas.microsoft.com/office/powerpoint/2010/main" val="2383204748"/>
      </p:ext>
    </p:extLst>
  </p:cSld>
  <p:clrMapOvr>
    <a:masterClrMapping/>
  </p:clrMapOvr>
</p:sld>
</file>

<file path=ppt/theme/theme1.xml><?xml version="1.0" encoding="utf-8"?>
<a:theme xmlns:a="http://schemas.openxmlformats.org/drawingml/2006/main" name="Recorte">
  <a:themeElements>
    <a:clrScheme name="Crop">
      <a:dk1>
        <a:sysClr val="windowText" lastClr="000000"/>
      </a:dk1>
      <a:lt1>
        <a:sysClr val="window" lastClr="FFFFFF"/>
      </a:lt1>
      <a:dk2>
        <a:srgbClr val="191B0E"/>
      </a:dk2>
      <a:lt2>
        <a:srgbClr val="EFEDE3"/>
      </a:lt2>
      <a:accent1>
        <a:srgbClr val="8C8D86"/>
      </a:accent1>
      <a:accent2>
        <a:srgbClr val="E6C069"/>
      </a:accent2>
      <a:accent3>
        <a:srgbClr val="897B61"/>
      </a:accent3>
      <a:accent4>
        <a:srgbClr val="8DAB8E"/>
      </a:accent4>
      <a:accent5>
        <a:srgbClr val="77A2BB"/>
      </a:accent5>
      <a:accent6>
        <a:srgbClr val="E28394"/>
      </a:accent6>
      <a:hlink>
        <a:srgbClr val="77A2BB"/>
      </a:hlink>
      <a:folHlink>
        <a:srgbClr val="957A99"/>
      </a:folHlink>
    </a:clrScheme>
    <a:fontScheme name="Crop">
      <a:majorFont>
        <a:latin typeface="Franklin Gothic Book" panose="020B0503020102020204"/>
        <a:ea typeface=""/>
        <a:cs typeface=""/>
        <a:font script="Jpan" typeface="メイリオ"/>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Franklin Gothic Book" panose="020B0503020102020204"/>
        <a:ea typeface=""/>
        <a:cs typeface=""/>
        <a:font script="Jpan" typeface="メイリオ"/>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Crop">
      <a:fillStyleLst>
        <a:solidFill>
          <a:schemeClr val="phClr"/>
        </a:solidFill>
        <a:gradFill rotWithShape="1">
          <a:gsLst>
            <a:gs pos="0">
              <a:schemeClr val="phClr">
                <a:tint val="67000"/>
                <a:satMod val="105000"/>
                <a:lumMod val="110000"/>
              </a:schemeClr>
            </a:gs>
            <a:gs pos="50000">
              <a:schemeClr val="phClr">
                <a:tint val="73000"/>
                <a:satMod val="103000"/>
                <a:lumMod val="105000"/>
              </a:schemeClr>
            </a:gs>
            <a:gs pos="100000">
              <a:schemeClr val="phClr">
                <a:tint val="81000"/>
                <a:satMod val="109000"/>
                <a:lumMod val="105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6350" cap="flat" cmpd="sng" algn="in">
          <a:solidFill>
            <a:schemeClr val="phClr"/>
          </a:solidFill>
          <a:prstDash val="solid"/>
        </a:ln>
        <a:ln w="34925" cap="flat" cmpd="sng" algn="in">
          <a:solidFill>
            <a:schemeClr val="phClr"/>
          </a:solidFill>
          <a:prstDash val="solid"/>
        </a:ln>
        <a:ln w="19050" cap="flat" cmpd="sng" algn="in">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35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rop" id="{EC9488ED-E761-4D60-9AC4-764D1FE2C171}" vid="{CE19780C-D67D-4C13-9DE9-A52BC3BA51B4}"/>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957</TotalTime>
  <Words>2594</Words>
  <Application>Microsoft Office PowerPoint</Application>
  <PresentationFormat>Panorámica</PresentationFormat>
  <Paragraphs>197</Paragraphs>
  <Slides>26</Slides>
  <Notes>0</Notes>
  <HiddenSlides>0</HiddenSlides>
  <MMClips>0</MMClips>
  <ScaleCrop>false</ScaleCrop>
  <HeadingPairs>
    <vt:vector size="6" baseType="variant">
      <vt:variant>
        <vt:lpstr>Fuentes usadas</vt:lpstr>
      </vt:variant>
      <vt:variant>
        <vt:i4>8</vt:i4>
      </vt:variant>
      <vt:variant>
        <vt:lpstr>Tema</vt:lpstr>
      </vt:variant>
      <vt:variant>
        <vt:i4>1</vt:i4>
      </vt:variant>
      <vt:variant>
        <vt:lpstr>Títulos de diapositiva</vt:lpstr>
      </vt:variant>
      <vt:variant>
        <vt:i4>26</vt:i4>
      </vt:variant>
    </vt:vector>
  </HeadingPairs>
  <TitlesOfParts>
    <vt:vector size="35" baseType="lpstr">
      <vt:lpstr>Arial</vt:lpstr>
      <vt:lpstr>Calibri</vt:lpstr>
      <vt:lpstr>Courier New</vt:lpstr>
      <vt:lpstr>Franklin Gothic Book</vt:lpstr>
      <vt:lpstr>MinionPro-Bold</vt:lpstr>
      <vt:lpstr>MinionPro-Regular</vt:lpstr>
      <vt:lpstr>Verdana</vt:lpstr>
      <vt:lpstr>Wingdings</vt:lpstr>
      <vt:lpstr>Recorte</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Silvia Padilla</dc:creator>
  <cp:lastModifiedBy>Silvia Padilla Loredo</cp:lastModifiedBy>
  <cp:revision>45</cp:revision>
  <cp:lastPrinted>2018-10-16T12:54:48Z</cp:lastPrinted>
  <dcterms:created xsi:type="dcterms:W3CDTF">2018-09-10T19:19:13Z</dcterms:created>
  <dcterms:modified xsi:type="dcterms:W3CDTF">2021-07-17T18:33:11Z</dcterms:modified>
</cp:coreProperties>
</file>