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jDqM7V2YLXwi1HCwQ0AP9a29PRp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42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customschemas.google.com/relationships/presentationmetadata" Target="meta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s-MX"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4" name="Google Shape;294;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0" name="Google Shape;310;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8" name="Google Shape;318;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0" name="Google Shape;330;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1" name="Google Shape;341;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9" name="Google Shape;349;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7" name="Google Shape;357;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4" name="Google Shape;364;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107" name="Google Shape;107;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s-MX"/>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1" name="Google Shape;371;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8" name="Google Shape;378;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5" name="Google Shape;385;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2" name="Google Shape;392;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5"/>
        <p:cNvGrpSpPr/>
        <p:nvPr/>
      </p:nvGrpSpPr>
      <p:grpSpPr>
        <a:xfrm>
          <a:off x="0" y="0"/>
          <a:ext cx="0" cy="0"/>
          <a:chOff x="0" y="0"/>
          <a:chExt cx="0" cy="0"/>
        </a:xfrm>
      </p:grpSpPr>
      <p:sp>
        <p:nvSpPr>
          <p:cNvPr id="16" name="Google Shape;16;p3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72"/>
        <p:cNvGrpSpPr/>
        <p:nvPr/>
      </p:nvGrpSpPr>
      <p:grpSpPr>
        <a:xfrm>
          <a:off x="0" y="0"/>
          <a:ext cx="0" cy="0"/>
          <a:chOff x="0" y="0"/>
          <a:chExt cx="0" cy="0"/>
        </a:xfrm>
      </p:grpSpPr>
      <p:sp>
        <p:nvSpPr>
          <p:cNvPr id="73" name="Google Shape;73;p4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4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8"/>
        <p:cNvGrpSpPr/>
        <p:nvPr/>
      </p:nvGrpSpPr>
      <p:grpSpPr>
        <a:xfrm>
          <a:off x="0" y="0"/>
          <a:ext cx="0" cy="0"/>
          <a:chOff x="0" y="0"/>
          <a:chExt cx="0" cy="0"/>
        </a:xfrm>
      </p:grpSpPr>
      <p:sp>
        <p:nvSpPr>
          <p:cNvPr id="79" name="Google Shape;79;p45"/>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45"/>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21"/>
        <p:cNvGrpSpPr/>
        <p:nvPr/>
      </p:nvGrpSpPr>
      <p:grpSpPr>
        <a:xfrm>
          <a:off x="0" y="0"/>
          <a:ext cx="0" cy="0"/>
          <a:chOff x="0" y="0"/>
          <a:chExt cx="0" cy="0"/>
        </a:xfrm>
      </p:grpSpPr>
      <p:sp>
        <p:nvSpPr>
          <p:cNvPr id="22" name="Google Shape;22;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25"/>
        <p:cNvGrpSpPr/>
        <p:nvPr/>
      </p:nvGrpSpPr>
      <p:grpSpPr>
        <a:xfrm>
          <a:off x="0" y="0"/>
          <a:ext cx="0" cy="0"/>
          <a:chOff x="0" y="0"/>
          <a:chExt cx="0" cy="0"/>
        </a:xfrm>
      </p:grpSpPr>
      <p:sp>
        <p:nvSpPr>
          <p:cNvPr id="26" name="Google Shape;26;p3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3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8" name="Google Shape;28;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31"/>
        <p:cNvGrpSpPr/>
        <p:nvPr/>
      </p:nvGrpSpPr>
      <p:grpSpPr>
        <a:xfrm>
          <a:off x="0" y="0"/>
          <a:ext cx="0" cy="0"/>
          <a:chOff x="0" y="0"/>
          <a:chExt cx="0" cy="0"/>
        </a:xfrm>
      </p:grpSpPr>
      <p:sp>
        <p:nvSpPr>
          <p:cNvPr id="32" name="Google Shape;32;p38"/>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8"/>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4" name="Google Shape;34;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37"/>
        <p:cNvGrpSpPr/>
        <p:nvPr/>
      </p:nvGrpSpPr>
      <p:grpSpPr>
        <a:xfrm>
          <a:off x="0" y="0"/>
          <a:ext cx="0" cy="0"/>
          <a:chOff x="0" y="0"/>
          <a:chExt cx="0" cy="0"/>
        </a:xfrm>
      </p:grpSpPr>
      <p:sp>
        <p:nvSpPr>
          <p:cNvPr id="38" name="Google Shape;38;p3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39"/>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0" name="Google Shape;40;p39"/>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44"/>
        <p:cNvGrpSpPr/>
        <p:nvPr/>
      </p:nvGrpSpPr>
      <p:grpSpPr>
        <a:xfrm>
          <a:off x="0" y="0"/>
          <a:ext cx="0" cy="0"/>
          <a:chOff x="0" y="0"/>
          <a:chExt cx="0" cy="0"/>
        </a:xfrm>
      </p:grpSpPr>
      <p:sp>
        <p:nvSpPr>
          <p:cNvPr id="45" name="Google Shape;45;p4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40"/>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7" name="Google Shape;47;p40"/>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8" name="Google Shape;48;p40"/>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40"/>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ólo el título" type="titleOnly">
  <p:cSld name="TITLE_ONLY">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4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8"/>
        <p:cNvGrpSpPr/>
        <p:nvPr/>
      </p:nvGrpSpPr>
      <p:grpSpPr>
        <a:xfrm>
          <a:off x="0" y="0"/>
          <a:ext cx="0" cy="0"/>
          <a:chOff x="0" y="0"/>
          <a:chExt cx="0" cy="0"/>
        </a:xfrm>
      </p:grpSpPr>
      <p:sp>
        <p:nvSpPr>
          <p:cNvPr id="59" name="Google Shape;59;p42"/>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42"/>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42"/>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4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5"/>
        <p:cNvGrpSpPr/>
        <p:nvPr/>
      </p:nvGrpSpPr>
      <p:grpSpPr>
        <a:xfrm>
          <a:off x="0" y="0"/>
          <a:ext cx="0" cy="0"/>
          <a:chOff x="0" y="0"/>
          <a:chExt cx="0" cy="0"/>
        </a:xfrm>
      </p:grpSpPr>
      <p:sp>
        <p:nvSpPr>
          <p:cNvPr id="66" name="Google Shape;66;p43"/>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3"/>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43"/>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www.ecured.cu/index.php?title=Metodolog%C3%ADa_de_la_investigaci%C3%B3n_documental&amp;oldid=2150014"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hyperlink" Target="https://prezi.com/5vysoc-vo3kn/tecnica-de-investigacion-documental/"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2970743" y="680630"/>
            <a:ext cx="5486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595959"/>
              </a:buClr>
              <a:buSzPts val="3600"/>
              <a:buFont typeface="Arial"/>
              <a:buNone/>
            </a:pPr>
            <a:r>
              <a:rPr lang="es-MX" sz="3600" dirty="0">
                <a:solidFill>
                  <a:srgbClr val="595959"/>
                </a:solidFill>
                <a:latin typeface="Arial"/>
                <a:ea typeface="Arial"/>
                <a:cs typeface="Arial"/>
                <a:sym typeface="Arial"/>
              </a:rPr>
              <a:t>Investigación documental para proyectos de diseño</a:t>
            </a:r>
            <a:endParaRPr sz="3600" dirty="0">
              <a:solidFill>
                <a:srgbClr val="595959"/>
              </a:solidFill>
              <a:latin typeface="Arial"/>
              <a:ea typeface="Arial"/>
              <a:cs typeface="Arial"/>
              <a:sym typeface="Arial"/>
            </a:endParaRPr>
          </a:p>
        </p:txBody>
      </p:sp>
      <p:sp>
        <p:nvSpPr>
          <p:cNvPr id="89" name="Google Shape;89;p1"/>
          <p:cNvSpPr txBox="1">
            <a:spLocks noGrp="1"/>
          </p:cNvSpPr>
          <p:nvPr>
            <p:ph type="subTitle" idx="1"/>
          </p:nvPr>
        </p:nvSpPr>
        <p:spPr>
          <a:xfrm>
            <a:off x="3757870" y="2140354"/>
            <a:ext cx="4535100" cy="1752600"/>
          </a:xfrm>
          <a:prstGeom prst="rect">
            <a:avLst/>
          </a:prstGeom>
          <a:noFill/>
          <a:ln>
            <a:noFill/>
          </a:ln>
        </p:spPr>
        <p:txBody>
          <a:bodyPr spcFirstLastPara="1" wrap="square" lIns="91425" tIns="45700" rIns="91425" bIns="45700" anchor="t" anchorCtr="0">
            <a:normAutofit/>
          </a:bodyPr>
          <a:lstStyle/>
          <a:p>
            <a:pPr marL="0" lvl="0" indent="0" algn="r" rtl="0">
              <a:lnSpc>
                <a:spcPct val="80000"/>
              </a:lnSpc>
              <a:spcBef>
                <a:spcPts val="0"/>
              </a:spcBef>
              <a:spcAft>
                <a:spcPts val="0"/>
              </a:spcAft>
              <a:buClr>
                <a:schemeClr val="dk1"/>
              </a:buClr>
              <a:buSzPts val="1760"/>
              <a:buNone/>
            </a:pPr>
            <a:r>
              <a:rPr lang="es-MX" sz="1760" b="1" dirty="0">
                <a:solidFill>
                  <a:schemeClr val="dk1"/>
                </a:solidFill>
              </a:rPr>
              <a:t>Elaboró: Dra. Linda Emi Oguri Campos</a:t>
            </a:r>
            <a:endParaRPr dirty="0"/>
          </a:p>
          <a:p>
            <a:pPr marL="0" lvl="0" indent="0" algn="r" rtl="0">
              <a:lnSpc>
                <a:spcPct val="80000"/>
              </a:lnSpc>
              <a:spcBef>
                <a:spcPts val="264"/>
              </a:spcBef>
              <a:spcAft>
                <a:spcPts val="0"/>
              </a:spcAft>
              <a:buClr>
                <a:srgbClr val="595959"/>
              </a:buClr>
              <a:buSzPts val="1320"/>
              <a:buNone/>
            </a:pPr>
            <a:r>
              <a:rPr lang="es-MX" sz="1320" dirty="0">
                <a:solidFill>
                  <a:srgbClr val="595959"/>
                </a:solidFill>
              </a:rPr>
              <a:t>Unidad de Aprendizaje: Proyecto Integral de Diseño Industrial 1</a:t>
            </a:r>
            <a:endParaRPr dirty="0"/>
          </a:p>
          <a:p>
            <a:pPr marL="0" lvl="0" indent="0" algn="r" rtl="0">
              <a:lnSpc>
                <a:spcPct val="80000"/>
              </a:lnSpc>
              <a:spcBef>
                <a:spcPts val="264"/>
              </a:spcBef>
              <a:spcAft>
                <a:spcPts val="0"/>
              </a:spcAft>
              <a:buClr>
                <a:srgbClr val="595959"/>
              </a:buClr>
              <a:buSzPts val="1320"/>
              <a:buNone/>
            </a:pPr>
            <a:r>
              <a:rPr lang="es-MX" sz="1320" dirty="0">
                <a:solidFill>
                  <a:srgbClr val="595959"/>
                </a:solidFill>
              </a:rPr>
              <a:t>Créditos 12</a:t>
            </a:r>
            <a:endParaRPr sz="1320" dirty="0">
              <a:solidFill>
                <a:srgbClr val="595959"/>
              </a:solidFill>
            </a:endParaRPr>
          </a:p>
          <a:p>
            <a:pPr marL="0" lvl="0" indent="0" algn="r" rtl="0">
              <a:lnSpc>
                <a:spcPct val="80000"/>
              </a:lnSpc>
              <a:spcBef>
                <a:spcPts val="264"/>
              </a:spcBef>
              <a:spcAft>
                <a:spcPts val="0"/>
              </a:spcAft>
              <a:buClr>
                <a:srgbClr val="595959"/>
              </a:buClr>
              <a:buSzPts val="1320"/>
              <a:buNone/>
            </a:pPr>
            <a:r>
              <a:rPr lang="es-MX" sz="1320" dirty="0">
                <a:solidFill>
                  <a:srgbClr val="595959"/>
                </a:solidFill>
              </a:rPr>
              <a:t>Unidad 2 Desarrollo de la investigación para el proyecto de diseño.</a:t>
            </a:r>
            <a:endParaRPr sz="1320" dirty="0">
              <a:solidFill>
                <a:srgbClr val="595959"/>
              </a:solidFill>
            </a:endParaRPr>
          </a:p>
          <a:p>
            <a:pPr marL="0" lvl="0" indent="0" algn="r" rtl="0">
              <a:lnSpc>
                <a:spcPct val="80000"/>
              </a:lnSpc>
              <a:spcBef>
                <a:spcPts val="264"/>
              </a:spcBef>
              <a:spcAft>
                <a:spcPts val="0"/>
              </a:spcAft>
              <a:buClr>
                <a:srgbClr val="595959"/>
              </a:buClr>
              <a:buSzPts val="1320"/>
              <a:buNone/>
            </a:pPr>
            <a:r>
              <a:rPr lang="es-MX" sz="1320" dirty="0">
                <a:solidFill>
                  <a:srgbClr val="595959"/>
                </a:solidFill>
              </a:rPr>
              <a:t>Objetivo de la Unidad 2: Analizar los elementos de la investigación documental y de campo del problema para generar soluciones de diseño</a:t>
            </a:r>
            <a:endParaRPr sz="1320" dirty="0">
              <a:solidFill>
                <a:srgbClr val="595959"/>
              </a:solidFill>
            </a:endParaRPr>
          </a:p>
          <a:p>
            <a:pPr marL="0" lvl="0" indent="0" algn="r" rtl="0">
              <a:lnSpc>
                <a:spcPct val="80000"/>
              </a:lnSpc>
              <a:spcBef>
                <a:spcPts val="264"/>
              </a:spcBef>
              <a:spcAft>
                <a:spcPts val="0"/>
              </a:spcAft>
              <a:buClr>
                <a:srgbClr val="888888"/>
              </a:buClr>
              <a:buSzPts val="1320"/>
              <a:buNone/>
            </a:pPr>
            <a:endParaRPr sz="1320" dirty="0"/>
          </a:p>
        </p:txBody>
      </p:sp>
      <p:pic>
        <p:nvPicPr>
          <p:cNvPr id="90" name="Google Shape;90;p1" descr="logo uaem vectores"/>
          <p:cNvPicPr preferRelativeResize="0"/>
          <p:nvPr/>
        </p:nvPicPr>
        <p:blipFill rotWithShape="1">
          <a:blip r:embed="rId3">
            <a:alphaModFix/>
          </a:blip>
          <a:srcRect/>
          <a:stretch/>
        </p:blipFill>
        <p:spPr>
          <a:xfrm>
            <a:off x="6972332" y="6061415"/>
            <a:ext cx="591040" cy="525685"/>
          </a:xfrm>
          <a:prstGeom prst="rect">
            <a:avLst/>
          </a:prstGeom>
          <a:noFill/>
          <a:ln>
            <a:noFill/>
          </a:ln>
        </p:spPr>
      </p:pic>
      <p:pic>
        <p:nvPicPr>
          <p:cNvPr id="91" name="Google Shape;91;p1" descr="logo FAD vectores"/>
          <p:cNvPicPr preferRelativeResize="0"/>
          <p:nvPr/>
        </p:nvPicPr>
        <p:blipFill rotWithShape="1">
          <a:blip r:embed="rId4">
            <a:alphaModFix/>
          </a:blip>
          <a:srcRect/>
          <a:stretch/>
        </p:blipFill>
        <p:spPr>
          <a:xfrm>
            <a:off x="6025420" y="6061415"/>
            <a:ext cx="870712" cy="546835"/>
          </a:xfrm>
          <a:prstGeom prst="rect">
            <a:avLst/>
          </a:prstGeom>
          <a:noFill/>
          <a:ln>
            <a:noFill/>
          </a:ln>
        </p:spPr>
      </p:pic>
      <p:sp>
        <p:nvSpPr>
          <p:cNvPr id="92" name="Google Shape;92;p1"/>
          <p:cNvSpPr/>
          <p:nvPr/>
        </p:nvSpPr>
        <p:spPr>
          <a:xfrm>
            <a:off x="2286000" y="4343400"/>
            <a:ext cx="6858000" cy="1600200"/>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3" name="Google Shape;93;p1"/>
          <p:cNvSpPr txBox="1"/>
          <p:nvPr/>
        </p:nvSpPr>
        <p:spPr>
          <a:xfrm>
            <a:off x="2828252" y="4666629"/>
            <a:ext cx="4735120" cy="147002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Clr>
                <a:schemeClr val="dk1"/>
              </a:buClr>
              <a:buSzPts val="1600"/>
              <a:buFont typeface="Calibri"/>
              <a:buNone/>
            </a:pPr>
            <a:r>
              <a:rPr lang="es-MX" sz="1600" b="0" i="0" u="none" strike="noStrike" cap="none">
                <a:solidFill>
                  <a:schemeClr val="dk1"/>
                </a:solidFill>
                <a:latin typeface="Calibri"/>
                <a:ea typeface="Calibri"/>
                <a:cs typeface="Calibri"/>
                <a:sym typeface="Calibri"/>
              </a:rPr>
              <a:t>Universidad Autónoma del Estado de México</a:t>
            </a:r>
            <a:endParaRPr/>
          </a:p>
          <a:p>
            <a:pPr marL="0" marR="0" lvl="0" indent="0" algn="r" rtl="0">
              <a:spcBef>
                <a:spcPts val="0"/>
              </a:spcBef>
              <a:spcAft>
                <a:spcPts val="0"/>
              </a:spcAft>
              <a:buClr>
                <a:schemeClr val="dk1"/>
              </a:buClr>
              <a:buSzPts val="1600"/>
              <a:buFont typeface="Calibri"/>
              <a:buNone/>
            </a:pPr>
            <a:r>
              <a:rPr lang="es-MX" sz="1600" b="0" i="0" u="none" strike="noStrike" cap="none">
                <a:solidFill>
                  <a:schemeClr val="dk1"/>
                </a:solidFill>
                <a:latin typeface="Calibri"/>
                <a:ea typeface="Calibri"/>
                <a:cs typeface="Calibri"/>
                <a:sym typeface="Calibri"/>
              </a:rPr>
              <a:t>Facultad de Arquitectura y Diseño</a:t>
            </a:r>
            <a:endParaRPr/>
          </a:p>
          <a:p>
            <a:pPr marL="0" marR="0" lvl="0" indent="0" algn="r" rtl="0">
              <a:spcBef>
                <a:spcPts val="0"/>
              </a:spcBef>
              <a:spcAft>
                <a:spcPts val="0"/>
              </a:spcAft>
              <a:buClr>
                <a:schemeClr val="dk1"/>
              </a:buClr>
              <a:buSzPts val="1600"/>
              <a:buFont typeface="Calibri"/>
              <a:buNone/>
            </a:pPr>
            <a:r>
              <a:rPr lang="es-MX" sz="1600" b="0" i="0" u="none" strike="noStrike" cap="none">
                <a:solidFill>
                  <a:schemeClr val="dk1"/>
                </a:solidFill>
                <a:latin typeface="Calibri"/>
                <a:ea typeface="Calibri"/>
                <a:cs typeface="Calibri"/>
                <a:sym typeface="Calibri"/>
              </a:rPr>
              <a:t>Licenciatura en Diseño Industrial</a:t>
            </a:r>
            <a:endParaRPr/>
          </a:p>
          <a:p>
            <a:pPr marL="0" marR="0" lvl="0" indent="0" algn="r" rtl="0">
              <a:spcBef>
                <a:spcPts val="0"/>
              </a:spcBef>
              <a:spcAft>
                <a:spcPts val="0"/>
              </a:spcAft>
              <a:buClr>
                <a:schemeClr val="dk1"/>
              </a:buClr>
              <a:buSzPts val="1600"/>
              <a:buFont typeface="Calibri"/>
              <a:buNone/>
            </a:pPr>
            <a:r>
              <a:rPr lang="es-MX" sz="1600" b="0" i="0" u="none" strike="noStrike" cap="none">
                <a:solidFill>
                  <a:schemeClr val="dk1"/>
                </a:solidFill>
                <a:latin typeface="Calibri"/>
                <a:ea typeface="Calibri"/>
                <a:cs typeface="Calibri"/>
                <a:sym typeface="Calibri"/>
              </a:rPr>
              <a:t>Abril 2020</a:t>
            </a:r>
            <a:endParaRPr/>
          </a:p>
          <a:p>
            <a:pPr marL="0" marR="0" lvl="0" indent="0" algn="ctr"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94" name="Google Shape;94;p1"/>
          <p:cNvSpPr/>
          <p:nvPr/>
        </p:nvSpPr>
        <p:spPr>
          <a:xfrm>
            <a:off x="0" y="0"/>
            <a:ext cx="2286000" cy="6858000"/>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0"/>
          <p:cNvSpPr txBox="1"/>
          <p:nvPr/>
        </p:nvSpPr>
        <p:spPr>
          <a:xfrm>
            <a:off x="3581400" y="2133600"/>
            <a:ext cx="5105400" cy="415498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La </a:t>
            </a:r>
            <a:r>
              <a:rPr lang="es-MX" sz="2400" b="1">
                <a:solidFill>
                  <a:schemeClr val="dk1"/>
                </a:solidFill>
                <a:latin typeface="Calibri"/>
                <a:ea typeface="Calibri"/>
                <a:cs typeface="Calibri"/>
                <a:sym typeface="Calibri"/>
              </a:rPr>
              <a:t>fase investigadora</a:t>
            </a:r>
            <a:r>
              <a:rPr lang="es-MX" sz="2400">
                <a:solidFill>
                  <a:schemeClr val="dk1"/>
                </a:solidFill>
                <a:latin typeface="Calibri"/>
                <a:ea typeface="Calibri"/>
                <a:cs typeface="Calibri"/>
                <a:sym typeface="Calibri"/>
              </a:rPr>
              <a:t>, es donde se indagan los elementos del problema de diseño, compara aspectos del conocimiento con otros ya conocidos, establece relaciones entre ambos.</a:t>
            </a:r>
            <a:endParaRPr/>
          </a:p>
          <a:p>
            <a:pPr marL="0" marR="0" lvl="0" indent="0" algn="l" rtl="0">
              <a:spcBef>
                <a:spcPts val="0"/>
              </a:spcBef>
              <a:spcAft>
                <a:spcPts val="0"/>
              </a:spcAft>
              <a:buNone/>
            </a:pP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s-MX" sz="2400">
                <a:solidFill>
                  <a:schemeClr val="dk1"/>
                </a:solidFill>
                <a:latin typeface="Calibri"/>
                <a:ea typeface="Calibri"/>
                <a:cs typeface="Calibri"/>
                <a:sym typeface="Calibri"/>
              </a:rPr>
              <a:t>La </a:t>
            </a:r>
            <a:r>
              <a:rPr lang="es-MX" sz="2400" b="1">
                <a:solidFill>
                  <a:schemeClr val="dk1"/>
                </a:solidFill>
                <a:latin typeface="Calibri"/>
                <a:ea typeface="Calibri"/>
                <a:cs typeface="Calibri"/>
                <a:sym typeface="Calibri"/>
              </a:rPr>
              <a:t>fase de sistematización</a:t>
            </a:r>
            <a:r>
              <a:rPr lang="es-MX" sz="2400">
                <a:solidFill>
                  <a:schemeClr val="dk1"/>
                </a:solidFill>
                <a:latin typeface="Calibri"/>
                <a:ea typeface="Calibri"/>
                <a:cs typeface="Calibri"/>
                <a:sym typeface="Calibri"/>
              </a:rPr>
              <a:t>, a través de la reflexión analítica se lleva a cabo la crítica del conocimiento para comprobar su validez.</a:t>
            </a:r>
            <a:endParaRPr sz="2400">
              <a:solidFill>
                <a:schemeClr val="dk1"/>
              </a:solidFill>
              <a:latin typeface="Calibri"/>
              <a:ea typeface="Calibri"/>
              <a:cs typeface="Calibri"/>
              <a:sym typeface="Calibri"/>
            </a:endParaRPr>
          </a:p>
          <a:p>
            <a:pPr marL="457200" marR="0" lvl="0" indent="-457200" algn="l"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175" name="Google Shape;175;p10"/>
          <p:cNvSpPr/>
          <p:nvPr/>
        </p:nvSpPr>
        <p:spPr>
          <a:xfrm>
            <a:off x="0" y="0"/>
            <a:ext cx="5715000" cy="1447800"/>
          </a:xfrm>
          <a:prstGeom prst="rect">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6" name="Google Shape;176;p10"/>
          <p:cNvSpPr txBox="1"/>
          <p:nvPr/>
        </p:nvSpPr>
        <p:spPr>
          <a:xfrm>
            <a:off x="381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Fases principales de la investigación documental</a:t>
            </a:r>
            <a:endParaRPr sz="2800" b="1">
              <a:solidFill>
                <a:srgbClr val="FFFFFF"/>
              </a:solidFill>
              <a:latin typeface="Calibri"/>
              <a:ea typeface="Calibri"/>
              <a:cs typeface="Calibri"/>
              <a:sym typeface="Calibri"/>
            </a:endParaRPr>
          </a:p>
        </p:txBody>
      </p:sp>
      <p:sp>
        <p:nvSpPr>
          <p:cNvPr id="177" name="Google Shape;177;p10"/>
          <p:cNvSpPr/>
          <p:nvPr/>
        </p:nvSpPr>
        <p:spPr>
          <a:xfrm>
            <a:off x="1295400" y="1752600"/>
            <a:ext cx="381000" cy="381000"/>
          </a:xfrm>
          <a:prstGeom prst="ellipse">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8" name="Google Shape;178;p10"/>
          <p:cNvSpPr/>
          <p:nvPr/>
        </p:nvSpPr>
        <p:spPr>
          <a:xfrm>
            <a:off x="381000" y="4002583"/>
            <a:ext cx="381000" cy="381000"/>
          </a:xfrm>
          <a:prstGeom prst="ellipse">
            <a:avLst/>
          </a:prstGeom>
          <a:solidFill>
            <a:srgbClr val="FF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9" name="Google Shape;179;p10"/>
          <p:cNvSpPr/>
          <p:nvPr/>
        </p:nvSpPr>
        <p:spPr>
          <a:xfrm>
            <a:off x="533400" y="2133600"/>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0" name="Google Shape;180;p10"/>
          <p:cNvSpPr/>
          <p:nvPr/>
        </p:nvSpPr>
        <p:spPr>
          <a:xfrm>
            <a:off x="990600" y="2667000"/>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1" name="Google Shape;181;p10"/>
          <p:cNvSpPr/>
          <p:nvPr/>
        </p:nvSpPr>
        <p:spPr>
          <a:xfrm>
            <a:off x="1524000" y="2362200"/>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2" name="Google Shape;182;p10"/>
          <p:cNvSpPr/>
          <p:nvPr/>
        </p:nvSpPr>
        <p:spPr>
          <a:xfrm>
            <a:off x="2590800" y="1752600"/>
            <a:ext cx="304800" cy="304800"/>
          </a:xfrm>
          <a:prstGeom prst="ellipse">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3" name="Google Shape;183;p10"/>
          <p:cNvSpPr/>
          <p:nvPr/>
        </p:nvSpPr>
        <p:spPr>
          <a:xfrm>
            <a:off x="2133600" y="1981200"/>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4" name="Google Shape;184;p10"/>
          <p:cNvSpPr/>
          <p:nvPr/>
        </p:nvSpPr>
        <p:spPr>
          <a:xfrm>
            <a:off x="2590800" y="2362200"/>
            <a:ext cx="304800" cy="304800"/>
          </a:xfrm>
          <a:prstGeom prst="ellipse">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5" name="Google Shape;185;p10"/>
          <p:cNvSpPr/>
          <p:nvPr/>
        </p:nvSpPr>
        <p:spPr>
          <a:xfrm>
            <a:off x="914400" y="4002583"/>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6" name="Google Shape;186;p10"/>
          <p:cNvSpPr/>
          <p:nvPr/>
        </p:nvSpPr>
        <p:spPr>
          <a:xfrm>
            <a:off x="914400" y="4612183"/>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7" name="Google Shape;187;p10"/>
          <p:cNvSpPr/>
          <p:nvPr/>
        </p:nvSpPr>
        <p:spPr>
          <a:xfrm>
            <a:off x="914400" y="5145583"/>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8" name="Google Shape;188;p10"/>
          <p:cNvSpPr/>
          <p:nvPr/>
        </p:nvSpPr>
        <p:spPr>
          <a:xfrm>
            <a:off x="1371600" y="5678983"/>
            <a:ext cx="304800" cy="304800"/>
          </a:xfrm>
          <a:prstGeom prst="ellipse">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9" name="Google Shape;189;p10"/>
          <p:cNvSpPr/>
          <p:nvPr/>
        </p:nvSpPr>
        <p:spPr>
          <a:xfrm>
            <a:off x="914400" y="5678983"/>
            <a:ext cx="304800" cy="3048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0" name="Google Shape;190;p10"/>
          <p:cNvSpPr/>
          <p:nvPr/>
        </p:nvSpPr>
        <p:spPr>
          <a:xfrm>
            <a:off x="1371600" y="6136183"/>
            <a:ext cx="304800" cy="304800"/>
          </a:xfrm>
          <a:prstGeom prst="ellipse">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1" name="Google Shape;191;p10"/>
          <p:cNvSpPr/>
          <p:nvPr/>
        </p:nvSpPr>
        <p:spPr>
          <a:xfrm>
            <a:off x="1524000" y="4002583"/>
            <a:ext cx="1673693"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1">
                <a:solidFill>
                  <a:schemeClr val="dk1"/>
                </a:solidFill>
                <a:latin typeface="Calibri"/>
                <a:ea typeface="Calibri"/>
                <a:cs typeface="Calibri"/>
                <a:sym typeface="Calibri"/>
              </a:rPr>
              <a:t>Sistematizar</a:t>
            </a:r>
            <a:endParaRPr/>
          </a:p>
          <a:p>
            <a:pPr marL="0" marR="0" lvl="0" indent="0" algn="l" rtl="0">
              <a:spcBef>
                <a:spcPts val="0"/>
              </a:spcBef>
              <a:spcAft>
                <a:spcPts val="0"/>
              </a:spcAft>
              <a:buNone/>
            </a:pPr>
            <a:r>
              <a:rPr lang="es-MX" sz="1800" b="1">
                <a:solidFill>
                  <a:schemeClr val="dk1"/>
                </a:solidFill>
                <a:latin typeface="Calibri"/>
                <a:ea typeface="Calibri"/>
                <a:cs typeface="Calibri"/>
                <a:sym typeface="Calibri"/>
              </a:rPr>
              <a:t>Requiere poner</a:t>
            </a:r>
            <a:endParaRPr/>
          </a:p>
          <a:p>
            <a:pPr marL="0" marR="0" lvl="0" indent="0" algn="l" rtl="0">
              <a:spcBef>
                <a:spcPts val="0"/>
              </a:spcBef>
              <a:spcAft>
                <a:spcPts val="0"/>
              </a:spcAft>
              <a:buNone/>
            </a:pPr>
            <a:r>
              <a:rPr lang="es-MX" sz="1800" b="1">
                <a:solidFill>
                  <a:schemeClr val="dk1"/>
                </a:solidFill>
                <a:latin typeface="Calibri"/>
                <a:ea typeface="Calibri"/>
                <a:cs typeface="Calibri"/>
                <a:sym typeface="Calibri"/>
              </a:rPr>
              <a:t>ORDEN LÓGICO</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1"/>
          <p:cNvSpPr txBox="1"/>
          <p:nvPr/>
        </p:nvSpPr>
        <p:spPr>
          <a:xfrm>
            <a:off x="381000" y="1981200"/>
            <a:ext cx="4495800" cy="4154983"/>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s-MX" sz="2400">
                <a:solidFill>
                  <a:schemeClr val="dk1"/>
                </a:solidFill>
                <a:latin typeface="Calibri"/>
                <a:ea typeface="Calibri"/>
                <a:cs typeface="Calibri"/>
                <a:sym typeface="Calibri"/>
              </a:rPr>
              <a:t>La </a:t>
            </a:r>
            <a:r>
              <a:rPr lang="es-MX" sz="2400" b="1">
                <a:solidFill>
                  <a:schemeClr val="dk1"/>
                </a:solidFill>
                <a:latin typeface="Calibri"/>
                <a:ea typeface="Calibri"/>
                <a:cs typeface="Calibri"/>
                <a:sym typeface="Calibri"/>
              </a:rPr>
              <a:t>fase expositiva</a:t>
            </a:r>
            <a:r>
              <a:rPr lang="es-MX" sz="2400">
                <a:solidFill>
                  <a:schemeClr val="dk1"/>
                </a:solidFill>
                <a:latin typeface="Calibri"/>
                <a:ea typeface="Calibri"/>
                <a:cs typeface="Calibri"/>
                <a:sym typeface="Calibri"/>
              </a:rPr>
              <a:t>, requiere de la precisión y orden del conocimiento adquirido, para la creación del discurso, donde se exponga la base del proyecto, enriquecido con los productos de fuentes documentales y la experiencia, esta fase sirve para poner claridad al conjunto de conocimientos adquiridos.</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197" name="Google Shape;197;p11"/>
          <p:cNvSpPr/>
          <p:nvPr/>
        </p:nvSpPr>
        <p:spPr>
          <a:xfrm>
            <a:off x="0" y="0"/>
            <a:ext cx="5334000" cy="1447800"/>
          </a:xfrm>
          <a:prstGeom prst="rect">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8" name="Google Shape;198;p11"/>
          <p:cNvSpPr txBox="1"/>
          <p:nvPr/>
        </p:nvSpPr>
        <p:spPr>
          <a:xfrm>
            <a:off x="381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Fases principales de la investigación documental</a:t>
            </a:r>
            <a:endParaRPr sz="2800" b="1">
              <a:solidFill>
                <a:srgbClr val="FFFFFF"/>
              </a:solidFill>
              <a:latin typeface="Calibri"/>
              <a:ea typeface="Calibri"/>
              <a:cs typeface="Calibri"/>
              <a:sym typeface="Calibri"/>
            </a:endParaRPr>
          </a:p>
        </p:txBody>
      </p:sp>
      <p:pic>
        <p:nvPicPr>
          <p:cNvPr id="199" name="Google Shape;199;p11" descr="funcion-de-un-expositor-300x218.jpg"/>
          <p:cNvPicPr preferRelativeResize="0"/>
          <p:nvPr/>
        </p:nvPicPr>
        <p:blipFill rotWithShape="1">
          <a:blip r:embed="rId3">
            <a:alphaModFix/>
          </a:blip>
          <a:srcRect/>
          <a:stretch/>
        </p:blipFill>
        <p:spPr>
          <a:xfrm>
            <a:off x="5334000" y="2362200"/>
            <a:ext cx="3810000" cy="2768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2"/>
          <p:cNvSpPr txBox="1"/>
          <p:nvPr/>
        </p:nvSpPr>
        <p:spPr>
          <a:xfrm>
            <a:off x="609600" y="1688842"/>
            <a:ext cx="3733800"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a:solidFill>
                  <a:schemeClr val="dk1"/>
                </a:solidFill>
                <a:latin typeface="Calibri"/>
                <a:ea typeface="Calibri"/>
                <a:cs typeface="Calibri"/>
                <a:sym typeface="Calibri"/>
              </a:rPr>
              <a:t>En general, las fuentes de información utilizadas en la investigación se denominan genéricamente </a:t>
            </a:r>
            <a:r>
              <a:rPr lang="es-MX" sz="2000" b="1">
                <a:solidFill>
                  <a:schemeClr val="dk1"/>
                </a:solidFill>
                <a:latin typeface="Calibri"/>
                <a:ea typeface="Calibri"/>
                <a:cs typeface="Calibri"/>
                <a:sym typeface="Calibri"/>
              </a:rPr>
              <a:t>Unidades Conservatorias de Información</a:t>
            </a:r>
            <a:r>
              <a:rPr lang="es-MX" sz="2000">
                <a:solidFill>
                  <a:schemeClr val="dk1"/>
                </a:solidFill>
                <a:latin typeface="Calibri"/>
                <a:ea typeface="Calibri"/>
                <a:cs typeface="Calibri"/>
                <a:sym typeface="Calibri"/>
              </a:rPr>
              <a:t>, y se trata de:</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Personas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Instituciones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Documentos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Cosas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Bibliografías</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Publicaciones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Estados del Arte </a:t>
            </a:r>
            <a:endParaRPr sz="20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000">
                <a:solidFill>
                  <a:schemeClr val="dk1"/>
                </a:solidFill>
                <a:latin typeface="Calibri"/>
                <a:ea typeface="Calibri"/>
                <a:cs typeface="Calibri"/>
                <a:sym typeface="Calibri"/>
              </a:rPr>
              <a:t> </a:t>
            </a:r>
            <a:endParaRPr sz="2000" b="0" i="0">
              <a:solidFill>
                <a:srgbClr val="000000"/>
              </a:solidFill>
              <a:latin typeface="Arial"/>
              <a:ea typeface="Arial"/>
              <a:cs typeface="Arial"/>
              <a:sym typeface="Arial"/>
            </a:endParaRPr>
          </a:p>
        </p:txBody>
      </p:sp>
      <p:sp>
        <p:nvSpPr>
          <p:cNvPr id="205" name="Google Shape;205;p12"/>
          <p:cNvSpPr/>
          <p:nvPr/>
        </p:nvSpPr>
        <p:spPr>
          <a:xfrm>
            <a:off x="3429000" y="0"/>
            <a:ext cx="5715000" cy="1447800"/>
          </a:xfrm>
          <a:prstGeom prst="rect">
            <a:avLst/>
          </a:prstGeom>
          <a:solidFill>
            <a:srgbClr val="A7227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6" name="Google Shape;206;p12"/>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lt1"/>
                </a:solidFill>
                <a:latin typeface="Calibri"/>
                <a:ea typeface="Calibri"/>
                <a:cs typeface="Calibri"/>
                <a:sym typeface="Calibri"/>
              </a:rPr>
              <a:t>Fuentes de la investigación documental</a:t>
            </a:r>
            <a:endParaRPr sz="2800">
              <a:solidFill>
                <a:schemeClr val="lt1"/>
              </a:solidFill>
              <a:latin typeface="Calibri"/>
              <a:ea typeface="Calibri"/>
              <a:cs typeface="Calibri"/>
              <a:sym typeface="Calibri"/>
            </a:endParaRPr>
          </a:p>
        </p:txBody>
      </p:sp>
      <p:sp>
        <p:nvSpPr>
          <p:cNvPr id="207" name="Google Shape;207;p12"/>
          <p:cNvSpPr/>
          <p:nvPr/>
        </p:nvSpPr>
        <p:spPr>
          <a:xfrm>
            <a:off x="4343400" y="1688842"/>
            <a:ext cx="3886200" cy="4401205"/>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Estados del Conocimiento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Tesis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Bases de datos </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Arial"/>
              <a:buChar char="•"/>
            </a:pPr>
            <a:r>
              <a:rPr lang="es-MX" sz="2000">
                <a:solidFill>
                  <a:schemeClr val="dk1"/>
                </a:solidFill>
                <a:latin typeface="Calibri"/>
                <a:ea typeface="Calibri"/>
                <a:cs typeface="Calibri"/>
                <a:sym typeface="Calibri"/>
              </a:rPr>
              <a:t>Fuentes electrónicas situadas en la red</a:t>
            </a:r>
            <a:endParaRPr/>
          </a:p>
          <a:p>
            <a:pPr marL="457200" marR="0" lvl="0" indent="-330200" algn="l" rtl="0">
              <a:spcBef>
                <a:spcPts val="0"/>
              </a:spcBef>
              <a:spcAft>
                <a:spcPts val="0"/>
              </a:spcAft>
              <a:buClr>
                <a:schemeClr val="dk1"/>
              </a:buClr>
              <a:buSzPts val="2000"/>
              <a:buFont typeface="Arial"/>
              <a:buNone/>
            </a:pPr>
            <a:endParaRPr sz="2000">
              <a:solidFill>
                <a:schemeClr val="dk1"/>
              </a:solidFill>
              <a:latin typeface="Calibri"/>
              <a:ea typeface="Calibri"/>
              <a:cs typeface="Calibri"/>
              <a:sym typeface="Calibri"/>
            </a:endParaRPr>
          </a:p>
          <a:p>
            <a:pPr marL="457200" marR="0" lvl="0" indent="-457200" algn="l" rtl="0">
              <a:spcBef>
                <a:spcPts val="0"/>
              </a:spcBef>
              <a:spcAft>
                <a:spcPts val="0"/>
              </a:spcAft>
              <a:buNone/>
            </a:pPr>
            <a:r>
              <a:rPr lang="es-MX"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Las Técnicas de investigación documental se aplican a algunos tipos de documentos generalmente a textos: libros, artículos en revistas, reportes de entrevistas, notas de clase, registros de observación directa.</a:t>
            </a:r>
            <a:endParaRPr sz="20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3"/>
          <p:cNvSpPr txBox="1"/>
          <p:nvPr/>
        </p:nvSpPr>
        <p:spPr>
          <a:xfrm>
            <a:off x="3581400" y="2133600"/>
            <a:ext cx="4572000" cy="31085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a:solidFill>
                  <a:schemeClr val="dk1"/>
                </a:solidFill>
                <a:latin typeface="Calibri"/>
                <a:ea typeface="Calibri"/>
                <a:cs typeface="Calibri"/>
                <a:sym typeface="Calibri"/>
              </a:rPr>
              <a:t>En un proyecto de diseño industrial se debe investigar las fuentes de datos en torno a la relación </a:t>
            </a:r>
            <a:r>
              <a:rPr lang="es-MX" sz="2800" b="1">
                <a:solidFill>
                  <a:schemeClr val="dk1"/>
                </a:solidFill>
                <a:latin typeface="Calibri"/>
                <a:ea typeface="Calibri"/>
                <a:cs typeface="Calibri"/>
                <a:sym typeface="Calibri"/>
              </a:rPr>
              <a:t>hombre, objeto y contexto.</a:t>
            </a:r>
            <a:endParaRPr sz="2800" b="1">
              <a:solidFill>
                <a:schemeClr val="dk1"/>
              </a:solidFill>
              <a:latin typeface="Calibri"/>
              <a:ea typeface="Calibri"/>
              <a:cs typeface="Calibri"/>
              <a:sym typeface="Calibri"/>
            </a:endParaRPr>
          </a:p>
          <a:p>
            <a:pPr marL="0" marR="0" lvl="0" indent="0" algn="l" rtl="0">
              <a:spcBef>
                <a:spcPts val="0"/>
              </a:spcBef>
              <a:spcAft>
                <a:spcPts val="0"/>
              </a:spcAft>
              <a:buNone/>
            </a:pPr>
            <a:r>
              <a:rPr lang="es-MX" sz="2800">
                <a:solidFill>
                  <a:schemeClr val="dk1"/>
                </a:solidFill>
                <a:latin typeface="Calibri"/>
                <a:ea typeface="Calibri"/>
                <a:cs typeface="Calibri"/>
                <a:sym typeface="Calibri"/>
              </a:rPr>
              <a:t>  </a:t>
            </a:r>
            <a:endParaRPr sz="28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800">
                <a:solidFill>
                  <a:schemeClr val="dk1"/>
                </a:solidFill>
                <a:latin typeface="Calibri"/>
                <a:ea typeface="Calibri"/>
                <a:cs typeface="Calibri"/>
                <a:sym typeface="Calibri"/>
              </a:rPr>
              <a:t> </a:t>
            </a:r>
            <a:endParaRPr sz="2800" b="0" i="0">
              <a:solidFill>
                <a:srgbClr val="000000"/>
              </a:solidFill>
              <a:latin typeface="Arial"/>
              <a:ea typeface="Arial"/>
              <a:cs typeface="Arial"/>
              <a:sym typeface="Arial"/>
            </a:endParaRPr>
          </a:p>
        </p:txBody>
      </p:sp>
      <p:sp>
        <p:nvSpPr>
          <p:cNvPr id="213" name="Google Shape;213;p13"/>
          <p:cNvSpPr/>
          <p:nvPr/>
        </p:nvSpPr>
        <p:spPr>
          <a:xfrm>
            <a:off x="3429000" y="0"/>
            <a:ext cx="5715000" cy="1447800"/>
          </a:xfrm>
          <a:prstGeom prst="rect">
            <a:avLst/>
          </a:prstGeom>
          <a:solidFill>
            <a:srgbClr val="A7227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4" name="Google Shape;214;p13"/>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lt1"/>
                </a:solidFill>
                <a:latin typeface="Calibri"/>
                <a:ea typeface="Calibri"/>
                <a:cs typeface="Calibri"/>
                <a:sym typeface="Calibri"/>
              </a:rPr>
              <a:t>Fuentes de la investigación documental</a:t>
            </a:r>
            <a:endParaRPr sz="2800">
              <a:solidFill>
                <a:schemeClr val="lt1"/>
              </a:solidFill>
              <a:latin typeface="Calibri"/>
              <a:ea typeface="Calibri"/>
              <a:cs typeface="Calibri"/>
              <a:sym typeface="Calibri"/>
            </a:endParaRPr>
          </a:p>
        </p:txBody>
      </p:sp>
      <p:pic>
        <p:nvPicPr>
          <p:cNvPr id="215" name="Google Shape;215;p13" descr="unnamed.png"/>
          <p:cNvPicPr preferRelativeResize="0"/>
          <p:nvPr/>
        </p:nvPicPr>
        <p:blipFill rotWithShape="1">
          <a:blip r:embed="rId3">
            <a:alphaModFix/>
          </a:blip>
          <a:srcRect/>
          <a:stretch/>
        </p:blipFill>
        <p:spPr>
          <a:xfrm rot="492700">
            <a:off x="16884" y="2674210"/>
            <a:ext cx="3557306" cy="3557306"/>
          </a:xfrm>
          <a:prstGeom prst="rect">
            <a:avLst/>
          </a:prstGeom>
          <a:noFill/>
          <a:ln>
            <a:noFill/>
          </a:ln>
        </p:spPr>
      </p:pic>
      <p:sp>
        <p:nvSpPr>
          <p:cNvPr id="216" name="Google Shape;216;p13"/>
          <p:cNvSpPr/>
          <p:nvPr/>
        </p:nvSpPr>
        <p:spPr>
          <a:xfrm>
            <a:off x="1524000" y="3429000"/>
            <a:ext cx="9425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1">
                <a:solidFill>
                  <a:schemeClr val="dk1"/>
                </a:solidFill>
                <a:latin typeface="Calibri"/>
                <a:ea typeface="Calibri"/>
                <a:cs typeface="Calibri"/>
                <a:sym typeface="Calibri"/>
              </a:rPr>
              <a:t>hombre</a:t>
            </a:r>
            <a:endParaRPr sz="1800">
              <a:solidFill>
                <a:schemeClr val="dk1"/>
              </a:solidFill>
              <a:latin typeface="Calibri"/>
              <a:ea typeface="Calibri"/>
              <a:cs typeface="Calibri"/>
              <a:sym typeface="Calibri"/>
            </a:endParaRPr>
          </a:p>
        </p:txBody>
      </p:sp>
      <p:sp>
        <p:nvSpPr>
          <p:cNvPr id="217" name="Google Shape;217;p13"/>
          <p:cNvSpPr/>
          <p:nvPr/>
        </p:nvSpPr>
        <p:spPr>
          <a:xfrm>
            <a:off x="457200" y="4724400"/>
            <a:ext cx="81190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1">
                <a:solidFill>
                  <a:schemeClr val="dk1"/>
                </a:solidFill>
                <a:latin typeface="Calibri"/>
                <a:ea typeface="Calibri"/>
                <a:cs typeface="Calibri"/>
                <a:sym typeface="Calibri"/>
              </a:rPr>
              <a:t>objeto</a:t>
            </a:r>
            <a:endParaRPr sz="1800">
              <a:solidFill>
                <a:schemeClr val="dk1"/>
              </a:solidFill>
              <a:latin typeface="Calibri"/>
              <a:ea typeface="Calibri"/>
              <a:cs typeface="Calibri"/>
              <a:sym typeface="Calibri"/>
            </a:endParaRPr>
          </a:p>
        </p:txBody>
      </p:sp>
      <p:sp>
        <p:nvSpPr>
          <p:cNvPr id="218" name="Google Shape;218;p13"/>
          <p:cNvSpPr/>
          <p:nvPr/>
        </p:nvSpPr>
        <p:spPr>
          <a:xfrm>
            <a:off x="2133600" y="4953000"/>
            <a:ext cx="103563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1">
                <a:solidFill>
                  <a:schemeClr val="dk1"/>
                </a:solidFill>
                <a:latin typeface="Calibri"/>
                <a:ea typeface="Calibri"/>
                <a:cs typeface="Calibri"/>
                <a:sym typeface="Calibri"/>
              </a:rPr>
              <a:t>contexto</a:t>
            </a: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4"/>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lt1"/>
                </a:solidFill>
                <a:latin typeface="Calibri"/>
                <a:ea typeface="Calibri"/>
                <a:cs typeface="Calibri"/>
                <a:sym typeface="Calibri"/>
              </a:rPr>
              <a:t>Fuentes de la investigación documental</a:t>
            </a:r>
            <a:endParaRPr sz="2800">
              <a:solidFill>
                <a:schemeClr val="lt1"/>
              </a:solidFill>
              <a:latin typeface="Calibri"/>
              <a:ea typeface="Calibri"/>
              <a:cs typeface="Calibri"/>
              <a:sym typeface="Calibri"/>
            </a:endParaRPr>
          </a:p>
        </p:txBody>
      </p:sp>
      <p:pic>
        <p:nvPicPr>
          <p:cNvPr id="224" name="Google Shape;224;p14" descr="unnamed.png"/>
          <p:cNvPicPr preferRelativeResize="0"/>
          <p:nvPr/>
        </p:nvPicPr>
        <p:blipFill rotWithShape="1">
          <a:blip r:embed="rId3">
            <a:alphaModFix/>
          </a:blip>
          <a:srcRect/>
          <a:stretch/>
        </p:blipFill>
        <p:spPr>
          <a:xfrm rot="10800000">
            <a:off x="1828800" y="489466"/>
            <a:ext cx="5537200" cy="5537200"/>
          </a:xfrm>
          <a:prstGeom prst="rect">
            <a:avLst/>
          </a:prstGeom>
          <a:noFill/>
          <a:ln>
            <a:noFill/>
          </a:ln>
        </p:spPr>
      </p:pic>
      <p:sp>
        <p:nvSpPr>
          <p:cNvPr id="225" name="Google Shape;225;p14"/>
          <p:cNvSpPr/>
          <p:nvPr/>
        </p:nvSpPr>
        <p:spPr>
          <a:xfrm>
            <a:off x="2509538" y="2209800"/>
            <a:ext cx="130046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hombre</a:t>
            </a:r>
            <a:endParaRPr sz="2400">
              <a:solidFill>
                <a:schemeClr val="dk1"/>
              </a:solidFill>
              <a:latin typeface="Calibri"/>
              <a:ea typeface="Calibri"/>
              <a:cs typeface="Calibri"/>
              <a:sym typeface="Calibri"/>
            </a:endParaRPr>
          </a:p>
        </p:txBody>
      </p:sp>
      <p:sp>
        <p:nvSpPr>
          <p:cNvPr id="226" name="Google Shape;226;p14"/>
          <p:cNvSpPr/>
          <p:nvPr/>
        </p:nvSpPr>
        <p:spPr>
          <a:xfrm>
            <a:off x="5482885" y="2209800"/>
            <a:ext cx="112022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objeto</a:t>
            </a:r>
            <a:endParaRPr sz="2400">
              <a:solidFill>
                <a:schemeClr val="dk1"/>
              </a:solidFill>
              <a:latin typeface="Calibri"/>
              <a:ea typeface="Calibri"/>
              <a:cs typeface="Calibri"/>
              <a:sym typeface="Calibri"/>
            </a:endParaRPr>
          </a:p>
        </p:txBody>
      </p:sp>
      <p:sp>
        <p:nvSpPr>
          <p:cNvPr id="227" name="Google Shape;227;p14"/>
          <p:cNvSpPr/>
          <p:nvPr/>
        </p:nvSpPr>
        <p:spPr>
          <a:xfrm>
            <a:off x="3810000" y="4507468"/>
            <a:ext cx="142891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contexto</a:t>
            </a:r>
            <a:endParaRPr sz="2400">
              <a:solidFill>
                <a:schemeClr val="dk1"/>
              </a:solidFill>
              <a:latin typeface="Calibri"/>
              <a:ea typeface="Calibri"/>
              <a:cs typeface="Calibri"/>
              <a:sym typeface="Calibri"/>
            </a:endParaRPr>
          </a:p>
        </p:txBody>
      </p:sp>
      <p:sp>
        <p:nvSpPr>
          <p:cNvPr id="228" name="Google Shape;228;p14"/>
          <p:cNvSpPr/>
          <p:nvPr/>
        </p:nvSpPr>
        <p:spPr>
          <a:xfrm>
            <a:off x="978482" y="1443573"/>
            <a:ext cx="102481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Personas</a:t>
            </a:r>
            <a:endParaRPr sz="1800">
              <a:solidFill>
                <a:schemeClr val="dk1"/>
              </a:solidFill>
              <a:latin typeface="Calibri"/>
              <a:ea typeface="Calibri"/>
              <a:cs typeface="Calibri"/>
              <a:sym typeface="Calibri"/>
            </a:endParaRPr>
          </a:p>
        </p:txBody>
      </p:sp>
      <p:sp>
        <p:nvSpPr>
          <p:cNvPr id="229" name="Google Shape;229;p14"/>
          <p:cNvSpPr/>
          <p:nvPr/>
        </p:nvSpPr>
        <p:spPr>
          <a:xfrm>
            <a:off x="5715000" y="5246132"/>
            <a:ext cx="137771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Instituciones</a:t>
            </a:r>
            <a:endParaRPr sz="1800">
              <a:solidFill>
                <a:schemeClr val="dk1"/>
              </a:solidFill>
              <a:latin typeface="Calibri"/>
              <a:ea typeface="Calibri"/>
              <a:cs typeface="Calibri"/>
              <a:sym typeface="Calibri"/>
            </a:endParaRPr>
          </a:p>
        </p:txBody>
      </p:sp>
      <p:sp>
        <p:nvSpPr>
          <p:cNvPr id="230" name="Google Shape;230;p14"/>
          <p:cNvSpPr/>
          <p:nvPr/>
        </p:nvSpPr>
        <p:spPr>
          <a:xfrm>
            <a:off x="451499" y="2690336"/>
            <a:ext cx="13773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Documentos</a:t>
            </a:r>
            <a:endParaRPr sz="1800">
              <a:solidFill>
                <a:schemeClr val="dk1"/>
              </a:solidFill>
              <a:latin typeface="Calibri"/>
              <a:ea typeface="Calibri"/>
              <a:cs typeface="Calibri"/>
              <a:sym typeface="Calibri"/>
            </a:endParaRPr>
          </a:p>
        </p:txBody>
      </p:sp>
      <p:sp>
        <p:nvSpPr>
          <p:cNvPr id="231" name="Google Shape;231;p14"/>
          <p:cNvSpPr/>
          <p:nvPr/>
        </p:nvSpPr>
        <p:spPr>
          <a:xfrm>
            <a:off x="5879830" y="704909"/>
            <a:ext cx="72327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Cosas</a:t>
            </a:r>
            <a:endParaRPr sz="1800">
              <a:solidFill>
                <a:schemeClr val="dk1"/>
              </a:solidFill>
              <a:latin typeface="Calibri"/>
              <a:ea typeface="Calibri"/>
              <a:cs typeface="Calibri"/>
              <a:sym typeface="Calibri"/>
            </a:endParaRPr>
          </a:p>
        </p:txBody>
      </p:sp>
      <p:sp>
        <p:nvSpPr>
          <p:cNvPr id="232" name="Google Shape;232;p14"/>
          <p:cNvSpPr/>
          <p:nvPr/>
        </p:nvSpPr>
        <p:spPr>
          <a:xfrm>
            <a:off x="3910118" y="5842001"/>
            <a:ext cx="132879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Bibliografías</a:t>
            </a:r>
            <a:endParaRPr sz="1800">
              <a:solidFill>
                <a:schemeClr val="dk1"/>
              </a:solidFill>
              <a:latin typeface="Calibri"/>
              <a:ea typeface="Calibri"/>
              <a:cs typeface="Calibri"/>
              <a:sym typeface="Calibri"/>
            </a:endParaRPr>
          </a:p>
        </p:txBody>
      </p:sp>
      <p:sp>
        <p:nvSpPr>
          <p:cNvPr id="233" name="Google Shape;233;p14"/>
          <p:cNvSpPr/>
          <p:nvPr/>
        </p:nvSpPr>
        <p:spPr>
          <a:xfrm>
            <a:off x="6603105" y="1258907"/>
            <a:ext cx="17006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Estados del Arte </a:t>
            </a:r>
            <a:endParaRPr sz="1800">
              <a:solidFill>
                <a:schemeClr val="dk1"/>
              </a:solidFill>
              <a:latin typeface="Calibri"/>
              <a:ea typeface="Calibri"/>
              <a:cs typeface="Calibri"/>
              <a:sym typeface="Calibri"/>
            </a:endParaRPr>
          </a:p>
        </p:txBody>
      </p:sp>
      <p:sp>
        <p:nvSpPr>
          <p:cNvPr id="234" name="Google Shape;234;p14"/>
          <p:cNvSpPr/>
          <p:nvPr/>
        </p:nvSpPr>
        <p:spPr>
          <a:xfrm>
            <a:off x="978482" y="612576"/>
            <a:ext cx="178993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Estados del Conocimiento </a:t>
            </a:r>
            <a:endParaRPr sz="1800">
              <a:solidFill>
                <a:schemeClr val="dk1"/>
              </a:solidFill>
              <a:latin typeface="Calibri"/>
              <a:ea typeface="Calibri"/>
              <a:cs typeface="Calibri"/>
              <a:sym typeface="Calibri"/>
            </a:endParaRPr>
          </a:p>
        </p:txBody>
      </p:sp>
      <p:sp>
        <p:nvSpPr>
          <p:cNvPr id="235" name="Google Shape;235;p14"/>
          <p:cNvSpPr/>
          <p:nvPr/>
        </p:nvSpPr>
        <p:spPr>
          <a:xfrm>
            <a:off x="4131139" y="2690336"/>
            <a:ext cx="65915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1">
                <a:solidFill>
                  <a:schemeClr val="dk1"/>
                </a:solidFill>
                <a:latin typeface="Calibri"/>
                <a:ea typeface="Calibri"/>
                <a:cs typeface="Calibri"/>
                <a:sym typeface="Calibri"/>
              </a:rPr>
              <a:t>Tesis</a:t>
            </a:r>
            <a:endParaRPr sz="1800" b="1">
              <a:solidFill>
                <a:schemeClr val="dk1"/>
              </a:solidFill>
              <a:latin typeface="Calibri"/>
              <a:ea typeface="Calibri"/>
              <a:cs typeface="Calibri"/>
              <a:sym typeface="Calibri"/>
            </a:endParaRPr>
          </a:p>
        </p:txBody>
      </p:sp>
      <p:sp>
        <p:nvSpPr>
          <p:cNvPr id="236" name="Google Shape;236;p14"/>
          <p:cNvSpPr/>
          <p:nvPr/>
        </p:nvSpPr>
        <p:spPr>
          <a:xfrm>
            <a:off x="490855" y="3429000"/>
            <a:ext cx="157349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Bases de datos </a:t>
            </a:r>
            <a:endParaRPr sz="1800">
              <a:solidFill>
                <a:schemeClr val="dk1"/>
              </a:solidFill>
              <a:latin typeface="Calibri"/>
              <a:ea typeface="Calibri"/>
              <a:cs typeface="Calibri"/>
              <a:sym typeface="Calibri"/>
            </a:endParaRPr>
          </a:p>
        </p:txBody>
      </p:sp>
      <p:sp>
        <p:nvSpPr>
          <p:cNvPr id="237" name="Google Shape;237;p14"/>
          <p:cNvSpPr/>
          <p:nvPr/>
        </p:nvSpPr>
        <p:spPr>
          <a:xfrm>
            <a:off x="490855" y="1812905"/>
            <a:ext cx="133794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Fuentes electrónicas </a:t>
            </a:r>
            <a:endParaRPr sz="1800">
              <a:solidFill>
                <a:schemeClr val="dk1"/>
              </a:solidFill>
              <a:latin typeface="Calibri"/>
              <a:ea typeface="Calibri"/>
              <a:cs typeface="Calibri"/>
              <a:sym typeface="Calibri"/>
            </a:endParaRPr>
          </a:p>
        </p:txBody>
      </p:sp>
      <p:sp>
        <p:nvSpPr>
          <p:cNvPr id="238" name="Google Shape;238;p14"/>
          <p:cNvSpPr/>
          <p:nvPr/>
        </p:nvSpPr>
        <p:spPr>
          <a:xfrm>
            <a:off x="3662876" y="3124200"/>
            <a:ext cx="1820009"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MX" sz="1800" b="1">
                <a:solidFill>
                  <a:schemeClr val="dk1"/>
                </a:solidFill>
                <a:latin typeface="Calibri"/>
                <a:ea typeface="Calibri"/>
                <a:cs typeface="Calibri"/>
                <a:sym typeface="Calibri"/>
              </a:rPr>
              <a:t>registros de observación directa</a:t>
            </a:r>
            <a:endParaRPr sz="1800" b="1">
              <a:solidFill>
                <a:schemeClr val="dk1"/>
              </a:solidFill>
              <a:latin typeface="Calibri"/>
              <a:ea typeface="Calibri"/>
              <a:cs typeface="Calibri"/>
              <a:sym typeface="Calibri"/>
            </a:endParaRPr>
          </a:p>
        </p:txBody>
      </p:sp>
      <p:sp>
        <p:nvSpPr>
          <p:cNvPr id="239" name="Google Shape;239;p14"/>
          <p:cNvSpPr/>
          <p:nvPr/>
        </p:nvSpPr>
        <p:spPr>
          <a:xfrm>
            <a:off x="3371352" y="1812905"/>
            <a:ext cx="2408119"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b="1">
                <a:solidFill>
                  <a:schemeClr val="dk1"/>
                </a:solidFill>
                <a:latin typeface="Calibri"/>
                <a:ea typeface="Calibri"/>
                <a:cs typeface="Calibri"/>
                <a:sym typeface="Calibri"/>
              </a:rPr>
              <a:t>reportes de entrevistas</a:t>
            </a:r>
            <a:endParaRPr sz="1800" b="1">
              <a:solidFill>
                <a:schemeClr val="dk1"/>
              </a:solidFill>
              <a:latin typeface="Calibri"/>
              <a:ea typeface="Calibri"/>
              <a:cs typeface="Calibri"/>
              <a:sym typeface="Calibri"/>
            </a:endParaRPr>
          </a:p>
        </p:txBody>
      </p:sp>
      <p:sp>
        <p:nvSpPr>
          <p:cNvPr id="240" name="Google Shape;240;p14"/>
          <p:cNvSpPr/>
          <p:nvPr/>
        </p:nvSpPr>
        <p:spPr>
          <a:xfrm>
            <a:off x="7092713" y="2690336"/>
            <a:ext cx="13773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Documentos</a:t>
            </a:r>
            <a:endParaRPr sz="1800">
              <a:solidFill>
                <a:schemeClr val="dk1"/>
              </a:solidFill>
              <a:latin typeface="Calibri"/>
              <a:ea typeface="Calibri"/>
              <a:cs typeface="Calibri"/>
              <a:sym typeface="Calibri"/>
            </a:endParaRPr>
          </a:p>
        </p:txBody>
      </p:sp>
      <p:sp>
        <p:nvSpPr>
          <p:cNvPr id="241" name="Google Shape;241;p14"/>
          <p:cNvSpPr/>
          <p:nvPr/>
        </p:nvSpPr>
        <p:spPr>
          <a:xfrm>
            <a:off x="6730243" y="3429000"/>
            <a:ext cx="157349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Bases de datos </a:t>
            </a:r>
            <a:endParaRPr sz="1800">
              <a:solidFill>
                <a:schemeClr val="dk1"/>
              </a:solidFill>
              <a:latin typeface="Calibri"/>
              <a:ea typeface="Calibri"/>
              <a:cs typeface="Calibri"/>
              <a:sym typeface="Calibri"/>
            </a:endParaRPr>
          </a:p>
        </p:txBody>
      </p:sp>
      <p:sp>
        <p:nvSpPr>
          <p:cNvPr id="242" name="Google Shape;242;p14"/>
          <p:cNvSpPr/>
          <p:nvPr/>
        </p:nvSpPr>
        <p:spPr>
          <a:xfrm>
            <a:off x="7132069" y="1812905"/>
            <a:ext cx="133794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Fuentes electrónicas </a:t>
            </a:r>
            <a:endParaRPr sz="1800">
              <a:solidFill>
                <a:schemeClr val="dk1"/>
              </a:solidFill>
              <a:latin typeface="Calibri"/>
              <a:ea typeface="Calibri"/>
              <a:cs typeface="Calibri"/>
              <a:sym typeface="Calibri"/>
            </a:endParaRPr>
          </a:p>
        </p:txBody>
      </p:sp>
      <p:sp>
        <p:nvSpPr>
          <p:cNvPr id="243" name="Google Shape;243;p14"/>
          <p:cNvSpPr/>
          <p:nvPr/>
        </p:nvSpPr>
        <p:spPr>
          <a:xfrm>
            <a:off x="1490890" y="4784467"/>
            <a:ext cx="17006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Estados del Arte </a:t>
            </a:r>
            <a:endParaRPr sz="1800">
              <a:solidFill>
                <a:schemeClr val="dk1"/>
              </a:solidFill>
              <a:latin typeface="Calibri"/>
              <a:ea typeface="Calibri"/>
              <a:cs typeface="Calibri"/>
              <a:sym typeface="Calibri"/>
            </a:endParaRPr>
          </a:p>
        </p:txBody>
      </p:sp>
      <p:sp>
        <p:nvSpPr>
          <p:cNvPr id="244" name="Google Shape;244;p14"/>
          <p:cNvSpPr/>
          <p:nvPr/>
        </p:nvSpPr>
        <p:spPr>
          <a:xfrm>
            <a:off x="1059429" y="5657335"/>
            <a:ext cx="260344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Estados del Conocimiento </a:t>
            </a:r>
            <a:endParaRPr sz="1800">
              <a:solidFill>
                <a:schemeClr val="dk1"/>
              </a:solidFill>
              <a:latin typeface="Calibri"/>
              <a:ea typeface="Calibri"/>
              <a:cs typeface="Calibri"/>
              <a:sym typeface="Calibri"/>
            </a:endParaRPr>
          </a:p>
        </p:txBody>
      </p:sp>
      <p:sp>
        <p:nvSpPr>
          <p:cNvPr id="245" name="Google Shape;245;p14"/>
          <p:cNvSpPr/>
          <p:nvPr/>
        </p:nvSpPr>
        <p:spPr>
          <a:xfrm>
            <a:off x="5372621" y="5615464"/>
            <a:ext cx="13773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Documentos</a:t>
            </a:r>
            <a:endParaRPr sz="1800">
              <a:solidFill>
                <a:schemeClr val="dk1"/>
              </a:solidFill>
              <a:latin typeface="Calibri"/>
              <a:ea typeface="Calibri"/>
              <a:cs typeface="Calibri"/>
              <a:sym typeface="Calibri"/>
            </a:endParaRPr>
          </a:p>
        </p:txBody>
      </p:sp>
      <p:sp>
        <p:nvSpPr>
          <p:cNvPr id="246" name="Google Shape;246;p14"/>
          <p:cNvSpPr/>
          <p:nvPr/>
        </p:nvSpPr>
        <p:spPr>
          <a:xfrm>
            <a:off x="5879830" y="4553367"/>
            <a:ext cx="133794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Fuentes electrónicas </a:t>
            </a:r>
            <a:endParaRPr sz="1800">
              <a:solidFill>
                <a:schemeClr val="dk1"/>
              </a:solidFill>
              <a:latin typeface="Calibri"/>
              <a:ea typeface="Calibri"/>
              <a:cs typeface="Calibri"/>
              <a:sym typeface="Calibri"/>
            </a:endParaRPr>
          </a:p>
        </p:txBody>
      </p:sp>
      <p:sp>
        <p:nvSpPr>
          <p:cNvPr id="247" name="Google Shape;247;p14"/>
          <p:cNvSpPr/>
          <p:nvPr/>
        </p:nvSpPr>
        <p:spPr>
          <a:xfrm>
            <a:off x="1828799" y="5288003"/>
            <a:ext cx="157349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Bases de datos</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5"/>
          <p:cNvSpPr/>
          <p:nvPr/>
        </p:nvSpPr>
        <p:spPr>
          <a:xfrm>
            <a:off x="3429000" y="0"/>
            <a:ext cx="5715000" cy="1447800"/>
          </a:xfrm>
          <a:prstGeom prst="rect">
            <a:avLst/>
          </a:prstGeom>
          <a:solidFill>
            <a:srgbClr val="A7227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53" name="Google Shape;253;p15"/>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lt1"/>
                </a:solidFill>
                <a:latin typeface="Calibri"/>
                <a:ea typeface="Calibri"/>
                <a:cs typeface="Calibri"/>
                <a:sym typeface="Calibri"/>
              </a:rPr>
              <a:t>Fuentes de la investigación documental</a:t>
            </a:r>
            <a:endParaRPr sz="2800">
              <a:solidFill>
                <a:schemeClr val="lt1"/>
              </a:solidFill>
              <a:latin typeface="Calibri"/>
              <a:ea typeface="Calibri"/>
              <a:cs typeface="Calibri"/>
              <a:sym typeface="Calibri"/>
            </a:endParaRPr>
          </a:p>
        </p:txBody>
      </p:sp>
      <p:sp>
        <p:nvSpPr>
          <p:cNvPr id="254" name="Google Shape;254;p15"/>
          <p:cNvSpPr/>
          <p:nvPr/>
        </p:nvSpPr>
        <p:spPr>
          <a:xfrm>
            <a:off x="1219200" y="3500735"/>
            <a:ext cx="24384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Clasificación de los documentos</a:t>
            </a:r>
            <a:endParaRPr sz="2400">
              <a:solidFill>
                <a:schemeClr val="dk1"/>
              </a:solidFill>
              <a:latin typeface="Calibri"/>
              <a:ea typeface="Calibri"/>
              <a:cs typeface="Calibri"/>
              <a:sym typeface="Calibri"/>
            </a:endParaRPr>
          </a:p>
        </p:txBody>
      </p:sp>
      <p:sp>
        <p:nvSpPr>
          <p:cNvPr id="255" name="Google Shape;255;p15"/>
          <p:cNvSpPr/>
          <p:nvPr/>
        </p:nvSpPr>
        <p:spPr>
          <a:xfrm>
            <a:off x="4620994" y="2133600"/>
            <a:ext cx="237772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Según el formato </a:t>
            </a:r>
            <a:endParaRPr sz="2400">
              <a:solidFill>
                <a:schemeClr val="dk1"/>
              </a:solidFill>
              <a:latin typeface="Calibri"/>
              <a:ea typeface="Calibri"/>
              <a:cs typeface="Calibri"/>
              <a:sym typeface="Calibri"/>
            </a:endParaRPr>
          </a:p>
        </p:txBody>
      </p:sp>
      <p:sp>
        <p:nvSpPr>
          <p:cNvPr id="256" name="Google Shape;256;p15"/>
          <p:cNvSpPr/>
          <p:nvPr/>
        </p:nvSpPr>
        <p:spPr>
          <a:xfrm>
            <a:off x="4620994" y="3500735"/>
            <a:ext cx="267483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Según la titularidad</a:t>
            </a:r>
            <a:endParaRPr sz="2400">
              <a:solidFill>
                <a:schemeClr val="dk1"/>
              </a:solidFill>
              <a:latin typeface="Calibri"/>
              <a:ea typeface="Calibri"/>
              <a:cs typeface="Calibri"/>
              <a:sym typeface="Calibri"/>
            </a:endParaRPr>
          </a:p>
        </p:txBody>
      </p:sp>
      <p:sp>
        <p:nvSpPr>
          <p:cNvPr id="257" name="Google Shape;257;p15"/>
          <p:cNvSpPr/>
          <p:nvPr/>
        </p:nvSpPr>
        <p:spPr>
          <a:xfrm>
            <a:off x="4648200" y="4830633"/>
            <a:ext cx="262343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Según el contenido</a:t>
            </a:r>
            <a:endParaRPr sz="2400">
              <a:solidFill>
                <a:schemeClr val="dk1"/>
              </a:solidFill>
              <a:latin typeface="Calibri"/>
              <a:ea typeface="Calibri"/>
              <a:cs typeface="Calibri"/>
              <a:sym typeface="Calibri"/>
            </a:endParaRPr>
          </a:p>
        </p:txBody>
      </p:sp>
      <p:sp>
        <p:nvSpPr>
          <p:cNvPr id="258" name="Google Shape;258;p15"/>
          <p:cNvSpPr/>
          <p:nvPr/>
        </p:nvSpPr>
        <p:spPr>
          <a:xfrm>
            <a:off x="3962400" y="2133600"/>
            <a:ext cx="381000" cy="3429000"/>
          </a:xfrm>
          <a:prstGeom prst="leftBrace">
            <a:avLst>
              <a:gd name="adj1" fmla="val 8333"/>
              <a:gd name="adj2" fmla="val 50000"/>
            </a:avLst>
          </a:prstGeom>
          <a:noFill/>
          <a:ln w="82550" cap="flat" cmpd="sng">
            <a:solidFill>
              <a:srgbClr val="A7227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6"/>
          <p:cNvSpPr txBox="1"/>
          <p:nvPr/>
        </p:nvSpPr>
        <p:spPr>
          <a:xfrm>
            <a:off x="3429000" y="1905000"/>
            <a:ext cx="4800600"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b="1">
                <a:solidFill>
                  <a:schemeClr val="dk1"/>
                </a:solidFill>
                <a:latin typeface="Calibri"/>
                <a:ea typeface="Calibri"/>
                <a:cs typeface="Calibri"/>
                <a:sym typeface="Calibri"/>
              </a:rPr>
              <a:t>Documentos según el formato pueden ser:</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b="1">
                <a:solidFill>
                  <a:schemeClr val="dk1"/>
                </a:solidFill>
                <a:latin typeface="Calibri"/>
                <a:ea typeface="Calibri"/>
                <a:cs typeface="Calibri"/>
                <a:sym typeface="Calibri"/>
              </a:rPr>
              <a:t>Escritos</a:t>
            </a:r>
            <a:r>
              <a:rPr lang="es-MX" sz="2000">
                <a:solidFill>
                  <a:schemeClr val="dk1"/>
                </a:solidFill>
                <a:latin typeface="Calibri"/>
                <a:ea typeface="Calibri"/>
                <a:cs typeface="Calibri"/>
                <a:sym typeface="Calibri"/>
              </a:rPr>
              <a:t>: libros, revistas, periódicos, libros contables, pergaminos, informes cuantitativos, leyes, fallos judiciales, informes institucionales, planes, programas, pancartas, panfletos, ensayos, entre otros.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b="1">
                <a:solidFill>
                  <a:schemeClr val="dk1"/>
                </a:solidFill>
                <a:latin typeface="Calibri"/>
                <a:ea typeface="Calibri"/>
                <a:cs typeface="Calibri"/>
                <a:sym typeface="Calibri"/>
              </a:rPr>
              <a:t>Visuales: </a:t>
            </a:r>
            <a:r>
              <a:rPr lang="es-MX" sz="2000">
                <a:solidFill>
                  <a:schemeClr val="dk1"/>
                </a:solidFill>
                <a:latin typeface="Calibri"/>
                <a:ea typeface="Calibri"/>
                <a:cs typeface="Calibri"/>
                <a:sym typeface="Calibri"/>
              </a:rPr>
              <a:t>planos, mapas, fotografías, pinturas, grafitis, entre otros.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b="1">
                <a:solidFill>
                  <a:schemeClr val="dk1"/>
                </a:solidFill>
                <a:latin typeface="Calibri"/>
                <a:ea typeface="Calibri"/>
                <a:cs typeface="Calibri"/>
                <a:sym typeface="Calibri"/>
              </a:rPr>
              <a:t>Sonoro: </a:t>
            </a:r>
            <a:r>
              <a:rPr lang="es-MX" sz="2000">
                <a:solidFill>
                  <a:schemeClr val="dk1"/>
                </a:solidFill>
                <a:latin typeface="Calibri"/>
                <a:ea typeface="Calibri"/>
                <a:cs typeface="Calibri"/>
                <a:sym typeface="Calibri"/>
              </a:rPr>
              <a:t>cintas, soporte digital</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b="1">
                <a:solidFill>
                  <a:schemeClr val="dk1"/>
                </a:solidFill>
                <a:latin typeface="Calibri"/>
                <a:ea typeface="Calibri"/>
                <a:cs typeface="Calibri"/>
                <a:sym typeface="Calibri"/>
              </a:rPr>
              <a:t>Audiovisual: </a:t>
            </a:r>
            <a:r>
              <a:rPr lang="es-MX" sz="2000">
                <a:solidFill>
                  <a:schemeClr val="dk1"/>
                </a:solidFill>
                <a:latin typeface="Calibri"/>
                <a:ea typeface="Calibri"/>
                <a:cs typeface="Calibri"/>
                <a:sym typeface="Calibri"/>
              </a:rPr>
              <a:t>video</a:t>
            </a:r>
            <a:endParaRPr sz="20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000">
                <a:solidFill>
                  <a:schemeClr val="dk1"/>
                </a:solidFill>
                <a:latin typeface="Calibri"/>
                <a:ea typeface="Calibri"/>
                <a:cs typeface="Calibri"/>
                <a:sym typeface="Calibri"/>
              </a:rPr>
              <a:t> </a:t>
            </a:r>
            <a:endParaRPr sz="2000" b="0" i="0">
              <a:solidFill>
                <a:srgbClr val="000000"/>
              </a:solidFill>
              <a:latin typeface="Arial"/>
              <a:ea typeface="Arial"/>
              <a:cs typeface="Arial"/>
              <a:sym typeface="Arial"/>
            </a:endParaRPr>
          </a:p>
        </p:txBody>
      </p:sp>
      <p:sp>
        <p:nvSpPr>
          <p:cNvPr id="264" name="Google Shape;264;p16"/>
          <p:cNvSpPr/>
          <p:nvPr/>
        </p:nvSpPr>
        <p:spPr>
          <a:xfrm>
            <a:off x="3429000" y="0"/>
            <a:ext cx="5715000" cy="1447800"/>
          </a:xfrm>
          <a:prstGeom prst="rect">
            <a:avLst/>
          </a:prstGeom>
          <a:solidFill>
            <a:srgbClr val="A7227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5" name="Google Shape;265;p16"/>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lt1"/>
                </a:solidFill>
                <a:latin typeface="Calibri"/>
                <a:ea typeface="Calibri"/>
                <a:cs typeface="Calibri"/>
                <a:sym typeface="Calibri"/>
              </a:rPr>
              <a:t>Fuentes de la investigación documental</a:t>
            </a:r>
            <a:endParaRPr sz="2800">
              <a:solidFill>
                <a:schemeClr val="lt1"/>
              </a:solidFill>
              <a:latin typeface="Calibri"/>
              <a:ea typeface="Calibri"/>
              <a:cs typeface="Calibri"/>
              <a:sym typeface="Calibri"/>
            </a:endParaRPr>
          </a:p>
        </p:txBody>
      </p:sp>
      <p:pic>
        <p:nvPicPr>
          <p:cNvPr id="266" name="Google Shape;266;p16"/>
          <p:cNvPicPr preferRelativeResize="0"/>
          <p:nvPr/>
        </p:nvPicPr>
        <p:blipFill rotWithShape="1">
          <a:blip r:embed="rId3">
            <a:alphaModFix/>
          </a:blip>
          <a:srcRect/>
          <a:stretch/>
        </p:blipFill>
        <p:spPr>
          <a:xfrm>
            <a:off x="914400" y="433464"/>
            <a:ext cx="1600200" cy="1650885"/>
          </a:xfrm>
          <a:prstGeom prst="rect">
            <a:avLst/>
          </a:prstGeom>
          <a:noFill/>
          <a:ln>
            <a:noFill/>
          </a:ln>
        </p:spPr>
      </p:pic>
      <p:pic>
        <p:nvPicPr>
          <p:cNvPr id="267" name="Google Shape;267;p16"/>
          <p:cNvPicPr preferRelativeResize="0"/>
          <p:nvPr/>
        </p:nvPicPr>
        <p:blipFill rotWithShape="1">
          <a:blip r:embed="rId4">
            <a:alphaModFix/>
          </a:blip>
          <a:srcRect/>
          <a:stretch/>
        </p:blipFill>
        <p:spPr>
          <a:xfrm>
            <a:off x="1066800" y="2084349"/>
            <a:ext cx="1219200" cy="1219200"/>
          </a:xfrm>
          <a:prstGeom prst="rect">
            <a:avLst/>
          </a:prstGeom>
          <a:noFill/>
          <a:ln>
            <a:noFill/>
          </a:ln>
        </p:spPr>
      </p:pic>
      <p:pic>
        <p:nvPicPr>
          <p:cNvPr id="268" name="Google Shape;268;p16"/>
          <p:cNvPicPr preferRelativeResize="0"/>
          <p:nvPr/>
        </p:nvPicPr>
        <p:blipFill rotWithShape="1">
          <a:blip r:embed="rId5">
            <a:alphaModFix/>
          </a:blip>
          <a:srcRect/>
          <a:stretch/>
        </p:blipFill>
        <p:spPr>
          <a:xfrm>
            <a:off x="1066800" y="5105400"/>
            <a:ext cx="1219200" cy="1219200"/>
          </a:xfrm>
          <a:prstGeom prst="rect">
            <a:avLst/>
          </a:prstGeom>
          <a:noFill/>
          <a:ln>
            <a:noFill/>
          </a:ln>
        </p:spPr>
      </p:pic>
      <p:pic>
        <p:nvPicPr>
          <p:cNvPr id="269" name="Google Shape;269;p16"/>
          <p:cNvPicPr preferRelativeResize="0"/>
          <p:nvPr/>
        </p:nvPicPr>
        <p:blipFill rotWithShape="1">
          <a:blip r:embed="rId6">
            <a:alphaModFix/>
          </a:blip>
          <a:srcRect l="11008" t="10390" r="9174" b="16882"/>
          <a:stretch/>
        </p:blipFill>
        <p:spPr>
          <a:xfrm>
            <a:off x="1066800" y="3626069"/>
            <a:ext cx="1295400" cy="125073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17"/>
          <p:cNvSpPr txBox="1"/>
          <p:nvPr/>
        </p:nvSpPr>
        <p:spPr>
          <a:xfrm>
            <a:off x="4419600" y="1981200"/>
            <a:ext cx="3810000" cy="39703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dk1"/>
                </a:solidFill>
                <a:latin typeface="Calibri"/>
                <a:ea typeface="Calibri"/>
                <a:cs typeface="Calibri"/>
                <a:sym typeface="Calibri"/>
              </a:rPr>
              <a:t>Según la titularidad:</a:t>
            </a:r>
            <a:endParaRPr sz="2800">
              <a:solidFill>
                <a:schemeClr val="dk1"/>
              </a:solidFill>
              <a:latin typeface="Calibri"/>
              <a:ea typeface="Calibri"/>
              <a:cs typeface="Calibri"/>
              <a:sym typeface="Calibri"/>
            </a:endParaRPr>
          </a:p>
          <a:p>
            <a:pPr marL="0" marR="0" lvl="0" indent="0" algn="l" rtl="0">
              <a:spcBef>
                <a:spcPts val="0"/>
              </a:spcBef>
              <a:spcAft>
                <a:spcPts val="0"/>
              </a:spcAft>
              <a:buNone/>
            </a:pPr>
            <a:r>
              <a:rPr lang="es-MX" sz="2800">
                <a:solidFill>
                  <a:schemeClr val="dk1"/>
                </a:solidFill>
                <a:latin typeface="Calibri"/>
                <a:ea typeface="Calibri"/>
                <a:cs typeface="Calibri"/>
                <a:sym typeface="Calibri"/>
              </a:rPr>
              <a:t>Privados </a:t>
            </a:r>
            <a:endParaRPr sz="2800">
              <a:solidFill>
                <a:schemeClr val="dk1"/>
              </a:solidFill>
              <a:latin typeface="Calibri"/>
              <a:ea typeface="Calibri"/>
              <a:cs typeface="Calibri"/>
              <a:sym typeface="Calibri"/>
            </a:endParaRPr>
          </a:p>
          <a:p>
            <a:pPr marL="0" marR="0" lvl="0" indent="0" algn="l" rtl="0">
              <a:spcBef>
                <a:spcPts val="0"/>
              </a:spcBef>
              <a:spcAft>
                <a:spcPts val="0"/>
              </a:spcAft>
              <a:buNone/>
            </a:pPr>
            <a:r>
              <a:rPr lang="es-MX" sz="2800">
                <a:solidFill>
                  <a:schemeClr val="dk1"/>
                </a:solidFill>
                <a:latin typeface="Calibri"/>
                <a:ea typeface="Calibri"/>
                <a:cs typeface="Calibri"/>
                <a:sym typeface="Calibri"/>
              </a:rPr>
              <a:t>Públicos</a:t>
            </a:r>
            <a:endParaRPr/>
          </a:p>
          <a:p>
            <a:pPr marL="0" marR="0" lvl="0" indent="0" algn="l" rtl="0">
              <a:spcBef>
                <a:spcPts val="0"/>
              </a:spcBef>
              <a:spcAft>
                <a:spcPts val="0"/>
              </a:spcAft>
              <a:buNone/>
            </a:pPr>
            <a:endParaRPr sz="2800">
              <a:solidFill>
                <a:schemeClr val="dk1"/>
              </a:solidFill>
              <a:latin typeface="Calibri"/>
              <a:ea typeface="Calibri"/>
              <a:cs typeface="Calibri"/>
              <a:sym typeface="Calibri"/>
            </a:endParaRPr>
          </a:p>
          <a:p>
            <a:pPr marL="0" marR="0" lvl="0" indent="0" algn="l" rtl="0">
              <a:spcBef>
                <a:spcPts val="0"/>
              </a:spcBef>
              <a:spcAft>
                <a:spcPts val="0"/>
              </a:spcAft>
              <a:buNone/>
            </a:pPr>
            <a:endParaRPr sz="2800">
              <a:solidFill>
                <a:schemeClr val="dk1"/>
              </a:solidFill>
              <a:latin typeface="Calibri"/>
              <a:ea typeface="Calibri"/>
              <a:cs typeface="Calibri"/>
              <a:sym typeface="Calibri"/>
            </a:endParaRPr>
          </a:p>
          <a:p>
            <a:pPr marL="0" marR="0" lvl="0" indent="0" algn="l" rtl="0">
              <a:spcBef>
                <a:spcPts val="0"/>
              </a:spcBef>
              <a:spcAft>
                <a:spcPts val="0"/>
              </a:spcAft>
              <a:buNone/>
            </a:pPr>
            <a:r>
              <a:rPr lang="es-MX" sz="2800" b="1">
                <a:solidFill>
                  <a:schemeClr val="dk1"/>
                </a:solidFill>
                <a:latin typeface="Calibri"/>
                <a:ea typeface="Calibri"/>
                <a:cs typeface="Calibri"/>
                <a:sym typeface="Calibri"/>
              </a:rPr>
              <a:t>Según el contenido:</a:t>
            </a:r>
            <a:endParaRPr sz="2800">
              <a:solidFill>
                <a:schemeClr val="dk1"/>
              </a:solidFill>
              <a:latin typeface="Calibri"/>
              <a:ea typeface="Calibri"/>
              <a:cs typeface="Calibri"/>
              <a:sym typeface="Calibri"/>
            </a:endParaRPr>
          </a:p>
          <a:p>
            <a:pPr marL="0" marR="0" lvl="0" indent="0" algn="l" rtl="0">
              <a:spcBef>
                <a:spcPts val="0"/>
              </a:spcBef>
              <a:spcAft>
                <a:spcPts val="0"/>
              </a:spcAft>
              <a:buNone/>
            </a:pPr>
            <a:r>
              <a:rPr lang="es-MX" sz="2800">
                <a:solidFill>
                  <a:schemeClr val="dk1"/>
                </a:solidFill>
                <a:latin typeface="Calibri"/>
                <a:ea typeface="Calibri"/>
                <a:cs typeface="Calibri"/>
                <a:sym typeface="Calibri"/>
              </a:rPr>
              <a:t>Numéricos (INE, INEGI)</a:t>
            </a:r>
            <a:endParaRPr sz="2800">
              <a:solidFill>
                <a:schemeClr val="dk1"/>
              </a:solidFill>
              <a:latin typeface="Calibri"/>
              <a:ea typeface="Calibri"/>
              <a:cs typeface="Calibri"/>
              <a:sym typeface="Calibri"/>
            </a:endParaRPr>
          </a:p>
          <a:p>
            <a:pPr marL="0" marR="0" lvl="0" indent="0" algn="l" rtl="0">
              <a:spcBef>
                <a:spcPts val="0"/>
              </a:spcBef>
              <a:spcAft>
                <a:spcPts val="0"/>
              </a:spcAft>
              <a:buNone/>
            </a:pPr>
            <a:r>
              <a:rPr lang="es-MX" sz="2800">
                <a:solidFill>
                  <a:schemeClr val="dk1"/>
                </a:solidFill>
                <a:latin typeface="Calibri"/>
                <a:ea typeface="Calibri"/>
                <a:cs typeface="Calibri"/>
                <a:sym typeface="Calibri"/>
              </a:rPr>
              <a:t>No numéricos</a:t>
            </a:r>
            <a:endParaRPr sz="28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800">
                <a:solidFill>
                  <a:schemeClr val="dk1"/>
                </a:solidFill>
                <a:latin typeface="Calibri"/>
                <a:ea typeface="Calibri"/>
                <a:cs typeface="Calibri"/>
                <a:sym typeface="Calibri"/>
              </a:rPr>
              <a:t> </a:t>
            </a:r>
            <a:endParaRPr sz="2800" b="0" i="0">
              <a:solidFill>
                <a:srgbClr val="000000"/>
              </a:solidFill>
              <a:latin typeface="Arial"/>
              <a:ea typeface="Arial"/>
              <a:cs typeface="Arial"/>
              <a:sym typeface="Arial"/>
            </a:endParaRPr>
          </a:p>
        </p:txBody>
      </p:sp>
      <p:sp>
        <p:nvSpPr>
          <p:cNvPr id="275" name="Google Shape;275;p17"/>
          <p:cNvSpPr/>
          <p:nvPr/>
        </p:nvSpPr>
        <p:spPr>
          <a:xfrm>
            <a:off x="3429000" y="0"/>
            <a:ext cx="5715000" cy="1447800"/>
          </a:xfrm>
          <a:prstGeom prst="rect">
            <a:avLst/>
          </a:prstGeom>
          <a:solidFill>
            <a:srgbClr val="A7227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6" name="Google Shape;276;p17"/>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lt1"/>
                </a:solidFill>
                <a:latin typeface="Calibri"/>
                <a:ea typeface="Calibri"/>
                <a:cs typeface="Calibri"/>
                <a:sym typeface="Calibri"/>
              </a:rPr>
              <a:t>Fuentes de la investigación documental</a:t>
            </a:r>
            <a:endParaRPr sz="2800">
              <a:solidFill>
                <a:schemeClr val="lt1"/>
              </a:solidFill>
              <a:latin typeface="Calibri"/>
              <a:ea typeface="Calibri"/>
              <a:cs typeface="Calibri"/>
              <a:sym typeface="Calibri"/>
            </a:endParaRPr>
          </a:p>
        </p:txBody>
      </p:sp>
      <p:sp>
        <p:nvSpPr>
          <p:cNvPr id="277" name="Google Shape;277;p17"/>
          <p:cNvSpPr/>
          <p:nvPr/>
        </p:nvSpPr>
        <p:spPr>
          <a:xfrm>
            <a:off x="0" y="1447800"/>
            <a:ext cx="3429000" cy="3581400"/>
          </a:xfrm>
          <a:prstGeom prst="rect">
            <a:avLst/>
          </a:prstGeom>
          <a:solidFill>
            <a:srgbClr val="A5A5A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8" name="Google Shape;278;p17"/>
          <p:cNvSpPr txBox="1"/>
          <p:nvPr/>
        </p:nvSpPr>
        <p:spPr>
          <a:xfrm>
            <a:off x="304800" y="1706701"/>
            <a:ext cx="2895600" cy="31700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b="1">
                <a:solidFill>
                  <a:schemeClr val="dk1"/>
                </a:solidFill>
                <a:latin typeface="Calibri"/>
                <a:ea typeface="Calibri"/>
                <a:cs typeface="Calibri"/>
                <a:sym typeface="Calibri"/>
              </a:rPr>
              <a:t>Ejemplos de fuentes de información:</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Organizaciones</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Museos</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Secretarías</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Institutos</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Colectivos </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Fundaciones</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Comisiones</a:t>
            </a:r>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Bibliotecas </a:t>
            </a:r>
            <a:endParaRPr sz="2000" b="0" i="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8"/>
          <p:cNvSpPr/>
          <p:nvPr/>
        </p:nvSpPr>
        <p:spPr>
          <a:xfrm>
            <a:off x="3429000" y="0"/>
            <a:ext cx="5715000" cy="1447800"/>
          </a:xfrm>
          <a:prstGeom prst="rect">
            <a:avLst/>
          </a:prstGeom>
          <a:solidFill>
            <a:srgbClr val="5F49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4" name="Google Shape;284;p18"/>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Clasificación de las técnicas de investigación documental</a:t>
            </a:r>
            <a:endParaRPr sz="2800">
              <a:solidFill>
                <a:srgbClr val="FFFFFF"/>
              </a:solidFill>
              <a:latin typeface="Calibri"/>
              <a:ea typeface="Calibri"/>
              <a:cs typeface="Calibri"/>
              <a:sym typeface="Calibri"/>
            </a:endParaRPr>
          </a:p>
        </p:txBody>
      </p:sp>
      <p:sp>
        <p:nvSpPr>
          <p:cNvPr id="285" name="Google Shape;285;p18"/>
          <p:cNvSpPr/>
          <p:nvPr/>
        </p:nvSpPr>
        <p:spPr>
          <a:xfrm>
            <a:off x="1219200" y="3500735"/>
            <a:ext cx="2438400" cy="1200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Técnicas de investigación documental</a:t>
            </a:r>
            <a:r>
              <a:rPr lang="es-MX" sz="2400">
                <a:solidFill>
                  <a:schemeClr val="dk1"/>
                </a:solidFill>
                <a:latin typeface="Calibri"/>
                <a:ea typeface="Calibri"/>
                <a:cs typeface="Calibri"/>
                <a:sym typeface="Calibri"/>
              </a:rPr>
              <a:t> </a:t>
            </a:r>
            <a:endParaRPr/>
          </a:p>
        </p:txBody>
      </p:sp>
      <p:sp>
        <p:nvSpPr>
          <p:cNvPr id="286" name="Google Shape;286;p18"/>
          <p:cNvSpPr/>
          <p:nvPr/>
        </p:nvSpPr>
        <p:spPr>
          <a:xfrm>
            <a:off x="4620994" y="2133600"/>
            <a:ext cx="234947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De aproximación</a:t>
            </a:r>
            <a:endParaRPr sz="2400">
              <a:solidFill>
                <a:schemeClr val="dk1"/>
              </a:solidFill>
              <a:latin typeface="Calibri"/>
              <a:ea typeface="Calibri"/>
              <a:cs typeface="Calibri"/>
              <a:sym typeface="Calibri"/>
            </a:endParaRPr>
          </a:p>
        </p:txBody>
      </p:sp>
      <p:sp>
        <p:nvSpPr>
          <p:cNvPr id="287" name="Google Shape;287;p18"/>
          <p:cNvSpPr/>
          <p:nvPr/>
        </p:nvSpPr>
        <p:spPr>
          <a:xfrm>
            <a:off x="4642909" y="4267200"/>
            <a:ext cx="251989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De procesamiento</a:t>
            </a:r>
            <a:endParaRPr sz="2400">
              <a:solidFill>
                <a:schemeClr val="dk1"/>
              </a:solidFill>
              <a:latin typeface="Calibri"/>
              <a:ea typeface="Calibri"/>
              <a:cs typeface="Calibri"/>
              <a:sym typeface="Calibri"/>
            </a:endParaRPr>
          </a:p>
        </p:txBody>
      </p:sp>
      <p:sp>
        <p:nvSpPr>
          <p:cNvPr id="288" name="Google Shape;288;p18"/>
          <p:cNvSpPr/>
          <p:nvPr/>
        </p:nvSpPr>
        <p:spPr>
          <a:xfrm>
            <a:off x="4648200" y="5024735"/>
            <a:ext cx="2277937"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De recuperación</a:t>
            </a:r>
            <a:endParaRPr sz="2400">
              <a:solidFill>
                <a:schemeClr val="dk1"/>
              </a:solidFill>
              <a:latin typeface="Calibri"/>
              <a:ea typeface="Calibri"/>
              <a:cs typeface="Calibri"/>
              <a:sym typeface="Calibri"/>
            </a:endParaRPr>
          </a:p>
        </p:txBody>
      </p:sp>
      <p:sp>
        <p:nvSpPr>
          <p:cNvPr id="289" name="Google Shape;289;p18"/>
          <p:cNvSpPr/>
          <p:nvPr/>
        </p:nvSpPr>
        <p:spPr>
          <a:xfrm>
            <a:off x="3962400" y="2133600"/>
            <a:ext cx="381000" cy="3429000"/>
          </a:xfrm>
          <a:prstGeom prst="leftBrace">
            <a:avLst>
              <a:gd name="adj1" fmla="val 8333"/>
              <a:gd name="adj2" fmla="val 50000"/>
            </a:avLst>
          </a:prstGeom>
          <a:noFill/>
          <a:ln w="82550" cap="flat" cmpd="sng">
            <a:solidFill>
              <a:srgbClr val="A7227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90" name="Google Shape;290;p18"/>
          <p:cNvSpPr/>
          <p:nvPr/>
        </p:nvSpPr>
        <p:spPr>
          <a:xfrm>
            <a:off x="4648200" y="2895600"/>
            <a:ext cx="1495722"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De lectura</a:t>
            </a:r>
            <a:endParaRPr sz="2400">
              <a:solidFill>
                <a:schemeClr val="dk1"/>
              </a:solidFill>
              <a:latin typeface="Calibri"/>
              <a:ea typeface="Calibri"/>
              <a:cs typeface="Calibri"/>
              <a:sym typeface="Calibri"/>
            </a:endParaRPr>
          </a:p>
        </p:txBody>
      </p:sp>
      <p:sp>
        <p:nvSpPr>
          <p:cNvPr id="291" name="Google Shape;291;p18"/>
          <p:cNvSpPr/>
          <p:nvPr/>
        </p:nvSpPr>
        <p:spPr>
          <a:xfrm>
            <a:off x="4648200" y="3581400"/>
            <a:ext cx="234947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chemeClr val="dk1"/>
                </a:solidFill>
                <a:latin typeface="Calibri"/>
                <a:ea typeface="Calibri"/>
                <a:cs typeface="Calibri"/>
                <a:sym typeface="Calibri"/>
              </a:rPr>
              <a:t>De aproximación</a:t>
            </a:r>
            <a:endParaRPr sz="24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19"/>
          <p:cNvSpPr txBox="1"/>
          <p:nvPr/>
        </p:nvSpPr>
        <p:spPr>
          <a:xfrm>
            <a:off x="3276600" y="2286000"/>
            <a:ext cx="5219700" cy="2308324"/>
          </a:xfrm>
          <a:prstGeom prst="rect">
            <a:avLst/>
          </a:prstGeom>
          <a:noFill/>
          <a:ln>
            <a:noFill/>
          </a:ln>
        </p:spPr>
        <p:txBody>
          <a:bodyPr spcFirstLastPara="1" wrap="square" lIns="91425" tIns="45700" rIns="91425" bIns="45700" anchor="t" anchorCtr="0">
            <a:spAutoFit/>
          </a:bodyPr>
          <a:lstStyle/>
          <a:p>
            <a:pPr marL="0" marR="0" lvl="0" indent="-152400" algn="l" rtl="0">
              <a:spcBef>
                <a:spcPts val="0"/>
              </a:spcBef>
              <a:spcAft>
                <a:spcPts val="0"/>
              </a:spcAft>
              <a:buClr>
                <a:schemeClr val="dk1"/>
              </a:buClr>
              <a:buSzPts val="2400"/>
              <a:buFont typeface="Noto Sans Symbols"/>
              <a:buChar char="♣"/>
            </a:pPr>
            <a:r>
              <a:rPr lang="es-MX" sz="2400">
                <a:solidFill>
                  <a:schemeClr val="dk1"/>
                </a:solidFill>
                <a:latin typeface="Calibri"/>
                <a:ea typeface="Calibri"/>
                <a:cs typeface="Calibri"/>
                <a:sym typeface="Calibri"/>
              </a:rPr>
              <a:t>Técnicas de investigación documental de Aproximación: como la lectura informativa, superficial, interpretativa.</a:t>
            </a:r>
            <a:endParaRPr/>
          </a:p>
          <a:p>
            <a:pPr marL="0" marR="0" lvl="0" indent="0" algn="l" rtl="0">
              <a:spcBef>
                <a:spcPts val="0"/>
              </a:spcBef>
              <a:spcAft>
                <a:spcPts val="0"/>
              </a:spcAft>
              <a:buClr>
                <a:schemeClr val="dk1"/>
              </a:buClr>
              <a:buSzPts val="2400"/>
              <a:buFont typeface="Noto Sans Symbols"/>
              <a:buNone/>
            </a:pPr>
            <a:endParaRPr sz="2400">
              <a:solidFill>
                <a:schemeClr val="dk1"/>
              </a:solidFill>
              <a:latin typeface="Calibri"/>
              <a:ea typeface="Calibri"/>
              <a:cs typeface="Calibri"/>
              <a:sym typeface="Calibri"/>
            </a:endParaRPr>
          </a:p>
          <a:p>
            <a:pPr marL="0" marR="0" lvl="0" indent="-152400" algn="l" rtl="0">
              <a:spcBef>
                <a:spcPts val="0"/>
              </a:spcBef>
              <a:spcAft>
                <a:spcPts val="0"/>
              </a:spcAft>
              <a:buClr>
                <a:schemeClr val="dk1"/>
              </a:buClr>
              <a:buSzPts val="2400"/>
              <a:buFont typeface="Noto Sans Symbols"/>
              <a:buChar char="♣"/>
            </a:pPr>
            <a:r>
              <a:rPr lang="es-MX" sz="2400">
                <a:solidFill>
                  <a:schemeClr val="dk1"/>
                </a:solidFill>
                <a:latin typeface="Calibri"/>
                <a:ea typeface="Calibri"/>
                <a:cs typeface="Calibri"/>
                <a:sym typeface="Calibri"/>
              </a:rPr>
              <a:t>Técnicas de lectura como: PQRST y diagonal</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297" name="Google Shape;297;p19"/>
          <p:cNvSpPr/>
          <p:nvPr/>
        </p:nvSpPr>
        <p:spPr>
          <a:xfrm>
            <a:off x="3429000" y="0"/>
            <a:ext cx="5715000" cy="1447800"/>
          </a:xfrm>
          <a:prstGeom prst="rect">
            <a:avLst/>
          </a:prstGeom>
          <a:solidFill>
            <a:srgbClr val="5F49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8" name="Google Shape;298;p19"/>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Clasificación de las técnicas de investigación documental</a:t>
            </a:r>
            <a:endParaRPr sz="2800">
              <a:solidFill>
                <a:srgbClr val="FFFFFF"/>
              </a:solidFill>
              <a:latin typeface="Calibri"/>
              <a:ea typeface="Calibri"/>
              <a:cs typeface="Calibri"/>
              <a:sym typeface="Calibri"/>
            </a:endParaRPr>
          </a:p>
        </p:txBody>
      </p:sp>
      <p:pic>
        <p:nvPicPr>
          <p:cNvPr id="299" name="Google Shape;299;p19"/>
          <p:cNvPicPr preferRelativeResize="0"/>
          <p:nvPr/>
        </p:nvPicPr>
        <p:blipFill rotWithShape="1">
          <a:blip r:embed="rId3">
            <a:alphaModFix/>
          </a:blip>
          <a:srcRect/>
          <a:stretch/>
        </p:blipFill>
        <p:spPr>
          <a:xfrm>
            <a:off x="304800" y="1258907"/>
            <a:ext cx="2724150" cy="4476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s-MX"/>
              <a:t>2</a:t>
            </a:fld>
            <a:endParaRPr/>
          </a:p>
        </p:txBody>
      </p:sp>
      <p:sp>
        <p:nvSpPr>
          <p:cNvPr id="100" name="Google Shape;100;p2"/>
          <p:cNvSpPr/>
          <p:nvPr/>
        </p:nvSpPr>
        <p:spPr>
          <a:xfrm>
            <a:off x="6248400" y="0"/>
            <a:ext cx="2209800" cy="6858000"/>
          </a:xfrm>
          <a:prstGeom prst="rect">
            <a:avLst/>
          </a:prstGeom>
          <a:solidFill>
            <a:srgbClr val="EC98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1" name="Google Shape;101;p2"/>
          <p:cNvSpPr txBox="1"/>
          <p:nvPr/>
        </p:nvSpPr>
        <p:spPr>
          <a:xfrm>
            <a:off x="2438400" y="1066800"/>
            <a:ext cx="3810000" cy="512448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s-MX" sz="1800" b="0" i="0" u="none" strike="noStrike" cap="none">
                <a:solidFill>
                  <a:schemeClr val="dk1"/>
                </a:solidFill>
                <a:latin typeface="Calibri"/>
                <a:ea typeface="Calibri"/>
                <a:cs typeface="Calibri"/>
                <a:sym typeface="Calibri"/>
              </a:rPr>
              <a:t>Objetivo</a:t>
            </a:r>
            <a:endParaRPr/>
          </a:p>
          <a:p>
            <a:pPr marL="0" marR="0" lvl="0" indent="0" algn="r" rtl="0">
              <a:spcBef>
                <a:spcPts val="1200"/>
              </a:spcBef>
              <a:spcAft>
                <a:spcPts val="0"/>
              </a:spcAft>
              <a:buNone/>
            </a:pPr>
            <a:r>
              <a:rPr lang="es-MX" sz="1800" b="0" i="0" u="none" strike="noStrike" cap="none">
                <a:solidFill>
                  <a:schemeClr val="dk1"/>
                </a:solidFill>
                <a:latin typeface="Calibri"/>
                <a:ea typeface="Calibri"/>
                <a:cs typeface="Calibri"/>
                <a:sym typeface="Calibri"/>
              </a:rPr>
              <a:t>Definición</a:t>
            </a:r>
            <a:endParaRPr/>
          </a:p>
          <a:p>
            <a:pPr marL="0" marR="0" lvl="0" indent="0" algn="r" rtl="0">
              <a:spcBef>
                <a:spcPts val="1200"/>
              </a:spcBef>
              <a:spcAft>
                <a:spcPts val="0"/>
              </a:spcAft>
              <a:buNone/>
            </a:pPr>
            <a:r>
              <a:rPr lang="es-MX" sz="1800">
                <a:solidFill>
                  <a:schemeClr val="dk1"/>
                </a:solidFill>
                <a:latin typeface="Calibri"/>
                <a:ea typeface="Calibri"/>
                <a:cs typeface="Calibri"/>
                <a:sym typeface="Calibri"/>
              </a:rPr>
              <a:t>Características</a:t>
            </a:r>
            <a:r>
              <a:rPr lang="es-MX" sz="1800" b="0" i="0" u="none" strike="noStrike" cap="none">
                <a:solidFill>
                  <a:schemeClr val="dk1"/>
                </a:solidFill>
                <a:latin typeface="Calibri"/>
                <a:ea typeface="Calibri"/>
                <a:cs typeface="Calibri"/>
                <a:sym typeface="Calibri"/>
              </a:rPr>
              <a:t> de la investigación documental</a:t>
            </a:r>
            <a:endParaRPr/>
          </a:p>
          <a:p>
            <a:pPr marL="0" marR="0" lvl="0" indent="0" algn="r" rtl="0">
              <a:spcBef>
                <a:spcPts val="600"/>
              </a:spcBef>
              <a:spcAft>
                <a:spcPts val="0"/>
              </a:spcAft>
              <a:buNone/>
            </a:pPr>
            <a:r>
              <a:rPr lang="es-MX" sz="1800" b="0" i="0" u="none" strike="noStrike" cap="none">
                <a:solidFill>
                  <a:schemeClr val="dk1"/>
                </a:solidFill>
                <a:latin typeface="Calibri"/>
                <a:ea typeface="Calibri"/>
                <a:cs typeface="Calibri"/>
                <a:sym typeface="Calibri"/>
              </a:rPr>
              <a:t>Fases principales de la investigación documental</a:t>
            </a:r>
            <a:endParaRPr/>
          </a:p>
          <a:p>
            <a:pPr marL="0" marR="0" lvl="0" indent="0" algn="r" rtl="0">
              <a:spcBef>
                <a:spcPts val="1200"/>
              </a:spcBef>
              <a:spcAft>
                <a:spcPts val="0"/>
              </a:spcAft>
              <a:buNone/>
            </a:pPr>
            <a:r>
              <a:rPr lang="es-MX" sz="1800" b="0" i="0" u="none" strike="noStrike" cap="none">
                <a:solidFill>
                  <a:schemeClr val="dk1"/>
                </a:solidFill>
                <a:latin typeface="Calibri"/>
                <a:ea typeface="Calibri"/>
                <a:cs typeface="Calibri"/>
                <a:sym typeface="Calibri"/>
              </a:rPr>
              <a:t>Fuentes de la investigación documental</a:t>
            </a:r>
            <a:endParaRPr/>
          </a:p>
          <a:p>
            <a:pPr marL="0" marR="0" lvl="0" indent="0" algn="r" rtl="0">
              <a:spcBef>
                <a:spcPts val="1200"/>
              </a:spcBef>
              <a:spcAft>
                <a:spcPts val="0"/>
              </a:spcAft>
              <a:buNone/>
            </a:pPr>
            <a:r>
              <a:rPr lang="es-MX" sz="1800" b="0" i="0" u="none" strike="noStrike" cap="none">
                <a:solidFill>
                  <a:schemeClr val="dk1"/>
                </a:solidFill>
                <a:latin typeface="Calibri"/>
                <a:ea typeface="Calibri"/>
                <a:cs typeface="Calibri"/>
                <a:sym typeface="Calibri"/>
              </a:rPr>
              <a:t>Clasificación de las técnicas de investigación</a:t>
            </a:r>
            <a:endParaRPr/>
          </a:p>
          <a:p>
            <a:pPr marL="0" marR="0" lvl="0" indent="0" algn="r" rtl="0">
              <a:spcBef>
                <a:spcPts val="1200"/>
              </a:spcBef>
              <a:spcAft>
                <a:spcPts val="0"/>
              </a:spcAft>
              <a:buNone/>
            </a:pPr>
            <a:r>
              <a:rPr lang="es-MX" sz="1800" b="0" i="0" u="none" strike="noStrike" cap="none">
                <a:solidFill>
                  <a:schemeClr val="dk1"/>
                </a:solidFill>
                <a:latin typeface="Calibri"/>
                <a:ea typeface="Calibri"/>
                <a:cs typeface="Calibri"/>
                <a:sym typeface="Calibri"/>
              </a:rPr>
              <a:t>Recomendaciones para la investigación documental</a:t>
            </a:r>
            <a:endParaRPr sz="1800" b="0" i="0" u="none" strike="noStrike" cap="none">
              <a:solidFill>
                <a:schemeClr val="dk1"/>
              </a:solidFill>
              <a:latin typeface="Calibri"/>
              <a:ea typeface="Calibri"/>
              <a:cs typeface="Calibri"/>
              <a:sym typeface="Calibri"/>
            </a:endParaRPr>
          </a:p>
          <a:p>
            <a:pPr marL="0" marR="0" lvl="0" indent="0" algn="r" rtl="0">
              <a:spcBef>
                <a:spcPts val="1200"/>
              </a:spcBef>
              <a:spcAft>
                <a:spcPts val="0"/>
              </a:spcAft>
              <a:buNone/>
            </a:pPr>
            <a:r>
              <a:rPr lang="es-MX" sz="1800" b="0" i="0" u="none" strike="noStrike" cap="none">
                <a:solidFill>
                  <a:schemeClr val="dk1"/>
                </a:solidFill>
                <a:latin typeface="Calibri"/>
                <a:ea typeface="Calibri"/>
                <a:cs typeface="Calibri"/>
                <a:sym typeface="Calibri"/>
              </a:rPr>
              <a:t>Conclusiones</a:t>
            </a:r>
            <a:endParaRPr sz="1800" b="0" i="0" u="none" strike="noStrike" cap="none">
              <a:solidFill>
                <a:schemeClr val="dk1"/>
              </a:solidFill>
              <a:latin typeface="Calibri"/>
              <a:ea typeface="Calibri"/>
              <a:cs typeface="Calibri"/>
              <a:sym typeface="Calibri"/>
            </a:endParaRPr>
          </a:p>
          <a:p>
            <a:pPr marL="0" marR="0" lvl="0" indent="0" algn="r" rtl="0">
              <a:spcBef>
                <a:spcPts val="1200"/>
              </a:spcBef>
              <a:spcAft>
                <a:spcPts val="0"/>
              </a:spcAft>
              <a:buNone/>
            </a:pPr>
            <a:r>
              <a:rPr lang="es-MX" sz="1800" b="0" i="0" u="none" strike="noStrike" cap="none">
                <a:solidFill>
                  <a:schemeClr val="dk1"/>
                </a:solidFill>
                <a:latin typeface="Calibri"/>
                <a:ea typeface="Calibri"/>
                <a:cs typeface="Calibri"/>
                <a:sym typeface="Calibri"/>
              </a:rPr>
              <a:t>Bibliografía</a:t>
            </a:r>
            <a:endParaRPr/>
          </a:p>
        </p:txBody>
      </p:sp>
      <p:sp>
        <p:nvSpPr>
          <p:cNvPr id="102" name="Google Shape;102;p2"/>
          <p:cNvSpPr txBox="1"/>
          <p:nvPr/>
        </p:nvSpPr>
        <p:spPr>
          <a:xfrm>
            <a:off x="228600" y="529680"/>
            <a:ext cx="16002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4400" b="0" i="0" u="none" strike="noStrike" cap="none">
                <a:solidFill>
                  <a:srgbClr val="595959"/>
                </a:solidFill>
                <a:latin typeface="Calibri"/>
                <a:ea typeface="Calibri"/>
                <a:cs typeface="Calibri"/>
                <a:sym typeface="Calibri"/>
              </a:rPr>
              <a:t>Índice</a:t>
            </a:r>
            <a:endParaRPr sz="4400">
              <a:solidFill>
                <a:srgbClr val="595959"/>
              </a:solidFill>
              <a:latin typeface="Calibri"/>
              <a:ea typeface="Calibri"/>
              <a:cs typeface="Calibri"/>
              <a:sym typeface="Calibri"/>
            </a:endParaRPr>
          </a:p>
        </p:txBody>
      </p:sp>
      <p:sp>
        <p:nvSpPr>
          <p:cNvPr id="103" name="Google Shape;103;p2"/>
          <p:cNvSpPr txBox="1"/>
          <p:nvPr/>
        </p:nvSpPr>
        <p:spPr>
          <a:xfrm>
            <a:off x="6248400" y="1066800"/>
            <a:ext cx="3810000" cy="51244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03</a:t>
            </a:r>
            <a:endParaRPr/>
          </a:p>
          <a:p>
            <a:pPr marL="0" marR="0" lvl="0" indent="0" algn="l" rtl="0">
              <a:spcBef>
                <a:spcPts val="1200"/>
              </a:spcBef>
              <a:spcAft>
                <a:spcPts val="0"/>
              </a:spcAft>
              <a:buNone/>
            </a:pPr>
            <a:r>
              <a:rPr lang="es-MX" sz="1800">
                <a:solidFill>
                  <a:schemeClr val="dk1"/>
                </a:solidFill>
                <a:latin typeface="Calibri"/>
                <a:ea typeface="Calibri"/>
                <a:cs typeface="Calibri"/>
                <a:sym typeface="Calibri"/>
              </a:rPr>
              <a:t>04</a:t>
            </a:r>
            <a:endParaRPr/>
          </a:p>
          <a:p>
            <a:pPr marL="0" marR="0" lvl="0" indent="0" algn="l" rtl="0">
              <a:spcBef>
                <a:spcPts val="1200"/>
              </a:spcBef>
              <a:spcAft>
                <a:spcPts val="0"/>
              </a:spcAft>
              <a:buNone/>
            </a:pPr>
            <a:r>
              <a:rPr lang="es-MX" sz="1800">
                <a:solidFill>
                  <a:schemeClr val="dk1"/>
                </a:solidFill>
                <a:latin typeface="Calibri"/>
                <a:ea typeface="Calibri"/>
                <a:cs typeface="Calibri"/>
                <a:sym typeface="Calibri"/>
              </a:rPr>
              <a:t>07</a:t>
            </a:r>
            <a:endParaRPr/>
          </a:p>
          <a:p>
            <a:pPr marL="0" marR="0" lvl="0" indent="0" algn="l" rtl="0">
              <a:spcBef>
                <a:spcPts val="600"/>
              </a:spcBef>
              <a:spcAft>
                <a:spcPts val="0"/>
              </a:spcAft>
              <a:buNone/>
            </a:pPr>
            <a:endParaRPr sz="1800">
              <a:solidFill>
                <a:schemeClr val="dk1"/>
              </a:solidFill>
              <a:latin typeface="Calibri"/>
              <a:ea typeface="Calibri"/>
              <a:cs typeface="Calibri"/>
              <a:sym typeface="Calibri"/>
            </a:endParaRPr>
          </a:p>
          <a:p>
            <a:pPr marL="0" marR="0" lvl="0" indent="0" algn="l" rtl="0">
              <a:spcBef>
                <a:spcPts val="600"/>
              </a:spcBef>
              <a:spcAft>
                <a:spcPts val="0"/>
              </a:spcAft>
              <a:buNone/>
            </a:pPr>
            <a:r>
              <a:rPr lang="es-MX" sz="1800">
                <a:solidFill>
                  <a:schemeClr val="dk1"/>
                </a:solidFill>
                <a:latin typeface="Calibri"/>
                <a:ea typeface="Calibri"/>
                <a:cs typeface="Calibri"/>
                <a:sym typeface="Calibri"/>
              </a:rPr>
              <a:t>09</a:t>
            </a:r>
            <a:endParaRPr/>
          </a:p>
          <a:p>
            <a:pPr marL="0" marR="0" lvl="0" indent="0" algn="l" rtl="0">
              <a:spcBef>
                <a:spcPts val="600"/>
              </a:spcBef>
              <a:spcAft>
                <a:spcPts val="0"/>
              </a:spcAft>
              <a:buNone/>
            </a:pPr>
            <a:endParaRPr sz="1800">
              <a:solidFill>
                <a:schemeClr val="dk1"/>
              </a:solidFill>
              <a:latin typeface="Calibri"/>
              <a:ea typeface="Calibri"/>
              <a:cs typeface="Calibri"/>
              <a:sym typeface="Calibri"/>
            </a:endParaRPr>
          </a:p>
          <a:p>
            <a:pPr marL="0" marR="0" lvl="0" indent="0" algn="l" rtl="0">
              <a:spcBef>
                <a:spcPts val="600"/>
              </a:spcBef>
              <a:spcAft>
                <a:spcPts val="0"/>
              </a:spcAft>
              <a:buNone/>
            </a:pPr>
            <a:r>
              <a:rPr lang="es-MX" sz="1800">
                <a:solidFill>
                  <a:schemeClr val="dk1"/>
                </a:solidFill>
                <a:latin typeface="Calibri"/>
                <a:ea typeface="Calibri"/>
                <a:cs typeface="Calibri"/>
                <a:sym typeface="Calibri"/>
              </a:rPr>
              <a:t>12</a:t>
            </a:r>
            <a:endParaRPr/>
          </a:p>
          <a:p>
            <a:pPr marL="0" marR="0" lvl="0" indent="0" algn="l" rtl="0">
              <a:spcBef>
                <a:spcPts val="600"/>
              </a:spcBef>
              <a:spcAft>
                <a:spcPts val="0"/>
              </a:spcAft>
              <a:buNone/>
            </a:pPr>
            <a:endParaRPr sz="1800">
              <a:solidFill>
                <a:schemeClr val="dk1"/>
              </a:solidFill>
              <a:latin typeface="Calibri"/>
              <a:ea typeface="Calibri"/>
              <a:cs typeface="Calibri"/>
              <a:sym typeface="Calibri"/>
            </a:endParaRPr>
          </a:p>
          <a:p>
            <a:pPr marL="0" marR="0" lvl="0" indent="0" algn="l" rtl="0">
              <a:spcBef>
                <a:spcPts val="600"/>
              </a:spcBef>
              <a:spcAft>
                <a:spcPts val="0"/>
              </a:spcAft>
              <a:buNone/>
            </a:pPr>
            <a:r>
              <a:rPr lang="es-MX" sz="1800">
                <a:solidFill>
                  <a:schemeClr val="dk1"/>
                </a:solidFill>
                <a:latin typeface="Calibri"/>
                <a:ea typeface="Calibri"/>
                <a:cs typeface="Calibri"/>
                <a:sym typeface="Calibri"/>
              </a:rPr>
              <a:t>18</a:t>
            </a:r>
            <a:endParaRPr/>
          </a:p>
          <a:p>
            <a:pPr marL="0" marR="0" lvl="0" indent="0" algn="l" rtl="0">
              <a:spcBef>
                <a:spcPts val="600"/>
              </a:spcBef>
              <a:spcAft>
                <a:spcPts val="0"/>
              </a:spcAft>
              <a:buNone/>
            </a:pPr>
            <a:endParaRPr sz="1800">
              <a:solidFill>
                <a:schemeClr val="dk1"/>
              </a:solidFill>
              <a:latin typeface="Calibri"/>
              <a:ea typeface="Calibri"/>
              <a:cs typeface="Calibri"/>
              <a:sym typeface="Calibri"/>
            </a:endParaRPr>
          </a:p>
          <a:p>
            <a:pPr marL="0" marR="0" lvl="0" indent="0" algn="l" rtl="0">
              <a:spcBef>
                <a:spcPts val="600"/>
              </a:spcBef>
              <a:spcAft>
                <a:spcPts val="0"/>
              </a:spcAft>
              <a:buNone/>
            </a:pPr>
            <a:r>
              <a:rPr lang="es-MX" sz="1800">
                <a:solidFill>
                  <a:schemeClr val="dk1"/>
                </a:solidFill>
                <a:latin typeface="Calibri"/>
                <a:ea typeface="Calibri"/>
                <a:cs typeface="Calibri"/>
                <a:sym typeface="Calibri"/>
              </a:rPr>
              <a:t>26</a:t>
            </a:r>
            <a:endParaRPr/>
          </a:p>
          <a:p>
            <a:pPr marL="0" marR="0" lvl="0" indent="0" algn="l" rtl="0">
              <a:spcBef>
                <a:spcPts val="600"/>
              </a:spcBef>
              <a:spcAft>
                <a:spcPts val="0"/>
              </a:spcAft>
              <a:buNone/>
            </a:pPr>
            <a:endParaRPr sz="1800">
              <a:solidFill>
                <a:schemeClr val="dk1"/>
              </a:solidFill>
              <a:latin typeface="Calibri"/>
              <a:ea typeface="Calibri"/>
              <a:cs typeface="Calibri"/>
              <a:sym typeface="Calibri"/>
            </a:endParaRPr>
          </a:p>
          <a:p>
            <a:pPr marL="0" marR="0" lvl="0" indent="0" algn="l" rtl="0">
              <a:spcBef>
                <a:spcPts val="600"/>
              </a:spcBef>
              <a:spcAft>
                <a:spcPts val="0"/>
              </a:spcAft>
              <a:buNone/>
            </a:pPr>
            <a:r>
              <a:rPr lang="es-MX" sz="1800">
                <a:solidFill>
                  <a:schemeClr val="dk1"/>
                </a:solidFill>
                <a:latin typeface="Calibri"/>
                <a:ea typeface="Calibri"/>
                <a:cs typeface="Calibri"/>
                <a:sym typeface="Calibri"/>
              </a:rPr>
              <a:t>28</a:t>
            </a:r>
            <a:endParaRPr/>
          </a:p>
          <a:p>
            <a:pPr marL="0" marR="0" lvl="0" indent="0" algn="l" rtl="0">
              <a:spcBef>
                <a:spcPts val="600"/>
              </a:spcBef>
              <a:spcAft>
                <a:spcPts val="0"/>
              </a:spcAft>
              <a:buNone/>
            </a:pPr>
            <a:r>
              <a:rPr lang="es-MX" sz="1800">
                <a:solidFill>
                  <a:schemeClr val="dk1"/>
                </a:solidFill>
                <a:latin typeface="Calibri"/>
                <a:ea typeface="Calibri"/>
                <a:cs typeface="Calibri"/>
                <a:sym typeface="Calibri"/>
              </a:rPr>
              <a:t>32</a:t>
            </a:r>
            <a:endParaRPr/>
          </a:p>
          <a:p>
            <a:pPr marL="0" marR="0" lvl="0" indent="0" algn="l" rtl="0">
              <a:spcBef>
                <a:spcPts val="60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20"/>
          <p:cNvSpPr txBox="1"/>
          <p:nvPr/>
        </p:nvSpPr>
        <p:spPr>
          <a:xfrm>
            <a:off x="4114800" y="1845120"/>
            <a:ext cx="4381500" cy="30469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a:p>
            <a:pPr marL="0" marR="0" lvl="0" indent="-152400" algn="l" rtl="0">
              <a:spcBef>
                <a:spcPts val="0"/>
              </a:spcBef>
              <a:spcAft>
                <a:spcPts val="0"/>
              </a:spcAft>
              <a:buClr>
                <a:schemeClr val="dk1"/>
              </a:buClr>
              <a:buSzPts val="2400"/>
              <a:buFont typeface="Noto Sans Symbols"/>
              <a:buChar char="♣"/>
            </a:pPr>
            <a:r>
              <a:rPr lang="es-MX" sz="2400">
                <a:solidFill>
                  <a:schemeClr val="dk1"/>
                </a:solidFill>
                <a:latin typeface="Calibri"/>
                <a:ea typeface="Calibri"/>
                <a:cs typeface="Calibri"/>
                <a:sym typeface="Calibri"/>
              </a:rPr>
              <a:t>Técnicas de exploración como: visitas a recintos, instituciones, vistas previas de documentos, tomas exploratorias de testimonios, entrevistas exploratorias.</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05" name="Google Shape;305;p20"/>
          <p:cNvSpPr/>
          <p:nvPr/>
        </p:nvSpPr>
        <p:spPr>
          <a:xfrm>
            <a:off x="3429000" y="0"/>
            <a:ext cx="5715000" cy="1447800"/>
          </a:xfrm>
          <a:prstGeom prst="rect">
            <a:avLst/>
          </a:prstGeom>
          <a:solidFill>
            <a:srgbClr val="5F49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6" name="Google Shape;306;p20"/>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Clasificación de las técnicas de investigación documental</a:t>
            </a:r>
            <a:endParaRPr sz="2800">
              <a:solidFill>
                <a:srgbClr val="FFFFFF"/>
              </a:solidFill>
              <a:latin typeface="Calibri"/>
              <a:ea typeface="Calibri"/>
              <a:cs typeface="Calibri"/>
              <a:sym typeface="Calibri"/>
            </a:endParaRPr>
          </a:p>
        </p:txBody>
      </p:sp>
      <p:pic>
        <p:nvPicPr>
          <p:cNvPr id="307" name="Google Shape;307;p20"/>
          <p:cNvPicPr preferRelativeResize="0"/>
          <p:nvPr/>
        </p:nvPicPr>
        <p:blipFill rotWithShape="1">
          <a:blip r:embed="rId3">
            <a:alphaModFix/>
          </a:blip>
          <a:srcRect/>
          <a:stretch/>
        </p:blipFill>
        <p:spPr>
          <a:xfrm>
            <a:off x="0" y="1447800"/>
            <a:ext cx="3429000" cy="344430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21"/>
          <p:cNvSpPr txBox="1"/>
          <p:nvPr/>
        </p:nvSpPr>
        <p:spPr>
          <a:xfrm>
            <a:off x="1371600" y="1676400"/>
            <a:ext cx="7124700" cy="3108544"/>
          </a:xfrm>
          <a:prstGeom prst="rect">
            <a:avLst/>
          </a:prstGeom>
          <a:noFill/>
          <a:ln>
            <a:noFill/>
          </a:ln>
        </p:spPr>
        <p:txBody>
          <a:bodyPr spcFirstLastPara="1" wrap="square" lIns="91425" tIns="45700" rIns="91425" bIns="45700" anchor="t" anchorCtr="0">
            <a:spAutoFit/>
          </a:bodyPr>
          <a:lstStyle/>
          <a:p>
            <a:pPr marL="0" marR="0" lvl="0" indent="-177800" algn="l" rtl="0">
              <a:spcBef>
                <a:spcPts val="0"/>
              </a:spcBef>
              <a:spcAft>
                <a:spcPts val="0"/>
              </a:spcAft>
              <a:buClr>
                <a:schemeClr val="dk1"/>
              </a:buClr>
              <a:buSzPts val="2800"/>
              <a:buFont typeface="Noto Sans Symbols"/>
              <a:buChar char="♣"/>
            </a:pPr>
            <a:r>
              <a:rPr lang="es-MX" sz="2800">
                <a:solidFill>
                  <a:schemeClr val="dk1"/>
                </a:solidFill>
                <a:latin typeface="Calibri"/>
                <a:ea typeface="Calibri"/>
                <a:cs typeface="Calibri"/>
                <a:sym typeface="Calibri"/>
              </a:rPr>
              <a:t>Técnicas de investigación documental de procesamiento como aparato crítico, subrayado, notas al margen de texto, notas de sesión, consulta a fuentes alternativas como diccionarios, lecturas complementarias.</a:t>
            </a:r>
            <a:endParaRPr/>
          </a:p>
          <a:p>
            <a:pPr marL="0" marR="0" lvl="0" indent="0" algn="l" rtl="0">
              <a:spcBef>
                <a:spcPts val="0"/>
              </a:spcBef>
              <a:spcAft>
                <a:spcPts val="0"/>
              </a:spcAft>
              <a:buNone/>
            </a:pPr>
            <a:r>
              <a:rPr lang="es-MX" sz="2800">
                <a:solidFill>
                  <a:schemeClr val="dk1"/>
                </a:solidFill>
                <a:latin typeface="Calibri"/>
                <a:ea typeface="Calibri"/>
                <a:cs typeface="Calibri"/>
                <a:sym typeface="Calibri"/>
              </a:rPr>
              <a:t> </a:t>
            </a:r>
            <a:endParaRPr sz="28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800">
                <a:solidFill>
                  <a:schemeClr val="dk1"/>
                </a:solidFill>
                <a:latin typeface="Calibri"/>
                <a:ea typeface="Calibri"/>
                <a:cs typeface="Calibri"/>
                <a:sym typeface="Calibri"/>
              </a:rPr>
              <a:t> </a:t>
            </a:r>
            <a:endParaRPr sz="2800" b="0" i="0">
              <a:solidFill>
                <a:srgbClr val="000000"/>
              </a:solidFill>
              <a:latin typeface="Arial"/>
              <a:ea typeface="Arial"/>
              <a:cs typeface="Arial"/>
              <a:sym typeface="Arial"/>
            </a:endParaRPr>
          </a:p>
        </p:txBody>
      </p:sp>
      <p:sp>
        <p:nvSpPr>
          <p:cNvPr id="313" name="Google Shape;313;p21"/>
          <p:cNvSpPr/>
          <p:nvPr/>
        </p:nvSpPr>
        <p:spPr>
          <a:xfrm>
            <a:off x="1752600" y="0"/>
            <a:ext cx="5715000" cy="1447800"/>
          </a:xfrm>
          <a:prstGeom prst="rect">
            <a:avLst/>
          </a:prstGeom>
          <a:solidFill>
            <a:srgbClr val="5F49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4" name="Google Shape;314;p21"/>
          <p:cNvSpPr txBox="1"/>
          <p:nvPr/>
        </p:nvSpPr>
        <p:spPr>
          <a:xfrm>
            <a:off x="21336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Clasificación de las técnicas de investigación documental</a:t>
            </a:r>
            <a:endParaRPr sz="2800">
              <a:solidFill>
                <a:srgbClr val="FFFFFF"/>
              </a:solidFill>
              <a:latin typeface="Calibri"/>
              <a:ea typeface="Calibri"/>
              <a:cs typeface="Calibri"/>
              <a:sym typeface="Calibri"/>
            </a:endParaRPr>
          </a:p>
        </p:txBody>
      </p:sp>
      <p:pic>
        <p:nvPicPr>
          <p:cNvPr id="315" name="Google Shape;315;p21"/>
          <p:cNvPicPr preferRelativeResize="0"/>
          <p:nvPr/>
        </p:nvPicPr>
        <p:blipFill rotWithShape="1">
          <a:blip r:embed="rId3">
            <a:alphaModFix/>
          </a:blip>
          <a:srcRect t="26000" b="15999"/>
          <a:stretch/>
        </p:blipFill>
        <p:spPr>
          <a:xfrm>
            <a:off x="1981200" y="4267200"/>
            <a:ext cx="5080000" cy="22098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22"/>
          <p:cNvSpPr txBox="1"/>
          <p:nvPr/>
        </p:nvSpPr>
        <p:spPr>
          <a:xfrm>
            <a:off x="3429000" y="1981200"/>
            <a:ext cx="5219700" cy="39703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a:solidFill>
                  <a:schemeClr val="dk1"/>
                </a:solidFill>
                <a:latin typeface="Calibri"/>
                <a:ea typeface="Calibri"/>
                <a:cs typeface="Calibri"/>
                <a:sym typeface="Calibri"/>
              </a:rPr>
              <a:t> ♣ Técnicas de investigación documental </a:t>
            </a:r>
            <a:r>
              <a:rPr lang="es-MX" sz="2800" b="1">
                <a:solidFill>
                  <a:schemeClr val="dk1"/>
                </a:solidFill>
                <a:latin typeface="Calibri"/>
                <a:ea typeface="Calibri"/>
                <a:cs typeface="Calibri"/>
                <a:sym typeface="Calibri"/>
              </a:rPr>
              <a:t>de Recuperación</a:t>
            </a:r>
            <a:r>
              <a:rPr lang="es-MX" sz="2800">
                <a:solidFill>
                  <a:schemeClr val="dk1"/>
                </a:solidFill>
                <a:latin typeface="Calibri"/>
                <a:ea typeface="Calibri"/>
                <a:cs typeface="Calibri"/>
                <a:sym typeface="Calibri"/>
              </a:rPr>
              <a:t>: como mapas mentales, mapas conceptuales, cuadros sinópticos, fichas bibliográficas, fichas de trabajo, reseñas, resúmenes, registros de observación, reportes de entrevista. (Hernández, 2016)</a:t>
            </a:r>
            <a:endParaRPr sz="28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800">
                <a:solidFill>
                  <a:schemeClr val="dk1"/>
                </a:solidFill>
                <a:latin typeface="Calibri"/>
                <a:ea typeface="Calibri"/>
                <a:cs typeface="Calibri"/>
                <a:sym typeface="Calibri"/>
              </a:rPr>
              <a:t> </a:t>
            </a:r>
            <a:endParaRPr sz="2800" b="0" i="0">
              <a:solidFill>
                <a:srgbClr val="000000"/>
              </a:solidFill>
              <a:latin typeface="Arial"/>
              <a:ea typeface="Arial"/>
              <a:cs typeface="Arial"/>
              <a:sym typeface="Arial"/>
            </a:endParaRPr>
          </a:p>
        </p:txBody>
      </p:sp>
      <p:sp>
        <p:nvSpPr>
          <p:cNvPr id="321" name="Google Shape;321;p22"/>
          <p:cNvSpPr/>
          <p:nvPr/>
        </p:nvSpPr>
        <p:spPr>
          <a:xfrm>
            <a:off x="3429000" y="0"/>
            <a:ext cx="5715000" cy="1447800"/>
          </a:xfrm>
          <a:prstGeom prst="rect">
            <a:avLst/>
          </a:prstGeom>
          <a:solidFill>
            <a:srgbClr val="5F49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2" name="Google Shape;322;p22"/>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Clasificación de las técnicas de investigación documental</a:t>
            </a:r>
            <a:endParaRPr sz="2800">
              <a:solidFill>
                <a:srgbClr val="FFFFFF"/>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p23" descr="unnamed.png"/>
          <p:cNvPicPr preferRelativeResize="0"/>
          <p:nvPr/>
        </p:nvPicPr>
        <p:blipFill rotWithShape="1">
          <a:blip r:embed="rId3">
            <a:alphaModFix/>
          </a:blip>
          <a:srcRect/>
          <a:stretch/>
        </p:blipFill>
        <p:spPr>
          <a:xfrm>
            <a:off x="762000" y="990600"/>
            <a:ext cx="7413952" cy="46482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p24" descr="05882fecee1795c818406d71877c5abc.jpg"/>
          <p:cNvPicPr preferRelativeResize="0"/>
          <p:nvPr/>
        </p:nvPicPr>
        <p:blipFill rotWithShape="1">
          <a:blip r:embed="rId3">
            <a:alphaModFix/>
          </a:blip>
          <a:srcRect/>
          <a:stretch/>
        </p:blipFill>
        <p:spPr>
          <a:xfrm>
            <a:off x="1447800" y="1066800"/>
            <a:ext cx="5791200" cy="468224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Google Shape;337;p25" descr="LLAVES 2.jpg"/>
          <p:cNvPicPr preferRelativeResize="0"/>
          <p:nvPr/>
        </p:nvPicPr>
        <p:blipFill rotWithShape="1">
          <a:blip r:embed="rId3">
            <a:alphaModFix/>
          </a:blip>
          <a:srcRect l="3287" r="2248"/>
          <a:stretch/>
        </p:blipFill>
        <p:spPr>
          <a:xfrm>
            <a:off x="1143000" y="1447800"/>
            <a:ext cx="6934200" cy="4584700"/>
          </a:xfrm>
          <a:prstGeom prst="rect">
            <a:avLst/>
          </a:prstGeom>
          <a:noFill/>
          <a:ln>
            <a:noFill/>
          </a:ln>
        </p:spPr>
      </p:pic>
      <p:sp>
        <p:nvSpPr>
          <p:cNvPr id="338" name="Google Shape;338;p25"/>
          <p:cNvSpPr txBox="1"/>
          <p:nvPr/>
        </p:nvSpPr>
        <p:spPr>
          <a:xfrm>
            <a:off x="1143000" y="914400"/>
            <a:ext cx="2362200" cy="38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1800">
                <a:solidFill>
                  <a:schemeClr val="dk1"/>
                </a:solidFill>
                <a:latin typeface="Calibri"/>
                <a:ea typeface="Calibri"/>
                <a:cs typeface="Calibri"/>
                <a:sym typeface="Calibri"/>
              </a:rPr>
              <a:t>Cuadro sinóptico</a:t>
            </a:r>
            <a:endParaRPr sz="18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26"/>
          <p:cNvSpPr txBox="1"/>
          <p:nvPr/>
        </p:nvSpPr>
        <p:spPr>
          <a:xfrm>
            <a:off x="3429000" y="2319754"/>
            <a:ext cx="5219700" cy="49090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Para la revisión de los documentos, se recomienda:</a:t>
            </a:r>
            <a:endParaRPr sz="24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Leer el </a:t>
            </a:r>
            <a:r>
              <a:rPr lang="es-MX" sz="2400" b="1">
                <a:solidFill>
                  <a:schemeClr val="dk1"/>
                </a:solidFill>
                <a:latin typeface="Calibri"/>
                <a:ea typeface="Calibri"/>
                <a:cs typeface="Calibri"/>
                <a:sym typeface="Calibri"/>
              </a:rPr>
              <a:t>índice</a:t>
            </a:r>
            <a:r>
              <a:rPr lang="es-MX" sz="2400">
                <a:solidFill>
                  <a:schemeClr val="dk1"/>
                </a:solidFill>
                <a:latin typeface="Calibri"/>
                <a:ea typeface="Calibri"/>
                <a:cs typeface="Calibri"/>
                <a:sym typeface="Calibri"/>
              </a:rPr>
              <a:t> temático o índice general de la fuente.</a:t>
            </a:r>
            <a:endParaRPr sz="2400">
              <a:solidFill>
                <a:schemeClr val="dk1"/>
              </a:solidFill>
              <a:latin typeface="Calibri"/>
              <a:ea typeface="Calibri"/>
              <a:cs typeface="Calibri"/>
              <a:sym typeface="Calibri"/>
            </a:endParaRPr>
          </a:p>
          <a:p>
            <a:pPr marL="457200" marR="0" lvl="0" indent="-457200" algn="l" rtl="0">
              <a:spcBef>
                <a:spcPts val="60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Leer la </a:t>
            </a:r>
            <a:r>
              <a:rPr lang="es-MX" sz="2400" b="1">
                <a:solidFill>
                  <a:schemeClr val="dk1"/>
                </a:solidFill>
                <a:latin typeface="Calibri"/>
                <a:ea typeface="Calibri"/>
                <a:cs typeface="Calibri"/>
                <a:sym typeface="Calibri"/>
              </a:rPr>
              <a:t>introducción y el prólogo</a:t>
            </a:r>
            <a:endParaRPr sz="2400" b="1">
              <a:solidFill>
                <a:schemeClr val="dk1"/>
              </a:solidFill>
              <a:latin typeface="Calibri"/>
              <a:ea typeface="Calibri"/>
              <a:cs typeface="Calibri"/>
              <a:sym typeface="Calibri"/>
            </a:endParaRPr>
          </a:p>
          <a:p>
            <a:pPr marL="457200" marR="0" lvl="0" indent="-457200" algn="l" rtl="0">
              <a:spcBef>
                <a:spcPts val="60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Revisarlo de manera general y clasificarlo por subtemas</a:t>
            </a:r>
            <a:endParaRPr sz="2400">
              <a:solidFill>
                <a:schemeClr val="dk1"/>
              </a:solidFill>
              <a:latin typeface="Calibri"/>
              <a:ea typeface="Calibri"/>
              <a:cs typeface="Calibri"/>
              <a:sym typeface="Calibri"/>
            </a:endParaRPr>
          </a:p>
          <a:p>
            <a:pPr marL="457200" marR="0" lvl="0" indent="-457200" algn="l" rtl="0">
              <a:spcBef>
                <a:spcPts val="60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Revisar la </a:t>
            </a:r>
            <a:r>
              <a:rPr lang="es-MX" sz="2400" b="1">
                <a:solidFill>
                  <a:schemeClr val="dk1"/>
                </a:solidFill>
                <a:latin typeface="Calibri"/>
                <a:ea typeface="Calibri"/>
                <a:cs typeface="Calibri"/>
                <a:sym typeface="Calibri"/>
              </a:rPr>
              <a:t>actualidad</a:t>
            </a:r>
            <a:r>
              <a:rPr lang="es-MX" sz="2400">
                <a:solidFill>
                  <a:schemeClr val="dk1"/>
                </a:solidFill>
                <a:latin typeface="Calibri"/>
                <a:ea typeface="Calibri"/>
                <a:cs typeface="Calibri"/>
                <a:sym typeface="Calibri"/>
              </a:rPr>
              <a:t> y </a:t>
            </a:r>
            <a:r>
              <a:rPr lang="es-MX" sz="2400" b="1">
                <a:solidFill>
                  <a:schemeClr val="dk1"/>
                </a:solidFill>
                <a:latin typeface="Calibri"/>
                <a:ea typeface="Calibri"/>
                <a:cs typeface="Calibri"/>
                <a:sym typeface="Calibri"/>
              </a:rPr>
              <a:t>vigencia</a:t>
            </a:r>
            <a:r>
              <a:rPr lang="es-MX" sz="2400">
                <a:solidFill>
                  <a:schemeClr val="dk1"/>
                </a:solidFill>
                <a:latin typeface="Calibri"/>
                <a:ea typeface="Calibri"/>
                <a:cs typeface="Calibri"/>
                <a:sym typeface="Calibri"/>
              </a:rPr>
              <a:t> de la información</a:t>
            </a:r>
            <a:endParaRPr sz="2400">
              <a:solidFill>
                <a:schemeClr val="dk1"/>
              </a:solidFill>
              <a:latin typeface="Calibri"/>
              <a:ea typeface="Calibri"/>
              <a:cs typeface="Calibri"/>
              <a:sym typeface="Calibri"/>
            </a:endParaRPr>
          </a:p>
          <a:p>
            <a:pPr marL="457200" marR="0" lvl="0" indent="-457200" algn="l" rtl="0">
              <a:spcBef>
                <a:spcPts val="60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Analizar si la fuente es </a:t>
            </a:r>
            <a:r>
              <a:rPr lang="es-MX" sz="2400" b="1">
                <a:solidFill>
                  <a:schemeClr val="dk1"/>
                </a:solidFill>
                <a:latin typeface="Calibri"/>
                <a:ea typeface="Calibri"/>
                <a:cs typeface="Calibri"/>
                <a:sym typeface="Calibri"/>
              </a:rPr>
              <a:t>confiable</a:t>
            </a:r>
            <a:endParaRPr sz="2400" b="1">
              <a:solidFill>
                <a:schemeClr val="dk1"/>
              </a:solidFill>
              <a:latin typeface="Calibri"/>
              <a:ea typeface="Calibri"/>
              <a:cs typeface="Calibri"/>
              <a:sym typeface="Calibri"/>
            </a:endParaRPr>
          </a:p>
          <a:p>
            <a:pPr marL="0" marR="0" lvl="0" indent="0" algn="l" rtl="0">
              <a:spcBef>
                <a:spcPts val="600"/>
              </a:spcBef>
              <a:spcAft>
                <a:spcPts val="0"/>
              </a:spcAft>
              <a:buNone/>
            </a:pP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44" name="Google Shape;344;p26"/>
          <p:cNvSpPr/>
          <p:nvPr/>
        </p:nvSpPr>
        <p:spPr>
          <a:xfrm>
            <a:off x="3429000" y="0"/>
            <a:ext cx="5715000" cy="1447800"/>
          </a:xfrm>
          <a:prstGeom prst="rect">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5" name="Google Shape;345;p26"/>
          <p:cNvSpPr txBox="1"/>
          <p:nvPr/>
        </p:nvSpPr>
        <p:spPr>
          <a:xfrm>
            <a:off x="3810000" y="2286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Recomendaciones para la investigación documental</a:t>
            </a:r>
            <a:endParaRPr sz="2800">
              <a:solidFill>
                <a:srgbClr val="FFFFFF"/>
              </a:solidFill>
              <a:latin typeface="Calibri"/>
              <a:ea typeface="Calibri"/>
              <a:cs typeface="Calibri"/>
              <a:sym typeface="Calibri"/>
            </a:endParaRPr>
          </a:p>
        </p:txBody>
      </p:sp>
      <p:sp>
        <p:nvSpPr>
          <p:cNvPr id="346" name="Google Shape;346;p26"/>
          <p:cNvSpPr/>
          <p:nvPr/>
        </p:nvSpPr>
        <p:spPr>
          <a:xfrm>
            <a:off x="3429000" y="1796534"/>
            <a:ext cx="5262002"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dk1"/>
                </a:solidFill>
                <a:latin typeface="Calibri"/>
                <a:ea typeface="Calibri"/>
                <a:cs typeface="Calibri"/>
                <a:sym typeface="Calibri"/>
              </a:rPr>
              <a:t>Recomendaciones para la revisión</a:t>
            </a:r>
            <a:endParaRPr sz="2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27"/>
          <p:cNvSpPr txBox="1"/>
          <p:nvPr/>
        </p:nvSpPr>
        <p:spPr>
          <a:xfrm>
            <a:off x="3429000" y="1595021"/>
            <a:ext cx="5219700" cy="6032420"/>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En caso de documento encontrado en internet, </a:t>
            </a:r>
            <a:r>
              <a:rPr lang="es-MX" sz="2400" b="1">
                <a:solidFill>
                  <a:schemeClr val="dk1"/>
                </a:solidFill>
                <a:latin typeface="Calibri"/>
                <a:ea typeface="Calibri"/>
                <a:cs typeface="Calibri"/>
                <a:sym typeface="Calibri"/>
              </a:rPr>
              <a:t>guardar</a:t>
            </a:r>
            <a:r>
              <a:rPr lang="es-MX" sz="2400">
                <a:solidFill>
                  <a:schemeClr val="dk1"/>
                </a:solidFill>
                <a:latin typeface="Calibri"/>
                <a:ea typeface="Calibri"/>
                <a:cs typeface="Calibri"/>
                <a:sym typeface="Calibri"/>
              </a:rPr>
              <a:t> la dirección </a:t>
            </a:r>
            <a:r>
              <a:rPr lang="es-MX" sz="2400" b="1">
                <a:solidFill>
                  <a:schemeClr val="dk1"/>
                </a:solidFill>
                <a:latin typeface="Calibri"/>
                <a:ea typeface="Calibri"/>
                <a:cs typeface="Calibri"/>
                <a:sym typeface="Calibri"/>
              </a:rPr>
              <a:t>URL</a:t>
            </a:r>
            <a:r>
              <a:rPr lang="es-MX" sz="2400">
                <a:solidFill>
                  <a:schemeClr val="dk1"/>
                </a:solidFill>
                <a:latin typeface="Calibri"/>
                <a:ea typeface="Calibri"/>
                <a:cs typeface="Calibri"/>
                <a:sym typeface="Calibri"/>
              </a:rPr>
              <a:t>, así como </a:t>
            </a:r>
            <a:r>
              <a:rPr lang="es-MX" sz="2400" b="1">
                <a:solidFill>
                  <a:schemeClr val="dk1"/>
                </a:solidFill>
                <a:latin typeface="Calibri"/>
                <a:ea typeface="Calibri"/>
                <a:cs typeface="Calibri"/>
                <a:sym typeface="Calibri"/>
              </a:rPr>
              <a:t>la fecha de consulta</a:t>
            </a:r>
            <a:r>
              <a:rPr lang="es-MX" sz="2400">
                <a:solidFill>
                  <a:schemeClr val="dk1"/>
                </a:solidFill>
                <a:latin typeface="Calibri"/>
                <a:ea typeface="Calibri"/>
                <a:cs typeface="Calibri"/>
                <a:sym typeface="Calibri"/>
              </a:rPr>
              <a:t>.</a:t>
            </a:r>
            <a:endParaRPr sz="2400">
              <a:solidFill>
                <a:schemeClr val="dk1"/>
              </a:solidFill>
              <a:latin typeface="Calibri"/>
              <a:ea typeface="Calibri"/>
              <a:cs typeface="Calibri"/>
              <a:sym typeface="Calibri"/>
            </a:endParaRPr>
          </a:p>
          <a:p>
            <a:pPr marL="457200" marR="0" lvl="0" indent="-457200" algn="l" rtl="0">
              <a:spcBef>
                <a:spcPts val="120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En caso de fotocopias de un documento, fotocopiar la </a:t>
            </a:r>
            <a:r>
              <a:rPr lang="es-MX" sz="2400" b="1">
                <a:solidFill>
                  <a:schemeClr val="dk1"/>
                </a:solidFill>
                <a:latin typeface="Calibri"/>
                <a:ea typeface="Calibri"/>
                <a:cs typeface="Calibri"/>
                <a:sym typeface="Calibri"/>
              </a:rPr>
              <a:t>portada</a:t>
            </a:r>
            <a:r>
              <a:rPr lang="es-MX" sz="2400">
                <a:solidFill>
                  <a:schemeClr val="dk1"/>
                </a:solidFill>
                <a:latin typeface="Calibri"/>
                <a:ea typeface="Calibri"/>
                <a:cs typeface="Calibri"/>
                <a:sym typeface="Calibri"/>
              </a:rPr>
              <a:t> y la página que contenga la </a:t>
            </a:r>
            <a:r>
              <a:rPr lang="es-MX" sz="2400" b="1">
                <a:solidFill>
                  <a:schemeClr val="dk1"/>
                </a:solidFill>
                <a:latin typeface="Calibri"/>
                <a:ea typeface="Calibri"/>
                <a:cs typeface="Calibri"/>
                <a:sym typeface="Calibri"/>
              </a:rPr>
              <a:t>fecha</a:t>
            </a:r>
            <a:r>
              <a:rPr lang="es-MX" sz="2400">
                <a:solidFill>
                  <a:schemeClr val="dk1"/>
                </a:solidFill>
                <a:latin typeface="Calibri"/>
                <a:ea typeface="Calibri"/>
                <a:cs typeface="Calibri"/>
                <a:sym typeface="Calibri"/>
              </a:rPr>
              <a:t> y lugar de la </a:t>
            </a:r>
            <a:r>
              <a:rPr lang="es-MX" sz="2400" b="1">
                <a:solidFill>
                  <a:schemeClr val="dk1"/>
                </a:solidFill>
                <a:latin typeface="Calibri"/>
                <a:ea typeface="Calibri"/>
                <a:cs typeface="Calibri"/>
                <a:sym typeface="Calibri"/>
              </a:rPr>
              <a:t>edición</a:t>
            </a:r>
            <a:r>
              <a:rPr lang="es-MX" sz="2400">
                <a:solidFill>
                  <a:schemeClr val="dk1"/>
                </a:solidFill>
                <a:latin typeface="Calibri"/>
                <a:ea typeface="Calibri"/>
                <a:cs typeface="Calibri"/>
                <a:sym typeface="Calibri"/>
              </a:rPr>
              <a:t> e ISBN en caso de que lo contenga.</a:t>
            </a:r>
            <a:endParaRPr sz="2400">
              <a:solidFill>
                <a:schemeClr val="dk1"/>
              </a:solidFill>
              <a:latin typeface="Calibri"/>
              <a:ea typeface="Calibri"/>
              <a:cs typeface="Calibri"/>
              <a:sym typeface="Calibri"/>
            </a:endParaRPr>
          </a:p>
          <a:p>
            <a:pPr marL="457200" marR="0" lvl="0" indent="-457200" algn="l" rtl="0">
              <a:spcBef>
                <a:spcPts val="1200"/>
              </a:spcBef>
              <a:spcAft>
                <a:spcPts val="0"/>
              </a:spcAft>
              <a:buClr>
                <a:schemeClr val="dk1"/>
              </a:buClr>
              <a:buSzPts val="2400"/>
              <a:buFont typeface="Arial"/>
              <a:buChar char="•"/>
            </a:pPr>
            <a:r>
              <a:rPr lang="es-MX" sz="2400">
                <a:solidFill>
                  <a:schemeClr val="dk1"/>
                </a:solidFill>
                <a:latin typeface="Calibri"/>
                <a:ea typeface="Calibri"/>
                <a:cs typeface="Calibri"/>
                <a:sym typeface="Calibri"/>
              </a:rPr>
              <a:t>Se recomienda guardar los documentos temáticamente en carpetas digitales y/o físicas </a:t>
            </a:r>
            <a:endParaRPr sz="2400">
              <a:solidFill>
                <a:schemeClr val="dk1"/>
              </a:solidFill>
              <a:latin typeface="Calibri"/>
              <a:ea typeface="Calibri"/>
              <a:cs typeface="Calibri"/>
              <a:sym typeface="Calibri"/>
            </a:endParaRPr>
          </a:p>
          <a:p>
            <a:pPr marL="457200" marR="0" lvl="0" indent="-457200" algn="l" rtl="0">
              <a:spcBef>
                <a:spcPts val="1200"/>
              </a:spcBef>
              <a:spcAft>
                <a:spcPts val="0"/>
              </a:spcAft>
              <a:buClr>
                <a:schemeClr val="dk1"/>
              </a:buClr>
              <a:buSzPts val="2400"/>
              <a:buFont typeface="Arial"/>
              <a:buChar char="•"/>
            </a:pPr>
            <a:r>
              <a:rPr lang="es-MX" sz="2400" b="1">
                <a:solidFill>
                  <a:schemeClr val="dk1"/>
                </a:solidFill>
                <a:latin typeface="Calibri"/>
                <a:ea typeface="Calibri"/>
                <a:cs typeface="Calibri"/>
                <a:sym typeface="Calibri"/>
              </a:rPr>
              <a:t>Elaborar fichas </a:t>
            </a:r>
            <a:r>
              <a:rPr lang="es-MX" sz="2400">
                <a:solidFill>
                  <a:schemeClr val="dk1"/>
                </a:solidFill>
                <a:latin typeface="Calibri"/>
                <a:ea typeface="Calibri"/>
                <a:cs typeface="Calibri"/>
                <a:sym typeface="Calibri"/>
              </a:rPr>
              <a:t>de trabajo.</a:t>
            </a:r>
            <a:endParaRPr sz="2400">
              <a:solidFill>
                <a:schemeClr val="dk1"/>
              </a:solidFill>
              <a:latin typeface="Calibri"/>
              <a:ea typeface="Calibri"/>
              <a:cs typeface="Calibri"/>
              <a:sym typeface="Calibri"/>
            </a:endParaRPr>
          </a:p>
          <a:p>
            <a:pPr marL="0" marR="0" lvl="0" indent="0" algn="l" rtl="0">
              <a:spcBef>
                <a:spcPts val="1200"/>
              </a:spcBef>
              <a:spcAft>
                <a:spcPts val="0"/>
              </a:spcAft>
              <a:buNone/>
            </a:pP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457200" marR="0" lvl="0" indent="-457200" algn="r" rtl="0">
              <a:spcBef>
                <a:spcPts val="120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52" name="Google Shape;352;p27"/>
          <p:cNvSpPr/>
          <p:nvPr/>
        </p:nvSpPr>
        <p:spPr>
          <a:xfrm>
            <a:off x="3429000" y="0"/>
            <a:ext cx="5715000" cy="1447800"/>
          </a:xfrm>
          <a:prstGeom prst="rect">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53" name="Google Shape;353;p27"/>
          <p:cNvSpPr txBox="1"/>
          <p:nvPr/>
        </p:nvSpPr>
        <p:spPr>
          <a:xfrm>
            <a:off x="3810000" y="2286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Recomendaciones para la investigación documental</a:t>
            </a:r>
            <a:endParaRPr sz="2800">
              <a:solidFill>
                <a:srgbClr val="FFFFFF"/>
              </a:solidFill>
              <a:latin typeface="Calibri"/>
              <a:ea typeface="Calibri"/>
              <a:cs typeface="Calibri"/>
              <a:sym typeface="Calibri"/>
            </a:endParaRPr>
          </a:p>
        </p:txBody>
      </p:sp>
      <p:sp>
        <p:nvSpPr>
          <p:cNvPr id="354" name="Google Shape;354;p27"/>
          <p:cNvSpPr/>
          <p:nvPr/>
        </p:nvSpPr>
        <p:spPr>
          <a:xfrm>
            <a:off x="377649" y="2819400"/>
            <a:ext cx="2670351"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chemeClr val="dk1"/>
                </a:solidFill>
                <a:latin typeface="Calibri"/>
                <a:ea typeface="Calibri"/>
                <a:cs typeface="Calibri"/>
                <a:sym typeface="Calibri"/>
              </a:rPr>
              <a:t>Recomendaciones para su recuperación</a:t>
            </a:r>
            <a:r>
              <a:rPr lang="es-MX" sz="2800">
                <a:solidFill>
                  <a:schemeClr val="dk1"/>
                </a:solidFill>
                <a:latin typeface="Calibri"/>
                <a:ea typeface="Calibri"/>
                <a:cs typeface="Calibri"/>
                <a:sym typeface="Calibri"/>
              </a:rPr>
              <a:t>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28"/>
          <p:cNvSpPr txBox="1"/>
          <p:nvPr/>
        </p:nvSpPr>
        <p:spPr>
          <a:xfrm>
            <a:off x="1295400" y="2286000"/>
            <a:ext cx="6896100" cy="34163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La necesidad de investigar es una forma de evolucionar y </a:t>
            </a:r>
            <a:r>
              <a:rPr lang="es-MX" sz="2400" b="1">
                <a:solidFill>
                  <a:schemeClr val="dk1"/>
                </a:solidFill>
                <a:latin typeface="Calibri"/>
                <a:ea typeface="Calibri"/>
                <a:cs typeface="Calibri"/>
                <a:sym typeface="Calibri"/>
              </a:rPr>
              <a:t>cambiar mediante el conocimiento profundo</a:t>
            </a:r>
            <a:r>
              <a:rPr lang="es-MX" sz="2400">
                <a:solidFill>
                  <a:schemeClr val="dk1"/>
                </a:solidFill>
                <a:latin typeface="Calibri"/>
                <a:ea typeface="Calibri"/>
                <a:cs typeface="Calibri"/>
                <a:sym typeface="Calibri"/>
              </a:rPr>
              <a:t> de un tema, para lo cual es preciso que el diseñador cuente con una capacitación en el campo científico, con el fin de proporcionarle las herramientas que le permitan </a:t>
            </a:r>
            <a:r>
              <a:rPr lang="es-MX" sz="2400" b="1">
                <a:solidFill>
                  <a:schemeClr val="dk1"/>
                </a:solidFill>
                <a:latin typeface="Calibri"/>
                <a:ea typeface="Calibri"/>
                <a:cs typeface="Calibri"/>
                <a:sym typeface="Calibri"/>
              </a:rPr>
              <a:t>ejercer una crítica sistemática</a:t>
            </a:r>
            <a:r>
              <a:rPr lang="es-MX" sz="2400">
                <a:solidFill>
                  <a:schemeClr val="dk1"/>
                </a:solidFill>
                <a:latin typeface="Calibri"/>
                <a:ea typeface="Calibri"/>
                <a:cs typeface="Calibri"/>
                <a:sym typeface="Calibri"/>
              </a:rPr>
              <a:t> bajo las cuales se presentan los </a:t>
            </a:r>
            <a:r>
              <a:rPr lang="es-MX" sz="2400" b="1">
                <a:solidFill>
                  <a:schemeClr val="dk1"/>
                </a:solidFill>
                <a:latin typeface="Calibri"/>
                <a:ea typeface="Calibri"/>
                <a:cs typeface="Calibri"/>
                <a:sym typeface="Calibri"/>
              </a:rPr>
              <a:t>problemas propios</a:t>
            </a:r>
            <a:r>
              <a:rPr lang="es-MX" sz="2400">
                <a:solidFill>
                  <a:schemeClr val="dk1"/>
                </a:solidFill>
                <a:latin typeface="Calibri"/>
                <a:ea typeface="Calibri"/>
                <a:cs typeface="Calibri"/>
                <a:sym typeface="Calibri"/>
              </a:rPr>
              <a:t> de la disciplina </a:t>
            </a:r>
            <a:r>
              <a:rPr lang="es-MX" sz="2400" b="1">
                <a:solidFill>
                  <a:schemeClr val="dk1"/>
                </a:solidFill>
                <a:latin typeface="Calibri"/>
                <a:ea typeface="Calibri"/>
                <a:cs typeface="Calibri"/>
                <a:sym typeface="Calibri"/>
              </a:rPr>
              <a:t>del Diseño.</a:t>
            </a: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60" name="Google Shape;360;p28"/>
          <p:cNvSpPr/>
          <p:nvPr/>
        </p:nvSpPr>
        <p:spPr>
          <a:xfrm>
            <a:off x="0" y="0"/>
            <a:ext cx="9144000" cy="1447800"/>
          </a:xfrm>
          <a:prstGeom prst="rect">
            <a:avLst/>
          </a:prstGeom>
          <a:solidFill>
            <a:srgbClr val="6600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1" name="Google Shape;361;p28"/>
          <p:cNvSpPr txBox="1"/>
          <p:nvPr/>
        </p:nvSpPr>
        <p:spPr>
          <a:xfrm>
            <a:off x="3352800" y="490210"/>
            <a:ext cx="2209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Conclusiones</a:t>
            </a:r>
            <a:endParaRPr sz="2800">
              <a:solidFill>
                <a:srgbClr val="FFFFFF"/>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29"/>
          <p:cNvSpPr txBox="1"/>
          <p:nvPr/>
        </p:nvSpPr>
        <p:spPr>
          <a:xfrm>
            <a:off x="1295400" y="2590800"/>
            <a:ext cx="6896100" cy="30469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La </a:t>
            </a:r>
            <a:r>
              <a:rPr lang="es-MX" sz="2400" b="1">
                <a:solidFill>
                  <a:schemeClr val="dk1"/>
                </a:solidFill>
                <a:latin typeface="Calibri"/>
                <a:ea typeface="Calibri"/>
                <a:cs typeface="Calibri"/>
                <a:sym typeface="Calibri"/>
              </a:rPr>
              <a:t>investigación documental sirve </a:t>
            </a:r>
            <a:r>
              <a:rPr lang="es-MX" sz="2400">
                <a:solidFill>
                  <a:schemeClr val="dk1"/>
                </a:solidFill>
                <a:latin typeface="Calibri"/>
                <a:ea typeface="Calibri"/>
                <a:cs typeface="Calibri"/>
                <a:sym typeface="Calibri"/>
              </a:rPr>
              <a:t>para obtener los </a:t>
            </a:r>
            <a:r>
              <a:rPr lang="es-MX" sz="2400" b="1">
                <a:solidFill>
                  <a:schemeClr val="dk1"/>
                </a:solidFill>
                <a:latin typeface="Calibri"/>
                <a:ea typeface="Calibri"/>
                <a:cs typeface="Calibri"/>
                <a:sym typeface="Calibri"/>
              </a:rPr>
              <a:t>datos esenciales para hacer diseño</a:t>
            </a:r>
            <a:r>
              <a:rPr lang="es-MX" sz="2400">
                <a:solidFill>
                  <a:schemeClr val="dk1"/>
                </a:solidFill>
                <a:latin typeface="Calibri"/>
                <a:ea typeface="Calibri"/>
                <a:cs typeface="Calibri"/>
                <a:sym typeface="Calibri"/>
              </a:rPr>
              <a:t>, que incluye investigaciones sobre historia, estética, percepción, materiales, procesos y otras perspectivas en el diseño como lo social, lo económico, lo político, lo ético, lo cultural, entre otros aspectos. </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67" name="Google Shape;367;p29"/>
          <p:cNvSpPr/>
          <p:nvPr/>
        </p:nvSpPr>
        <p:spPr>
          <a:xfrm>
            <a:off x="0" y="0"/>
            <a:ext cx="9144000" cy="1447800"/>
          </a:xfrm>
          <a:prstGeom prst="rect">
            <a:avLst/>
          </a:prstGeom>
          <a:solidFill>
            <a:srgbClr val="6600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8" name="Google Shape;368;p29"/>
          <p:cNvSpPr txBox="1"/>
          <p:nvPr/>
        </p:nvSpPr>
        <p:spPr>
          <a:xfrm>
            <a:off x="3352800" y="490210"/>
            <a:ext cx="2209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Conclusiones</a:t>
            </a:r>
            <a:endParaRPr sz="2800">
              <a:solidFill>
                <a:srgbClr val="FFFFFF"/>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p:nvPr/>
        </p:nvSpPr>
        <p:spPr>
          <a:xfrm>
            <a:off x="5791200" y="2286000"/>
            <a:ext cx="3200400" cy="37856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Conocer y practicar los principios y procedimientos de la investigación documental para construir datos, información y conocimiento para el desarrollo de proyectos de diseño.</a:t>
            </a:r>
            <a:endParaRPr sz="2400">
              <a:solidFill>
                <a:schemeClr val="dk1"/>
              </a:solidFill>
              <a:latin typeface="Calibri"/>
              <a:ea typeface="Calibri"/>
              <a:cs typeface="Calibri"/>
              <a:sym typeface="Calibri"/>
            </a:endParaRPr>
          </a:p>
        </p:txBody>
      </p:sp>
      <p:sp>
        <p:nvSpPr>
          <p:cNvPr id="110" name="Google Shape;11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s-MX"/>
              <a:t>3</a:t>
            </a:fld>
            <a:endParaRPr/>
          </a:p>
        </p:txBody>
      </p:sp>
      <p:sp>
        <p:nvSpPr>
          <p:cNvPr id="111" name="Google Shape;111;p3"/>
          <p:cNvSpPr/>
          <p:nvPr/>
        </p:nvSpPr>
        <p:spPr>
          <a:xfrm>
            <a:off x="2819400" y="0"/>
            <a:ext cx="2819400" cy="6858000"/>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3"/>
          <p:cNvSpPr/>
          <p:nvPr/>
        </p:nvSpPr>
        <p:spPr>
          <a:xfrm>
            <a:off x="0" y="0"/>
            <a:ext cx="2819400" cy="6858000"/>
          </a:xfrm>
          <a:prstGeom prst="rect">
            <a:avLst/>
          </a:prstGeom>
          <a:solidFill>
            <a:srgbClr val="CB0F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3"/>
          <p:cNvSpPr txBox="1"/>
          <p:nvPr/>
        </p:nvSpPr>
        <p:spPr>
          <a:xfrm>
            <a:off x="304800" y="609600"/>
            <a:ext cx="22860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4400" b="1">
                <a:solidFill>
                  <a:schemeClr val="lt1"/>
                </a:solidFill>
                <a:latin typeface="Calibri"/>
                <a:ea typeface="Calibri"/>
                <a:cs typeface="Calibri"/>
                <a:sym typeface="Calibri"/>
              </a:rPr>
              <a:t>Objetivo</a:t>
            </a:r>
            <a:endParaRPr sz="4400" b="1">
              <a:solidFill>
                <a:schemeClr val="lt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30"/>
          <p:cNvSpPr txBox="1"/>
          <p:nvPr/>
        </p:nvSpPr>
        <p:spPr>
          <a:xfrm>
            <a:off x="1295400" y="2590800"/>
            <a:ext cx="6896100"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La investigación documental sirve para </a:t>
            </a:r>
            <a:r>
              <a:rPr lang="es-MX" sz="2400" b="1">
                <a:solidFill>
                  <a:schemeClr val="dk1"/>
                </a:solidFill>
                <a:latin typeface="Calibri"/>
                <a:ea typeface="Calibri"/>
                <a:cs typeface="Calibri"/>
                <a:sym typeface="Calibri"/>
              </a:rPr>
              <a:t>comprender el problema de diseño</a:t>
            </a:r>
            <a:r>
              <a:rPr lang="es-MX" sz="2400">
                <a:solidFill>
                  <a:schemeClr val="dk1"/>
                </a:solidFill>
                <a:latin typeface="Calibri"/>
                <a:ea typeface="Calibri"/>
                <a:cs typeface="Calibri"/>
                <a:sym typeface="Calibri"/>
              </a:rPr>
              <a:t>,</a:t>
            </a:r>
            <a:r>
              <a:rPr lang="es-MX" sz="2400" b="1">
                <a:solidFill>
                  <a:schemeClr val="dk1"/>
                </a:solidFill>
                <a:latin typeface="Calibri"/>
                <a:ea typeface="Calibri"/>
                <a:cs typeface="Calibri"/>
                <a:sym typeface="Calibri"/>
              </a:rPr>
              <a:t> encontrar </a:t>
            </a:r>
            <a:r>
              <a:rPr lang="es-MX" sz="2400">
                <a:solidFill>
                  <a:schemeClr val="dk1"/>
                </a:solidFill>
                <a:latin typeface="Calibri"/>
                <a:ea typeface="Calibri"/>
                <a:cs typeface="Calibri"/>
                <a:sym typeface="Calibri"/>
              </a:rPr>
              <a:t>las </a:t>
            </a:r>
            <a:r>
              <a:rPr lang="es-MX" sz="2400" b="1">
                <a:solidFill>
                  <a:schemeClr val="dk1"/>
                </a:solidFill>
                <a:latin typeface="Calibri"/>
                <a:ea typeface="Calibri"/>
                <a:cs typeface="Calibri"/>
                <a:sym typeface="Calibri"/>
              </a:rPr>
              <a:t>relaciones</a:t>
            </a:r>
            <a:r>
              <a:rPr lang="es-MX" sz="2400">
                <a:solidFill>
                  <a:schemeClr val="dk1"/>
                </a:solidFill>
                <a:latin typeface="Calibri"/>
                <a:ea typeface="Calibri"/>
                <a:cs typeface="Calibri"/>
                <a:sym typeface="Calibri"/>
              </a:rPr>
              <a:t> de sus principales elementos que son la relación hombre objeto y contexto.</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74" name="Google Shape;374;p30"/>
          <p:cNvSpPr/>
          <p:nvPr/>
        </p:nvSpPr>
        <p:spPr>
          <a:xfrm>
            <a:off x="0" y="0"/>
            <a:ext cx="9144000" cy="1447800"/>
          </a:xfrm>
          <a:prstGeom prst="rect">
            <a:avLst/>
          </a:prstGeom>
          <a:solidFill>
            <a:srgbClr val="6600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5" name="Google Shape;375;p30"/>
          <p:cNvSpPr txBox="1"/>
          <p:nvPr/>
        </p:nvSpPr>
        <p:spPr>
          <a:xfrm>
            <a:off x="3352800" y="490210"/>
            <a:ext cx="2209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Conclusiones</a:t>
            </a:r>
            <a:endParaRPr sz="2800">
              <a:solidFill>
                <a:srgbClr val="FFFFFF"/>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31"/>
          <p:cNvSpPr txBox="1"/>
          <p:nvPr/>
        </p:nvSpPr>
        <p:spPr>
          <a:xfrm>
            <a:off x="3505200" y="2590800"/>
            <a:ext cx="4686300" cy="37856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a:solidFill>
                  <a:schemeClr val="dk1"/>
                </a:solidFill>
                <a:latin typeface="Calibri"/>
                <a:ea typeface="Calibri"/>
                <a:cs typeface="Calibri"/>
                <a:sym typeface="Calibri"/>
              </a:rPr>
              <a:t>Para un proyecto de diseño, la investigación no solo se desarrolla en la fase previa del proceso creativo, sino que tiene lugar en diferentes estados del proceso, en la misma fase de diseñar, así como en fases posteriores como lo es la fase de prueba e implementación.</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r>
              <a:rPr lang="es-MX" sz="2400">
                <a:solidFill>
                  <a:schemeClr val="dk1"/>
                </a:solidFill>
                <a:latin typeface="Calibri"/>
                <a:ea typeface="Calibri"/>
                <a:cs typeface="Calibri"/>
                <a:sym typeface="Calibri"/>
              </a:rPr>
              <a:t> </a:t>
            </a:r>
            <a:endParaRPr sz="24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400">
                <a:solidFill>
                  <a:schemeClr val="dk1"/>
                </a:solidFill>
                <a:latin typeface="Calibri"/>
                <a:ea typeface="Calibri"/>
                <a:cs typeface="Calibri"/>
                <a:sym typeface="Calibri"/>
              </a:rPr>
              <a:t> </a:t>
            </a:r>
            <a:endParaRPr sz="2400" b="0" i="0">
              <a:solidFill>
                <a:srgbClr val="000000"/>
              </a:solidFill>
              <a:latin typeface="Arial"/>
              <a:ea typeface="Arial"/>
              <a:cs typeface="Arial"/>
              <a:sym typeface="Arial"/>
            </a:endParaRPr>
          </a:p>
        </p:txBody>
      </p:sp>
      <p:sp>
        <p:nvSpPr>
          <p:cNvPr id="381" name="Google Shape;381;p31"/>
          <p:cNvSpPr/>
          <p:nvPr/>
        </p:nvSpPr>
        <p:spPr>
          <a:xfrm>
            <a:off x="0" y="0"/>
            <a:ext cx="9144000" cy="1447800"/>
          </a:xfrm>
          <a:prstGeom prst="rect">
            <a:avLst/>
          </a:prstGeom>
          <a:solidFill>
            <a:srgbClr val="66006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2" name="Google Shape;382;p31"/>
          <p:cNvSpPr txBox="1"/>
          <p:nvPr/>
        </p:nvSpPr>
        <p:spPr>
          <a:xfrm>
            <a:off x="3352800" y="490210"/>
            <a:ext cx="2209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Conclusiones</a:t>
            </a:r>
            <a:endParaRPr sz="2800">
              <a:solidFill>
                <a:srgbClr val="FFFFFF"/>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32"/>
          <p:cNvSpPr txBox="1"/>
          <p:nvPr/>
        </p:nvSpPr>
        <p:spPr>
          <a:xfrm>
            <a:off x="457200" y="1828800"/>
            <a:ext cx="7391400" cy="52014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a:solidFill>
                  <a:schemeClr val="dk1"/>
                </a:solidFill>
                <a:latin typeface="Calibri"/>
                <a:ea typeface="Calibri"/>
                <a:cs typeface="Calibri"/>
                <a:sym typeface="Calibri"/>
              </a:rPr>
              <a:t>EcuRed contributors. (29 de enero de 2014). </a:t>
            </a:r>
            <a:r>
              <a:rPr lang="es-MX" sz="2000" i="1">
                <a:solidFill>
                  <a:schemeClr val="dk1"/>
                </a:solidFill>
                <a:latin typeface="Calibri"/>
                <a:ea typeface="Calibri"/>
                <a:cs typeface="Calibri"/>
                <a:sym typeface="Calibri"/>
              </a:rPr>
              <a:t>Enciclipedora colaborativa en la red cubana.</a:t>
            </a:r>
            <a:r>
              <a:rPr lang="es-MX" sz="2000">
                <a:solidFill>
                  <a:schemeClr val="dk1"/>
                </a:solidFill>
                <a:latin typeface="Calibri"/>
                <a:ea typeface="Calibri"/>
                <a:cs typeface="Calibri"/>
                <a:sym typeface="Calibri"/>
              </a:rPr>
              <a:t> (EcuRed, Ed.) Obtenido de Metodología de la investigación documental: </a:t>
            </a:r>
            <a:r>
              <a:rPr lang="es-MX" sz="2000" u="sng">
                <a:solidFill>
                  <a:schemeClr val="dk1"/>
                </a:solidFill>
                <a:latin typeface="Calibri"/>
                <a:ea typeface="Calibri"/>
                <a:cs typeface="Calibri"/>
                <a:sym typeface="Calibri"/>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https://www.ecured.cu/index.php?title=Metodolog%C3%ADa_de_la_investigaci%C3%B3n_documental&amp;oldid=2150014</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Garza T., Enrique (1988) Hacia una metodología de la reconstrucción. Fundamentos, Crítica y Alternativas a la Metodología y Técnicas de Investigación. México. Porrúa-UNAM (41-51)</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Hernández, J. (28 de Octubre de 2016). </a:t>
            </a:r>
            <a:r>
              <a:rPr lang="es-MX" sz="2000" i="1">
                <a:solidFill>
                  <a:schemeClr val="dk1"/>
                </a:solidFill>
                <a:latin typeface="Calibri"/>
                <a:ea typeface="Calibri"/>
                <a:cs typeface="Calibri"/>
                <a:sym typeface="Calibri"/>
              </a:rPr>
              <a:t>Técnica de Investigación documental.</a:t>
            </a:r>
            <a:r>
              <a:rPr lang="es-MX" sz="2000">
                <a:solidFill>
                  <a:schemeClr val="dk1"/>
                </a:solidFill>
                <a:latin typeface="Calibri"/>
                <a:ea typeface="Calibri"/>
                <a:cs typeface="Calibri"/>
                <a:sym typeface="Calibri"/>
              </a:rPr>
              <a:t> Recuperado el 12 de julio de 2019, de Prezi.com: </a:t>
            </a:r>
            <a:r>
              <a:rPr lang="es-MX" sz="2000" u="sng">
                <a:solidFill>
                  <a:schemeClr val="dk1"/>
                </a:solidFill>
                <a:latin typeface="Calibri"/>
                <a:ea typeface="Calibri"/>
                <a:cs typeface="Calibri"/>
                <a:sym typeface="Calibri"/>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https://prezi.com/5vysoc-vo3kn/tecnica-de-investigacion-documental/</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s-MX"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1800">
                <a:solidFill>
                  <a:schemeClr val="dk1"/>
                </a:solidFill>
                <a:latin typeface="Calibri"/>
                <a:ea typeface="Calibri"/>
                <a:cs typeface="Calibri"/>
                <a:sym typeface="Calibri"/>
              </a:rPr>
              <a:t> </a:t>
            </a:r>
            <a:endParaRPr sz="1800" b="0" i="0">
              <a:solidFill>
                <a:srgbClr val="000000"/>
              </a:solidFill>
              <a:latin typeface="Arial"/>
              <a:ea typeface="Arial"/>
              <a:cs typeface="Arial"/>
              <a:sym typeface="Arial"/>
            </a:endParaRPr>
          </a:p>
        </p:txBody>
      </p:sp>
      <p:sp>
        <p:nvSpPr>
          <p:cNvPr id="388" name="Google Shape;388;p32"/>
          <p:cNvSpPr/>
          <p:nvPr/>
        </p:nvSpPr>
        <p:spPr>
          <a:xfrm>
            <a:off x="0" y="0"/>
            <a:ext cx="9144000" cy="14478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9" name="Google Shape;389;p32"/>
          <p:cNvSpPr txBox="1"/>
          <p:nvPr/>
        </p:nvSpPr>
        <p:spPr>
          <a:xfrm>
            <a:off x="609600" y="490210"/>
            <a:ext cx="2209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Bibliografía</a:t>
            </a:r>
            <a:endParaRPr sz="2800">
              <a:solidFill>
                <a:srgbClr val="FFFFFF"/>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33"/>
          <p:cNvSpPr txBox="1"/>
          <p:nvPr/>
        </p:nvSpPr>
        <p:spPr>
          <a:xfrm>
            <a:off x="457200" y="1828800"/>
            <a:ext cx="6743700" cy="47089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a:solidFill>
                  <a:schemeClr val="dk1"/>
                </a:solidFill>
                <a:latin typeface="Calibri"/>
                <a:ea typeface="Calibri"/>
                <a:cs typeface="Calibri"/>
                <a:sym typeface="Calibri"/>
              </a:rPr>
              <a:t>Robledo Mérica, C. (2006). </a:t>
            </a:r>
            <a:r>
              <a:rPr lang="es-MX" sz="2000" i="1">
                <a:solidFill>
                  <a:schemeClr val="dk1"/>
                </a:solidFill>
                <a:latin typeface="Calibri"/>
                <a:ea typeface="Calibri"/>
                <a:cs typeface="Calibri"/>
                <a:sym typeface="Calibri"/>
              </a:rPr>
              <a:t>Técnicas y proceso de investigación científica.</a:t>
            </a:r>
            <a:r>
              <a:rPr lang="es-MX" sz="2000">
                <a:solidFill>
                  <a:schemeClr val="dk1"/>
                </a:solidFill>
                <a:latin typeface="Calibri"/>
                <a:ea typeface="Calibri"/>
                <a:cs typeface="Calibri"/>
                <a:sym typeface="Calibri"/>
              </a:rPr>
              <a:t> Guatemala: Universidad de San Carlos.</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Rojas Crotte, I. R. (2011). Elementos para el diseño de técnicas de investigación: una propuesta de definiciones y procedimientos en la investigación científica. </a:t>
            </a:r>
            <a:r>
              <a:rPr lang="es-MX" sz="2000" i="1">
                <a:solidFill>
                  <a:schemeClr val="dk1"/>
                </a:solidFill>
                <a:latin typeface="Calibri"/>
                <a:ea typeface="Calibri"/>
                <a:cs typeface="Calibri"/>
                <a:sym typeface="Calibri"/>
              </a:rPr>
              <a:t>Tiempo de Educar</a:t>
            </a:r>
            <a:r>
              <a:rPr lang="es-MX" sz="2000">
                <a:solidFill>
                  <a:schemeClr val="dk1"/>
                </a:solidFill>
                <a:latin typeface="Calibri"/>
                <a:ea typeface="Calibri"/>
                <a:cs typeface="Calibri"/>
                <a:sym typeface="Calibri"/>
              </a:rPr>
              <a:t> </a:t>
            </a:r>
            <a:r>
              <a:rPr lang="es-MX" sz="2000" i="1">
                <a:solidFill>
                  <a:schemeClr val="dk1"/>
                </a:solidFill>
                <a:latin typeface="Calibri"/>
                <a:ea typeface="Calibri"/>
                <a:cs typeface="Calibri"/>
                <a:sym typeface="Calibri"/>
              </a:rPr>
              <a:t>, 12</a:t>
            </a:r>
            <a:r>
              <a:rPr lang="es-MX" sz="2000">
                <a:solidFill>
                  <a:schemeClr val="dk1"/>
                </a:solidFill>
                <a:latin typeface="Calibri"/>
                <a:ea typeface="Calibri"/>
                <a:cs typeface="Calibri"/>
                <a:sym typeface="Calibri"/>
              </a:rPr>
              <a:t> (24), 277-297.</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Tecnológico Superior de Ciudad Acuña. (5 de septiembre de 2016). </a:t>
            </a:r>
            <a:r>
              <a:rPr lang="es-MX" sz="2000" i="1">
                <a:solidFill>
                  <a:schemeClr val="dk1"/>
                </a:solidFill>
                <a:latin typeface="Calibri"/>
                <a:ea typeface="Calibri"/>
                <a:cs typeface="Calibri"/>
                <a:sym typeface="Calibri"/>
              </a:rPr>
              <a:t>Tipos de investigación cuadro comparativo.</a:t>
            </a:r>
            <a:r>
              <a:rPr lang="es-MX" sz="2000">
                <a:solidFill>
                  <a:schemeClr val="dk1"/>
                </a:solidFill>
                <a:latin typeface="Calibri"/>
                <a:ea typeface="Calibri"/>
                <a:cs typeface="Calibri"/>
                <a:sym typeface="Calibri"/>
              </a:rPr>
              <a:t> Recuperado el 5 de julio de 2019, de SlideShare: https://es.slideshare.net/joahnz/tipos-de-investigacion-cuadro-comparativo</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457200" marR="0" lvl="0" indent="-457200" algn="r" rtl="0">
              <a:spcBef>
                <a:spcPts val="0"/>
              </a:spcBef>
              <a:spcAft>
                <a:spcPts val="0"/>
              </a:spcAft>
              <a:buNone/>
            </a:pPr>
            <a:r>
              <a:rPr lang="es-MX" sz="2000">
                <a:solidFill>
                  <a:schemeClr val="dk1"/>
                </a:solidFill>
                <a:latin typeface="Calibri"/>
                <a:ea typeface="Calibri"/>
                <a:cs typeface="Calibri"/>
                <a:sym typeface="Calibri"/>
              </a:rPr>
              <a:t> </a:t>
            </a:r>
            <a:endParaRPr sz="2000" b="0" i="0">
              <a:solidFill>
                <a:srgbClr val="000000"/>
              </a:solidFill>
              <a:latin typeface="Arial"/>
              <a:ea typeface="Arial"/>
              <a:cs typeface="Arial"/>
              <a:sym typeface="Arial"/>
            </a:endParaRPr>
          </a:p>
        </p:txBody>
      </p:sp>
      <p:sp>
        <p:nvSpPr>
          <p:cNvPr id="395" name="Google Shape;395;p33"/>
          <p:cNvSpPr/>
          <p:nvPr/>
        </p:nvSpPr>
        <p:spPr>
          <a:xfrm>
            <a:off x="0" y="0"/>
            <a:ext cx="9144000" cy="1447800"/>
          </a:xfrm>
          <a:prstGeom prst="rect">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6" name="Google Shape;396;p33"/>
          <p:cNvSpPr txBox="1"/>
          <p:nvPr/>
        </p:nvSpPr>
        <p:spPr>
          <a:xfrm>
            <a:off x="609600" y="490210"/>
            <a:ext cx="22098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Bibliografía</a:t>
            </a:r>
            <a:endParaRPr sz="2800">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p:nvPr/>
        </p:nvSpPr>
        <p:spPr>
          <a:xfrm>
            <a:off x="0" y="0"/>
            <a:ext cx="3200400" cy="1447800"/>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9" name="Google Shape;119;p4"/>
          <p:cNvSpPr txBox="1"/>
          <p:nvPr/>
        </p:nvSpPr>
        <p:spPr>
          <a:xfrm>
            <a:off x="381000" y="304800"/>
            <a:ext cx="33528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4400" b="1">
                <a:solidFill>
                  <a:schemeClr val="lt1"/>
                </a:solidFill>
                <a:latin typeface="Calibri"/>
                <a:ea typeface="Calibri"/>
                <a:cs typeface="Calibri"/>
                <a:sym typeface="Calibri"/>
              </a:rPr>
              <a:t>Definición</a:t>
            </a:r>
            <a:endParaRPr sz="4400" b="1">
              <a:solidFill>
                <a:schemeClr val="lt1"/>
              </a:solidFill>
              <a:latin typeface="Calibri"/>
              <a:ea typeface="Calibri"/>
              <a:cs typeface="Calibri"/>
              <a:sym typeface="Calibri"/>
            </a:endParaRPr>
          </a:p>
        </p:txBody>
      </p:sp>
      <p:sp>
        <p:nvSpPr>
          <p:cNvPr id="120" name="Google Shape;120;p4"/>
          <p:cNvSpPr txBox="1"/>
          <p:nvPr/>
        </p:nvSpPr>
        <p:spPr>
          <a:xfrm>
            <a:off x="3581400" y="1752600"/>
            <a:ext cx="5029200" cy="40934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b="0" i="0">
                <a:solidFill>
                  <a:srgbClr val="000000"/>
                </a:solidFill>
                <a:latin typeface="Arial"/>
                <a:ea typeface="Arial"/>
                <a:cs typeface="Arial"/>
                <a:sym typeface="Arial"/>
              </a:rPr>
              <a:t>La investigación documental, es una técnica que consiste en la selección y recopilación de información por medio de la lectura y crítica de documentos y materiales bibliográficos. (Tecnológico Superior de Ciudad Acuña, 2016).</a:t>
            </a:r>
            <a:endParaRPr/>
          </a:p>
          <a:p>
            <a:pPr marL="0" marR="0" lvl="0" indent="0" algn="l" rtl="0">
              <a:spcBef>
                <a:spcPts val="0"/>
              </a:spcBef>
              <a:spcAft>
                <a:spcPts val="0"/>
              </a:spcAft>
              <a:buNone/>
            </a:pPr>
            <a:endParaRPr sz="2000">
              <a:solidFill>
                <a:srgbClr val="000000"/>
              </a:solidFill>
              <a:latin typeface="Arial"/>
              <a:ea typeface="Arial"/>
              <a:cs typeface="Arial"/>
              <a:sym typeface="Arial"/>
            </a:endParaRPr>
          </a:p>
          <a:p>
            <a:pPr marL="0" marR="0" lvl="0" indent="0" algn="l" rtl="0">
              <a:spcBef>
                <a:spcPts val="0"/>
              </a:spcBef>
              <a:spcAft>
                <a:spcPts val="0"/>
              </a:spcAft>
              <a:buNone/>
            </a:pPr>
            <a:r>
              <a:rPr lang="es-MX" sz="2000" b="0" i="0">
                <a:solidFill>
                  <a:srgbClr val="000000"/>
                </a:solidFill>
                <a:latin typeface="Arial"/>
                <a:ea typeface="Arial"/>
                <a:cs typeface="Arial"/>
                <a:sym typeface="Arial"/>
              </a:rPr>
              <a:t>Asimismo Garza (1988) señala que la investigación documental se caracteriza por el uso predominante de registros gráficos y sonoros como fuentes de información, registros en forma manuscrita e impresos.</a:t>
            </a:r>
            <a:endParaRPr/>
          </a:p>
          <a:p>
            <a:pPr marL="0" marR="0" lvl="0" indent="0" algn="l" rtl="0">
              <a:spcBef>
                <a:spcPts val="0"/>
              </a:spcBef>
              <a:spcAft>
                <a:spcPts val="0"/>
              </a:spcAft>
              <a:buNone/>
            </a:pPr>
            <a:endParaRPr sz="2000" b="0" i="0">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5"/>
          <p:cNvSpPr/>
          <p:nvPr/>
        </p:nvSpPr>
        <p:spPr>
          <a:xfrm>
            <a:off x="5943600" y="0"/>
            <a:ext cx="3200400" cy="1447800"/>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6" name="Google Shape;126;p5"/>
          <p:cNvSpPr txBox="1"/>
          <p:nvPr/>
        </p:nvSpPr>
        <p:spPr>
          <a:xfrm>
            <a:off x="6324600" y="304800"/>
            <a:ext cx="33528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4400" b="1">
                <a:solidFill>
                  <a:schemeClr val="lt1"/>
                </a:solidFill>
                <a:latin typeface="Calibri"/>
                <a:ea typeface="Calibri"/>
                <a:cs typeface="Calibri"/>
                <a:sym typeface="Calibri"/>
              </a:rPr>
              <a:t>Definición</a:t>
            </a:r>
            <a:endParaRPr sz="4400" b="1">
              <a:solidFill>
                <a:schemeClr val="lt1"/>
              </a:solidFill>
              <a:latin typeface="Calibri"/>
              <a:ea typeface="Calibri"/>
              <a:cs typeface="Calibri"/>
              <a:sym typeface="Calibri"/>
            </a:endParaRPr>
          </a:p>
        </p:txBody>
      </p:sp>
      <p:sp>
        <p:nvSpPr>
          <p:cNvPr id="127" name="Google Shape;127;p5"/>
          <p:cNvSpPr txBox="1"/>
          <p:nvPr/>
        </p:nvSpPr>
        <p:spPr>
          <a:xfrm>
            <a:off x="5943600" y="2705100"/>
            <a:ext cx="3200400" cy="22467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b="0" i="0">
                <a:solidFill>
                  <a:srgbClr val="000000"/>
                </a:solidFill>
                <a:latin typeface="Arial"/>
                <a:ea typeface="Arial"/>
                <a:cs typeface="Arial"/>
                <a:sym typeface="Arial"/>
              </a:rPr>
              <a:t>La investigación documental busca estudiar un fenómeno a través del análisis, la crítica y la comparación de diversas fuentes de información.</a:t>
            </a:r>
            <a:endParaRPr sz="2000">
              <a:solidFill>
                <a:schemeClr val="dk1"/>
              </a:solidFill>
              <a:latin typeface="Arial"/>
              <a:ea typeface="Arial"/>
              <a:cs typeface="Arial"/>
              <a:sym typeface="Arial"/>
            </a:endParaRPr>
          </a:p>
        </p:txBody>
      </p:sp>
      <p:sp>
        <p:nvSpPr>
          <p:cNvPr id="128" name="Google Shape;128;p5"/>
          <p:cNvSpPr/>
          <p:nvPr/>
        </p:nvSpPr>
        <p:spPr>
          <a:xfrm>
            <a:off x="990600" y="1597967"/>
            <a:ext cx="3656169"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rgbClr val="000000"/>
                </a:solidFill>
                <a:latin typeface="Arial"/>
                <a:ea typeface="Arial"/>
                <a:cs typeface="Arial"/>
                <a:sym typeface="Arial"/>
              </a:rPr>
              <a:t>F</a:t>
            </a:r>
            <a:r>
              <a:rPr lang="es-MX" sz="2400" b="1" i="0">
                <a:solidFill>
                  <a:srgbClr val="000000"/>
                </a:solidFill>
                <a:latin typeface="Arial"/>
                <a:ea typeface="Arial"/>
                <a:cs typeface="Arial"/>
                <a:sym typeface="Arial"/>
              </a:rPr>
              <a:t>uentes de información</a:t>
            </a:r>
            <a:endParaRPr sz="2400" b="1">
              <a:solidFill>
                <a:schemeClr val="dk1"/>
              </a:solidFill>
              <a:latin typeface="Calibri"/>
              <a:ea typeface="Calibri"/>
              <a:cs typeface="Calibri"/>
              <a:sym typeface="Calibri"/>
            </a:endParaRPr>
          </a:p>
        </p:txBody>
      </p:sp>
      <p:sp>
        <p:nvSpPr>
          <p:cNvPr id="129" name="Google Shape;129;p5"/>
          <p:cNvSpPr/>
          <p:nvPr/>
        </p:nvSpPr>
        <p:spPr>
          <a:xfrm>
            <a:off x="304800" y="2968436"/>
            <a:ext cx="1752600" cy="1752600"/>
          </a:xfrm>
          <a:prstGeom prst="ellipse">
            <a:avLst/>
          </a:prstGeom>
          <a:solidFill>
            <a:srgbClr val="A7227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0" name="Google Shape;130;p5"/>
          <p:cNvSpPr/>
          <p:nvPr/>
        </p:nvSpPr>
        <p:spPr>
          <a:xfrm>
            <a:off x="2057400" y="4306401"/>
            <a:ext cx="1752600" cy="1752600"/>
          </a:xfrm>
          <a:prstGeom prst="ellipse">
            <a:avLst/>
          </a:prstGeom>
          <a:solidFill>
            <a:srgbClr val="538C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1" name="Google Shape;131;p5"/>
          <p:cNvSpPr/>
          <p:nvPr/>
        </p:nvSpPr>
        <p:spPr>
          <a:xfrm>
            <a:off x="3523681" y="2379949"/>
            <a:ext cx="2173240" cy="2173240"/>
          </a:xfrm>
          <a:prstGeom prst="ellipse">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2" name="Google Shape;132;p5"/>
          <p:cNvSpPr/>
          <p:nvPr/>
        </p:nvSpPr>
        <p:spPr>
          <a:xfrm>
            <a:off x="457200" y="3613904"/>
            <a:ext cx="131388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i="0">
                <a:solidFill>
                  <a:srgbClr val="000000"/>
                </a:solidFill>
                <a:latin typeface="Arial"/>
                <a:ea typeface="Arial"/>
                <a:cs typeface="Arial"/>
                <a:sym typeface="Arial"/>
              </a:rPr>
              <a:t>análisis</a:t>
            </a:r>
            <a:endParaRPr sz="2400" b="1">
              <a:solidFill>
                <a:schemeClr val="dk1"/>
              </a:solidFill>
              <a:latin typeface="Calibri"/>
              <a:ea typeface="Calibri"/>
              <a:cs typeface="Calibri"/>
              <a:sym typeface="Calibri"/>
            </a:endParaRPr>
          </a:p>
        </p:txBody>
      </p:sp>
      <p:sp>
        <p:nvSpPr>
          <p:cNvPr id="133" name="Google Shape;133;p5"/>
          <p:cNvSpPr/>
          <p:nvPr/>
        </p:nvSpPr>
        <p:spPr>
          <a:xfrm>
            <a:off x="2432216" y="4951869"/>
            <a:ext cx="109146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i="0">
                <a:solidFill>
                  <a:srgbClr val="000000"/>
                </a:solidFill>
                <a:latin typeface="Arial"/>
                <a:ea typeface="Arial"/>
                <a:cs typeface="Arial"/>
                <a:sym typeface="Arial"/>
              </a:rPr>
              <a:t>crítica</a:t>
            </a:r>
            <a:endParaRPr sz="2400" b="1">
              <a:solidFill>
                <a:schemeClr val="dk1"/>
              </a:solidFill>
              <a:latin typeface="Calibri"/>
              <a:ea typeface="Calibri"/>
              <a:cs typeface="Calibri"/>
              <a:sym typeface="Calibri"/>
            </a:endParaRPr>
          </a:p>
        </p:txBody>
      </p:sp>
      <p:sp>
        <p:nvSpPr>
          <p:cNvPr id="134" name="Google Shape;134;p5"/>
          <p:cNvSpPr/>
          <p:nvPr/>
        </p:nvSpPr>
        <p:spPr>
          <a:xfrm>
            <a:off x="3596616" y="3152239"/>
            <a:ext cx="2100305"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i="0">
                <a:solidFill>
                  <a:srgbClr val="000000"/>
                </a:solidFill>
                <a:latin typeface="Arial"/>
                <a:ea typeface="Arial"/>
                <a:cs typeface="Arial"/>
                <a:sym typeface="Arial"/>
              </a:rPr>
              <a:t>comparación</a:t>
            </a:r>
            <a:endParaRPr sz="2400" b="1">
              <a:solidFill>
                <a:schemeClr val="dk1"/>
              </a:solidFill>
              <a:latin typeface="Calibri"/>
              <a:ea typeface="Calibri"/>
              <a:cs typeface="Calibri"/>
              <a:sym typeface="Calibri"/>
            </a:endParaRPr>
          </a:p>
        </p:txBody>
      </p:sp>
      <p:cxnSp>
        <p:nvCxnSpPr>
          <p:cNvPr id="135" name="Google Shape;135;p5"/>
          <p:cNvCxnSpPr>
            <a:stCxn id="128" idx="2"/>
          </p:cNvCxnSpPr>
          <p:nvPr/>
        </p:nvCxnSpPr>
        <p:spPr>
          <a:xfrm flipH="1">
            <a:off x="1771085" y="2059632"/>
            <a:ext cx="1047600" cy="1092600"/>
          </a:xfrm>
          <a:prstGeom prst="straightConnector1">
            <a:avLst/>
          </a:prstGeom>
          <a:noFill/>
          <a:ln w="44450" cap="flat" cmpd="sng">
            <a:solidFill>
              <a:srgbClr val="595959"/>
            </a:solidFill>
            <a:prstDash val="solid"/>
            <a:round/>
            <a:headEnd type="none" w="sm" len="sm"/>
            <a:tailEnd type="oval" w="med" len="med"/>
          </a:ln>
        </p:spPr>
      </p:cxnSp>
      <p:cxnSp>
        <p:nvCxnSpPr>
          <p:cNvPr id="136" name="Google Shape;136;p5"/>
          <p:cNvCxnSpPr/>
          <p:nvPr/>
        </p:nvCxnSpPr>
        <p:spPr>
          <a:xfrm rot="5400000">
            <a:off x="1695303" y="3183017"/>
            <a:ext cx="2246767" cy="1588"/>
          </a:xfrm>
          <a:prstGeom prst="straightConnector1">
            <a:avLst/>
          </a:prstGeom>
          <a:noFill/>
          <a:ln w="44450" cap="flat" cmpd="sng">
            <a:solidFill>
              <a:srgbClr val="595959"/>
            </a:solidFill>
            <a:prstDash val="solid"/>
            <a:round/>
            <a:headEnd type="none" w="sm" len="sm"/>
            <a:tailEnd type="oval" w="med" len="med"/>
          </a:ln>
        </p:spPr>
      </p:cxnSp>
      <p:cxnSp>
        <p:nvCxnSpPr>
          <p:cNvPr id="137" name="Google Shape;137;p5"/>
          <p:cNvCxnSpPr>
            <a:stCxn id="128" idx="2"/>
            <a:endCxn id="131" idx="1"/>
          </p:cNvCxnSpPr>
          <p:nvPr/>
        </p:nvCxnSpPr>
        <p:spPr>
          <a:xfrm>
            <a:off x="2818685" y="2059632"/>
            <a:ext cx="1023300" cy="638700"/>
          </a:xfrm>
          <a:prstGeom prst="straightConnector1">
            <a:avLst/>
          </a:prstGeom>
          <a:noFill/>
          <a:ln w="44450" cap="flat" cmpd="sng">
            <a:solidFill>
              <a:srgbClr val="595959"/>
            </a:solidFill>
            <a:prstDash val="solid"/>
            <a:round/>
            <a:headEnd type="none" w="sm" len="sm"/>
            <a:tailEnd type="oval"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6"/>
          <p:cNvSpPr/>
          <p:nvPr/>
        </p:nvSpPr>
        <p:spPr>
          <a:xfrm>
            <a:off x="0" y="0"/>
            <a:ext cx="3200400" cy="1447800"/>
          </a:xfrm>
          <a:prstGeom prst="rect">
            <a:avLst/>
          </a:prstGeom>
          <a:solidFill>
            <a:srgbClr val="2760C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43" name="Google Shape;143;p6"/>
          <p:cNvSpPr txBox="1"/>
          <p:nvPr/>
        </p:nvSpPr>
        <p:spPr>
          <a:xfrm>
            <a:off x="381000" y="304800"/>
            <a:ext cx="33528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4400" b="1">
                <a:solidFill>
                  <a:schemeClr val="lt1"/>
                </a:solidFill>
                <a:latin typeface="Calibri"/>
                <a:ea typeface="Calibri"/>
                <a:cs typeface="Calibri"/>
                <a:sym typeface="Calibri"/>
              </a:rPr>
              <a:t>Definición</a:t>
            </a:r>
            <a:endParaRPr sz="4400" b="1">
              <a:solidFill>
                <a:schemeClr val="lt1"/>
              </a:solidFill>
              <a:latin typeface="Calibri"/>
              <a:ea typeface="Calibri"/>
              <a:cs typeface="Calibri"/>
              <a:sym typeface="Calibri"/>
            </a:endParaRPr>
          </a:p>
        </p:txBody>
      </p:sp>
      <p:sp>
        <p:nvSpPr>
          <p:cNvPr id="144" name="Google Shape;144;p6"/>
          <p:cNvSpPr txBox="1"/>
          <p:nvPr/>
        </p:nvSpPr>
        <p:spPr>
          <a:xfrm>
            <a:off x="495300" y="1752600"/>
            <a:ext cx="5410200" cy="40934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000">
                <a:solidFill>
                  <a:schemeClr val="dk1"/>
                </a:solidFill>
                <a:latin typeface="Calibri"/>
                <a:ea typeface="Calibri"/>
                <a:cs typeface="Calibri"/>
                <a:sym typeface="Calibri"/>
              </a:rPr>
              <a:t>En el diseño puede definirse como una estrategia en la que se </a:t>
            </a:r>
            <a:r>
              <a:rPr lang="es-MX" sz="2000" b="1">
                <a:solidFill>
                  <a:schemeClr val="dk1"/>
                </a:solidFill>
                <a:latin typeface="Calibri"/>
                <a:ea typeface="Calibri"/>
                <a:cs typeface="Calibri"/>
                <a:sym typeface="Calibri"/>
              </a:rPr>
              <a:t>observa y reflexiona </a:t>
            </a:r>
            <a:r>
              <a:rPr lang="es-MX" sz="2000">
                <a:solidFill>
                  <a:schemeClr val="dk1"/>
                </a:solidFill>
                <a:latin typeface="Calibri"/>
                <a:ea typeface="Calibri"/>
                <a:cs typeface="Calibri"/>
                <a:sym typeface="Calibri"/>
              </a:rPr>
              <a:t>sistemáticamente sobre realidades teóricas y empíricas, en la relación objeto usuario y contexto, que utiliza diferentes tipos de documentos, donde </a:t>
            </a:r>
            <a:r>
              <a:rPr lang="es-MX" sz="2000" b="1">
                <a:solidFill>
                  <a:schemeClr val="dk1"/>
                </a:solidFill>
                <a:latin typeface="Calibri"/>
                <a:ea typeface="Calibri"/>
                <a:cs typeface="Calibri"/>
                <a:sym typeface="Calibri"/>
              </a:rPr>
              <a:t>se indaga, interpreta, presenta datos e información</a:t>
            </a:r>
            <a:r>
              <a:rPr lang="es-MX" sz="2000">
                <a:solidFill>
                  <a:schemeClr val="dk1"/>
                </a:solidFill>
                <a:latin typeface="Calibri"/>
                <a:ea typeface="Calibri"/>
                <a:cs typeface="Calibri"/>
                <a:sym typeface="Calibri"/>
              </a:rPr>
              <a:t> sobre un tema determinado.</a:t>
            </a:r>
            <a:endParaRPr/>
          </a:p>
          <a:p>
            <a:pPr marL="0" marR="0" lvl="0" indent="0" algn="l" rtl="0">
              <a:spcBef>
                <a:spcPts val="0"/>
              </a:spcBef>
              <a:spcAft>
                <a:spcPts val="0"/>
              </a:spcAft>
              <a:buNone/>
            </a:pPr>
            <a:endParaRPr sz="2000">
              <a:solidFill>
                <a:schemeClr val="dk1"/>
              </a:solidFill>
              <a:latin typeface="Calibri"/>
              <a:ea typeface="Calibri"/>
              <a:cs typeface="Calibri"/>
              <a:sym typeface="Calibri"/>
            </a:endParaRPr>
          </a:p>
          <a:p>
            <a:pPr marL="0" marR="0" lvl="0" indent="0" algn="l" rtl="0">
              <a:spcBef>
                <a:spcPts val="0"/>
              </a:spcBef>
              <a:spcAft>
                <a:spcPts val="0"/>
              </a:spcAft>
              <a:buNone/>
            </a:pPr>
            <a:r>
              <a:rPr lang="es-MX" sz="2000">
                <a:solidFill>
                  <a:schemeClr val="dk1"/>
                </a:solidFill>
                <a:latin typeface="Calibri"/>
                <a:ea typeface="Calibri"/>
                <a:cs typeface="Calibri"/>
                <a:sym typeface="Calibri"/>
              </a:rPr>
              <a:t>Este tipo de investigación utiliza métodos e instrumentos adecuados, que tienen como finalidad obtener resultados que sirvan como base para el desarrollo de un proyecto de diseño.</a:t>
            </a:r>
            <a:endParaRPr sz="2000">
              <a:solidFill>
                <a:schemeClr val="dk1"/>
              </a:solidFill>
              <a:latin typeface="Calibri"/>
              <a:ea typeface="Calibri"/>
              <a:cs typeface="Calibri"/>
              <a:sym typeface="Calibri"/>
            </a:endParaRPr>
          </a:p>
          <a:p>
            <a:pPr marL="0" marR="0" lvl="0" indent="0" algn="l" rtl="0">
              <a:spcBef>
                <a:spcPts val="0"/>
              </a:spcBef>
              <a:spcAft>
                <a:spcPts val="0"/>
              </a:spcAft>
              <a:buNone/>
            </a:pPr>
            <a:endParaRPr sz="2000" b="0" i="0">
              <a:solidFill>
                <a:srgbClr val="000000"/>
              </a:solidFill>
              <a:latin typeface="Arial"/>
              <a:ea typeface="Arial"/>
              <a:cs typeface="Arial"/>
              <a:sym typeface="Arial"/>
            </a:endParaRPr>
          </a:p>
        </p:txBody>
      </p:sp>
      <p:pic>
        <p:nvPicPr>
          <p:cNvPr id="145" name="Google Shape;145;p6" descr="unnamed.jpg"/>
          <p:cNvPicPr preferRelativeResize="0"/>
          <p:nvPr/>
        </p:nvPicPr>
        <p:blipFill rotWithShape="1">
          <a:blip r:embed="rId3">
            <a:alphaModFix/>
          </a:blip>
          <a:srcRect/>
          <a:stretch/>
        </p:blipFill>
        <p:spPr>
          <a:xfrm>
            <a:off x="5715000" y="2362200"/>
            <a:ext cx="3078505" cy="2190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7"/>
          <p:cNvSpPr/>
          <p:nvPr/>
        </p:nvSpPr>
        <p:spPr>
          <a:xfrm>
            <a:off x="3429000" y="0"/>
            <a:ext cx="5715000" cy="1447800"/>
          </a:xfrm>
          <a:prstGeom prst="rect">
            <a:avLst/>
          </a:prstGeom>
          <a:solidFill>
            <a:srgbClr val="3F315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1" name="Google Shape;151;p7"/>
          <p:cNvSpPr txBox="1"/>
          <p:nvPr/>
        </p:nvSpPr>
        <p:spPr>
          <a:xfrm>
            <a:off x="3810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Características de la investigación documental</a:t>
            </a:r>
            <a:r>
              <a:rPr lang="es-MX" sz="2800">
                <a:solidFill>
                  <a:srgbClr val="FFFFFF"/>
                </a:solidFill>
                <a:latin typeface="Calibri"/>
                <a:ea typeface="Calibri"/>
                <a:cs typeface="Calibri"/>
                <a:sym typeface="Calibri"/>
              </a:rPr>
              <a:t> </a:t>
            </a:r>
            <a:endParaRPr sz="2800" b="1">
              <a:solidFill>
                <a:srgbClr val="FFFFFF"/>
              </a:solidFill>
              <a:latin typeface="Calibri"/>
              <a:ea typeface="Calibri"/>
              <a:cs typeface="Calibri"/>
              <a:sym typeface="Calibri"/>
            </a:endParaRPr>
          </a:p>
        </p:txBody>
      </p:sp>
      <p:sp>
        <p:nvSpPr>
          <p:cNvPr id="152" name="Google Shape;152;p7"/>
          <p:cNvSpPr txBox="1"/>
          <p:nvPr/>
        </p:nvSpPr>
        <p:spPr>
          <a:xfrm>
            <a:off x="381000" y="1447800"/>
            <a:ext cx="2895600" cy="4093428"/>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000"/>
              <a:buFont typeface="Calibri"/>
              <a:buAutoNum type="arabicPeriod"/>
            </a:pPr>
            <a:r>
              <a:rPr lang="es-MX" sz="2000">
                <a:solidFill>
                  <a:schemeClr val="dk1"/>
                </a:solidFill>
                <a:latin typeface="Calibri"/>
                <a:ea typeface="Calibri"/>
                <a:cs typeface="Calibri"/>
                <a:sym typeface="Calibri"/>
              </a:rPr>
              <a:t>Tiene como finalidad la base de construcción de conocimientos.</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s-MX" sz="2000">
                <a:solidFill>
                  <a:schemeClr val="dk1"/>
                </a:solidFill>
                <a:latin typeface="Calibri"/>
                <a:ea typeface="Calibri"/>
                <a:cs typeface="Calibri"/>
                <a:sym typeface="Calibri"/>
              </a:rPr>
              <a:t>Es </a:t>
            </a:r>
            <a:r>
              <a:rPr lang="es-MX" sz="2000" b="1">
                <a:solidFill>
                  <a:schemeClr val="dk1"/>
                </a:solidFill>
                <a:latin typeface="Calibri"/>
                <a:ea typeface="Calibri"/>
                <a:cs typeface="Calibri"/>
                <a:sym typeface="Calibri"/>
              </a:rPr>
              <a:t>coherente</a:t>
            </a:r>
            <a:r>
              <a:rPr lang="es-MX"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s-MX" sz="2000">
                <a:solidFill>
                  <a:schemeClr val="dk1"/>
                </a:solidFill>
                <a:latin typeface="Calibri"/>
                <a:ea typeface="Calibri"/>
                <a:cs typeface="Calibri"/>
                <a:sym typeface="Calibri"/>
              </a:rPr>
              <a:t>Emplea una metodología.</a:t>
            </a: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s-MX" sz="2000">
                <a:solidFill>
                  <a:schemeClr val="dk1"/>
                </a:solidFill>
                <a:latin typeface="Calibri"/>
                <a:ea typeface="Calibri"/>
                <a:cs typeface="Calibri"/>
                <a:sym typeface="Calibri"/>
              </a:rPr>
              <a:t>Utiliza procedimientos lógicos y mentales como: </a:t>
            </a:r>
            <a:r>
              <a:rPr lang="es-MX" sz="2000" b="1">
                <a:solidFill>
                  <a:schemeClr val="dk1"/>
                </a:solidFill>
                <a:latin typeface="Calibri"/>
                <a:ea typeface="Calibri"/>
                <a:cs typeface="Calibri"/>
                <a:sym typeface="Calibri"/>
              </a:rPr>
              <a:t>análisis, síntesis, deducción e inducción</a:t>
            </a:r>
            <a:r>
              <a:rPr lang="es-MX" sz="2000">
                <a:solidFill>
                  <a:schemeClr val="dk1"/>
                </a:solidFill>
                <a:latin typeface="Calibri"/>
                <a:ea typeface="Calibri"/>
                <a:cs typeface="Calibri"/>
                <a:sym typeface="Calibri"/>
              </a:rPr>
              <a:t>.</a:t>
            </a:r>
            <a:endParaRPr sz="2000">
              <a:solidFill>
                <a:schemeClr val="dk1"/>
              </a:solidFill>
              <a:latin typeface="Calibri"/>
              <a:ea typeface="Calibri"/>
              <a:cs typeface="Calibri"/>
              <a:sym typeface="Calibri"/>
            </a:endParaRPr>
          </a:p>
        </p:txBody>
      </p:sp>
      <p:pic>
        <p:nvPicPr>
          <p:cNvPr id="153" name="Google Shape;153;p7" descr="Por-qué-salir-a-caminar-nos-ayuda-a-pensar.jpg"/>
          <p:cNvPicPr preferRelativeResize="0"/>
          <p:nvPr/>
        </p:nvPicPr>
        <p:blipFill rotWithShape="1">
          <a:blip r:embed="rId3">
            <a:alphaModFix/>
          </a:blip>
          <a:srcRect/>
          <a:stretch/>
        </p:blipFill>
        <p:spPr>
          <a:xfrm>
            <a:off x="3429000" y="1447800"/>
            <a:ext cx="5715000" cy="4286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8"/>
          <p:cNvSpPr txBox="1"/>
          <p:nvPr/>
        </p:nvSpPr>
        <p:spPr>
          <a:xfrm>
            <a:off x="4191000" y="117812"/>
            <a:ext cx="4953000" cy="5940088"/>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FFFFFF"/>
              </a:buClr>
              <a:buSzPts val="2000"/>
              <a:buFont typeface="Calibri"/>
              <a:buAutoNum type="arabicPeriod"/>
            </a:pPr>
            <a:r>
              <a:rPr lang="es-MX" sz="2000">
                <a:solidFill>
                  <a:srgbClr val="FFFFFF"/>
                </a:solidFill>
                <a:latin typeface="Calibri"/>
                <a:ea typeface="Calibri"/>
                <a:cs typeface="Calibri"/>
                <a:sym typeface="Calibri"/>
              </a:rPr>
              <a:t>Tiene como finalidad la base de construcción de conocimientos.</a:t>
            </a:r>
            <a:endParaRPr sz="2000">
              <a:solidFill>
                <a:srgbClr val="FFFFFF"/>
              </a:solidFill>
              <a:latin typeface="Calibri"/>
              <a:ea typeface="Calibri"/>
              <a:cs typeface="Calibri"/>
              <a:sym typeface="Calibri"/>
            </a:endParaRPr>
          </a:p>
          <a:p>
            <a:pPr marL="457200" marR="0" lvl="0" indent="-457200" algn="l" rtl="0">
              <a:spcBef>
                <a:spcPts val="0"/>
              </a:spcBef>
              <a:spcAft>
                <a:spcPts val="0"/>
              </a:spcAft>
              <a:buClr>
                <a:srgbClr val="FFFFFF"/>
              </a:buClr>
              <a:buSzPts val="2000"/>
              <a:buFont typeface="Calibri"/>
              <a:buAutoNum type="arabicPeriod"/>
            </a:pPr>
            <a:r>
              <a:rPr lang="es-MX" sz="2000">
                <a:solidFill>
                  <a:srgbClr val="FFFFFF"/>
                </a:solidFill>
                <a:latin typeface="Calibri"/>
                <a:ea typeface="Calibri"/>
                <a:cs typeface="Calibri"/>
                <a:sym typeface="Calibri"/>
              </a:rPr>
              <a:t>Es coherente.</a:t>
            </a:r>
            <a:endParaRPr sz="2000">
              <a:solidFill>
                <a:srgbClr val="FFFFFF"/>
              </a:solidFill>
              <a:latin typeface="Calibri"/>
              <a:ea typeface="Calibri"/>
              <a:cs typeface="Calibri"/>
              <a:sym typeface="Calibri"/>
            </a:endParaRPr>
          </a:p>
          <a:p>
            <a:pPr marL="457200" marR="0" lvl="0" indent="-457200" algn="l" rtl="0">
              <a:spcBef>
                <a:spcPts val="0"/>
              </a:spcBef>
              <a:spcAft>
                <a:spcPts val="0"/>
              </a:spcAft>
              <a:buClr>
                <a:srgbClr val="FFFFFF"/>
              </a:buClr>
              <a:buSzPts val="2000"/>
              <a:buFont typeface="Calibri"/>
              <a:buAutoNum type="arabicPeriod"/>
            </a:pPr>
            <a:r>
              <a:rPr lang="es-MX" sz="2000">
                <a:solidFill>
                  <a:srgbClr val="FFFFFF"/>
                </a:solidFill>
                <a:latin typeface="Calibri"/>
                <a:ea typeface="Calibri"/>
                <a:cs typeface="Calibri"/>
                <a:sym typeface="Calibri"/>
              </a:rPr>
              <a:t>Emplea una metodología.</a:t>
            </a:r>
            <a:endParaRPr sz="2000">
              <a:solidFill>
                <a:srgbClr val="FFFFFF"/>
              </a:solidFill>
              <a:latin typeface="Calibri"/>
              <a:ea typeface="Calibri"/>
              <a:cs typeface="Calibri"/>
              <a:sym typeface="Calibri"/>
            </a:endParaRPr>
          </a:p>
          <a:p>
            <a:pPr marL="457200" marR="0" lvl="0" indent="-457200" algn="l" rtl="0">
              <a:spcBef>
                <a:spcPts val="0"/>
              </a:spcBef>
              <a:spcAft>
                <a:spcPts val="0"/>
              </a:spcAft>
              <a:buClr>
                <a:srgbClr val="FFFFFF"/>
              </a:buClr>
              <a:buSzPts val="2000"/>
              <a:buFont typeface="Calibri"/>
              <a:buAutoNum type="arabicPeriod"/>
            </a:pPr>
            <a:r>
              <a:rPr lang="es-MX" sz="2000">
                <a:solidFill>
                  <a:srgbClr val="FFFFFF"/>
                </a:solidFill>
                <a:latin typeface="Calibri"/>
                <a:ea typeface="Calibri"/>
                <a:cs typeface="Calibri"/>
                <a:sym typeface="Calibri"/>
              </a:rPr>
              <a:t>Utiliza procedimientos lógicos y mentales como: análisis, síntesis, deducción e inducción.</a:t>
            </a:r>
            <a:endParaRPr sz="2000">
              <a:solidFill>
                <a:srgbClr val="FFFFFF"/>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s-MX" sz="2000">
                <a:solidFill>
                  <a:schemeClr val="dk1"/>
                </a:solidFill>
                <a:latin typeface="Calibri"/>
                <a:ea typeface="Calibri"/>
                <a:cs typeface="Calibri"/>
                <a:sym typeface="Calibri"/>
              </a:rPr>
              <a:t>Trata de la recopilación adecuada de datos de fuentes documentales para descubrir hechos, sugerir problemas, orientar hacia otras fuentes de investigación, orientar formas para elaborar instrumentos de investigación como hipótesis.</a:t>
            </a:r>
            <a:endParaRPr/>
          </a:p>
          <a:p>
            <a:pPr marL="457200" marR="0" lvl="0" indent="-330200" algn="l" rtl="0">
              <a:spcBef>
                <a:spcPts val="0"/>
              </a:spcBef>
              <a:spcAft>
                <a:spcPts val="0"/>
              </a:spcAft>
              <a:buClr>
                <a:schemeClr val="dk1"/>
              </a:buClr>
              <a:buSzPts val="2000"/>
              <a:buFont typeface="Calibri"/>
              <a:buNone/>
            </a:pPr>
            <a:endParaRPr sz="200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2000"/>
              <a:buFont typeface="Calibri"/>
              <a:buAutoNum type="arabicPeriod"/>
            </a:pPr>
            <a:r>
              <a:rPr lang="es-MX" sz="2000">
                <a:solidFill>
                  <a:schemeClr val="dk1"/>
                </a:solidFill>
                <a:latin typeface="Calibri"/>
                <a:ea typeface="Calibri"/>
                <a:cs typeface="Calibri"/>
                <a:sym typeface="Calibri"/>
              </a:rPr>
              <a:t>Utiliza diferentes técnicas de localización y fijación de datos, análisis de documentos y de contenidos. (EcuRed contributors, 2014) </a:t>
            </a:r>
            <a:endParaRPr sz="2000" b="0" i="0">
              <a:solidFill>
                <a:srgbClr val="000000"/>
              </a:solidFill>
              <a:latin typeface="Arial"/>
              <a:ea typeface="Arial"/>
              <a:cs typeface="Arial"/>
              <a:sym typeface="Arial"/>
            </a:endParaRPr>
          </a:p>
        </p:txBody>
      </p:sp>
      <p:sp>
        <p:nvSpPr>
          <p:cNvPr id="159" name="Google Shape;159;p8"/>
          <p:cNvSpPr/>
          <p:nvPr/>
        </p:nvSpPr>
        <p:spPr>
          <a:xfrm>
            <a:off x="0" y="0"/>
            <a:ext cx="5715000" cy="1447800"/>
          </a:xfrm>
          <a:prstGeom prst="rect">
            <a:avLst/>
          </a:prstGeom>
          <a:solidFill>
            <a:srgbClr val="3F315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0" name="Google Shape;160;p8"/>
          <p:cNvSpPr txBox="1"/>
          <p:nvPr/>
        </p:nvSpPr>
        <p:spPr>
          <a:xfrm>
            <a:off x="381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Características de la investigación documental</a:t>
            </a:r>
            <a:r>
              <a:rPr lang="es-MX" sz="2800">
                <a:solidFill>
                  <a:srgbClr val="FFFFFF"/>
                </a:solidFill>
                <a:latin typeface="Calibri"/>
                <a:ea typeface="Calibri"/>
                <a:cs typeface="Calibri"/>
                <a:sym typeface="Calibri"/>
              </a:rPr>
              <a:t> </a:t>
            </a:r>
            <a:endParaRPr sz="2800" b="1">
              <a:solidFill>
                <a:srgbClr val="FFFFFF"/>
              </a:solidFill>
              <a:latin typeface="Calibri"/>
              <a:ea typeface="Calibri"/>
              <a:cs typeface="Calibri"/>
              <a:sym typeface="Calibri"/>
            </a:endParaRPr>
          </a:p>
        </p:txBody>
      </p:sp>
      <p:pic>
        <p:nvPicPr>
          <p:cNvPr id="161" name="Google Shape;161;p8" descr="82348-10566331.jpg"/>
          <p:cNvPicPr preferRelativeResize="0"/>
          <p:nvPr/>
        </p:nvPicPr>
        <p:blipFill rotWithShape="1">
          <a:blip r:embed="rId3">
            <a:alphaModFix/>
          </a:blip>
          <a:srcRect/>
          <a:stretch/>
        </p:blipFill>
        <p:spPr>
          <a:xfrm>
            <a:off x="152400" y="2686050"/>
            <a:ext cx="3833375" cy="2247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p:nvPr/>
        </p:nvSpPr>
        <p:spPr>
          <a:xfrm>
            <a:off x="2971800" y="2667000"/>
            <a:ext cx="5638800" cy="2123658"/>
          </a:xfrm>
          <a:prstGeom prst="rect">
            <a:avLst/>
          </a:prstGeom>
          <a:noFill/>
          <a:ln>
            <a:noFill/>
          </a:ln>
        </p:spPr>
        <p:txBody>
          <a:bodyPr spcFirstLastPara="1" wrap="square" lIns="91425" tIns="45700" rIns="91425" bIns="45700" anchor="t" anchorCtr="0">
            <a:spAutoFit/>
          </a:bodyPr>
          <a:lstStyle/>
          <a:p>
            <a:pPr marL="742950" marR="0" lvl="0" indent="-742950" algn="l" rtl="0">
              <a:spcBef>
                <a:spcPts val="0"/>
              </a:spcBef>
              <a:spcAft>
                <a:spcPts val="0"/>
              </a:spcAft>
              <a:buClr>
                <a:srgbClr val="000000"/>
              </a:buClr>
              <a:buSzPts val="4400"/>
              <a:buFont typeface="Arial"/>
              <a:buChar char="•"/>
            </a:pPr>
            <a:r>
              <a:rPr lang="es-MX" sz="4400" b="1">
                <a:solidFill>
                  <a:srgbClr val="000000"/>
                </a:solidFill>
                <a:latin typeface="Calibri"/>
                <a:ea typeface="Calibri"/>
                <a:cs typeface="Calibri"/>
                <a:sym typeface="Calibri"/>
              </a:rPr>
              <a:t>Investigadora</a:t>
            </a:r>
            <a:endParaRPr sz="4400" b="1">
              <a:solidFill>
                <a:srgbClr val="000000"/>
              </a:solidFill>
              <a:latin typeface="Calibri"/>
              <a:ea typeface="Calibri"/>
              <a:cs typeface="Calibri"/>
              <a:sym typeface="Calibri"/>
            </a:endParaRPr>
          </a:p>
          <a:p>
            <a:pPr marL="742950" marR="0" lvl="0" indent="-742950" algn="l" rtl="0">
              <a:spcBef>
                <a:spcPts val="0"/>
              </a:spcBef>
              <a:spcAft>
                <a:spcPts val="0"/>
              </a:spcAft>
              <a:buClr>
                <a:srgbClr val="000000"/>
              </a:buClr>
              <a:buSzPts val="4400"/>
              <a:buFont typeface="Arial"/>
              <a:buChar char="•"/>
            </a:pPr>
            <a:r>
              <a:rPr lang="es-MX" sz="4400" b="1">
                <a:solidFill>
                  <a:srgbClr val="000000"/>
                </a:solidFill>
                <a:latin typeface="Calibri"/>
                <a:ea typeface="Calibri"/>
                <a:cs typeface="Calibri"/>
                <a:sym typeface="Calibri"/>
              </a:rPr>
              <a:t>De Sistematización</a:t>
            </a:r>
            <a:endParaRPr sz="4400" b="1">
              <a:solidFill>
                <a:srgbClr val="000000"/>
              </a:solidFill>
              <a:latin typeface="Calibri"/>
              <a:ea typeface="Calibri"/>
              <a:cs typeface="Calibri"/>
              <a:sym typeface="Calibri"/>
            </a:endParaRPr>
          </a:p>
          <a:p>
            <a:pPr marL="742950" marR="0" lvl="0" indent="-742950" algn="l" rtl="0">
              <a:spcBef>
                <a:spcPts val="0"/>
              </a:spcBef>
              <a:spcAft>
                <a:spcPts val="0"/>
              </a:spcAft>
              <a:buClr>
                <a:srgbClr val="000000"/>
              </a:buClr>
              <a:buSzPts val="4400"/>
              <a:buFont typeface="Arial"/>
              <a:buChar char="•"/>
            </a:pPr>
            <a:r>
              <a:rPr lang="es-MX" sz="4400" b="1">
                <a:solidFill>
                  <a:srgbClr val="000000"/>
                </a:solidFill>
                <a:latin typeface="Calibri"/>
                <a:ea typeface="Calibri"/>
                <a:cs typeface="Calibri"/>
                <a:sym typeface="Calibri"/>
              </a:rPr>
              <a:t>Expositiva</a:t>
            </a:r>
            <a:endParaRPr sz="4400" b="1">
              <a:solidFill>
                <a:srgbClr val="000000"/>
              </a:solidFill>
              <a:latin typeface="Calibri"/>
              <a:ea typeface="Calibri"/>
              <a:cs typeface="Calibri"/>
              <a:sym typeface="Calibri"/>
            </a:endParaRPr>
          </a:p>
        </p:txBody>
      </p:sp>
      <p:sp>
        <p:nvSpPr>
          <p:cNvPr id="167" name="Google Shape;167;p9"/>
          <p:cNvSpPr/>
          <p:nvPr/>
        </p:nvSpPr>
        <p:spPr>
          <a:xfrm>
            <a:off x="0" y="0"/>
            <a:ext cx="5715000" cy="1447800"/>
          </a:xfrm>
          <a:prstGeom prst="rect">
            <a:avLst/>
          </a:prstGeom>
          <a:solidFill>
            <a:srgbClr val="E36C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8" name="Google Shape;168;p9"/>
          <p:cNvSpPr txBox="1"/>
          <p:nvPr/>
        </p:nvSpPr>
        <p:spPr>
          <a:xfrm>
            <a:off x="381000" y="304800"/>
            <a:ext cx="5181600"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800" b="1">
                <a:solidFill>
                  <a:srgbClr val="FFFFFF"/>
                </a:solidFill>
                <a:latin typeface="Calibri"/>
                <a:ea typeface="Calibri"/>
                <a:cs typeface="Calibri"/>
                <a:sym typeface="Calibri"/>
              </a:rPr>
              <a:t>Fases principales de la investigación documental</a:t>
            </a:r>
            <a:endParaRPr sz="2800" b="1">
              <a:solidFill>
                <a:srgbClr val="FFFFFF"/>
              </a:solidFill>
              <a:latin typeface="Calibri"/>
              <a:ea typeface="Calibri"/>
              <a:cs typeface="Calibri"/>
              <a:sym typeface="Calibri"/>
            </a:endParaRPr>
          </a:p>
        </p:txBody>
      </p:sp>
      <p:sp>
        <p:nvSpPr>
          <p:cNvPr id="169" name="Google Shape;169;p9"/>
          <p:cNvSpPr/>
          <p:nvPr/>
        </p:nvSpPr>
        <p:spPr>
          <a:xfrm>
            <a:off x="609600" y="3276600"/>
            <a:ext cx="2133600" cy="1200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s-MX" sz="2400" b="1">
                <a:solidFill>
                  <a:srgbClr val="595959"/>
                </a:solidFill>
                <a:latin typeface="Calibri"/>
                <a:ea typeface="Calibri"/>
                <a:cs typeface="Calibri"/>
                <a:sym typeface="Calibri"/>
              </a:rPr>
              <a:t>Fases de la investigación documental</a:t>
            </a:r>
            <a:endParaRPr sz="2400" b="1">
              <a:solidFill>
                <a:srgbClr val="595959"/>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1612</Words>
  <Application>Microsoft Office PowerPoint</Application>
  <PresentationFormat>Presentación en pantalla (4:3)</PresentationFormat>
  <Paragraphs>241</Paragraphs>
  <Slides>33</Slides>
  <Notes>33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33</vt:i4>
      </vt:variant>
    </vt:vector>
  </HeadingPairs>
  <TitlesOfParts>
    <vt:vector size="37" baseType="lpstr">
      <vt:lpstr>Noto Sans Symbols</vt:lpstr>
      <vt:lpstr>Arial</vt:lpstr>
      <vt:lpstr>Calibri</vt:lpstr>
      <vt:lpstr>Tema de Office</vt:lpstr>
      <vt:lpstr>Investigación documental para proyectos de diseño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Investigación documental para proyectos de diseño</dc:title>
  <dc:creator>juan kamanei</dc:creator>
  <cp:lastModifiedBy>Linda Oguri</cp:lastModifiedBy>
  <cp:revision>1</cp:revision>
  <dcterms:created xsi:type="dcterms:W3CDTF">2020-04-20T15:39:52Z</dcterms:created>
  <dcterms:modified xsi:type="dcterms:W3CDTF">2020-09-10T15:58:12Z</dcterms:modified>
</cp:coreProperties>
</file>