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67" r:id="rId6"/>
    <p:sldId id="258" r:id="rId7"/>
    <p:sldId id="259" r:id="rId8"/>
    <p:sldId id="260" r:id="rId9"/>
    <p:sldId id="261" r:id="rId10"/>
    <p:sldId id="282" r:id="rId11"/>
    <p:sldId id="264" r:id="rId12"/>
    <p:sldId id="283" r:id="rId13"/>
    <p:sldId id="265" r:id="rId14"/>
    <p:sldId id="266" r:id="rId15"/>
    <p:sldId id="284" r:id="rId16"/>
    <p:sldId id="263" r:id="rId17"/>
    <p:sldId id="269" r:id="rId18"/>
    <p:sldId id="270" r:id="rId19"/>
    <p:sldId id="268" r:id="rId20"/>
    <p:sldId id="271" r:id="rId21"/>
    <p:sldId id="272" r:id="rId22"/>
    <p:sldId id="273" r:id="rId23"/>
    <p:sldId id="275" r:id="rId24"/>
    <p:sldId id="274" r:id="rId25"/>
    <p:sldId id="276" r:id="rId26"/>
    <p:sldId id="277" r:id="rId27"/>
    <p:sldId id="278" r:id="rId28"/>
    <p:sldId id="279" r:id="rId29"/>
    <p:sldId id="285" r:id="rId30"/>
    <p:sldId id="280" r:id="rId31"/>
    <p:sldId id="281"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8" autoAdjust="0"/>
    <p:restoredTop sz="94660"/>
  </p:normalViewPr>
  <p:slideViewPr>
    <p:cSldViewPr snapToGrid="0">
      <p:cViewPr varScale="1">
        <p:scale>
          <a:sx n="77" d="100"/>
          <a:sy n="77" d="100"/>
        </p:scale>
        <p:origin x="42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F5D84F-D425-4D42-BF26-85786061276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C363BB4A-5F03-4ACB-8BB9-1C2BF7B4E8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34DDAEF-0EEB-4952-8AA8-E3BB3F9E141F}"/>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5" name="Marcador de pie de página 4">
            <a:extLst>
              <a:ext uri="{FF2B5EF4-FFF2-40B4-BE49-F238E27FC236}">
                <a16:creationId xmlns:a16="http://schemas.microsoft.com/office/drawing/2014/main" id="{6F9098DE-F459-49C9-96F2-51C4C5142E2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6943DD0-084C-4AD8-91C4-CC7C41CC49BD}"/>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4260458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79800E-16E3-41BE-8AE3-D0B2A7A0A37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1A33BEC9-6392-4896-A01C-D66F31EA548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E3BAACE-6418-47E0-ABFF-074DEED57D2D}"/>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5" name="Marcador de pie de página 4">
            <a:extLst>
              <a:ext uri="{FF2B5EF4-FFF2-40B4-BE49-F238E27FC236}">
                <a16:creationId xmlns:a16="http://schemas.microsoft.com/office/drawing/2014/main" id="{E90AFD29-B436-4E4E-8C68-2BBE6BE0194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6716741-6FAA-4D8A-9C91-6BE2AF328E87}"/>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226763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FDE18A3-7D4B-4AA4-BF43-995F8141E40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78E904AB-7C9D-40A4-9AA8-6553492418D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52EFA788-680E-4989-967C-3815497AB3FD}"/>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5" name="Marcador de pie de página 4">
            <a:extLst>
              <a:ext uri="{FF2B5EF4-FFF2-40B4-BE49-F238E27FC236}">
                <a16:creationId xmlns:a16="http://schemas.microsoft.com/office/drawing/2014/main" id="{42FA6D28-D8A6-4D02-87A0-DB8DD20BAEA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6C3F28F-AC06-48A3-A4AE-3F45166DC4C7}"/>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209469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EA2EB0-E57E-4F50-9F84-E00AD3FB876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C047C3F-5AF6-45C6-821E-F478589B32F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FFE84FA-D97F-4DCB-BFF7-CBAB976955F0}"/>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5" name="Marcador de pie de página 4">
            <a:extLst>
              <a:ext uri="{FF2B5EF4-FFF2-40B4-BE49-F238E27FC236}">
                <a16:creationId xmlns:a16="http://schemas.microsoft.com/office/drawing/2014/main" id="{2DC27DE2-8DC8-4CB0-8A56-021C1FD2AC8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C8C4265-C90B-48D7-A57A-36C80BBED12D}"/>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3716482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45D1A3-B936-48CD-8D1A-09202754CB7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D2E15A97-F153-41AF-B695-2B19839795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0580D6A-7990-48D4-B909-03E8BD233798}"/>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5" name="Marcador de pie de página 4">
            <a:extLst>
              <a:ext uri="{FF2B5EF4-FFF2-40B4-BE49-F238E27FC236}">
                <a16:creationId xmlns:a16="http://schemas.microsoft.com/office/drawing/2014/main" id="{C444A285-5FB3-44DF-BC16-D4A63E81B4A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823E426-C4BA-473E-9E74-483F75EC55E4}"/>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1877828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E85296-0E02-4F75-91D3-B92895C08EF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E015BFE-7E4F-4634-9DEE-83A12833AA6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569CC5C1-554F-4E8F-A8D5-AC4DC7EA3DA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E5374A09-125D-49E9-82A3-3829D9381739}"/>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6" name="Marcador de pie de página 5">
            <a:extLst>
              <a:ext uri="{FF2B5EF4-FFF2-40B4-BE49-F238E27FC236}">
                <a16:creationId xmlns:a16="http://schemas.microsoft.com/office/drawing/2014/main" id="{0F72FD8D-7753-4C64-B1C5-52867923AED1}"/>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708738E-E58C-4B49-B706-AEBF11695058}"/>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907761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426CC-5FEA-49D2-A555-BCCA7105811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84B0DB3-275A-4404-B9C4-BEC45A9401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73F23B5-332E-4089-9EFC-C74A87AE82E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ED525E9E-C1A4-4F21-A76B-284529BED3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07B604F-17E1-43BF-9FAF-F2590107627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D52F3710-B5DC-498C-B198-7C5BE82005BB}"/>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8" name="Marcador de pie de página 7">
            <a:extLst>
              <a:ext uri="{FF2B5EF4-FFF2-40B4-BE49-F238E27FC236}">
                <a16:creationId xmlns:a16="http://schemas.microsoft.com/office/drawing/2014/main" id="{82DB7B73-D99B-442E-BDF3-1B82F3A40212}"/>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8338C446-83F4-4902-ACCC-763AC96CB71D}"/>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1178233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E8648A-A463-4CB2-B0FE-2BA8EF7B4A1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34D8257D-EEE7-48EE-AAC9-D9BA00D0B93E}"/>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4" name="Marcador de pie de página 3">
            <a:extLst>
              <a:ext uri="{FF2B5EF4-FFF2-40B4-BE49-F238E27FC236}">
                <a16:creationId xmlns:a16="http://schemas.microsoft.com/office/drawing/2014/main" id="{11A69F7A-6AC1-466D-A052-21E0F1EE8AC8}"/>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9CE39F1-6DFB-4AA2-9CED-F06BC7829530}"/>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1583788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8F87498-2A69-4795-B567-073AC6AF3055}"/>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3" name="Marcador de pie de página 2">
            <a:extLst>
              <a:ext uri="{FF2B5EF4-FFF2-40B4-BE49-F238E27FC236}">
                <a16:creationId xmlns:a16="http://schemas.microsoft.com/office/drawing/2014/main" id="{D81E6408-2620-4CDB-8443-4E1CE38DCB3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65A069A2-62BA-4A5A-8012-88C95EBDB56A}"/>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3548321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44962A-FBA6-4C7D-BF61-0316647B86E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F7D49B6-292D-4097-BA37-2660F260FC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20D48AAE-DF9A-43B1-9879-D25C194681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DDA7C05-D932-4170-AAB7-CA2EC8972A3D}"/>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6" name="Marcador de pie de página 5">
            <a:extLst>
              <a:ext uri="{FF2B5EF4-FFF2-40B4-BE49-F238E27FC236}">
                <a16:creationId xmlns:a16="http://schemas.microsoft.com/office/drawing/2014/main" id="{4B572E71-A3C6-4674-8A63-5D275ACE106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F407E59-3321-45E7-A2EC-29B55E2D094D}"/>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1519508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091CE-1F53-4E4A-AAEA-2674C69B1E7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5803DEE5-C320-4411-96EE-47C4D41E60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F38FDCCF-AC0C-437D-B7D2-F6A1A65B6E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DAFECD9-1710-4641-9CD1-F90267D8A337}"/>
              </a:ext>
            </a:extLst>
          </p:cNvPr>
          <p:cNvSpPr>
            <a:spLocks noGrp="1"/>
          </p:cNvSpPr>
          <p:nvPr>
            <p:ph type="dt" sz="half" idx="10"/>
          </p:nvPr>
        </p:nvSpPr>
        <p:spPr/>
        <p:txBody>
          <a:bodyPr/>
          <a:lstStyle/>
          <a:p>
            <a:fld id="{0FFC08B5-F4A4-41F8-9603-0EC0F6E37033}" type="datetimeFigureOut">
              <a:rPr lang="es-MX" smtClean="0"/>
              <a:t>18/09/2021</a:t>
            </a:fld>
            <a:endParaRPr lang="es-MX"/>
          </a:p>
        </p:txBody>
      </p:sp>
      <p:sp>
        <p:nvSpPr>
          <p:cNvPr id="6" name="Marcador de pie de página 5">
            <a:extLst>
              <a:ext uri="{FF2B5EF4-FFF2-40B4-BE49-F238E27FC236}">
                <a16:creationId xmlns:a16="http://schemas.microsoft.com/office/drawing/2014/main" id="{28B67027-16E7-4D4B-9525-BC04AC53F87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A8ADB2C6-168B-4AD3-A7AD-5CCBA9AEF3F2}"/>
              </a:ext>
            </a:extLst>
          </p:cNvPr>
          <p:cNvSpPr>
            <a:spLocks noGrp="1"/>
          </p:cNvSpPr>
          <p:nvPr>
            <p:ph type="sldNum" sz="quarter" idx="12"/>
          </p:nvPr>
        </p:nvSpPr>
        <p:spPr/>
        <p:txBody>
          <a:bodyPr/>
          <a:lstStyle/>
          <a:p>
            <a:fld id="{4AA89F16-13FD-42D6-B221-984FC907314D}" type="slidenum">
              <a:rPr lang="es-MX" smtClean="0"/>
              <a:t>‹Nº›</a:t>
            </a:fld>
            <a:endParaRPr lang="es-MX"/>
          </a:p>
        </p:txBody>
      </p:sp>
    </p:spTree>
    <p:extLst>
      <p:ext uri="{BB962C8B-B14F-4D97-AF65-F5344CB8AC3E}">
        <p14:creationId xmlns:p14="http://schemas.microsoft.com/office/powerpoint/2010/main" val="3670930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FB3BDD1-9AB4-44BB-B42A-9BE30AE8A2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086DF3C-E00D-41B3-81FE-1A50B03025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4CBC824-32AC-4C99-B7A7-8E5A4803A8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C08B5-F4A4-41F8-9603-0EC0F6E37033}" type="datetimeFigureOut">
              <a:rPr lang="es-MX" smtClean="0"/>
              <a:t>18/09/2021</a:t>
            </a:fld>
            <a:endParaRPr lang="es-MX"/>
          </a:p>
        </p:txBody>
      </p:sp>
      <p:sp>
        <p:nvSpPr>
          <p:cNvPr id="5" name="Marcador de pie de página 4">
            <a:extLst>
              <a:ext uri="{FF2B5EF4-FFF2-40B4-BE49-F238E27FC236}">
                <a16:creationId xmlns:a16="http://schemas.microsoft.com/office/drawing/2014/main" id="{824B1031-E8BF-49C3-BFBD-6798B0B36F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B1D6F38D-AF1F-4FEF-8B57-29CB5553A0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A89F16-13FD-42D6-B221-984FC907314D}" type="slidenum">
              <a:rPr lang="es-MX" smtClean="0"/>
              <a:t>‹Nº›</a:t>
            </a:fld>
            <a:endParaRPr lang="es-MX"/>
          </a:p>
        </p:txBody>
      </p:sp>
    </p:spTree>
    <p:extLst>
      <p:ext uri="{BB962C8B-B14F-4D97-AF65-F5344CB8AC3E}">
        <p14:creationId xmlns:p14="http://schemas.microsoft.com/office/powerpoint/2010/main" val="3684773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definicion.de/requerimiento/"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upo 23">
            <a:extLst>
              <a:ext uri="{FF2B5EF4-FFF2-40B4-BE49-F238E27FC236}">
                <a16:creationId xmlns:a16="http://schemas.microsoft.com/office/drawing/2014/main" id="{30092C72-CC6A-4752-8965-47C9F2D5987D}"/>
              </a:ext>
            </a:extLst>
          </p:cNvPr>
          <p:cNvGrpSpPr/>
          <p:nvPr/>
        </p:nvGrpSpPr>
        <p:grpSpPr>
          <a:xfrm>
            <a:off x="1604101" y="1605016"/>
            <a:ext cx="8044054" cy="1469260"/>
            <a:chOff x="5873533" y="1141589"/>
            <a:chExt cx="6474374" cy="2229071"/>
          </a:xfrm>
        </p:grpSpPr>
        <p:sp>
          <p:nvSpPr>
            <p:cNvPr id="25" name="CuadroTexto 24">
              <a:extLst>
                <a:ext uri="{FF2B5EF4-FFF2-40B4-BE49-F238E27FC236}">
                  <a16:creationId xmlns:a16="http://schemas.microsoft.com/office/drawing/2014/main" id="{651DC6A3-63EE-44B3-BC04-4ADCCA2EAABE}"/>
                </a:ext>
              </a:extLst>
            </p:cNvPr>
            <p:cNvSpPr txBox="1"/>
            <p:nvPr/>
          </p:nvSpPr>
          <p:spPr>
            <a:xfrm>
              <a:off x="5873533" y="2066450"/>
              <a:ext cx="5813030" cy="1304210"/>
            </a:xfrm>
            <a:prstGeom prst="rect">
              <a:avLst/>
            </a:prstGeom>
            <a:noFill/>
          </p:spPr>
          <p:txBody>
            <a:bodyPr wrap="square">
              <a:spAutoFit/>
            </a:bodyPr>
            <a:lstStyle/>
            <a:p>
              <a:pPr algn="just">
                <a:lnSpc>
                  <a:spcPct val="150000"/>
                </a:lnSpc>
                <a:spcAft>
                  <a:spcPts val="800"/>
                </a:spcAft>
              </a:pPr>
              <a:endParaRPr lang="es-MX" sz="5400" dirty="0">
                <a:solidFill>
                  <a:schemeClr val="tx2"/>
                </a:solidFill>
                <a:effectLst/>
                <a:latin typeface="Geometr212 BkCn BT" panose="020B0603020204020204" pitchFamily="34" charset="0"/>
                <a:ea typeface="Times New Roman" panose="02020603050405020304" pitchFamily="18" charset="0"/>
                <a:cs typeface="Arial" panose="020B0604020202020204" pitchFamily="34" charset="0"/>
              </a:endParaRPr>
            </a:p>
          </p:txBody>
        </p:sp>
        <p:sp>
          <p:nvSpPr>
            <p:cNvPr id="26" name="CuadroTexto 25">
              <a:extLst>
                <a:ext uri="{FF2B5EF4-FFF2-40B4-BE49-F238E27FC236}">
                  <a16:creationId xmlns:a16="http://schemas.microsoft.com/office/drawing/2014/main" id="{3DD0CF71-9912-45B8-953E-356A50E6AF19}"/>
                </a:ext>
              </a:extLst>
            </p:cNvPr>
            <p:cNvSpPr txBox="1"/>
            <p:nvPr/>
          </p:nvSpPr>
          <p:spPr>
            <a:xfrm>
              <a:off x="6040007" y="1141589"/>
              <a:ext cx="6307900" cy="1297790"/>
            </a:xfrm>
            <a:prstGeom prst="rect">
              <a:avLst/>
            </a:prstGeom>
            <a:noFill/>
          </p:spPr>
          <p:txBody>
            <a:bodyPr wrap="square">
              <a:spAutoFit/>
            </a:bodyPr>
            <a:lstStyle/>
            <a:p>
              <a:pPr algn="ctr">
                <a:spcAft>
                  <a:spcPts val="800"/>
                </a:spcAft>
              </a:pPr>
              <a:r>
                <a:rPr lang="es-MX" sz="3200" b="1" dirty="0">
                  <a:solidFill>
                    <a:schemeClr val="accent4">
                      <a:lumMod val="75000"/>
                    </a:schemeClr>
                  </a:solidFill>
                  <a:effectLst/>
                  <a:latin typeface="Arial" panose="020B0604020202020204" pitchFamily="34" charset="0"/>
                  <a:ea typeface="Times New Roman" panose="02020603050405020304" pitchFamily="18" charset="0"/>
                  <a:cs typeface="Arial" panose="020B0604020202020204" pitchFamily="34" charset="0"/>
                </a:rPr>
                <a:t>Aspectos que consideran los </a:t>
              </a:r>
            </a:p>
            <a:p>
              <a:pPr algn="ctr">
                <a:spcAft>
                  <a:spcPts val="800"/>
                </a:spcAft>
              </a:pPr>
              <a:r>
                <a:rPr lang="es-MX" sz="3200" b="1" dirty="0">
                  <a:solidFill>
                    <a:schemeClr val="accent4">
                      <a:lumMod val="75000"/>
                    </a:schemeClr>
                  </a:solidFill>
                  <a:effectLst/>
                  <a:latin typeface="Arial" panose="020B0604020202020204" pitchFamily="34" charset="0"/>
                  <a:ea typeface="Times New Roman" panose="02020603050405020304" pitchFamily="18" charset="0"/>
                  <a:cs typeface="Arial" panose="020B0604020202020204" pitchFamily="34" charset="0"/>
                </a:rPr>
                <a:t>requerimientos de diseño</a:t>
              </a:r>
              <a:endParaRPr lang="es-MX" sz="3200" dirty="0">
                <a:solidFill>
                  <a:schemeClr val="accent4">
                    <a:lumMod val="75000"/>
                  </a:schemeClr>
                </a:solidFill>
                <a:effectLst/>
                <a:latin typeface="Arial" panose="020B0604020202020204" pitchFamily="34" charset="0"/>
                <a:ea typeface="Yu Mincho" panose="02020400000000000000" pitchFamily="18" charset="-128"/>
                <a:cs typeface="Arial" panose="020B0604020202020204" pitchFamily="34" charset="0"/>
              </a:endParaRPr>
            </a:p>
          </p:txBody>
        </p:sp>
      </p:grpSp>
      <p:sp>
        <p:nvSpPr>
          <p:cNvPr id="27" name="CuadroTexto 26">
            <a:extLst>
              <a:ext uri="{FF2B5EF4-FFF2-40B4-BE49-F238E27FC236}">
                <a16:creationId xmlns:a16="http://schemas.microsoft.com/office/drawing/2014/main" id="{6CC093F7-EF0E-4427-8F9B-82B12A8B3211}"/>
              </a:ext>
            </a:extLst>
          </p:cNvPr>
          <p:cNvSpPr txBox="1"/>
          <p:nvPr/>
        </p:nvSpPr>
        <p:spPr>
          <a:xfrm>
            <a:off x="3175061" y="2904436"/>
            <a:ext cx="6204096" cy="491417"/>
          </a:xfrm>
          <a:prstGeom prst="rect">
            <a:avLst/>
          </a:prstGeom>
          <a:noFill/>
        </p:spPr>
        <p:txBody>
          <a:bodyPr wrap="square">
            <a:spAutoFit/>
          </a:bodyPr>
          <a:lstStyle/>
          <a:p>
            <a:pPr algn="just">
              <a:lnSpc>
                <a:spcPct val="150000"/>
              </a:lnSpc>
              <a:spcAft>
                <a:spcPts val="1000"/>
              </a:spcAft>
            </a:pPr>
            <a:r>
              <a:rPr lang="es-MX" sz="2000" b="1" dirty="0">
                <a:solidFill>
                  <a:schemeClr val="accent1">
                    <a:lumMod val="50000"/>
                  </a:schemeClr>
                </a:solidFill>
                <a:effectLst/>
                <a:latin typeface="Century Gothic" panose="020B0502020202020204" pitchFamily="34" charset="0"/>
                <a:ea typeface="Times New Roman" panose="02020603050405020304" pitchFamily="18" charset="0"/>
                <a:cs typeface="Times New Roman" panose="02020603050405020304" pitchFamily="18" charset="0"/>
              </a:rPr>
              <a:t>Por: Dra. Linda Emi </a:t>
            </a:r>
            <a:r>
              <a:rPr lang="es-MX" sz="2000" b="1" dirty="0" err="1">
                <a:solidFill>
                  <a:schemeClr val="accent1">
                    <a:lumMod val="50000"/>
                  </a:schemeClr>
                </a:solidFill>
                <a:effectLst/>
                <a:latin typeface="Century Gothic" panose="020B0502020202020204" pitchFamily="34" charset="0"/>
                <a:ea typeface="Times New Roman" panose="02020603050405020304" pitchFamily="18" charset="0"/>
                <a:cs typeface="Times New Roman" panose="02020603050405020304" pitchFamily="18" charset="0"/>
              </a:rPr>
              <a:t>Oguri</a:t>
            </a:r>
            <a:r>
              <a:rPr lang="es-MX" sz="2000" b="1" dirty="0">
                <a:solidFill>
                  <a:schemeClr val="accent1">
                    <a:lumMod val="50000"/>
                  </a:schemeClr>
                </a:solidFill>
                <a:effectLst/>
                <a:latin typeface="Century Gothic" panose="020B0502020202020204" pitchFamily="34" charset="0"/>
                <a:ea typeface="Times New Roman" panose="02020603050405020304" pitchFamily="18" charset="0"/>
                <a:cs typeface="Times New Roman" panose="02020603050405020304" pitchFamily="18" charset="0"/>
              </a:rPr>
              <a:t> Campos</a:t>
            </a:r>
            <a:endParaRPr lang="es-MX" b="1" dirty="0">
              <a:solidFill>
                <a:schemeClr val="accent1">
                  <a:lumMod val="50000"/>
                </a:schemeClr>
              </a:solidFill>
              <a:effectLst/>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31" name="CuadroTexto 30">
            <a:extLst>
              <a:ext uri="{FF2B5EF4-FFF2-40B4-BE49-F238E27FC236}">
                <a16:creationId xmlns:a16="http://schemas.microsoft.com/office/drawing/2014/main" id="{ED64B40D-D25B-4865-AAFE-64DF7ED86DC6}"/>
              </a:ext>
            </a:extLst>
          </p:cNvPr>
          <p:cNvSpPr txBox="1"/>
          <p:nvPr/>
        </p:nvSpPr>
        <p:spPr>
          <a:xfrm>
            <a:off x="6541352" y="5850629"/>
            <a:ext cx="2099930" cy="507831"/>
          </a:xfrm>
          <a:prstGeom prst="rect">
            <a:avLst/>
          </a:prstGeom>
          <a:noFill/>
        </p:spPr>
        <p:txBody>
          <a:bodyPr wrap="square">
            <a:spAutoFit/>
          </a:bodyPr>
          <a:lstStyle/>
          <a:p>
            <a:pPr algn="ctr">
              <a:lnSpc>
                <a:spcPct val="150000"/>
              </a:lnSpc>
              <a:spcAft>
                <a:spcPts val="800"/>
              </a:spcAft>
            </a:pPr>
            <a:r>
              <a:rPr lang="es-MX" b="1" dirty="0">
                <a:effectLst/>
                <a:latin typeface="Century Gothic" panose="020B0502020202020204" pitchFamily="34" charset="0"/>
                <a:ea typeface="Times New Roman" panose="02020603050405020304" pitchFamily="18" charset="0"/>
                <a:cs typeface="Times New Roman" panose="02020603050405020304" pitchFamily="18" charset="0"/>
              </a:rPr>
              <a:t>Agosto 2021</a:t>
            </a:r>
            <a:endParaRPr lang="es-MX" b="1" dirty="0">
              <a:effectLst/>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33" name="CuadroTexto 32">
            <a:extLst>
              <a:ext uri="{FF2B5EF4-FFF2-40B4-BE49-F238E27FC236}">
                <a16:creationId xmlns:a16="http://schemas.microsoft.com/office/drawing/2014/main" id="{37E8BE14-1F51-4D3E-A474-34CA4B5DB934}"/>
              </a:ext>
            </a:extLst>
          </p:cNvPr>
          <p:cNvSpPr txBox="1"/>
          <p:nvPr/>
        </p:nvSpPr>
        <p:spPr>
          <a:xfrm>
            <a:off x="2830286" y="638765"/>
            <a:ext cx="5813052" cy="431470"/>
          </a:xfrm>
          <a:prstGeom prst="rect">
            <a:avLst/>
          </a:prstGeom>
          <a:noFill/>
        </p:spPr>
        <p:txBody>
          <a:bodyPr wrap="square">
            <a:spAutoFit/>
          </a:bodyPr>
          <a:lstStyle/>
          <a:p>
            <a:pPr algn="just">
              <a:lnSpc>
                <a:spcPct val="150000"/>
              </a:lnSpc>
              <a:spcAft>
                <a:spcPts val="800"/>
              </a:spcAft>
            </a:pPr>
            <a:r>
              <a:rPr lang="es-MX" sz="1900" dirty="0">
                <a:solidFill>
                  <a:srgbClr val="000000"/>
                </a:solidFill>
                <a:effectLst/>
                <a:latin typeface="Arial Rounded MT Bold" panose="020F0704030504030204" pitchFamily="34" charset="0"/>
                <a:ea typeface="Times New Roman" panose="02020603050405020304" pitchFamily="18" charset="0"/>
                <a:cs typeface="Times New Roman" panose="02020603050405020304" pitchFamily="18" charset="0"/>
              </a:rPr>
              <a:t>Universidad Autónoma del Estado de México</a:t>
            </a:r>
            <a:endParaRPr lang="es-MX" sz="1900" dirty="0">
              <a:effectLst/>
              <a:latin typeface="Arial Rounded MT Bold" panose="020F0704030504030204" pitchFamily="34" charset="0"/>
              <a:ea typeface="Yu Mincho" panose="020B0400000000000000" pitchFamily="18" charset="-128"/>
              <a:cs typeface="Times New Roman" panose="02020603050405020304" pitchFamily="18" charset="0"/>
            </a:endParaRPr>
          </a:p>
        </p:txBody>
      </p:sp>
      <p:sp>
        <p:nvSpPr>
          <p:cNvPr id="34" name="CuadroTexto 33">
            <a:extLst>
              <a:ext uri="{FF2B5EF4-FFF2-40B4-BE49-F238E27FC236}">
                <a16:creationId xmlns:a16="http://schemas.microsoft.com/office/drawing/2014/main" id="{2504563A-45C2-44EC-8D73-FB7AE44D00D2}"/>
              </a:ext>
            </a:extLst>
          </p:cNvPr>
          <p:cNvSpPr txBox="1"/>
          <p:nvPr/>
        </p:nvSpPr>
        <p:spPr>
          <a:xfrm>
            <a:off x="2902391" y="935008"/>
            <a:ext cx="5148951" cy="422260"/>
          </a:xfrm>
          <a:prstGeom prst="rect">
            <a:avLst/>
          </a:prstGeom>
          <a:noFill/>
        </p:spPr>
        <p:txBody>
          <a:bodyPr wrap="square">
            <a:spAutoFit/>
          </a:bodyPr>
          <a:lstStyle/>
          <a:p>
            <a:pPr algn="ctr">
              <a:lnSpc>
                <a:spcPct val="150000"/>
              </a:lnSpc>
              <a:spcAft>
                <a:spcPts val="800"/>
              </a:spcAft>
            </a:pPr>
            <a:r>
              <a:rPr lang="es-MX" sz="1850" dirty="0">
                <a:effectLst/>
                <a:latin typeface="Arial Rounded MT Bold" panose="020F0704030504030204" pitchFamily="34" charset="0"/>
                <a:ea typeface="Times New Roman" panose="02020603050405020304" pitchFamily="18" charset="0"/>
                <a:cs typeface="Times New Roman" panose="02020603050405020304" pitchFamily="18" charset="0"/>
              </a:rPr>
              <a:t>Facultad de Arquitectura y Diseño</a:t>
            </a:r>
            <a:endParaRPr lang="es-MX" sz="1850" dirty="0">
              <a:effectLst/>
              <a:latin typeface="Arial Rounded MT Bold" panose="020F0704030504030204" pitchFamily="34" charset="0"/>
              <a:ea typeface="Yu Mincho" panose="020B0400000000000000" pitchFamily="18" charset="-128"/>
              <a:cs typeface="Times New Roman" panose="02020603050405020304" pitchFamily="18" charset="0"/>
            </a:endParaRPr>
          </a:p>
        </p:txBody>
      </p:sp>
      <p:grpSp>
        <p:nvGrpSpPr>
          <p:cNvPr id="3" name="Grupo 2">
            <a:extLst>
              <a:ext uri="{FF2B5EF4-FFF2-40B4-BE49-F238E27FC236}">
                <a16:creationId xmlns:a16="http://schemas.microsoft.com/office/drawing/2014/main" id="{4EA3B4F1-86FE-457F-9937-3EFC4579B1AB}"/>
              </a:ext>
            </a:extLst>
          </p:cNvPr>
          <p:cNvGrpSpPr/>
          <p:nvPr/>
        </p:nvGrpSpPr>
        <p:grpSpPr>
          <a:xfrm flipH="1">
            <a:off x="9239381" y="60386"/>
            <a:ext cx="4293652" cy="7206634"/>
            <a:chOff x="-1561233" y="20634"/>
            <a:chExt cx="4293652" cy="7206634"/>
          </a:xfrm>
        </p:grpSpPr>
        <p:sp>
          <p:nvSpPr>
            <p:cNvPr id="70" name="Rectángulo 69">
              <a:extLst>
                <a:ext uri="{FF2B5EF4-FFF2-40B4-BE49-F238E27FC236}">
                  <a16:creationId xmlns:a16="http://schemas.microsoft.com/office/drawing/2014/main" id="{1E19AD5A-D685-4E37-AB02-F69BEFC6462A}"/>
                </a:ext>
              </a:extLst>
            </p:cNvPr>
            <p:cNvSpPr/>
            <p:nvPr/>
          </p:nvSpPr>
          <p:spPr>
            <a:xfrm rot="10800000">
              <a:off x="135166" y="5584198"/>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grpSp>
          <p:nvGrpSpPr>
            <p:cNvPr id="41" name="Grupo 40">
              <a:extLst>
                <a:ext uri="{FF2B5EF4-FFF2-40B4-BE49-F238E27FC236}">
                  <a16:creationId xmlns:a16="http://schemas.microsoft.com/office/drawing/2014/main" id="{954B2985-A244-4F8B-86B9-026F5B2BA1D6}"/>
                </a:ext>
              </a:extLst>
            </p:cNvPr>
            <p:cNvGrpSpPr/>
            <p:nvPr/>
          </p:nvGrpSpPr>
          <p:grpSpPr>
            <a:xfrm>
              <a:off x="-1561233" y="4128263"/>
              <a:ext cx="2775378" cy="3099005"/>
              <a:chOff x="-379793" y="743383"/>
              <a:chExt cx="2775378" cy="3099005"/>
            </a:xfrm>
          </p:grpSpPr>
          <p:sp>
            <p:nvSpPr>
              <p:cNvPr id="42" name="Elipse 41">
                <a:extLst>
                  <a:ext uri="{FF2B5EF4-FFF2-40B4-BE49-F238E27FC236}">
                    <a16:creationId xmlns:a16="http://schemas.microsoft.com/office/drawing/2014/main" id="{8A5137E7-9823-4378-BE59-D6C98F7880AC}"/>
                  </a:ext>
                </a:extLst>
              </p:cNvPr>
              <p:cNvSpPr/>
              <p:nvPr/>
            </p:nvSpPr>
            <p:spPr>
              <a:xfrm>
                <a:off x="68813" y="1089615"/>
                <a:ext cx="2326772" cy="232677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Rectángulo 42">
                <a:extLst>
                  <a:ext uri="{FF2B5EF4-FFF2-40B4-BE49-F238E27FC236}">
                    <a16:creationId xmlns:a16="http://schemas.microsoft.com/office/drawing/2014/main" id="{C2549669-D42C-47FC-B7F8-D8E5659E2EA2}"/>
                  </a:ext>
                </a:extLst>
              </p:cNvPr>
              <p:cNvSpPr/>
              <p:nvPr/>
            </p:nvSpPr>
            <p:spPr>
              <a:xfrm>
                <a:off x="-379793" y="743383"/>
                <a:ext cx="1599523" cy="3099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46" name="Rectángulo 45">
              <a:extLst>
                <a:ext uri="{FF2B5EF4-FFF2-40B4-BE49-F238E27FC236}">
                  <a16:creationId xmlns:a16="http://schemas.microsoft.com/office/drawing/2014/main" id="{E8CB15EF-0838-40D5-9447-3927695208DB}"/>
                </a:ext>
              </a:extLst>
            </p:cNvPr>
            <p:cNvSpPr/>
            <p:nvPr/>
          </p:nvSpPr>
          <p:spPr>
            <a:xfrm rot="10800000">
              <a:off x="128055" y="23114"/>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9" name="Triángulo rectángulo 12">
              <a:extLst>
                <a:ext uri="{FF2B5EF4-FFF2-40B4-BE49-F238E27FC236}">
                  <a16:creationId xmlns:a16="http://schemas.microsoft.com/office/drawing/2014/main" id="{31F3AC54-BBC3-448F-A00B-74255674D52A}"/>
                </a:ext>
              </a:extLst>
            </p:cNvPr>
            <p:cNvSpPr/>
            <p:nvPr/>
          </p:nvSpPr>
          <p:spPr>
            <a:xfrm rot="10800000" flipH="1" flipV="1">
              <a:off x="1273695" y="4456752"/>
              <a:ext cx="996295"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6" name="Triángulo rectángulo 12">
              <a:extLst>
                <a:ext uri="{FF2B5EF4-FFF2-40B4-BE49-F238E27FC236}">
                  <a16:creationId xmlns:a16="http://schemas.microsoft.com/office/drawing/2014/main" id="{521E52C8-E3FF-4D0A-9E67-21E606D0BF5A}"/>
                </a:ext>
              </a:extLst>
            </p:cNvPr>
            <p:cNvSpPr/>
            <p:nvPr/>
          </p:nvSpPr>
          <p:spPr>
            <a:xfrm rot="5400000">
              <a:off x="1252283" y="3172222"/>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7" name="Grupo 66">
              <a:extLst>
                <a:ext uri="{FF2B5EF4-FFF2-40B4-BE49-F238E27FC236}">
                  <a16:creationId xmlns:a16="http://schemas.microsoft.com/office/drawing/2014/main" id="{06257E2C-3849-4DBC-AB92-A887E0010BCF}"/>
                </a:ext>
              </a:extLst>
            </p:cNvPr>
            <p:cNvGrpSpPr/>
            <p:nvPr/>
          </p:nvGrpSpPr>
          <p:grpSpPr>
            <a:xfrm rot="5400000">
              <a:off x="-204772" y="1403388"/>
              <a:ext cx="2775378" cy="3099005"/>
              <a:chOff x="-379793" y="743383"/>
              <a:chExt cx="2775378" cy="3099005"/>
            </a:xfrm>
          </p:grpSpPr>
          <p:sp>
            <p:nvSpPr>
              <p:cNvPr id="68" name="Elipse 67">
                <a:extLst>
                  <a:ext uri="{FF2B5EF4-FFF2-40B4-BE49-F238E27FC236}">
                    <a16:creationId xmlns:a16="http://schemas.microsoft.com/office/drawing/2014/main" id="{60A5555E-1C5B-4F16-B04B-1027AF65ED46}"/>
                  </a:ext>
                </a:extLst>
              </p:cNvPr>
              <p:cNvSpPr/>
              <p:nvPr/>
            </p:nvSpPr>
            <p:spPr>
              <a:xfrm>
                <a:off x="68813" y="1089615"/>
                <a:ext cx="2326772" cy="232677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9" name="Rectángulo 68">
                <a:extLst>
                  <a:ext uri="{FF2B5EF4-FFF2-40B4-BE49-F238E27FC236}">
                    <a16:creationId xmlns:a16="http://schemas.microsoft.com/office/drawing/2014/main" id="{BA1A03FD-0A9F-4E22-A1B1-59C4C733D009}"/>
                  </a:ext>
                </a:extLst>
              </p:cNvPr>
              <p:cNvSpPr/>
              <p:nvPr/>
            </p:nvSpPr>
            <p:spPr>
              <a:xfrm>
                <a:off x="-379793" y="743383"/>
                <a:ext cx="1599523" cy="3099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47" name="Triángulo rectángulo 12">
              <a:extLst>
                <a:ext uri="{FF2B5EF4-FFF2-40B4-BE49-F238E27FC236}">
                  <a16:creationId xmlns:a16="http://schemas.microsoft.com/office/drawing/2014/main" id="{1F8A54BB-8ED9-4C92-8D54-3C520BD97BEC}"/>
                </a:ext>
              </a:extLst>
            </p:cNvPr>
            <p:cNvSpPr/>
            <p:nvPr/>
          </p:nvSpPr>
          <p:spPr>
            <a:xfrm rot="16200000">
              <a:off x="140636" y="2202240"/>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0" name="Rectángulo 49">
              <a:extLst>
                <a:ext uri="{FF2B5EF4-FFF2-40B4-BE49-F238E27FC236}">
                  <a16:creationId xmlns:a16="http://schemas.microsoft.com/office/drawing/2014/main" id="{B45E5450-E38B-4C49-A23F-FC7455E79940}"/>
                </a:ext>
              </a:extLst>
            </p:cNvPr>
            <p:cNvSpPr/>
            <p:nvPr/>
          </p:nvSpPr>
          <p:spPr>
            <a:xfrm rot="10800000">
              <a:off x="1264808" y="1121486"/>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51" name="Triángulo rectángulo 12">
              <a:extLst>
                <a:ext uri="{FF2B5EF4-FFF2-40B4-BE49-F238E27FC236}">
                  <a16:creationId xmlns:a16="http://schemas.microsoft.com/office/drawing/2014/main" id="{99E7D603-7015-4D42-9442-AADD40153214}"/>
                </a:ext>
              </a:extLst>
            </p:cNvPr>
            <p:cNvSpPr/>
            <p:nvPr/>
          </p:nvSpPr>
          <p:spPr>
            <a:xfrm rot="5400000">
              <a:off x="1252282" y="113658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3CE130BC-C13E-4C51-9349-0759B77E5B58}"/>
                </a:ext>
              </a:extLst>
            </p:cNvPr>
            <p:cNvSpPr/>
            <p:nvPr/>
          </p:nvSpPr>
          <p:spPr>
            <a:xfrm rot="10800000">
              <a:off x="135166" y="1106386"/>
              <a:ext cx="996294" cy="978743"/>
            </a:xfrm>
            <a:prstGeom prst="rect">
              <a:avLst/>
            </a:prstGeom>
            <a:solidFill>
              <a:schemeClr val="accent3"/>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71" name="Triángulo rectángulo 12">
              <a:extLst>
                <a:ext uri="{FF2B5EF4-FFF2-40B4-BE49-F238E27FC236}">
                  <a16:creationId xmlns:a16="http://schemas.microsoft.com/office/drawing/2014/main" id="{BDDDB4F9-64AB-4A0C-B86F-D0B46B84A3F2}"/>
                </a:ext>
              </a:extLst>
            </p:cNvPr>
            <p:cNvSpPr/>
            <p:nvPr/>
          </p:nvSpPr>
          <p:spPr>
            <a:xfrm rot="5400000">
              <a:off x="1269252" y="5562202"/>
              <a:ext cx="996294" cy="100518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2" name="Triángulo rectángulo 12">
              <a:extLst>
                <a:ext uri="{FF2B5EF4-FFF2-40B4-BE49-F238E27FC236}">
                  <a16:creationId xmlns:a16="http://schemas.microsoft.com/office/drawing/2014/main" id="{5BEA2DD7-9EF5-416E-B555-AB7EB86B0548}"/>
                </a:ext>
              </a:extLst>
            </p:cNvPr>
            <p:cNvSpPr/>
            <p:nvPr/>
          </p:nvSpPr>
          <p:spPr>
            <a:xfrm>
              <a:off x="1280954" y="20634"/>
              <a:ext cx="989037"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 name="CuadroTexto 1"/>
          <p:cNvSpPr txBox="1"/>
          <p:nvPr/>
        </p:nvSpPr>
        <p:spPr>
          <a:xfrm>
            <a:off x="2472921" y="3698821"/>
            <a:ext cx="7009463" cy="1015663"/>
          </a:xfrm>
          <a:prstGeom prst="rect">
            <a:avLst/>
          </a:prstGeom>
          <a:noFill/>
        </p:spPr>
        <p:txBody>
          <a:bodyPr wrap="square" rtlCol="0">
            <a:spAutoFit/>
          </a:bodyPr>
          <a:lstStyle/>
          <a:p>
            <a:r>
              <a:rPr lang="es-MX" sz="2000" dirty="0" smtClean="0"/>
              <a:t>U.A. Proyecto Integral de Diseño Industrial 1</a:t>
            </a:r>
          </a:p>
          <a:p>
            <a:r>
              <a:rPr lang="es-MX" sz="2000" dirty="0" smtClean="0"/>
              <a:t>Unida 2: Desarrollo de la investigación para el proyecto de diseño</a:t>
            </a:r>
          </a:p>
          <a:p>
            <a:r>
              <a:rPr lang="es-MX" sz="2000" dirty="0" smtClean="0"/>
              <a:t>2.3.4. Requerimientos para el proyecto de diseño</a:t>
            </a:r>
            <a:endParaRPr lang="es-MX" sz="2000" dirty="0"/>
          </a:p>
        </p:txBody>
      </p:sp>
      <p:pic>
        <p:nvPicPr>
          <p:cNvPr id="36" name="Google Shape;92;p1" descr="logo uaem vectores">
            <a:extLst>
              <a:ext uri="{FF2B5EF4-FFF2-40B4-BE49-F238E27FC236}">
                <a16:creationId xmlns:a16="http://schemas.microsoft.com/office/drawing/2014/main" id="{7C2A4ED9-5370-4FDE-8C8F-1EF0E04BA3F9}"/>
              </a:ext>
            </a:extLst>
          </p:cNvPr>
          <p:cNvPicPr preferRelativeResize="0"/>
          <p:nvPr/>
        </p:nvPicPr>
        <p:blipFill rotWithShape="1">
          <a:blip r:embed="rId2">
            <a:alphaModFix/>
          </a:blip>
          <a:srcRect/>
          <a:stretch/>
        </p:blipFill>
        <p:spPr>
          <a:xfrm>
            <a:off x="703115" y="534657"/>
            <a:ext cx="1059628" cy="958924"/>
          </a:xfrm>
          <a:prstGeom prst="rect">
            <a:avLst/>
          </a:prstGeom>
          <a:noFill/>
          <a:ln>
            <a:noFill/>
          </a:ln>
        </p:spPr>
      </p:pic>
      <p:pic>
        <p:nvPicPr>
          <p:cNvPr id="37" name="Google Shape;93;p1" descr="logo FAD vectores">
            <a:extLst>
              <a:ext uri="{FF2B5EF4-FFF2-40B4-BE49-F238E27FC236}">
                <a16:creationId xmlns:a16="http://schemas.microsoft.com/office/drawing/2014/main" id="{D647D9AF-7143-400B-A22B-C020F194AD4B}"/>
              </a:ext>
            </a:extLst>
          </p:cNvPr>
          <p:cNvPicPr preferRelativeResize="0"/>
          <p:nvPr/>
        </p:nvPicPr>
        <p:blipFill rotWithShape="1">
          <a:blip r:embed="rId3">
            <a:alphaModFix/>
          </a:blip>
          <a:srcRect/>
          <a:stretch/>
        </p:blipFill>
        <p:spPr>
          <a:xfrm>
            <a:off x="480468" y="1881536"/>
            <a:ext cx="1504922" cy="961652"/>
          </a:xfrm>
          <a:prstGeom prst="rect">
            <a:avLst/>
          </a:prstGeom>
          <a:noFill/>
          <a:ln>
            <a:noFill/>
          </a:ln>
        </p:spPr>
      </p:pic>
      <p:sp>
        <p:nvSpPr>
          <p:cNvPr id="4" name="CuadroTexto 3"/>
          <p:cNvSpPr txBox="1"/>
          <p:nvPr/>
        </p:nvSpPr>
        <p:spPr>
          <a:xfrm>
            <a:off x="2440631" y="4714484"/>
            <a:ext cx="3534500" cy="923330"/>
          </a:xfrm>
          <a:prstGeom prst="rect">
            <a:avLst/>
          </a:prstGeom>
          <a:noFill/>
        </p:spPr>
        <p:txBody>
          <a:bodyPr wrap="square" rtlCol="0">
            <a:spAutoFit/>
          </a:bodyPr>
          <a:lstStyle/>
          <a:p>
            <a:r>
              <a:rPr lang="es-MX">
                <a:solidFill>
                  <a:srgbClr val="002060"/>
                </a:solidFill>
              </a:rPr>
              <a:t>Clave LDI903 </a:t>
            </a:r>
          </a:p>
          <a:p>
            <a:r>
              <a:rPr lang="es-MX">
                <a:solidFill>
                  <a:srgbClr val="002060"/>
                </a:solidFill>
              </a:rPr>
              <a:t>Horas teóricas 3 y horas prácticas 6. </a:t>
            </a:r>
          </a:p>
          <a:p>
            <a:r>
              <a:rPr lang="es-MX">
                <a:solidFill>
                  <a:srgbClr val="002060"/>
                </a:solidFill>
              </a:rPr>
              <a:t>12 créditos</a:t>
            </a:r>
            <a:endParaRPr lang="es-MX" dirty="0">
              <a:solidFill>
                <a:srgbClr val="002060"/>
              </a:solidFill>
            </a:endParaRPr>
          </a:p>
        </p:txBody>
      </p:sp>
    </p:spTree>
    <p:extLst>
      <p:ext uri="{BB962C8B-B14F-4D97-AF65-F5344CB8AC3E}">
        <p14:creationId xmlns:p14="http://schemas.microsoft.com/office/powerpoint/2010/main" val="83199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20">
            <a:extLst>
              <a:ext uri="{FF2B5EF4-FFF2-40B4-BE49-F238E27FC236}">
                <a16:creationId xmlns:a16="http://schemas.microsoft.com/office/drawing/2014/main" id="{AE69F43C-2ECB-402F-9083-C725822638E5}"/>
              </a:ext>
            </a:extLst>
          </p:cNvPr>
          <p:cNvSpPr/>
          <p:nvPr/>
        </p:nvSpPr>
        <p:spPr>
          <a:xfrm rot="10800000">
            <a:off x="8908868" y="68571"/>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0BD13F86-88D3-42F2-9F03-9AE3B9CD9EFF}"/>
              </a:ext>
            </a:extLst>
          </p:cNvPr>
          <p:cNvSpPr/>
          <p:nvPr/>
        </p:nvSpPr>
        <p:spPr>
          <a:xfrm rot="10800000">
            <a:off x="7821326" y="68571"/>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3" name="Diagrama de flujo: retraso 42">
            <a:extLst>
              <a:ext uri="{FF2B5EF4-FFF2-40B4-BE49-F238E27FC236}">
                <a16:creationId xmlns:a16="http://schemas.microsoft.com/office/drawing/2014/main" id="{226A8755-3AFF-4D76-8412-363C4A1A8792}"/>
              </a:ext>
            </a:extLst>
          </p:cNvPr>
          <p:cNvSpPr/>
          <p:nvPr/>
        </p:nvSpPr>
        <p:spPr>
          <a:xfrm rot="5400000">
            <a:off x="7401571" y="-1587317"/>
            <a:ext cx="2964490" cy="2757037"/>
          </a:xfrm>
          <a:prstGeom prst="flowChartDelay">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 name="Grupo 2">
            <a:extLst>
              <a:ext uri="{FF2B5EF4-FFF2-40B4-BE49-F238E27FC236}">
                <a16:creationId xmlns:a16="http://schemas.microsoft.com/office/drawing/2014/main" id="{93E24D8C-183A-4F7A-B2FB-411FC9BA842D}"/>
              </a:ext>
            </a:extLst>
          </p:cNvPr>
          <p:cNvGrpSpPr/>
          <p:nvPr/>
        </p:nvGrpSpPr>
        <p:grpSpPr>
          <a:xfrm rot="5400000">
            <a:off x="1353260" y="3475256"/>
            <a:ext cx="3554561" cy="996295"/>
            <a:chOff x="763442" y="2189698"/>
            <a:chExt cx="2465753" cy="691117"/>
          </a:xfrm>
        </p:grpSpPr>
        <p:sp>
          <p:nvSpPr>
            <p:cNvPr id="9" name="Elipse 8">
              <a:extLst>
                <a:ext uri="{FF2B5EF4-FFF2-40B4-BE49-F238E27FC236}">
                  <a16:creationId xmlns:a16="http://schemas.microsoft.com/office/drawing/2014/main" id="{6B0F0384-6BDC-49B9-9628-EE7922FBC3D2}"/>
                </a:ext>
              </a:extLst>
            </p:cNvPr>
            <p:cNvSpPr/>
            <p:nvPr/>
          </p:nvSpPr>
          <p:spPr>
            <a:xfrm>
              <a:off x="2538079" y="2189698"/>
              <a:ext cx="691116" cy="691116"/>
            </a:xfrm>
            <a:prstGeom prst="ellipse">
              <a:avLst/>
            </a:prstGeom>
            <a:solidFill>
              <a:schemeClr val="accent2"/>
            </a:solidFill>
            <a:ln w="57150">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CE1AFC36-85DC-4DCF-98B1-482C17049F84}"/>
                </a:ext>
              </a:extLst>
            </p:cNvPr>
            <p:cNvSpPr/>
            <p:nvPr/>
          </p:nvSpPr>
          <p:spPr>
            <a:xfrm>
              <a:off x="1077752" y="2189699"/>
              <a:ext cx="1764714" cy="691116"/>
            </a:xfrm>
            <a:prstGeom prst="rect">
              <a:avLst/>
            </a:prstGeom>
            <a:solidFill>
              <a:schemeClr val="accent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4" name="Elipse 13">
              <a:extLst>
                <a:ext uri="{FF2B5EF4-FFF2-40B4-BE49-F238E27FC236}">
                  <a16:creationId xmlns:a16="http://schemas.microsoft.com/office/drawing/2014/main" id="{B44B9F40-A175-41A4-B61C-4A62139271CC}"/>
                </a:ext>
              </a:extLst>
            </p:cNvPr>
            <p:cNvSpPr/>
            <p:nvPr/>
          </p:nvSpPr>
          <p:spPr>
            <a:xfrm>
              <a:off x="763442" y="2189698"/>
              <a:ext cx="691116" cy="691116"/>
            </a:xfrm>
            <a:prstGeom prst="ellipse">
              <a:avLst/>
            </a:prstGeom>
            <a:ln w="57150"/>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grpSp>
      <p:sp>
        <p:nvSpPr>
          <p:cNvPr id="19" name="Rectángulo 18">
            <a:extLst>
              <a:ext uri="{FF2B5EF4-FFF2-40B4-BE49-F238E27FC236}">
                <a16:creationId xmlns:a16="http://schemas.microsoft.com/office/drawing/2014/main" id="{79263F8B-AC04-4FB8-8598-4823DEB92E60}"/>
              </a:ext>
            </a:extLst>
          </p:cNvPr>
          <p:cNvSpPr/>
          <p:nvPr/>
        </p:nvSpPr>
        <p:spPr>
          <a:xfrm rot="10800000">
            <a:off x="9996410" y="68571"/>
            <a:ext cx="996294" cy="978743"/>
          </a:xfrm>
          <a:prstGeom prst="rect">
            <a:avLst/>
          </a:prstGeom>
          <a:solidFill>
            <a:schemeClr val="accent6">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0" name="Triángulo rectángulo 12">
            <a:extLst>
              <a:ext uri="{FF2B5EF4-FFF2-40B4-BE49-F238E27FC236}">
                <a16:creationId xmlns:a16="http://schemas.microsoft.com/office/drawing/2014/main" id="{31AF573F-2A54-4BA1-AE8B-F30524DB4C2A}"/>
              </a:ext>
            </a:extLst>
          </p:cNvPr>
          <p:cNvSpPr/>
          <p:nvPr/>
        </p:nvSpPr>
        <p:spPr>
          <a:xfrm>
            <a:off x="9996410" y="83671"/>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Triángulo rectángulo 12">
            <a:extLst>
              <a:ext uri="{FF2B5EF4-FFF2-40B4-BE49-F238E27FC236}">
                <a16:creationId xmlns:a16="http://schemas.microsoft.com/office/drawing/2014/main" id="{8D5E8D18-9636-406B-8BFE-DBCAE596F550}"/>
              </a:ext>
            </a:extLst>
          </p:cNvPr>
          <p:cNvSpPr/>
          <p:nvPr/>
        </p:nvSpPr>
        <p:spPr>
          <a:xfrm rot="5400000">
            <a:off x="8896342" y="83671"/>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a:extLst>
              <a:ext uri="{FF2B5EF4-FFF2-40B4-BE49-F238E27FC236}">
                <a16:creationId xmlns:a16="http://schemas.microsoft.com/office/drawing/2014/main" id="{8E9BFEA3-9AC7-4245-B96F-3460C6D81CF1}"/>
              </a:ext>
            </a:extLst>
          </p:cNvPr>
          <p:cNvSpPr/>
          <p:nvPr/>
        </p:nvSpPr>
        <p:spPr>
          <a:xfrm rot="10800000">
            <a:off x="6692045" y="68571"/>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4" name="Triángulo rectángulo 12">
            <a:extLst>
              <a:ext uri="{FF2B5EF4-FFF2-40B4-BE49-F238E27FC236}">
                <a16:creationId xmlns:a16="http://schemas.microsoft.com/office/drawing/2014/main" id="{2E06AD9E-8913-4413-BEAB-06DE0370780F}"/>
              </a:ext>
            </a:extLst>
          </p:cNvPr>
          <p:cNvSpPr/>
          <p:nvPr/>
        </p:nvSpPr>
        <p:spPr>
          <a:xfrm>
            <a:off x="6692045" y="83672"/>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15BD5DB0-C5C9-4B01-9447-5306385E7F96}"/>
              </a:ext>
            </a:extLst>
          </p:cNvPr>
          <p:cNvSpPr/>
          <p:nvPr/>
        </p:nvSpPr>
        <p:spPr>
          <a:xfrm rot="10800000">
            <a:off x="5604503" y="68571"/>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6" name="Triángulo rectángulo 12">
            <a:extLst>
              <a:ext uri="{FF2B5EF4-FFF2-40B4-BE49-F238E27FC236}">
                <a16:creationId xmlns:a16="http://schemas.microsoft.com/office/drawing/2014/main" id="{D5EC0531-7F4C-4BF5-9DBF-FF433B7DD170}"/>
              </a:ext>
            </a:extLst>
          </p:cNvPr>
          <p:cNvSpPr/>
          <p:nvPr/>
        </p:nvSpPr>
        <p:spPr>
          <a:xfrm rot="10800000">
            <a:off x="5591977" y="61082"/>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Rectángulo 26">
            <a:extLst>
              <a:ext uri="{FF2B5EF4-FFF2-40B4-BE49-F238E27FC236}">
                <a16:creationId xmlns:a16="http://schemas.microsoft.com/office/drawing/2014/main" id="{65210223-0B02-42CB-A4D0-B3130DCDA887}"/>
              </a:ext>
            </a:extLst>
          </p:cNvPr>
          <p:cNvSpPr/>
          <p:nvPr/>
        </p:nvSpPr>
        <p:spPr>
          <a:xfrm rot="10800000">
            <a:off x="11125691" y="68571"/>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8" name="Triángulo rectángulo 12">
            <a:extLst>
              <a:ext uri="{FF2B5EF4-FFF2-40B4-BE49-F238E27FC236}">
                <a16:creationId xmlns:a16="http://schemas.microsoft.com/office/drawing/2014/main" id="{9C4E0DD8-430D-4C8C-9D9B-51ECC97F3121}"/>
              </a:ext>
            </a:extLst>
          </p:cNvPr>
          <p:cNvSpPr/>
          <p:nvPr/>
        </p:nvSpPr>
        <p:spPr>
          <a:xfrm rot="5400000">
            <a:off x="11113165" y="83671"/>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867C4ABF-0145-4732-A9B5-C65126430785}"/>
              </a:ext>
            </a:extLst>
          </p:cNvPr>
          <p:cNvSpPr/>
          <p:nvPr/>
        </p:nvSpPr>
        <p:spPr>
          <a:xfrm rot="10800000">
            <a:off x="7808800" y="61083"/>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B5A39FEF-D13B-4506-968C-B7C6D505FFD3}"/>
              </a:ext>
            </a:extLst>
          </p:cNvPr>
          <p:cNvSpPr/>
          <p:nvPr/>
        </p:nvSpPr>
        <p:spPr>
          <a:xfrm rot="10800000">
            <a:off x="3374379" y="92446"/>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2" name="Triángulo rectángulo 12">
            <a:extLst>
              <a:ext uri="{FF2B5EF4-FFF2-40B4-BE49-F238E27FC236}">
                <a16:creationId xmlns:a16="http://schemas.microsoft.com/office/drawing/2014/main" id="{239F014C-D86A-4F8F-A385-62AA918E7772}"/>
              </a:ext>
            </a:extLst>
          </p:cNvPr>
          <p:cNvSpPr/>
          <p:nvPr/>
        </p:nvSpPr>
        <p:spPr>
          <a:xfrm>
            <a:off x="3374379" y="107546"/>
            <a:ext cx="996294" cy="9787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00951BD6-E9F4-4CB3-B379-53CD1E2A15A6}"/>
              </a:ext>
            </a:extLst>
          </p:cNvPr>
          <p:cNvSpPr/>
          <p:nvPr/>
        </p:nvSpPr>
        <p:spPr>
          <a:xfrm rot="10800000">
            <a:off x="2286837" y="92446"/>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4" name="Triángulo rectángulo 12">
            <a:extLst>
              <a:ext uri="{FF2B5EF4-FFF2-40B4-BE49-F238E27FC236}">
                <a16:creationId xmlns:a16="http://schemas.microsoft.com/office/drawing/2014/main" id="{AAA2334F-38CA-4611-8B2B-2E82C6645FCA}"/>
              </a:ext>
            </a:extLst>
          </p:cNvPr>
          <p:cNvSpPr/>
          <p:nvPr/>
        </p:nvSpPr>
        <p:spPr>
          <a:xfrm rot="5400000">
            <a:off x="2274311" y="10754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16F8B427-91CD-4E53-AEED-43EC9AF4EDBE}"/>
              </a:ext>
            </a:extLst>
          </p:cNvPr>
          <p:cNvSpPr/>
          <p:nvPr/>
        </p:nvSpPr>
        <p:spPr>
          <a:xfrm rot="10800000">
            <a:off x="70014" y="92446"/>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6" name="Triángulo rectángulo 12">
            <a:extLst>
              <a:ext uri="{FF2B5EF4-FFF2-40B4-BE49-F238E27FC236}">
                <a16:creationId xmlns:a16="http://schemas.microsoft.com/office/drawing/2014/main" id="{8010E2E3-7D36-4AF6-9BAE-837E5456770F}"/>
              </a:ext>
            </a:extLst>
          </p:cNvPr>
          <p:cNvSpPr/>
          <p:nvPr/>
        </p:nvSpPr>
        <p:spPr>
          <a:xfrm>
            <a:off x="70014" y="107547"/>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2E90FAB1-5308-4D18-92AF-D4FF9E4E0366}"/>
              </a:ext>
            </a:extLst>
          </p:cNvPr>
          <p:cNvSpPr/>
          <p:nvPr/>
        </p:nvSpPr>
        <p:spPr>
          <a:xfrm rot="10800000">
            <a:off x="4503660" y="92446"/>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8" name="Triángulo rectángulo 12">
            <a:extLst>
              <a:ext uri="{FF2B5EF4-FFF2-40B4-BE49-F238E27FC236}">
                <a16:creationId xmlns:a16="http://schemas.microsoft.com/office/drawing/2014/main" id="{F30D3F49-6307-4496-B388-CCEDC6F11C46}"/>
              </a:ext>
            </a:extLst>
          </p:cNvPr>
          <p:cNvSpPr/>
          <p:nvPr/>
        </p:nvSpPr>
        <p:spPr>
          <a:xfrm rot="5400000">
            <a:off x="4491134" y="10754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Rectángulo 38">
            <a:extLst>
              <a:ext uri="{FF2B5EF4-FFF2-40B4-BE49-F238E27FC236}">
                <a16:creationId xmlns:a16="http://schemas.microsoft.com/office/drawing/2014/main" id="{3211A606-218A-4210-849F-453D52EF58AE}"/>
              </a:ext>
            </a:extLst>
          </p:cNvPr>
          <p:cNvSpPr/>
          <p:nvPr/>
        </p:nvSpPr>
        <p:spPr>
          <a:xfrm rot="10800000">
            <a:off x="1199295" y="92446"/>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0" name="Triángulo rectángulo 12">
            <a:extLst>
              <a:ext uri="{FF2B5EF4-FFF2-40B4-BE49-F238E27FC236}">
                <a16:creationId xmlns:a16="http://schemas.microsoft.com/office/drawing/2014/main" id="{08BF56AF-6F42-4EB9-BC23-68F611ACAA27}"/>
              </a:ext>
            </a:extLst>
          </p:cNvPr>
          <p:cNvSpPr/>
          <p:nvPr/>
        </p:nvSpPr>
        <p:spPr>
          <a:xfrm rot="10800000">
            <a:off x="1186769" y="84958"/>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Arco de bloque 41">
            <a:extLst>
              <a:ext uri="{FF2B5EF4-FFF2-40B4-BE49-F238E27FC236}">
                <a16:creationId xmlns:a16="http://schemas.microsoft.com/office/drawing/2014/main" id="{64898446-0694-4263-AF22-CE61F3D0E8EF}"/>
              </a:ext>
            </a:extLst>
          </p:cNvPr>
          <p:cNvSpPr/>
          <p:nvPr/>
        </p:nvSpPr>
        <p:spPr>
          <a:xfrm rot="2652300" flipV="1">
            <a:off x="-1154371" y="-32348"/>
            <a:ext cx="2294358" cy="2030121"/>
          </a:xfrm>
          <a:prstGeom prst="blockArc">
            <a:avLst>
              <a:gd name="adj1" fmla="val 18869335"/>
              <a:gd name="adj2" fmla="val 2331083"/>
              <a:gd name="adj3" fmla="val 316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41" name="CuadroTexto 40">
            <a:extLst>
              <a:ext uri="{FF2B5EF4-FFF2-40B4-BE49-F238E27FC236}">
                <a16:creationId xmlns:a16="http://schemas.microsoft.com/office/drawing/2014/main" id="{0924A5AF-4D32-4581-8ED7-9E73B182EC8C}"/>
              </a:ext>
            </a:extLst>
          </p:cNvPr>
          <p:cNvSpPr txBox="1"/>
          <p:nvPr/>
        </p:nvSpPr>
        <p:spPr>
          <a:xfrm>
            <a:off x="3863677" y="1764497"/>
            <a:ext cx="6398658" cy="3842077"/>
          </a:xfrm>
          <a:prstGeom prst="rect">
            <a:avLst/>
          </a:prstGeom>
          <a:noFill/>
        </p:spPr>
        <p:txBody>
          <a:bodyPr wrap="square">
            <a:spAutoFit/>
          </a:bodyPr>
          <a:lstStyle/>
          <a:p>
            <a:pPr algn="just">
              <a:lnSpc>
                <a:spcPct val="150000"/>
              </a:lnSpc>
              <a:spcAft>
                <a:spcPts val="800"/>
              </a:spcAft>
            </a:pPr>
            <a:endParaRPr lang="es-MX" sz="1400"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En la propuesta desarrollada por Stuart Pugh, (1991) los requerimientos son las especificaciones de diseño del producto, constituyen la decisión sobre las características mínimas del producto. El número de estas dependerá de la novedad del producto, aunque refiere que en muchas ocasiones será complicado determinarlas sobre un producto inexistente que pretende cubrir una necesidad concreta. </a:t>
            </a:r>
            <a:endParaRPr lang="es-MX" sz="18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398987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E51F1B2-526D-42C7-A210-D88C89768C77}"/>
              </a:ext>
            </a:extLst>
          </p:cNvPr>
          <p:cNvSpPr txBox="1"/>
          <p:nvPr/>
        </p:nvSpPr>
        <p:spPr>
          <a:xfrm>
            <a:off x="3930832" y="1026827"/>
            <a:ext cx="5351320" cy="5180905"/>
          </a:xfrm>
          <a:prstGeom prst="rect">
            <a:avLst/>
          </a:prstGeom>
          <a:noFill/>
        </p:spPr>
        <p:txBody>
          <a:bodyPr wrap="square">
            <a:spAutoFit/>
          </a:bodyPr>
          <a:lstStyle/>
          <a:p>
            <a:pPr algn="just">
              <a:lnSpc>
                <a:spcPct val="150000"/>
              </a:lnSpc>
              <a:spcAft>
                <a:spcPts val="800"/>
              </a:spcAft>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Es decir, los requerimientos de diseño engloban todas las consideraciones que han de tomarse en cuenta en el momento de diseñar, junto con el concepto de diseño y el propósito, marcan el derrotero a seguir en la generación de soluciones, puesto que, sin estas directrices, hay altas posibilidades que se estén generando alternativas que no correspondan al problema de diseño específico y además posteriormente no sean factibles ni viables.</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endParaRPr lang="es-MX" b="1" i="1"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Rectángulo 3">
            <a:extLst>
              <a:ext uri="{FF2B5EF4-FFF2-40B4-BE49-F238E27FC236}">
                <a16:creationId xmlns:a16="http://schemas.microsoft.com/office/drawing/2014/main" id="{F857A90F-B0DB-4BFB-90F8-C039296658EE}"/>
              </a:ext>
            </a:extLst>
          </p:cNvPr>
          <p:cNvSpPr/>
          <p:nvPr/>
        </p:nvSpPr>
        <p:spPr>
          <a:xfrm>
            <a:off x="9955229" y="1184487"/>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A485DFB-1636-4477-A25F-2E52ECD5F79A}"/>
              </a:ext>
            </a:extLst>
          </p:cNvPr>
          <p:cNvSpPr/>
          <p:nvPr/>
        </p:nvSpPr>
        <p:spPr>
          <a:xfrm>
            <a:off x="9961719" y="11670"/>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a:extLst>
              <a:ext uri="{FF2B5EF4-FFF2-40B4-BE49-F238E27FC236}">
                <a16:creationId xmlns:a16="http://schemas.microsoft.com/office/drawing/2014/main" id="{E80E1F80-CB3A-45FF-BD6B-7B6EFC9AD2CE}"/>
              </a:ext>
            </a:extLst>
          </p:cNvPr>
          <p:cNvSpPr/>
          <p:nvPr/>
        </p:nvSpPr>
        <p:spPr>
          <a:xfrm>
            <a:off x="11142498" y="895477"/>
            <a:ext cx="406982" cy="406982"/>
          </a:xfrm>
          <a:prstGeom prst="ellips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7" name="Triángulo rectángulo 12">
            <a:extLst>
              <a:ext uri="{FF2B5EF4-FFF2-40B4-BE49-F238E27FC236}">
                <a16:creationId xmlns:a16="http://schemas.microsoft.com/office/drawing/2014/main" id="{D7699E17-89C5-4959-9BAB-64502FE849DD}"/>
              </a:ext>
            </a:extLst>
          </p:cNvPr>
          <p:cNvSpPr/>
          <p:nvPr/>
        </p:nvSpPr>
        <p:spPr>
          <a:xfrm rot="10800000">
            <a:off x="9955229" y="1184485"/>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Triángulo rectángulo 12">
            <a:extLst>
              <a:ext uri="{FF2B5EF4-FFF2-40B4-BE49-F238E27FC236}">
                <a16:creationId xmlns:a16="http://schemas.microsoft.com/office/drawing/2014/main" id="{D4564764-F54F-45CC-97E6-A506BF423C37}"/>
              </a:ext>
            </a:extLst>
          </p:cNvPr>
          <p:cNvSpPr/>
          <p:nvPr/>
        </p:nvSpPr>
        <p:spPr>
          <a:xfrm rot="5400000">
            <a:off x="9930902" y="35996"/>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5D70DBC0-F961-47C6-8303-17CD63748D8F}"/>
              </a:ext>
            </a:extLst>
          </p:cNvPr>
          <p:cNvSpPr/>
          <p:nvPr/>
        </p:nvSpPr>
        <p:spPr>
          <a:xfrm>
            <a:off x="9961719" y="2334964"/>
            <a:ext cx="979682" cy="10151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Triángulo rectángulo 12">
            <a:extLst>
              <a:ext uri="{FF2B5EF4-FFF2-40B4-BE49-F238E27FC236}">
                <a16:creationId xmlns:a16="http://schemas.microsoft.com/office/drawing/2014/main" id="{B6DBBA10-3413-43F3-B560-2480DD7D989B}"/>
              </a:ext>
            </a:extLst>
          </p:cNvPr>
          <p:cNvSpPr/>
          <p:nvPr/>
        </p:nvSpPr>
        <p:spPr>
          <a:xfrm rot="5400000">
            <a:off x="9930902" y="235929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AAF9D079-F8C4-4B2B-B509-442A67E888D0}"/>
              </a:ext>
            </a:extLst>
          </p:cNvPr>
          <p:cNvSpPr/>
          <p:nvPr/>
        </p:nvSpPr>
        <p:spPr>
          <a:xfrm>
            <a:off x="11130546" y="3507781"/>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1761CDE9-C5B8-4D1E-9128-AC49C4EA827F}"/>
              </a:ext>
            </a:extLst>
          </p:cNvPr>
          <p:cNvSpPr/>
          <p:nvPr/>
        </p:nvSpPr>
        <p:spPr>
          <a:xfrm>
            <a:off x="11137036" y="2334964"/>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riángulo rectángulo 12">
            <a:extLst>
              <a:ext uri="{FF2B5EF4-FFF2-40B4-BE49-F238E27FC236}">
                <a16:creationId xmlns:a16="http://schemas.microsoft.com/office/drawing/2014/main" id="{9C343579-3765-457D-A2EC-423BC2AFE0C8}"/>
              </a:ext>
            </a:extLst>
          </p:cNvPr>
          <p:cNvSpPr/>
          <p:nvPr/>
        </p:nvSpPr>
        <p:spPr>
          <a:xfrm rot="16200000" flipH="1" flipV="1">
            <a:off x="11130546" y="3507779"/>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Triángulo rectángulo 12">
            <a:extLst>
              <a:ext uri="{FF2B5EF4-FFF2-40B4-BE49-F238E27FC236}">
                <a16:creationId xmlns:a16="http://schemas.microsoft.com/office/drawing/2014/main" id="{FA6B6B9C-93B6-41EF-8F5E-917480558EC8}"/>
              </a:ext>
            </a:extLst>
          </p:cNvPr>
          <p:cNvSpPr/>
          <p:nvPr/>
        </p:nvSpPr>
        <p:spPr>
          <a:xfrm rot="16200000" flipV="1">
            <a:off x="11106219" y="235929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BCEFE994-CE81-48C2-9C7A-5B36EA8786D3}"/>
              </a:ext>
            </a:extLst>
          </p:cNvPr>
          <p:cNvSpPr/>
          <p:nvPr/>
        </p:nvSpPr>
        <p:spPr>
          <a:xfrm>
            <a:off x="11137036" y="4656269"/>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BEB43E61-9696-46BA-B2ED-78499B56EC46}"/>
              </a:ext>
            </a:extLst>
          </p:cNvPr>
          <p:cNvSpPr/>
          <p:nvPr/>
        </p:nvSpPr>
        <p:spPr>
          <a:xfrm rot="5400000" flipH="1">
            <a:off x="11137036" y="4667697"/>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Arco de bloque 16">
            <a:extLst>
              <a:ext uri="{FF2B5EF4-FFF2-40B4-BE49-F238E27FC236}">
                <a16:creationId xmlns:a16="http://schemas.microsoft.com/office/drawing/2014/main" id="{D2C21482-DB51-47E1-A3DD-E8E677854E4E}"/>
              </a:ext>
            </a:extLst>
          </p:cNvPr>
          <p:cNvSpPr/>
          <p:nvPr/>
        </p:nvSpPr>
        <p:spPr>
          <a:xfrm rot="5400000" flipH="1">
            <a:off x="10036359" y="45712"/>
            <a:ext cx="2201353" cy="2109929"/>
          </a:xfrm>
          <a:prstGeom prst="blockArc">
            <a:avLst>
              <a:gd name="adj1" fmla="val 10770943"/>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18" name="Elipse 17">
            <a:extLst>
              <a:ext uri="{FF2B5EF4-FFF2-40B4-BE49-F238E27FC236}">
                <a16:creationId xmlns:a16="http://schemas.microsoft.com/office/drawing/2014/main" id="{F04D9F2E-4316-4C20-AB45-B56E217096CB}"/>
              </a:ext>
            </a:extLst>
          </p:cNvPr>
          <p:cNvSpPr/>
          <p:nvPr/>
        </p:nvSpPr>
        <p:spPr>
          <a:xfrm>
            <a:off x="10527929" y="4392584"/>
            <a:ext cx="406982" cy="406982"/>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dirty="0"/>
          </a:p>
        </p:txBody>
      </p:sp>
      <p:sp>
        <p:nvSpPr>
          <p:cNvPr id="19" name="Arco de bloque 18">
            <a:extLst>
              <a:ext uri="{FF2B5EF4-FFF2-40B4-BE49-F238E27FC236}">
                <a16:creationId xmlns:a16="http://schemas.microsoft.com/office/drawing/2014/main" id="{865AFBD4-B192-4B9E-B96A-352317307F21}"/>
              </a:ext>
            </a:extLst>
          </p:cNvPr>
          <p:cNvSpPr/>
          <p:nvPr/>
        </p:nvSpPr>
        <p:spPr>
          <a:xfrm rot="16200000">
            <a:off x="9792337" y="3541111"/>
            <a:ext cx="2201353" cy="2109929"/>
          </a:xfrm>
          <a:prstGeom prst="blockArc">
            <a:avLst>
              <a:gd name="adj1" fmla="val 10770943"/>
              <a:gd name="adj2" fmla="val 83118"/>
              <a:gd name="adj3" fmla="val 14769"/>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20" name="Rectángulo 19">
            <a:extLst>
              <a:ext uri="{FF2B5EF4-FFF2-40B4-BE49-F238E27FC236}">
                <a16:creationId xmlns:a16="http://schemas.microsoft.com/office/drawing/2014/main" id="{A54B5D77-7F4B-40E4-B116-12968E36A679}"/>
              </a:ext>
            </a:extLst>
          </p:cNvPr>
          <p:cNvSpPr/>
          <p:nvPr/>
        </p:nvSpPr>
        <p:spPr>
          <a:xfrm>
            <a:off x="9992537" y="5770814"/>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Triángulo rectángulo 12">
            <a:extLst>
              <a:ext uri="{FF2B5EF4-FFF2-40B4-BE49-F238E27FC236}">
                <a16:creationId xmlns:a16="http://schemas.microsoft.com/office/drawing/2014/main" id="{8CA11CD8-934F-4D5C-9A53-78479E5599D4}"/>
              </a:ext>
            </a:extLst>
          </p:cNvPr>
          <p:cNvSpPr/>
          <p:nvPr/>
        </p:nvSpPr>
        <p:spPr>
          <a:xfrm rot="16200000" flipH="1">
            <a:off x="9986963" y="5795141"/>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C9EB73FF-C370-4633-9898-7763EA4B6EDA}"/>
              </a:ext>
            </a:extLst>
          </p:cNvPr>
          <p:cNvSpPr/>
          <p:nvPr/>
        </p:nvSpPr>
        <p:spPr>
          <a:xfrm>
            <a:off x="11167854" y="5770814"/>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Triángulo rectángulo 12">
            <a:extLst>
              <a:ext uri="{FF2B5EF4-FFF2-40B4-BE49-F238E27FC236}">
                <a16:creationId xmlns:a16="http://schemas.microsoft.com/office/drawing/2014/main" id="{A2767515-BAC4-4811-AA1B-E974A4ACA172}"/>
              </a:ext>
            </a:extLst>
          </p:cNvPr>
          <p:cNvSpPr/>
          <p:nvPr/>
        </p:nvSpPr>
        <p:spPr>
          <a:xfrm rot="16200000" flipV="1">
            <a:off x="11137037" y="579514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Flecha doblada 1"/>
          <p:cNvSpPr/>
          <p:nvPr/>
        </p:nvSpPr>
        <p:spPr>
          <a:xfrm rot="5400000" flipH="1">
            <a:off x="737880" y="2923831"/>
            <a:ext cx="995410" cy="852581"/>
          </a:xfrm>
          <a:prstGeom prst="ben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8" name="Flecha doblada 27"/>
          <p:cNvSpPr/>
          <p:nvPr/>
        </p:nvSpPr>
        <p:spPr>
          <a:xfrm rot="16200000">
            <a:off x="1980206" y="2923830"/>
            <a:ext cx="995410" cy="852581"/>
          </a:xfrm>
          <a:prstGeom prst="bentArrow">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9" name="Flecha arriba 28"/>
          <p:cNvSpPr/>
          <p:nvPr/>
        </p:nvSpPr>
        <p:spPr>
          <a:xfrm>
            <a:off x="1637287" y="2582183"/>
            <a:ext cx="445151" cy="1265643"/>
          </a:xfrm>
          <a:prstGeom prst="upArrow">
            <a:avLst/>
          </a:prstGeom>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CuadroTexto 29"/>
          <p:cNvSpPr txBox="1"/>
          <p:nvPr/>
        </p:nvSpPr>
        <p:spPr>
          <a:xfrm rot="16200000">
            <a:off x="476652" y="4647741"/>
            <a:ext cx="2766420" cy="1477328"/>
          </a:xfrm>
          <a:prstGeom prst="rect">
            <a:avLst/>
          </a:prstGeom>
          <a:noFill/>
        </p:spPr>
        <p:txBody>
          <a:bodyPr wrap="square" rtlCol="0">
            <a:spAutoFit/>
          </a:bodyPr>
          <a:lstStyle/>
          <a:p>
            <a:pPr algn="r"/>
            <a:r>
              <a:rPr lang="es-MX" dirty="0" smtClean="0"/>
              <a:t>Concepto de diseño</a:t>
            </a:r>
          </a:p>
          <a:p>
            <a:pPr algn="r"/>
            <a:endParaRPr lang="es-MX" dirty="0" smtClean="0"/>
          </a:p>
          <a:p>
            <a:pPr algn="r"/>
            <a:r>
              <a:rPr lang="es-MX" dirty="0" smtClean="0"/>
              <a:t>Propósito de diseño</a:t>
            </a:r>
          </a:p>
          <a:p>
            <a:pPr algn="r"/>
            <a:endParaRPr lang="es-MX" dirty="0" smtClean="0"/>
          </a:p>
          <a:p>
            <a:pPr algn="r"/>
            <a:r>
              <a:rPr lang="es-MX" dirty="0" smtClean="0"/>
              <a:t>Requerimientos de diseño</a:t>
            </a:r>
          </a:p>
        </p:txBody>
      </p:sp>
      <p:sp>
        <p:nvSpPr>
          <p:cNvPr id="32" name="Elipse 31"/>
          <p:cNvSpPr/>
          <p:nvPr/>
        </p:nvSpPr>
        <p:spPr>
          <a:xfrm>
            <a:off x="975215" y="594297"/>
            <a:ext cx="1702293" cy="16867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CuadroTexto 32"/>
          <p:cNvSpPr txBox="1"/>
          <p:nvPr/>
        </p:nvSpPr>
        <p:spPr>
          <a:xfrm>
            <a:off x="1123501" y="837485"/>
            <a:ext cx="1405719" cy="1200329"/>
          </a:xfrm>
          <a:prstGeom prst="rect">
            <a:avLst/>
          </a:prstGeom>
          <a:noFill/>
        </p:spPr>
        <p:txBody>
          <a:bodyPr wrap="square" rtlCol="0">
            <a:spAutoFit/>
          </a:bodyPr>
          <a:lstStyle/>
          <a:p>
            <a:pPr algn="ctr"/>
            <a:r>
              <a:rPr lang="es-MX" dirty="0" smtClean="0">
                <a:solidFill>
                  <a:schemeClr val="bg1"/>
                </a:solidFill>
              </a:rPr>
              <a:t>Generación de soluciones de diseño</a:t>
            </a:r>
            <a:endParaRPr lang="es-MX" dirty="0">
              <a:solidFill>
                <a:schemeClr val="bg1"/>
              </a:solidFill>
            </a:endParaRPr>
          </a:p>
        </p:txBody>
      </p:sp>
    </p:spTree>
    <p:extLst>
      <p:ext uri="{BB962C8B-B14F-4D97-AF65-F5344CB8AC3E}">
        <p14:creationId xmlns:p14="http://schemas.microsoft.com/office/powerpoint/2010/main" val="3039892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E51F1B2-526D-42C7-A210-D88C89768C77}"/>
              </a:ext>
            </a:extLst>
          </p:cNvPr>
          <p:cNvSpPr txBox="1"/>
          <p:nvPr/>
        </p:nvSpPr>
        <p:spPr>
          <a:xfrm>
            <a:off x="2281571" y="1026827"/>
            <a:ext cx="6191640" cy="5119350"/>
          </a:xfrm>
          <a:prstGeom prst="rect">
            <a:avLst/>
          </a:prstGeom>
          <a:noFill/>
        </p:spPr>
        <p:txBody>
          <a:bodyPr wrap="square">
            <a:spAutoFit/>
          </a:bodyPr>
          <a:lstStyle/>
          <a:p>
            <a:pPr algn="just">
              <a:lnSpc>
                <a:spcPct val="150000"/>
              </a:lnSpc>
              <a:spcAft>
                <a:spcPts val="800"/>
              </a:spcAft>
            </a:pPr>
            <a:r>
              <a:rPr lang="es-ES" sz="2000" dirty="0" smtClean="0">
                <a:effectLst/>
                <a:latin typeface="Century Gothic" panose="020B0502020202020204" pitchFamily="34" charset="0"/>
                <a:ea typeface="Yu Mincho" panose="02020400000000000000" pitchFamily="18" charset="-128"/>
                <a:cs typeface="Times New Roman" panose="02020603050405020304" pitchFamily="18" charset="0"/>
              </a:rPr>
              <a:t>Los </a:t>
            </a: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requerimientos se deben desarrollar a partir de la </a:t>
            </a:r>
            <a:r>
              <a:rPr lang="es-ES" sz="2000" b="1" dirty="0">
                <a:effectLst/>
                <a:latin typeface="Century Gothic" panose="020B0502020202020204" pitchFamily="34" charset="0"/>
                <a:ea typeface="Yu Mincho" panose="02020400000000000000" pitchFamily="18" charset="-128"/>
                <a:cs typeface="Times New Roman" panose="02020603050405020304" pitchFamily="18" charset="0"/>
              </a:rPr>
              <a:t>investigación y análisis del problema, enlistan las características, atributos y limitaciones que debe poseer el objeto diseñado</a:t>
            </a: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 </a:t>
            </a:r>
            <a:endParaRPr lang="es-ES" sz="2000" dirty="0" smtClean="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r>
              <a:rPr lang="es-ES" sz="2000" dirty="0" smtClean="0">
                <a:effectLst/>
                <a:latin typeface="Century Gothic" panose="020B0502020202020204" pitchFamily="34" charset="0"/>
                <a:ea typeface="Yu Mincho" panose="02020400000000000000" pitchFamily="18" charset="-128"/>
                <a:cs typeface="Times New Roman" panose="02020603050405020304" pitchFamily="18" charset="0"/>
              </a:rPr>
              <a:t>Por </a:t>
            </a: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lo que todos los requisitos, restricciones y consideraciones deben </a:t>
            </a:r>
            <a:r>
              <a:rPr lang="es-ES" sz="2000" dirty="0" smtClean="0">
                <a:effectLst/>
                <a:latin typeface="Century Gothic" panose="020B0502020202020204" pitchFamily="34" charset="0"/>
                <a:ea typeface="Yu Mincho" panose="02020400000000000000" pitchFamily="18" charset="-128"/>
                <a:cs typeface="Times New Roman" panose="02020603050405020304" pitchFamily="18" charset="0"/>
              </a:rPr>
              <a:t>ser:</a:t>
            </a:r>
          </a:p>
          <a:p>
            <a:pPr marL="342900" indent="-342900" algn="just">
              <a:lnSpc>
                <a:spcPct val="150000"/>
              </a:lnSpc>
              <a:spcAft>
                <a:spcPts val="800"/>
              </a:spcAft>
              <a:buFont typeface="Arial" panose="020B0604020202020204" pitchFamily="34" charset="0"/>
              <a:buChar char="•"/>
            </a:pPr>
            <a:r>
              <a:rPr lang="es-ES" sz="2000" b="1" i="1" dirty="0" smtClean="0">
                <a:latin typeface="Century Gothic" panose="020B0502020202020204" pitchFamily="34" charset="0"/>
                <a:ea typeface="Yu Mincho" panose="02020400000000000000" pitchFamily="18" charset="-128"/>
                <a:cs typeface="Times New Roman" panose="02020603050405020304" pitchFamily="18" charset="0"/>
              </a:rPr>
              <a:t>E</a:t>
            </a:r>
            <a:r>
              <a:rPr lang="es-ES" sz="2000" b="1" i="1" dirty="0" smtClean="0">
                <a:effectLst/>
                <a:latin typeface="Century Gothic" panose="020B0502020202020204" pitchFamily="34" charset="0"/>
                <a:ea typeface="Yu Mincho" panose="02020400000000000000" pitchFamily="18" charset="-128"/>
                <a:cs typeface="Times New Roman" panose="02020603050405020304" pitchFamily="18" charset="0"/>
              </a:rPr>
              <a:t>specíficos</a:t>
            </a:r>
          </a:p>
          <a:p>
            <a:pPr marL="342900" indent="-342900" algn="just">
              <a:lnSpc>
                <a:spcPct val="150000"/>
              </a:lnSpc>
              <a:spcAft>
                <a:spcPts val="800"/>
              </a:spcAft>
              <a:buFont typeface="Arial" panose="020B0604020202020204" pitchFamily="34" charset="0"/>
              <a:buChar char="•"/>
            </a:pPr>
            <a:r>
              <a:rPr lang="es-ES" sz="2000" b="1" i="1" dirty="0">
                <a:latin typeface="Century Gothic" panose="020B0502020202020204" pitchFamily="34" charset="0"/>
                <a:ea typeface="Yu Mincho" panose="02020400000000000000" pitchFamily="18" charset="-128"/>
                <a:cs typeface="Times New Roman" panose="02020603050405020304" pitchFamily="18" charset="0"/>
              </a:rPr>
              <a:t>F</a:t>
            </a:r>
            <a:r>
              <a:rPr lang="es-ES" sz="2000" b="1" i="1" dirty="0" smtClean="0">
                <a:effectLst/>
                <a:latin typeface="Century Gothic" panose="020B0502020202020204" pitchFamily="34" charset="0"/>
                <a:ea typeface="Yu Mincho" panose="02020400000000000000" pitchFamily="18" charset="-128"/>
                <a:cs typeface="Times New Roman" panose="02020603050405020304" pitchFamily="18" charset="0"/>
              </a:rPr>
              <a:t>actibles </a:t>
            </a:r>
            <a:r>
              <a:rPr lang="es-ES" sz="2000" b="1" i="1" dirty="0">
                <a:effectLst/>
                <a:latin typeface="Century Gothic" panose="020B0502020202020204" pitchFamily="34" charset="0"/>
                <a:ea typeface="Yu Mincho" panose="02020400000000000000" pitchFamily="18" charset="-128"/>
                <a:cs typeface="Times New Roman" panose="02020603050405020304" pitchFamily="18" charset="0"/>
              </a:rPr>
              <a:t>y </a:t>
            </a:r>
            <a:endParaRPr lang="es-ES" sz="2000" b="1" i="1" dirty="0" smtClean="0">
              <a:effectLst/>
              <a:latin typeface="Century Gothic" panose="020B0502020202020204" pitchFamily="34" charset="0"/>
              <a:ea typeface="Yu Mincho" panose="02020400000000000000" pitchFamily="18" charset="-128"/>
              <a:cs typeface="Times New Roman" panose="02020603050405020304" pitchFamily="18" charset="0"/>
            </a:endParaRPr>
          </a:p>
          <a:p>
            <a:pPr marL="342900" indent="-342900" algn="just">
              <a:lnSpc>
                <a:spcPct val="150000"/>
              </a:lnSpc>
              <a:spcAft>
                <a:spcPts val="800"/>
              </a:spcAft>
              <a:buFont typeface="Arial" panose="020B0604020202020204" pitchFamily="34" charset="0"/>
              <a:buChar char="•"/>
            </a:pPr>
            <a:r>
              <a:rPr lang="es-ES" sz="2000" b="1" i="1" dirty="0">
                <a:latin typeface="Century Gothic" panose="020B0502020202020204" pitchFamily="34" charset="0"/>
                <a:ea typeface="Yu Mincho" panose="02020400000000000000" pitchFamily="18" charset="-128"/>
                <a:cs typeface="Times New Roman" panose="02020603050405020304" pitchFamily="18" charset="0"/>
              </a:rPr>
              <a:t>E</a:t>
            </a:r>
            <a:r>
              <a:rPr lang="es-ES" sz="2000" b="1" i="1" dirty="0" smtClean="0">
                <a:effectLst/>
                <a:latin typeface="Century Gothic" panose="020B0502020202020204" pitchFamily="34" charset="0"/>
                <a:ea typeface="Yu Mincho" panose="02020400000000000000" pitchFamily="18" charset="-128"/>
                <a:cs typeface="Times New Roman" panose="02020603050405020304" pitchFamily="18" charset="0"/>
              </a:rPr>
              <a:t>n </a:t>
            </a:r>
            <a:r>
              <a:rPr lang="es-ES" sz="2000" b="1" i="1" dirty="0">
                <a:effectLst/>
                <a:latin typeface="Century Gothic" panose="020B0502020202020204" pitchFamily="34" charset="0"/>
                <a:ea typeface="Yu Mincho" panose="02020400000000000000" pitchFamily="18" charset="-128"/>
                <a:cs typeface="Times New Roman" panose="02020603050405020304" pitchFamily="18" charset="0"/>
              </a:rPr>
              <a:t>lo posible, medibles.</a:t>
            </a:r>
            <a:endParaRPr lang="es-MX" sz="2000" b="1" i="1"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Rectángulo 3">
            <a:extLst>
              <a:ext uri="{FF2B5EF4-FFF2-40B4-BE49-F238E27FC236}">
                <a16:creationId xmlns:a16="http://schemas.microsoft.com/office/drawing/2014/main" id="{F857A90F-B0DB-4BFB-90F8-C039296658EE}"/>
              </a:ext>
            </a:extLst>
          </p:cNvPr>
          <p:cNvSpPr/>
          <p:nvPr/>
        </p:nvSpPr>
        <p:spPr>
          <a:xfrm>
            <a:off x="9955229" y="1184487"/>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BA485DFB-1636-4477-A25F-2E52ECD5F79A}"/>
              </a:ext>
            </a:extLst>
          </p:cNvPr>
          <p:cNvSpPr/>
          <p:nvPr/>
        </p:nvSpPr>
        <p:spPr>
          <a:xfrm>
            <a:off x="9961719" y="11670"/>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a:extLst>
              <a:ext uri="{FF2B5EF4-FFF2-40B4-BE49-F238E27FC236}">
                <a16:creationId xmlns:a16="http://schemas.microsoft.com/office/drawing/2014/main" id="{E80E1F80-CB3A-45FF-BD6B-7B6EFC9AD2CE}"/>
              </a:ext>
            </a:extLst>
          </p:cNvPr>
          <p:cNvSpPr/>
          <p:nvPr/>
        </p:nvSpPr>
        <p:spPr>
          <a:xfrm>
            <a:off x="11142498" y="895477"/>
            <a:ext cx="406982" cy="406982"/>
          </a:xfrm>
          <a:prstGeom prst="ellips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7" name="Triángulo rectángulo 12">
            <a:extLst>
              <a:ext uri="{FF2B5EF4-FFF2-40B4-BE49-F238E27FC236}">
                <a16:creationId xmlns:a16="http://schemas.microsoft.com/office/drawing/2014/main" id="{D7699E17-89C5-4959-9BAB-64502FE849DD}"/>
              </a:ext>
            </a:extLst>
          </p:cNvPr>
          <p:cNvSpPr/>
          <p:nvPr/>
        </p:nvSpPr>
        <p:spPr>
          <a:xfrm rot="10800000">
            <a:off x="9955229" y="1184485"/>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Triángulo rectángulo 12">
            <a:extLst>
              <a:ext uri="{FF2B5EF4-FFF2-40B4-BE49-F238E27FC236}">
                <a16:creationId xmlns:a16="http://schemas.microsoft.com/office/drawing/2014/main" id="{D4564764-F54F-45CC-97E6-A506BF423C37}"/>
              </a:ext>
            </a:extLst>
          </p:cNvPr>
          <p:cNvSpPr/>
          <p:nvPr/>
        </p:nvSpPr>
        <p:spPr>
          <a:xfrm rot="5400000">
            <a:off x="9930902" y="35996"/>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5D70DBC0-F961-47C6-8303-17CD63748D8F}"/>
              </a:ext>
            </a:extLst>
          </p:cNvPr>
          <p:cNvSpPr/>
          <p:nvPr/>
        </p:nvSpPr>
        <p:spPr>
          <a:xfrm>
            <a:off x="9961719" y="2334964"/>
            <a:ext cx="979682" cy="10151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Triángulo rectángulo 12">
            <a:extLst>
              <a:ext uri="{FF2B5EF4-FFF2-40B4-BE49-F238E27FC236}">
                <a16:creationId xmlns:a16="http://schemas.microsoft.com/office/drawing/2014/main" id="{B6DBBA10-3413-43F3-B560-2480DD7D989B}"/>
              </a:ext>
            </a:extLst>
          </p:cNvPr>
          <p:cNvSpPr/>
          <p:nvPr/>
        </p:nvSpPr>
        <p:spPr>
          <a:xfrm rot="5400000">
            <a:off x="9930902" y="235929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AAF9D079-F8C4-4B2B-B509-442A67E888D0}"/>
              </a:ext>
            </a:extLst>
          </p:cNvPr>
          <p:cNvSpPr/>
          <p:nvPr/>
        </p:nvSpPr>
        <p:spPr>
          <a:xfrm>
            <a:off x="11130546" y="3507781"/>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1761CDE9-C5B8-4D1E-9128-AC49C4EA827F}"/>
              </a:ext>
            </a:extLst>
          </p:cNvPr>
          <p:cNvSpPr/>
          <p:nvPr/>
        </p:nvSpPr>
        <p:spPr>
          <a:xfrm>
            <a:off x="11137036" y="2334964"/>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riángulo rectángulo 12">
            <a:extLst>
              <a:ext uri="{FF2B5EF4-FFF2-40B4-BE49-F238E27FC236}">
                <a16:creationId xmlns:a16="http://schemas.microsoft.com/office/drawing/2014/main" id="{9C343579-3765-457D-A2EC-423BC2AFE0C8}"/>
              </a:ext>
            </a:extLst>
          </p:cNvPr>
          <p:cNvSpPr/>
          <p:nvPr/>
        </p:nvSpPr>
        <p:spPr>
          <a:xfrm rot="16200000" flipH="1" flipV="1">
            <a:off x="11130546" y="3507779"/>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Triángulo rectángulo 12">
            <a:extLst>
              <a:ext uri="{FF2B5EF4-FFF2-40B4-BE49-F238E27FC236}">
                <a16:creationId xmlns:a16="http://schemas.microsoft.com/office/drawing/2014/main" id="{FA6B6B9C-93B6-41EF-8F5E-917480558EC8}"/>
              </a:ext>
            </a:extLst>
          </p:cNvPr>
          <p:cNvSpPr/>
          <p:nvPr/>
        </p:nvSpPr>
        <p:spPr>
          <a:xfrm rot="16200000" flipV="1">
            <a:off x="11106219" y="235929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BCEFE994-CE81-48C2-9C7A-5B36EA8786D3}"/>
              </a:ext>
            </a:extLst>
          </p:cNvPr>
          <p:cNvSpPr/>
          <p:nvPr/>
        </p:nvSpPr>
        <p:spPr>
          <a:xfrm>
            <a:off x="11137036" y="4656269"/>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BEB43E61-9696-46BA-B2ED-78499B56EC46}"/>
              </a:ext>
            </a:extLst>
          </p:cNvPr>
          <p:cNvSpPr/>
          <p:nvPr/>
        </p:nvSpPr>
        <p:spPr>
          <a:xfrm rot="5400000" flipH="1">
            <a:off x="11137036" y="4667697"/>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Arco de bloque 16">
            <a:extLst>
              <a:ext uri="{FF2B5EF4-FFF2-40B4-BE49-F238E27FC236}">
                <a16:creationId xmlns:a16="http://schemas.microsoft.com/office/drawing/2014/main" id="{D2C21482-DB51-47E1-A3DD-E8E677854E4E}"/>
              </a:ext>
            </a:extLst>
          </p:cNvPr>
          <p:cNvSpPr/>
          <p:nvPr/>
        </p:nvSpPr>
        <p:spPr>
          <a:xfrm rot="5400000" flipH="1">
            <a:off x="10036359" y="45712"/>
            <a:ext cx="2201353" cy="2109929"/>
          </a:xfrm>
          <a:prstGeom prst="blockArc">
            <a:avLst>
              <a:gd name="adj1" fmla="val 10770943"/>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18" name="Elipse 17">
            <a:extLst>
              <a:ext uri="{FF2B5EF4-FFF2-40B4-BE49-F238E27FC236}">
                <a16:creationId xmlns:a16="http://schemas.microsoft.com/office/drawing/2014/main" id="{F04D9F2E-4316-4C20-AB45-B56E217096CB}"/>
              </a:ext>
            </a:extLst>
          </p:cNvPr>
          <p:cNvSpPr/>
          <p:nvPr/>
        </p:nvSpPr>
        <p:spPr>
          <a:xfrm>
            <a:off x="10527929" y="4392584"/>
            <a:ext cx="406982" cy="406982"/>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9" name="Arco de bloque 18">
            <a:extLst>
              <a:ext uri="{FF2B5EF4-FFF2-40B4-BE49-F238E27FC236}">
                <a16:creationId xmlns:a16="http://schemas.microsoft.com/office/drawing/2014/main" id="{865AFBD4-B192-4B9E-B96A-352317307F21}"/>
              </a:ext>
            </a:extLst>
          </p:cNvPr>
          <p:cNvSpPr/>
          <p:nvPr/>
        </p:nvSpPr>
        <p:spPr>
          <a:xfrm rot="16200000">
            <a:off x="9792337" y="3541111"/>
            <a:ext cx="2201353" cy="2109929"/>
          </a:xfrm>
          <a:prstGeom prst="blockArc">
            <a:avLst>
              <a:gd name="adj1" fmla="val 10770943"/>
              <a:gd name="adj2" fmla="val 83118"/>
              <a:gd name="adj3" fmla="val 14769"/>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20" name="Rectángulo 19">
            <a:extLst>
              <a:ext uri="{FF2B5EF4-FFF2-40B4-BE49-F238E27FC236}">
                <a16:creationId xmlns:a16="http://schemas.microsoft.com/office/drawing/2014/main" id="{A54B5D77-7F4B-40E4-B116-12968E36A679}"/>
              </a:ext>
            </a:extLst>
          </p:cNvPr>
          <p:cNvSpPr/>
          <p:nvPr/>
        </p:nvSpPr>
        <p:spPr>
          <a:xfrm>
            <a:off x="9992537" y="5770814"/>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Triángulo rectángulo 12">
            <a:extLst>
              <a:ext uri="{FF2B5EF4-FFF2-40B4-BE49-F238E27FC236}">
                <a16:creationId xmlns:a16="http://schemas.microsoft.com/office/drawing/2014/main" id="{8CA11CD8-934F-4D5C-9A53-78479E5599D4}"/>
              </a:ext>
            </a:extLst>
          </p:cNvPr>
          <p:cNvSpPr/>
          <p:nvPr/>
        </p:nvSpPr>
        <p:spPr>
          <a:xfrm rot="16200000" flipH="1">
            <a:off x="9986963" y="5795141"/>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C9EB73FF-C370-4633-9898-7763EA4B6EDA}"/>
              </a:ext>
            </a:extLst>
          </p:cNvPr>
          <p:cNvSpPr/>
          <p:nvPr/>
        </p:nvSpPr>
        <p:spPr>
          <a:xfrm>
            <a:off x="11167854" y="5770814"/>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Triángulo rectángulo 12">
            <a:extLst>
              <a:ext uri="{FF2B5EF4-FFF2-40B4-BE49-F238E27FC236}">
                <a16:creationId xmlns:a16="http://schemas.microsoft.com/office/drawing/2014/main" id="{A2767515-BAC4-4811-AA1B-E974A4ACA172}"/>
              </a:ext>
            </a:extLst>
          </p:cNvPr>
          <p:cNvSpPr/>
          <p:nvPr/>
        </p:nvSpPr>
        <p:spPr>
          <a:xfrm rot="16200000" flipV="1">
            <a:off x="11137037" y="579514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20029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4" name="Triángulo rectángulo 12">
            <a:extLst>
              <a:ext uri="{FF2B5EF4-FFF2-40B4-BE49-F238E27FC236}">
                <a16:creationId xmlns:a16="http://schemas.microsoft.com/office/drawing/2014/main" id="{533ED190-86B6-418A-87E6-EEBB09858E80}"/>
              </a:ext>
            </a:extLst>
          </p:cNvPr>
          <p:cNvSpPr/>
          <p:nvPr/>
        </p:nvSpPr>
        <p:spPr>
          <a:xfrm rot="10800000">
            <a:off x="-6229" y="3428853"/>
            <a:ext cx="3420989" cy="3411750"/>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 name="Marcador de contenido 2">
            <a:extLst>
              <a:ext uri="{FF2B5EF4-FFF2-40B4-BE49-F238E27FC236}">
                <a16:creationId xmlns:a16="http://schemas.microsoft.com/office/drawing/2014/main" id="{C4C1CEE4-F8D1-4157-A343-67689C943098}"/>
              </a:ext>
            </a:extLst>
          </p:cNvPr>
          <p:cNvSpPr txBox="1">
            <a:spLocks/>
          </p:cNvSpPr>
          <p:nvPr/>
        </p:nvSpPr>
        <p:spPr>
          <a:xfrm>
            <a:off x="7196766" y="1046195"/>
            <a:ext cx="4679567" cy="237403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MX" sz="4400" b="1" dirty="0">
                <a:solidFill>
                  <a:schemeClr val="bg1"/>
                </a:solidFill>
                <a:latin typeface="Century Gothic" panose="020B0502020202020204" pitchFamily="34" charset="0"/>
                <a:ea typeface="Yu Mincho" panose="020B0400000000000000" pitchFamily="18" charset="-128"/>
                <a:cs typeface="Times New Roman" panose="02020603050405020304" pitchFamily="18" charset="0"/>
              </a:rPr>
              <a:t>Tipos de requerimientos </a:t>
            </a:r>
          </a:p>
          <a:p>
            <a:pPr marL="0" indent="0">
              <a:buFont typeface="Arial" panose="020B0604020202020204" pitchFamily="34" charset="0"/>
              <a:buNone/>
            </a:pPr>
            <a:endParaRPr lang="es-MX" sz="4400" dirty="0">
              <a:latin typeface="Century Gothic" panose="020B0502020202020204" pitchFamily="34" charset="0"/>
            </a:endParaRPr>
          </a:p>
        </p:txBody>
      </p:sp>
      <p:sp>
        <p:nvSpPr>
          <p:cNvPr id="7" name="Rectángulo 6">
            <a:extLst>
              <a:ext uri="{FF2B5EF4-FFF2-40B4-BE49-F238E27FC236}">
                <a16:creationId xmlns:a16="http://schemas.microsoft.com/office/drawing/2014/main" id="{8943CC74-C53D-4AF1-9781-66C076B7EA8B}"/>
              </a:ext>
            </a:extLst>
          </p:cNvPr>
          <p:cNvSpPr/>
          <p:nvPr/>
        </p:nvSpPr>
        <p:spPr>
          <a:xfrm>
            <a:off x="1238900" y="1100691"/>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79068D02-6280-4686-9F57-438CFE2BCEB8}"/>
              </a:ext>
            </a:extLst>
          </p:cNvPr>
          <p:cNvSpPr/>
          <p:nvPr/>
        </p:nvSpPr>
        <p:spPr>
          <a:xfrm>
            <a:off x="-1938" y="-761"/>
            <a:ext cx="3407459" cy="3420989"/>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5" name="Triángulo rectángulo 12">
            <a:extLst>
              <a:ext uri="{FF2B5EF4-FFF2-40B4-BE49-F238E27FC236}">
                <a16:creationId xmlns:a16="http://schemas.microsoft.com/office/drawing/2014/main" id="{CA03978A-698B-4625-9ACC-43F931730E96}"/>
              </a:ext>
            </a:extLst>
          </p:cNvPr>
          <p:cNvSpPr/>
          <p:nvPr/>
        </p:nvSpPr>
        <p:spPr>
          <a:xfrm rot="16200000">
            <a:off x="-10848" y="12630"/>
            <a:ext cx="3420989" cy="3411750"/>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Círculo parcial 22">
            <a:extLst>
              <a:ext uri="{FF2B5EF4-FFF2-40B4-BE49-F238E27FC236}">
                <a16:creationId xmlns:a16="http://schemas.microsoft.com/office/drawing/2014/main" id="{B84EEE40-BFDE-4D2E-AD4A-EE2B606CD444}"/>
              </a:ext>
            </a:extLst>
          </p:cNvPr>
          <p:cNvSpPr/>
          <p:nvPr/>
        </p:nvSpPr>
        <p:spPr>
          <a:xfrm rot="16200000">
            <a:off x="2197923" y="2205134"/>
            <a:ext cx="2367306" cy="2367306"/>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0" name="Arco de bloque 19">
            <a:extLst>
              <a:ext uri="{FF2B5EF4-FFF2-40B4-BE49-F238E27FC236}">
                <a16:creationId xmlns:a16="http://schemas.microsoft.com/office/drawing/2014/main" id="{5EE9011A-D78E-440A-97A5-454997151F4D}"/>
              </a:ext>
            </a:extLst>
          </p:cNvPr>
          <p:cNvSpPr/>
          <p:nvPr/>
        </p:nvSpPr>
        <p:spPr>
          <a:xfrm rot="5400000">
            <a:off x="-19472" y="24369"/>
            <a:ext cx="6849988" cy="6817273"/>
          </a:xfrm>
          <a:prstGeom prst="blockArc">
            <a:avLst>
              <a:gd name="adj1" fmla="val 10800000"/>
              <a:gd name="adj2" fmla="val 14230"/>
              <a:gd name="adj3" fmla="val 1572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0" name="CuadroTexto 9">
            <a:extLst>
              <a:ext uri="{FF2B5EF4-FFF2-40B4-BE49-F238E27FC236}">
                <a16:creationId xmlns:a16="http://schemas.microsoft.com/office/drawing/2014/main" id="{A5FFC807-A6A6-4FFB-8A72-E3AE4F96E1F8}"/>
              </a:ext>
            </a:extLst>
          </p:cNvPr>
          <p:cNvSpPr txBox="1"/>
          <p:nvPr/>
        </p:nvSpPr>
        <p:spPr>
          <a:xfrm>
            <a:off x="7196766" y="2586595"/>
            <a:ext cx="4527167" cy="2548133"/>
          </a:xfrm>
          <a:prstGeom prst="rect">
            <a:avLst/>
          </a:prstGeom>
          <a:noFill/>
        </p:spPr>
        <p:txBody>
          <a:bodyPr wrap="square">
            <a:spAutoFit/>
          </a:bodyPr>
          <a:lstStyle/>
          <a:p>
            <a:pPr>
              <a:lnSpc>
                <a:spcPct val="150000"/>
              </a:lnSpc>
              <a:spcAft>
                <a:spcPts val="800"/>
              </a:spcAft>
            </a:pPr>
            <a:r>
              <a:rPr lang="es-ES" sz="1800" b="1"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Gerardo Rodríguez (1985) nos dice que los requerimientos pueden ser clasificados por su </a:t>
            </a:r>
            <a:r>
              <a:rPr lang="es-ES" sz="2800" b="1"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cumplimiento </a:t>
            </a:r>
            <a:r>
              <a:rPr lang="es-ES" sz="1800" b="1"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y por su </a:t>
            </a:r>
            <a:r>
              <a:rPr lang="es-ES" sz="2800" b="1"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contenido. </a:t>
            </a:r>
            <a:endParaRPr lang="es-MX" sz="2800" b="1"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583878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o 28">
            <a:extLst>
              <a:ext uri="{FF2B5EF4-FFF2-40B4-BE49-F238E27FC236}">
                <a16:creationId xmlns:a16="http://schemas.microsoft.com/office/drawing/2014/main" id="{BC70B488-387F-4485-AEF6-B9FBD5E7AE33}"/>
              </a:ext>
            </a:extLst>
          </p:cNvPr>
          <p:cNvGrpSpPr/>
          <p:nvPr/>
        </p:nvGrpSpPr>
        <p:grpSpPr>
          <a:xfrm>
            <a:off x="894816" y="807803"/>
            <a:ext cx="3931184" cy="5311706"/>
            <a:chOff x="1046863" y="1819975"/>
            <a:chExt cx="3137360" cy="4239113"/>
          </a:xfrm>
        </p:grpSpPr>
        <p:sp>
          <p:nvSpPr>
            <p:cNvPr id="4" name="Diagrama de flujo: retraso 3">
              <a:extLst>
                <a:ext uri="{FF2B5EF4-FFF2-40B4-BE49-F238E27FC236}">
                  <a16:creationId xmlns:a16="http://schemas.microsoft.com/office/drawing/2014/main" id="{3D412E27-10AF-4920-A03B-898117C963E9}"/>
                </a:ext>
              </a:extLst>
            </p:cNvPr>
            <p:cNvSpPr/>
            <p:nvPr/>
          </p:nvSpPr>
          <p:spPr>
            <a:xfrm rot="5400000" flipH="1" flipV="1">
              <a:off x="999067" y="1872951"/>
              <a:ext cx="3218049" cy="3112097"/>
            </a:xfrm>
            <a:prstGeom prst="flowChartDelay">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14" name="Rectángulo 13">
              <a:extLst>
                <a:ext uri="{FF2B5EF4-FFF2-40B4-BE49-F238E27FC236}">
                  <a16:creationId xmlns:a16="http://schemas.microsoft.com/office/drawing/2014/main" id="{94051DC2-9CED-40E8-819E-7D4326FA7CE0}"/>
                </a:ext>
              </a:extLst>
            </p:cNvPr>
            <p:cNvSpPr/>
            <p:nvPr/>
          </p:nvSpPr>
          <p:spPr>
            <a:xfrm>
              <a:off x="1046863" y="5062793"/>
              <a:ext cx="907235"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5" name="Triángulo rectángulo 12">
              <a:extLst>
                <a:ext uri="{FF2B5EF4-FFF2-40B4-BE49-F238E27FC236}">
                  <a16:creationId xmlns:a16="http://schemas.microsoft.com/office/drawing/2014/main" id="{BB1B49DE-E295-4517-8DBC-3C58345BD4BD}"/>
                </a:ext>
              </a:extLst>
            </p:cNvPr>
            <p:cNvSpPr/>
            <p:nvPr/>
          </p:nvSpPr>
          <p:spPr>
            <a:xfrm>
              <a:off x="1052043" y="5062793"/>
              <a:ext cx="926012"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26137532-403B-46E0-8EB8-1E750B283FE0}"/>
                </a:ext>
              </a:extLst>
            </p:cNvPr>
            <p:cNvSpPr/>
            <p:nvPr/>
          </p:nvSpPr>
          <p:spPr>
            <a:xfrm>
              <a:off x="3187929" y="5062793"/>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7" name="Triángulo rectángulo 12">
              <a:extLst>
                <a:ext uri="{FF2B5EF4-FFF2-40B4-BE49-F238E27FC236}">
                  <a16:creationId xmlns:a16="http://schemas.microsoft.com/office/drawing/2014/main" id="{1693D239-B46B-4432-AE29-7DA938728D39}"/>
                </a:ext>
              </a:extLst>
            </p:cNvPr>
            <p:cNvSpPr/>
            <p:nvPr/>
          </p:nvSpPr>
          <p:spPr>
            <a:xfrm rot="10800000">
              <a:off x="3187929" y="506279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58D53E91-7EAA-4E5D-ADB2-FCCF3E3B9B8C}"/>
                </a:ext>
              </a:extLst>
            </p:cNvPr>
            <p:cNvSpPr/>
            <p:nvPr/>
          </p:nvSpPr>
          <p:spPr>
            <a:xfrm>
              <a:off x="2058648" y="506279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9" name="Triángulo rectángulo 12">
              <a:extLst>
                <a:ext uri="{FF2B5EF4-FFF2-40B4-BE49-F238E27FC236}">
                  <a16:creationId xmlns:a16="http://schemas.microsoft.com/office/drawing/2014/main" id="{93B97252-0A99-45C5-BCCE-E5EA18733AD9}"/>
                </a:ext>
              </a:extLst>
            </p:cNvPr>
            <p:cNvSpPr/>
            <p:nvPr/>
          </p:nvSpPr>
          <p:spPr>
            <a:xfrm rot="16200000">
              <a:off x="2071174" y="5086669"/>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CuadroTexto 20">
              <a:extLst>
                <a:ext uri="{FF2B5EF4-FFF2-40B4-BE49-F238E27FC236}">
                  <a16:creationId xmlns:a16="http://schemas.microsoft.com/office/drawing/2014/main" id="{5425C81D-C6F7-4013-8D99-6C015F20A2AE}"/>
                </a:ext>
              </a:extLst>
            </p:cNvPr>
            <p:cNvSpPr txBox="1"/>
            <p:nvPr/>
          </p:nvSpPr>
          <p:spPr>
            <a:xfrm>
              <a:off x="1365558" y="2662836"/>
              <a:ext cx="2605973" cy="818758"/>
            </a:xfrm>
            <a:prstGeom prst="rect">
              <a:avLst/>
            </a:prstGeom>
            <a:noFill/>
          </p:spPr>
          <p:txBody>
            <a:bodyPr wrap="square">
              <a:spAutoFit/>
            </a:bodyPr>
            <a:lstStyle/>
            <a:p>
              <a:pPr>
                <a:spcAft>
                  <a:spcPts val="800"/>
                </a:spcAft>
              </a:pPr>
              <a:r>
                <a:rPr lang="es-ES" dirty="0">
                  <a:latin typeface="Century Gothic" panose="020B0502020202020204" pitchFamily="34" charset="0"/>
                  <a:ea typeface="Yu Mincho" panose="02020400000000000000" pitchFamily="18" charset="-128"/>
                  <a:cs typeface="Times New Roman" panose="02020603050405020304" pitchFamily="18" charset="0"/>
                </a:rPr>
                <a:t>Por su cumplimiento,</a:t>
              </a:r>
              <a:endParaRPr lang="es-MX" dirty="0">
                <a:latin typeface="Century Gothic" panose="020B0502020202020204" pitchFamily="34" charset="0"/>
                <a:ea typeface="Yu Mincho" panose="02020400000000000000" pitchFamily="18" charset="-128"/>
                <a:cs typeface="Times New Roman" panose="02020603050405020304" pitchFamily="18" charset="0"/>
              </a:endParaRPr>
            </a:p>
            <a:p>
              <a:pPr algn="just">
                <a:spcAft>
                  <a:spcPts val="800"/>
                </a:spcAft>
              </a:pPr>
              <a:r>
                <a:rPr lang="es-ES" dirty="0">
                  <a:latin typeface="Century Gothic" panose="020B0502020202020204" pitchFamily="34" charset="0"/>
                  <a:ea typeface="Yu Mincho" panose="02020400000000000000" pitchFamily="18" charset="-128"/>
                  <a:cs typeface="Times New Roman" panose="02020603050405020304" pitchFamily="18" charset="0"/>
                </a:rPr>
                <a:t> los requerimientos pueden ser:</a:t>
              </a:r>
              <a:endParaRPr lang="es-MX" dirty="0">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23" name="CuadroTexto 22">
              <a:extLst>
                <a:ext uri="{FF2B5EF4-FFF2-40B4-BE49-F238E27FC236}">
                  <a16:creationId xmlns:a16="http://schemas.microsoft.com/office/drawing/2014/main" id="{C774425B-6C9E-464E-9EC7-95CB4662326C}"/>
                </a:ext>
              </a:extLst>
            </p:cNvPr>
            <p:cNvSpPr txBox="1"/>
            <p:nvPr/>
          </p:nvSpPr>
          <p:spPr>
            <a:xfrm>
              <a:off x="1660157" y="3723752"/>
              <a:ext cx="2089245" cy="878574"/>
            </a:xfrm>
            <a:prstGeom prst="rect">
              <a:avLst/>
            </a:prstGeom>
            <a:noFill/>
          </p:spPr>
          <p:txBody>
            <a:bodyPr wrap="square">
              <a:spAutoFit/>
            </a:bodyPr>
            <a:lstStyle/>
            <a:p>
              <a:pPr marL="342900" indent="-342900">
                <a:lnSpc>
                  <a:spcPct val="150000"/>
                </a:lnSpc>
                <a:buFont typeface="+mj-lt"/>
                <a:buAutoNum type="arabicPeriod"/>
              </a:pPr>
              <a:r>
                <a:rPr lang="es-ES" b="1" dirty="0">
                  <a:latin typeface="Century Gothic" panose="020B0502020202020204" pitchFamily="34" charset="0"/>
                  <a:ea typeface="Yu Mincho" panose="02020400000000000000" pitchFamily="18" charset="-128"/>
                  <a:cs typeface="Times New Roman" panose="02020603050405020304" pitchFamily="18" charset="0"/>
                </a:rPr>
                <a:t>Obligatorios o</a:t>
              </a:r>
              <a:endParaRPr lang="es-MX" b="1" dirty="0">
                <a:latin typeface="Century Gothic" panose="020B0502020202020204" pitchFamily="34" charset="0"/>
                <a:ea typeface="Yu Mincho" panose="02020400000000000000" pitchFamily="18" charset="-128"/>
                <a:cs typeface="Times New Roman" panose="02020603050405020304" pitchFamily="18" charset="0"/>
              </a:endParaRPr>
            </a:p>
            <a:p>
              <a:pPr marL="342900" indent="-342900">
                <a:lnSpc>
                  <a:spcPct val="150000"/>
                </a:lnSpc>
                <a:spcAft>
                  <a:spcPts val="800"/>
                </a:spcAft>
                <a:buFont typeface="+mj-lt"/>
                <a:buAutoNum type="arabicPeriod"/>
              </a:pPr>
              <a:r>
                <a:rPr lang="es-ES" b="1" dirty="0">
                  <a:latin typeface="Century Gothic" panose="020B0502020202020204" pitchFamily="34" charset="0"/>
                  <a:ea typeface="Yu Mincho" panose="02020400000000000000" pitchFamily="18" charset="-128"/>
                  <a:cs typeface="Times New Roman" panose="02020603050405020304" pitchFamily="18" charset="0"/>
                </a:rPr>
                <a:t>Deseables</a:t>
              </a:r>
              <a:endParaRPr lang="es-MX" b="1" dirty="0">
                <a:latin typeface="Century Gothic" panose="020B0502020202020204" pitchFamily="34" charset="0"/>
                <a:ea typeface="Yu Mincho" panose="02020400000000000000" pitchFamily="18" charset="-128"/>
                <a:cs typeface="Times New Roman" panose="02020603050405020304" pitchFamily="18" charset="0"/>
              </a:endParaRPr>
            </a:p>
          </p:txBody>
        </p:sp>
      </p:grpSp>
      <p:sp>
        <p:nvSpPr>
          <p:cNvPr id="25" name="CuadroTexto 24">
            <a:extLst>
              <a:ext uri="{FF2B5EF4-FFF2-40B4-BE49-F238E27FC236}">
                <a16:creationId xmlns:a16="http://schemas.microsoft.com/office/drawing/2014/main" id="{2FD15F9B-C2E7-4058-97D5-CA1335EDBF37}"/>
              </a:ext>
            </a:extLst>
          </p:cNvPr>
          <p:cNvSpPr txBox="1"/>
          <p:nvPr/>
        </p:nvSpPr>
        <p:spPr>
          <a:xfrm>
            <a:off x="6578372" y="2908383"/>
            <a:ext cx="3167817" cy="2585323"/>
          </a:xfrm>
          <a:prstGeom prst="rect">
            <a:avLst/>
          </a:prstGeom>
          <a:noFill/>
        </p:spPr>
        <p:txBody>
          <a:bodyPr wrap="square">
            <a:spAutoFit/>
          </a:bodyPr>
          <a:lstStyle/>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De uso</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De función</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Estructurales</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Técnico-productivos </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Económicos o de mercado</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Formales</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De identificación </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spcAft>
                <a:spcPts val="800"/>
              </a:spcAft>
              <a:buFont typeface="+mj-lt"/>
              <a:buAutoNum type="arabicPeriod"/>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Legales</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27" name="CuadroTexto 26">
            <a:extLst>
              <a:ext uri="{FF2B5EF4-FFF2-40B4-BE49-F238E27FC236}">
                <a16:creationId xmlns:a16="http://schemas.microsoft.com/office/drawing/2014/main" id="{51D186EA-2435-454D-BE65-C876A93EAC1E}"/>
              </a:ext>
            </a:extLst>
          </p:cNvPr>
          <p:cNvSpPr txBox="1"/>
          <p:nvPr/>
        </p:nvSpPr>
        <p:spPr>
          <a:xfrm>
            <a:off x="6042959" y="2376888"/>
            <a:ext cx="5969221" cy="455189"/>
          </a:xfrm>
          <a:prstGeom prst="rect">
            <a:avLst/>
          </a:prstGeom>
          <a:noFill/>
        </p:spPr>
        <p:txBody>
          <a:bodyPr wrap="square">
            <a:spAutoFit/>
          </a:bodyPr>
          <a:lstStyle>
            <a:defPPr>
              <a:defRPr lang="es-MX"/>
            </a:defPPr>
            <a:lvl1pPr algn="just">
              <a:lnSpc>
                <a:spcPct val="150000"/>
              </a:lnSpc>
              <a:spcAft>
                <a:spcPts val="800"/>
              </a:spcAft>
              <a:defRPr sz="2000">
                <a:effectLst/>
                <a:latin typeface="Century Gothic" panose="020B0502020202020204" pitchFamily="34" charset="0"/>
                <a:ea typeface="Yu Mincho" panose="02020400000000000000" pitchFamily="18" charset="-128"/>
                <a:cs typeface="Times New Roman" panose="02020603050405020304" pitchFamily="18" charset="0"/>
              </a:defRPr>
            </a:lvl1pPr>
          </a:lstStyle>
          <a:p>
            <a:r>
              <a:rPr lang="es-ES" sz="1800" dirty="0"/>
              <a:t>Por su contenido pueden ser:</a:t>
            </a:r>
            <a:endParaRPr lang="es-MX" sz="1800" dirty="0"/>
          </a:p>
        </p:txBody>
      </p:sp>
      <p:grpSp>
        <p:nvGrpSpPr>
          <p:cNvPr id="30" name="Grupo 29">
            <a:extLst>
              <a:ext uri="{FF2B5EF4-FFF2-40B4-BE49-F238E27FC236}">
                <a16:creationId xmlns:a16="http://schemas.microsoft.com/office/drawing/2014/main" id="{96DA8EB4-6347-4B5C-A947-33B9E3221D35}"/>
              </a:ext>
            </a:extLst>
          </p:cNvPr>
          <p:cNvGrpSpPr/>
          <p:nvPr/>
        </p:nvGrpSpPr>
        <p:grpSpPr>
          <a:xfrm rot="10800000">
            <a:off x="5683034" y="807803"/>
            <a:ext cx="3931184" cy="5311706"/>
            <a:chOff x="1046863" y="1819975"/>
            <a:chExt cx="3137360" cy="4239113"/>
          </a:xfrm>
        </p:grpSpPr>
        <p:sp>
          <p:nvSpPr>
            <p:cNvPr id="31" name="Diagrama de flujo: retraso 30">
              <a:extLst>
                <a:ext uri="{FF2B5EF4-FFF2-40B4-BE49-F238E27FC236}">
                  <a16:creationId xmlns:a16="http://schemas.microsoft.com/office/drawing/2014/main" id="{F85AE090-12EC-4D0F-8C42-F479842BEEA4}"/>
                </a:ext>
              </a:extLst>
            </p:cNvPr>
            <p:cNvSpPr/>
            <p:nvPr/>
          </p:nvSpPr>
          <p:spPr>
            <a:xfrm rot="5400000" flipH="1" flipV="1">
              <a:off x="999067" y="1872951"/>
              <a:ext cx="3218049" cy="3112097"/>
            </a:xfrm>
            <a:prstGeom prst="flowChartDelay">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
          <p:nvSpPr>
            <p:cNvPr id="32" name="Rectángulo 31">
              <a:extLst>
                <a:ext uri="{FF2B5EF4-FFF2-40B4-BE49-F238E27FC236}">
                  <a16:creationId xmlns:a16="http://schemas.microsoft.com/office/drawing/2014/main" id="{45B48C6B-1162-416C-AF25-F4F8F8FF6B31}"/>
                </a:ext>
              </a:extLst>
            </p:cNvPr>
            <p:cNvSpPr/>
            <p:nvPr/>
          </p:nvSpPr>
          <p:spPr>
            <a:xfrm>
              <a:off x="1046863" y="5062793"/>
              <a:ext cx="907235"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3" name="Triángulo rectángulo 12">
              <a:extLst>
                <a:ext uri="{FF2B5EF4-FFF2-40B4-BE49-F238E27FC236}">
                  <a16:creationId xmlns:a16="http://schemas.microsoft.com/office/drawing/2014/main" id="{9C1520AF-79C2-4284-85E2-C1E445AA47F9}"/>
                </a:ext>
              </a:extLst>
            </p:cNvPr>
            <p:cNvSpPr/>
            <p:nvPr/>
          </p:nvSpPr>
          <p:spPr>
            <a:xfrm>
              <a:off x="1052043" y="5062793"/>
              <a:ext cx="926012"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Rectángulo 33">
              <a:extLst>
                <a:ext uri="{FF2B5EF4-FFF2-40B4-BE49-F238E27FC236}">
                  <a16:creationId xmlns:a16="http://schemas.microsoft.com/office/drawing/2014/main" id="{A55E2474-7D2E-4343-9611-998C5F77AE19}"/>
                </a:ext>
              </a:extLst>
            </p:cNvPr>
            <p:cNvSpPr/>
            <p:nvPr/>
          </p:nvSpPr>
          <p:spPr>
            <a:xfrm>
              <a:off x="3187929" y="5062793"/>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5" name="Triángulo rectángulo 12">
              <a:extLst>
                <a:ext uri="{FF2B5EF4-FFF2-40B4-BE49-F238E27FC236}">
                  <a16:creationId xmlns:a16="http://schemas.microsoft.com/office/drawing/2014/main" id="{5EBEEB61-256C-4679-8D9F-F668449EBE57}"/>
                </a:ext>
              </a:extLst>
            </p:cNvPr>
            <p:cNvSpPr/>
            <p:nvPr/>
          </p:nvSpPr>
          <p:spPr>
            <a:xfrm rot="10800000">
              <a:off x="3187929" y="506279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3F2CC4F5-CD76-4E18-807E-674B5FD82C6E}"/>
                </a:ext>
              </a:extLst>
            </p:cNvPr>
            <p:cNvSpPr/>
            <p:nvPr/>
          </p:nvSpPr>
          <p:spPr>
            <a:xfrm>
              <a:off x="2058648" y="506279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7" name="Triángulo rectángulo 12">
              <a:extLst>
                <a:ext uri="{FF2B5EF4-FFF2-40B4-BE49-F238E27FC236}">
                  <a16:creationId xmlns:a16="http://schemas.microsoft.com/office/drawing/2014/main" id="{FD8024A5-D565-48D5-BDA6-A23BAC2885A7}"/>
                </a:ext>
              </a:extLst>
            </p:cNvPr>
            <p:cNvSpPr/>
            <p:nvPr/>
          </p:nvSpPr>
          <p:spPr>
            <a:xfrm rot="16200000">
              <a:off x="2071174" y="5086669"/>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928885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F707507-B7AB-4737-8FD6-5E1FB203F54A}"/>
              </a:ext>
            </a:extLst>
          </p:cNvPr>
          <p:cNvSpPr txBox="1"/>
          <p:nvPr/>
        </p:nvSpPr>
        <p:spPr>
          <a:xfrm>
            <a:off x="3048000" y="1526731"/>
            <a:ext cx="6096000" cy="878574"/>
          </a:xfrm>
          <a:prstGeom prst="rect">
            <a:avLst/>
          </a:prstGeom>
          <a:noFill/>
        </p:spPr>
        <p:txBody>
          <a:bodyPr wrap="square">
            <a:spAutoFit/>
          </a:bodyPr>
          <a:lstStyle/>
          <a:p>
            <a:pPr algn="just">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Para </a:t>
            </a:r>
            <a:r>
              <a:rPr lang="es-ES" sz="1800" dirty="0" err="1">
                <a:effectLst/>
                <a:latin typeface="Century Gothic" panose="020B0502020202020204" pitchFamily="34" charset="0"/>
                <a:ea typeface="Yu Mincho" panose="02020400000000000000" pitchFamily="18" charset="-128"/>
                <a:cs typeface="Times New Roman" panose="02020603050405020304" pitchFamily="18" charset="0"/>
              </a:rPr>
              <a:t>Gui</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a:t>
            </a:r>
            <a:r>
              <a:rPr lang="es-ES" sz="1800" dirty="0" err="1">
                <a:effectLst/>
                <a:latin typeface="Century Gothic" panose="020B0502020202020204" pitchFamily="34" charset="0"/>
                <a:ea typeface="Yu Mincho" panose="02020400000000000000" pitchFamily="18" charset="-128"/>
                <a:cs typeface="Times New Roman" panose="02020603050405020304" pitchFamily="18" charset="0"/>
              </a:rPr>
              <a:t>Bonsiepe</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(1975), los requisitos de diseño pueden ser divididos en 3 grupos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Lágrima 3">
            <a:extLst>
              <a:ext uri="{FF2B5EF4-FFF2-40B4-BE49-F238E27FC236}">
                <a16:creationId xmlns:a16="http://schemas.microsoft.com/office/drawing/2014/main" id="{7F6EDCD3-57F4-4635-9FF8-CBBA96C8D938}"/>
              </a:ext>
            </a:extLst>
          </p:cNvPr>
          <p:cNvSpPr/>
          <p:nvPr/>
        </p:nvSpPr>
        <p:spPr>
          <a:xfrm>
            <a:off x="7541499" y="2784864"/>
            <a:ext cx="2917092" cy="2917092"/>
          </a:xfrm>
          <a:prstGeom prst="teardrop">
            <a:avLst/>
          </a:prstGeom>
          <a:solidFill>
            <a:schemeClr val="tx2"/>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Lágrima 4">
            <a:extLst>
              <a:ext uri="{FF2B5EF4-FFF2-40B4-BE49-F238E27FC236}">
                <a16:creationId xmlns:a16="http://schemas.microsoft.com/office/drawing/2014/main" id="{0E0776A8-4684-49EC-93EC-938D8A51D3A4}"/>
              </a:ext>
            </a:extLst>
          </p:cNvPr>
          <p:cNvSpPr/>
          <p:nvPr/>
        </p:nvSpPr>
        <p:spPr>
          <a:xfrm>
            <a:off x="4369875" y="2784864"/>
            <a:ext cx="2917092" cy="2917092"/>
          </a:xfrm>
          <a:prstGeom prst="teardrop">
            <a:avLst/>
          </a:prstGeom>
          <a:solidFill>
            <a:schemeClr val="tx2">
              <a:lumMod val="40000"/>
              <a:lumOff val="60000"/>
            </a:schemeClr>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Lágrima 5">
            <a:extLst>
              <a:ext uri="{FF2B5EF4-FFF2-40B4-BE49-F238E27FC236}">
                <a16:creationId xmlns:a16="http://schemas.microsoft.com/office/drawing/2014/main" id="{4E67B19E-86A0-4903-B64F-9B2D48D317D4}"/>
              </a:ext>
            </a:extLst>
          </p:cNvPr>
          <p:cNvSpPr/>
          <p:nvPr/>
        </p:nvSpPr>
        <p:spPr>
          <a:xfrm>
            <a:off x="1198251" y="2784864"/>
            <a:ext cx="2917092" cy="2917092"/>
          </a:xfrm>
          <a:prstGeom prst="teardrop">
            <a:avLst/>
          </a:prstGeom>
          <a:solidFill>
            <a:schemeClr val="tx2">
              <a:lumMod val="20000"/>
              <a:lumOff val="80000"/>
            </a:schemeClr>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a:extLst>
              <a:ext uri="{FF2B5EF4-FFF2-40B4-BE49-F238E27FC236}">
                <a16:creationId xmlns:a16="http://schemas.microsoft.com/office/drawing/2014/main" id="{AC2238F2-F7E1-4ADB-A1FE-5339518FF885}"/>
              </a:ext>
            </a:extLst>
          </p:cNvPr>
          <p:cNvSpPr txBox="1"/>
          <p:nvPr/>
        </p:nvSpPr>
        <p:spPr>
          <a:xfrm>
            <a:off x="1838848" y="3958202"/>
            <a:ext cx="6093724" cy="494494"/>
          </a:xfrm>
          <a:prstGeom prst="rect">
            <a:avLst/>
          </a:prstGeom>
          <a:noFill/>
        </p:spPr>
        <p:txBody>
          <a:bodyPr wrap="square">
            <a:spAutoFit/>
          </a:bodyPr>
          <a:lstStyle/>
          <a:p>
            <a:pPr lvl="0">
              <a:lnSpc>
                <a:spcPct val="150000"/>
              </a:lnSpc>
            </a:pPr>
            <a:r>
              <a:rPr lang="es-ES" sz="2000" b="1" dirty="0">
                <a:effectLst/>
                <a:latin typeface="Century Gothic" panose="020B0502020202020204" pitchFamily="34" charset="0"/>
                <a:ea typeface="Yu Mincho" panose="020B0400000000000000" pitchFamily="18" charset="-128"/>
                <a:cs typeface="Times New Roman" panose="02020603050405020304" pitchFamily="18" charset="0"/>
              </a:rPr>
              <a:t>Ergonómicos</a:t>
            </a:r>
            <a:endParaRPr lang="es-MX" sz="2000" b="1" dirty="0">
              <a:effectLst/>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9" name="CuadroTexto 8">
            <a:extLst>
              <a:ext uri="{FF2B5EF4-FFF2-40B4-BE49-F238E27FC236}">
                <a16:creationId xmlns:a16="http://schemas.microsoft.com/office/drawing/2014/main" id="{BD7DF126-4EA4-43F6-B195-D4EE75F278FE}"/>
              </a:ext>
            </a:extLst>
          </p:cNvPr>
          <p:cNvSpPr txBox="1"/>
          <p:nvPr/>
        </p:nvSpPr>
        <p:spPr>
          <a:xfrm>
            <a:off x="5015480" y="3921623"/>
            <a:ext cx="1879413" cy="494494"/>
          </a:xfrm>
          <a:prstGeom prst="rect">
            <a:avLst/>
          </a:prstGeom>
          <a:noFill/>
        </p:spPr>
        <p:txBody>
          <a:bodyPr wrap="square">
            <a:spAutoFit/>
          </a:bodyPr>
          <a:lstStyle>
            <a:defPPr>
              <a:defRPr lang="es-MX"/>
            </a:defPPr>
            <a:lvl1pPr lvl="0">
              <a:lnSpc>
                <a:spcPct val="150000"/>
              </a:lnSpc>
              <a:defRPr>
                <a:effectLst/>
                <a:latin typeface="Bahnschrift" panose="020B0502040204020203" pitchFamily="34" charset="0"/>
                <a:ea typeface="Yu Mincho" panose="020B0400000000000000" pitchFamily="18" charset="-128"/>
                <a:cs typeface="Times New Roman" panose="02020603050405020304" pitchFamily="18" charset="0"/>
              </a:defRPr>
            </a:lvl1pPr>
          </a:lstStyle>
          <a:p>
            <a:r>
              <a:rPr lang="es-ES" sz="2000" b="1" dirty="0">
                <a:latin typeface="Century Gothic" panose="020B0502020202020204" pitchFamily="34" charset="0"/>
              </a:rPr>
              <a:t>Funcionales </a:t>
            </a:r>
            <a:endParaRPr lang="es-MX" sz="2000" b="1" dirty="0">
              <a:latin typeface="Century Gothic" panose="020B0502020202020204" pitchFamily="34" charset="0"/>
            </a:endParaRPr>
          </a:p>
        </p:txBody>
      </p:sp>
      <p:sp>
        <p:nvSpPr>
          <p:cNvPr id="10" name="CuadroTexto 9">
            <a:extLst>
              <a:ext uri="{FF2B5EF4-FFF2-40B4-BE49-F238E27FC236}">
                <a16:creationId xmlns:a16="http://schemas.microsoft.com/office/drawing/2014/main" id="{9EDDCC75-5A77-4BF5-ADF2-1629F281FEC4}"/>
              </a:ext>
            </a:extLst>
          </p:cNvPr>
          <p:cNvSpPr txBox="1"/>
          <p:nvPr/>
        </p:nvSpPr>
        <p:spPr>
          <a:xfrm>
            <a:off x="8187104" y="3921623"/>
            <a:ext cx="2491853" cy="400110"/>
          </a:xfrm>
          <a:prstGeom prst="rect">
            <a:avLst/>
          </a:prstGeom>
          <a:noFill/>
        </p:spPr>
        <p:txBody>
          <a:bodyPr wrap="square">
            <a:spAutoFit/>
          </a:bodyPr>
          <a:lstStyle/>
          <a:p>
            <a:pPr lvl="0">
              <a:spcAft>
                <a:spcPts val="800"/>
              </a:spcAft>
            </a:pPr>
            <a:r>
              <a:rPr lang="es-ES" sz="2000" b="1" dirty="0">
                <a:effectLst/>
                <a:latin typeface="Century Gothic" panose="020B0502020202020204" pitchFamily="34" charset="0"/>
                <a:ea typeface="Yu Mincho" panose="020B0400000000000000" pitchFamily="18" charset="-128"/>
                <a:cs typeface="Times New Roman" panose="02020603050405020304" pitchFamily="18" charset="0"/>
              </a:rPr>
              <a:t>Tecnológicos</a:t>
            </a:r>
            <a:endParaRPr lang="es-MX" sz="2000" b="1" dirty="0">
              <a:effectLst/>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11" name="Rectángulo 10">
            <a:extLst>
              <a:ext uri="{FF2B5EF4-FFF2-40B4-BE49-F238E27FC236}">
                <a16:creationId xmlns:a16="http://schemas.microsoft.com/office/drawing/2014/main" id="{937A10C6-026D-475B-A4A5-1587FCB4CF7E}"/>
              </a:ext>
            </a:extLst>
          </p:cNvPr>
          <p:cNvSpPr/>
          <p:nvPr/>
        </p:nvSpPr>
        <p:spPr>
          <a:xfrm>
            <a:off x="1185971" y="33939"/>
            <a:ext cx="996294" cy="978743"/>
          </a:xfrm>
          <a:prstGeom prst="rect">
            <a:avLst/>
          </a:prstGeom>
          <a:solidFill>
            <a:schemeClr val="accent6">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2" name="Triángulo rectángulo 12">
            <a:extLst>
              <a:ext uri="{FF2B5EF4-FFF2-40B4-BE49-F238E27FC236}">
                <a16:creationId xmlns:a16="http://schemas.microsoft.com/office/drawing/2014/main" id="{AAEDFF4A-862F-4A47-A665-A2756B261ADC}"/>
              </a:ext>
            </a:extLst>
          </p:cNvPr>
          <p:cNvSpPr/>
          <p:nvPr/>
        </p:nvSpPr>
        <p:spPr>
          <a:xfrm rot="10800000">
            <a:off x="1185971" y="3840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35B99DB9-3534-493B-A633-55D747D2B764}"/>
              </a:ext>
            </a:extLst>
          </p:cNvPr>
          <p:cNvSpPr/>
          <p:nvPr/>
        </p:nvSpPr>
        <p:spPr>
          <a:xfrm>
            <a:off x="2273513" y="33939"/>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4" name="Triángulo rectángulo 12">
            <a:extLst>
              <a:ext uri="{FF2B5EF4-FFF2-40B4-BE49-F238E27FC236}">
                <a16:creationId xmlns:a16="http://schemas.microsoft.com/office/drawing/2014/main" id="{CA33C8DD-BBF7-4750-991F-5CFCC0E6287E}"/>
              </a:ext>
            </a:extLst>
          </p:cNvPr>
          <p:cNvSpPr/>
          <p:nvPr/>
        </p:nvSpPr>
        <p:spPr>
          <a:xfrm rot="16200000">
            <a:off x="2286039" y="49039"/>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14A0CBC3-11A8-49CD-81A4-5B8B8CBA3C46}"/>
              </a:ext>
            </a:extLst>
          </p:cNvPr>
          <p:cNvSpPr/>
          <p:nvPr/>
        </p:nvSpPr>
        <p:spPr>
          <a:xfrm>
            <a:off x="4490336" y="33939"/>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02F78A7E-E6A0-45C8-96F8-8EFD8C7CD9C8}"/>
              </a:ext>
            </a:extLst>
          </p:cNvPr>
          <p:cNvSpPr/>
          <p:nvPr/>
        </p:nvSpPr>
        <p:spPr>
          <a:xfrm rot="10800000">
            <a:off x="4490336" y="26449"/>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FA27FC12-94AC-43FA-8D89-6F0143A3D502}"/>
              </a:ext>
            </a:extLst>
          </p:cNvPr>
          <p:cNvSpPr/>
          <p:nvPr/>
        </p:nvSpPr>
        <p:spPr>
          <a:xfrm>
            <a:off x="5577878" y="33939"/>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8" name="Triángulo rectángulo 12">
            <a:extLst>
              <a:ext uri="{FF2B5EF4-FFF2-40B4-BE49-F238E27FC236}">
                <a16:creationId xmlns:a16="http://schemas.microsoft.com/office/drawing/2014/main" id="{6F0D0387-00B9-4E2C-A5E5-B38CA387E099}"/>
              </a:ext>
            </a:extLst>
          </p:cNvPr>
          <p:cNvSpPr/>
          <p:nvPr/>
        </p:nvSpPr>
        <p:spPr>
          <a:xfrm>
            <a:off x="5590404" y="26449"/>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DDDE618D-833F-4124-A271-49EBF2A80FD9}"/>
              </a:ext>
            </a:extLst>
          </p:cNvPr>
          <p:cNvSpPr/>
          <p:nvPr/>
        </p:nvSpPr>
        <p:spPr>
          <a:xfrm>
            <a:off x="3361055" y="33939"/>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1" name="Triángulo rectángulo 12">
            <a:extLst>
              <a:ext uri="{FF2B5EF4-FFF2-40B4-BE49-F238E27FC236}">
                <a16:creationId xmlns:a16="http://schemas.microsoft.com/office/drawing/2014/main" id="{9955F940-85BF-4CF6-A74C-1F9E45D73246}"/>
              </a:ext>
            </a:extLst>
          </p:cNvPr>
          <p:cNvSpPr/>
          <p:nvPr/>
        </p:nvSpPr>
        <p:spPr>
          <a:xfrm>
            <a:off x="3348529" y="23875"/>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175A2160-7F4F-411E-A96E-EA02E565B198}"/>
              </a:ext>
            </a:extLst>
          </p:cNvPr>
          <p:cNvSpPr/>
          <p:nvPr/>
        </p:nvSpPr>
        <p:spPr>
          <a:xfrm>
            <a:off x="7808002" y="10064"/>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3" name="Triángulo rectángulo 12">
            <a:extLst>
              <a:ext uri="{FF2B5EF4-FFF2-40B4-BE49-F238E27FC236}">
                <a16:creationId xmlns:a16="http://schemas.microsoft.com/office/drawing/2014/main" id="{28F5C60C-2074-4061-881F-AC5001F084D3}"/>
              </a:ext>
            </a:extLst>
          </p:cNvPr>
          <p:cNvSpPr/>
          <p:nvPr/>
        </p:nvSpPr>
        <p:spPr>
          <a:xfrm rot="10800000">
            <a:off x="7808002" y="25164"/>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ángulo 23">
            <a:extLst>
              <a:ext uri="{FF2B5EF4-FFF2-40B4-BE49-F238E27FC236}">
                <a16:creationId xmlns:a16="http://schemas.microsoft.com/office/drawing/2014/main" id="{345461FA-D607-4414-876F-7C07F510FADE}"/>
              </a:ext>
            </a:extLst>
          </p:cNvPr>
          <p:cNvSpPr/>
          <p:nvPr/>
        </p:nvSpPr>
        <p:spPr>
          <a:xfrm>
            <a:off x="8895544" y="10064"/>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5" name="Triángulo rectángulo 12">
            <a:extLst>
              <a:ext uri="{FF2B5EF4-FFF2-40B4-BE49-F238E27FC236}">
                <a16:creationId xmlns:a16="http://schemas.microsoft.com/office/drawing/2014/main" id="{3EA67D05-B1DE-4A5C-AD6F-5A4898F8C80D}"/>
              </a:ext>
            </a:extLst>
          </p:cNvPr>
          <p:cNvSpPr/>
          <p:nvPr/>
        </p:nvSpPr>
        <p:spPr>
          <a:xfrm rot="16200000">
            <a:off x="8908070" y="25164"/>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Rectángulo 25">
            <a:extLst>
              <a:ext uri="{FF2B5EF4-FFF2-40B4-BE49-F238E27FC236}">
                <a16:creationId xmlns:a16="http://schemas.microsoft.com/office/drawing/2014/main" id="{DBB8018E-5BAF-428C-8EDD-7A6C53BEA0CC}"/>
              </a:ext>
            </a:extLst>
          </p:cNvPr>
          <p:cNvSpPr/>
          <p:nvPr/>
        </p:nvSpPr>
        <p:spPr>
          <a:xfrm>
            <a:off x="6678721" y="10064"/>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7" name="Triángulo rectángulo 12">
            <a:extLst>
              <a:ext uri="{FF2B5EF4-FFF2-40B4-BE49-F238E27FC236}">
                <a16:creationId xmlns:a16="http://schemas.microsoft.com/office/drawing/2014/main" id="{5CD4D381-2849-4A62-A07A-16CE53EE778B}"/>
              </a:ext>
            </a:extLst>
          </p:cNvPr>
          <p:cNvSpPr/>
          <p:nvPr/>
        </p:nvSpPr>
        <p:spPr>
          <a:xfrm rot="16200000">
            <a:off x="6691247" y="25164"/>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a:extLst>
              <a:ext uri="{FF2B5EF4-FFF2-40B4-BE49-F238E27FC236}">
                <a16:creationId xmlns:a16="http://schemas.microsoft.com/office/drawing/2014/main" id="{E5F9BD69-BFAD-45C0-9F50-B0EF5FF01AF6}"/>
              </a:ext>
            </a:extLst>
          </p:cNvPr>
          <p:cNvSpPr/>
          <p:nvPr/>
        </p:nvSpPr>
        <p:spPr>
          <a:xfrm>
            <a:off x="9983086" y="10064"/>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9" name="Triángulo rectángulo 12">
            <a:extLst>
              <a:ext uri="{FF2B5EF4-FFF2-40B4-BE49-F238E27FC236}">
                <a16:creationId xmlns:a16="http://schemas.microsoft.com/office/drawing/2014/main" id="{CA0704A9-BCEB-439D-B5B9-7DE2F4217EB9}"/>
              </a:ext>
            </a:extLst>
          </p:cNvPr>
          <p:cNvSpPr/>
          <p:nvPr/>
        </p:nvSpPr>
        <p:spPr>
          <a:xfrm>
            <a:off x="9970560" y="0"/>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98839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091FD23-6A21-445F-9376-A1D5E3E9CFB4}"/>
              </a:ext>
            </a:extLst>
          </p:cNvPr>
          <p:cNvSpPr/>
          <p:nvPr/>
        </p:nvSpPr>
        <p:spPr>
          <a:xfrm>
            <a:off x="2574351" y="2342439"/>
            <a:ext cx="996294" cy="978743"/>
          </a:xfrm>
          <a:prstGeom prst="rect">
            <a:avLst/>
          </a:prstGeom>
          <a:solidFill>
            <a:schemeClr val="accent6">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 name="Rectángulo 2">
            <a:extLst>
              <a:ext uri="{FF2B5EF4-FFF2-40B4-BE49-F238E27FC236}">
                <a16:creationId xmlns:a16="http://schemas.microsoft.com/office/drawing/2014/main" id="{CE7CD136-6F5A-4743-9CFF-A09601C22C96}"/>
              </a:ext>
            </a:extLst>
          </p:cNvPr>
          <p:cNvSpPr/>
          <p:nvPr/>
        </p:nvSpPr>
        <p:spPr>
          <a:xfrm>
            <a:off x="3619147" y="4377278"/>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 name="Triángulo rectángulo 12">
            <a:extLst>
              <a:ext uri="{FF2B5EF4-FFF2-40B4-BE49-F238E27FC236}">
                <a16:creationId xmlns:a16="http://schemas.microsoft.com/office/drawing/2014/main" id="{3638950C-22B7-4975-81DF-EF6A70CC0866}"/>
              </a:ext>
            </a:extLst>
          </p:cNvPr>
          <p:cNvSpPr/>
          <p:nvPr/>
        </p:nvSpPr>
        <p:spPr>
          <a:xfrm rot="16200000">
            <a:off x="3631673" y="439237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46BA5A71-19F7-4AAE-B0A1-D0E906481A83}"/>
              </a:ext>
            </a:extLst>
          </p:cNvPr>
          <p:cNvSpPr/>
          <p:nvPr/>
        </p:nvSpPr>
        <p:spPr>
          <a:xfrm>
            <a:off x="5835970" y="4377278"/>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6" name="Triángulo rectángulo 12">
            <a:extLst>
              <a:ext uri="{FF2B5EF4-FFF2-40B4-BE49-F238E27FC236}">
                <a16:creationId xmlns:a16="http://schemas.microsoft.com/office/drawing/2014/main" id="{09172D3B-C853-4B11-94ED-B0E0FA091C5F}"/>
              </a:ext>
            </a:extLst>
          </p:cNvPr>
          <p:cNvSpPr/>
          <p:nvPr/>
        </p:nvSpPr>
        <p:spPr>
          <a:xfrm rot="10800000">
            <a:off x="5835970" y="4369788"/>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7AB7BEB3-BA81-461C-8813-2D5C7DC7D5DA}"/>
              </a:ext>
            </a:extLst>
          </p:cNvPr>
          <p:cNvSpPr/>
          <p:nvPr/>
        </p:nvSpPr>
        <p:spPr>
          <a:xfrm>
            <a:off x="6923512" y="4377278"/>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8" name="Triángulo rectángulo 12">
            <a:extLst>
              <a:ext uri="{FF2B5EF4-FFF2-40B4-BE49-F238E27FC236}">
                <a16:creationId xmlns:a16="http://schemas.microsoft.com/office/drawing/2014/main" id="{88688162-8E3D-4EF1-9BB1-3EA011599B40}"/>
              </a:ext>
            </a:extLst>
          </p:cNvPr>
          <p:cNvSpPr/>
          <p:nvPr/>
        </p:nvSpPr>
        <p:spPr>
          <a:xfrm>
            <a:off x="6936038" y="4369788"/>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0D5D7128-7F03-4B3D-8E0D-1C3DC7DDEDCC}"/>
              </a:ext>
            </a:extLst>
          </p:cNvPr>
          <p:cNvSpPr/>
          <p:nvPr/>
        </p:nvSpPr>
        <p:spPr>
          <a:xfrm>
            <a:off x="1337820" y="3387392"/>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0" name="Triángulo rectángulo 12">
            <a:extLst>
              <a:ext uri="{FF2B5EF4-FFF2-40B4-BE49-F238E27FC236}">
                <a16:creationId xmlns:a16="http://schemas.microsoft.com/office/drawing/2014/main" id="{6BC8FDAB-17F8-4467-A025-DEA35AA598F5}"/>
              </a:ext>
            </a:extLst>
          </p:cNvPr>
          <p:cNvSpPr/>
          <p:nvPr/>
        </p:nvSpPr>
        <p:spPr>
          <a:xfrm rot="16200000">
            <a:off x="1334344" y="3402492"/>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4878C2FF-D05A-43F3-9CB2-6857E2475C24}"/>
              </a:ext>
            </a:extLst>
          </p:cNvPr>
          <p:cNvSpPr/>
          <p:nvPr/>
        </p:nvSpPr>
        <p:spPr>
          <a:xfrm>
            <a:off x="4706689" y="4377278"/>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2" name="Triángulo rectángulo 12">
            <a:extLst>
              <a:ext uri="{FF2B5EF4-FFF2-40B4-BE49-F238E27FC236}">
                <a16:creationId xmlns:a16="http://schemas.microsoft.com/office/drawing/2014/main" id="{F766613C-ECF9-4BFB-9B76-64159BBEA326}"/>
              </a:ext>
            </a:extLst>
          </p:cNvPr>
          <p:cNvSpPr/>
          <p:nvPr/>
        </p:nvSpPr>
        <p:spPr>
          <a:xfrm>
            <a:off x="4694163" y="4367214"/>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381B786C-10B8-40B5-A264-4FF2B187545C}"/>
              </a:ext>
            </a:extLst>
          </p:cNvPr>
          <p:cNvSpPr/>
          <p:nvPr/>
        </p:nvSpPr>
        <p:spPr>
          <a:xfrm>
            <a:off x="3655548" y="5515953"/>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4" name="Triángulo rectángulo 12">
            <a:extLst>
              <a:ext uri="{FF2B5EF4-FFF2-40B4-BE49-F238E27FC236}">
                <a16:creationId xmlns:a16="http://schemas.microsoft.com/office/drawing/2014/main" id="{0A4A2074-79F7-4273-9EDF-8D9889BBC00F}"/>
              </a:ext>
            </a:extLst>
          </p:cNvPr>
          <p:cNvSpPr/>
          <p:nvPr/>
        </p:nvSpPr>
        <p:spPr>
          <a:xfrm rot="10800000">
            <a:off x="3655548" y="553105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1834982A-365F-444B-86C5-1A47247A6F92}"/>
              </a:ext>
            </a:extLst>
          </p:cNvPr>
          <p:cNvSpPr/>
          <p:nvPr/>
        </p:nvSpPr>
        <p:spPr>
          <a:xfrm>
            <a:off x="4743090" y="551595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D3E504EF-C232-4744-AB55-AC3C4F531929}"/>
              </a:ext>
            </a:extLst>
          </p:cNvPr>
          <p:cNvSpPr/>
          <p:nvPr/>
        </p:nvSpPr>
        <p:spPr>
          <a:xfrm rot="16200000">
            <a:off x="4755616" y="553105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EF682242-649B-4D07-BADB-2AB1D1D470F2}"/>
              </a:ext>
            </a:extLst>
          </p:cNvPr>
          <p:cNvSpPr/>
          <p:nvPr/>
        </p:nvSpPr>
        <p:spPr>
          <a:xfrm>
            <a:off x="6959913" y="5515953"/>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8" name="Triángulo rectángulo 12">
            <a:extLst>
              <a:ext uri="{FF2B5EF4-FFF2-40B4-BE49-F238E27FC236}">
                <a16:creationId xmlns:a16="http://schemas.microsoft.com/office/drawing/2014/main" id="{5729D8C3-6B7E-4761-B765-405AFCB6F967}"/>
              </a:ext>
            </a:extLst>
          </p:cNvPr>
          <p:cNvSpPr/>
          <p:nvPr/>
        </p:nvSpPr>
        <p:spPr>
          <a:xfrm rot="10800000">
            <a:off x="6959913" y="5508463"/>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D3854DB7-BDA2-49DF-9DB5-1DF5CA7B18A3}"/>
              </a:ext>
            </a:extLst>
          </p:cNvPr>
          <p:cNvSpPr/>
          <p:nvPr/>
        </p:nvSpPr>
        <p:spPr>
          <a:xfrm>
            <a:off x="8024355" y="435340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0" name="Triángulo rectángulo 12">
            <a:extLst>
              <a:ext uri="{FF2B5EF4-FFF2-40B4-BE49-F238E27FC236}">
                <a16:creationId xmlns:a16="http://schemas.microsoft.com/office/drawing/2014/main" id="{238148A2-6FE4-48CE-97DF-CF3080510D0C}"/>
              </a:ext>
            </a:extLst>
          </p:cNvPr>
          <p:cNvSpPr/>
          <p:nvPr/>
        </p:nvSpPr>
        <p:spPr>
          <a:xfrm rot="16200000">
            <a:off x="8036881" y="436850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AFF1E8C2-849E-48FA-ACDF-15BE2A4FCC94}"/>
              </a:ext>
            </a:extLst>
          </p:cNvPr>
          <p:cNvSpPr/>
          <p:nvPr/>
        </p:nvSpPr>
        <p:spPr>
          <a:xfrm>
            <a:off x="5830632" y="5515953"/>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2" name="Triángulo rectángulo 12">
            <a:extLst>
              <a:ext uri="{FF2B5EF4-FFF2-40B4-BE49-F238E27FC236}">
                <a16:creationId xmlns:a16="http://schemas.microsoft.com/office/drawing/2014/main" id="{0DF5EC0C-2CF5-46C0-90EA-C412E215D48E}"/>
              </a:ext>
            </a:extLst>
          </p:cNvPr>
          <p:cNvSpPr/>
          <p:nvPr/>
        </p:nvSpPr>
        <p:spPr>
          <a:xfrm>
            <a:off x="5818106" y="5505889"/>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ángulo 23">
            <a:extLst>
              <a:ext uri="{FF2B5EF4-FFF2-40B4-BE49-F238E27FC236}">
                <a16:creationId xmlns:a16="http://schemas.microsoft.com/office/drawing/2014/main" id="{792EA549-759A-4868-B163-D3352CA03043}"/>
              </a:ext>
            </a:extLst>
          </p:cNvPr>
          <p:cNvSpPr/>
          <p:nvPr/>
        </p:nvSpPr>
        <p:spPr>
          <a:xfrm>
            <a:off x="99345" y="5555982"/>
            <a:ext cx="1032896"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4518677C-15DD-4193-8865-A17D77B5EF2F}"/>
              </a:ext>
            </a:extLst>
          </p:cNvPr>
          <p:cNvSpPr/>
          <p:nvPr/>
        </p:nvSpPr>
        <p:spPr>
          <a:xfrm>
            <a:off x="135300" y="2324231"/>
            <a:ext cx="979682" cy="1015159"/>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Rectángulo 25">
            <a:extLst>
              <a:ext uri="{FF2B5EF4-FFF2-40B4-BE49-F238E27FC236}">
                <a16:creationId xmlns:a16="http://schemas.microsoft.com/office/drawing/2014/main" id="{FA0FDF30-9F24-4411-8587-9F32DEEC06D2}"/>
              </a:ext>
            </a:extLst>
          </p:cNvPr>
          <p:cNvSpPr/>
          <p:nvPr/>
        </p:nvSpPr>
        <p:spPr>
          <a:xfrm>
            <a:off x="123670" y="68002"/>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Triángulo rectángulo 12">
            <a:extLst>
              <a:ext uri="{FF2B5EF4-FFF2-40B4-BE49-F238E27FC236}">
                <a16:creationId xmlns:a16="http://schemas.microsoft.com/office/drawing/2014/main" id="{94322125-9F1E-429D-9C80-6780974C4A1C}"/>
              </a:ext>
            </a:extLst>
          </p:cNvPr>
          <p:cNvSpPr/>
          <p:nvPr/>
        </p:nvSpPr>
        <p:spPr>
          <a:xfrm rot="16200000">
            <a:off x="105259" y="81161"/>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8" name="Arco de bloque 27">
            <a:extLst>
              <a:ext uri="{FF2B5EF4-FFF2-40B4-BE49-F238E27FC236}">
                <a16:creationId xmlns:a16="http://schemas.microsoft.com/office/drawing/2014/main" id="{1B5AEFBC-53EC-48EE-A2AC-7572656299A3}"/>
              </a:ext>
            </a:extLst>
          </p:cNvPr>
          <p:cNvSpPr/>
          <p:nvPr/>
        </p:nvSpPr>
        <p:spPr>
          <a:xfrm rot="5400000" flipH="1">
            <a:off x="267511" y="54625"/>
            <a:ext cx="2064539" cy="2064539"/>
          </a:xfrm>
          <a:prstGeom prst="blockArc">
            <a:avLst>
              <a:gd name="adj1" fmla="val 10800000"/>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29" name="Elipse 28">
            <a:extLst>
              <a:ext uri="{FF2B5EF4-FFF2-40B4-BE49-F238E27FC236}">
                <a16:creationId xmlns:a16="http://schemas.microsoft.com/office/drawing/2014/main" id="{5F899E67-8818-4206-9C28-EF2D5A522401}"/>
              </a:ext>
            </a:extLst>
          </p:cNvPr>
          <p:cNvSpPr/>
          <p:nvPr/>
        </p:nvSpPr>
        <p:spPr>
          <a:xfrm>
            <a:off x="1313290" y="833837"/>
            <a:ext cx="406982" cy="406982"/>
          </a:xfrm>
          <a:prstGeom prst="ellips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B6FF1710-753F-40CB-9D93-05F487B4C810}"/>
              </a:ext>
            </a:extLst>
          </p:cNvPr>
          <p:cNvSpPr/>
          <p:nvPr/>
        </p:nvSpPr>
        <p:spPr>
          <a:xfrm rot="5400000">
            <a:off x="92854" y="1265147"/>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Triángulo rectángulo 12">
            <a:extLst>
              <a:ext uri="{FF2B5EF4-FFF2-40B4-BE49-F238E27FC236}">
                <a16:creationId xmlns:a16="http://schemas.microsoft.com/office/drawing/2014/main" id="{D3808939-CD33-4FDD-819B-7B66091079AE}"/>
              </a:ext>
            </a:extLst>
          </p:cNvPr>
          <p:cNvSpPr/>
          <p:nvPr/>
        </p:nvSpPr>
        <p:spPr>
          <a:xfrm rot="5400000" flipH="1">
            <a:off x="117285" y="2336155"/>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Triángulo rectángulo 12">
            <a:extLst>
              <a:ext uri="{FF2B5EF4-FFF2-40B4-BE49-F238E27FC236}">
                <a16:creationId xmlns:a16="http://schemas.microsoft.com/office/drawing/2014/main" id="{0C7F4CC9-CA33-47DC-9033-D37867F89A7F}"/>
              </a:ext>
            </a:extLst>
          </p:cNvPr>
          <p:cNvSpPr/>
          <p:nvPr/>
        </p:nvSpPr>
        <p:spPr>
          <a:xfrm flipV="1">
            <a:off x="123670" y="3393512"/>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Triángulo rectángulo 12">
            <a:extLst>
              <a:ext uri="{FF2B5EF4-FFF2-40B4-BE49-F238E27FC236}">
                <a16:creationId xmlns:a16="http://schemas.microsoft.com/office/drawing/2014/main" id="{E09EEC2B-1206-4C43-8530-AC5CA845905E}"/>
              </a:ext>
            </a:extLst>
          </p:cNvPr>
          <p:cNvSpPr/>
          <p:nvPr/>
        </p:nvSpPr>
        <p:spPr>
          <a:xfrm rot="16200000">
            <a:off x="111747" y="4413227"/>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4" name="Triángulo rectángulo 12">
            <a:extLst>
              <a:ext uri="{FF2B5EF4-FFF2-40B4-BE49-F238E27FC236}">
                <a16:creationId xmlns:a16="http://schemas.microsoft.com/office/drawing/2014/main" id="{AB879859-46A5-4356-8D96-E497AB1B0E46}"/>
              </a:ext>
            </a:extLst>
          </p:cNvPr>
          <p:cNvSpPr/>
          <p:nvPr/>
        </p:nvSpPr>
        <p:spPr>
          <a:xfrm rot="10800000">
            <a:off x="123670" y="5557528"/>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1D8B744B-ED05-46AD-AED4-9EC3EE7F0C86}"/>
              </a:ext>
            </a:extLst>
          </p:cNvPr>
          <p:cNvSpPr/>
          <p:nvPr/>
        </p:nvSpPr>
        <p:spPr>
          <a:xfrm flipH="1" flipV="1">
            <a:off x="2532766" y="54625"/>
            <a:ext cx="1032896"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AC754B18-30A1-4016-AF36-1620551F3842}"/>
              </a:ext>
            </a:extLst>
          </p:cNvPr>
          <p:cNvSpPr/>
          <p:nvPr/>
        </p:nvSpPr>
        <p:spPr>
          <a:xfrm flipH="1" flipV="1">
            <a:off x="2561655" y="3369184"/>
            <a:ext cx="979682" cy="1015159"/>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7" name="Rectángulo 36">
            <a:extLst>
              <a:ext uri="{FF2B5EF4-FFF2-40B4-BE49-F238E27FC236}">
                <a16:creationId xmlns:a16="http://schemas.microsoft.com/office/drawing/2014/main" id="{3092D444-539A-42BA-9820-6CF76F7DB4A9}"/>
              </a:ext>
            </a:extLst>
          </p:cNvPr>
          <p:cNvSpPr/>
          <p:nvPr/>
        </p:nvSpPr>
        <p:spPr>
          <a:xfrm flipH="1" flipV="1">
            <a:off x="2561655" y="5542605"/>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Triángulo rectángulo 12">
            <a:extLst>
              <a:ext uri="{FF2B5EF4-FFF2-40B4-BE49-F238E27FC236}">
                <a16:creationId xmlns:a16="http://schemas.microsoft.com/office/drawing/2014/main" id="{EE310EB6-DF86-49A6-89FA-78541554D187}"/>
              </a:ext>
            </a:extLst>
          </p:cNvPr>
          <p:cNvSpPr/>
          <p:nvPr/>
        </p:nvSpPr>
        <p:spPr>
          <a:xfrm rot="16200000" flipH="1" flipV="1">
            <a:off x="2544590" y="5553294"/>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9" name="Arco de bloque 38">
            <a:extLst>
              <a:ext uri="{FF2B5EF4-FFF2-40B4-BE49-F238E27FC236}">
                <a16:creationId xmlns:a16="http://schemas.microsoft.com/office/drawing/2014/main" id="{5B718585-B95E-4D5A-88DA-8656DD7F12BC}"/>
              </a:ext>
            </a:extLst>
          </p:cNvPr>
          <p:cNvSpPr/>
          <p:nvPr/>
        </p:nvSpPr>
        <p:spPr>
          <a:xfrm rot="5400000" flipV="1">
            <a:off x="1332957" y="4506602"/>
            <a:ext cx="2064539" cy="2064539"/>
          </a:xfrm>
          <a:prstGeom prst="blockArc">
            <a:avLst>
              <a:gd name="adj1" fmla="val 10800000"/>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40" name="Elipse 39">
            <a:extLst>
              <a:ext uri="{FF2B5EF4-FFF2-40B4-BE49-F238E27FC236}">
                <a16:creationId xmlns:a16="http://schemas.microsoft.com/office/drawing/2014/main" id="{5053C9FD-3940-4C0A-90CC-9A1BF985D8B1}"/>
              </a:ext>
            </a:extLst>
          </p:cNvPr>
          <p:cNvSpPr/>
          <p:nvPr/>
        </p:nvSpPr>
        <p:spPr>
          <a:xfrm flipH="1" flipV="1">
            <a:off x="1944735" y="5384947"/>
            <a:ext cx="406982" cy="406982"/>
          </a:xfrm>
          <a:prstGeom prst="ellips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41" name="Triángulo rectángulo 12">
            <a:extLst>
              <a:ext uri="{FF2B5EF4-FFF2-40B4-BE49-F238E27FC236}">
                <a16:creationId xmlns:a16="http://schemas.microsoft.com/office/drawing/2014/main" id="{DEB74EB3-70F0-4674-B125-67C51000C1BD}"/>
              </a:ext>
            </a:extLst>
          </p:cNvPr>
          <p:cNvSpPr/>
          <p:nvPr/>
        </p:nvSpPr>
        <p:spPr>
          <a:xfrm rot="5400000" flipH="1" flipV="1">
            <a:off x="2556995" y="4394116"/>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Triángulo rectángulo 12">
            <a:extLst>
              <a:ext uri="{FF2B5EF4-FFF2-40B4-BE49-F238E27FC236}">
                <a16:creationId xmlns:a16="http://schemas.microsoft.com/office/drawing/2014/main" id="{45777883-DF30-4E00-B560-B6D50446F7ED}"/>
              </a:ext>
            </a:extLst>
          </p:cNvPr>
          <p:cNvSpPr/>
          <p:nvPr/>
        </p:nvSpPr>
        <p:spPr>
          <a:xfrm rot="5400000" flipV="1">
            <a:off x="2562428" y="3381108"/>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Triángulo rectángulo 12">
            <a:extLst>
              <a:ext uri="{FF2B5EF4-FFF2-40B4-BE49-F238E27FC236}">
                <a16:creationId xmlns:a16="http://schemas.microsoft.com/office/drawing/2014/main" id="{DC1DBF4F-6222-4DBA-8CED-ADA1B69E9D7B}"/>
              </a:ext>
            </a:extLst>
          </p:cNvPr>
          <p:cNvSpPr/>
          <p:nvPr/>
        </p:nvSpPr>
        <p:spPr>
          <a:xfrm flipH="1">
            <a:off x="2544693" y="2348559"/>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Triángulo rectángulo 12">
            <a:extLst>
              <a:ext uri="{FF2B5EF4-FFF2-40B4-BE49-F238E27FC236}">
                <a16:creationId xmlns:a16="http://schemas.microsoft.com/office/drawing/2014/main" id="{6DC0458B-5A4A-4430-B864-5DFD614C0240}"/>
              </a:ext>
            </a:extLst>
          </p:cNvPr>
          <p:cNvSpPr/>
          <p:nvPr/>
        </p:nvSpPr>
        <p:spPr>
          <a:xfrm rot="16200000" flipH="1" flipV="1">
            <a:off x="2538102" y="1221228"/>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5" name="Triángulo rectángulo 12">
            <a:extLst>
              <a:ext uri="{FF2B5EF4-FFF2-40B4-BE49-F238E27FC236}">
                <a16:creationId xmlns:a16="http://schemas.microsoft.com/office/drawing/2014/main" id="{45260B15-15C4-43D8-AD0B-A964C931BB11}"/>
              </a:ext>
            </a:extLst>
          </p:cNvPr>
          <p:cNvSpPr/>
          <p:nvPr/>
        </p:nvSpPr>
        <p:spPr>
          <a:xfrm rot="10800000" flipH="1" flipV="1">
            <a:off x="2526179" y="76927"/>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6" name="Arco de bloque 45">
            <a:extLst>
              <a:ext uri="{FF2B5EF4-FFF2-40B4-BE49-F238E27FC236}">
                <a16:creationId xmlns:a16="http://schemas.microsoft.com/office/drawing/2014/main" id="{82E1E601-3BD5-45DE-B422-57FF63BD34CA}"/>
              </a:ext>
            </a:extLst>
          </p:cNvPr>
          <p:cNvSpPr/>
          <p:nvPr/>
        </p:nvSpPr>
        <p:spPr>
          <a:xfrm flipV="1">
            <a:off x="8116028" y="4491990"/>
            <a:ext cx="2064539" cy="2064539"/>
          </a:xfrm>
          <a:prstGeom prst="blockArc">
            <a:avLst>
              <a:gd name="adj1" fmla="val 10800000"/>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47" name="Triángulo rectángulo 12">
            <a:extLst>
              <a:ext uri="{FF2B5EF4-FFF2-40B4-BE49-F238E27FC236}">
                <a16:creationId xmlns:a16="http://schemas.microsoft.com/office/drawing/2014/main" id="{C3C21225-E902-4A4D-8017-08AD7DD785C3}"/>
              </a:ext>
            </a:extLst>
          </p:cNvPr>
          <p:cNvSpPr/>
          <p:nvPr/>
        </p:nvSpPr>
        <p:spPr>
          <a:xfrm rot="10800000" flipH="1">
            <a:off x="1328550" y="2346244"/>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8" name="Rectángulo 47">
            <a:extLst>
              <a:ext uri="{FF2B5EF4-FFF2-40B4-BE49-F238E27FC236}">
                <a16:creationId xmlns:a16="http://schemas.microsoft.com/office/drawing/2014/main" id="{2666480C-3CCE-4929-9963-A902635BC9D3}"/>
              </a:ext>
            </a:extLst>
          </p:cNvPr>
          <p:cNvSpPr/>
          <p:nvPr/>
        </p:nvSpPr>
        <p:spPr>
          <a:xfrm>
            <a:off x="10336017" y="4352117"/>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9" name="Triángulo rectángulo 12">
            <a:extLst>
              <a:ext uri="{FF2B5EF4-FFF2-40B4-BE49-F238E27FC236}">
                <a16:creationId xmlns:a16="http://schemas.microsoft.com/office/drawing/2014/main" id="{6256A4CF-2B80-49B4-BB13-38C2D085F6B4}"/>
              </a:ext>
            </a:extLst>
          </p:cNvPr>
          <p:cNvSpPr/>
          <p:nvPr/>
        </p:nvSpPr>
        <p:spPr>
          <a:xfrm rot="10800000">
            <a:off x="10336017" y="4344627"/>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0" name="Rectángulo 49">
            <a:extLst>
              <a:ext uri="{FF2B5EF4-FFF2-40B4-BE49-F238E27FC236}">
                <a16:creationId xmlns:a16="http://schemas.microsoft.com/office/drawing/2014/main" id="{C33D3D6A-F8B0-4BF5-B2AD-CE9F5170FF7B}"/>
              </a:ext>
            </a:extLst>
          </p:cNvPr>
          <p:cNvSpPr/>
          <p:nvPr/>
        </p:nvSpPr>
        <p:spPr>
          <a:xfrm>
            <a:off x="9206736" y="4352117"/>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51" name="Triángulo rectángulo 12">
            <a:extLst>
              <a:ext uri="{FF2B5EF4-FFF2-40B4-BE49-F238E27FC236}">
                <a16:creationId xmlns:a16="http://schemas.microsoft.com/office/drawing/2014/main" id="{DBC1A647-A5CF-40B4-B540-090BCFF4CA48}"/>
              </a:ext>
            </a:extLst>
          </p:cNvPr>
          <p:cNvSpPr/>
          <p:nvPr/>
        </p:nvSpPr>
        <p:spPr>
          <a:xfrm>
            <a:off x="9194210" y="4342053"/>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ángulo 51">
            <a:extLst>
              <a:ext uri="{FF2B5EF4-FFF2-40B4-BE49-F238E27FC236}">
                <a16:creationId xmlns:a16="http://schemas.microsoft.com/office/drawing/2014/main" id="{020C23AF-B9E7-4218-881C-E5E6981B2435}"/>
              </a:ext>
            </a:extLst>
          </p:cNvPr>
          <p:cNvSpPr/>
          <p:nvPr/>
        </p:nvSpPr>
        <p:spPr>
          <a:xfrm>
            <a:off x="10330679" y="5490792"/>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53" name="Triángulo rectángulo 12">
            <a:extLst>
              <a:ext uri="{FF2B5EF4-FFF2-40B4-BE49-F238E27FC236}">
                <a16:creationId xmlns:a16="http://schemas.microsoft.com/office/drawing/2014/main" id="{DCBA9D42-C907-44EF-84D6-49C96DDBCCD2}"/>
              </a:ext>
            </a:extLst>
          </p:cNvPr>
          <p:cNvSpPr/>
          <p:nvPr/>
        </p:nvSpPr>
        <p:spPr>
          <a:xfrm>
            <a:off x="10318153" y="5480728"/>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 name="CuadroTexto 53">
            <a:extLst>
              <a:ext uri="{FF2B5EF4-FFF2-40B4-BE49-F238E27FC236}">
                <a16:creationId xmlns:a16="http://schemas.microsoft.com/office/drawing/2014/main" id="{FD07CBC8-B797-41C9-A5A4-5E51E9D61002}"/>
              </a:ext>
            </a:extLst>
          </p:cNvPr>
          <p:cNvSpPr txBox="1"/>
          <p:nvPr/>
        </p:nvSpPr>
        <p:spPr>
          <a:xfrm>
            <a:off x="4286478" y="1734643"/>
            <a:ext cx="7053021" cy="575863"/>
          </a:xfrm>
          <a:prstGeom prst="rect">
            <a:avLst/>
          </a:prstGeom>
          <a:noFill/>
        </p:spPr>
        <p:txBody>
          <a:bodyPr wrap="square">
            <a:spAutoFit/>
          </a:bodyPr>
          <a:lstStyle/>
          <a:p>
            <a:pPr algn="just">
              <a:lnSpc>
                <a:spcPct val="150000"/>
              </a:lnSpc>
              <a:spcAft>
                <a:spcPts val="800"/>
              </a:spcAft>
            </a:pPr>
            <a:r>
              <a:rPr lang="es-ES" sz="2400" b="1" dirty="0">
                <a:effectLst/>
                <a:latin typeface="Century Gothic" panose="020B0502020202020204" pitchFamily="34" charset="0"/>
                <a:ea typeface="Yu Mincho" panose="02020400000000000000" pitchFamily="18" charset="-128"/>
                <a:cs typeface="Times New Roman" panose="02020603050405020304" pitchFamily="18" charset="0"/>
              </a:rPr>
              <a:t>Aspectos que consideran los requerimientos </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56" name="CuadroTexto 55">
            <a:extLst>
              <a:ext uri="{FF2B5EF4-FFF2-40B4-BE49-F238E27FC236}">
                <a16:creationId xmlns:a16="http://schemas.microsoft.com/office/drawing/2014/main" id="{1B2D99ED-28E5-4CED-9664-4A82984E57D0}"/>
              </a:ext>
            </a:extLst>
          </p:cNvPr>
          <p:cNvSpPr txBox="1"/>
          <p:nvPr/>
        </p:nvSpPr>
        <p:spPr>
          <a:xfrm>
            <a:off x="4409173" y="2668026"/>
            <a:ext cx="6097772" cy="1294072"/>
          </a:xfrm>
          <a:prstGeom prst="rect">
            <a:avLst/>
          </a:prstGeom>
          <a:noFill/>
        </p:spPr>
        <p:txBody>
          <a:bodyPr wrap="square">
            <a:spAutoFit/>
          </a:bodyPr>
          <a:lstStyle/>
          <a:p>
            <a:pPr algn="just">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Consultando a Gerardo Rodríguez, a continuación, se enlistan los aspectos que se deben considerar para cada tipo de requerimiento.</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464342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BCD4311A-6C76-4F1E-A30F-C9165832F043}"/>
              </a:ext>
            </a:extLst>
          </p:cNvPr>
          <p:cNvSpPr txBox="1"/>
          <p:nvPr/>
        </p:nvSpPr>
        <p:spPr>
          <a:xfrm>
            <a:off x="1189548" y="605044"/>
            <a:ext cx="9919308" cy="1286186"/>
          </a:xfrm>
          <a:prstGeom prst="rect">
            <a:avLst/>
          </a:prstGeom>
          <a:noFill/>
        </p:spPr>
        <p:txBody>
          <a:bodyPr wrap="square">
            <a:spAutoFit/>
          </a:bodyPr>
          <a:lstStyle/>
          <a:p>
            <a:pPr algn="just">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Los </a:t>
            </a:r>
            <a:r>
              <a:rPr lang="es-ES" sz="1800" b="1" dirty="0">
                <a:effectLst/>
                <a:latin typeface="Century Gothic" panose="020B0502020202020204" pitchFamily="34" charset="0"/>
                <a:ea typeface="Yu Mincho" panose="02020400000000000000" pitchFamily="18" charset="-128"/>
                <a:cs typeface="Times New Roman" panose="02020603050405020304" pitchFamily="18" charset="0"/>
              </a:rPr>
              <a:t>requerimientos de uso</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son aquellos que se relacionan con la interfaz entre el usuario y el producto, buscan la facilidad de uso o usabilidad del producto, en este tipo de requerimientos, se deben considerar los siguientes aspectos: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grpSp>
        <p:nvGrpSpPr>
          <p:cNvPr id="1034" name="Grupo 1033">
            <a:extLst>
              <a:ext uri="{FF2B5EF4-FFF2-40B4-BE49-F238E27FC236}">
                <a16:creationId xmlns:a16="http://schemas.microsoft.com/office/drawing/2014/main" id="{331714C2-0403-4F63-9A15-B3D05C6DF541}"/>
              </a:ext>
            </a:extLst>
          </p:cNvPr>
          <p:cNvGrpSpPr/>
          <p:nvPr/>
        </p:nvGrpSpPr>
        <p:grpSpPr>
          <a:xfrm>
            <a:off x="1055244" y="2142813"/>
            <a:ext cx="1607675" cy="1286187"/>
            <a:chOff x="280087" y="2268182"/>
            <a:chExt cx="1708583" cy="1531088"/>
          </a:xfrm>
        </p:grpSpPr>
        <p:sp>
          <p:nvSpPr>
            <p:cNvPr id="8" name="Rectángulo: esquinas redondeadas 7">
              <a:extLst>
                <a:ext uri="{FF2B5EF4-FFF2-40B4-BE49-F238E27FC236}">
                  <a16:creationId xmlns:a16="http://schemas.microsoft.com/office/drawing/2014/main" id="{1C8A7D5E-38EA-4A36-9C2F-6595584DDBF7}"/>
                </a:ext>
              </a:extLst>
            </p:cNvPr>
            <p:cNvSpPr/>
            <p:nvPr/>
          </p:nvSpPr>
          <p:spPr>
            <a:xfrm>
              <a:off x="329609" y="2268182"/>
              <a:ext cx="1531088" cy="153108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19" name="CuadroTexto 18">
              <a:extLst>
                <a:ext uri="{FF2B5EF4-FFF2-40B4-BE49-F238E27FC236}">
                  <a16:creationId xmlns:a16="http://schemas.microsoft.com/office/drawing/2014/main" id="{7545ADD7-30CA-461F-9758-E87BCA0A066F}"/>
                </a:ext>
              </a:extLst>
            </p:cNvPr>
            <p:cNvSpPr txBox="1"/>
            <p:nvPr/>
          </p:nvSpPr>
          <p:spPr>
            <a:xfrm>
              <a:off x="280087" y="2694891"/>
              <a:ext cx="1708583" cy="689106"/>
            </a:xfrm>
            <a:prstGeom prst="roundRect">
              <a:avLst/>
            </a:prstGeom>
            <a:noFill/>
          </p:spPr>
          <p:txBody>
            <a:bodyPr wrap="square">
              <a:spAutoFit/>
            </a:bodyPr>
            <a:lstStyle/>
            <a:p>
              <a:pPr algn="ctr"/>
              <a:r>
                <a:rPr lang="es-ES" sz="14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Ergonomía y</a:t>
              </a:r>
            </a:p>
            <a:p>
              <a:pPr algn="ctr"/>
              <a:r>
                <a:rPr lang="es-ES" sz="1400" dirty="0">
                  <a:solidFill>
                    <a:schemeClr val="bg1"/>
                  </a:solidFill>
                  <a:latin typeface="Century Gothic" panose="020B0502020202020204" pitchFamily="34" charset="0"/>
                  <a:ea typeface="Yu Mincho" panose="02020400000000000000" pitchFamily="18" charset="-128"/>
                  <a:cs typeface="Times New Roman" panose="02020603050405020304" pitchFamily="18" charset="0"/>
                </a:rPr>
                <a:t>Antropometría </a:t>
              </a:r>
              <a:endParaRPr lang="es-MX" sz="1400" dirty="0">
                <a:solidFill>
                  <a:schemeClr val="bg1"/>
                </a:solidFill>
                <a:latin typeface="Century Gothic" panose="020B0502020202020204" pitchFamily="34" charset="0"/>
              </a:endParaRPr>
            </a:p>
          </p:txBody>
        </p:sp>
      </p:grpSp>
      <p:grpSp>
        <p:nvGrpSpPr>
          <p:cNvPr id="1031" name="Grupo 1030">
            <a:extLst>
              <a:ext uri="{FF2B5EF4-FFF2-40B4-BE49-F238E27FC236}">
                <a16:creationId xmlns:a16="http://schemas.microsoft.com/office/drawing/2014/main" id="{F285145E-A82B-4B1D-9C68-7060B457CF17}"/>
              </a:ext>
            </a:extLst>
          </p:cNvPr>
          <p:cNvGrpSpPr/>
          <p:nvPr/>
        </p:nvGrpSpPr>
        <p:grpSpPr>
          <a:xfrm>
            <a:off x="2739034" y="2142812"/>
            <a:ext cx="6404233" cy="1286186"/>
            <a:chOff x="1969014" y="2268182"/>
            <a:chExt cx="6806202" cy="1531088"/>
          </a:xfrm>
        </p:grpSpPr>
        <p:sp>
          <p:nvSpPr>
            <p:cNvPr id="9" name="Rectángulo: esquinas redondeadas 8">
              <a:extLst>
                <a:ext uri="{FF2B5EF4-FFF2-40B4-BE49-F238E27FC236}">
                  <a16:creationId xmlns:a16="http://schemas.microsoft.com/office/drawing/2014/main" id="{CC31F648-67EA-4C85-A3C5-B6A64E531F83}"/>
                </a:ext>
              </a:extLst>
            </p:cNvPr>
            <p:cNvSpPr/>
            <p:nvPr/>
          </p:nvSpPr>
          <p:spPr>
            <a:xfrm>
              <a:off x="1969014" y="2268182"/>
              <a:ext cx="1531088" cy="153108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dirty="0"/>
            </a:p>
          </p:txBody>
        </p:sp>
        <p:sp>
          <p:nvSpPr>
            <p:cNvPr id="21" name="CuadroTexto 20">
              <a:extLst>
                <a:ext uri="{FF2B5EF4-FFF2-40B4-BE49-F238E27FC236}">
                  <a16:creationId xmlns:a16="http://schemas.microsoft.com/office/drawing/2014/main" id="{E2F26B04-1D6C-461A-B603-BAC42F0DED76}"/>
                </a:ext>
              </a:extLst>
            </p:cNvPr>
            <p:cNvSpPr txBox="1"/>
            <p:nvPr/>
          </p:nvSpPr>
          <p:spPr>
            <a:xfrm>
              <a:off x="2140500" y="2904726"/>
              <a:ext cx="6634716" cy="405357"/>
            </a:xfrm>
            <a:prstGeom prst="roundRect">
              <a:avLst/>
            </a:prstGeom>
            <a:noFill/>
          </p:spPr>
          <p:txBody>
            <a:bodyPr wrap="square">
              <a:spAutoFit/>
            </a:bodyPr>
            <a:lstStyle/>
            <a:p>
              <a:r>
                <a:rPr lang="es-ES" sz="1400" dirty="0">
                  <a:solidFill>
                    <a:schemeClr val="bg1"/>
                  </a:solidFill>
                  <a:latin typeface="Century Gothic" panose="020B0502020202020204" pitchFamily="34" charset="0"/>
                  <a:ea typeface="Yu Mincho" panose="02020400000000000000" pitchFamily="18" charset="-128"/>
                  <a:cs typeface="Times New Roman" panose="02020603050405020304" pitchFamily="18" charset="0"/>
                </a:rPr>
                <a:t>Seguridad</a:t>
              </a:r>
              <a:endParaRPr lang="es-MX" sz="1400" dirty="0">
                <a:solidFill>
                  <a:schemeClr val="bg1"/>
                </a:solidFill>
                <a:latin typeface="Century Gothic" panose="020B0502020202020204" pitchFamily="34" charset="0"/>
                <a:ea typeface="Yu Mincho" panose="02020400000000000000" pitchFamily="18" charset="-128"/>
                <a:cs typeface="Times New Roman" panose="02020603050405020304" pitchFamily="18" charset="0"/>
              </a:endParaRPr>
            </a:p>
          </p:txBody>
        </p:sp>
      </p:grpSp>
      <p:grpSp>
        <p:nvGrpSpPr>
          <p:cNvPr id="1030" name="Grupo 1029">
            <a:extLst>
              <a:ext uri="{FF2B5EF4-FFF2-40B4-BE49-F238E27FC236}">
                <a16:creationId xmlns:a16="http://schemas.microsoft.com/office/drawing/2014/main" id="{B9A64B62-9067-4C8D-80AF-675982E4A2B5}"/>
              </a:ext>
            </a:extLst>
          </p:cNvPr>
          <p:cNvGrpSpPr/>
          <p:nvPr/>
        </p:nvGrpSpPr>
        <p:grpSpPr>
          <a:xfrm>
            <a:off x="4374995" y="2142812"/>
            <a:ext cx="1440663" cy="1286186"/>
            <a:chOff x="3991196" y="2268182"/>
            <a:chExt cx="1531088" cy="1531088"/>
          </a:xfrm>
        </p:grpSpPr>
        <p:sp>
          <p:nvSpPr>
            <p:cNvPr id="10" name="Rectángulo: esquinas redondeadas 9">
              <a:extLst>
                <a:ext uri="{FF2B5EF4-FFF2-40B4-BE49-F238E27FC236}">
                  <a16:creationId xmlns:a16="http://schemas.microsoft.com/office/drawing/2014/main" id="{3F3D2EA5-66E0-42F5-AA77-8EA3CC1E86DD}"/>
                </a:ext>
              </a:extLst>
            </p:cNvPr>
            <p:cNvSpPr/>
            <p:nvPr/>
          </p:nvSpPr>
          <p:spPr>
            <a:xfrm>
              <a:off x="3991196" y="2268182"/>
              <a:ext cx="1531088" cy="153108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24" name="CuadroTexto 23">
              <a:extLst>
                <a:ext uri="{FF2B5EF4-FFF2-40B4-BE49-F238E27FC236}">
                  <a16:creationId xmlns:a16="http://schemas.microsoft.com/office/drawing/2014/main" id="{B185AFC8-FB17-43CC-B84B-0884B971F705}"/>
                </a:ext>
              </a:extLst>
            </p:cNvPr>
            <p:cNvSpPr txBox="1"/>
            <p:nvPr/>
          </p:nvSpPr>
          <p:spPr>
            <a:xfrm>
              <a:off x="3991196" y="2873598"/>
              <a:ext cx="1531088" cy="445893"/>
            </a:xfrm>
            <a:prstGeom prst="roundRect">
              <a:avLst/>
            </a:prstGeom>
            <a:noFill/>
          </p:spPr>
          <p:txBody>
            <a:bodyPr wrap="square">
              <a:spAutoFit/>
            </a:bodyPr>
            <a:lstStyle/>
            <a:p>
              <a:r>
                <a:rPr lang="es-ES" sz="16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Practicidad</a:t>
              </a:r>
              <a:endParaRPr lang="es-MX" sz="1600" dirty="0">
                <a:solidFill>
                  <a:schemeClr val="bg1"/>
                </a:solidFill>
                <a:latin typeface="Century Gothic" panose="020B0502020202020204" pitchFamily="34" charset="0"/>
              </a:endParaRPr>
            </a:p>
          </p:txBody>
        </p:sp>
      </p:grpSp>
      <p:grpSp>
        <p:nvGrpSpPr>
          <p:cNvPr id="1027" name="Grupo 1026">
            <a:extLst>
              <a:ext uri="{FF2B5EF4-FFF2-40B4-BE49-F238E27FC236}">
                <a16:creationId xmlns:a16="http://schemas.microsoft.com/office/drawing/2014/main" id="{18A62AC0-111F-4F98-9E6F-2E983003BCA1}"/>
              </a:ext>
            </a:extLst>
          </p:cNvPr>
          <p:cNvGrpSpPr/>
          <p:nvPr/>
        </p:nvGrpSpPr>
        <p:grpSpPr>
          <a:xfrm>
            <a:off x="4400113" y="5023876"/>
            <a:ext cx="1566035" cy="1286186"/>
            <a:chOff x="5797177" y="2268182"/>
            <a:chExt cx="1664329" cy="1531088"/>
          </a:xfrm>
        </p:grpSpPr>
        <p:sp>
          <p:nvSpPr>
            <p:cNvPr id="11" name="Rectángulo: esquinas redondeadas 10">
              <a:extLst>
                <a:ext uri="{FF2B5EF4-FFF2-40B4-BE49-F238E27FC236}">
                  <a16:creationId xmlns:a16="http://schemas.microsoft.com/office/drawing/2014/main" id="{94CE27D9-E107-41FB-B661-897802A4BBFA}"/>
                </a:ext>
              </a:extLst>
            </p:cNvPr>
            <p:cNvSpPr/>
            <p:nvPr/>
          </p:nvSpPr>
          <p:spPr>
            <a:xfrm>
              <a:off x="5821990" y="2268182"/>
              <a:ext cx="1531088" cy="153108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25" name="CuadroTexto 24">
              <a:extLst>
                <a:ext uri="{FF2B5EF4-FFF2-40B4-BE49-F238E27FC236}">
                  <a16:creationId xmlns:a16="http://schemas.microsoft.com/office/drawing/2014/main" id="{9D0BF3E3-7E6A-4FA9-AB8B-2380C1FBE8F8}"/>
                </a:ext>
              </a:extLst>
            </p:cNvPr>
            <p:cNvSpPr txBox="1"/>
            <p:nvPr/>
          </p:nvSpPr>
          <p:spPr>
            <a:xfrm>
              <a:off x="5797177" y="2848724"/>
              <a:ext cx="1664329" cy="405357"/>
            </a:xfrm>
            <a:prstGeom prst="roundRect">
              <a:avLst/>
            </a:prstGeom>
            <a:noFill/>
          </p:spPr>
          <p:txBody>
            <a:bodyPr wrap="square">
              <a:spAutoFit/>
            </a:bodyPr>
            <a:lstStyle/>
            <a:p>
              <a:r>
                <a:rPr lang="es-ES" sz="14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Conveniencia </a:t>
              </a:r>
              <a:endParaRPr lang="es-MX" sz="1400" dirty="0">
                <a:solidFill>
                  <a:schemeClr val="bg1"/>
                </a:solidFill>
                <a:latin typeface="Century Gothic" panose="020B0502020202020204" pitchFamily="34" charset="0"/>
              </a:endParaRPr>
            </a:p>
          </p:txBody>
        </p:sp>
      </p:grpSp>
      <p:grpSp>
        <p:nvGrpSpPr>
          <p:cNvPr id="1033" name="Grupo 1032">
            <a:extLst>
              <a:ext uri="{FF2B5EF4-FFF2-40B4-BE49-F238E27FC236}">
                <a16:creationId xmlns:a16="http://schemas.microsoft.com/office/drawing/2014/main" id="{908150CB-68D5-4442-AF96-06F79D686122}"/>
              </a:ext>
            </a:extLst>
          </p:cNvPr>
          <p:cNvGrpSpPr/>
          <p:nvPr/>
        </p:nvGrpSpPr>
        <p:grpSpPr>
          <a:xfrm>
            <a:off x="979130" y="3583344"/>
            <a:ext cx="1687444" cy="1286186"/>
            <a:chOff x="238899" y="4032169"/>
            <a:chExt cx="1793358" cy="1531088"/>
          </a:xfrm>
        </p:grpSpPr>
        <p:sp>
          <p:nvSpPr>
            <p:cNvPr id="13" name="Rectángulo: esquinas redondeadas 12">
              <a:extLst>
                <a:ext uri="{FF2B5EF4-FFF2-40B4-BE49-F238E27FC236}">
                  <a16:creationId xmlns:a16="http://schemas.microsoft.com/office/drawing/2014/main" id="{5C719830-561D-46F2-9727-7B28D914DAD2}"/>
                </a:ext>
              </a:extLst>
            </p:cNvPr>
            <p:cNvSpPr/>
            <p:nvPr/>
          </p:nvSpPr>
          <p:spPr>
            <a:xfrm>
              <a:off x="329609" y="4032169"/>
              <a:ext cx="1531088" cy="153108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27" name="CuadroTexto 26">
              <a:extLst>
                <a:ext uri="{FF2B5EF4-FFF2-40B4-BE49-F238E27FC236}">
                  <a16:creationId xmlns:a16="http://schemas.microsoft.com/office/drawing/2014/main" id="{CED69CA4-E769-45C7-8BEB-6AB2896EF582}"/>
                </a:ext>
              </a:extLst>
            </p:cNvPr>
            <p:cNvSpPr txBox="1"/>
            <p:nvPr/>
          </p:nvSpPr>
          <p:spPr>
            <a:xfrm>
              <a:off x="238899" y="4564813"/>
              <a:ext cx="1793358" cy="405357"/>
            </a:xfrm>
            <a:prstGeom prst="roundRect">
              <a:avLst/>
            </a:prstGeom>
            <a:noFill/>
          </p:spPr>
          <p:txBody>
            <a:bodyPr wrap="square">
              <a:spAutoFit/>
            </a:bodyPr>
            <a:lstStyle/>
            <a:p>
              <a:r>
                <a:rPr lang="es-ES" sz="14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Mantenimiento </a:t>
              </a:r>
              <a:endParaRPr lang="es-MX" sz="1400" dirty="0">
                <a:solidFill>
                  <a:schemeClr val="bg1"/>
                </a:solidFill>
                <a:latin typeface="Century Gothic" panose="020B0502020202020204" pitchFamily="34" charset="0"/>
              </a:endParaRPr>
            </a:p>
          </p:txBody>
        </p:sp>
      </p:grpSp>
      <p:grpSp>
        <p:nvGrpSpPr>
          <p:cNvPr id="1032" name="Grupo 1031">
            <a:extLst>
              <a:ext uri="{FF2B5EF4-FFF2-40B4-BE49-F238E27FC236}">
                <a16:creationId xmlns:a16="http://schemas.microsoft.com/office/drawing/2014/main" id="{0A4A264F-25E9-4F9C-84EE-8F3E4481B7F3}"/>
              </a:ext>
            </a:extLst>
          </p:cNvPr>
          <p:cNvGrpSpPr/>
          <p:nvPr/>
        </p:nvGrpSpPr>
        <p:grpSpPr>
          <a:xfrm>
            <a:off x="2709245" y="3592727"/>
            <a:ext cx="1440663" cy="1286186"/>
            <a:chOff x="2160402" y="4032169"/>
            <a:chExt cx="1531088" cy="1531088"/>
          </a:xfrm>
        </p:grpSpPr>
        <p:sp>
          <p:nvSpPr>
            <p:cNvPr id="14" name="Rectángulo: esquinas redondeadas 13">
              <a:extLst>
                <a:ext uri="{FF2B5EF4-FFF2-40B4-BE49-F238E27FC236}">
                  <a16:creationId xmlns:a16="http://schemas.microsoft.com/office/drawing/2014/main" id="{5D30C69F-8F2F-4275-8FFC-3AAF1DA4431E}"/>
                </a:ext>
              </a:extLst>
            </p:cNvPr>
            <p:cNvSpPr/>
            <p:nvPr/>
          </p:nvSpPr>
          <p:spPr>
            <a:xfrm>
              <a:off x="2160402" y="4032169"/>
              <a:ext cx="1531088" cy="1531088"/>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28" name="CuadroTexto 27">
              <a:extLst>
                <a:ext uri="{FF2B5EF4-FFF2-40B4-BE49-F238E27FC236}">
                  <a16:creationId xmlns:a16="http://schemas.microsoft.com/office/drawing/2014/main" id="{CD4E976B-6A6C-4A99-AAF1-C791CA308299}"/>
                </a:ext>
              </a:extLst>
            </p:cNvPr>
            <p:cNvSpPr txBox="1"/>
            <p:nvPr/>
          </p:nvSpPr>
          <p:spPr>
            <a:xfrm>
              <a:off x="2160402" y="4588549"/>
              <a:ext cx="1531088" cy="445893"/>
            </a:xfrm>
            <a:prstGeom prst="roundRect">
              <a:avLst/>
            </a:prstGeom>
            <a:noFill/>
          </p:spPr>
          <p:txBody>
            <a:bodyPr wrap="square">
              <a:spAutoFit/>
            </a:bodyPr>
            <a:lstStyle/>
            <a:p>
              <a:r>
                <a:rPr lang="es-ES" sz="16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Reparación</a:t>
              </a:r>
              <a:endParaRPr lang="es-MX" sz="1600" dirty="0">
                <a:solidFill>
                  <a:schemeClr val="bg1"/>
                </a:solidFill>
                <a:latin typeface="Century Gothic" panose="020B0502020202020204" pitchFamily="34" charset="0"/>
              </a:endParaRPr>
            </a:p>
          </p:txBody>
        </p:sp>
      </p:grpSp>
      <p:grpSp>
        <p:nvGrpSpPr>
          <p:cNvPr id="1029" name="Grupo 1028">
            <a:extLst>
              <a:ext uri="{FF2B5EF4-FFF2-40B4-BE49-F238E27FC236}">
                <a16:creationId xmlns:a16="http://schemas.microsoft.com/office/drawing/2014/main" id="{6B3F7FF4-4811-4448-ABDD-9EAAABBA04FE}"/>
              </a:ext>
            </a:extLst>
          </p:cNvPr>
          <p:cNvGrpSpPr/>
          <p:nvPr/>
        </p:nvGrpSpPr>
        <p:grpSpPr>
          <a:xfrm>
            <a:off x="2695508" y="5023876"/>
            <a:ext cx="1581665" cy="1286186"/>
            <a:chOff x="3991196" y="4032169"/>
            <a:chExt cx="1680940" cy="1531088"/>
          </a:xfrm>
        </p:grpSpPr>
        <p:sp>
          <p:nvSpPr>
            <p:cNvPr id="15" name="Rectángulo: esquinas redondeadas 14">
              <a:extLst>
                <a:ext uri="{FF2B5EF4-FFF2-40B4-BE49-F238E27FC236}">
                  <a16:creationId xmlns:a16="http://schemas.microsoft.com/office/drawing/2014/main" id="{CF44BF87-07C7-4CCC-AC54-236B411AE806}"/>
                </a:ext>
              </a:extLst>
            </p:cNvPr>
            <p:cNvSpPr/>
            <p:nvPr/>
          </p:nvSpPr>
          <p:spPr>
            <a:xfrm>
              <a:off x="3991196" y="4032169"/>
              <a:ext cx="1531088" cy="153108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29" name="CuadroTexto 28">
              <a:extLst>
                <a:ext uri="{FF2B5EF4-FFF2-40B4-BE49-F238E27FC236}">
                  <a16:creationId xmlns:a16="http://schemas.microsoft.com/office/drawing/2014/main" id="{B395C0D3-8795-43A6-8906-A1B3D1991370}"/>
                </a:ext>
              </a:extLst>
            </p:cNvPr>
            <p:cNvSpPr txBox="1"/>
            <p:nvPr/>
          </p:nvSpPr>
          <p:spPr>
            <a:xfrm>
              <a:off x="3996179" y="4594462"/>
              <a:ext cx="1675957" cy="405357"/>
            </a:xfrm>
            <a:prstGeom prst="roundRect">
              <a:avLst/>
            </a:prstGeom>
            <a:noFill/>
          </p:spPr>
          <p:txBody>
            <a:bodyPr wrap="square">
              <a:spAutoFit/>
            </a:bodyPr>
            <a:lstStyle/>
            <a:p>
              <a:r>
                <a:rPr lang="es-ES" sz="14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Manipulación </a:t>
              </a:r>
              <a:endParaRPr lang="es-MX" sz="1400" dirty="0">
                <a:solidFill>
                  <a:schemeClr val="bg1"/>
                </a:solidFill>
                <a:latin typeface="Century Gothic" panose="020B0502020202020204" pitchFamily="34" charset="0"/>
              </a:endParaRPr>
            </a:p>
          </p:txBody>
        </p:sp>
      </p:grpSp>
      <p:grpSp>
        <p:nvGrpSpPr>
          <p:cNvPr id="1028" name="Grupo 1027">
            <a:extLst>
              <a:ext uri="{FF2B5EF4-FFF2-40B4-BE49-F238E27FC236}">
                <a16:creationId xmlns:a16="http://schemas.microsoft.com/office/drawing/2014/main" id="{1D57C374-C4BB-4EEE-8A7D-E7AD04D4A06D}"/>
              </a:ext>
            </a:extLst>
          </p:cNvPr>
          <p:cNvGrpSpPr/>
          <p:nvPr/>
        </p:nvGrpSpPr>
        <p:grpSpPr>
          <a:xfrm>
            <a:off x="4390185" y="3583344"/>
            <a:ext cx="1449205" cy="1286186"/>
            <a:chOff x="5821990" y="4032169"/>
            <a:chExt cx="1540166" cy="1531088"/>
          </a:xfrm>
        </p:grpSpPr>
        <p:sp>
          <p:nvSpPr>
            <p:cNvPr id="16" name="Rectángulo: esquinas redondeadas 15">
              <a:extLst>
                <a:ext uri="{FF2B5EF4-FFF2-40B4-BE49-F238E27FC236}">
                  <a16:creationId xmlns:a16="http://schemas.microsoft.com/office/drawing/2014/main" id="{9BA59EDC-DA58-4D44-8439-F9E8D9782A76}"/>
                </a:ext>
              </a:extLst>
            </p:cNvPr>
            <p:cNvSpPr/>
            <p:nvPr/>
          </p:nvSpPr>
          <p:spPr>
            <a:xfrm>
              <a:off x="5821990" y="4032169"/>
              <a:ext cx="1531088" cy="153108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30" name="CuadroTexto 29">
              <a:extLst>
                <a:ext uri="{FF2B5EF4-FFF2-40B4-BE49-F238E27FC236}">
                  <a16:creationId xmlns:a16="http://schemas.microsoft.com/office/drawing/2014/main" id="{87B50978-9FCB-4D83-B594-89BF8526BFDE}"/>
                </a:ext>
              </a:extLst>
            </p:cNvPr>
            <p:cNvSpPr txBox="1"/>
            <p:nvPr/>
          </p:nvSpPr>
          <p:spPr>
            <a:xfrm>
              <a:off x="5831068" y="4568534"/>
              <a:ext cx="1531088" cy="445893"/>
            </a:xfrm>
            <a:prstGeom prst="roundRect">
              <a:avLst/>
            </a:prstGeom>
            <a:noFill/>
          </p:spPr>
          <p:txBody>
            <a:bodyPr wrap="square">
              <a:spAutoFit/>
            </a:bodyPr>
            <a:lstStyle/>
            <a:p>
              <a:r>
                <a:rPr lang="es-ES" sz="1600" dirty="0">
                  <a:solidFill>
                    <a:schemeClr val="bg1"/>
                  </a:solidFill>
                  <a:effectLst/>
                  <a:latin typeface="Century Gothic" panose="020B0502020202020204" pitchFamily="34" charset="0"/>
                  <a:ea typeface="Yu Mincho" panose="02020400000000000000" pitchFamily="18" charset="-128"/>
                  <a:cs typeface="Times New Roman" panose="02020603050405020304" pitchFamily="18" charset="0"/>
                </a:rPr>
                <a:t>Percepción </a:t>
              </a:r>
              <a:endParaRPr lang="es-MX" sz="1600" dirty="0">
                <a:solidFill>
                  <a:schemeClr val="bg1"/>
                </a:solidFill>
                <a:latin typeface="Century Gothic" panose="020B0502020202020204" pitchFamily="34" charset="0"/>
              </a:endParaRPr>
            </a:p>
          </p:txBody>
        </p:sp>
      </p:grpSp>
      <p:grpSp>
        <p:nvGrpSpPr>
          <p:cNvPr id="1024" name="Grupo 1023">
            <a:extLst>
              <a:ext uri="{FF2B5EF4-FFF2-40B4-BE49-F238E27FC236}">
                <a16:creationId xmlns:a16="http://schemas.microsoft.com/office/drawing/2014/main" id="{059FDEE9-477D-4666-A4E5-81457158F4E1}"/>
              </a:ext>
            </a:extLst>
          </p:cNvPr>
          <p:cNvGrpSpPr/>
          <p:nvPr/>
        </p:nvGrpSpPr>
        <p:grpSpPr>
          <a:xfrm>
            <a:off x="979130" y="5023876"/>
            <a:ext cx="1661592" cy="1286186"/>
            <a:chOff x="7598630" y="4032169"/>
            <a:chExt cx="1765884" cy="1531088"/>
          </a:xfrm>
        </p:grpSpPr>
        <p:sp>
          <p:nvSpPr>
            <p:cNvPr id="17" name="Rectángulo: esquinas redondeadas 16">
              <a:extLst>
                <a:ext uri="{FF2B5EF4-FFF2-40B4-BE49-F238E27FC236}">
                  <a16:creationId xmlns:a16="http://schemas.microsoft.com/office/drawing/2014/main" id="{FDCA28AE-022A-40EE-BF3B-CED826A74C7B}"/>
                </a:ext>
              </a:extLst>
            </p:cNvPr>
            <p:cNvSpPr/>
            <p:nvPr/>
          </p:nvSpPr>
          <p:spPr>
            <a:xfrm>
              <a:off x="7652783" y="4032169"/>
              <a:ext cx="1531088" cy="153108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31" name="CuadroTexto 30">
              <a:extLst>
                <a:ext uri="{FF2B5EF4-FFF2-40B4-BE49-F238E27FC236}">
                  <a16:creationId xmlns:a16="http://schemas.microsoft.com/office/drawing/2014/main" id="{ACF3B41A-39F1-4237-9F86-4BF9306BC060}"/>
                </a:ext>
              </a:extLst>
            </p:cNvPr>
            <p:cNvSpPr txBox="1"/>
            <p:nvPr/>
          </p:nvSpPr>
          <p:spPr>
            <a:xfrm>
              <a:off x="7598630" y="4579074"/>
              <a:ext cx="1765884" cy="405357"/>
            </a:xfrm>
            <a:prstGeom prst="roundRect">
              <a:avLst/>
            </a:prstGeom>
            <a:noFill/>
          </p:spPr>
          <p:txBody>
            <a:bodyPr wrap="square">
              <a:spAutoFit/>
            </a:bodyPr>
            <a:lstStyle/>
            <a:p>
              <a:r>
                <a:rPr lang="es-ES" sz="1400" dirty="0">
                  <a:solidFill>
                    <a:schemeClr val="bg1"/>
                  </a:solidFill>
                  <a:latin typeface="Century Gothic" panose="020B0502020202020204" pitchFamily="34" charset="0"/>
                  <a:ea typeface="Yu Mincho" panose="02020400000000000000" pitchFamily="18" charset="-128"/>
                  <a:cs typeface="Times New Roman" panose="02020603050405020304" pitchFamily="18" charset="0"/>
                </a:rPr>
                <a:t>Transportación </a:t>
              </a:r>
              <a:endParaRPr lang="es-MX" sz="1400" dirty="0">
                <a:solidFill>
                  <a:schemeClr val="bg1"/>
                </a:solidFill>
                <a:latin typeface="Century Gothic" panose="020B0502020202020204" pitchFamily="34" charset="0"/>
              </a:endParaRPr>
            </a:p>
          </p:txBody>
        </p:sp>
      </p:grpSp>
      <p:pic>
        <p:nvPicPr>
          <p:cNvPr id="1026" name="Picture 2">
            <a:extLst>
              <a:ext uri="{FF2B5EF4-FFF2-40B4-BE49-F238E27FC236}">
                <a16:creationId xmlns:a16="http://schemas.microsoft.com/office/drawing/2014/main" id="{A7A8947C-BC7F-4136-956F-419507666E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9202" y="2391107"/>
            <a:ext cx="5314482" cy="3750290"/>
          </a:xfrm>
          <a:prstGeom prst="rect">
            <a:avLst/>
          </a:prstGeom>
          <a:noFill/>
          <a:extLst>
            <a:ext uri="{909E8E84-426E-40DD-AFC4-6F175D3DCCD1}">
              <a14:hiddenFill xmlns:a14="http://schemas.microsoft.com/office/drawing/2010/main">
                <a:solidFill>
                  <a:srgbClr val="FFFFFF"/>
                </a:solidFill>
              </a14:hiddenFill>
            </a:ext>
          </a:extLst>
        </p:spPr>
      </p:pic>
      <p:sp>
        <p:nvSpPr>
          <p:cNvPr id="44" name="CuadroTexto 43">
            <a:extLst>
              <a:ext uri="{FF2B5EF4-FFF2-40B4-BE49-F238E27FC236}">
                <a16:creationId xmlns:a16="http://schemas.microsoft.com/office/drawing/2014/main" id="{1D6B9439-6944-4E07-A7F8-4034AA86CAE9}"/>
              </a:ext>
            </a:extLst>
          </p:cNvPr>
          <p:cNvSpPr txBox="1"/>
          <p:nvPr/>
        </p:nvSpPr>
        <p:spPr>
          <a:xfrm>
            <a:off x="6468295" y="6240974"/>
            <a:ext cx="6183084" cy="276999"/>
          </a:xfrm>
          <a:prstGeom prst="rect">
            <a:avLst/>
          </a:prstGeom>
          <a:noFill/>
        </p:spPr>
        <p:txBody>
          <a:bodyPr wrap="square">
            <a:spAutoFit/>
          </a:bodyPr>
          <a:lstStyle/>
          <a:p>
            <a:r>
              <a:rPr lang="es-MX" sz="1200" b="1" dirty="0">
                <a:latin typeface="Century Gothic" panose="020B0502020202020204" pitchFamily="34" charset="0"/>
              </a:rPr>
              <a:t>Fuente: </a:t>
            </a:r>
            <a:r>
              <a:rPr lang="es-MX" sz="1200" dirty="0">
                <a:latin typeface="Century Gothic" panose="020B0502020202020204" pitchFamily="34" charset="0"/>
              </a:rPr>
              <a:t>https://www.pinterest.com.mx/pin/487092515939999469/</a:t>
            </a:r>
          </a:p>
        </p:txBody>
      </p:sp>
    </p:spTree>
    <p:extLst>
      <p:ext uri="{BB962C8B-B14F-4D97-AF65-F5344CB8AC3E}">
        <p14:creationId xmlns:p14="http://schemas.microsoft.com/office/powerpoint/2010/main" val="437691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60909112-E957-414F-834D-1209F023F3E6}"/>
              </a:ext>
            </a:extLst>
          </p:cNvPr>
          <p:cNvGrpSpPr/>
          <p:nvPr/>
        </p:nvGrpSpPr>
        <p:grpSpPr>
          <a:xfrm>
            <a:off x="0" y="3959163"/>
            <a:ext cx="4866272" cy="472007"/>
            <a:chOff x="0" y="3195000"/>
            <a:chExt cx="4866272" cy="472007"/>
          </a:xfrm>
        </p:grpSpPr>
        <p:sp>
          <p:nvSpPr>
            <p:cNvPr id="10" name="Rectángulo 9">
              <a:extLst>
                <a:ext uri="{FF2B5EF4-FFF2-40B4-BE49-F238E27FC236}">
                  <a16:creationId xmlns:a16="http://schemas.microsoft.com/office/drawing/2014/main" id="{B77C8517-24AF-405F-937F-0C114E93AFA1}"/>
                </a:ext>
              </a:extLst>
            </p:cNvPr>
            <p:cNvSpPr/>
            <p:nvPr/>
          </p:nvSpPr>
          <p:spPr>
            <a:xfrm>
              <a:off x="0" y="3199007"/>
              <a:ext cx="4632272" cy="468000"/>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11" name="Elipse 10">
              <a:extLst>
                <a:ext uri="{FF2B5EF4-FFF2-40B4-BE49-F238E27FC236}">
                  <a16:creationId xmlns:a16="http://schemas.microsoft.com/office/drawing/2014/main" id="{952D3A9C-D9EC-4608-B02A-41431B245436}"/>
                </a:ext>
              </a:extLst>
            </p:cNvPr>
            <p:cNvSpPr/>
            <p:nvPr/>
          </p:nvSpPr>
          <p:spPr>
            <a:xfrm>
              <a:off x="4398272" y="3195000"/>
              <a:ext cx="468000" cy="46800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grpSp>
      <p:grpSp>
        <p:nvGrpSpPr>
          <p:cNvPr id="12" name="Grupo 11">
            <a:extLst>
              <a:ext uri="{FF2B5EF4-FFF2-40B4-BE49-F238E27FC236}">
                <a16:creationId xmlns:a16="http://schemas.microsoft.com/office/drawing/2014/main" id="{73EADE79-51B9-43E6-8F3E-5F5F2B9F00C0}"/>
              </a:ext>
            </a:extLst>
          </p:cNvPr>
          <p:cNvGrpSpPr/>
          <p:nvPr/>
        </p:nvGrpSpPr>
        <p:grpSpPr>
          <a:xfrm>
            <a:off x="0" y="4514653"/>
            <a:ext cx="4866272" cy="472007"/>
            <a:chOff x="0" y="3195000"/>
            <a:chExt cx="4866272" cy="472007"/>
          </a:xfrm>
          <a:solidFill>
            <a:schemeClr val="accent3">
              <a:lumMod val="60000"/>
              <a:lumOff val="40000"/>
            </a:schemeClr>
          </a:solidFill>
        </p:grpSpPr>
        <p:sp>
          <p:nvSpPr>
            <p:cNvPr id="13" name="Rectángulo 12">
              <a:extLst>
                <a:ext uri="{FF2B5EF4-FFF2-40B4-BE49-F238E27FC236}">
                  <a16:creationId xmlns:a16="http://schemas.microsoft.com/office/drawing/2014/main" id="{70827BFA-E55C-410B-86A3-36D3957EAF9B}"/>
                </a:ext>
              </a:extLst>
            </p:cNvPr>
            <p:cNvSpPr/>
            <p:nvPr/>
          </p:nvSpPr>
          <p:spPr>
            <a:xfrm>
              <a:off x="0" y="3199007"/>
              <a:ext cx="4632272"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14" name="Elipse 13">
              <a:extLst>
                <a:ext uri="{FF2B5EF4-FFF2-40B4-BE49-F238E27FC236}">
                  <a16:creationId xmlns:a16="http://schemas.microsoft.com/office/drawing/2014/main" id="{C6D66388-E05F-455F-BACF-C70E552CBE74}"/>
                </a:ext>
              </a:extLst>
            </p:cNvPr>
            <p:cNvSpPr/>
            <p:nvPr/>
          </p:nvSpPr>
          <p:spPr>
            <a:xfrm>
              <a:off x="4398272" y="3195000"/>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grpSp>
      <p:grpSp>
        <p:nvGrpSpPr>
          <p:cNvPr id="15" name="Grupo 14">
            <a:extLst>
              <a:ext uri="{FF2B5EF4-FFF2-40B4-BE49-F238E27FC236}">
                <a16:creationId xmlns:a16="http://schemas.microsoft.com/office/drawing/2014/main" id="{C4166BC2-9569-4DE5-A32D-89AAB051E2D0}"/>
              </a:ext>
            </a:extLst>
          </p:cNvPr>
          <p:cNvGrpSpPr/>
          <p:nvPr/>
        </p:nvGrpSpPr>
        <p:grpSpPr>
          <a:xfrm>
            <a:off x="0" y="5077961"/>
            <a:ext cx="4866272" cy="472007"/>
            <a:chOff x="0" y="3195000"/>
            <a:chExt cx="4866272" cy="472007"/>
          </a:xfrm>
          <a:solidFill>
            <a:schemeClr val="accent3">
              <a:lumMod val="40000"/>
              <a:lumOff val="60000"/>
            </a:schemeClr>
          </a:solidFill>
        </p:grpSpPr>
        <p:sp>
          <p:nvSpPr>
            <p:cNvPr id="16" name="Rectángulo 15">
              <a:extLst>
                <a:ext uri="{FF2B5EF4-FFF2-40B4-BE49-F238E27FC236}">
                  <a16:creationId xmlns:a16="http://schemas.microsoft.com/office/drawing/2014/main" id="{E9A51623-ED2A-4675-9B32-F4B771B0BC47}"/>
                </a:ext>
              </a:extLst>
            </p:cNvPr>
            <p:cNvSpPr/>
            <p:nvPr/>
          </p:nvSpPr>
          <p:spPr>
            <a:xfrm>
              <a:off x="0" y="3199007"/>
              <a:ext cx="4632272"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17" name="Elipse 16">
              <a:extLst>
                <a:ext uri="{FF2B5EF4-FFF2-40B4-BE49-F238E27FC236}">
                  <a16:creationId xmlns:a16="http://schemas.microsoft.com/office/drawing/2014/main" id="{4B1219F8-2938-417C-B665-E1E1C2054C60}"/>
                </a:ext>
              </a:extLst>
            </p:cNvPr>
            <p:cNvSpPr/>
            <p:nvPr/>
          </p:nvSpPr>
          <p:spPr>
            <a:xfrm>
              <a:off x="4398272" y="3195000"/>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grpSp>
      <p:grpSp>
        <p:nvGrpSpPr>
          <p:cNvPr id="18" name="Grupo 17">
            <a:extLst>
              <a:ext uri="{FF2B5EF4-FFF2-40B4-BE49-F238E27FC236}">
                <a16:creationId xmlns:a16="http://schemas.microsoft.com/office/drawing/2014/main" id="{9FB9C5EB-A2D1-4C05-84EB-72A044E8AA78}"/>
              </a:ext>
            </a:extLst>
          </p:cNvPr>
          <p:cNvGrpSpPr/>
          <p:nvPr/>
        </p:nvGrpSpPr>
        <p:grpSpPr>
          <a:xfrm>
            <a:off x="0" y="5647965"/>
            <a:ext cx="4866272" cy="472007"/>
            <a:chOff x="0" y="3195000"/>
            <a:chExt cx="4866272" cy="472007"/>
          </a:xfrm>
          <a:solidFill>
            <a:schemeClr val="accent3">
              <a:lumMod val="20000"/>
              <a:lumOff val="80000"/>
            </a:schemeClr>
          </a:solidFill>
        </p:grpSpPr>
        <p:sp>
          <p:nvSpPr>
            <p:cNvPr id="19" name="Rectángulo 18">
              <a:extLst>
                <a:ext uri="{FF2B5EF4-FFF2-40B4-BE49-F238E27FC236}">
                  <a16:creationId xmlns:a16="http://schemas.microsoft.com/office/drawing/2014/main" id="{EA71AA6D-843C-4E70-A7E0-99134006669E}"/>
                </a:ext>
              </a:extLst>
            </p:cNvPr>
            <p:cNvSpPr/>
            <p:nvPr/>
          </p:nvSpPr>
          <p:spPr>
            <a:xfrm>
              <a:off x="0" y="3199007"/>
              <a:ext cx="4632272"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0" name="Elipse 19">
              <a:extLst>
                <a:ext uri="{FF2B5EF4-FFF2-40B4-BE49-F238E27FC236}">
                  <a16:creationId xmlns:a16="http://schemas.microsoft.com/office/drawing/2014/main" id="{4DBFB65A-4C32-493E-A974-CD45C1B80A4F}"/>
                </a:ext>
              </a:extLst>
            </p:cNvPr>
            <p:cNvSpPr/>
            <p:nvPr/>
          </p:nvSpPr>
          <p:spPr>
            <a:xfrm>
              <a:off x="4398272" y="3195000"/>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grpSp>
      <p:sp>
        <p:nvSpPr>
          <p:cNvPr id="5" name="Rectángulo 4">
            <a:extLst>
              <a:ext uri="{FF2B5EF4-FFF2-40B4-BE49-F238E27FC236}">
                <a16:creationId xmlns:a16="http://schemas.microsoft.com/office/drawing/2014/main" id="{1B566B40-088B-4318-AD3C-8DA09EDE1986}"/>
              </a:ext>
            </a:extLst>
          </p:cNvPr>
          <p:cNvSpPr/>
          <p:nvPr/>
        </p:nvSpPr>
        <p:spPr>
          <a:xfrm>
            <a:off x="0" y="3374951"/>
            <a:ext cx="4632272" cy="468000"/>
          </a:xfrm>
          <a:prstGeom prst="rect">
            <a:avLst/>
          </a:prstGeom>
          <a:solidFill>
            <a:schemeClr val="accent3">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dirty="0"/>
          </a:p>
        </p:txBody>
      </p:sp>
      <p:sp>
        <p:nvSpPr>
          <p:cNvPr id="6" name="Elipse 5">
            <a:extLst>
              <a:ext uri="{FF2B5EF4-FFF2-40B4-BE49-F238E27FC236}">
                <a16:creationId xmlns:a16="http://schemas.microsoft.com/office/drawing/2014/main" id="{914E4A49-DD5E-4F05-86BA-874EF455C630}"/>
              </a:ext>
            </a:extLst>
          </p:cNvPr>
          <p:cNvSpPr/>
          <p:nvPr/>
        </p:nvSpPr>
        <p:spPr>
          <a:xfrm>
            <a:off x="4398272" y="3385458"/>
            <a:ext cx="468000" cy="468000"/>
          </a:xfrm>
          <a:prstGeom prst="ellipse">
            <a:avLst/>
          </a:prstGeom>
          <a:solidFill>
            <a:schemeClr val="accent3">
              <a:lumMod val="7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 name="CuadroTexto 2">
            <a:extLst>
              <a:ext uri="{FF2B5EF4-FFF2-40B4-BE49-F238E27FC236}">
                <a16:creationId xmlns:a16="http://schemas.microsoft.com/office/drawing/2014/main" id="{6FDDFF7C-876C-4198-81D1-EBF2F0D87D33}"/>
              </a:ext>
            </a:extLst>
          </p:cNvPr>
          <p:cNvSpPr txBox="1"/>
          <p:nvPr/>
        </p:nvSpPr>
        <p:spPr>
          <a:xfrm>
            <a:off x="1141497" y="1893148"/>
            <a:ext cx="6097772" cy="4132029"/>
          </a:xfrm>
          <a:prstGeom prst="rect">
            <a:avLst/>
          </a:prstGeom>
          <a:noFill/>
        </p:spPr>
        <p:txBody>
          <a:bodyPr wrap="square">
            <a:spAutoFit/>
          </a:bodyPr>
          <a:lstStyle/>
          <a:p>
            <a:pPr algn="just">
              <a:lnSpc>
                <a:spcPct val="150000"/>
              </a:lnSpc>
              <a:spcAft>
                <a:spcPts val="800"/>
              </a:spcAft>
            </a:pPr>
            <a:r>
              <a:rPr lang="es-ES" sz="1800" dirty="0">
                <a:effectLst/>
                <a:latin typeface="Arial" panose="020B0604020202020204" pitchFamily="34" charset="0"/>
                <a:ea typeface="Yu Mincho" panose="02020400000000000000" pitchFamily="18" charset="-128"/>
                <a:cs typeface="Times New Roman" panose="02020603050405020304" pitchFamily="18" charset="0"/>
              </a:rPr>
              <a:t>Los </a:t>
            </a:r>
            <a:r>
              <a:rPr lang="es-ES" sz="1800" b="1" dirty="0">
                <a:effectLst/>
                <a:latin typeface="Arial" panose="020B0604020202020204" pitchFamily="34" charset="0"/>
                <a:ea typeface="Yu Mincho" panose="02020400000000000000" pitchFamily="18" charset="-128"/>
                <a:cs typeface="Times New Roman" panose="02020603050405020304" pitchFamily="18" charset="0"/>
              </a:rPr>
              <a:t>requerimientos de función,</a:t>
            </a:r>
            <a:r>
              <a:rPr lang="es-ES" sz="1800" dirty="0">
                <a:effectLst/>
                <a:latin typeface="Arial" panose="020B0604020202020204" pitchFamily="34" charset="0"/>
                <a:ea typeface="Yu Mincho" panose="02020400000000000000" pitchFamily="18" charset="-128"/>
                <a:cs typeface="Times New Roman" panose="02020603050405020304" pitchFamily="18" charset="0"/>
              </a:rPr>
              <a:t> son los que se relacionan a los principios tecnológicos de funcionamiento del producto como:</a:t>
            </a:r>
            <a:endParaRPr lang="es-MX" sz="1600" dirty="0">
              <a:effectLst/>
              <a:latin typeface="Calibri" panose="020F0502020204030204" pitchFamily="34" charset="0"/>
              <a:ea typeface="Yu Mincho" panose="02020400000000000000" pitchFamily="18" charset="-128"/>
              <a:cs typeface="Times New Roman" panose="02020603050405020304" pitchFamily="18" charset="0"/>
            </a:endParaRPr>
          </a:p>
          <a:p>
            <a:pPr marL="342900" lvl="0" indent="-342900" algn="just">
              <a:lnSpc>
                <a:spcPct val="200000"/>
              </a:lnSpc>
              <a:buFont typeface="Symbol" panose="05050102010706020507" pitchFamily="18" charset="2"/>
              <a:buChar char=""/>
            </a:pPr>
            <a:r>
              <a:rPr lang="es-ES" sz="1800" dirty="0">
                <a:effectLst/>
                <a:latin typeface="Arial" panose="020B0604020202020204" pitchFamily="34" charset="0"/>
                <a:ea typeface="Yu Mincho" panose="02020400000000000000" pitchFamily="18" charset="-128"/>
                <a:cs typeface="Times New Roman" panose="02020603050405020304" pitchFamily="18" charset="0"/>
              </a:rPr>
              <a:t>Mecanismos</a:t>
            </a:r>
            <a:endParaRPr lang="es-MX" sz="1600" dirty="0">
              <a:effectLst/>
              <a:latin typeface="Calibri" panose="020F0502020204030204" pitchFamily="34" charset="0"/>
              <a:ea typeface="Yu Mincho" panose="02020400000000000000" pitchFamily="18" charset="-128"/>
              <a:cs typeface="Times New Roman" panose="02020603050405020304" pitchFamily="18" charset="0"/>
            </a:endParaRPr>
          </a:p>
          <a:p>
            <a:pPr marL="342900" lvl="0" indent="-342900" algn="just">
              <a:lnSpc>
                <a:spcPct val="200000"/>
              </a:lnSpc>
              <a:buFont typeface="Symbol" panose="05050102010706020507" pitchFamily="18" charset="2"/>
              <a:buChar char=""/>
            </a:pPr>
            <a:r>
              <a:rPr lang="es-ES" sz="1800" dirty="0">
                <a:effectLst/>
                <a:latin typeface="Arial" panose="020B0604020202020204" pitchFamily="34" charset="0"/>
                <a:ea typeface="Yu Mincho" panose="02020400000000000000" pitchFamily="18" charset="-128"/>
                <a:cs typeface="Times New Roman" panose="02020603050405020304" pitchFamily="18" charset="0"/>
              </a:rPr>
              <a:t>Confiabilidad</a:t>
            </a:r>
            <a:endParaRPr lang="es-MX" sz="1600" dirty="0">
              <a:effectLst/>
              <a:latin typeface="Calibri" panose="020F0502020204030204" pitchFamily="34" charset="0"/>
              <a:ea typeface="Yu Mincho" panose="02020400000000000000" pitchFamily="18" charset="-128"/>
              <a:cs typeface="Times New Roman" panose="02020603050405020304" pitchFamily="18" charset="0"/>
            </a:endParaRPr>
          </a:p>
          <a:p>
            <a:pPr marL="342900" lvl="0" indent="-342900" algn="just">
              <a:lnSpc>
                <a:spcPct val="200000"/>
              </a:lnSpc>
              <a:buFont typeface="Symbol" panose="05050102010706020507" pitchFamily="18" charset="2"/>
              <a:buChar char=""/>
            </a:pPr>
            <a:r>
              <a:rPr lang="es-ES" sz="1800" dirty="0">
                <a:effectLst/>
                <a:latin typeface="Arial" panose="020B0604020202020204" pitchFamily="34" charset="0"/>
                <a:ea typeface="Yu Mincho" panose="02020400000000000000" pitchFamily="18" charset="-128"/>
                <a:cs typeface="Times New Roman" panose="02020603050405020304" pitchFamily="18" charset="0"/>
              </a:rPr>
              <a:t>Versatilidad</a:t>
            </a:r>
            <a:endParaRPr lang="es-MX" sz="1600" dirty="0">
              <a:effectLst/>
              <a:latin typeface="Calibri" panose="020F0502020204030204" pitchFamily="34" charset="0"/>
              <a:ea typeface="Yu Mincho" panose="02020400000000000000" pitchFamily="18" charset="-128"/>
              <a:cs typeface="Times New Roman" panose="02020603050405020304" pitchFamily="18" charset="0"/>
            </a:endParaRPr>
          </a:p>
          <a:p>
            <a:pPr marL="342900" lvl="0" indent="-342900" algn="just">
              <a:lnSpc>
                <a:spcPct val="200000"/>
              </a:lnSpc>
              <a:buFont typeface="Symbol" panose="05050102010706020507" pitchFamily="18" charset="2"/>
              <a:buChar char=""/>
            </a:pPr>
            <a:r>
              <a:rPr lang="es-ES" sz="1800" dirty="0">
                <a:effectLst/>
                <a:latin typeface="Arial" panose="020B0604020202020204" pitchFamily="34" charset="0"/>
                <a:ea typeface="Yu Mincho" panose="02020400000000000000" pitchFamily="18" charset="-128"/>
                <a:cs typeface="Times New Roman" panose="02020603050405020304" pitchFamily="18" charset="0"/>
              </a:rPr>
              <a:t>Resistencia</a:t>
            </a:r>
            <a:endParaRPr lang="es-MX" sz="1600" dirty="0">
              <a:effectLst/>
              <a:latin typeface="Calibri" panose="020F0502020204030204" pitchFamily="34" charset="0"/>
              <a:ea typeface="Yu Mincho" panose="02020400000000000000" pitchFamily="18" charset="-128"/>
              <a:cs typeface="Times New Roman" panose="02020603050405020304" pitchFamily="18" charset="0"/>
            </a:endParaRPr>
          </a:p>
          <a:p>
            <a:pPr marL="342900" lvl="0" indent="-342900" algn="just">
              <a:lnSpc>
                <a:spcPct val="200000"/>
              </a:lnSpc>
              <a:spcAft>
                <a:spcPts val="800"/>
              </a:spcAft>
              <a:buFont typeface="Symbol" panose="05050102010706020507" pitchFamily="18" charset="2"/>
              <a:buChar char=""/>
            </a:pPr>
            <a:r>
              <a:rPr lang="es-ES" sz="1800" dirty="0">
                <a:effectLst/>
                <a:latin typeface="Arial" panose="020B0604020202020204" pitchFamily="34" charset="0"/>
                <a:ea typeface="Yu Mincho" panose="02020400000000000000" pitchFamily="18" charset="-128"/>
                <a:cs typeface="Times New Roman" panose="02020603050405020304" pitchFamily="18" charset="0"/>
              </a:rPr>
              <a:t>Acabado</a:t>
            </a:r>
            <a:endParaRPr lang="es-MX" sz="1600" dirty="0">
              <a:effectLst/>
              <a:latin typeface="Calibri" panose="020F0502020204030204" pitchFamily="34" charset="0"/>
              <a:ea typeface="Yu Mincho" panose="02020400000000000000" pitchFamily="18" charset="-128"/>
              <a:cs typeface="Times New Roman" panose="02020603050405020304" pitchFamily="18" charset="0"/>
            </a:endParaRPr>
          </a:p>
        </p:txBody>
      </p:sp>
      <p:pic>
        <p:nvPicPr>
          <p:cNvPr id="2050" name="Picture 2">
            <a:extLst>
              <a:ext uri="{FF2B5EF4-FFF2-40B4-BE49-F238E27FC236}">
                <a16:creationId xmlns:a16="http://schemas.microsoft.com/office/drawing/2014/main" id="{3F706B01-6439-468A-A828-2BCFEF206C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3270" y="0"/>
            <a:ext cx="4268787" cy="6858000"/>
          </a:xfrm>
          <a:prstGeom prst="rect">
            <a:avLst/>
          </a:prstGeom>
          <a:noFill/>
          <a:extLst>
            <a:ext uri="{909E8E84-426E-40DD-AFC4-6F175D3DCCD1}">
              <a14:hiddenFill xmlns:a14="http://schemas.microsoft.com/office/drawing/2010/main">
                <a:solidFill>
                  <a:srgbClr val="FFFFFF"/>
                </a:solidFill>
              </a14:hiddenFill>
            </a:ext>
          </a:extLst>
        </p:spPr>
      </p:pic>
      <p:sp>
        <p:nvSpPr>
          <p:cNvPr id="22" name="CuadroTexto 21">
            <a:extLst>
              <a:ext uri="{FF2B5EF4-FFF2-40B4-BE49-F238E27FC236}">
                <a16:creationId xmlns:a16="http://schemas.microsoft.com/office/drawing/2014/main" id="{AC51311E-2264-4536-B8E1-D1FCD5EA9610}"/>
              </a:ext>
            </a:extLst>
          </p:cNvPr>
          <p:cNvSpPr txBox="1"/>
          <p:nvPr/>
        </p:nvSpPr>
        <p:spPr>
          <a:xfrm rot="16200000">
            <a:off x="9348358" y="3704451"/>
            <a:ext cx="4978400" cy="276999"/>
          </a:xfrm>
          <a:prstGeom prst="rect">
            <a:avLst/>
          </a:prstGeom>
          <a:noFill/>
        </p:spPr>
        <p:txBody>
          <a:bodyPr wrap="square">
            <a:spAutoFit/>
          </a:bodyPr>
          <a:lstStyle/>
          <a:p>
            <a:r>
              <a:rPr lang="es-MX" sz="1200" b="1" dirty="0"/>
              <a:t>Fuente:</a:t>
            </a:r>
            <a:r>
              <a:rPr lang="es-MX" sz="1200" dirty="0"/>
              <a:t> https://www.pinterest.com.mx/pin/841328774107689813/</a:t>
            </a:r>
          </a:p>
        </p:txBody>
      </p:sp>
    </p:spTree>
    <p:extLst>
      <p:ext uri="{BB962C8B-B14F-4D97-AF65-F5344CB8AC3E}">
        <p14:creationId xmlns:p14="http://schemas.microsoft.com/office/powerpoint/2010/main" val="1375236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a:extLst>
              <a:ext uri="{FF2B5EF4-FFF2-40B4-BE49-F238E27FC236}">
                <a16:creationId xmlns:a16="http://schemas.microsoft.com/office/drawing/2014/main" id="{42419BC5-D5BA-4A85-9C10-5D3E56E7F5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436"/>
          <a:stretch/>
        </p:blipFill>
        <p:spPr bwMode="auto">
          <a:xfrm>
            <a:off x="446898" y="1934989"/>
            <a:ext cx="5875300" cy="4166933"/>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7361CD1D-18AC-4D2D-A4DD-36CA2E3A31B9}"/>
              </a:ext>
            </a:extLst>
          </p:cNvPr>
          <p:cNvSpPr txBox="1"/>
          <p:nvPr/>
        </p:nvSpPr>
        <p:spPr>
          <a:xfrm>
            <a:off x="2378833" y="756078"/>
            <a:ext cx="8621486" cy="4166932"/>
          </a:xfrm>
          <a:prstGeom prst="rect">
            <a:avLst/>
          </a:prstGeom>
        </p:spPr>
        <p:txBody>
          <a:bodyPr vert="horz" lIns="91440" tIns="45720" rIns="91440" bIns="45720" rtlCol="0">
            <a:normAutofit/>
          </a:bodyPr>
          <a:lstStyle/>
          <a:p>
            <a:pPr indent="-228600">
              <a:spcAft>
                <a:spcPts val="800"/>
              </a:spcAft>
              <a:buFont typeface="Arial" panose="020B0604020202020204" pitchFamily="34" charset="0"/>
              <a:buChar char="•"/>
            </a:pPr>
            <a:r>
              <a:rPr lang="en-US" sz="2000" dirty="0">
                <a:effectLst/>
                <a:latin typeface="Century Gothic" panose="020B0502020202020204" pitchFamily="34" charset="0"/>
              </a:rPr>
              <a:t>Los </a:t>
            </a:r>
            <a:r>
              <a:rPr lang="en-US" sz="2000" b="1" dirty="0" err="1">
                <a:effectLst/>
                <a:latin typeface="Century Gothic" panose="020B0502020202020204" pitchFamily="34" charset="0"/>
              </a:rPr>
              <a:t>requerimientos</a:t>
            </a:r>
            <a:r>
              <a:rPr lang="en-US" sz="2000" b="1" dirty="0">
                <a:effectLst/>
                <a:latin typeface="Century Gothic" panose="020B0502020202020204" pitchFamily="34" charset="0"/>
              </a:rPr>
              <a:t> </a:t>
            </a:r>
            <a:r>
              <a:rPr lang="en-US" sz="2000" b="1" dirty="0" err="1">
                <a:effectLst/>
                <a:latin typeface="Century Gothic" panose="020B0502020202020204" pitchFamily="34" charset="0"/>
              </a:rPr>
              <a:t>estructurales</a:t>
            </a:r>
            <a:r>
              <a:rPr lang="en-US" sz="2000" dirty="0">
                <a:effectLst/>
                <a:latin typeface="Century Gothic" panose="020B0502020202020204" pitchFamily="34" charset="0"/>
              </a:rPr>
              <a:t>, se </a:t>
            </a:r>
            <a:r>
              <a:rPr lang="en-US" sz="2000" dirty="0" err="1">
                <a:effectLst/>
                <a:latin typeface="Century Gothic" panose="020B0502020202020204" pitchFamily="34" charset="0"/>
              </a:rPr>
              <a:t>refieren</a:t>
            </a:r>
            <a:r>
              <a:rPr lang="en-US" sz="2000" dirty="0">
                <a:effectLst/>
                <a:latin typeface="Century Gothic" panose="020B0502020202020204" pitchFamily="34" charset="0"/>
              </a:rPr>
              <a:t> a </a:t>
            </a:r>
            <a:r>
              <a:rPr lang="en-US" sz="2000" dirty="0" err="1">
                <a:effectLst/>
                <a:latin typeface="Century Gothic" panose="020B0502020202020204" pitchFamily="34" charset="0"/>
              </a:rPr>
              <a:t>todos</a:t>
            </a:r>
            <a:r>
              <a:rPr lang="en-US" sz="2000" dirty="0">
                <a:effectLst/>
                <a:latin typeface="Century Gothic" panose="020B0502020202020204" pitchFamily="34" charset="0"/>
              </a:rPr>
              <a:t> los </a:t>
            </a:r>
            <a:r>
              <a:rPr lang="en-US" sz="2000" dirty="0" err="1">
                <a:effectLst/>
                <a:latin typeface="Century Gothic" panose="020B0502020202020204" pitchFamily="34" charset="0"/>
              </a:rPr>
              <a:t>componentes</a:t>
            </a:r>
            <a:r>
              <a:rPr lang="en-US" sz="2000" dirty="0">
                <a:effectLst/>
                <a:latin typeface="Century Gothic" panose="020B0502020202020204" pitchFamily="34" charset="0"/>
              </a:rPr>
              <a:t>, </a:t>
            </a:r>
            <a:r>
              <a:rPr lang="es-MX" sz="2000" dirty="0">
                <a:effectLst/>
                <a:latin typeface="Century Gothic" panose="020B0502020202020204" pitchFamily="34" charset="0"/>
              </a:rPr>
              <a:t>partes</a:t>
            </a:r>
            <a:r>
              <a:rPr lang="en-US" sz="2000" dirty="0">
                <a:effectLst/>
                <a:latin typeface="Century Gothic" panose="020B0502020202020204" pitchFamily="34" charset="0"/>
              </a:rPr>
              <a:t> y </a:t>
            </a:r>
            <a:r>
              <a:rPr lang="es-MX" sz="2000" dirty="0">
                <a:effectLst/>
                <a:latin typeface="Century Gothic" panose="020B0502020202020204" pitchFamily="34" charset="0"/>
              </a:rPr>
              <a:t>elementos</a:t>
            </a:r>
            <a:r>
              <a:rPr lang="en-US" sz="2000" dirty="0">
                <a:effectLst/>
                <a:latin typeface="Century Gothic" panose="020B0502020202020204" pitchFamily="34" charset="0"/>
              </a:rPr>
              <a:t> </a:t>
            </a:r>
            <a:r>
              <a:rPr lang="en-US" sz="2000" dirty="0" err="1">
                <a:effectLst/>
                <a:latin typeface="Century Gothic" panose="020B0502020202020204" pitchFamily="34" charset="0"/>
              </a:rPr>
              <a:t>constitutivos</a:t>
            </a:r>
            <a:r>
              <a:rPr lang="en-US" sz="2000" dirty="0">
                <a:effectLst/>
                <a:latin typeface="Century Gothic" panose="020B0502020202020204" pitchFamily="34" charset="0"/>
              </a:rPr>
              <a:t> del </a:t>
            </a:r>
            <a:r>
              <a:rPr lang="en-US" sz="2000" dirty="0" err="1">
                <a:effectLst/>
                <a:latin typeface="Century Gothic" panose="020B0502020202020204" pitchFamily="34" charset="0"/>
              </a:rPr>
              <a:t>producto</a:t>
            </a:r>
            <a:r>
              <a:rPr lang="en-US" sz="2000" dirty="0">
                <a:effectLst/>
                <a:latin typeface="Century Gothic" panose="020B0502020202020204" pitchFamily="34" charset="0"/>
              </a:rPr>
              <a:t> y que </a:t>
            </a:r>
            <a:r>
              <a:rPr lang="en-US" sz="2000" dirty="0" err="1">
                <a:effectLst/>
                <a:latin typeface="Century Gothic" panose="020B0502020202020204" pitchFamily="34" charset="0"/>
              </a:rPr>
              <a:t>ayudan</a:t>
            </a:r>
            <a:r>
              <a:rPr lang="en-US" sz="2000" dirty="0">
                <a:effectLst/>
                <a:latin typeface="Century Gothic" panose="020B0502020202020204" pitchFamily="34" charset="0"/>
              </a:rPr>
              <a:t> a das </a:t>
            </a:r>
            <a:r>
              <a:rPr lang="en-US" sz="2000" dirty="0" err="1">
                <a:effectLst/>
                <a:latin typeface="Century Gothic" panose="020B0502020202020204" pitchFamily="34" charset="0"/>
              </a:rPr>
              <a:t>estabilidad</a:t>
            </a:r>
            <a:r>
              <a:rPr lang="en-US" sz="2000" dirty="0">
                <a:effectLst/>
                <a:latin typeface="Century Gothic" panose="020B0502020202020204" pitchFamily="34" charset="0"/>
              </a:rPr>
              <a:t> </a:t>
            </a:r>
            <a:r>
              <a:rPr lang="en-US" sz="2000" dirty="0" err="1">
                <a:effectLst/>
                <a:latin typeface="Century Gothic" panose="020B0502020202020204" pitchFamily="34" charset="0"/>
              </a:rPr>
              <a:t>como</a:t>
            </a:r>
            <a:r>
              <a:rPr lang="en-US" sz="2000" dirty="0">
                <a:effectLst/>
                <a:latin typeface="Century Gothic" panose="020B0502020202020204" pitchFamily="34" charset="0"/>
              </a:rPr>
              <a:t>:</a:t>
            </a:r>
          </a:p>
        </p:txBody>
      </p:sp>
      <p:grpSp>
        <p:nvGrpSpPr>
          <p:cNvPr id="7" name="Grupo 6">
            <a:extLst>
              <a:ext uri="{FF2B5EF4-FFF2-40B4-BE49-F238E27FC236}">
                <a16:creationId xmlns:a16="http://schemas.microsoft.com/office/drawing/2014/main" id="{4BA749EF-97CF-4BE0-9294-096BCB97E79C}"/>
              </a:ext>
            </a:extLst>
          </p:cNvPr>
          <p:cNvGrpSpPr/>
          <p:nvPr/>
        </p:nvGrpSpPr>
        <p:grpSpPr>
          <a:xfrm>
            <a:off x="7428164" y="2961000"/>
            <a:ext cx="3654820" cy="468000"/>
            <a:chOff x="7792398" y="4451908"/>
            <a:chExt cx="3654820" cy="468000"/>
          </a:xfrm>
          <a:solidFill>
            <a:schemeClr val="accent6">
              <a:lumMod val="75000"/>
            </a:schemeClr>
          </a:solidFill>
        </p:grpSpPr>
        <p:sp>
          <p:nvSpPr>
            <p:cNvPr id="23" name="Elipse 22">
              <a:extLst>
                <a:ext uri="{FF2B5EF4-FFF2-40B4-BE49-F238E27FC236}">
                  <a16:creationId xmlns:a16="http://schemas.microsoft.com/office/drawing/2014/main" id="{0373594A-A713-48A7-9BDD-177FEEF8B414}"/>
                </a:ext>
              </a:extLst>
            </p:cNvPr>
            <p:cNvSpPr/>
            <p:nvPr/>
          </p:nvSpPr>
          <p:spPr>
            <a:xfrm>
              <a:off x="1097921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4" name="Elipse 23">
              <a:extLst>
                <a:ext uri="{FF2B5EF4-FFF2-40B4-BE49-F238E27FC236}">
                  <a16:creationId xmlns:a16="http://schemas.microsoft.com/office/drawing/2014/main" id="{124261BA-4714-40FD-B112-28AD4735D210}"/>
                </a:ext>
              </a:extLst>
            </p:cNvPr>
            <p:cNvSpPr/>
            <p:nvPr/>
          </p:nvSpPr>
          <p:spPr>
            <a:xfrm>
              <a:off x="779239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6160C346-5324-46B6-90EC-9786004B8FD4}"/>
                </a:ext>
              </a:extLst>
            </p:cNvPr>
            <p:cNvSpPr/>
            <p:nvPr/>
          </p:nvSpPr>
          <p:spPr>
            <a:xfrm>
              <a:off x="8026400" y="4451908"/>
              <a:ext cx="3157080"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r>
                <a:rPr lang="en-US" sz="1800" dirty="0" err="1">
                  <a:effectLst/>
                  <a:latin typeface="Century Gothic" panose="020B0502020202020204" pitchFamily="34" charset="0"/>
                </a:rPr>
                <a:t>Número</a:t>
              </a:r>
              <a:r>
                <a:rPr lang="en-US" sz="1800" dirty="0">
                  <a:effectLst/>
                  <a:latin typeface="Century Gothic" panose="020B0502020202020204" pitchFamily="34" charset="0"/>
                </a:rPr>
                <a:t> de </a:t>
              </a:r>
              <a:r>
                <a:rPr lang="en-US" sz="1800" dirty="0" err="1">
                  <a:effectLst/>
                  <a:latin typeface="Century Gothic" panose="020B0502020202020204" pitchFamily="34" charset="0"/>
                </a:rPr>
                <a:t>componentes</a:t>
              </a:r>
              <a:endParaRPr lang="en-US" sz="1800" dirty="0">
                <a:effectLst/>
                <a:latin typeface="Century Gothic" panose="020B0502020202020204" pitchFamily="34" charset="0"/>
              </a:endParaRPr>
            </a:p>
          </p:txBody>
        </p:sp>
      </p:grpSp>
      <p:grpSp>
        <p:nvGrpSpPr>
          <p:cNvPr id="26" name="Grupo 25">
            <a:extLst>
              <a:ext uri="{FF2B5EF4-FFF2-40B4-BE49-F238E27FC236}">
                <a16:creationId xmlns:a16="http://schemas.microsoft.com/office/drawing/2014/main" id="{DABEBB74-CD3C-4AE2-A19E-A7C4E1BA431C}"/>
              </a:ext>
            </a:extLst>
          </p:cNvPr>
          <p:cNvGrpSpPr/>
          <p:nvPr/>
        </p:nvGrpSpPr>
        <p:grpSpPr>
          <a:xfrm>
            <a:off x="7428164" y="3619315"/>
            <a:ext cx="3654820" cy="468000"/>
            <a:chOff x="7792398" y="4451908"/>
            <a:chExt cx="3654820" cy="468000"/>
          </a:xfrm>
        </p:grpSpPr>
        <p:sp>
          <p:nvSpPr>
            <p:cNvPr id="27" name="Elipse 26">
              <a:extLst>
                <a:ext uri="{FF2B5EF4-FFF2-40B4-BE49-F238E27FC236}">
                  <a16:creationId xmlns:a16="http://schemas.microsoft.com/office/drawing/2014/main" id="{906F189F-E1D3-4DF8-8976-A2B4B48C023A}"/>
                </a:ext>
              </a:extLst>
            </p:cNvPr>
            <p:cNvSpPr/>
            <p:nvPr/>
          </p:nvSpPr>
          <p:spPr>
            <a:xfrm>
              <a:off x="10979218" y="4451908"/>
              <a:ext cx="468000" cy="46800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8" name="Elipse 27">
              <a:extLst>
                <a:ext uri="{FF2B5EF4-FFF2-40B4-BE49-F238E27FC236}">
                  <a16:creationId xmlns:a16="http://schemas.microsoft.com/office/drawing/2014/main" id="{9968436B-B856-4453-BA54-ECFE87554FF5}"/>
                </a:ext>
              </a:extLst>
            </p:cNvPr>
            <p:cNvSpPr/>
            <p:nvPr/>
          </p:nvSpPr>
          <p:spPr>
            <a:xfrm>
              <a:off x="7792398" y="4451908"/>
              <a:ext cx="468000" cy="46800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100DAAA2-3019-4C40-93DB-12C614B48456}"/>
                </a:ext>
              </a:extLst>
            </p:cNvPr>
            <p:cNvSpPr/>
            <p:nvPr/>
          </p:nvSpPr>
          <p:spPr>
            <a:xfrm>
              <a:off x="8026400" y="4451908"/>
              <a:ext cx="3157080" cy="46800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err="1">
                  <a:latin typeface="Century Gothic" panose="020B0502020202020204" pitchFamily="34" charset="0"/>
                </a:rPr>
                <a:t>Carcasa</a:t>
              </a:r>
              <a:endParaRPr lang="en-US" sz="1800" dirty="0">
                <a:effectLst/>
                <a:latin typeface="Century Gothic" panose="020B0502020202020204" pitchFamily="34" charset="0"/>
              </a:endParaRPr>
            </a:p>
          </p:txBody>
        </p:sp>
      </p:grpSp>
      <p:grpSp>
        <p:nvGrpSpPr>
          <p:cNvPr id="30" name="Grupo 29">
            <a:extLst>
              <a:ext uri="{FF2B5EF4-FFF2-40B4-BE49-F238E27FC236}">
                <a16:creationId xmlns:a16="http://schemas.microsoft.com/office/drawing/2014/main" id="{C8DEC4C6-0F3B-45F4-9926-D1357691A488}"/>
              </a:ext>
            </a:extLst>
          </p:cNvPr>
          <p:cNvGrpSpPr/>
          <p:nvPr/>
        </p:nvGrpSpPr>
        <p:grpSpPr>
          <a:xfrm>
            <a:off x="7428164" y="2302685"/>
            <a:ext cx="3654820" cy="468000"/>
            <a:chOff x="7792398" y="4451908"/>
            <a:chExt cx="3654820" cy="468000"/>
          </a:xfrm>
          <a:solidFill>
            <a:schemeClr val="accent6">
              <a:lumMod val="50000"/>
            </a:schemeClr>
          </a:solidFill>
        </p:grpSpPr>
        <p:sp>
          <p:nvSpPr>
            <p:cNvPr id="31" name="Elipse 30">
              <a:extLst>
                <a:ext uri="{FF2B5EF4-FFF2-40B4-BE49-F238E27FC236}">
                  <a16:creationId xmlns:a16="http://schemas.microsoft.com/office/drawing/2014/main" id="{0DD06702-14EA-4A1B-BAD6-9A4AA4E3D539}"/>
                </a:ext>
              </a:extLst>
            </p:cNvPr>
            <p:cNvSpPr/>
            <p:nvPr/>
          </p:nvSpPr>
          <p:spPr>
            <a:xfrm>
              <a:off x="1097921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2" name="Elipse 31">
              <a:extLst>
                <a:ext uri="{FF2B5EF4-FFF2-40B4-BE49-F238E27FC236}">
                  <a16:creationId xmlns:a16="http://schemas.microsoft.com/office/drawing/2014/main" id="{18F9BC36-E661-4FD5-831A-3B3F87DBB761}"/>
                </a:ext>
              </a:extLst>
            </p:cNvPr>
            <p:cNvSpPr/>
            <p:nvPr/>
          </p:nvSpPr>
          <p:spPr>
            <a:xfrm>
              <a:off x="779239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B8224623-AA9B-45D1-A204-1E785CCD6C73}"/>
                </a:ext>
              </a:extLst>
            </p:cNvPr>
            <p:cNvSpPr/>
            <p:nvPr/>
          </p:nvSpPr>
          <p:spPr>
            <a:xfrm>
              <a:off x="8026400" y="4451908"/>
              <a:ext cx="3157080"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a:latin typeface="Century Gothic" panose="020B0502020202020204" pitchFamily="34" charset="0"/>
                </a:rPr>
                <a:t>Centro de </a:t>
              </a:r>
              <a:r>
                <a:rPr lang="en-US" dirty="0" err="1">
                  <a:latin typeface="Century Gothic" panose="020B0502020202020204" pitchFamily="34" charset="0"/>
                </a:rPr>
                <a:t>gravedad</a:t>
              </a:r>
              <a:endParaRPr lang="en-US" sz="1800" dirty="0">
                <a:effectLst/>
                <a:latin typeface="Century Gothic" panose="020B0502020202020204" pitchFamily="34" charset="0"/>
              </a:endParaRPr>
            </a:p>
          </p:txBody>
        </p:sp>
      </p:grpSp>
      <p:grpSp>
        <p:nvGrpSpPr>
          <p:cNvPr id="34" name="Grupo 33">
            <a:extLst>
              <a:ext uri="{FF2B5EF4-FFF2-40B4-BE49-F238E27FC236}">
                <a16:creationId xmlns:a16="http://schemas.microsoft.com/office/drawing/2014/main" id="{44BB5D3E-F6E6-4D73-A860-EFEC6C694407}"/>
              </a:ext>
            </a:extLst>
          </p:cNvPr>
          <p:cNvGrpSpPr/>
          <p:nvPr/>
        </p:nvGrpSpPr>
        <p:grpSpPr>
          <a:xfrm>
            <a:off x="7428164" y="4277630"/>
            <a:ext cx="3654820" cy="468000"/>
            <a:chOff x="7792398" y="4451908"/>
            <a:chExt cx="3654820" cy="468000"/>
          </a:xfrm>
          <a:solidFill>
            <a:schemeClr val="accent6">
              <a:lumMod val="50000"/>
            </a:schemeClr>
          </a:solidFill>
        </p:grpSpPr>
        <p:sp>
          <p:nvSpPr>
            <p:cNvPr id="35" name="Elipse 34">
              <a:extLst>
                <a:ext uri="{FF2B5EF4-FFF2-40B4-BE49-F238E27FC236}">
                  <a16:creationId xmlns:a16="http://schemas.microsoft.com/office/drawing/2014/main" id="{DC97F526-20FC-4100-A595-CA8FE1245FDF}"/>
                </a:ext>
              </a:extLst>
            </p:cNvPr>
            <p:cNvSpPr/>
            <p:nvPr/>
          </p:nvSpPr>
          <p:spPr>
            <a:xfrm>
              <a:off x="1097921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6" name="Elipse 35">
              <a:extLst>
                <a:ext uri="{FF2B5EF4-FFF2-40B4-BE49-F238E27FC236}">
                  <a16:creationId xmlns:a16="http://schemas.microsoft.com/office/drawing/2014/main" id="{3B44878D-12B7-4635-997E-C8E256608042}"/>
                </a:ext>
              </a:extLst>
            </p:cNvPr>
            <p:cNvSpPr/>
            <p:nvPr/>
          </p:nvSpPr>
          <p:spPr>
            <a:xfrm>
              <a:off x="779239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3E333016-44CF-4A79-A817-0FB46905201C}"/>
                </a:ext>
              </a:extLst>
            </p:cNvPr>
            <p:cNvSpPr/>
            <p:nvPr/>
          </p:nvSpPr>
          <p:spPr>
            <a:xfrm>
              <a:off x="8026400" y="4451908"/>
              <a:ext cx="3157080"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err="1">
                  <a:latin typeface="Century Gothic" panose="020B0502020202020204" pitchFamily="34" charset="0"/>
                </a:rPr>
                <a:t>Estructura</a:t>
              </a:r>
              <a:r>
                <a:rPr lang="en-US" dirty="0">
                  <a:latin typeface="Century Gothic" panose="020B0502020202020204" pitchFamily="34" charset="0"/>
                </a:rPr>
                <a:t> </a:t>
              </a:r>
              <a:endParaRPr lang="en-US" sz="1800" dirty="0">
                <a:effectLst/>
                <a:latin typeface="Century Gothic" panose="020B0502020202020204" pitchFamily="34" charset="0"/>
              </a:endParaRPr>
            </a:p>
          </p:txBody>
        </p:sp>
      </p:grpSp>
      <p:grpSp>
        <p:nvGrpSpPr>
          <p:cNvPr id="38" name="Grupo 37">
            <a:extLst>
              <a:ext uri="{FF2B5EF4-FFF2-40B4-BE49-F238E27FC236}">
                <a16:creationId xmlns:a16="http://schemas.microsoft.com/office/drawing/2014/main" id="{F0E5A96F-E519-49AE-B624-D1859224CEFF}"/>
              </a:ext>
            </a:extLst>
          </p:cNvPr>
          <p:cNvGrpSpPr/>
          <p:nvPr/>
        </p:nvGrpSpPr>
        <p:grpSpPr>
          <a:xfrm>
            <a:off x="7428164" y="5594261"/>
            <a:ext cx="3654820" cy="468000"/>
            <a:chOff x="7792398" y="4451908"/>
            <a:chExt cx="3654820" cy="468000"/>
          </a:xfrm>
        </p:grpSpPr>
        <p:sp>
          <p:nvSpPr>
            <p:cNvPr id="39" name="Elipse 38">
              <a:extLst>
                <a:ext uri="{FF2B5EF4-FFF2-40B4-BE49-F238E27FC236}">
                  <a16:creationId xmlns:a16="http://schemas.microsoft.com/office/drawing/2014/main" id="{2EC1D4F8-B83C-4526-94B1-C2ECA87ECDAC}"/>
                </a:ext>
              </a:extLst>
            </p:cNvPr>
            <p:cNvSpPr/>
            <p:nvPr/>
          </p:nvSpPr>
          <p:spPr>
            <a:xfrm>
              <a:off x="10979218" y="4451908"/>
              <a:ext cx="468000" cy="46800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40" name="Elipse 39">
              <a:extLst>
                <a:ext uri="{FF2B5EF4-FFF2-40B4-BE49-F238E27FC236}">
                  <a16:creationId xmlns:a16="http://schemas.microsoft.com/office/drawing/2014/main" id="{CC954836-D136-4FBA-ADA7-6AF43D982320}"/>
                </a:ext>
              </a:extLst>
            </p:cNvPr>
            <p:cNvSpPr/>
            <p:nvPr/>
          </p:nvSpPr>
          <p:spPr>
            <a:xfrm>
              <a:off x="7792398" y="4451908"/>
              <a:ext cx="468000" cy="46800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41" name="Rectángulo 40">
              <a:extLst>
                <a:ext uri="{FF2B5EF4-FFF2-40B4-BE49-F238E27FC236}">
                  <a16:creationId xmlns:a16="http://schemas.microsoft.com/office/drawing/2014/main" id="{4A7C5A16-F706-49D3-B47B-FAD8609173AA}"/>
                </a:ext>
              </a:extLst>
            </p:cNvPr>
            <p:cNvSpPr/>
            <p:nvPr/>
          </p:nvSpPr>
          <p:spPr>
            <a:xfrm>
              <a:off x="8026400" y="4451908"/>
              <a:ext cx="3157080" cy="46800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err="1">
                  <a:latin typeface="Century Gothic" panose="020B0502020202020204" pitchFamily="34" charset="0"/>
                </a:rPr>
                <a:t>Durabilidad</a:t>
              </a:r>
              <a:r>
                <a:rPr lang="en-US" dirty="0">
                  <a:latin typeface="Century Gothic" panose="020B0502020202020204" pitchFamily="34" charset="0"/>
                </a:rPr>
                <a:t> </a:t>
              </a:r>
              <a:endParaRPr lang="en-US" sz="1800" dirty="0">
                <a:effectLst/>
                <a:latin typeface="Century Gothic" panose="020B0502020202020204" pitchFamily="34" charset="0"/>
              </a:endParaRPr>
            </a:p>
          </p:txBody>
        </p:sp>
      </p:grpSp>
      <p:grpSp>
        <p:nvGrpSpPr>
          <p:cNvPr id="42" name="Grupo 41">
            <a:extLst>
              <a:ext uri="{FF2B5EF4-FFF2-40B4-BE49-F238E27FC236}">
                <a16:creationId xmlns:a16="http://schemas.microsoft.com/office/drawing/2014/main" id="{2CA9A4B6-F970-4BC4-ABED-57DE6E6DD2D8}"/>
              </a:ext>
            </a:extLst>
          </p:cNvPr>
          <p:cNvGrpSpPr/>
          <p:nvPr/>
        </p:nvGrpSpPr>
        <p:grpSpPr>
          <a:xfrm>
            <a:off x="7428164" y="4935945"/>
            <a:ext cx="3654820" cy="468000"/>
            <a:chOff x="7792398" y="4451908"/>
            <a:chExt cx="3654820" cy="468000"/>
          </a:xfrm>
          <a:solidFill>
            <a:schemeClr val="accent6">
              <a:lumMod val="75000"/>
            </a:schemeClr>
          </a:solidFill>
        </p:grpSpPr>
        <p:sp>
          <p:nvSpPr>
            <p:cNvPr id="43" name="Elipse 42">
              <a:extLst>
                <a:ext uri="{FF2B5EF4-FFF2-40B4-BE49-F238E27FC236}">
                  <a16:creationId xmlns:a16="http://schemas.microsoft.com/office/drawing/2014/main" id="{744C536B-DC13-4C69-9CDC-FF5F52882A2F}"/>
                </a:ext>
              </a:extLst>
            </p:cNvPr>
            <p:cNvSpPr/>
            <p:nvPr/>
          </p:nvSpPr>
          <p:spPr>
            <a:xfrm>
              <a:off x="1097921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44" name="Elipse 43">
              <a:extLst>
                <a:ext uri="{FF2B5EF4-FFF2-40B4-BE49-F238E27FC236}">
                  <a16:creationId xmlns:a16="http://schemas.microsoft.com/office/drawing/2014/main" id="{0EC88836-6637-4311-BD7D-58D800267FAE}"/>
                </a:ext>
              </a:extLst>
            </p:cNvPr>
            <p:cNvSpPr/>
            <p:nvPr/>
          </p:nvSpPr>
          <p:spPr>
            <a:xfrm>
              <a:off x="7792398" y="4451908"/>
              <a:ext cx="468000" cy="468000"/>
            </a:xfrm>
            <a:prstGeom prst="ellips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45" name="Rectángulo 44">
              <a:extLst>
                <a:ext uri="{FF2B5EF4-FFF2-40B4-BE49-F238E27FC236}">
                  <a16:creationId xmlns:a16="http://schemas.microsoft.com/office/drawing/2014/main" id="{58A3A46D-D4AE-4DAD-AFAA-0C5BF24261BB}"/>
                </a:ext>
              </a:extLst>
            </p:cNvPr>
            <p:cNvSpPr/>
            <p:nvPr/>
          </p:nvSpPr>
          <p:spPr>
            <a:xfrm>
              <a:off x="8026400" y="4451908"/>
              <a:ext cx="3157080" cy="468000"/>
            </a:xfrm>
            <a:prstGeom prst="rect">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a:latin typeface="Century Gothic" panose="020B0502020202020204" pitchFamily="34" charset="0"/>
                </a:rPr>
                <a:t>Resistencia </a:t>
              </a:r>
              <a:endParaRPr lang="en-US" sz="1800" dirty="0">
                <a:effectLst/>
                <a:latin typeface="Century Gothic" panose="020B0502020202020204" pitchFamily="34" charset="0"/>
              </a:endParaRPr>
            </a:p>
          </p:txBody>
        </p:sp>
      </p:grpSp>
    </p:spTree>
    <p:extLst>
      <p:ext uri="{BB962C8B-B14F-4D97-AF65-F5344CB8AC3E}">
        <p14:creationId xmlns:p14="http://schemas.microsoft.com/office/powerpoint/2010/main" val="577999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B0B4F0F-8BE6-4D9F-A5F5-275E8F0B0989}"/>
              </a:ext>
            </a:extLst>
          </p:cNvPr>
          <p:cNvSpPr/>
          <p:nvPr/>
        </p:nvSpPr>
        <p:spPr>
          <a:xfrm>
            <a:off x="9672000" y="-606515"/>
            <a:ext cx="2520000" cy="2520000"/>
          </a:xfrm>
          <a:prstGeom prst="rect">
            <a:avLst/>
          </a:prstGeom>
          <a:solidFill>
            <a:schemeClr val="tx2">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 name="Título 1">
            <a:extLst>
              <a:ext uri="{FF2B5EF4-FFF2-40B4-BE49-F238E27FC236}">
                <a16:creationId xmlns:a16="http://schemas.microsoft.com/office/drawing/2014/main" id="{160CD359-E9E5-436D-A779-EDB5317052D3}"/>
              </a:ext>
            </a:extLst>
          </p:cNvPr>
          <p:cNvSpPr txBox="1">
            <a:spLocks/>
          </p:cNvSpPr>
          <p:nvPr/>
        </p:nvSpPr>
        <p:spPr>
          <a:xfrm>
            <a:off x="4348249" y="885020"/>
            <a:ext cx="425171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b="1" spc="600" dirty="0">
                <a:latin typeface="Century Gothic" panose="020B0502020202020204" pitchFamily="34" charset="0"/>
              </a:rPr>
              <a:t>Índice</a:t>
            </a:r>
          </a:p>
        </p:txBody>
      </p:sp>
      <p:sp>
        <p:nvSpPr>
          <p:cNvPr id="4" name="Título 1">
            <a:extLst>
              <a:ext uri="{FF2B5EF4-FFF2-40B4-BE49-F238E27FC236}">
                <a16:creationId xmlns:a16="http://schemas.microsoft.com/office/drawing/2014/main" id="{5CF368D9-EF79-4B57-B273-E3F1DFA93A42}"/>
              </a:ext>
            </a:extLst>
          </p:cNvPr>
          <p:cNvSpPr txBox="1">
            <a:spLocks/>
          </p:cNvSpPr>
          <p:nvPr/>
        </p:nvSpPr>
        <p:spPr>
          <a:xfrm>
            <a:off x="1646563" y="2154901"/>
            <a:ext cx="5314891" cy="3818079"/>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70000"/>
              </a:lnSpc>
            </a:pPr>
            <a:r>
              <a:rPr lang="es-MX" sz="1800" dirty="0" smtClean="0">
                <a:latin typeface="Century Gothic" panose="020B0502020202020204" pitchFamily="34" charset="0"/>
              </a:rPr>
              <a:t>Objetivo </a:t>
            </a:r>
            <a:endParaRPr lang="es-MX" sz="1800" dirty="0">
              <a:latin typeface="Century Gothic" panose="020B0502020202020204" pitchFamily="34" charset="0"/>
            </a:endParaRPr>
          </a:p>
          <a:p>
            <a:pPr algn="r">
              <a:lnSpc>
                <a:spcPct val="170000"/>
              </a:lnSpc>
            </a:pPr>
            <a:r>
              <a:rPr lang="es-MX" sz="1800" dirty="0">
                <a:latin typeface="Century Gothic" panose="020B0502020202020204" pitchFamily="34" charset="0"/>
              </a:rPr>
              <a:t>Introducción</a:t>
            </a:r>
          </a:p>
          <a:p>
            <a:pPr algn="r">
              <a:lnSpc>
                <a:spcPct val="170000"/>
              </a:lnSpc>
            </a:pPr>
            <a:r>
              <a:rPr lang="es-MX" sz="1800" dirty="0">
                <a:latin typeface="Century Gothic" panose="020B0502020202020204" pitchFamily="34" charset="0"/>
              </a:rPr>
              <a:t>¿Qué </a:t>
            </a:r>
            <a:r>
              <a:rPr lang="es-MX" sz="1800" dirty="0" smtClean="0">
                <a:latin typeface="Century Gothic" panose="020B0502020202020204" pitchFamily="34" charset="0"/>
              </a:rPr>
              <a:t>son los requerimientos de diseño?</a:t>
            </a:r>
          </a:p>
          <a:p>
            <a:pPr algn="r">
              <a:lnSpc>
                <a:spcPct val="170000"/>
              </a:lnSpc>
            </a:pPr>
            <a:r>
              <a:rPr lang="es-MX" sz="1800" dirty="0" smtClean="0">
                <a:latin typeface="Century Gothic" panose="020B0502020202020204" pitchFamily="34" charset="0"/>
              </a:rPr>
              <a:t>Tipos de requerimientos</a:t>
            </a:r>
            <a:endParaRPr lang="es-MX" sz="1800" dirty="0">
              <a:latin typeface="Century Gothic" panose="020B0502020202020204" pitchFamily="34" charset="0"/>
            </a:endParaRPr>
          </a:p>
          <a:p>
            <a:pPr algn="r">
              <a:lnSpc>
                <a:spcPct val="170000"/>
              </a:lnSpc>
            </a:pPr>
            <a:r>
              <a:rPr lang="es-MX" sz="1800" dirty="0" smtClean="0">
                <a:latin typeface="Century Gothic" panose="020B0502020202020204" pitchFamily="34" charset="0"/>
              </a:rPr>
              <a:t>Aspectos que consideran los requerimientos</a:t>
            </a:r>
            <a:endParaRPr lang="es-MX" sz="1800" dirty="0">
              <a:latin typeface="Century Gothic" panose="020B0502020202020204" pitchFamily="34" charset="0"/>
            </a:endParaRPr>
          </a:p>
          <a:p>
            <a:pPr algn="r">
              <a:lnSpc>
                <a:spcPct val="170000"/>
              </a:lnSpc>
            </a:pPr>
            <a:r>
              <a:rPr lang="es-MX" sz="1800" dirty="0" smtClean="0">
                <a:latin typeface="Century Gothic" panose="020B0502020202020204" pitchFamily="34" charset="0"/>
              </a:rPr>
              <a:t>Conclusiones</a:t>
            </a:r>
          </a:p>
          <a:p>
            <a:pPr algn="r">
              <a:lnSpc>
                <a:spcPct val="170000"/>
              </a:lnSpc>
            </a:pPr>
            <a:r>
              <a:rPr lang="es-MX" sz="1800" dirty="0" smtClean="0">
                <a:latin typeface="Century Gothic" panose="020B0502020202020204" pitchFamily="34" charset="0"/>
              </a:rPr>
              <a:t>Bibliografía</a:t>
            </a:r>
            <a:endParaRPr lang="es-MX" sz="1800" dirty="0">
              <a:latin typeface="Century Gothic" panose="020B0502020202020204" pitchFamily="34" charset="0"/>
            </a:endParaRPr>
          </a:p>
          <a:p>
            <a:pPr algn="r">
              <a:lnSpc>
                <a:spcPct val="170000"/>
              </a:lnSpc>
            </a:pPr>
            <a:r>
              <a:rPr lang="es-MX" sz="1800" dirty="0">
                <a:latin typeface="Century Gothic" panose="020B0502020202020204" pitchFamily="34" charset="0"/>
              </a:rPr>
              <a:t>  </a:t>
            </a:r>
          </a:p>
        </p:txBody>
      </p:sp>
      <p:sp>
        <p:nvSpPr>
          <p:cNvPr id="5" name="Rectángulo 4">
            <a:extLst>
              <a:ext uri="{FF2B5EF4-FFF2-40B4-BE49-F238E27FC236}">
                <a16:creationId xmlns:a16="http://schemas.microsoft.com/office/drawing/2014/main" id="{4E382366-1058-4927-B5F3-7CC9E6DCA689}"/>
              </a:ext>
            </a:extLst>
          </p:cNvPr>
          <p:cNvSpPr/>
          <p:nvPr/>
        </p:nvSpPr>
        <p:spPr>
          <a:xfrm>
            <a:off x="9672000" y="1829580"/>
            <a:ext cx="2520000" cy="2520000"/>
          </a:xfrm>
          <a:prstGeom prst="rect">
            <a:avLst/>
          </a:prstGeom>
          <a:solidFill>
            <a:schemeClr val="tx2">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dirty="0"/>
          </a:p>
        </p:txBody>
      </p:sp>
      <p:sp>
        <p:nvSpPr>
          <p:cNvPr id="6" name="Rectángulo 5">
            <a:extLst>
              <a:ext uri="{FF2B5EF4-FFF2-40B4-BE49-F238E27FC236}">
                <a16:creationId xmlns:a16="http://schemas.microsoft.com/office/drawing/2014/main" id="{D41DEA1B-E659-49A7-A1B7-C7904AEA9503}"/>
              </a:ext>
            </a:extLst>
          </p:cNvPr>
          <p:cNvSpPr/>
          <p:nvPr/>
        </p:nvSpPr>
        <p:spPr>
          <a:xfrm>
            <a:off x="9672000" y="4338001"/>
            <a:ext cx="2520000" cy="2520000"/>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dirty="0"/>
          </a:p>
        </p:txBody>
      </p:sp>
      <p:sp>
        <p:nvSpPr>
          <p:cNvPr id="7" name="Triángulo rectángulo 12">
            <a:extLst>
              <a:ext uri="{FF2B5EF4-FFF2-40B4-BE49-F238E27FC236}">
                <a16:creationId xmlns:a16="http://schemas.microsoft.com/office/drawing/2014/main" id="{51AA94D0-781B-4CB9-BA96-44FD7792235C}"/>
              </a:ext>
            </a:extLst>
          </p:cNvPr>
          <p:cNvSpPr/>
          <p:nvPr/>
        </p:nvSpPr>
        <p:spPr>
          <a:xfrm rot="16200000">
            <a:off x="9663140" y="4332212"/>
            <a:ext cx="2520000" cy="2520000"/>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Triángulo rectángulo 12">
            <a:extLst>
              <a:ext uri="{FF2B5EF4-FFF2-40B4-BE49-F238E27FC236}">
                <a16:creationId xmlns:a16="http://schemas.microsoft.com/office/drawing/2014/main" id="{967E21EF-82F4-4AF1-9CB2-050A1A88880D}"/>
              </a:ext>
            </a:extLst>
          </p:cNvPr>
          <p:cNvSpPr/>
          <p:nvPr/>
        </p:nvSpPr>
        <p:spPr>
          <a:xfrm rot="16200000" flipV="1">
            <a:off x="9672000" y="1818001"/>
            <a:ext cx="2520000" cy="2520000"/>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Título 1">
            <a:extLst>
              <a:ext uri="{FF2B5EF4-FFF2-40B4-BE49-F238E27FC236}">
                <a16:creationId xmlns:a16="http://schemas.microsoft.com/office/drawing/2014/main" id="{D0533538-8DE6-4C6A-AB4B-013CBA3F99E7}"/>
              </a:ext>
            </a:extLst>
          </p:cNvPr>
          <p:cNvSpPr txBox="1">
            <a:spLocks/>
          </p:cNvSpPr>
          <p:nvPr/>
        </p:nvSpPr>
        <p:spPr>
          <a:xfrm>
            <a:off x="8591107" y="2427601"/>
            <a:ext cx="974692" cy="35453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s-MX" b="1" dirty="0" smtClean="0">
              <a:latin typeface="Century Gothic" panose="020B0502020202020204" pitchFamily="34" charset="0"/>
            </a:endParaRPr>
          </a:p>
          <a:p>
            <a:endParaRPr lang="es-MX" b="1" dirty="0">
              <a:latin typeface="Century Gothic" panose="020B0502020202020204" pitchFamily="34" charset="0"/>
            </a:endParaRPr>
          </a:p>
        </p:txBody>
      </p:sp>
      <p:sp>
        <p:nvSpPr>
          <p:cNvPr id="12" name="Título 1">
            <a:extLst>
              <a:ext uri="{FF2B5EF4-FFF2-40B4-BE49-F238E27FC236}">
                <a16:creationId xmlns:a16="http://schemas.microsoft.com/office/drawing/2014/main" id="{5CF368D9-EF79-4B57-B273-E3F1DFA93A42}"/>
              </a:ext>
            </a:extLst>
          </p:cNvPr>
          <p:cNvSpPr txBox="1">
            <a:spLocks/>
          </p:cNvSpPr>
          <p:nvPr/>
        </p:nvSpPr>
        <p:spPr>
          <a:xfrm>
            <a:off x="6961454" y="2130503"/>
            <a:ext cx="5314891" cy="3818079"/>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70000"/>
              </a:lnSpc>
            </a:pPr>
            <a:r>
              <a:rPr lang="es-MX" sz="1800" dirty="0" smtClean="0">
                <a:latin typeface="Century Gothic" panose="020B0502020202020204" pitchFamily="34" charset="0"/>
              </a:rPr>
              <a:t>3</a:t>
            </a:r>
            <a:endParaRPr lang="es-MX" sz="1800" dirty="0">
              <a:latin typeface="Century Gothic" panose="020B0502020202020204" pitchFamily="34" charset="0"/>
            </a:endParaRPr>
          </a:p>
          <a:p>
            <a:pPr>
              <a:lnSpc>
                <a:spcPct val="170000"/>
              </a:lnSpc>
            </a:pPr>
            <a:r>
              <a:rPr lang="es-MX" sz="1800" dirty="0" smtClean="0">
                <a:latin typeface="Century Gothic" panose="020B0502020202020204" pitchFamily="34" charset="0"/>
              </a:rPr>
              <a:t>4</a:t>
            </a:r>
            <a:endParaRPr lang="es-MX" sz="1800" dirty="0">
              <a:latin typeface="Century Gothic" panose="020B0502020202020204" pitchFamily="34" charset="0"/>
            </a:endParaRPr>
          </a:p>
          <a:p>
            <a:pPr>
              <a:lnSpc>
                <a:spcPct val="170000"/>
              </a:lnSpc>
            </a:pPr>
            <a:r>
              <a:rPr lang="es-MX" sz="1800" dirty="0" smtClean="0">
                <a:latin typeface="Century Gothic" panose="020B0502020202020204" pitchFamily="34" charset="0"/>
              </a:rPr>
              <a:t>6</a:t>
            </a:r>
            <a:endParaRPr lang="es-MX" sz="1800" dirty="0" smtClean="0">
              <a:latin typeface="Century Gothic" panose="020B0502020202020204" pitchFamily="34" charset="0"/>
            </a:endParaRPr>
          </a:p>
          <a:p>
            <a:pPr>
              <a:lnSpc>
                <a:spcPct val="170000"/>
              </a:lnSpc>
            </a:pPr>
            <a:r>
              <a:rPr lang="es-MX" sz="1800" dirty="0" smtClean="0">
                <a:latin typeface="Century Gothic" panose="020B0502020202020204" pitchFamily="34" charset="0"/>
              </a:rPr>
              <a:t>13</a:t>
            </a:r>
            <a:endParaRPr lang="es-MX" sz="1800" dirty="0">
              <a:latin typeface="Century Gothic" panose="020B0502020202020204" pitchFamily="34" charset="0"/>
            </a:endParaRPr>
          </a:p>
          <a:p>
            <a:pPr>
              <a:lnSpc>
                <a:spcPct val="170000"/>
              </a:lnSpc>
            </a:pPr>
            <a:r>
              <a:rPr lang="es-MX" sz="1800" dirty="0" smtClean="0">
                <a:latin typeface="Century Gothic" panose="020B0502020202020204" pitchFamily="34" charset="0"/>
              </a:rPr>
              <a:t>16</a:t>
            </a:r>
            <a:endParaRPr lang="es-MX" sz="1800" dirty="0">
              <a:latin typeface="Century Gothic" panose="020B0502020202020204" pitchFamily="34" charset="0"/>
            </a:endParaRPr>
          </a:p>
          <a:p>
            <a:pPr>
              <a:lnSpc>
                <a:spcPct val="170000"/>
              </a:lnSpc>
            </a:pPr>
            <a:r>
              <a:rPr lang="es-MX" sz="1800" dirty="0" smtClean="0">
                <a:latin typeface="Century Gothic" panose="020B0502020202020204" pitchFamily="34" charset="0"/>
              </a:rPr>
              <a:t>25</a:t>
            </a:r>
            <a:endParaRPr lang="es-MX" sz="1800" dirty="0" smtClean="0">
              <a:latin typeface="Century Gothic" panose="020B0502020202020204" pitchFamily="34" charset="0"/>
            </a:endParaRPr>
          </a:p>
          <a:p>
            <a:pPr>
              <a:lnSpc>
                <a:spcPct val="170000"/>
              </a:lnSpc>
            </a:pPr>
            <a:r>
              <a:rPr lang="es-MX" sz="1800" dirty="0" smtClean="0">
                <a:latin typeface="Century Gothic" panose="020B0502020202020204" pitchFamily="34" charset="0"/>
              </a:rPr>
              <a:t>28</a:t>
            </a:r>
            <a:endParaRPr lang="es-MX" sz="1800" dirty="0">
              <a:latin typeface="Century Gothic" panose="020B0502020202020204" pitchFamily="34" charset="0"/>
            </a:endParaRPr>
          </a:p>
          <a:p>
            <a:pPr>
              <a:lnSpc>
                <a:spcPct val="170000"/>
              </a:lnSpc>
            </a:pPr>
            <a:r>
              <a:rPr lang="es-MX" sz="1800" dirty="0">
                <a:latin typeface="Century Gothic" panose="020B0502020202020204" pitchFamily="34" charset="0"/>
              </a:rPr>
              <a:t>  </a:t>
            </a:r>
          </a:p>
        </p:txBody>
      </p:sp>
    </p:spTree>
    <p:extLst>
      <p:ext uri="{BB962C8B-B14F-4D97-AF65-F5344CB8AC3E}">
        <p14:creationId xmlns:p14="http://schemas.microsoft.com/office/powerpoint/2010/main" val="2683486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9FE17F32-F31B-461A-B948-F80AEDFE618A}"/>
              </a:ext>
            </a:extLst>
          </p:cNvPr>
          <p:cNvSpPr txBox="1"/>
          <p:nvPr/>
        </p:nvSpPr>
        <p:spPr>
          <a:xfrm>
            <a:off x="696686" y="840677"/>
            <a:ext cx="6633028" cy="1286186"/>
          </a:xfrm>
          <a:prstGeom prst="rect">
            <a:avLst/>
          </a:prstGeom>
          <a:noFill/>
        </p:spPr>
        <p:txBody>
          <a:bodyPr wrap="square">
            <a:spAutoFit/>
          </a:bodyPr>
          <a:lstStyle/>
          <a:p>
            <a:pPr algn="just">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Los </a:t>
            </a:r>
            <a:r>
              <a:rPr lang="es-ES" sz="1800" b="1" dirty="0">
                <a:effectLst/>
                <a:latin typeface="Century Gothic" panose="020B0502020202020204" pitchFamily="34" charset="0"/>
                <a:ea typeface="Yu Mincho" panose="02020400000000000000" pitchFamily="18" charset="-128"/>
                <a:cs typeface="Times New Roman" panose="02020603050405020304" pitchFamily="18" charset="0"/>
              </a:rPr>
              <a:t>requerimientos técnico-productivos</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se refieren a los materiales y procesos que requiere el producto entre los que se debe considerar:</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7" name="CuadroTexto 6">
            <a:extLst>
              <a:ext uri="{FF2B5EF4-FFF2-40B4-BE49-F238E27FC236}">
                <a16:creationId xmlns:a16="http://schemas.microsoft.com/office/drawing/2014/main" id="{76BC1DDA-776C-4C0F-B9FC-8B335C61FF4F}"/>
              </a:ext>
            </a:extLst>
          </p:cNvPr>
          <p:cNvSpPr txBox="1"/>
          <p:nvPr/>
        </p:nvSpPr>
        <p:spPr>
          <a:xfrm>
            <a:off x="696686" y="2658805"/>
            <a:ext cx="3512457" cy="2930867"/>
          </a:xfrm>
          <a:prstGeom prst="rect">
            <a:avLst/>
          </a:prstGeom>
          <a:noFill/>
        </p:spPr>
        <p:txBody>
          <a:bodyPr wrap="square">
            <a:spAutoFit/>
          </a:bodyPr>
          <a:lstStyle/>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Mano de obra</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Escala de producción</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Normas nacionales e internacionales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Estandarización</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Prefabricación</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Ahorro de materiales y procesos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Línea de producción</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11" name="CuadroTexto 10">
            <a:extLst>
              <a:ext uri="{FF2B5EF4-FFF2-40B4-BE49-F238E27FC236}">
                <a16:creationId xmlns:a16="http://schemas.microsoft.com/office/drawing/2014/main" id="{B34BF189-ED6F-44A2-B0DF-A6E97EF2515D}"/>
              </a:ext>
            </a:extLst>
          </p:cNvPr>
          <p:cNvSpPr txBox="1"/>
          <p:nvPr/>
        </p:nvSpPr>
        <p:spPr>
          <a:xfrm>
            <a:off x="4383315" y="2818079"/>
            <a:ext cx="6096000" cy="2612318"/>
          </a:xfrm>
          <a:prstGeom prst="rect">
            <a:avLst/>
          </a:prstGeom>
          <a:noFill/>
        </p:spPr>
        <p:txBody>
          <a:bodyPr wrap="square">
            <a:spAutoFit/>
          </a:bodyPr>
          <a:lstStyle/>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Materias primas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Tolerancias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Control de calidad</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Proceso productivo</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Empaque y/o envase</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Embalaje</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Estiba</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spcAft>
                <a:spcPts val="800"/>
              </a:spcAft>
              <a:buFont typeface="Symbol" panose="05050102010706020507" pitchFamily="18" charset="2"/>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Costos</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pic>
        <p:nvPicPr>
          <p:cNvPr id="4098" name="Picture 2">
            <a:extLst>
              <a:ext uri="{FF2B5EF4-FFF2-40B4-BE49-F238E27FC236}">
                <a16:creationId xmlns:a16="http://schemas.microsoft.com/office/drawing/2014/main" id="{7CAAFB83-E87B-4B3F-9018-4A105797DD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9050" y="0"/>
            <a:ext cx="455295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E888AE18-58D6-45EF-8A6A-1149C9EA991C}"/>
              </a:ext>
            </a:extLst>
          </p:cNvPr>
          <p:cNvSpPr/>
          <p:nvPr/>
        </p:nvSpPr>
        <p:spPr>
          <a:xfrm>
            <a:off x="-70338" y="5920042"/>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8" name="Triángulo rectángulo 12">
            <a:extLst>
              <a:ext uri="{FF2B5EF4-FFF2-40B4-BE49-F238E27FC236}">
                <a16:creationId xmlns:a16="http://schemas.microsoft.com/office/drawing/2014/main" id="{1DA2CA39-E5BC-4FBB-A530-E0C4D2A5DBDB}"/>
              </a:ext>
            </a:extLst>
          </p:cNvPr>
          <p:cNvSpPr/>
          <p:nvPr/>
        </p:nvSpPr>
        <p:spPr>
          <a:xfrm rot="16200000">
            <a:off x="-57812" y="5935142"/>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1FDAAC54-C1B3-4D2E-9A41-60AC3A77924C}"/>
              </a:ext>
            </a:extLst>
          </p:cNvPr>
          <p:cNvSpPr/>
          <p:nvPr/>
        </p:nvSpPr>
        <p:spPr>
          <a:xfrm>
            <a:off x="2146485" y="5920042"/>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0" name="Triángulo rectángulo 12">
            <a:extLst>
              <a:ext uri="{FF2B5EF4-FFF2-40B4-BE49-F238E27FC236}">
                <a16:creationId xmlns:a16="http://schemas.microsoft.com/office/drawing/2014/main" id="{C6E0A443-81B9-4BC8-9079-07065F00C2EB}"/>
              </a:ext>
            </a:extLst>
          </p:cNvPr>
          <p:cNvSpPr/>
          <p:nvPr/>
        </p:nvSpPr>
        <p:spPr>
          <a:xfrm rot="10800000">
            <a:off x="2146485" y="5912552"/>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AEF16921-2826-4B11-9349-32C7B948AD30}"/>
              </a:ext>
            </a:extLst>
          </p:cNvPr>
          <p:cNvSpPr/>
          <p:nvPr/>
        </p:nvSpPr>
        <p:spPr>
          <a:xfrm>
            <a:off x="3234027" y="5920042"/>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3" name="Triángulo rectángulo 12">
            <a:extLst>
              <a:ext uri="{FF2B5EF4-FFF2-40B4-BE49-F238E27FC236}">
                <a16:creationId xmlns:a16="http://schemas.microsoft.com/office/drawing/2014/main" id="{10798297-D170-40F2-B83E-1BBF9D7E46D4}"/>
              </a:ext>
            </a:extLst>
          </p:cNvPr>
          <p:cNvSpPr/>
          <p:nvPr/>
        </p:nvSpPr>
        <p:spPr>
          <a:xfrm>
            <a:off x="3246553" y="5912552"/>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5E183E76-3BC7-4B7F-B096-7DD0EAE5D604}"/>
              </a:ext>
            </a:extLst>
          </p:cNvPr>
          <p:cNvSpPr/>
          <p:nvPr/>
        </p:nvSpPr>
        <p:spPr>
          <a:xfrm>
            <a:off x="1017204" y="5920042"/>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5" name="Triángulo rectángulo 12">
            <a:extLst>
              <a:ext uri="{FF2B5EF4-FFF2-40B4-BE49-F238E27FC236}">
                <a16:creationId xmlns:a16="http://schemas.microsoft.com/office/drawing/2014/main" id="{C609F25A-A050-43C8-951E-5D9E85962105}"/>
              </a:ext>
            </a:extLst>
          </p:cNvPr>
          <p:cNvSpPr/>
          <p:nvPr/>
        </p:nvSpPr>
        <p:spPr>
          <a:xfrm>
            <a:off x="1004678" y="5909978"/>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EDF45A3D-C3A2-4BE7-A825-4CFA3F1AEAD6}"/>
              </a:ext>
            </a:extLst>
          </p:cNvPr>
          <p:cNvSpPr/>
          <p:nvPr/>
        </p:nvSpPr>
        <p:spPr>
          <a:xfrm>
            <a:off x="4334870" y="5896167"/>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3" name="Triángulo rectángulo 12">
            <a:extLst>
              <a:ext uri="{FF2B5EF4-FFF2-40B4-BE49-F238E27FC236}">
                <a16:creationId xmlns:a16="http://schemas.microsoft.com/office/drawing/2014/main" id="{73743F95-233B-4F04-B955-7E46A7B3C721}"/>
              </a:ext>
            </a:extLst>
          </p:cNvPr>
          <p:cNvSpPr/>
          <p:nvPr/>
        </p:nvSpPr>
        <p:spPr>
          <a:xfrm rot="16200000">
            <a:off x="4347396" y="5911267"/>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Rectángulo 26">
            <a:extLst>
              <a:ext uri="{FF2B5EF4-FFF2-40B4-BE49-F238E27FC236}">
                <a16:creationId xmlns:a16="http://schemas.microsoft.com/office/drawing/2014/main" id="{5B11C117-2BAF-4083-BC4B-BEDDE5FA2C67}"/>
              </a:ext>
            </a:extLst>
          </p:cNvPr>
          <p:cNvSpPr/>
          <p:nvPr/>
        </p:nvSpPr>
        <p:spPr>
          <a:xfrm>
            <a:off x="6646532" y="5894881"/>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8" name="Triángulo rectángulo 12">
            <a:extLst>
              <a:ext uri="{FF2B5EF4-FFF2-40B4-BE49-F238E27FC236}">
                <a16:creationId xmlns:a16="http://schemas.microsoft.com/office/drawing/2014/main" id="{6B1511F0-549C-4DD2-AFF0-6898E50BC1D0}"/>
              </a:ext>
            </a:extLst>
          </p:cNvPr>
          <p:cNvSpPr/>
          <p:nvPr/>
        </p:nvSpPr>
        <p:spPr>
          <a:xfrm rot="10800000">
            <a:off x="6646532" y="5887391"/>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8B1A5397-6237-48EA-A462-314EBB0031A3}"/>
              </a:ext>
            </a:extLst>
          </p:cNvPr>
          <p:cNvSpPr/>
          <p:nvPr/>
        </p:nvSpPr>
        <p:spPr>
          <a:xfrm>
            <a:off x="5517251" y="5894881"/>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E278616B-0BC9-4430-A96A-C04EAB4C4065}"/>
              </a:ext>
            </a:extLst>
          </p:cNvPr>
          <p:cNvSpPr/>
          <p:nvPr/>
        </p:nvSpPr>
        <p:spPr>
          <a:xfrm>
            <a:off x="5504725" y="5884817"/>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93069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22FDA52-AE6E-458E-AFEB-524B7220FFBD}"/>
              </a:ext>
            </a:extLst>
          </p:cNvPr>
          <p:cNvSpPr txBox="1"/>
          <p:nvPr/>
        </p:nvSpPr>
        <p:spPr>
          <a:xfrm>
            <a:off x="948529" y="747952"/>
            <a:ext cx="7076354" cy="5873403"/>
          </a:xfrm>
          <a:prstGeom prst="rect">
            <a:avLst/>
          </a:prstGeom>
          <a:noFill/>
        </p:spPr>
        <p:txBody>
          <a:bodyPr wrap="square">
            <a:spAutoFit/>
          </a:bodyPr>
          <a:lstStyle/>
          <a:p>
            <a:pPr algn="just">
              <a:lnSpc>
                <a:spcPct val="150000"/>
              </a:lnSpc>
              <a:spcAft>
                <a:spcPts val="800"/>
              </a:spcAft>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Los </a:t>
            </a:r>
            <a:r>
              <a:rPr lang="es-ES" b="1" dirty="0">
                <a:effectLst/>
                <a:latin typeface="Century Gothic" panose="020B0502020202020204" pitchFamily="34" charset="0"/>
                <a:ea typeface="Yu Mincho" panose="02020400000000000000" pitchFamily="18" charset="-128"/>
                <a:cs typeface="Times New Roman" panose="02020603050405020304" pitchFamily="18" charset="0"/>
              </a:rPr>
              <a:t>requerimientos económicos o de mercado</a:t>
            </a:r>
            <a:r>
              <a:rPr lang="es-ES" dirty="0">
                <a:effectLst/>
                <a:latin typeface="Century Gothic" panose="020B0502020202020204" pitchFamily="34" charset="0"/>
                <a:ea typeface="Yu Mincho" panose="02020400000000000000" pitchFamily="18" charset="-128"/>
                <a:cs typeface="Times New Roman" panose="02020603050405020304" pitchFamily="18" charset="0"/>
              </a:rPr>
              <a:t>, encierran aquellos aspectos que tienen que ver con su comercialización y demanda potencial del producto por parte de compradores, ya sean consumidores, intermediarios y consumidores finales, ya sean de tipo individual o institucional, por lo que se debe considerar</a:t>
            </a:r>
            <a:r>
              <a:rPr lang="es-ES" dirty="0" smtClean="0">
                <a:effectLst/>
                <a:latin typeface="Century Gothic" panose="020B0502020202020204" pitchFamily="34" charset="0"/>
                <a:ea typeface="Yu Mincho" panose="02020400000000000000" pitchFamily="18" charset="-128"/>
                <a:cs typeface="Times New Roman" panose="02020603050405020304" pitchFamily="18" charset="0"/>
              </a:rPr>
              <a:t>:</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Oferta</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Demanda</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Precio</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Ganancia</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Medios de distribución</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Canales de distribución</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Empaque</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Ciclo de vida</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Competencia</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15000"/>
              </a:lnSpc>
              <a:spcAft>
                <a:spcPts val="800"/>
              </a:spcAft>
              <a:buFont typeface="Symbol" panose="05050102010706020507" pitchFamily="18" charset="2"/>
              <a:buChar char=""/>
            </a:pPr>
            <a:r>
              <a:rPr lang="es-ES" dirty="0">
                <a:effectLst/>
                <a:latin typeface="Century Gothic" panose="020B0502020202020204" pitchFamily="34" charset="0"/>
                <a:ea typeface="Yu Mincho" panose="02020400000000000000" pitchFamily="18" charset="-128"/>
                <a:cs typeface="Times New Roman" panose="02020603050405020304" pitchFamily="18" charset="0"/>
              </a:rPr>
              <a:t>Centros de distribución</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p:txBody>
      </p:sp>
      <p:pic>
        <p:nvPicPr>
          <p:cNvPr id="5122" name="Picture 2">
            <a:extLst>
              <a:ext uri="{FF2B5EF4-FFF2-40B4-BE49-F238E27FC236}">
                <a16:creationId xmlns:a16="http://schemas.microsoft.com/office/drawing/2014/main" id="{471AB628-565D-47A3-AF42-F09C311BFE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569856" y="3690177"/>
            <a:ext cx="285750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69BD362A-2008-4080-A024-9054D83BED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7356" y="1838476"/>
            <a:ext cx="3764643" cy="5019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0279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id="{0B79259A-1F96-4811-BB89-178D62CB4133}"/>
              </a:ext>
            </a:extLst>
          </p:cNvPr>
          <p:cNvGrpSpPr/>
          <p:nvPr/>
        </p:nvGrpSpPr>
        <p:grpSpPr>
          <a:xfrm>
            <a:off x="1486274" y="4817907"/>
            <a:ext cx="5052750" cy="1552042"/>
            <a:chOff x="1273622" y="3276962"/>
            <a:chExt cx="10200095" cy="3133141"/>
          </a:xfrm>
        </p:grpSpPr>
        <p:sp>
          <p:nvSpPr>
            <p:cNvPr id="15" name="Elipse 14">
              <a:extLst>
                <a:ext uri="{FF2B5EF4-FFF2-40B4-BE49-F238E27FC236}">
                  <a16:creationId xmlns:a16="http://schemas.microsoft.com/office/drawing/2014/main" id="{104D48EF-F776-4FDA-8E38-A9A9C26AFEAD}"/>
                </a:ext>
              </a:extLst>
            </p:cNvPr>
            <p:cNvSpPr/>
            <p:nvPr/>
          </p:nvSpPr>
          <p:spPr>
            <a:xfrm>
              <a:off x="8382258" y="3276962"/>
              <a:ext cx="3091459" cy="3091459"/>
            </a:xfrm>
            <a:prstGeom prst="ellipse">
              <a:avLst/>
            </a:prstGeom>
            <a:no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Elipse 15">
              <a:extLst>
                <a:ext uri="{FF2B5EF4-FFF2-40B4-BE49-F238E27FC236}">
                  <a16:creationId xmlns:a16="http://schemas.microsoft.com/office/drawing/2014/main" id="{72B80F69-E3EB-4A1F-90B5-7C5A00354502}"/>
                </a:ext>
              </a:extLst>
            </p:cNvPr>
            <p:cNvSpPr/>
            <p:nvPr/>
          </p:nvSpPr>
          <p:spPr>
            <a:xfrm>
              <a:off x="4847402" y="3318644"/>
              <a:ext cx="3091459" cy="3091459"/>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Elipse 16">
              <a:extLst>
                <a:ext uri="{FF2B5EF4-FFF2-40B4-BE49-F238E27FC236}">
                  <a16:creationId xmlns:a16="http://schemas.microsoft.com/office/drawing/2014/main" id="{F5CDFBF4-5ACA-4DA2-9251-1A7E6518250D}"/>
                </a:ext>
              </a:extLst>
            </p:cNvPr>
            <p:cNvSpPr/>
            <p:nvPr/>
          </p:nvSpPr>
          <p:spPr>
            <a:xfrm>
              <a:off x="1273622" y="3282093"/>
              <a:ext cx="3091459" cy="3091459"/>
            </a:xfrm>
            <a:prstGeom prst="ellipse">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19" name="Grupo 18">
            <a:extLst>
              <a:ext uri="{FF2B5EF4-FFF2-40B4-BE49-F238E27FC236}">
                <a16:creationId xmlns:a16="http://schemas.microsoft.com/office/drawing/2014/main" id="{876CA4F9-1B42-46E0-9FAD-E962D81E39EE}"/>
              </a:ext>
            </a:extLst>
          </p:cNvPr>
          <p:cNvGrpSpPr/>
          <p:nvPr/>
        </p:nvGrpSpPr>
        <p:grpSpPr>
          <a:xfrm>
            <a:off x="1486274" y="3509183"/>
            <a:ext cx="5052750" cy="1552042"/>
            <a:chOff x="1273622" y="3276962"/>
            <a:chExt cx="10200095" cy="3133141"/>
          </a:xfrm>
        </p:grpSpPr>
        <p:sp>
          <p:nvSpPr>
            <p:cNvPr id="20" name="Elipse 19">
              <a:extLst>
                <a:ext uri="{FF2B5EF4-FFF2-40B4-BE49-F238E27FC236}">
                  <a16:creationId xmlns:a16="http://schemas.microsoft.com/office/drawing/2014/main" id="{AC396ECE-6989-41D5-883A-D4679B2164BF}"/>
                </a:ext>
              </a:extLst>
            </p:cNvPr>
            <p:cNvSpPr/>
            <p:nvPr/>
          </p:nvSpPr>
          <p:spPr>
            <a:xfrm>
              <a:off x="8382258" y="3276962"/>
              <a:ext cx="3091459" cy="3091459"/>
            </a:xfrm>
            <a:prstGeom prst="ellipse">
              <a:avLst/>
            </a:prstGeom>
            <a:no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Elipse 20">
              <a:extLst>
                <a:ext uri="{FF2B5EF4-FFF2-40B4-BE49-F238E27FC236}">
                  <a16:creationId xmlns:a16="http://schemas.microsoft.com/office/drawing/2014/main" id="{3147788C-1F68-4600-93D4-512B3372DF8E}"/>
                </a:ext>
              </a:extLst>
            </p:cNvPr>
            <p:cNvSpPr/>
            <p:nvPr/>
          </p:nvSpPr>
          <p:spPr>
            <a:xfrm>
              <a:off x="4847402" y="3318644"/>
              <a:ext cx="3091459" cy="3091459"/>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Elipse 21">
              <a:extLst>
                <a:ext uri="{FF2B5EF4-FFF2-40B4-BE49-F238E27FC236}">
                  <a16:creationId xmlns:a16="http://schemas.microsoft.com/office/drawing/2014/main" id="{053D3197-324C-46AA-ACA8-F4D2CE841BBB}"/>
                </a:ext>
              </a:extLst>
            </p:cNvPr>
            <p:cNvSpPr/>
            <p:nvPr/>
          </p:nvSpPr>
          <p:spPr>
            <a:xfrm>
              <a:off x="1273622" y="3282093"/>
              <a:ext cx="3091459" cy="3091459"/>
            </a:xfrm>
            <a:prstGeom prst="ellipse">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CuadroTexto 2">
            <a:extLst>
              <a:ext uri="{FF2B5EF4-FFF2-40B4-BE49-F238E27FC236}">
                <a16:creationId xmlns:a16="http://schemas.microsoft.com/office/drawing/2014/main" id="{7EA8256B-FFA9-4BCB-A1C8-BD9E4B2B0849}"/>
              </a:ext>
            </a:extLst>
          </p:cNvPr>
          <p:cNvSpPr txBox="1"/>
          <p:nvPr/>
        </p:nvSpPr>
        <p:spPr>
          <a:xfrm>
            <a:off x="1031359" y="622106"/>
            <a:ext cx="6395526" cy="2532681"/>
          </a:xfrm>
          <a:prstGeom prst="rect">
            <a:avLst/>
          </a:prstGeom>
          <a:noFill/>
        </p:spPr>
        <p:txBody>
          <a:bodyPr wrap="square">
            <a:spAutoFit/>
          </a:bodyPr>
          <a:lstStyle/>
          <a:p>
            <a:pPr algn="just">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Los </a:t>
            </a:r>
            <a:r>
              <a:rPr lang="es-ES" sz="1800" b="1" dirty="0">
                <a:effectLst/>
                <a:latin typeface="Century Gothic" panose="020B0502020202020204" pitchFamily="34" charset="0"/>
                <a:ea typeface="Yu Mincho" panose="02020400000000000000" pitchFamily="18" charset="-128"/>
                <a:cs typeface="Times New Roman" panose="02020603050405020304" pitchFamily="18" charset="0"/>
              </a:rPr>
              <a:t>requerimientos formales</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hacen referencia a las características estéticas de un producto, a la forma en que el usuario percibe el producto y en el establecimiento de una conexión emocional con el producto, para lo cual se debe considerar aspectos como:</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CuadroTexto 3">
            <a:extLst>
              <a:ext uri="{FF2B5EF4-FFF2-40B4-BE49-F238E27FC236}">
                <a16:creationId xmlns:a16="http://schemas.microsoft.com/office/drawing/2014/main" id="{583528F4-D577-4A9E-8D6C-6C774A1B1A8B}"/>
              </a:ext>
            </a:extLst>
          </p:cNvPr>
          <p:cNvSpPr txBox="1"/>
          <p:nvPr/>
        </p:nvSpPr>
        <p:spPr>
          <a:xfrm>
            <a:off x="3490138" y="4022578"/>
            <a:ext cx="1078209" cy="455189"/>
          </a:xfrm>
          <a:prstGeom prst="rect">
            <a:avLst/>
          </a:prstGeom>
          <a:noFill/>
        </p:spPr>
        <p:txBody>
          <a:bodyPr wrap="square">
            <a:spAutoFit/>
          </a:bodyPr>
          <a:lstStyle/>
          <a:p>
            <a:pPr lvl="0" algn="ctr">
              <a:lnSpc>
                <a:spcPct val="150000"/>
              </a:lnSpc>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Estilo</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6" name="CuadroTexto 5">
            <a:extLst>
              <a:ext uri="{FF2B5EF4-FFF2-40B4-BE49-F238E27FC236}">
                <a16:creationId xmlns:a16="http://schemas.microsoft.com/office/drawing/2014/main" id="{0674120F-A20C-4212-AA59-689118DD498C}"/>
              </a:ext>
            </a:extLst>
          </p:cNvPr>
          <p:cNvSpPr txBox="1"/>
          <p:nvPr/>
        </p:nvSpPr>
        <p:spPr>
          <a:xfrm>
            <a:off x="5007629" y="4022577"/>
            <a:ext cx="1846728" cy="455189"/>
          </a:xfrm>
          <a:prstGeom prst="rect">
            <a:avLst/>
          </a:prstGeom>
          <a:noFill/>
        </p:spPr>
        <p:txBody>
          <a:bodyPr wrap="square">
            <a:spAutoFit/>
          </a:bodyPr>
          <a:lstStyle/>
          <a:p>
            <a:pPr lvl="0" algn="just">
              <a:lnSpc>
                <a:spcPct val="150000"/>
              </a:lnSpc>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Originalidad</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8" name="CuadroTexto 7">
            <a:extLst>
              <a:ext uri="{FF2B5EF4-FFF2-40B4-BE49-F238E27FC236}">
                <a16:creationId xmlns:a16="http://schemas.microsoft.com/office/drawing/2014/main" id="{6783A2D7-D81C-4810-B09C-C3383D0719BD}"/>
              </a:ext>
            </a:extLst>
          </p:cNvPr>
          <p:cNvSpPr txBox="1"/>
          <p:nvPr/>
        </p:nvSpPr>
        <p:spPr>
          <a:xfrm>
            <a:off x="4979276" y="5334179"/>
            <a:ext cx="1531395" cy="455189"/>
          </a:xfrm>
          <a:prstGeom prst="rect">
            <a:avLst/>
          </a:prstGeom>
          <a:noFill/>
        </p:spPr>
        <p:txBody>
          <a:bodyPr wrap="square">
            <a:spAutoFit/>
          </a:bodyPr>
          <a:lstStyle/>
          <a:p>
            <a:pPr lvl="0" algn="ctr">
              <a:lnSpc>
                <a:spcPct val="150000"/>
              </a:lnSpc>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Superficie</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10" name="CuadroTexto 9">
            <a:extLst>
              <a:ext uri="{FF2B5EF4-FFF2-40B4-BE49-F238E27FC236}">
                <a16:creationId xmlns:a16="http://schemas.microsoft.com/office/drawing/2014/main" id="{C02513C5-D83F-40AF-A474-82BA6D1CB4D2}"/>
              </a:ext>
            </a:extLst>
          </p:cNvPr>
          <p:cNvSpPr txBox="1"/>
          <p:nvPr/>
        </p:nvSpPr>
        <p:spPr>
          <a:xfrm>
            <a:off x="1521355" y="4008526"/>
            <a:ext cx="1515597" cy="455189"/>
          </a:xfrm>
          <a:prstGeom prst="rect">
            <a:avLst/>
          </a:prstGeom>
          <a:noFill/>
        </p:spPr>
        <p:txBody>
          <a:bodyPr wrap="square">
            <a:spAutoFit/>
          </a:bodyPr>
          <a:lstStyle/>
          <a:p>
            <a:pPr lvl="0" algn="ctr">
              <a:lnSpc>
                <a:spcPct val="150000"/>
              </a:lnSpc>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Material</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12" name="CuadroTexto 11">
            <a:extLst>
              <a:ext uri="{FF2B5EF4-FFF2-40B4-BE49-F238E27FC236}">
                <a16:creationId xmlns:a16="http://schemas.microsoft.com/office/drawing/2014/main" id="{CCF95EF2-62E3-470B-9E58-27888644AC47}"/>
              </a:ext>
            </a:extLst>
          </p:cNvPr>
          <p:cNvSpPr txBox="1"/>
          <p:nvPr/>
        </p:nvSpPr>
        <p:spPr>
          <a:xfrm>
            <a:off x="3490138" y="5358878"/>
            <a:ext cx="1078209" cy="455189"/>
          </a:xfrm>
          <a:prstGeom prst="rect">
            <a:avLst/>
          </a:prstGeom>
          <a:noFill/>
        </p:spPr>
        <p:txBody>
          <a:bodyPr wrap="square">
            <a:spAutoFit/>
          </a:bodyPr>
          <a:lstStyle/>
          <a:p>
            <a:pPr lvl="0" algn="ctr">
              <a:lnSpc>
                <a:spcPct val="150000"/>
              </a:lnSpc>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Color</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14" name="CuadroTexto 13">
            <a:extLst>
              <a:ext uri="{FF2B5EF4-FFF2-40B4-BE49-F238E27FC236}">
                <a16:creationId xmlns:a16="http://schemas.microsoft.com/office/drawing/2014/main" id="{98489544-6DE4-4CCB-81EC-2AF8F3853C5C}"/>
              </a:ext>
            </a:extLst>
          </p:cNvPr>
          <p:cNvSpPr txBox="1"/>
          <p:nvPr/>
        </p:nvSpPr>
        <p:spPr>
          <a:xfrm>
            <a:off x="1560549" y="5366334"/>
            <a:ext cx="1457120" cy="455189"/>
          </a:xfrm>
          <a:prstGeom prst="rect">
            <a:avLst/>
          </a:prstGeom>
          <a:noFill/>
        </p:spPr>
        <p:txBody>
          <a:bodyPr wrap="square">
            <a:spAutoFit/>
          </a:bodyPr>
          <a:lstStyle/>
          <a:p>
            <a:pPr lvl="0" algn="ctr">
              <a:lnSpc>
                <a:spcPct val="150000"/>
              </a:lnSpc>
              <a:spcAft>
                <a:spcPts val="800"/>
              </a:spcAft>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Equilibrio</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pic>
        <p:nvPicPr>
          <p:cNvPr id="24" name="Imagen 23">
            <a:extLst>
              <a:ext uri="{FF2B5EF4-FFF2-40B4-BE49-F238E27FC236}">
                <a16:creationId xmlns:a16="http://schemas.microsoft.com/office/drawing/2014/main" id="{F6DADFCE-CBAF-4ADE-A9E0-D0FD3FBD12F0}"/>
              </a:ext>
            </a:extLst>
          </p:cNvPr>
          <p:cNvPicPr>
            <a:picLocks noChangeAspect="1"/>
          </p:cNvPicPr>
          <p:nvPr/>
        </p:nvPicPr>
        <p:blipFill>
          <a:blip r:embed="rId2"/>
          <a:stretch>
            <a:fillRect/>
          </a:stretch>
        </p:blipFill>
        <p:spPr>
          <a:xfrm>
            <a:off x="8075317" y="3242829"/>
            <a:ext cx="3615170" cy="3615170"/>
          </a:xfrm>
          <a:prstGeom prst="rect">
            <a:avLst/>
          </a:prstGeom>
        </p:spPr>
      </p:pic>
      <p:pic>
        <p:nvPicPr>
          <p:cNvPr id="26" name="Imagen 25">
            <a:extLst>
              <a:ext uri="{FF2B5EF4-FFF2-40B4-BE49-F238E27FC236}">
                <a16:creationId xmlns:a16="http://schemas.microsoft.com/office/drawing/2014/main" id="{62A938C7-2393-4AFD-BD33-A5D5BED84265}"/>
              </a:ext>
            </a:extLst>
          </p:cNvPr>
          <p:cNvPicPr>
            <a:picLocks noChangeAspect="1"/>
          </p:cNvPicPr>
          <p:nvPr/>
        </p:nvPicPr>
        <p:blipFill>
          <a:blip r:embed="rId3"/>
          <a:stretch>
            <a:fillRect/>
          </a:stretch>
        </p:blipFill>
        <p:spPr>
          <a:xfrm>
            <a:off x="8075317" y="0"/>
            <a:ext cx="3620632" cy="3620632"/>
          </a:xfrm>
          <a:prstGeom prst="rect">
            <a:avLst/>
          </a:prstGeom>
        </p:spPr>
      </p:pic>
    </p:spTree>
    <p:extLst>
      <p:ext uri="{BB962C8B-B14F-4D97-AF65-F5344CB8AC3E}">
        <p14:creationId xmlns:p14="http://schemas.microsoft.com/office/powerpoint/2010/main" val="1111415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ipse 5">
            <a:extLst>
              <a:ext uri="{FF2B5EF4-FFF2-40B4-BE49-F238E27FC236}">
                <a16:creationId xmlns:a16="http://schemas.microsoft.com/office/drawing/2014/main" id="{C0C1B322-08AB-446F-8536-3858F05D1124}"/>
              </a:ext>
            </a:extLst>
          </p:cNvPr>
          <p:cNvSpPr/>
          <p:nvPr/>
        </p:nvSpPr>
        <p:spPr>
          <a:xfrm>
            <a:off x="1172308" y="31772"/>
            <a:ext cx="6752494" cy="6752494"/>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a:extLst>
              <a:ext uri="{FF2B5EF4-FFF2-40B4-BE49-F238E27FC236}">
                <a16:creationId xmlns:a16="http://schemas.microsoft.com/office/drawing/2014/main" id="{25AAC6D4-495D-4603-9295-BB16E00EBCA5}"/>
              </a:ext>
            </a:extLst>
          </p:cNvPr>
          <p:cNvSpPr/>
          <p:nvPr/>
        </p:nvSpPr>
        <p:spPr>
          <a:xfrm>
            <a:off x="0" y="0"/>
            <a:ext cx="4853354" cy="681603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a:extLst>
              <a:ext uri="{FF2B5EF4-FFF2-40B4-BE49-F238E27FC236}">
                <a16:creationId xmlns:a16="http://schemas.microsoft.com/office/drawing/2014/main" id="{CABA5FD3-1B0A-4DB9-82B1-8514A48AFA39}"/>
              </a:ext>
            </a:extLst>
          </p:cNvPr>
          <p:cNvSpPr txBox="1"/>
          <p:nvPr/>
        </p:nvSpPr>
        <p:spPr>
          <a:xfrm>
            <a:off x="5386124" y="1072617"/>
            <a:ext cx="6097772" cy="4712765"/>
          </a:xfrm>
          <a:prstGeom prst="rect">
            <a:avLst/>
          </a:prstGeom>
          <a:noFill/>
        </p:spPr>
        <p:txBody>
          <a:bodyPr wrap="square">
            <a:spAutoFit/>
          </a:bodyPr>
          <a:lstStyle/>
          <a:p>
            <a:pPr algn="just">
              <a:lnSpc>
                <a:spcPct val="150000"/>
              </a:lnSpc>
              <a:spcAft>
                <a:spcPts val="800"/>
              </a:spcAft>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Los </a:t>
            </a:r>
            <a:r>
              <a:rPr lang="es-ES" sz="2000" b="1" dirty="0">
                <a:effectLst/>
                <a:latin typeface="Century Gothic" panose="020B0502020202020204" pitchFamily="34" charset="0"/>
                <a:ea typeface="Yu Mincho" panose="02020400000000000000" pitchFamily="18" charset="-128"/>
                <a:cs typeface="Times New Roman" panose="02020603050405020304" pitchFamily="18" charset="0"/>
              </a:rPr>
              <a:t>requerimientos de identificación</a:t>
            </a: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 a las presentaciones bidimensionales o tridimensionales que tendrá el producto, ya sea para identificarse o para dar a conocer las operaciones que tiene que hacer el usuario para su accionamiento, mantenimiento y reparación:</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50000"/>
              </a:lnSpc>
              <a:buFont typeface="Symbol" panose="05050102010706020507" pitchFamily="18" charset="2"/>
              <a:buChar char=""/>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Impresión </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50000"/>
              </a:lnSpc>
              <a:buFont typeface="Symbol" panose="05050102010706020507" pitchFamily="18" charset="2"/>
              <a:buChar char=""/>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Ubicación</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Percepción</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p:txBody>
      </p:sp>
      <p:pic>
        <p:nvPicPr>
          <p:cNvPr id="1026" name="Picture 2">
            <a:extLst>
              <a:ext uri="{FF2B5EF4-FFF2-40B4-BE49-F238E27FC236}">
                <a16:creationId xmlns:a16="http://schemas.microsoft.com/office/drawing/2014/main" id="{65E092A9-7FEA-4565-BF89-606E220522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782" y="215657"/>
            <a:ext cx="4133850" cy="623887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4A6C5BE7-D266-4865-8F76-C12CCE1DB67B}"/>
              </a:ext>
            </a:extLst>
          </p:cNvPr>
          <p:cNvSpPr txBox="1"/>
          <p:nvPr/>
        </p:nvSpPr>
        <p:spPr>
          <a:xfrm>
            <a:off x="137559" y="6554429"/>
            <a:ext cx="6097772" cy="261610"/>
          </a:xfrm>
          <a:prstGeom prst="rect">
            <a:avLst/>
          </a:prstGeom>
          <a:noFill/>
        </p:spPr>
        <p:txBody>
          <a:bodyPr wrap="square">
            <a:spAutoFit/>
          </a:bodyPr>
          <a:lstStyle/>
          <a:p>
            <a:r>
              <a:rPr lang="es-MX" sz="1050" dirty="0">
                <a:latin typeface="Century Gothic" panose="020B0502020202020204" pitchFamily="34" charset="0"/>
              </a:rPr>
              <a:t>Fuente: https://www.pinterest.com.mx/pin/380272762286829448/</a:t>
            </a:r>
          </a:p>
        </p:txBody>
      </p:sp>
    </p:spTree>
    <p:extLst>
      <p:ext uri="{BB962C8B-B14F-4D97-AF65-F5344CB8AC3E}">
        <p14:creationId xmlns:p14="http://schemas.microsoft.com/office/powerpoint/2010/main" val="1039426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9F0126C-8306-4BE1-86F0-A75A3CF1F7D4}"/>
              </a:ext>
            </a:extLst>
          </p:cNvPr>
          <p:cNvSpPr txBox="1"/>
          <p:nvPr/>
        </p:nvSpPr>
        <p:spPr>
          <a:xfrm>
            <a:off x="1829027" y="1427482"/>
            <a:ext cx="8134800" cy="3448701"/>
          </a:xfrm>
          <a:prstGeom prst="rect">
            <a:avLst/>
          </a:prstGeom>
          <a:noFill/>
        </p:spPr>
        <p:txBody>
          <a:bodyPr wrap="square">
            <a:spAutoFit/>
          </a:bodyPr>
          <a:lstStyle/>
          <a:p>
            <a:pPr algn="just">
              <a:lnSpc>
                <a:spcPct val="150000"/>
              </a:lnSpc>
              <a:spcAft>
                <a:spcPts val="800"/>
              </a:spcAft>
            </a:pP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Los </a:t>
            </a:r>
            <a:r>
              <a:rPr lang="es-ES" sz="2400" b="1" dirty="0">
                <a:effectLst/>
                <a:latin typeface="Century Gothic" panose="020B0502020202020204" pitchFamily="34" charset="0"/>
                <a:ea typeface="Yu Mincho" panose="02020400000000000000" pitchFamily="18" charset="-128"/>
                <a:cs typeface="Times New Roman" panose="02020603050405020304" pitchFamily="18" charset="0"/>
              </a:rPr>
              <a:t>requerimientos legales</a:t>
            </a: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 se refieren a leyes, reglamentos y normas tanto de orden nacional como internacional, que debe cumplir el producto para ser comercializado, como:</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50000"/>
              </a:lnSpc>
              <a:buFont typeface="Symbol" panose="05050102010706020507" pitchFamily="18" charset="2"/>
              <a:buChar char=""/>
            </a:pP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Patentes</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Normas</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Rectángulo 3">
            <a:extLst>
              <a:ext uri="{FF2B5EF4-FFF2-40B4-BE49-F238E27FC236}">
                <a16:creationId xmlns:a16="http://schemas.microsoft.com/office/drawing/2014/main" id="{D12303E9-FFC0-4929-A886-A6133210C8C9}"/>
              </a:ext>
            </a:extLst>
          </p:cNvPr>
          <p:cNvSpPr/>
          <p:nvPr/>
        </p:nvSpPr>
        <p:spPr>
          <a:xfrm>
            <a:off x="1269309" y="5870481"/>
            <a:ext cx="996294" cy="978743"/>
          </a:xfrm>
          <a:prstGeom prst="rect">
            <a:avLst/>
          </a:prstGeom>
          <a:solidFill>
            <a:schemeClr val="accent6">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5" name="Triángulo rectángulo 12">
            <a:extLst>
              <a:ext uri="{FF2B5EF4-FFF2-40B4-BE49-F238E27FC236}">
                <a16:creationId xmlns:a16="http://schemas.microsoft.com/office/drawing/2014/main" id="{41C0D482-0E28-4771-AE58-E4192B720120}"/>
              </a:ext>
            </a:extLst>
          </p:cNvPr>
          <p:cNvSpPr/>
          <p:nvPr/>
        </p:nvSpPr>
        <p:spPr>
          <a:xfrm rot="10800000">
            <a:off x="1269309" y="5885581"/>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80E1BDB2-B5B7-4BB9-B7BD-F4F11A1C93C2}"/>
              </a:ext>
            </a:extLst>
          </p:cNvPr>
          <p:cNvSpPr/>
          <p:nvPr/>
        </p:nvSpPr>
        <p:spPr>
          <a:xfrm>
            <a:off x="2356851" y="5870481"/>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7" name="Triángulo rectángulo 12">
            <a:extLst>
              <a:ext uri="{FF2B5EF4-FFF2-40B4-BE49-F238E27FC236}">
                <a16:creationId xmlns:a16="http://schemas.microsoft.com/office/drawing/2014/main" id="{36A0D9CB-E6EE-4BA5-8802-2C7BDEE0C4CA}"/>
              </a:ext>
            </a:extLst>
          </p:cNvPr>
          <p:cNvSpPr/>
          <p:nvPr/>
        </p:nvSpPr>
        <p:spPr>
          <a:xfrm rot="16200000">
            <a:off x="2369377" y="5885581"/>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E9B61DF6-674A-4DCC-B01F-8A6709CFD758}"/>
              </a:ext>
            </a:extLst>
          </p:cNvPr>
          <p:cNvSpPr/>
          <p:nvPr/>
        </p:nvSpPr>
        <p:spPr>
          <a:xfrm>
            <a:off x="4573674" y="5870481"/>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9" name="Triángulo rectángulo 12">
            <a:extLst>
              <a:ext uri="{FF2B5EF4-FFF2-40B4-BE49-F238E27FC236}">
                <a16:creationId xmlns:a16="http://schemas.microsoft.com/office/drawing/2014/main" id="{BF58DAE6-F568-464B-B3C9-8527BFFEDDA7}"/>
              </a:ext>
            </a:extLst>
          </p:cNvPr>
          <p:cNvSpPr/>
          <p:nvPr/>
        </p:nvSpPr>
        <p:spPr>
          <a:xfrm rot="10800000">
            <a:off x="4573674" y="5862991"/>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025D7721-5E1A-400B-8587-5E37B2A76D8A}"/>
              </a:ext>
            </a:extLst>
          </p:cNvPr>
          <p:cNvSpPr/>
          <p:nvPr/>
        </p:nvSpPr>
        <p:spPr>
          <a:xfrm>
            <a:off x="5661216" y="5870481"/>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1" name="Triángulo rectángulo 12">
            <a:extLst>
              <a:ext uri="{FF2B5EF4-FFF2-40B4-BE49-F238E27FC236}">
                <a16:creationId xmlns:a16="http://schemas.microsoft.com/office/drawing/2014/main" id="{C9A58B3A-D15E-42D9-8ADB-C8B7CAAA9C15}"/>
              </a:ext>
            </a:extLst>
          </p:cNvPr>
          <p:cNvSpPr/>
          <p:nvPr/>
        </p:nvSpPr>
        <p:spPr>
          <a:xfrm>
            <a:off x="5673742" y="5862991"/>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Triángulo rectángulo 12">
            <a:extLst>
              <a:ext uri="{FF2B5EF4-FFF2-40B4-BE49-F238E27FC236}">
                <a16:creationId xmlns:a16="http://schemas.microsoft.com/office/drawing/2014/main" id="{F3AAD209-5667-41E5-8A7F-BE41204794B6}"/>
              </a:ext>
            </a:extLst>
          </p:cNvPr>
          <p:cNvSpPr/>
          <p:nvPr/>
        </p:nvSpPr>
        <p:spPr>
          <a:xfrm rot="16200000">
            <a:off x="152554" y="5885581"/>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7A4F052C-69CA-46A3-9DEB-9B63C3591D7E}"/>
              </a:ext>
            </a:extLst>
          </p:cNvPr>
          <p:cNvSpPr/>
          <p:nvPr/>
        </p:nvSpPr>
        <p:spPr>
          <a:xfrm>
            <a:off x="3444393" y="5870481"/>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4" name="Triángulo rectángulo 12">
            <a:extLst>
              <a:ext uri="{FF2B5EF4-FFF2-40B4-BE49-F238E27FC236}">
                <a16:creationId xmlns:a16="http://schemas.microsoft.com/office/drawing/2014/main" id="{1B76984F-E46E-463F-AB26-2332653DFA3B}"/>
              </a:ext>
            </a:extLst>
          </p:cNvPr>
          <p:cNvSpPr/>
          <p:nvPr/>
        </p:nvSpPr>
        <p:spPr>
          <a:xfrm>
            <a:off x="3431867" y="5860417"/>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FB7F61BF-FBF9-412C-9FD4-EF054632C979}"/>
              </a:ext>
            </a:extLst>
          </p:cNvPr>
          <p:cNvSpPr/>
          <p:nvPr/>
        </p:nvSpPr>
        <p:spPr>
          <a:xfrm>
            <a:off x="7891340" y="5846606"/>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1C40E9C9-0D97-42EE-AF48-21C7091A756A}"/>
              </a:ext>
            </a:extLst>
          </p:cNvPr>
          <p:cNvSpPr/>
          <p:nvPr/>
        </p:nvSpPr>
        <p:spPr>
          <a:xfrm rot="10800000">
            <a:off x="7891340" y="586170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6A81CD6A-30C8-472B-BFA3-6EBD53965CCD}"/>
              </a:ext>
            </a:extLst>
          </p:cNvPr>
          <p:cNvSpPr/>
          <p:nvPr/>
        </p:nvSpPr>
        <p:spPr>
          <a:xfrm>
            <a:off x="8978882" y="5846606"/>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8" name="Triángulo rectángulo 12">
            <a:extLst>
              <a:ext uri="{FF2B5EF4-FFF2-40B4-BE49-F238E27FC236}">
                <a16:creationId xmlns:a16="http://schemas.microsoft.com/office/drawing/2014/main" id="{04C92CBB-ECAC-49C3-AC55-728A7A76EBD8}"/>
              </a:ext>
            </a:extLst>
          </p:cNvPr>
          <p:cNvSpPr/>
          <p:nvPr/>
        </p:nvSpPr>
        <p:spPr>
          <a:xfrm rot="16200000">
            <a:off x="8991408" y="586170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40FA8529-06A1-488A-8373-D094FDB97B21}"/>
              </a:ext>
            </a:extLst>
          </p:cNvPr>
          <p:cNvSpPr/>
          <p:nvPr/>
        </p:nvSpPr>
        <p:spPr>
          <a:xfrm>
            <a:off x="11195705" y="5846606"/>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0" name="Triángulo rectángulo 12">
            <a:extLst>
              <a:ext uri="{FF2B5EF4-FFF2-40B4-BE49-F238E27FC236}">
                <a16:creationId xmlns:a16="http://schemas.microsoft.com/office/drawing/2014/main" id="{9515E2CB-5A7C-4084-9979-855AA53A661E}"/>
              </a:ext>
            </a:extLst>
          </p:cNvPr>
          <p:cNvSpPr/>
          <p:nvPr/>
        </p:nvSpPr>
        <p:spPr>
          <a:xfrm rot="10800000">
            <a:off x="11195705" y="5839116"/>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3C57554E-D615-4995-AF85-B42109B05A31}"/>
              </a:ext>
            </a:extLst>
          </p:cNvPr>
          <p:cNvSpPr/>
          <p:nvPr/>
        </p:nvSpPr>
        <p:spPr>
          <a:xfrm>
            <a:off x="6762059" y="5846606"/>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2" name="Triángulo rectángulo 12">
            <a:extLst>
              <a:ext uri="{FF2B5EF4-FFF2-40B4-BE49-F238E27FC236}">
                <a16:creationId xmlns:a16="http://schemas.microsoft.com/office/drawing/2014/main" id="{DB86C1E4-E2DB-4E81-B4C9-09D722A54117}"/>
              </a:ext>
            </a:extLst>
          </p:cNvPr>
          <p:cNvSpPr/>
          <p:nvPr/>
        </p:nvSpPr>
        <p:spPr>
          <a:xfrm rot="16200000">
            <a:off x="6774585" y="5861706"/>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a:extLst>
              <a:ext uri="{FF2B5EF4-FFF2-40B4-BE49-F238E27FC236}">
                <a16:creationId xmlns:a16="http://schemas.microsoft.com/office/drawing/2014/main" id="{D4A75D78-2D27-4C32-8912-055BAE11B2A3}"/>
              </a:ext>
            </a:extLst>
          </p:cNvPr>
          <p:cNvSpPr/>
          <p:nvPr/>
        </p:nvSpPr>
        <p:spPr>
          <a:xfrm>
            <a:off x="10066424" y="5846606"/>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4" name="Triángulo rectángulo 12">
            <a:extLst>
              <a:ext uri="{FF2B5EF4-FFF2-40B4-BE49-F238E27FC236}">
                <a16:creationId xmlns:a16="http://schemas.microsoft.com/office/drawing/2014/main" id="{9A763F66-D7FA-42A6-8AC7-19D05E6DE250}"/>
              </a:ext>
            </a:extLst>
          </p:cNvPr>
          <p:cNvSpPr/>
          <p:nvPr/>
        </p:nvSpPr>
        <p:spPr>
          <a:xfrm>
            <a:off x="10053898" y="5836542"/>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434042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22627A1-FB8B-4DF7-A79A-D05F29B25F5C}"/>
              </a:ext>
            </a:extLst>
          </p:cNvPr>
          <p:cNvSpPr txBox="1"/>
          <p:nvPr/>
        </p:nvSpPr>
        <p:spPr>
          <a:xfrm>
            <a:off x="2042488" y="1708801"/>
            <a:ext cx="6153704" cy="3436838"/>
          </a:xfrm>
          <a:prstGeom prst="rect">
            <a:avLst/>
          </a:prstGeom>
          <a:noFill/>
        </p:spPr>
        <p:txBody>
          <a:bodyPr wrap="square">
            <a:spAutoFit/>
          </a:bodyPr>
          <a:lstStyle/>
          <a:p>
            <a:pPr algn="just">
              <a:lnSpc>
                <a:spcPct val="150000"/>
              </a:lnSpc>
              <a:spcAft>
                <a:spcPts val="800"/>
              </a:spcAft>
            </a:pP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Los requerimientos de diseño, constituyen un trabajo clave, que el diseñador debe tomarse el tiempo para su formulación, requiere de gran conocimiento del problema de diseño que se pretende solucionar.</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CuadroTexto 3">
            <a:extLst>
              <a:ext uri="{FF2B5EF4-FFF2-40B4-BE49-F238E27FC236}">
                <a16:creationId xmlns:a16="http://schemas.microsoft.com/office/drawing/2014/main" id="{B100932F-DECE-4142-A8E7-1B73FC84D3EC}"/>
              </a:ext>
            </a:extLst>
          </p:cNvPr>
          <p:cNvSpPr txBox="1"/>
          <p:nvPr/>
        </p:nvSpPr>
        <p:spPr>
          <a:xfrm>
            <a:off x="2042488" y="876863"/>
            <a:ext cx="6096000" cy="769441"/>
          </a:xfrm>
          <a:prstGeom prst="rect">
            <a:avLst/>
          </a:prstGeom>
          <a:noFill/>
        </p:spPr>
        <p:txBody>
          <a:bodyPr wrap="square">
            <a:spAutoFit/>
          </a:bodyPr>
          <a:lstStyle/>
          <a:p>
            <a:r>
              <a:rPr lang="es-ES" sz="4400" b="1" dirty="0">
                <a:effectLst/>
                <a:latin typeface="Century Gothic" panose="020B0502020202020204" pitchFamily="34" charset="0"/>
                <a:ea typeface="Yu Mincho" panose="02020400000000000000" pitchFamily="18" charset="-128"/>
                <a:cs typeface="Times New Roman" panose="02020603050405020304" pitchFamily="18" charset="0"/>
              </a:rPr>
              <a:t>Conclusiones</a:t>
            </a:r>
            <a:endParaRPr lang="es-MX" sz="4400" dirty="0">
              <a:latin typeface="Century Gothic" panose="020B0502020202020204" pitchFamily="34" charset="0"/>
            </a:endParaRPr>
          </a:p>
        </p:txBody>
      </p:sp>
      <p:sp>
        <p:nvSpPr>
          <p:cNvPr id="22" name="Rectángulo 21">
            <a:extLst>
              <a:ext uri="{FF2B5EF4-FFF2-40B4-BE49-F238E27FC236}">
                <a16:creationId xmlns:a16="http://schemas.microsoft.com/office/drawing/2014/main" id="{10B17A8A-42A4-42CD-831D-1BE695BCFAC0}"/>
              </a:ext>
            </a:extLst>
          </p:cNvPr>
          <p:cNvSpPr/>
          <p:nvPr/>
        </p:nvSpPr>
        <p:spPr>
          <a:xfrm>
            <a:off x="9935240" y="1261586"/>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a:extLst>
              <a:ext uri="{FF2B5EF4-FFF2-40B4-BE49-F238E27FC236}">
                <a16:creationId xmlns:a16="http://schemas.microsoft.com/office/drawing/2014/main" id="{9D2E1046-AB35-426D-8B8C-C7B36F59CEA5}"/>
              </a:ext>
            </a:extLst>
          </p:cNvPr>
          <p:cNvSpPr/>
          <p:nvPr/>
        </p:nvSpPr>
        <p:spPr>
          <a:xfrm>
            <a:off x="9941730" y="88769"/>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Triángulo rectángulo 12">
            <a:extLst>
              <a:ext uri="{FF2B5EF4-FFF2-40B4-BE49-F238E27FC236}">
                <a16:creationId xmlns:a16="http://schemas.microsoft.com/office/drawing/2014/main" id="{099CCBE7-F5A8-48C8-9712-F69A5E8133DD}"/>
              </a:ext>
            </a:extLst>
          </p:cNvPr>
          <p:cNvSpPr/>
          <p:nvPr/>
        </p:nvSpPr>
        <p:spPr>
          <a:xfrm rot="10800000">
            <a:off x="9935240" y="1261584"/>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Triángulo rectángulo 12">
            <a:extLst>
              <a:ext uri="{FF2B5EF4-FFF2-40B4-BE49-F238E27FC236}">
                <a16:creationId xmlns:a16="http://schemas.microsoft.com/office/drawing/2014/main" id="{443AC726-3EC5-422F-9BA7-C5D54057B546}"/>
              </a:ext>
            </a:extLst>
          </p:cNvPr>
          <p:cNvSpPr/>
          <p:nvPr/>
        </p:nvSpPr>
        <p:spPr>
          <a:xfrm rot="5400000">
            <a:off x="9910913" y="113095"/>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Rectángulo 25">
            <a:extLst>
              <a:ext uri="{FF2B5EF4-FFF2-40B4-BE49-F238E27FC236}">
                <a16:creationId xmlns:a16="http://schemas.microsoft.com/office/drawing/2014/main" id="{3069A592-A9ED-4795-9EA1-11C9DF8DB60C}"/>
              </a:ext>
            </a:extLst>
          </p:cNvPr>
          <p:cNvSpPr/>
          <p:nvPr/>
        </p:nvSpPr>
        <p:spPr>
          <a:xfrm>
            <a:off x="9941730" y="2412063"/>
            <a:ext cx="979682" cy="10151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Triángulo rectángulo 12">
            <a:extLst>
              <a:ext uri="{FF2B5EF4-FFF2-40B4-BE49-F238E27FC236}">
                <a16:creationId xmlns:a16="http://schemas.microsoft.com/office/drawing/2014/main" id="{93E5005A-A1A0-4A4B-96CF-98E493A112AF}"/>
              </a:ext>
            </a:extLst>
          </p:cNvPr>
          <p:cNvSpPr/>
          <p:nvPr/>
        </p:nvSpPr>
        <p:spPr>
          <a:xfrm rot="5400000">
            <a:off x="9910913" y="2436389"/>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a:extLst>
              <a:ext uri="{FF2B5EF4-FFF2-40B4-BE49-F238E27FC236}">
                <a16:creationId xmlns:a16="http://schemas.microsoft.com/office/drawing/2014/main" id="{CC095AD1-AC7F-4A54-B51F-75A4EC607EF2}"/>
              </a:ext>
            </a:extLst>
          </p:cNvPr>
          <p:cNvSpPr/>
          <p:nvPr/>
        </p:nvSpPr>
        <p:spPr>
          <a:xfrm>
            <a:off x="9935240" y="3562538"/>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ECE24EE5-0CB7-4FEF-9B1B-FF20130968BA}"/>
              </a:ext>
            </a:extLst>
          </p:cNvPr>
          <p:cNvSpPr/>
          <p:nvPr/>
        </p:nvSpPr>
        <p:spPr>
          <a:xfrm>
            <a:off x="11128197" y="77099"/>
            <a:ext cx="979682" cy="10151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48FB6F90-C041-4563-8E45-9C9DAA2656DB}"/>
              </a:ext>
            </a:extLst>
          </p:cNvPr>
          <p:cNvSpPr/>
          <p:nvPr/>
        </p:nvSpPr>
        <p:spPr>
          <a:xfrm rot="16200000" flipH="1" flipV="1">
            <a:off x="9935240" y="3562536"/>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Triángulo rectángulo 12">
            <a:extLst>
              <a:ext uri="{FF2B5EF4-FFF2-40B4-BE49-F238E27FC236}">
                <a16:creationId xmlns:a16="http://schemas.microsoft.com/office/drawing/2014/main" id="{437E7FF4-DC15-4A4C-B364-CDB89870ED72}"/>
              </a:ext>
            </a:extLst>
          </p:cNvPr>
          <p:cNvSpPr/>
          <p:nvPr/>
        </p:nvSpPr>
        <p:spPr>
          <a:xfrm rot="16200000" flipV="1">
            <a:off x="11097380" y="101425"/>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Rectángulo 31">
            <a:extLst>
              <a:ext uri="{FF2B5EF4-FFF2-40B4-BE49-F238E27FC236}">
                <a16:creationId xmlns:a16="http://schemas.microsoft.com/office/drawing/2014/main" id="{F23AC97A-44D3-47FB-B00A-88C3B9FD1780}"/>
              </a:ext>
            </a:extLst>
          </p:cNvPr>
          <p:cNvSpPr/>
          <p:nvPr/>
        </p:nvSpPr>
        <p:spPr>
          <a:xfrm>
            <a:off x="9941730" y="4711026"/>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Triángulo rectángulo 12">
            <a:extLst>
              <a:ext uri="{FF2B5EF4-FFF2-40B4-BE49-F238E27FC236}">
                <a16:creationId xmlns:a16="http://schemas.microsoft.com/office/drawing/2014/main" id="{DF0642E9-C65E-4DF0-8756-E7B0E75CE49B}"/>
              </a:ext>
            </a:extLst>
          </p:cNvPr>
          <p:cNvSpPr/>
          <p:nvPr/>
        </p:nvSpPr>
        <p:spPr>
          <a:xfrm rot="5400000" flipH="1">
            <a:off x="9929943" y="4734240"/>
            <a:ext cx="1014405"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Elipse 33">
            <a:extLst>
              <a:ext uri="{FF2B5EF4-FFF2-40B4-BE49-F238E27FC236}">
                <a16:creationId xmlns:a16="http://schemas.microsoft.com/office/drawing/2014/main" id="{794DE8C5-C6F1-4B6D-AD7D-A07C24840E69}"/>
              </a:ext>
            </a:extLst>
          </p:cNvPr>
          <p:cNvSpPr/>
          <p:nvPr/>
        </p:nvSpPr>
        <p:spPr>
          <a:xfrm>
            <a:off x="11762462" y="2160969"/>
            <a:ext cx="406982" cy="406982"/>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35" name="Arco de bloque 34">
            <a:extLst>
              <a:ext uri="{FF2B5EF4-FFF2-40B4-BE49-F238E27FC236}">
                <a16:creationId xmlns:a16="http://schemas.microsoft.com/office/drawing/2014/main" id="{C65D1893-CAAD-408D-80AC-A09583DF14E4}"/>
              </a:ext>
            </a:extLst>
          </p:cNvPr>
          <p:cNvSpPr/>
          <p:nvPr/>
        </p:nvSpPr>
        <p:spPr>
          <a:xfrm rot="16200000">
            <a:off x="11026870" y="1309496"/>
            <a:ext cx="2201353" cy="2109929"/>
          </a:xfrm>
          <a:prstGeom prst="blockArc">
            <a:avLst>
              <a:gd name="adj1" fmla="val 10770943"/>
              <a:gd name="adj2" fmla="val 83118"/>
              <a:gd name="adj3" fmla="val 14769"/>
            </a:avLst>
          </a:prstGeom>
          <a:solidFill>
            <a:schemeClr val="bg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36" name="Rectángulo 35">
            <a:extLst>
              <a:ext uri="{FF2B5EF4-FFF2-40B4-BE49-F238E27FC236}">
                <a16:creationId xmlns:a16="http://schemas.microsoft.com/office/drawing/2014/main" id="{481D4412-7450-48C6-B6FB-B324C7CA0329}"/>
              </a:ext>
            </a:extLst>
          </p:cNvPr>
          <p:cNvSpPr/>
          <p:nvPr/>
        </p:nvSpPr>
        <p:spPr>
          <a:xfrm>
            <a:off x="9972548" y="5847913"/>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Triángulo rectángulo 12">
            <a:extLst>
              <a:ext uri="{FF2B5EF4-FFF2-40B4-BE49-F238E27FC236}">
                <a16:creationId xmlns:a16="http://schemas.microsoft.com/office/drawing/2014/main" id="{FA79E060-1BF6-4F5C-935B-9FD85223EE37}"/>
              </a:ext>
            </a:extLst>
          </p:cNvPr>
          <p:cNvSpPr/>
          <p:nvPr/>
        </p:nvSpPr>
        <p:spPr>
          <a:xfrm rot="16200000" flipH="1">
            <a:off x="9966974" y="587224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C51D0299-748D-4216-9E91-0BFC3E3203C5}"/>
              </a:ext>
            </a:extLst>
          </p:cNvPr>
          <p:cNvSpPr/>
          <p:nvPr/>
        </p:nvSpPr>
        <p:spPr>
          <a:xfrm>
            <a:off x="11126111" y="3550427"/>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Triángulo rectángulo 12">
            <a:extLst>
              <a:ext uri="{FF2B5EF4-FFF2-40B4-BE49-F238E27FC236}">
                <a16:creationId xmlns:a16="http://schemas.microsoft.com/office/drawing/2014/main" id="{01E2BA55-1725-4675-8634-2BE7010CA7AB}"/>
              </a:ext>
            </a:extLst>
          </p:cNvPr>
          <p:cNvSpPr/>
          <p:nvPr/>
        </p:nvSpPr>
        <p:spPr>
          <a:xfrm rot="16200000" flipV="1">
            <a:off x="11095294" y="3574753"/>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50302D19-3755-4B4C-A350-724B38F139F1}"/>
              </a:ext>
            </a:extLst>
          </p:cNvPr>
          <p:cNvSpPr/>
          <p:nvPr/>
        </p:nvSpPr>
        <p:spPr>
          <a:xfrm>
            <a:off x="11115876" y="4650874"/>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Triángulo rectángulo 12">
            <a:extLst>
              <a:ext uri="{FF2B5EF4-FFF2-40B4-BE49-F238E27FC236}">
                <a16:creationId xmlns:a16="http://schemas.microsoft.com/office/drawing/2014/main" id="{DF8E30E0-09F8-4299-8451-8966E2A6202D}"/>
              </a:ext>
            </a:extLst>
          </p:cNvPr>
          <p:cNvSpPr/>
          <p:nvPr/>
        </p:nvSpPr>
        <p:spPr>
          <a:xfrm rot="16200000" flipH="1" flipV="1">
            <a:off x="11115876" y="4650872"/>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41">
            <a:extLst>
              <a:ext uri="{FF2B5EF4-FFF2-40B4-BE49-F238E27FC236}">
                <a16:creationId xmlns:a16="http://schemas.microsoft.com/office/drawing/2014/main" id="{A83A822C-C2A7-41E4-9762-892F6EC471D5}"/>
              </a:ext>
            </a:extLst>
          </p:cNvPr>
          <p:cNvSpPr/>
          <p:nvPr/>
        </p:nvSpPr>
        <p:spPr>
          <a:xfrm>
            <a:off x="11122366" y="5799362"/>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Triángulo rectángulo 12">
            <a:extLst>
              <a:ext uri="{FF2B5EF4-FFF2-40B4-BE49-F238E27FC236}">
                <a16:creationId xmlns:a16="http://schemas.microsoft.com/office/drawing/2014/main" id="{3B2B2E60-DD2F-48AE-83C8-65CD64A54FB8}"/>
              </a:ext>
            </a:extLst>
          </p:cNvPr>
          <p:cNvSpPr/>
          <p:nvPr/>
        </p:nvSpPr>
        <p:spPr>
          <a:xfrm rot="5400000" flipH="1">
            <a:off x="11122366" y="5810790"/>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847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22627A1-FB8B-4DF7-A79A-D05F29B25F5C}"/>
              </a:ext>
            </a:extLst>
          </p:cNvPr>
          <p:cNvSpPr txBox="1"/>
          <p:nvPr/>
        </p:nvSpPr>
        <p:spPr>
          <a:xfrm>
            <a:off x="2113753" y="1225127"/>
            <a:ext cx="6814909" cy="4303742"/>
          </a:xfrm>
          <a:prstGeom prst="rect">
            <a:avLst/>
          </a:prstGeom>
          <a:noFill/>
        </p:spPr>
        <p:txBody>
          <a:bodyPr wrap="square">
            <a:spAutoFit/>
          </a:bodyPr>
          <a:lstStyle/>
          <a:p>
            <a:pPr algn="just">
              <a:lnSpc>
                <a:spcPct val="150000"/>
              </a:lnSpc>
              <a:spcAft>
                <a:spcPts val="800"/>
              </a:spcAft>
            </a:pP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r>
              <a:rPr lang="es-ES" sz="2000" dirty="0" smtClean="0">
                <a:effectLst/>
                <a:latin typeface="Century Gothic" panose="020B0502020202020204" pitchFamily="34" charset="0"/>
                <a:ea typeface="Yu Mincho" panose="02020400000000000000" pitchFamily="18" charset="-128"/>
                <a:cs typeface="Times New Roman" panose="02020603050405020304" pitchFamily="18" charset="0"/>
              </a:rPr>
              <a:t>Estas </a:t>
            </a: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especificaciones o requerimientos ayudan a perfilar el diseño final del objeto o producto, por tanto, un buen planteamiento de ellos, facilitará la generación de ideas acorde con lo investigado; de la misma manera, un planteamiento incompleto de requerimientos significará un trabajo posterior de adecuaciones o bien, el incumplimiento de aspectos relevantes que el objeto debe considerar.</a:t>
            </a:r>
            <a:endParaRPr lang="es-MX"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CuadroTexto 3">
            <a:extLst>
              <a:ext uri="{FF2B5EF4-FFF2-40B4-BE49-F238E27FC236}">
                <a16:creationId xmlns:a16="http://schemas.microsoft.com/office/drawing/2014/main" id="{B100932F-DECE-4142-A8E7-1B73FC84D3EC}"/>
              </a:ext>
            </a:extLst>
          </p:cNvPr>
          <p:cNvSpPr txBox="1"/>
          <p:nvPr/>
        </p:nvSpPr>
        <p:spPr>
          <a:xfrm>
            <a:off x="2113753" y="685088"/>
            <a:ext cx="6096000" cy="523220"/>
          </a:xfrm>
          <a:prstGeom prst="rect">
            <a:avLst/>
          </a:prstGeom>
          <a:noFill/>
        </p:spPr>
        <p:txBody>
          <a:bodyPr wrap="square">
            <a:spAutoFit/>
          </a:bodyPr>
          <a:lstStyle/>
          <a:p>
            <a:r>
              <a:rPr lang="es-ES" sz="2800" b="1" dirty="0">
                <a:effectLst/>
                <a:latin typeface="Century Gothic" panose="020B0502020202020204" pitchFamily="34" charset="0"/>
                <a:ea typeface="Yu Mincho" panose="02020400000000000000" pitchFamily="18" charset="-128"/>
                <a:cs typeface="Times New Roman" panose="02020603050405020304" pitchFamily="18" charset="0"/>
              </a:rPr>
              <a:t>Conclusiones</a:t>
            </a:r>
            <a:endParaRPr lang="es-MX" sz="2800" dirty="0">
              <a:latin typeface="Century Gothic" panose="020B0502020202020204" pitchFamily="34" charset="0"/>
            </a:endParaRPr>
          </a:p>
        </p:txBody>
      </p:sp>
      <p:sp>
        <p:nvSpPr>
          <p:cNvPr id="22" name="Rectángulo 21">
            <a:extLst>
              <a:ext uri="{FF2B5EF4-FFF2-40B4-BE49-F238E27FC236}">
                <a16:creationId xmlns:a16="http://schemas.microsoft.com/office/drawing/2014/main" id="{10B17A8A-42A4-42CD-831D-1BE695BCFAC0}"/>
              </a:ext>
            </a:extLst>
          </p:cNvPr>
          <p:cNvSpPr/>
          <p:nvPr/>
        </p:nvSpPr>
        <p:spPr>
          <a:xfrm>
            <a:off x="9935240" y="1261586"/>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a:extLst>
              <a:ext uri="{FF2B5EF4-FFF2-40B4-BE49-F238E27FC236}">
                <a16:creationId xmlns:a16="http://schemas.microsoft.com/office/drawing/2014/main" id="{9D2E1046-AB35-426D-8B8C-C7B36F59CEA5}"/>
              </a:ext>
            </a:extLst>
          </p:cNvPr>
          <p:cNvSpPr/>
          <p:nvPr/>
        </p:nvSpPr>
        <p:spPr>
          <a:xfrm>
            <a:off x="9941730" y="88769"/>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Triángulo rectángulo 12">
            <a:extLst>
              <a:ext uri="{FF2B5EF4-FFF2-40B4-BE49-F238E27FC236}">
                <a16:creationId xmlns:a16="http://schemas.microsoft.com/office/drawing/2014/main" id="{099CCBE7-F5A8-48C8-9712-F69A5E8133DD}"/>
              </a:ext>
            </a:extLst>
          </p:cNvPr>
          <p:cNvSpPr/>
          <p:nvPr/>
        </p:nvSpPr>
        <p:spPr>
          <a:xfrm rot="10800000">
            <a:off x="9935240" y="1261584"/>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Triángulo rectángulo 12">
            <a:extLst>
              <a:ext uri="{FF2B5EF4-FFF2-40B4-BE49-F238E27FC236}">
                <a16:creationId xmlns:a16="http://schemas.microsoft.com/office/drawing/2014/main" id="{443AC726-3EC5-422F-9BA7-C5D54057B546}"/>
              </a:ext>
            </a:extLst>
          </p:cNvPr>
          <p:cNvSpPr/>
          <p:nvPr/>
        </p:nvSpPr>
        <p:spPr>
          <a:xfrm rot="5400000">
            <a:off x="9910913" y="113095"/>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Rectángulo 25">
            <a:extLst>
              <a:ext uri="{FF2B5EF4-FFF2-40B4-BE49-F238E27FC236}">
                <a16:creationId xmlns:a16="http://schemas.microsoft.com/office/drawing/2014/main" id="{3069A592-A9ED-4795-9EA1-11C9DF8DB60C}"/>
              </a:ext>
            </a:extLst>
          </p:cNvPr>
          <p:cNvSpPr/>
          <p:nvPr/>
        </p:nvSpPr>
        <p:spPr>
          <a:xfrm>
            <a:off x="9941730" y="2412063"/>
            <a:ext cx="979682" cy="10151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Triángulo rectángulo 12">
            <a:extLst>
              <a:ext uri="{FF2B5EF4-FFF2-40B4-BE49-F238E27FC236}">
                <a16:creationId xmlns:a16="http://schemas.microsoft.com/office/drawing/2014/main" id="{93E5005A-A1A0-4A4B-96CF-98E493A112AF}"/>
              </a:ext>
            </a:extLst>
          </p:cNvPr>
          <p:cNvSpPr/>
          <p:nvPr/>
        </p:nvSpPr>
        <p:spPr>
          <a:xfrm rot="5400000">
            <a:off x="9910913" y="2436389"/>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a:extLst>
              <a:ext uri="{FF2B5EF4-FFF2-40B4-BE49-F238E27FC236}">
                <a16:creationId xmlns:a16="http://schemas.microsoft.com/office/drawing/2014/main" id="{CC095AD1-AC7F-4A54-B51F-75A4EC607EF2}"/>
              </a:ext>
            </a:extLst>
          </p:cNvPr>
          <p:cNvSpPr/>
          <p:nvPr/>
        </p:nvSpPr>
        <p:spPr>
          <a:xfrm>
            <a:off x="9935240" y="3562538"/>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ECE24EE5-0CB7-4FEF-9B1B-FF20130968BA}"/>
              </a:ext>
            </a:extLst>
          </p:cNvPr>
          <p:cNvSpPr/>
          <p:nvPr/>
        </p:nvSpPr>
        <p:spPr>
          <a:xfrm>
            <a:off x="11128197" y="77099"/>
            <a:ext cx="979682" cy="10151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48FB6F90-C041-4563-8E45-9C9DAA2656DB}"/>
              </a:ext>
            </a:extLst>
          </p:cNvPr>
          <p:cNvSpPr/>
          <p:nvPr/>
        </p:nvSpPr>
        <p:spPr>
          <a:xfrm rot="16200000" flipH="1" flipV="1">
            <a:off x="9935240" y="3562536"/>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Triángulo rectángulo 12">
            <a:extLst>
              <a:ext uri="{FF2B5EF4-FFF2-40B4-BE49-F238E27FC236}">
                <a16:creationId xmlns:a16="http://schemas.microsoft.com/office/drawing/2014/main" id="{437E7FF4-DC15-4A4C-B364-CDB89870ED72}"/>
              </a:ext>
            </a:extLst>
          </p:cNvPr>
          <p:cNvSpPr/>
          <p:nvPr/>
        </p:nvSpPr>
        <p:spPr>
          <a:xfrm rot="16200000" flipV="1">
            <a:off x="11097380" y="101425"/>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Rectángulo 31">
            <a:extLst>
              <a:ext uri="{FF2B5EF4-FFF2-40B4-BE49-F238E27FC236}">
                <a16:creationId xmlns:a16="http://schemas.microsoft.com/office/drawing/2014/main" id="{F23AC97A-44D3-47FB-B00A-88C3B9FD1780}"/>
              </a:ext>
            </a:extLst>
          </p:cNvPr>
          <p:cNvSpPr/>
          <p:nvPr/>
        </p:nvSpPr>
        <p:spPr>
          <a:xfrm>
            <a:off x="9941730" y="4711026"/>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Triángulo rectángulo 12">
            <a:extLst>
              <a:ext uri="{FF2B5EF4-FFF2-40B4-BE49-F238E27FC236}">
                <a16:creationId xmlns:a16="http://schemas.microsoft.com/office/drawing/2014/main" id="{DF0642E9-C65E-4DF0-8756-E7B0E75CE49B}"/>
              </a:ext>
            </a:extLst>
          </p:cNvPr>
          <p:cNvSpPr/>
          <p:nvPr/>
        </p:nvSpPr>
        <p:spPr>
          <a:xfrm rot="5400000" flipH="1">
            <a:off x="9929943" y="4734240"/>
            <a:ext cx="1014405"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Elipse 33">
            <a:extLst>
              <a:ext uri="{FF2B5EF4-FFF2-40B4-BE49-F238E27FC236}">
                <a16:creationId xmlns:a16="http://schemas.microsoft.com/office/drawing/2014/main" id="{794DE8C5-C6F1-4B6D-AD7D-A07C24840E69}"/>
              </a:ext>
            </a:extLst>
          </p:cNvPr>
          <p:cNvSpPr/>
          <p:nvPr/>
        </p:nvSpPr>
        <p:spPr>
          <a:xfrm>
            <a:off x="11762462" y="2160969"/>
            <a:ext cx="406982" cy="406982"/>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35" name="Arco de bloque 34">
            <a:extLst>
              <a:ext uri="{FF2B5EF4-FFF2-40B4-BE49-F238E27FC236}">
                <a16:creationId xmlns:a16="http://schemas.microsoft.com/office/drawing/2014/main" id="{C65D1893-CAAD-408D-80AC-A09583DF14E4}"/>
              </a:ext>
            </a:extLst>
          </p:cNvPr>
          <p:cNvSpPr/>
          <p:nvPr/>
        </p:nvSpPr>
        <p:spPr>
          <a:xfrm rot="16200000">
            <a:off x="11026870" y="1309496"/>
            <a:ext cx="2201353" cy="2109929"/>
          </a:xfrm>
          <a:prstGeom prst="blockArc">
            <a:avLst>
              <a:gd name="adj1" fmla="val 10770943"/>
              <a:gd name="adj2" fmla="val 83118"/>
              <a:gd name="adj3" fmla="val 14769"/>
            </a:avLst>
          </a:prstGeom>
          <a:solidFill>
            <a:schemeClr val="bg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36" name="Rectángulo 35">
            <a:extLst>
              <a:ext uri="{FF2B5EF4-FFF2-40B4-BE49-F238E27FC236}">
                <a16:creationId xmlns:a16="http://schemas.microsoft.com/office/drawing/2014/main" id="{481D4412-7450-48C6-B6FB-B324C7CA0329}"/>
              </a:ext>
            </a:extLst>
          </p:cNvPr>
          <p:cNvSpPr/>
          <p:nvPr/>
        </p:nvSpPr>
        <p:spPr>
          <a:xfrm>
            <a:off x="9972548" y="5847913"/>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Triángulo rectángulo 12">
            <a:extLst>
              <a:ext uri="{FF2B5EF4-FFF2-40B4-BE49-F238E27FC236}">
                <a16:creationId xmlns:a16="http://schemas.microsoft.com/office/drawing/2014/main" id="{FA79E060-1BF6-4F5C-935B-9FD85223EE37}"/>
              </a:ext>
            </a:extLst>
          </p:cNvPr>
          <p:cNvSpPr/>
          <p:nvPr/>
        </p:nvSpPr>
        <p:spPr>
          <a:xfrm rot="16200000" flipH="1">
            <a:off x="9966974" y="587224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C51D0299-748D-4216-9E91-0BFC3E3203C5}"/>
              </a:ext>
            </a:extLst>
          </p:cNvPr>
          <p:cNvSpPr/>
          <p:nvPr/>
        </p:nvSpPr>
        <p:spPr>
          <a:xfrm>
            <a:off x="11126111" y="3550427"/>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Triángulo rectángulo 12">
            <a:extLst>
              <a:ext uri="{FF2B5EF4-FFF2-40B4-BE49-F238E27FC236}">
                <a16:creationId xmlns:a16="http://schemas.microsoft.com/office/drawing/2014/main" id="{01E2BA55-1725-4675-8634-2BE7010CA7AB}"/>
              </a:ext>
            </a:extLst>
          </p:cNvPr>
          <p:cNvSpPr/>
          <p:nvPr/>
        </p:nvSpPr>
        <p:spPr>
          <a:xfrm rot="16200000" flipV="1">
            <a:off x="11095294" y="3574753"/>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50302D19-3755-4B4C-A350-724B38F139F1}"/>
              </a:ext>
            </a:extLst>
          </p:cNvPr>
          <p:cNvSpPr/>
          <p:nvPr/>
        </p:nvSpPr>
        <p:spPr>
          <a:xfrm>
            <a:off x="11115876" y="4650874"/>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Triángulo rectángulo 12">
            <a:extLst>
              <a:ext uri="{FF2B5EF4-FFF2-40B4-BE49-F238E27FC236}">
                <a16:creationId xmlns:a16="http://schemas.microsoft.com/office/drawing/2014/main" id="{DF8E30E0-09F8-4299-8451-8966E2A6202D}"/>
              </a:ext>
            </a:extLst>
          </p:cNvPr>
          <p:cNvSpPr/>
          <p:nvPr/>
        </p:nvSpPr>
        <p:spPr>
          <a:xfrm rot="16200000" flipH="1" flipV="1">
            <a:off x="11115876" y="4650872"/>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41">
            <a:extLst>
              <a:ext uri="{FF2B5EF4-FFF2-40B4-BE49-F238E27FC236}">
                <a16:creationId xmlns:a16="http://schemas.microsoft.com/office/drawing/2014/main" id="{A83A822C-C2A7-41E4-9762-892F6EC471D5}"/>
              </a:ext>
            </a:extLst>
          </p:cNvPr>
          <p:cNvSpPr/>
          <p:nvPr/>
        </p:nvSpPr>
        <p:spPr>
          <a:xfrm>
            <a:off x="11122366" y="5799362"/>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Triángulo rectángulo 12">
            <a:extLst>
              <a:ext uri="{FF2B5EF4-FFF2-40B4-BE49-F238E27FC236}">
                <a16:creationId xmlns:a16="http://schemas.microsoft.com/office/drawing/2014/main" id="{3B2B2E60-DD2F-48AE-83C8-65CD64A54FB8}"/>
              </a:ext>
            </a:extLst>
          </p:cNvPr>
          <p:cNvSpPr/>
          <p:nvPr/>
        </p:nvSpPr>
        <p:spPr>
          <a:xfrm rot="5400000" flipH="1">
            <a:off x="11122366" y="5810790"/>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14266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C643841-35D1-45AD-8900-436380415085}"/>
              </a:ext>
            </a:extLst>
          </p:cNvPr>
          <p:cNvSpPr txBox="1"/>
          <p:nvPr/>
        </p:nvSpPr>
        <p:spPr>
          <a:xfrm>
            <a:off x="1594339" y="1535469"/>
            <a:ext cx="7552320" cy="4247317"/>
          </a:xfrm>
          <a:prstGeom prst="rect">
            <a:avLst/>
          </a:prstGeom>
          <a:noFill/>
        </p:spPr>
        <p:txBody>
          <a:bodyPr wrap="square">
            <a:spAutoFit/>
          </a:bodyPr>
          <a:lstStyle/>
          <a:p>
            <a:pPr algn="just">
              <a:lnSpc>
                <a:spcPct val="150000"/>
              </a:lnSpc>
              <a:spcAft>
                <a:spcPts val="800"/>
              </a:spcAft>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Los requerimientos ayudan a dirigir el proceso creativo, de lo contrario se generarán un sinfín de alternativas que posiblemente carezcan de coherencia con el problema planteado, por tanto, se recomienda invertir el tiempo suficiente para detectar, refinar y especificar requerimientos, sin considerarlo como pérdida de tiempo; por el contrario</a:t>
            </a:r>
            <a:r>
              <a:rPr lang="es-ES" sz="2000" b="1" dirty="0">
                <a:effectLst/>
                <a:latin typeface="Century Gothic" panose="020B0502020202020204" pitchFamily="34" charset="0"/>
                <a:ea typeface="Yu Mincho" panose="02020400000000000000" pitchFamily="18" charset="-128"/>
                <a:cs typeface="Times New Roman" panose="02020603050405020304" pitchFamily="18" charset="0"/>
              </a:rPr>
              <a:t>, un buen planteamiento de requerimientos impacta positivamente en el tiempo de las fases posteriores dentro del proceso creativo.</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Rectángulo 3">
            <a:extLst>
              <a:ext uri="{FF2B5EF4-FFF2-40B4-BE49-F238E27FC236}">
                <a16:creationId xmlns:a16="http://schemas.microsoft.com/office/drawing/2014/main" id="{15F859F0-A3AE-4EDE-8A0A-3933516C0FB2}"/>
              </a:ext>
            </a:extLst>
          </p:cNvPr>
          <p:cNvSpPr/>
          <p:nvPr/>
        </p:nvSpPr>
        <p:spPr>
          <a:xfrm>
            <a:off x="9904370" y="1207933"/>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45A3ED76-935C-4206-9F0A-DF9F15056E66}"/>
              </a:ext>
            </a:extLst>
          </p:cNvPr>
          <p:cNvSpPr/>
          <p:nvPr/>
        </p:nvSpPr>
        <p:spPr>
          <a:xfrm>
            <a:off x="9910860" y="35116"/>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Triángulo rectángulo 12">
            <a:extLst>
              <a:ext uri="{FF2B5EF4-FFF2-40B4-BE49-F238E27FC236}">
                <a16:creationId xmlns:a16="http://schemas.microsoft.com/office/drawing/2014/main" id="{21839298-EED7-44B3-82D1-0846B33C8ECF}"/>
              </a:ext>
            </a:extLst>
          </p:cNvPr>
          <p:cNvSpPr/>
          <p:nvPr/>
        </p:nvSpPr>
        <p:spPr>
          <a:xfrm rot="10800000">
            <a:off x="9904370" y="1207931"/>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Triángulo rectángulo 12">
            <a:extLst>
              <a:ext uri="{FF2B5EF4-FFF2-40B4-BE49-F238E27FC236}">
                <a16:creationId xmlns:a16="http://schemas.microsoft.com/office/drawing/2014/main" id="{E1DB0597-0265-4266-9DCB-40A1335714C0}"/>
              </a:ext>
            </a:extLst>
          </p:cNvPr>
          <p:cNvSpPr/>
          <p:nvPr/>
        </p:nvSpPr>
        <p:spPr>
          <a:xfrm rot="5400000">
            <a:off x="9880043" y="59442"/>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D7269351-7092-46AC-802A-9D69B534DFC1}"/>
              </a:ext>
            </a:extLst>
          </p:cNvPr>
          <p:cNvSpPr/>
          <p:nvPr/>
        </p:nvSpPr>
        <p:spPr>
          <a:xfrm>
            <a:off x="9910860" y="2358410"/>
            <a:ext cx="979682" cy="10151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Triángulo rectángulo 12">
            <a:extLst>
              <a:ext uri="{FF2B5EF4-FFF2-40B4-BE49-F238E27FC236}">
                <a16:creationId xmlns:a16="http://schemas.microsoft.com/office/drawing/2014/main" id="{189314F0-8A28-4596-B027-0A9C545CCE54}"/>
              </a:ext>
            </a:extLst>
          </p:cNvPr>
          <p:cNvSpPr/>
          <p:nvPr/>
        </p:nvSpPr>
        <p:spPr>
          <a:xfrm rot="5400000">
            <a:off x="9880043" y="2382736"/>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6F7E09D7-38F0-4BED-9405-CB2E3CE62989}"/>
              </a:ext>
            </a:extLst>
          </p:cNvPr>
          <p:cNvSpPr/>
          <p:nvPr/>
        </p:nvSpPr>
        <p:spPr>
          <a:xfrm>
            <a:off x="9904370" y="3508885"/>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610656E4-31D8-4CFD-9FF3-A38B504A10DF}"/>
              </a:ext>
            </a:extLst>
          </p:cNvPr>
          <p:cNvSpPr/>
          <p:nvPr/>
        </p:nvSpPr>
        <p:spPr>
          <a:xfrm>
            <a:off x="11097327" y="23446"/>
            <a:ext cx="979682" cy="10151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Triángulo rectángulo 12">
            <a:extLst>
              <a:ext uri="{FF2B5EF4-FFF2-40B4-BE49-F238E27FC236}">
                <a16:creationId xmlns:a16="http://schemas.microsoft.com/office/drawing/2014/main" id="{51DE0A1F-21E4-4CE5-987A-818B21746729}"/>
              </a:ext>
            </a:extLst>
          </p:cNvPr>
          <p:cNvSpPr/>
          <p:nvPr/>
        </p:nvSpPr>
        <p:spPr>
          <a:xfrm rot="16200000" flipH="1" flipV="1">
            <a:off x="9904370" y="3508883"/>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riángulo rectángulo 12">
            <a:extLst>
              <a:ext uri="{FF2B5EF4-FFF2-40B4-BE49-F238E27FC236}">
                <a16:creationId xmlns:a16="http://schemas.microsoft.com/office/drawing/2014/main" id="{B9B32269-EA68-4DAD-9281-DA5F51B6646F}"/>
              </a:ext>
            </a:extLst>
          </p:cNvPr>
          <p:cNvSpPr/>
          <p:nvPr/>
        </p:nvSpPr>
        <p:spPr>
          <a:xfrm rot="16200000" flipV="1">
            <a:off x="11066510" y="47772"/>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4F0C8625-693C-4A93-AD9C-BDB92D24B8B9}"/>
              </a:ext>
            </a:extLst>
          </p:cNvPr>
          <p:cNvSpPr/>
          <p:nvPr/>
        </p:nvSpPr>
        <p:spPr>
          <a:xfrm>
            <a:off x="9910860" y="4657373"/>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Triángulo rectángulo 12">
            <a:extLst>
              <a:ext uri="{FF2B5EF4-FFF2-40B4-BE49-F238E27FC236}">
                <a16:creationId xmlns:a16="http://schemas.microsoft.com/office/drawing/2014/main" id="{D16BF057-8014-4DBE-BEB4-A2A7F747326A}"/>
              </a:ext>
            </a:extLst>
          </p:cNvPr>
          <p:cNvSpPr/>
          <p:nvPr/>
        </p:nvSpPr>
        <p:spPr>
          <a:xfrm rot="5400000" flipH="1">
            <a:off x="9899073" y="4680587"/>
            <a:ext cx="1014405"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Elipse 15">
            <a:extLst>
              <a:ext uri="{FF2B5EF4-FFF2-40B4-BE49-F238E27FC236}">
                <a16:creationId xmlns:a16="http://schemas.microsoft.com/office/drawing/2014/main" id="{1602B3FD-637B-4010-A2F6-CE510490AE1F}"/>
              </a:ext>
            </a:extLst>
          </p:cNvPr>
          <p:cNvSpPr/>
          <p:nvPr/>
        </p:nvSpPr>
        <p:spPr>
          <a:xfrm>
            <a:off x="11731592" y="2107316"/>
            <a:ext cx="406982" cy="406982"/>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7" name="Arco de bloque 16">
            <a:extLst>
              <a:ext uri="{FF2B5EF4-FFF2-40B4-BE49-F238E27FC236}">
                <a16:creationId xmlns:a16="http://schemas.microsoft.com/office/drawing/2014/main" id="{8C3E844E-AC21-4983-A7FA-F55B4A0B7084}"/>
              </a:ext>
            </a:extLst>
          </p:cNvPr>
          <p:cNvSpPr/>
          <p:nvPr/>
        </p:nvSpPr>
        <p:spPr>
          <a:xfrm rot="16200000">
            <a:off x="10996000" y="1255843"/>
            <a:ext cx="2201353" cy="2109929"/>
          </a:xfrm>
          <a:prstGeom prst="blockArc">
            <a:avLst>
              <a:gd name="adj1" fmla="val 10770943"/>
              <a:gd name="adj2" fmla="val 83118"/>
              <a:gd name="adj3" fmla="val 14769"/>
            </a:avLst>
          </a:prstGeom>
          <a:solidFill>
            <a:schemeClr val="bg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18" name="Rectángulo 17">
            <a:extLst>
              <a:ext uri="{FF2B5EF4-FFF2-40B4-BE49-F238E27FC236}">
                <a16:creationId xmlns:a16="http://schemas.microsoft.com/office/drawing/2014/main" id="{F0283E85-5193-4B89-A00F-0BFFA7E289A5}"/>
              </a:ext>
            </a:extLst>
          </p:cNvPr>
          <p:cNvSpPr/>
          <p:nvPr/>
        </p:nvSpPr>
        <p:spPr>
          <a:xfrm>
            <a:off x="9941678" y="5794260"/>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Triángulo rectángulo 12">
            <a:extLst>
              <a:ext uri="{FF2B5EF4-FFF2-40B4-BE49-F238E27FC236}">
                <a16:creationId xmlns:a16="http://schemas.microsoft.com/office/drawing/2014/main" id="{E4476E20-3B8D-4927-BE0F-03F5A09F23EC}"/>
              </a:ext>
            </a:extLst>
          </p:cNvPr>
          <p:cNvSpPr/>
          <p:nvPr/>
        </p:nvSpPr>
        <p:spPr>
          <a:xfrm rot="16200000" flipH="1">
            <a:off x="9936104" y="5818587"/>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AA648909-B5B0-4F5E-9ECE-70EB2725D72B}"/>
              </a:ext>
            </a:extLst>
          </p:cNvPr>
          <p:cNvSpPr/>
          <p:nvPr/>
        </p:nvSpPr>
        <p:spPr>
          <a:xfrm>
            <a:off x="11095241" y="3496774"/>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Triángulo rectángulo 12">
            <a:extLst>
              <a:ext uri="{FF2B5EF4-FFF2-40B4-BE49-F238E27FC236}">
                <a16:creationId xmlns:a16="http://schemas.microsoft.com/office/drawing/2014/main" id="{B610562A-257A-4EDC-9BC9-550AD637680E}"/>
              </a:ext>
            </a:extLst>
          </p:cNvPr>
          <p:cNvSpPr/>
          <p:nvPr/>
        </p:nvSpPr>
        <p:spPr>
          <a:xfrm rot="16200000" flipV="1">
            <a:off x="11064424" y="3521100"/>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CDA256CB-731A-4275-BF03-A0A975EB0230}"/>
              </a:ext>
            </a:extLst>
          </p:cNvPr>
          <p:cNvSpPr/>
          <p:nvPr/>
        </p:nvSpPr>
        <p:spPr>
          <a:xfrm>
            <a:off x="11085006" y="4597221"/>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Triángulo rectángulo 12">
            <a:extLst>
              <a:ext uri="{FF2B5EF4-FFF2-40B4-BE49-F238E27FC236}">
                <a16:creationId xmlns:a16="http://schemas.microsoft.com/office/drawing/2014/main" id="{3DEFA1E4-28C8-4EFF-BE12-6B7138D089D6}"/>
              </a:ext>
            </a:extLst>
          </p:cNvPr>
          <p:cNvSpPr/>
          <p:nvPr/>
        </p:nvSpPr>
        <p:spPr>
          <a:xfrm rot="16200000" flipH="1" flipV="1">
            <a:off x="11085006" y="4597219"/>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ángulo 23">
            <a:extLst>
              <a:ext uri="{FF2B5EF4-FFF2-40B4-BE49-F238E27FC236}">
                <a16:creationId xmlns:a16="http://schemas.microsoft.com/office/drawing/2014/main" id="{E18F68A9-849C-482A-A409-64B083AEEA7D}"/>
              </a:ext>
            </a:extLst>
          </p:cNvPr>
          <p:cNvSpPr/>
          <p:nvPr/>
        </p:nvSpPr>
        <p:spPr>
          <a:xfrm>
            <a:off x="11091496" y="5745709"/>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Triángulo rectángulo 12">
            <a:extLst>
              <a:ext uri="{FF2B5EF4-FFF2-40B4-BE49-F238E27FC236}">
                <a16:creationId xmlns:a16="http://schemas.microsoft.com/office/drawing/2014/main" id="{25959CCE-67CA-4F4D-8FB6-0D95F58760EC}"/>
              </a:ext>
            </a:extLst>
          </p:cNvPr>
          <p:cNvSpPr/>
          <p:nvPr/>
        </p:nvSpPr>
        <p:spPr>
          <a:xfrm rot="5400000" flipH="1">
            <a:off x="11091496" y="5757137"/>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CuadroTexto 25">
            <a:extLst>
              <a:ext uri="{FF2B5EF4-FFF2-40B4-BE49-F238E27FC236}">
                <a16:creationId xmlns:a16="http://schemas.microsoft.com/office/drawing/2014/main" id="{B100932F-DECE-4142-A8E7-1B73FC84D3EC}"/>
              </a:ext>
            </a:extLst>
          </p:cNvPr>
          <p:cNvSpPr txBox="1"/>
          <p:nvPr/>
        </p:nvSpPr>
        <p:spPr>
          <a:xfrm>
            <a:off x="1594339" y="531023"/>
            <a:ext cx="6096000" cy="646331"/>
          </a:xfrm>
          <a:prstGeom prst="rect">
            <a:avLst/>
          </a:prstGeom>
          <a:noFill/>
        </p:spPr>
        <p:txBody>
          <a:bodyPr wrap="square">
            <a:spAutoFit/>
          </a:bodyPr>
          <a:lstStyle/>
          <a:p>
            <a:r>
              <a:rPr lang="es-ES" sz="3600" b="1" dirty="0">
                <a:effectLst/>
                <a:latin typeface="Century Gothic" panose="020B0502020202020204" pitchFamily="34" charset="0"/>
                <a:ea typeface="Yu Mincho" panose="02020400000000000000" pitchFamily="18" charset="-128"/>
                <a:cs typeface="Times New Roman" panose="02020603050405020304" pitchFamily="18" charset="0"/>
              </a:rPr>
              <a:t>Conclusiones</a:t>
            </a:r>
            <a:endParaRPr lang="es-MX" sz="3600" dirty="0">
              <a:latin typeface="Century Gothic" panose="020B0502020202020204" pitchFamily="34" charset="0"/>
            </a:endParaRPr>
          </a:p>
        </p:txBody>
      </p:sp>
    </p:spTree>
    <p:extLst>
      <p:ext uri="{BB962C8B-B14F-4D97-AF65-F5344CB8AC3E}">
        <p14:creationId xmlns:p14="http://schemas.microsoft.com/office/powerpoint/2010/main" val="33742006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6DAB91E-156C-47C4-A165-63090597D19F}"/>
              </a:ext>
            </a:extLst>
          </p:cNvPr>
          <p:cNvSpPr txBox="1"/>
          <p:nvPr/>
        </p:nvSpPr>
        <p:spPr>
          <a:xfrm>
            <a:off x="2272681" y="987418"/>
            <a:ext cx="8617977" cy="4760278"/>
          </a:xfrm>
          <a:prstGeom prst="rect">
            <a:avLst/>
          </a:prstGeom>
          <a:noFill/>
        </p:spPr>
        <p:txBody>
          <a:bodyPr wrap="square">
            <a:spAutoFit/>
          </a:bodyPr>
          <a:lstStyle/>
          <a:p>
            <a:pPr marL="285750" indent="-285750" algn="just">
              <a:spcAft>
                <a:spcPts val="800"/>
              </a:spcAft>
              <a:buFont typeface="Arial" panose="020B0604020202020204" pitchFamily="34" charset="0"/>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Alcaide Marzal, J., Diego, J. A., &amp; Artacho, M. Á. (2001). </a:t>
            </a:r>
            <a:r>
              <a:rPr lang="es-ES" sz="1800" i="1" dirty="0">
                <a:effectLst/>
                <a:latin typeface="Century Gothic" panose="020B0502020202020204" pitchFamily="34" charset="0"/>
                <a:ea typeface="Yu Mincho" panose="02020400000000000000" pitchFamily="18" charset="-128"/>
                <a:cs typeface="Times New Roman" panose="02020603050405020304" pitchFamily="18" charset="0"/>
              </a:rPr>
              <a:t>Diseño de producto: métodos y técnicas. </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Valencia: Universidad Politécnica de Valencia</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285750" indent="-285750" algn="just">
              <a:spcAft>
                <a:spcPts val="800"/>
              </a:spcAft>
              <a:buFont typeface="Arial" panose="020B0604020202020204" pitchFamily="34" charset="0"/>
              <a:buChar char="•"/>
            </a:pPr>
            <a:r>
              <a:rPr lang="es-ES" sz="1800" dirty="0" err="1">
                <a:effectLst/>
                <a:latin typeface="Century Gothic" panose="020B0502020202020204" pitchFamily="34" charset="0"/>
                <a:ea typeface="Yu Mincho" panose="02020400000000000000" pitchFamily="18" charset="-128"/>
                <a:cs typeface="Times New Roman" panose="02020603050405020304" pitchFamily="18" charset="0"/>
              </a:rPr>
              <a:t>Bonsiepe</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G. (1978). </a:t>
            </a:r>
            <a:r>
              <a:rPr lang="es-ES" sz="1800" i="1" dirty="0">
                <a:effectLst/>
                <a:latin typeface="Century Gothic" panose="020B0502020202020204" pitchFamily="34" charset="0"/>
                <a:ea typeface="Yu Mincho" panose="02020400000000000000" pitchFamily="18" charset="-128"/>
                <a:cs typeface="Times New Roman" panose="02020603050405020304" pitchFamily="18" charset="0"/>
              </a:rPr>
              <a:t>Teoría y Práctica del Diseño Industrial.</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Barcelona. Editorial Gustavo Gilli, </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285750" indent="-285750" algn="just">
              <a:spcAft>
                <a:spcPts val="800"/>
              </a:spcAft>
              <a:buFont typeface="Arial" panose="020B0604020202020204" pitchFamily="34" charset="0"/>
              <a:buChar char="•"/>
            </a:pPr>
            <a:r>
              <a:rPr lang="es-ES" sz="1800" dirty="0" err="1">
                <a:effectLst/>
                <a:latin typeface="Century Gothic" panose="020B0502020202020204" pitchFamily="34" charset="0"/>
                <a:ea typeface="Yu Mincho" panose="02020400000000000000" pitchFamily="18" charset="-128"/>
                <a:cs typeface="Times New Roman" panose="02020603050405020304" pitchFamily="18" charset="0"/>
              </a:rPr>
              <a:t>Huanes</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Tovar, J. d. (diciembre de 2009). </a:t>
            </a:r>
            <a:r>
              <a:rPr lang="es-ES" sz="1800" i="1" dirty="0">
                <a:effectLst/>
                <a:latin typeface="Century Gothic" panose="020B0502020202020204" pitchFamily="34" charset="0"/>
                <a:ea typeface="Yu Mincho" panose="02020400000000000000" pitchFamily="18" charset="-128"/>
                <a:cs typeface="Times New Roman" panose="02020603050405020304" pitchFamily="18" charset="0"/>
              </a:rPr>
              <a:t>El requerimiento, etimología.</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Recuperado el 27 de julio de 2021, de http://juandedioshuanestovar.blogspot.com/2009/12/el-requetimiento.html</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285750" indent="-285750" algn="just">
              <a:spcAft>
                <a:spcPts val="800"/>
              </a:spcAft>
              <a:buFont typeface="Arial" panose="020B0604020202020204" pitchFamily="34" charset="0"/>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Pérez Porto, J., &amp; Gardey, A. (2015). </a:t>
            </a:r>
            <a:r>
              <a:rPr lang="es-ES" sz="1800" i="1" dirty="0">
                <a:effectLst/>
                <a:latin typeface="Century Gothic" panose="020B0502020202020204" pitchFamily="34" charset="0"/>
                <a:ea typeface="Yu Mincho" panose="02020400000000000000" pitchFamily="18" charset="-128"/>
                <a:cs typeface="Times New Roman" panose="02020603050405020304" pitchFamily="18" charset="0"/>
              </a:rPr>
              <a:t>Definición de requerimiento.</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Recuperado el 27 de julio de 2021, de Definición de: </a:t>
            </a:r>
            <a:r>
              <a:rPr lang="es-ES" sz="1800" u="sng" dirty="0">
                <a:solidFill>
                  <a:srgbClr val="0563C1"/>
                </a:solidFill>
                <a:effectLst/>
                <a:latin typeface="Century Gothic" panose="020B0502020202020204" pitchFamily="34" charset="0"/>
                <a:ea typeface="Yu Mincho" panose="02020400000000000000" pitchFamily="18" charset="-128"/>
                <a:cs typeface="Times New Roman" panose="02020603050405020304" pitchFamily="18" charset="0"/>
                <a:hlinkClick r:id="rId2"/>
              </a:rPr>
              <a:t>https://definicion.de/requerimiento/</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285750" indent="-285750" algn="just">
              <a:spcAft>
                <a:spcPts val="800"/>
              </a:spcAft>
              <a:buFont typeface="Arial" panose="020B0604020202020204" pitchFamily="34" charset="0"/>
              <a:buChar char="•"/>
            </a:pPr>
            <a:r>
              <a:rPr lang="en-US" sz="1800" dirty="0">
                <a:effectLst/>
                <a:latin typeface="Century Gothic" panose="020B0502020202020204" pitchFamily="34" charset="0"/>
                <a:ea typeface="Yu Mincho" panose="02020400000000000000" pitchFamily="18" charset="-128"/>
                <a:cs typeface="Times New Roman" panose="02020603050405020304" pitchFamily="18" charset="0"/>
              </a:rPr>
              <a:t>Pugh, Stuart. (1991) Total Design: Integrated </a:t>
            </a:r>
            <a:r>
              <a:rPr lang="en-US" sz="1800" dirty="0" err="1">
                <a:effectLst/>
                <a:latin typeface="Century Gothic" panose="020B0502020202020204" pitchFamily="34" charset="0"/>
                <a:ea typeface="Yu Mincho" panose="02020400000000000000" pitchFamily="18" charset="-128"/>
                <a:cs typeface="Times New Roman" panose="02020603050405020304" pitchFamily="18" charset="0"/>
              </a:rPr>
              <a:t>Methos</a:t>
            </a:r>
            <a:r>
              <a:rPr lang="en-US" sz="1800" dirty="0">
                <a:effectLst/>
                <a:latin typeface="Century Gothic" panose="020B0502020202020204" pitchFamily="34" charset="0"/>
                <a:ea typeface="Yu Mincho" panose="02020400000000000000" pitchFamily="18" charset="-128"/>
                <a:cs typeface="Times New Roman" panose="02020603050405020304" pitchFamily="18" charset="0"/>
              </a:rPr>
              <a:t> for Successful Product Engineering. Ed. Addison-Wesley. </a:t>
            </a:r>
            <a:r>
              <a:rPr lang="en-US" sz="1800" dirty="0" err="1">
                <a:effectLst/>
                <a:latin typeface="Century Gothic" panose="020B0502020202020204" pitchFamily="34" charset="0"/>
                <a:ea typeface="Yu Mincho" panose="02020400000000000000" pitchFamily="18" charset="-128"/>
                <a:cs typeface="Times New Roman" panose="02020603050405020304" pitchFamily="18" charset="0"/>
              </a:rPr>
              <a:t>Estados</a:t>
            </a:r>
            <a:r>
              <a:rPr lang="en-US" sz="1800" dirty="0">
                <a:effectLst/>
                <a:latin typeface="Century Gothic" panose="020B0502020202020204" pitchFamily="34" charset="0"/>
                <a:ea typeface="Yu Mincho" panose="02020400000000000000" pitchFamily="18" charset="-128"/>
                <a:cs typeface="Times New Roman" panose="02020603050405020304" pitchFamily="18" charset="0"/>
              </a:rPr>
              <a:t> Unidos de America.</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285750" indent="-285750" algn="just">
              <a:spcAft>
                <a:spcPts val="800"/>
              </a:spcAft>
              <a:buFont typeface="Arial" panose="020B0604020202020204" pitchFamily="34" charset="0"/>
              <a:buChar char="•"/>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Rodríguez, G. (1985). </a:t>
            </a:r>
            <a:r>
              <a:rPr lang="es-ES" sz="1800" i="1" dirty="0">
                <a:effectLst/>
                <a:latin typeface="Century Gothic" panose="020B0502020202020204" pitchFamily="34" charset="0"/>
                <a:ea typeface="Yu Mincho" panose="02020400000000000000" pitchFamily="18" charset="-128"/>
                <a:cs typeface="Times New Roman" panose="02020603050405020304" pitchFamily="18" charset="0"/>
              </a:rPr>
              <a:t>Manual de Diseño Industrial</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 México: Gustavo Gilli.</a:t>
            </a:r>
            <a:endParaRPr lang="es-MX" sz="16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4" name="Rectángulo 3">
            <a:extLst>
              <a:ext uri="{FF2B5EF4-FFF2-40B4-BE49-F238E27FC236}">
                <a16:creationId xmlns:a16="http://schemas.microsoft.com/office/drawing/2014/main" id="{A80C4ADD-842E-45FF-8572-EF66B063BC1F}"/>
              </a:ext>
            </a:extLst>
          </p:cNvPr>
          <p:cNvSpPr/>
          <p:nvPr/>
        </p:nvSpPr>
        <p:spPr>
          <a:xfrm>
            <a:off x="99992" y="1201923"/>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7FDB4FA6-70C8-4B17-AA6A-5F938A90A31F}"/>
              </a:ext>
            </a:extLst>
          </p:cNvPr>
          <p:cNvSpPr/>
          <p:nvPr/>
        </p:nvSpPr>
        <p:spPr>
          <a:xfrm>
            <a:off x="106482" y="29106"/>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Triángulo rectángulo 12">
            <a:extLst>
              <a:ext uri="{FF2B5EF4-FFF2-40B4-BE49-F238E27FC236}">
                <a16:creationId xmlns:a16="http://schemas.microsoft.com/office/drawing/2014/main" id="{9D8395C2-D375-4B90-A238-E26853A6737B}"/>
              </a:ext>
            </a:extLst>
          </p:cNvPr>
          <p:cNvSpPr/>
          <p:nvPr/>
        </p:nvSpPr>
        <p:spPr>
          <a:xfrm rot="10800000">
            <a:off x="99992" y="1201921"/>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Triángulo rectángulo 12">
            <a:extLst>
              <a:ext uri="{FF2B5EF4-FFF2-40B4-BE49-F238E27FC236}">
                <a16:creationId xmlns:a16="http://schemas.microsoft.com/office/drawing/2014/main" id="{F6567E9D-97F7-4098-A0DF-F3ECD47A8652}"/>
              </a:ext>
            </a:extLst>
          </p:cNvPr>
          <p:cNvSpPr/>
          <p:nvPr/>
        </p:nvSpPr>
        <p:spPr>
          <a:xfrm rot="5400000">
            <a:off x="75665" y="53432"/>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12DDF4C4-4F39-4878-9D3D-77EA5401B90E}"/>
              </a:ext>
            </a:extLst>
          </p:cNvPr>
          <p:cNvSpPr/>
          <p:nvPr/>
        </p:nvSpPr>
        <p:spPr>
          <a:xfrm>
            <a:off x="106482" y="2352400"/>
            <a:ext cx="979682" cy="10151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Triángulo rectángulo 12">
            <a:extLst>
              <a:ext uri="{FF2B5EF4-FFF2-40B4-BE49-F238E27FC236}">
                <a16:creationId xmlns:a16="http://schemas.microsoft.com/office/drawing/2014/main" id="{FF71AEB2-0066-4ED4-BFCC-5EFEC4D928C1}"/>
              </a:ext>
            </a:extLst>
          </p:cNvPr>
          <p:cNvSpPr/>
          <p:nvPr/>
        </p:nvSpPr>
        <p:spPr>
          <a:xfrm rot="5400000">
            <a:off x="75665" y="2376726"/>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591E1BEF-D5BF-4BE3-ABDD-2BEBB9F0F98B}"/>
              </a:ext>
            </a:extLst>
          </p:cNvPr>
          <p:cNvSpPr/>
          <p:nvPr/>
        </p:nvSpPr>
        <p:spPr>
          <a:xfrm>
            <a:off x="99992" y="3502875"/>
            <a:ext cx="979682"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Triángulo rectángulo 12">
            <a:extLst>
              <a:ext uri="{FF2B5EF4-FFF2-40B4-BE49-F238E27FC236}">
                <a16:creationId xmlns:a16="http://schemas.microsoft.com/office/drawing/2014/main" id="{24B7F351-3B38-4026-B1E8-AD12DB1E3C70}"/>
              </a:ext>
            </a:extLst>
          </p:cNvPr>
          <p:cNvSpPr/>
          <p:nvPr/>
        </p:nvSpPr>
        <p:spPr>
          <a:xfrm rot="16200000" flipH="1" flipV="1">
            <a:off x="99992" y="3502873"/>
            <a:ext cx="990832"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A90483A2-28E6-432B-8CAF-BEEEA04EDC20}"/>
              </a:ext>
            </a:extLst>
          </p:cNvPr>
          <p:cNvSpPr/>
          <p:nvPr/>
        </p:nvSpPr>
        <p:spPr>
          <a:xfrm>
            <a:off x="106482" y="4651363"/>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riángulo rectángulo 12">
            <a:extLst>
              <a:ext uri="{FF2B5EF4-FFF2-40B4-BE49-F238E27FC236}">
                <a16:creationId xmlns:a16="http://schemas.microsoft.com/office/drawing/2014/main" id="{1617369A-4B0B-4E48-B707-5C0B98337873}"/>
              </a:ext>
            </a:extLst>
          </p:cNvPr>
          <p:cNvSpPr/>
          <p:nvPr/>
        </p:nvSpPr>
        <p:spPr>
          <a:xfrm rot="5400000" flipH="1">
            <a:off x="94695" y="4674577"/>
            <a:ext cx="1014405" cy="9908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8941E75A-E2EF-4A34-8AD6-8C09A0D34E94}"/>
              </a:ext>
            </a:extLst>
          </p:cNvPr>
          <p:cNvSpPr/>
          <p:nvPr/>
        </p:nvSpPr>
        <p:spPr>
          <a:xfrm>
            <a:off x="137300" y="5788250"/>
            <a:ext cx="979682" cy="10151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Triángulo rectángulo 12">
            <a:extLst>
              <a:ext uri="{FF2B5EF4-FFF2-40B4-BE49-F238E27FC236}">
                <a16:creationId xmlns:a16="http://schemas.microsoft.com/office/drawing/2014/main" id="{2808E680-A1DB-4B91-B5FA-BD8F1E11B6A3}"/>
              </a:ext>
            </a:extLst>
          </p:cNvPr>
          <p:cNvSpPr/>
          <p:nvPr/>
        </p:nvSpPr>
        <p:spPr>
          <a:xfrm rot="16200000" flipH="1">
            <a:off x="131726" y="5812577"/>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Título 1">
            <a:extLst>
              <a:ext uri="{FF2B5EF4-FFF2-40B4-BE49-F238E27FC236}">
                <a16:creationId xmlns:a16="http://schemas.microsoft.com/office/drawing/2014/main" id="{8EE7014B-F945-4F9E-85AE-7B3EA29808E6}"/>
              </a:ext>
            </a:extLst>
          </p:cNvPr>
          <p:cNvSpPr txBox="1">
            <a:spLocks/>
          </p:cNvSpPr>
          <p:nvPr/>
        </p:nvSpPr>
        <p:spPr>
          <a:xfrm rot="16200000">
            <a:off x="-545161" y="3048425"/>
            <a:ext cx="501857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b="1" spc="600" dirty="0">
                <a:latin typeface="Century Gothic" panose="020B0502020202020204" pitchFamily="34" charset="0"/>
              </a:rPr>
              <a:t>Bibliografía </a:t>
            </a:r>
          </a:p>
        </p:txBody>
      </p:sp>
    </p:spTree>
    <p:extLst>
      <p:ext uri="{BB962C8B-B14F-4D97-AF65-F5344CB8AC3E}">
        <p14:creationId xmlns:p14="http://schemas.microsoft.com/office/powerpoint/2010/main" val="1458124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7B81E2AF-7055-4DE8-BA73-9DD3ECF4EA5E}"/>
              </a:ext>
            </a:extLst>
          </p:cNvPr>
          <p:cNvSpPr/>
          <p:nvPr/>
        </p:nvSpPr>
        <p:spPr>
          <a:xfrm>
            <a:off x="3821017" y="-3697"/>
            <a:ext cx="4210528" cy="417813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7" name="Triángulo rectángulo 12">
            <a:extLst>
              <a:ext uri="{FF2B5EF4-FFF2-40B4-BE49-F238E27FC236}">
                <a16:creationId xmlns:a16="http://schemas.microsoft.com/office/drawing/2014/main" id="{6CEC9BF8-1DB4-4642-B6EC-268FCD784AA2}"/>
              </a:ext>
            </a:extLst>
          </p:cNvPr>
          <p:cNvSpPr/>
          <p:nvPr/>
        </p:nvSpPr>
        <p:spPr>
          <a:xfrm rot="10800000">
            <a:off x="3836969" y="-30872"/>
            <a:ext cx="4210528" cy="417813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CC45822C-4CDA-47FC-A539-4D8D60745834}"/>
              </a:ext>
            </a:extLst>
          </p:cNvPr>
          <p:cNvSpPr/>
          <p:nvPr/>
        </p:nvSpPr>
        <p:spPr>
          <a:xfrm>
            <a:off x="8038815" y="-30872"/>
            <a:ext cx="4210528" cy="4205308"/>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9" name="Triángulo rectángulo 12">
            <a:extLst>
              <a:ext uri="{FF2B5EF4-FFF2-40B4-BE49-F238E27FC236}">
                <a16:creationId xmlns:a16="http://schemas.microsoft.com/office/drawing/2014/main" id="{120079FE-19FF-4B24-B0BA-6C8FF8D03909}"/>
              </a:ext>
            </a:extLst>
          </p:cNvPr>
          <p:cNvSpPr/>
          <p:nvPr/>
        </p:nvSpPr>
        <p:spPr>
          <a:xfrm>
            <a:off x="8028606" y="-58046"/>
            <a:ext cx="4178135" cy="4222274"/>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5BDFF9EE-41F9-42DD-A992-703D627AAF38}"/>
              </a:ext>
            </a:extLst>
          </p:cNvPr>
          <p:cNvSpPr/>
          <p:nvPr/>
        </p:nvSpPr>
        <p:spPr>
          <a:xfrm>
            <a:off x="16510" y="-58046"/>
            <a:ext cx="3869454" cy="4205308"/>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dirty="0"/>
          </a:p>
        </p:txBody>
      </p:sp>
      <p:sp>
        <p:nvSpPr>
          <p:cNvPr id="11" name="Triángulo rectángulo 12">
            <a:extLst>
              <a:ext uri="{FF2B5EF4-FFF2-40B4-BE49-F238E27FC236}">
                <a16:creationId xmlns:a16="http://schemas.microsoft.com/office/drawing/2014/main" id="{F9E83460-8EC3-4AD1-83D4-3491D26D93B8}"/>
              </a:ext>
            </a:extLst>
          </p:cNvPr>
          <p:cNvSpPr/>
          <p:nvPr/>
        </p:nvSpPr>
        <p:spPr>
          <a:xfrm rot="16200000">
            <a:off x="-156440" y="132031"/>
            <a:ext cx="4215356" cy="386945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CuadroTexto 3">
            <a:extLst>
              <a:ext uri="{FF2B5EF4-FFF2-40B4-BE49-F238E27FC236}">
                <a16:creationId xmlns:a16="http://schemas.microsoft.com/office/drawing/2014/main" id="{D9C58735-C1AF-4355-9050-94D5841CF13C}"/>
              </a:ext>
            </a:extLst>
          </p:cNvPr>
          <p:cNvSpPr txBox="1"/>
          <p:nvPr/>
        </p:nvSpPr>
        <p:spPr>
          <a:xfrm>
            <a:off x="2549767" y="4867494"/>
            <a:ext cx="7156939" cy="1836400"/>
          </a:xfrm>
          <a:prstGeom prst="rect">
            <a:avLst/>
          </a:prstGeom>
          <a:noFill/>
        </p:spPr>
        <p:txBody>
          <a:bodyPr wrap="square">
            <a:spAutoFit/>
          </a:bodyPr>
          <a:lstStyle/>
          <a:p>
            <a:pPr algn="just">
              <a:lnSpc>
                <a:spcPct val="150000"/>
              </a:lnSpc>
              <a:spcAft>
                <a:spcPts val="1000"/>
              </a:spcAft>
            </a:pPr>
            <a:r>
              <a:rPr lang="es-ES" sz="1800" dirty="0" smtClean="0">
                <a:effectLst/>
                <a:latin typeface="Century Gothic" panose="020B0502020202020204" pitchFamily="34" charset="0"/>
                <a:ea typeface="Yu Mincho" panose="02020400000000000000" pitchFamily="18" charset="-128"/>
                <a:cs typeface="Times New Roman" panose="02020603050405020304" pitchFamily="18" charset="0"/>
              </a:rPr>
              <a:t>Comprender </a:t>
            </a: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el concepto de requerimientos de diseño, así como los aspectos que deben considerarse para su formulación en la etapa inicial del proceso creativo. </a:t>
            </a:r>
            <a:endParaRPr lang="es-MX" sz="1800"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1000"/>
              </a:spcAft>
            </a:pPr>
            <a:endParaRPr lang="es-MX" sz="1600" dirty="0">
              <a:effectLst/>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2" name="CuadroTexto 1"/>
          <p:cNvSpPr txBox="1"/>
          <p:nvPr/>
        </p:nvSpPr>
        <p:spPr>
          <a:xfrm>
            <a:off x="4051738" y="2194382"/>
            <a:ext cx="8481848" cy="1323439"/>
          </a:xfrm>
          <a:prstGeom prst="rect">
            <a:avLst/>
          </a:prstGeom>
          <a:noFill/>
        </p:spPr>
        <p:txBody>
          <a:bodyPr wrap="square" rtlCol="0">
            <a:spAutoFit/>
          </a:bodyPr>
          <a:lstStyle/>
          <a:p>
            <a:r>
              <a:rPr lang="es-MX" sz="8000" b="1" dirty="0" smtClean="0">
                <a:solidFill>
                  <a:schemeClr val="bg1"/>
                </a:solidFill>
              </a:rPr>
              <a:t>Objetivo</a:t>
            </a:r>
            <a:endParaRPr lang="es-MX" sz="8000" b="1" dirty="0">
              <a:solidFill>
                <a:schemeClr val="bg1"/>
              </a:solidFill>
            </a:endParaRPr>
          </a:p>
        </p:txBody>
      </p:sp>
    </p:spTree>
    <p:extLst>
      <p:ext uri="{BB962C8B-B14F-4D97-AF65-F5344CB8AC3E}">
        <p14:creationId xmlns:p14="http://schemas.microsoft.com/office/powerpoint/2010/main" val="3921863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ángulo 22">
            <a:extLst>
              <a:ext uri="{FF2B5EF4-FFF2-40B4-BE49-F238E27FC236}">
                <a16:creationId xmlns:a16="http://schemas.microsoft.com/office/drawing/2014/main" id="{04FC271F-CA52-4A6A-9981-219EEE46C9F8}"/>
              </a:ext>
            </a:extLst>
          </p:cNvPr>
          <p:cNvSpPr/>
          <p:nvPr/>
        </p:nvSpPr>
        <p:spPr>
          <a:xfrm>
            <a:off x="99345" y="5555982"/>
            <a:ext cx="1032896"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2B8CF70E-964C-4922-9E4A-E7227DA6156A}"/>
              </a:ext>
            </a:extLst>
          </p:cNvPr>
          <p:cNvSpPr/>
          <p:nvPr/>
        </p:nvSpPr>
        <p:spPr>
          <a:xfrm>
            <a:off x="124207" y="2394439"/>
            <a:ext cx="979682" cy="1015159"/>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C572DB2C-E143-4226-BA1A-B18299278CF7}"/>
              </a:ext>
            </a:extLst>
          </p:cNvPr>
          <p:cNvSpPr/>
          <p:nvPr/>
        </p:nvSpPr>
        <p:spPr>
          <a:xfrm>
            <a:off x="123670" y="68002"/>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a:extLst>
              <a:ext uri="{FF2B5EF4-FFF2-40B4-BE49-F238E27FC236}">
                <a16:creationId xmlns:a16="http://schemas.microsoft.com/office/drawing/2014/main" id="{4906EB6F-D0C9-4995-BE06-E78F573DC1C4}"/>
              </a:ext>
            </a:extLst>
          </p:cNvPr>
          <p:cNvSpPr txBox="1">
            <a:spLocks/>
          </p:cNvSpPr>
          <p:nvPr/>
        </p:nvSpPr>
        <p:spPr>
          <a:xfrm rot="5400000">
            <a:off x="-670891" y="3032031"/>
            <a:ext cx="425171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dirty="0">
                <a:latin typeface="Arial Rounded MT Bold" panose="020F0704030504030204" pitchFamily="34" charset="0"/>
              </a:rPr>
              <a:t>Introducción</a:t>
            </a:r>
            <a:r>
              <a:rPr lang="es-MX" spc="600" dirty="0">
                <a:latin typeface="Arial Rounded MT Bold" panose="020F0704030504030204" pitchFamily="34" charset="0"/>
              </a:rPr>
              <a:t>  </a:t>
            </a:r>
          </a:p>
        </p:txBody>
      </p:sp>
      <p:sp>
        <p:nvSpPr>
          <p:cNvPr id="7" name="Marcador de contenido 2">
            <a:extLst>
              <a:ext uri="{FF2B5EF4-FFF2-40B4-BE49-F238E27FC236}">
                <a16:creationId xmlns:a16="http://schemas.microsoft.com/office/drawing/2014/main" id="{8B07DDEB-12D1-4953-A01E-135F40AB154A}"/>
              </a:ext>
            </a:extLst>
          </p:cNvPr>
          <p:cNvSpPr txBox="1">
            <a:spLocks/>
          </p:cNvSpPr>
          <p:nvPr/>
        </p:nvSpPr>
        <p:spPr>
          <a:xfrm>
            <a:off x="8296302" y="6642863"/>
            <a:ext cx="3187218" cy="1980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 sz="900" b="1" dirty="0">
                <a:latin typeface="Arial" panose="020B0604020202020204" pitchFamily="34" charset="0"/>
                <a:ea typeface="Yu Mincho" panose="020B0400000000000000" pitchFamily="18" charset="-128"/>
                <a:cs typeface="Arial" panose="020B0604020202020204" pitchFamily="34" charset="0"/>
              </a:rPr>
              <a:t>Fuente</a:t>
            </a:r>
            <a:r>
              <a:rPr lang="es-ES" sz="900" dirty="0">
                <a:latin typeface="Arial" panose="020B0604020202020204" pitchFamily="34" charset="0"/>
                <a:ea typeface="Yu Mincho" panose="020B0400000000000000" pitchFamily="18" charset="-128"/>
                <a:cs typeface="Arial" panose="020B0604020202020204" pitchFamily="34" charset="0"/>
              </a:rPr>
              <a:t>: https://www.pinterest.com.mx/pin/137078382396910731/</a:t>
            </a:r>
            <a:endParaRPr lang="es-MX" sz="900" dirty="0">
              <a:latin typeface="Arial" panose="020B0604020202020204" pitchFamily="34" charset="0"/>
              <a:ea typeface="Yu Mincho" panose="020B0400000000000000" pitchFamily="18" charset="-128"/>
              <a:cs typeface="Arial" panose="020B0604020202020204" pitchFamily="34" charset="0"/>
            </a:endParaRPr>
          </a:p>
        </p:txBody>
      </p:sp>
      <p:sp>
        <p:nvSpPr>
          <p:cNvPr id="8" name="Marcador de contenido 2">
            <a:extLst>
              <a:ext uri="{FF2B5EF4-FFF2-40B4-BE49-F238E27FC236}">
                <a16:creationId xmlns:a16="http://schemas.microsoft.com/office/drawing/2014/main" id="{E54BE8A1-177B-41C7-94FE-045DD56AD63B}"/>
              </a:ext>
            </a:extLst>
          </p:cNvPr>
          <p:cNvSpPr txBox="1">
            <a:spLocks/>
          </p:cNvSpPr>
          <p:nvPr/>
        </p:nvSpPr>
        <p:spPr>
          <a:xfrm>
            <a:off x="8296302" y="5721671"/>
            <a:ext cx="3187218" cy="1980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 sz="900" b="1" dirty="0" err="1">
                <a:latin typeface="Arial" panose="020B0604020202020204" pitchFamily="34" charset="0"/>
                <a:ea typeface="Yu Mincho" panose="020B0400000000000000" pitchFamily="18" charset="-128"/>
                <a:cs typeface="Arial" panose="020B0604020202020204" pitchFamily="34" charset="0"/>
              </a:rPr>
              <a:t>Fuente</a:t>
            </a:r>
            <a:r>
              <a:rPr lang="es-ES" sz="900" dirty="0" err="1">
                <a:latin typeface="Arial" panose="020B0604020202020204" pitchFamily="34" charset="0"/>
                <a:ea typeface="Yu Mincho" panose="020B0400000000000000" pitchFamily="18" charset="-128"/>
                <a:cs typeface="Arial" panose="020B0604020202020204" pitchFamily="34" charset="0"/>
              </a:rPr>
              <a:t>:https</a:t>
            </a:r>
            <a:r>
              <a:rPr lang="es-ES" sz="900" dirty="0">
                <a:latin typeface="Arial" panose="020B0604020202020204" pitchFamily="34" charset="0"/>
                <a:ea typeface="Yu Mincho" panose="020B0400000000000000" pitchFamily="18" charset="-128"/>
                <a:cs typeface="Arial" panose="020B0604020202020204" pitchFamily="34" charset="0"/>
              </a:rPr>
              <a:t>://www.pinterest.com.mx/pin/99431104269139851/</a:t>
            </a:r>
            <a:endParaRPr lang="es-MX" sz="900" dirty="0">
              <a:latin typeface="Arial" panose="020B0604020202020204" pitchFamily="34" charset="0"/>
              <a:ea typeface="Yu Mincho" panose="020B0400000000000000" pitchFamily="18" charset="-128"/>
              <a:cs typeface="Arial" panose="020B0604020202020204" pitchFamily="34" charset="0"/>
            </a:endParaRPr>
          </a:p>
        </p:txBody>
      </p:sp>
      <p:sp>
        <p:nvSpPr>
          <p:cNvPr id="10" name="Marcador de contenido 2">
            <a:extLst>
              <a:ext uri="{FF2B5EF4-FFF2-40B4-BE49-F238E27FC236}">
                <a16:creationId xmlns:a16="http://schemas.microsoft.com/office/drawing/2014/main" id="{CAB5F66B-68D6-44EF-9139-93CF694D7B2D}"/>
              </a:ext>
            </a:extLst>
          </p:cNvPr>
          <p:cNvSpPr txBox="1">
            <a:spLocks/>
          </p:cNvSpPr>
          <p:nvPr/>
        </p:nvSpPr>
        <p:spPr>
          <a:xfrm>
            <a:off x="8388813" y="77861"/>
            <a:ext cx="3187218" cy="19800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ES" sz="800" b="1" dirty="0">
                <a:latin typeface="Arial" panose="020B0604020202020204" pitchFamily="34" charset="0"/>
                <a:ea typeface="Yu Mincho" panose="020B0400000000000000" pitchFamily="18" charset="-128"/>
                <a:cs typeface="Arial" panose="020B0604020202020204" pitchFamily="34" charset="0"/>
              </a:rPr>
              <a:t>Fuente</a:t>
            </a:r>
            <a:r>
              <a:rPr lang="es-ES" sz="900" dirty="0">
                <a:latin typeface="Arial" panose="020B0604020202020204" pitchFamily="34" charset="0"/>
                <a:ea typeface="Yu Mincho" panose="020B0400000000000000" pitchFamily="18" charset="-128"/>
                <a:cs typeface="Arial" panose="020B0604020202020204" pitchFamily="34" charset="0"/>
              </a:rPr>
              <a:t>: https://www.pinterest.com.mx/pin/402016704235891143/</a:t>
            </a:r>
            <a:endParaRPr lang="es-MX" sz="900" dirty="0">
              <a:latin typeface="Arial" panose="020B0604020202020204" pitchFamily="34" charset="0"/>
              <a:ea typeface="Yu Mincho" panose="020B0400000000000000" pitchFamily="18" charset="-128"/>
              <a:cs typeface="Arial" panose="020B0604020202020204" pitchFamily="34" charset="0"/>
            </a:endParaRPr>
          </a:p>
        </p:txBody>
      </p:sp>
      <p:sp>
        <p:nvSpPr>
          <p:cNvPr id="12" name="Triángulo rectángulo 12">
            <a:extLst>
              <a:ext uri="{FF2B5EF4-FFF2-40B4-BE49-F238E27FC236}">
                <a16:creationId xmlns:a16="http://schemas.microsoft.com/office/drawing/2014/main" id="{7F9E8668-C904-4E57-9A2D-4DD094F29CE2}"/>
              </a:ext>
            </a:extLst>
          </p:cNvPr>
          <p:cNvSpPr/>
          <p:nvPr/>
        </p:nvSpPr>
        <p:spPr>
          <a:xfrm rot="16200000">
            <a:off x="105259" y="81161"/>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Arco de bloque 12">
            <a:extLst>
              <a:ext uri="{FF2B5EF4-FFF2-40B4-BE49-F238E27FC236}">
                <a16:creationId xmlns:a16="http://schemas.microsoft.com/office/drawing/2014/main" id="{34D69FAC-F885-445E-B131-111C94E207FB}"/>
              </a:ext>
            </a:extLst>
          </p:cNvPr>
          <p:cNvSpPr/>
          <p:nvPr/>
        </p:nvSpPr>
        <p:spPr>
          <a:xfrm rot="5400000" flipH="1">
            <a:off x="267511" y="54625"/>
            <a:ext cx="2064539" cy="2064539"/>
          </a:xfrm>
          <a:prstGeom prst="blockArc">
            <a:avLst>
              <a:gd name="adj1" fmla="val 10800000"/>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14" name="Elipse 13">
            <a:extLst>
              <a:ext uri="{FF2B5EF4-FFF2-40B4-BE49-F238E27FC236}">
                <a16:creationId xmlns:a16="http://schemas.microsoft.com/office/drawing/2014/main" id="{ED6262FB-9432-4A7C-B438-97F07B4D1E93}"/>
              </a:ext>
            </a:extLst>
          </p:cNvPr>
          <p:cNvSpPr/>
          <p:nvPr/>
        </p:nvSpPr>
        <p:spPr>
          <a:xfrm>
            <a:off x="1313290" y="833837"/>
            <a:ext cx="406982" cy="406982"/>
          </a:xfrm>
          <a:prstGeom prst="ellips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15" name="Triángulo rectángulo 12">
            <a:extLst>
              <a:ext uri="{FF2B5EF4-FFF2-40B4-BE49-F238E27FC236}">
                <a16:creationId xmlns:a16="http://schemas.microsoft.com/office/drawing/2014/main" id="{2342F228-2004-4CCD-96D3-3ECA664219D4}"/>
              </a:ext>
            </a:extLst>
          </p:cNvPr>
          <p:cNvSpPr/>
          <p:nvPr/>
        </p:nvSpPr>
        <p:spPr>
          <a:xfrm rot="5400000">
            <a:off x="92854" y="1265147"/>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Triángulo rectángulo 12">
            <a:extLst>
              <a:ext uri="{FF2B5EF4-FFF2-40B4-BE49-F238E27FC236}">
                <a16:creationId xmlns:a16="http://schemas.microsoft.com/office/drawing/2014/main" id="{65F50649-7245-4455-8531-D01653996C3F}"/>
              </a:ext>
            </a:extLst>
          </p:cNvPr>
          <p:cNvSpPr/>
          <p:nvPr/>
        </p:nvSpPr>
        <p:spPr>
          <a:xfrm rot="5400000" flipH="1">
            <a:off x="106192" y="2406363"/>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Triángulo rectángulo 12">
            <a:extLst>
              <a:ext uri="{FF2B5EF4-FFF2-40B4-BE49-F238E27FC236}">
                <a16:creationId xmlns:a16="http://schemas.microsoft.com/office/drawing/2014/main" id="{A1D8AD80-56F9-4AD6-8D95-9B53B629B27B}"/>
              </a:ext>
            </a:extLst>
          </p:cNvPr>
          <p:cNvSpPr/>
          <p:nvPr/>
        </p:nvSpPr>
        <p:spPr>
          <a:xfrm flipV="1">
            <a:off x="88194" y="3567255"/>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Triángulo rectángulo 12">
            <a:extLst>
              <a:ext uri="{FF2B5EF4-FFF2-40B4-BE49-F238E27FC236}">
                <a16:creationId xmlns:a16="http://schemas.microsoft.com/office/drawing/2014/main" id="{B628D995-CEDD-4937-B784-32B9C77AA952}"/>
              </a:ext>
            </a:extLst>
          </p:cNvPr>
          <p:cNvSpPr/>
          <p:nvPr/>
        </p:nvSpPr>
        <p:spPr>
          <a:xfrm rot="16200000">
            <a:off x="111747" y="4413227"/>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Triángulo rectángulo 12">
            <a:extLst>
              <a:ext uri="{FF2B5EF4-FFF2-40B4-BE49-F238E27FC236}">
                <a16:creationId xmlns:a16="http://schemas.microsoft.com/office/drawing/2014/main" id="{6C8C61B7-27D9-4C7E-ADD9-0602CC1C2A00}"/>
              </a:ext>
            </a:extLst>
          </p:cNvPr>
          <p:cNvSpPr/>
          <p:nvPr/>
        </p:nvSpPr>
        <p:spPr>
          <a:xfrm rot="10800000">
            <a:off x="123670" y="5557528"/>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Marcador de contenido 2">
            <a:extLst>
              <a:ext uri="{FF2B5EF4-FFF2-40B4-BE49-F238E27FC236}">
                <a16:creationId xmlns:a16="http://schemas.microsoft.com/office/drawing/2014/main" id="{075456C6-BFF3-4FE1-9E4B-49D05B431784}"/>
              </a:ext>
            </a:extLst>
          </p:cNvPr>
          <p:cNvSpPr txBox="1">
            <a:spLocks/>
          </p:cNvSpPr>
          <p:nvPr/>
        </p:nvSpPr>
        <p:spPr>
          <a:xfrm>
            <a:off x="2500992" y="1568953"/>
            <a:ext cx="5527479" cy="472214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Dentro del proceso de diseño, antes de comenzar la fase creativa de generación de alternativas de diseño, es preciso tener en cuenta 3 elementos importantes: </a:t>
            </a:r>
          </a:p>
          <a:p>
            <a:pPr marL="0" indent="0" algn="just">
              <a:buNone/>
            </a:pP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el concepto de diseño</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el propósito </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los requerimientos de diseño</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0" indent="0" algn="just">
              <a:buNone/>
            </a:pP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0" indent="0" algn="just">
              <a:buNone/>
            </a:pPr>
            <a:r>
              <a:rPr lang="es-ES" sz="2000" dirty="0">
                <a:latin typeface="Century Gothic" panose="020B0502020202020204" pitchFamily="34" charset="0"/>
                <a:ea typeface="Yu Mincho" panose="02020400000000000000" pitchFamily="18" charset="-128"/>
                <a:cs typeface="Times New Roman" panose="02020603050405020304" pitchFamily="18" charset="0"/>
              </a:rPr>
              <a:t>E</a:t>
            </a:r>
            <a:r>
              <a:rPr lang="es-ES" sz="2000" dirty="0" smtClean="0">
                <a:effectLst/>
                <a:latin typeface="Century Gothic" panose="020B0502020202020204" pitchFamily="34" charset="0"/>
                <a:ea typeface="Yu Mincho" panose="02020400000000000000" pitchFamily="18" charset="-128"/>
                <a:cs typeface="Times New Roman" panose="02020603050405020304" pitchFamily="18" charset="0"/>
              </a:rPr>
              <a:t>stos </a:t>
            </a: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elementos constituyen la fase inicial del proceso creativo.</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0" indent="0" algn="just">
              <a:buFont typeface="Arial" panose="020B0604020202020204" pitchFamily="34" charset="0"/>
              <a:buNone/>
            </a:pPr>
            <a:endParaRPr lang="es-MX" sz="2000" dirty="0">
              <a:latin typeface="Century Gothic" panose="020B0502020202020204" pitchFamily="34" charset="0"/>
              <a:ea typeface="Yu Mincho" panose="020B0400000000000000" pitchFamily="18" charset="-128"/>
              <a:cs typeface="Times New Roman" panose="02020603050405020304" pitchFamily="18" charset="0"/>
            </a:endParaRPr>
          </a:p>
        </p:txBody>
      </p:sp>
      <p:pic>
        <p:nvPicPr>
          <p:cNvPr id="25" name="Imagen 15">
            <a:extLst>
              <a:ext uri="{FF2B5EF4-FFF2-40B4-BE49-F238E27FC236}">
                <a16:creationId xmlns:a16="http://schemas.microsoft.com/office/drawing/2014/main" id="{2344357C-B083-40A7-9724-D2A48F7DF9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3482" y="259531"/>
            <a:ext cx="3121502" cy="3123536"/>
          </a:xfrm>
          <a:prstGeom prst="rect">
            <a:avLst/>
          </a:prstGeom>
        </p:spPr>
      </p:pic>
      <p:pic>
        <p:nvPicPr>
          <p:cNvPr id="26" name="Imagen 23">
            <a:extLst>
              <a:ext uri="{FF2B5EF4-FFF2-40B4-BE49-F238E27FC236}">
                <a16:creationId xmlns:a16="http://schemas.microsoft.com/office/drawing/2014/main" id="{ABCD5088-844B-4474-88A8-8F5F1D47B2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1713" y="3488428"/>
            <a:ext cx="3085040" cy="3087050"/>
          </a:xfrm>
          <a:prstGeom prst="rect">
            <a:avLst/>
          </a:prstGeom>
        </p:spPr>
      </p:pic>
    </p:spTree>
    <p:extLst>
      <p:ext uri="{BB962C8B-B14F-4D97-AF65-F5344CB8AC3E}">
        <p14:creationId xmlns:p14="http://schemas.microsoft.com/office/powerpoint/2010/main" val="2311533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377BF88-5E7D-46DD-856F-7179A66073DE}"/>
              </a:ext>
            </a:extLst>
          </p:cNvPr>
          <p:cNvSpPr/>
          <p:nvPr/>
        </p:nvSpPr>
        <p:spPr>
          <a:xfrm>
            <a:off x="99345" y="5555982"/>
            <a:ext cx="1032896" cy="101515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a:extLst>
              <a:ext uri="{FF2B5EF4-FFF2-40B4-BE49-F238E27FC236}">
                <a16:creationId xmlns:a16="http://schemas.microsoft.com/office/drawing/2014/main" id="{33A00346-D907-403A-A5B5-BD891838D08D}"/>
              </a:ext>
            </a:extLst>
          </p:cNvPr>
          <p:cNvSpPr/>
          <p:nvPr/>
        </p:nvSpPr>
        <p:spPr>
          <a:xfrm>
            <a:off x="124207" y="2394439"/>
            <a:ext cx="979682" cy="1015159"/>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a:extLst>
              <a:ext uri="{FF2B5EF4-FFF2-40B4-BE49-F238E27FC236}">
                <a16:creationId xmlns:a16="http://schemas.microsoft.com/office/drawing/2014/main" id="{E6E73AB8-5E03-49C4-B4A1-70C80D42DCD2}"/>
              </a:ext>
            </a:extLst>
          </p:cNvPr>
          <p:cNvSpPr/>
          <p:nvPr/>
        </p:nvSpPr>
        <p:spPr>
          <a:xfrm>
            <a:off x="123670" y="68002"/>
            <a:ext cx="979682" cy="101515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Título 1">
            <a:extLst>
              <a:ext uri="{FF2B5EF4-FFF2-40B4-BE49-F238E27FC236}">
                <a16:creationId xmlns:a16="http://schemas.microsoft.com/office/drawing/2014/main" id="{B64CD42A-4AA1-487C-AE2C-D0F61071CFC3}"/>
              </a:ext>
            </a:extLst>
          </p:cNvPr>
          <p:cNvSpPr txBox="1">
            <a:spLocks/>
          </p:cNvSpPr>
          <p:nvPr/>
        </p:nvSpPr>
        <p:spPr>
          <a:xfrm rot="5400000">
            <a:off x="-670891" y="3032031"/>
            <a:ext cx="425171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dirty="0">
                <a:latin typeface="Arial Rounded MT Bold" panose="020F0704030504030204" pitchFamily="34" charset="0"/>
              </a:rPr>
              <a:t>Introducción</a:t>
            </a:r>
            <a:r>
              <a:rPr lang="es-MX" spc="600" dirty="0">
                <a:latin typeface="Arial Rounded MT Bold" panose="020F0704030504030204" pitchFamily="34" charset="0"/>
              </a:rPr>
              <a:t>  </a:t>
            </a:r>
          </a:p>
        </p:txBody>
      </p:sp>
      <p:sp>
        <p:nvSpPr>
          <p:cNvPr id="6" name="Triángulo rectángulo 12">
            <a:extLst>
              <a:ext uri="{FF2B5EF4-FFF2-40B4-BE49-F238E27FC236}">
                <a16:creationId xmlns:a16="http://schemas.microsoft.com/office/drawing/2014/main" id="{8594305D-2094-4164-B4E7-3595A5DF456A}"/>
              </a:ext>
            </a:extLst>
          </p:cNvPr>
          <p:cNvSpPr/>
          <p:nvPr/>
        </p:nvSpPr>
        <p:spPr>
          <a:xfrm rot="16200000">
            <a:off x="105259" y="81161"/>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Arco de bloque 6">
            <a:extLst>
              <a:ext uri="{FF2B5EF4-FFF2-40B4-BE49-F238E27FC236}">
                <a16:creationId xmlns:a16="http://schemas.microsoft.com/office/drawing/2014/main" id="{4DB6E4F7-4E85-4E0D-9591-DCFDF4B96AA0}"/>
              </a:ext>
            </a:extLst>
          </p:cNvPr>
          <p:cNvSpPr/>
          <p:nvPr/>
        </p:nvSpPr>
        <p:spPr>
          <a:xfrm rot="5400000" flipH="1">
            <a:off x="267511" y="54625"/>
            <a:ext cx="2064539" cy="2064539"/>
          </a:xfrm>
          <a:prstGeom prst="blockArc">
            <a:avLst>
              <a:gd name="adj1" fmla="val 10800000"/>
              <a:gd name="adj2" fmla="val 83118"/>
              <a:gd name="adj3" fmla="val 14769"/>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MX">
              <a:solidFill>
                <a:schemeClr val="tx1"/>
              </a:solidFill>
            </a:endParaRPr>
          </a:p>
        </p:txBody>
      </p:sp>
      <p:sp>
        <p:nvSpPr>
          <p:cNvPr id="8" name="Elipse 7">
            <a:extLst>
              <a:ext uri="{FF2B5EF4-FFF2-40B4-BE49-F238E27FC236}">
                <a16:creationId xmlns:a16="http://schemas.microsoft.com/office/drawing/2014/main" id="{B671DB10-09BD-470B-8078-1535E866CD2A}"/>
              </a:ext>
            </a:extLst>
          </p:cNvPr>
          <p:cNvSpPr/>
          <p:nvPr/>
        </p:nvSpPr>
        <p:spPr>
          <a:xfrm>
            <a:off x="1313290" y="833837"/>
            <a:ext cx="406982" cy="406982"/>
          </a:xfrm>
          <a:prstGeom prst="ellips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9" name="Triángulo rectángulo 12">
            <a:extLst>
              <a:ext uri="{FF2B5EF4-FFF2-40B4-BE49-F238E27FC236}">
                <a16:creationId xmlns:a16="http://schemas.microsoft.com/office/drawing/2014/main" id="{C58DC32A-03CA-4518-9D45-C353C65EFC80}"/>
              </a:ext>
            </a:extLst>
          </p:cNvPr>
          <p:cNvSpPr/>
          <p:nvPr/>
        </p:nvSpPr>
        <p:spPr>
          <a:xfrm rot="5400000">
            <a:off x="92854" y="1265147"/>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Triángulo rectángulo 12">
            <a:extLst>
              <a:ext uri="{FF2B5EF4-FFF2-40B4-BE49-F238E27FC236}">
                <a16:creationId xmlns:a16="http://schemas.microsoft.com/office/drawing/2014/main" id="{0058AF57-5341-487E-99DF-C09393B6880C}"/>
              </a:ext>
            </a:extLst>
          </p:cNvPr>
          <p:cNvSpPr/>
          <p:nvPr/>
        </p:nvSpPr>
        <p:spPr>
          <a:xfrm rot="5400000" flipH="1">
            <a:off x="106192" y="2406363"/>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Triángulo rectángulo 12">
            <a:extLst>
              <a:ext uri="{FF2B5EF4-FFF2-40B4-BE49-F238E27FC236}">
                <a16:creationId xmlns:a16="http://schemas.microsoft.com/office/drawing/2014/main" id="{74F095CB-1B08-433F-B542-E5F10DAD1E40}"/>
              </a:ext>
            </a:extLst>
          </p:cNvPr>
          <p:cNvSpPr/>
          <p:nvPr/>
        </p:nvSpPr>
        <p:spPr>
          <a:xfrm flipV="1">
            <a:off x="88194" y="3567255"/>
            <a:ext cx="1015158" cy="96650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Triángulo rectángulo 12">
            <a:extLst>
              <a:ext uri="{FF2B5EF4-FFF2-40B4-BE49-F238E27FC236}">
                <a16:creationId xmlns:a16="http://schemas.microsoft.com/office/drawing/2014/main" id="{3F17F6EA-CA53-45E5-9B61-678294EDC3B6}"/>
              </a:ext>
            </a:extLst>
          </p:cNvPr>
          <p:cNvSpPr/>
          <p:nvPr/>
        </p:nvSpPr>
        <p:spPr>
          <a:xfrm rot="16200000">
            <a:off x="111747" y="4413227"/>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Triángulo rectángulo 12">
            <a:extLst>
              <a:ext uri="{FF2B5EF4-FFF2-40B4-BE49-F238E27FC236}">
                <a16:creationId xmlns:a16="http://schemas.microsoft.com/office/drawing/2014/main" id="{7C857010-20AA-46FD-A94A-B9A0ADD32029}"/>
              </a:ext>
            </a:extLst>
          </p:cNvPr>
          <p:cNvSpPr/>
          <p:nvPr/>
        </p:nvSpPr>
        <p:spPr>
          <a:xfrm rot="10800000">
            <a:off x="123670" y="5557528"/>
            <a:ext cx="1015158" cy="99131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Marcador de contenido 2">
            <a:extLst>
              <a:ext uri="{FF2B5EF4-FFF2-40B4-BE49-F238E27FC236}">
                <a16:creationId xmlns:a16="http://schemas.microsoft.com/office/drawing/2014/main" id="{0FFA8BD2-938C-4840-9259-6813074A432A}"/>
              </a:ext>
            </a:extLst>
          </p:cNvPr>
          <p:cNvSpPr txBox="1">
            <a:spLocks/>
          </p:cNvSpPr>
          <p:nvPr/>
        </p:nvSpPr>
        <p:spPr>
          <a:xfrm>
            <a:off x="2642425" y="1181660"/>
            <a:ext cx="8475921"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Aft>
                <a:spcPts val="800"/>
              </a:spcAft>
              <a:buFont typeface="Arial" panose="020B0604020202020204" pitchFamily="34" charset="0"/>
              <a:buNone/>
            </a:pPr>
            <a:endParaRPr lang="es-MX" sz="2000" dirty="0">
              <a:latin typeface="Century Gothic" panose="020B0502020202020204" pitchFamily="34" charset="0"/>
              <a:ea typeface="Yu Mincho" panose="020B0400000000000000" pitchFamily="18" charset="-128"/>
              <a:cs typeface="Times New Roman" panose="02020603050405020304" pitchFamily="18" charset="0"/>
            </a:endParaRPr>
          </a:p>
          <a:p>
            <a:pPr marL="0" indent="0" algn="just">
              <a:lnSpc>
                <a:spcPct val="150000"/>
              </a:lnSpc>
              <a:spcAft>
                <a:spcPts val="800"/>
              </a:spcAft>
              <a:buNone/>
            </a:pPr>
            <a:r>
              <a:rPr lang="es-ES" sz="2000" dirty="0">
                <a:effectLst/>
                <a:latin typeface="Century Gothic" panose="020B0502020202020204" pitchFamily="34" charset="0"/>
                <a:ea typeface="Yu Mincho" panose="02020400000000000000" pitchFamily="18" charset="-128"/>
                <a:cs typeface="Times New Roman" panose="02020603050405020304" pitchFamily="18" charset="0"/>
              </a:rPr>
              <a:t>Esta presentación se enfocará en los aspectos que deben considerarse para el planteamiento de requerimientos, con lo cual es necesario comprender su significado e importancia, ya que constituyen una guía importante para la generación de soluciones a través del Diseño Industrial.</a:t>
            </a: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0" indent="0" algn="just">
              <a:lnSpc>
                <a:spcPct val="150000"/>
              </a:lnSpc>
              <a:spcAft>
                <a:spcPts val="800"/>
              </a:spcAft>
              <a:buFont typeface="Arial" panose="020B0604020202020204" pitchFamily="34" charset="0"/>
              <a:buNone/>
            </a:pPr>
            <a:endParaRPr lang="es-MX" sz="2000" dirty="0">
              <a:latin typeface="Century Gothic" panose="020B0502020202020204" pitchFamily="34" charset="0"/>
              <a:ea typeface="Yu Mincho" panose="020B0400000000000000" pitchFamily="18" charset="-128"/>
              <a:cs typeface="Times New Roman" panose="02020603050405020304" pitchFamily="18" charset="0"/>
            </a:endParaRPr>
          </a:p>
        </p:txBody>
      </p:sp>
    </p:spTree>
    <p:extLst>
      <p:ext uri="{BB962C8B-B14F-4D97-AF65-F5344CB8AC3E}">
        <p14:creationId xmlns:p14="http://schemas.microsoft.com/office/powerpoint/2010/main" val="316455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26">
            <a:extLst>
              <a:ext uri="{FF2B5EF4-FFF2-40B4-BE49-F238E27FC236}">
                <a16:creationId xmlns:a16="http://schemas.microsoft.com/office/drawing/2014/main" id="{C88F27B8-F6D1-405A-82CC-8F63A36E3B37}"/>
              </a:ext>
            </a:extLst>
          </p:cNvPr>
          <p:cNvSpPr/>
          <p:nvPr/>
        </p:nvSpPr>
        <p:spPr>
          <a:xfrm>
            <a:off x="2619441" y="176980"/>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 name="Título 1">
            <a:extLst>
              <a:ext uri="{FF2B5EF4-FFF2-40B4-BE49-F238E27FC236}">
                <a16:creationId xmlns:a16="http://schemas.microsoft.com/office/drawing/2014/main" id="{8BD73354-B96D-4A9D-8521-B1A622847C02}"/>
              </a:ext>
            </a:extLst>
          </p:cNvPr>
          <p:cNvSpPr txBox="1">
            <a:spLocks/>
          </p:cNvSpPr>
          <p:nvPr/>
        </p:nvSpPr>
        <p:spPr>
          <a:xfrm>
            <a:off x="6287534" y="497267"/>
            <a:ext cx="7107294" cy="127510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b="1" dirty="0">
                <a:solidFill>
                  <a:schemeClr val="tx2">
                    <a:lumMod val="50000"/>
                  </a:schemeClr>
                </a:solidFill>
                <a:latin typeface="Century Gothic" panose="020B0502020202020204" pitchFamily="34" charset="0"/>
                <a:ea typeface="Yu Mincho" panose="020B0400000000000000" pitchFamily="18" charset="-128"/>
                <a:cs typeface="Times New Roman" panose="02020603050405020304" pitchFamily="18" charset="0"/>
              </a:rPr>
              <a:t>¿Qué son los requerimientos de diseño?</a:t>
            </a:r>
            <a:r>
              <a:rPr lang="es-MX" b="1" dirty="0">
                <a:solidFill>
                  <a:schemeClr val="bg2">
                    <a:lumMod val="75000"/>
                  </a:schemeClr>
                </a:solidFill>
                <a:latin typeface="Century Gothic" panose="020B0502020202020204" pitchFamily="34" charset="0"/>
                <a:ea typeface="Yu Mincho" panose="020B0400000000000000" pitchFamily="18" charset="-128"/>
                <a:cs typeface="Times New Roman" panose="02020603050405020304" pitchFamily="18" charset="0"/>
              </a:rPr>
              <a:t/>
            </a:r>
            <a:br>
              <a:rPr lang="es-MX" b="1" dirty="0">
                <a:solidFill>
                  <a:schemeClr val="bg2">
                    <a:lumMod val="75000"/>
                  </a:schemeClr>
                </a:solidFill>
                <a:latin typeface="Century Gothic" panose="020B0502020202020204" pitchFamily="34" charset="0"/>
                <a:ea typeface="Yu Mincho" panose="020B0400000000000000" pitchFamily="18" charset="-128"/>
                <a:cs typeface="Times New Roman" panose="02020603050405020304" pitchFamily="18" charset="0"/>
              </a:rPr>
            </a:br>
            <a:endParaRPr lang="es-MX" b="1" dirty="0">
              <a:solidFill>
                <a:schemeClr val="bg2">
                  <a:lumMod val="75000"/>
                </a:schemeClr>
              </a:solidFill>
              <a:latin typeface="Century Gothic" panose="020B0502020202020204" pitchFamily="34" charset="0"/>
            </a:endParaRPr>
          </a:p>
        </p:txBody>
      </p:sp>
      <p:sp>
        <p:nvSpPr>
          <p:cNvPr id="24" name="Triángulo rectángulo 12">
            <a:extLst>
              <a:ext uri="{FF2B5EF4-FFF2-40B4-BE49-F238E27FC236}">
                <a16:creationId xmlns:a16="http://schemas.microsoft.com/office/drawing/2014/main" id="{BE8520D0-1492-436C-87FB-52FBB019F66C}"/>
              </a:ext>
            </a:extLst>
          </p:cNvPr>
          <p:cNvSpPr/>
          <p:nvPr/>
        </p:nvSpPr>
        <p:spPr>
          <a:xfrm rot="10800000">
            <a:off x="2619441" y="176980"/>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a:extLst>
              <a:ext uri="{FF2B5EF4-FFF2-40B4-BE49-F238E27FC236}">
                <a16:creationId xmlns:a16="http://schemas.microsoft.com/office/drawing/2014/main" id="{CBAAA64B-B1D7-4873-8559-D423A78D270D}"/>
              </a:ext>
            </a:extLst>
          </p:cNvPr>
          <p:cNvSpPr/>
          <p:nvPr/>
        </p:nvSpPr>
        <p:spPr>
          <a:xfrm>
            <a:off x="3706983" y="176980"/>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25CC9029-25CD-4C86-B62A-02240385211A}"/>
              </a:ext>
            </a:extLst>
          </p:cNvPr>
          <p:cNvSpPr/>
          <p:nvPr/>
        </p:nvSpPr>
        <p:spPr>
          <a:xfrm rot="16200000">
            <a:off x="3719509" y="17955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7DF625C6-7933-4C15-9240-CCB42DDD405C}"/>
              </a:ext>
            </a:extLst>
          </p:cNvPr>
          <p:cNvSpPr/>
          <p:nvPr/>
        </p:nvSpPr>
        <p:spPr>
          <a:xfrm>
            <a:off x="2630789" y="1256368"/>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2" name="Triángulo rectángulo 12">
            <a:extLst>
              <a:ext uri="{FF2B5EF4-FFF2-40B4-BE49-F238E27FC236}">
                <a16:creationId xmlns:a16="http://schemas.microsoft.com/office/drawing/2014/main" id="{D955A4D0-887A-4FAA-99AC-BFE83248C8F3}"/>
              </a:ext>
            </a:extLst>
          </p:cNvPr>
          <p:cNvSpPr/>
          <p:nvPr/>
        </p:nvSpPr>
        <p:spPr>
          <a:xfrm rot="10800000">
            <a:off x="2630789" y="12563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F7D9C9C6-78E6-404D-A1EC-BE53814F59BC}"/>
              </a:ext>
            </a:extLst>
          </p:cNvPr>
          <p:cNvSpPr/>
          <p:nvPr/>
        </p:nvSpPr>
        <p:spPr>
          <a:xfrm>
            <a:off x="3718331" y="1256368"/>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4" name="Triángulo rectángulo 12">
            <a:extLst>
              <a:ext uri="{FF2B5EF4-FFF2-40B4-BE49-F238E27FC236}">
                <a16:creationId xmlns:a16="http://schemas.microsoft.com/office/drawing/2014/main" id="{C0792A12-5D43-44E5-8C5F-0197578F1B2E}"/>
              </a:ext>
            </a:extLst>
          </p:cNvPr>
          <p:cNvSpPr/>
          <p:nvPr/>
        </p:nvSpPr>
        <p:spPr>
          <a:xfrm>
            <a:off x="3730857" y="1258941"/>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6" name="Grupo 35">
            <a:extLst>
              <a:ext uri="{FF2B5EF4-FFF2-40B4-BE49-F238E27FC236}">
                <a16:creationId xmlns:a16="http://schemas.microsoft.com/office/drawing/2014/main" id="{434D4708-9F5A-4231-89DA-84F74F78427A}"/>
              </a:ext>
            </a:extLst>
          </p:cNvPr>
          <p:cNvGrpSpPr/>
          <p:nvPr/>
        </p:nvGrpSpPr>
        <p:grpSpPr>
          <a:xfrm>
            <a:off x="4805871" y="176980"/>
            <a:ext cx="1064845" cy="2075683"/>
            <a:chOff x="2211482" y="-28060"/>
            <a:chExt cx="1064845" cy="2075683"/>
          </a:xfrm>
        </p:grpSpPr>
        <p:sp>
          <p:nvSpPr>
            <p:cNvPr id="23" name="Triángulo rectángulo 12">
              <a:extLst>
                <a:ext uri="{FF2B5EF4-FFF2-40B4-BE49-F238E27FC236}">
                  <a16:creationId xmlns:a16="http://schemas.microsoft.com/office/drawing/2014/main" id="{E7DFCC3D-968E-4282-96EB-F5ECC9887E20}"/>
                </a:ext>
              </a:extLst>
            </p:cNvPr>
            <p:cNvSpPr/>
            <p:nvPr/>
          </p:nvSpPr>
          <p:spPr>
            <a:xfrm>
              <a:off x="2211485" y="-28060"/>
              <a:ext cx="1064842" cy="1013806"/>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5" name="Triángulo rectángulo 12">
              <a:extLst>
                <a:ext uri="{FF2B5EF4-FFF2-40B4-BE49-F238E27FC236}">
                  <a16:creationId xmlns:a16="http://schemas.microsoft.com/office/drawing/2014/main" id="{030AC041-1749-4A24-AFBD-FD3ACD5B8536}"/>
                </a:ext>
              </a:extLst>
            </p:cNvPr>
            <p:cNvSpPr/>
            <p:nvPr/>
          </p:nvSpPr>
          <p:spPr>
            <a:xfrm rot="5400000">
              <a:off x="2193557" y="964857"/>
              <a:ext cx="1100691" cy="106484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8" name="Rectángulo 37">
            <a:extLst>
              <a:ext uri="{FF2B5EF4-FFF2-40B4-BE49-F238E27FC236}">
                <a16:creationId xmlns:a16="http://schemas.microsoft.com/office/drawing/2014/main" id="{38071C14-B0E2-48C7-8434-F107602C6AE0}"/>
              </a:ext>
            </a:extLst>
          </p:cNvPr>
          <p:cNvSpPr/>
          <p:nvPr/>
        </p:nvSpPr>
        <p:spPr>
          <a:xfrm>
            <a:off x="1490160" y="192495"/>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9" name="Triángulo rectángulo 12">
            <a:extLst>
              <a:ext uri="{FF2B5EF4-FFF2-40B4-BE49-F238E27FC236}">
                <a16:creationId xmlns:a16="http://schemas.microsoft.com/office/drawing/2014/main" id="{C90E10EF-48A0-478D-82F2-4E0038BAF8BF}"/>
              </a:ext>
            </a:extLst>
          </p:cNvPr>
          <p:cNvSpPr/>
          <p:nvPr/>
        </p:nvSpPr>
        <p:spPr>
          <a:xfrm rot="16200000">
            <a:off x="1502686" y="1950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19E418F7-EEC8-4D8B-B104-186C1A333C48}"/>
              </a:ext>
            </a:extLst>
          </p:cNvPr>
          <p:cNvSpPr/>
          <p:nvPr/>
        </p:nvSpPr>
        <p:spPr>
          <a:xfrm>
            <a:off x="1501508" y="1271883"/>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1" name="Triángulo rectángulo 12">
            <a:extLst>
              <a:ext uri="{FF2B5EF4-FFF2-40B4-BE49-F238E27FC236}">
                <a16:creationId xmlns:a16="http://schemas.microsoft.com/office/drawing/2014/main" id="{D56B3318-066F-4B5E-95DC-9225D047636E}"/>
              </a:ext>
            </a:extLst>
          </p:cNvPr>
          <p:cNvSpPr/>
          <p:nvPr/>
        </p:nvSpPr>
        <p:spPr>
          <a:xfrm>
            <a:off x="1514034" y="1274456"/>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7A88D7C9-90A0-4FFA-9BBD-F271B1299F87}"/>
              </a:ext>
            </a:extLst>
          </p:cNvPr>
          <p:cNvSpPr/>
          <p:nvPr/>
        </p:nvSpPr>
        <p:spPr>
          <a:xfrm>
            <a:off x="402384" y="198283"/>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6" name="Triángulo rectángulo 12">
            <a:extLst>
              <a:ext uri="{FF2B5EF4-FFF2-40B4-BE49-F238E27FC236}">
                <a16:creationId xmlns:a16="http://schemas.microsoft.com/office/drawing/2014/main" id="{7C4D7DA0-098A-44E3-AA5C-8FC18D74E3CB}"/>
              </a:ext>
            </a:extLst>
          </p:cNvPr>
          <p:cNvSpPr/>
          <p:nvPr/>
        </p:nvSpPr>
        <p:spPr>
          <a:xfrm rot="10800000">
            <a:off x="402384" y="19828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CuadroTexto 41">
            <a:extLst>
              <a:ext uri="{FF2B5EF4-FFF2-40B4-BE49-F238E27FC236}">
                <a16:creationId xmlns:a16="http://schemas.microsoft.com/office/drawing/2014/main" id="{14DF61E3-AC11-4999-B927-7E602D810041}"/>
              </a:ext>
            </a:extLst>
          </p:cNvPr>
          <p:cNvSpPr txBox="1"/>
          <p:nvPr/>
        </p:nvSpPr>
        <p:spPr>
          <a:xfrm>
            <a:off x="3005409" y="3227655"/>
            <a:ext cx="7962996" cy="2862322"/>
          </a:xfrm>
          <a:prstGeom prst="rect">
            <a:avLst/>
          </a:prstGeom>
          <a:noFill/>
        </p:spPr>
        <p:txBody>
          <a:bodyPr wrap="square">
            <a:spAutoFit/>
          </a:bodyPr>
          <a:lstStyle/>
          <a:p>
            <a:pPr marL="0" indent="0" algn="just">
              <a:lnSpc>
                <a:spcPct val="150000"/>
              </a:lnSpc>
              <a:spcAft>
                <a:spcPts val="800"/>
              </a:spcAft>
              <a:buNone/>
            </a:pPr>
            <a:r>
              <a:rPr lang="es-ES" sz="2400" b="1" dirty="0">
                <a:effectLst/>
                <a:latin typeface="Century Gothic" panose="020B0502020202020204" pitchFamily="34" charset="0"/>
                <a:ea typeface="Yu Mincho" panose="02020400000000000000" pitchFamily="18" charset="-128"/>
                <a:cs typeface="Times New Roman" panose="02020603050405020304" pitchFamily="18" charset="0"/>
              </a:rPr>
              <a:t>Requerimiento es el acto y la consecuencia de requerir</a:t>
            </a: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 Este verbo, que tiene su origen etimológico en el término latino </a:t>
            </a:r>
            <a:r>
              <a:rPr lang="es-ES" sz="2400" i="1" dirty="0" err="1">
                <a:effectLst/>
                <a:latin typeface="Century Gothic" panose="020B0502020202020204" pitchFamily="34" charset="0"/>
                <a:ea typeface="Yu Mincho" panose="02020400000000000000" pitchFamily="18" charset="-128"/>
                <a:cs typeface="Times New Roman" panose="02020603050405020304" pitchFamily="18" charset="0"/>
              </a:rPr>
              <a:t>requirĕre</a:t>
            </a: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 que se refiere a solicitar, pedir, avisar o necesitar algo. (</a:t>
            </a:r>
            <a:r>
              <a:rPr lang="es-ES" sz="2400" dirty="0" err="1">
                <a:effectLst/>
                <a:latin typeface="Century Gothic" panose="020B0502020202020204" pitchFamily="34" charset="0"/>
                <a:ea typeface="Yu Mincho" panose="02020400000000000000" pitchFamily="18" charset="-128"/>
                <a:cs typeface="Times New Roman" panose="02020603050405020304" pitchFamily="18" charset="0"/>
              </a:rPr>
              <a:t>Huanes</a:t>
            </a:r>
            <a:r>
              <a:rPr lang="es-ES" sz="2400" dirty="0">
                <a:effectLst/>
                <a:latin typeface="Century Gothic" panose="020B0502020202020204" pitchFamily="34" charset="0"/>
                <a:ea typeface="Yu Mincho" panose="02020400000000000000" pitchFamily="18" charset="-128"/>
                <a:cs typeface="Times New Roman" panose="02020603050405020304" pitchFamily="18" charset="0"/>
              </a:rPr>
              <a:t> Tovar, 2009)</a:t>
            </a:r>
            <a:endParaRPr lang="es-MX" sz="2400"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42677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26">
            <a:extLst>
              <a:ext uri="{FF2B5EF4-FFF2-40B4-BE49-F238E27FC236}">
                <a16:creationId xmlns:a16="http://schemas.microsoft.com/office/drawing/2014/main" id="{C88F27B8-F6D1-405A-82CC-8F63A36E3B37}"/>
              </a:ext>
            </a:extLst>
          </p:cNvPr>
          <p:cNvSpPr/>
          <p:nvPr/>
        </p:nvSpPr>
        <p:spPr>
          <a:xfrm>
            <a:off x="2619441" y="176980"/>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 name="Título 1">
            <a:extLst>
              <a:ext uri="{FF2B5EF4-FFF2-40B4-BE49-F238E27FC236}">
                <a16:creationId xmlns:a16="http://schemas.microsoft.com/office/drawing/2014/main" id="{8BD73354-B96D-4A9D-8521-B1A622847C02}"/>
              </a:ext>
            </a:extLst>
          </p:cNvPr>
          <p:cNvSpPr txBox="1">
            <a:spLocks/>
          </p:cNvSpPr>
          <p:nvPr/>
        </p:nvSpPr>
        <p:spPr>
          <a:xfrm>
            <a:off x="7265961" y="427210"/>
            <a:ext cx="4307341" cy="127510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4000" b="1" dirty="0">
                <a:solidFill>
                  <a:schemeClr val="tx2">
                    <a:lumMod val="50000"/>
                  </a:schemeClr>
                </a:solidFill>
                <a:latin typeface="Century Gothic" panose="020B0502020202020204" pitchFamily="34" charset="0"/>
                <a:ea typeface="Yu Mincho" panose="020B0400000000000000" pitchFamily="18" charset="-128"/>
                <a:cs typeface="Times New Roman" panose="02020603050405020304" pitchFamily="18" charset="0"/>
              </a:rPr>
              <a:t>¿Qué son los requerimientos de diseño?</a:t>
            </a:r>
            <a:r>
              <a:rPr lang="es-MX" sz="4000" b="1" dirty="0">
                <a:solidFill>
                  <a:schemeClr val="bg2">
                    <a:lumMod val="75000"/>
                  </a:schemeClr>
                </a:solidFill>
                <a:latin typeface="Century Gothic" panose="020B0502020202020204" pitchFamily="34" charset="0"/>
                <a:ea typeface="Yu Mincho" panose="020B0400000000000000" pitchFamily="18" charset="-128"/>
                <a:cs typeface="Times New Roman" panose="02020603050405020304" pitchFamily="18" charset="0"/>
              </a:rPr>
              <a:t/>
            </a:r>
            <a:br>
              <a:rPr lang="es-MX" sz="4000" b="1" dirty="0">
                <a:solidFill>
                  <a:schemeClr val="bg2">
                    <a:lumMod val="75000"/>
                  </a:schemeClr>
                </a:solidFill>
                <a:latin typeface="Century Gothic" panose="020B0502020202020204" pitchFamily="34" charset="0"/>
                <a:ea typeface="Yu Mincho" panose="020B0400000000000000" pitchFamily="18" charset="-128"/>
                <a:cs typeface="Times New Roman" panose="02020603050405020304" pitchFamily="18" charset="0"/>
              </a:rPr>
            </a:br>
            <a:endParaRPr lang="es-MX" sz="4000" b="1" dirty="0">
              <a:solidFill>
                <a:schemeClr val="bg2">
                  <a:lumMod val="75000"/>
                </a:schemeClr>
              </a:solidFill>
              <a:latin typeface="Century Gothic" panose="020B0502020202020204" pitchFamily="34" charset="0"/>
            </a:endParaRPr>
          </a:p>
        </p:txBody>
      </p:sp>
      <p:sp>
        <p:nvSpPr>
          <p:cNvPr id="4" name="Marcador de contenido 2">
            <a:extLst>
              <a:ext uri="{FF2B5EF4-FFF2-40B4-BE49-F238E27FC236}">
                <a16:creationId xmlns:a16="http://schemas.microsoft.com/office/drawing/2014/main" id="{406DC1FE-839B-4277-91EC-3946FBBD327D}"/>
              </a:ext>
            </a:extLst>
          </p:cNvPr>
          <p:cNvSpPr txBox="1">
            <a:spLocks/>
          </p:cNvSpPr>
          <p:nvPr/>
        </p:nvSpPr>
        <p:spPr>
          <a:xfrm>
            <a:off x="2630788" y="2687582"/>
            <a:ext cx="8450055"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spcAft>
                <a:spcPts val="800"/>
              </a:spcAft>
              <a:buNone/>
            </a:pPr>
            <a:r>
              <a:rPr lang="es-ES" sz="1800" dirty="0">
                <a:effectLst/>
                <a:latin typeface="Century Gothic" panose="020B0502020202020204" pitchFamily="34" charset="0"/>
                <a:ea typeface="Yu Mincho" panose="02020400000000000000" pitchFamily="18" charset="-128"/>
                <a:cs typeface="Times New Roman" panose="02020603050405020304" pitchFamily="18" charset="0"/>
              </a:rPr>
              <a:t>Si bien existen confusiones entre los términos requerimiento y requisito, el primero hacer referencia a una acción, mientras que el segundo hace referencia a una condición. En el caso de Diseño Industrial, la palabra </a:t>
            </a:r>
            <a:r>
              <a:rPr lang="es-ES" sz="1800" b="1" dirty="0">
                <a:effectLst/>
                <a:latin typeface="Century Gothic" panose="020B0502020202020204" pitchFamily="34" charset="0"/>
                <a:ea typeface="Yu Mincho" panose="02020400000000000000" pitchFamily="18" charset="-128"/>
                <a:cs typeface="Times New Roman" panose="02020603050405020304" pitchFamily="18" charset="0"/>
              </a:rPr>
              <a:t>requerimiento es utilizada como requisito.</a:t>
            </a:r>
          </a:p>
          <a:p>
            <a:pPr marL="0" indent="0" algn="just">
              <a:lnSpc>
                <a:spcPct val="150000"/>
              </a:lnSpc>
              <a:spcAft>
                <a:spcPts val="800"/>
              </a:spcAft>
              <a:buNone/>
            </a:pPr>
            <a:r>
              <a:rPr lang="es-ES" sz="1800" dirty="0">
                <a:latin typeface="Century Gothic" panose="020B0502020202020204" pitchFamily="34" charset="0"/>
                <a:ea typeface="Yu Mincho" panose="02020400000000000000" pitchFamily="18" charset="-128"/>
                <a:cs typeface="Times New Roman" panose="02020603050405020304" pitchFamily="18" charset="0"/>
              </a:rPr>
              <a:t>El origen de esto, es el parecido con el término en inglés</a:t>
            </a:r>
            <a:r>
              <a:rPr lang="es-ES" sz="1800" b="1" dirty="0">
                <a:latin typeface="Century Gothic" panose="020B0502020202020204" pitchFamily="34" charset="0"/>
                <a:ea typeface="Yu Mincho" panose="02020400000000000000" pitchFamily="18" charset="-128"/>
                <a:cs typeface="Times New Roman" panose="02020603050405020304" pitchFamily="18" charset="0"/>
              </a:rPr>
              <a:t> </a:t>
            </a:r>
            <a:r>
              <a:rPr lang="es-ES" sz="1800" b="1" i="1" dirty="0">
                <a:latin typeface="Century Gothic" panose="020B0502020202020204" pitchFamily="34" charset="0"/>
                <a:ea typeface="Yu Mincho" panose="02020400000000000000" pitchFamily="18" charset="-128"/>
                <a:cs typeface="Times New Roman" panose="02020603050405020304" pitchFamily="18" charset="0"/>
              </a:rPr>
              <a:t>requirements</a:t>
            </a:r>
            <a:r>
              <a:rPr lang="es-ES" sz="1800" dirty="0">
                <a:latin typeface="Century Gothic" panose="020B0502020202020204" pitchFamily="34" charset="0"/>
                <a:ea typeface="Yu Mincho" panose="02020400000000000000" pitchFamily="18" charset="-128"/>
                <a:cs typeface="Times New Roman" panose="02020603050405020304" pitchFamily="18" charset="0"/>
              </a:rPr>
              <a:t>, el cual se define según el Diccionario de Cambridge como: </a:t>
            </a:r>
            <a:r>
              <a:rPr lang="es-ES" sz="1800" b="1" dirty="0">
                <a:latin typeface="Century Gothic" panose="020B0502020202020204" pitchFamily="34" charset="0"/>
                <a:ea typeface="Yu Mincho" panose="02020400000000000000" pitchFamily="18" charset="-128"/>
                <a:cs typeface="Times New Roman" panose="02020603050405020304" pitchFamily="18" charset="0"/>
              </a:rPr>
              <a:t>algo que debes hacer o que necesitas. </a:t>
            </a:r>
            <a:r>
              <a:rPr lang="es-ES" sz="1800" dirty="0">
                <a:latin typeface="Century Gothic" panose="020B0502020202020204" pitchFamily="34" charset="0"/>
                <a:ea typeface="Yu Mincho" panose="02020400000000000000" pitchFamily="18" charset="-128"/>
                <a:cs typeface="Times New Roman" panose="02020603050405020304" pitchFamily="18" charset="0"/>
              </a:rPr>
              <a:t>(Pérez Porto &amp; Gardey, 2015)</a:t>
            </a:r>
            <a:endParaRPr lang="es-MX" sz="1800" dirty="0">
              <a:latin typeface="Century Gothic" panose="020B0502020202020204" pitchFamily="34" charset="0"/>
              <a:ea typeface="Yu Mincho" panose="02020400000000000000" pitchFamily="18" charset="-128"/>
              <a:cs typeface="Times New Roman" panose="02020603050405020304" pitchFamily="18" charset="0"/>
            </a:endParaRPr>
          </a:p>
          <a:p>
            <a:pPr marL="0" indent="0" algn="just">
              <a:lnSpc>
                <a:spcPct val="150000"/>
              </a:lnSpc>
              <a:spcAft>
                <a:spcPts val="800"/>
              </a:spcAft>
              <a:buNone/>
            </a:pPr>
            <a:endParaRPr lang="es-MX" sz="1800" b="1" dirty="0">
              <a:effectLst/>
              <a:latin typeface="Century Gothic" panose="020B0502020202020204" pitchFamily="34" charset="0"/>
              <a:ea typeface="Yu Mincho" panose="02020400000000000000" pitchFamily="18" charset="-128"/>
              <a:cs typeface="Times New Roman" panose="02020603050405020304" pitchFamily="18" charset="0"/>
            </a:endParaRPr>
          </a:p>
          <a:p>
            <a:pPr marL="0" indent="0" algn="just">
              <a:lnSpc>
                <a:spcPct val="100000"/>
              </a:lnSpc>
              <a:spcAft>
                <a:spcPts val="800"/>
              </a:spcAft>
              <a:buFont typeface="Arial" panose="020B0604020202020204" pitchFamily="34" charset="0"/>
              <a:buNone/>
            </a:pPr>
            <a:endParaRPr lang="es-MX" sz="2000" dirty="0">
              <a:solidFill>
                <a:schemeClr val="tx1">
                  <a:lumMod val="50000"/>
                </a:schemeClr>
              </a:solidFill>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24" name="Triángulo rectángulo 12">
            <a:extLst>
              <a:ext uri="{FF2B5EF4-FFF2-40B4-BE49-F238E27FC236}">
                <a16:creationId xmlns:a16="http://schemas.microsoft.com/office/drawing/2014/main" id="{BE8520D0-1492-436C-87FB-52FBB019F66C}"/>
              </a:ext>
            </a:extLst>
          </p:cNvPr>
          <p:cNvSpPr/>
          <p:nvPr/>
        </p:nvSpPr>
        <p:spPr>
          <a:xfrm rot="10800000">
            <a:off x="2619441" y="176980"/>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Rectángulo 27">
            <a:extLst>
              <a:ext uri="{FF2B5EF4-FFF2-40B4-BE49-F238E27FC236}">
                <a16:creationId xmlns:a16="http://schemas.microsoft.com/office/drawing/2014/main" id="{CBAAA64B-B1D7-4873-8559-D423A78D270D}"/>
              </a:ext>
            </a:extLst>
          </p:cNvPr>
          <p:cNvSpPr/>
          <p:nvPr/>
        </p:nvSpPr>
        <p:spPr>
          <a:xfrm>
            <a:off x="3706983" y="176980"/>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25CC9029-25CD-4C86-B62A-02240385211A}"/>
              </a:ext>
            </a:extLst>
          </p:cNvPr>
          <p:cNvSpPr/>
          <p:nvPr/>
        </p:nvSpPr>
        <p:spPr>
          <a:xfrm rot="16200000">
            <a:off x="3719509" y="17955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7DF625C6-7933-4C15-9240-CCB42DDD405C}"/>
              </a:ext>
            </a:extLst>
          </p:cNvPr>
          <p:cNvSpPr/>
          <p:nvPr/>
        </p:nvSpPr>
        <p:spPr>
          <a:xfrm>
            <a:off x="2630789" y="1256368"/>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2" name="Triángulo rectángulo 12">
            <a:extLst>
              <a:ext uri="{FF2B5EF4-FFF2-40B4-BE49-F238E27FC236}">
                <a16:creationId xmlns:a16="http://schemas.microsoft.com/office/drawing/2014/main" id="{D955A4D0-887A-4FAA-99AC-BFE83248C8F3}"/>
              </a:ext>
            </a:extLst>
          </p:cNvPr>
          <p:cNvSpPr/>
          <p:nvPr/>
        </p:nvSpPr>
        <p:spPr>
          <a:xfrm rot="10800000">
            <a:off x="2630789" y="12563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F7D9C9C6-78E6-404D-A1EC-BE53814F59BC}"/>
              </a:ext>
            </a:extLst>
          </p:cNvPr>
          <p:cNvSpPr/>
          <p:nvPr/>
        </p:nvSpPr>
        <p:spPr>
          <a:xfrm>
            <a:off x="3718331" y="1256368"/>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4" name="Triángulo rectángulo 12">
            <a:extLst>
              <a:ext uri="{FF2B5EF4-FFF2-40B4-BE49-F238E27FC236}">
                <a16:creationId xmlns:a16="http://schemas.microsoft.com/office/drawing/2014/main" id="{C0792A12-5D43-44E5-8C5F-0197578F1B2E}"/>
              </a:ext>
            </a:extLst>
          </p:cNvPr>
          <p:cNvSpPr/>
          <p:nvPr/>
        </p:nvSpPr>
        <p:spPr>
          <a:xfrm>
            <a:off x="3730857" y="1258941"/>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36" name="Grupo 35">
            <a:extLst>
              <a:ext uri="{FF2B5EF4-FFF2-40B4-BE49-F238E27FC236}">
                <a16:creationId xmlns:a16="http://schemas.microsoft.com/office/drawing/2014/main" id="{434D4708-9F5A-4231-89DA-84F74F78427A}"/>
              </a:ext>
            </a:extLst>
          </p:cNvPr>
          <p:cNvGrpSpPr/>
          <p:nvPr/>
        </p:nvGrpSpPr>
        <p:grpSpPr>
          <a:xfrm>
            <a:off x="4805871" y="176980"/>
            <a:ext cx="1064845" cy="2075683"/>
            <a:chOff x="2211482" y="-28060"/>
            <a:chExt cx="1064845" cy="2075683"/>
          </a:xfrm>
        </p:grpSpPr>
        <p:sp>
          <p:nvSpPr>
            <p:cNvPr id="23" name="Triángulo rectángulo 12">
              <a:extLst>
                <a:ext uri="{FF2B5EF4-FFF2-40B4-BE49-F238E27FC236}">
                  <a16:creationId xmlns:a16="http://schemas.microsoft.com/office/drawing/2014/main" id="{E7DFCC3D-968E-4282-96EB-F5ECC9887E20}"/>
                </a:ext>
              </a:extLst>
            </p:cNvPr>
            <p:cNvSpPr/>
            <p:nvPr/>
          </p:nvSpPr>
          <p:spPr>
            <a:xfrm>
              <a:off x="2211485" y="-28060"/>
              <a:ext cx="1064842" cy="1013806"/>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5" name="Triángulo rectángulo 12">
              <a:extLst>
                <a:ext uri="{FF2B5EF4-FFF2-40B4-BE49-F238E27FC236}">
                  <a16:creationId xmlns:a16="http://schemas.microsoft.com/office/drawing/2014/main" id="{030AC041-1749-4A24-AFBD-FD3ACD5B8536}"/>
                </a:ext>
              </a:extLst>
            </p:cNvPr>
            <p:cNvSpPr/>
            <p:nvPr/>
          </p:nvSpPr>
          <p:spPr>
            <a:xfrm rot="5400000">
              <a:off x="2193557" y="964857"/>
              <a:ext cx="1100691" cy="1064841"/>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8" name="Rectángulo 37">
            <a:extLst>
              <a:ext uri="{FF2B5EF4-FFF2-40B4-BE49-F238E27FC236}">
                <a16:creationId xmlns:a16="http://schemas.microsoft.com/office/drawing/2014/main" id="{38071C14-B0E2-48C7-8434-F107602C6AE0}"/>
              </a:ext>
            </a:extLst>
          </p:cNvPr>
          <p:cNvSpPr/>
          <p:nvPr/>
        </p:nvSpPr>
        <p:spPr>
          <a:xfrm>
            <a:off x="1490160" y="192495"/>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9" name="Triángulo rectángulo 12">
            <a:extLst>
              <a:ext uri="{FF2B5EF4-FFF2-40B4-BE49-F238E27FC236}">
                <a16:creationId xmlns:a16="http://schemas.microsoft.com/office/drawing/2014/main" id="{C90E10EF-48A0-478D-82F2-4E0038BAF8BF}"/>
              </a:ext>
            </a:extLst>
          </p:cNvPr>
          <p:cNvSpPr/>
          <p:nvPr/>
        </p:nvSpPr>
        <p:spPr>
          <a:xfrm rot="16200000">
            <a:off x="1502686" y="1950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19E418F7-EEC8-4D8B-B104-186C1A333C48}"/>
              </a:ext>
            </a:extLst>
          </p:cNvPr>
          <p:cNvSpPr/>
          <p:nvPr/>
        </p:nvSpPr>
        <p:spPr>
          <a:xfrm>
            <a:off x="1501508" y="1271883"/>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1" name="Triángulo rectángulo 12">
            <a:extLst>
              <a:ext uri="{FF2B5EF4-FFF2-40B4-BE49-F238E27FC236}">
                <a16:creationId xmlns:a16="http://schemas.microsoft.com/office/drawing/2014/main" id="{D56B3318-066F-4B5E-95DC-9225D047636E}"/>
              </a:ext>
            </a:extLst>
          </p:cNvPr>
          <p:cNvSpPr/>
          <p:nvPr/>
        </p:nvSpPr>
        <p:spPr>
          <a:xfrm>
            <a:off x="1514034" y="1274456"/>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7A88D7C9-90A0-4FFA-9BBD-F271B1299F87}"/>
              </a:ext>
            </a:extLst>
          </p:cNvPr>
          <p:cNvSpPr/>
          <p:nvPr/>
        </p:nvSpPr>
        <p:spPr>
          <a:xfrm>
            <a:off x="402384" y="198283"/>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6" name="Triángulo rectángulo 12">
            <a:extLst>
              <a:ext uri="{FF2B5EF4-FFF2-40B4-BE49-F238E27FC236}">
                <a16:creationId xmlns:a16="http://schemas.microsoft.com/office/drawing/2014/main" id="{7C4D7DA0-098A-44E3-AA5C-8FC18D74E3CB}"/>
              </a:ext>
            </a:extLst>
          </p:cNvPr>
          <p:cNvSpPr/>
          <p:nvPr/>
        </p:nvSpPr>
        <p:spPr>
          <a:xfrm rot="10800000">
            <a:off x="402384" y="19828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22745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B96ACDC-2F55-470D-BDC2-D779DE663EA6}"/>
              </a:ext>
            </a:extLst>
          </p:cNvPr>
          <p:cNvSpPr txBox="1"/>
          <p:nvPr/>
        </p:nvSpPr>
        <p:spPr>
          <a:xfrm>
            <a:off x="2818476" y="475915"/>
            <a:ext cx="7238710" cy="4637167"/>
          </a:xfrm>
          <a:prstGeom prst="rect">
            <a:avLst/>
          </a:prstGeom>
          <a:noFill/>
        </p:spPr>
        <p:txBody>
          <a:bodyPr wrap="square">
            <a:spAutoFit/>
          </a:bodyPr>
          <a:lstStyle/>
          <a:p>
            <a:pPr algn="just">
              <a:lnSpc>
                <a:spcPct val="150000"/>
              </a:lnSpc>
              <a:spcAft>
                <a:spcPts val="800"/>
              </a:spcAft>
            </a:pPr>
            <a:r>
              <a:rPr lang="es-ES" sz="2000" b="1" dirty="0">
                <a:solidFill>
                  <a:schemeClr val="bg2">
                    <a:lumMod val="25000"/>
                  </a:schemeClr>
                </a:solidFill>
                <a:effectLst/>
                <a:latin typeface="Century Gothic" panose="020B0502020202020204" pitchFamily="34" charset="0"/>
                <a:ea typeface="Yu Mincho" panose="02020400000000000000" pitchFamily="18" charset="-128"/>
                <a:cs typeface="Times New Roman" panose="02020603050405020304" pitchFamily="18" charset="0"/>
              </a:rPr>
              <a:t>Dentro de la disciplina del Diseño, consultando al Manual de Diseño Industrial, indica que los requerimientos:</a:t>
            </a:r>
          </a:p>
          <a:p>
            <a:pPr algn="just">
              <a:lnSpc>
                <a:spcPct val="150000"/>
              </a:lnSpc>
              <a:spcAft>
                <a:spcPts val="800"/>
              </a:spcAft>
            </a:pPr>
            <a:endParaRPr lang="es-MX" sz="2000"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r>
              <a:rPr lang="es-ES" b="1" dirty="0">
                <a:effectLst/>
                <a:latin typeface="Century Gothic" panose="020B0502020202020204" pitchFamily="34" charset="0"/>
                <a:ea typeface="Yu Mincho" panose="02020400000000000000" pitchFamily="18" charset="-128"/>
                <a:cs typeface="Times New Roman" panose="02020603050405020304" pitchFamily="18" charset="0"/>
              </a:rPr>
              <a:t>Son variables que deben cumplir una solución cuantitativa y cualitativa, son fijados previamente, siendo requisitos que el solucionador de problemas debe cumplir. Asimismo, constituyen variables que limitan las alternativas de solución en el diseño. El término requerimiento es sinónimo de restricción, especificación o condición variable. (Rodríguez, 1985</a:t>
            </a:r>
            <a:r>
              <a:rPr lang="es-ES" b="1" dirty="0" smtClean="0">
                <a:effectLst/>
                <a:latin typeface="Century Gothic" panose="020B0502020202020204" pitchFamily="34" charset="0"/>
                <a:ea typeface="Yu Mincho" panose="02020400000000000000" pitchFamily="18" charset="-128"/>
                <a:cs typeface="Times New Roman" panose="02020603050405020304" pitchFamily="18" charset="0"/>
              </a:rPr>
              <a:t>)</a:t>
            </a:r>
            <a:endParaRPr lang="es-MX" b="1" dirty="0">
              <a:effectLst/>
              <a:latin typeface="Century Gothic" panose="020B0502020202020204" pitchFamily="34" charset="0"/>
              <a:ea typeface="Yu Mincho" panose="02020400000000000000" pitchFamily="18" charset="-128"/>
              <a:cs typeface="Times New Roman" panose="02020603050405020304" pitchFamily="18" charset="0"/>
            </a:endParaRPr>
          </a:p>
        </p:txBody>
      </p:sp>
      <p:sp>
        <p:nvSpPr>
          <p:cNvPr id="13" name="Elipse 12">
            <a:extLst>
              <a:ext uri="{FF2B5EF4-FFF2-40B4-BE49-F238E27FC236}">
                <a16:creationId xmlns:a16="http://schemas.microsoft.com/office/drawing/2014/main" id="{635F1453-3F36-4FF0-91A0-C017C480345A}"/>
              </a:ext>
            </a:extLst>
          </p:cNvPr>
          <p:cNvSpPr/>
          <p:nvPr/>
        </p:nvSpPr>
        <p:spPr>
          <a:xfrm rot="5400000">
            <a:off x="1987220" y="3364570"/>
            <a:ext cx="549305" cy="549305"/>
          </a:xfrm>
          <a:prstGeom prst="ellipse">
            <a:avLst/>
          </a:prstGeom>
          <a:solidFill>
            <a:schemeClr val="accent2"/>
          </a:solidFill>
          <a:ln w="57150">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 name="Rectángulo 2">
            <a:extLst>
              <a:ext uri="{FF2B5EF4-FFF2-40B4-BE49-F238E27FC236}">
                <a16:creationId xmlns:a16="http://schemas.microsoft.com/office/drawing/2014/main" id="{AF64CA2C-891F-4C84-BC81-13F84341DF6D}"/>
              </a:ext>
            </a:extLst>
          </p:cNvPr>
          <p:cNvSpPr/>
          <p:nvPr/>
        </p:nvSpPr>
        <p:spPr>
          <a:xfrm rot="5400000">
            <a:off x="1581862" y="2676433"/>
            <a:ext cx="1360021" cy="549305"/>
          </a:xfrm>
          <a:prstGeom prst="rect">
            <a:avLst/>
          </a:prstGeom>
          <a:solidFill>
            <a:schemeClr val="accent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9" name="Elipse 8">
            <a:extLst>
              <a:ext uri="{FF2B5EF4-FFF2-40B4-BE49-F238E27FC236}">
                <a16:creationId xmlns:a16="http://schemas.microsoft.com/office/drawing/2014/main" id="{E0DFD5C3-9503-42D8-A612-DA0F5AA57605}"/>
              </a:ext>
            </a:extLst>
          </p:cNvPr>
          <p:cNvSpPr/>
          <p:nvPr/>
        </p:nvSpPr>
        <p:spPr>
          <a:xfrm rot="5400000">
            <a:off x="1987222" y="2021259"/>
            <a:ext cx="549305" cy="549305"/>
          </a:xfrm>
          <a:prstGeom prst="ellipse">
            <a:avLst/>
          </a:prstGeom>
          <a:ln w="57150"/>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77EA9465-9F63-402D-915C-B38A5F3AEE4B}"/>
              </a:ext>
            </a:extLst>
          </p:cNvPr>
          <p:cNvSpPr/>
          <p:nvPr/>
        </p:nvSpPr>
        <p:spPr>
          <a:xfrm>
            <a:off x="1220261" y="5843543"/>
            <a:ext cx="996294" cy="978743"/>
          </a:xfrm>
          <a:prstGeom prst="rect">
            <a:avLst/>
          </a:prstGeom>
          <a:solidFill>
            <a:schemeClr val="accent6">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939DAAA8-9F9B-49D8-87B5-4E16CB68F5EA}"/>
              </a:ext>
            </a:extLst>
          </p:cNvPr>
          <p:cNvSpPr/>
          <p:nvPr/>
        </p:nvSpPr>
        <p:spPr>
          <a:xfrm rot="10800000">
            <a:off x="1220261" y="585864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95E8A32E-366F-4416-8E1F-AF664F808E62}"/>
              </a:ext>
            </a:extLst>
          </p:cNvPr>
          <p:cNvSpPr/>
          <p:nvPr/>
        </p:nvSpPr>
        <p:spPr>
          <a:xfrm>
            <a:off x="2307803" y="584354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8" name="Triángulo rectángulo 12">
            <a:extLst>
              <a:ext uri="{FF2B5EF4-FFF2-40B4-BE49-F238E27FC236}">
                <a16:creationId xmlns:a16="http://schemas.microsoft.com/office/drawing/2014/main" id="{73A8FB53-6764-4746-9553-F1D8C67D0D22}"/>
              </a:ext>
            </a:extLst>
          </p:cNvPr>
          <p:cNvSpPr/>
          <p:nvPr/>
        </p:nvSpPr>
        <p:spPr>
          <a:xfrm rot="16200000">
            <a:off x="2320329" y="585864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F380FA4D-92B5-44D5-82D3-7CB1675C0E6E}"/>
              </a:ext>
            </a:extLst>
          </p:cNvPr>
          <p:cNvSpPr/>
          <p:nvPr/>
        </p:nvSpPr>
        <p:spPr>
          <a:xfrm>
            <a:off x="4524626" y="5843543"/>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0" name="Triángulo rectángulo 12">
            <a:extLst>
              <a:ext uri="{FF2B5EF4-FFF2-40B4-BE49-F238E27FC236}">
                <a16:creationId xmlns:a16="http://schemas.microsoft.com/office/drawing/2014/main" id="{476D98B9-150C-480E-81CF-40D621D986C9}"/>
              </a:ext>
            </a:extLst>
          </p:cNvPr>
          <p:cNvSpPr/>
          <p:nvPr/>
        </p:nvSpPr>
        <p:spPr>
          <a:xfrm rot="10800000">
            <a:off x="4524626" y="5836053"/>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283BBE2F-E2A8-48E2-84AF-0F4DCE9E0E5D}"/>
              </a:ext>
            </a:extLst>
          </p:cNvPr>
          <p:cNvSpPr/>
          <p:nvPr/>
        </p:nvSpPr>
        <p:spPr>
          <a:xfrm>
            <a:off x="5612168" y="5843543"/>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2" name="Triángulo rectángulo 12">
            <a:extLst>
              <a:ext uri="{FF2B5EF4-FFF2-40B4-BE49-F238E27FC236}">
                <a16:creationId xmlns:a16="http://schemas.microsoft.com/office/drawing/2014/main" id="{6D24E9E8-3749-4A98-B6AA-DA2D295A3198}"/>
              </a:ext>
            </a:extLst>
          </p:cNvPr>
          <p:cNvSpPr/>
          <p:nvPr/>
        </p:nvSpPr>
        <p:spPr>
          <a:xfrm>
            <a:off x="5624694" y="5836053"/>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a:extLst>
              <a:ext uri="{FF2B5EF4-FFF2-40B4-BE49-F238E27FC236}">
                <a16:creationId xmlns:a16="http://schemas.microsoft.com/office/drawing/2014/main" id="{A65200BC-CD1A-4C6E-B68E-525E62F2A7F3}"/>
              </a:ext>
            </a:extLst>
          </p:cNvPr>
          <p:cNvSpPr/>
          <p:nvPr/>
        </p:nvSpPr>
        <p:spPr>
          <a:xfrm>
            <a:off x="90980" y="584354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4" name="Triángulo rectángulo 12">
            <a:extLst>
              <a:ext uri="{FF2B5EF4-FFF2-40B4-BE49-F238E27FC236}">
                <a16:creationId xmlns:a16="http://schemas.microsoft.com/office/drawing/2014/main" id="{54C5A899-8511-4610-966C-D8501BA280A0}"/>
              </a:ext>
            </a:extLst>
          </p:cNvPr>
          <p:cNvSpPr/>
          <p:nvPr/>
        </p:nvSpPr>
        <p:spPr>
          <a:xfrm rot="16200000">
            <a:off x="103506" y="585864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ABCC994A-15D9-4B25-A357-EC125602F716}"/>
              </a:ext>
            </a:extLst>
          </p:cNvPr>
          <p:cNvSpPr/>
          <p:nvPr/>
        </p:nvSpPr>
        <p:spPr>
          <a:xfrm>
            <a:off x="3395345" y="5843543"/>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6" name="Triángulo rectángulo 12">
            <a:extLst>
              <a:ext uri="{FF2B5EF4-FFF2-40B4-BE49-F238E27FC236}">
                <a16:creationId xmlns:a16="http://schemas.microsoft.com/office/drawing/2014/main" id="{0F343EA8-6790-4E19-A190-DAD7F2F74BED}"/>
              </a:ext>
            </a:extLst>
          </p:cNvPr>
          <p:cNvSpPr/>
          <p:nvPr/>
        </p:nvSpPr>
        <p:spPr>
          <a:xfrm>
            <a:off x="3382819" y="5833479"/>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Rectángulo 26">
            <a:extLst>
              <a:ext uri="{FF2B5EF4-FFF2-40B4-BE49-F238E27FC236}">
                <a16:creationId xmlns:a16="http://schemas.microsoft.com/office/drawing/2014/main" id="{9DEAC2FC-A346-4FA4-85B1-6AE43E053000}"/>
              </a:ext>
            </a:extLst>
          </p:cNvPr>
          <p:cNvSpPr/>
          <p:nvPr/>
        </p:nvSpPr>
        <p:spPr>
          <a:xfrm>
            <a:off x="7842292" y="5819668"/>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8" name="Triángulo rectángulo 12">
            <a:extLst>
              <a:ext uri="{FF2B5EF4-FFF2-40B4-BE49-F238E27FC236}">
                <a16:creationId xmlns:a16="http://schemas.microsoft.com/office/drawing/2014/main" id="{98C3208E-AB9F-4627-84F6-7E4EE5C50346}"/>
              </a:ext>
            </a:extLst>
          </p:cNvPr>
          <p:cNvSpPr/>
          <p:nvPr/>
        </p:nvSpPr>
        <p:spPr>
          <a:xfrm rot="10800000">
            <a:off x="7842292" y="58347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454DB868-DF2B-407B-AE43-EB8CDA74EBD5}"/>
              </a:ext>
            </a:extLst>
          </p:cNvPr>
          <p:cNvSpPr/>
          <p:nvPr/>
        </p:nvSpPr>
        <p:spPr>
          <a:xfrm>
            <a:off x="8929834" y="5819668"/>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BD17F1A2-E2C5-4974-8C16-2ECF2A428DFE}"/>
              </a:ext>
            </a:extLst>
          </p:cNvPr>
          <p:cNvSpPr/>
          <p:nvPr/>
        </p:nvSpPr>
        <p:spPr>
          <a:xfrm rot="16200000">
            <a:off x="8942360" y="58347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361407A3-9085-4F24-9C2F-C7E6C8AFF28E}"/>
              </a:ext>
            </a:extLst>
          </p:cNvPr>
          <p:cNvSpPr/>
          <p:nvPr/>
        </p:nvSpPr>
        <p:spPr>
          <a:xfrm>
            <a:off x="11146657" y="5819668"/>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2" name="Triángulo rectángulo 12">
            <a:extLst>
              <a:ext uri="{FF2B5EF4-FFF2-40B4-BE49-F238E27FC236}">
                <a16:creationId xmlns:a16="http://schemas.microsoft.com/office/drawing/2014/main" id="{CC553D02-6D24-4C07-9392-BBA03C2CCA53}"/>
              </a:ext>
            </a:extLst>
          </p:cNvPr>
          <p:cNvSpPr/>
          <p:nvPr/>
        </p:nvSpPr>
        <p:spPr>
          <a:xfrm rot="10800000">
            <a:off x="11146657" y="5812178"/>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47A020F4-99AC-4808-A87B-3B6393BD2A1D}"/>
              </a:ext>
            </a:extLst>
          </p:cNvPr>
          <p:cNvSpPr/>
          <p:nvPr/>
        </p:nvSpPr>
        <p:spPr>
          <a:xfrm>
            <a:off x="6713011" y="5819668"/>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6" name="Triángulo rectángulo 12">
            <a:extLst>
              <a:ext uri="{FF2B5EF4-FFF2-40B4-BE49-F238E27FC236}">
                <a16:creationId xmlns:a16="http://schemas.microsoft.com/office/drawing/2014/main" id="{40AED745-BD50-4BF0-848B-7F0DD7B78D10}"/>
              </a:ext>
            </a:extLst>
          </p:cNvPr>
          <p:cNvSpPr/>
          <p:nvPr/>
        </p:nvSpPr>
        <p:spPr>
          <a:xfrm rot="16200000">
            <a:off x="6725537" y="58347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DF6E3F33-0D14-4DDB-B5C6-C681F53D9A25}"/>
              </a:ext>
            </a:extLst>
          </p:cNvPr>
          <p:cNvSpPr/>
          <p:nvPr/>
        </p:nvSpPr>
        <p:spPr>
          <a:xfrm>
            <a:off x="10017376" y="5819668"/>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8" name="Triángulo rectángulo 12">
            <a:extLst>
              <a:ext uri="{FF2B5EF4-FFF2-40B4-BE49-F238E27FC236}">
                <a16:creationId xmlns:a16="http://schemas.microsoft.com/office/drawing/2014/main" id="{0CAC340D-8671-4871-87CC-DEE4617520EA}"/>
              </a:ext>
            </a:extLst>
          </p:cNvPr>
          <p:cNvSpPr/>
          <p:nvPr/>
        </p:nvSpPr>
        <p:spPr>
          <a:xfrm>
            <a:off x="10004850" y="5809604"/>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Elipse 43">
            <a:extLst>
              <a:ext uri="{FF2B5EF4-FFF2-40B4-BE49-F238E27FC236}">
                <a16:creationId xmlns:a16="http://schemas.microsoft.com/office/drawing/2014/main" id="{E1F5C5A3-06BC-4DDE-A9DF-D5CABC673D16}"/>
              </a:ext>
            </a:extLst>
          </p:cNvPr>
          <p:cNvSpPr/>
          <p:nvPr/>
        </p:nvSpPr>
        <p:spPr>
          <a:xfrm rot="5400000">
            <a:off x="1987426" y="4838430"/>
            <a:ext cx="549305" cy="549305"/>
          </a:xfrm>
          <a:prstGeom prst="ellipse">
            <a:avLst/>
          </a:prstGeom>
          <a:solidFill>
            <a:schemeClr val="accent2"/>
          </a:solidFill>
          <a:ln w="57150">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6" name="Elipse 45">
            <a:extLst>
              <a:ext uri="{FF2B5EF4-FFF2-40B4-BE49-F238E27FC236}">
                <a16:creationId xmlns:a16="http://schemas.microsoft.com/office/drawing/2014/main" id="{A7E46153-E1F1-445C-A668-0A3AE63EA7EB}"/>
              </a:ext>
            </a:extLst>
          </p:cNvPr>
          <p:cNvSpPr/>
          <p:nvPr/>
        </p:nvSpPr>
        <p:spPr>
          <a:xfrm rot="5400000">
            <a:off x="1987423" y="4055312"/>
            <a:ext cx="549305" cy="549305"/>
          </a:xfrm>
          <a:prstGeom prst="ellipse">
            <a:avLst/>
          </a:prstGeom>
          <a:ln w="57150"/>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94681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B96ACDC-2F55-470D-BDC2-D779DE663EA6}"/>
              </a:ext>
            </a:extLst>
          </p:cNvPr>
          <p:cNvSpPr txBox="1"/>
          <p:nvPr/>
        </p:nvSpPr>
        <p:spPr>
          <a:xfrm>
            <a:off x="3292748" y="1135183"/>
            <a:ext cx="6724628" cy="2964914"/>
          </a:xfrm>
          <a:prstGeom prst="rect">
            <a:avLst/>
          </a:prstGeom>
          <a:noFill/>
        </p:spPr>
        <p:txBody>
          <a:bodyPr wrap="square">
            <a:spAutoFit/>
          </a:bodyPr>
          <a:lstStyle/>
          <a:p>
            <a:pPr algn="just">
              <a:lnSpc>
                <a:spcPct val="150000"/>
              </a:lnSpc>
              <a:spcAft>
                <a:spcPts val="800"/>
              </a:spcAft>
            </a:pPr>
            <a:endParaRPr lang="es-MX" sz="2000" b="1" dirty="0">
              <a:effectLst/>
              <a:latin typeface="Century Gothic" panose="020B0502020202020204" pitchFamily="34" charset="0"/>
              <a:ea typeface="Yu Mincho" panose="02020400000000000000" pitchFamily="18" charset="-128"/>
              <a:cs typeface="Times New Roman" panose="02020603050405020304" pitchFamily="18" charset="0"/>
            </a:endParaRPr>
          </a:p>
          <a:p>
            <a:pPr algn="just">
              <a:lnSpc>
                <a:spcPct val="150000"/>
              </a:lnSpc>
              <a:spcAft>
                <a:spcPts val="800"/>
              </a:spcAft>
            </a:pPr>
            <a:r>
              <a:rPr lang="es-ES" sz="2000" b="1" dirty="0" smtClean="0">
                <a:effectLst/>
                <a:latin typeface="Century Gothic" panose="020B0502020202020204" pitchFamily="34" charset="0"/>
                <a:ea typeface="Yu Mincho" panose="02020400000000000000" pitchFamily="18" charset="-128"/>
                <a:cs typeface="Times New Roman" panose="02020603050405020304" pitchFamily="18" charset="0"/>
              </a:rPr>
              <a:t>Por </a:t>
            </a:r>
            <a:r>
              <a:rPr lang="es-ES" sz="2000" b="1" dirty="0">
                <a:effectLst/>
                <a:latin typeface="Century Gothic" panose="020B0502020202020204" pitchFamily="34" charset="0"/>
                <a:ea typeface="Yu Mincho" panose="02020400000000000000" pitchFamily="18" charset="-128"/>
                <a:cs typeface="Times New Roman" panose="02020603050405020304" pitchFamily="18" charset="0"/>
              </a:rPr>
              <a:t>otra parte, en el libro “Diseño de Producto. El Proceso de Diseño”, se indica que los requerimientos son especificaciones del diseño de producto, constituyendo las directrices que debe seguir el diseño. (Alcaide Marzal, Diego, &amp; Artacho, 2001)</a:t>
            </a:r>
            <a:endParaRPr lang="es-MX" sz="2000" b="1" dirty="0">
              <a:effectLst/>
              <a:latin typeface="Century Gothic" panose="020B0502020202020204" pitchFamily="34" charset="0"/>
              <a:ea typeface="Yu Mincho" panose="020B0400000000000000" pitchFamily="18" charset="-128"/>
              <a:cs typeface="Times New Roman" panose="02020603050405020304" pitchFamily="18" charset="0"/>
            </a:endParaRPr>
          </a:p>
        </p:txBody>
      </p:sp>
      <p:sp>
        <p:nvSpPr>
          <p:cNvPr id="13" name="Elipse 12">
            <a:extLst>
              <a:ext uri="{FF2B5EF4-FFF2-40B4-BE49-F238E27FC236}">
                <a16:creationId xmlns:a16="http://schemas.microsoft.com/office/drawing/2014/main" id="{635F1453-3F36-4FF0-91A0-C017C480345A}"/>
              </a:ext>
            </a:extLst>
          </p:cNvPr>
          <p:cNvSpPr/>
          <p:nvPr/>
        </p:nvSpPr>
        <p:spPr>
          <a:xfrm rot="5400000">
            <a:off x="2216349" y="2670119"/>
            <a:ext cx="549305" cy="549305"/>
          </a:xfrm>
          <a:prstGeom prst="ellipse">
            <a:avLst/>
          </a:prstGeom>
          <a:solidFill>
            <a:schemeClr val="accent2"/>
          </a:solidFill>
          <a:ln w="57150">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 name="Rectángulo 2">
            <a:extLst>
              <a:ext uri="{FF2B5EF4-FFF2-40B4-BE49-F238E27FC236}">
                <a16:creationId xmlns:a16="http://schemas.microsoft.com/office/drawing/2014/main" id="{AF64CA2C-891F-4C84-BC81-13F84341DF6D}"/>
              </a:ext>
            </a:extLst>
          </p:cNvPr>
          <p:cNvSpPr/>
          <p:nvPr/>
        </p:nvSpPr>
        <p:spPr>
          <a:xfrm rot="5400000">
            <a:off x="1810991" y="1981982"/>
            <a:ext cx="1360021" cy="549305"/>
          </a:xfrm>
          <a:prstGeom prst="rect">
            <a:avLst/>
          </a:prstGeom>
          <a:solidFill>
            <a:schemeClr val="accent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9" name="Elipse 8">
            <a:extLst>
              <a:ext uri="{FF2B5EF4-FFF2-40B4-BE49-F238E27FC236}">
                <a16:creationId xmlns:a16="http://schemas.microsoft.com/office/drawing/2014/main" id="{E0DFD5C3-9503-42D8-A612-DA0F5AA57605}"/>
              </a:ext>
            </a:extLst>
          </p:cNvPr>
          <p:cNvSpPr/>
          <p:nvPr/>
        </p:nvSpPr>
        <p:spPr>
          <a:xfrm rot="5400000">
            <a:off x="2216351" y="1326808"/>
            <a:ext cx="549305" cy="549305"/>
          </a:xfrm>
          <a:prstGeom prst="ellipse">
            <a:avLst/>
          </a:prstGeom>
          <a:ln w="57150"/>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77EA9465-9F63-402D-915C-B38A5F3AEE4B}"/>
              </a:ext>
            </a:extLst>
          </p:cNvPr>
          <p:cNvSpPr/>
          <p:nvPr/>
        </p:nvSpPr>
        <p:spPr>
          <a:xfrm>
            <a:off x="1220261" y="5843543"/>
            <a:ext cx="996294" cy="978743"/>
          </a:xfrm>
          <a:prstGeom prst="rect">
            <a:avLst/>
          </a:prstGeom>
          <a:solidFill>
            <a:schemeClr val="accent6">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6" name="Triángulo rectángulo 12">
            <a:extLst>
              <a:ext uri="{FF2B5EF4-FFF2-40B4-BE49-F238E27FC236}">
                <a16:creationId xmlns:a16="http://schemas.microsoft.com/office/drawing/2014/main" id="{939DAAA8-9F9B-49D8-87B5-4E16CB68F5EA}"/>
              </a:ext>
            </a:extLst>
          </p:cNvPr>
          <p:cNvSpPr/>
          <p:nvPr/>
        </p:nvSpPr>
        <p:spPr>
          <a:xfrm rot="10800000">
            <a:off x="1220261" y="585864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95E8A32E-366F-4416-8E1F-AF664F808E62}"/>
              </a:ext>
            </a:extLst>
          </p:cNvPr>
          <p:cNvSpPr/>
          <p:nvPr/>
        </p:nvSpPr>
        <p:spPr>
          <a:xfrm>
            <a:off x="2307803" y="584354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18" name="Triángulo rectángulo 12">
            <a:extLst>
              <a:ext uri="{FF2B5EF4-FFF2-40B4-BE49-F238E27FC236}">
                <a16:creationId xmlns:a16="http://schemas.microsoft.com/office/drawing/2014/main" id="{73A8FB53-6764-4746-9553-F1D8C67D0D22}"/>
              </a:ext>
            </a:extLst>
          </p:cNvPr>
          <p:cNvSpPr/>
          <p:nvPr/>
        </p:nvSpPr>
        <p:spPr>
          <a:xfrm rot="16200000">
            <a:off x="2320329" y="585864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F380FA4D-92B5-44D5-82D3-7CB1675C0E6E}"/>
              </a:ext>
            </a:extLst>
          </p:cNvPr>
          <p:cNvSpPr/>
          <p:nvPr/>
        </p:nvSpPr>
        <p:spPr>
          <a:xfrm>
            <a:off x="4524626" y="5843543"/>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0" name="Triángulo rectángulo 12">
            <a:extLst>
              <a:ext uri="{FF2B5EF4-FFF2-40B4-BE49-F238E27FC236}">
                <a16:creationId xmlns:a16="http://schemas.microsoft.com/office/drawing/2014/main" id="{476D98B9-150C-480E-81CF-40D621D986C9}"/>
              </a:ext>
            </a:extLst>
          </p:cNvPr>
          <p:cNvSpPr/>
          <p:nvPr/>
        </p:nvSpPr>
        <p:spPr>
          <a:xfrm rot="10800000">
            <a:off x="4524626" y="5836053"/>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283BBE2F-E2A8-48E2-84AF-0F4DCE9E0E5D}"/>
              </a:ext>
            </a:extLst>
          </p:cNvPr>
          <p:cNvSpPr/>
          <p:nvPr/>
        </p:nvSpPr>
        <p:spPr>
          <a:xfrm>
            <a:off x="5612168" y="5843543"/>
            <a:ext cx="996294" cy="978743"/>
          </a:xfrm>
          <a:prstGeom prst="rect">
            <a:avLst/>
          </a:prstGeom>
          <a:solidFill>
            <a:schemeClr val="accent5">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2" name="Triángulo rectángulo 12">
            <a:extLst>
              <a:ext uri="{FF2B5EF4-FFF2-40B4-BE49-F238E27FC236}">
                <a16:creationId xmlns:a16="http://schemas.microsoft.com/office/drawing/2014/main" id="{6D24E9E8-3749-4A98-B6AA-DA2D295A3198}"/>
              </a:ext>
            </a:extLst>
          </p:cNvPr>
          <p:cNvSpPr/>
          <p:nvPr/>
        </p:nvSpPr>
        <p:spPr>
          <a:xfrm>
            <a:off x="5624694" y="5836053"/>
            <a:ext cx="996294" cy="99372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Rectángulo 22">
            <a:extLst>
              <a:ext uri="{FF2B5EF4-FFF2-40B4-BE49-F238E27FC236}">
                <a16:creationId xmlns:a16="http://schemas.microsoft.com/office/drawing/2014/main" id="{A65200BC-CD1A-4C6E-B68E-525E62F2A7F3}"/>
              </a:ext>
            </a:extLst>
          </p:cNvPr>
          <p:cNvSpPr/>
          <p:nvPr/>
        </p:nvSpPr>
        <p:spPr>
          <a:xfrm>
            <a:off x="90980" y="5843543"/>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4" name="Triángulo rectángulo 12">
            <a:extLst>
              <a:ext uri="{FF2B5EF4-FFF2-40B4-BE49-F238E27FC236}">
                <a16:creationId xmlns:a16="http://schemas.microsoft.com/office/drawing/2014/main" id="{54C5A899-8511-4610-966C-D8501BA280A0}"/>
              </a:ext>
            </a:extLst>
          </p:cNvPr>
          <p:cNvSpPr/>
          <p:nvPr/>
        </p:nvSpPr>
        <p:spPr>
          <a:xfrm rot="16200000">
            <a:off x="103506" y="5858643"/>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ángulo 24">
            <a:extLst>
              <a:ext uri="{FF2B5EF4-FFF2-40B4-BE49-F238E27FC236}">
                <a16:creationId xmlns:a16="http://schemas.microsoft.com/office/drawing/2014/main" id="{ABCC994A-15D9-4B25-A357-EC125602F716}"/>
              </a:ext>
            </a:extLst>
          </p:cNvPr>
          <p:cNvSpPr/>
          <p:nvPr/>
        </p:nvSpPr>
        <p:spPr>
          <a:xfrm>
            <a:off x="3395345" y="5843543"/>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6" name="Triángulo rectángulo 12">
            <a:extLst>
              <a:ext uri="{FF2B5EF4-FFF2-40B4-BE49-F238E27FC236}">
                <a16:creationId xmlns:a16="http://schemas.microsoft.com/office/drawing/2014/main" id="{0F343EA8-6790-4E19-A190-DAD7F2F74BED}"/>
              </a:ext>
            </a:extLst>
          </p:cNvPr>
          <p:cNvSpPr/>
          <p:nvPr/>
        </p:nvSpPr>
        <p:spPr>
          <a:xfrm>
            <a:off x="3382819" y="5833479"/>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Rectángulo 26">
            <a:extLst>
              <a:ext uri="{FF2B5EF4-FFF2-40B4-BE49-F238E27FC236}">
                <a16:creationId xmlns:a16="http://schemas.microsoft.com/office/drawing/2014/main" id="{9DEAC2FC-A346-4FA4-85B1-6AE43E053000}"/>
              </a:ext>
            </a:extLst>
          </p:cNvPr>
          <p:cNvSpPr/>
          <p:nvPr/>
        </p:nvSpPr>
        <p:spPr>
          <a:xfrm>
            <a:off x="7842292" y="5819668"/>
            <a:ext cx="996294" cy="978743"/>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28" name="Triángulo rectángulo 12">
            <a:extLst>
              <a:ext uri="{FF2B5EF4-FFF2-40B4-BE49-F238E27FC236}">
                <a16:creationId xmlns:a16="http://schemas.microsoft.com/office/drawing/2014/main" id="{98C3208E-AB9F-4627-84F6-7E4EE5C50346}"/>
              </a:ext>
            </a:extLst>
          </p:cNvPr>
          <p:cNvSpPr/>
          <p:nvPr/>
        </p:nvSpPr>
        <p:spPr>
          <a:xfrm rot="10800000">
            <a:off x="7842292" y="58347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ángulo 28">
            <a:extLst>
              <a:ext uri="{FF2B5EF4-FFF2-40B4-BE49-F238E27FC236}">
                <a16:creationId xmlns:a16="http://schemas.microsoft.com/office/drawing/2014/main" id="{454DB868-DF2B-407B-AE43-EB8CDA74EBD5}"/>
              </a:ext>
            </a:extLst>
          </p:cNvPr>
          <p:cNvSpPr/>
          <p:nvPr/>
        </p:nvSpPr>
        <p:spPr>
          <a:xfrm>
            <a:off x="8929834" y="5819668"/>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0" name="Triángulo rectángulo 12">
            <a:extLst>
              <a:ext uri="{FF2B5EF4-FFF2-40B4-BE49-F238E27FC236}">
                <a16:creationId xmlns:a16="http://schemas.microsoft.com/office/drawing/2014/main" id="{BD17F1A2-E2C5-4974-8C16-2ECF2A428DFE}"/>
              </a:ext>
            </a:extLst>
          </p:cNvPr>
          <p:cNvSpPr/>
          <p:nvPr/>
        </p:nvSpPr>
        <p:spPr>
          <a:xfrm rot="16200000">
            <a:off x="8942360" y="58347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361407A3-9085-4F24-9C2F-C7E6C8AFF28E}"/>
              </a:ext>
            </a:extLst>
          </p:cNvPr>
          <p:cNvSpPr/>
          <p:nvPr/>
        </p:nvSpPr>
        <p:spPr>
          <a:xfrm>
            <a:off x="11146657" y="5819668"/>
            <a:ext cx="996294" cy="978743"/>
          </a:xfrm>
          <a:prstGeom prst="rect">
            <a:avLst/>
          </a:prstGeom>
          <a:solidFill>
            <a:schemeClr val="tx2"/>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2" name="Triángulo rectángulo 12">
            <a:extLst>
              <a:ext uri="{FF2B5EF4-FFF2-40B4-BE49-F238E27FC236}">
                <a16:creationId xmlns:a16="http://schemas.microsoft.com/office/drawing/2014/main" id="{CC553D02-6D24-4C07-9392-BBA03C2CCA53}"/>
              </a:ext>
            </a:extLst>
          </p:cNvPr>
          <p:cNvSpPr/>
          <p:nvPr/>
        </p:nvSpPr>
        <p:spPr>
          <a:xfrm rot="10800000">
            <a:off x="11146657" y="5812178"/>
            <a:ext cx="996294" cy="971132"/>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47A020F4-99AC-4808-A87B-3B6393BD2A1D}"/>
              </a:ext>
            </a:extLst>
          </p:cNvPr>
          <p:cNvSpPr/>
          <p:nvPr/>
        </p:nvSpPr>
        <p:spPr>
          <a:xfrm>
            <a:off x="6713011" y="5819668"/>
            <a:ext cx="996294" cy="978743"/>
          </a:xfrm>
          <a:prstGeom prst="rect">
            <a:avLst/>
          </a:prstGeom>
          <a:solidFill>
            <a:schemeClr val="accent4">
              <a:lumMod val="20000"/>
              <a:lumOff val="80000"/>
            </a:schemeClr>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6" name="Triángulo rectángulo 12">
            <a:extLst>
              <a:ext uri="{FF2B5EF4-FFF2-40B4-BE49-F238E27FC236}">
                <a16:creationId xmlns:a16="http://schemas.microsoft.com/office/drawing/2014/main" id="{40AED745-BD50-4BF0-848B-7F0DD7B78D10}"/>
              </a:ext>
            </a:extLst>
          </p:cNvPr>
          <p:cNvSpPr/>
          <p:nvPr/>
        </p:nvSpPr>
        <p:spPr>
          <a:xfrm rot="16200000">
            <a:off x="6725537" y="5834768"/>
            <a:ext cx="996294" cy="948543"/>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DF6E3F33-0D14-4DDB-B5C6-C681F53D9A25}"/>
              </a:ext>
            </a:extLst>
          </p:cNvPr>
          <p:cNvSpPr/>
          <p:nvPr/>
        </p:nvSpPr>
        <p:spPr>
          <a:xfrm>
            <a:off x="10017376" y="5819668"/>
            <a:ext cx="996294" cy="978743"/>
          </a:xfrm>
          <a:prstGeom prst="rect">
            <a:avLst/>
          </a:prstGeom>
          <a:solidFill>
            <a:schemeClr val="accent4"/>
          </a:solidFill>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38" name="Triángulo rectángulo 12">
            <a:extLst>
              <a:ext uri="{FF2B5EF4-FFF2-40B4-BE49-F238E27FC236}">
                <a16:creationId xmlns:a16="http://schemas.microsoft.com/office/drawing/2014/main" id="{0CAC340D-8671-4871-87CC-DEE4617520EA}"/>
              </a:ext>
            </a:extLst>
          </p:cNvPr>
          <p:cNvSpPr/>
          <p:nvPr/>
        </p:nvSpPr>
        <p:spPr>
          <a:xfrm>
            <a:off x="10004850" y="5809604"/>
            <a:ext cx="1021346" cy="996295"/>
          </a:xfrm>
          <a:custGeom>
            <a:avLst/>
            <a:gdLst>
              <a:gd name="connsiteX0" fmla="*/ 0 w 903767"/>
              <a:gd name="connsiteY0" fmla="*/ 882502 h 882502"/>
              <a:gd name="connsiteX1" fmla="*/ 0 w 903767"/>
              <a:gd name="connsiteY1" fmla="*/ 0 h 882502"/>
              <a:gd name="connsiteX2" fmla="*/ 903767 w 903767"/>
              <a:gd name="connsiteY2" fmla="*/ 882502 h 882502"/>
              <a:gd name="connsiteX3" fmla="*/ 0 w 903767"/>
              <a:gd name="connsiteY3" fmla="*/ 882502 h 882502"/>
              <a:gd name="connsiteX0" fmla="*/ 0 w 903828"/>
              <a:gd name="connsiteY0" fmla="*/ 882502 h 882502"/>
              <a:gd name="connsiteX1" fmla="*/ 0 w 903828"/>
              <a:gd name="connsiteY1" fmla="*/ 0 h 882502"/>
              <a:gd name="connsiteX2" fmla="*/ 903767 w 903828"/>
              <a:gd name="connsiteY2" fmla="*/ 882502 h 882502"/>
              <a:gd name="connsiteX3" fmla="*/ 0 w 903828"/>
              <a:gd name="connsiteY3" fmla="*/ 882502 h 882502"/>
              <a:gd name="connsiteX0" fmla="*/ 0 w 903914"/>
              <a:gd name="connsiteY0" fmla="*/ 883411 h 883411"/>
              <a:gd name="connsiteX1" fmla="*/ 0 w 903914"/>
              <a:gd name="connsiteY1" fmla="*/ 909 h 883411"/>
              <a:gd name="connsiteX2" fmla="*/ 903767 w 903914"/>
              <a:gd name="connsiteY2" fmla="*/ 883411 h 883411"/>
              <a:gd name="connsiteX3" fmla="*/ 0 w 903914"/>
              <a:gd name="connsiteY3" fmla="*/ 883411 h 883411"/>
              <a:gd name="connsiteX0" fmla="*/ 0 w 903838"/>
              <a:gd name="connsiteY0" fmla="*/ 882570 h 882570"/>
              <a:gd name="connsiteX1" fmla="*/ 0 w 903838"/>
              <a:gd name="connsiteY1" fmla="*/ 68 h 882570"/>
              <a:gd name="connsiteX2" fmla="*/ 903767 w 903838"/>
              <a:gd name="connsiteY2" fmla="*/ 882570 h 882570"/>
              <a:gd name="connsiteX3" fmla="*/ 0 w 903838"/>
              <a:gd name="connsiteY3" fmla="*/ 882570 h 882570"/>
              <a:gd name="connsiteX0" fmla="*/ 0 w 903767"/>
              <a:gd name="connsiteY0" fmla="*/ 882537 h 882537"/>
              <a:gd name="connsiteX1" fmla="*/ 0 w 903767"/>
              <a:gd name="connsiteY1" fmla="*/ 35 h 882537"/>
              <a:gd name="connsiteX2" fmla="*/ 903767 w 903767"/>
              <a:gd name="connsiteY2" fmla="*/ 882537 h 882537"/>
              <a:gd name="connsiteX3" fmla="*/ 0 w 903767"/>
              <a:gd name="connsiteY3" fmla="*/ 882537 h 882537"/>
            </a:gdLst>
            <a:ahLst/>
            <a:cxnLst>
              <a:cxn ang="0">
                <a:pos x="connsiteX0" y="connsiteY0"/>
              </a:cxn>
              <a:cxn ang="0">
                <a:pos x="connsiteX1" y="connsiteY1"/>
              </a:cxn>
              <a:cxn ang="0">
                <a:pos x="connsiteX2" y="connsiteY2"/>
              </a:cxn>
              <a:cxn ang="0">
                <a:pos x="connsiteX3" y="connsiteY3"/>
              </a:cxn>
            </a:cxnLst>
            <a:rect l="l" t="t" r="r" b="b"/>
            <a:pathLst>
              <a:path w="903767" h="882537">
                <a:moveTo>
                  <a:pt x="0" y="882537"/>
                </a:moveTo>
                <a:lnTo>
                  <a:pt x="0" y="35"/>
                </a:lnTo>
                <a:cubicBezTo>
                  <a:pt x="386317" y="-3510"/>
                  <a:pt x="847059" y="269394"/>
                  <a:pt x="903767" y="882537"/>
                </a:cubicBezTo>
                <a:lnTo>
                  <a:pt x="0" y="882537"/>
                </a:lnTo>
                <a:close/>
              </a:path>
            </a:pathLst>
          </a:cu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Elipse 43">
            <a:extLst>
              <a:ext uri="{FF2B5EF4-FFF2-40B4-BE49-F238E27FC236}">
                <a16:creationId xmlns:a16="http://schemas.microsoft.com/office/drawing/2014/main" id="{E1F5C5A3-06BC-4DDE-A9DF-D5CABC673D16}"/>
              </a:ext>
            </a:extLst>
          </p:cNvPr>
          <p:cNvSpPr/>
          <p:nvPr/>
        </p:nvSpPr>
        <p:spPr>
          <a:xfrm rot="5400000">
            <a:off x="2216555" y="4143979"/>
            <a:ext cx="549305" cy="549305"/>
          </a:xfrm>
          <a:prstGeom prst="ellipse">
            <a:avLst/>
          </a:prstGeom>
          <a:solidFill>
            <a:schemeClr val="accent2"/>
          </a:solidFill>
          <a:ln w="57150">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
        <p:nvSpPr>
          <p:cNvPr id="46" name="Elipse 45">
            <a:extLst>
              <a:ext uri="{FF2B5EF4-FFF2-40B4-BE49-F238E27FC236}">
                <a16:creationId xmlns:a16="http://schemas.microsoft.com/office/drawing/2014/main" id="{A7E46153-E1F1-445C-A668-0A3AE63EA7EB}"/>
              </a:ext>
            </a:extLst>
          </p:cNvPr>
          <p:cNvSpPr/>
          <p:nvPr/>
        </p:nvSpPr>
        <p:spPr>
          <a:xfrm rot="5400000">
            <a:off x="2216349" y="3385861"/>
            <a:ext cx="549305" cy="549305"/>
          </a:xfrm>
          <a:prstGeom prst="ellipse">
            <a:avLst/>
          </a:prstGeom>
          <a:ln w="57150"/>
        </p:spPr>
        <p:style>
          <a:lnRef idx="3">
            <a:schemeClr val="lt1"/>
          </a:lnRef>
          <a:fillRef idx="1">
            <a:schemeClr val="accent4"/>
          </a:fillRef>
          <a:effectRef idx="1">
            <a:schemeClr val="accent4"/>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10080548"/>
      </p:ext>
    </p:extLst>
  </p:cSld>
  <p:clrMapOvr>
    <a:masterClrMapping/>
  </p:clrMapOvr>
</p:sld>
</file>

<file path=ppt/theme/theme1.xml><?xml version="1.0" encoding="utf-8"?>
<a:theme xmlns:a="http://schemas.openxmlformats.org/drawingml/2006/main" name="Tema de Office">
  <a:themeElements>
    <a:clrScheme name="Personalizado 5">
      <a:dk1>
        <a:srgbClr val="10595E"/>
      </a:dk1>
      <a:lt1>
        <a:srgbClr val="FFFFFA"/>
      </a:lt1>
      <a:dk2>
        <a:srgbClr val="40AD86"/>
      </a:dk2>
      <a:lt2>
        <a:srgbClr val="C7FFD6"/>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FCFF7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CEA11EA41936478C2F3A31275D42CB" ma:contentTypeVersion="12" ma:contentTypeDescription="Create a new document." ma:contentTypeScope="" ma:versionID="d7233641458ce00943754ca5706474c8">
  <xsd:schema xmlns:xsd="http://www.w3.org/2001/XMLSchema" xmlns:xs="http://www.w3.org/2001/XMLSchema" xmlns:p="http://schemas.microsoft.com/office/2006/metadata/properties" xmlns:ns3="55b88066-6139-452f-b4e6-9ce71b91b1a6" xmlns:ns4="baa3d55f-6258-4c2d-8b4a-4c37ed9d79f7" targetNamespace="http://schemas.microsoft.com/office/2006/metadata/properties" ma:root="true" ma:fieldsID="0e54efc019bc87d34fdd0df7c5638985" ns3:_="" ns4:_="">
    <xsd:import namespace="55b88066-6139-452f-b4e6-9ce71b91b1a6"/>
    <xsd:import namespace="baa3d55f-6258-4c2d-8b4a-4c37ed9d79f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b88066-6139-452f-b4e6-9ce71b91b1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aa3d55f-6258-4c2d-8b4a-4c37ed9d79f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91FF73-59AE-4DD8-BBF2-06A620D4C3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b88066-6139-452f-b4e6-9ce71b91b1a6"/>
    <ds:schemaRef ds:uri="baa3d55f-6258-4c2d-8b4a-4c37ed9d79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623F2A-1775-4E81-9D61-3BDF538C071A}">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www.w3.org/XML/1998/namespace"/>
    <ds:schemaRef ds:uri="http://purl.org/dc/dcmitype/"/>
    <ds:schemaRef ds:uri="http://purl.org/dc/elements/1.1/"/>
    <ds:schemaRef ds:uri="http://schemas.openxmlformats.org/package/2006/metadata/core-properties"/>
    <ds:schemaRef ds:uri="baa3d55f-6258-4c2d-8b4a-4c37ed9d79f7"/>
    <ds:schemaRef ds:uri="55b88066-6139-452f-b4e6-9ce71b91b1a6"/>
  </ds:schemaRefs>
</ds:datastoreItem>
</file>

<file path=customXml/itemProps3.xml><?xml version="1.0" encoding="utf-8"?>
<ds:datastoreItem xmlns:ds="http://schemas.openxmlformats.org/officeDocument/2006/customXml" ds:itemID="{6EB753B5-D866-4102-BF3D-385B0B57E4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403</TotalTime>
  <Words>1531</Words>
  <Application>Microsoft Office PowerPoint</Application>
  <PresentationFormat>Panorámica</PresentationFormat>
  <Paragraphs>173</Paragraphs>
  <Slides>28</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28</vt:i4>
      </vt:variant>
    </vt:vector>
  </HeadingPairs>
  <TitlesOfParts>
    <vt:vector size="38" baseType="lpstr">
      <vt:lpstr>Arial</vt:lpstr>
      <vt:lpstr>Arial Rounded MT Bold</vt:lpstr>
      <vt:lpstr>Calibri</vt:lpstr>
      <vt:lpstr>Calibri Light</vt:lpstr>
      <vt:lpstr>Century Gothic</vt:lpstr>
      <vt:lpstr>Geometr212 BkCn BT</vt:lpstr>
      <vt:lpstr>Symbol</vt:lpstr>
      <vt:lpstr>Times New Roman</vt:lpstr>
      <vt:lpstr>Yu Mincho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Brenda Elizabeth Sanchez Campuzano</dc:creator>
  <cp:lastModifiedBy>Linda Oguri</cp:lastModifiedBy>
  <cp:revision>40</cp:revision>
  <dcterms:created xsi:type="dcterms:W3CDTF">2021-08-09T02:18:47Z</dcterms:created>
  <dcterms:modified xsi:type="dcterms:W3CDTF">2021-09-18T17:00:05Z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0x0101003CCEA11EA41936478C2F3A31275D42CB</vt:lpwstr>
  </property>
</Properties>
</file>