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4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000000"/>
          </p15:clr>
        </p15:guide>
        <p15:guide id="2" pos="2880">
          <p15:clr>
            <a:srgbClr val="000000"/>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47" roundtripDataSignature="AMtx7mgFPttZwddY13VVDFiL0+nxxKX5yA=="/>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3" d="100"/>
          <a:sy n="73" d="100"/>
        </p:scale>
        <p:origin x="42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customschemas.google.com/relationships/presentationmetadata" Target="metadata"/><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72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7200"/>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rm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7200"/>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‹Nº›</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6" name="Google Shape;86;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p1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2" name="Google Shape;172;p1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p1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6" name="Google Shape;186;p1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p1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9" name="Google Shape;199;p1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Google Shape;206;p1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7" name="Google Shape;207;p1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Google Shape;214;p1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15" name="Google Shape;215;p1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
        <p:cNvGrpSpPr/>
        <p:nvPr/>
      </p:nvGrpSpPr>
      <p:grpSpPr>
        <a:xfrm>
          <a:off x="0" y="0"/>
          <a:ext cx="0" cy="0"/>
          <a:chOff x="0" y="0"/>
          <a:chExt cx="0" cy="0"/>
        </a:xfrm>
      </p:grpSpPr>
      <p:sp>
        <p:nvSpPr>
          <p:cNvPr id="222" name="Google Shape;222;p1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23" name="Google Shape;223;p1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p1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31" name="Google Shape;231;p1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Google Shape;237;p1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38" name="Google Shape;238;p1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2"/>
        <p:cNvGrpSpPr/>
        <p:nvPr/>
      </p:nvGrpSpPr>
      <p:grpSpPr>
        <a:xfrm>
          <a:off x="0" y="0"/>
          <a:ext cx="0" cy="0"/>
          <a:chOff x="0" y="0"/>
          <a:chExt cx="0" cy="0"/>
        </a:xfrm>
      </p:grpSpPr>
      <p:sp>
        <p:nvSpPr>
          <p:cNvPr id="243" name="Google Shape;243;p1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44" name="Google Shape;244;p1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Google Shape;251;p1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52" name="Google Shape;252;p1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7" name="Google Shape;97;p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8"/>
        <p:cNvGrpSpPr/>
        <p:nvPr/>
      </p:nvGrpSpPr>
      <p:grpSpPr>
        <a:xfrm>
          <a:off x="0" y="0"/>
          <a:ext cx="0" cy="0"/>
          <a:chOff x="0" y="0"/>
          <a:chExt cx="0" cy="0"/>
        </a:xfrm>
      </p:grpSpPr>
      <p:sp>
        <p:nvSpPr>
          <p:cNvPr id="259" name="Google Shape;259;p2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60" name="Google Shape;260;p2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
        <p:cNvGrpSpPr/>
        <p:nvPr/>
      </p:nvGrpSpPr>
      <p:grpSpPr>
        <a:xfrm>
          <a:off x="0" y="0"/>
          <a:ext cx="0" cy="0"/>
          <a:chOff x="0" y="0"/>
          <a:chExt cx="0" cy="0"/>
        </a:xfrm>
      </p:grpSpPr>
      <p:sp>
        <p:nvSpPr>
          <p:cNvPr id="272" name="Google Shape;272;p2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73" name="Google Shape;273;p2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p:cNvGrpSpPr/>
        <p:nvPr/>
      </p:nvGrpSpPr>
      <p:grpSpPr>
        <a:xfrm>
          <a:off x="0" y="0"/>
          <a:ext cx="0" cy="0"/>
          <a:chOff x="0" y="0"/>
          <a:chExt cx="0" cy="0"/>
        </a:xfrm>
      </p:grpSpPr>
      <p:sp>
        <p:nvSpPr>
          <p:cNvPr id="281" name="Google Shape;281;p2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82" name="Google Shape;282;p2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
        <p:cNvGrpSpPr/>
        <p:nvPr/>
      </p:nvGrpSpPr>
      <p:grpSpPr>
        <a:xfrm>
          <a:off x="0" y="0"/>
          <a:ext cx="0" cy="0"/>
          <a:chOff x="0" y="0"/>
          <a:chExt cx="0" cy="0"/>
        </a:xfrm>
      </p:grpSpPr>
      <p:sp>
        <p:nvSpPr>
          <p:cNvPr id="294" name="Google Shape;294;p2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95" name="Google Shape;295;p2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1"/>
        <p:cNvGrpSpPr/>
        <p:nvPr/>
      </p:nvGrpSpPr>
      <p:grpSpPr>
        <a:xfrm>
          <a:off x="0" y="0"/>
          <a:ext cx="0" cy="0"/>
          <a:chOff x="0" y="0"/>
          <a:chExt cx="0" cy="0"/>
        </a:xfrm>
      </p:grpSpPr>
      <p:sp>
        <p:nvSpPr>
          <p:cNvPr id="302" name="Google Shape;302;p2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03" name="Google Shape;303;p2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9"/>
        <p:cNvGrpSpPr/>
        <p:nvPr/>
      </p:nvGrpSpPr>
      <p:grpSpPr>
        <a:xfrm>
          <a:off x="0" y="0"/>
          <a:ext cx="0" cy="0"/>
          <a:chOff x="0" y="0"/>
          <a:chExt cx="0" cy="0"/>
        </a:xfrm>
      </p:grpSpPr>
      <p:sp>
        <p:nvSpPr>
          <p:cNvPr id="310" name="Google Shape;310;p2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11" name="Google Shape;311;p2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7"/>
        <p:cNvGrpSpPr/>
        <p:nvPr/>
      </p:nvGrpSpPr>
      <p:grpSpPr>
        <a:xfrm>
          <a:off x="0" y="0"/>
          <a:ext cx="0" cy="0"/>
          <a:chOff x="0" y="0"/>
          <a:chExt cx="0" cy="0"/>
        </a:xfrm>
      </p:grpSpPr>
      <p:sp>
        <p:nvSpPr>
          <p:cNvPr id="318" name="Google Shape;318;p2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19" name="Google Shape;319;p2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2"/>
        <p:cNvGrpSpPr/>
        <p:nvPr/>
      </p:nvGrpSpPr>
      <p:grpSpPr>
        <a:xfrm>
          <a:off x="0" y="0"/>
          <a:ext cx="0" cy="0"/>
          <a:chOff x="0" y="0"/>
          <a:chExt cx="0" cy="0"/>
        </a:xfrm>
      </p:grpSpPr>
      <p:sp>
        <p:nvSpPr>
          <p:cNvPr id="333" name="Google Shape;333;p2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34" name="Google Shape;334;p2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9"/>
        <p:cNvGrpSpPr/>
        <p:nvPr/>
      </p:nvGrpSpPr>
      <p:grpSpPr>
        <a:xfrm>
          <a:off x="0" y="0"/>
          <a:ext cx="0" cy="0"/>
          <a:chOff x="0" y="0"/>
          <a:chExt cx="0" cy="0"/>
        </a:xfrm>
      </p:grpSpPr>
      <p:sp>
        <p:nvSpPr>
          <p:cNvPr id="350" name="Google Shape;350;p2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51" name="Google Shape;351;p2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6"/>
        <p:cNvGrpSpPr/>
        <p:nvPr/>
      </p:nvGrpSpPr>
      <p:grpSpPr>
        <a:xfrm>
          <a:off x="0" y="0"/>
          <a:ext cx="0" cy="0"/>
          <a:chOff x="0" y="0"/>
          <a:chExt cx="0" cy="0"/>
        </a:xfrm>
      </p:grpSpPr>
      <p:sp>
        <p:nvSpPr>
          <p:cNvPr id="367" name="Google Shape;367;p2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68" name="Google Shape;368;p2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p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p3: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endParaRPr/>
          </a:p>
        </p:txBody>
      </p:sp>
      <p:sp>
        <p:nvSpPr>
          <p:cNvPr id="115" name="Google Shape;115;p3: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a:t>
            </a:fld>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2"/>
        <p:cNvGrpSpPr/>
        <p:nvPr/>
      </p:nvGrpSpPr>
      <p:grpSpPr>
        <a:xfrm>
          <a:off x="0" y="0"/>
          <a:ext cx="0" cy="0"/>
          <a:chOff x="0" y="0"/>
          <a:chExt cx="0" cy="0"/>
        </a:xfrm>
      </p:grpSpPr>
      <p:sp>
        <p:nvSpPr>
          <p:cNvPr id="383" name="Google Shape;383;p3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84" name="Google Shape;384;p3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8"/>
        <p:cNvGrpSpPr/>
        <p:nvPr/>
      </p:nvGrpSpPr>
      <p:grpSpPr>
        <a:xfrm>
          <a:off x="0" y="0"/>
          <a:ext cx="0" cy="0"/>
          <a:chOff x="0" y="0"/>
          <a:chExt cx="0" cy="0"/>
        </a:xfrm>
      </p:grpSpPr>
      <p:sp>
        <p:nvSpPr>
          <p:cNvPr id="399" name="Google Shape;399;p3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00" name="Google Shape;400;p3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4"/>
        <p:cNvGrpSpPr/>
        <p:nvPr/>
      </p:nvGrpSpPr>
      <p:grpSpPr>
        <a:xfrm>
          <a:off x="0" y="0"/>
          <a:ext cx="0" cy="0"/>
          <a:chOff x="0" y="0"/>
          <a:chExt cx="0" cy="0"/>
        </a:xfrm>
      </p:grpSpPr>
      <p:sp>
        <p:nvSpPr>
          <p:cNvPr id="415" name="Google Shape;415;p3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16" name="Google Shape;416;p3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4"/>
        <p:cNvGrpSpPr/>
        <p:nvPr/>
      </p:nvGrpSpPr>
      <p:grpSpPr>
        <a:xfrm>
          <a:off x="0" y="0"/>
          <a:ext cx="0" cy="0"/>
          <a:chOff x="0" y="0"/>
          <a:chExt cx="0" cy="0"/>
        </a:xfrm>
      </p:grpSpPr>
      <p:sp>
        <p:nvSpPr>
          <p:cNvPr id="425" name="Google Shape;425;p3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26" name="Google Shape;426;p3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2"/>
        <p:cNvGrpSpPr/>
        <p:nvPr/>
      </p:nvGrpSpPr>
      <p:grpSpPr>
        <a:xfrm>
          <a:off x="0" y="0"/>
          <a:ext cx="0" cy="0"/>
          <a:chOff x="0" y="0"/>
          <a:chExt cx="0" cy="0"/>
        </a:xfrm>
      </p:grpSpPr>
      <p:sp>
        <p:nvSpPr>
          <p:cNvPr id="433" name="Google Shape;433;p3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34" name="Google Shape;434;p3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0"/>
        <p:cNvGrpSpPr/>
        <p:nvPr/>
      </p:nvGrpSpPr>
      <p:grpSpPr>
        <a:xfrm>
          <a:off x="0" y="0"/>
          <a:ext cx="0" cy="0"/>
          <a:chOff x="0" y="0"/>
          <a:chExt cx="0" cy="0"/>
        </a:xfrm>
      </p:grpSpPr>
      <p:sp>
        <p:nvSpPr>
          <p:cNvPr id="441" name="Google Shape;441;p3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42" name="Google Shape;442;p3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6"/>
        <p:cNvGrpSpPr/>
        <p:nvPr/>
      </p:nvGrpSpPr>
      <p:grpSpPr>
        <a:xfrm>
          <a:off x="0" y="0"/>
          <a:ext cx="0" cy="0"/>
          <a:chOff x="0" y="0"/>
          <a:chExt cx="0" cy="0"/>
        </a:xfrm>
      </p:grpSpPr>
      <p:sp>
        <p:nvSpPr>
          <p:cNvPr id="447" name="Google Shape;447;p3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48" name="Google Shape;448;p3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4"/>
        <p:cNvGrpSpPr/>
        <p:nvPr/>
      </p:nvGrpSpPr>
      <p:grpSpPr>
        <a:xfrm>
          <a:off x="0" y="0"/>
          <a:ext cx="0" cy="0"/>
          <a:chOff x="0" y="0"/>
          <a:chExt cx="0" cy="0"/>
        </a:xfrm>
      </p:grpSpPr>
      <p:sp>
        <p:nvSpPr>
          <p:cNvPr id="455" name="Google Shape;455;p3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56" name="Google Shape;456;p3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1"/>
        <p:cNvGrpSpPr/>
        <p:nvPr/>
      </p:nvGrpSpPr>
      <p:grpSpPr>
        <a:xfrm>
          <a:off x="0" y="0"/>
          <a:ext cx="0" cy="0"/>
          <a:chOff x="0" y="0"/>
          <a:chExt cx="0" cy="0"/>
        </a:xfrm>
      </p:grpSpPr>
      <p:sp>
        <p:nvSpPr>
          <p:cNvPr id="462" name="Google Shape;462;p3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63" name="Google Shape;463;p3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8"/>
        <p:cNvGrpSpPr/>
        <p:nvPr/>
      </p:nvGrpSpPr>
      <p:grpSpPr>
        <a:xfrm>
          <a:off x="0" y="0"/>
          <a:ext cx="0" cy="0"/>
          <a:chOff x="0" y="0"/>
          <a:chExt cx="0" cy="0"/>
        </a:xfrm>
      </p:grpSpPr>
      <p:sp>
        <p:nvSpPr>
          <p:cNvPr id="469" name="Google Shape;469;p3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70" name="Google Shape;470;p3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p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4" name="Google Shape;124;p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4"/>
        <p:cNvGrpSpPr/>
        <p:nvPr/>
      </p:nvGrpSpPr>
      <p:grpSpPr>
        <a:xfrm>
          <a:off x="0" y="0"/>
          <a:ext cx="0" cy="0"/>
          <a:chOff x="0" y="0"/>
          <a:chExt cx="0" cy="0"/>
        </a:xfrm>
      </p:grpSpPr>
      <p:sp>
        <p:nvSpPr>
          <p:cNvPr id="475" name="Google Shape;475;p4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76" name="Google Shape;476;p4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0"/>
        <p:cNvGrpSpPr/>
        <p:nvPr/>
      </p:nvGrpSpPr>
      <p:grpSpPr>
        <a:xfrm>
          <a:off x="0" y="0"/>
          <a:ext cx="0" cy="0"/>
          <a:chOff x="0" y="0"/>
          <a:chExt cx="0" cy="0"/>
        </a:xfrm>
      </p:grpSpPr>
      <p:sp>
        <p:nvSpPr>
          <p:cNvPr id="481" name="Google Shape;481;p4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82" name="Google Shape;482;p4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p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2" name="Google Shape;132;p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p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0" name="Google Shape;140;p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Google Shape;148;p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9" name="Google Shape;149;p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p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7" name="Google Shape;157;p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Google Shape;163;p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4" name="Google Shape;164;p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a de título" type="title">
  <p:cSld name="TITLE">
    <p:spTree>
      <p:nvGrpSpPr>
        <p:cNvPr id="1" name="Shape 15"/>
        <p:cNvGrpSpPr/>
        <p:nvPr/>
      </p:nvGrpSpPr>
      <p:grpSpPr>
        <a:xfrm>
          <a:off x="0" y="0"/>
          <a:ext cx="0" cy="0"/>
          <a:chOff x="0" y="0"/>
          <a:chExt cx="0" cy="0"/>
        </a:xfrm>
      </p:grpSpPr>
      <p:sp>
        <p:nvSpPr>
          <p:cNvPr id="16" name="Google Shape;16;p43"/>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43"/>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sp>
        <p:nvSpPr>
          <p:cNvPr id="18" name="Google Shape;18;p4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4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4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ítulo y texto vertical" type="vertTx">
  <p:cSld name="VERTICAL_TEXT">
    <p:spTree>
      <p:nvGrpSpPr>
        <p:cNvPr id="1" name="Shape 72"/>
        <p:cNvGrpSpPr/>
        <p:nvPr/>
      </p:nvGrpSpPr>
      <p:grpSpPr>
        <a:xfrm>
          <a:off x="0" y="0"/>
          <a:ext cx="0" cy="0"/>
          <a:chOff x="0" y="0"/>
          <a:chExt cx="0" cy="0"/>
        </a:xfrm>
      </p:grpSpPr>
      <p:sp>
        <p:nvSpPr>
          <p:cNvPr id="73" name="Google Shape;73;p52"/>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52"/>
          <p:cNvSpPr txBox="1">
            <a:spLocks noGrp="1"/>
          </p:cNvSpPr>
          <p:nvPr>
            <p:ph type="body" idx="1"/>
          </p:nvPr>
        </p:nvSpPr>
        <p:spPr>
          <a:xfrm rot="5400000">
            <a:off x="2309018" y="-251619"/>
            <a:ext cx="4525963" cy="82296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5" name="Google Shape;75;p5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6" name="Google Shape;76;p5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5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ítulo vertical y texto" type="vertTitleAndTx">
  <p:cSld name="VERTICAL_TITLE_AND_VERTICAL_TEXT">
    <p:spTree>
      <p:nvGrpSpPr>
        <p:cNvPr id="1" name="Shape 78"/>
        <p:cNvGrpSpPr/>
        <p:nvPr/>
      </p:nvGrpSpPr>
      <p:grpSpPr>
        <a:xfrm>
          <a:off x="0" y="0"/>
          <a:ext cx="0" cy="0"/>
          <a:chOff x="0" y="0"/>
          <a:chExt cx="0" cy="0"/>
        </a:xfrm>
      </p:grpSpPr>
      <p:sp>
        <p:nvSpPr>
          <p:cNvPr id="79" name="Google Shape;79;p53"/>
          <p:cNvSpPr txBox="1">
            <a:spLocks noGrp="1"/>
          </p:cNvSpPr>
          <p:nvPr>
            <p:ph type="title"/>
          </p:nvPr>
        </p:nvSpPr>
        <p:spPr>
          <a:xfrm rot="5400000">
            <a:off x="4732337" y="2171700"/>
            <a:ext cx="5851525" cy="20574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0" name="Google Shape;80;p53"/>
          <p:cNvSpPr txBox="1">
            <a:spLocks noGrp="1"/>
          </p:cNvSpPr>
          <p:nvPr>
            <p:ph type="body" idx="1"/>
          </p:nvPr>
        </p:nvSpPr>
        <p:spPr>
          <a:xfrm rot="5400000">
            <a:off x="541338" y="190501"/>
            <a:ext cx="5851525" cy="60198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81" name="Google Shape;81;p5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5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5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En blanco" type="blank">
  <p:cSld name="BLANK">
    <p:spTree>
      <p:nvGrpSpPr>
        <p:cNvPr id="1" name="Shape 21"/>
        <p:cNvGrpSpPr/>
        <p:nvPr/>
      </p:nvGrpSpPr>
      <p:grpSpPr>
        <a:xfrm>
          <a:off x="0" y="0"/>
          <a:ext cx="0" cy="0"/>
          <a:chOff x="0" y="0"/>
          <a:chExt cx="0" cy="0"/>
        </a:xfrm>
      </p:grpSpPr>
      <p:sp>
        <p:nvSpPr>
          <p:cNvPr id="22" name="Google Shape;22;p44"/>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3" name="Google Shape;23;p44"/>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4" name="Google Shape;24;p4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ítulo y objetos" type="obj">
  <p:cSld name="OBJECT">
    <p:spTree>
      <p:nvGrpSpPr>
        <p:cNvPr id="1" name="Shape 25"/>
        <p:cNvGrpSpPr/>
        <p:nvPr/>
      </p:nvGrpSpPr>
      <p:grpSpPr>
        <a:xfrm>
          <a:off x="0" y="0"/>
          <a:ext cx="0" cy="0"/>
          <a:chOff x="0" y="0"/>
          <a:chExt cx="0" cy="0"/>
        </a:xfrm>
      </p:grpSpPr>
      <p:sp>
        <p:nvSpPr>
          <p:cNvPr id="26" name="Google Shape;26;p45"/>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7" name="Google Shape;27;p45"/>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8" name="Google Shape;28;p45"/>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9" name="Google Shape;29;p45"/>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0" name="Google Shape;30;p45"/>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Encabezado de sección" type="secHead">
  <p:cSld name="SECTION_HEADER">
    <p:spTree>
      <p:nvGrpSpPr>
        <p:cNvPr id="1" name="Shape 31"/>
        <p:cNvGrpSpPr/>
        <p:nvPr/>
      </p:nvGrpSpPr>
      <p:grpSpPr>
        <a:xfrm>
          <a:off x="0" y="0"/>
          <a:ext cx="0" cy="0"/>
          <a:chOff x="0" y="0"/>
          <a:chExt cx="0" cy="0"/>
        </a:xfrm>
      </p:grpSpPr>
      <p:sp>
        <p:nvSpPr>
          <p:cNvPr id="32" name="Google Shape;32;p46"/>
          <p:cNvSpPr txBox="1">
            <a:spLocks noGrp="1"/>
          </p:cNvSpPr>
          <p:nvPr>
            <p:ph type="title"/>
          </p:nvPr>
        </p:nvSpPr>
        <p:spPr>
          <a:xfrm>
            <a:off x="722313" y="4406900"/>
            <a:ext cx="7772400" cy="1362075"/>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dk1"/>
              </a:buClr>
              <a:buSzPts val="4000"/>
              <a:buFont typeface="Calibri"/>
              <a:buNone/>
              <a:defRPr sz="4000" b="1"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3" name="Google Shape;33;p46"/>
          <p:cNvSpPr txBox="1">
            <a:spLocks noGrp="1"/>
          </p:cNvSpPr>
          <p:nvPr>
            <p:ph type="body" idx="1"/>
          </p:nvPr>
        </p:nvSpPr>
        <p:spPr>
          <a:xfrm>
            <a:off x="722313" y="2906713"/>
            <a:ext cx="7772400" cy="1500187"/>
          </a:xfrm>
          <a:prstGeom prst="rect">
            <a:avLst/>
          </a:prstGeom>
          <a:noFill/>
          <a:ln>
            <a:noFill/>
          </a:ln>
        </p:spPr>
        <p:txBody>
          <a:bodyPr spcFirstLastPara="1" wrap="square" lIns="91425" tIns="45700" rIns="91425" bIns="45700" anchor="b" anchorCtr="0">
            <a:normAutofit/>
          </a:bodyPr>
          <a:lstStyle>
            <a:lvl1pPr marL="457200" lvl="0" indent="-228600" algn="l">
              <a:spcBef>
                <a:spcPts val="400"/>
              </a:spcBef>
              <a:spcAft>
                <a:spcPts val="0"/>
              </a:spcAft>
              <a:buClr>
                <a:srgbClr val="888888"/>
              </a:buClr>
              <a:buSzPts val="2000"/>
              <a:buNone/>
              <a:defRPr sz="2000">
                <a:solidFill>
                  <a:srgbClr val="888888"/>
                </a:solidFill>
              </a:defRPr>
            </a:lvl1pPr>
            <a:lvl2pPr marL="914400" lvl="1" indent="-228600" algn="l">
              <a:spcBef>
                <a:spcPts val="360"/>
              </a:spcBef>
              <a:spcAft>
                <a:spcPts val="0"/>
              </a:spcAft>
              <a:buClr>
                <a:srgbClr val="888888"/>
              </a:buClr>
              <a:buSzPts val="1800"/>
              <a:buNone/>
              <a:defRPr sz="1800">
                <a:solidFill>
                  <a:srgbClr val="888888"/>
                </a:solidFill>
              </a:defRPr>
            </a:lvl2pPr>
            <a:lvl3pPr marL="1371600" lvl="2" indent="-228600" algn="l">
              <a:spcBef>
                <a:spcPts val="320"/>
              </a:spcBef>
              <a:spcAft>
                <a:spcPts val="0"/>
              </a:spcAft>
              <a:buClr>
                <a:srgbClr val="888888"/>
              </a:buClr>
              <a:buSzPts val="1600"/>
              <a:buNone/>
              <a:defRPr sz="1600">
                <a:solidFill>
                  <a:srgbClr val="888888"/>
                </a:solidFill>
              </a:defRPr>
            </a:lvl3pPr>
            <a:lvl4pPr marL="1828800" lvl="3" indent="-228600" algn="l">
              <a:spcBef>
                <a:spcPts val="280"/>
              </a:spcBef>
              <a:spcAft>
                <a:spcPts val="0"/>
              </a:spcAft>
              <a:buClr>
                <a:srgbClr val="888888"/>
              </a:buClr>
              <a:buSzPts val="1400"/>
              <a:buNone/>
              <a:defRPr sz="1400">
                <a:solidFill>
                  <a:srgbClr val="888888"/>
                </a:solidFill>
              </a:defRPr>
            </a:lvl4pPr>
            <a:lvl5pPr marL="2286000" lvl="4" indent="-228600" algn="l">
              <a:spcBef>
                <a:spcPts val="280"/>
              </a:spcBef>
              <a:spcAft>
                <a:spcPts val="0"/>
              </a:spcAft>
              <a:buClr>
                <a:srgbClr val="888888"/>
              </a:buClr>
              <a:buSzPts val="1400"/>
              <a:buNone/>
              <a:defRPr sz="1400">
                <a:solidFill>
                  <a:srgbClr val="888888"/>
                </a:solidFill>
              </a:defRPr>
            </a:lvl5pPr>
            <a:lvl6pPr marL="2743200" lvl="5" indent="-228600" algn="l">
              <a:spcBef>
                <a:spcPts val="280"/>
              </a:spcBef>
              <a:spcAft>
                <a:spcPts val="0"/>
              </a:spcAft>
              <a:buClr>
                <a:srgbClr val="888888"/>
              </a:buClr>
              <a:buSzPts val="1400"/>
              <a:buNone/>
              <a:defRPr sz="1400">
                <a:solidFill>
                  <a:srgbClr val="888888"/>
                </a:solidFill>
              </a:defRPr>
            </a:lvl6pPr>
            <a:lvl7pPr marL="3200400" lvl="6" indent="-228600" algn="l">
              <a:spcBef>
                <a:spcPts val="280"/>
              </a:spcBef>
              <a:spcAft>
                <a:spcPts val="0"/>
              </a:spcAft>
              <a:buClr>
                <a:srgbClr val="888888"/>
              </a:buClr>
              <a:buSzPts val="1400"/>
              <a:buNone/>
              <a:defRPr sz="1400">
                <a:solidFill>
                  <a:srgbClr val="888888"/>
                </a:solidFill>
              </a:defRPr>
            </a:lvl7pPr>
            <a:lvl8pPr marL="3657600" lvl="7" indent="-228600" algn="l">
              <a:spcBef>
                <a:spcPts val="280"/>
              </a:spcBef>
              <a:spcAft>
                <a:spcPts val="0"/>
              </a:spcAft>
              <a:buClr>
                <a:srgbClr val="888888"/>
              </a:buClr>
              <a:buSzPts val="1400"/>
              <a:buNone/>
              <a:defRPr sz="1400">
                <a:solidFill>
                  <a:srgbClr val="888888"/>
                </a:solidFill>
              </a:defRPr>
            </a:lvl8pPr>
            <a:lvl9pPr marL="4114800" lvl="8" indent="-228600" algn="l">
              <a:spcBef>
                <a:spcPts val="280"/>
              </a:spcBef>
              <a:spcAft>
                <a:spcPts val="0"/>
              </a:spcAft>
              <a:buClr>
                <a:srgbClr val="888888"/>
              </a:buClr>
              <a:buSzPts val="1400"/>
              <a:buNone/>
              <a:defRPr sz="1400">
                <a:solidFill>
                  <a:srgbClr val="888888"/>
                </a:solidFill>
              </a:defRPr>
            </a:lvl9pPr>
          </a:lstStyle>
          <a:p>
            <a:endParaRPr/>
          </a:p>
        </p:txBody>
      </p:sp>
      <p:sp>
        <p:nvSpPr>
          <p:cNvPr id="34" name="Google Shape;34;p46"/>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46"/>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6" name="Google Shape;36;p46"/>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Dos objetos" type="twoObj">
  <p:cSld name="TWO_OBJECTS">
    <p:spTree>
      <p:nvGrpSpPr>
        <p:cNvPr id="1" name="Shape 37"/>
        <p:cNvGrpSpPr/>
        <p:nvPr/>
      </p:nvGrpSpPr>
      <p:grpSpPr>
        <a:xfrm>
          <a:off x="0" y="0"/>
          <a:ext cx="0" cy="0"/>
          <a:chOff x="0" y="0"/>
          <a:chExt cx="0" cy="0"/>
        </a:xfrm>
      </p:grpSpPr>
      <p:sp>
        <p:nvSpPr>
          <p:cNvPr id="38" name="Google Shape;38;p47"/>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47"/>
          <p:cNvSpPr txBox="1">
            <a:spLocks noGrp="1"/>
          </p:cNvSpPr>
          <p:nvPr>
            <p:ph type="body" idx="1"/>
          </p:nvPr>
        </p:nvSpPr>
        <p:spPr>
          <a:xfrm>
            <a:off x="457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40" name="Google Shape;40;p47"/>
          <p:cNvSpPr txBox="1">
            <a:spLocks noGrp="1"/>
          </p:cNvSpPr>
          <p:nvPr>
            <p:ph type="body" idx="2"/>
          </p:nvPr>
        </p:nvSpPr>
        <p:spPr>
          <a:xfrm>
            <a:off x="4648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41" name="Google Shape;41;p47"/>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2" name="Google Shape;42;p47"/>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4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ación" type="twoTxTwoObj">
  <p:cSld name="TWO_OBJECTS_WITH_TEXT">
    <p:spTree>
      <p:nvGrpSpPr>
        <p:cNvPr id="1" name="Shape 44"/>
        <p:cNvGrpSpPr/>
        <p:nvPr/>
      </p:nvGrpSpPr>
      <p:grpSpPr>
        <a:xfrm>
          <a:off x="0" y="0"/>
          <a:ext cx="0" cy="0"/>
          <a:chOff x="0" y="0"/>
          <a:chExt cx="0" cy="0"/>
        </a:xfrm>
      </p:grpSpPr>
      <p:sp>
        <p:nvSpPr>
          <p:cNvPr id="45" name="Google Shape;45;p48"/>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6" name="Google Shape;46;p48"/>
          <p:cNvSpPr txBox="1">
            <a:spLocks noGrp="1"/>
          </p:cNvSpPr>
          <p:nvPr>
            <p:ph type="body" idx="1"/>
          </p:nvPr>
        </p:nvSpPr>
        <p:spPr>
          <a:xfrm>
            <a:off x="457200" y="1535113"/>
            <a:ext cx="4040188"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7" name="Google Shape;47;p48"/>
          <p:cNvSpPr txBox="1">
            <a:spLocks noGrp="1"/>
          </p:cNvSpPr>
          <p:nvPr>
            <p:ph type="body" idx="2"/>
          </p:nvPr>
        </p:nvSpPr>
        <p:spPr>
          <a:xfrm>
            <a:off x="457200" y="2174875"/>
            <a:ext cx="4040188"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8" name="Google Shape;48;p48"/>
          <p:cNvSpPr txBox="1">
            <a:spLocks noGrp="1"/>
          </p:cNvSpPr>
          <p:nvPr>
            <p:ph type="body" idx="3"/>
          </p:nvPr>
        </p:nvSpPr>
        <p:spPr>
          <a:xfrm>
            <a:off x="4645025" y="1535113"/>
            <a:ext cx="4041775"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9" name="Google Shape;49;p48"/>
          <p:cNvSpPr txBox="1">
            <a:spLocks noGrp="1"/>
          </p:cNvSpPr>
          <p:nvPr>
            <p:ph type="body" idx="4"/>
          </p:nvPr>
        </p:nvSpPr>
        <p:spPr>
          <a:xfrm>
            <a:off x="4645025" y="2174875"/>
            <a:ext cx="4041775"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50" name="Google Shape;50;p48"/>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1" name="Google Shape;51;p48"/>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48"/>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ólo el título" type="titleOnly">
  <p:cSld name="TITLE_ONLY">
    <p:spTree>
      <p:nvGrpSpPr>
        <p:cNvPr id="1" name="Shape 53"/>
        <p:cNvGrpSpPr/>
        <p:nvPr/>
      </p:nvGrpSpPr>
      <p:grpSpPr>
        <a:xfrm>
          <a:off x="0" y="0"/>
          <a:ext cx="0" cy="0"/>
          <a:chOff x="0" y="0"/>
          <a:chExt cx="0" cy="0"/>
        </a:xfrm>
      </p:grpSpPr>
      <p:sp>
        <p:nvSpPr>
          <p:cNvPr id="54" name="Google Shape;54;p49"/>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5" name="Google Shape;55;p4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4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4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ido con título" type="objTx">
  <p:cSld name="OBJECT_WITH_CAPTION_TEXT">
    <p:spTree>
      <p:nvGrpSpPr>
        <p:cNvPr id="1" name="Shape 58"/>
        <p:cNvGrpSpPr/>
        <p:nvPr/>
      </p:nvGrpSpPr>
      <p:grpSpPr>
        <a:xfrm>
          <a:off x="0" y="0"/>
          <a:ext cx="0" cy="0"/>
          <a:chOff x="0" y="0"/>
          <a:chExt cx="0" cy="0"/>
        </a:xfrm>
      </p:grpSpPr>
      <p:sp>
        <p:nvSpPr>
          <p:cNvPr id="59" name="Google Shape;59;p50"/>
          <p:cNvSpPr txBox="1">
            <a:spLocks noGrp="1"/>
          </p:cNvSpPr>
          <p:nvPr>
            <p:ph type="title"/>
          </p:nvPr>
        </p:nvSpPr>
        <p:spPr>
          <a:xfrm>
            <a:off x="457200" y="273050"/>
            <a:ext cx="3008313" cy="1162050"/>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0" name="Google Shape;60;p50"/>
          <p:cNvSpPr txBox="1">
            <a:spLocks noGrp="1"/>
          </p:cNvSpPr>
          <p:nvPr>
            <p:ph type="body" idx="1"/>
          </p:nvPr>
        </p:nvSpPr>
        <p:spPr>
          <a:xfrm>
            <a:off x="3575050" y="273050"/>
            <a:ext cx="5111750" cy="5853113"/>
          </a:xfrm>
          <a:prstGeom prst="rect">
            <a:avLst/>
          </a:prstGeom>
          <a:noFill/>
          <a:ln>
            <a:noFill/>
          </a:ln>
        </p:spPr>
        <p:txBody>
          <a:bodyPr spcFirstLastPara="1" wrap="square" lIns="91425" tIns="45700" rIns="91425" bIns="45700" anchor="t" anchorCtr="0">
            <a:normAutofit/>
          </a:bodyPr>
          <a:lstStyle>
            <a:lvl1pPr marL="457200" lvl="0" indent="-431800" algn="l">
              <a:spcBef>
                <a:spcPts val="640"/>
              </a:spcBef>
              <a:spcAft>
                <a:spcPts val="0"/>
              </a:spcAft>
              <a:buClr>
                <a:schemeClr val="dk1"/>
              </a:buClr>
              <a:buSzPts val="3200"/>
              <a:buChar char="•"/>
              <a:defRPr sz="3200"/>
            </a:lvl1pPr>
            <a:lvl2pPr marL="914400" lvl="1" indent="-406400" algn="l">
              <a:spcBef>
                <a:spcPts val="560"/>
              </a:spcBef>
              <a:spcAft>
                <a:spcPts val="0"/>
              </a:spcAft>
              <a:buClr>
                <a:schemeClr val="dk1"/>
              </a:buClr>
              <a:buSzPts val="2800"/>
              <a:buChar char="–"/>
              <a:defRPr sz="2800"/>
            </a:lvl2pPr>
            <a:lvl3pPr marL="1371600" lvl="2" indent="-381000" algn="l">
              <a:spcBef>
                <a:spcPts val="480"/>
              </a:spcBef>
              <a:spcAft>
                <a:spcPts val="0"/>
              </a:spcAft>
              <a:buClr>
                <a:schemeClr val="dk1"/>
              </a:buClr>
              <a:buSzPts val="2400"/>
              <a:buChar char="•"/>
              <a:defRPr sz="2400"/>
            </a:lvl3pPr>
            <a:lvl4pPr marL="1828800" lvl="3" indent="-355600" algn="l">
              <a:spcBef>
                <a:spcPts val="400"/>
              </a:spcBef>
              <a:spcAft>
                <a:spcPts val="0"/>
              </a:spcAft>
              <a:buClr>
                <a:schemeClr val="dk1"/>
              </a:buClr>
              <a:buSzPts val="2000"/>
              <a:buChar char="–"/>
              <a:defRPr sz="2000"/>
            </a:lvl4pPr>
            <a:lvl5pPr marL="2286000" lvl="4" indent="-355600" algn="l">
              <a:spcBef>
                <a:spcPts val="400"/>
              </a:spcBef>
              <a:spcAft>
                <a:spcPts val="0"/>
              </a:spcAft>
              <a:buClr>
                <a:schemeClr val="dk1"/>
              </a:buClr>
              <a:buSzPts val="2000"/>
              <a:buChar char="»"/>
              <a:defRPr sz="2000"/>
            </a:lvl5pPr>
            <a:lvl6pPr marL="2743200" lvl="5" indent="-355600" algn="l">
              <a:spcBef>
                <a:spcPts val="400"/>
              </a:spcBef>
              <a:spcAft>
                <a:spcPts val="0"/>
              </a:spcAft>
              <a:buClr>
                <a:schemeClr val="dk1"/>
              </a:buClr>
              <a:buSzPts val="2000"/>
              <a:buChar char="•"/>
              <a:defRPr sz="2000"/>
            </a:lvl6pPr>
            <a:lvl7pPr marL="3200400" lvl="6" indent="-355600" algn="l">
              <a:spcBef>
                <a:spcPts val="400"/>
              </a:spcBef>
              <a:spcAft>
                <a:spcPts val="0"/>
              </a:spcAft>
              <a:buClr>
                <a:schemeClr val="dk1"/>
              </a:buClr>
              <a:buSzPts val="2000"/>
              <a:buChar char="•"/>
              <a:defRPr sz="2000"/>
            </a:lvl7pPr>
            <a:lvl8pPr marL="3657600" lvl="7" indent="-355600" algn="l">
              <a:spcBef>
                <a:spcPts val="400"/>
              </a:spcBef>
              <a:spcAft>
                <a:spcPts val="0"/>
              </a:spcAft>
              <a:buClr>
                <a:schemeClr val="dk1"/>
              </a:buClr>
              <a:buSzPts val="2000"/>
              <a:buChar char="•"/>
              <a:defRPr sz="2000"/>
            </a:lvl8pPr>
            <a:lvl9pPr marL="4114800" lvl="8" indent="-355600" algn="l">
              <a:spcBef>
                <a:spcPts val="400"/>
              </a:spcBef>
              <a:spcAft>
                <a:spcPts val="0"/>
              </a:spcAft>
              <a:buClr>
                <a:schemeClr val="dk1"/>
              </a:buClr>
              <a:buSzPts val="2000"/>
              <a:buChar char="•"/>
              <a:defRPr sz="2000"/>
            </a:lvl9pPr>
          </a:lstStyle>
          <a:p>
            <a:endParaRPr/>
          </a:p>
        </p:txBody>
      </p:sp>
      <p:sp>
        <p:nvSpPr>
          <p:cNvPr id="61" name="Google Shape;61;p50"/>
          <p:cNvSpPr txBox="1">
            <a:spLocks noGrp="1"/>
          </p:cNvSpPr>
          <p:nvPr>
            <p:ph type="body" idx="2"/>
          </p:nvPr>
        </p:nvSpPr>
        <p:spPr>
          <a:xfrm>
            <a:off x="457200" y="1435100"/>
            <a:ext cx="3008313" cy="4691063"/>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62" name="Google Shape;62;p5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5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5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Imagen con título" type="picTx">
  <p:cSld name="PICTURE_WITH_CAPTION_TEXT">
    <p:spTree>
      <p:nvGrpSpPr>
        <p:cNvPr id="1" name="Shape 65"/>
        <p:cNvGrpSpPr/>
        <p:nvPr/>
      </p:nvGrpSpPr>
      <p:grpSpPr>
        <a:xfrm>
          <a:off x="0" y="0"/>
          <a:ext cx="0" cy="0"/>
          <a:chOff x="0" y="0"/>
          <a:chExt cx="0" cy="0"/>
        </a:xfrm>
      </p:grpSpPr>
      <p:sp>
        <p:nvSpPr>
          <p:cNvPr id="66" name="Google Shape;66;p51"/>
          <p:cNvSpPr txBox="1">
            <a:spLocks noGrp="1"/>
          </p:cNvSpPr>
          <p:nvPr>
            <p:ph type="title"/>
          </p:nvPr>
        </p:nvSpPr>
        <p:spPr>
          <a:xfrm>
            <a:off x="1792288" y="4800600"/>
            <a:ext cx="5486400" cy="566738"/>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51"/>
          <p:cNvSpPr>
            <a:spLocks noGrp="1"/>
          </p:cNvSpPr>
          <p:nvPr>
            <p:ph type="pic" idx="2"/>
          </p:nvPr>
        </p:nvSpPr>
        <p:spPr>
          <a:xfrm>
            <a:off x="1792288" y="612775"/>
            <a:ext cx="5486400" cy="4114800"/>
          </a:xfrm>
          <a:prstGeom prst="rect">
            <a:avLst/>
          </a:prstGeom>
          <a:noFill/>
          <a:ln>
            <a:noFill/>
          </a:ln>
        </p:spPr>
        <p:txBody>
          <a:bodyPr spcFirstLastPara="1" wrap="square" lIns="91425" tIns="45700" rIns="91425" bIns="45700" anchor="t" anchorCtr="0">
            <a:normAutofit/>
          </a:bodyPr>
          <a:lstStyle>
            <a:lvl1pPr marR="0" lvl="0" algn="l" rtl="0">
              <a:spcBef>
                <a:spcPts val="64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spcBef>
                <a:spcPts val="56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spcBef>
                <a:spcPts val="48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68" name="Google Shape;68;p51"/>
          <p:cNvSpPr txBox="1">
            <a:spLocks noGrp="1"/>
          </p:cNvSpPr>
          <p:nvPr>
            <p:ph type="body" idx="1"/>
          </p:nvPr>
        </p:nvSpPr>
        <p:spPr>
          <a:xfrm>
            <a:off x="1792288" y="5367338"/>
            <a:ext cx="5486400" cy="804862"/>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69" name="Google Shape;69;p5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5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5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42"/>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42"/>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2" name="Google Shape;12;p4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4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4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‹Nº›</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0.xml"/><Relationship Id="rId1" Type="http://schemas.openxmlformats.org/officeDocument/2006/relationships/slideLayout" Target="../slideLayouts/slideLayout1.xml"/><Relationship Id="rId5" Type="http://schemas.openxmlformats.org/officeDocument/2006/relationships/image" Target="../media/image19.png"/><Relationship Id="rId4" Type="http://schemas.openxmlformats.org/officeDocument/2006/relationships/image" Target="../media/image18.png"/></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image" Target="../media/image20.png"/><Relationship Id="rId4" Type="http://schemas.openxmlformats.org/officeDocument/2006/relationships/image" Target="../media/image17.png"/></Relationships>
</file>

<file path=ppt/slides/_rels/slide23.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hyperlink" Target="http://doi.org/10.1016/j.poetic.2014.11.001" TargetMode="External"/><Relationship Id="rId2" Type="http://schemas.openxmlformats.org/officeDocument/2006/relationships/notesSlide" Target="../notesSlides/notesSlide39.xml"/><Relationship Id="rId1" Type="http://schemas.openxmlformats.org/officeDocument/2006/relationships/slideLayout" Target="../slideLayouts/slideLayout1.xml"/><Relationship Id="rId4" Type="http://schemas.openxmlformats.org/officeDocument/2006/relationships/hyperlink" Target="https://www.fundaciocreativacio.org/es/blog/el-blog-creativador/definicion-de-creatividad-por-varios-autores/"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hyperlink" Target="http://repensadores.es/4-escuelas-de-pensamiento-creativo/" TargetMode="External"/><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Google Shape;88;p1"/>
          <p:cNvSpPr txBox="1">
            <a:spLocks noGrp="1"/>
          </p:cNvSpPr>
          <p:nvPr>
            <p:ph type="ctrTitle"/>
          </p:nvPr>
        </p:nvSpPr>
        <p:spPr>
          <a:xfrm>
            <a:off x="2828252" y="1252374"/>
            <a:ext cx="5486400" cy="1470025"/>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595959"/>
              </a:buClr>
              <a:buSzPts val="3600"/>
              <a:buFont typeface="Arial"/>
              <a:buNone/>
            </a:pPr>
            <a:r>
              <a:rPr lang="en-US" sz="3600">
                <a:solidFill>
                  <a:srgbClr val="595959"/>
                </a:solidFill>
                <a:latin typeface="Arial"/>
                <a:ea typeface="Arial"/>
                <a:cs typeface="Arial"/>
                <a:sym typeface="Arial"/>
              </a:rPr>
              <a:t>La creatividad y el proceso creativo</a:t>
            </a:r>
            <a:endParaRPr sz="3600">
              <a:solidFill>
                <a:srgbClr val="595959"/>
              </a:solidFill>
              <a:latin typeface="Arial"/>
              <a:ea typeface="Arial"/>
              <a:cs typeface="Arial"/>
              <a:sym typeface="Arial"/>
            </a:endParaRPr>
          </a:p>
        </p:txBody>
      </p:sp>
      <p:sp>
        <p:nvSpPr>
          <p:cNvPr id="89" name="Google Shape;89;p1"/>
          <p:cNvSpPr txBox="1">
            <a:spLocks noGrp="1"/>
          </p:cNvSpPr>
          <p:nvPr>
            <p:ph type="subTitle" idx="1"/>
          </p:nvPr>
        </p:nvSpPr>
        <p:spPr>
          <a:xfrm>
            <a:off x="3581400" y="2722398"/>
            <a:ext cx="4001615" cy="1621001"/>
          </a:xfrm>
          <a:prstGeom prst="rect">
            <a:avLst/>
          </a:prstGeom>
          <a:noFill/>
          <a:ln>
            <a:noFill/>
          </a:ln>
        </p:spPr>
        <p:txBody>
          <a:bodyPr spcFirstLastPara="1" wrap="square" lIns="91425" tIns="45700" rIns="91425" bIns="45700" anchor="t" anchorCtr="0">
            <a:normAutofit/>
          </a:bodyPr>
          <a:lstStyle/>
          <a:p>
            <a:pPr marL="0" lvl="0" indent="0" algn="r" rtl="0">
              <a:lnSpc>
                <a:spcPct val="80000"/>
              </a:lnSpc>
              <a:spcBef>
                <a:spcPts val="0"/>
              </a:spcBef>
              <a:spcAft>
                <a:spcPts val="0"/>
              </a:spcAft>
              <a:buClr>
                <a:schemeClr val="dk1"/>
              </a:buClr>
              <a:buSzPts val="1760"/>
              <a:buNone/>
            </a:pPr>
            <a:r>
              <a:rPr lang="en-US" sz="1760" b="1" dirty="0" err="1">
                <a:solidFill>
                  <a:schemeClr val="dk1"/>
                </a:solidFill>
              </a:rPr>
              <a:t>Elaboró</a:t>
            </a:r>
            <a:r>
              <a:rPr lang="en-US" sz="1760" b="1" dirty="0">
                <a:solidFill>
                  <a:schemeClr val="dk1"/>
                </a:solidFill>
              </a:rPr>
              <a:t>: Dra. Linda Emi Oguri Campos</a:t>
            </a:r>
            <a:endParaRPr dirty="0"/>
          </a:p>
          <a:p>
            <a:pPr marL="0" lvl="0" indent="0" algn="r" rtl="0">
              <a:lnSpc>
                <a:spcPct val="80000"/>
              </a:lnSpc>
              <a:spcBef>
                <a:spcPts val="264"/>
              </a:spcBef>
              <a:spcAft>
                <a:spcPts val="0"/>
              </a:spcAft>
              <a:buClr>
                <a:srgbClr val="595959"/>
              </a:buClr>
              <a:buSzPts val="1320"/>
              <a:buNone/>
            </a:pPr>
            <a:r>
              <a:rPr lang="en-US" sz="1800" dirty="0" err="1">
                <a:solidFill>
                  <a:srgbClr val="595959"/>
                </a:solidFill>
              </a:rPr>
              <a:t>Unidad</a:t>
            </a:r>
            <a:r>
              <a:rPr lang="en-US" sz="1800" dirty="0">
                <a:solidFill>
                  <a:srgbClr val="595959"/>
                </a:solidFill>
              </a:rPr>
              <a:t> de </a:t>
            </a:r>
            <a:r>
              <a:rPr lang="en-US" sz="1800" dirty="0" err="1">
                <a:solidFill>
                  <a:srgbClr val="595959"/>
                </a:solidFill>
              </a:rPr>
              <a:t>Aprendizaje</a:t>
            </a:r>
            <a:r>
              <a:rPr lang="en-US" sz="1800" dirty="0">
                <a:solidFill>
                  <a:srgbClr val="595959"/>
                </a:solidFill>
              </a:rPr>
              <a:t>: Bases para el </a:t>
            </a:r>
            <a:r>
              <a:rPr lang="en-US" sz="1800" dirty="0" err="1">
                <a:solidFill>
                  <a:srgbClr val="595959"/>
                </a:solidFill>
              </a:rPr>
              <a:t>Diseño</a:t>
            </a:r>
            <a:endParaRPr sz="1800" dirty="0"/>
          </a:p>
          <a:p>
            <a:pPr marL="0" lvl="0" indent="0" algn="r" rtl="0">
              <a:lnSpc>
                <a:spcPct val="80000"/>
              </a:lnSpc>
              <a:spcBef>
                <a:spcPts val="264"/>
              </a:spcBef>
              <a:spcAft>
                <a:spcPts val="0"/>
              </a:spcAft>
              <a:buClr>
                <a:srgbClr val="595959"/>
              </a:buClr>
              <a:buSzPts val="1320"/>
              <a:buNone/>
            </a:pPr>
            <a:r>
              <a:rPr lang="en-US" sz="1800" dirty="0" err="1">
                <a:solidFill>
                  <a:srgbClr val="595959"/>
                </a:solidFill>
              </a:rPr>
              <a:t>Créditos</a:t>
            </a:r>
            <a:r>
              <a:rPr lang="en-US" sz="1800" dirty="0">
                <a:solidFill>
                  <a:srgbClr val="595959"/>
                </a:solidFill>
              </a:rPr>
              <a:t> 12</a:t>
            </a:r>
            <a:endParaRPr sz="1800" dirty="0">
              <a:solidFill>
                <a:srgbClr val="595959"/>
              </a:solidFill>
            </a:endParaRPr>
          </a:p>
          <a:p>
            <a:pPr marL="0" lvl="0" indent="0" algn="r" rtl="0">
              <a:lnSpc>
                <a:spcPct val="80000"/>
              </a:lnSpc>
              <a:spcBef>
                <a:spcPts val="264"/>
              </a:spcBef>
              <a:spcAft>
                <a:spcPts val="0"/>
              </a:spcAft>
              <a:buClr>
                <a:srgbClr val="595959"/>
              </a:buClr>
              <a:buSzPts val="1320"/>
              <a:buNone/>
            </a:pPr>
            <a:r>
              <a:rPr lang="en-US" sz="1800" dirty="0" err="1">
                <a:solidFill>
                  <a:srgbClr val="595959"/>
                </a:solidFill>
              </a:rPr>
              <a:t>Unidad</a:t>
            </a:r>
            <a:r>
              <a:rPr lang="en-US" sz="1800" dirty="0">
                <a:solidFill>
                  <a:srgbClr val="595959"/>
                </a:solidFill>
              </a:rPr>
              <a:t> 1 </a:t>
            </a:r>
            <a:r>
              <a:rPr lang="en-US" sz="1800" dirty="0" err="1">
                <a:solidFill>
                  <a:srgbClr val="595959"/>
                </a:solidFill>
              </a:rPr>
              <a:t>Introducción</a:t>
            </a:r>
            <a:r>
              <a:rPr lang="en-US" sz="1800" dirty="0">
                <a:solidFill>
                  <a:srgbClr val="595959"/>
                </a:solidFill>
              </a:rPr>
              <a:t> al </a:t>
            </a:r>
            <a:r>
              <a:rPr lang="en-US" sz="1800" dirty="0" err="1">
                <a:solidFill>
                  <a:srgbClr val="595959"/>
                </a:solidFill>
              </a:rPr>
              <a:t>pensamiento</a:t>
            </a:r>
            <a:r>
              <a:rPr lang="en-US" sz="1800" dirty="0">
                <a:solidFill>
                  <a:srgbClr val="595959"/>
                </a:solidFill>
              </a:rPr>
              <a:t> </a:t>
            </a:r>
            <a:r>
              <a:rPr lang="en-US" sz="1800" dirty="0" err="1">
                <a:solidFill>
                  <a:srgbClr val="595959"/>
                </a:solidFill>
              </a:rPr>
              <a:t>creativo-proyectual</a:t>
            </a:r>
            <a:endParaRPr sz="1800" dirty="0">
              <a:solidFill>
                <a:srgbClr val="595959"/>
              </a:solidFill>
            </a:endParaRPr>
          </a:p>
          <a:p>
            <a:pPr marL="0" lvl="0" indent="0" algn="r" rtl="0">
              <a:lnSpc>
                <a:spcPct val="80000"/>
              </a:lnSpc>
              <a:spcBef>
                <a:spcPts val="264"/>
              </a:spcBef>
              <a:spcAft>
                <a:spcPts val="0"/>
              </a:spcAft>
              <a:buClr>
                <a:srgbClr val="888888"/>
              </a:buClr>
              <a:buSzPts val="1320"/>
              <a:buNone/>
            </a:pPr>
            <a:endParaRPr sz="1320" dirty="0"/>
          </a:p>
          <a:p>
            <a:pPr marL="0" lvl="0" indent="0" algn="r" rtl="0">
              <a:lnSpc>
                <a:spcPct val="80000"/>
              </a:lnSpc>
              <a:spcBef>
                <a:spcPts val="264"/>
              </a:spcBef>
              <a:spcAft>
                <a:spcPts val="0"/>
              </a:spcAft>
              <a:buClr>
                <a:schemeClr val="dk1"/>
              </a:buClr>
              <a:buSzPts val="1320"/>
              <a:buNone/>
            </a:pPr>
            <a:endParaRPr sz="1320" dirty="0"/>
          </a:p>
        </p:txBody>
      </p:sp>
      <p:pic>
        <p:nvPicPr>
          <p:cNvPr id="90" name="Google Shape;90;p1" descr="logo uaem vectores"/>
          <p:cNvPicPr preferRelativeResize="0"/>
          <p:nvPr/>
        </p:nvPicPr>
        <p:blipFill rotWithShape="1">
          <a:blip r:embed="rId3">
            <a:alphaModFix/>
          </a:blip>
          <a:srcRect/>
          <a:stretch/>
        </p:blipFill>
        <p:spPr>
          <a:xfrm>
            <a:off x="6972332" y="6061415"/>
            <a:ext cx="591040" cy="525685"/>
          </a:xfrm>
          <a:prstGeom prst="rect">
            <a:avLst/>
          </a:prstGeom>
          <a:noFill/>
          <a:ln>
            <a:noFill/>
          </a:ln>
        </p:spPr>
      </p:pic>
      <p:pic>
        <p:nvPicPr>
          <p:cNvPr id="91" name="Google Shape;91;p1" descr="logo FAD vectores"/>
          <p:cNvPicPr preferRelativeResize="0"/>
          <p:nvPr/>
        </p:nvPicPr>
        <p:blipFill rotWithShape="1">
          <a:blip r:embed="rId4">
            <a:alphaModFix/>
          </a:blip>
          <a:srcRect/>
          <a:stretch/>
        </p:blipFill>
        <p:spPr>
          <a:xfrm>
            <a:off x="6025420" y="6061415"/>
            <a:ext cx="870712" cy="546835"/>
          </a:xfrm>
          <a:prstGeom prst="rect">
            <a:avLst/>
          </a:prstGeom>
          <a:noFill/>
          <a:ln>
            <a:noFill/>
          </a:ln>
        </p:spPr>
      </p:pic>
      <p:sp>
        <p:nvSpPr>
          <p:cNvPr id="92" name="Google Shape;92;p1"/>
          <p:cNvSpPr/>
          <p:nvPr/>
        </p:nvSpPr>
        <p:spPr>
          <a:xfrm>
            <a:off x="0" y="0"/>
            <a:ext cx="3048000" cy="6858000"/>
          </a:xfrm>
          <a:prstGeom prst="rect">
            <a:avLst/>
          </a:prstGeom>
          <a:solidFill>
            <a:srgbClr val="CB0F6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3" name="Google Shape;93;p1"/>
          <p:cNvSpPr/>
          <p:nvPr/>
        </p:nvSpPr>
        <p:spPr>
          <a:xfrm>
            <a:off x="3048000" y="4343400"/>
            <a:ext cx="6096000" cy="1600200"/>
          </a:xfrm>
          <a:prstGeom prst="rect">
            <a:avLst/>
          </a:prstGeom>
          <a:solidFill>
            <a:srgbClr val="EC982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4" name="Google Shape;94;p1"/>
          <p:cNvSpPr txBox="1"/>
          <p:nvPr/>
        </p:nvSpPr>
        <p:spPr>
          <a:xfrm>
            <a:off x="2828252" y="4666629"/>
            <a:ext cx="4735120" cy="1470025"/>
          </a:xfrm>
          <a:prstGeom prst="rect">
            <a:avLst/>
          </a:prstGeom>
          <a:noFill/>
          <a:ln>
            <a:noFill/>
          </a:ln>
        </p:spPr>
        <p:txBody>
          <a:bodyPr spcFirstLastPara="1" wrap="square" lIns="91425" tIns="45700" rIns="91425" bIns="45700" anchor="t" anchorCtr="0">
            <a:noAutofit/>
          </a:bodyPr>
          <a:lstStyle/>
          <a:p>
            <a:pPr marL="0" marR="0" lvl="0" indent="0" algn="r" rtl="0">
              <a:spcBef>
                <a:spcPts val="0"/>
              </a:spcBef>
              <a:spcAft>
                <a:spcPts val="0"/>
              </a:spcAft>
              <a:buClr>
                <a:schemeClr val="dk1"/>
              </a:buClr>
              <a:buSzPts val="1600"/>
              <a:buFont typeface="Calibri"/>
              <a:buNone/>
            </a:pPr>
            <a:r>
              <a:rPr lang="en-US" sz="1600" b="0" i="0" u="none" strike="noStrike" cap="none">
                <a:solidFill>
                  <a:schemeClr val="dk1"/>
                </a:solidFill>
                <a:latin typeface="Calibri"/>
                <a:ea typeface="Calibri"/>
                <a:cs typeface="Calibri"/>
                <a:sym typeface="Calibri"/>
              </a:rPr>
              <a:t>Universidad Autónoma del Estado de México</a:t>
            </a:r>
            <a:endParaRPr/>
          </a:p>
          <a:p>
            <a:pPr marL="0" marR="0" lvl="0" indent="0" algn="r" rtl="0">
              <a:spcBef>
                <a:spcPts val="0"/>
              </a:spcBef>
              <a:spcAft>
                <a:spcPts val="0"/>
              </a:spcAft>
              <a:buClr>
                <a:schemeClr val="dk1"/>
              </a:buClr>
              <a:buSzPts val="1600"/>
              <a:buFont typeface="Calibri"/>
              <a:buNone/>
            </a:pPr>
            <a:r>
              <a:rPr lang="en-US" sz="1600" b="0" i="0" u="none" strike="noStrike" cap="none">
                <a:solidFill>
                  <a:schemeClr val="dk1"/>
                </a:solidFill>
                <a:latin typeface="Calibri"/>
                <a:ea typeface="Calibri"/>
                <a:cs typeface="Calibri"/>
                <a:sym typeface="Calibri"/>
              </a:rPr>
              <a:t>Facultad de Arquitectura y Diseño</a:t>
            </a:r>
            <a:endParaRPr/>
          </a:p>
          <a:p>
            <a:pPr marL="0" marR="0" lvl="0" indent="0" algn="r" rtl="0">
              <a:spcBef>
                <a:spcPts val="0"/>
              </a:spcBef>
              <a:spcAft>
                <a:spcPts val="0"/>
              </a:spcAft>
              <a:buClr>
                <a:schemeClr val="dk1"/>
              </a:buClr>
              <a:buSzPts val="1600"/>
              <a:buFont typeface="Calibri"/>
              <a:buNone/>
            </a:pPr>
            <a:r>
              <a:rPr lang="en-US" sz="1600" b="0" i="0" u="none" strike="noStrike" cap="none">
                <a:solidFill>
                  <a:schemeClr val="dk1"/>
                </a:solidFill>
                <a:latin typeface="Calibri"/>
                <a:ea typeface="Calibri"/>
                <a:cs typeface="Calibri"/>
                <a:sym typeface="Calibri"/>
              </a:rPr>
              <a:t>Licenciatura en Diseño Industrial</a:t>
            </a:r>
            <a:endParaRPr/>
          </a:p>
          <a:p>
            <a:pPr marL="0" marR="0" lvl="0" indent="0" algn="r" rtl="0">
              <a:spcBef>
                <a:spcPts val="0"/>
              </a:spcBef>
              <a:spcAft>
                <a:spcPts val="0"/>
              </a:spcAft>
              <a:buClr>
                <a:schemeClr val="dk1"/>
              </a:buClr>
              <a:buSzPts val="1600"/>
              <a:buFont typeface="Calibri"/>
              <a:buNone/>
            </a:pPr>
            <a:r>
              <a:rPr lang="en-US" sz="1600" b="0" i="0" u="none" strike="noStrike" cap="none">
                <a:solidFill>
                  <a:schemeClr val="dk1"/>
                </a:solidFill>
                <a:latin typeface="Calibri"/>
                <a:ea typeface="Calibri"/>
                <a:cs typeface="Calibri"/>
                <a:sym typeface="Calibri"/>
              </a:rPr>
              <a:t>M</a:t>
            </a:r>
            <a:r>
              <a:rPr lang="en-US" sz="1600">
                <a:solidFill>
                  <a:schemeClr val="dk1"/>
                </a:solidFill>
                <a:latin typeface="Calibri"/>
                <a:ea typeface="Calibri"/>
                <a:cs typeface="Calibri"/>
                <a:sym typeface="Calibri"/>
              </a:rPr>
              <a:t>ayo</a:t>
            </a:r>
            <a:r>
              <a:rPr lang="en-US" sz="1600" b="0" i="0" u="none" strike="noStrike" cap="none">
                <a:solidFill>
                  <a:schemeClr val="dk1"/>
                </a:solidFill>
                <a:latin typeface="Calibri"/>
                <a:ea typeface="Calibri"/>
                <a:cs typeface="Calibri"/>
                <a:sym typeface="Calibri"/>
              </a:rPr>
              <a:t> 2020</a:t>
            </a:r>
            <a:endParaRPr/>
          </a:p>
          <a:p>
            <a:pPr marL="0" marR="0" lvl="0" indent="0" algn="ctr" rtl="0">
              <a:spcBef>
                <a:spcPts val="0"/>
              </a:spcBef>
              <a:spcAft>
                <a:spcPts val="0"/>
              </a:spcAft>
              <a:buClr>
                <a:schemeClr val="dk1"/>
              </a:buClr>
              <a:buSzPts val="1800"/>
              <a:buFont typeface="Calibri"/>
              <a:buNone/>
            </a:pPr>
            <a:endParaRPr sz="1800" b="0" i="0" u="none" strike="noStrike" cap="none">
              <a:solidFill>
                <a:schemeClr val="dk1"/>
              </a:solidFill>
              <a:latin typeface="Calibri"/>
              <a:ea typeface="Calibri"/>
              <a:cs typeface="Calibri"/>
              <a:sym typeface="Calibri"/>
            </a:endParaRPr>
          </a:p>
          <a:p>
            <a:pPr marL="0" marR="0" lvl="0" indent="0" algn="ctr" rtl="0">
              <a:spcBef>
                <a:spcPts val="0"/>
              </a:spcBef>
              <a:spcAft>
                <a:spcPts val="0"/>
              </a:spcAft>
              <a:buClr>
                <a:schemeClr val="dk1"/>
              </a:buClr>
              <a:buSzPts val="1800"/>
              <a:buFont typeface="Calibri"/>
              <a:buNone/>
            </a:pPr>
            <a:endParaRPr sz="1800" b="0" i="0" u="none" strike="noStrike" cap="none">
              <a:solidFill>
                <a:schemeClr val="dk1"/>
              </a:solidFill>
              <a:latin typeface="Calibri"/>
              <a:ea typeface="Calibri"/>
              <a:cs typeface="Calibri"/>
              <a:sym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sp>
        <p:nvSpPr>
          <p:cNvPr id="174" name="Google Shape;174;p10"/>
          <p:cNvSpPr txBox="1"/>
          <p:nvPr/>
        </p:nvSpPr>
        <p:spPr>
          <a:xfrm>
            <a:off x="457200" y="1905000"/>
            <a:ext cx="4876800" cy="341632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US" sz="2400">
                <a:solidFill>
                  <a:schemeClr val="dk1"/>
                </a:solidFill>
                <a:latin typeface="Calibri"/>
                <a:ea typeface="Calibri"/>
                <a:cs typeface="Calibri"/>
                <a:sym typeface="Calibri"/>
              </a:rPr>
              <a:t>El pensamiento </a:t>
            </a:r>
            <a:r>
              <a:rPr lang="en-US" sz="2400" b="1">
                <a:solidFill>
                  <a:schemeClr val="dk1"/>
                </a:solidFill>
                <a:latin typeface="Calibri"/>
                <a:ea typeface="Calibri"/>
                <a:cs typeface="Calibri"/>
                <a:sym typeface="Calibri"/>
              </a:rPr>
              <a:t>convergente </a:t>
            </a:r>
            <a:r>
              <a:rPr lang="en-US" sz="2400">
                <a:solidFill>
                  <a:schemeClr val="dk1"/>
                </a:solidFill>
                <a:latin typeface="Calibri"/>
                <a:ea typeface="Calibri"/>
                <a:cs typeface="Calibri"/>
                <a:sym typeface="Calibri"/>
              </a:rPr>
              <a:t>es aquel orientado a la solución convencional de un problema, situación o reto, está vinculado con la resolución de problemas para los que existe una respuesta única u objetivo predeterminado, cuya obtención viene determinada por la información base que se posee. </a:t>
            </a:r>
            <a:endParaRPr/>
          </a:p>
          <a:p>
            <a:pPr marL="0" marR="0" lvl="0" indent="0" algn="r" rtl="0">
              <a:spcBef>
                <a:spcPts val="0"/>
              </a:spcBef>
              <a:spcAft>
                <a:spcPts val="0"/>
              </a:spcAft>
              <a:buNone/>
            </a:pPr>
            <a:endParaRPr sz="2400">
              <a:solidFill>
                <a:schemeClr val="dk1"/>
              </a:solidFill>
              <a:latin typeface="Calibri"/>
              <a:ea typeface="Calibri"/>
              <a:cs typeface="Calibri"/>
              <a:sym typeface="Calibri"/>
            </a:endParaRPr>
          </a:p>
        </p:txBody>
      </p:sp>
      <p:sp>
        <p:nvSpPr>
          <p:cNvPr id="175" name="Google Shape;175;p10"/>
          <p:cNvSpPr/>
          <p:nvPr/>
        </p:nvSpPr>
        <p:spPr>
          <a:xfrm>
            <a:off x="0" y="0"/>
            <a:ext cx="5334000" cy="1219201"/>
          </a:xfrm>
          <a:prstGeom prst="rect">
            <a:avLst/>
          </a:prstGeom>
          <a:solidFill>
            <a:srgbClr val="CB0F6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76" name="Google Shape;176;p10"/>
          <p:cNvSpPr txBox="1"/>
          <p:nvPr/>
        </p:nvSpPr>
        <p:spPr>
          <a:xfrm>
            <a:off x="533400" y="311260"/>
            <a:ext cx="6172200" cy="58477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3200" b="1">
                <a:solidFill>
                  <a:srgbClr val="FFFFFF"/>
                </a:solidFill>
                <a:latin typeface="Calibri"/>
                <a:ea typeface="Calibri"/>
                <a:cs typeface="Calibri"/>
                <a:sym typeface="Calibri"/>
              </a:rPr>
              <a:t>Definiendo la creatividad</a:t>
            </a:r>
            <a:endParaRPr sz="3200">
              <a:solidFill>
                <a:srgbClr val="FFFFFF"/>
              </a:solidFill>
              <a:latin typeface="Calibri"/>
              <a:ea typeface="Calibri"/>
              <a:cs typeface="Calibri"/>
              <a:sym typeface="Calibri"/>
            </a:endParaRPr>
          </a:p>
        </p:txBody>
      </p:sp>
      <p:sp>
        <p:nvSpPr>
          <p:cNvPr id="177" name="Google Shape;177;p10"/>
          <p:cNvSpPr/>
          <p:nvPr/>
        </p:nvSpPr>
        <p:spPr>
          <a:xfrm rot="7181144">
            <a:off x="7019227" y="2585704"/>
            <a:ext cx="1222973" cy="304800"/>
          </a:xfrm>
          <a:prstGeom prst="rightArrow">
            <a:avLst>
              <a:gd name="adj1" fmla="val 50000"/>
              <a:gd name="adj2" fmla="val 50000"/>
            </a:avLst>
          </a:prstGeom>
          <a:solidFill>
            <a:srgbClr val="1C3B8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78" name="Google Shape;178;p10"/>
          <p:cNvSpPr/>
          <p:nvPr/>
        </p:nvSpPr>
        <p:spPr>
          <a:xfrm>
            <a:off x="6781800" y="2971800"/>
            <a:ext cx="228600" cy="22860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79" name="Google Shape;179;p10"/>
          <p:cNvSpPr/>
          <p:nvPr/>
        </p:nvSpPr>
        <p:spPr>
          <a:xfrm>
            <a:off x="7010400" y="3428317"/>
            <a:ext cx="381000" cy="381000"/>
          </a:xfrm>
          <a:prstGeom prst="donut">
            <a:avLst>
              <a:gd name="adj" fmla="val 25000"/>
            </a:avLst>
          </a:prstGeom>
          <a:solidFill>
            <a:srgbClr val="CB0F66"/>
          </a:solidFill>
          <a:ln w="95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180" name="Google Shape;180;p10"/>
          <p:cNvSpPr/>
          <p:nvPr/>
        </p:nvSpPr>
        <p:spPr>
          <a:xfrm rot="2853022">
            <a:off x="5821969" y="2682125"/>
            <a:ext cx="1318223" cy="304800"/>
          </a:xfrm>
          <a:prstGeom prst="rightArrow">
            <a:avLst>
              <a:gd name="adj1" fmla="val 50000"/>
              <a:gd name="adj2" fmla="val 50000"/>
            </a:avLst>
          </a:prstGeom>
          <a:solidFill>
            <a:srgbClr val="1C3B8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81" name="Google Shape;181;p10"/>
          <p:cNvSpPr/>
          <p:nvPr/>
        </p:nvSpPr>
        <p:spPr>
          <a:xfrm rot="10800000">
            <a:off x="7620000" y="3344811"/>
            <a:ext cx="1143000" cy="304800"/>
          </a:xfrm>
          <a:prstGeom prst="rightArrow">
            <a:avLst>
              <a:gd name="adj1" fmla="val 50000"/>
              <a:gd name="adj2" fmla="val 50000"/>
            </a:avLst>
          </a:prstGeom>
          <a:solidFill>
            <a:srgbClr val="1C3B8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82" name="Google Shape;182;p10"/>
          <p:cNvSpPr/>
          <p:nvPr/>
        </p:nvSpPr>
        <p:spPr>
          <a:xfrm>
            <a:off x="5486400" y="3428317"/>
            <a:ext cx="1295400" cy="304800"/>
          </a:xfrm>
          <a:prstGeom prst="rightArrow">
            <a:avLst>
              <a:gd name="adj1" fmla="val 50000"/>
              <a:gd name="adj2" fmla="val 50000"/>
            </a:avLst>
          </a:prstGeom>
          <a:solidFill>
            <a:srgbClr val="1C3B8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183" name="Google Shape;183;p10"/>
          <p:cNvPicPr preferRelativeResize="0"/>
          <p:nvPr/>
        </p:nvPicPr>
        <p:blipFill rotWithShape="1">
          <a:blip r:embed="rId3">
            <a:alphaModFix/>
          </a:blip>
          <a:srcRect/>
          <a:stretch/>
        </p:blipFill>
        <p:spPr>
          <a:xfrm>
            <a:off x="6488777" y="3809317"/>
            <a:ext cx="1805245" cy="487651"/>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188" name="Google Shape;188;p11"/>
          <p:cNvSpPr txBox="1"/>
          <p:nvPr/>
        </p:nvSpPr>
        <p:spPr>
          <a:xfrm>
            <a:off x="457200" y="2209800"/>
            <a:ext cx="4876800" cy="3785652"/>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US" sz="2400">
                <a:solidFill>
                  <a:schemeClr val="dk1"/>
                </a:solidFill>
                <a:latin typeface="Calibri"/>
                <a:ea typeface="Calibri"/>
                <a:cs typeface="Calibri"/>
                <a:sym typeface="Calibri"/>
              </a:rPr>
              <a:t>Mientras que el pensamiento </a:t>
            </a:r>
            <a:r>
              <a:rPr lang="en-US" sz="2400" b="1">
                <a:solidFill>
                  <a:schemeClr val="dk1"/>
                </a:solidFill>
                <a:latin typeface="Calibri"/>
                <a:ea typeface="Calibri"/>
                <a:cs typeface="Calibri"/>
                <a:sym typeface="Calibri"/>
              </a:rPr>
              <a:t>divergente</a:t>
            </a:r>
            <a:r>
              <a:rPr lang="en-US" sz="2400">
                <a:solidFill>
                  <a:schemeClr val="dk1"/>
                </a:solidFill>
                <a:latin typeface="Calibri"/>
                <a:ea typeface="Calibri"/>
                <a:cs typeface="Calibri"/>
                <a:sym typeface="Calibri"/>
              </a:rPr>
              <a:t> elabora con criterios de singularidad, imaginación y flexibilidad. </a:t>
            </a:r>
            <a:endParaRPr/>
          </a:p>
          <a:p>
            <a:pPr marL="0" marR="0" lvl="0" indent="0" algn="r" rtl="0">
              <a:spcBef>
                <a:spcPts val="0"/>
              </a:spcBef>
              <a:spcAft>
                <a:spcPts val="0"/>
              </a:spcAft>
              <a:buNone/>
            </a:pPr>
            <a:r>
              <a:rPr lang="en-US" sz="2400">
                <a:solidFill>
                  <a:schemeClr val="dk1"/>
                </a:solidFill>
                <a:latin typeface="Calibri"/>
                <a:ea typeface="Calibri"/>
                <a:cs typeface="Calibri"/>
                <a:sym typeface="Calibri"/>
              </a:rPr>
              <a:t>El pensamiento divergente es el que ayuda a generar nuevas ideas o conceptos, de apertura, y el convergente logra que los razonamientos se focalicen hacia una idea. (Repensadores, 2014)</a:t>
            </a:r>
            <a:endParaRPr/>
          </a:p>
          <a:p>
            <a:pPr marL="0" marR="0" lvl="0" indent="0" algn="r" rtl="0">
              <a:spcBef>
                <a:spcPts val="0"/>
              </a:spcBef>
              <a:spcAft>
                <a:spcPts val="0"/>
              </a:spcAft>
              <a:buNone/>
            </a:pPr>
            <a:endParaRPr sz="2400">
              <a:solidFill>
                <a:schemeClr val="dk1"/>
              </a:solidFill>
              <a:latin typeface="Calibri"/>
              <a:ea typeface="Calibri"/>
              <a:cs typeface="Calibri"/>
              <a:sym typeface="Calibri"/>
            </a:endParaRPr>
          </a:p>
        </p:txBody>
      </p:sp>
      <p:sp>
        <p:nvSpPr>
          <p:cNvPr id="189" name="Google Shape;189;p11"/>
          <p:cNvSpPr/>
          <p:nvPr/>
        </p:nvSpPr>
        <p:spPr>
          <a:xfrm>
            <a:off x="0" y="0"/>
            <a:ext cx="5334000" cy="1219201"/>
          </a:xfrm>
          <a:prstGeom prst="rect">
            <a:avLst/>
          </a:prstGeom>
          <a:solidFill>
            <a:srgbClr val="CB0F6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90" name="Google Shape;190;p11"/>
          <p:cNvSpPr txBox="1"/>
          <p:nvPr/>
        </p:nvSpPr>
        <p:spPr>
          <a:xfrm>
            <a:off x="533400" y="311260"/>
            <a:ext cx="6172200" cy="58477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3200" b="1">
                <a:solidFill>
                  <a:srgbClr val="FFFFFF"/>
                </a:solidFill>
                <a:latin typeface="Calibri"/>
                <a:ea typeface="Calibri"/>
                <a:cs typeface="Calibri"/>
                <a:sym typeface="Calibri"/>
              </a:rPr>
              <a:t>Definiendo la creatividad</a:t>
            </a:r>
            <a:endParaRPr sz="3200">
              <a:solidFill>
                <a:srgbClr val="FFFFFF"/>
              </a:solidFill>
              <a:latin typeface="Calibri"/>
              <a:ea typeface="Calibri"/>
              <a:cs typeface="Calibri"/>
              <a:sym typeface="Calibri"/>
            </a:endParaRPr>
          </a:p>
        </p:txBody>
      </p:sp>
      <p:sp>
        <p:nvSpPr>
          <p:cNvPr id="191" name="Google Shape;191;p11"/>
          <p:cNvSpPr/>
          <p:nvPr/>
        </p:nvSpPr>
        <p:spPr>
          <a:xfrm rot="-3609220">
            <a:off x="7019227" y="2585704"/>
            <a:ext cx="1222973" cy="304800"/>
          </a:xfrm>
          <a:prstGeom prst="rightArrow">
            <a:avLst>
              <a:gd name="adj1" fmla="val 50000"/>
              <a:gd name="adj2" fmla="val 50000"/>
            </a:avLst>
          </a:prstGeom>
          <a:solidFill>
            <a:srgbClr val="1C3B8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92" name="Google Shape;192;p11"/>
          <p:cNvSpPr/>
          <p:nvPr/>
        </p:nvSpPr>
        <p:spPr>
          <a:xfrm>
            <a:off x="7010400" y="3428317"/>
            <a:ext cx="381000" cy="381000"/>
          </a:xfrm>
          <a:prstGeom prst="donut">
            <a:avLst>
              <a:gd name="adj" fmla="val 25000"/>
            </a:avLst>
          </a:prstGeom>
          <a:solidFill>
            <a:srgbClr val="CB0F66"/>
          </a:solidFill>
          <a:ln w="95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pic>
        <p:nvPicPr>
          <p:cNvPr id="193" name="Google Shape;193;p11"/>
          <p:cNvPicPr preferRelativeResize="0"/>
          <p:nvPr/>
        </p:nvPicPr>
        <p:blipFill rotWithShape="1">
          <a:blip r:embed="rId3">
            <a:alphaModFix/>
          </a:blip>
          <a:srcRect/>
          <a:stretch/>
        </p:blipFill>
        <p:spPr>
          <a:xfrm>
            <a:off x="6329361" y="3809317"/>
            <a:ext cx="2027122" cy="509052"/>
          </a:xfrm>
          <a:prstGeom prst="rect">
            <a:avLst/>
          </a:prstGeom>
          <a:noFill/>
          <a:ln>
            <a:noFill/>
          </a:ln>
        </p:spPr>
      </p:pic>
      <p:sp>
        <p:nvSpPr>
          <p:cNvPr id="194" name="Google Shape;194;p11"/>
          <p:cNvSpPr/>
          <p:nvPr/>
        </p:nvSpPr>
        <p:spPr>
          <a:xfrm rot="-8013798">
            <a:off x="5821969" y="2682125"/>
            <a:ext cx="1318223" cy="304800"/>
          </a:xfrm>
          <a:prstGeom prst="rightArrow">
            <a:avLst>
              <a:gd name="adj1" fmla="val 50000"/>
              <a:gd name="adj2" fmla="val 50000"/>
            </a:avLst>
          </a:prstGeom>
          <a:solidFill>
            <a:srgbClr val="1C3B8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95" name="Google Shape;195;p11"/>
          <p:cNvSpPr/>
          <p:nvPr/>
        </p:nvSpPr>
        <p:spPr>
          <a:xfrm>
            <a:off x="7620000" y="3344811"/>
            <a:ext cx="1143000" cy="304800"/>
          </a:xfrm>
          <a:prstGeom prst="rightArrow">
            <a:avLst>
              <a:gd name="adj1" fmla="val 50000"/>
              <a:gd name="adj2" fmla="val 50000"/>
            </a:avLst>
          </a:prstGeom>
          <a:solidFill>
            <a:srgbClr val="1C3B8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96" name="Google Shape;196;p11"/>
          <p:cNvSpPr/>
          <p:nvPr/>
        </p:nvSpPr>
        <p:spPr>
          <a:xfrm rot="10800000">
            <a:off x="5486400" y="3428317"/>
            <a:ext cx="1295400" cy="304800"/>
          </a:xfrm>
          <a:prstGeom prst="rightArrow">
            <a:avLst>
              <a:gd name="adj1" fmla="val 50000"/>
              <a:gd name="adj2" fmla="val 50000"/>
            </a:avLst>
          </a:prstGeom>
          <a:solidFill>
            <a:srgbClr val="1C3B8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p12"/>
          <p:cNvSpPr txBox="1"/>
          <p:nvPr/>
        </p:nvSpPr>
        <p:spPr>
          <a:xfrm>
            <a:off x="3886200" y="1676400"/>
            <a:ext cx="5257800" cy="4293483"/>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100">
                <a:solidFill>
                  <a:schemeClr val="dk1"/>
                </a:solidFill>
                <a:latin typeface="Calibri"/>
                <a:ea typeface="Calibri"/>
                <a:cs typeface="Calibri"/>
                <a:sym typeface="Calibri"/>
              </a:rPr>
              <a:t>Para el psicólogo Edward de Bono, la creatividad se encuentra en el pensamiento lateral, que es una clase de pensamiento que no es lineal ni secuencial ni lógico. </a:t>
            </a:r>
            <a:endParaRPr/>
          </a:p>
          <a:p>
            <a:pPr marL="0" marR="0" lvl="0" indent="0" algn="l" rtl="0">
              <a:spcBef>
                <a:spcPts val="0"/>
              </a:spcBef>
              <a:spcAft>
                <a:spcPts val="0"/>
              </a:spcAft>
              <a:buNone/>
            </a:pPr>
            <a:endParaRPr sz="2100">
              <a:solidFill>
                <a:schemeClr val="dk1"/>
              </a:solidFill>
              <a:latin typeface="Calibri"/>
              <a:ea typeface="Calibri"/>
              <a:cs typeface="Calibri"/>
              <a:sym typeface="Calibri"/>
            </a:endParaRPr>
          </a:p>
          <a:p>
            <a:pPr marL="0" marR="0" lvl="0" indent="0" algn="l" rtl="0">
              <a:spcBef>
                <a:spcPts val="0"/>
              </a:spcBef>
              <a:spcAft>
                <a:spcPts val="0"/>
              </a:spcAft>
              <a:buNone/>
            </a:pPr>
            <a:r>
              <a:rPr lang="en-US" sz="2100">
                <a:solidFill>
                  <a:schemeClr val="dk1"/>
                </a:solidFill>
                <a:latin typeface="Calibri"/>
                <a:ea typeface="Calibri"/>
                <a:cs typeface="Calibri"/>
                <a:sym typeface="Calibri"/>
              </a:rPr>
              <a:t>El pensamiento lateral (muy parecido al pensamiento divergente) implica cambiar nuestro modo de percibir y nuestros conceptos para que, en lugar de discurrir a lo largo de una pauta conocida, la atravesemos y la eliminemos momentáneamente para regresar al punto de partida a través de un camino o pauta nuevos.</a:t>
            </a:r>
            <a:endParaRPr/>
          </a:p>
          <a:p>
            <a:pPr marL="0" marR="0" lvl="0" indent="0" algn="l" rtl="0">
              <a:spcBef>
                <a:spcPts val="0"/>
              </a:spcBef>
              <a:spcAft>
                <a:spcPts val="0"/>
              </a:spcAft>
              <a:buNone/>
            </a:pPr>
            <a:endParaRPr sz="2100">
              <a:solidFill>
                <a:schemeClr val="dk1"/>
              </a:solidFill>
              <a:latin typeface="Calibri"/>
              <a:ea typeface="Calibri"/>
              <a:cs typeface="Calibri"/>
              <a:sym typeface="Calibri"/>
            </a:endParaRPr>
          </a:p>
        </p:txBody>
      </p:sp>
      <p:sp>
        <p:nvSpPr>
          <p:cNvPr id="202" name="Google Shape;202;p12"/>
          <p:cNvSpPr/>
          <p:nvPr/>
        </p:nvSpPr>
        <p:spPr>
          <a:xfrm>
            <a:off x="3810000" y="0"/>
            <a:ext cx="5334000" cy="1219201"/>
          </a:xfrm>
          <a:prstGeom prst="rect">
            <a:avLst/>
          </a:prstGeom>
          <a:solidFill>
            <a:srgbClr val="CB0F6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03" name="Google Shape;203;p12"/>
          <p:cNvSpPr txBox="1"/>
          <p:nvPr/>
        </p:nvSpPr>
        <p:spPr>
          <a:xfrm>
            <a:off x="4343400" y="311260"/>
            <a:ext cx="6172200" cy="58477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3200" b="1">
                <a:solidFill>
                  <a:srgbClr val="FFFFFF"/>
                </a:solidFill>
                <a:latin typeface="Calibri"/>
                <a:ea typeface="Calibri"/>
                <a:cs typeface="Calibri"/>
                <a:sym typeface="Calibri"/>
              </a:rPr>
              <a:t>Definiendo la creatividad</a:t>
            </a:r>
            <a:endParaRPr sz="3200">
              <a:solidFill>
                <a:srgbClr val="FFFFFF"/>
              </a:solidFill>
              <a:latin typeface="Calibri"/>
              <a:ea typeface="Calibri"/>
              <a:cs typeface="Calibri"/>
              <a:sym typeface="Calibri"/>
            </a:endParaRPr>
          </a:p>
        </p:txBody>
      </p:sp>
      <p:pic>
        <p:nvPicPr>
          <p:cNvPr id="204" name="Google Shape;204;p12" descr="images-4.jpg"/>
          <p:cNvPicPr preferRelativeResize="0"/>
          <p:nvPr/>
        </p:nvPicPr>
        <p:blipFill rotWithShape="1">
          <a:blip r:embed="rId3">
            <a:alphaModFix/>
          </a:blip>
          <a:srcRect/>
          <a:stretch/>
        </p:blipFill>
        <p:spPr>
          <a:xfrm>
            <a:off x="0" y="2324100"/>
            <a:ext cx="3670300" cy="220980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08"/>
        <p:cNvGrpSpPr/>
        <p:nvPr/>
      </p:nvGrpSpPr>
      <p:grpSpPr>
        <a:xfrm>
          <a:off x="0" y="0"/>
          <a:ext cx="0" cy="0"/>
          <a:chOff x="0" y="0"/>
          <a:chExt cx="0" cy="0"/>
        </a:xfrm>
      </p:grpSpPr>
      <p:sp>
        <p:nvSpPr>
          <p:cNvPr id="209" name="Google Shape;209;p13"/>
          <p:cNvSpPr txBox="1"/>
          <p:nvPr/>
        </p:nvSpPr>
        <p:spPr>
          <a:xfrm>
            <a:off x="4038600" y="1524000"/>
            <a:ext cx="4648200" cy="4154983"/>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200">
                <a:solidFill>
                  <a:schemeClr val="dk1"/>
                </a:solidFill>
                <a:latin typeface="Calibri"/>
                <a:ea typeface="Calibri"/>
                <a:cs typeface="Calibri"/>
                <a:sym typeface="Calibri"/>
              </a:rPr>
              <a:t>El pensamiento lateral está íntimamente relacionado con los procesos mentales de la perspicacia, la creatividad y el ingenio. </a:t>
            </a:r>
            <a:endParaRPr/>
          </a:p>
          <a:p>
            <a:pPr marL="0" marR="0" lvl="0" indent="0" algn="l" rtl="0">
              <a:spcBef>
                <a:spcPts val="0"/>
              </a:spcBef>
              <a:spcAft>
                <a:spcPts val="0"/>
              </a:spcAft>
              <a:buNone/>
            </a:pPr>
            <a:endParaRPr sz="2200">
              <a:solidFill>
                <a:schemeClr val="dk1"/>
              </a:solidFill>
              <a:latin typeface="Calibri"/>
              <a:ea typeface="Calibri"/>
              <a:cs typeface="Calibri"/>
              <a:sym typeface="Calibri"/>
            </a:endParaRPr>
          </a:p>
          <a:p>
            <a:pPr marL="0" marR="0" lvl="0" indent="0" algn="l" rtl="0">
              <a:spcBef>
                <a:spcPts val="0"/>
              </a:spcBef>
              <a:spcAft>
                <a:spcPts val="0"/>
              </a:spcAft>
              <a:buNone/>
            </a:pPr>
            <a:r>
              <a:rPr lang="en-US" sz="2200">
                <a:solidFill>
                  <a:schemeClr val="dk1"/>
                </a:solidFill>
                <a:latin typeface="Calibri"/>
                <a:ea typeface="Calibri"/>
                <a:cs typeface="Calibri"/>
                <a:sym typeface="Calibri"/>
              </a:rPr>
              <a:t>Se trata de una forma definida de aplicar la mente a un tema o problema dado, oponiendo nueva información con ideas antes conocidas, obteniendo así una modificación de la idea antigua como resultado de los nuevos conocimientos. (De Bono, 1984).</a:t>
            </a:r>
            <a:endParaRPr/>
          </a:p>
          <a:p>
            <a:pPr marL="0" marR="0" lvl="0" indent="0" algn="l" rtl="0">
              <a:spcBef>
                <a:spcPts val="0"/>
              </a:spcBef>
              <a:spcAft>
                <a:spcPts val="0"/>
              </a:spcAft>
              <a:buNone/>
            </a:pPr>
            <a:endParaRPr sz="2200">
              <a:solidFill>
                <a:schemeClr val="dk1"/>
              </a:solidFill>
              <a:latin typeface="Calibri"/>
              <a:ea typeface="Calibri"/>
              <a:cs typeface="Calibri"/>
              <a:sym typeface="Calibri"/>
            </a:endParaRPr>
          </a:p>
        </p:txBody>
      </p:sp>
      <p:sp>
        <p:nvSpPr>
          <p:cNvPr id="210" name="Google Shape;210;p13"/>
          <p:cNvSpPr/>
          <p:nvPr/>
        </p:nvSpPr>
        <p:spPr>
          <a:xfrm>
            <a:off x="3810000" y="0"/>
            <a:ext cx="5334000" cy="1219201"/>
          </a:xfrm>
          <a:prstGeom prst="rect">
            <a:avLst/>
          </a:prstGeom>
          <a:solidFill>
            <a:srgbClr val="CB0F6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11" name="Google Shape;211;p13"/>
          <p:cNvSpPr txBox="1"/>
          <p:nvPr/>
        </p:nvSpPr>
        <p:spPr>
          <a:xfrm>
            <a:off x="4343400" y="311260"/>
            <a:ext cx="6172200" cy="58477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3200" b="1">
                <a:solidFill>
                  <a:srgbClr val="FFFFFF"/>
                </a:solidFill>
                <a:latin typeface="Calibri"/>
                <a:ea typeface="Calibri"/>
                <a:cs typeface="Calibri"/>
                <a:sym typeface="Calibri"/>
              </a:rPr>
              <a:t>Definiendo la creatividad</a:t>
            </a:r>
            <a:endParaRPr sz="3200">
              <a:solidFill>
                <a:srgbClr val="FFFFFF"/>
              </a:solidFill>
              <a:latin typeface="Calibri"/>
              <a:ea typeface="Calibri"/>
              <a:cs typeface="Calibri"/>
              <a:sym typeface="Calibri"/>
            </a:endParaRPr>
          </a:p>
        </p:txBody>
      </p:sp>
      <p:pic>
        <p:nvPicPr>
          <p:cNvPr id="212" name="Google Shape;212;p13" descr="original-4564400-1.jpg"/>
          <p:cNvPicPr preferRelativeResize="0"/>
          <p:nvPr/>
        </p:nvPicPr>
        <p:blipFill rotWithShape="1">
          <a:blip r:embed="rId3">
            <a:alphaModFix/>
          </a:blip>
          <a:srcRect/>
          <a:stretch/>
        </p:blipFill>
        <p:spPr>
          <a:xfrm>
            <a:off x="76201" y="1219200"/>
            <a:ext cx="3733799" cy="3733799"/>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7" name="Google Shape;217;p14"/>
          <p:cNvSpPr txBox="1"/>
          <p:nvPr/>
        </p:nvSpPr>
        <p:spPr>
          <a:xfrm>
            <a:off x="609600" y="1600200"/>
            <a:ext cx="4419600" cy="47089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000">
                <a:solidFill>
                  <a:schemeClr val="dk1"/>
                </a:solidFill>
                <a:latin typeface="Calibri"/>
                <a:ea typeface="Calibri"/>
                <a:cs typeface="Calibri"/>
                <a:sym typeface="Calibri"/>
              </a:rPr>
              <a:t>El psicólogo Mihaly Csikszentmihalyi es creador de un modelo de sistemas para la creatividad, quien propone dos grandes razones para estudiar la creatividad:</a:t>
            </a:r>
            <a:endParaRPr/>
          </a:p>
          <a:p>
            <a:pPr marL="0" marR="0" lvl="0" indent="0" algn="l" rtl="0">
              <a:spcBef>
                <a:spcPts val="0"/>
              </a:spcBef>
              <a:spcAft>
                <a:spcPts val="0"/>
              </a:spcAft>
              <a:buNone/>
            </a:pPr>
            <a:endParaRPr sz="2000">
              <a:solidFill>
                <a:schemeClr val="dk1"/>
              </a:solidFill>
              <a:latin typeface="Calibri"/>
              <a:ea typeface="Calibri"/>
              <a:cs typeface="Calibri"/>
              <a:sym typeface="Calibri"/>
            </a:endParaRPr>
          </a:p>
          <a:p>
            <a:pPr marL="457200" marR="0" lvl="0" indent="-457200" algn="l" rtl="0">
              <a:spcBef>
                <a:spcPts val="0"/>
              </a:spcBef>
              <a:spcAft>
                <a:spcPts val="0"/>
              </a:spcAft>
              <a:buClr>
                <a:schemeClr val="dk1"/>
              </a:buClr>
              <a:buSzPts val="2000"/>
              <a:buFont typeface="Calibri"/>
              <a:buAutoNum type="arabicPeriod"/>
            </a:pPr>
            <a:r>
              <a:rPr lang="en-US" sz="2000">
                <a:solidFill>
                  <a:schemeClr val="dk1"/>
                </a:solidFill>
                <a:latin typeface="Calibri"/>
                <a:ea typeface="Calibri"/>
                <a:cs typeface="Calibri"/>
                <a:sym typeface="Calibri"/>
              </a:rPr>
              <a:t>Los resultados de la creatividad enriquecen la cultura y de ese modo </a:t>
            </a:r>
            <a:r>
              <a:rPr lang="en-US" sz="2000" b="1">
                <a:solidFill>
                  <a:schemeClr val="dk1"/>
                </a:solidFill>
                <a:latin typeface="Calibri"/>
                <a:ea typeface="Calibri"/>
                <a:cs typeface="Calibri"/>
                <a:sym typeface="Calibri"/>
              </a:rPr>
              <a:t>mejoran</a:t>
            </a:r>
            <a:r>
              <a:rPr lang="en-US" sz="2000">
                <a:solidFill>
                  <a:schemeClr val="dk1"/>
                </a:solidFill>
                <a:latin typeface="Calibri"/>
                <a:ea typeface="Calibri"/>
                <a:cs typeface="Calibri"/>
                <a:sym typeface="Calibri"/>
              </a:rPr>
              <a:t> indirectamente </a:t>
            </a:r>
            <a:r>
              <a:rPr lang="en-US" sz="2000" b="1">
                <a:solidFill>
                  <a:schemeClr val="dk1"/>
                </a:solidFill>
                <a:latin typeface="Calibri"/>
                <a:ea typeface="Calibri"/>
                <a:cs typeface="Calibri"/>
                <a:sym typeface="Calibri"/>
              </a:rPr>
              <a:t>la calidad de nuestras vidas.</a:t>
            </a:r>
            <a:endParaRPr/>
          </a:p>
          <a:p>
            <a:pPr marL="457200" marR="0" lvl="0" indent="-457200" algn="l" rtl="0">
              <a:spcBef>
                <a:spcPts val="0"/>
              </a:spcBef>
              <a:spcAft>
                <a:spcPts val="0"/>
              </a:spcAft>
              <a:buNone/>
            </a:pPr>
            <a:endParaRPr sz="2000">
              <a:solidFill>
                <a:schemeClr val="dk1"/>
              </a:solidFill>
              <a:latin typeface="Calibri"/>
              <a:ea typeface="Calibri"/>
              <a:cs typeface="Calibri"/>
              <a:sym typeface="Calibri"/>
            </a:endParaRPr>
          </a:p>
          <a:p>
            <a:pPr marL="457200" marR="0" lvl="0" indent="-457200" algn="l" rtl="0">
              <a:spcBef>
                <a:spcPts val="0"/>
              </a:spcBef>
              <a:spcAft>
                <a:spcPts val="0"/>
              </a:spcAft>
              <a:buClr>
                <a:schemeClr val="dk1"/>
              </a:buClr>
              <a:buSzPts val="2000"/>
              <a:buFont typeface="Calibri"/>
              <a:buAutoNum type="arabicPeriod"/>
            </a:pPr>
            <a:r>
              <a:rPr lang="en-US" sz="2000">
                <a:solidFill>
                  <a:schemeClr val="dk1"/>
                </a:solidFill>
                <a:latin typeface="Calibri"/>
                <a:ea typeface="Calibri"/>
                <a:cs typeface="Calibri"/>
                <a:sym typeface="Calibri"/>
              </a:rPr>
              <a:t>A partir de conocer la creatividad podemos aprender cómo hacer más interesantes y </a:t>
            </a:r>
            <a:r>
              <a:rPr lang="en-US" sz="2000" b="1">
                <a:solidFill>
                  <a:schemeClr val="dk1"/>
                </a:solidFill>
                <a:latin typeface="Calibri"/>
                <a:ea typeface="Calibri"/>
                <a:cs typeface="Calibri"/>
                <a:sym typeface="Calibri"/>
              </a:rPr>
              <a:t>productivas nuestras propias vidas.</a:t>
            </a:r>
            <a:r>
              <a:rPr lang="en-US" sz="2000">
                <a:solidFill>
                  <a:schemeClr val="dk1"/>
                </a:solidFill>
                <a:latin typeface="Calibri"/>
                <a:ea typeface="Calibri"/>
                <a:cs typeface="Calibri"/>
                <a:sym typeface="Calibri"/>
              </a:rPr>
              <a:t> (Pascale, 2005)     </a:t>
            </a:r>
            <a:endParaRPr/>
          </a:p>
          <a:p>
            <a:pPr marL="0" marR="0" lvl="0" indent="0" algn="l" rtl="0">
              <a:spcBef>
                <a:spcPts val="0"/>
              </a:spcBef>
              <a:spcAft>
                <a:spcPts val="0"/>
              </a:spcAft>
              <a:buNone/>
            </a:pPr>
            <a:endParaRPr sz="2000">
              <a:solidFill>
                <a:schemeClr val="dk1"/>
              </a:solidFill>
              <a:latin typeface="Calibri"/>
              <a:ea typeface="Calibri"/>
              <a:cs typeface="Calibri"/>
              <a:sym typeface="Calibri"/>
            </a:endParaRPr>
          </a:p>
        </p:txBody>
      </p:sp>
      <p:sp>
        <p:nvSpPr>
          <p:cNvPr id="218" name="Google Shape;218;p14"/>
          <p:cNvSpPr/>
          <p:nvPr/>
        </p:nvSpPr>
        <p:spPr>
          <a:xfrm>
            <a:off x="0" y="0"/>
            <a:ext cx="5334000" cy="1219201"/>
          </a:xfrm>
          <a:prstGeom prst="rect">
            <a:avLst/>
          </a:prstGeom>
          <a:solidFill>
            <a:srgbClr val="CB0F6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19" name="Google Shape;219;p14"/>
          <p:cNvSpPr txBox="1"/>
          <p:nvPr/>
        </p:nvSpPr>
        <p:spPr>
          <a:xfrm>
            <a:off x="533400" y="311260"/>
            <a:ext cx="6172200" cy="58477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3200" b="1">
                <a:solidFill>
                  <a:srgbClr val="FFFFFF"/>
                </a:solidFill>
                <a:latin typeface="Calibri"/>
                <a:ea typeface="Calibri"/>
                <a:cs typeface="Calibri"/>
                <a:sym typeface="Calibri"/>
              </a:rPr>
              <a:t>Definiendo la creatividad</a:t>
            </a:r>
            <a:endParaRPr sz="3200">
              <a:solidFill>
                <a:srgbClr val="FFFFFF"/>
              </a:solidFill>
              <a:latin typeface="Calibri"/>
              <a:ea typeface="Calibri"/>
              <a:cs typeface="Calibri"/>
              <a:sym typeface="Calibri"/>
            </a:endParaRPr>
          </a:p>
        </p:txBody>
      </p:sp>
      <p:pic>
        <p:nvPicPr>
          <p:cNvPr id="220" name="Google Shape;220;p14" descr="171019124738-01-parent-lead-large-169.jpg"/>
          <p:cNvPicPr preferRelativeResize="0"/>
          <p:nvPr/>
        </p:nvPicPr>
        <p:blipFill rotWithShape="1">
          <a:blip r:embed="rId3">
            <a:alphaModFix/>
          </a:blip>
          <a:srcRect/>
          <a:stretch/>
        </p:blipFill>
        <p:spPr>
          <a:xfrm>
            <a:off x="5334000" y="1219201"/>
            <a:ext cx="3810000" cy="2145196"/>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24"/>
        <p:cNvGrpSpPr/>
        <p:nvPr/>
      </p:nvGrpSpPr>
      <p:grpSpPr>
        <a:xfrm>
          <a:off x="0" y="0"/>
          <a:ext cx="0" cy="0"/>
          <a:chOff x="0" y="0"/>
          <a:chExt cx="0" cy="0"/>
        </a:xfrm>
      </p:grpSpPr>
      <p:sp>
        <p:nvSpPr>
          <p:cNvPr id="225" name="Google Shape;225;p15"/>
          <p:cNvSpPr txBox="1"/>
          <p:nvPr/>
        </p:nvSpPr>
        <p:spPr>
          <a:xfrm>
            <a:off x="5486400" y="1219201"/>
            <a:ext cx="3429000" cy="501675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000">
                <a:solidFill>
                  <a:schemeClr val="dk1"/>
                </a:solidFill>
                <a:latin typeface="Calibri"/>
                <a:ea typeface="Calibri"/>
                <a:cs typeface="Calibri"/>
                <a:sym typeface="Calibri"/>
              </a:rPr>
              <a:t>Al respecto de la creatividad Robert J. Sternberg, psicólogo cognitivo, Indica que:</a:t>
            </a:r>
            <a:endParaRPr/>
          </a:p>
          <a:p>
            <a:pPr marL="0" marR="0" lvl="0" indent="0" algn="l" rtl="0">
              <a:spcBef>
                <a:spcPts val="0"/>
              </a:spcBef>
              <a:spcAft>
                <a:spcPts val="0"/>
              </a:spcAft>
              <a:buNone/>
            </a:pPr>
            <a:endParaRPr sz="2000">
              <a:solidFill>
                <a:schemeClr val="dk1"/>
              </a:solidFill>
              <a:latin typeface="Calibri"/>
              <a:ea typeface="Calibri"/>
              <a:cs typeface="Calibri"/>
              <a:sym typeface="Calibri"/>
            </a:endParaRPr>
          </a:p>
          <a:p>
            <a:pPr marL="0" marR="0" lvl="0" indent="0" algn="l" rtl="0">
              <a:spcBef>
                <a:spcPts val="0"/>
              </a:spcBef>
              <a:spcAft>
                <a:spcPts val="0"/>
              </a:spcAft>
              <a:buNone/>
            </a:pPr>
            <a:r>
              <a:rPr lang="en-US" sz="2000">
                <a:solidFill>
                  <a:schemeClr val="dk1"/>
                </a:solidFill>
                <a:latin typeface="Calibri"/>
                <a:ea typeface="Calibri"/>
                <a:cs typeface="Calibri"/>
                <a:sym typeface="Calibri"/>
              </a:rPr>
              <a:t>“La creatividad incluye la confluencia de seis elementos relacionados entre sí: aptitudes intelectuales, conocimientos, estilos de pensamiento, personalidad, motivación y contexto. </a:t>
            </a:r>
            <a:r>
              <a:rPr lang="en-US" sz="2000" b="1">
                <a:solidFill>
                  <a:schemeClr val="dk1"/>
                </a:solidFill>
                <a:latin typeface="Calibri"/>
                <a:ea typeface="Calibri"/>
                <a:cs typeface="Calibri"/>
                <a:sym typeface="Calibri"/>
              </a:rPr>
              <a:t>La creatividad, verdaderamente, es una decisión.</a:t>
            </a:r>
            <a:r>
              <a:rPr lang="en-US" sz="2000">
                <a:solidFill>
                  <a:schemeClr val="dk1"/>
                </a:solidFill>
                <a:latin typeface="Calibri"/>
                <a:ea typeface="Calibri"/>
                <a:cs typeface="Calibri"/>
                <a:sym typeface="Calibri"/>
              </a:rPr>
              <a:t> La persona creativa piensa de una manera diferente”. (Villamizar Acevedo, 2012)</a:t>
            </a:r>
            <a:endParaRPr/>
          </a:p>
          <a:p>
            <a:pPr marL="0" marR="0" lvl="0" indent="0" algn="l" rtl="0">
              <a:spcBef>
                <a:spcPts val="0"/>
              </a:spcBef>
              <a:spcAft>
                <a:spcPts val="0"/>
              </a:spcAft>
              <a:buNone/>
            </a:pPr>
            <a:endParaRPr sz="2000">
              <a:solidFill>
                <a:schemeClr val="dk1"/>
              </a:solidFill>
              <a:latin typeface="Calibri"/>
              <a:ea typeface="Calibri"/>
              <a:cs typeface="Calibri"/>
              <a:sym typeface="Calibri"/>
            </a:endParaRPr>
          </a:p>
        </p:txBody>
      </p:sp>
      <p:sp>
        <p:nvSpPr>
          <p:cNvPr id="226" name="Google Shape;226;p15"/>
          <p:cNvSpPr/>
          <p:nvPr/>
        </p:nvSpPr>
        <p:spPr>
          <a:xfrm>
            <a:off x="0" y="0"/>
            <a:ext cx="5334000" cy="1219201"/>
          </a:xfrm>
          <a:prstGeom prst="rect">
            <a:avLst/>
          </a:prstGeom>
          <a:solidFill>
            <a:srgbClr val="CB0F6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27" name="Google Shape;227;p15"/>
          <p:cNvSpPr txBox="1"/>
          <p:nvPr/>
        </p:nvSpPr>
        <p:spPr>
          <a:xfrm>
            <a:off x="533400" y="311260"/>
            <a:ext cx="6172200" cy="58477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3200" b="1">
                <a:solidFill>
                  <a:srgbClr val="FFFFFF"/>
                </a:solidFill>
                <a:latin typeface="Calibri"/>
                <a:ea typeface="Calibri"/>
                <a:cs typeface="Calibri"/>
                <a:sym typeface="Calibri"/>
              </a:rPr>
              <a:t>Definiendo la creatividad</a:t>
            </a:r>
            <a:endParaRPr sz="3200">
              <a:solidFill>
                <a:srgbClr val="FFFFFF"/>
              </a:solidFill>
              <a:latin typeface="Calibri"/>
              <a:ea typeface="Calibri"/>
              <a:cs typeface="Calibri"/>
              <a:sym typeface="Calibri"/>
            </a:endParaRPr>
          </a:p>
        </p:txBody>
      </p:sp>
      <p:pic>
        <p:nvPicPr>
          <p:cNvPr id="228" name="Google Shape;228;p15" descr="3958-7074F3E7-0F21-DEA2-4A6B-2D60521850E7.jpg"/>
          <p:cNvPicPr preferRelativeResize="0"/>
          <p:nvPr/>
        </p:nvPicPr>
        <p:blipFill rotWithShape="1">
          <a:blip r:embed="rId3">
            <a:alphaModFix/>
          </a:blip>
          <a:srcRect/>
          <a:stretch/>
        </p:blipFill>
        <p:spPr>
          <a:xfrm>
            <a:off x="0" y="1219201"/>
            <a:ext cx="5334000" cy="2921847"/>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sp>
        <p:nvSpPr>
          <p:cNvPr id="233" name="Google Shape;233;p16"/>
          <p:cNvSpPr txBox="1"/>
          <p:nvPr/>
        </p:nvSpPr>
        <p:spPr>
          <a:xfrm>
            <a:off x="1828800" y="1600200"/>
            <a:ext cx="5791200" cy="440120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000">
                <a:solidFill>
                  <a:schemeClr val="dk1"/>
                </a:solidFill>
                <a:latin typeface="Calibri"/>
                <a:ea typeface="Calibri"/>
                <a:cs typeface="Calibri"/>
                <a:sym typeface="Calibri"/>
              </a:rPr>
              <a:t>Mauro Rodríguez en su libro Manual de creatividad, plantea que:</a:t>
            </a:r>
            <a:endParaRPr/>
          </a:p>
          <a:p>
            <a:pPr marL="0" marR="0" lvl="0" indent="0" algn="l" rtl="0">
              <a:spcBef>
                <a:spcPts val="0"/>
              </a:spcBef>
              <a:spcAft>
                <a:spcPts val="0"/>
              </a:spcAft>
              <a:buNone/>
            </a:pPr>
            <a:endParaRPr sz="2000">
              <a:solidFill>
                <a:schemeClr val="dk1"/>
              </a:solidFill>
              <a:latin typeface="Calibri"/>
              <a:ea typeface="Calibri"/>
              <a:cs typeface="Calibri"/>
              <a:sym typeface="Calibri"/>
            </a:endParaRPr>
          </a:p>
          <a:p>
            <a:pPr marL="0" marR="0" lvl="0" indent="0" algn="l" rtl="0">
              <a:spcBef>
                <a:spcPts val="0"/>
              </a:spcBef>
              <a:spcAft>
                <a:spcPts val="0"/>
              </a:spcAft>
              <a:buNone/>
            </a:pPr>
            <a:r>
              <a:rPr lang="en-US" sz="2000">
                <a:solidFill>
                  <a:schemeClr val="dk1"/>
                </a:solidFill>
                <a:latin typeface="Calibri"/>
                <a:ea typeface="Calibri"/>
                <a:cs typeface="Calibri"/>
                <a:sym typeface="Calibri"/>
              </a:rPr>
              <a:t>“…la creatividad más que una agudeza intelectual o que una habilidad, es la actitud ante cualquier situación o aspecto de la vida, y contrapone a la creatividad lo que es un hábito, diciendo que el hábito es repetición, la creatividad es cambio. </a:t>
            </a:r>
            <a:endParaRPr/>
          </a:p>
          <a:p>
            <a:pPr marL="0" marR="0" lvl="0" indent="0" algn="l" rtl="0">
              <a:spcBef>
                <a:spcPts val="0"/>
              </a:spcBef>
              <a:spcAft>
                <a:spcPts val="0"/>
              </a:spcAft>
              <a:buNone/>
            </a:pPr>
            <a:endParaRPr sz="2000">
              <a:solidFill>
                <a:schemeClr val="dk1"/>
              </a:solidFill>
              <a:latin typeface="Calibri"/>
              <a:ea typeface="Calibri"/>
              <a:cs typeface="Calibri"/>
              <a:sym typeface="Calibri"/>
            </a:endParaRPr>
          </a:p>
          <a:p>
            <a:pPr marL="0" marR="0" lvl="0" indent="0" algn="l" rtl="0">
              <a:spcBef>
                <a:spcPts val="0"/>
              </a:spcBef>
              <a:spcAft>
                <a:spcPts val="0"/>
              </a:spcAft>
              <a:buNone/>
            </a:pPr>
            <a:r>
              <a:rPr lang="en-US" sz="2000">
                <a:solidFill>
                  <a:schemeClr val="dk1"/>
                </a:solidFill>
                <a:latin typeface="Calibri"/>
                <a:ea typeface="Calibri"/>
                <a:cs typeface="Calibri"/>
                <a:sym typeface="Calibri"/>
              </a:rPr>
              <a:t>El hábito es lo conocido, la creatividad es lo nuevo. El hábito es la seguridad, la creatividad es el riesgo. El hábito es lo fácil, la creatividad es lo difícil. El hábito es la inercia, la creatividad es el esfuerzo.” (Corujo Quesada, Borges Gutiérrez, &amp; Rodríguez Izquierdo)</a:t>
            </a:r>
            <a:endParaRPr sz="2000">
              <a:solidFill>
                <a:schemeClr val="dk1"/>
              </a:solidFill>
              <a:latin typeface="Calibri"/>
              <a:ea typeface="Calibri"/>
              <a:cs typeface="Calibri"/>
              <a:sym typeface="Calibri"/>
            </a:endParaRPr>
          </a:p>
        </p:txBody>
      </p:sp>
      <p:sp>
        <p:nvSpPr>
          <p:cNvPr id="234" name="Google Shape;234;p16"/>
          <p:cNvSpPr/>
          <p:nvPr/>
        </p:nvSpPr>
        <p:spPr>
          <a:xfrm>
            <a:off x="1828800" y="0"/>
            <a:ext cx="5334000" cy="1219201"/>
          </a:xfrm>
          <a:prstGeom prst="rect">
            <a:avLst/>
          </a:prstGeom>
          <a:solidFill>
            <a:srgbClr val="CB0F6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35" name="Google Shape;235;p16"/>
          <p:cNvSpPr txBox="1"/>
          <p:nvPr/>
        </p:nvSpPr>
        <p:spPr>
          <a:xfrm>
            <a:off x="2362200" y="311260"/>
            <a:ext cx="6172200" cy="58477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3200" b="1">
                <a:solidFill>
                  <a:srgbClr val="FFFFFF"/>
                </a:solidFill>
                <a:latin typeface="Calibri"/>
                <a:ea typeface="Calibri"/>
                <a:cs typeface="Calibri"/>
                <a:sym typeface="Calibri"/>
              </a:rPr>
              <a:t>Definiendo la creatividad</a:t>
            </a:r>
            <a:endParaRPr sz="3200">
              <a:solidFill>
                <a:srgbClr val="FFFFFF"/>
              </a:solidFill>
              <a:latin typeface="Calibri"/>
              <a:ea typeface="Calibri"/>
              <a:cs typeface="Calibri"/>
              <a:sym typeface="Calibri"/>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39"/>
        <p:cNvGrpSpPr/>
        <p:nvPr/>
      </p:nvGrpSpPr>
      <p:grpSpPr>
        <a:xfrm>
          <a:off x="0" y="0"/>
          <a:ext cx="0" cy="0"/>
          <a:chOff x="0" y="0"/>
          <a:chExt cx="0" cy="0"/>
        </a:xfrm>
      </p:grpSpPr>
      <p:sp>
        <p:nvSpPr>
          <p:cNvPr id="240" name="Google Shape;240;p17"/>
          <p:cNvSpPr/>
          <p:nvPr/>
        </p:nvSpPr>
        <p:spPr>
          <a:xfrm>
            <a:off x="1828800" y="0"/>
            <a:ext cx="5334000" cy="1219201"/>
          </a:xfrm>
          <a:prstGeom prst="rect">
            <a:avLst/>
          </a:prstGeom>
          <a:solidFill>
            <a:srgbClr val="CB0F6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241" name="Google Shape;241;p17" descr="imagen-destacada.jpg"/>
          <p:cNvPicPr preferRelativeResize="0"/>
          <p:nvPr/>
        </p:nvPicPr>
        <p:blipFill rotWithShape="1">
          <a:blip r:embed="rId3">
            <a:alphaModFix/>
          </a:blip>
          <a:srcRect/>
          <a:stretch/>
        </p:blipFill>
        <p:spPr>
          <a:xfrm>
            <a:off x="-1" y="457200"/>
            <a:ext cx="9255739" cy="6400800"/>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45"/>
        <p:cNvGrpSpPr/>
        <p:nvPr/>
      </p:nvGrpSpPr>
      <p:grpSpPr>
        <a:xfrm>
          <a:off x="0" y="0"/>
          <a:ext cx="0" cy="0"/>
          <a:chOff x="0" y="0"/>
          <a:chExt cx="0" cy="0"/>
        </a:xfrm>
      </p:grpSpPr>
      <p:sp>
        <p:nvSpPr>
          <p:cNvPr id="246" name="Google Shape;246;p18"/>
          <p:cNvSpPr/>
          <p:nvPr/>
        </p:nvSpPr>
        <p:spPr>
          <a:xfrm>
            <a:off x="0" y="0"/>
            <a:ext cx="4993987" cy="1219201"/>
          </a:xfrm>
          <a:prstGeom prst="rect">
            <a:avLst/>
          </a:prstGeom>
          <a:solidFill>
            <a:srgbClr val="2760C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47" name="Google Shape;247;p18"/>
          <p:cNvSpPr txBox="1"/>
          <p:nvPr/>
        </p:nvSpPr>
        <p:spPr>
          <a:xfrm>
            <a:off x="609600" y="112693"/>
            <a:ext cx="4038600" cy="95410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800" b="1">
                <a:solidFill>
                  <a:schemeClr val="lt1"/>
                </a:solidFill>
                <a:latin typeface="Calibri"/>
                <a:ea typeface="Calibri"/>
                <a:cs typeface="Calibri"/>
                <a:sym typeface="Calibri"/>
              </a:rPr>
              <a:t>Definición del proceso creativo</a:t>
            </a:r>
            <a:endParaRPr sz="2800">
              <a:solidFill>
                <a:schemeClr val="lt1"/>
              </a:solidFill>
              <a:latin typeface="Calibri"/>
              <a:ea typeface="Calibri"/>
              <a:cs typeface="Calibri"/>
              <a:sym typeface="Calibri"/>
            </a:endParaRPr>
          </a:p>
        </p:txBody>
      </p:sp>
      <p:pic>
        <p:nvPicPr>
          <p:cNvPr id="248" name="Google Shape;248;p18" descr="definicion_de_psicologia_segun_autores_4865_600.jpg"/>
          <p:cNvPicPr preferRelativeResize="0"/>
          <p:nvPr/>
        </p:nvPicPr>
        <p:blipFill rotWithShape="1">
          <a:blip r:embed="rId3">
            <a:alphaModFix/>
          </a:blip>
          <a:srcRect/>
          <a:stretch/>
        </p:blipFill>
        <p:spPr>
          <a:xfrm>
            <a:off x="4993987" y="2438400"/>
            <a:ext cx="4150013" cy="2828926"/>
          </a:xfrm>
          <a:prstGeom prst="rect">
            <a:avLst/>
          </a:prstGeom>
          <a:noFill/>
          <a:ln>
            <a:noFill/>
          </a:ln>
        </p:spPr>
      </p:pic>
      <p:sp>
        <p:nvSpPr>
          <p:cNvPr id="249" name="Google Shape;249;p18"/>
          <p:cNvSpPr txBox="1"/>
          <p:nvPr/>
        </p:nvSpPr>
        <p:spPr>
          <a:xfrm>
            <a:off x="304800" y="2057400"/>
            <a:ext cx="4724400" cy="341632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US" sz="2400">
                <a:solidFill>
                  <a:schemeClr val="dk1"/>
                </a:solidFill>
                <a:latin typeface="Calibri"/>
                <a:ea typeface="Calibri"/>
                <a:cs typeface="Calibri"/>
                <a:sym typeface="Calibri"/>
              </a:rPr>
              <a:t>El proceso creativo no es un concepto nuevo, aunque en 1908 se publicó por primera vez algo al respecto, no ha sido posible construir un cuerpo de conocimiento unificado de él, debido a que existe aún muchas preguntas respecto al proceso creativo que permanecen abiertas.</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53"/>
        <p:cNvGrpSpPr/>
        <p:nvPr/>
      </p:nvGrpSpPr>
      <p:grpSpPr>
        <a:xfrm>
          <a:off x="0" y="0"/>
          <a:ext cx="0" cy="0"/>
          <a:chOff x="0" y="0"/>
          <a:chExt cx="0" cy="0"/>
        </a:xfrm>
      </p:grpSpPr>
      <p:sp>
        <p:nvSpPr>
          <p:cNvPr id="254" name="Google Shape;254;p19"/>
          <p:cNvSpPr txBox="1"/>
          <p:nvPr/>
        </p:nvSpPr>
        <p:spPr>
          <a:xfrm>
            <a:off x="838200" y="4191000"/>
            <a:ext cx="7315200" cy="2123658"/>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n-US" sz="2000">
                <a:solidFill>
                  <a:schemeClr val="dk1"/>
                </a:solidFill>
                <a:latin typeface="Calibri"/>
                <a:ea typeface="Calibri"/>
                <a:cs typeface="Calibri"/>
                <a:sym typeface="Calibri"/>
              </a:rPr>
              <a:t>De acuerdo con Hammershoj (2014), “el proceso creativo ha sido representado históricamente como inspiración divina, intuición del genio y mecanismos inconscientes, es decir, como un proceso místico del que se desconoce su funcionamiento”; no obstante, concluye que en la actualidad no existe un consenso con respecto a la conceptualización del proceso creativo. </a:t>
            </a:r>
            <a:r>
              <a:rPr lang="en-US" sz="1200">
                <a:solidFill>
                  <a:schemeClr val="dk1"/>
                </a:solidFill>
                <a:latin typeface="Calibri"/>
                <a:ea typeface="Calibri"/>
                <a:cs typeface="Calibri"/>
                <a:sym typeface="Calibri"/>
              </a:rPr>
              <a:t>(Bravo Ibarra, Serrano, Rico Guerrero, &amp; Lozano Ramírez, 2016)</a:t>
            </a:r>
            <a:endParaRPr sz="1200">
              <a:solidFill>
                <a:schemeClr val="dk1"/>
              </a:solidFill>
              <a:latin typeface="Calibri"/>
              <a:ea typeface="Calibri"/>
              <a:cs typeface="Calibri"/>
              <a:sym typeface="Calibri"/>
            </a:endParaRPr>
          </a:p>
        </p:txBody>
      </p:sp>
      <p:sp>
        <p:nvSpPr>
          <p:cNvPr id="255" name="Google Shape;255;p19"/>
          <p:cNvSpPr/>
          <p:nvPr/>
        </p:nvSpPr>
        <p:spPr>
          <a:xfrm>
            <a:off x="1752600" y="0"/>
            <a:ext cx="5334000" cy="1219201"/>
          </a:xfrm>
          <a:prstGeom prst="rect">
            <a:avLst/>
          </a:prstGeom>
          <a:solidFill>
            <a:srgbClr val="2760C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56" name="Google Shape;256;p19"/>
          <p:cNvSpPr txBox="1"/>
          <p:nvPr/>
        </p:nvSpPr>
        <p:spPr>
          <a:xfrm>
            <a:off x="2362200" y="112693"/>
            <a:ext cx="4038600" cy="95410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800" b="1">
                <a:solidFill>
                  <a:schemeClr val="lt1"/>
                </a:solidFill>
                <a:latin typeface="Calibri"/>
                <a:ea typeface="Calibri"/>
                <a:cs typeface="Calibri"/>
                <a:sym typeface="Calibri"/>
              </a:rPr>
              <a:t>Definición del proceso creativo</a:t>
            </a:r>
            <a:endParaRPr sz="2800">
              <a:solidFill>
                <a:schemeClr val="lt1"/>
              </a:solidFill>
              <a:latin typeface="Calibri"/>
              <a:ea typeface="Calibri"/>
              <a:cs typeface="Calibri"/>
              <a:sym typeface="Calibri"/>
            </a:endParaRPr>
          </a:p>
        </p:txBody>
      </p:sp>
      <p:pic>
        <p:nvPicPr>
          <p:cNvPr id="257" name="Google Shape;257;p19" descr="featured-inspiracion.png"/>
          <p:cNvPicPr preferRelativeResize="0"/>
          <p:nvPr/>
        </p:nvPicPr>
        <p:blipFill rotWithShape="1">
          <a:blip r:embed="rId3">
            <a:alphaModFix/>
          </a:blip>
          <a:srcRect/>
          <a:stretch/>
        </p:blipFill>
        <p:spPr>
          <a:xfrm>
            <a:off x="1752600" y="1219200"/>
            <a:ext cx="5334000" cy="26670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Google Shape;99;p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a:t>
            </a:fld>
            <a:endParaRPr/>
          </a:p>
        </p:txBody>
      </p:sp>
      <p:sp>
        <p:nvSpPr>
          <p:cNvPr id="100" name="Google Shape;100;p2"/>
          <p:cNvSpPr/>
          <p:nvPr/>
        </p:nvSpPr>
        <p:spPr>
          <a:xfrm>
            <a:off x="4495800" y="0"/>
            <a:ext cx="4648200" cy="6858000"/>
          </a:xfrm>
          <a:prstGeom prst="rect">
            <a:avLst/>
          </a:prstGeom>
          <a:solidFill>
            <a:srgbClr val="EC982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01" name="Google Shape;101;p2"/>
          <p:cNvSpPr txBox="1"/>
          <p:nvPr/>
        </p:nvSpPr>
        <p:spPr>
          <a:xfrm>
            <a:off x="4966320" y="692021"/>
            <a:ext cx="3810000" cy="501675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000" b="0" i="0" u="none" strike="noStrike" cap="none">
                <a:solidFill>
                  <a:schemeClr val="dk1"/>
                </a:solidFill>
                <a:latin typeface="Calibri"/>
                <a:ea typeface="Calibri"/>
                <a:cs typeface="Calibri"/>
                <a:sym typeface="Calibri"/>
              </a:rPr>
              <a:t>Objetivo</a:t>
            </a:r>
            <a:endParaRPr/>
          </a:p>
          <a:p>
            <a:pPr marL="0" marR="0" lvl="0" indent="0" algn="l" rtl="0">
              <a:spcBef>
                <a:spcPts val="2400"/>
              </a:spcBef>
              <a:spcAft>
                <a:spcPts val="0"/>
              </a:spcAft>
              <a:buNone/>
            </a:pPr>
            <a:r>
              <a:rPr lang="en-US" sz="2000" b="0" i="0" u="none" strike="noStrike" cap="none">
                <a:solidFill>
                  <a:schemeClr val="dk1"/>
                </a:solidFill>
                <a:latin typeface="Calibri"/>
                <a:ea typeface="Calibri"/>
                <a:cs typeface="Calibri"/>
                <a:sym typeface="Calibri"/>
              </a:rPr>
              <a:t>Introducción</a:t>
            </a:r>
            <a:endParaRPr/>
          </a:p>
          <a:p>
            <a:pPr marL="0" marR="0" lvl="0" indent="0" algn="l" rtl="0">
              <a:spcBef>
                <a:spcPts val="2400"/>
              </a:spcBef>
              <a:spcAft>
                <a:spcPts val="0"/>
              </a:spcAft>
              <a:buNone/>
            </a:pPr>
            <a:r>
              <a:rPr lang="en-US" sz="2000" b="0" i="0" u="none" strike="noStrike" cap="none">
                <a:solidFill>
                  <a:schemeClr val="dk1"/>
                </a:solidFill>
                <a:latin typeface="Calibri"/>
                <a:ea typeface="Calibri"/>
                <a:cs typeface="Calibri"/>
                <a:sym typeface="Calibri"/>
              </a:rPr>
              <a:t>Definiendo la creatividad</a:t>
            </a:r>
            <a:endParaRPr/>
          </a:p>
          <a:p>
            <a:pPr marL="0" marR="0" lvl="0" indent="0" algn="l" rtl="0">
              <a:spcBef>
                <a:spcPts val="2400"/>
              </a:spcBef>
              <a:spcAft>
                <a:spcPts val="0"/>
              </a:spcAft>
              <a:buNone/>
            </a:pPr>
            <a:r>
              <a:rPr lang="en-US" sz="2000" b="0" i="0" u="none" strike="noStrike" cap="none">
                <a:solidFill>
                  <a:schemeClr val="dk1"/>
                </a:solidFill>
                <a:latin typeface="Calibri"/>
                <a:ea typeface="Calibri"/>
                <a:cs typeface="Calibri"/>
                <a:sym typeface="Calibri"/>
              </a:rPr>
              <a:t>Definición del proceso creativo</a:t>
            </a:r>
            <a:endParaRPr/>
          </a:p>
          <a:p>
            <a:pPr marL="0" marR="0" lvl="0" indent="0" algn="l" rtl="0">
              <a:spcBef>
                <a:spcPts val="2400"/>
              </a:spcBef>
              <a:spcAft>
                <a:spcPts val="0"/>
              </a:spcAft>
              <a:buNone/>
            </a:pPr>
            <a:r>
              <a:rPr lang="en-US" sz="2000">
                <a:solidFill>
                  <a:schemeClr val="dk1"/>
                </a:solidFill>
                <a:latin typeface="Calibri"/>
                <a:ea typeface="Calibri"/>
                <a:cs typeface="Calibri"/>
                <a:sym typeface="Calibri"/>
              </a:rPr>
              <a:t>Diversos modelos del proceso creativo</a:t>
            </a:r>
            <a:endParaRPr/>
          </a:p>
          <a:p>
            <a:pPr marL="0" marR="0" lvl="0" indent="0" algn="l" rtl="0">
              <a:spcBef>
                <a:spcPts val="2400"/>
              </a:spcBef>
              <a:spcAft>
                <a:spcPts val="0"/>
              </a:spcAft>
              <a:buNone/>
            </a:pPr>
            <a:r>
              <a:rPr lang="en-US" sz="2000" b="0" i="0" u="none" strike="noStrike" cap="none">
                <a:solidFill>
                  <a:schemeClr val="dk1"/>
                </a:solidFill>
                <a:latin typeface="Calibri"/>
                <a:ea typeface="Calibri"/>
                <a:cs typeface="Calibri"/>
                <a:sym typeface="Calibri"/>
              </a:rPr>
              <a:t>A manera de </a:t>
            </a:r>
            <a:r>
              <a:rPr lang="en-US" sz="2000">
                <a:solidFill>
                  <a:schemeClr val="dk1"/>
                </a:solidFill>
                <a:latin typeface="Calibri"/>
                <a:ea typeface="Calibri"/>
                <a:cs typeface="Calibri"/>
                <a:sym typeface="Calibri"/>
              </a:rPr>
              <a:t>conclusión</a:t>
            </a:r>
            <a:r>
              <a:rPr lang="en-US" sz="2000" b="0" i="0" u="none" strike="noStrike" cap="none">
                <a:solidFill>
                  <a:schemeClr val="dk1"/>
                </a:solidFill>
                <a:latin typeface="Calibri"/>
                <a:ea typeface="Calibri"/>
                <a:cs typeface="Calibri"/>
                <a:sym typeface="Calibri"/>
              </a:rPr>
              <a:t>: la importancia de la creatividad en el diseñador industrial</a:t>
            </a:r>
            <a:endParaRPr/>
          </a:p>
          <a:p>
            <a:pPr marL="0" marR="0" lvl="0" indent="0" algn="l" rtl="0">
              <a:spcBef>
                <a:spcPts val="2400"/>
              </a:spcBef>
              <a:spcAft>
                <a:spcPts val="0"/>
              </a:spcAft>
              <a:buNone/>
            </a:pPr>
            <a:r>
              <a:rPr lang="en-US" sz="2000" b="0" i="0" u="none" strike="noStrike" cap="none">
                <a:solidFill>
                  <a:schemeClr val="dk1"/>
                </a:solidFill>
                <a:latin typeface="Calibri"/>
                <a:ea typeface="Calibri"/>
                <a:cs typeface="Calibri"/>
                <a:sym typeface="Calibri"/>
              </a:rPr>
              <a:t>Bibliografía</a:t>
            </a:r>
            <a:endParaRPr/>
          </a:p>
        </p:txBody>
      </p:sp>
      <p:sp>
        <p:nvSpPr>
          <p:cNvPr id="102" name="Google Shape;102;p2"/>
          <p:cNvSpPr txBox="1"/>
          <p:nvPr/>
        </p:nvSpPr>
        <p:spPr>
          <a:xfrm>
            <a:off x="1219200" y="3200400"/>
            <a:ext cx="1080120" cy="286232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000" b="0" i="0" u="none" strike="noStrike" cap="none">
                <a:solidFill>
                  <a:srgbClr val="595959"/>
                </a:solidFill>
                <a:latin typeface="Calibri"/>
                <a:ea typeface="Calibri"/>
                <a:cs typeface="Calibri"/>
                <a:sym typeface="Calibri"/>
              </a:rPr>
              <a:t>2</a:t>
            </a:r>
            <a:endParaRPr/>
          </a:p>
          <a:p>
            <a:pPr marL="0" marR="0" lvl="0" indent="0" algn="l" rtl="0">
              <a:spcBef>
                <a:spcPts val="0"/>
              </a:spcBef>
              <a:spcAft>
                <a:spcPts val="0"/>
              </a:spcAft>
              <a:buNone/>
            </a:pPr>
            <a:r>
              <a:rPr lang="en-US" sz="2000">
                <a:solidFill>
                  <a:srgbClr val="595959"/>
                </a:solidFill>
                <a:latin typeface="Calibri"/>
                <a:ea typeface="Calibri"/>
                <a:cs typeface="Calibri"/>
                <a:sym typeface="Calibri"/>
              </a:rPr>
              <a:t>2</a:t>
            </a:r>
            <a:endParaRPr/>
          </a:p>
          <a:p>
            <a:pPr marL="0" marR="0" lvl="0" indent="0" algn="l" rtl="0">
              <a:spcBef>
                <a:spcPts val="0"/>
              </a:spcBef>
              <a:spcAft>
                <a:spcPts val="0"/>
              </a:spcAft>
              <a:buNone/>
            </a:pPr>
            <a:r>
              <a:rPr lang="en-US" sz="2000">
                <a:solidFill>
                  <a:srgbClr val="595959"/>
                </a:solidFill>
                <a:latin typeface="Calibri"/>
                <a:ea typeface="Calibri"/>
                <a:cs typeface="Calibri"/>
                <a:sym typeface="Calibri"/>
              </a:rPr>
              <a:t>3</a:t>
            </a:r>
            <a:endParaRPr/>
          </a:p>
          <a:p>
            <a:pPr marL="0" marR="0" lvl="0" indent="0" algn="l" rtl="0">
              <a:spcBef>
                <a:spcPts val="0"/>
              </a:spcBef>
              <a:spcAft>
                <a:spcPts val="0"/>
              </a:spcAft>
              <a:buNone/>
            </a:pPr>
            <a:r>
              <a:rPr lang="en-US" sz="2000">
                <a:solidFill>
                  <a:srgbClr val="595959"/>
                </a:solidFill>
                <a:latin typeface="Calibri"/>
                <a:ea typeface="Calibri"/>
                <a:cs typeface="Calibri"/>
                <a:sym typeface="Calibri"/>
              </a:rPr>
              <a:t>6</a:t>
            </a:r>
            <a:endParaRPr/>
          </a:p>
          <a:p>
            <a:pPr marL="0" marR="0" lvl="0" indent="0" algn="l" rtl="0">
              <a:spcBef>
                <a:spcPts val="0"/>
              </a:spcBef>
              <a:spcAft>
                <a:spcPts val="0"/>
              </a:spcAft>
              <a:buNone/>
            </a:pPr>
            <a:r>
              <a:rPr lang="en-US" sz="2000">
                <a:solidFill>
                  <a:srgbClr val="595959"/>
                </a:solidFill>
                <a:latin typeface="Calibri"/>
                <a:ea typeface="Calibri"/>
                <a:cs typeface="Calibri"/>
                <a:sym typeface="Calibri"/>
              </a:rPr>
              <a:t>14</a:t>
            </a:r>
            <a:endParaRPr/>
          </a:p>
          <a:p>
            <a:pPr marL="0" marR="0" lvl="0" indent="0" algn="l" rtl="0">
              <a:spcBef>
                <a:spcPts val="0"/>
              </a:spcBef>
              <a:spcAft>
                <a:spcPts val="0"/>
              </a:spcAft>
              <a:buNone/>
            </a:pPr>
            <a:r>
              <a:rPr lang="en-US" sz="2000">
                <a:solidFill>
                  <a:srgbClr val="595959"/>
                </a:solidFill>
                <a:latin typeface="Calibri"/>
                <a:ea typeface="Calibri"/>
                <a:cs typeface="Calibri"/>
                <a:sym typeface="Calibri"/>
              </a:rPr>
              <a:t>33</a:t>
            </a:r>
            <a:endParaRPr/>
          </a:p>
          <a:p>
            <a:pPr marL="0" marR="0" lvl="0" indent="0" algn="l" rtl="0">
              <a:spcBef>
                <a:spcPts val="0"/>
              </a:spcBef>
              <a:spcAft>
                <a:spcPts val="0"/>
              </a:spcAft>
              <a:buNone/>
            </a:pPr>
            <a:r>
              <a:rPr lang="en-US" sz="2000">
                <a:solidFill>
                  <a:srgbClr val="595959"/>
                </a:solidFill>
                <a:latin typeface="Calibri"/>
                <a:ea typeface="Calibri"/>
                <a:cs typeface="Calibri"/>
                <a:sym typeface="Calibri"/>
              </a:rPr>
              <a:t>39</a:t>
            </a:r>
            <a:endParaRPr/>
          </a:p>
          <a:p>
            <a:pPr marL="0" marR="0" lvl="0" indent="0" algn="l" rtl="0">
              <a:spcBef>
                <a:spcPts val="0"/>
              </a:spcBef>
              <a:spcAft>
                <a:spcPts val="0"/>
              </a:spcAft>
              <a:buNone/>
            </a:pPr>
            <a:r>
              <a:rPr lang="en-US" sz="2000">
                <a:solidFill>
                  <a:srgbClr val="595959"/>
                </a:solidFill>
                <a:latin typeface="Calibri"/>
                <a:ea typeface="Calibri"/>
                <a:cs typeface="Calibri"/>
                <a:sym typeface="Calibri"/>
              </a:rPr>
              <a:t>42</a:t>
            </a:r>
            <a:endParaRPr/>
          </a:p>
          <a:p>
            <a:pPr marL="0" marR="0" lvl="0" indent="0" algn="l" rtl="0">
              <a:spcBef>
                <a:spcPts val="0"/>
              </a:spcBef>
              <a:spcAft>
                <a:spcPts val="0"/>
              </a:spcAft>
              <a:buNone/>
            </a:pPr>
            <a:endParaRPr sz="2000">
              <a:solidFill>
                <a:srgbClr val="595959"/>
              </a:solidFill>
              <a:latin typeface="Calibri"/>
              <a:ea typeface="Calibri"/>
              <a:cs typeface="Calibri"/>
              <a:sym typeface="Calibri"/>
            </a:endParaRPr>
          </a:p>
          <a:p>
            <a:pPr marL="0" marR="0" lvl="0" indent="0" algn="l" rtl="0">
              <a:spcBef>
                <a:spcPts val="0"/>
              </a:spcBef>
              <a:spcAft>
                <a:spcPts val="0"/>
              </a:spcAft>
              <a:buNone/>
            </a:pPr>
            <a:endParaRPr sz="2000">
              <a:solidFill>
                <a:srgbClr val="595959"/>
              </a:solidFill>
              <a:latin typeface="Calibri"/>
              <a:ea typeface="Calibri"/>
              <a:cs typeface="Calibri"/>
              <a:sym typeface="Calibri"/>
            </a:endParaRPr>
          </a:p>
        </p:txBody>
      </p:sp>
      <p:sp>
        <p:nvSpPr>
          <p:cNvPr id="103" name="Google Shape;103;p2"/>
          <p:cNvSpPr/>
          <p:nvPr/>
        </p:nvSpPr>
        <p:spPr>
          <a:xfrm>
            <a:off x="0" y="0"/>
            <a:ext cx="4495800" cy="6858000"/>
          </a:xfrm>
          <a:prstGeom prst="rect">
            <a:avLst/>
          </a:prstGeom>
          <a:solidFill>
            <a:srgbClr val="D8D8D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04" name="Google Shape;104;p2"/>
          <p:cNvSpPr txBox="1"/>
          <p:nvPr/>
        </p:nvSpPr>
        <p:spPr>
          <a:xfrm>
            <a:off x="228600" y="529680"/>
            <a:ext cx="160020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400">
                <a:solidFill>
                  <a:srgbClr val="595959"/>
                </a:solidFill>
                <a:latin typeface="Calibri"/>
                <a:ea typeface="Calibri"/>
                <a:cs typeface="Calibri"/>
                <a:sym typeface="Calibri"/>
              </a:rPr>
              <a:t>Índice</a:t>
            </a:r>
            <a:endParaRPr sz="4400">
              <a:solidFill>
                <a:srgbClr val="595959"/>
              </a:solidFill>
              <a:latin typeface="Calibri"/>
              <a:ea typeface="Calibri"/>
              <a:cs typeface="Calibri"/>
              <a:sym typeface="Calibri"/>
            </a:endParaRPr>
          </a:p>
        </p:txBody>
      </p:sp>
      <p:sp>
        <p:nvSpPr>
          <p:cNvPr id="105" name="Google Shape;105;p2"/>
          <p:cNvSpPr txBox="1"/>
          <p:nvPr/>
        </p:nvSpPr>
        <p:spPr>
          <a:xfrm>
            <a:off x="4038600" y="681335"/>
            <a:ext cx="838200"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a:solidFill>
                  <a:schemeClr val="dk1"/>
                </a:solidFill>
                <a:latin typeface="Arial"/>
                <a:ea typeface="Arial"/>
                <a:cs typeface="Arial"/>
                <a:sym typeface="Arial"/>
              </a:rPr>
              <a:t>3</a:t>
            </a:r>
            <a:endParaRPr sz="2400">
              <a:solidFill>
                <a:schemeClr val="dk1"/>
              </a:solidFill>
              <a:latin typeface="Arial"/>
              <a:ea typeface="Arial"/>
              <a:cs typeface="Arial"/>
              <a:sym typeface="Arial"/>
            </a:endParaRPr>
          </a:p>
        </p:txBody>
      </p:sp>
      <p:sp>
        <p:nvSpPr>
          <p:cNvPr id="106" name="Google Shape;106;p2"/>
          <p:cNvSpPr txBox="1"/>
          <p:nvPr/>
        </p:nvSpPr>
        <p:spPr>
          <a:xfrm>
            <a:off x="4038600" y="1290935"/>
            <a:ext cx="838200"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a:solidFill>
                  <a:schemeClr val="dk1"/>
                </a:solidFill>
                <a:latin typeface="Arial"/>
                <a:ea typeface="Arial"/>
                <a:cs typeface="Arial"/>
                <a:sym typeface="Arial"/>
              </a:rPr>
              <a:t>4</a:t>
            </a:r>
            <a:endParaRPr sz="2400">
              <a:solidFill>
                <a:schemeClr val="dk1"/>
              </a:solidFill>
              <a:latin typeface="Arial"/>
              <a:ea typeface="Arial"/>
              <a:cs typeface="Arial"/>
              <a:sym typeface="Arial"/>
            </a:endParaRPr>
          </a:p>
        </p:txBody>
      </p:sp>
      <p:sp>
        <p:nvSpPr>
          <p:cNvPr id="107" name="Google Shape;107;p2"/>
          <p:cNvSpPr txBox="1"/>
          <p:nvPr/>
        </p:nvSpPr>
        <p:spPr>
          <a:xfrm>
            <a:off x="4038600" y="1900535"/>
            <a:ext cx="838200"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a:solidFill>
                  <a:schemeClr val="dk1"/>
                </a:solidFill>
                <a:latin typeface="Arial"/>
                <a:ea typeface="Arial"/>
                <a:cs typeface="Arial"/>
                <a:sym typeface="Arial"/>
              </a:rPr>
              <a:t>7</a:t>
            </a:r>
            <a:endParaRPr sz="2400">
              <a:solidFill>
                <a:schemeClr val="dk1"/>
              </a:solidFill>
              <a:latin typeface="Arial"/>
              <a:ea typeface="Arial"/>
              <a:cs typeface="Arial"/>
              <a:sym typeface="Arial"/>
            </a:endParaRPr>
          </a:p>
        </p:txBody>
      </p:sp>
      <p:sp>
        <p:nvSpPr>
          <p:cNvPr id="108" name="Google Shape;108;p2"/>
          <p:cNvSpPr txBox="1"/>
          <p:nvPr/>
        </p:nvSpPr>
        <p:spPr>
          <a:xfrm>
            <a:off x="3848100" y="2514600"/>
            <a:ext cx="838200"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a:solidFill>
                  <a:schemeClr val="dk1"/>
                </a:solidFill>
                <a:latin typeface="Arial"/>
                <a:ea typeface="Arial"/>
                <a:cs typeface="Arial"/>
                <a:sym typeface="Arial"/>
              </a:rPr>
              <a:t>18</a:t>
            </a:r>
            <a:endParaRPr sz="2400">
              <a:solidFill>
                <a:schemeClr val="dk1"/>
              </a:solidFill>
              <a:latin typeface="Arial"/>
              <a:ea typeface="Arial"/>
              <a:cs typeface="Arial"/>
              <a:sym typeface="Arial"/>
            </a:endParaRPr>
          </a:p>
        </p:txBody>
      </p:sp>
      <p:sp>
        <p:nvSpPr>
          <p:cNvPr id="109" name="Google Shape;109;p2"/>
          <p:cNvSpPr txBox="1"/>
          <p:nvPr/>
        </p:nvSpPr>
        <p:spPr>
          <a:xfrm>
            <a:off x="3848100" y="3200400"/>
            <a:ext cx="838200"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a:solidFill>
                  <a:schemeClr val="dk1"/>
                </a:solidFill>
                <a:latin typeface="Arial"/>
                <a:ea typeface="Arial"/>
                <a:cs typeface="Arial"/>
                <a:sym typeface="Arial"/>
              </a:rPr>
              <a:t>25</a:t>
            </a:r>
            <a:endParaRPr sz="2400">
              <a:solidFill>
                <a:schemeClr val="dk1"/>
              </a:solidFill>
              <a:latin typeface="Arial"/>
              <a:ea typeface="Arial"/>
              <a:cs typeface="Arial"/>
              <a:sym typeface="Arial"/>
            </a:endParaRPr>
          </a:p>
        </p:txBody>
      </p:sp>
      <p:sp>
        <p:nvSpPr>
          <p:cNvPr id="110" name="Google Shape;110;p2"/>
          <p:cNvSpPr txBox="1"/>
          <p:nvPr/>
        </p:nvSpPr>
        <p:spPr>
          <a:xfrm>
            <a:off x="3848100" y="4114800"/>
            <a:ext cx="838200"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a:solidFill>
                  <a:schemeClr val="dk1"/>
                </a:solidFill>
                <a:latin typeface="Arial"/>
                <a:ea typeface="Arial"/>
                <a:cs typeface="Arial"/>
                <a:sym typeface="Arial"/>
              </a:rPr>
              <a:t>32</a:t>
            </a:r>
            <a:endParaRPr sz="2400">
              <a:solidFill>
                <a:schemeClr val="dk1"/>
              </a:solidFill>
              <a:latin typeface="Arial"/>
              <a:ea typeface="Arial"/>
              <a:cs typeface="Arial"/>
              <a:sym typeface="Arial"/>
            </a:endParaRPr>
          </a:p>
        </p:txBody>
      </p:sp>
      <p:sp>
        <p:nvSpPr>
          <p:cNvPr id="111" name="Google Shape;111;p2"/>
          <p:cNvSpPr txBox="1"/>
          <p:nvPr/>
        </p:nvSpPr>
        <p:spPr>
          <a:xfrm>
            <a:off x="3848100" y="5232976"/>
            <a:ext cx="838200"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a:solidFill>
                  <a:schemeClr val="dk1"/>
                </a:solidFill>
                <a:latin typeface="Arial"/>
                <a:ea typeface="Arial"/>
                <a:cs typeface="Arial"/>
                <a:sym typeface="Arial"/>
              </a:rPr>
              <a:t>39</a:t>
            </a:r>
            <a:endParaRPr sz="2400">
              <a:solidFill>
                <a:schemeClr val="dk1"/>
              </a:solidFill>
              <a:latin typeface="Arial"/>
              <a:ea typeface="Arial"/>
              <a:cs typeface="Arial"/>
              <a:sym typeface="Aria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61"/>
        <p:cNvGrpSpPr/>
        <p:nvPr/>
      </p:nvGrpSpPr>
      <p:grpSpPr>
        <a:xfrm>
          <a:off x="0" y="0"/>
          <a:ext cx="0" cy="0"/>
          <a:chOff x="0" y="0"/>
          <a:chExt cx="0" cy="0"/>
        </a:xfrm>
      </p:grpSpPr>
      <p:sp>
        <p:nvSpPr>
          <p:cNvPr id="262" name="Google Shape;262;p20"/>
          <p:cNvSpPr txBox="1"/>
          <p:nvPr/>
        </p:nvSpPr>
        <p:spPr>
          <a:xfrm>
            <a:off x="4572000" y="2286000"/>
            <a:ext cx="4191000" cy="310854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800">
                <a:solidFill>
                  <a:schemeClr val="dk1"/>
                </a:solidFill>
                <a:latin typeface="Calibri"/>
                <a:ea typeface="Calibri"/>
                <a:cs typeface="Calibri"/>
                <a:sym typeface="Calibri"/>
              </a:rPr>
              <a:t>El proceso creativo puede abordarse desde diferentes enfoques, uno de los principales indica que se puede se visto como proceso mental o actividad material.</a:t>
            </a:r>
            <a:endParaRPr/>
          </a:p>
        </p:txBody>
      </p:sp>
      <p:sp>
        <p:nvSpPr>
          <p:cNvPr id="263" name="Google Shape;263;p20"/>
          <p:cNvSpPr/>
          <p:nvPr/>
        </p:nvSpPr>
        <p:spPr>
          <a:xfrm>
            <a:off x="4419600" y="0"/>
            <a:ext cx="4724400" cy="1219201"/>
          </a:xfrm>
          <a:prstGeom prst="rect">
            <a:avLst/>
          </a:prstGeom>
          <a:solidFill>
            <a:srgbClr val="2760C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64" name="Google Shape;264;p20"/>
          <p:cNvSpPr txBox="1"/>
          <p:nvPr/>
        </p:nvSpPr>
        <p:spPr>
          <a:xfrm>
            <a:off x="4724400" y="112693"/>
            <a:ext cx="4038600" cy="95410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800" b="1">
                <a:solidFill>
                  <a:schemeClr val="lt1"/>
                </a:solidFill>
                <a:latin typeface="Calibri"/>
                <a:ea typeface="Calibri"/>
                <a:cs typeface="Calibri"/>
                <a:sym typeface="Calibri"/>
              </a:rPr>
              <a:t>Definición del proceso creativo</a:t>
            </a:r>
            <a:endParaRPr sz="2800">
              <a:solidFill>
                <a:schemeClr val="lt1"/>
              </a:solidFill>
              <a:latin typeface="Calibri"/>
              <a:ea typeface="Calibri"/>
              <a:cs typeface="Calibri"/>
              <a:sym typeface="Calibri"/>
            </a:endParaRPr>
          </a:p>
        </p:txBody>
      </p:sp>
      <p:pic>
        <p:nvPicPr>
          <p:cNvPr id="265" name="Google Shape;265;p20"/>
          <p:cNvPicPr preferRelativeResize="0"/>
          <p:nvPr/>
        </p:nvPicPr>
        <p:blipFill rotWithShape="1">
          <a:blip r:embed="rId3">
            <a:alphaModFix/>
          </a:blip>
          <a:srcRect/>
          <a:stretch/>
        </p:blipFill>
        <p:spPr>
          <a:xfrm>
            <a:off x="381000" y="2057400"/>
            <a:ext cx="3937000" cy="1201821"/>
          </a:xfrm>
          <a:prstGeom prst="rect">
            <a:avLst/>
          </a:prstGeom>
          <a:noFill/>
          <a:ln>
            <a:noFill/>
          </a:ln>
        </p:spPr>
      </p:pic>
      <p:pic>
        <p:nvPicPr>
          <p:cNvPr id="266" name="Google Shape;266;p20"/>
          <p:cNvPicPr preferRelativeResize="0"/>
          <p:nvPr/>
        </p:nvPicPr>
        <p:blipFill rotWithShape="1">
          <a:blip r:embed="rId4">
            <a:alphaModFix/>
          </a:blip>
          <a:srcRect r="49254"/>
          <a:stretch/>
        </p:blipFill>
        <p:spPr>
          <a:xfrm>
            <a:off x="228600" y="4044949"/>
            <a:ext cx="1295400" cy="699469"/>
          </a:xfrm>
          <a:prstGeom prst="rect">
            <a:avLst/>
          </a:prstGeom>
          <a:noFill/>
          <a:ln>
            <a:noFill/>
          </a:ln>
        </p:spPr>
      </p:pic>
      <p:pic>
        <p:nvPicPr>
          <p:cNvPr id="267" name="Google Shape;267;p20"/>
          <p:cNvPicPr preferRelativeResize="0"/>
          <p:nvPr/>
        </p:nvPicPr>
        <p:blipFill rotWithShape="1">
          <a:blip r:embed="rId4">
            <a:alphaModFix/>
          </a:blip>
          <a:srcRect l="50745"/>
          <a:stretch/>
        </p:blipFill>
        <p:spPr>
          <a:xfrm>
            <a:off x="228600" y="4695074"/>
            <a:ext cx="1257300" cy="699469"/>
          </a:xfrm>
          <a:prstGeom prst="rect">
            <a:avLst/>
          </a:prstGeom>
          <a:noFill/>
          <a:ln>
            <a:noFill/>
          </a:ln>
        </p:spPr>
      </p:pic>
      <p:pic>
        <p:nvPicPr>
          <p:cNvPr id="268" name="Google Shape;268;p20"/>
          <p:cNvPicPr preferRelativeResize="0"/>
          <p:nvPr/>
        </p:nvPicPr>
        <p:blipFill rotWithShape="1">
          <a:blip r:embed="rId5">
            <a:alphaModFix/>
          </a:blip>
          <a:srcRect r="50585"/>
          <a:stretch/>
        </p:blipFill>
        <p:spPr>
          <a:xfrm>
            <a:off x="2667000" y="4044949"/>
            <a:ext cx="1339850" cy="686805"/>
          </a:xfrm>
          <a:prstGeom prst="rect">
            <a:avLst/>
          </a:prstGeom>
          <a:noFill/>
          <a:ln>
            <a:noFill/>
          </a:ln>
        </p:spPr>
      </p:pic>
      <p:pic>
        <p:nvPicPr>
          <p:cNvPr id="269" name="Google Shape;269;p20"/>
          <p:cNvPicPr preferRelativeResize="0"/>
          <p:nvPr/>
        </p:nvPicPr>
        <p:blipFill rotWithShape="1">
          <a:blip r:embed="rId5">
            <a:alphaModFix/>
          </a:blip>
          <a:srcRect l="49415"/>
          <a:stretch/>
        </p:blipFill>
        <p:spPr>
          <a:xfrm>
            <a:off x="2667000" y="4731754"/>
            <a:ext cx="1371600" cy="686805"/>
          </a:xfrm>
          <a:prstGeom prst="rect">
            <a:avLst/>
          </a:prstGeom>
          <a:noFill/>
          <a:ln>
            <a:noFill/>
          </a:ln>
        </p:spPr>
      </p:pic>
      <p:sp>
        <p:nvSpPr>
          <p:cNvPr id="270" name="Google Shape;270;p20"/>
          <p:cNvSpPr/>
          <p:nvPr/>
        </p:nvSpPr>
        <p:spPr>
          <a:xfrm rot="-8160473">
            <a:off x="1622415" y="2848047"/>
            <a:ext cx="1481873" cy="1540245"/>
          </a:xfrm>
          <a:prstGeom prst="leftUpArrow">
            <a:avLst/>
          </a:prstGeom>
          <a:solidFill>
            <a:srgbClr val="2760C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74"/>
        <p:cNvGrpSpPr/>
        <p:nvPr/>
      </p:nvGrpSpPr>
      <p:grpSpPr>
        <a:xfrm>
          <a:off x="0" y="0"/>
          <a:ext cx="0" cy="0"/>
          <a:chOff x="0" y="0"/>
          <a:chExt cx="0" cy="0"/>
        </a:xfrm>
      </p:grpSpPr>
      <p:sp>
        <p:nvSpPr>
          <p:cNvPr id="275" name="Google Shape;275;p21"/>
          <p:cNvSpPr txBox="1"/>
          <p:nvPr/>
        </p:nvSpPr>
        <p:spPr>
          <a:xfrm>
            <a:off x="228600" y="1600200"/>
            <a:ext cx="6172200" cy="4678203"/>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200">
                <a:solidFill>
                  <a:schemeClr val="dk1"/>
                </a:solidFill>
                <a:latin typeface="Calibri"/>
                <a:ea typeface="Calibri"/>
                <a:cs typeface="Calibri"/>
                <a:sym typeface="Calibri"/>
              </a:rPr>
              <a:t>El proceso creativo como proceso mental, está relacionado con diferentes aspectos cognitivos del individuo, como representaciones mentales, procesos intelectuales y habilidades del pensamiento, tiene que ver con estilos de </a:t>
            </a:r>
            <a:r>
              <a:rPr lang="en-US" sz="2200" b="1">
                <a:solidFill>
                  <a:schemeClr val="dk1"/>
                </a:solidFill>
                <a:latin typeface="Calibri"/>
                <a:ea typeface="Calibri"/>
                <a:cs typeface="Calibri"/>
                <a:sym typeface="Calibri"/>
              </a:rPr>
              <a:t>pensamiento intuitivo </a:t>
            </a:r>
            <a:r>
              <a:rPr lang="en-US" sz="2200">
                <a:solidFill>
                  <a:schemeClr val="dk1"/>
                </a:solidFill>
                <a:latin typeface="Calibri"/>
                <a:ea typeface="Calibri"/>
                <a:cs typeface="Calibri"/>
                <a:sym typeface="Calibri"/>
              </a:rPr>
              <a:t>o lógico. </a:t>
            </a:r>
            <a:endParaRPr/>
          </a:p>
          <a:p>
            <a:pPr marL="0" marR="0" lvl="0" indent="0" algn="l" rtl="0">
              <a:spcBef>
                <a:spcPts val="0"/>
              </a:spcBef>
              <a:spcAft>
                <a:spcPts val="0"/>
              </a:spcAft>
              <a:buNone/>
            </a:pPr>
            <a:endParaRPr sz="2200">
              <a:solidFill>
                <a:schemeClr val="dk1"/>
              </a:solidFill>
              <a:latin typeface="Calibri"/>
              <a:ea typeface="Calibri"/>
              <a:cs typeface="Calibri"/>
              <a:sym typeface="Calibri"/>
            </a:endParaRPr>
          </a:p>
          <a:p>
            <a:pPr marL="0" marR="0" lvl="0" indent="0" algn="l" rtl="0">
              <a:spcBef>
                <a:spcPts val="0"/>
              </a:spcBef>
              <a:spcAft>
                <a:spcPts val="0"/>
              </a:spcAft>
              <a:buNone/>
            </a:pPr>
            <a:r>
              <a:rPr lang="en-US" sz="2200">
                <a:solidFill>
                  <a:schemeClr val="dk1"/>
                </a:solidFill>
                <a:latin typeface="Calibri"/>
                <a:ea typeface="Calibri"/>
                <a:cs typeface="Calibri"/>
                <a:sym typeface="Calibri"/>
              </a:rPr>
              <a:t>En este sentido, algunos autores sugieren la presencia de la inspiración como elemento emotivo indispensable del proceso creativo que conducen a la generación de ideas, mientras que otros autores también señalan que el proceso creativo se fundamenta en la motivación intrínseca o extrínseca. </a:t>
            </a:r>
            <a:r>
              <a:rPr lang="en-US" sz="1200">
                <a:solidFill>
                  <a:schemeClr val="dk1"/>
                </a:solidFill>
                <a:latin typeface="Calibri"/>
                <a:ea typeface="Calibri"/>
                <a:cs typeface="Calibri"/>
                <a:sym typeface="Calibri"/>
              </a:rPr>
              <a:t>(Bravo Ibarra, Serrano, Rico Guerrero, &amp; Lozano Ramírez, 2016)</a:t>
            </a:r>
            <a:endParaRPr sz="1200">
              <a:solidFill>
                <a:schemeClr val="dk1"/>
              </a:solidFill>
              <a:latin typeface="Calibri"/>
              <a:ea typeface="Calibri"/>
              <a:cs typeface="Calibri"/>
              <a:sym typeface="Calibri"/>
            </a:endParaRPr>
          </a:p>
        </p:txBody>
      </p:sp>
      <p:sp>
        <p:nvSpPr>
          <p:cNvPr id="276" name="Google Shape;276;p21"/>
          <p:cNvSpPr/>
          <p:nvPr/>
        </p:nvSpPr>
        <p:spPr>
          <a:xfrm>
            <a:off x="0" y="0"/>
            <a:ext cx="5334000" cy="1219201"/>
          </a:xfrm>
          <a:prstGeom prst="rect">
            <a:avLst/>
          </a:prstGeom>
          <a:solidFill>
            <a:srgbClr val="2760C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77" name="Google Shape;277;p21"/>
          <p:cNvSpPr txBox="1"/>
          <p:nvPr/>
        </p:nvSpPr>
        <p:spPr>
          <a:xfrm>
            <a:off x="609600" y="112693"/>
            <a:ext cx="4038600" cy="95410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800" b="1">
                <a:solidFill>
                  <a:schemeClr val="lt1"/>
                </a:solidFill>
                <a:latin typeface="Calibri"/>
                <a:ea typeface="Calibri"/>
                <a:cs typeface="Calibri"/>
                <a:sym typeface="Calibri"/>
              </a:rPr>
              <a:t>Definición del proceso creativo</a:t>
            </a:r>
            <a:endParaRPr sz="2800">
              <a:solidFill>
                <a:schemeClr val="lt1"/>
              </a:solidFill>
              <a:latin typeface="Calibri"/>
              <a:ea typeface="Calibri"/>
              <a:cs typeface="Calibri"/>
              <a:sym typeface="Calibri"/>
            </a:endParaRPr>
          </a:p>
        </p:txBody>
      </p:sp>
      <p:pic>
        <p:nvPicPr>
          <p:cNvPr id="278" name="Google Shape;278;p21"/>
          <p:cNvPicPr preferRelativeResize="0"/>
          <p:nvPr/>
        </p:nvPicPr>
        <p:blipFill rotWithShape="1">
          <a:blip r:embed="rId3">
            <a:alphaModFix/>
          </a:blip>
          <a:srcRect r="49254"/>
          <a:stretch/>
        </p:blipFill>
        <p:spPr>
          <a:xfrm>
            <a:off x="3200400" y="1563658"/>
            <a:ext cx="914400" cy="493742"/>
          </a:xfrm>
          <a:prstGeom prst="rect">
            <a:avLst/>
          </a:prstGeom>
          <a:noFill/>
          <a:ln>
            <a:noFill/>
          </a:ln>
        </p:spPr>
      </p:pic>
      <p:pic>
        <p:nvPicPr>
          <p:cNvPr id="279" name="Google Shape;279;p21"/>
          <p:cNvPicPr preferRelativeResize="0"/>
          <p:nvPr/>
        </p:nvPicPr>
        <p:blipFill rotWithShape="1">
          <a:blip r:embed="rId3">
            <a:alphaModFix/>
          </a:blip>
          <a:srcRect l="50745"/>
          <a:stretch/>
        </p:blipFill>
        <p:spPr>
          <a:xfrm>
            <a:off x="4191000" y="1600200"/>
            <a:ext cx="887504" cy="493742"/>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83"/>
        <p:cNvGrpSpPr/>
        <p:nvPr/>
      </p:nvGrpSpPr>
      <p:grpSpPr>
        <a:xfrm>
          <a:off x="0" y="0"/>
          <a:ext cx="0" cy="0"/>
          <a:chOff x="0" y="0"/>
          <a:chExt cx="0" cy="0"/>
        </a:xfrm>
      </p:grpSpPr>
      <p:sp>
        <p:nvSpPr>
          <p:cNvPr id="284" name="Google Shape;284;p22"/>
          <p:cNvSpPr txBox="1"/>
          <p:nvPr/>
        </p:nvSpPr>
        <p:spPr>
          <a:xfrm>
            <a:off x="609600" y="1447800"/>
            <a:ext cx="4724400" cy="4708981"/>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US" sz="2000">
                <a:solidFill>
                  <a:schemeClr val="dk1"/>
                </a:solidFill>
                <a:latin typeface="Calibri"/>
                <a:ea typeface="Calibri"/>
                <a:cs typeface="Calibri"/>
                <a:sym typeface="Calibri"/>
              </a:rPr>
              <a:t>Como actividad material el proceso creativo tiene que ver con la articulación entre las funciones psicológicas y su externalización, es decir, no solo la materialización de los procesos cognitivos y emocionales sino que se enfatiza la importancia del desarrollo tangible de las ideas. (Zhang, Zhang, &amp; Song, 2015)</a:t>
            </a:r>
            <a:endParaRPr/>
          </a:p>
          <a:p>
            <a:pPr marL="0" marR="0" lvl="0" indent="0" algn="r" rtl="0">
              <a:spcBef>
                <a:spcPts val="0"/>
              </a:spcBef>
              <a:spcAft>
                <a:spcPts val="0"/>
              </a:spcAft>
              <a:buNone/>
            </a:pPr>
            <a:endParaRPr sz="2000">
              <a:solidFill>
                <a:schemeClr val="dk1"/>
              </a:solidFill>
              <a:latin typeface="Calibri"/>
              <a:ea typeface="Calibri"/>
              <a:cs typeface="Calibri"/>
              <a:sym typeface="Calibri"/>
            </a:endParaRPr>
          </a:p>
          <a:p>
            <a:pPr marL="0" marR="0" lvl="0" indent="0" algn="r" rtl="0">
              <a:spcBef>
                <a:spcPts val="0"/>
              </a:spcBef>
              <a:spcAft>
                <a:spcPts val="0"/>
              </a:spcAft>
              <a:buNone/>
            </a:pPr>
            <a:r>
              <a:rPr lang="en-US" sz="2000">
                <a:solidFill>
                  <a:schemeClr val="dk1"/>
                </a:solidFill>
                <a:latin typeface="Calibri"/>
                <a:ea typeface="Calibri"/>
                <a:cs typeface="Calibri"/>
                <a:sym typeface="Calibri"/>
              </a:rPr>
              <a:t>Bajo este enfoque, el proceso creativo debe desarrollar productos, ideas, problemas o soluciones a problemas, de formas innovadoras, útiles, apropiadas, significativas, valiosas en incluso sorprendentes.</a:t>
            </a:r>
            <a:endParaRPr sz="2000">
              <a:solidFill>
                <a:schemeClr val="dk1"/>
              </a:solidFill>
              <a:latin typeface="Calibri"/>
              <a:ea typeface="Calibri"/>
              <a:cs typeface="Calibri"/>
              <a:sym typeface="Calibri"/>
            </a:endParaRPr>
          </a:p>
        </p:txBody>
      </p:sp>
      <p:sp>
        <p:nvSpPr>
          <p:cNvPr id="285" name="Google Shape;285;p22"/>
          <p:cNvSpPr/>
          <p:nvPr/>
        </p:nvSpPr>
        <p:spPr>
          <a:xfrm>
            <a:off x="0" y="0"/>
            <a:ext cx="5334000" cy="1219201"/>
          </a:xfrm>
          <a:prstGeom prst="rect">
            <a:avLst/>
          </a:prstGeom>
          <a:solidFill>
            <a:srgbClr val="2760C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86" name="Google Shape;286;p22"/>
          <p:cNvSpPr txBox="1"/>
          <p:nvPr/>
        </p:nvSpPr>
        <p:spPr>
          <a:xfrm>
            <a:off x="609600" y="112693"/>
            <a:ext cx="4038600" cy="95410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800" b="1">
                <a:solidFill>
                  <a:schemeClr val="lt1"/>
                </a:solidFill>
                <a:latin typeface="Calibri"/>
                <a:ea typeface="Calibri"/>
                <a:cs typeface="Calibri"/>
                <a:sym typeface="Calibri"/>
              </a:rPr>
              <a:t>Definición del proceso creativo</a:t>
            </a:r>
            <a:endParaRPr sz="2800">
              <a:solidFill>
                <a:schemeClr val="lt1"/>
              </a:solidFill>
              <a:latin typeface="Calibri"/>
              <a:ea typeface="Calibri"/>
              <a:cs typeface="Calibri"/>
              <a:sym typeface="Calibri"/>
            </a:endParaRPr>
          </a:p>
        </p:txBody>
      </p:sp>
      <p:pic>
        <p:nvPicPr>
          <p:cNvPr id="287" name="Google Shape;287;p22"/>
          <p:cNvPicPr preferRelativeResize="0"/>
          <p:nvPr/>
        </p:nvPicPr>
        <p:blipFill rotWithShape="1">
          <a:blip r:embed="rId3">
            <a:alphaModFix/>
          </a:blip>
          <a:srcRect r="50585"/>
          <a:stretch/>
        </p:blipFill>
        <p:spPr>
          <a:xfrm>
            <a:off x="6553200" y="2327936"/>
            <a:ext cx="1339850" cy="686805"/>
          </a:xfrm>
          <a:prstGeom prst="rect">
            <a:avLst/>
          </a:prstGeom>
          <a:noFill/>
          <a:ln>
            <a:noFill/>
          </a:ln>
        </p:spPr>
      </p:pic>
      <p:pic>
        <p:nvPicPr>
          <p:cNvPr id="288" name="Google Shape;288;p22"/>
          <p:cNvPicPr preferRelativeResize="0"/>
          <p:nvPr/>
        </p:nvPicPr>
        <p:blipFill rotWithShape="1">
          <a:blip r:embed="rId3">
            <a:alphaModFix/>
          </a:blip>
          <a:srcRect l="49415"/>
          <a:stretch/>
        </p:blipFill>
        <p:spPr>
          <a:xfrm>
            <a:off x="6553200" y="3014741"/>
            <a:ext cx="1371600" cy="686805"/>
          </a:xfrm>
          <a:prstGeom prst="rect">
            <a:avLst/>
          </a:prstGeom>
          <a:noFill/>
          <a:ln>
            <a:noFill/>
          </a:ln>
        </p:spPr>
      </p:pic>
      <p:pic>
        <p:nvPicPr>
          <p:cNvPr id="289" name="Google Shape;289;p22"/>
          <p:cNvPicPr preferRelativeResize="0"/>
          <p:nvPr/>
        </p:nvPicPr>
        <p:blipFill rotWithShape="1">
          <a:blip r:embed="rId4">
            <a:alphaModFix/>
          </a:blip>
          <a:srcRect/>
          <a:stretch/>
        </p:blipFill>
        <p:spPr>
          <a:xfrm>
            <a:off x="5791200" y="994209"/>
            <a:ext cx="2971800" cy="907181"/>
          </a:xfrm>
          <a:prstGeom prst="rect">
            <a:avLst/>
          </a:prstGeom>
          <a:noFill/>
          <a:ln>
            <a:noFill/>
          </a:ln>
        </p:spPr>
      </p:pic>
      <p:pic>
        <p:nvPicPr>
          <p:cNvPr id="290" name="Google Shape;290;p22"/>
          <p:cNvPicPr preferRelativeResize="0"/>
          <p:nvPr/>
        </p:nvPicPr>
        <p:blipFill rotWithShape="1">
          <a:blip r:embed="rId5">
            <a:alphaModFix/>
          </a:blip>
          <a:srcRect/>
          <a:stretch/>
        </p:blipFill>
        <p:spPr>
          <a:xfrm>
            <a:off x="5791200" y="4746998"/>
            <a:ext cx="2971800" cy="783686"/>
          </a:xfrm>
          <a:prstGeom prst="rect">
            <a:avLst/>
          </a:prstGeom>
          <a:noFill/>
          <a:ln>
            <a:noFill/>
          </a:ln>
        </p:spPr>
      </p:pic>
      <p:cxnSp>
        <p:nvCxnSpPr>
          <p:cNvPr id="291" name="Google Shape;291;p22"/>
          <p:cNvCxnSpPr/>
          <p:nvPr/>
        </p:nvCxnSpPr>
        <p:spPr>
          <a:xfrm rot="5400000">
            <a:off x="6933189" y="2020538"/>
            <a:ext cx="613209" cy="1588"/>
          </a:xfrm>
          <a:prstGeom prst="straightConnector1">
            <a:avLst/>
          </a:prstGeom>
          <a:noFill/>
          <a:ln w="53975" cap="rnd" cmpd="sng">
            <a:solidFill>
              <a:srgbClr val="366092"/>
            </a:solidFill>
            <a:prstDash val="solid"/>
            <a:miter lim="800000"/>
            <a:headEnd type="none" w="sm" len="sm"/>
            <a:tailEnd type="oval" w="med" len="med"/>
          </a:ln>
        </p:spPr>
      </p:cxnSp>
      <p:cxnSp>
        <p:nvCxnSpPr>
          <p:cNvPr id="292" name="Google Shape;292;p22"/>
          <p:cNvCxnSpPr/>
          <p:nvPr/>
        </p:nvCxnSpPr>
        <p:spPr>
          <a:xfrm rot="5400000">
            <a:off x="6878965" y="4137784"/>
            <a:ext cx="874061" cy="1588"/>
          </a:xfrm>
          <a:prstGeom prst="straightConnector1">
            <a:avLst/>
          </a:prstGeom>
          <a:noFill/>
          <a:ln w="53975" cap="rnd" cmpd="sng">
            <a:solidFill>
              <a:srgbClr val="366092"/>
            </a:solidFill>
            <a:prstDash val="solid"/>
            <a:miter lim="800000"/>
            <a:headEnd type="none" w="sm" len="sm"/>
            <a:tailEnd type="oval" w="med" len="med"/>
          </a:ln>
        </p:spPr>
      </p:cxn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96"/>
        <p:cNvGrpSpPr/>
        <p:nvPr/>
      </p:nvGrpSpPr>
      <p:grpSpPr>
        <a:xfrm>
          <a:off x="0" y="0"/>
          <a:ext cx="0" cy="0"/>
          <a:chOff x="0" y="0"/>
          <a:chExt cx="0" cy="0"/>
        </a:xfrm>
      </p:grpSpPr>
      <p:sp>
        <p:nvSpPr>
          <p:cNvPr id="297" name="Google Shape;297;p23"/>
          <p:cNvSpPr/>
          <p:nvPr/>
        </p:nvSpPr>
        <p:spPr>
          <a:xfrm>
            <a:off x="3810000" y="0"/>
            <a:ext cx="5334000" cy="1219201"/>
          </a:xfrm>
          <a:prstGeom prst="rect">
            <a:avLst/>
          </a:prstGeom>
          <a:solidFill>
            <a:srgbClr val="2760C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98" name="Google Shape;298;p23"/>
          <p:cNvSpPr txBox="1"/>
          <p:nvPr/>
        </p:nvSpPr>
        <p:spPr>
          <a:xfrm>
            <a:off x="4419600" y="112693"/>
            <a:ext cx="4038600" cy="95410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800" b="1">
                <a:solidFill>
                  <a:schemeClr val="lt1"/>
                </a:solidFill>
                <a:latin typeface="Calibri"/>
                <a:ea typeface="Calibri"/>
                <a:cs typeface="Calibri"/>
                <a:sym typeface="Calibri"/>
              </a:rPr>
              <a:t>Definición del proceso creativo</a:t>
            </a:r>
            <a:endParaRPr sz="2800">
              <a:solidFill>
                <a:schemeClr val="lt1"/>
              </a:solidFill>
              <a:latin typeface="Calibri"/>
              <a:ea typeface="Calibri"/>
              <a:cs typeface="Calibri"/>
              <a:sym typeface="Calibri"/>
            </a:endParaRPr>
          </a:p>
        </p:txBody>
      </p:sp>
      <p:pic>
        <p:nvPicPr>
          <p:cNvPr id="299" name="Google Shape;299;p23" descr="cae910de0605943a99311e40605e52b9.jpg"/>
          <p:cNvPicPr preferRelativeResize="0"/>
          <p:nvPr/>
        </p:nvPicPr>
        <p:blipFill rotWithShape="1">
          <a:blip r:embed="rId3">
            <a:alphaModFix/>
          </a:blip>
          <a:srcRect/>
          <a:stretch/>
        </p:blipFill>
        <p:spPr>
          <a:xfrm>
            <a:off x="3589867" y="2133600"/>
            <a:ext cx="5554133" cy="3124200"/>
          </a:xfrm>
          <a:prstGeom prst="rect">
            <a:avLst/>
          </a:prstGeom>
          <a:noFill/>
          <a:ln>
            <a:noFill/>
          </a:ln>
        </p:spPr>
      </p:pic>
      <p:sp>
        <p:nvSpPr>
          <p:cNvPr id="300" name="Google Shape;300;p23"/>
          <p:cNvSpPr txBox="1"/>
          <p:nvPr/>
        </p:nvSpPr>
        <p:spPr>
          <a:xfrm>
            <a:off x="304800" y="1752600"/>
            <a:ext cx="3352800" cy="4154983"/>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US" sz="2400">
                <a:solidFill>
                  <a:schemeClr val="dk1"/>
                </a:solidFill>
                <a:latin typeface="Calibri"/>
                <a:ea typeface="Calibri"/>
                <a:cs typeface="Calibri"/>
                <a:sym typeface="Calibri"/>
              </a:rPr>
              <a:t>Lubart (2001) agrega que dichas soluciones además deben ser adaptables y considera que deben ser nuevas, apropiadas e impactantes deforma que evoquen en las personas la intención de adquirirlas, adoptarlas, utilizarlas y apreciarlas.</a:t>
            </a:r>
            <a:endParaRPr sz="2400">
              <a:solidFill>
                <a:schemeClr val="dk1"/>
              </a:solidFill>
              <a:latin typeface="Calibri"/>
              <a:ea typeface="Calibri"/>
              <a:cs typeface="Calibri"/>
              <a:sym typeface="Calibri"/>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04"/>
        <p:cNvGrpSpPr/>
        <p:nvPr/>
      </p:nvGrpSpPr>
      <p:grpSpPr>
        <a:xfrm>
          <a:off x="0" y="0"/>
          <a:ext cx="0" cy="0"/>
          <a:chOff x="0" y="0"/>
          <a:chExt cx="0" cy="0"/>
        </a:xfrm>
      </p:grpSpPr>
      <p:sp>
        <p:nvSpPr>
          <p:cNvPr id="305" name="Google Shape;305;p24"/>
          <p:cNvSpPr txBox="1"/>
          <p:nvPr/>
        </p:nvSpPr>
        <p:spPr>
          <a:xfrm>
            <a:off x="4038600" y="1447800"/>
            <a:ext cx="4267200" cy="347787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000">
                <a:solidFill>
                  <a:schemeClr val="dk1"/>
                </a:solidFill>
                <a:latin typeface="Calibri"/>
                <a:ea typeface="Calibri"/>
                <a:cs typeface="Calibri"/>
                <a:sym typeface="Calibri"/>
              </a:rPr>
              <a:t>Es de precisar que el proceso creativo se caracteriza por la presencia de etapas NO LINEALES e iterativas, orientadas a la generación, selección, evaluación, elaboración o transformación de ideas. (Chan, 2015) donde sucede una aplicación consciente de la habilidad creativa de las personas y la inclusión del mundo social y material a un tipo de producción creativa.</a:t>
            </a:r>
            <a:endParaRPr sz="2000">
              <a:solidFill>
                <a:schemeClr val="dk1"/>
              </a:solidFill>
              <a:latin typeface="Calibri"/>
              <a:ea typeface="Calibri"/>
              <a:cs typeface="Calibri"/>
              <a:sym typeface="Calibri"/>
            </a:endParaRPr>
          </a:p>
        </p:txBody>
      </p:sp>
      <p:sp>
        <p:nvSpPr>
          <p:cNvPr id="306" name="Google Shape;306;p24"/>
          <p:cNvSpPr/>
          <p:nvPr/>
        </p:nvSpPr>
        <p:spPr>
          <a:xfrm>
            <a:off x="3810000" y="0"/>
            <a:ext cx="5334000" cy="1219201"/>
          </a:xfrm>
          <a:prstGeom prst="rect">
            <a:avLst/>
          </a:prstGeom>
          <a:solidFill>
            <a:srgbClr val="2760C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07" name="Google Shape;307;p24"/>
          <p:cNvSpPr txBox="1"/>
          <p:nvPr/>
        </p:nvSpPr>
        <p:spPr>
          <a:xfrm>
            <a:off x="4419600" y="112693"/>
            <a:ext cx="4038600" cy="95410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800" b="1">
                <a:solidFill>
                  <a:schemeClr val="lt1"/>
                </a:solidFill>
                <a:latin typeface="Calibri"/>
                <a:ea typeface="Calibri"/>
                <a:cs typeface="Calibri"/>
                <a:sym typeface="Calibri"/>
              </a:rPr>
              <a:t>Definición del proceso creativo</a:t>
            </a:r>
            <a:endParaRPr sz="2800">
              <a:solidFill>
                <a:schemeClr val="lt1"/>
              </a:solidFill>
              <a:latin typeface="Calibri"/>
              <a:ea typeface="Calibri"/>
              <a:cs typeface="Calibri"/>
              <a:sym typeface="Calibri"/>
            </a:endParaRPr>
          </a:p>
        </p:txBody>
      </p:sp>
      <p:pic>
        <p:nvPicPr>
          <p:cNvPr id="308" name="Google Shape;308;p24" descr="images-2.png"/>
          <p:cNvPicPr preferRelativeResize="0"/>
          <p:nvPr/>
        </p:nvPicPr>
        <p:blipFill rotWithShape="1">
          <a:blip r:embed="rId3">
            <a:alphaModFix/>
          </a:blip>
          <a:srcRect/>
          <a:stretch/>
        </p:blipFill>
        <p:spPr>
          <a:xfrm>
            <a:off x="0" y="1219201"/>
            <a:ext cx="3810000" cy="3035299"/>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12"/>
        <p:cNvGrpSpPr/>
        <p:nvPr/>
      </p:nvGrpSpPr>
      <p:grpSpPr>
        <a:xfrm>
          <a:off x="0" y="0"/>
          <a:ext cx="0" cy="0"/>
          <a:chOff x="0" y="0"/>
          <a:chExt cx="0" cy="0"/>
        </a:xfrm>
      </p:grpSpPr>
      <p:sp>
        <p:nvSpPr>
          <p:cNvPr id="313" name="Google Shape;313;p25"/>
          <p:cNvSpPr txBox="1"/>
          <p:nvPr/>
        </p:nvSpPr>
        <p:spPr>
          <a:xfrm>
            <a:off x="1828800" y="1219201"/>
            <a:ext cx="5334000" cy="31700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000">
                <a:solidFill>
                  <a:schemeClr val="dk1"/>
                </a:solidFill>
                <a:latin typeface="Calibri"/>
                <a:ea typeface="Calibri"/>
                <a:cs typeface="Calibri"/>
                <a:sym typeface="Calibri"/>
              </a:rPr>
              <a:t>El modelo propuesto por Guilford para ilustrar las fases del proceso creativo de manera generalizada consiste en:</a:t>
            </a:r>
            <a:endParaRPr/>
          </a:p>
          <a:p>
            <a:pPr marL="0" marR="0" lvl="0" indent="0" algn="l" rtl="0">
              <a:spcBef>
                <a:spcPts val="0"/>
              </a:spcBef>
              <a:spcAft>
                <a:spcPts val="0"/>
              </a:spcAft>
              <a:buNone/>
            </a:pPr>
            <a:endParaRPr sz="2000">
              <a:solidFill>
                <a:schemeClr val="dk1"/>
              </a:solidFill>
              <a:latin typeface="Calibri"/>
              <a:ea typeface="Calibri"/>
              <a:cs typeface="Calibri"/>
              <a:sym typeface="Calibri"/>
            </a:endParaRPr>
          </a:p>
          <a:p>
            <a:pPr marL="0" marR="0" lvl="0" indent="0" algn="l" rtl="0">
              <a:spcBef>
                <a:spcPts val="0"/>
              </a:spcBef>
              <a:spcAft>
                <a:spcPts val="0"/>
              </a:spcAft>
              <a:buNone/>
            </a:pPr>
            <a:r>
              <a:rPr lang="en-US" sz="2000">
                <a:solidFill>
                  <a:schemeClr val="dk1"/>
                </a:solidFill>
                <a:latin typeface="Calibri"/>
                <a:ea typeface="Calibri"/>
                <a:cs typeface="Calibri"/>
                <a:sym typeface="Calibri"/>
              </a:rPr>
              <a:t>1. Primero, se despierta y dirige la atención hacia un problema,</a:t>
            </a:r>
            <a:endParaRPr/>
          </a:p>
          <a:p>
            <a:pPr marL="0" marR="0" lvl="0" indent="0" algn="l" rtl="0">
              <a:spcBef>
                <a:spcPts val="0"/>
              </a:spcBef>
              <a:spcAft>
                <a:spcPts val="0"/>
              </a:spcAft>
              <a:buNone/>
            </a:pPr>
            <a:r>
              <a:rPr lang="en-US" sz="2000">
                <a:solidFill>
                  <a:schemeClr val="dk1"/>
                </a:solidFill>
                <a:latin typeface="Calibri"/>
                <a:ea typeface="Calibri"/>
                <a:cs typeface="Calibri"/>
                <a:sym typeface="Calibri"/>
              </a:rPr>
              <a:t>2. Segundo, se percibe el problema y se le da estructura</a:t>
            </a:r>
            <a:endParaRPr/>
          </a:p>
          <a:p>
            <a:pPr marL="0" marR="0" lvl="0" indent="0" algn="l" rtl="0">
              <a:spcBef>
                <a:spcPts val="0"/>
              </a:spcBef>
              <a:spcAft>
                <a:spcPts val="0"/>
              </a:spcAft>
              <a:buNone/>
            </a:pPr>
            <a:r>
              <a:rPr lang="en-US" sz="2000">
                <a:solidFill>
                  <a:schemeClr val="dk1"/>
                </a:solidFill>
                <a:latin typeface="Calibri"/>
                <a:ea typeface="Calibri"/>
                <a:cs typeface="Calibri"/>
                <a:sym typeface="Calibri"/>
              </a:rPr>
              <a:t>3. y finalmente, se generan ideas a través de pensamiento divergente y convergente.</a:t>
            </a:r>
            <a:endParaRPr sz="2000">
              <a:solidFill>
                <a:schemeClr val="dk1"/>
              </a:solidFill>
              <a:latin typeface="Calibri"/>
              <a:ea typeface="Calibri"/>
              <a:cs typeface="Calibri"/>
              <a:sym typeface="Calibri"/>
            </a:endParaRPr>
          </a:p>
        </p:txBody>
      </p:sp>
      <p:sp>
        <p:nvSpPr>
          <p:cNvPr id="314" name="Google Shape;314;p25"/>
          <p:cNvSpPr/>
          <p:nvPr/>
        </p:nvSpPr>
        <p:spPr>
          <a:xfrm>
            <a:off x="1828800" y="0"/>
            <a:ext cx="5334000" cy="1219201"/>
          </a:xfrm>
          <a:prstGeom prst="rect">
            <a:avLst/>
          </a:prstGeom>
          <a:solidFill>
            <a:srgbClr val="80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15" name="Google Shape;315;p25"/>
          <p:cNvSpPr txBox="1"/>
          <p:nvPr/>
        </p:nvSpPr>
        <p:spPr>
          <a:xfrm>
            <a:off x="2438400" y="112693"/>
            <a:ext cx="4038600" cy="95410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800" b="1">
                <a:solidFill>
                  <a:schemeClr val="lt1"/>
                </a:solidFill>
                <a:latin typeface="Calibri"/>
                <a:ea typeface="Calibri"/>
                <a:cs typeface="Calibri"/>
                <a:sym typeface="Calibri"/>
              </a:rPr>
              <a:t>Diversos modelos del proceso creativo</a:t>
            </a:r>
            <a:endParaRPr sz="2800">
              <a:solidFill>
                <a:schemeClr val="lt1"/>
              </a:solidFill>
              <a:latin typeface="Calibri"/>
              <a:ea typeface="Calibri"/>
              <a:cs typeface="Calibri"/>
              <a:sym typeface="Calibri"/>
            </a:endParaRPr>
          </a:p>
        </p:txBody>
      </p:sp>
      <p:pic>
        <p:nvPicPr>
          <p:cNvPr id="316" name="Google Shape;316;p25" descr="images-2.jpg"/>
          <p:cNvPicPr preferRelativeResize="0"/>
          <p:nvPr/>
        </p:nvPicPr>
        <p:blipFill rotWithShape="1">
          <a:blip r:embed="rId3">
            <a:alphaModFix/>
          </a:blip>
          <a:srcRect/>
          <a:stretch/>
        </p:blipFill>
        <p:spPr>
          <a:xfrm>
            <a:off x="1970007" y="4584861"/>
            <a:ext cx="4887993" cy="2273139"/>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20"/>
        <p:cNvGrpSpPr/>
        <p:nvPr/>
      </p:nvGrpSpPr>
      <p:grpSpPr>
        <a:xfrm>
          <a:off x="0" y="0"/>
          <a:ext cx="0" cy="0"/>
          <a:chOff x="0" y="0"/>
          <a:chExt cx="0" cy="0"/>
        </a:xfrm>
      </p:grpSpPr>
      <p:sp>
        <p:nvSpPr>
          <p:cNvPr id="321" name="Google Shape;321;p26"/>
          <p:cNvSpPr txBox="1"/>
          <p:nvPr/>
        </p:nvSpPr>
        <p:spPr>
          <a:xfrm>
            <a:off x="3048000" y="1600200"/>
            <a:ext cx="5867400" cy="47089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000">
                <a:solidFill>
                  <a:schemeClr val="dk1"/>
                </a:solidFill>
                <a:latin typeface="Calibri"/>
                <a:ea typeface="Calibri"/>
                <a:cs typeface="Calibri"/>
                <a:sym typeface="Calibri"/>
              </a:rPr>
              <a:t>El modelo de Wallas que hasta el momento es un referente en el contexto científico (Lubart, 2001) indica las siguientes etapas:</a:t>
            </a:r>
            <a:endParaRPr/>
          </a:p>
          <a:p>
            <a:pPr marL="0" marR="0" lvl="0" indent="0" algn="l" rtl="0">
              <a:spcBef>
                <a:spcPts val="0"/>
              </a:spcBef>
              <a:spcAft>
                <a:spcPts val="0"/>
              </a:spcAft>
              <a:buNone/>
            </a:pPr>
            <a:endParaRPr sz="2000">
              <a:solidFill>
                <a:schemeClr val="dk1"/>
              </a:solidFill>
              <a:latin typeface="Calibri"/>
              <a:ea typeface="Calibri"/>
              <a:cs typeface="Calibri"/>
              <a:sym typeface="Calibri"/>
            </a:endParaRPr>
          </a:p>
          <a:p>
            <a:pPr marL="0" marR="0" lvl="0" indent="0" algn="l" rtl="0">
              <a:spcBef>
                <a:spcPts val="0"/>
              </a:spcBef>
              <a:spcAft>
                <a:spcPts val="0"/>
              </a:spcAft>
              <a:buNone/>
            </a:pPr>
            <a:r>
              <a:rPr lang="en-US" sz="2000" b="1">
                <a:solidFill>
                  <a:schemeClr val="dk1"/>
                </a:solidFill>
                <a:latin typeface="Calibri"/>
                <a:ea typeface="Calibri"/>
                <a:cs typeface="Calibri"/>
                <a:sym typeface="Calibri"/>
              </a:rPr>
              <a:t>Preparación:</a:t>
            </a:r>
            <a:r>
              <a:rPr lang="en-US" sz="2000">
                <a:solidFill>
                  <a:schemeClr val="dk1"/>
                </a:solidFill>
                <a:latin typeface="Calibri"/>
                <a:ea typeface="Calibri"/>
                <a:cs typeface="Calibri"/>
                <a:sym typeface="Calibri"/>
              </a:rPr>
              <a:t> Identificación y definición del problema, así como la recolección de información. Es un proceso consciente que depende de las habilidades analíticas y la educación del individuo.</a:t>
            </a:r>
            <a:endParaRPr/>
          </a:p>
          <a:p>
            <a:pPr marL="0" marR="0" lvl="0" indent="0" algn="l" rtl="0">
              <a:spcBef>
                <a:spcPts val="0"/>
              </a:spcBef>
              <a:spcAft>
                <a:spcPts val="0"/>
              </a:spcAft>
              <a:buNone/>
            </a:pPr>
            <a:r>
              <a:rPr lang="en-US" sz="2000" b="1">
                <a:solidFill>
                  <a:schemeClr val="dk1"/>
                </a:solidFill>
                <a:latin typeface="Calibri"/>
                <a:ea typeface="Calibri"/>
                <a:cs typeface="Calibri"/>
                <a:sym typeface="Calibri"/>
              </a:rPr>
              <a:t>Incubación:</a:t>
            </a:r>
            <a:r>
              <a:rPr lang="en-US" sz="2000">
                <a:solidFill>
                  <a:schemeClr val="dk1"/>
                </a:solidFill>
                <a:latin typeface="Calibri"/>
                <a:ea typeface="Calibri"/>
                <a:cs typeface="Calibri"/>
                <a:sym typeface="Calibri"/>
              </a:rPr>
              <a:t> Asociación inconsciente de la información recopilada en la etapa anterior, se presenta cuando se abandona temporalmente el trabajo en el problema.</a:t>
            </a:r>
            <a:endParaRPr/>
          </a:p>
          <a:p>
            <a:pPr marL="0" marR="0" lvl="0" indent="0" algn="l" rtl="0">
              <a:spcBef>
                <a:spcPts val="0"/>
              </a:spcBef>
              <a:spcAft>
                <a:spcPts val="0"/>
              </a:spcAft>
              <a:buNone/>
            </a:pPr>
            <a:r>
              <a:rPr lang="en-US" sz="2000" b="1">
                <a:solidFill>
                  <a:schemeClr val="dk1"/>
                </a:solidFill>
                <a:latin typeface="Calibri"/>
                <a:ea typeface="Calibri"/>
                <a:cs typeface="Calibri"/>
                <a:sym typeface="Calibri"/>
              </a:rPr>
              <a:t>Iluminación:</a:t>
            </a:r>
            <a:r>
              <a:rPr lang="en-US" sz="2000">
                <a:solidFill>
                  <a:schemeClr val="dk1"/>
                </a:solidFill>
                <a:latin typeface="Calibri"/>
                <a:ea typeface="Calibri"/>
                <a:cs typeface="Calibri"/>
                <a:sym typeface="Calibri"/>
              </a:rPr>
              <a:t> Momento en que una idea (solo una) que resuelve el problema llega repentinamente a la mente.</a:t>
            </a:r>
            <a:endParaRPr/>
          </a:p>
          <a:p>
            <a:pPr marL="0" marR="0" lvl="0" indent="0" algn="l" rtl="0">
              <a:spcBef>
                <a:spcPts val="0"/>
              </a:spcBef>
              <a:spcAft>
                <a:spcPts val="0"/>
              </a:spcAft>
              <a:buNone/>
            </a:pPr>
            <a:r>
              <a:rPr lang="en-US" sz="2000" b="1">
                <a:solidFill>
                  <a:schemeClr val="dk1"/>
                </a:solidFill>
                <a:latin typeface="Calibri"/>
                <a:ea typeface="Calibri"/>
                <a:cs typeface="Calibri"/>
                <a:sym typeface="Calibri"/>
              </a:rPr>
              <a:t>Verificación:</a:t>
            </a:r>
            <a:r>
              <a:rPr lang="en-US" sz="2000">
                <a:solidFill>
                  <a:schemeClr val="dk1"/>
                </a:solidFill>
                <a:latin typeface="Calibri"/>
                <a:ea typeface="Calibri"/>
                <a:cs typeface="Calibri"/>
                <a:sym typeface="Calibri"/>
              </a:rPr>
              <a:t> Trabajo consciente de evaluación, refinamiento y desarrollo de la idea.</a:t>
            </a:r>
            <a:endParaRPr sz="2000">
              <a:solidFill>
                <a:schemeClr val="dk1"/>
              </a:solidFill>
              <a:latin typeface="Calibri"/>
              <a:ea typeface="Calibri"/>
              <a:cs typeface="Calibri"/>
              <a:sym typeface="Calibri"/>
            </a:endParaRPr>
          </a:p>
        </p:txBody>
      </p:sp>
      <p:sp>
        <p:nvSpPr>
          <p:cNvPr id="322" name="Google Shape;322;p26"/>
          <p:cNvSpPr/>
          <p:nvPr/>
        </p:nvSpPr>
        <p:spPr>
          <a:xfrm>
            <a:off x="3200400" y="0"/>
            <a:ext cx="5943600" cy="1219201"/>
          </a:xfrm>
          <a:prstGeom prst="rect">
            <a:avLst/>
          </a:prstGeom>
          <a:solidFill>
            <a:srgbClr val="80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23" name="Google Shape;323;p26"/>
          <p:cNvSpPr txBox="1"/>
          <p:nvPr/>
        </p:nvSpPr>
        <p:spPr>
          <a:xfrm>
            <a:off x="3505200" y="112693"/>
            <a:ext cx="5410200" cy="95410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800" b="1">
                <a:solidFill>
                  <a:schemeClr val="lt1"/>
                </a:solidFill>
                <a:latin typeface="Calibri"/>
                <a:ea typeface="Calibri"/>
                <a:cs typeface="Calibri"/>
                <a:sym typeface="Calibri"/>
              </a:rPr>
              <a:t>Diversos modelos del proceso creativo</a:t>
            </a:r>
            <a:endParaRPr sz="2800">
              <a:solidFill>
                <a:schemeClr val="lt1"/>
              </a:solidFill>
              <a:latin typeface="Calibri"/>
              <a:ea typeface="Calibri"/>
              <a:cs typeface="Calibri"/>
              <a:sym typeface="Calibri"/>
            </a:endParaRPr>
          </a:p>
        </p:txBody>
      </p:sp>
      <p:sp>
        <p:nvSpPr>
          <p:cNvPr id="324" name="Google Shape;324;p26"/>
          <p:cNvSpPr/>
          <p:nvPr/>
        </p:nvSpPr>
        <p:spPr>
          <a:xfrm>
            <a:off x="685800" y="1828800"/>
            <a:ext cx="457200" cy="457200"/>
          </a:xfrm>
          <a:prstGeom prst="donut">
            <a:avLst>
              <a:gd name="adj" fmla="val 25000"/>
            </a:avLst>
          </a:prstGeom>
          <a:solidFill>
            <a:srgbClr val="2760C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325" name="Google Shape;325;p26"/>
          <p:cNvSpPr/>
          <p:nvPr/>
        </p:nvSpPr>
        <p:spPr>
          <a:xfrm>
            <a:off x="685800" y="2743200"/>
            <a:ext cx="457200" cy="457200"/>
          </a:xfrm>
          <a:prstGeom prst="donut">
            <a:avLst>
              <a:gd name="adj" fmla="val 25000"/>
            </a:avLst>
          </a:prstGeom>
          <a:solidFill>
            <a:srgbClr val="80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326" name="Google Shape;326;p26"/>
          <p:cNvSpPr/>
          <p:nvPr/>
        </p:nvSpPr>
        <p:spPr>
          <a:xfrm>
            <a:off x="685800" y="3657600"/>
            <a:ext cx="457200" cy="457200"/>
          </a:xfrm>
          <a:prstGeom prst="donut">
            <a:avLst>
              <a:gd name="adj" fmla="val 25000"/>
            </a:avLst>
          </a:prstGeom>
          <a:solidFill>
            <a:srgbClr val="FFC22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327" name="Google Shape;327;p26"/>
          <p:cNvSpPr/>
          <p:nvPr/>
        </p:nvSpPr>
        <p:spPr>
          <a:xfrm>
            <a:off x="685800" y="4495800"/>
            <a:ext cx="457200" cy="457200"/>
          </a:xfrm>
          <a:prstGeom prst="donut">
            <a:avLst>
              <a:gd name="adj" fmla="val 25000"/>
            </a:avLst>
          </a:prstGeom>
          <a:solidFill>
            <a:srgbClr val="274F2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328" name="Google Shape;328;p26"/>
          <p:cNvSpPr txBox="1"/>
          <p:nvPr/>
        </p:nvSpPr>
        <p:spPr>
          <a:xfrm>
            <a:off x="1295400" y="1828800"/>
            <a:ext cx="1447800"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dk1"/>
                </a:solidFill>
                <a:latin typeface="Radley"/>
                <a:ea typeface="Radley"/>
                <a:cs typeface="Radley"/>
                <a:sym typeface="Radley"/>
              </a:rPr>
              <a:t>preparación</a:t>
            </a:r>
            <a:endParaRPr sz="1800" b="1">
              <a:solidFill>
                <a:schemeClr val="dk1"/>
              </a:solidFill>
              <a:latin typeface="Radley"/>
              <a:ea typeface="Radley"/>
              <a:cs typeface="Radley"/>
              <a:sym typeface="Radley"/>
            </a:endParaRPr>
          </a:p>
        </p:txBody>
      </p:sp>
      <p:sp>
        <p:nvSpPr>
          <p:cNvPr id="329" name="Google Shape;329;p26"/>
          <p:cNvSpPr txBox="1"/>
          <p:nvPr/>
        </p:nvSpPr>
        <p:spPr>
          <a:xfrm>
            <a:off x="1295400" y="2743200"/>
            <a:ext cx="1447800"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dk1"/>
                </a:solidFill>
                <a:latin typeface="Radley"/>
                <a:ea typeface="Radley"/>
                <a:cs typeface="Radley"/>
                <a:sym typeface="Radley"/>
              </a:rPr>
              <a:t>incubación</a:t>
            </a:r>
            <a:endParaRPr sz="1800" b="1">
              <a:solidFill>
                <a:schemeClr val="dk1"/>
              </a:solidFill>
              <a:latin typeface="Radley"/>
              <a:ea typeface="Radley"/>
              <a:cs typeface="Radley"/>
              <a:sym typeface="Radley"/>
            </a:endParaRPr>
          </a:p>
        </p:txBody>
      </p:sp>
      <p:sp>
        <p:nvSpPr>
          <p:cNvPr id="330" name="Google Shape;330;p26"/>
          <p:cNvSpPr txBox="1"/>
          <p:nvPr/>
        </p:nvSpPr>
        <p:spPr>
          <a:xfrm>
            <a:off x="1295400" y="3657600"/>
            <a:ext cx="1447800"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dk1"/>
                </a:solidFill>
                <a:latin typeface="Radley"/>
                <a:ea typeface="Radley"/>
                <a:cs typeface="Radley"/>
                <a:sym typeface="Radley"/>
              </a:rPr>
              <a:t>iluminación</a:t>
            </a:r>
            <a:endParaRPr sz="1800" b="1">
              <a:solidFill>
                <a:schemeClr val="dk1"/>
              </a:solidFill>
              <a:latin typeface="Radley"/>
              <a:ea typeface="Radley"/>
              <a:cs typeface="Radley"/>
              <a:sym typeface="Radley"/>
            </a:endParaRPr>
          </a:p>
        </p:txBody>
      </p:sp>
      <p:sp>
        <p:nvSpPr>
          <p:cNvPr id="331" name="Google Shape;331;p26"/>
          <p:cNvSpPr txBox="1"/>
          <p:nvPr/>
        </p:nvSpPr>
        <p:spPr>
          <a:xfrm>
            <a:off x="1295400" y="4495800"/>
            <a:ext cx="1447800"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dk1"/>
                </a:solidFill>
                <a:latin typeface="Radley"/>
                <a:ea typeface="Radley"/>
                <a:cs typeface="Radley"/>
                <a:sym typeface="Radley"/>
              </a:rPr>
              <a:t>verificación</a:t>
            </a:r>
            <a:endParaRPr sz="1800" b="1">
              <a:solidFill>
                <a:schemeClr val="dk1"/>
              </a:solidFill>
              <a:latin typeface="Radley"/>
              <a:ea typeface="Radley"/>
              <a:cs typeface="Radley"/>
              <a:sym typeface="Radley"/>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35"/>
        <p:cNvGrpSpPr/>
        <p:nvPr/>
      </p:nvGrpSpPr>
      <p:grpSpPr>
        <a:xfrm>
          <a:off x="0" y="0"/>
          <a:ext cx="0" cy="0"/>
          <a:chOff x="0" y="0"/>
          <a:chExt cx="0" cy="0"/>
        </a:xfrm>
      </p:grpSpPr>
      <p:sp>
        <p:nvSpPr>
          <p:cNvPr id="336" name="Google Shape;336;p27"/>
          <p:cNvSpPr txBox="1"/>
          <p:nvPr/>
        </p:nvSpPr>
        <p:spPr>
          <a:xfrm>
            <a:off x="3352800" y="838200"/>
            <a:ext cx="5334000" cy="532453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000">
                <a:solidFill>
                  <a:schemeClr val="dk1"/>
                </a:solidFill>
                <a:latin typeface="Calibri"/>
                <a:ea typeface="Calibri"/>
                <a:cs typeface="Calibri"/>
                <a:sym typeface="Calibri"/>
              </a:rPr>
              <a:t>Otro modelo del proceso creativo enfocado a la actividad como el planteado por Botella (2013) se estructura de la siguiente manera:</a:t>
            </a:r>
            <a:endParaRPr/>
          </a:p>
          <a:p>
            <a:pPr marL="0" marR="0" lvl="0" indent="0" algn="l" rtl="0">
              <a:spcBef>
                <a:spcPts val="0"/>
              </a:spcBef>
              <a:spcAft>
                <a:spcPts val="0"/>
              </a:spcAft>
              <a:buNone/>
            </a:pPr>
            <a:r>
              <a:rPr lang="en-US" sz="2000">
                <a:solidFill>
                  <a:schemeClr val="dk1"/>
                </a:solidFill>
                <a:latin typeface="Calibri"/>
                <a:ea typeface="Calibri"/>
                <a:cs typeface="Calibri"/>
                <a:sym typeface="Calibri"/>
              </a:rPr>
              <a:t> </a:t>
            </a:r>
            <a:endParaRPr sz="2000">
              <a:solidFill>
                <a:schemeClr val="dk1"/>
              </a:solidFill>
              <a:latin typeface="Calibri"/>
              <a:ea typeface="Calibri"/>
              <a:cs typeface="Calibri"/>
              <a:sym typeface="Calibri"/>
            </a:endParaRPr>
          </a:p>
          <a:p>
            <a:pPr marL="0" marR="0" lvl="0" indent="0" algn="l" rtl="0">
              <a:spcBef>
                <a:spcPts val="0"/>
              </a:spcBef>
              <a:spcAft>
                <a:spcPts val="0"/>
              </a:spcAft>
              <a:buNone/>
            </a:pPr>
            <a:r>
              <a:rPr lang="en-US" sz="2000">
                <a:solidFill>
                  <a:schemeClr val="dk1"/>
                </a:solidFill>
                <a:latin typeface="Calibri"/>
                <a:ea typeface="Calibri"/>
                <a:cs typeface="Calibri"/>
                <a:sym typeface="Calibri"/>
              </a:rPr>
              <a:t>1. </a:t>
            </a:r>
            <a:r>
              <a:rPr lang="en-US" sz="2000" b="1">
                <a:solidFill>
                  <a:schemeClr val="dk1"/>
                </a:solidFill>
                <a:latin typeface="Calibri"/>
                <a:ea typeface="Calibri"/>
                <a:cs typeface="Calibri"/>
                <a:sym typeface="Calibri"/>
              </a:rPr>
              <a:t>Idea o Visión:</a:t>
            </a:r>
            <a:r>
              <a:rPr lang="en-US" sz="2000">
                <a:solidFill>
                  <a:schemeClr val="dk1"/>
                </a:solidFill>
                <a:latin typeface="Calibri"/>
                <a:ea typeface="Calibri"/>
                <a:cs typeface="Calibri"/>
                <a:sym typeface="Calibri"/>
              </a:rPr>
              <a:t> Puede ser desencadenada por una imagen o sonido que le permite al artista “madurar” el pensamiento que ha tenido desde algún tiempo. Este proceso no es solo personal sino también interpersonal, donde la visión de terceros es requerida como referente. </a:t>
            </a:r>
            <a:endParaRPr/>
          </a:p>
          <a:p>
            <a:pPr marL="0" marR="0" lvl="0" indent="0" algn="l" rtl="0">
              <a:spcBef>
                <a:spcPts val="0"/>
              </a:spcBef>
              <a:spcAft>
                <a:spcPts val="0"/>
              </a:spcAft>
              <a:buNone/>
            </a:pPr>
            <a:r>
              <a:rPr lang="en-US" sz="2000">
                <a:solidFill>
                  <a:schemeClr val="dk1"/>
                </a:solidFill>
                <a:latin typeface="Calibri"/>
                <a:ea typeface="Calibri"/>
                <a:cs typeface="Calibri"/>
                <a:sym typeface="Calibri"/>
              </a:rPr>
              <a:t>2. </a:t>
            </a:r>
            <a:r>
              <a:rPr lang="en-US" sz="2000" b="1">
                <a:solidFill>
                  <a:schemeClr val="dk1"/>
                </a:solidFill>
                <a:latin typeface="Calibri"/>
                <a:ea typeface="Calibri"/>
                <a:cs typeface="Calibri"/>
                <a:sym typeface="Calibri"/>
              </a:rPr>
              <a:t>Documentación y Reflexión:</a:t>
            </a:r>
            <a:r>
              <a:rPr lang="en-US" sz="2000">
                <a:solidFill>
                  <a:schemeClr val="dk1"/>
                </a:solidFill>
                <a:latin typeface="Calibri"/>
                <a:ea typeface="Calibri"/>
                <a:cs typeface="Calibri"/>
                <a:sym typeface="Calibri"/>
              </a:rPr>
              <a:t> Etapa de “incubación” en la que los artistas necesitan recolectar más información sobre los materiales y tecnología requeridos para llevar su visión o idea a la realidad. </a:t>
            </a:r>
            <a:endParaRPr/>
          </a:p>
          <a:p>
            <a:pPr marL="0" marR="0" lvl="0" indent="0" algn="l" rtl="0">
              <a:spcBef>
                <a:spcPts val="0"/>
              </a:spcBef>
              <a:spcAft>
                <a:spcPts val="0"/>
              </a:spcAft>
              <a:buNone/>
            </a:pPr>
            <a:r>
              <a:rPr lang="en-US" sz="2000">
                <a:solidFill>
                  <a:schemeClr val="dk1"/>
                </a:solidFill>
                <a:latin typeface="Calibri"/>
                <a:ea typeface="Calibri"/>
                <a:cs typeface="Calibri"/>
                <a:sym typeface="Calibri"/>
              </a:rPr>
              <a:t>3. </a:t>
            </a:r>
            <a:r>
              <a:rPr lang="en-US" sz="2000" b="1">
                <a:solidFill>
                  <a:schemeClr val="dk1"/>
                </a:solidFill>
                <a:latin typeface="Calibri"/>
                <a:ea typeface="Calibri"/>
                <a:cs typeface="Calibri"/>
                <a:sym typeface="Calibri"/>
              </a:rPr>
              <a:t>Primeros Bocetos:</a:t>
            </a:r>
            <a:r>
              <a:rPr lang="en-US" sz="2000">
                <a:solidFill>
                  <a:schemeClr val="dk1"/>
                </a:solidFill>
                <a:latin typeface="Calibri"/>
                <a:ea typeface="Calibri"/>
                <a:cs typeface="Calibri"/>
                <a:sym typeface="Calibri"/>
              </a:rPr>
              <a:t> Allí se busca proporcionarle al proyecto una visión material o tangible.</a:t>
            </a:r>
            <a:endParaRPr/>
          </a:p>
        </p:txBody>
      </p:sp>
      <p:sp>
        <p:nvSpPr>
          <p:cNvPr id="337" name="Google Shape;337;p27"/>
          <p:cNvSpPr/>
          <p:nvPr/>
        </p:nvSpPr>
        <p:spPr>
          <a:xfrm>
            <a:off x="685800" y="990600"/>
            <a:ext cx="457200" cy="457200"/>
          </a:xfrm>
          <a:prstGeom prst="donut">
            <a:avLst>
              <a:gd name="adj" fmla="val 25000"/>
            </a:avLst>
          </a:prstGeom>
          <a:solidFill>
            <a:srgbClr val="2760C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338" name="Google Shape;338;p27"/>
          <p:cNvSpPr/>
          <p:nvPr/>
        </p:nvSpPr>
        <p:spPr>
          <a:xfrm>
            <a:off x="685800" y="1905000"/>
            <a:ext cx="457200" cy="457200"/>
          </a:xfrm>
          <a:prstGeom prst="donut">
            <a:avLst>
              <a:gd name="adj" fmla="val 25000"/>
            </a:avLst>
          </a:prstGeom>
          <a:solidFill>
            <a:srgbClr val="CB0F6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339" name="Google Shape;339;p27"/>
          <p:cNvSpPr/>
          <p:nvPr/>
        </p:nvSpPr>
        <p:spPr>
          <a:xfrm>
            <a:off x="685800" y="2819400"/>
            <a:ext cx="457200" cy="457200"/>
          </a:xfrm>
          <a:prstGeom prst="donut">
            <a:avLst>
              <a:gd name="adj" fmla="val 25000"/>
            </a:avLst>
          </a:prstGeom>
          <a:solidFill>
            <a:srgbClr val="E36C0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340" name="Google Shape;340;p27"/>
          <p:cNvSpPr/>
          <p:nvPr/>
        </p:nvSpPr>
        <p:spPr>
          <a:xfrm>
            <a:off x="685800" y="3657600"/>
            <a:ext cx="457200" cy="457200"/>
          </a:xfrm>
          <a:prstGeom prst="donut">
            <a:avLst>
              <a:gd name="adj" fmla="val 25000"/>
            </a:avLst>
          </a:prstGeom>
          <a:solidFill>
            <a:srgbClr val="FFC22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341" name="Google Shape;341;p27"/>
          <p:cNvSpPr txBox="1"/>
          <p:nvPr/>
        </p:nvSpPr>
        <p:spPr>
          <a:xfrm>
            <a:off x="1295400" y="990600"/>
            <a:ext cx="1447800"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dk1"/>
                </a:solidFill>
                <a:latin typeface="Radley"/>
                <a:ea typeface="Radley"/>
                <a:cs typeface="Radley"/>
                <a:sym typeface="Radley"/>
              </a:rPr>
              <a:t>Idea o visión</a:t>
            </a:r>
            <a:endParaRPr sz="1800" b="1">
              <a:solidFill>
                <a:schemeClr val="dk1"/>
              </a:solidFill>
              <a:latin typeface="Radley"/>
              <a:ea typeface="Radley"/>
              <a:cs typeface="Radley"/>
              <a:sym typeface="Radley"/>
            </a:endParaRPr>
          </a:p>
        </p:txBody>
      </p:sp>
      <p:sp>
        <p:nvSpPr>
          <p:cNvPr id="342" name="Google Shape;342;p27"/>
          <p:cNvSpPr txBox="1"/>
          <p:nvPr/>
        </p:nvSpPr>
        <p:spPr>
          <a:xfrm>
            <a:off x="1295400" y="1752600"/>
            <a:ext cx="1752600" cy="6463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dk1"/>
                </a:solidFill>
                <a:latin typeface="Radley"/>
                <a:ea typeface="Radley"/>
                <a:cs typeface="Radley"/>
                <a:sym typeface="Radley"/>
              </a:rPr>
              <a:t>Documentación y reflexión</a:t>
            </a:r>
            <a:endParaRPr sz="1800" b="1">
              <a:solidFill>
                <a:schemeClr val="dk1"/>
              </a:solidFill>
              <a:latin typeface="Radley"/>
              <a:ea typeface="Radley"/>
              <a:cs typeface="Radley"/>
              <a:sym typeface="Radley"/>
            </a:endParaRPr>
          </a:p>
        </p:txBody>
      </p:sp>
      <p:sp>
        <p:nvSpPr>
          <p:cNvPr id="343" name="Google Shape;343;p27"/>
          <p:cNvSpPr txBox="1"/>
          <p:nvPr/>
        </p:nvSpPr>
        <p:spPr>
          <a:xfrm>
            <a:off x="1295400" y="2667000"/>
            <a:ext cx="1447800" cy="6463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dk1"/>
                </a:solidFill>
                <a:latin typeface="Radley"/>
                <a:ea typeface="Radley"/>
                <a:cs typeface="Radley"/>
                <a:sym typeface="Radley"/>
              </a:rPr>
              <a:t>Primeros bocetos</a:t>
            </a:r>
            <a:endParaRPr sz="1800" b="1">
              <a:solidFill>
                <a:schemeClr val="dk1"/>
              </a:solidFill>
              <a:latin typeface="Radley"/>
              <a:ea typeface="Radley"/>
              <a:cs typeface="Radley"/>
              <a:sym typeface="Radley"/>
            </a:endParaRPr>
          </a:p>
        </p:txBody>
      </p:sp>
      <p:sp>
        <p:nvSpPr>
          <p:cNvPr id="344" name="Google Shape;344;p27"/>
          <p:cNvSpPr txBox="1"/>
          <p:nvPr/>
        </p:nvSpPr>
        <p:spPr>
          <a:xfrm>
            <a:off x="1295400" y="3505200"/>
            <a:ext cx="1447800" cy="6463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dk1"/>
                </a:solidFill>
                <a:latin typeface="Radley"/>
                <a:ea typeface="Radley"/>
                <a:cs typeface="Radley"/>
                <a:sym typeface="Radley"/>
              </a:rPr>
              <a:t>Pruebas de las ideas</a:t>
            </a:r>
            <a:endParaRPr sz="1800" b="1">
              <a:solidFill>
                <a:schemeClr val="dk1"/>
              </a:solidFill>
              <a:latin typeface="Radley"/>
              <a:ea typeface="Radley"/>
              <a:cs typeface="Radley"/>
              <a:sym typeface="Radley"/>
            </a:endParaRPr>
          </a:p>
        </p:txBody>
      </p:sp>
      <p:sp>
        <p:nvSpPr>
          <p:cNvPr id="345" name="Google Shape;345;p27"/>
          <p:cNvSpPr/>
          <p:nvPr/>
        </p:nvSpPr>
        <p:spPr>
          <a:xfrm>
            <a:off x="685800" y="4572000"/>
            <a:ext cx="457200" cy="457200"/>
          </a:xfrm>
          <a:prstGeom prst="donut">
            <a:avLst>
              <a:gd name="adj" fmla="val 25000"/>
            </a:avLst>
          </a:prstGeom>
          <a:solidFill>
            <a:srgbClr val="274F2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346" name="Google Shape;346;p27"/>
          <p:cNvSpPr/>
          <p:nvPr/>
        </p:nvSpPr>
        <p:spPr>
          <a:xfrm>
            <a:off x="685800" y="5486400"/>
            <a:ext cx="457200" cy="457200"/>
          </a:xfrm>
          <a:prstGeom prst="donut">
            <a:avLst>
              <a:gd name="adj" fmla="val 25000"/>
            </a:avLst>
          </a:prstGeom>
          <a:solidFill>
            <a:srgbClr val="205867"/>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347" name="Google Shape;347;p27"/>
          <p:cNvSpPr txBox="1"/>
          <p:nvPr/>
        </p:nvSpPr>
        <p:spPr>
          <a:xfrm>
            <a:off x="1295400" y="4419600"/>
            <a:ext cx="1600200" cy="6463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dk1"/>
                </a:solidFill>
                <a:latin typeface="Radley"/>
                <a:ea typeface="Radley"/>
                <a:cs typeface="Radley"/>
                <a:sym typeface="Radley"/>
              </a:rPr>
              <a:t>Objetos provisionales</a:t>
            </a:r>
            <a:endParaRPr sz="1800" b="1">
              <a:solidFill>
                <a:schemeClr val="dk1"/>
              </a:solidFill>
              <a:latin typeface="Radley"/>
              <a:ea typeface="Radley"/>
              <a:cs typeface="Radley"/>
              <a:sym typeface="Radley"/>
            </a:endParaRPr>
          </a:p>
        </p:txBody>
      </p:sp>
      <p:sp>
        <p:nvSpPr>
          <p:cNvPr id="348" name="Google Shape;348;p27"/>
          <p:cNvSpPr txBox="1"/>
          <p:nvPr/>
        </p:nvSpPr>
        <p:spPr>
          <a:xfrm>
            <a:off x="1295400" y="5481935"/>
            <a:ext cx="1447800"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dk1"/>
                </a:solidFill>
                <a:latin typeface="Radley"/>
                <a:ea typeface="Radley"/>
                <a:cs typeface="Radley"/>
                <a:sym typeface="Radley"/>
              </a:rPr>
              <a:t>series</a:t>
            </a:r>
            <a:endParaRPr sz="1800" b="1">
              <a:solidFill>
                <a:schemeClr val="dk1"/>
              </a:solidFill>
              <a:latin typeface="Radley"/>
              <a:ea typeface="Radley"/>
              <a:cs typeface="Radley"/>
              <a:sym typeface="Radley"/>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52"/>
        <p:cNvGrpSpPr/>
        <p:nvPr/>
      </p:nvGrpSpPr>
      <p:grpSpPr>
        <a:xfrm>
          <a:off x="0" y="0"/>
          <a:ext cx="0" cy="0"/>
          <a:chOff x="0" y="0"/>
          <a:chExt cx="0" cy="0"/>
        </a:xfrm>
      </p:grpSpPr>
      <p:sp>
        <p:nvSpPr>
          <p:cNvPr id="353" name="Google Shape;353;p28"/>
          <p:cNvSpPr txBox="1"/>
          <p:nvPr/>
        </p:nvSpPr>
        <p:spPr>
          <a:xfrm>
            <a:off x="3581400" y="914400"/>
            <a:ext cx="4876800" cy="532453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000">
                <a:solidFill>
                  <a:schemeClr val="dk1"/>
                </a:solidFill>
                <a:latin typeface="Calibri"/>
                <a:ea typeface="Calibri"/>
                <a:cs typeface="Calibri"/>
                <a:sym typeface="Calibri"/>
              </a:rPr>
              <a:t>4. </a:t>
            </a:r>
            <a:r>
              <a:rPr lang="en-US" sz="2000" b="1">
                <a:solidFill>
                  <a:schemeClr val="dk1"/>
                </a:solidFill>
                <a:latin typeface="Calibri"/>
                <a:ea typeface="Calibri"/>
                <a:cs typeface="Calibri"/>
                <a:sym typeface="Calibri"/>
              </a:rPr>
              <a:t>Pruebas de las Ideas:</a:t>
            </a:r>
            <a:r>
              <a:rPr lang="en-US" sz="2000">
                <a:solidFill>
                  <a:schemeClr val="dk1"/>
                </a:solidFill>
                <a:latin typeface="Calibri"/>
                <a:ea typeface="Calibri"/>
                <a:cs typeface="Calibri"/>
                <a:sym typeface="Calibri"/>
              </a:rPr>
              <a:t> Es una etapa de evaluación que se da como resultado de la reflexión y trabajo preliminar del artista. Estas pruebas se realizan con diferentes materiales y se busca la opinión de colaboradores cercanos al proceso </a:t>
            </a:r>
            <a:endParaRPr/>
          </a:p>
          <a:p>
            <a:pPr marL="0" marR="0" lvl="0" indent="0" algn="l" rtl="0">
              <a:spcBef>
                <a:spcPts val="0"/>
              </a:spcBef>
              <a:spcAft>
                <a:spcPts val="0"/>
              </a:spcAft>
              <a:buNone/>
            </a:pPr>
            <a:r>
              <a:rPr lang="en-US" sz="2000">
                <a:solidFill>
                  <a:schemeClr val="dk1"/>
                </a:solidFill>
                <a:latin typeface="Calibri"/>
                <a:ea typeface="Calibri"/>
                <a:cs typeface="Calibri"/>
                <a:sym typeface="Calibri"/>
              </a:rPr>
              <a:t>5. </a:t>
            </a:r>
            <a:r>
              <a:rPr lang="en-US" sz="2000" b="1">
                <a:solidFill>
                  <a:schemeClr val="dk1"/>
                </a:solidFill>
                <a:latin typeface="Calibri"/>
                <a:ea typeface="Calibri"/>
                <a:cs typeface="Calibri"/>
                <a:sym typeface="Calibri"/>
              </a:rPr>
              <a:t>Objetos Provisionales:</a:t>
            </a:r>
            <a:r>
              <a:rPr lang="en-US" sz="2000">
                <a:solidFill>
                  <a:schemeClr val="dk1"/>
                </a:solidFill>
                <a:latin typeface="Calibri"/>
                <a:ea typeface="Calibri"/>
                <a:cs typeface="Calibri"/>
                <a:sym typeface="Calibri"/>
              </a:rPr>
              <a:t> son borradores muy cercanos al objeto final. Esta etapa requiere de trabajar en los detalles del trabajo, perfeccionando las características y ajustándolas al contexto. </a:t>
            </a:r>
            <a:endParaRPr/>
          </a:p>
          <a:p>
            <a:pPr marL="0" marR="0" lvl="0" indent="0" algn="l" rtl="0">
              <a:spcBef>
                <a:spcPts val="0"/>
              </a:spcBef>
              <a:spcAft>
                <a:spcPts val="0"/>
              </a:spcAft>
              <a:buNone/>
            </a:pPr>
            <a:r>
              <a:rPr lang="en-US" sz="2000">
                <a:solidFill>
                  <a:schemeClr val="dk1"/>
                </a:solidFill>
                <a:latin typeface="Calibri"/>
                <a:ea typeface="Calibri"/>
                <a:cs typeface="Calibri"/>
                <a:sym typeface="Calibri"/>
              </a:rPr>
              <a:t>6. </a:t>
            </a:r>
            <a:r>
              <a:rPr lang="en-US" sz="2000" b="1">
                <a:solidFill>
                  <a:schemeClr val="dk1"/>
                </a:solidFill>
                <a:latin typeface="Calibri"/>
                <a:ea typeface="Calibri"/>
                <a:cs typeface="Calibri"/>
                <a:sym typeface="Calibri"/>
              </a:rPr>
              <a:t>Series:</a:t>
            </a:r>
            <a:r>
              <a:rPr lang="en-US" sz="2000">
                <a:solidFill>
                  <a:schemeClr val="dk1"/>
                </a:solidFill>
                <a:latin typeface="Calibri"/>
                <a:ea typeface="Calibri"/>
                <a:cs typeface="Calibri"/>
                <a:sym typeface="Calibri"/>
              </a:rPr>
              <a:t> En este momento se pueden realizar algunas variaciones sobre la visión final del proyecto, además está altamente influenciada por las emociones del artista y en algunos casos la búsqueda de aceptación del entorno</a:t>
            </a:r>
            <a:endParaRPr sz="2000">
              <a:solidFill>
                <a:schemeClr val="dk1"/>
              </a:solidFill>
              <a:latin typeface="Calibri"/>
              <a:ea typeface="Calibri"/>
              <a:cs typeface="Calibri"/>
              <a:sym typeface="Calibri"/>
            </a:endParaRPr>
          </a:p>
        </p:txBody>
      </p:sp>
      <p:sp>
        <p:nvSpPr>
          <p:cNvPr id="354" name="Google Shape;354;p28"/>
          <p:cNvSpPr/>
          <p:nvPr/>
        </p:nvSpPr>
        <p:spPr>
          <a:xfrm>
            <a:off x="685800" y="990600"/>
            <a:ext cx="457200" cy="457200"/>
          </a:xfrm>
          <a:prstGeom prst="donut">
            <a:avLst>
              <a:gd name="adj" fmla="val 25000"/>
            </a:avLst>
          </a:prstGeom>
          <a:solidFill>
            <a:srgbClr val="2760C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355" name="Google Shape;355;p28"/>
          <p:cNvSpPr/>
          <p:nvPr/>
        </p:nvSpPr>
        <p:spPr>
          <a:xfrm>
            <a:off x="685800" y="1905000"/>
            <a:ext cx="457200" cy="457200"/>
          </a:xfrm>
          <a:prstGeom prst="donut">
            <a:avLst>
              <a:gd name="adj" fmla="val 25000"/>
            </a:avLst>
          </a:prstGeom>
          <a:solidFill>
            <a:srgbClr val="CB0F6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356" name="Google Shape;356;p28"/>
          <p:cNvSpPr/>
          <p:nvPr/>
        </p:nvSpPr>
        <p:spPr>
          <a:xfrm>
            <a:off x="685800" y="2819400"/>
            <a:ext cx="457200" cy="457200"/>
          </a:xfrm>
          <a:prstGeom prst="donut">
            <a:avLst>
              <a:gd name="adj" fmla="val 25000"/>
            </a:avLst>
          </a:prstGeom>
          <a:solidFill>
            <a:srgbClr val="E36C0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357" name="Google Shape;357;p28"/>
          <p:cNvSpPr/>
          <p:nvPr/>
        </p:nvSpPr>
        <p:spPr>
          <a:xfrm>
            <a:off x="685800" y="3657600"/>
            <a:ext cx="457200" cy="457200"/>
          </a:xfrm>
          <a:prstGeom prst="donut">
            <a:avLst>
              <a:gd name="adj" fmla="val 25000"/>
            </a:avLst>
          </a:prstGeom>
          <a:solidFill>
            <a:srgbClr val="FFC22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358" name="Google Shape;358;p28"/>
          <p:cNvSpPr txBox="1"/>
          <p:nvPr/>
        </p:nvSpPr>
        <p:spPr>
          <a:xfrm>
            <a:off x="1295400" y="990600"/>
            <a:ext cx="1447800"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dk1"/>
                </a:solidFill>
                <a:latin typeface="Radley"/>
                <a:ea typeface="Radley"/>
                <a:cs typeface="Radley"/>
                <a:sym typeface="Radley"/>
              </a:rPr>
              <a:t>Idea o visión</a:t>
            </a:r>
            <a:endParaRPr sz="1800" b="1">
              <a:solidFill>
                <a:schemeClr val="dk1"/>
              </a:solidFill>
              <a:latin typeface="Radley"/>
              <a:ea typeface="Radley"/>
              <a:cs typeface="Radley"/>
              <a:sym typeface="Radley"/>
            </a:endParaRPr>
          </a:p>
        </p:txBody>
      </p:sp>
      <p:sp>
        <p:nvSpPr>
          <p:cNvPr id="359" name="Google Shape;359;p28"/>
          <p:cNvSpPr txBox="1"/>
          <p:nvPr/>
        </p:nvSpPr>
        <p:spPr>
          <a:xfrm>
            <a:off x="1295400" y="1752600"/>
            <a:ext cx="1752600" cy="6463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dk1"/>
                </a:solidFill>
                <a:latin typeface="Radley"/>
                <a:ea typeface="Radley"/>
                <a:cs typeface="Radley"/>
                <a:sym typeface="Radley"/>
              </a:rPr>
              <a:t>Documentación y reflexión</a:t>
            </a:r>
            <a:endParaRPr sz="1800" b="1">
              <a:solidFill>
                <a:schemeClr val="dk1"/>
              </a:solidFill>
              <a:latin typeface="Radley"/>
              <a:ea typeface="Radley"/>
              <a:cs typeface="Radley"/>
              <a:sym typeface="Radley"/>
            </a:endParaRPr>
          </a:p>
        </p:txBody>
      </p:sp>
      <p:sp>
        <p:nvSpPr>
          <p:cNvPr id="360" name="Google Shape;360;p28"/>
          <p:cNvSpPr txBox="1"/>
          <p:nvPr/>
        </p:nvSpPr>
        <p:spPr>
          <a:xfrm>
            <a:off x="1295400" y="2667000"/>
            <a:ext cx="1447800" cy="6463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dk1"/>
                </a:solidFill>
                <a:latin typeface="Radley"/>
                <a:ea typeface="Radley"/>
                <a:cs typeface="Radley"/>
                <a:sym typeface="Radley"/>
              </a:rPr>
              <a:t>Primeros bocetos</a:t>
            </a:r>
            <a:endParaRPr sz="1800" b="1">
              <a:solidFill>
                <a:schemeClr val="dk1"/>
              </a:solidFill>
              <a:latin typeface="Radley"/>
              <a:ea typeface="Radley"/>
              <a:cs typeface="Radley"/>
              <a:sym typeface="Radley"/>
            </a:endParaRPr>
          </a:p>
        </p:txBody>
      </p:sp>
      <p:sp>
        <p:nvSpPr>
          <p:cNvPr id="361" name="Google Shape;361;p28"/>
          <p:cNvSpPr txBox="1"/>
          <p:nvPr/>
        </p:nvSpPr>
        <p:spPr>
          <a:xfrm>
            <a:off x="1295400" y="3505200"/>
            <a:ext cx="1447800" cy="6463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dk1"/>
                </a:solidFill>
                <a:latin typeface="Radley"/>
                <a:ea typeface="Radley"/>
                <a:cs typeface="Radley"/>
                <a:sym typeface="Radley"/>
              </a:rPr>
              <a:t>Pruebas de las ideas</a:t>
            </a:r>
            <a:endParaRPr sz="1800" b="1">
              <a:solidFill>
                <a:schemeClr val="dk1"/>
              </a:solidFill>
              <a:latin typeface="Radley"/>
              <a:ea typeface="Radley"/>
              <a:cs typeface="Radley"/>
              <a:sym typeface="Radley"/>
            </a:endParaRPr>
          </a:p>
        </p:txBody>
      </p:sp>
      <p:sp>
        <p:nvSpPr>
          <p:cNvPr id="362" name="Google Shape;362;p28"/>
          <p:cNvSpPr/>
          <p:nvPr/>
        </p:nvSpPr>
        <p:spPr>
          <a:xfrm>
            <a:off x="685800" y="4572000"/>
            <a:ext cx="457200" cy="457200"/>
          </a:xfrm>
          <a:prstGeom prst="donut">
            <a:avLst>
              <a:gd name="adj" fmla="val 25000"/>
            </a:avLst>
          </a:prstGeom>
          <a:solidFill>
            <a:srgbClr val="274F2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363" name="Google Shape;363;p28"/>
          <p:cNvSpPr/>
          <p:nvPr/>
        </p:nvSpPr>
        <p:spPr>
          <a:xfrm>
            <a:off x="685800" y="5486400"/>
            <a:ext cx="457200" cy="457200"/>
          </a:xfrm>
          <a:prstGeom prst="donut">
            <a:avLst>
              <a:gd name="adj" fmla="val 25000"/>
            </a:avLst>
          </a:prstGeom>
          <a:solidFill>
            <a:srgbClr val="205867"/>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364" name="Google Shape;364;p28"/>
          <p:cNvSpPr txBox="1"/>
          <p:nvPr/>
        </p:nvSpPr>
        <p:spPr>
          <a:xfrm>
            <a:off x="1295400" y="4419600"/>
            <a:ext cx="1600200" cy="6463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dk1"/>
                </a:solidFill>
                <a:latin typeface="Radley"/>
                <a:ea typeface="Radley"/>
                <a:cs typeface="Radley"/>
                <a:sym typeface="Radley"/>
              </a:rPr>
              <a:t>Objetos provisionales</a:t>
            </a:r>
            <a:endParaRPr sz="1800" b="1">
              <a:solidFill>
                <a:schemeClr val="dk1"/>
              </a:solidFill>
              <a:latin typeface="Radley"/>
              <a:ea typeface="Radley"/>
              <a:cs typeface="Radley"/>
              <a:sym typeface="Radley"/>
            </a:endParaRPr>
          </a:p>
        </p:txBody>
      </p:sp>
      <p:sp>
        <p:nvSpPr>
          <p:cNvPr id="365" name="Google Shape;365;p28"/>
          <p:cNvSpPr txBox="1"/>
          <p:nvPr/>
        </p:nvSpPr>
        <p:spPr>
          <a:xfrm>
            <a:off x="1295400" y="5481935"/>
            <a:ext cx="1447800"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dk1"/>
                </a:solidFill>
                <a:latin typeface="Radley"/>
                <a:ea typeface="Radley"/>
                <a:cs typeface="Radley"/>
                <a:sym typeface="Radley"/>
              </a:rPr>
              <a:t>series</a:t>
            </a:r>
            <a:endParaRPr sz="1800" b="1">
              <a:solidFill>
                <a:schemeClr val="dk1"/>
              </a:solidFill>
              <a:latin typeface="Radley"/>
              <a:ea typeface="Radley"/>
              <a:cs typeface="Radley"/>
              <a:sym typeface="Radley"/>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69"/>
        <p:cNvGrpSpPr/>
        <p:nvPr/>
      </p:nvGrpSpPr>
      <p:grpSpPr>
        <a:xfrm>
          <a:off x="0" y="0"/>
          <a:ext cx="0" cy="0"/>
          <a:chOff x="0" y="0"/>
          <a:chExt cx="0" cy="0"/>
        </a:xfrm>
      </p:grpSpPr>
      <p:sp>
        <p:nvSpPr>
          <p:cNvPr id="370" name="Google Shape;370;p29"/>
          <p:cNvSpPr txBox="1"/>
          <p:nvPr/>
        </p:nvSpPr>
        <p:spPr>
          <a:xfrm>
            <a:off x="3429000" y="762000"/>
            <a:ext cx="5486400" cy="501675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000">
                <a:solidFill>
                  <a:schemeClr val="dk1"/>
                </a:solidFill>
                <a:latin typeface="Calibri"/>
                <a:ea typeface="Calibri"/>
                <a:cs typeface="Calibri"/>
                <a:sym typeface="Calibri"/>
              </a:rPr>
              <a:t>Para Sadler-Smith (2015), en la literatura se ha omitido la etapa de Insinuación o Indicación que conecta a la Incubación e Iluminación, a pesar de que Wallas le dedica parte importante de su trabajo para su explicación. Para él, el proceso creativo descrito por Wallas inicia con:</a:t>
            </a:r>
            <a:endParaRPr/>
          </a:p>
          <a:p>
            <a:pPr marL="0" marR="0" lvl="0" indent="0" algn="l" rtl="0">
              <a:spcBef>
                <a:spcPts val="0"/>
              </a:spcBef>
              <a:spcAft>
                <a:spcPts val="0"/>
              </a:spcAft>
              <a:buNone/>
            </a:pPr>
            <a:endParaRPr sz="2000">
              <a:solidFill>
                <a:schemeClr val="dk1"/>
              </a:solidFill>
              <a:latin typeface="Calibri"/>
              <a:ea typeface="Calibri"/>
              <a:cs typeface="Calibri"/>
              <a:sym typeface="Calibri"/>
            </a:endParaRPr>
          </a:p>
          <a:p>
            <a:pPr marL="0" marR="0" lvl="0" indent="0" algn="l" rtl="0">
              <a:spcBef>
                <a:spcPts val="0"/>
              </a:spcBef>
              <a:spcAft>
                <a:spcPts val="0"/>
              </a:spcAft>
              <a:buNone/>
            </a:pPr>
            <a:r>
              <a:rPr lang="en-US" sz="2000">
                <a:solidFill>
                  <a:schemeClr val="dk1"/>
                </a:solidFill>
                <a:latin typeface="Calibri"/>
                <a:ea typeface="Calibri"/>
                <a:cs typeface="Calibri"/>
                <a:sym typeface="Calibri"/>
              </a:rPr>
              <a:t>1. La </a:t>
            </a:r>
            <a:r>
              <a:rPr lang="en-US" sz="2000" b="1">
                <a:solidFill>
                  <a:schemeClr val="dk1"/>
                </a:solidFill>
                <a:latin typeface="Calibri"/>
                <a:ea typeface="Calibri"/>
                <a:cs typeface="Calibri"/>
                <a:sym typeface="Calibri"/>
              </a:rPr>
              <a:t>Preparación</a:t>
            </a:r>
            <a:r>
              <a:rPr lang="en-US" sz="2000">
                <a:solidFill>
                  <a:schemeClr val="dk1"/>
                </a:solidFill>
                <a:latin typeface="Calibri"/>
                <a:ea typeface="Calibri"/>
                <a:cs typeface="Calibri"/>
                <a:sym typeface="Calibri"/>
              </a:rPr>
              <a:t>, etapa de pensamiento consciente, voluntario y regulado en la que se investiga el problema en todas las direcciones.</a:t>
            </a:r>
            <a:endParaRPr/>
          </a:p>
          <a:p>
            <a:pPr marL="0" marR="0" lvl="0" indent="0" algn="l" rtl="0">
              <a:spcBef>
                <a:spcPts val="0"/>
              </a:spcBef>
              <a:spcAft>
                <a:spcPts val="0"/>
              </a:spcAft>
              <a:buNone/>
            </a:pPr>
            <a:r>
              <a:rPr lang="en-US" sz="2000">
                <a:solidFill>
                  <a:schemeClr val="dk1"/>
                </a:solidFill>
                <a:latin typeface="Calibri"/>
                <a:ea typeface="Calibri"/>
                <a:cs typeface="Calibri"/>
                <a:sym typeface="Calibri"/>
              </a:rPr>
              <a:t> </a:t>
            </a:r>
            <a:endParaRPr sz="2000">
              <a:solidFill>
                <a:schemeClr val="dk1"/>
              </a:solidFill>
              <a:latin typeface="Calibri"/>
              <a:ea typeface="Calibri"/>
              <a:cs typeface="Calibri"/>
              <a:sym typeface="Calibri"/>
            </a:endParaRPr>
          </a:p>
          <a:p>
            <a:pPr marL="0" marR="0" lvl="0" indent="0" algn="l" rtl="0">
              <a:spcBef>
                <a:spcPts val="0"/>
              </a:spcBef>
              <a:spcAft>
                <a:spcPts val="0"/>
              </a:spcAft>
              <a:buNone/>
            </a:pPr>
            <a:r>
              <a:rPr lang="en-US" sz="2000">
                <a:solidFill>
                  <a:schemeClr val="dk1"/>
                </a:solidFill>
                <a:latin typeface="Calibri"/>
                <a:ea typeface="Calibri"/>
                <a:cs typeface="Calibri"/>
                <a:sym typeface="Calibri"/>
              </a:rPr>
              <a:t>2. A continuación se avanza a la </a:t>
            </a:r>
            <a:r>
              <a:rPr lang="en-US" sz="2000" b="1">
                <a:solidFill>
                  <a:schemeClr val="dk1"/>
                </a:solidFill>
                <a:latin typeface="Calibri"/>
                <a:ea typeface="Calibri"/>
                <a:cs typeface="Calibri"/>
                <a:sym typeface="Calibri"/>
              </a:rPr>
              <a:t>Incubación </a:t>
            </a:r>
            <a:r>
              <a:rPr lang="en-US" sz="2000">
                <a:solidFill>
                  <a:schemeClr val="dk1"/>
                </a:solidFill>
                <a:latin typeface="Calibri"/>
                <a:ea typeface="Calibri"/>
                <a:cs typeface="Calibri"/>
                <a:sym typeface="Calibri"/>
              </a:rPr>
              <a:t>durante tiempos de relajación mental o de trabajo en otros problemas, en esta etapa se presenta una serie de eventos mentales inconscientes e involuntarios que buscan solucionar el problema. </a:t>
            </a:r>
            <a:endParaRPr sz="2000">
              <a:solidFill>
                <a:schemeClr val="dk1"/>
              </a:solidFill>
              <a:latin typeface="Calibri"/>
              <a:ea typeface="Calibri"/>
              <a:cs typeface="Calibri"/>
              <a:sym typeface="Calibri"/>
            </a:endParaRPr>
          </a:p>
        </p:txBody>
      </p:sp>
      <p:sp>
        <p:nvSpPr>
          <p:cNvPr id="371" name="Google Shape;371;p29"/>
          <p:cNvSpPr txBox="1"/>
          <p:nvPr/>
        </p:nvSpPr>
        <p:spPr>
          <a:xfrm>
            <a:off x="1295400" y="990600"/>
            <a:ext cx="1447800"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dk1"/>
                </a:solidFill>
                <a:latin typeface="Radley"/>
                <a:ea typeface="Radley"/>
                <a:cs typeface="Radley"/>
                <a:sym typeface="Radley"/>
              </a:rPr>
              <a:t>preparación</a:t>
            </a:r>
            <a:endParaRPr sz="1800" b="1">
              <a:solidFill>
                <a:schemeClr val="dk1"/>
              </a:solidFill>
              <a:latin typeface="Radley"/>
              <a:ea typeface="Radley"/>
              <a:cs typeface="Radley"/>
              <a:sym typeface="Radley"/>
            </a:endParaRPr>
          </a:p>
        </p:txBody>
      </p:sp>
      <p:sp>
        <p:nvSpPr>
          <p:cNvPr id="372" name="Google Shape;372;p29"/>
          <p:cNvSpPr txBox="1"/>
          <p:nvPr/>
        </p:nvSpPr>
        <p:spPr>
          <a:xfrm>
            <a:off x="1295400" y="1905000"/>
            <a:ext cx="1447800"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dk1"/>
                </a:solidFill>
                <a:latin typeface="Radley"/>
                <a:ea typeface="Radley"/>
                <a:cs typeface="Radley"/>
                <a:sym typeface="Radley"/>
              </a:rPr>
              <a:t>incubación</a:t>
            </a:r>
            <a:endParaRPr sz="1800" b="1">
              <a:solidFill>
                <a:schemeClr val="dk1"/>
              </a:solidFill>
              <a:latin typeface="Radley"/>
              <a:ea typeface="Radley"/>
              <a:cs typeface="Radley"/>
              <a:sym typeface="Radley"/>
            </a:endParaRPr>
          </a:p>
        </p:txBody>
      </p:sp>
      <p:sp>
        <p:nvSpPr>
          <p:cNvPr id="373" name="Google Shape;373;p29"/>
          <p:cNvSpPr txBox="1"/>
          <p:nvPr/>
        </p:nvSpPr>
        <p:spPr>
          <a:xfrm>
            <a:off x="1295400" y="3657600"/>
            <a:ext cx="1447800"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dk1"/>
                </a:solidFill>
                <a:latin typeface="Radley"/>
                <a:ea typeface="Radley"/>
                <a:cs typeface="Radley"/>
                <a:sym typeface="Radley"/>
              </a:rPr>
              <a:t>iluminación</a:t>
            </a:r>
            <a:endParaRPr sz="1800" b="1">
              <a:solidFill>
                <a:schemeClr val="dk1"/>
              </a:solidFill>
              <a:latin typeface="Radley"/>
              <a:ea typeface="Radley"/>
              <a:cs typeface="Radley"/>
              <a:sym typeface="Radley"/>
            </a:endParaRPr>
          </a:p>
        </p:txBody>
      </p:sp>
      <p:sp>
        <p:nvSpPr>
          <p:cNvPr id="374" name="Google Shape;374;p29"/>
          <p:cNvSpPr txBox="1"/>
          <p:nvPr/>
        </p:nvSpPr>
        <p:spPr>
          <a:xfrm>
            <a:off x="1295400" y="4495800"/>
            <a:ext cx="1447800"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dk1"/>
                </a:solidFill>
                <a:latin typeface="Radley"/>
                <a:ea typeface="Radley"/>
                <a:cs typeface="Radley"/>
                <a:sym typeface="Radley"/>
              </a:rPr>
              <a:t>verificación</a:t>
            </a:r>
            <a:endParaRPr sz="1800" b="1">
              <a:solidFill>
                <a:schemeClr val="dk1"/>
              </a:solidFill>
              <a:latin typeface="Radley"/>
              <a:ea typeface="Radley"/>
              <a:cs typeface="Radley"/>
              <a:sym typeface="Radley"/>
            </a:endParaRPr>
          </a:p>
        </p:txBody>
      </p:sp>
      <p:sp>
        <p:nvSpPr>
          <p:cNvPr id="375" name="Google Shape;375;p29"/>
          <p:cNvSpPr/>
          <p:nvPr/>
        </p:nvSpPr>
        <p:spPr>
          <a:xfrm>
            <a:off x="685800" y="990600"/>
            <a:ext cx="457200" cy="457200"/>
          </a:xfrm>
          <a:prstGeom prst="donut">
            <a:avLst>
              <a:gd name="adj" fmla="val 25000"/>
            </a:avLst>
          </a:prstGeom>
          <a:solidFill>
            <a:srgbClr val="2760C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376" name="Google Shape;376;p29"/>
          <p:cNvSpPr/>
          <p:nvPr/>
        </p:nvSpPr>
        <p:spPr>
          <a:xfrm>
            <a:off x="685800" y="1905000"/>
            <a:ext cx="457200" cy="457200"/>
          </a:xfrm>
          <a:prstGeom prst="donut">
            <a:avLst>
              <a:gd name="adj" fmla="val 25000"/>
            </a:avLst>
          </a:prstGeom>
          <a:solidFill>
            <a:srgbClr val="CB0F6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377" name="Google Shape;377;p29"/>
          <p:cNvSpPr/>
          <p:nvPr/>
        </p:nvSpPr>
        <p:spPr>
          <a:xfrm>
            <a:off x="685800" y="3657600"/>
            <a:ext cx="457200" cy="457200"/>
          </a:xfrm>
          <a:prstGeom prst="donut">
            <a:avLst>
              <a:gd name="adj" fmla="val 25000"/>
            </a:avLst>
          </a:prstGeom>
          <a:solidFill>
            <a:srgbClr val="FFC22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378" name="Google Shape;378;p29"/>
          <p:cNvSpPr/>
          <p:nvPr/>
        </p:nvSpPr>
        <p:spPr>
          <a:xfrm>
            <a:off x="685800" y="4572000"/>
            <a:ext cx="457200" cy="457200"/>
          </a:xfrm>
          <a:prstGeom prst="donut">
            <a:avLst>
              <a:gd name="adj" fmla="val 25000"/>
            </a:avLst>
          </a:prstGeom>
          <a:solidFill>
            <a:srgbClr val="274F2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379" name="Google Shape;379;p29"/>
          <p:cNvSpPr/>
          <p:nvPr/>
        </p:nvSpPr>
        <p:spPr>
          <a:xfrm>
            <a:off x="533400" y="2667000"/>
            <a:ext cx="2209800" cy="762000"/>
          </a:xfrm>
          <a:prstGeom prst="rect">
            <a:avLst/>
          </a:prstGeom>
          <a:solidFill>
            <a:srgbClr val="D8D8D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80" name="Google Shape;380;p29"/>
          <p:cNvSpPr/>
          <p:nvPr/>
        </p:nvSpPr>
        <p:spPr>
          <a:xfrm>
            <a:off x="685800" y="2819400"/>
            <a:ext cx="457200" cy="457200"/>
          </a:xfrm>
          <a:prstGeom prst="donut">
            <a:avLst>
              <a:gd name="adj" fmla="val 25000"/>
            </a:avLst>
          </a:prstGeom>
          <a:solidFill>
            <a:srgbClr val="E36C0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381" name="Google Shape;381;p29"/>
          <p:cNvSpPr txBox="1"/>
          <p:nvPr/>
        </p:nvSpPr>
        <p:spPr>
          <a:xfrm>
            <a:off x="1295400" y="2819400"/>
            <a:ext cx="1447800"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dk1"/>
                </a:solidFill>
                <a:latin typeface="Radley"/>
                <a:ea typeface="Radley"/>
                <a:cs typeface="Radley"/>
                <a:sym typeface="Radley"/>
              </a:rPr>
              <a:t>insinuación</a:t>
            </a:r>
            <a:endParaRPr sz="1800" b="1">
              <a:solidFill>
                <a:schemeClr val="dk1"/>
              </a:solidFill>
              <a:latin typeface="Radley"/>
              <a:ea typeface="Radley"/>
              <a:cs typeface="Radley"/>
              <a:sym typeface="Radley"/>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3"/>
          <p:cNvSpPr txBox="1"/>
          <p:nvPr/>
        </p:nvSpPr>
        <p:spPr>
          <a:xfrm>
            <a:off x="5791200" y="2286000"/>
            <a:ext cx="3200400" cy="267765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b="1">
                <a:solidFill>
                  <a:schemeClr val="dk1"/>
                </a:solidFill>
                <a:latin typeface="Calibri"/>
                <a:ea typeface="Calibri"/>
                <a:cs typeface="Calibri"/>
                <a:sym typeface="Calibri"/>
              </a:rPr>
              <a:t>Conocer y comprender los conceptos de creatividad y proceso creativo para desarrollar habilidades del pensamiento en el acto de diseñar</a:t>
            </a:r>
            <a:endParaRPr sz="2400">
              <a:solidFill>
                <a:schemeClr val="dk1"/>
              </a:solidFill>
              <a:latin typeface="Calibri"/>
              <a:ea typeface="Calibri"/>
              <a:cs typeface="Calibri"/>
              <a:sym typeface="Calibri"/>
            </a:endParaRPr>
          </a:p>
        </p:txBody>
      </p:sp>
      <p:sp>
        <p:nvSpPr>
          <p:cNvPr id="118" name="Google Shape;118;p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3</a:t>
            </a:fld>
            <a:endParaRPr/>
          </a:p>
        </p:txBody>
      </p:sp>
      <p:sp>
        <p:nvSpPr>
          <p:cNvPr id="119" name="Google Shape;119;p3"/>
          <p:cNvSpPr/>
          <p:nvPr/>
        </p:nvSpPr>
        <p:spPr>
          <a:xfrm>
            <a:off x="0" y="0"/>
            <a:ext cx="2819400" cy="2057400"/>
          </a:xfrm>
          <a:prstGeom prst="rect">
            <a:avLst/>
          </a:prstGeom>
          <a:solidFill>
            <a:srgbClr val="2760C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20" name="Google Shape;120;p3"/>
          <p:cNvSpPr txBox="1"/>
          <p:nvPr/>
        </p:nvSpPr>
        <p:spPr>
          <a:xfrm>
            <a:off x="304800" y="609600"/>
            <a:ext cx="228600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400" b="1">
                <a:solidFill>
                  <a:schemeClr val="lt1"/>
                </a:solidFill>
                <a:latin typeface="Calibri"/>
                <a:ea typeface="Calibri"/>
                <a:cs typeface="Calibri"/>
                <a:sym typeface="Calibri"/>
              </a:rPr>
              <a:t>Objetivo</a:t>
            </a:r>
            <a:endParaRPr sz="4400" b="1">
              <a:solidFill>
                <a:schemeClr val="lt1"/>
              </a:solidFill>
              <a:latin typeface="Calibri"/>
              <a:ea typeface="Calibri"/>
              <a:cs typeface="Calibri"/>
              <a:sym typeface="Calibri"/>
            </a:endParaRPr>
          </a:p>
        </p:txBody>
      </p:sp>
      <p:sp>
        <p:nvSpPr>
          <p:cNvPr id="121" name="Google Shape;121;p3"/>
          <p:cNvSpPr/>
          <p:nvPr/>
        </p:nvSpPr>
        <p:spPr>
          <a:xfrm>
            <a:off x="2819400" y="0"/>
            <a:ext cx="2819400" cy="6858000"/>
          </a:xfrm>
          <a:prstGeom prst="rect">
            <a:avLst/>
          </a:prstGeom>
          <a:solidFill>
            <a:srgbClr val="D8D8D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85"/>
        <p:cNvGrpSpPr/>
        <p:nvPr/>
      </p:nvGrpSpPr>
      <p:grpSpPr>
        <a:xfrm>
          <a:off x="0" y="0"/>
          <a:ext cx="0" cy="0"/>
          <a:chOff x="0" y="0"/>
          <a:chExt cx="0" cy="0"/>
        </a:xfrm>
      </p:grpSpPr>
      <p:sp>
        <p:nvSpPr>
          <p:cNvPr id="386" name="Google Shape;386;p30"/>
          <p:cNvSpPr txBox="1"/>
          <p:nvPr/>
        </p:nvSpPr>
        <p:spPr>
          <a:xfrm>
            <a:off x="3276600" y="1603682"/>
            <a:ext cx="5105400" cy="31700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000">
                <a:solidFill>
                  <a:schemeClr val="dk1"/>
                </a:solidFill>
                <a:latin typeface="Calibri"/>
                <a:ea typeface="Calibri"/>
                <a:cs typeface="Calibri"/>
                <a:sym typeface="Calibri"/>
              </a:rPr>
              <a:t>3. En la </a:t>
            </a:r>
            <a:r>
              <a:rPr lang="en-US" sz="2000" b="1">
                <a:solidFill>
                  <a:schemeClr val="dk1"/>
                </a:solidFill>
                <a:latin typeface="Calibri"/>
                <a:ea typeface="Calibri"/>
                <a:cs typeface="Calibri"/>
                <a:sym typeface="Calibri"/>
              </a:rPr>
              <a:t>Insinuación o Indicación</a:t>
            </a:r>
            <a:r>
              <a:rPr lang="en-US" sz="2000">
                <a:solidFill>
                  <a:schemeClr val="dk1"/>
                </a:solidFill>
                <a:latin typeface="Calibri"/>
                <a:ea typeface="Calibri"/>
                <a:cs typeface="Calibri"/>
                <a:sym typeface="Calibri"/>
              </a:rPr>
              <a:t> se manifiesta un estado intermedio entre consciencia y no consciencia, una consciencia en aumento, en la que el individuo percibe que la solución llega de forma inminente a su mente a pesar de no tener claro cuál vaya a ser. Es una manifestación de un creciente tren de asociación que puede llegar al punto de consciencia a diferentes velocidades y por lo tanto durar diferentes cantidades de tiempo. </a:t>
            </a:r>
            <a:endParaRPr sz="2000">
              <a:solidFill>
                <a:schemeClr val="dk1"/>
              </a:solidFill>
              <a:latin typeface="Calibri"/>
              <a:ea typeface="Calibri"/>
              <a:cs typeface="Calibri"/>
              <a:sym typeface="Calibri"/>
            </a:endParaRPr>
          </a:p>
        </p:txBody>
      </p:sp>
      <p:sp>
        <p:nvSpPr>
          <p:cNvPr id="387" name="Google Shape;387;p30"/>
          <p:cNvSpPr txBox="1"/>
          <p:nvPr/>
        </p:nvSpPr>
        <p:spPr>
          <a:xfrm>
            <a:off x="1295400" y="990600"/>
            <a:ext cx="1447800"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dk1"/>
                </a:solidFill>
                <a:latin typeface="Radley"/>
                <a:ea typeface="Radley"/>
                <a:cs typeface="Radley"/>
                <a:sym typeface="Radley"/>
              </a:rPr>
              <a:t>preparación</a:t>
            </a:r>
            <a:endParaRPr sz="1800" b="1">
              <a:solidFill>
                <a:schemeClr val="dk1"/>
              </a:solidFill>
              <a:latin typeface="Radley"/>
              <a:ea typeface="Radley"/>
              <a:cs typeface="Radley"/>
              <a:sym typeface="Radley"/>
            </a:endParaRPr>
          </a:p>
        </p:txBody>
      </p:sp>
      <p:sp>
        <p:nvSpPr>
          <p:cNvPr id="388" name="Google Shape;388;p30"/>
          <p:cNvSpPr txBox="1"/>
          <p:nvPr/>
        </p:nvSpPr>
        <p:spPr>
          <a:xfrm>
            <a:off x="1295400" y="1905000"/>
            <a:ext cx="1447800"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dk1"/>
                </a:solidFill>
                <a:latin typeface="Radley"/>
                <a:ea typeface="Radley"/>
                <a:cs typeface="Radley"/>
                <a:sym typeface="Radley"/>
              </a:rPr>
              <a:t>incubación</a:t>
            </a:r>
            <a:endParaRPr sz="1800" b="1">
              <a:solidFill>
                <a:schemeClr val="dk1"/>
              </a:solidFill>
              <a:latin typeface="Radley"/>
              <a:ea typeface="Radley"/>
              <a:cs typeface="Radley"/>
              <a:sym typeface="Radley"/>
            </a:endParaRPr>
          </a:p>
        </p:txBody>
      </p:sp>
      <p:sp>
        <p:nvSpPr>
          <p:cNvPr id="389" name="Google Shape;389;p30"/>
          <p:cNvSpPr txBox="1"/>
          <p:nvPr/>
        </p:nvSpPr>
        <p:spPr>
          <a:xfrm>
            <a:off x="1295400" y="3657600"/>
            <a:ext cx="1447800"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dk1"/>
                </a:solidFill>
                <a:latin typeface="Radley"/>
                <a:ea typeface="Radley"/>
                <a:cs typeface="Radley"/>
                <a:sym typeface="Radley"/>
              </a:rPr>
              <a:t>iluminación</a:t>
            </a:r>
            <a:endParaRPr sz="1800" b="1">
              <a:solidFill>
                <a:schemeClr val="dk1"/>
              </a:solidFill>
              <a:latin typeface="Radley"/>
              <a:ea typeface="Radley"/>
              <a:cs typeface="Radley"/>
              <a:sym typeface="Radley"/>
            </a:endParaRPr>
          </a:p>
        </p:txBody>
      </p:sp>
      <p:sp>
        <p:nvSpPr>
          <p:cNvPr id="390" name="Google Shape;390;p30"/>
          <p:cNvSpPr txBox="1"/>
          <p:nvPr/>
        </p:nvSpPr>
        <p:spPr>
          <a:xfrm>
            <a:off x="1295400" y="4495800"/>
            <a:ext cx="1447800"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dk1"/>
                </a:solidFill>
                <a:latin typeface="Radley"/>
                <a:ea typeface="Radley"/>
                <a:cs typeface="Radley"/>
                <a:sym typeface="Radley"/>
              </a:rPr>
              <a:t>verificación</a:t>
            </a:r>
            <a:endParaRPr sz="1800" b="1">
              <a:solidFill>
                <a:schemeClr val="dk1"/>
              </a:solidFill>
              <a:latin typeface="Radley"/>
              <a:ea typeface="Radley"/>
              <a:cs typeface="Radley"/>
              <a:sym typeface="Radley"/>
            </a:endParaRPr>
          </a:p>
        </p:txBody>
      </p:sp>
      <p:sp>
        <p:nvSpPr>
          <p:cNvPr id="391" name="Google Shape;391;p30"/>
          <p:cNvSpPr/>
          <p:nvPr/>
        </p:nvSpPr>
        <p:spPr>
          <a:xfrm>
            <a:off x="685800" y="990600"/>
            <a:ext cx="457200" cy="457200"/>
          </a:xfrm>
          <a:prstGeom prst="donut">
            <a:avLst>
              <a:gd name="adj" fmla="val 25000"/>
            </a:avLst>
          </a:prstGeom>
          <a:solidFill>
            <a:srgbClr val="2760C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392" name="Google Shape;392;p30"/>
          <p:cNvSpPr/>
          <p:nvPr/>
        </p:nvSpPr>
        <p:spPr>
          <a:xfrm>
            <a:off x="685800" y="1905000"/>
            <a:ext cx="457200" cy="457200"/>
          </a:xfrm>
          <a:prstGeom prst="donut">
            <a:avLst>
              <a:gd name="adj" fmla="val 25000"/>
            </a:avLst>
          </a:prstGeom>
          <a:solidFill>
            <a:srgbClr val="CB0F6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393" name="Google Shape;393;p30"/>
          <p:cNvSpPr/>
          <p:nvPr/>
        </p:nvSpPr>
        <p:spPr>
          <a:xfrm>
            <a:off x="685800" y="3657600"/>
            <a:ext cx="457200" cy="457200"/>
          </a:xfrm>
          <a:prstGeom prst="donut">
            <a:avLst>
              <a:gd name="adj" fmla="val 25000"/>
            </a:avLst>
          </a:prstGeom>
          <a:solidFill>
            <a:srgbClr val="FFC22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394" name="Google Shape;394;p30"/>
          <p:cNvSpPr/>
          <p:nvPr/>
        </p:nvSpPr>
        <p:spPr>
          <a:xfrm>
            <a:off x="685800" y="4572000"/>
            <a:ext cx="457200" cy="457200"/>
          </a:xfrm>
          <a:prstGeom prst="donut">
            <a:avLst>
              <a:gd name="adj" fmla="val 25000"/>
            </a:avLst>
          </a:prstGeom>
          <a:solidFill>
            <a:srgbClr val="274F2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395" name="Google Shape;395;p30"/>
          <p:cNvSpPr/>
          <p:nvPr/>
        </p:nvSpPr>
        <p:spPr>
          <a:xfrm>
            <a:off x="533400" y="2667000"/>
            <a:ext cx="2209800" cy="762000"/>
          </a:xfrm>
          <a:prstGeom prst="rect">
            <a:avLst/>
          </a:prstGeom>
          <a:solidFill>
            <a:srgbClr val="D8D8D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96" name="Google Shape;396;p30"/>
          <p:cNvSpPr/>
          <p:nvPr/>
        </p:nvSpPr>
        <p:spPr>
          <a:xfrm>
            <a:off x="685800" y="2819400"/>
            <a:ext cx="457200" cy="457200"/>
          </a:xfrm>
          <a:prstGeom prst="donut">
            <a:avLst>
              <a:gd name="adj" fmla="val 25000"/>
            </a:avLst>
          </a:prstGeom>
          <a:solidFill>
            <a:srgbClr val="E36C0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397" name="Google Shape;397;p30"/>
          <p:cNvSpPr txBox="1"/>
          <p:nvPr/>
        </p:nvSpPr>
        <p:spPr>
          <a:xfrm>
            <a:off x="1295400" y="2819400"/>
            <a:ext cx="1447800"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dk1"/>
                </a:solidFill>
                <a:latin typeface="Radley"/>
                <a:ea typeface="Radley"/>
                <a:cs typeface="Radley"/>
                <a:sym typeface="Radley"/>
              </a:rPr>
              <a:t>insinuación</a:t>
            </a:r>
            <a:endParaRPr sz="1800" b="1">
              <a:solidFill>
                <a:schemeClr val="dk1"/>
              </a:solidFill>
              <a:latin typeface="Radley"/>
              <a:ea typeface="Radley"/>
              <a:cs typeface="Radley"/>
              <a:sym typeface="Radley"/>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401"/>
        <p:cNvGrpSpPr/>
        <p:nvPr/>
      </p:nvGrpSpPr>
      <p:grpSpPr>
        <a:xfrm>
          <a:off x="0" y="0"/>
          <a:ext cx="0" cy="0"/>
          <a:chOff x="0" y="0"/>
          <a:chExt cx="0" cy="0"/>
        </a:xfrm>
      </p:grpSpPr>
      <p:sp>
        <p:nvSpPr>
          <p:cNvPr id="402" name="Google Shape;402;p31"/>
          <p:cNvSpPr txBox="1"/>
          <p:nvPr/>
        </p:nvSpPr>
        <p:spPr>
          <a:xfrm>
            <a:off x="3657600" y="990600"/>
            <a:ext cx="4648200" cy="409342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000">
                <a:solidFill>
                  <a:schemeClr val="dk1"/>
                </a:solidFill>
                <a:latin typeface="Calibri"/>
                <a:ea typeface="Calibri"/>
                <a:cs typeface="Calibri"/>
                <a:sym typeface="Calibri"/>
              </a:rPr>
              <a:t>4. De esta manera el proceso continúa hacia la etapa de </a:t>
            </a:r>
            <a:r>
              <a:rPr lang="en-US" sz="2000" b="1">
                <a:solidFill>
                  <a:schemeClr val="dk1"/>
                </a:solidFill>
                <a:latin typeface="Calibri"/>
                <a:ea typeface="Calibri"/>
                <a:cs typeface="Calibri"/>
                <a:sym typeface="Calibri"/>
              </a:rPr>
              <a:t>Iluminación</a:t>
            </a:r>
            <a:r>
              <a:rPr lang="en-US" sz="2000">
                <a:solidFill>
                  <a:schemeClr val="dk1"/>
                </a:solidFill>
                <a:latin typeface="Calibri"/>
                <a:ea typeface="Calibri"/>
                <a:cs typeface="Calibri"/>
                <a:sym typeface="Calibri"/>
              </a:rPr>
              <a:t>, un momento particular corto y repentino, en el que aparece una idea junto a los eventos sicológicos que la acompañan. </a:t>
            </a:r>
            <a:endParaRPr/>
          </a:p>
          <a:p>
            <a:pPr marL="0" marR="0" lvl="0" indent="0" algn="l" rtl="0">
              <a:spcBef>
                <a:spcPts val="0"/>
              </a:spcBef>
              <a:spcAft>
                <a:spcPts val="0"/>
              </a:spcAft>
              <a:buNone/>
            </a:pPr>
            <a:r>
              <a:rPr lang="en-US" sz="2000">
                <a:solidFill>
                  <a:schemeClr val="dk1"/>
                </a:solidFill>
                <a:latin typeface="Calibri"/>
                <a:ea typeface="Calibri"/>
                <a:cs typeface="Calibri"/>
                <a:sym typeface="Calibri"/>
              </a:rPr>
              <a:t>5. Finalmente, el proceso culmina nuevamente con un trabajo consciente y voluntario durante la etapa de </a:t>
            </a:r>
            <a:r>
              <a:rPr lang="en-US" sz="2000" b="1" i="1">
                <a:solidFill>
                  <a:schemeClr val="dk1"/>
                </a:solidFill>
                <a:latin typeface="Calibri"/>
                <a:ea typeface="Calibri"/>
                <a:cs typeface="Calibri"/>
                <a:sym typeface="Calibri"/>
              </a:rPr>
              <a:t>Verificación</a:t>
            </a:r>
            <a:r>
              <a:rPr lang="en-US" sz="2000">
                <a:solidFill>
                  <a:schemeClr val="dk1"/>
                </a:solidFill>
                <a:latin typeface="Calibri"/>
                <a:ea typeface="Calibri"/>
                <a:cs typeface="Calibri"/>
                <a:sym typeface="Calibri"/>
              </a:rPr>
              <a:t>, en la que se evalúa el nuevo estado de la situación inicial, las fortalezas o debilidades de la idea respecto a utilidad y viabilidad para su posterior refinamiento y desarrollo. </a:t>
            </a:r>
            <a:endParaRPr sz="2000">
              <a:solidFill>
                <a:schemeClr val="dk1"/>
              </a:solidFill>
              <a:latin typeface="Calibri"/>
              <a:ea typeface="Calibri"/>
              <a:cs typeface="Calibri"/>
              <a:sym typeface="Calibri"/>
            </a:endParaRPr>
          </a:p>
        </p:txBody>
      </p:sp>
      <p:sp>
        <p:nvSpPr>
          <p:cNvPr id="403" name="Google Shape;403;p31"/>
          <p:cNvSpPr txBox="1"/>
          <p:nvPr/>
        </p:nvSpPr>
        <p:spPr>
          <a:xfrm>
            <a:off x="1295400" y="990600"/>
            <a:ext cx="1447800"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dk1"/>
                </a:solidFill>
                <a:latin typeface="Radley"/>
                <a:ea typeface="Radley"/>
                <a:cs typeface="Radley"/>
                <a:sym typeface="Radley"/>
              </a:rPr>
              <a:t>preparación</a:t>
            </a:r>
            <a:endParaRPr sz="1800" b="1">
              <a:solidFill>
                <a:schemeClr val="dk1"/>
              </a:solidFill>
              <a:latin typeface="Radley"/>
              <a:ea typeface="Radley"/>
              <a:cs typeface="Radley"/>
              <a:sym typeface="Radley"/>
            </a:endParaRPr>
          </a:p>
        </p:txBody>
      </p:sp>
      <p:sp>
        <p:nvSpPr>
          <p:cNvPr id="404" name="Google Shape;404;p31"/>
          <p:cNvSpPr txBox="1"/>
          <p:nvPr/>
        </p:nvSpPr>
        <p:spPr>
          <a:xfrm>
            <a:off x="1295400" y="1905000"/>
            <a:ext cx="1447800"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dk1"/>
                </a:solidFill>
                <a:latin typeface="Radley"/>
                <a:ea typeface="Radley"/>
                <a:cs typeface="Radley"/>
                <a:sym typeface="Radley"/>
              </a:rPr>
              <a:t>incubación</a:t>
            </a:r>
            <a:endParaRPr sz="1800" b="1">
              <a:solidFill>
                <a:schemeClr val="dk1"/>
              </a:solidFill>
              <a:latin typeface="Radley"/>
              <a:ea typeface="Radley"/>
              <a:cs typeface="Radley"/>
              <a:sym typeface="Radley"/>
            </a:endParaRPr>
          </a:p>
        </p:txBody>
      </p:sp>
      <p:sp>
        <p:nvSpPr>
          <p:cNvPr id="405" name="Google Shape;405;p31"/>
          <p:cNvSpPr txBox="1"/>
          <p:nvPr/>
        </p:nvSpPr>
        <p:spPr>
          <a:xfrm>
            <a:off x="1295400" y="3657600"/>
            <a:ext cx="1447800"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dk1"/>
                </a:solidFill>
                <a:latin typeface="Radley"/>
                <a:ea typeface="Radley"/>
                <a:cs typeface="Radley"/>
                <a:sym typeface="Radley"/>
              </a:rPr>
              <a:t>iluminación</a:t>
            </a:r>
            <a:endParaRPr sz="1800" b="1">
              <a:solidFill>
                <a:schemeClr val="dk1"/>
              </a:solidFill>
              <a:latin typeface="Radley"/>
              <a:ea typeface="Radley"/>
              <a:cs typeface="Radley"/>
              <a:sym typeface="Radley"/>
            </a:endParaRPr>
          </a:p>
        </p:txBody>
      </p:sp>
      <p:sp>
        <p:nvSpPr>
          <p:cNvPr id="406" name="Google Shape;406;p31"/>
          <p:cNvSpPr txBox="1"/>
          <p:nvPr/>
        </p:nvSpPr>
        <p:spPr>
          <a:xfrm>
            <a:off x="1295400" y="4495800"/>
            <a:ext cx="1447800"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dk1"/>
                </a:solidFill>
                <a:latin typeface="Radley"/>
                <a:ea typeface="Radley"/>
                <a:cs typeface="Radley"/>
                <a:sym typeface="Radley"/>
              </a:rPr>
              <a:t>verificación</a:t>
            </a:r>
            <a:endParaRPr sz="1800" b="1">
              <a:solidFill>
                <a:schemeClr val="dk1"/>
              </a:solidFill>
              <a:latin typeface="Radley"/>
              <a:ea typeface="Radley"/>
              <a:cs typeface="Radley"/>
              <a:sym typeface="Radley"/>
            </a:endParaRPr>
          </a:p>
        </p:txBody>
      </p:sp>
      <p:sp>
        <p:nvSpPr>
          <p:cNvPr id="407" name="Google Shape;407;p31"/>
          <p:cNvSpPr/>
          <p:nvPr/>
        </p:nvSpPr>
        <p:spPr>
          <a:xfrm>
            <a:off x="685800" y="990600"/>
            <a:ext cx="457200" cy="457200"/>
          </a:xfrm>
          <a:prstGeom prst="donut">
            <a:avLst>
              <a:gd name="adj" fmla="val 25000"/>
            </a:avLst>
          </a:prstGeom>
          <a:solidFill>
            <a:srgbClr val="2760C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408" name="Google Shape;408;p31"/>
          <p:cNvSpPr/>
          <p:nvPr/>
        </p:nvSpPr>
        <p:spPr>
          <a:xfrm>
            <a:off x="685800" y="1905000"/>
            <a:ext cx="457200" cy="457200"/>
          </a:xfrm>
          <a:prstGeom prst="donut">
            <a:avLst>
              <a:gd name="adj" fmla="val 25000"/>
            </a:avLst>
          </a:prstGeom>
          <a:solidFill>
            <a:srgbClr val="CB0F6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409" name="Google Shape;409;p31"/>
          <p:cNvSpPr/>
          <p:nvPr/>
        </p:nvSpPr>
        <p:spPr>
          <a:xfrm>
            <a:off x="685800" y="3657600"/>
            <a:ext cx="457200" cy="457200"/>
          </a:xfrm>
          <a:prstGeom prst="donut">
            <a:avLst>
              <a:gd name="adj" fmla="val 25000"/>
            </a:avLst>
          </a:prstGeom>
          <a:solidFill>
            <a:srgbClr val="FFC22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410" name="Google Shape;410;p31"/>
          <p:cNvSpPr/>
          <p:nvPr/>
        </p:nvSpPr>
        <p:spPr>
          <a:xfrm>
            <a:off x="685800" y="4572000"/>
            <a:ext cx="457200" cy="457200"/>
          </a:xfrm>
          <a:prstGeom prst="donut">
            <a:avLst>
              <a:gd name="adj" fmla="val 25000"/>
            </a:avLst>
          </a:prstGeom>
          <a:solidFill>
            <a:srgbClr val="274F2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411" name="Google Shape;411;p31"/>
          <p:cNvSpPr/>
          <p:nvPr/>
        </p:nvSpPr>
        <p:spPr>
          <a:xfrm>
            <a:off x="533400" y="2667000"/>
            <a:ext cx="2209800" cy="762000"/>
          </a:xfrm>
          <a:prstGeom prst="rect">
            <a:avLst/>
          </a:prstGeom>
          <a:solidFill>
            <a:srgbClr val="D8D8D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12" name="Google Shape;412;p31"/>
          <p:cNvSpPr/>
          <p:nvPr/>
        </p:nvSpPr>
        <p:spPr>
          <a:xfrm>
            <a:off x="685800" y="2819400"/>
            <a:ext cx="457200" cy="457200"/>
          </a:xfrm>
          <a:prstGeom prst="donut">
            <a:avLst>
              <a:gd name="adj" fmla="val 25000"/>
            </a:avLst>
          </a:prstGeom>
          <a:solidFill>
            <a:srgbClr val="E36C0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413" name="Google Shape;413;p31"/>
          <p:cNvSpPr txBox="1"/>
          <p:nvPr/>
        </p:nvSpPr>
        <p:spPr>
          <a:xfrm>
            <a:off x="1295400" y="2819400"/>
            <a:ext cx="1447800"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dk1"/>
                </a:solidFill>
                <a:latin typeface="Radley"/>
                <a:ea typeface="Radley"/>
                <a:cs typeface="Radley"/>
                <a:sym typeface="Radley"/>
              </a:rPr>
              <a:t>insinuación</a:t>
            </a:r>
            <a:endParaRPr sz="1800" b="1">
              <a:solidFill>
                <a:schemeClr val="dk1"/>
              </a:solidFill>
              <a:latin typeface="Radley"/>
              <a:ea typeface="Radley"/>
              <a:cs typeface="Radley"/>
              <a:sym typeface="Radley"/>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417"/>
        <p:cNvGrpSpPr/>
        <p:nvPr/>
      </p:nvGrpSpPr>
      <p:grpSpPr>
        <a:xfrm>
          <a:off x="0" y="0"/>
          <a:ext cx="0" cy="0"/>
          <a:chOff x="0" y="0"/>
          <a:chExt cx="0" cy="0"/>
        </a:xfrm>
      </p:grpSpPr>
      <p:sp>
        <p:nvSpPr>
          <p:cNvPr id="418" name="Google Shape;418;p32"/>
          <p:cNvSpPr txBox="1"/>
          <p:nvPr/>
        </p:nvSpPr>
        <p:spPr>
          <a:xfrm>
            <a:off x="3124200" y="1905000"/>
            <a:ext cx="4953000" cy="378565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000">
                <a:solidFill>
                  <a:schemeClr val="dk1"/>
                </a:solidFill>
                <a:latin typeface="Calibri"/>
                <a:ea typeface="Calibri"/>
                <a:cs typeface="Calibri"/>
                <a:sym typeface="Calibri"/>
              </a:rPr>
              <a:t>La importancia de la creatividad en el diseño es fundamental, es el elemento articulador de nuestras capacidades mentales y las ideas materializadas.</a:t>
            </a:r>
            <a:endParaRPr/>
          </a:p>
          <a:p>
            <a:pPr marL="0" marR="0" lvl="0" indent="0" algn="l" rtl="0">
              <a:spcBef>
                <a:spcPts val="0"/>
              </a:spcBef>
              <a:spcAft>
                <a:spcPts val="0"/>
              </a:spcAft>
              <a:buNone/>
            </a:pPr>
            <a:endParaRPr sz="2000">
              <a:solidFill>
                <a:schemeClr val="dk1"/>
              </a:solidFill>
              <a:latin typeface="Calibri"/>
              <a:ea typeface="Calibri"/>
              <a:cs typeface="Calibri"/>
              <a:sym typeface="Calibri"/>
            </a:endParaRPr>
          </a:p>
          <a:p>
            <a:pPr marL="0" marR="0" lvl="0" indent="0" algn="l" rtl="0">
              <a:spcBef>
                <a:spcPts val="0"/>
              </a:spcBef>
              <a:spcAft>
                <a:spcPts val="0"/>
              </a:spcAft>
              <a:buNone/>
            </a:pPr>
            <a:r>
              <a:rPr lang="en-US" sz="2000">
                <a:solidFill>
                  <a:schemeClr val="dk1"/>
                </a:solidFill>
                <a:latin typeface="Calibri"/>
                <a:ea typeface="Calibri"/>
                <a:cs typeface="Calibri"/>
                <a:sym typeface="Calibri"/>
              </a:rPr>
              <a:t>La creatividad es una habilidad mental que es preciso cultivar, para lo cual es necesario ser flexibles y saber adaptarse a nuevas situaciones. Si bien, la idea que se forma en el proceso creativo, es una propuesta Ideal, el diseñador debe ser capaz de adaptarla a su propia realidad.</a:t>
            </a:r>
            <a:endParaRPr sz="2000">
              <a:solidFill>
                <a:schemeClr val="dk1"/>
              </a:solidFill>
              <a:latin typeface="Calibri"/>
              <a:ea typeface="Calibri"/>
              <a:cs typeface="Calibri"/>
              <a:sym typeface="Calibri"/>
            </a:endParaRPr>
          </a:p>
        </p:txBody>
      </p:sp>
      <p:sp>
        <p:nvSpPr>
          <p:cNvPr id="419" name="Google Shape;419;p32"/>
          <p:cNvSpPr/>
          <p:nvPr/>
        </p:nvSpPr>
        <p:spPr>
          <a:xfrm>
            <a:off x="3200400" y="0"/>
            <a:ext cx="5943600" cy="1219201"/>
          </a:xfrm>
          <a:prstGeom prst="rect">
            <a:avLst/>
          </a:prstGeom>
          <a:solidFill>
            <a:srgbClr val="EC982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20" name="Google Shape;420;p32"/>
          <p:cNvSpPr txBox="1"/>
          <p:nvPr/>
        </p:nvSpPr>
        <p:spPr>
          <a:xfrm>
            <a:off x="3352800" y="65782"/>
            <a:ext cx="5638800" cy="107721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800" b="1">
                <a:solidFill>
                  <a:srgbClr val="000000"/>
                </a:solidFill>
                <a:latin typeface="Calibri"/>
                <a:ea typeface="Calibri"/>
                <a:cs typeface="Calibri"/>
                <a:sym typeface="Calibri"/>
              </a:rPr>
              <a:t>A manera de conclusión…</a:t>
            </a:r>
            <a:endParaRPr/>
          </a:p>
          <a:p>
            <a:pPr marL="0" marR="0" lvl="0" indent="0" algn="l" rtl="0">
              <a:spcBef>
                <a:spcPts val="0"/>
              </a:spcBef>
              <a:spcAft>
                <a:spcPts val="0"/>
              </a:spcAft>
              <a:buNone/>
            </a:pPr>
            <a:r>
              <a:rPr lang="en-US" sz="1800" b="1">
                <a:solidFill>
                  <a:srgbClr val="000000"/>
                </a:solidFill>
                <a:latin typeface="Calibri"/>
                <a:ea typeface="Calibri"/>
                <a:cs typeface="Calibri"/>
                <a:sym typeface="Calibri"/>
              </a:rPr>
              <a:t>La importancia de la creatividad en el diseñador industrial</a:t>
            </a:r>
            <a:endParaRPr sz="1800">
              <a:solidFill>
                <a:srgbClr val="000000"/>
              </a:solidFill>
              <a:latin typeface="Calibri"/>
              <a:ea typeface="Calibri"/>
              <a:cs typeface="Calibri"/>
              <a:sym typeface="Calibri"/>
            </a:endParaRPr>
          </a:p>
        </p:txBody>
      </p:sp>
      <p:sp>
        <p:nvSpPr>
          <p:cNvPr id="421" name="Google Shape;421;p32"/>
          <p:cNvSpPr txBox="1"/>
          <p:nvPr/>
        </p:nvSpPr>
        <p:spPr>
          <a:xfrm>
            <a:off x="571500" y="2133600"/>
            <a:ext cx="144780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400" b="1">
                <a:solidFill>
                  <a:schemeClr val="dk1"/>
                </a:solidFill>
                <a:latin typeface="Radley"/>
                <a:ea typeface="Radley"/>
                <a:cs typeface="Radley"/>
                <a:sym typeface="Radley"/>
              </a:rPr>
              <a:t>ideal</a:t>
            </a:r>
            <a:endParaRPr sz="4400" b="1">
              <a:solidFill>
                <a:schemeClr val="dk1"/>
              </a:solidFill>
              <a:latin typeface="Radley"/>
              <a:ea typeface="Radley"/>
              <a:cs typeface="Radley"/>
              <a:sym typeface="Radley"/>
            </a:endParaRPr>
          </a:p>
        </p:txBody>
      </p:sp>
      <p:sp>
        <p:nvSpPr>
          <p:cNvPr id="422" name="Google Shape;422;p32"/>
          <p:cNvSpPr txBox="1"/>
          <p:nvPr/>
        </p:nvSpPr>
        <p:spPr>
          <a:xfrm>
            <a:off x="571500" y="3726359"/>
            <a:ext cx="144780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400" b="1">
                <a:solidFill>
                  <a:schemeClr val="dk1"/>
                </a:solidFill>
                <a:latin typeface="Radley"/>
                <a:ea typeface="Radley"/>
                <a:cs typeface="Radley"/>
                <a:sym typeface="Radley"/>
              </a:rPr>
              <a:t>real</a:t>
            </a:r>
            <a:endParaRPr sz="4400" b="1">
              <a:solidFill>
                <a:schemeClr val="dk1"/>
              </a:solidFill>
              <a:latin typeface="Radley"/>
              <a:ea typeface="Radley"/>
              <a:cs typeface="Radley"/>
              <a:sym typeface="Radley"/>
            </a:endParaRPr>
          </a:p>
        </p:txBody>
      </p:sp>
      <p:sp>
        <p:nvSpPr>
          <p:cNvPr id="423" name="Google Shape;423;p32"/>
          <p:cNvSpPr/>
          <p:nvPr/>
        </p:nvSpPr>
        <p:spPr>
          <a:xfrm>
            <a:off x="2019300" y="2514600"/>
            <a:ext cx="723900" cy="1828800"/>
          </a:xfrm>
          <a:prstGeom prst="curvedLeftArrow">
            <a:avLst>
              <a:gd name="adj1" fmla="val 25000"/>
              <a:gd name="adj2" fmla="val 50000"/>
              <a:gd name="adj3" fmla="val 25000"/>
            </a:avLst>
          </a:prstGeom>
          <a:solidFill>
            <a:srgbClr val="2760CB"/>
          </a:solidFill>
          <a:ln w="9525" cap="flat" cmpd="sng">
            <a:solidFill>
              <a:srgbClr val="2760C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427"/>
        <p:cNvGrpSpPr/>
        <p:nvPr/>
      </p:nvGrpSpPr>
      <p:grpSpPr>
        <a:xfrm>
          <a:off x="0" y="0"/>
          <a:ext cx="0" cy="0"/>
          <a:chOff x="0" y="0"/>
          <a:chExt cx="0" cy="0"/>
        </a:xfrm>
      </p:grpSpPr>
      <p:sp>
        <p:nvSpPr>
          <p:cNvPr id="428" name="Google Shape;428;p33"/>
          <p:cNvSpPr txBox="1"/>
          <p:nvPr/>
        </p:nvSpPr>
        <p:spPr>
          <a:xfrm>
            <a:off x="3200400" y="1752600"/>
            <a:ext cx="4953000" cy="267765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000">
                <a:solidFill>
                  <a:schemeClr val="dk1"/>
                </a:solidFill>
                <a:latin typeface="Calibri"/>
                <a:ea typeface="Calibri"/>
                <a:cs typeface="Calibri"/>
                <a:sym typeface="Calibri"/>
              </a:rPr>
              <a:t>La creatividad aplicada a la solución de los problemas encontrados durante el proceso de diseño es una competencia fundamental en el diseñador, pues este, además de afrontar los retos productivos y tecnológicos debe dar respuestas coherentes a todas las circunstancias encontradas en la relación </a:t>
            </a:r>
            <a:r>
              <a:rPr lang="en-US" sz="2800" b="1">
                <a:solidFill>
                  <a:schemeClr val="dk1"/>
                </a:solidFill>
                <a:latin typeface="Calibri"/>
                <a:ea typeface="Calibri"/>
                <a:cs typeface="Calibri"/>
                <a:sym typeface="Calibri"/>
              </a:rPr>
              <a:t>hombre-objeto</a:t>
            </a:r>
            <a:r>
              <a:rPr lang="en-US" sz="2000">
                <a:solidFill>
                  <a:schemeClr val="dk1"/>
                </a:solidFill>
                <a:latin typeface="Calibri"/>
                <a:ea typeface="Calibri"/>
                <a:cs typeface="Calibri"/>
                <a:sym typeface="Calibri"/>
              </a:rPr>
              <a:t>.</a:t>
            </a:r>
            <a:endParaRPr sz="2000">
              <a:solidFill>
                <a:schemeClr val="dk1"/>
              </a:solidFill>
              <a:latin typeface="Calibri"/>
              <a:ea typeface="Calibri"/>
              <a:cs typeface="Calibri"/>
              <a:sym typeface="Calibri"/>
            </a:endParaRPr>
          </a:p>
        </p:txBody>
      </p:sp>
      <p:sp>
        <p:nvSpPr>
          <p:cNvPr id="429" name="Google Shape;429;p33"/>
          <p:cNvSpPr/>
          <p:nvPr/>
        </p:nvSpPr>
        <p:spPr>
          <a:xfrm>
            <a:off x="3200400" y="0"/>
            <a:ext cx="5943600" cy="1219201"/>
          </a:xfrm>
          <a:prstGeom prst="rect">
            <a:avLst/>
          </a:prstGeom>
          <a:solidFill>
            <a:srgbClr val="EC982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30" name="Google Shape;430;p33"/>
          <p:cNvSpPr txBox="1"/>
          <p:nvPr/>
        </p:nvSpPr>
        <p:spPr>
          <a:xfrm>
            <a:off x="3352800" y="228600"/>
            <a:ext cx="5638800" cy="83099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b="1">
                <a:solidFill>
                  <a:srgbClr val="000000"/>
                </a:solidFill>
                <a:latin typeface="Calibri"/>
                <a:ea typeface="Calibri"/>
                <a:cs typeface="Calibri"/>
                <a:sym typeface="Calibri"/>
              </a:rPr>
              <a:t>La importancia de la creatividad en el diseñador industrial</a:t>
            </a:r>
            <a:endParaRPr sz="2400">
              <a:solidFill>
                <a:srgbClr val="000000"/>
              </a:solidFill>
              <a:latin typeface="Calibri"/>
              <a:ea typeface="Calibri"/>
              <a:cs typeface="Calibri"/>
              <a:sym typeface="Calibri"/>
            </a:endParaRPr>
          </a:p>
        </p:txBody>
      </p:sp>
      <p:pic>
        <p:nvPicPr>
          <p:cNvPr id="431" name="Google Shape;431;p33"/>
          <p:cNvPicPr preferRelativeResize="0"/>
          <p:nvPr/>
        </p:nvPicPr>
        <p:blipFill rotWithShape="1">
          <a:blip r:embed="rId3">
            <a:alphaModFix/>
          </a:blip>
          <a:srcRect/>
          <a:stretch/>
        </p:blipFill>
        <p:spPr>
          <a:xfrm>
            <a:off x="3200400" y="4648200"/>
            <a:ext cx="4648200" cy="1529257"/>
          </a:xfrm>
          <a:prstGeom prst="rect">
            <a:avLst/>
          </a:prstGeom>
          <a:noFill/>
          <a:ln>
            <a:noFill/>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435"/>
        <p:cNvGrpSpPr/>
        <p:nvPr/>
      </p:nvGrpSpPr>
      <p:grpSpPr>
        <a:xfrm>
          <a:off x="0" y="0"/>
          <a:ext cx="0" cy="0"/>
          <a:chOff x="0" y="0"/>
          <a:chExt cx="0" cy="0"/>
        </a:xfrm>
      </p:grpSpPr>
      <p:sp>
        <p:nvSpPr>
          <p:cNvPr id="436" name="Google Shape;436;p34"/>
          <p:cNvSpPr txBox="1"/>
          <p:nvPr/>
        </p:nvSpPr>
        <p:spPr>
          <a:xfrm>
            <a:off x="4191000" y="1828800"/>
            <a:ext cx="4495800" cy="4154983"/>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a:solidFill>
                  <a:schemeClr val="dk1"/>
                </a:solidFill>
                <a:latin typeface="Calibri"/>
                <a:ea typeface="Calibri"/>
                <a:cs typeface="Calibri"/>
                <a:sym typeface="Calibri"/>
              </a:rPr>
              <a:t>El diseño, como muchas otras profesiones, son resolutotas de problemas, para lo cual debe tenerse en cuenta la comprensión clara del problema que se tiene que solucionar, así como de una vasta documentación del mismo, con lo que el diseñador estará más capacitado para relacionar los elementos fundamentales que implica su propuesta de diseño. </a:t>
            </a:r>
            <a:endParaRPr sz="2400">
              <a:solidFill>
                <a:schemeClr val="dk1"/>
              </a:solidFill>
              <a:latin typeface="Calibri"/>
              <a:ea typeface="Calibri"/>
              <a:cs typeface="Calibri"/>
              <a:sym typeface="Calibri"/>
            </a:endParaRPr>
          </a:p>
        </p:txBody>
      </p:sp>
      <p:sp>
        <p:nvSpPr>
          <p:cNvPr id="437" name="Google Shape;437;p34"/>
          <p:cNvSpPr/>
          <p:nvPr/>
        </p:nvSpPr>
        <p:spPr>
          <a:xfrm>
            <a:off x="4191000" y="0"/>
            <a:ext cx="4953000" cy="1219201"/>
          </a:xfrm>
          <a:prstGeom prst="rect">
            <a:avLst/>
          </a:prstGeom>
          <a:solidFill>
            <a:srgbClr val="EC982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38" name="Google Shape;438;p34"/>
          <p:cNvSpPr txBox="1"/>
          <p:nvPr/>
        </p:nvSpPr>
        <p:spPr>
          <a:xfrm>
            <a:off x="4267200" y="152400"/>
            <a:ext cx="4724400" cy="83099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b="1">
                <a:solidFill>
                  <a:srgbClr val="000000"/>
                </a:solidFill>
                <a:latin typeface="Calibri"/>
                <a:ea typeface="Calibri"/>
                <a:cs typeface="Calibri"/>
                <a:sym typeface="Calibri"/>
              </a:rPr>
              <a:t>La importancia de la creatividad en el diseñador industrial</a:t>
            </a:r>
            <a:endParaRPr sz="2400">
              <a:solidFill>
                <a:srgbClr val="000000"/>
              </a:solidFill>
              <a:latin typeface="Calibri"/>
              <a:ea typeface="Calibri"/>
              <a:cs typeface="Calibri"/>
              <a:sym typeface="Calibri"/>
            </a:endParaRPr>
          </a:p>
        </p:txBody>
      </p:sp>
      <p:pic>
        <p:nvPicPr>
          <p:cNvPr id="439" name="Google Shape;439;p34" descr="disec3b1oinvestigacion.jpg"/>
          <p:cNvPicPr preferRelativeResize="0"/>
          <p:nvPr/>
        </p:nvPicPr>
        <p:blipFill rotWithShape="1">
          <a:blip r:embed="rId3">
            <a:alphaModFix/>
          </a:blip>
          <a:srcRect/>
          <a:stretch/>
        </p:blipFill>
        <p:spPr>
          <a:xfrm>
            <a:off x="0" y="3200400"/>
            <a:ext cx="3971265" cy="2641600"/>
          </a:xfrm>
          <a:prstGeom prst="rect">
            <a:avLst/>
          </a:prstGeom>
          <a:noFill/>
          <a:ln>
            <a:noFill/>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443"/>
        <p:cNvGrpSpPr/>
        <p:nvPr/>
      </p:nvGrpSpPr>
      <p:grpSpPr>
        <a:xfrm>
          <a:off x="0" y="0"/>
          <a:ext cx="0" cy="0"/>
          <a:chOff x="0" y="0"/>
          <a:chExt cx="0" cy="0"/>
        </a:xfrm>
      </p:grpSpPr>
      <p:sp>
        <p:nvSpPr>
          <p:cNvPr id="444" name="Google Shape;444;p35"/>
          <p:cNvSpPr txBox="1"/>
          <p:nvPr/>
        </p:nvSpPr>
        <p:spPr>
          <a:xfrm>
            <a:off x="1615692" y="609600"/>
            <a:ext cx="5699508" cy="255454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000">
                <a:solidFill>
                  <a:schemeClr val="dk1"/>
                </a:solidFill>
                <a:latin typeface="Calibri"/>
                <a:ea typeface="Calibri"/>
                <a:cs typeface="Calibri"/>
                <a:sym typeface="Calibri"/>
              </a:rPr>
              <a:t>Es preciso que el diseñador comprenda que la creatividad es su potencial transformativo de la realidad, el proceso creativo que tenga, se basa en sus procesos cognitivos y la manera en cómo los comunica fuera de él.</a:t>
            </a:r>
            <a:endParaRPr/>
          </a:p>
          <a:p>
            <a:pPr marL="0" marR="0" lvl="0" indent="0" algn="l" rtl="0">
              <a:spcBef>
                <a:spcPts val="0"/>
              </a:spcBef>
              <a:spcAft>
                <a:spcPts val="0"/>
              </a:spcAft>
              <a:buNone/>
            </a:pPr>
            <a:r>
              <a:rPr lang="en-US" sz="2000">
                <a:solidFill>
                  <a:schemeClr val="dk1"/>
                </a:solidFill>
                <a:latin typeface="Calibri"/>
                <a:ea typeface="Calibri"/>
                <a:cs typeface="Calibri"/>
                <a:sym typeface="Calibri"/>
              </a:rPr>
              <a:t>En el diseño industrial, el usuario se convierte en el centro del proceso creativo así como la experimentación iterativa de las posibles soluciones.</a:t>
            </a:r>
            <a:endParaRPr sz="2000">
              <a:solidFill>
                <a:schemeClr val="dk1"/>
              </a:solidFill>
              <a:latin typeface="Calibri"/>
              <a:ea typeface="Calibri"/>
              <a:cs typeface="Calibri"/>
              <a:sym typeface="Calibri"/>
            </a:endParaRPr>
          </a:p>
        </p:txBody>
      </p:sp>
      <p:pic>
        <p:nvPicPr>
          <p:cNvPr id="445" name="Google Shape;445;p35"/>
          <p:cNvPicPr preferRelativeResize="0"/>
          <p:nvPr/>
        </p:nvPicPr>
        <p:blipFill rotWithShape="1">
          <a:blip r:embed="rId3">
            <a:alphaModFix/>
          </a:blip>
          <a:srcRect/>
          <a:stretch/>
        </p:blipFill>
        <p:spPr>
          <a:xfrm>
            <a:off x="1447800" y="3276600"/>
            <a:ext cx="5912617" cy="3251565"/>
          </a:xfrm>
          <a:prstGeom prst="rect">
            <a:avLst/>
          </a:prstGeom>
          <a:noFill/>
          <a:ln>
            <a:noFill/>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449"/>
        <p:cNvGrpSpPr/>
        <p:nvPr/>
      </p:nvGrpSpPr>
      <p:grpSpPr>
        <a:xfrm>
          <a:off x="0" y="0"/>
          <a:ext cx="0" cy="0"/>
          <a:chOff x="0" y="0"/>
          <a:chExt cx="0" cy="0"/>
        </a:xfrm>
      </p:grpSpPr>
      <p:pic>
        <p:nvPicPr>
          <p:cNvPr id="450" name="Google Shape;450;p36"/>
          <p:cNvPicPr preferRelativeResize="0"/>
          <p:nvPr/>
        </p:nvPicPr>
        <p:blipFill rotWithShape="1">
          <a:blip r:embed="rId3">
            <a:alphaModFix/>
          </a:blip>
          <a:srcRect/>
          <a:stretch/>
        </p:blipFill>
        <p:spPr>
          <a:xfrm>
            <a:off x="559" y="990600"/>
            <a:ext cx="9143441" cy="4343400"/>
          </a:xfrm>
          <a:prstGeom prst="rect">
            <a:avLst/>
          </a:prstGeom>
          <a:noFill/>
          <a:ln>
            <a:noFill/>
          </a:ln>
        </p:spPr>
      </p:pic>
      <p:sp>
        <p:nvSpPr>
          <p:cNvPr id="451" name="Google Shape;451;p36"/>
          <p:cNvSpPr txBox="1"/>
          <p:nvPr/>
        </p:nvSpPr>
        <p:spPr>
          <a:xfrm>
            <a:off x="2209800" y="3048000"/>
            <a:ext cx="1600200"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b="1">
                <a:solidFill>
                  <a:schemeClr val="dk1"/>
                </a:solidFill>
                <a:latin typeface="Radley"/>
                <a:ea typeface="Radley"/>
                <a:cs typeface="Radley"/>
                <a:sym typeface="Radley"/>
              </a:rPr>
              <a:t>problema</a:t>
            </a:r>
            <a:endParaRPr sz="2400" b="1">
              <a:solidFill>
                <a:schemeClr val="dk1"/>
              </a:solidFill>
              <a:latin typeface="Radley"/>
              <a:ea typeface="Radley"/>
              <a:cs typeface="Radley"/>
              <a:sym typeface="Radley"/>
            </a:endParaRPr>
          </a:p>
        </p:txBody>
      </p:sp>
      <p:sp>
        <p:nvSpPr>
          <p:cNvPr id="452" name="Google Shape;452;p36"/>
          <p:cNvSpPr txBox="1"/>
          <p:nvPr/>
        </p:nvSpPr>
        <p:spPr>
          <a:xfrm>
            <a:off x="5410200" y="3045767"/>
            <a:ext cx="1600200"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b="1">
                <a:solidFill>
                  <a:schemeClr val="dk1"/>
                </a:solidFill>
                <a:latin typeface="Radley"/>
                <a:ea typeface="Radley"/>
                <a:cs typeface="Radley"/>
                <a:sym typeface="Radley"/>
              </a:rPr>
              <a:t>solución</a:t>
            </a:r>
            <a:endParaRPr sz="2400" b="1">
              <a:solidFill>
                <a:schemeClr val="dk1"/>
              </a:solidFill>
              <a:latin typeface="Radley"/>
              <a:ea typeface="Radley"/>
              <a:cs typeface="Radley"/>
              <a:sym typeface="Radley"/>
            </a:endParaRPr>
          </a:p>
        </p:txBody>
      </p:sp>
      <p:sp>
        <p:nvSpPr>
          <p:cNvPr id="453" name="Google Shape;453;p36"/>
          <p:cNvSpPr/>
          <p:nvPr/>
        </p:nvSpPr>
        <p:spPr>
          <a:xfrm>
            <a:off x="2057400" y="0"/>
            <a:ext cx="4953000" cy="762001"/>
          </a:xfrm>
          <a:prstGeom prst="rect">
            <a:avLst/>
          </a:prstGeom>
          <a:solidFill>
            <a:srgbClr val="EC982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457"/>
        <p:cNvGrpSpPr/>
        <p:nvPr/>
      </p:nvGrpSpPr>
      <p:grpSpPr>
        <a:xfrm>
          <a:off x="0" y="0"/>
          <a:ext cx="0" cy="0"/>
          <a:chOff x="0" y="0"/>
          <a:chExt cx="0" cy="0"/>
        </a:xfrm>
      </p:grpSpPr>
      <p:sp>
        <p:nvSpPr>
          <p:cNvPr id="458" name="Google Shape;458;p37"/>
          <p:cNvSpPr txBox="1"/>
          <p:nvPr/>
        </p:nvSpPr>
        <p:spPr>
          <a:xfrm>
            <a:off x="4191000" y="1981200"/>
            <a:ext cx="4533900" cy="31700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000">
                <a:solidFill>
                  <a:schemeClr val="dk1"/>
                </a:solidFill>
                <a:latin typeface="Calibri"/>
                <a:ea typeface="Calibri"/>
                <a:cs typeface="Calibri"/>
                <a:sym typeface="Calibri"/>
              </a:rPr>
              <a:t>El proceso creativo del diseño se ha convertido en objeto de atención para diferentes investigadores porque destaca en el uso de numerosos herramientas facilitadoras que estimulan el pensamiento visual como forma de comunicación y la colaboración y co-creación como estrategias que favorecen de retroalimentación, ambos dentro del proceso creativo. </a:t>
            </a:r>
            <a:endParaRPr sz="2000">
              <a:solidFill>
                <a:schemeClr val="dk1"/>
              </a:solidFill>
              <a:latin typeface="Calibri"/>
              <a:ea typeface="Calibri"/>
              <a:cs typeface="Calibri"/>
              <a:sym typeface="Calibri"/>
            </a:endParaRPr>
          </a:p>
        </p:txBody>
      </p:sp>
      <p:sp>
        <p:nvSpPr>
          <p:cNvPr id="459" name="Google Shape;459;p37"/>
          <p:cNvSpPr/>
          <p:nvPr/>
        </p:nvSpPr>
        <p:spPr>
          <a:xfrm>
            <a:off x="4191000" y="0"/>
            <a:ext cx="4953000" cy="1219201"/>
          </a:xfrm>
          <a:prstGeom prst="rect">
            <a:avLst/>
          </a:prstGeom>
          <a:solidFill>
            <a:srgbClr val="EC982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60" name="Google Shape;460;p37"/>
          <p:cNvSpPr txBox="1"/>
          <p:nvPr/>
        </p:nvSpPr>
        <p:spPr>
          <a:xfrm>
            <a:off x="4267200" y="152400"/>
            <a:ext cx="4724400" cy="83099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b="1">
                <a:solidFill>
                  <a:srgbClr val="000000"/>
                </a:solidFill>
                <a:latin typeface="Calibri"/>
                <a:ea typeface="Calibri"/>
                <a:cs typeface="Calibri"/>
                <a:sym typeface="Calibri"/>
              </a:rPr>
              <a:t>La importancia de la creatividad en el diseñador industrial</a:t>
            </a:r>
            <a:endParaRPr sz="2400">
              <a:solidFill>
                <a:srgbClr val="000000"/>
              </a:solidFill>
              <a:latin typeface="Calibri"/>
              <a:ea typeface="Calibri"/>
              <a:cs typeface="Calibri"/>
              <a:sym typeface="Calibri"/>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464"/>
        <p:cNvGrpSpPr/>
        <p:nvPr/>
      </p:nvGrpSpPr>
      <p:grpSpPr>
        <a:xfrm>
          <a:off x="0" y="0"/>
          <a:ext cx="0" cy="0"/>
          <a:chOff x="0" y="0"/>
          <a:chExt cx="0" cy="0"/>
        </a:xfrm>
      </p:grpSpPr>
      <p:sp>
        <p:nvSpPr>
          <p:cNvPr id="465" name="Google Shape;465;p38"/>
          <p:cNvSpPr txBox="1"/>
          <p:nvPr/>
        </p:nvSpPr>
        <p:spPr>
          <a:xfrm>
            <a:off x="990600" y="1905000"/>
            <a:ext cx="3962400" cy="3170099"/>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US" sz="2000">
                <a:solidFill>
                  <a:schemeClr val="dk1"/>
                </a:solidFill>
                <a:latin typeface="Calibri"/>
                <a:ea typeface="Calibri"/>
                <a:cs typeface="Calibri"/>
                <a:sym typeface="Calibri"/>
              </a:rPr>
              <a:t>La creatividad y el proceso creativo son conceptos que han generado interés desde diversas perspectivas, por lo que existen numerosas aproximaciones teóricas y metodológicas al respecto, así como existe una gran proliferación de herramientas que facilitan el proceso creativo, las cuales es preciso conocer  con mayor detalle.</a:t>
            </a:r>
            <a:endParaRPr sz="2000">
              <a:solidFill>
                <a:schemeClr val="dk1"/>
              </a:solidFill>
              <a:latin typeface="Calibri"/>
              <a:ea typeface="Calibri"/>
              <a:cs typeface="Calibri"/>
              <a:sym typeface="Calibri"/>
            </a:endParaRPr>
          </a:p>
        </p:txBody>
      </p:sp>
      <p:sp>
        <p:nvSpPr>
          <p:cNvPr id="466" name="Google Shape;466;p38"/>
          <p:cNvSpPr/>
          <p:nvPr/>
        </p:nvSpPr>
        <p:spPr>
          <a:xfrm>
            <a:off x="0" y="0"/>
            <a:ext cx="4953000" cy="1219201"/>
          </a:xfrm>
          <a:prstGeom prst="rect">
            <a:avLst/>
          </a:prstGeom>
          <a:solidFill>
            <a:srgbClr val="EC982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67" name="Google Shape;467;p38"/>
          <p:cNvSpPr txBox="1"/>
          <p:nvPr/>
        </p:nvSpPr>
        <p:spPr>
          <a:xfrm>
            <a:off x="76200" y="152400"/>
            <a:ext cx="4724400" cy="83099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b="1">
                <a:solidFill>
                  <a:srgbClr val="000000"/>
                </a:solidFill>
                <a:latin typeface="Calibri"/>
                <a:ea typeface="Calibri"/>
                <a:cs typeface="Calibri"/>
                <a:sym typeface="Calibri"/>
              </a:rPr>
              <a:t>La importancia de la creatividad en el diseñador industrial</a:t>
            </a:r>
            <a:endParaRPr sz="2400">
              <a:solidFill>
                <a:srgbClr val="000000"/>
              </a:solidFill>
              <a:latin typeface="Calibri"/>
              <a:ea typeface="Calibri"/>
              <a:cs typeface="Calibri"/>
              <a:sym typeface="Calibri"/>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471"/>
        <p:cNvGrpSpPr/>
        <p:nvPr/>
      </p:nvGrpSpPr>
      <p:grpSpPr>
        <a:xfrm>
          <a:off x="0" y="0"/>
          <a:ext cx="0" cy="0"/>
          <a:chOff x="0" y="0"/>
          <a:chExt cx="0" cy="0"/>
        </a:xfrm>
      </p:grpSpPr>
      <p:sp>
        <p:nvSpPr>
          <p:cNvPr id="472" name="Google Shape;472;p39"/>
          <p:cNvSpPr txBox="1"/>
          <p:nvPr/>
        </p:nvSpPr>
        <p:spPr>
          <a:xfrm>
            <a:off x="838200" y="562689"/>
            <a:ext cx="5638800" cy="5232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800" b="1">
                <a:solidFill>
                  <a:srgbClr val="CB0F66"/>
                </a:solidFill>
                <a:latin typeface="Calibri"/>
                <a:ea typeface="Calibri"/>
                <a:cs typeface="Calibri"/>
                <a:sym typeface="Calibri"/>
              </a:rPr>
              <a:t>Bibliografía</a:t>
            </a:r>
            <a:endParaRPr sz="1800">
              <a:solidFill>
                <a:srgbClr val="CB0F66"/>
              </a:solidFill>
              <a:latin typeface="Calibri"/>
              <a:ea typeface="Calibri"/>
              <a:cs typeface="Calibri"/>
              <a:sym typeface="Calibri"/>
            </a:endParaRPr>
          </a:p>
        </p:txBody>
      </p:sp>
      <p:sp>
        <p:nvSpPr>
          <p:cNvPr id="473" name="Google Shape;473;p39"/>
          <p:cNvSpPr txBox="1"/>
          <p:nvPr/>
        </p:nvSpPr>
        <p:spPr>
          <a:xfrm>
            <a:off x="838200" y="1639907"/>
            <a:ext cx="5867400" cy="418576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a:solidFill>
                  <a:schemeClr val="dk1"/>
                </a:solidFill>
                <a:latin typeface="Calibri"/>
                <a:ea typeface="Calibri"/>
                <a:cs typeface="Calibri"/>
                <a:sym typeface="Calibri"/>
              </a:rPr>
              <a:t>Botella, M., Glaveanu, V., Zenasni, F., Storme, M., Myszkowski, N., Wolff, M., &amp; Lubart, T. (2013). </a:t>
            </a:r>
            <a:r>
              <a:rPr lang="en-US" sz="1400" i="1">
                <a:solidFill>
                  <a:schemeClr val="dk1"/>
                </a:solidFill>
                <a:latin typeface="Calibri"/>
                <a:ea typeface="Calibri"/>
                <a:cs typeface="Calibri"/>
                <a:sym typeface="Calibri"/>
              </a:rPr>
              <a:t>How artists create: Creative process and multivariate factors. Learning and Individual Differences</a:t>
            </a:r>
            <a:r>
              <a:rPr lang="en-US" sz="1400">
                <a:solidFill>
                  <a:schemeClr val="dk1"/>
                </a:solidFill>
                <a:latin typeface="Calibri"/>
                <a:ea typeface="Calibri"/>
                <a:cs typeface="Calibri"/>
                <a:sym typeface="Calibri"/>
              </a:rPr>
              <a:t>, 26, 161– 170.</a:t>
            </a:r>
            <a:endParaRPr/>
          </a:p>
          <a:p>
            <a:pPr marL="0" marR="0" lvl="0" indent="0" algn="l" rtl="0">
              <a:spcBef>
                <a:spcPts val="0"/>
              </a:spcBef>
              <a:spcAft>
                <a:spcPts val="0"/>
              </a:spcAft>
              <a:buNone/>
            </a:pPr>
            <a:r>
              <a:rPr lang="en-US" sz="1400">
                <a:solidFill>
                  <a:schemeClr val="dk1"/>
                </a:solidFill>
                <a:latin typeface="Calibri"/>
                <a:ea typeface="Calibri"/>
                <a:cs typeface="Calibri"/>
                <a:sym typeface="Calibri"/>
              </a:rPr>
              <a:t> </a:t>
            </a:r>
            <a:endParaRPr/>
          </a:p>
          <a:p>
            <a:pPr marL="0" marR="0" lvl="0" indent="0" algn="l" rtl="0">
              <a:spcBef>
                <a:spcPts val="0"/>
              </a:spcBef>
              <a:spcAft>
                <a:spcPts val="0"/>
              </a:spcAft>
              <a:buNone/>
            </a:pPr>
            <a:r>
              <a:rPr lang="en-US" sz="1400">
                <a:solidFill>
                  <a:schemeClr val="dk1"/>
                </a:solidFill>
                <a:latin typeface="Calibri"/>
                <a:ea typeface="Calibri"/>
                <a:cs typeface="Calibri"/>
                <a:sym typeface="Calibri"/>
              </a:rPr>
              <a:t>Chan, J., Bruce, J., &amp; Gonsalves, R. (2015). </a:t>
            </a:r>
            <a:r>
              <a:rPr lang="en-US" sz="1400" i="1">
                <a:solidFill>
                  <a:schemeClr val="dk1"/>
                </a:solidFill>
                <a:latin typeface="Calibri"/>
                <a:ea typeface="Calibri"/>
                <a:cs typeface="Calibri"/>
                <a:sym typeface="Calibri"/>
              </a:rPr>
              <a:t>Seeking and finding: Creative processes of 21st century painter</a:t>
            </a:r>
            <a:r>
              <a:rPr lang="en-US" sz="1400">
                <a:solidFill>
                  <a:schemeClr val="dk1"/>
                </a:solidFill>
                <a:latin typeface="Calibri"/>
                <a:ea typeface="Calibri"/>
                <a:cs typeface="Calibri"/>
                <a:sym typeface="Calibri"/>
              </a:rPr>
              <a:t>s. Poetics, 48, 21–41. </a:t>
            </a:r>
            <a:r>
              <a:rPr lang="en-US" sz="1400" u="sng">
                <a:solidFill>
                  <a:schemeClr val="dk1"/>
                </a:solidFill>
                <a:latin typeface="Calibri"/>
                <a:ea typeface="Calibri"/>
                <a:cs typeface="Calibri"/>
                <a:sym typeface="Calibri"/>
                <a:hlinkClick r:id="rId3">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http://doi.org/10.1016/j.poetic.2014.11.001</a:t>
            </a:r>
            <a:endParaRPr sz="1400">
              <a:solidFill>
                <a:schemeClr val="dk1"/>
              </a:solidFill>
              <a:latin typeface="Calibri"/>
              <a:ea typeface="Calibri"/>
              <a:cs typeface="Calibri"/>
              <a:sym typeface="Calibri"/>
            </a:endParaRPr>
          </a:p>
          <a:p>
            <a:pPr marL="0" marR="0" lvl="0" indent="0" algn="l" rtl="0">
              <a:spcBef>
                <a:spcPts val="0"/>
              </a:spcBef>
              <a:spcAft>
                <a:spcPts val="0"/>
              </a:spcAft>
              <a:buNone/>
            </a:pPr>
            <a:endParaRPr sz="1400">
              <a:solidFill>
                <a:schemeClr val="dk1"/>
              </a:solidFill>
              <a:latin typeface="Calibri"/>
              <a:ea typeface="Calibri"/>
              <a:cs typeface="Calibri"/>
              <a:sym typeface="Calibri"/>
            </a:endParaRPr>
          </a:p>
          <a:p>
            <a:pPr marL="0" marR="0" lvl="0" indent="0" algn="l" rtl="0">
              <a:spcBef>
                <a:spcPts val="0"/>
              </a:spcBef>
              <a:spcAft>
                <a:spcPts val="0"/>
              </a:spcAft>
              <a:buNone/>
            </a:pPr>
            <a:r>
              <a:rPr lang="en-US" sz="1400">
                <a:solidFill>
                  <a:schemeClr val="dk1"/>
                </a:solidFill>
                <a:latin typeface="Calibri"/>
                <a:ea typeface="Calibri"/>
                <a:cs typeface="Calibri"/>
                <a:sym typeface="Calibri"/>
              </a:rPr>
              <a:t>La Fundació Privada per a la Creativació. (19 de 03 de 2015). </a:t>
            </a:r>
            <a:r>
              <a:rPr lang="en-US" sz="1400" i="1">
                <a:solidFill>
                  <a:schemeClr val="dk1"/>
                </a:solidFill>
                <a:latin typeface="Calibri"/>
                <a:ea typeface="Calibri"/>
                <a:cs typeface="Calibri"/>
                <a:sym typeface="Calibri"/>
              </a:rPr>
              <a:t>Definición de cratividad por varios autores</a:t>
            </a:r>
            <a:r>
              <a:rPr lang="en-US" sz="1400">
                <a:solidFill>
                  <a:schemeClr val="dk1"/>
                </a:solidFill>
                <a:latin typeface="Calibri"/>
                <a:ea typeface="Calibri"/>
                <a:cs typeface="Calibri"/>
                <a:sym typeface="Calibri"/>
              </a:rPr>
              <a:t>. (CESW, Productor) Obtenido de Fundación privada para la creativación: </a:t>
            </a:r>
            <a:r>
              <a:rPr lang="en-US" sz="1400" u="sng">
                <a:solidFill>
                  <a:schemeClr val="dk1"/>
                </a:solidFill>
                <a:latin typeface="Calibri"/>
                <a:ea typeface="Calibri"/>
                <a:cs typeface="Calibri"/>
                <a:sym typeface="Calibri"/>
                <a:hlinkClick r:id="rId4">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https://www.fundaciocreativacio.org/es/blog/el-blog-creativador/definicion-de-creatividad-por-varios-autores/</a:t>
            </a:r>
            <a:endParaRPr sz="1400">
              <a:solidFill>
                <a:schemeClr val="dk1"/>
              </a:solidFill>
              <a:latin typeface="Calibri"/>
              <a:ea typeface="Calibri"/>
              <a:cs typeface="Calibri"/>
              <a:sym typeface="Calibri"/>
            </a:endParaRPr>
          </a:p>
          <a:p>
            <a:pPr marL="0" marR="0" lvl="0" indent="0" algn="l" rtl="0">
              <a:spcBef>
                <a:spcPts val="0"/>
              </a:spcBef>
              <a:spcAft>
                <a:spcPts val="0"/>
              </a:spcAft>
              <a:buNone/>
            </a:pPr>
            <a:endParaRPr sz="1400">
              <a:solidFill>
                <a:schemeClr val="dk1"/>
              </a:solidFill>
              <a:latin typeface="Calibri"/>
              <a:ea typeface="Calibri"/>
              <a:cs typeface="Calibri"/>
              <a:sym typeface="Calibri"/>
            </a:endParaRPr>
          </a:p>
          <a:p>
            <a:pPr marL="0" marR="0" lvl="0" indent="0" algn="l" rtl="0">
              <a:spcBef>
                <a:spcPts val="0"/>
              </a:spcBef>
              <a:spcAft>
                <a:spcPts val="0"/>
              </a:spcAft>
              <a:buNone/>
            </a:pPr>
            <a:r>
              <a:rPr lang="en-US" sz="1400">
                <a:solidFill>
                  <a:schemeClr val="dk1"/>
                </a:solidFill>
                <a:latin typeface="Calibri"/>
                <a:ea typeface="Calibri"/>
                <a:cs typeface="Calibri"/>
                <a:sym typeface="Calibri"/>
              </a:rPr>
              <a:t>Corujo Quesada, R. M., Borges Gutiérrez, H. A., &amp; Rodríguez Izquierdo, N. J. La creatividad artística. Fundamentos teóricos y psicológicos desde lo pedagógico. </a:t>
            </a:r>
            <a:r>
              <a:rPr lang="en-US" sz="1400" i="1">
                <a:solidFill>
                  <a:schemeClr val="dk1"/>
                </a:solidFill>
                <a:latin typeface="Calibri"/>
                <a:ea typeface="Calibri"/>
                <a:cs typeface="Calibri"/>
                <a:sym typeface="Calibri"/>
              </a:rPr>
              <a:t>Integra Educativa</a:t>
            </a:r>
            <a:r>
              <a:rPr lang="en-US" sz="1400">
                <a:solidFill>
                  <a:schemeClr val="dk1"/>
                </a:solidFill>
                <a:latin typeface="Calibri"/>
                <a:ea typeface="Calibri"/>
                <a:cs typeface="Calibri"/>
                <a:sym typeface="Calibri"/>
              </a:rPr>
              <a:t> </a:t>
            </a:r>
            <a:r>
              <a:rPr lang="en-US" sz="1400" i="1">
                <a:solidFill>
                  <a:schemeClr val="dk1"/>
                </a:solidFill>
                <a:latin typeface="Calibri"/>
                <a:ea typeface="Calibri"/>
                <a:cs typeface="Calibri"/>
                <a:sym typeface="Calibri"/>
              </a:rPr>
              <a:t>, IX</a:t>
            </a:r>
            <a:r>
              <a:rPr lang="en-US" sz="1400">
                <a:solidFill>
                  <a:schemeClr val="dk1"/>
                </a:solidFill>
                <a:latin typeface="Calibri"/>
                <a:ea typeface="Calibri"/>
                <a:cs typeface="Calibri"/>
                <a:sym typeface="Calibri"/>
              </a:rPr>
              <a:t> (1).</a:t>
            </a:r>
            <a:endParaRPr/>
          </a:p>
          <a:p>
            <a:pPr marL="0" marR="0" lvl="0" indent="0" algn="l" rtl="0">
              <a:spcBef>
                <a:spcPts val="0"/>
              </a:spcBef>
              <a:spcAft>
                <a:spcPts val="0"/>
              </a:spcAft>
              <a:buNone/>
            </a:pPr>
            <a:endParaRPr sz="1400">
              <a:solidFill>
                <a:schemeClr val="dk1"/>
              </a:solidFill>
              <a:latin typeface="Calibri"/>
              <a:ea typeface="Calibri"/>
              <a:cs typeface="Calibri"/>
              <a:sym typeface="Calibri"/>
            </a:endParaRPr>
          </a:p>
          <a:p>
            <a:pPr marL="0" marR="0" lvl="0" indent="0" algn="l" rtl="0">
              <a:spcBef>
                <a:spcPts val="0"/>
              </a:spcBef>
              <a:spcAft>
                <a:spcPts val="0"/>
              </a:spcAft>
              <a:buNone/>
            </a:pPr>
            <a:r>
              <a:rPr lang="en-US" sz="1400">
                <a:solidFill>
                  <a:schemeClr val="dk1"/>
                </a:solidFill>
                <a:latin typeface="Calibri"/>
                <a:ea typeface="Calibri"/>
                <a:cs typeface="Calibri"/>
                <a:sym typeface="Calibri"/>
              </a:rPr>
              <a:t>Csikszentmihalyi, M. (Septiembre-Octubre de 1997). Felicidad y Creatividad. </a:t>
            </a:r>
            <a:r>
              <a:rPr lang="en-US" sz="1400" i="1">
                <a:solidFill>
                  <a:schemeClr val="dk1"/>
                </a:solidFill>
                <a:latin typeface="Calibri"/>
                <a:ea typeface="Calibri"/>
                <a:cs typeface="Calibri"/>
                <a:sym typeface="Calibri"/>
              </a:rPr>
              <a:t>The Futurist</a:t>
            </a:r>
            <a:r>
              <a:rPr lang="en-US" sz="1400">
                <a:solidFill>
                  <a:schemeClr val="dk1"/>
                </a:solidFill>
                <a:latin typeface="Calibri"/>
                <a:ea typeface="Calibri"/>
                <a:cs typeface="Calibri"/>
                <a:sym typeface="Calibri"/>
              </a:rPr>
              <a:t> .</a:t>
            </a:r>
            <a:endParaRPr/>
          </a:p>
          <a:p>
            <a:pPr marL="0" marR="0" lvl="0" indent="0" algn="l" rtl="0">
              <a:spcBef>
                <a:spcPts val="0"/>
              </a:spcBef>
              <a:spcAft>
                <a:spcPts val="0"/>
              </a:spcAft>
              <a:buNone/>
            </a:pPr>
            <a:endParaRPr sz="1400">
              <a:solidFill>
                <a:schemeClr val="dk1"/>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Google Shape;126;p4"/>
          <p:cNvSpPr/>
          <p:nvPr/>
        </p:nvSpPr>
        <p:spPr>
          <a:xfrm>
            <a:off x="0" y="0"/>
            <a:ext cx="6096000" cy="1295400"/>
          </a:xfrm>
          <a:prstGeom prst="rect">
            <a:avLst/>
          </a:prstGeom>
          <a:solidFill>
            <a:srgbClr val="EC982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27" name="Google Shape;127;p4"/>
          <p:cNvSpPr txBox="1"/>
          <p:nvPr/>
        </p:nvSpPr>
        <p:spPr>
          <a:xfrm>
            <a:off x="2514600" y="228600"/>
            <a:ext cx="3581400" cy="83099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800" b="1">
                <a:solidFill>
                  <a:schemeClr val="dk1"/>
                </a:solidFill>
                <a:latin typeface="Calibri"/>
                <a:ea typeface="Calibri"/>
                <a:cs typeface="Calibri"/>
                <a:sym typeface="Calibri"/>
              </a:rPr>
              <a:t>Introducción</a:t>
            </a:r>
            <a:endParaRPr sz="4800" b="1">
              <a:solidFill>
                <a:schemeClr val="dk1"/>
              </a:solidFill>
              <a:latin typeface="Calibri"/>
              <a:ea typeface="Calibri"/>
              <a:cs typeface="Calibri"/>
              <a:sym typeface="Calibri"/>
            </a:endParaRPr>
          </a:p>
        </p:txBody>
      </p:sp>
      <p:pic>
        <p:nvPicPr>
          <p:cNvPr id="128" name="Google Shape;128;p4" descr="8008fbd901bde589bd52a2de270f8c64.jpg"/>
          <p:cNvPicPr preferRelativeResize="0"/>
          <p:nvPr/>
        </p:nvPicPr>
        <p:blipFill rotWithShape="1">
          <a:blip r:embed="rId3">
            <a:alphaModFix/>
          </a:blip>
          <a:srcRect l="12430" r="12992"/>
          <a:stretch/>
        </p:blipFill>
        <p:spPr>
          <a:xfrm>
            <a:off x="762000" y="1752600"/>
            <a:ext cx="4114800" cy="4343400"/>
          </a:xfrm>
          <a:prstGeom prst="rect">
            <a:avLst/>
          </a:prstGeom>
          <a:noFill/>
          <a:ln>
            <a:noFill/>
          </a:ln>
        </p:spPr>
      </p:pic>
      <p:sp>
        <p:nvSpPr>
          <p:cNvPr id="129" name="Google Shape;129;p4"/>
          <p:cNvSpPr txBox="1"/>
          <p:nvPr/>
        </p:nvSpPr>
        <p:spPr>
          <a:xfrm>
            <a:off x="4876800" y="2514600"/>
            <a:ext cx="3581400" cy="267765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a:solidFill>
                  <a:schemeClr val="dk1"/>
                </a:solidFill>
                <a:latin typeface="Calibri"/>
                <a:ea typeface="Calibri"/>
                <a:cs typeface="Calibri"/>
                <a:sym typeface="Calibri"/>
              </a:rPr>
              <a:t>La creatividad forma parte de nuestra vida cotidiana, no solamente tiene que ver con las cosas que creamos si no como resolvemos día a día los problemas que enfrentamos.</a:t>
            </a:r>
            <a:endParaRPr sz="2400">
              <a:solidFill>
                <a:schemeClr val="dk1"/>
              </a:solidFill>
              <a:latin typeface="Calibri"/>
              <a:ea typeface="Calibri"/>
              <a:cs typeface="Calibri"/>
              <a:sym typeface="Calibri"/>
            </a:endParaRPr>
          </a:p>
          <a:p>
            <a:pPr marL="0" marR="0" lvl="0" indent="0" algn="l" rtl="0">
              <a:spcBef>
                <a:spcPts val="0"/>
              </a:spcBef>
              <a:spcAft>
                <a:spcPts val="0"/>
              </a:spcAft>
              <a:buNone/>
            </a:pPr>
            <a:endParaRPr sz="2400">
              <a:solidFill>
                <a:schemeClr val="dk1"/>
              </a:solidFill>
              <a:latin typeface="Calibri"/>
              <a:ea typeface="Calibri"/>
              <a:cs typeface="Calibri"/>
              <a:sym typeface="Calibri"/>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477"/>
        <p:cNvGrpSpPr/>
        <p:nvPr/>
      </p:nvGrpSpPr>
      <p:grpSpPr>
        <a:xfrm>
          <a:off x="0" y="0"/>
          <a:ext cx="0" cy="0"/>
          <a:chOff x="0" y="0"/>
          <a:chExt cx="0" cy="0"/>
        </a:xfrm>
      </p:grpSpPr>
      <p:sp>
        <p:nvSpPr>
          <p:cNvPr id="478" name="Google Shape;478;p40"/>
          <p:cNvSpPr txBox="1"/>
          <p:nvPr/>
        </p:nvSpPr>
        <p:spPr>
          <a:xfrm>
            <a:off x="838200" y="562689"/>
            <a:ext cx="5638800" cy="5232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800" b="1">
                <a:solidFill>
                  <a:srgbClr val="5B101D"/>
                </a:solidFill>
                <a:latin typeface="Calibri"/>
                <a:ea typeface="Calibri"/>
                <a:cs typeface="Calibri"/>
                <a:sym typeface="Calibri"/>
              </a:rPr>
              <a:t>Bibliografía</a:t>
            </a:r>
            <a:endParaRPr sz="1800">
              <a:solidFill>
                <a:srgbClr val="5B101D"/>
              </a:solidFill>
              <a:latin typeface="Calibri"/>
              <a:ea typeface="Calibri"/>
              <a:cs typeface="Calibri"/>
              <a:sym typeface="Calibri"/>
            </a:endParaRPr>
          </a:p>
        </p:txBody>
      </p:sp>
      <p:sp>
        <p:nvSpPr>
          <p:cNvPr id="479" name="Google Shape;479;p40"/>
          <p:cNvSpPr txBox="1"/>
          <p:nvPr/>
        </p:nvSpPr>
        <p:spPr>
          <a:xfrm>
            <a:off x="838200" y="1639907"/>
            <a:ext cx="5867400" cy="461664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a:solidFill>
                  <a:schemeClr val="dk1"/>
                </a:solidFill>
                <a:latin typeface="Calibri"/>
                <a:ea typeface="Calibri"/>
                <a:cs typeface="Calibri"/>
                <a:sym typeface="Calibri"/>
              </a:rPr>
              <a:t>Bravo Ibarra, E. R., Serrano, L. F., Rico Guerrero, J. F., &amp; Lozano Ramírez, L. (2016). Proceso creativo: definición, modelos y dominios de interés. Una revisión de literatura. </a:t>
            </a:r>
            <a:r>
              <a:rPr lang="en-US" sz="1400" i="1">
                <a:solidFill>
                  <a:schemeClr val="dk1"/>
                </a:solidFill>
                <a:latin typeface="Calibri"/>
                <a:ea typeface="Calibri"/>
                <a:cs typeface="Calibri"/>
                <a:sym typeface="Calibri"/>
              </a:rPr>
              <a:t>Acta del V Congreso Internacional de Gestión Tecnológica e Innovación</a:t>
            </a:r>
            <a:r>
              <a:rPr lang="en-US" sz="1400">
                <a:solidFill>
                  <a:schemeClr val="dk1"/>
                </a:solidFill>
                <a:latin typeface="Calibri"/>
                <a:ea typeface="Calibri"/>
                <a:cs typeface="Calibri"/>
                <a:sym typeface="Calibri"/>
              </a:rPr>
              <a:t> (págs. 1-27). Bucaramanga: Comunidad Colombiana de Gestión Tecnológica.</a:t>
            </a:r>
            <a:endParaRPr/>
          </a:p>
          <a:p>
            <a:pPr marL="0" marR="0" lvl="0" indent="0" algn="l" rtl="0">
              <a:spcBef>
                <a:spcPts val="0"/>
              </a:spcBef>
              <a:spcAft>
                <a:spcPts val="0"/>
              </a:spcAft>
              <a:buNone/>
            </a:pPr>
            <a:endParaRPr sz="1400">
              <a:solidFill>
                <a:schemeClr val="dk1"/>
              </a:solidFill>
              <a:latin typeface="Calibri"/>
              <a:ea typeface="Calibri"/>
              <a:cs typeface="Calibri"/>
              <a:sym typeface="Calibri"/>
            </a:endParaRPr>
          </a:p>
          <a:p>
            <a:pPr marL="0" marR="0" lvl="0" indent="0" algn="l" rtl="0">
              <a:spcBef>
                <a:spcPts val="0"/>
              </a:spcBef>
              <a:spcAft>
                <a:spcPts val="0"/>
              </a:spcAft>
              <a:buNone/>
            </a:pPr>
            <a:r>
              <a:rPr lang="en-US" sz="1400">
                <a:solidFill>
                  <a:schemeClr val="dk1"/>
                </a:solidFill>
                <a:latin typeface="Calibri"/>
                <a:ea typeface="Calibri"/>
                <a:cs typeface="Calibri"/>
                <a:sym typeface="Calibri"/>
              </a:rPr>
              <a:t>De Bono, E. (1984). </a:t>
            </a:r>
            <a:r>
              <a:rPr lang="en-US" sz="1400" i="1">
                <a:solidFill>
                  <a:schemeClr val="dk1"/>
                </a:solidFill>
                <a:latin typeface="Calibri"/>
                <a:ea typeface="Calibri"/>
                <a:cs typeface="Calibri"/>
                <a:sym typeface="Calibri"/>
              </a:rPr>
              <a:t>El pensamiento creativo.</a:t>
            </a:r>
            <a:r>
              <a:rPr lang="en-US" sz="1400">
                <a:solidFill>
                  <a:schemeClr val="dk1"/>
                </a:solidFill>
                <a:latin typeface="Calibri"/>
                <a:ea typeface="Calibri"/>
                <a:cs typeface="Calibri"/>
                <a:sym typeface="Calibri"/>
              </a:rPr>
              <a:t> México: paidós.</a:t>
            </a:r>
            <a:endParaRPr/>
          </a:p>
          <a:p>
            <a:pPr marL="0" marR="0" lvl="0" indent="0" algn="l" rtl="0">
              <a:spcBef>
                <a:spcPts val="0"/>
              </a:spcBef>
              <a:spcAft>
                <a:spcPts val="0"/>
              </a:spcAft>
              <a:buNone/>
            </a:pPr>
            <a:r>
              <a:rPr lang="en-US" sz="1400">
                <a:solidFill>
                  <a:schemeClr val="dk1"/>
                </a:solidFill>
                <a:latin typeface="Calibri"/>
                <a:ea typeface="Calibri"/>
                <a:cs typeface="Calibri"/>
                <a:sym typeface="Calibri"/>
              </a:rPr>
              <a:t>Pascale, P. (2005). ¿Dónde está la creatividad? Una aproximación al modelo de sistemas de Mihaly Csikszentmihalyi . </a:t>
            </a:r>
            <a:r>
              <a:rPr lang="en-US" sz="1400" i="1">
                <a:solidFill>
                  <a:schemeClr val="dk1"/>
                </a:solidFill>
                <a:latin typeface="Calibri"/>
                <a:ea typeface="Calibri"/>
                <a:cs typeface="Calibri"/>
                <a:sym typeface="Calibri"/>
              </a:rPr>
              <a:t>Arte, Individuo y Sociedad</a:t>
            </a:r>
            <a:r>
              <a:rPr lang="en-US" sz="1400">
                <a:solidFill>
                  <a:schemeClr val="dk1"/>
                </a:solidFill>
                <a:latin typeface="Calibri"/>
                <a:ea typeface="Calibri"/>
                <a:cs typeface="Calibri"/>
                <a:sym typeface="Calibri"/>
              </a:rPr>
              <a:t> </a:t>
            </a:r>
            <a:r>
              <a:rPr lang="en-US" sz="1400" i="1">
                <a:solidFill>
                  <a:schemeClr val="dk1"/>
                </a:solidFill>
                <a:latin typeface="Calibri"/>
                <a:ea typeface="Calibri"/>
                <a:cs typeface="Calibri"/>
                <a:sym typeface="Calibri"/>
              </a:rPr>
              <a:t>, 17</a:t>
            </a:r>
            <a:r>
              <a:rPr lang="en-US" sz="1400">
                <a:solidFill>
                  <a:schemeClr val="dk1"/>
                </a:solidFill>
                <a:latin typeface="Calibri"/>
                <a:ea typeface="Calibri"/>
                <a:cs typeface="Calibri"/>
                <a:sym typeface="Calibri"/>
              </a:rPr>
              <a:t>, 61-84.</a:t>
            </a:r>
            <a:endParaRPr/>
          </a:p>
          <a:p>
            <a:pPr marL="0" marR="0" lvl="0" indent="0" algn="l" rtl="0">
              <a:spcBef>
                <a:spcPts val="0"/>
              </a:spcBef>
              <a:spcAft>
                <a:spcPts val="0"/>
              </a:spcAft>
              <a:buNone/>
            </a:pPr>
            <a:endParaRPr sz="1400">
              <a:solidFill>
                <a:schemeClr val="dk1"/>
              </a:solidFill>
              <a:latin typeface="Calibri"/>
              <a:ea typeface="Calibri"/>
              <a:cs typeface="Calibri"/>
              <a:sym typeface="Calibri"/>
            </a:endParaRPr>
          </a:p>
          <a:p>
            <a:pPr marL="0" marR="0" lvl="0" indent="0" algn="l" rtl="0">
              <a:spcBef>
                <a:spcPts val="0"/>
              </a:spcBef>
              <a:spcAft>
                <a:spcPts val="0"/>
              </a:spcAft>
              <a:buNone/>
            </a:pPr>
            <a:r>
              <a:rPr lang="en-US" sz="1400">
                <a:solidFill>
                  <a:schemeClr val="dk1"/>
                </a:solidFill>
                <a:latin typeface="Calibri"/>
                <a:ea typeface="Calibri"/>
                <a:cs typeface="Calibri"/>
                <a:sym typeface="Calibri"/>
              </a:rPr>
              <a:t>Repensadores. (28 de 11 de 2014). </a:t>
            </a:r>
            <a:r>
              <a:rPr lang="en-US" sz="1400" i="1">
                <a:solidFill>
                  <a:schemeClr val="dk1"/>
                </a:solidFill>
                <a:latin typeface="Calibri"/>
                <a:ea typeface="Calibri"/>
                <a:cs typeface="Calibri"/>
                <a:sym typeface="Calibri"/>
              </a:rPr>
              <a:t>$ escuelas de pensamiento creativo</a:t>
            </a:r>
            <a:r>
              <a:rPr lang="en-US" sz="1400">
                <a:solidFill>
                  <a:schemeClr val="dk1"/>
                </a:solidFill>
                <a:latin typeface="Calibri"/>
                <a:ea typeface="Calibri"/>
                <a:cs typeface="Calibri"/>
                <a:sym typeface="Calibri"/>
              </a:rPr>
              <a:t>. Recuperado el 11 de 04 de 2020, de Creatividad para repensar producto, servicios, organizaciones y territorios: </a:t>
            </a:r>
            <a:r>
              <a:rPr lang="en-US" sz="1400" u="sng">
                <a:solidFill>
                  <a:schemeClr val="dk1"/>
                </a:solidFill>
                <a:latin typeface="Calibri"/>
                <a:ea typeface="Calibri"/>
                <a:cs typeface="Calibri"/>
                <a:sym typeface="Calibri"/>
                <a:hlinkClick r:id="rId3">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http://repensadores.es/4-escuelas-de-pensamiento-creativo/</a:t>
            </a:r>
            <a:endParaRPr sz="1400">
              <a:solidFill>
                <a:schemeClr val="dk1"/>
              </a:solidFill>
              <a:latin typeface="Calibri"/>
              <a:ea typeface="Calibri"/>
              <a:cs typeface="Calibri"/>
              <a:sym typeface="Calibri"/>
            </a:endParaRPr>
          </a:p>
          <a:p>
            <a:pPr marL="0" marR="0" lvl="0" indent="0" algn="l" rtl="0">
              <a:spcBef>
                <a:spcPts val="0"/>
              </a:spcBef>
              <a:spcAft>
                <a:spcPts val="0"/>
              </a:spcAft>
              <a:buNone/>
            </a:pPr>
            <a:endParaRPr sz="1400">
              <a:solidFill>
                <a:schemeClr val="dk1"/>
              </a:solidFill>
              <a:latin typeface="Calibri"/>
              <a:ea typeface="Calibri"/>
              <a:cs typeface="Calibri"/>
              <a:sym typeface="Calibri"/>
            </a:endParaRPr>
          </a:p>
          <a:p>
            <a:pPr marL="0" marR="0" lvl="0" indent="0" algn="l" rtl="0">
              <a:spcBef>
                <a:spcPts val="0"/>
              </a:spcBef>
              <a:spcAft>
                <a:spcPts val="0"/>
              </a:spcAft>
              <a:buNone/>
            </a:pPr>
            <a:r>
              <a:rPr lang="en-US" sz="1400">
                <a:solidFill>
                  <a:schemeClr val="dk1"/>
                </a:solidFill>
                <a:latin typeface="Calibri"/>
                <a:ea typeface="Calibri"/>
                <a:cs typeface="Calibri"/>
                <a:sym typeface="Calibri"/>
              </a:rPr>
              <a:t>Torrance, E. P. (1977). </a:t>
            </a:r>
            <a:r>
              <a:rPr lang="en-US" sz="1400" i="1">
                <a:solidFill>
                  <a:schemeClr val="dk1"/>
                </a:solidFill>
                <a:latin typeface="Calibri"/>
                <a:ea typeface="Calibri"/>
                <a:cs typeface="Calibri"/>
                <a:sym typeface="Calibri"/>
              </a:rPr>
              <a:t>Educación y capacidad creativa.</a:t>
            </a:r>
            <a:r>
              <a:rPr lang="en-US" sz="1400">
                <a:solidFill>
                  <a:schemeClr val="dk1"/>
                </a:solidFill>
                <a:latin typeface="Calibri"/>
                <a:ea typeface="Calibri"/>
                <a:cs typeface="Calibri"/>
                <a:sym typeface="Calibri"/>
              </a:rPr>
              <a:t> (J. Piqué, Trad.) Madrid, España : Ediciones Morova.</a:t>
            </a:r>
            <a:endParaRPr/>
          </a:p>
          <a:p>
            <a:pPr marL="0" marR="0" lvl="0" indent="0" algn="l" rtl="0">
              <a:spcBef>
                <a:spcPts val="0"/>
              </a:spcBef>
              <a:spcAft>
                <a:spcPts val="0"/>
              </a:spcAft>
              <a:buNone/>
            </a:pPr>
            <a:endParaRPr sz="1400">
              <a:solidFill>
                <a:schemeClr val="dk1"/>
              </a:solidFill>
              <a:latin typeface="Calibri"/>
              <a:ea typeface="Calibri"/>
              <a:cs typeface="Calibri"/>
              <a:sym typeface="Calibri"/>
            </a:endParaRPr>
          </a:p>
          <a:p>
            <a:pPr marL="0" marR="0" lvl="0" indent="0" algn="l" rtl="0">
              <a:spcBef>
                <a:spcPts val="0"/>
              </a:spcBef>
              <a:spcAft>
                <a:spcPts val="0"/>
              </a:spcAft>
              <a:buNone/>
            </a:pPr>
            <a:r>
              <a:rPr lang="en-US" sz="1400">
                <a:solidFill>
                  <a:schemeClr val="dk1"/>
                </a:solidFill>
                <a:latin typeface="Calibri"/>
                <a:ea typeface="Calibri"/>
                <a:cs typeface="Calibri"/>
                <a:sym typeface="Calibri"/>
              </a:rPr>
              <a:t>Villamizar Acevedo, G. (2012). La creatividad desde la perspectiva de los estudiantes universitarios. (UAM, Ed.) </a:t>
            </a:r>
            <a:r>
              <a:rPr lang="en-US" sz="1400" i="1">
                <a:solidFill>
                  <a:schemeClr val="dk1"/>
                </a:solidFill>
                <a:latin typeface="Calibri"/>
                <a:ea typeface="Calibri"/>
                <a:cs typeface="Calibri"/>
                <a:sym typeface="Calibri"/>
              </a:rPr>
              <a:t>REICE. Revista Iberoamericana sobre Calidad, Eficacioa y Cambio en Educación.</a:t>
            </a:r>
            <a:r>
              <a:rPr lang="en-US" sz="1400">
                <a:solidFill>
                  <a:schemeClr val="dk1"/>
                </a:solidFill>
                <a:latin typeface="Calibri"/>
                <a:ea typeface="Calibri"/>
                <a:cs typeface="Calibri"/>
                <a:sym typeface="Calibri"/>
              </a:rPr>
              <a:t> </a:t>
            </a:r>
            <a:r>
              <a:rPr lang="en-US" sz="1400" i="1">
                <a:solidFill>
                  <a:schemeClr val="dk1"/>
                </a:solidFill>
                <a:latin typeface="Calibri"/>
                <a:ea typeface="Calibri"/>
                <a:cs typeface="Calibri"/>
                <a:sym typeface="Calibri"/>
              </a:rPr>
              <a:t>, 10</a:t>
            </a:r>
            <a:r>
              <a:rPr lang="en-US" sz="1400">
                <a:solidFill>
                  <a:schemeClr val="dk1"/>
                </a:solidFill>
                <a:latin typeface="Calibri"/>
                <a:ea typeface="Calibri"/>
                <a:cs typeface="Calibri"/>
                <a:sym typeface="Calibri"/>
              </a:rPr>
              <a:t> (2).</a:t>
            </a:r>
            <a:endParaRPr sz="1400">
              <a:solidFill>
                <a:schemeClr val="dk1"/>
              </a:solidFill>
              <a:latin typeface="Calibri"/>
              <a:ea typeface="Calibri"/>
              <a:cs typeface="Calibri"/>
              <a:sym typeface="Calibri"/>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483"/>
        <p:cNvGrpSpPr/>
        <p:nvPr/>
      </p:nvGrpSpPr>
      <p:grpSpPr>
        <a:xfrm>
          <a:off x="0" y="0"/>
          <a:ext cx="0" cy="0"/>
          <a:chOff x="0" y="0"/>
          <a:chExt cx="0" cy="0"/>
        </a:xfrm>
      </p:grpSpPr>
      <p:sp>
        <p:nvSpPr>
          <p:cNvPr id="484" name="Google Shape;484;p41"/>
          <p:cNvSpPr txBox="1"/>
          <p:nvPr/>
        </p:nvSpPr>
        <p:spPr>
          <a:xfrm>
            <a:off x="838200" y="562689"/>
            <a:ext cx="5638800" cy="5232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800" b="1">
                <a:solidFill>
                  <a:srgbClr val="5B101D"/>
                </a:solidFill>
                <a:latin typeface="Calibri"/>
                <a:ea typeface="Calibri"/>
                <a:cs typeface="Calibri"/>
                <a:sym typeface="Calibri"/>
              </a:rPr>
              <a:t>Bibliografía</a:t>
            </a:r>
            <a:endParaRPr sz="1800">
              <a:solidFill>
                <a:srgbClr val="5B101D"/>
              </a:solidFill>
              <a:latin typeface="Calibri"/>
              <a:ea typeface="Calibri"/>
              <a:cs typeface="Calibri"/>
              <a:sym typeface="Calibri"/>
            </a:endParaRPr>
          </a:p>
        </p:txBody>
      </p:sp>
      <p:sp>
        <p:nvSpPr>
          <p:cNvPr id="485" name="Google Shape;485;p41"/>
          <p:cNvSpPr txBox="1"/>
          <p:nvPr/>
        </p:nvSpPr>
        <p:spPr>
          <a:xfrm>
            <a:off x="838200" y="1639907"/>
            <a:ext cx="5867400" cy="138499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a:solidFill>
                  <a:schemeClr val="dk1"/>
                </a:solidFill>
                <a:latin typeface="Calibri"/>
                <a:ea typeface="Calibri"/>
                <a:cs typeface="Calibri"/>
                <a:sym typeface="Calibri"/>
              </a:rPr>
              <a:t>Lubart, T. (2001). </a:t>
            </a:r>
            <a:r>
              <a:rPr lang="en-US" sz="1400" i="1">
                <a:solidFill>
                  <a:schemeClr val="dk1"/>
                </a:solidFill>
                <a:latin typeface="Calibri"/>
                <a:ea typeface="Calibri"/>
                <a:cs typeface="Calibri"/>
                <a:sym typeface="Calibri"/>
              </a:rPr>
              <a:t>Models of the Creative Process : Past , Present and Future</a:t>
            </a:r>
            <a:r>
              <a:rPr lang="en-US" sz="1400">
                <a:solidFill>
                  <a:schemeClr val="dk1"/>
                </a:solidFill>
                <a:latin typeface="Calibri"/>
                <a:ea typeface="Calibri"/>
                <a:cs typeface="Calibri"/>
                <a:sym typeface="Calibri"/>
              </a:rPr>
              <a:t>. Creativity Research Journal, 13(3), 295–308.</a:t>
            </a:r>
            <a:endParaRPr/>
          </a:p>
          <a:p>
            <a:pPr marL="0" marR="0" lvl="0" indent="0" algn="l" rtl="0">
              <a:spcBef>
                <a:spcPts val="0"/>
              </a:spcBef>
              <a:spcAft>
                <a:spcPts val="0"/>
              </a:spcAft>
              <a:buNone/>
            </a:pPr>
            <a:endParaRPr sz="1400">
              <a:solidFill>
                <a:schemeClr val="dk1"/>
              </a:solidFill>
              <a:latin typeface="Calibri"/>
              <a:ea typeface="Calibri"/>
              <a:cs typeface="Calibri"/>
              <a:sym typeface="Calibri"/>
            </a:endParaRPr>
          </a:p>
          <a:p>
            <a:pPr marL="0" marR="0" lvl="0" indent="0" algn="l" rtl="0">
              <a:spcBef>
                <a:spcPts val="0"/>
              </a:spcBef>
              <a:spcAft>
                <a:spcPts val="0"/>
              </a:spcAft>
              <a:buNone/>
            </a:pPr>
            <a:r>
              <a:rPr lang="en-US" sz="1400">
                <a:solidFill>
                  <a:schemeClr val="dk1"/>
                </a:solidFill>
                <a:latin typeface="Calibri"/>
                <a:ea typeface="Calibri"/>
                <a:cs typeface="Calibri"/>
                <a:sym typeface="Calibri"/>
              </a:rPr>
              <a:t>Sadler-Smith, E. (2015). </a:t>
            </a:r>
            <a:r>
              <a:rPr lang="en-US" sz="1400" i="1">
                <a:solidFill>
                  <a:schemeClr val="dk1"/>
                </a:solidFill>
                <a:latin typeface="Calibri"/>
                <a:ea typeface="Calibri"/>
                <a:cs typeface="Calibri"/>
                <a:sym typeface="Calibri"/>
              </a:rPr>
              <a:t>Wallas’ Four-Stage Model of the Creative Process: More Than Meets the Eye?</a:t>
            </a:r>
            <a:r>
              <a:rPr lang="en-US" sz="1400">
                <a:solidFill>
                  <a:schemeClr val="dk1"/>
                </a:solidFill>
                <a:latin typeface="Calibri"/>
                <a:ea typeface="Calibri"/>
                <a:cs typeface="Calibri"/>
                <a:sym typeface="Calibri"/>
              </a:rPr>
              <a:t> Creativity Research Journal, 27(4), 342–352. http://doi.org/10.1080/10400419.2015.1087277</a:t>
            </a:r>
            <a:endParaRPr sz="1400">
              <a:solidFill>
                <a:schemeClr val="dk1"/>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Google Shape;134;p5"/>
          <p:cNvSpPr txBox="1"/>
          <p:nvPr/>
        </p:nvSpPr>
        <p:spPr>
          <a:xfrm>
            <a:off x="228600" y="1516797"/>
            <a:ext cx="4953000" cy="5262979"/>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US" sz="2400">
                <a:solidFill>
                  <a:schemeClr val="dk1"/>
                </a:solidFill>
                <a:latin typeface="Calibri"/>
                <a:ea typeface="Calibri"/>
                <a:cs typeface="Calibri"/>
                <a:sym typeface="Calibri"/>
              </a:rPr>
              <a:t>A veces se considera que la creatividad es tarea de aquellas personas que poseen un talento natural especial o poseen cierta dosis de locura. </a:t>
            </a:r>
            <a:r>
              <a:rPr lang="en-US" sz="2400" b="1">
                <a:solidFill>
                  <a:schemeClr val="dk1"/>
                </a:solidFill>
                <a:latin typeface="Calibri"/>
                <a:ea typeface="Calibri"/>
                <a:cs typeface="Calibri"/>
                <a:sym typeface="Calibri"/>
              </a:rPr>
              <a:t>Esta es una creencia errónea</a:t>
            </a:r>
            <a:r>
              <a:rPr lang="en-US" sz="2400">
                <a:solidFill>
                  <a:schemeClr val="dk1"/>
                </a:solidFill>
                <a:latin typeface="Calibri"/>
                <a:ea typeface="Calibri"/>
                <a:cs typeface="Calibri"/>
                <a:sym typeface="Calibri"/>
              </a:rPr>
              <a:t>.</a:t>
            </a:r>
            <a:endParaRPr/>
          </a:p>
          <a:p>
            <a:pPr marL="0" marR="0" lvl="0" indent="0" algn="r" rtl="0">
              <a:spcBef>
                <a:spcPts val="0"/>
              </a:spcBef>
              <a:spcAft>
                <a:spcPts val="0"/>
              </a:spcAft>
              <a:buNone/>
            </a:pPr>
            <a:r>
              <a:rPr lang="en-US" sz="2400">
                <a:solidFill>
                  <a:schemeClr val="dk1"/>
                </a:solidFill>
                <a:latin typeface="Calibri"/>
                <a:ea typeface="Calibri"/>
                <a:cs typeface="Calibri"/>
                <a:sym typeface="Calibri"/>
              </a:rPr>
              <a:t> </a:t>
            </a:r>
            <a:endParaRPr/>
          </a:p>
          <a:p>
            <a:pPr marL="0" marR="0" lvl="0" indent="0" algn="r" rtl="0">
              <a:spcBef>
                <a:spcPts val="0"/>
              </a:spcBef>
              <a:spcAft>
                <a:spcPts val="0"/>
              </a:spcAft>
              <a:buNone/>
            </a:pPr>
            <a:r>
              <a:rPr lang="en-US" sz="2400" b="1">
                <a:solidFill>
                  <a:schemeClr val="dk1"/>
                </a:solidFill>
                <a:latin typeface="Calibri"/>
                <a:ea typeface="Calibri"/>
                <a:cs typeface="Calibri"/>
                <a:sym typeface="Calibri"/>
              </a:rPr>
              <a:t>La creatividad </a:t>
            </a:r>
            <a:r>
              <a:rPr lang="en-US" sz="2400">
                <a:solidFill>
                  <a:schemeClr val="dk1"/>
                </a:solidFill>
                <a:latin typeface="Calibri"/>
                <a:ea typeface="Calibri"/>
                <a:cs typeface="Calibri"/>
                <a:sym typeface="Calibri"/>
              </a:rPr>
              <a:t>nos ayuda en todas las actividades que realizamos, nos permite adelantarnos y buscar más allá de las pautas conocidas o los caminos establecidos, </a:t>
            </a:r>
            <a:r>
              <a:rPr lang="en-US" sz="2400" b="1">
                <a:solidFill>
                  <a:schemeClr val="dk1"/>
                </a:solidFill>
                <a:latin typeface="Calibri"/>
                <a:ea typeface="Calibri"/>
                <a:cs typeface="Calibri"/>
                <a:sym typeface="Calibri"/>
              </a:rPr>
              <a:t>nos posibilita lograr cambios</a:t>
            </a:r>
            <a:r>
              <a:rPr lang="en-US" sz="2400">
                <a:solidFill>
                  <a:schemeClr val="dk1"/>
                </a:solidFill>
                <a:latin typeface="Calibri"/>
                <a:ea typeface="Calibri"/>
                <a:cs typeface="Calibri"/>
                <a:sym typeface="Calibri"/>
              </a:rPr>
              <a:t>.</a:t>
            </a:r>
            <a:endParaRPr sz="2400">
              <a:solidFill>
                <a:schemeClr val="dk1"/>
              </a:solidFill>
              <a:latin typeface="Calibri"/>
              <a:ea typeface="Calibri"/>
              <a:cs typeface="Calibri"/>
              <a:sym typeface="Calibri"/>
            </a:endParaRPr>
          </a:p>
          <a:p>
            <a:pPr marL="0" marR="0" lvl="0" indent="0" algn="r" rtl="0">
              <a:spcBef>
                <a:spcPts val="0"/>
              </a:spcBef>
              <a:spcAft>
                <a:spcPts val="0"/>
              </a:spcAft>
              <a:buNone/>
            </a:pPr>
            <a:r>
              <a:rPr lang="en-US" sz="2400">
                <a:solidFill>
                  <a:schemeClr val="dk1"/>
                </a:solidFill>
                <a:latin typeface="Calibri"/>
                <a:ea typeface="Calibri"/>
                <a:cs typeface="Calibri"/>
                <a:sym typeface="Calibri"/>
              </a:rPr>
              <a:t> </a:t>
            </a:r>
            <a:endParaRPr sz="2400">
              <a:solidFill>
                <a:schemeClr val="dk1"/>
              </a:solidFill>
              <a:latin typeface="Calibri"/>
              <a:ea typeface="Calibri"/>
              <a:cs typeface="Calibri"/>
              <a:sym typeface="Calibri"/>
            </a:endParaRPr>
          </a:p>
          <a:p>
            <a:pPr marL="0" marR="0" lvl="0" indent="0" algn="r" rtl="0">
              <a:spcBef>
                <a:spcPts val="0"/>
              </a:spcBef>
              <a:spcAft>
                <a:spcPts val="0"/>
              </a:spcAft>
              <a:buNone/>
            </a:pPr>
            <a:endParaRPr sz="2400">
              <a:solidFill>
                <a:schemeClr val="dk1"/>
              </a:solidFill>
              <a:latin typeface="Calibri"/>
              <a:ea typeface="Calibri"/>
              <a:cs typeface="Calibri"/>
              <a:sym typeface="Calibri"/>
            </a:endParaRPr>
          </a:p>
        </p:txBody>
      </p:sp>
      <p:sp>
        <p:nvSpPr>
          <p:cNvPr id="135" name="Google Shape;135;p5"/>
          <p:cNvSpPr/>
          <p:nvPr/>
        </p:nvSpPr>
        <p:spPr>
          <a:xfrm>
            <a:off x="0" y="-1"/>
            <a:ext cx="5181600" cy="1219201"/>
          </a:xfrm>
          <a:prstGeom prst="rect">
            <a:avLst/>
          </a:prstGeom>
          <a:solidFill>
            <a:srgbClr val="EC982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36" name="Google Shape;136;p5"/>
          <p:cNvSpPr txBox="1"/>
          <p:nvPr/>
        </p:nvSpPr>
        <p:spPr>
          <a:xfrm>
            <a:off x="1524000" y="228600"/>
            <a:ext cx="3581400" cy="83099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800" b="1">
                <a:solidFill>
                  <a:schemeClr val="dk1"/>
                </a:solidFill>
                <a:latin typeface="Calibri"/>
                <a:ea typeface="Calibri"/>
                <a:cs typeface="Calibri"/>
                <a:sym typeface="Calibri"/>
              </a:rPr>
              <a:t>Introducción</a:t>
            </a:r>
            <a:endParaRPr sz="4800" b="1">
              <a:solidFill>
                <a:schemeClr val="dk1"/>
              </a:solidFill>
              <a:latin typeface="Calibri"/>
              <a:ea typeface="Calibri"/>
              <a:cs typeface="Calibri"/>
              <a:sym typeface="Calibri"/>
            </a:endParaRPr>
          </a:p>
        </p:txBody>
      </p:sp>
      <p:pic>
        <p:nvPicPr>
          <p:cNvPr id="137" name="Google Shape;137;p5" descr="imgres.jpg"/>
          <p:cNvPicPr preferRelativeResize="0"/>
          <p:nvPr/>
        </p:nvPicPr>
        <p:blipFill rotWithShape="1">
          <a:blip r:embed="rId3">
            <a:alphaModFix/>
          </a:blip>
          <a:srcRect/>
          <a:stretch/>
        </p:blipFill>
        <p:spPr>
          <a:xfrm>
            <a:off x="5181600" y="1219200"/>
            <a:ext cx="3979800" cy="51054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6"/>
          <p:cNvSpPr txBox="1"/>
          <p:nvPr/>
        </p:nvSpPr>
        <p:spPr>
          <a:xfrm>
            <a:off x="457200" y="2057400"/>
            <a:ext cx="4495800" cy="3108544"/>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US" sz="2800">
                <a:solidFill>
                  <a:schemeClr val="dk1"/>
                </a:solidFill>
                <a:latin typeface="Calibri"/>
                <a:ea typeface="Calibri"/>
                <a:cs typeface="Calibri"/>
                <a:sym typeface="Calibri"/>
              </a:rPr>
              <a:t>En el diseño industrial, resulta imprescindible abordar el tema de la creatividad y el pensamiento creativo, como base fundamental del quehacer del diseñador. </a:t>
            </a:r>
            <a:endParaRPr/>
          </a:p>
          <a:p>
            <a:pPr marL="0" marR="0" lvl="0" indent="0" algn="r" rtl="0">
              <a:spcBef>
                <a:spcPts val="0"/>
              </a:spcBef>
              <a:spcAft>
                <a:spcPts val="0"/>
              </a:spcAft>
              <a:buNone/>
            </a:pPr>
            <a:endParaRPr sz="2800">
              <a:solidFill>
                <a:schemeClr val="dk1"/>
              </a:solidFill>
              <a:latin typeface="Calibri"/>
              <a:ea typeface="Calibri"/>
              <a:cs typeface="Calibri"/>
              <a:sym typeface="Calibri"/>
            </a:endParaRPr>
          </a:p>
        </p:txBody>
      </p:sp>
      <p:sp>
        <p:nvSpPr>
          <p:cNvPr id="143" name="Google Shape;143;p6"/>
          <p:cNvSpPr/>
          <p:nvPr/>
        </p:nvSpPr>
        <p:spPr>
          <a:xfrm>
            <a:off x="0" y="-1"/>
            <a:ext cx="5181600" cy="1219201"/>
          </a:xfrm>
          <a:prstGeom prst="rect">
            <a:avLst/>
          </a:prstGeom>
          <a:solidFill>
            <a:srgbClr val="EC982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44" name="Google Shape;144;p6"/>
          <p:cNvSpPr txBox="1"/>
          <p:nvPr/>
        </p:nvSpPr>
        <p:spPr>
          <a:xfrm>
            <a:off x="1524000" y="228600"/>
            <a:ext cx="3581400" cy="83099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800" b="1">
                <a:solidFill>
                  <a:schemeClr val="dk1"/>
                </a:solidFill>
                <a:latin typeface="Calibri"/>
                <a:ea typeface="Calibri"/>
                <a:cs typeface="Calibri"/>
                <a:sym typeface="Calibri"/>
              </a:rPr>
              <a:t>Introducción</a:t>
            </a:r>
            <a:endParaRPr sz="4800" b="1">
              <a:solidFill>
                <a:schemeClr val="dk1"/>
              </a:solidFill>
              <a:latin typeface="Calibri"/>
              <a:ea typeface="Calibri"/>
              <a:cs typeface="Calibri"/>
              <a:sym typeface="Calibri"/>
            </a:endParaRPr>
          </a:p>
        </p:txBody>
      </p:sp>
      <p:sp>
        <p:nvSpPr>
          <p:cNvPr id="145" name="Google Shape;145;p6"/>
          <p:cNvSpPr/>
          <p:nvPr/>
        </p:nvSpPr>
        <p:spPr>
          <a:xfrm>
            <a:off x="5176494" y="1219200"/>
            <a:ext cx="3959847" cy="5638800"/>
          </a:xfrm>
          <a:prstGeom prst="rect">
            <a:avLst/>
          </a:prstGeom>
          <a:solidFill>
            <a:schemeClr val="dk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146" name="Google Shape;146;p6" descr="images.png"/>
          <p:cNvPicPr preferRelativeResize="0"/>
          <p:nvPr/>
        </p:nvPicPr>
        <p:blipFill rotWithShape="1">
          <a:blip r:embed="rId3">
            <a:alphaModFix/>
          </a:blip>
          <a:srcRect b="4600"/>
          <a:stretch/>
        </p:blipFill>
        <p:spPr>
          <a:xfrm>
            <a:off x="5168835" y="2194144"/>
            <a:ext cx="3967506" cy="2835056"/>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sp>
        <p:nvSpPr>
          <p:cNvPr id="151" name="Google Shape;151;p7"/>
          <p:cNvSpPr txBox="1"/>
          <p:nvPr/>
        </p:nvSpPr>
        <p:spPr>
          <a:xfrm>
            <a:off x="228600" y="1524000"/>
            <a:ext cx="4953000" cy="4893647"/>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US" sz="2400">
                <a:solidFill>
                  <a:schemeClr val="dk1"/>
                </a:solidFill>
                <a:latin typeface="Calibri"/>
                <a:ea typeface="Calibri"/>
                <a:cs typeface="Calibri"/>
                <a:sym typeface="Calibri"/>
              </a:rPr>
              <a:t>Las principales teorías de la creatividad han sido desarrolladas en el campo de la psicología, pues es dentro de nuestro pensamiento donde se lleva cabo.</a:t>
            </a:r>
            <a:endParaRPr/>
          </a:p>
          <a:p>
            <a:pPr marL="0" marR="0" lvl="0" indent="0" algn="r" rtl="0">
              <a:spcBef>
                <a:spcPts val="0"/>
              </a:spcBef>
              <a:spcAft>
                <a:spcPts val="0"/>
              </a:spcAft>
              <a:buNone/>
            </a:pPr>
            <a:r>
              <a:rPr lang="en-US" sz="2400">
                <a:solidFill>
                  <a:schemeClr val="dk1"/>
                </a:solidFill>
                <a:latin typeface="Calibri"/>
                <a:ea typeface="Calibri"/>
                <a:cs typeface="Calibri"/>
                <a:sym typeface="Calibri"/>
              </a:rPr>
              <a:t> </a:t>
            </a:r>
            <a:endParaRPr sz="2400">
              <a:solidFill>
                <a:schemeClr val="dk1"/>
              </a:solidFill>
              <a:latin typeface="Calibri"/>
              <a:ea typeface="Calibri"/>
              <a:cs typeface="Calibri"/>
              <a:sym typeface="Calibri"/>
            </a:endParaRPr>
          </a:p>
          <a:p>
            <a:pPr marL="0" marR="0" lvl="0" indent="0" algn="r" rtl="0">
              <a:spcBef>
                <a:spcPts val="0"/>
              </a:spcBef>
              <a:spcAft>
                <a:spcPts val="0"/>
              </a:spcAft>
              <a:buNone/>
            </a:pPr>
            <a:r>
              <a:rPr lang="en-US" sz="2400">
                <a:solidFill>
                  <a:schemeClr val="dk1"/>
                </a:solidFill>
                <a:latin typeface="Calibri"/>
                <a:ea typeface="Calibri"/>
                <a:cs typeface="Calibri"/>
                <a:sym typeface="Calibri"/>
              </a:rPr>
              <a:t>En las últimas décadas se han desarrollado diversos estudios para comprender y desarrollar las capacidades del individuo, en los que se evidencia la importancia del pensamiento creativo, sobre todo en el momento de resolver un problema.</a:t>
            </a:r>
            <a:endParaRPr/>
          </a:p>
          <a:p>
            <a:pPr marL="0" marR="0" lvl="0" indent="0" algn="r" rtl="0">
              <a:spcBef>
                <a:spcPts val="0"/>
              </a:spcBef>
              <a:spcAft>
                <a:spcPts val="0"/>
              </a:spcAft>
              <a:buNone/>
            </a:pPr>
            <a:endParaRPr sz="2400">
              <a:solidFill>
                <a:schemeClr val="dk1"/>
              </a:solidFill>
              <a:latin typeface="Calibri"/>
              <a:ea typeface="Calibri"/>
              <a:cs typeface="Calibri"/>
              <a:sym typeface="Calibri"/>
            </a:endParaRPr>
          </a:p>
        </p:txBody>
      </p:sp>
      <p:sp>
        <p:nvSpPr>
          <p:cNvPr id="152" name="Google Shape;152;p7"/>
          <p:cNvSpPr/>
          <p:nvPr/>
        </p:nvSpPr>
        <p:spPr>
          <a:xfrm>
            <a:off x="0" y="-1"/>
            <a:ext cx="5181600" cy="1219201"/>
          </a:xfrm>
          <a:prstGeom prst="rect">
            <a:avLst/>
          </a:prstGeom>
          <a:solidFill>
            <a:srgbClr val="CB0F6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53" name="Google Shape;153;p7"/>
          <p:cNvSpPr txBox="1"/>
          <p:nvPr/>
        </p:nvSpPr>
        <p:spPr>
          <a:xfrm>
            <a:off x="609600" y="311259"/>
            <a:ext cx="6172200" cy="58477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3200" b="1">
                <a:solidFill>
                  <a:srgbClr val="FFFFFF"/>
                </a:solidFill>
                <a:latin typeface="Calibri"/>
                <a:ea typeface="Calibri"/>
                <a:cs typeface="Calibri"/>
                <a:sym typeface="Calibri"/>
              </a:rPr>
              <a:t>Definiendo la creatividad</a:t>
            </a:r>
            <a:endParaRPr sz="3200">
              <a:solidFill>
                <a:srgbClr val="FFFFFF"/>
              </a:solidFill>
              <a:latin typeface="Calibri"/>
              <a:ea typeface="Calibri"/>
              <a:cs typeface="Calibri"/>
              <a:sym typeface="Calibri"/>
            </a:endParaRPr>
          </a:p>
        </p:txBody>
      </p:sp>
      <p:pic>
        <p:nvPicPr>
          <p:cNvPr id="154" name="Google Shape;154;p7"/>
          <p:cNvPicPr preferRelativeResize="0"/>
          <p:nvPr/>
        </p:nvPicPr>
        <p:blipFill rotWithShape="1">
          <a:blip r:embed="rId3">
            <a:alphaModFix/>
          </a:blip>
          <a:srcRect/>
          <a:stretch/>
        </p:blipFill>
        <p:spPr>
          <a:xfrm>
            <a:off x="5181600" y="1219199"/>
            <a:ext cx="3962400" cy="280484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sp>
        <p:nvSpPr>
          <p:cNvPr id="159" name="Google Shape;159;p8"/>
          <p:cNvSpPr txBox="1"/>
          <p:nvPr/>
        </p:nvSpPr>
        <p:spPr>
          <a:xfrm>
            <a:off x="1905000" y="1460242"/>
            <a:ext cx="5334000" cy="532453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000">
                <a:solidFill>
                  <a:schemeClr val="dk1"/>
                </a:solidFill>
                <a:latin typeface="Calibri"/>
                <a:ea typeface="Calibri"/>
                <a:cs typeface="Calibri"/>
                <a:sym typeface="Calibri"/>
              </a:rPr>
              <a:t>Desde el punto de vista del psicólogo Torrance define el pensar creativo como:</a:t>
            </a:r>
            <a:endParaRPr/>
          </a:p>
          <a:p>
            <a:pPr marL="0" marR="0" lvl="0" indent="0" algn="l" rtl="0">
              <a:spcBef>
                <a:spcPts val="0"/>
              </a:spcBef>
              <a:spcAft>
                <a:spcPts val="0"/>
              </a:spcAft>
              <a:buNone/>
            </a:pPr>
            <a:endParaRPr sz="2000">
              <a:solidFill>
                <a:schemeClr val="dk1"/>
              </a:solidFill>
              <a:latin typeface="Calibri"/>
              <a:ea typeface="Calibri"/>
              <a:cs typeface="Calibri"/>
              <a:sym typeface="Calibri"/>
            </a:endParaRPr>
          </a:p>
          <a:p>
            <a:pPr marL="0" marR="0" lvl="0" indent="0" algn="l" rtl="0">
              <a:spcBef>
                <a:spcPts val="0"/>
              </a:spcBef>
              <a:spcAft>
                <a:spcPts val="0"/>
              </a:spcAft>
              <a:buNone/>
            </a:pPr>
            <a:r>
              <a:rPr lang="en-US" sz="2000">
                <a:solidFill>
                  <a:schemeClr val="dk1"/>
                </a:solidFill>
                <a:latin typeface="Calibri"/>
                <a:ea typeface="Calibri"/>
                <a:cs typeface="Calibri"/>
                <a:sym typeface="Calibri"/>
              </a:rPr>
              <a:t>“El procesos de intuir vacío o elementos necesarios que faltan; de formar ideas o hipótesis acerca de ellos, de someter a prueba estas hipótesis y de comunicar los resultados; posiblemente para modificar y someter de nuevo a prueba las hipótesis…</a:t>
            </a:r>
            <a:endParaRPr/>
          </a:p>
          <a:p>
            <a:pPr marL="0" marR="0" lvl="0" indent="0" algn="l" rtl="0">
              <a:spcBef>
                <a:spcPts val="0"/>
              </a:spcBef>
              <a:spcAft>
                <a:spcPts val="0"/>
              </a:spcAft>
              <a:buNone/>
            </a:pPr>
            <a:endParaRPr sz="2000">
              <a:solidFill>
                <a:schemeClr val="dk1"/>
              </a:solidFill>
              <a:latin typeface="Calibri"/>
              <a:ea typeface="Calibri"/>
              <a:cs typeface="Calibri"/>
              <a:sym typeface="Calibri"/>
            </a:endParaRPr>
          </a:p>
          <a:p>
            <a:pPr marL="0" marR="0" lvl="0" indent="0" algn="l" rtl="0">
              <a:spcBef>
                <a:spcPts val="0"/>
              </a:spcBef>
              <a:spcAft>
                <a:spcPts val="0"/>
              </a:spcAft>
              <a:buNone/>
            </a:pPr>
            <a:r>
              <a:rPr lang="en-US" sz="2000">
                <a:solidFill>
                  <a:schemeClr val="dk1"/>
                </a:solidFill>
                <a:latin typeface="Calibri"/>
                <a:ea typeface="Calibri"/>
                <a:cs typeface="Calibri"/>
                <a:sym typeface="Calibri"/>
              </a:rPr>
              <a:t>Esta actividad creadora mental, ha sido también definida como la iniciativa que se manifiesta en la habilidad de uno a abandonar la secuencia normal del pensamiento, para pasarse a una secuencia totalmente distinta pero productiva.” (Torrance, 1977)</a:t>
            </a:r>
            <a:endParaRPr/>
          </a:p>
          <a:p>
            <a:pPr marL="0" marR="0" lvl="0" indent="0" algn="l" rtl="0">
              <a:spcBef>
                <a:spcPts val="0"/>
              </a:spcBef>
              <a:spcAft>
                <a:spcPts val="0"/>
              </a:spcAft>
              <a:buNone/>
            </a:pPr>
            <a:endParaRPr sz="2000">
              <a:solidFill>
                <a:schemeClr val="dk1"/>
              </a:solidFill>
              <a:latin typeface="Calibri"/>
              <a:ea typeface="Calibri"/>
              <a:cs typeface="Calibri"/>
              <a:sym typeface="Calibri"/>
            </a:endParaRPr>
          </a:p>
          <a:p>
            <a:pPr marL="0" marR="0" lvl="0" indent="0" algn="l" rtl="0">
              <a:spcBef>
                <a:spcPts val="0"/>
              </a:spcBef>
              <a:spcAft>
                <a:spcPts val="0"/>
              </a:spcAft>
              <a:buNone/>
            </a:pPr>
            <a:endParaRPr sz="2000">
              <a:solidFill>
                <a:schemeClr val="dk1"/>
              </a:solidFill>
              <a:latin typeface="Calibri"/>
              <a:ea typeface="Calibri"/>
              <a:cs typeface="Calibri"/>
              <a:sym typeface="Calibri"/>
            </a:endParaRPr>
          </a:p>
        </p:txBody>
      </p:sp>
      <p:sp>
        <p:nvSpPr>
          <p:cNvPr id="160" name="Google Shape;160;p8"/>
          <p:cNvSpPr/>
          <p:nvPr/>
        </p:nvSpPr>
        <p:spPr>
          <a:xfrm>
            <a:off x="1981200" y="0"/>
            <a:ext cx="5181600" cy="1219201"/>
          </a:xfrm>
          <a:prstGeom prst="rect">
            <a:avLst/>
          </a:prstGeom>
          <a:solidFill>
            <a:srgbClr val="CB0F6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61" name="Google Shape;161;p8"/>
          <p:cNvSpPr txBox="1"/>
          <p:nvPr/>
        </p:nvSpPr>
        <p:spPr>
          <a:xfrm>
            <a:off x="2362200" y="311260"/>
            <a:ext cx="6172200" cy="58477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3200" b="1">
                <a:solidFill>
                  <a:srgbClr val="FFFFFF"/>
                </a:solidFill>
                <a:latin typeface="Calibri"/>
                <a:ea typeface="Calibri"/>
                <a:cs typeface="Calibri"/>
                <a:sym typeface="Calibri"/>
              </a:rPr>
              <a:t>Definiendo la creatividad</a:t>
            </a:r>
            <a:endParaRPr sz="3200">
              <a:solidFill>
                <a:srgbClr val="FFFFFF"/>
              </a:solidFill>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65"/>
        <p:cNvGrpSpPr/>
        <p:nvPr/>
      </p:nvGrpSpPr>
      <p:grpSpPr>
        <a:xfrm>
          <a:off x="0" y="0"/>
          <a:ext cx="0" cy="0"/>
          <a:chOff x="0" y="0"/>
          <a:chExt cx="0" cy="0"/>
        </a:xfrm>
      </p:grpSpPr>
      <p:sp>
        <p:nvSpPr>
          <p:cNvPr id="166" name="Google Shape;166;p9"/>
          <p:cNvSpPr txBox="1"/>
          <p:nvPr/>
        </p:nvSpPr>
        <p:spPr>
          <a:xfrm>
            <a:off x="838200" y="1600200"/>
            <a:ext cx="4343400" cy="433965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US" sz="2000">
                <a:solidFill>
                  <a:schemeClr val="dk1"/>
                </a:solidFill>
                <a:latin typeface="Calibri"/>
                <a:ea typeface="Calibri"/>
                <a:cs typeface="Calibri"/>
                <a:sym typeface="Calibri"/>
              </a:rPr>
              <a:t>Joy Paul Guilfort es uno de los pioneros en el estudio de la creatividad, es un psicólogo estadounidense, fue el primero en referirse a la creatividad como una característica independiente a la inteligencia (cociente intelectual). </a:t>
            </a:r>
            <a:endParaRPr/>
          </a:p>
          <a:p>
            <a:pPr marL="0" marR="0" lvl="0" indent="0" algn="r" rtl="0">
              <a:spcBef>
                <a:spcPts val="0"/>
              </a:spcBef>
              <a:spcAft>
                <a:spcPts val="0"/>
              </a:spcAft>
              <a:buNone/>
            </a:pPr>
            <a:endParaRPr sz="2000">
              <a:solidFill>
                <a:schemeClr val="dk1"/>
              </a:solidFill>
              <a:latin typeface="Calibri"/>
              <a:ea typeface="Calibri"/>
              <a:cs typeface="Calibri"/>
              <a:sym typeface="Calibri"/>
            </a:endParaRPr>
          </a:p>
          <a:p>
            <a:pPr marL="0" marR="0" lvl="0" indent="0" algn="r" rtl="0">
              <a:spcBef>
                <a:spcPts val="0"/>
              </a:spcBef>
              <a:spcAft>
                <a:spcPts val="0"/>
              </a:spcAft>
              <a:buNone/>
            </a:pPr>
            <a:r>
              <a:rPr lang="en-US" sz="2000">
                <a:solidFill>
                  <a:schemeClr val="dk1"/>
                </a:solidFill>
                <a:latin typeface="Calibri"/>
                <a:ea typeface="Calibri"/>
                <a:cs typeface="Calibri"/>
                <a:sym typeface="Calibri"/>
              </a:rPr>
              <a:t>Para él la creatividad es “en sentido limitado, se refiere a las aptitudes que son características de los individuos creadores, como la fluidez, la flexibilidad, la originalidad y el pensamiento divergente”. </a:t>
            </a:r>
            <a:r>
              <a:rPr lang="en-US" sz="1600">
                <a:solidFill>
                  <a:schemeClr val="dk1"/>
                </a:solidFill>
                <a:latin typeface="Calibri"/>
                <a:ea typeface="Calibri"/>
                <a:cs typeface="Calibri"/>
                <a:sym typeface="Calibri"/>
              </a:rPr>
              <a:t>(La Fundació Privada per a la Creativació, 2015)</a:t>
            </a:r>
            <a:endParaRPr/>
          </a:p>
          <a:p>
            <a:pPr marL="0" marR="0" lvl="0" indent="0" algn="r" rtl="0">
              <a:spcBef>
                <a:spcPts val="0"/>
              </a:spcBef>
              <a:spcAft>
                <a:spcPts val="0"/>
              </a:spcAft>
              <a:buNone/>
            </a:pPr>
            <a:endParaRPr sz="2000">
              <a:solidFill>
                <a:schemeClr val="dk1"/>
              </a:solidFill>
              <a:latin typeface="Calibri"/>
              <a:ea typeface="Calibri"/>
              <a:cs typeface="Calibri"/>
              <a:sym typeface="Calibri"/>
            </a:endParaRPr>
          </a:p>
        </p:txBody>
      </p:sp>
      <p:sp>
        <p:nvSpPr>
          <p:cNvPr id="167" name="Google Shape;167;p9"/>
          <p:cNvSpPr/>
          <p:nvPr/>
        </p:nvSpPr>
        <p:spPr>
          <a:xfrm>
            <a:off x="0" y="0"/>
            <a:ext cx="5334000" cy="1219201"/>
          </a:xfrm>
          <a:prstGeom prst="rect">
            <a:avLst/>
          </a:prstGeom>
          <a:solidFill>
            <a:srgbClr val="CB0F6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68" name="Google Shape;168;p9"/>
          <p:cNvSpPr txBox="1"/>
          <p:nvPr/>
        </p:nvSpPr>
        <p:spPr>
          <a:xfrm>
            <a:off x="533400" y="311260"/>
            <a:ext cx="6172200" cy="58477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3200" b="1">
                <a:solidFill>
                  <a:srgbClr val="FFFFFF"/>
                </a:solidFill>
                <a:latin typeface="Calibri"/>
                <a:ea typeface="Calibri"/>
                <a:cs typeface="Calibri"/>
                <a:sym typeface="Calibri"/>
              </a:rPr>
              <a:t>Definiendo la creatividad</a:t>
            </a:r>
            <a:endParaRPr sz="3200">
              <a:solidFill>
                <a:srgbClr val="FFFFFF"/>
              </a:solidFill>
              <a:latin typeface="Calibri"/>
              <a:ea typeface="Calibri"/>
              <a:cs typeface="Calibri"/>
              <a:sym typeface="Calibri"/>
            </a:endParaRPr>
          </a:p>
        </p:txBody>
      </p:sp>
      <p:pic>
        <p:nvPicPr>
          <p:cNvPr id="169" name="Google Shape;169;p9" descr="9780943456157-us.jpg"/>
          <p:cNvPicPr preferRelativeResize="0"/>
          <p:nvPr/>
        </p:nvPicPr>
        <p:blipFill rotWithShape="1">
          <a:blip r:embed="rId3">
            <a:alphaModFix/>
          </a:blip>
          <a:srcRect/>
          <a:stretch/>
        </p:blipFill>
        <p:spPr>
          <a:xfrm>
            <a:off x="5334000" y="1219200"/>
            <a:ext cx="3810000" cy="5720721"/>
          </a:xfrm>
          <a:prstGeom prst="rect">
            <a:avLst/>
          </a:prstGeom>
          <a:noFill/>
          <a:ln>
            <a:noFill/>
          </a:ln>
        </p:spPr>
      </p:pic>
    </p:spTree>
  </p:cSld>
  <p:clrMapOvr>
    <a:masterClrMapping/>
  </p:clrMapOvr>
</p:sld>
</file>

<file path=ppt/theme/theme1.xml><?xml version="1.0" encoding="utf-8"?>
<a:theme xmlns:a="http://schemas.openxmlformats.org/drawingml/2006/main" name="Tema de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3103</Words>
  <Application>Microsoft Office PowerPoint</Application>
  <PresentationFormat>Presentación en pantalla (4:3)</PresentationFormat>
  <Paragraphs>211</Paragraphs>
  <Slides>41</Slides>
  <Notes>41</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41</vt:i4>
      </vt:variant>
    </vt:vector>
  </HeadingPairs>
  <TitlesOfParts>
    <vt:vector size="45" baseType="lpstr">
      <vt:lpstr>Radley</vt:lpstr>
      <vt:lpstr>Arial</vt:lpstr>
      <vt:lpstr>Calibri</vt:lpstr>
      <vt:lpstr>Tema de Office</vt:lpstr>
      <vt:lpstr>La creatividad y el proceso creativo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creatividad y el proceso creativo</dc:title>
  <dc:creator>juan kamanei</dc:creator>
  <cp:lastModifiedBy>Linda Oguri</cp:lastModifiedBy>
  <cp:revision>1</cp:revision>
  <dcterms:created xsi:type="dcterms:W3CDTF">2020-04-16T19:47:46Z</dcterms:created>
  <dcterms:modified xsi:type="dcterms:W3CDTF">2020-09-10T15:50:22Z</dcterms:modified>
</cp:coreProperties>
</file>