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89" r:id="rId4"/>
    <p:sldId id="288" r:id="rId5"/>
    <p:sldId id="28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4" r:id="rId29"/>
    <p:sldId id="285" r:id="rId30"/>
    <p:sldId id="290" r:id="rId31"/>
    <p:sldId id="286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DE18"/>
    <a:srgbClr val="FFFFCC"/>
    <a:srgbClr val="66FFCC"/>
    <a:srgbClr val="00FFFF"/>
    <a:srgbClr val="FCAB08"/>
    <a:srgbClr val="240458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87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5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15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50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9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9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9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1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8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Tuesday, January 25,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85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Tuesday, January 25, 2022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‹Nº›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7625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29" r:id="rId6"/>
    <p:sldLayoutId id="2147483725" r:id="rId7"/>
    <p:sldLayoutId id="2147483726" r:id="rId8"/>
    <p:sldLayoutId id="2147483727" r:id="rId9"/>
    <p:sldLayoutId id="2147483728" r:id="rId10"/>
    <p:sldLayoutId id="214748373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s/photos/premio-buena-pel%c3%adcula-trofeo-2969422/" TargetMode="External"/><Relationship Id="rId3" Type="http://schemas.openxmlformats.org/officeDocument/2006/relationships/hyperlink" Target="https://pixabay.com/es/vectors/triangulos-pol%c3%adgono-color-rosado-1430105/" TargetMode="External"/><Relationship Id="rId7" Type="http://schemas.openxmlformats.org/officeDocument/2006/relationships/hyperlink" Target="https://pixabay.com/es/vectors/tarta-de-colores-arte-postre-dulce-409199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es/illustrations/gemas-joyas-piedras-preciosas-5351446/" TargetMode="External"/><Relationship Id="rId5" Type="http://schemas.openxmlformats.org/officeDocument/2006/relationships/hyperlink" Target="https://pixabay.com/es/illustrations/d%c3%b3lar-dinero-red-divisa-s%c3%admbolo-6566982/" TargetMode="External"/><Relationship Id="rId4" Type="http://schemas.openxmlformats.org/officeDocument/2006/relationships/hyperlink" Target="https://pixabay.com/es/illustrations/loveourplanet-tierra-tranquilo-4851331/" TargetMode="External"/><Relationship Id="rId9" Type="http://schemas.openxmlformats.org/officeDocument/2006/relationships/hyperlink" Target="https://www.istockphoto.com/es/foto/rock-n-roll-baterista-destellos-en-el-aire-gm805764964-130670701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s/illustrations/mandalas-vistoso-resumen-ornamental-1084082/" TargetMode="External"/><Relationship Id="rId3" Type="http://schemas.openxmlformats.org/officeDocument/2006/relationships/hyperlink" Target="https://www.istockphoto.com/es/foto/ense%C3%B1ar-a-la-mujer-de-la-tercera-edad-c%C3%B3mo-usar-la-tableta-digital-durante-el-gm1296268169-389736103" TargetMode="External"/><Relationship Id="rId7" Type="http://schemas.openxmlformats.org/officeDocument/2006/relationships/hyperlink" Target="https://pixabay.com/es/illustrations/medios-de-comunicaci%c3%b3n-social-375836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es/illustrations/meditaci%c3%b3n-espiritual-yoga-1384758/" TargetMode="External"/><Relationship Id="rId11" Type="http://schemas.openxmlformats.org/officeDocument/2006/relationships/hyperlink" Target="https://www.istockphoto.com/es/foto/pir%C3%A1mide-de-eficiencia-energ%C3%A9tica-gm178951262-25557252" TargetMode="External"/><Relationship Id="rId5" Type="http://schemas.openxmlformats.org/officeDocument/2006/relationships/hyperlink" Target="https://pixabay.com/es/photos/ciclismo-de-monta%c3%b1a-deportes-95032/" TargetMode="External"/><Relationship Id="rId10" Type="http://schemas.openxmlformats.org/officeDocument/2006/relationships/hyperlink" Target="https://pixabay.com/es/photos/diente-de-le%c3%b3n-sombrilla-volador-4195782/" TargetMode="External"/><Relationship Id="rId4" Type="http://schemas.openxmlformats.org/officeDocument/2006/relationships/hyperlink" Target="https://www.istockphoto.com/es/foto/pescador-en-el-lago-p%C3%A1tzcuaro-michoac%C3%A1n-m%C3%A9xico-utilizando-redes-de-mariposa-gm1252754221-365674123" TargetMode="External"/><Relationship Id="rId9" Type="http://schemas.openxmlformats.org/officeDocument/2006/relationships/hyperlink" Target="https://pixabay.com/es/photos/vagabundo-mendigo-pobreza-limosna-5520021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3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1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26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DEB4F8A2-2A0C-48BC-9A88-12AB33294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421480"/>
            <a:ext cx="12192001" cy="6842149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F6454CA-4ECF-4394-8DAE-463682F2B9EC}"/>
              </a:ext>
            </a:extLst>
          </p:cNvPr>
          <p:cNvSpPr txBox="1"/>
          <p:nvPr/>
        </p:nvSpPr>
        <p:spPr>
          <a:xfrm>
            <a:off x="346842" y="-366710"/>
            <a:ext cx="1184515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UNIVERSIDAD AUTÓNOMA DEL ESTADO DE MÉXICO</a:t>
            </a:r>
            <a:b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b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PLANTEL NEZAHUALCÓYOTL DE LA ESCUELA PREPARATORIA</a:t>
            </a:r>
            <a:br>
              <a:rPr lang="es-MX" sz="1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es-MX" sz="1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b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ASIGNATURA</a:t>
            </a:r>
            <a:br>
              <a:rPr lang="es-MX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DESARROLLO PERSONAL</a:t>
            </a:r>
          </a:p>
          <a:p>
            <a:pPr algn="ctr"/>
            <a:endParaRPr lang="es-MX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b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SEMESTRE PRIMERO</a:t>
            </a:r>
            <a:b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br>
              <a:rPr lang="es-MX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MÓDULO III</a:t>
            </a:r>
            <a:br>
              <a:rPr lang="es-MX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DESARROLLANDO CAPACIDADES PARA ALCANZAR MIS METAS</a:t>
            </a:r>
            <a:br>
              <a:rPr lang="es-MX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br>
              <a:rPr lang="es-MX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DRA. LAURA ESPINOZA AVILA</a:t>
            </a:r>
            <a:b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b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                                                                                                          </a:t>
            </a:r>
          </a:p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								</a:t>
            </a:r>
          </a:p>
          <a:p>
            <a:pPr algn="ctr"/>
            <a:r>
              <a:rPr lang="es-MX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					  </a:t>
            </a:r>
            <a:r>
              <a:rPr lang="es-MX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CICLO ESCOLAR 2021B</a:t>
            </a:r>
            <a:br>
              <a:rPr lang="es-MX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78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400C348-FED7-4D9A-8639-38F82FE2086D}"/>
              </a:ext>
            </a:extLst>
          </p:cNvPr>
          <p:cNvSpPr txBox="1"/>
          <p:nvPr/>
        </p:nvSpPr>
        <p:spPr>
          <a:xfrm>
            <a:off x="0" y="1"/>
            <a:ext cx="12192000" cy="1961884"/>
          </a:xfrm>
          <a:prstGeom prst="rect">
            <a:avLst/>
          </a:prstGeom>
          <a:solidFill>
            <a:srgbClr val="240458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Goleman (2006), señala que la motivación y las emociones asociadas a ella determinan aquello a lo que le prestamos atención y nos impulsan a alcanzar nuestros objetivos.</a:t>
            </a:r>
          </a:p>
        </p:txBody>
      </p:sp>
      <p:pic>
        <p:nvPicPr>
          <p:cNvPr id="2050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63C0FC29-D2BD-45D6-A0CD-2B11E7F93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553" y="2131847"/>
            <a:ext cx="4960883" cy="3307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8401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E9E5272-F920-4152-8E07-CB5A7586278A}"/>
              </a:ext>
            </a:extLst>
          </p:cNvPr>
          <p:cNvSpPr txBox="1"/>
          <p:nvPr/>
        </p:nvSpPr>
        <p:spPr>
          <a:xfrm>
            <a:off x="0" y="0"/>
            <a:ext cx="12192000" cy="255454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3.1. MOTIVACIÓN:</a:t>
            </a:r>
          </a:p>
          <a:p>
            <a:pPr algn="ctr"/>
            <a:endParaRPr lang="es-MX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INTRÍNSECA Y EXTRÍNSECA</a:t>
            </a:r>
          </a:p>
          <a:p>
            <a:pPr algn="ctr"/>
            <a:endParaRPr lang="es-MX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492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97699C8-4FF6-4758-94A8-7FC42E6576AE}"/>
              </a:ext>
            </a:extLst>
          </p:cNvPr>
          <p:cNvSpPr txBox="1"/>
          <p:nvPr/>
        </p:nvSpPr>
        <p:spPr>
          <a:xfrm>
            <a:off x="0" y="0"/>
            <a:ext cx="12192000" cy="2431756"/>
          </a:xfrm>
          <a:prstGeom prst="rect">
            <a:avLst/>
          </a:prstGeom>
          <a:solidFill>
            <a:srgbClr val="99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latin typeface="Comic Sans MS" panose="030F0702030302020204" pitchFamily="66" charset="0"/>
              </a:rPr>
              <a:t>MOTIVACIÓN EXTRÍNSECA</a:t>
            </a:r>
          </a:p>
          <a:p>
            <a:endParaRPr lang="es-MX" sz="2400" b="1" dirty="0">
              <a:solidFill>
                <a:schemeClr val="bg1">
                  <a:lumMod val="85000"/>
                </a:schemeClr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latin typeface="Comic Sans MS" panose="030F0702030302020204" pitchFamily="66" charset="0"/>
              </a:rPr>
              <a:t>Considerada la motivación de hacer algo par obtener otra cosa, por ejemplo: el aceptar un trabajo por las tardes pensando en la recompensa económica que podríamos tener, es decir, obtener un premio o quizá evitar un castigo.</a:t>
            </a:r>
          </a:p>
        </p:txBody>
      </p:sp>
      <p:pic>
        <p:nvPicPr>
          <p:cNvPr id="4098" name="Picture 2" descr="Imagen que contiene deporte, natación, azul, luz&#10;&#10;Descripción generada automáticamente">
            <a:extLst>
              <a:ext uri="{FF2B5EF4-FFF2-40B4-BE49-F238E27FC236}">
                <a16:creationId xmlns:a16="http://schemas.microsoft.com/office/drawing/2014/main" id="{23757EA7-368C-4356-BA66-F02F41710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0" y="2573645"/>
            <a:ext cx="4857750" cy="26447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923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2B1BC46-0245-4B88-B9FA-28A4A04B39DD}"/>
              </a:ext>
            </a:extLst>
          </p:cNvPr>
          <p:cNvSpPr txBox="1"/>
          <p:nvPr/>
        </p:nvSpPr>
        <p:spPr>
          <a:xfrm>
            <a:off x="0" y="0"/>
            <a:ext cx="12192000" cy="295465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Ejemplos de motivación extrínseca</a:t>
            </a:r>
          </a:p>
          <a:p>
            <a:pPr algn="ctr"/>
            <a:endParaRPr lang="es-MX" sz="2400" dirty="0">
              <a:solidFill>
                <a:schemeClr val="tx2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Dinero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Premio por calificaciones excelentes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Obsequio o regalo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 obtener un postre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Recompensa por hacer algo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pic>
        <p:nvPicPr>
          <p:cNvPr id="4" name="Picture 2" descr="Imagen que contiene deporte, natación, azul, luz&#10;&#10;Descripción generada automáticamente">
            <a:extLst>
              <a:ext uri="{FF2B5EF4-FFF2-40B4-BE49-F238E27FC236}">
                <a16:creationId xmlns:a16="http://schemas.microsoft.com/office/drawing/2014/main" id="{4CB11E3E-CAB4-475E-A529-28A8A806F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5693">
            <a:off x="94245" y="3243061"/>
            <a:ext cx="2394950" cy="1303900"/>
          </a:xfrm>
          <a:prstGeom prst="rect">
            <a:avLst/>
          </a:prstGeom>
          <a:noFill/>
        </p:spPr>
      </p:pic>
      <p:pic>
        <p:nvPicPr>
          <p:cNvPr id="5122" name="Picture 2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C5DB98C0-F1E4-4B2C-99AF-949AAF759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7472">
            <a:off x="2843002" y="3315507"/>
            <a:ext cx="1740218" cy="1159006"/>
          </a:xfrm>
          <a:prstGeom prst="rect">
            <a:avLst/>
          </a:prstGeom>
          <a:noFill/>
        </p:spPr>
      </p:pic>
      <p:pic>
        <p:nvPicPr>
          <p:cNvPr id="6146" name="Picture 2" descr="Imagen que contiene verde, grupo, montón, colorido&#10;&#10;Descripción generada automáticamente">
            <a:extLst>
              <a:ext uri="{FF2B5EF4-FFF2-40B4-BE49-F238E27FC236}">
                <a16:creationId xmlns:a16="http://schemas.microsoft.com/office/drawing/2014/main" id="{41920092-BEA3-4C9D-B03E-474D94508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5243">
            <a:off x="5268895" y="2980834"/>
            <a:ext cx="1475452" cy="1475452"/>
          </a:xfrm>
          <a:prstGeom prst="rect">
            <a:avLst/>
          </a:prstGeom>
          <a:noFill/>
        </p:spPr>
      </p:pic>
      <p:pic>
        <p:nvPicPr>
          <p:cNvPr id="7170" name="Picture 2" descr="Imagen que contiene tabla, alimentos, pequeño, pantalla&#10;&#10;Descripción generada automáticamente">
            <a:extLst>
              <a:ext uri="{FF2B5EF4-FFF2-40B4-BE49-F238E27FC236}">
                <a16:creationId xmlns:a16="http://schemas.microsoft.com/office/drawing/2014/main" id="{628ABC4F-7FD8-468F-90CE-04707D58B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1833">
            <a:off x="7386888" y="2972773"/>
            <a:ext cx="1496082" cy="1389803"/>
          </a:xfrm>
          <a:prstGeom prst="rect">
            <a:avLst/>
          </a:prstGeom>
          <a:noFill/>
        </p:spPr>
      </p:pic>
      <p:pic>
        <p:nvPicPr>
          <p:cNvPr id="8194" name="Picture 2" descr="Imagen que contiene interior, tabla, luz, computadora&#10;&#10;Descripción generada automáticamente">
            <a:extLst>
              <a:ext uri="{FF2B5EF4-FFF2-40B4-BE49-F238E27FC236}">
                <a16:creationId xmlns:a16="http://schemas.microsoft.com/office/drawing/2014/main" id="{E0EBC7C7-020D-4688-B086-6DE91B1D1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0860">
            <a:off x="9773143" y="3192834"/>
            <a:ext cx="2135738" cy="1508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0650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C43679F-BED2-4326-B286-F3C8EB325EEB}"/>
              </a:ext>
            </a:extLst>
          </p:cNvPr>
          <p:cNvSpPr txBox="1"/>
          <p:nvPr/>
        </p:nvSpPr>
        <p:spPr>
          <a:xfrm>
            <a:off x="0" y="0"/>
            <a:ext cx="12192000" cy="224676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tx2">
                    <a:lumMod val="10000"/>
                    <a:lumOff val="90000"/>
                  </a:schemeClr>
                </a:solidFill>
                <a:latin typeface="Comic Sans MS" panose="030F0702030302020204" pitchFamily="66" charset="0"/>
              </a:rPr>
              <a:t>MOTIVACION INTRÍNSECA</a:t>
            </a:r>
          </a:p>
          <a:p>
            <a:pPr algn="ctr"/>
            <a:endParaRPr lang="es-MX" sz="2800" dirty="0">
              <a:solidFill>
                <a:schemeClr val="tx2">
                  <a:lumMod val="10000"/>
                  <a:lumOff val="90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s-MX" sz="2800" b="1" dirty="0"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Nos lleva a hacer esfuerzos enormes, aparentemente sin ninguna compensación. Se origina por la satisfacción que implica en sí misma la propia realización de la actividad o conducta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9218" name="Picture 2" descr="Imagen que contiene animal, langosta, moto, hombre&#10;&#10;Descripción generada automáticamente">
            <a:extLst>
              <a:ext uri="{FF2B5EF4-FFF2-40B4-BE49-F238E27FC236}">
                <a16:creationId xmlns:a16="http://schemas.microsoft.com/office/drawing/2014/main" id="{225171F6-6725-4EA2-B751-9A3540086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89" y="2506198"/>
            <a:ext cx="4055022" cy="3028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7888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7F9592B-C48D-410F-A3FA-52750C9AC1F4}"/>
              </a:ext>
            </a:extLst>
          </p:cNvPr>
          <p:cNvSpPr txBox="1"/>
          <p:nvPr/>
        </p:nvSpPr>
        <p:spPr>
          <a:xfrm>
            <a:off x="0" y="0"/>
            <a:ext cx="12192000" cy="26776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Ejemplos de motivación Intrínseca</a:t>
            </a:r>
          </a:p>
          <a:p>
            <a:pPr algn="ctr"/>
            <a:endParaRPr lang="es-MX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Ir al trabajo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Colaborar en tareas voluntarias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Estar ilusionado en entrar a trabajar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Tocar algún instrumento por gusto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Practicar algún deporte por gusto</a:t>
            </a:r>
          </a:p>
        </p:txBody>
      </p:sp>
      <p:pic>
        <p:nvPicPr>
          <p:cNvPr id="10242" name="Picture 2" descr="Imagen que contiene animal, langosta, moto, hombre&#10;&#10;Descripción generada automáticamente">
            <a:extLst>
              <a:ext uri="{FF2B5EF4-FFF2-40B4-BE49-F238E27FC236}">
                <a16:creationId xmlns:a16="http://schemas.microsoft.com/office/drawing/2014/main" id="{BAF7A310-587C-46CE-8ECD-494DADF9D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57" y="2837794"/>
            <a:ext cx="3110568" cy="2176463"/>
          </a:xfrm>
          <a:prstGeom prst="rect">
            <a:avLst/>
          </a:prstGeom>
          <a:noFill/>
        </p:spPr>
      </p:pic>
      <p:pic>
        <p:nvPicPr>
          <p:cNvPr id="11266" name="Picture 2" descr="Hombre sentado en un sillón con una laptop&#10;&#10;Descripción generada automáticamente con confianza baja">
            <a:extLst>
              <a:ext uri="{FF2B5EF4-FFF2-40B4-BE49-F238E27FC236}">
                <a16:creationId xmlns:a16="http://schemas.microsoft.com/office/drawing/2014/main" id="{821B3CA2-ECC2-423C-8443-C4EED7ADB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4255"/>
            <a:ext cx="2765618" cy="1843745"/>
          </a:xfrm>
          <a:prstGeom prst="rect">
            <a:avLst/>
          </a:prstGeom>
          <a:noFill/>
        </p:spPr>
      </p:pic>
      <p:pic>
        <p:nvPicPr>
          <p:cNvPr id="12290" name="Picture 2" descr="Un barco en el agua con una montaña al fondo&#10;&#10;Descripción generada automáticamente">
            <a:extLst>
              <a:ext uri="{FF2B5EF4-FFF2-40B4-BE49-F238E27FC236}">
                <a16:creationId xmlns:a16="http://schemas.microsoft.com/office/drawing/2014/main" id="{38D203B7-18B3-415F-BF27-3EB92CBD4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576" y="2824909"/>
            <a:ext cx="3203190" cy="2189346"/>
          </a:xfrm>
          <a:prstGeom prst="rect">
            <a:avLst/>
          </a:prstGeom>
          <a:noFill/>
        </p:spPr>
      </p:pic>
      <p:pic>
        <p:nvPicPr>
          <p:cNvPr id="13314" name="Picture 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5D3B8F0-85D5-46B2-A444-732C06023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421" y="5014258"/>
            <a:ext cx="3110569" cy="18437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3503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6924F00-0CF4-4E45-BF53-36400E1D7960}"/>
              </a:ext>
            </a:extLst>
          </p:cNvPr>
          <p:cNvSpPr txBox="1"/>
          <p:nvPr/>
        </p:nvSpPr>
        <p:spPr>
          <a:xfrm>
            <a:off x="-28528" y="1"/>
            <a:ext cx="5136556" cy="30469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AUTOMOTIVACIÓN</a:t>
            </a:r>
          </a:p>
          <a:p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Motor personal que te induce a realizar o satisfacer objetivos y metas</a:t>
            </a: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4338" name="Picture 2" descr="Un hombre saltando en bicicleta&#10;&#10;Descripción generada automáticamente">
            <a:extLst>
              <a:ext uri="{FF2B5EF4-FFF2-40B4-BE49-F238E27FC236}">
                <a16:creationId xmlns:a16="http://schemas.microsoft.com/office/drawing/2014/main" id="{EBA54B16-4975-4704-B162-2288D5513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691" y="-1"/>
            <a:ext cx="6030309" cy="5186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811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FC0B0E9-3923-40A4-BAE7-0D909D5ED7B5}"/>
              </a:ext>
            </a:extLst>
          </p:cNvPr>
          <p:cNvSpPr txBox="1"/>
          <p:nvPr/>
        </p:nvSpPr>
        <p:spPr>
          <a:xfrm>
            <a:off x="0" y="11776"/>
            <a:ext cx="12192000" cy="2739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dirty="0">
                <a:solidFill>
                  <a:srgbClr val="7030A0"/>
                </a:solidFill>
                <a:latin typeface="Comic Sans MS" panose="030F0702030302020204" pitchFamily="66" charset="0"/>
              </a:rPr>
              <a:t>Te invitamos a consultar:</a:t>
            </a:r>
          </a:p>
          <a:p>
            <a:pPr algn="ctr"/>
            <a:endParaRPr lang="es-MX" sz="2400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Libro de Guinness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7030A0"/>
                </a:solidFill>
                <a:latin typeface="Comic Sans MS" panose="030F0702030302020204" pitchFamily="66" charset="0"/>
              </a:rPr>
              <a:t>Biografías de libertadores de naciones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s-MX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Descubrimientos que cambiaron al mundo </a:t>
            </a:r>
          </a:p>
        </p:txBody>
      </p:sp>
    </p:spTree>
    <p:extLst>
      <p:ext uri="{BB962C8B-B14F-4D97-AF65-F5344CB8AC3E}">
        <p14:creationId xmlns:p14="http://schemas.microsoft.com/office/powerpoint/2010/main" val="3455129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2FE4DD1-01B7-4F3B-AB98-1B75A616350A}"/>
              </a:ext>
            </a:extLst>
          </p:cNvPr>
          <p:cNvSpPr txBox="1"/>
          <p:nvPr/>
        </p:nvSpPr>
        <p:spPr>
          <a:xfrm>
            <a:off x="0" y="1"/>
            <a:ext cx="12192000" cy="954107"/>
          </a:xfrm>
          <a:prstGeom prst="rect">
            <a:avLst/>
          </a:prstGeom>
          <a:solidFill>
            <a:srgbClr val="FCAB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Los expertos afirman que el número de </a:t>
            </a:r>
          </a:p>
          <a:p>
            <a:pPr algn="ctr"/>
            <a:r>
              <a:rPr lang="es-MX" sz="2800" b="1" dirty="0">
                <a:latin typeface="Comic Sans MS" panose="030F0702030302020204" pitchFamily="66" charset="0"/>
              </a:rPr>
              <a:t>grandes necesidades son permanentes</a:t>
            </a:r>
          </a:p>
        </p:txBody>
      </p:sp>
      <p:pic>
        <p:nvPicPr>
          <p:cNvPr id="15362" name="Picture 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4C8AD0F3-454A-4F62-B0CA-2B808C03F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1218544"/>
            <a:ext cx="5753100" cy="323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9855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57CD214-A558-416F-AB8B-C224259250D6}"/>
              </a:ext>
            </a:extLst>
          </p:cNvPr>
          <p:cNvSpPr txBox="1"/>
          <p:nvPr/>
        </p:nvSpPr>
        <p:spPr>
          <a:xfrm>
            <a:off x="0" y="0"/>
            <a:ext cx="12191999" cy="249299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DESEOS FUNDAMENTALES PARA MANTENER LA MOTIVACIÓN</a:t>
            </a:r>
          </a:p>
          <a:p>
            <a:endParaRPr lang="es-MX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 algn="ctr">
              <a:buAutoNum type="arabicPeriod"/>
            </a:pPr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Deseo de bienestar personal</a:t>
            </a:r>
          </a:p>
          <a:p>
            <a:pPr marL="342900" indent="-342900" algn="ctr">
              <a:buAutoNum type="arabicPeriod"/>
            </a:pPr>
            <a:endParaRPr lang="es-MX" sz="24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 algn="ctr">
              <a:buAutoNum type="arabicPeriod"/>
            </a:pPr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Deseo de relacionarse socialmente</a:t>
            </a:r>
          </a:p>
          <a:p>
            <a:pPr marL="342900" indent="-342900" algn="ctr">
              <a:buAutoNum type="arabicPeriod"/>
            </a:pPr>
            <a:endParaRPr lang="es-MX" sz="24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 algn="ctr">
              <a:buAutoNum type="arabicPeriod"/>
            </a:pPr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Ampliar las posibilidades de acción</a:t>
            </a:r>
          </a:p>
        </p:txBody>
      </p:sp>
    </p:spTree>
    <p:extLst>
      <p:ext uri="{BB962C8B-B14F-4D97-AF65-F5344CB8AC3E}">
        <p14:creationId xmlns:p14="http://schemas.microsoft.com/office/powerpoint/2010/main" val="346227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D1B583C-33DC-46C1-A487-3C0F156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C50B02-DBC0-4880-9D31-B2C1F8B0B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5">
                  <a:alpha val="75000"/>
                </a:schemeClr>
              </a:gs>
              <a:gs pos="100000">
                <a:schemeClr val="accent2">
                  <a:lumMod val="60000"/>
                  <a:lumOff val="40000"/>
                  <a:alpha val="63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CD22C47-B3C2-4143-A892-F353BBA9C1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456773"/>
            <a:ext cx="12191999" cy="64008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2000">
                <a:schemeClr val="accent2">
                  <a:alpha val="83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431D84-09BF-4CFE-BAD5-B403FAD899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" y="0"/>
            <a:ext cx="6096001" cy="6858000"/>
          </a:xfrm>
          <a:prstGeom prst="rect">
            <a:avLst/>
          </a:prstGeom>
          <a:gradFill>
            <a:gsLst>
              <a:gs pos="0">
                <a:schemeClr val="accent2">
                  <a:alpha val="57000"/>
                </a:schemeClr>
              </a:gs>
              <a:gs pos="64000">
                <a:schemeClr val="accent4">
                  <a:alpha val="58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8BE57A7-563A-4010-827E-DC2B46890965}"/>
              </a:ext>
            </a:extLst>
          </p:cNvPr>
          <p:cNvSpPr txBox="1"/>
          <p:nvPr/>
        </p:nvSpPr>
        <p:spPr>
          <a:xfrm>
            <a:off x="378372" y="552563"/>
            <a:ext cx="11385890" cy="325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PROPÓSITO DE LA ASIGNATURA</a:t>
            </a:r>
          </a:p>
          <a:p>
            <a:pPr algn="ctr">
              <a:lnSpc>
                <a:spcPct val="150000"/>
              </a:lnSpc>
            </a:pPr>
            <a:endParaRPr lang="es-MX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Emplea habilidades socioemocionales como autoconocimiento, autonomía, autoestima, que le permitan el conocimiento de sí mismo y promuevan la sana convivencia</a:t>
            </a:r>
          </a:p>
        </p:txBody>
      </p:sp>
    </p:spTree>
    <p:extLst>
      <p:ext uri="{BB962C8B-B14F-4D97-AF65-F5344CB8AC3E}">
        <p14:creationId xmlns:p14="http://schemas.microsoft.com/office/powerpoint/2010/main" val="333801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E8937F8-57DD-42A1-9ABB-613F53550321}"/>
              </a:ext>
            </a:extLst>
          </p:cNvPr>
          <p:cNvSpPr txBox="1"/>
          <p:nvPr/>
        </p:nvSpPr>
        <p:spPr>
          <a:xfrm>
            <a:off x="0" y="0"/>
            <a:ext cx="12192000" cy="196496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latin typeface="Comic Sans MS" panose="030F0702030302020204" pitchFamily="66" charset="0"/>
              </a:rPr>
              <a:t>DESEO DE BIENESTAR PERSONAL</a:t>
            </a:r>
          </a:p>
          <a:p>
            <a:endParaRPr lang="es-MX" sz="2400" b="1" dirty="0">
              <a:solidFill>
                <a:schemeClr val="bg1">
                  <a:lumMod val="85000"/>
                </a:schemeClr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600" dirty="0">
                <a:solidFill>
                  <a:srgbClr val="002060"/>
                </a:solidFill>
                <a:latin typeface="Comic Sans MS" panose="030F0702030302020204" pitchFamily="66" charset="0"/>
              </a:rPr>
              <a:t>Todos los seres humanos queremos sobrevivir agradablemente, lo que implica disfrutar de algunos placeres y evitar el dolor, la tensión o la ansiedad.</a:t>
            </a:r>
          </a:p>
        </p:txBody>
      </p:sp>
      <p:pic>
        <p:nvPicPr>
          <p:cNvPr id="16386" name="Picture 2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29B7244D-8480-4887-B085-7D59261FD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252" y="2837794"/>
            <a:ext cx="5637486" cy="38879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538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1DE5473-402E-4C46-8D69-0542DE36E195}"/>
              </a:ext>
            </a:extLst>
          </p:cNvPr>
          <p:cNvSpPr txBox="1"/>
          <p:nvPr/>
        </p:nvSpPr>
        <p:spPr>
          <a:xfrm>
            <a:off x="0" y="0"/>
            <a:ext cx="12192000" cy="24317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latin typeface="Comic Sans MS" panose="030F0702030302020204" pitchFamily="66" charset="0"/>
              </a:rPr>
              <a:t>2. DESEO DE RELACIONARSE SOCIALMENTE</a:t>
            </a:r>
          </a:p>
          <a:p>
            <a:endParaRPr lang="es-MX" sz="24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2400" dirty="0">
                <a:latin typeface="Comic Sans MS" panose="030F0702030302020204" pitchFamily="66" charset="0"/>
              </a:rPr>
              <a:t>Formar parte de un grupo o ser aceptado. Somos seres sociales. Sólo en sociedad podemos desarrollarnos, en este deseo de vinculación también hay un deseo de reconocimiento, aspiramos a ser valorados por los demás</a:t>
            </a:r>
            <a:r>
              <a:rPr lang="es-MX" dirty="0"/>
              <a:t>. </a:t>
            </a:r>
          </a:p>
        </p:txBody>
      </p:sp>
      <p:pic>
        <p:nvPicPr>
          <p:cNvPr id="17410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B282F38A-43A0-4587-A271-0E8152471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943" y="2633699"/>
            <a:ext cx="6492114" cy="27730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5084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7F2EE7A-E368-4BDA-B450-7C98E046668B}"/>
              </a:ext>
            </a:extLst>
          </p:cNvPr>
          <p:cNvSpPr txBox="1"/>
          <p:nvPr/>
        </p:nvSpPr>
        <p:spPr>
          <a:xfrm>
            <a:off x="0" y="1"/>
            <a:ext cx="12191999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 DESEO DE AMPLIAR LAS POSIBILIDADES DE ACCION</a:t>
            </a:r>
          </a:p>
          <a:p>
            <a:pPr algn="ctr"/>
            <a:endParaRPr lang="es-MX" sz="24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4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Nos lanza a metas lejanas, altas, ideales, ilimitadas.</a:t>
            </a:r>
          </a:p>
        </p:txBody>
      </p:sp>
      <p:pic>
        <p:nvPicPr>
          <p:cNvPr id="18434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2C0AB6EA-6DD4-47D2-85F0-CC9C497D7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571" y="1790261"/>
            <a:ext cx="6082857" cy="4055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4063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E16CFDB-7342-4DDD-A679-8C2952F0D2AE}"/>
              </a:ext>
            </a:extLst>
          </p:cNvPr>
          <p:cNvSpPr txBox="1"/>
          <p:nvPr/>
        </p:nvSpPr>
        <p:spPr>
          <a:xfrm>
            <a:off x="0" y="0"/>
            <a:ext cx="12191999" cy="830997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3.2. MOTIVACIÓN Y NECESIDAD: PIRÁMIDE DE MASLOW</a:t>
            </a:r>
          </a:p>
          <a:p>
            <a:pPr algn="ctr"/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40908F5-D727-4B6C-967A-AB9375036EAF}"/>
              </a:ext>
            </a:extLst>
          </p:cNvPr>
          <p:cNvSpPr txBox="1"/>
          <p:nvPr/>
        </p:nvSpPr>
        <p:spPr>
          <a:xfrm>
            <a:off x="0" y="1166648"/>
            <a:ext cx="12192000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MX" sz="2400" b="1" dirty="0">
                <a:latin typeface="Comic Sans MS" panose="030F0702030302020204" pitchFamily="66" charset="0"/>
              </a:rPr>
              <a:t>Necesidad: </a:t>
            </a:r>
          </a:p>
          <a:p>
            <a:r>
              <a:rPr lang="es-MX" sz="2400" dirty="0">
                <a:latin typeface="Comic Sans MS" panose="030F0702030302020204" pitchFamily="66" charset="0"/>
              </a:rPr>
              <a:t>Situación en la que el ser humano siente la falta o privación de algo (física o mental).</a:t>
            </a:r>
          </a:p>
          <a:p>
            <a:endParaRPr lang="es-MX" sz="2400" dirty="0">
              <a:latin typeface="Comic Sans MS" panose="030F0702030302020204" pitchFamily="66" charset="0"/>
            </a:endParaRPr>
          </a:p>
        </p:txBody>
      </p:sp>
      <p:pic>
        <p:nvPicPr>
          <p:cNvPr id="19458" name="Picture 2" descr="Un hombre acostado en el suelo&#10;&#10;Descripción generada automáticamente con confianza baja">
            <a:extLst>
              <a:ext uri="{FF2B5EF4-FFF2-40B4-BE49-F238E27FC236}">
                <a16:creationId xmlns:a16="http://schemas.microsoft.com/office/drawing/2014/main" id="{99DEB92F-84AF-4DFC-A289-E23DAD449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0" y="2995448"/>
            <a:ext cx="4857750" cy="30269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1742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F48B94F-019C-41C8-BC9B-4D624B0A6A5B}"/>
              </a:ext>
            </a:extLst>
          </p:cNvPr>
          <p:cNvSpPr txBox="1"/>
          <p:nvPr/>
        </p:nvSpPr>
        <p:spPr>
          <a:xfrm>
            <a:off x="0" y="0"/>
            <a:ext cx="12192000" cy="1559722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Deseos: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Son necesidades que se dirigen a objetos o servicios específicos que podrían satisfacerlos.</a:t>
            </a:r>
          </a:p>
          <a:p>
            <a:pPr>
              <a:lnSpc>
                <a:spcPct val="150000"/>
              </a:lnSpc>
            </a:pPr>
            <a:r>
              <a:rPr lang="es-MX" sz="2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 las necesidades son estimulantes se convierten en motivos que impulsan al ser humano.</a:t>
            </a:r>
          </a:p>
        </p:txBody>
      </p:sp>
      <p:pic>
        <p:nvPicPr>
          <p:cNvPr id="20482" name="Picture 2" descr="Fuegos artificiales en el cielo&#10;&#10;Descripción generada automáticamente con confianza media">
            <a:extLst>
              <a:ext uri="{FF2B5EF4-FFF2-40B4-BE49-F238E27FC236}">
                <a16:creationId xmlns:a16="http://schemas.microsoft.com/office/drawing/2014/main" id="{11999A5E-F2DF-40AC-AF2D-0C58FF90A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579" y="2126592"/>
            <a:ext cx="5680841" cy="37872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8607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6F6FCD4-8240-45B6-9BD6-70E5EF065E51}"/>
              </a:ext>
            </a:extLst>
          </p:cNvPr>
          <p:cNvSpPr txBox="1"/>
          <p:nvPr/>
        </p:nvSpPr>
        <p:spPr>
          <a:xfrm>
            <a:off x="1" y="0"/>
            <a:ext cx="5139558" cy="38164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  <a:scene3d>
              <a:camera prst="orthographicFront"/>
              <a:lightRig rig="freezing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Clasificación de necesidades de A. Maslow</a:t>
            </a:r>
          </a:p>
          <a:p>
            <a:endParaRPr lang="es-MX" sz="2800" b="1" dirty="0">
              <a:ln cap="rnd" cmpd="sng">
                <a:solidFill>
                  <a:srgbClr val="89DE18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1.- Fisiológicas</a:t>
            </a:r>
          </a:p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2.- De seguridad</a:t>
            </a:r>
          </a:p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3.- De amor y pertenencia</a:t>
            </a:r>
          </a:p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4.- De estima</a:t>
            </a:r>
          </a:p>
          <a:p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5.- De autorrealización</a:t>
            </a:r>
          </a:p>
          <a:p>
            <a:endParaRPr lang="es-MX" dirty="0"/>
          </a:p>
        </p:txBody>
      </p:sp>
      <p:pic>
        <p:nvPicPr>
          <p:cNvPr id="22530" name="Picture 2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45AA48A1-325D-4ED6-A8B4-E8A7FDE31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055" y="220716"/>
            <a:ext cx="4261945" cy="42619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5317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F975038-8480-47E5-B8B0-FB18168E67F8}"/>
              </a:ext>
            </a:extLst>
          </p:cNvPr>
          <p:cNvSpPr txBox="1"/>
          <p:nvPr/>
        </p:nvSpPr>
        <p:spPr>
          <a:xfrm>
            <a:off x="0" y="0"/>
            <a:ext cx="12192000" cy="255454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3.3. Actuando con iniciativa, autodisciplina y perseverancia</a:t>
            </a:r>
          </a:p>
          <a:p>
            <a:pPr algn="ctr"/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Mantener la motivación es esencial para alcanzar metas y objetivos.</a:t>
            </a:r>
          </a:p>
          <a:p>
            <a:pPr algn="just"/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Siempre existen éxitos personales en el pasado que demuestran nuestra capacidad</a:t>
            </a:r>
          </a:p>
        </p:txBody>
      </p:sp>
    </p:spTree>
    <p:extLst>
      <p:ext uri="{BB962C8B-B14F-4D97-AF65-F5344CB8AC3E}">
        <p14:creationId xmlns:p14="http://schemas.microsoft.com/office/powerpoint/2010/main" val="2779849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BB92FA9-E0B4-4CAB-B01E-3AF71CA71413}"/>
              </a:ext>
            </a:extLst>
          </p:cNvPr>
          <p:cNvSpPr txBox="1"/>
          <p:nvPr/>
        </p:nvSpPr>
        <p:spPr>
          <a:xfrm>
            <a:off x="126124" y="0"/>
            <a:ext cx="5281448" cy="455509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META MARTE</a:t>
            </a:r>
          </a:p>
          <a:p>
            <a:endParaRPr lang="es-MX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MX" sz="2600" b="1" dirty="0">
                <a:solidFill>
                  <a:schemeClr val="bg1"/>
                </a:solidFill>
                <a:latin typeface="Comic Sans MS" panose="030F0702030302020204" pitchFamily="66" charset="0"/>
              </a:rPr>
              <a:t>M </a:t>
            </a:r>
            <a:r>
              <a:rPr lang="es-MX" sz="26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edible</a:t>
            </a:r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MX" sz="2600" b="1" dirty="0">
                <a:solidFill>
                  <a:schemeClr val="bg1"/>
                </a:solidFill>
                <a:latin typeface="Comic Sans MS" panose="030F0702030302020204" pitchFamily="66" charset="0"/>
              </a:rPr>
              <a:t>A </a:t>
            </a:r>
            <a:r>
              <a:rPr lang="es-MX" sz="26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lcanzable</a:t>
            </a:r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MX" sz="2600" b="1" dirty="0">
                <a:solidFill>
                  <a:schemeClr val="bg1"/>
                </a:solidFill>
                <a:latin typeface="Comic Sans MS" panose="030F0702030302020204" pitchFamily="66" charset="0"/>
              </a:rPr>
              <a:t>R </a:t>
            </a:r>
            <a:r>
              <a:rPr lang="es-MX" sz="26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elevante</a:t>
            </a:r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MX" sz="2600" b="1" dirty="0">
                <a:solidFill>
                  <a:schemeClr val="bg1"/>
                </a:solidFill>
                <a:latin typeface="Comic Sans MS" panose="030F0702030302020204" pitchFamily="66" charset="0"/>
              </a:rPr>
              <a:t>T </a:t>
            </a:r>
            <a:r>
              <a:rPr lang="es-MX" sz="26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iempo</a:t>
            </a:r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s-MX" sz="2600" b="1" dirty="0">
                <a:solidFill>
                  <a:schemeClr val="bg1"/>
                </a:solidFill>
                <a:latin typeface="Comic Sans MS" panose="030F0702030302020204" pitchFamily="66" charset="0"/>
              </a:rPr>
              <a:t>E </a:t>
            </a:r>
            <a:r>
              <a:rPr lang="es-MX" sz="26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specifica</a:t>
            </a:r>
            <a:endParaRPr lang="es-MX" sz="2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3554" name="Picture 2" descr="Logotipo&#10;&#10;Descripción generada automáticamente">
            <a:extLst>
              <a:ext uri="{FF2B5EF4-FFF2-40B4-BE49-F238E27FC236}">
                <a16:creationId xmlns:a16="http://schemas.microsoft.com/office/drawing/2014/main" id="{3E94F828-77EC-46C0-A167-F5FEA6EAE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703" y="-1"/>
            <a:ext cx="5170297" cy="4555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86889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03178DC-A32F-41F1-946E-7D854F5651E3}"/>
              </a:ext>
            </a:extLst>
          </p:cNvPr>
          <p:cNvSpPr txBox="1"/>
          <p:nvPr/>
        </p:nvSpPr>
        <p:spPr>
          <a:xfrm>
            <a:off x="0" y="1"/>
            <a:ext cx="12191999" cy="255454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 TU ATENCIÓN</a:t>
            </a:r>
          </a:p>
          <a:p>
            <a:endParaRPr lang="es-MX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5537403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83C558-3185-4B82-8715-F82A322A02EA}"/>
              </a:ext>
            </a:extLst>
          </p:cNvPr>
          <p:cNvSpPr txBox="1"/>
          <p:nvPr/>
        </p:nvSpPr>
        <p:spPr>
          <a:xfrm>
            <a:off x="0" y="1"/>
            <a:ext cx="12192000" cy="264687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Bibliografía</a:t>
            </a:r>
          </a:p>
          <a:p>
            <a:endParaRPr lang="es-MX" sz="2000" dirty="0">
              <a:latin typeface="Comic Sans MS" panose="030F0702030302020204" pitchFamily="66" charset="0"/>
            </a:endParaRPr>
          </a:p>
          <a:p>
            <a:r>
              <a:rPr lang="es-MX" sz="2000" dirty="0">
                <a:latin typeface="Comic Sans MS" panose="030F0702030302020204" pitchFamily="66" charset="0"/>
              </a:rPr>
              <a:t>Montes, T.I. et al. (2021). Desarrollo personal. Libro de texto basado en competencias. Universidad autónoma del Estado de México.</a:t>
            </a:r>
          </a:p>
          <a:p>
            <a:endParaRPr lang="es-MX" sz="2000" dirty="0">
              <a:latin typeface="Comic Sans MS" panose="030F0702030302020204" pitchFamily="66" charset="0"/>
            </a:endParaRPr>
          </a:p>
          <a:p>
            <a:r>
              <a:rPr lang="es-MX" sz="2000" dirty="0">
                <a:latin typeface="Comic Sans MS" panose="030F0702030302020204" pitchFamily="66" charset="0"/>
              </a:rPr>
              <a:t>García, M. R.  et al. (2017). Programa de desarrollo personal. Primer semestre. Universidad Autónoma del Estado de México.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0481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8BE57A7-563A-4010-827E-DC2B46890965}"/>
              </a:ext>
            </a:extLst>
          </p:cNvPr>
          <p:cNvSpPr txBox="1"/>
          <p:nvPr/>
        </p:nvSpPr>
        <p:spPr>
          <a:xfrm>
            <a:off x="1" y="0"/>
            <a:ext cx="12192000" cy="26061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PROPÓSITO DEL MÓDULO III</a:t>
            </a:r>
          </a:p>
          <a:p>
            <a:pPr algn="ctr">
              <a:lnSpc>
                <a:spcPct val="150000"/>
              </a:lnSpc>
            </a:pPr>
            <a:endParaRPr lang="es-MX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Desarrolla recursos personales para realizar acciones responsables en el logro de sus metas</a:t>
            </a:r>
          </a:p>
        </p:txBody>
      </p:sp>
    </p:spTree>
    <p:extLst>
      <p:ext uri="{BB962C8B-B14F-4D97-AF65-F5344CB8AC3E}">
        <p14:creationId xmlns:p14="http://schemas.microsoft.com/office/powerpoint/2010/main" val="15206028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B4C2CB4-C0EC-4D7D-A1B0-B13268912EED}"/>
              </a:ext>
            </a:extLst>
          </p:cNvPr>
          <p:cNvSpPr txBox="1"/>
          <p:nvPr/>
        </p:nvSpPr>
        <p:spPr>
          <a:xfrm>
            <a:off x="488732" y="299545"/>
            <a:ext cx="11703268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latin typeface="Comic Sans MS" panose="030F0702030302020204" pitchFamily="66" charset="0"/>
              </a:rPr>
              <a:t>IMÁGENES</a:t>
            </a:r>
          </a:p>
          <a:p>
            <a:pPr algn="ctr"/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Triángulos. Recuperado de </a:t>
            </a:r>
            <a:r>
              <a:rPr lang="es-MX" sz="1600" dirty="0"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https://pixabay.com/es/vectors/triangulos-pol%c3%adgono-color-rosado-1430105/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Tierra. Recuperado de </a:t>
            </a:r>
            <a:r>
              <a:rPr lang="es-MX" sz="1600" dirty="0"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https://pixabay.com/es/illustrations/loveourplanet-tierra-tranquilo-4851331/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Dólar. Recuperado de </a:t>
            </a:r>
            <a:r>
              <a:rPr lang="es-MX" sz="1600" dirty="0"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https://pixabay.com/es/illustrations/d%c3%b3lar-dinero-red-divisa-s%c3%admbolo-6566982/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Concurso. Recuperado de https://www.istockphoto.com/es/foto/concurso-silver-trophy-en-la-oscuridad-sobre-el-fondo-abstracto-de-luz-borrosa-con-gm1249117045-363971609?utm_source=pixabay&amp;utm_medium=affiliate&amp;utm_campaign=SRP_image_sponsored&amp;referrer_url=http%3A%2F%2Fpixabay.com%2Fes%2Fimages%2Fsearch%2Fpremio%2F&amp;utm_term=premio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Gemas.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https://pixabay.com/es/illustrations/gemas-joyas-piedras-preciosas-5351446/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Tarta.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https://pixabay.com/es/vectors/tarta-de-colores-arte-postre-dulce-4091990/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Premio.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https://pixabay.com/es/photos/premio-buena-pel%c3%adcula-trofeo-2969422/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Baterista.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https://www.istockphoto.com/es/foto/rock-n-roll-baterista-destellos-en-el-aire-gm805764964-130670701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Comic Sans MS" panose="030F0702030302020204" pitchFamily="66" charset="0"/>
            </a:endParaRPr>
          </a:p>
          <a:p>
            <a:endParaRPr lang="es-MX" sz="1600" dirty="0">
              <a:latin typeface="Comic Sans MS" panose="030F0702030302020204" pitchFamily="66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649528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B4C2CB4-C0EC-4D7D-A1B0-B13268912EED}"/>
              </a:ext>
            </a:extLst>
          </p:cNvPr>
          <p:cNvSpPr txBox="1"/>
          <p:nvPr/>
        </p:nvSpPr>
        <p:spPr>
          <a:xfrm>
            <a:off x="488732" y="299545"/>
            <a:ext cx="11703268" cy="6423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Mujer de la tercera edad. Recuperado de </a:t>
            </a:r>
            <a:r>
              <a:rPr lang="es-MX" sz="1600" dirty="0"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https://www.istockphoto.com/es/foto/ense%C3%B1ar-a-la-mujer-de-la-tercera-edad-c%C3%B3mo-usar-la-tableta-digital-durante-el-gm1296268169-389736103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Pescador. Recuperado de </a:t>
            </a:r>
            <a:r>
              <a:rPr lang="es-MX" sz="1600" dirty="0"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https://www.istockphoto.com/es/foto/pescador-en-el-lago-p%C3%A1tzcuaro-michoac%C3%A1n-m%C3%A9xico-utilizando-redes-de-mariposa-gm1252754221-365674123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Ciclismo de montaña. Recuperado de </a:t>
            </a:r>
            <a:r>
              <a:rPr lang="es-MX" sz="1600" dirty="0"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https://pixabay.com/es/photos/ciclismo-de-monta%c3%b1a-deportes-95032/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Yoga. Recuperado de </a:t>
            </a:r>
            <a:r>
              <a:rPr lang="es-MX" sz="1600" dirty="0">
                <a:latin typeface="Comic Sans MS" panose="030F0702030302020204" pitchFamily="66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https://pixabay.com/es/illustrations/meditaci%c3%b3n-espiritual-yoga-1384758/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latin typeface="Comic Sans MS" panose="030F0702030302020204" pitchFamily="66" charset="0"/>
              </a:rPr>
              <a:t>Medios. Recuperado de </a:t>
            </a:r>
            <a:r>
              <a:rPr lang="es-MX" sz="1600" dirty="0">
                <a:latin typeface="Comic Sans MS" panose="030F0702030302020204" pitchFamily="66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https://pixabay.com/es/illustrations/medios-de-comunicaci%c3%b3n-social-3758364/</a:t>
            </a:r>
            <a:endParaRPr lang="es-MX" sz="1600" dirty="0"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 err="1">
                <a:solidFill>
                  <a:srgbClr val="FFC000"/>
                </a:solidFill>
                <a:latin typeface="Comic Sans MS" panose="030F0702030302020204" pitchFamily="66" charset="0"/>
              </a:rPr>
              <a:t>Mandala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https://pixabay.com/es/illustrations/mandalas-vistoso-resumen-ornamental-1084082/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Vagabundo.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https://pixabay.com/es/photos/vagabundo-mendigo-pobreza-limosna-5520021/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Diente de león.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https://pixabay.com/es/photos/diente-de-le%c3%b3n-sombrilla-volador-4195782/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Pirámide. Recuperado de </a:t>
            </a: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https://www.istockphoto.com/es/foto/pir%C3%A1mide-de-eficiencia-energ%C3%A9tica-gm178951262-25557252</a:t>
            </a:r>
            <a:endParaRPr lang="es-MX" sz="1600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FFC000"/>
                </a:solidFill>
                <a:latin typeface="Comic Sans MS" panose="030F0702030302020204" pitchFamily="66" charset="0"/>
              </a:rPr>
              <a:t>Flechas. Recuperado de. https://pixabay.com/es/illustrations/flechas-objetivo-abarcar-bullseye-2889040/</a:t>
            </a:r>
            <a:endParaRPr lang="es-MX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58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0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14">
            <a:extLst>
              <a:ext uri="{FF2B5EF4-FFF2-40B4-BE49-F238E27FC236}">
                <a16:creationId xmlns:a16="http://schemas.microsoft.com/office/drawing/2014/main" id="{77B28B41-51E7-403C-9251-56678FAC4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888DE5D4-5D9A-4B9D-91D0-DDC5E6088B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28651" y="-629079"/>
            <a:ext cx="6858000" cy="8115301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id="{0FDC3B72-F314-4855-BD95-2BCFC51DE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675106" y="-1681894"/>
            <a:ext cx="4751513" cy="811530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0">
            <a:extLst>
              <a:ext uri="{FF2B5EF4-FFF2-40B4-BE49-F238E27FC236}">
                <a16:creationId xmlns:a16="http://schemas.microsoft.com/office/drawing/2014/main" id="{C5BBD2D3-5476-4B82-B6A1-68948AF71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868152" y="-382362"/>
            <a:ext cx="6858000" cy="7622724"/>
          </a:xfrm>
          <a:prstGeom prst="rect">
            <a:avLst/>
          </a:prstGeom>
          <a:gradFill>
            <a:gsLst>
              <a:gs pos="2000">
                <a:schemeClr val="accent5">
                  <a:alpha val="0"/>
                </a:schemeClr>
              </a:gs>
              <a:gs pos="68000">
                <a:schemeClr val="accent4">
                  <a:alpha val="29000"/>
                </a:schemeClr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293"/>
          <a:stretch/>
        </p:blipFill>
        <p:spPr bwMode="auto">
          <a:xfrm>
            <a:off x="1377210" y="457200"/>
            <a:ext cx="10814491" cy="5943599"/>
          </a:xfrm>
          <a:prstGeom prst="rect">
            <a:avLst/>
          </a:pr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8BE57A7-563A-4010-827E-DC2B46890965}"/>
              </a:ext>
            </a:extLst>
          </p:cNvPr>
          <p:cNvSpPr txBox="1"/>
          <p:nvPr/>
        </p:nvSpPr>
        <p:spPr>
          <a:xfrm>
            <a:off x="1376912" y="977462"/>
            <a:ext cx="1081449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</a:t>
            </a:r>
          </a:p>
          <a:p>
            <a:endParaRPr lang="es-MX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3.1. Motivación: intrínseca y extrínseca</a:t>
            </a:r>
          </a:p>
          <a:p>
            <a:pPr>
              <a:lnSpc>
                <a:spcPct val="200000"/>
              </a:lnSpc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3.2. Motivación y necesidad: Pirámide de Maslow</a:t>
            </a:r>
          </a:p>
          <a:p>
            <a:pPr>
              <a:lnSpc>
                <a:spcPct val="200000"/>
              </a:lnSpc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3.3. Actuando con iniciativa, autodisciplina y perseverancia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3144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8BE57A7-563A-4010-827E-DC2B46890965}"/>
              </a:ext>
            </a:extLst>
          </p:cNvPr>
          <p:cNvSpPr txBox="1"/>
          <p:nvPr/>
        </p:nvSpPr>
        <p:spPr>
          <a:xfrm>
            <a:off x="0" y="0"/>
            <a:ext cx="12192000" cy="39525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MOTIVACIÓN</a:t>
            </a:r>
          </a:p>
          <a:p>
            <a:pPr algn="ctr"/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Esta compuesta por la comprensión que tiene cada uno sobre lo que debe hacer y su deseo de hacerlo en un momento dado.</a:t>
            </a:r>
          </a:p>
          <a:p>
            <a:pPr>
              <a:lnSpc>
                <a:spcPct val="150000"/>
              </a:lnSpc>
            </a:pPr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8011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05FC00-7C25-4DCE-BC6F-AEFBE4E57557}"/>
              </a:ext>
            </a:extLst>
          </p:cNvPr>
          <p:cNvSpPr txBox="1"/>
          <p:nvPr/>
        </p:nvSpPr>
        <p:spPr>
          <a:xfrm>
            <a:off x="0" y="0"/>
            <a:ext cx="12192000" cy="37856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MOTIVACIÓN</a:t>
            </a:r>
          </a:p>
          <a:p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motivación es una mezcla de la decisión de una persona de hacer una tarea, el deseo de invertir esfuerzos para llevarla a cabo y el empeño de persistir en ese esfuerzo.</a:t>
            </a:r>
          </a:p>
          <a:p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3833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B18D42B-A272-46C6-B3DA-8F82D3F9D300}"/>
              </a:ext>
            </a:extLst>
          </p:cNvPr>
          <p:cNvSpPr txBox="1"/>
          <p:nvPr/>
        </p:nvSpPr>
        <p:spPr>
          <a:xfrm>
            <a:off x="0" y="0"/>
            <a:ext cx="12192000" cy="3785652"/>
          </a:xfrm>
          <a:prstGeom prst="rect">
            <a:avLst/>
          </a:prstGeom>
          <a:solidFill>
            <a:srgbClr val="99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¿Cómo fluye la motivación?</a:t>
            </a:r>
          </a:p>
          <a:p>
            <a:pPr algn="ctr"/>
            <a:r>
              <a:rPr lang="es-MX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De acuerdo con Brown y Fenske (2012):</a:t>
            </a:r>
          </a:p>
          <a:p>
            <a:endParaRPr lang="es-MX" sz="3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342900" indent="-342900">
              <a:buAutoNum type="arabicPeriod"/>
            </a:pPr>
            <a:r>
              <a:rPr lang="es-MX" sz="30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Comic Sans MS" panose="030F0702030302020204" pitchFamily="66" charset="0"/>
              </a:rPr>
              <a:t>Preparación o planeación de la ruta: el cerebro prepara el viaje a tu destino final, tus metas.</a:t>
            </a:r>
          </a:p>
          <a:p>
            <a:pPr marL="342900" indent="-342900">
              <a:buAutoNum type="arabicPeriod"/>
            </a:pPr>
            <a:r>
              <a:rPr lang="es-MX" sz="3000" b="1" dirty="0">
                <a:solidFill>
                  <a:schemeClr val="bg1"/>
                </a:solidFill>
                <a:latin typeface="Comic Sans MS" panose="030F0702030302020204" pitchFamily="66" charset="0"/>
              </a:rPr>
              <a:t>Una vez fijada la meta, el cerebro da paso a la zona de arranque; pasas de la intención a la acción.</a:t>
            </a:r>
          </a:p>
          <a:p>
            <a:pPr marL="342900" indent="-342900">
              <a:buAutoNum type="arabicPeriod"/>
            </a:pPr>
            <a:r>
              <a:rPr lang="es-MX" sz="30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Comic Sans MS" panose="030F0702030302020204" pitchFamily="66" charset="0"/>
              </a:rPr>
              <a:t>El avance es seguir en una dirección muy específica.</a:t>
            </a:r>
          </a:p>
        </p:txBody>
      </p:sp>
    </p:spTree>
    <p:extLst>
      <p:ext uri="{BB962C8B-B14F-4D97-AF65-F5344CB8AC3E}">
        <p14:creationId xmlns:p14="http://schemas.microsoft.com/office/powerpoint/2010/main" val="1978715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69A6018-5F01-49DF-8969-E99253E5FA90}"/>
              </a:ext>
            </a:extLst>
          </p:cNvPr>
          <p:cNvSpPr txBox="1"/>
          <p:nvPr/>
        </p:nvSpPr>
        <p:spPr>
          <a:xfrm>
            <a:off x="1" y="0"/>
            <a:ext cx="12192000" cy="290611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IMPORTANTE</a:t>
            </a:r>
          </a:p>
          <a:p>
            <a:endParaRPr lang="es-MX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>
              <a:lnSpc>
                <a:spcPct val="200000"/>
              </a:lnSpc>
            </a:pPr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Cada vez que estableces una nueva meta reinicias desde el principio el ciclo de la motivación.</a:t>
            </a:r>
          </a:p>
        </p:txBody>
      </p:sp>
    </p:spTree>
    <p:extLst>
      <p:ext uri="{BB962C8B-B14F-4D97-AF65-F5344CB8AC3E}">
        <p14:creationId xmlns:p14="http://schemas.microsoft.com/office/powerpoint/2010/main" val="3244859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atrón de fondo&#10;&#10;Descripción generada automáticamente">
            <a:extLst>
              <a:ext uri="{FF2B5EF4-FFF2-40B4-BE49-F238E27FC236}">
                <a16:creationId xmlns:a16="http://schemas.microsoft.com/office/drawing/2014/main" id="{B6181C73-BF8B-449B-9428-176F50098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3225"/>
          <a:stretch/>
        </p:blipFill>
        <p:spPr bwMode="auto">
          <a:xfrm>
            <a:off x="855462" y="4020206"/>
            <a:ext cx="10481066" cy="2837793"/>
          </a:xfrm>
          <a:custGeom>
            <a:avLst/>
            <a:gdLst/>
            <a:ahLst/>
            <a:cxnLst/>
            <a:rect l="l" t="t" r="r" b="b"/>
            <a:pathLst>
              <a:path w="10481066" h="5115952">
                <a:moveTo>
                  <a:pt x="5240533" y="0"/>
                </a:moveTo>
                <a:cubicBezTo>
                  <a:pt x="7957338" y="0"/>
                  <a:pt x="10191894" y="2064756"/>
                  <a:pt x="10460600" y="4710668"/>
                </a:cubicBezTo>
                <a:lnTo>
                  <a:pt x="10481066" y="5115952"/>
                </a:lnTo>
                <a:lnTo>
                  <a:pt x="0" y="5115952"/>
                </a:lnTo>
                <a:lnTo>
                  <a:pt x="20466" y="4710668"/>
                </a:lnTo>
                <a:cubicBezTo>
                  <a:pt x="289173" y="2064756"/>
                  <a:pt x="2523730" y="0"/>
                  <a:pt x="5240533" y="0"/>
                </a:cubicBezTo>
                <a:close/>
              </a:path>
            </a:pathLst>
          </a:cu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E7539EF-D707-4EF8-B293-5C0FDCF4AAFA}"/>
              </a:ext>
            </a:extLst>
          </p:cNvPr>
          <p:cNvSpPr txBox="1"/>
          <p:nvPr/>
        </p:nvSpPr>
        <p:spPr>
          <a:xfrm>
            <a:off x="0" y="369331"/>
            <a:ext cx="4599772" cy="3704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motivación es considerada un pilar fundamental en el comportamiento humano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A5189AB-8B04-432D-A51F-B051C702D118}"/>
              </a:ext>
            </a:extLst>
          </p:cNvPr>
          <p:cNvSpPr txBox="1"/>
          <p:nvPr/>
        </p:nvSpPr>
        <p:spPr>
          <a:xfrm>
            <a:off x="6999890" y="851338"/>
            <a:ext cx="4288221" cy="167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A08A376-A435-4653-896C-424E81A0BD08}"/>
              </a:ext>
            </a:extLst>
          </p:cNvPr>
          <p:cNvSpPr txBox="1"/>
          <p:nvPr/>
        </p:nvSpPr>
        <p:spPr>
          <a:xfrm>
            <a:off x="6558455" y="0"/>
            <a:ext cx="5633546" cy="44426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 lo que conduce a una persona a elegir y realizar una acción concreta, entre las diferentes alternativas que podría tomar una situación dada.</a:t>
            </a:r>
          </a:p>
        </p:txBody>
      </p:sp>
    </p:spTree>
    <p:extLst>
      <p:ext uri="{BB962C8B-B14F-4D97-AF65-F5344CB8AC3E}">
        <p14:creationId xmlns:p14="http://schemas.microsoft.com/office/powerpoint/2010/main" val="339790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1247</Words>
  <Application>Microsoft Office PowerPoint</Application>
  <PresentationFormat>Panorámica</PresentationFormat>
  <Paragraphs>152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Comic Sans MS</vt:lpstr>
      <vt:lpstr>Tw Cen MT</vt:lpstr>
      <vt:lpstr>GradientRiseVTI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Espinoza Avila</dc:creator>
  <cp:lastModifiedBy>Laura Espinoza Avila</cp:lastModifiedBy>
  <cp:revision>22</cp:revision>
  <dcterms:created xsi:type="dcterms:W3CDTF">2021-09-23T20:53:09Z</dcterms:created>
  <dcterms:modified xsi:type="dcterms:W3CDTF">2022-01-26T04:06:11Z</dcterms:modified>
</cp:coreProperties>
</file>