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39"/>
  </p:notesMasterIdLst>
  <p:handoutMasterIdLst>
    <p:handoutMasterId r:id="rId40"/>
  </p:handoutMasterIdLst>
  <p:sldIdLst>
    <p:sldId id="291" r:id="rId5"/>
    <p:sldId id="257" r:id="rId6"/>
    <p:sldId id="258" r:id="rId7"/>
    <p:sldId id="328" r:id="rId8"/>
    <p:sldId id="294" r:id="rId9"/>
    <p:sldId id="295" r:id="rId10"/>
    <p:sldId id="296" r:id="rId11"/>
    <p:sldId id="343" r:id="rId12"/>
    <p:sldId id="297" r:id="rId13"/>
    <p:sldId id="298" r:id="rId14"/>
    <p:sldId id="344" r:id="rId15"/>
    <p:sldId id="305" r:id="rId16"/>
    <p:sldId id="299" r:id="rId17"/>
    <p:sldId id="329" r:id="rId18"/>
    <p:sldId id="331" r:id="rId19"/>
    <p:sldId id="34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2" r:id="rId30"/>
    <p:sldId id="304" r:id="rId31"/>
    <p:sldId id="303" r:id="rId32"/>
    <p:sldId id="330" r:id="rId33"/>
    <p:sldId id="301" r:id="rId34"/>
    <p:sldId id="302" r:id="rId35"/>
    <p:sldId id="306" r:id="rId36"/>
    <p:sldId id="307" r:id="rId37"/>
    <p:sldId id="345" r:id="rId38"/>
  </p:sldIdLst>
  <p:sldSz cx="8101013" cy="3429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0">
          <p15:clr>
            <a:srgbClr val="A4A3A4"/>
          </p15:clr>
        </p15:guide>
        <p15:guide id="2" pos="2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2" autoAdjust="0"/>
    <p:restoredTop sz="95052" autoAdjust="0"/>
  </p:normalViewPr>
  <p:slideViewPr>
    <p:cSldViewPr snapToGrid="0">
      <p:cViewPr varScale="1">
        <p:scale>
          <a:sx n="134" d="100"/>
          <a:sy n="134" d="100"/>
        </p:scale>
        <p:origin x="115" y="379"/>
      </p:cViewPr>
      <p:guideLst>
        <p:guide orient="horz" pos="1080"/>
        <p:guide pos="2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58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4CFCAAD-B476-41AA-91FD-57C5F1F8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726308-6A3E-4871-BE9C-1FBC87D142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FDFDB-869D-40F6-A6D2-6EEBD88BD08C}" type="datetimeFigureOut">
              <a:rPr lang="es-ES" noProof="1" smtClean="0"/>
              <a:t>04/09/2021</a:t>
            </a:fld>
            <a:endParaRPr lang="es-ES" noProof="1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55ADC5-F009-429A-8C38-0161232A97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0BC52D-6659-4B84-ABCA-9E530BB3F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B086-5245-42C4-AE47-0CD2F0F89BF1}" type="slidenum">
              <a:rPr lang="es-ES" noProof="1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205876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9C1FF-9713-412D-AB5A-00522112A7A0}" type="datetimeFigureOut">
              <a:rPr lang="es-ES" noProof="1" dirty="0" smtClean="0"/>
              <a:t>04/09/2021</a:t>
            </a:fld>
            <a:endParaRPr lang="es-ES" noProof="1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15900" y="1143000"/>
            <a:ext cx="7289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1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1"/>
              <a:t>Haga clic para modificar los estilos de texto del patrón</a:t>
            </a:r>
          </a:p>
          <a:p>
            <a:pPr lvl="1"/>
            <a:r>
              <a:rPr lang="es-ES" noProof="1"/>
              <a:t>Segundo nivel</a:t>
            </a:r>
          </a:p>
          <a:p>
            <a:pPr lvl="2"/>
            <a:r>
              <a:rPr lang="es-ES" noProof="1"/>
              <a:t>Tercer nivel</a:t>
            </a:r>
          </a:p>
          <a:p>
            <a:pPr lvl="3"/>
            <a:r>
              <a:rPr lang="es-ES" noProof="1"/>
              <a:t>Cuarto nivel</a:t>
            </a:r>
          </a:p>
          <a:p>
            <a:pPr lvl="4"/>
            <a:r>
              <a:rPr lang="es-ES" noProof="1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C9477-0593-4A14-8B9C-94B52DE94C0B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659759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731827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11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809918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12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13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716669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14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716669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15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16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716669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17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18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19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604185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20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225601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21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247956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22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619989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23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24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243169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25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8824943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26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293620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27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932242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28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6782667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29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912387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30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935515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4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0253774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31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3719961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32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5231610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33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34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22596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5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71738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6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945649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7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193684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8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958913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9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089626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10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203586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CCDAF-FA3F-4B16-9000-B540B4C57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9090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3366A6-C0D6-44FB-BF1B-283C3B6026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101013" cy="3429000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rtl="0"/>
            <a:r>
              <a:rPr lang="es-ES" noProof="1"/>
              <a:t>Haga clic en el icono para Insertar imagen.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4D3696E-0E82-4FF8-9A8D-5C2B7301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674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56945" y="912812"/>
            <a:ext cx="6987124" cy="217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56945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2B37BB-6484-49CE-B04D-2DCDE00228FC}" type="datetime1">
              <a:rPr lang="es-ES" noProof="1" dirty="0" smtClean="0"/>
              <a:t>04/09/2021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683461" y="3178175"/>
            <a:ext cx="2734092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721340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80BCE52-6B25-4324-AAFB-DEE36A813357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865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0" r:id="rId2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://web.uaemex.mx/abogado/doc/REP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.uaemex.mx/identidad/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stockphoto.com/es/foto/latina-universitaria-mirando-a-la-c%C3%A1mara-con-una-sonrisa-gm1161222772-318118812" TargetMode="External"/><Relationship Id="rId13" Type="http://schemas.openxmlformats.org/officeDocument/2006/relationships/hyperlink" Target="https://www.istockphoto.com/es/foto/anote-y-simplemente-h%C3%A1galo-gm1131971654-299899360" TargetMode="External"/><Relationship Id="rId18" Type="http://schemas.openxmlformats.org/officeDocument/2006/relationships/hyperlink" Target="https://www.istockphoto.com/es/foto/definici%C3%B3n-de-escritura-a-mano-para-la-configuraci%C3%B3n-inteligente-de-objetivos-en-el-gm547434156-98924705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istockphoto.com/es/foto/joven-brasile%C3%B1o-con-camiseta-azul-de-pie-sobre-fondo-blanco-aislado-cara-feliz-gm1162358018-318799387" TargetMode="External"/><Relationship Id="rId12" Type="http://schemas.openxmlformats.org/officeDocument/2006/relationships/hyperlink" Target="https://www.istockphoto.com/es/foto/vuelta-a-la-escuela-gm171364422-21171175" TargetMode="External"/><Relationship Id="rId17" Type="http://schemas.openxmlformats.org/officeDocument/2006/relationships/hyperlink" Target="https://www.istockphoto.com/es/foto/estudiar-en-grupo-hace-que-el-aprendizaje-sea-m%C3%A1s-f%C3%A1cil-gm1152925134-312967415" TargetMode="External"/><Relationship Id="rId2" Type="http://schemas.openxmlformats.org/officeDocument/2006/relationships/notesSlide" Target="../notesSlides/notesSlide33.xml"/><Relationship Id="rId16" Type="http://schemas.openxmlformats.org/officeDocument/2006/relationships/hyperlink" Target="https://www.istockphoto.com/es/foto/cierre-empresario-abogado-trabajando-o-leyendo-el-libro-de-derecho-en-trabajo-de-gm956243400-26108748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tockphoto.com/es/foto/retrato-de-estudiante-universitario-en-el-campus-gm1249078123-363953170" TargetMode="External"/><Relationship Id="rId11" Type="http://schemas.openxmlformats.org/officeDocument/2006/relationships/hyperlink" Target="https://www.istockphoto.com/es/foto/estudiante-masculino-permanente-con-los-estudiantes-en-segundo-plano-gm836568130-144134939" TargetMode="External"/><Relationship Id="rId5" Type="http://schemas.openxmlformats.org/officeDocument/2006/relationships/hyperlink" Target="https://pixabay.com/es/photos/gotas-de-roc%c3%ado-telara%c3%b1a-6586339/" TargetMode="External"/><Relationship Id="rId15" Type="http://schemas.openxmlformats.org/officeDocument/2006/relationships/hyperlink" Target="https://www.istockphoto.com/es/foto/estudiante-femenina-espa%C3%B1ola-exitosa-gm1143773264-307284031" TargetMode="External"/><Relationship Id="rId10" Type="http://schemas.openxmlformats.org/officeDocument/2006/relationships/hyperlink" Target="https://www.istockphoto.com/es/foto/retrato-de-mujer-joven-hippie-de-la-ciudad-gm1009581216-272183380" TargetMode="External"/><Relationship Id="rId4" Type="http://schemas.openxmlformats.org/officeDocument/2006/relationships/hyperlink" Target="https://pixabay.com/es/photos/superficie-la-lluvia-gotas-455120/" TargetMode="External"/><Relationship Id="rId9" Type="http://schemas.openxmlformats.org/officeDocument/2006/relationships/hyperlink" Target="https://www.istockphoto.com/es/foto/guapo-estudiante-universitario-masculino-gm1136501740-302691954" TargetMode="External"/><Relationship Id="rId14" Type="http://schemas.openxmlformats.org/officeDocument/2006/relationships/hyperlink" Target="http://web.uaemex.mx/identida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B61EB97-A0A1-4832-8678-9D5A84578557}"/>
              </a:ext>
            </a:extLst>
          </p:cNvPr>
          <p:cNvSpPr txBox="1"/>
          <p:nvPr/>
        </p:nvSpPr>
        <p:spPr>
          <a:xfrm>
            <a:off x="0" y="0"/>
            <a:ext cx="8101013" cy="35394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UNIVERSIDAD AUTÓNOMA DEL ESTADO DE MÉXICO</a:t>
            </a:r>
          </a:p>
          <a:p>
            <a:pPr algn="ctr"/>
            <a:r>
              <a:rPr lang="es-MX" sz="1400" dirty="0">
                <a:solidFill>
                  <a:schemeClr val="bg1"/>
                </a:solidFill>
                <a:latin typeface="Comic Sans MS" panose="030F0702030302020204" pitchFamily="66" charset="0"/>
              </a:rPr>
              <a:t>PLANTEL NEZAHUALCÓYOTL DE LA ESCUELA PREPARATORIA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ASIGNATURA: ORIENTACIÓN EDUCATIVA I</a:t>
            </a:r>
          </a:p>
          <a:p>
            <a:pPr algn="ctr"/>
            <a:endParaRPr lang="es-MX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Temática</a:t>
            </a: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MX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Módulo I. Adaptación e identidad: Nivel Medio Superior</a:t>
            </a:r>
          </a:p>
          <a:p>
            <a:pPr algn="ctr"/>
            <a:endParaRPr lang="es-MX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Semestre: Primero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Dra. Laura Espinoza Avila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Ciclo Escolar: 2021-B</a:t>
            </a:r>
          </a:p>
        </p:txBody>
      </p:sp>
    </p:spTree>
    <p:extLst>
      <p:ext uri="{BB962C8B-B14F-4D97-AF65-F5344CB8AC3E}">
        <p14:creationId xmlns:p14="http://schemas.microsoft.com/office/powerpoint/2010/main" val="482742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01109"/>
            <a:ext cx="5513696" cy="1887953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6. Busca ayuda cada vez que la necesites</a:t>
            </a:r>
          </a:p>
          <a:p>
            <a:pPr>
              <a:lnSpc>
                <a:spcPct val="150000"/>
              </a:lnSpc>
            </a:pPr>
            <a:endParaRPr lang="es-MX" sz="20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7. Empéñate en el estudio y concluye la educación media superior</a:t>
            </a:r>
          </a:p>
        </p:txBody>
      </p:sp>
      <p:pic>
        <p:nvPicPr>
          <p:cNvPr id="15362" name="Picture 2" descr="Una mujer con pelo largo&#10;&#10;Descripción generada automáticamente">
            <a:extLst>
              <a:ext uri="{FF2B5EF4-FFF2-40B4-BE49-F238E27FC236}">
                <a16:creationId xmlns:a16="http://schemas.microsoft.com/office/drawing/2014/main" id="{24F1DC0D-445D-4657-A960-7B010B6B1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61" y="286603"/>
            <a:ext cx="2587317" cy="281461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4152276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01109"/>
            <a:ext cx="5513696" cy="271894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8. Organiza tu tiempo y establece tus prioridades</a:t>
            </a:r>
          </a:p>
          <a:p>
            <a:pPr>
              <a:lnSpc>
                <a:spcPct val="150000"/>
              </a:lnSpc>
            </a:pPr>
            <a:endParaRPr lang="es-MX" sz="20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b="1" dirty="0">
                <a:latin typeface="Comic Sans MS" panose="030F0702030302020204" pitchFamily="66" charset="0"/>
              </a:rPr>
              <a:t>9. Evita problemas o situaciones de conflicto</a:t>
            </a:r>
          </a:p>
          <a:p>
            <a:pPr>
              <a:lnSpc>
                <a:spcPct val="150000"/>
              </a:lnSpc>
            </a:pPr>
            <a:endParaRPr lang="es-MX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10. Mantén altas tus aspiraciones</a:t>
            </a:r>
          </a:p>
        </p:txBody>
      </p:sp>
      <p:pic>
        <p:nvPicPr>
          <p:cNvPr id="35842" name="Picture 2" descr="Una persona sentado en un escritorio&#10;&#10;Descripción generada automáticamente con confianza baja">
            <a:extLst>
              <a:ext uri="{FF2B5EF4-FFF2-40B4-BE49-F238E27FC236}">
                <a16:creationId xmlns:a16="http://schemas.microsoft.com/office/drawing/2014/main" id="{4BA4D994-B82E-4DE7-9F8F-F3BC5C3D9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1330" y="882506"/>
            <a:ext cx="2495981" cy="1663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7778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-1" y="-5118"/>
            <a:ext cx="8101013" cy="318394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SÍMBOLOS UNIVERSITARIOS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s-MX" sz="2800" b="1" dirty="0">
                <a:latin typeface="Comic Sans MS" panose="030F0702030302020204" pitchFamily="66" charset="0"/>
              </a:rPr>
              <a:t>Son parte de nuestra vida desde que ingresamos a la universidad y formamos parte de ella.</a:t>
            </a: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66349E2-1EE6-4C6C-A244-D1B89E4C5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317" y="2797243"/>
            <a:ext cx="52863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61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-1" y="137390"/>
            <a:ext cx="5663821" cy="320087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atin typeface="Comic Sans MS" panose="030F0702030302020204" pitchFamily="66" charset="0"/>
              </a:rPr>
              <a:t>SÍMBOLOS UNIVERSITARIOS</a:t>
            </a:r>
          </a:p>
          <a:p>
            <a:pPr algn="ctr"/>
            <a:endParaRPr lang="es-MX" sz="2400" b="1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omic Sans MS" panose="030F0702030302020204" pitchFamily="66" charset="0"/>
              </a:rPr>
              <a:t>Escudo Universitario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Monumento a la Autonomía Universitaria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omic Sans MS" panose="030F0702030302020204" pitchFamily="66" charset="0"/>
              </a:rPr>
              <a:t>Árbol de la Mora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Monumento a los Maestros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omic Sans MS" panose="030F0702030302020204" pitchFamily="66" charset="0"/>
              </a:rPr>
              <a:t>Himno Institucional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Estadio Universitario Alberto “Chivo” Córdoba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6386" name="Picture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E6CE5812-C649-4D62-8000-737BD600B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204" y="221208"/>
            <a:ext cx="2683809" cy="275623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4211701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0"/>
            <a:ext cx="5308979" cy="3354957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Comic Sans MS" panose="030F0702030302020204" pitchFamily="66" charset="0"/>
              </a:rPr>
              <a:t>SÍMBOLOS UNIVERSITARIOS</a:t>
            </a:r>
          </a:p>
          <a:p>
            <a:pPr algn="ctr"/>
            <a:endParaRPr lang="es-MX" sz="1400" b="1" dirty="0">
              <a:latin typeface="Comic Sans MS" panose="030F0702030302020204" pitchFamily="66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Aula Magna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>
                <a:latin typeface="Comic Sans MS" panose="030F0702030302020204" pitchFamily="66" charset="0"/>
              </a:rPr>
              <a:t>Monumento “Adolfo López Mateos”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Edificio Histórico de Rectoría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>
                <a:latin typeface="Comic Sans MS" panose="030F0702030302020204" pitchFamily="66" charset="0"/>
              </a:rPr>
              <a:t>Patio del Cincuentenario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Patio de los Naranjos,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b="1" dirty="0">
                <a:latin typeface="Comic Sans MS" panose="030F0702030302020204" pitchFamily="66" charset="0"/>
              </a:rPr>
              <a:t>Etc.</a:t>
            </a:r>
            <a:endParaRPr lang="es-MX" sz="2000" b="1" dirty="0">
              <a:latin typeface="Comic Sans MS" panose="030F0702030302020204" pitchFamily="66" charset="0"/>
            </a:endParaRPr>
          </a:p>
        </p:txBody>
      </p:sp>
      <p:pic>
        <p:nvPicPr>
          <p:cNvPr id="16386" name="Picture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E6CE5812-C649-4D62-8000-737BD600B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277" y="273564"/>
            <a:ext cx="2683809" cy="275623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2045339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ESCUDO UNIVERSITARIO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5" name="Picture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1C4AB85-06F6-4C7B-8FF0-719A6EAF1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396" y="810151"/>
            <a:ext cx="2683809" cy="275623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766965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1" y="90416"/>
            <a:ext cx="8101012" cy="430887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>
                <a:latin typeface="Comic Sans MS" panose="030F0702030302020204" pitchFamily="66" charset="0"/>
              </a:rPr>
              <a:t>MONUMENTO A LA AUTONOMIA UNIVERSITARIA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00DF106-9B0A-4362-AB24-E62CC3CA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2136" y="590696"/>
            <a:ext cx="3636739" cy="27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58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ÁRBOL DE LA MORA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B665C60-C5CF-40B1-90DC-D21338B37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148" y="664402"/>
            <a:ext cx="3775275" cy="276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06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MONUMENTO A LOS MAESTROS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DC120A7-CE8A-4787-8377-325EF19CB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924" y="1079437"/>
            <a:ext cx="3545164" cy="234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46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HIMNO INSTITUCIONAL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D47E891-C1C2-4188-A3FF-4D43F9A65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4156"/>
            <a:ext cx="5457825" cy="265484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0835BDB-D823-43FD-B3D0-3A5FC852A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3433" y="774154"/>
            <a:ext cx="1171864" cy="265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61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positiva de imagen floral" hidden="1">
            <a:extLst>
              <a:ext uri="{FF2B5EF4-FFF2-40B4-BE49-F238E27FC236}">
                <a16:creationId xmlns:a16="http://schemas.microsoft.com/office/drawing/2014/main" id="{C6E60FF5-0A4C-40CF-8643-E0AC9B9FE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1</a:t>
            </a:r>
          </a:p>
        </p:txBody>
      </p:sp>
      <p:pic>
        <p:nvPicPr>
          <p:cNvPr id="1026" name="Picture 2" descr="Imagen que contiene cadena, estructuras metálicas, grupo, exterior&#10;&#10;Descripción generada automáticamente">
            <a:extLst>
              <a:ext uri="{FF2B5EF4-FFF2-40B4-BE49-F238E27FC236}">
                <a16:creationId xmlns:a16="http://schemas.microsoft.com/office/drawing/2014/main" id="{0A5DD063-455C-46FF-B253-BC42C04EFFB9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2" b="35802"/>
          <a:stretch>
            <a:fillRect/>
          </a:stretch>
        </p:blipFill>
        <p:spPr bwMode="auto">
          <a:xfrm>
            <a:off x="3014589" y="0"/>
            <a:ext cx="5086424" cy="3429000"/>
          </a:xfrm>
          <a:prstGeom prst="rect">
            <a:avLst/>
          </a:prstGeom>
          <a:noFill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1F5E04A-C071-4AA4-B0C0-BBE5EBFDCEA6}"/>
              </a:ext>
            </a:extLst>
          </p:cNvPr>
          <p:cNvSpPr txBox="1"/>
          <p:nvPr/>
        </p:nvSpPr>
        <p:spPr>
          <a:xfrm>
            <a:off x="0" y="0"/>
            <a:ext cx="3014589" cy="34778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Comic Sans MS" panose="030F0702030302020204" pitchFamily="66" charset="0"/>
              </a:rPr>
              <a:t>ORIENTACIÓN </a:t>
            </a:r>
          </a:p>
          <a:p>
            <a:endParaRPr lang="es-MX" sz="2400" b="1" dirty="0">
              <a:latin typeface="Comic Sans MS" panose="030F0702030302020204" pitchFamily="66" charset="0"/>
            </a:endParaRPr>
          </a:p>
          <a:p>
            <a:r>
              <a:rPr lang="es-MX" sz="2400" b="1" dirty="0">
                <a:latin typeface="Comic Sans MS" panose="030F0702030302020204" pitchFamily="66" charset="0"/>
              </a:rPr>
              <a:t>EDUCATIVA     I</a:t>
            </a:r>
          </a:p>
          <a:p>
            <a:endParaRPr lang="es-MX" sz="2400" b="1" dirty="0">
              <a:latin typeface="Comic Sans MS" panose="030F0702030302020204" pitchFamily="66" charset="0"/>
            </a:endParaRPr>
          </a:p>
          <a:p>
            <a:endParaRPr lang="es-MX" sz="2400" b="1" dirty="0">
              <a:latin typeface="Comic Sans MS" panose="030F0702030302020204" pitchFamily="66" charset="0"/>
            </a:endParaRPr>
          </a:p>
          <a:p>
            <a:endParaRPr lang="es-MX" sz="2400" b="1" dirty="0">
              <a:latin typeface="Comic Sans MS" panose="030F0702030302020204" pitchFamily="66" charset="0"/>
            </a:endParaRPr>
          </a:p>
          <a:p>
            <a:endParaRPr lang="es-MX" sz="2400" b="1" dirty="0">
              <a:latin typeface="Comic Sans MS" panose="030F0702030302020204" pitchFamily="66" charset="0"/>
            </a:endParaRPr>
          </a:p>
          <a:p>
            <a:endParaRPr lang="es-MX" sz="1200" b="1" dirty="0">
              <a:latin typeface="Comic Sans MS" panose="030F0702030302020204" pitchFamily="66" charset="0"/>
            </a:endParaRPr>
          </a:p>
          <a:p>
            <a:r>
              <a:rPr lang="es-MX" sz="1400" b="1" dirty="0">
                <a:latin typeface="Comic Sans MS" panose="030F0702030302020204" pitchFamily="66" charset="0"/>
              </a:rPr>
              <a:t> </a:t>
            </a:r>
            <a:r>
              <a:rPr lang="es-MX" sz="2000" b="1" dirty="0">
                <a:latin typeface="Comic Sans MS" panose="030F0702030302020204" pitchFamily="66" charset="0"/>
              </a:rPr>
              <a:t>DRA.LAURA ESPINOZA AVILA</a:t>
            </a:r>
          </a:p>
        </p:txBody>
      </p:sp>
    </p:spTree>
    <p:extLst>
      <p:ext uri="{BB962C8B-B14F-4D97-AF65-F5344CB8AC3E}">
        <p14:creationId xmlns:p14="http://schemas.microsoft.com/office/powerpoint/2010/main" val="3185495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2106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ESTADIO UNIVERSITARIO </a:t>
            </a:r>
          </a:p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ALBERTO “CHIVO” CORDOBA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0482" name="Picture 2" descr="Vista aérea de una ciudad desde lo alto de un edificio&#10;&#10;Descripción generada automáticamente con confianza media">
            <a:extLst>
              <a:ext uri="{FF2B5EF4-FFF2-40B4-BE49-F238E27FC236}">
                <a16:creationId xmlns:a16="http://schemas.microsoft.com/office/drawing/2014/main" id="{3AEEB0E2-4159-4DB4-B8B3-F85A14722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909" y="1036518"/>
            <a:ext cx="3061194" cy="23924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2220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AULA MAGNA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1506" name="Picture 2" descr="Una sala de estar&#10;&#10;Descripción generada automáticamente con confianza baja">
            <a:extLst>
              <a:ext uri="{FF2B5EF4-FFF2-40B4-BE49-F238E27FC236}">
                <a16:creationId xmlns:a16="http://schemas.microsoft.com/office/drawing/2014/main" id="{CF98F477-02B6-4C24-9788-2D0C919A4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488" y="708890"/>
            <a:ext cx="2330036" cy="27201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611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MONUMENTO “ADOLFO LÓPEZ MATEOS”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2530" name="Picture 2" descr="Imagen que contiene hombre, grande&#10;&#10;Descripción generada automáticamente">
            <a:extLst>
              <a:ext uri="{FF2B5EF4-FFF2-40B4-BE49-F238E27FC236}">
                <a16:creationId xmlns:a16="http://schemas.microsoft.com/office/drawing/2014/main" id="{62F95F2D-8C59-4428-B3CE-C0EF0F4AF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071" y="935464"/>
            <a:ext cx="2892870" cy="23561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3237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368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EDIFICIO HISTÓRICO DE RECTORÍA</a:t>
            </a:r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830D28-FCAD-47A6-AA33-A7C86B756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39" y="722614"/>
            <a:ext cx="2614533" cy="270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30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PATIO DEL CINCUENTENARIO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3554" name="Picture 2" descr="Dibujo de un edificio&#10;&#10;Descripción generada automáticamente con confianza media">
            <a:extLst>
              <a:ext uri="{FF2B5EF4-FFF2-40B4-BE49-F238E27FC236}">
                <a16:creationId xmlns:a16="http://schemas.microsoft.com/office/drawing/2014/main" id="{E97D3C23-C50E-4DDE-A144-F8254A4BA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87" y="900113"/>
            <a:ext cx="3594238" cy="23914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3406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PATIO DE LOS NARANJOS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4578" name="Picture 2" descr="Un grupo de personas frente a un edificio&#10;&#10;Descripción generada automáticamente con confianza media">
            <a:extLst>
              <a:ext uri="{FF2B5EF4-FFF2-40B4-BE49-F238E27FC236}">
                <a16:creationId xmlns:a16="http://schemas.microsoft.com/office/drawing/2014/main" id="{172BB8E6-C46E-415D-A93F-41A48F1B2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996" y="708890"/>
            <a:ext cx="3315020" cy="27201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028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JARDIN “NEOCLASICO”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5602" name="Picture 2" descr="Un edificio grande&#10;&#10;Descripción generada automáticamente">
            <a:extLst>
              <a:ext uri="{FF2B5EF4-FFF2-40B4-BE49-F238E27FC236}">
                <a16:creationId xmlns:a16="http://schemas.microsoft.com/office/drawing/2014/main" id="{A1672A70-947C-449A-A442-87DC7D8A5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177" y="980425"/>
            <a:ext cx="4340657" cy="2448575"/>
          </a:xfrm>
          <a:prstGeom prst="rect">
            <a:avLst/>
          </a:prstGeom>
          <a:noFill/>
        </p:spPr>
      </p:pic>
      <p:pic>
        <p:nvPicPr>
          <p:cNvPr id="26626" name="Picture 2" descr="Un edificio grande&#10;&#10;Descripción generada automáticamente">
            <a:extLst>
              <a:ext uri="{FF2B5EF4-FFF2-40B4-BE49-F238E27FC236}">
                <a16:creationId xmlns:a16="http://schemas.microsoft.com/office/drawing/2014/main" id="{BD2EEBF2-CEC7-4A48-A024-52545003A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876300"/>
            <a:ext cx="2971800" cy="1676400"/>
          </a:xfrm>
          <a:prstGeom prst="rect">
            <a:avLst/>
          </a:prstGeom>
          <a:noFill/>
        </p:spPr>
      </p:pic>
      <p:pic>
        <p:nvPicPr>
          <p:cNvPr id="27650" name="Picture 2" descr="Un edificio grande&#10;&#10;Descripción generada automáticamente">
            <a:extLst>
              <a:ext uri="{FF2B5EF4-FFF2-40B4-BE49-F238E27FC236}">
                <a16:creationId xmlns:a16="http://schemas.microsoft.com/office/drawing/2014/main" id="{070FA555-E2DC-482B-8371-F79453077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213" y="1028700"/>
            <a:ext cx="2971800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1547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ESTANDARTE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30722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BA736B0B-3371-46DC-8F60-3600BFCAB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609" y="832513"/>
            <a:ext cx="1707794" cy="2596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5896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167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MURAL SÍNTESIS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28674" name="Picture 2" descr="Pintura de unas personas&#10;&#10;Descripción generada automáticamente con confianza media">
            <a:extLst>
              <a:ext uri="{FF2B5EF4-FFF2-40B4-BE49-F238E27FC236}">
                <a16:creationId xmlns:a16="http://schemas.microsoft.com/office/drawing/2014/main" id="{0A6C3F87-D3FC-4D44-9F09-128C324D2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870" y="925429"/>
            <a:ext cx="3549272" cy="2366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25277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1" y="137390"/>
            <a:ext cx="4624994" cy="282160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</a:t>
            </a:r>
          </a:p>
          <a:p>
            <a:pPr algn="ctr"/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800" b="1" dirty="0">
                <a:latin typeface="Comic Sans MS" panose="030F0702030302020204" pitchFamily="66" charset="0"/>
              </a:rPr>
              <a:t>1.2.Ejerciendo mi disciplina con actitud y compromiso</a:t>
            </a:r>
            <a:endParaRPr lang="es-MX" sz="20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410" name="Picture 2" descr="Mujer sonriendo con un libro en la mano&#10;&#10;Descripción generada automáticamente con confianza media">
            <a:extLst>
              <a:ext uri="{FF2B5EF4-FFF2-40B4-BE49-F238E27FC236}">
                <a16:creationId xmlns:a16="http://schemas.microsoft.com/office/drawing/2014/main" id="{28937DAA-362B-4419-9864-F8654A49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27" y="546821"/>
            <a:ext cx="3269936" cy="21799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4549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306083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Propósito de la Asignatura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Dirige acciones hacia el logro de metas haciendo uso de los recursos con los que cuenta para dar soporte a la construcción de su proyecto de vida</a:t>
            </a: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620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3060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1.2.1. Normas y disposiciones institucionales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Reglamento de la Educación Media Superior</a:t>
            </a:r>
          </a:p>
          <a:p>
            <a:pPr>
              <a:lnSpc>
                <a:spcPct val="150000"/>
              </a:lnSpc>
            </a:pP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/>
              </a:rPr>
              <a:t>http://web.uaemex.mx/abogado/doc/REP.pdf</a:t>
            </a:r>
            <a:endParaRPr lang="es-MX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Revisemos el Reglamento</a:t>
            </a:r>
          </a:p>
        </p:txBody>
      </p:sp>
      <p:pic>
        <p:nvPicPr>
          <p:cNvPr id="33794" name="Picture 2" descr="Un hombre con un cuchillo en una mesa&#10;&#10;Descripción generada automáticamente con confianza media">
            <a:extLst>
              <a:ext uri="{FF2B5EF4-FFF2-40B4-BE49-F238E27FC236}">
                <a16:creationId xmlns:a16="http://schemas.microsoft.com/office/drawing/2014/main" id="{C7572339-12D8-4577-8267-70B402332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003" y="1073055"/>
            <a:ext cx="2226884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2597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1" y="137390"/>
            <a:ext cx="2893324" cy="309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Temática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1.2.2. ¿Para qué estudiar el nivel medio superior?</a:t>
            </a:r>
          </a:p>
          <a:p>
            <a:pPr>
              <a:lnSpc>
                <a:spcPct val="150000"/>
              </a:lnSpc>
            </a:pPr>
            <a:endParaRPr lang="es-MX" sz="2000" b="1" dirty="0">
              <a:solidFill>
                <a:schemeClr val="accent1"/>
              </a:solidFill>
            </a:endParaRPr>
          </a:p>
        </p:txBody>
      </p:sp>
      <p:pic>
        <p:nvPicPr>
          <p:cNvPr id="18434" name="Picture 2" descr="Un par de personas sentadas en una mesa&#10;&#10;Descripción generada automáticamente con confianza baja">
            <a:extLst>
              <a:ext uri="{FF2B5EF4-FFF2-40B4-BE49-F238E27FC236}">
                <a16:creationId xmlns:a16="http://schemas.microsoft.com/office/drawing/2014/main" id="{3347905D-B4D4-4C32-B248-117FFABCF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154" y="98484"/>
            <a:ext cx="4848047" cy="3232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8316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0"/>
            <a:ext cx="7547212" cy="267765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Comic Sans MS" panose="030F0702030302020204" pitchFamily="66" charset="0"/>
              </a:rPr>
              <a:t>Para: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Complementar tu formación personal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Comic Sans MS" panose="030F0702030302020204" pitchFamily="66" charset="0"/>
              </a:rPr>
              <a:t>Prepararte para el nivel superior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Mayores oportunidades laborales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Comic Sans MS" panose="030F0702030302020204" pitchFamily="66" charset="0"/>
              </a:rPr>
              <a:t>______________________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Comic Sans MS" panose="030F0702030302020204" pitchFamily="66" charset="0"/>
              </a:rPr>
              <a:t>______________________</a:t>
            </a:r>
            <a:endParaRPr lang="es-MX" sz="2000" b="1" dirty="0">
              <a:latin typeface="Comic Sans MS" panose="030F0702030302020204" pitchFamily="66" charset="0"/>
            </a:endParaRPr>
          </a:p>
        </p:txBody>
      </p:sp>
      <p:pic>
        <p:nvPicPr>
          <p:cNvPr id="32770" name="Picture 2" descr="Texto&#10;&#10;Descripción generada automáticamente con confianza media">
            <a:extLst>
              <a:ext uri="{FF2B5EF4-FFF2-40B4-BE49-F238E27FC236}">
                <a16:creationId xmlns:a16="http://schemas.microsoft.com/office/drawing/2014/main" id="{A84BE0EC-102F-4700-A76B-4ABBD5825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61" y="1338828"/>
            <a:ext cx="1768452" cy="10604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9472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8101013" cy="277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Comic Sans MS" panose="030F0702030302020204" pitchFamily="66" charset="0"/>
              </a:rPr>
              <a:t>Bibliografía</a:t>
            </a: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Dirección de identidad universitaria. Retomado de </a:t>
            </a: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http://web.uaemex.mx/identidad/</a:t>
            </a:r>
            <a:endParaRPr lang="es-MX" sz="14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Guion Instruccional. Orientación educativa I. UAEMEX.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Gutiérrez, G.A. et al. (2021) Orientación Educativa I. Libro de texto basado en competencias. UAEMEX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Sandoval, S. et al.(2017) Programa de Asignatura de Orientación educativa I. UAEMEX.</a:t>
            </a:r>
          </a:p>
          <a:p>
            <a:pPr>
              <a:lnSpc>
                <a:spcPct val="150000"/>
              </a:lnSpc>
            </a:pPr>
            <a:endParaRPr lang="es-MX" sz="16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558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-1" y="0"/>
            <a:ext cx="8101013" cy="325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Comic Sans MS" panose="030F0702030302020204" pitchFamily="66" charset="0"/>
              </a:rPr>
              <a:t>Fuentes de Imágenes</a:t>
            </a:r>
          </a:p>
          <a:p>
            <a:pPr algn="ctr"/>
            <a:endParaRPr lang="es-MX" sz="14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Lluvia. Recuperado de </a:t>
            </a:r>
            <a:r>
              <a:rPr lang="es-MX" sz="700" b="1" u="sng" dirty="0">
                <a:solidFill>
                  <a:schemeClr val="accent1"/>
                </a:solidFill>
                <a:latin typeface="Comic Sans MS" panose="030F0702030302020204" pitchFamily="66" charset="0"/>
                <a:hlinkClick r:id="rId4"/>
              </a:rPr>
              <a:t>https://pixabay.com/es/photos/superficie-la-lluvia-gotas-455120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4"/>
              </a:rPr>
              <a:t>/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 err="1">
                <a:solidFill>
                  <a:schemeClr val="accent1"/>
                </a:solidFill>
                <a:latin typeface="Comic Sans MS" panose="030F0702030302020204" pitchFamily="66" charset="0"/>
              </a:rPr>
              <a:t>Rocio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 de telaraña.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5"/>
              </a:rPr>
              <a:t>https://pixabay.com/es/photos/gotas-de-roc%c3%ado-telara%c3%b1a-6586339/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Estudiante universitaria.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6"/>
              </a:rPr>
              <a:t>https://www.istockphoto.com/es/foto/retrato-de-estudiante-universitario-en-el-campus-gm1249078123-363953170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Joven brasileño.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7"/>
              </a:rPr>
              <a:t>https://www.istockphoto.com/es/foto/joven-brasile%C3%B1o-con-camiseta-azul-de-pie-sobre-fondo-blanco-aislado-cara-feliz-gm1162358018-318799387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Latina universitaria.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8"/>
              </a:rPr>
              <a:t>https://www.istockphoto.com/es/foto/latina-universitaria-mirando-a-la-c%C3%A1mara-con-una-sonrisa-gm1161222772-318118812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Guapo estudiante.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9"/>
              </a:rPr>
              <a:t>https://www.istockphoto.com/es/foto/guapo-estudiante-universitario-masculino-gm1136501740-302691954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Mujer joven hippie.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10"/>
              </a:rPr>
              <a:t>https://www.istockphoto.com/es/foto/retrato-de-mujer-joven-hippie-de-la-ciudad-gm1009581216-272183380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Estudiante masculino.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11"/>
              </a:rPr>
              <a:t>https://www.istockphoto.com/es/foto/estudiante-masculino-permanente-con-los-estudiantes-en-segundo-plano-gm836568130-144134939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Vuelta a la escuela.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12"/>
              </a:rPr>
              <a:t>https://www.istockphoto.com/es/foto/vuelta-a-la-escuela-gm171364422-21171175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Anotando.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13"/>
              </a:rPr>
              <a:t>https://www.istockphoto.com/es/foto/anote-y-simplemente-h%C3%A1galo-gm1131971654-299899360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Símbolos universitarios. Recuperado de </a:t>
            </a: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  <a:hlinkClick r:id="rId14"/>
              </a:rPr>
              <a:t>http://web.uaemex.mx/identidad/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Estudiante femenina. Recuperado de </a:t>
            </a:r>
            <a:r>
              <a:rPr lang="es-MX" sz="700" dirty="0">
                <a:latin typeface="Comic Sans MS" panose="030F0702030302020204" pitchFamily="66" charset="0"/>
                <a:hlinkClick r:id="rId15"/>
              </a:rPr>
              <a:t>Estudiante Femenina Española Exitosa Foto de stock y más banco de imágenes de Estudiante - </a:t>
            </a:r>
            <a:r>
              <a:rPr lang="es-MX" sz="700" dirty="0" err="1">
                <a:latin typeface="Comic Sans MS" panose="030F0702030302020204" pitchFamily="66" charset="0"/>
                <a:hlinkClick r:id="rId15"/>
              </a:rPr>
              <a:t>iStock</a:t>
            </a:r>
            <a:r>
              <a:rPr lang="es-MX" sz="700" dirty="0">
                <a:latin typeface="Comic Sans MS" panose="030F0702030302020204" pitchFamily="66" charset="0"/>
                <a:hlinkClick r:id="rId15"/>
              </a:rPr>
              <a:t> (istockphoto.com)</a:t>
            </a:r>
            <a:endParaRPr lang="es-MX" sz="700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Cierre empresario. Recuperado de </a:t>
            </a:r>
            <a:r>
              <a:rPr lang="es-MX" sz="700" dirty="0">
                <a:latin typeface="Comic Sans MS" panose="030F0702030302020204" pitchFamily="66" charset="0"/>
                <a:hlinkClick r:id="rId16"/>
              </a:rPr>
              <a:t>Cierre Empresario Abogado Trabajando O Leyendo El Libro De Derecho En Trabajo De Oficina Para El Concepto De Abogado Consultor Foto de stock y más banco de imágenes de Derecho - </a:t>
            </a:r>
            <a:r>
              <a:rPr lang="es-MX" sz="700" dirty="0" err="1">
                <a:latin typeface="Comic Sans MS" panose="030F0702030302020204" pitchFamily="66" charset="0"/>
                <a:hlinkClick r:id="rId16"/>
              </a:rPr>
              <a:t>iStock</a:t>
            </a:r>
            <a:r>
              <a:rPr lang="es-MX" sz="700" dirty="0">
                <a:latin typeface="Comic Sans MS" panose="030F0702030302020204" pitchFamily="66" charset="0"/>
                <a:hlinkClick r:id="rId16"/>
              </a:rPr>
              <a:t> (istockphoto.com)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Estudiar en grupo. Recuperado de </a:t>
            </a:r>
            <a:r>
              <a:rPr lang="es-MX" sz="700" dirty="0">
                <a:latin typeface="Comic Sans MS" panose="030F0702030302020204" pitchFamily="66" charset="0"/>
                <a:hlinkClick r:id="rId17"/>
              </a:rPr>
              <a:t>Estudiar En Grupo Hace Que El Aprendizaje Sea Más Fácil Foto de stock y más banco de imágenes de Estudiante - </a:t>
            </a:r>
            <a:r>
              <a:rPr lang="es-MX" sz="700" dirty="0" err="1">
                <a:latin typeface="Comic Sans MS" panose="030F0702030302020204" pitchFamily="66" charset="0"/>
                <a:hlinkClick r:id="rId17"/>
              </a:rPr>
              <a:t>iStock</a:t>
            </a:r>
            <a:r>
              <a:rPr lang="es-MX" sz="700" dirty="0">
                <a:latin typeface="Comic Sans MS" panose="030F0702030302020204" pitchFamily="66" charset="0"/>
                <a:hlinkClick r:id="rId17"/>
              </a:rPr>
              <a:t> (istockphoto.com)</a:t>
            </a:r>
            <a:endParaRPr lang="es-MX" sz="700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700" dirty="0">
                <a:latin typeface="Comic Sans MS" panose="030F0702030302020204" pitchFamily="66" charset="0"/>
                <a:hlinkClick r:id="rId18"/>
              </a:rPr>
              <a:t>Definición De Escritura A Mano Para La Configuración Inteligente De Objetivos En El Bloc De Notas Foto de stock y más banco de imágenes de Aspiraciones - </a:t>
            </a:r>
            <a:r>
              <a:rPr lang="es-MX" sz="700" dirty="0" err="1">
                <a:latin typeface="Comic Sans MS" panose="030F0702030302020204" pitchFamily="66" charset="0"/>
                <a:hlinkClick r:id="rId18"/>
              </a:rPr>
              <a:t>iStock</a:t>
            </a:r>
            <a:r>
              <a:rPr lang="es-MX" sz="700" dirty="0">
                <a:latin typeface="Comic Sans MS" panose="030F0702030302020204" pitchFamily="66" charset="0"/>
                <a:hlinkClick r:id="rId18"/>
              </a:rPr>
              <a:t> (istockphoto.com)</a:t>
            </a:r>
            <a:endParaRPr lang="es-MX" sz="7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56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0"/>
            <a:ext cx="5049672" cy="2642198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3200" b="1" dirty="0">
              <a:latin typeface="Comic Sans MS" panose="030F0702030302020204" pitchFamily="66" charset="0"/>
            </a:endParaRPr>
          </a:p>
          <a:p>
            <a:pPr algn="ctr"/>
            <a:r>
              <a:rPr lang="es-MX" sz="3200" b="1" dirty="0">
                <a:latin typeface="Comic Sans MS" panose="030F0702030302020204" pitchFamily="66" charset="0"/>
              </a:rPr>
              <a:t>MÓDULO  I</a:t>
            </a:r>
          </a:p>
          <a:p>
            <a:pPr algn="ctr"/>
            <a:endParaRPr lang="es-MX" sz="11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3200" b="1" dirty="0">
                <a:latin typeface="Comic Sans MS" panose="030F0702030302020204" pitchFamily="66" charset="0"/>
              </a:rPr>
              <a:t>Adaptación e identidad: Nivel Medio Superior</a:t>
            </a:r>
            <a:endParaRPr lang="es-MX" sz="32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Una persona con una camisa azul&#10;&#10;Descripción generada automáticamente">
            <a:extLst>
              <a:ext uri="{FF2B5EF4-FFF2-40B4-BE49-F238E27FC236}">
                <a16:creationId xmlns:a16="http://schemas.microsoft.com/office/drawing/2014/main" id="{1F183C57-DFE0-48F9-A281-DD0D4DC37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391" y="1630717"/>
            <a:ext cx="1645622" cy="1702748"/>
          </a:xfrm>
          <a:prstGeom prst="rect">
            <a:avLst/>
          </a:prstGeom>
          <a:noFill/>
        </p:spPr>
      </p:pic>
      <p:pic>
        <p:nvPicPr>
          <p:cNvPr id="7170" name="Picture 2" descr="Una persona con un vestido de color rojo&#10;&#10;Descripción generada automáticamente con confianza media">
            <a:extLst>
              <a:ext uri="{FF2B5EF4-FFF2-40B4-BE49-F238E27FC236}">
                <a16:creationId xmlns:a16="http://schemas.microsoft.com/office/drawing/2014/main" id="{8ABE742A-DBAD-4707-9008-B0CC16571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431" y="0"/>
            <a:ext cx="1911919" cy="1433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701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0"/>
            <a:ext cx="4749421" cy="354994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Propósito del Módulo I</a:t>
            </a:r>
          </a:p>
          <a:p>
            <a:pPr algn="ctr"/>
            <a:endParaRPr lang="es-MX" sz="2000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latin typeface="Comic Sans MS" panose="030F0702030302020204" pitchFamily="66" charset="0"/>
              </a:rPr>
              <a:t>Emplea acciones de adaptación que le permitan favorecer su integración a la institución, y la identidad universitaria, el compromiso académico y la sana convivencia escolar</a:t>
            </a:r>
          </a:p>
        </p:txBody>
      </p:sp>
      <p:pic>
        <p:nvPicPr>
          <p:cNvPr id="8194" name="Picture 2" descr="Mujer parada en la calle&#10;&#10;Descripción generada automáticamente con confianza media">
            <a:extLst>
              <a:ext uri="{FF2B5EF4-FFF2-40B4-BE49-F238E27FC236}">
                <a16:creationId xmlns:a16="http://schemas.microsoft.com/office/drawing/2014/main" id="{E25A9EFF-B8BC-44EF-965F-2EDB05051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137" y="272955"/>
            <a:ext cx="2942159" cy="2883090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136894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137390"/>
            <a:ext cx="4539549" cy="3037050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</a:t>
            </a:r>
          </a:p>
          <a:p>
            <a:pPr>
              <a:lnSpc>
                <a:spcPct val="150000"/>
              </a:lnSpc>
            </a:pPr>
            <a:r>
              <a:rPr lang="es-MX" sz="2800" b="1" dirty="0">
                <a:latin typeface="Comic Sans MS" panose="030F0702030302020204" pitchFamily="66" charset="0"/>
              </a:rPr>
              <a:t>1.1.Lo que esperamos de ti; y lo que tu lograrás.</a:t>
            </a:r>
          </a:p>
          <a:p>
            <a:pPr>
              <a:lnSpc>
                <a:spcPct val="150000"/>
              </a:lnSpc>
            </a:pPr>
            <a:r>
              <a:rPr lang="es-MX" sz="2800" b="1" dirty="0">
                <a:latin typeface="Comic Sans MS" panose="030F0702030302020204" pitchFamily="66" charset="0"/>
              </a:rPr>
              <a:t>(Adaptación al Nivel Medio Superior)</a:t>
            </a:r>
            <a:endParaRPr lang="es-MX" sz="20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2" name="Picture 2" descr="Hombre parado en la calle&#10;&#10;Descripción generada automáticamente">
            <a:extLst>
              <a:ext uri="{FF2B5EF4-FFF2-40B4-BE49-F238E27FC236}">
                <a16:creationId xmlns:a16="http://schemas.microsoft.com/office/drawing/2014/main" id="{85CF109D-FDD7-48FC-89F8-26D9335BF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39549" y="443552"/>
            <a:ext cx="3389195" cy="254189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608738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0" y="0"/>
            <a:ext cx="4050506" cy="3252493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latin typeface="Comic Sans MS" panose="030F0702030302020204" pitchFamily="66" charset="0"/>
              </a:rPr>
              <a:t>DECÁLOGO DE CONSEJOS PARA AVANZAR EN LA EDUCACIÓN MEDIA SUPERIOR</a:t>
            </a:r>
            <a:endParaRPr lang="es-MX" sz="20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266" name="Picture 2" descr="Un grupo de personas posando con un traje de color negro&#10;&#10;Descripción generada automáticamente">
            <a:extLst>
              <a:ext uri="{FF2B5EF4-FFF2-40B4-BE49-F238E27FC236}">
                <a16:creationId xmlns:a16="http://schemas.microsoft.com/office/drawing/2014/main" id="{6D0A23A0-B3B6-40F2-9FA2-DCFFA8890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506" y="24200"/>
            <a:ext cx="3935733" cy="3232973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2555924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1" y="1824"/>
            <a:ext cx="6032310" cy="2954848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s-MX" b="1" dirty="0">
                <a:latin typeface="Comic Sans MS" panose="030F0702030302020204" pitchFamily="66" charset="0"/>
              </a:rPr>
              <a:t>Sé tu mismo en todo momento y respeta la forma de ser de los demás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s-MX" b="1" dirty="0">
              <a:latin typeface="Comic Sans MS" panose="030F0702030302020204" pitchFamily="66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es-MX" b="1" dirty="0">
                <a:latin typeface="Comic Sans MS" panose="030F0702030302020204" pitchFamily="66" charset="0"/>
              </a:rPr>
              <a:t>Mantén tu salud física y mental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endParaRPr lang="es-MX" b="1" dirty="0">
              <a:latin typeface="Comic Sans MS" panose="030F0702030302020204" pitchFamily="66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es-MX" b="1" dirty="0">
                <a:latin typeface="Comic Sans MS" panose="030F0702030302020204" pitchFamily="66" charset="0"/>
              </a:rPr>
              <a:t>Identifica el tema o los temas que te apasionan.</a:t>
            </a:r>
          </a:p>
        </p:txBody>
      </p:sp>
      <p:pic>
        <p:nvPicPr>
          <p:cNvPr id="12290" name="Picture 2" descr="Personas sentadas en una mesa&#10;&#10;Descripción generada automáticamente">
            <a:extLst>
              <a:ext uri="{FF2B5EF4-FFF2-40B4-BE49-F238E27FC236}">
                <a16:creationId xmlns:a16="http://schemas.microsoft.com/office/drawing/2014/main" id="{8CD93B39-33BA-476B-98D7-A76A13F53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11" y="451216"/>
            <a:ext cx="1965277" cy="2526568"/>
          </a:xfrm>
          <a:prstGeom prst="rect">
            <a:avLst/>
          </a:prstGeom>
          <a:noFill/>
          <a:ln w="6350">
            <a:solidFill>
              <a:srgbClr val="99CCFF"/>
            </a:solidFill>
          </a:ln>
        </p:spPr>
      </p:pic>
    </p:spTree>
    <p:extLst>
      <p:ext uri="{BB962C8B-B14F-4D97-AF65-F5344CB8AC3E}">
        <p14:creationId xmlns:p14="http://schemas.microsoft.com/office/powerpoint/2010/main" val="406758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90E16744-93B3-4D31-903C-D7E660F74F9E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 b="18254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1" y="1824"/>
            <a:ext cx="6032310" cy="2123851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b="1" dirty="0">
                <a:latin typeface="Comic Sans MS" panose="030F0702030302020204" pitchFamily="66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s-MX" b="1" dirty="0">
                <a:latin typeface="Comic Sans MS" panose="030F0702030302020204" pitchFamily="66" charset="0"/>
              </a:rPr>
              <a:t>4. Pon atención a las clases y pregunta cuando tengas dudas</a:t>
            </a:r>
          </a:p>
          <a:p>
            <a:pPr>
              <a:lnSpc>
                <a:spcPct val="150000"/>
              </a:lnSpc>
            </a:pPr>
            <a:endParaRPr lang="es-MX" b="1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b="1" dirty="0">
                <a:latin typeface="Comic Sans MS" panose="030F0702030302020204" pitchFamily="66" charset="0"/>
              </a:rPr>
              <a:t>5. Aprende a estudiar fuera de clase</a:t>
            </a:r>
          </a:p>
        </p:txBody>
      </p:sp>
      <p:pic>
        <p:nvPicPr>
          <p:cNvPr id="34818" name="Picture 2" descr="Una manzana sobre una mesa de madera&#10;&#10;Descripción generada automáticamente con confianza media">
            <a:extLst>
              <a:ext uri="{FF2B5EF4-FFF2-40B4-BE49-F238E27FC236}">
                <a16:creationId xmlns:a16="http://schemas.microsoft.com/office/drawing/2014/main" id="{D2FFB687-DBCB-4953-8AF2-820D07B83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487" y="1050878"/>
            <a:ext cx="2471049" cy="1637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379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3524615_TF00582190" id="{6765BADE-8CC3-413F-9A7F-29036683438A}" vid="{FCA11950-9E71-408C-9D9A-C5F58970370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7e3f163ba23981de9af4e94a4fc3c170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77303e74caa42b09a8f0afd28694942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B90E2A1-C345-4BBA-93A4-ED9843165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E73DFE-E76A-4756-9674-C246FAB1A3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273370-413D-455B-A365-ACB52D2349D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Banners florales de Facebook</Template>
  <TotalTime>1063</TotalTime>
  <Words>1061</Words>
  <Application>Microsoft Office PowerPoint</Application>
  <PresentationFormat>Personalizado</PresentationFormat>
  <Paragraphs>209</Paragraphs>
  <Slides>34</Slides>
  <Notes>33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Comic Sans MS</vt:lpstr>
      <vt:lpstr>Tema de Office</vt:lpstr>
      <vt:lpstr>     </vt:lpstr>
      <vt:lpstr>Diapositiva de imagen floral 1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  <vt:lpstr>Diapositiva de imagen floral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de imagen floral 1</dc:title>
  <dc:creator>Laura Espinoza Avila</dc:creator>
  <cp:lastModifiedBy>Laura Espinoza Avila</cp:lastModifiedBy>
  <cp:revision>28</cp:revision>
  <dcterms:created xsi:type="dcterms:W3CDTF">2020-09-07T21:40:22Z</dcterms:created>
  <dcterms:modified xsi:type="dcterms:W3CDTF">2021-09-05T02:14:03Z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