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87" r:id="rId5"/>
    <p:sldId id="259" r:id="rId6"/>
    <p:sldId id="260" r:id="rId7"/>
    <p:sldId id="289" r:id="rId8"/>
    <p:sldId id="29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91" r:id="rId19"/>
    <p:sldId id="292" r:id="rId20"/>
    <p:sldId id="293" r:id="rId21"/>
    <p:sldId id="294" r:id="rId22"/>
    <p:sldId id="270" r:id="rId23"/>
    <p:sldId id="295" r:id="rId24"/>
    <p:sldId id="296" r:id="rId25"/>
    <p:sldId id="297" r:id="rId26"/>
    <p:sldId id="299" r:id="rId27"/>
    <p:sldId id="271" r:id="rId28"/>
    <p:sldId id="301" r:id="rId29"/>
    <p:sldId id="302" r:id="rId30"/>
    <p:sldId id="285" r:id="rId31"/>
    <p:sldId id="286" r:id="rId32"/>
    <p:sldId id="300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8D4B2-7E6E-466F-B314-EDB5D88A686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7EE4942-BE30-40B8-B6A3-6300433D076F}">
      <dgm:prSet phldrT="[Texto]" phldr="0"/>
      <dgm:spPr/>
      <dgm:t>
        <a:bodyPr/>
        <a:lstStyle/>
        <a:p>
          <a:r>
            <a:rPr lang="es-MX" b="1" dirty="0"/>
            <a:t>Dependencia</a:t>
          </a:r>
        </a:p>
        <a:p>
          <a:r>
            <a:rPr lang="es-MX" dirty="0"/>
            <a:t>Necesitamos a otros para conseguir lo que queremos</a:t>
          </a:r>
        </a:p>
      </dgm:t>
    </dgm:pt>
    <dgm:pt modelId="{698EA947-5657-48D9-AD32-D012F4460E8C}" type="parTrans" cxnId="{66ED8A7D-C185-42C3-A31D-B620279620FF}">
      <dgm:prSet/>
      <dgm:spPr/>
      <dgm:t>
        <a:bodyPr/>
        <a:lstStyle/>
        <a:p>
          <a:endParaRPr lang="es-MX"/>
        </a:p>
      </dgm:t>
    </dgm:pt>
    <dgm:pt modelId="{CD8458B4-F94B-4FFA-8906-4F95308F1823}" type="sibTrans" cxnId="{66ED8A7D-C185-42C3-A31D-B620279620FF}">
      <dgm:prSet/>
      <dgm:spPr/>
      <dgm:t>
        <a:bodyPr/>
        <a:lstStyle/>
        <a:p>
          <a:endParaRPr lang="es-MX"/>
        </a:p>
      </dgm:t>
    </dgm:pt>
    <dgm:pt modelId="{D71600F7-2F0B-4B05-9A43-D2772681364B}">
      <dgm:prSet phldrT="[Texto]" phldr="0"/>
      <dgm:spPr/>
      <dgm:t>
        <a:bodyPr/>
        <a:lstStyle/>
        <a:p>
          <a:r>
            <a:rPr lang="es-MX" b="1" dirty="0"/>
            <a:t>Independencia</a:t>
          </a:r>
        </a:p>
        <a:p>
          <a:r>
            <a:rPr lang="es-MX" dirty="0"/>
            <a:t>Conseguimos lo que queremos gracias a nuestro esfuerzo	</a:t>
          </a:r>
        </a:p>
      </dgm:t>
    </dgm:pt>
    <dgm:pt modelId="{A673B2FC-1A49-4B72-BDAD-E75AAE49081D}" type="parTrans" cxnId="{57CBFEDE-F0E4-43D8-9417-367B7487DFBA}">
      <dgm:prSet/>
      <dgm:spPr/>
      <dgm:t>
        <a:bodyPr/>
        <a:lstStyle/>
        <a:p>
          <a:endParaRPr lang="es-MX"/>
        </a:p>
      </dgm:t>
    </dgm:pt>
    <dgm:pt modelId="{B1E3DA8F-641B-4CB9-92C6-D40FFF85B508}" type="sibTrans" cxnId="{57CBFEDE-F0E4-43D8-9417-367B7487DFBA}">
      <dgm:prSet/>
      <dgm:spPr/>
      <dgm:t>
        <a:bodyPr/>
        <a:lstStyle/>
        <a:p>
          <a:endParaRPr lang="es-MX"/>
        </a:p>
      </dgm:t>
    </dgm:pt>
    <dgm:pt modelId="{F75BA17E-B2AF-4332-92BB-B0C22C07931B}">
      <dgm:prSet phldrT="[Texto]" phldr="0"/>
      <dgm:spPr/>
      <dgm:t>
        <a:bodyPr/>
        <a:lstStyle/>
        <a:p>
          <a:r>
            <a:rPr lang="es-MX" b="1" dirty="0"/>
            <a:t>Interdependencia</a:t>
          </a:r>
        </a:p>
        <a:p>
          <a:r>
            <a:rPr lang="es-MX" dirty="0"/>
            <a:t>Combinamos nuestros esfuerzos con los esfuerzos de otros y logramos un éxito mayor</a:t>
          </a:r>
        </a:p>
      </dgm:t>
    </dgm:pt>
    <dgm:pt modelId="{A952E915-C072-4F1C-B6E8-A9D8770C3AF7}" type="parTrans" cxnId="{F010F874-216A-4B50-8AD6-FCDD4886DA3A}">
      <dgm:prSet/>
      <dgm:spPr/>
      <dgm:t>
        <a:bodyPr/>
        <a:lstStyle/>
        <a:p>
          <a:endParaRPr lang="es-MX"/>
        </a:p>
      </dgm:t>
    </dgm:pt>
    <dgm:pt modelId="{EE21439C-E256-44DB-B1B5-8A76A2F86F34}" type="sibTrans" cxnId="{F010F874-216A-4B50-8AD6-FCDD4886DA3A}">
      <dgm:prSet/>
      <dgm:spPr/>
      <dgm:t>
        <a:bodyPr/>
        <a:lstStyle/>
        <a:p>
          <a:endParaRPr lang="es-MX"/>
        </a:p>
      </dgm:t>
    </dgm:pt>
    <dgm:pt modelId="{1DE5F04D-9EC0-41E8-8E7F-37EBB0DB6467}" type="pres">
      <dgm:prSet presAssocID="{72C8D4B2-7E6E-466F-B314-EDB5D88A686A}" presName="CompostProcess" presStyleCnt="0">
        <dgm:presLayoutVars>
          <dgm:dir/>
          <dgm:resizeHandles val="exact"/>
        </dgm:presLayoutVars>
      </dgm:prSet>
      <dgm:spPr/>
    </dgm:pt>
    <dgm:pt modelId="{DABEDA27-3279-4E12-A432-2E77D4F6DBFC}" type="pres">
      <dgm:prSet presAssocID="{72C8D4B2-7E6E-466F-B314-EDB5D88A686A}" presName="arrow" presStyleLbl="bgShp" presStyleIdx="0" presStyleCnt="1" custScaleX="117647"/>
      <dgm:spPr/>
    </dgm:pt>
    <dgm:pt modelId="{4DF3915E-1BBE-42F8-BD9A-846780FB4BE2}" type="pres">
      <dgm:prSet presAssocID="{72C8D4B2-7E6E-466F-B314-EDB5D88A686A}" presName="linearProcess" presStyleCnt="0"/>
      <dgm:spPr/>
    </dgm:pt>
    <dgm:pt modelId="{9E39C222-C13E-40E1-BC83-8A1739D85027}" type="pres">
      <dgm:prSet presAssocID="{27EE4942-BE30-40B8-B6A3-6300433D076F}" presName="textNode" presStyleLbl="node1" presStyleIdx="0" presStyleCnt="3">
        <dgm:presLayoutVars>
          <dgm:bulletEnabled val="1"/>
        </dgm:presLayoutVars>
      </dgm:prSet>
      <dgm:spPr/>
    </dgm:pt>
    <dgm:pt modelId="{7E90ADAD-5E17-4A51-BA2E-CC5576C5094B}" type="pres">
      <dgm:prSet presAssocID="{CD8458B4-F94B-4FFA-8906-4F95308F1823}" presName="sibTrans" presStyleCnt="0"/>
      <dgm:spPr/>
    </dgm:pt>
    <dgm:pt modelId="{F0483455-4B66-4900-A552-0EEDB53F154B}" type="pres">
      <dgm:prSet presAssocID="{D71600F7-2F0B-4B05-9A43-D2772681364B}" presName="textNode" presStyleLbl="node1" presStyleIdx="1" presStyleCnt="3" custLinFactNeighborX="29004">
        <dgm:presLayoutVars>
          <dgm:bulletEnabled val="1"/>
        </dgm:presLayoutVars>
      </dgm:prSet>
      <dgm:spPr/>
    </dgm:pt>
    <dgm:pt modelId="{9623568F-002F-4FDE-B436-A5FCB4E3F968}" type="pres">
      <dgm:prSet presAssocID="{B1E3DA8F-641B-4CB9-92C6-D40FFF85B508}" presName="sibTrans" presStyleCnt="0"/>
      <dgm:spPr/>
    </dgm:pt>
    <dgm:pt modelId="{21899A76-C812-4D10-8FB9-9952B1D9C3CC}" type="pres">
      <dgm:prSet presAssocID="{F75BA17E-B2AF-4332-92BB-B0C22C07931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F6F4F4F-D91B-48D8-BCA2-7EF3C94C3C2C}" type="presOf" srcId="{27EE4942-BE30-40B8-B6A3-6300433D076F}" destId="{9E39C222-C13E-40E1-BC83-8A1739D85027}" srcOrd="0" destOrd="0" presId="urn:microsoft.com/office/officeart/2005/8/layout/hProcess9"/>
    <dgm:cxn modelId="{022F0F52-542A-4797-A45F-0036629E72AC}" type="presOf" srcId="{D71600F7-2F0B-4B05-9A43-D2772681364B}" destId="{F0483455-4B66-4900-A552-0EEDB53F154B}" srcOrd="0" destOrd="0" presId="urn:microsoft.com/office/officeart/2005/8/layout/hProcess9"/>
    <dgm:cxn modelId="{F010F874-216A-4B50-8AD6-FCDD4886DA3A}" srcId="{72C8D4B2-7E6E-466F-B314-EDB5D88A686A}" destId="{F75BA17E-B2AF-4332-92BB-B0C22C07931B}" srcOrd="2" destOrd="0" parTransId="{A952E915-C072-4F1C-B6E8-A9D8770C3AF7}" sibTransId="{EE21439C-E256-44DB-B1B5-8A76A2F86F34}"/>
    <dgm:cxn modelId="{66ED8A7D-C185-42C3-A31D-B620279620FF}" srcId="{72C8D4B2-7E6E-466F-B314-EDB5D88A686A}" destId="{27EE4942-BE30-40B8-B6A3-6300433D076F}" srcOrd="0" destOrd="0" parTransId="{698EA947-5657-48D9-AD32-D012F4460E8C}" sibTransId="{CD8458B4-F94B-4FFA-8906-4F95308F1823}"/>
    <dgm:cxn modelId="{F035DE87-E406-4807-ABE1-B29263E930B8}" type="presOf" srcId="{72C8D4B2-7E6E-466F-B314-EDB5D88A686A}" destId="{1DE5F04D-9EC0-41E8-8E7F-37EBB0DB6467}" srcOrd="0" destOrd="0" presId="urn:microsoft.com/office/officeart/2005/8/layout/hProcess9"/>
    <dgm:cxn modelId="{9F69E0AB-7668-4807-9B8A-50779F9B9553}" type="presOf" srcId="{F75BA17E-B2AF-4332-92BB-B0C22C07931B}" destId="{21899A76-C812-4D10-8FB9-9952B1D9C3CC}" srcOrd="0" destOrd="0" presId="urn:microsoft.com/office/officeart/2005/8/layout/hProcess9"/>
    <dgm:cxn modelId="{57CBFEDE-F0E4-43D8-9417-367B7487DFBA}" srcId="{72C8D4B2-7E6E-466F-B314-EDB5D88A686A}" destId="{D71600F7-2F0B-4B05-9A43-D2772681364B}" srcOrd="1" destOrd="0" parTransId="{A673B2FC-1A49-4B72-BDAD-E75AAE49081D}" sibTransId="{B1E3DA8F-641B-4CB9-92C6-D40FFF85B508}"/>
    <dgm:cxn modelId="{EB27B7DF-D42E-44BB-9109-80B761D409E0}" type="presParOf" srcId="{1DE5F04D-9EC0-41E8-8E7F-37EBB0DB6467}" destId="{DABEDA27-3279-4E12-A432-2E77D4F6DBFC}" srcOrd="0" destOrd="0" presId="urn:microsoft.com/office/officeart/2005/8/layout/hProcess9"/>
    <dgm:cxn modelId="{506A43EC-AD68-4F4F-B063-8E8C8232FEE3}" type="presParOf" srcId="{1DE5F04D-9EC0-41E8-8E7F-37EBB0DB6467}" destId="{4DF3915E-1BBE-42F8-BD9A-846780FB4BE2}" srcOrd="1" destOrd="0" presId="urn:microsoft.com/office/officeart/2005/8/layout/hProcess9"/>
    <dgm:cxn modelId="{061E0080-00CF-4080-B029-B92557CAD49F}" type="presParOf" srcId="{4DF3915E-1BBE-42F8-BD9A-846780FB4BE2}" destId="{9E39C222-C13E-40E1-BC83-8A1739D85027}" srcOrd="0" destOrd="0" presId="urn:microsoft.com/office/officeart/2005/8/layout/hProcess9"/>
    <dgm:cxn modelId="{E240744D-D6F9-4B1B-B82F-7001975E7CEC}" type="presParOf" srcId="{4DF3915E-1BBE-42F8-BD9A-846780FB4BE2}" destId="{7E90ADAD-5E17-4A51-BA2E-CC5576C5094B}" srcOrd="1" destOrd="0" presId="urn:microsoft.com/office/officeart/2005/8/layout/hProcess9"/>
    <dgm:cxn modelId="{D375EF7B-41F2-49BB-AE35-1FE0B7C88F13}" type="presParOf" srcId="{4DF3915E-1BBE-42F8-BD9A-846780FB4BE2}" destId="{F0483455-4B66-4900-A552-0EEDB53F154B}" srcOrd="2" destOrd="0" presId="urn:microsoft.com/office/officeart/2005/8/layout/hProcess9"/>
    <dgm:cxn modelId="{DB0F4349-4064-49A3-930A-CEEFDA9D5896}" type="presParOf" srcId="{4DF3915E-1BBE-42F8-BD9A-846780FB4BE2}" destId="{9623568F-002F-4FDE-B436-A5FCB4E3F968}" srcOrd="3" destOrd="0" presId="urn:microsoft.com/office/officeart/2005/8/layout/hProcess9"/>
    <dgm:cxn modelId="{DA542404-B40C-4CEC-910C-2828E0916739}" type="presParOf" srcId="{4DF3915E-1BBE-42F8-BD9A-846780FB4BE2}" destId="{21899A76-C812-4D10-8FB9-9952B1D9C3C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EDA27-3279-4E12-A432-2E77D4F6DBFC}">
      <dsp:nvSpPr>
        <dsp:cNvPr id="0" name=""/>
        <dsp:cNvSpPr/>
      </dsp:nvSpPr>
      <dsp:spPr>
        <a:xfrm>
          <a:off x="1" y="0"/>
          <a:ext cx="7246403" cy="604519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9C222-C13E-40E1-BC83-8A1739D85027}">
      <dsp:nvSpPr>
        <dsp:cNvPr id="0" name=""/>
        <dsp:cNvSpPr/>
      </dsp:nvSpPr>
      <dsp:spPr>
        <a:xfrm>
          <a:off x="7784" y="1813557"/>
          <a:ext cx="2332437" cy="24180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Dependencia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Necesitamos a otros para conseguir lo que queremos</a:t>
          </a:r>
        </a:p>
      </dsp:txBody>
      <dsp:txXfrm>
        <a:off x="121644" y="1927417"/>
        <a:ext cx="2104717" cy="2190356"/>
      </dsp:txXfrm>
    </dsp:sp>
    <dsp:sp modelId="{F0483455-4B66-4900-A552-0EEDB53F154B}">
      <dsp:nvSpPr>
        <dsp:cNvPr id="0" name=""/>
        <dsp:cNvSpPr/>
      </dsp:nvSpPr>
      <dsp:spPr>
        <a:xfrm>
          <a:off x="2490850" y="1813557"/>
          <a:ext cx="2332437" cy="24180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Independencia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Conseguimos lo que queremos gracias a nuestro esfuerzo	</a:t>
          </a:r>
        </a:p>
      </dsp:txBody>
      <dsp:txXfrm>
        <a:off x="2604710" y="1927417"/>
        <a:ext cx="2104717" cy="2190356"/>
      </dsp:txXfrm>
    </dsp:sp>
    <dsp:sp modelId="{21899A76-C812-4D10-8FB9-9952B1D9C3CC}">
      <dsp:nvSpPr>
        <dsp:cNvPr id="0" name=""/>
        <dsp:cNvSpPr/>
      </dsp:nvSpPr>
      <dsp:spPr>
        <a:xfrm>
          <a:off x="4906185" y="1813557"/>
          <a:ext cx="2332437" cy="24180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kern="1200" dirty="0"/>
            <a:t>Interdependencia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Combinamos nuestros esfuerzos con los esfuerzos de otros y logramos un éxito mayor</a:t>
          </a:r>
        </a:p>
      </dsp:txBody>
      <dsp:txXfrm>
        <a:off x="5020045" y="1927417"/>
        <a:ext cx="2104717" cy="2190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36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7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9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7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4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8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6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6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96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7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1/25/2022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59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88" r:id="rId5"/>
    <p:sldLayoutId id="2147483693" r:id="rId6"/>
    <p:sldLayoutId id="2147483689" r:id="rId7"/>
    <p:sldLayoutId id="2147483690" r:id="rId8"/>
    <p:sldLayoutId id="2147483691" r:id="rId9"/>
    <p:sldLayoutId id="2147483692" r:id="rId10"/>
    <p:sldLayoutId id="2147483694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s://pixabay.com/es/illustrations/bot-bot-corriendo-cinta-ligera-1613606/" TargetMode="External"/><Relationship Id="rId7" Type="http://schemas.openxmlformats.org/officeDocument/2006/relationships/hyperlink" Target="https://pixabay.com/es/illustrations/ni%c3%b1a-joven-pose-3d-pensando-4622410/" TargetMode="External"/><Relationship Id="rId2" Type="http://schemas.openxmlformats.org/officeDocument/2006/relationships/hyperlink" Target="https://pixabay.com/es/illustrations/cerebro-inflamaci%c3%b3n-carrera-m%c3%a9dico-3168269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es/illustrations/binario-c%c3%b3digo-2175285/" TargetMode="External"/><Relationship Id="rId5" Type="http://schemas.openxmlformats.org/officeDocument/2006/relationships/hyperlink" Target="https://pixabay.com/es/illustrations/bot-cyborg-ayudante-robot-androide-4878017/" TargetMode="External"/><Relationship Id="rId4" Type="http://schemas.openxmlformats.org/officeDocument/2006/relationships/hyperlink" Target="https://pixabay.com/es/illustrations/bot-droide-cyborg-tecnolog%c3%ada-1613605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illustrations/hombre-rostro-surrealista-845847/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pixabay.com/es/photos/robot-cyborg-futurista-androide-3310192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stockphoto.com/es/foto/renderizado-3d-de-robot-hembra-en-nieve-gm1217579868-355463229" TargetMode="External"/><Relationship Id="rId5" Type="http://schemas.openxmlformats.org/officeDocument/2006/relationships/hyperlink" Target="https://pixabay.com/es/illustrations/industria-web-red-artificial-4330186/" TargetMode="External"/><Relationship Id="rId4" Type="http://schemas.openxmlformats.org/officeDocument/2006/relationships/hyperlink" Target="https://pixabay.com/es/photos/robot-mujer-rostro-llorar-triste-3010309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973234" cy="526234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Universidad Autónoma del estado de México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Plantel Nezahualcóyotl de la escuela preparatoria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asignatura: desarrollo social del adolescente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segundo semestre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módulo i. mis habilidades sociales básicas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dra. Laura </a:t>
            </a:r>
            <a:r>
              <a:rPr lang="es-MX" sz="1800" b="1" dirty="0" err="1">
                <a:solidFill>
                  <a:schemeClr val="accent1">
                    <a:lumMod val="50000"/>
                  </a:schemeClr>
                </a:solidFill>
              </a:rPr>
              <a:t>espinoza</a:t>
            </a: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MX" sz="1800" b="1" dirty="0" err="1">
                <a:solidFill>
                  <a:schemeClr val="accent1">
                    <a:lumMod val="50000"/>
                  </a:schemeClr>
                </a:solidFill>
              </a:rPr>
              <a:t>avila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</a:rPr>
              <a:t>				</a:t>
            </a:r>
            <a: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  <a:t>semestre 2021 a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  <a:highlight>
                  <a:srgbClr val="C0C0C0"/>
                </a:highlight>
              </a:rPr>
            </a:br>
            <a:br>
              <a:rPr lang="es-MX" sz="1800" dirty="0">
                <a:highlight>
                  <a:srgbClr val="C0C0C0"/>
                </a:highlight>
              </a:rPr>
            </a:br>
            <a:endParaRPr lang="es-MX" sz="1800" dirty="0">
              <a:highlight>
                <a:srgbClr val="C0C0C0"/>
              </a:highlight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964828" y="10"/>
            <a:ext cx="522717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94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8419825" y="10"/>
            <a:ext cx="3772175" cy="685799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BBF27DC-F373-4CAE-81AA-A47E72B68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40" y="751840"/>
            <a:ext cx="8277585" cy="5344160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67365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821" y="1447801"/>
            <a:ext cx="4671011" cy="3806355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Interdependencia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el conjunto de relaciones recíprocas que se establecen entre diferentes personas, elementos, entidades o variables. Es una relación de dependencia mutua y equitativa, donde todos los factores involucrados se benefician, complementan o cooperan de formas variadas con los demás. </a:t>
            </a: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br>
              <a:rPr lang="es-MX" sz="1400" b="1" dirty="0"/>
            </a:br>
            <a:endParaRPr lang="es-MX" sz="1400" b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2A3076E1-4347-440D-AB5C-2656D74A9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9939" y="723900"/>
            <a:ext cx="4087022" cy="2554389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37"/>
          <a:stretch/>
        </p:blipFill>
        <p:spPr>
          <a:xfrm>
            <a:off x="7496205" y="3579070"/>
            <a:ext cx="2114489" cy="255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23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7941732" y="10"/>
            <a:ext cx="4250267" cy="6857990"/>
          </a:xfrm>
          <a:prstGeom prst="rect">
            <a:avLst/>
          </a:prstGeom>
        </p:spPr>
      </p:pic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7A4C563-AEF8-4E8A-BEC9-75CAC28AD0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159944"/>
              </p:ext>
            </p:extLst>
          </p:nvPr>
        </p:nvGraphicFramePr>
        <p:xfrm>
          <a:off x="695325" y="812800"/>
          <a:ext cx="7246407" cy="6045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306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500" y="2243434"/>
            <a:ext cx="5924551" cy="35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EMPATIA</a:t>
            </a:r>
            <a:b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la capacidad para ponerse en el lugar del otro y saber lo que siente o incluso lo que puede estar pensando. Es clave para adaptarse a las situaciones sociales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Personas con instrumentos musicales y micrófonos en un escenario con luces azules&#10;&#10;Descripción generada automáticamente con confianza baja">
            <a:extLst>
              <a:ext uri="{FF2B5EF4-FFF2-40B4-BE49-F238E27FC236}">
                <a16:creationId xmlns:a16="http://schemas.microsoft.com/office/drawing/2014/main" id="{68F45A62-B067-456B-9BF1-37AF32B301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00"/>
          <a:stretch/>
        </p:blipFill>
        <p:spPr bwMode="auto">
          <a:xfrm>
            <a:off x="7315200" y="10"/>
            <a:ext cx="4876801" cy="3428990"/>
          </a:xfrm>
          <a:prstGeom prst="rect">
            <a:avLst/>
          </a:prstGeom>
          <a:noFill/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29337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00"/>
          <a:stretch/>
        </p:blipFill>
        <p:spPr>
          <a:xfrm>
            <a:off x="7315200" y="3429000"/>
            <a:ext cx="4876801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1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6B77363-E0A5-4701-9ED0-E9BB2C6B4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060" y="1026163"/>
            <a:ext cx="3686260" cy="4937908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000" b="1" dirty="0"/>
              <a:t>CARACTERÍSTICAS DE LA EMPATIA</a:t>
            </a:r>
            <a:br>
              <a:rPr lang="es-MX" sz="2000" b="1" dirty="0"/>
            </a:br>
            <a:br>
              <a:rPr lang="es-MX" sz="2000" b="1" dirty="0"/>
            </a:br>
            <a:br>
              <a:rPr lang="es-MX" sz="2000" dirty="0"/>
            </a:br>
            <a:r>
              <a:rPr lang="es-MX" sz="2000" dirty="0"/>
              <a:t>1.- Saber escuchar</a:t>
            </a:r>
            <a:br>
              <a:rPr lang="es-MX" sz="2000" dirty="0"/>
            </a:br>
            <a:br>
              <a:rPr lang="es-MX" sz="2000" dirty="0"/>
            </a:br>
            <a:r>
              <a:rPr lang="es-MX" sz="2000" dirty="0"/>
              <a:t>2. Comprender al otro</a:t>
            </a:r>
            <a:br>
              <a:rPr lang="es-MX" sz="2000" dirty="0"/>
            </a:br>
            <a:br>
              <a:rPr lang="es-MX" sz="2000" dirty="0"/>
            </a:br>
            <a:r>
              <a:rPr lang="es-MX" sz="2000" dirty="0"/>
              <a:t>3. Identificarse con el otro</a:t>
            </a:r>
            <a:br>
              <a:rPr lang="es-MX" sz="2000" dirty="0"/>
            </a:br>
            <a:br>
              <a:rPr lang="es-MX" sz="2000" dirty="0"/>
            </a:br>
            <a:r>
              <a:rPr lang="es-MX" sz="2000" dirty="0"/>
              <a:t>4. Ser solidarios</a:t>
            </a:r>
            <a:br>
              <a:rPr lang="es-MX" sz="2000" dirty="0"/>
            </a:br>
            <a:br>
              <a:rPr lang="es-MX" sz="2000" dirty="0"/>
            </a:br>
            <a:r>
              <a:rPr lang="es-MX" sz="2000" dirty="0"/>
              <a:t>5. Ser respetuosos</a:t>
            </a:r>
            <a:br>
              <a:rPr lang="es-MX" sz="2000" dirty="0"/>
            </a:br>
            <a:br>
              <a:rPr lang="es-MX" sz="2000" dirty="0"/>
            </a:br>
            <a:br>
              <a:rPr lang="es-MX" sz="1600" dirty="0"/>
            </a:br>
            <a:endParaRPr lang="es-MX" sz="1600" dirty="0"/>
          </a:p>
        </p:txBody>
      </p:sp>
      <p:pic>
        <p:nvPicPr>
          <p:cNvPr id="11266" name="Picture 2" descr="Una caricatura de una mujer&#10;&#10;Descripción generada automáticamente con confianza media">
            <a:extLst>
              <a:ext uri="{FF2B5EF4-FFF2-40B4-BE49-F238E27FC236}">
                <a16:creationId xmlns:a16="http://schemas.microsoft.com/office/drawing/2014/main" id="{A2B0A743-5C8E-4723-8B8B-414C3D1ECF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5" b="2479"/>
          <a:stretch/>
        </p:blipFill>
        <p:spPr bwMode="auto">
          <a:xfrm>
            <a:off x="20" y="10"/>
            <a:ext cx="7315180" cy="3428990"/>
          </a:xfrm>
          <a:prstGeom prst="rect">
            <a:avLst/>
          </a:prstGeom>
          <a:noFill/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295AAA2-1E11-4525-B5C7-135F67031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153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33" b="8333"/>
          <a:stretch/>
        </p:blipFill>
        <p:spPr>
          <a:xfrm>
            <a:off x="20" y="3429000"/>
            <a:ext cx="731518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86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71758"/>
            <a:ext cx="5867400" cy="5165058"/>
          </a:xfrm>
        </p:spPr>
        <p:txBody>
          <a:bodyPr anchor="t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escucha activa?</a:t>
            </a:r>
            <a:b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la habilidad que nos permite captar la mayor parte posible del mensaje del interlocutor, asumiendo una postura empática, atenta y libre de prejuicios. </a:t>
            </a:r>
            <a:endParaRPr lang="es-MX" sz="3000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98E9398-9388-4776-BA52-8FDF549F6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35645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Gráfico&#10;&#10;Descripción generada automáticamente con confianza baja">
            <a:extLst>
              <a:ext uri="{FF2B5EF4-FFF2-40B4-BE49-F238E27FC236}">
                <a16:creationId xmlns:a16="http://schemas.microsoft.com/office/drawing/2014/main" id="{574CDD1D-B33F-4BA4-B06E-5928D510DF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4" r="-1" b="19723"/>
          <a:stretch/>
        </p:blipFill>
        <p:spPr bwMode="auto">
          <a:xfrm>
            <a:off x="7315200" y="721997"/>
            <a:ext cx="4076700" cy="2611982"/>
          </a:xfrm>
          <a:prstGeom prst="rect">
            <a:avLst/>
          </a:prstGeom>
          <a:noFill/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F434D57-F167-46CC-961F-B741120F9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07" r="2" b="2"/>
          <a:stretch/>
        </p:blipFill>
        <p:spPr>
          <a:xfrm>
            <a:off x="7315200" y="3522117"/>
            <a:ext cx="4076700" cy="261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62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FA22337-4CA0-428A-90ED-6242E231D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3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1865" y="921796"/>
            <a:ext cx="3455902" cy="526593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3100" b="1" dirty="0">
                <a:highlight>
                  <a:srgbClr val="C0C0C0"/>
                </a:highlight>
              </a:rPr>
              <a:t>Metas de la escucha activa</a:t>
            </a:r>
            <a:br>
              <a:rPr lang="es-MX" sz="3100" b="1" dirty="0"/>
            </a:br>
            <a:br>
              <a:rPr lang="es-MX" sz="3100" b="1" dirty="0"/>
            </a:br>
            <a:r>
              <a:rPr lang="es-MX" sz="3100" b="1" dirty="0"/>
              <a:t>Por placer</a:t>
            </a:r>
            <a:br>
              <a:rPr lang="es-MX" sz="3100" b="1" dirty="0"/>
            </a:br>
            <a:r>
              <a:rPr lang="es-MX" sz="3100" b="1" dirty="0"/>
              <a:t>Para entender</a:t>
            </a:r>
            <a:br>
              <a:rPr lang="es-MX" sz="3100" b="1" dirty="0"/>
            </a:br>
            <a:r>
              <a:rPr lang="es-MX" sz="3100" b="1" dirty="0"/>
              <a:t>Para recordar</a:t>
            </a:r>
            <a:br>
              <a:rPr lang="es-MX" sz="3100" b="1" dirty="0"/>
            </a:br>
            <a:r>
              <a:rPr lang="es-MX" sz="3100" b="1" dirty="0"/>
              <a:t>para evaluar</a:t>
            </a:r>
          </a:p>
        </p:txBody>
      </p:sp>
      <p:pic>
        <p:nvPicPr>
          <p:cNvPr id="13314" name="Picture 2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2A01EC10-0D2E-4680-BA14-22F5B7EBBC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9" r="14199"/>
          <a:stretch/>
        </p:blipFill>
        <p:spPr bwMode="auto">
          <a:xfrm>
            <a:off x="20" y="10"/>
            <a:ext cx="3654960" cy="6857977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652" r="8215"/>
          <a:stretch/>
        </p:blipFill>
        <p:spPr>
          <a:xfrm>
            <a:off x="3332480" y="7"/>
            <a:ext cx="4085630" cy="6857993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AF9D138-2A50-4B26-B7AB-6D62CE1A9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15300" y="747238"/>
            <a:ext cx="13716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00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500" y="2243434"/>
            <a:ext cx="5924551" cy="35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400" dirty="0"/>
              <a:t>Llaves para una escucha activa</a:t>
            </a:r>
            <a:br>
              <a:rPr lang="es-MX" sz="3400" dirty="0"/>
            </a:br>
            <a:br>
              <a:rPr lang="es-MX" sz="3400" dirty="0"/>
            </a:br>
            <a:r>
              <a:rPr lang="es-MX" sz="3400" b="1" dirty="0"/>
              <a:t>Escucha ideas y no te pierdas en los detalles circunstanciales</a:t>
            </a:r>
            <a:br>
              <a:rPr lang="es-MX" sz="3400" b="1" dirty="0"/>
            </a:br>
            <a:endParaRPr lang="es-MX" sz="34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Una caricatura de una mujer&#10;&#10;Descripción generada automáticamente con confianza media">
            <a:extLst>
              <a:ext uri="{FF2B5EF4-FFF2-40B4-BE49-F238E27FC236}">
                <a16:creationId xmlns:a16="http://schemas.microsoft.com/office/drawing/2014/main" id="{B0366D2A-E782-4C4F-BE9F-6FADC5ECD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0"/>
          <a:stretch/>
        </p:blipFill>
        <p:spPr bwMode="auto">
          <a:xfrm>
            <a:off x="7315200" y="10"/>
            <a:ext cx="4876801" cy="3428990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29337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00"/>
          <a:stretch/>
        </p:blipFill>
        <p:spPr>
          <a:xfrm>
            <a:off x="7315200" y="3429000"/>
            <a:ext cx="4876801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7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98392"/>
            <a:ext cx="5168111" cy="43127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sz="2600" dirty="0"/>
              <a:t>Llaves para una escucha activa</a:t>
            </a:r>
            <a:br>
              <a:rPr lang="es-MX" sz="2600" dirty="0"/>
            </a:br>
            <a:br>
              <a:rPr lang="es-MX" sz="2600" b="1" dirty="0"/>
            </a:br>
            <a:br>
              <a:rPr lang="es-MX" sz="2600" b="1" dirty="0"/>
            </a:br>
            <a:br>
              <a:rPr lang="es-MX" sz="2600" b="1" dirty="0"/>
            </a:br>
            <a:r>
              <a:rPr lang="es-MX" sz="2600" b="1" dirty="0"/>
              <a:t>Concéntrate en el contenido del mensaje, no en el estilo de comunicación del interlocutor</a:t>
            </a:r>
            <a:br>
              <a:rPr lang="es-MX" sz="2600" b="1" dirty="0"/>
            </a:br>
            <a:endParaRPr lang="es-MX" sz="26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8387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33" b="8333"/>
          <a:stretch/>
        </p:blipFill>
        <p:spPr>
          <a:xfrm>
            <a:off x="6515099" y="940379"/>
            <a:ext cx="4867277" cy="2281554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4152" y="6134100"/>
            <a:ext cx="48546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Imagen que contiene moto, foto, vistiendo, hombre&#10;&#10;Descripción generada automáticamente">
            <a:extLst>
              <a:ext uri="{FF2B5EF4-FFF2-40B4-BE49-F238E27FC236}">
                <a16:creationId xmlns:a16="http://schemas.microsoft.com/office/drawing/2014/main" id="{3F0D529E-9EA8-4498-B426-55C3BBA559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7112413" y="3551766"/>
            <a:ext cx="3672649" cy="2582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948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541" y="909423"/>
            <a:ext cx="3658378" cy="37352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700" dirty="0"/>
              <a:t>Llaves para una escucha activa</a:t>
            </a:r>
            <a:br>
              <a:rPr lang="es-MX" sz="3700" dirty="0"/>
            </a:br>
            <a:r>
              <a:rPr lang="es-MX" sz="3700" b="1" dirty="0"/>
              <a:t> </a:t>
            </a:r>
            <a:br>
              <a:rPr lang="es-MX" sz="3700" b="1" dirty="0"/>
            </a:br>
            <a:r>
              <a:rPr lang="es-MX" sz="3700" b="1" dirty="0"/>
              <a:t>Escucha con optimismo </a:t>
            </a:r>
            <a:br>
              <a:rPr lang="es-MX" sz="3700" b="1" dirty="0"/>
            </a:br>
            <a:endParaRPr lang="es-MX" sz="37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431863F-9EC6-47DD-9DC5-E7970365B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50713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142" r="5738" b="-1"/>
          <a:stretch/>
        </p:blipFill>
        <p:spPr>
          <a:xfrm>
            <a:off x="4867132" y="723900"/>
            <a:ext cx="3281647" cy="5410197"/>
          </a:xfrm>
          <a:prstGeom prst="rect">
            <a:avLst/>
          </a:prstGeom>
        </p:spPr>
      </p:pic>
      <p:pic>
        <p:nvPicPr>
          <p:cNvPr id="5" name="Picture 2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8123BA7-F4A9-43B9-9F42-0AF66FA439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r="9191" b="-4"/>
          <a:stretch/>
        </p:blipFill>
        <p:spPr bwMode="auto">
          <a:xfrm>
            <a:off x="8144284" y="723900"/>
            <a:ext cx="3244775" cy="5410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951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1762" y="818725"/>
            <a:ext cx="5227171" cy="387114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Propósito General:</a:t>
            </a: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  <a:t>Emplea habilidades socioemocionales como la empatía, la comunicación eficaz y la mediación en resolución de conflictos para establecer relaciones interpersonales saludables.</a:t>
            </a:r>
            <a:br>
              <a:rPr lang="es-MX" sz="2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MX" sz="20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1026" name="Picture 2" descr="Imagen que contiene animal, plástico, tabla, claro&#10;&#10;Descripción generada automáticamente">
            <a:extLst>
              <a:ext uri="{FF2B5EF4-FFF2-40B4-BE49-F238E27FC236}">
                <a16:creationId xmlns:a16="http://schemas.microsoft.com/office/drawing/2014/main" id="{FBF183E9-6727-47B9-A26B-2258015F1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5" y="4102656"/>
            <a:ext cx="4254623" cy="2067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5304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4296094"/>
            <a:ext cx="10782299" cy="1834715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MX" sz="3600" dirty="0"/>
              <a:t>Llaves para una escucha activa</a:t>
            </a:r>
            <a:br>
              <a:rPr lang="es-MX" sz="3600" dirty="0"/>
            </a:br>
            <a:br>
              <a:rPr lang="es-MX" sz="3600" b="1" dirty="0"/>
            </a:br>
            <a:r>
              <a:rPr lang="es-MX" sz="3600" b="1" dirty="0"/>
              <a:t>No brinques a conclusiones </a:t>
            </a:r>
            <a:br>
              <a:rPr lang="es-MX" sz="1400" b="1" dirty="0"/>
            </a:br>
            <a:br>
              <a:rPr lang="es-MX" sz="1400" dirty="0"/>
            </a:br>
            <a:endParaRPr lang="es-MX" sz="1400" dirty="0"/>
          </a:p>
        </p:txBody>
      </p:sp>
      <p:pic>
        <p:nvPicPr>
          <p:cNvPr id="6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DD829A64-14DD-40CB-B0CF-136D047C5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5093"/>
          <a:stretch/>
        </p:blipFill>
        <p:spPr bwMode="auto">
          <a:xfrm>
            <a:off x="800100" y="727189"/>
            <a:ext cx="5177366" cy="3070938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5" r="3" b="3"/>
          <a:stretch/>
        </p:blipFill>
        <p:spPr>
          <a:xfrm>
            <a:off x="6147858" y="727189"/>
            <a:ext cx="5244042" cy="307093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BDBD30-F250-4D5E-925B-4796AFC9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4144434"/>
            <a:ext cx="10629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056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71758"/>
            <a:ext cx="5867400" cy="3871143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Llaves para una escucha activa</a:t>
            </a:r>
            <a:br>
              <a:rPr lang="es-MX" dirty="0"/>
            </a:br>
            <a:br>
              <a:rPr lang="es-MX" b="1" dirty="0"/>
            </a:br>
            <a:r>
              <a:rPr lang="es-MX" b="1" dirty="0"/>
              <a:t>Concéntrate</a:t>
            </a:r>
            <a:r>
              <a:rPr lang="es-MX" dirty="0"/>
              <a:t> </a:t>
            </a:r>
            <a:br>
              <a:rPr lang="es-MX" dirty="0"/>
            </a:br>
            <a:endParaRPr lang="es-MX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98E9398-9388-4776-BA52-8FDF549F6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35645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 descr="Imagen que contiene persona, mujer, frente, sostener&#10;&#10;Descripción generada automáticamente">
            <a:extLst>
              <a:ext uri="{FF2B5EF4-FFF2-40B4-BE49-F238E27FC236}">
                <a16:creationId xmlns:a16="http://schemas.microsoft.com/office/drawing/2014/main" id="{B7E58367-034C-45DF-9425-61C1A080C3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4016"/>
          <a:stretch/>
        </p:blipFill>
        <p:spPr bwMode="auto">
          <a:xfrm>
            <a:off x="7315200" y="721997"/>
            <a:ext cx="4076700" cy="2611982"/>
          </a:xfrm>
          <a:prstGeom prst="rect">
            <a:avLst/>
          </a:prstGeom>
          <a:noFill/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F434D57-F167-46CC-961F-B741120F9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07" r="2" b="2"/>
          <a:stretch/>
        </p:blipFill>
        <p:spPr>
          <a:xfrm>
            <a:off x="7315200" y="3522117"/>
            <a:ext cx="4076700" cy="261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5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71759"/>
            <a:ext cx="10925176" cy="112887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Llaves para una escucha activa</a:t>
            </a:r>
            <a:b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pensamiento rompe la barrera del sonido, el pensamiento es más rápido que las palabras</a:t>
            </a:r>
            <a:br>
              <a:rPr lang="es-MX" sz="2000" b="1" dirty="0"/>
            </a:br>
            <a:endParaRPr lang="es-MX" sz="2000" b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>
            <a:extLst>
              <a:ext uri="{FF2B5EF4-FFF2-40B4-BE49-F238E27FC236}">
                <a16:creationId xmlns:a16="http://schemas.microsoft.com/office/drawing/2014/main" id="{3282BCCF-21A8-4EA8-B0A3-2E20E9DF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0817" y="2819401"/>
            <a:ext cx="4554482" cy="2971800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37"/>
          <a:stretch/>
        </p:blipFill>
        <p:spPr>
          <a:xfrm>
            <a:off x="6253514" y="2819400"/>
            <a:ext cx="2460017" cy="2971800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7890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334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88" name="Rectangle 134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9" name="Rectangle 136">
            <a:extLst>
              <a:ext uri="{FF2B5EF4-FFF2-40B4-BE49-F238E27FC236}">
                <a16:creationId xmlns:a16="http://schemas.microsoft.com/office/drawing/2014/main" id="{1D7DB65D-5EFD-43C1-976E-763AAA2A6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22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4296094"/>
            <a:ext cx="10782299" cy="140336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1600" b="1" dirty="0">
                <a:solidFill>
                  <a:schemeClr val="bg1"/>
                </a:solidFill>
              </a:rPr>
              <a:t>Llaves para una escucha activa</a:t>
            </a:r>
            <a:br>
              <a:rPr lang="es-MX" sz="1600" b="1" dirty="0">
                <a:solidFill>
                  <a:schemeClr val="bg1"/>
                </a:solidFill>
              </a:rPr>
            </a:br>
            <a:br>
              <a:rPr lang="es-MX" sz="1600" b="1" dirty="0">
                <a:solidFill>
                  <a:schemeClr val="bg1"/>
                </a:solidFill>
              </a:rPr>
            </a:br>
            <a:br>
              <a:rPr lang="es-MX" sz="1600" b="1" dirty="0">
                <a:solidFill>
                  <a:schemeClr val="bg1"/>
                </a:solidFill>
              </a:rPr>
            </a:br>
            <a:r>
              <a:rPr lang="es-MX" sz="1600" dirty="0">
                <a:solidFill>
                  <a:schemeClr val="bg1"/>
                </a:solidFill>
              </a:rPr>
              <a:t>Escucha activamente analizando y evaluando la información y retroalimentando no verbal al interlocutor</a:t>
            </a:r>
            <a:br>
              <a:rPr lang="es-MX" sz="1600" b="1" dirty="0">
                <a:solidFill>
                  <a:schemeClr val="bg1"/>
                </a:solidFill>
              </a:rPr>
            </a:br>
            <a:endParaRPr lang="es-MX" sz="1600" b="1" dirty="0">
              <a:solidFill>
                <a:schemeClr val="bg1"/>
              </a:solidFill>
            </a:endParaRPr>
          </a:p>
        </p:txBody>
      </p:sp>
      <p:pic>
        <p:nvPicPr>
          <p:cNvPr id="16386" name="Picture 2" descr="Una caricatura de un hombre&#10;&#10;Descripción generada automáticamente con confianza baja">
            <a:extLst>
              <a:ext uri="{FF2B5EF4-FFF2-40B4-BE49-F238E27FC236}">
                <a16:creationId xmlns:a16="http://schemas.microsoft.com/office/drawing/2014/main" id="{4CCA94E3-6F5C-4FAC-BD7F-78986DB164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42014"/>
          <a:stretch/>
        </p:blipFill>
        <p:spPr bwMode="auto">
          <a:xfrm>
            <a:off x="800100" y="727189"/>
            <a:ext cx="5295900" cy="3070938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6" r="3" b="3"/>
          <a:stretch/>
        </p:blipFill>
        <p:spPr>
          <a:xfrm>
            <a:off x="6096000" y="727189"/>
            <a:ext cx="5295900" cy="3070938"/>
          </a:xfrm>
          <a:prstGeom prst="rect">
            <a:avLst/>
          </a:prstGeom>
        </p:spPr>
      </p:pic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FBDBD30-F250-4D5E-925B-4796AFC9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4144434"/>
            <a:ext cx="1059180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01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38711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Llaves para una escucha activa</a:t>
            </a:r>
            <a:br>
              <a:rPr lang="es-MX" sz="1600" dirty="0"/>
            </a:br>
            <a:br>
              <a:rPr lang="es-MX" sz="1600" dirty="0"/>
            </a:br>
            <a:br>
              <a:rPr lang="es-MX" sz="1600" dirty="0"/>
            </a:br>
            <a:r>
              <a:rPr lang="es-MX" sz="1600" dirty="0"/>
              <a:t>Mantén tu mente abierta y evita los prejuicios </a:t>
            </a:r>
            <a:br>
              <a:rPr lang="es-MX" sz="1600" dirty="0"/>
            </a:br>
            <a:endParaRPr lang="es-MX" sz="16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17410" name="Picture 2" descr="Imagen que contiene parado, viendo, café, frente&#10;&#10;Descripción generada automáticamente">
            <a:extLst>
              <a:ext uri="{FF2B5EF4-FFF2-40B4-BE49-F238E27FC236}">
                <a16:creationId xmlns:a16="http://schemas.microsoft.com/office/drawing/2014/main" id="{04816DE3-98A3-4A30-BCB4-E30F7D8BC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12" y="2592279"/>
            <a:ext cx="4827544" cy="3228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1990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38711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Llaves para una escucha activa</a:t>
            </a:r>
            <a:br>
              <a:rPr lang="es-MX" sz="1800" dirty="0"/>
            </a:br>
            <a:r>
              <a:rPr lang="es-MX" sz="1800" dirty="0"/>
              <a:t> </a:t>
            </a:r>
            <a:br>
              <a:rPr lang="es-MX" sz="1800" dirty="0"/>
            </a:br>
            <a:r>
              <a:rPr lang="es-MX" sz="1800" dirty="0"/>
              <a:t> Ejercita tu mente</a:t>
            </a:r>
            <a:br>
              <a:rPr lang="es-MX" sz="1600" dirty="0"/>
            </a:br>
            <a:br>
              <a:rPr lang="es-MX" sz="1600" dirty="0"/>
            </a:br>
            <a:endParaRPr lang="es-MX" sz="16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18434" name="Picture 2" descr="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9A6EBA20-20EF-427D-8759-D4975C620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20" y="2537719"/>
            <a:ext cx="4857750" cy="323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14488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38711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Llaves para una escucha activa</a:t>
            </a:r>
            <a:br>
              <a:rPr lang="es-MX" sz="1600" dirty="0"/>
            </a:br>
            <a:br>
              <a:rPr lang="es-MX" sz="1600" dirty="0"/>
            </a:br>
            <a:r>
              <a:rPr lang="es-MX" sz="1600" dirty="0"/>
              <a:t> Toma notas y verifica</a:t>
            </a:r>
            <a:br>
              <a:rPr lang="es-MX" sz="1600" dirty="0"/>
            </a:br>
            <a:endParaRPr lang="es-MX" sz="16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19458" name="Picture 2" descr="Imagen que contiene objeto, panal, pastel, hombre&#10;&#10;Descripción generada automáticamente">
            <a:extLst>
              <a:ext uri="{FF2B5EF4-FFF2-40B4-BE49-F238E27FC236}">
                <a16:creationId xmlns:a16="http://schemas.microsoft.com/office/drawing/2014/main" id="{8855C0F7-5E4F-4EEB-986B-3D5564E0F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36" y="2610035"/>
            <a:ext cx="4969095" cy="25828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3794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311" y="870596"/>
            <a:ext cx="4671011" cy="380635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s-MX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eficaz</a:t>
            </a:r>
            <a:br>
              <a:rPr lang="es-MX" sz="2200" dirty="0"/>
            </a:br>
            <a:br>
              <a:rPr lang="es-MX" sz="2200" dirty="0"/>
            </a:br>
            <a:r>
              <a:rPr lang="es-MX" sz="2200" dirty="0"/>
              <a:t>“Para comunicarse correctamente usted necesita, antes de pronunciar cualquier palabra, formar una estructura que dé más poder a su comunicación. ..” </a:t>
            </a:r>
            <a:br>
              <a:rPr lang="es-MX" sz="2200" dirty="0"/>
            </a:br>
            <a:endParaRPr lang="es-MX" sz="22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Imagen que contiene animal, plástico, tabla, claro&#10;&#10;Descripción generada automáticamente">
            <a:extLst>
              <a:ext uri="{FF2B5EF4-FFF2-40B4-BE49-F238E27FC236}">
                <a16:creationId xmlns:a16="http://schemas.microsoft.com/office/drawing/2014/main" id="{5F318F00-7410-461E-B3F6-46EEC9B25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3625" y="723900"/>
            <a:ext cx="4239650" cy="2554389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37"/>
          <a:stretch/>
        </p:blipFill>
        <p:spPr>
          <a:xfrm>
            <a:off x="7496205" y="3579070"/>
            <a:ext cx="2114489" cy="255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06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677" y="871758"/>
            <a:ext cx="6232124" cy="387114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eficaz</a:t>
            </a:r>
            <a:br>
              <a:rPr lang="es-MX" sz="1600" dirty="0"/>
            </a:br>
            <a:br>
              <a:rPr lang="es-MX" sz="1600" dirty="0"/>
            </a:br>
            <a:r>
              <a:rPr lang="es-MX" sz="1600" dirty="0"/>
              <a:t>“…Según las investigaciones neurolingüísticas, </a:t>
            </a:r>
            <a:r>
              <a:rPr lang="es-MX" sz="1600" b="1" dirty="0"/>
              <a:t>el tono de voz y el lenguaje corporal </a:t>
            </a:r>
            <a:r>
              <a:rPr lang="es-MX" sz="1600" dirty="0"/>
              <a:t>representan un 38 por ciento y un 55 por ciento de este poder, respectivamente” </a:t>
            </a:r>
            <a:br>
              <a:rPr lang="es-MX" sz="1600" dirty="0"/>
            </a:br>
            <a:endParaRPr lang="es-MX" sz="16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20482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16555F66-56FA-4E00-9966-8E532EF93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002" y="3666478"/>
            <a:ext cx="3367412" cy="2525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28909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CC538A-8E10-4BA4-810C-A1EB8DEBD4F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s-MX" dirty="0"/>
              <a:t>POR TU ATENCIÓN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8DEA3E-0E8A-449A-880A-2BC2A8F6F67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8" algn="r"/>
            <a:r>
              <a:rPr lang="es-MX" sz="5400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44782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535970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1800" b="1" dirty="0">
                <a:solidFill>
                  <a:schemeClr val="accent5">
                    <a:lumMod val="50000"/>
                  </a:schemeClr>
                </a:solidFill>
              </a:rPr>
              <a:t>Modulo I. </a:t>
            </a:r>
            <a:br>
              <a:rPr lang="es-MX" sz="18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sz="1800" b="1" dirty="0">
                <a:solidFill>
                  <a:schemeClr val="accent5">
                    <a:lumMod val="50000"/>
                  </a:schemeClr>
                </a:solidFill>
              </a:rPr>
              <a:t>Mis habilidades sociales básicas</a:t>
            </a:r>
            <a:br>
              <a:rPr lang="es-MX" sz="18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s-MX" sz="18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2050" name="Picture 2" descr="Imagen que contiene moto, foto, vistiendo, hombre&#10;&#10;Descripción generada automáticamente">
            <a:extLst>
              <a:ext uri="{FF2B5EF4-FFF2-40B4-BE49-F238E27FC236}">
                <a16:creationId xmlns:a16="http://schemas.microsoft.com/office/drawing/2014/main" id="{E2CB0C59-21FA-459A-8A7A-480A65270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18" y="2642540"/>
            <a:ext cx="4562475" cy="3419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56368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9"/>
            <a:ext cx="5227171" cy="3178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600" dirty="0"/>
              <a:t>BIBLIOGRAFIA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ECE8156-D299-4B43-982C-4E4055AF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697" y="1491928"/>
            <a:ext cx="6084902" cy="3537272"/>
          </a:xfrm>
        </p:spPr>
        <p:txBody>
          <a:bodyPr>
            <a:normAutofit/>
          </a:bodyPr>
          <a:lstStyle/>
          <a:p>
            <a:r>
              <a:rPr lang="es-MX" sz="1400" dirty="0"/>
              <a:t>Garcia, M.R., et al. (2016). Desarrollo social del adolescente. Libro de texto. 2º. Semestre. UAEMEX.</a:t>
            </a:r>
          </a:p>
          <a:p>
            <a:r>
              <a:rPr lang="es-MX" sz="1400" dirty="0"/>
              <a:t>García, M.R., et al . (2017). Programa de la Asignatura de Desarrollo social del adolescente. Segundo semestre. UAEMéx.</a:t>
            </a:r>
          </a:p>
          <a:p>
            <a:r>
              <a:rPr lang="es-MX" sz="1400" dirty="0"/>
              <a:t>Guion Instruccional. (2021). Material Educativo. Universidad Autónoma del Estado de México.</a:t>
            </a:r>
          </a:p>
          <a:p>
            <a:endParaRPr lang="es-MX" sz="1400" dirty="0"/>
          </a:p>
          <a:p>
            <a:endParaRPr lang="es-MX" sz="1400" dirty="0"/>
          </a:p>
          <a:p>
            <a:endParaRPr lang="es-MX" sz="14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71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9575" y="774105"/>
            <a:ext cx="5227171" cy="362238"/>
          </a:xfrm>
        </p:spPr>
        <p:txBody>
          <a:bodyPr>
            <a:normAutofit fontScale="90000"/>
          </a:bodyPr>
          <a:lstStyle/>
          <a:p>
            <a:r>
              <a:rPr lang="es-MX" sz="1600" dirty="0"/>
              <a:t>IMÁGENES</a:t>
            </a:r>
            <a:br>
              <a:rPr lang="es-MX" sz="1600" dirty="0"/>
            </a:br>
            <a:endParaRPr lang="es-MX" sz="16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ECE8156-D299-4B43-982C-4E4055AF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1358283"/>
            <a:ext cx="7330089" cy="4432917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Cerebro.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https://pixabay.com/es/illustrations/cerebro-inflamaci%c3%b3n-carrera-m%c3%a9dico-3168269/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Pensamiento. Recuperado de https://www.istockphoto.com/es/foto/pensamiento-de-ai-robot-gm1029035836-275804292?utm_source=pixabay&amp;utm_medium=affiliate&amp;utm_campaign=SRP_image_sponsored&amp;referrer_url=http%3A%2F%2Fpixabay.com%2Fes%2Fimages%2Fsearch%2Frobots%2520%2F&amp;utm_term=robots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Concepto de </a:t>
            </a:r>
            <a:r>
              <a:rPr lang="es-MX" sz="4000" dirty="0" err="1">
                <a:solidFill>
                  <a:schemeClr val="accent1">
                    <a:lumMod val="50000"/>
                  </a:schemeClr>
                </a:solidFill>
              </a:rPr>
              <a:t>bot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. Recuperado de https://www.istockphoto.com/es/foto/concepto-de-bot-de-gato-gm1134789972-301665763?utm_source=pixabay&amp;utm_medium=affiliate&amp;utm_campaign=SRP_image_noresults&amp;referrer_url=http%3A%2F%2Fpixabay.com%2Fes%2Fimages%2Fsearch%2Frobots%2520dialogo%2F&amp;utm_term=robots+dialo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Inteligencia artificial. Recuperado de https://www.istockphoto.com/es/foto/inteligencia-artificial-concepto-de-futuro-gm1245127146-363051381?utm_source=pixabay&amp;utm_medium=affiliate&amp;utm_campaign=SRP_image_sponsored&amp;referrer_url=http%3A%2F%2Fpixabay.com%2Fes%2Fimages%2Fsearch%2Fbots%2520jugando%2B%2F&amp;utm_term=bots+jugando%2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Bot corriendo.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https://pixabay.com/es/illustrations/bot-bot-corriendo-cinta-ligera-1613606/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Bot droide.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https://pixabay.com/es/illustrations/bot-droide-cyborg-tecnolog%c3%ada-1613605/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Bot </a:t>
            </a:r>
            <a:r>
              <a:rPr lang="es-MX" sz="4000" dirty="0" err="1">
                <a:solidFill>
                  <a:schemeClr val="accent1">
                    <a:lumMod val="50000"/>
                  </a:schemeClr>
                </a:solidFill>
              </a:rPr>
              <a:t>cyborg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https://pixabay.com/es/illustrations/bot-cyborg-ayudante-robot-androide-4878017/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Binario código.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https://pixabay.com/es/illustrations/binario-c%c3%b3digo-2175285/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Niña. Recuperado de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https://pixabay.com/es/illustrations/ni%c3%b1a-joven-pose-3d-pensando-4622410/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3437"/>
          <a:stretch/>
        </p:blipFill>
        <p:spPr>
          <a:xfrm>
            <a:off x="9259410" y="10"/>
            <a:ext cx="293259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96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9575" y="774105"/>
            <a:ext cx="5227171" cy="362238"/>
          </a:xfrm>
        </p:spPr>
        <p:txBody>
          <a:bodyPr>
            <a:normAutofit fontScale="90000"/>
          </a:bodyPr>
          <a:lstStyle/>
          <a:p>
            <a:r>
              <a:rPr lang="es-MX" sz="1600" dirty="0"/>
              <a:t>IMÁGENES</a:t>
            </a:r>
            <a:br>
              <a:rPr lang="es-MX" sz="1600" dirty="0"/>
            </a:br>
            <a:endParaRPr lang="es-MX" sz="16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ECE8156-D299-4B43-982C-4E4055AF6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1136343"/>
            <a:ext cx="7330089" cy="4654858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>
                <a:solidFill>
                  <a:schemeClr val="accent1">
                    <a:lumMod val="50000"/>
                  </a:schemeClr>
                </a:solidFill>
              </a:rPr>
              <a:t>Robot </a:t>
            </a:r>
            <a:r>
              <a:rPr lang="es-MX" sz="1200" dirty="0" err="1">
                <a:solidFill>
                  <a:schemeClr val="accent1">
                    <a:lumMod val="50000"/>
                  </a:schemeClr>
                </a:solidFill>
              </a:rPr>
              <a:t>cyborg</a:t>
            </a:r>
            <a:r>
              <a:rPr lang="es-MX" sz="1200" dirty="0">
                <a:solidFill>
                  <a:schemeClr val="accent1">
                    <a:lumMod val="50000"/>
                  </a:schemeClr>
                </a:solidFill>
              </a:rPr>
              <a:t> futurista. Recuperado de </a:t>
            </a:r>
            <a:r>
              <a:rPr lang="es-MX" sz="1200" dirty="0">
                <a:solidFill>
                  <a:schemeClr val="accent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https://pixabay.com/es/photos/robot-cyborg-futurista-androide-3310192/</a:t>
            </a:r>
            <a:endParaRPr lang="es-MX" sz="1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>
                <a:solidFill>
                  <a:schemeClr val="accent1">
                    <a:lumMod val="50000"/>
                  </a:schemeClr>
                </a:solidFill>
              </a:rPr>
              <a:t>Robot androide agachado. Recuperado de https://pixabay.com/es/illustrations/robot-androide-agachado-3434997/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/>
              <a:t>Hombre rostro. Recuperado de </a:t>
            </a:r>
            <a:r>
              <a:rPr lang="es-MX" sz="1200" dirty="0">
                <a:hlinkClick r:id="rId3"/>
              </a:rPr>
              <a:t>https://pixabay.com/es/illustrations/hombre-rostro-surrealista-845847/</a:t>
            </a: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/>
              <a:t>Robot mujer. Recuperado de </a:t>
            </a:r>
            <a:r>
              <a:rPr lang="es-MX" sz="1200" dirty="0">
                <a:hlinkClick r:id="rId4"/>
              </a:rPr>
              <a:t>https://pixabay.com/es/photos/robot-mujer-rostro-llorar-triste-3010309/</a:t>
            </a: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/>
              <a:t>Industria. Recuperado de </a:t>
            </a:r>
            <a:r>
              <a:rPr lang="es-MX" sz="1200" dirty="0">
                <a:hlinkClick r:id="rId5"/>
              </a:rPr>
              <a:t>https://pixabay.com/es/illustrations/industria-web-red-artificial-4330186/</a:t>
            </a: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1200" dirty="0"/>
              <a:t>Renderizado. Recuperado de </a:t>
            </a:r>
            <a:r>
              <a:rPr lang="es-MX" sz="1200" dirty="0">
                <a:hlinkClick r:id="rId6"/>
              </a:rPr>
              <a:t>https://www.istockphoto.com/es/foto/renderizado-3d-de-robot-hembra-en-nieve-gm1217579868-355463229</a:t>
            </a: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12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3437"/>
          <a:stretch/>
        </p:blipFill>
        <p:spPr>
          <a:xfrm>
            <a:off x="9259410" y="10"/>
            <a:ext cx="293259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78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535970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  <a:t>Propósito: </a:t>
            </a:r>
            <a:b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1800" b="1" dirty="0">
                <a:solidFill>
                  <a:schemeClr val="accent1">
                    <a:lumMod val="75000"/>
                  </a:schemeClr>
                </a:solidFill>
              </a:rPr>
              <a:t>Utiliza formas eficaces para relacionarse identificando el beneficio en sus relaciones interpersonales.</a:t>
            </a:r>
            <a:endParaRPr lang="es-MX" sz="1800" dirty="0"/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  <p:pic>
        <p:nvPicPr>
          <p:cNvPr id="3074" name="Picture 2" descr="Imagen que contiene tabla, vista, agua, teléfono&#10;&#10;Descripción generada automáticamente">
            <a:extLst>
              <a:ext uri="{FF2B5EF4-FFF2-40B4-BE49-F238E27FC236}">
                <a16:creationId xmlns:a16="http://schemas.microsoft.com/office/drawing/2014/main" id="{B7BCD3F3-3DEF-468F-88EE-0DB562843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53" y="3299776"/>
            <a:ext cx="4033661" cy="26864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074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500" y="2243434"/>
            <a:ext cx="5924551" cy="354776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000" b="1"/>
              <a:t>Temática</a:t>
            </a:r>
            <a:br>
              <a:rPr lang="es-MX" sz="3000" b="1"/>
            </a:br>
            <a:br>
              <a:rPr lang="es-MX" sz="3000" b="1"/>
            </a:br>
            <a:r>
              <a:rPr lang="es-MX" sz="3000" b="1"/>
              <a:t>1.Equipo, grupo e interdependencia</a:t>
            </a:r>
            <a:br>
              <a:rPr lang="es-MX" sz="3000" b="1"/>
            </a:br>
            <a:br>
              <a:rPr lang="es-MX" sz="3000" b="1"/>
            </a:br>
            <a:r>
              <a:rPr lang="es-MX" sz="3000" b="1"/>
              <a:t>1.1. Mis habilidades básicas para relacionarme con otros</a:t>
            </a:r>
            <a:br>
              <a:rPr lang="es-MX" sz="3000" b="1"/>
            </a:br>
            <a:endParaRPr lang="es-MX" sz="30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5715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Imagen que contiene moto, foto, vistiendo, hombre&#10;&#10;Descripción generada automáticamente">
            <a:extLst>
              <a:ext uri="{FF2B5EF4-FFF2-40B4-BE49-F238E27FC236}">
                <a16:creationId xmlns:a16="http://schemas.microsoft.com/office/drawing/2014/main" id="{14A7BAEB-2FB6-424F-8789-AA9B83F65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7315200" y="10"/>
            <a:ext cx="4876801" cy="3428990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29337"/>
            <a:ext cx="5715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00"/>
          <a:stretch/>
        </p:blipFill>
        <p:spPr>
          <a:xfrm>
            <a:off x="7315200" y="3429000"/>
            <a:ext cx="4876801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7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0" name="Rectangle 70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871758"/>
            <a:ext cx="5168111" cy="504076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200" b="1" dirty="0"/>
              <a:t>Equipo</a:t>
            </a:r>
            <a:br>
              <a:rPr lang="es-MX" sz="2200" b="1" dirty="0"/>
            </a:br>
            <a:r>
              <a:rPr lang="es-MX" sz="2200" b="1" dirty="0"/>
              <a:t>“Un equipo es un pequeño número de personas con habilidades complementarias, comprometidas con un propósito común, un conjunto de metas de desempeño y un enfoque por el que se siente solidariamente responsables”</a:t>
            </a:r>
            <a:br>
              <a:rPr lang="es-MX" sz="2200" b="1" dirty="0"/>
            </a:br>
            <a:endParaRPr lang="es-MX" sz="2200" b="1" dirty="0"/>
          </a:p>
        </p:txBody>
      </p:sp>
      <p:cxnSp>
        <p:nvCxnSpPr>
          <p:cNvPr id="4101" name="Straight Connector 72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8387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7909134" y="710169"/>
            <a:ext cx="2079206" cy="2511765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4152" y="6134100"/>
            <a:ext cx="48546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Imagen que contiene moto, tabla, azul&#10;&#10;Descripción generada automáticamente">
            <a:extLst>
              <a:ext uri="{FF2B5EF4-FFF2-40B4-BE49-F238E27FC236}">
                <a16:creationId xmlns:a16="http://schemas.microsoft.com/office/drawing/2014/main" id="{5D731EE2-B9E9-40B8-871A-AC7CFD09D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2431" y="3551766"/>
            <a:ext cx="3092613" cy="2582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1778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64F9B95-9045-48D2-B9F3-2927E98F5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85AA86F-6A4D-4BCB-A045-D992CDC29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E53615EE-C559-4E03-999B-5477F162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4412" y="952499"/>
            <a:ext cx="3663713" cy="19954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Equipo</a:t>
            </a:r>
            <a:br>
              <a:rPr lang="en-US" sz="4000" b="1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000" b="1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000" b="1" kern="1200" cap="all" spc="30" baseline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77" r="-1" b="-1"/>
          <a:stretch/>
        </p:blipFill>
        <p:spPr>
          <a:xfrm>
            <a:off x="154" y="10"/>
            <a:ext cx="7316056" cy="3428990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99A8EBD-049C-48E6-97ED-C9102D78F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15300" y="748352"/>
            <a:ext cx="15621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Imagen que contiene interior, persona, computadora, hombre&#10;&#10;Descripción generada automáticamente">
            <a:extLst>
              <a:ext uri="{FF2B5EF4-FFF2-40B4-BE49-F238E27FC236}">
                <a16:creationId xmlns:a16="http://schemas.microsoft.com/office/drawing/2014/main" id="{6273CED5-05CB-4A68-8318-3F3EE49AAB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9" r="-1" b="17164"/>
          <a:stretch/>
        </p:blipFill>
        <p:spPr bwMode="auto">
          <a:xfrm>
            <a:off x="154" y="3429000"/>
            <a:ext cx="7316056" cy="3429000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84596DD-534F-4696-A343-9FF5E9F5938C}"/>
              </a:ext>
            </a:extLst>
          </p:cNvPr>
          <p:cNvSpPr txBox="1"/>
          <p:nvPr/>
        </p:nvSpPr>
        <p:spPr>
          <a:xfrm>
            <a:off x="8004412" y="2909888"/>
            <a:ext cx="3568464" cy="3398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… “</a:t>
            </a:r>
            <a:r>
              <a:rPr lang="en-US" b="1" dirty="0" err="1"/>
              <a:t>comprometidas</a:t>
            </a:r>
            <a:r>
              <a:rPr lang="en-US" b="1" dirty="0"/>
              <a:t> con un </a:t>
            </a:r>
            <a:r>
              <a:rPr lang="en-US" b="1" dirty="0" err="1"/>
              <a:t>propósito</a:t>
            </a:r>
            <a:r>
              <a:rPr lang="en-US" b="1" dirty="0"/>
              <a:t> </a:t>
            </a:r>
            <a:r>
              <a:rPr lang="en-US" b="1" dirty="0" err="1"/>
              <a:t>común</a:t>
            </a:r>
            <a:r>
              <a:rPr lang="en-US" b="1" dirty="0"/>
              <a:t>, un conjunto de </a:t>
            </a:r>
            <a:r>
              <a:rPr lang="en-US" b="1" dirty="0" err="1"/>
              <a:t>metas</a:t>
            </a:r>
            <a:r>
              <a:rPr lang="en-US" b="1" dirty="0"/>
              <a:t> de </a:t>
            </a:r>
            <a:r>
              <a:rPr lang="en-US" b="1" dirty="0" err="1"/>
              <a:t>desempeño</a:t>
            </a:r>
            <a:r>
              <a:rPr lang="en-US" b="1" dirty="0"/>
              <a:t> y un </a:t>
            </a:r>
            <a:r>
              <a:rPr lang="en-US" b="1" dirty="0" err="1"/>
              <a:t>enfoque</a:t>
            </a:r>
            <a:r>
              <a:rPr lang="en-US" b="1" dirty="0"/>
              <a:t> por </a:t>
            </a:r>
            <a:r>
              <a:rPr lang="en-US" b="1" dirty="0" err="1"/>
              <a:t>el</a:t>
            </a:r>
            <a:r>
              <a:rPr lang="en-US" b="1" dirty="0"/>
              <a:t> que se </a:t>
            </a:r>
            <a:r>
              <a:rPr lang="en-US" b="1" dirty="0" err="1"/>
              <a:t>siente</a:t>
            </a:r>
            <a:r>
              <a:rPr lang="en-US" b="1" dirty="0"/>
              <a:t> </a:t>
            </a:r>
            <a:r>
              <a:rPr lang="en-US" b="1" dirty="0" err="1"/>
              <a:t>solidariamente</a:t>
            </a:r>
            <a:r>
              <a:rPr lang="en-US" b="1" dirty="0"/>
              <a:t> </a:t>
            </a:r>
            <a:r>
              <a:rPr lang="en-US" b="1" dirty="0" err="1"/>
              <a:t>responsables</a:t>
            </a:r>
            <a:r>
              <a:rPr lang="en-US" b="1" dirty="0"/>
              <a:t>”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5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341BFA31-6544-45C2-9DA0-9E1C5E0B1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276" y="2175446"/>
            <a:ext cx="5091511" cy="3615753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000" b="1" dirty="0"/>
              <a:t>Grupo</a:t>
            </a:r>
            <a:br>
              <a:rPr lang="es-MX" sz="3000" dirty="0"/>
            </a:br>
            <a:r>
              <a:rPr lang="es-MX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habilidades individuales suelen ser similares; no hay cohesión, las personas del grupo no se necesitan unas a otras para cumplir sus objetivos…</a:t>
            </a:r>
            <a:endParaRPr lang="es-MX" sz="3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C36F877-5419-44C1-A2CD-376BDDDC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53214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Una persona esquiando en la nieve&#10;&#10;Descripción generada automáticamente con confianza media">
            <a:extLst>
              <a:ext uri="{FF2B5EF4-FFF2-40B4-BE49-F238E27FC236}">
                <a16:creationId xmlns:a16="http://schemas.microsoft.com/office/drawing/2014/main" id="{D10BC9DE-F5F6-49F1-A293-0D38C493D1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9" r="11490" b="-1"/>
          <a:stretch/>
        </p:blipFill>
        <p:spPr bwMode="auto">
          <a:xfrm>
            <a:off x="6512888" y="1066801"/>
            <a:ext cx="2342189" cy="1799013"/>
          </a:xfrm>
          <a:prstGeom prst="rect">
            <a:avLst/>
          </a:prstGeom>
          <a:noFill/>
        </p:spPr>
      </p:pic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65" r="5" b="5"/>
          <a:stretch/>
        </p:blipFill>
        <p:spPr>
          <a:xfrm>
            <a:off x="9049709" y="1066800"/>
            <a:ext cx="2342190" cy="1799014"/>
          </a:xfrm>
          <a:prstGeom prst="rect">
            <a:avLst/>
          </a:prstGeom>
        </p:spPr>
      </p:pic>
      <p:pic>
        <p:nvPicPr>
          <p:cNvPr id="6146" name="Picture 2" descr="Imagen que contiene jugador, hombre, pelota, competencia de atletismo&#10;&#10;Descripción generada automáticamente">
            <a:extLst>
              <a:ext uri="{FF2B5EF4-FFF2-40B4-BE49-F238E27FC236}">
                <a16:creationId xmlns:a16="http://schemas.microsoft.com/office/drawing/2014/main" id="{2E5386F5-7C26-4F18-BA57-E303455532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 b="1005"/>
          <a:stretch/>
        </p:blipFill>
        <p:spPr bwMode="auto">
          <a:xfrm>
            <a:off x="6515099" y="3047999"/>
            <a:ext cx="4876800" cy="2743200"/>
          </a:xfrm>
          <a:prstGeom prst="rect">
            <a:avLst/>
          </a:prstGeom>
          <a:noFill/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4B21692-652C-4371-95C5-05248EF34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596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19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665CD-3F2E-4FA8-874D-6413F1C22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133" y="871758"/>
            <a:ext cx="7166088" cy="520730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s-MX" sz="1800" b="1" dirty="0"/>
              <a:t>Grupo</a:t>
            </a:r>
            <a:br>
              <a:rPr lang="es-MX" sz="1800" dirty="0"/>
            </a:br>
            <a:r>
              <a:rPr lang="es-MX" sz="1800" dirty="0"/>
              <a:t>…</a:t>
            </a:r>
            <a:r>
              <a:rPr lang="es-MX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suelen estructurarse jerárquicamente; sus reuniones suelen ser informativas o de rendición de cuentas, pero el elemento más diferencial es que no existe un propósito compartido y su responsabilidad es individual, no colectiva.</a:t>
            </a:r>
            <a:br>
              <a:rPr lang="es-MX" sz="1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Un robot que usa una laptop sentado sobre una silla azul">
            <a:extLst>
              <a:ext uri="{FF2B5EF4-FFF2-40B4-BE49-F238E27FC236}">
                <a16:creationId xmlns:a16="http://schemas.microsoft.com/office/drawing/2014/main" id="{D6092153-7DEC-47CA-A767-98596BD5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37"/>
          <a:stretch/>
        </p:blipFill>
        <p:spPr>
          <a:xfrm>
            <a:off x="7537142" y="10"/>
            <a:ext cx="4654858" cy="6857990"/>
          </a:xfrm>
          <a:prstGeom prst="rect">
            <a:avLst/>
          </a:prstGeom>
        </p:spPr>
      </p:pic>
      <p:pic>
        <p:nvPicPr>
          <p:cNvPr id="8194" name="Picture 2" descr="Imagen que contiene sostener, hombre, foto, parado&#10;&#10;Descripción generada automáticamente">
            <a:extLst>
              <a:ext uri="{FF2B5EF4-FFF2-40B4-BE49-F238E27FC236}">
                <a16:creationId xmlns:a16="http://schemas.microsoft.com/office/drawing/2014/main" id="{B82EC5BD-7E38-42DF-B662-ED976B075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27" y="3475412"/>
            <a:ext cx="5753100" cy="323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942919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DarkSeedLeftStep">
      <a:dk1>
        <a:srgbClr val="000000"/>
      </a:dk1>
      <a:lt1>
        <a:srgbClr val="FFFFFF"/>
      </a:lt1>
      <a:dk2>
        <a:srgbClr val="1B2430"/>
      </a:dk2>
      <a:lt2>
        <a:srgbClr val="F2F3F0"/>
      </a:lt2>
      <a:accent1>
        <a:srgbClr val="814DC3"/>
      </a:accent1>
      <a:accent2>
        <a:srgbClr val="4643B5"/>
      </a:accent2>
      <a:accent3>
        <a:srgbClr val="4D7BC3"/>
      </a:accent3>
      <a:accent4>
        <a:srgbClr val="3B9AB1"/>
      </a:accent4>
      <a:accent5>
        <a:srgbClr val="4BC0A6"/>
      </a:accent5>
      <a:accent6>
        <a:srgbClr val="3BB166"/>
      </a:accent6>
      <a:hlink>
        <a:srgbClr val="339A95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1245</Words>
  <Application>Microsoft Office PowerPoint</Application>
  <PresentationFormat>Panorámica</PresentationFormat>
  <Paragraphs>80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6" baseType="lpstr">
      <vt:lpstr>Arial</vt:lpstr>
      <vt:lpstr>Calisto MT</vt:lpstr>
      <vt:lpstr>Univers Condensed</vt:lpstr>
      <vt:lpstr>ChronicleVTI</vt:lpstr>
      <vt:lpstr>Universidad Autónoma del estado de México  Plantel Nezahualcóyotl de la escuela preparatoria  asignatura: desarrollo social del adolescente segundo semestre  módulo i. mis habilidades sociales básicas  dra. Laura espinoza avila      semestre 2021 a  </vt:lpstr>
      <vt:lpstr> Propósito General:  Emplea habilidades socioemocionales como la empatía, la comunicación eficaz y la mediación en resolución de conflictos para establecer relaciones interpersonales saludables. </vt:lpstr>
      <vt:lpstr>Modulo I.   Mis habilidades sociales básicas   </vt:lpstr>
      <vt:lpstr>Propósito:   Utiliza formas eficaces para relacionarse identificando el beneficio en sus relaciones interpersonales.</vt:lpstr>
      <vt:lpstr>Temática  1.Equipo, grupo e interdependencia  1.1. Mis habilidades básicas para relacionarme con otros </vt:lpstr>
      <vt:lpstr>Equipo “Un equipo es un pequeño número de personas con habilidades complementarias, comprometidas con un propósito común, un conjunto de metas de desempeño y un enfoque por el que se siente solidariamente responsables” </vt:lpstr>
      <vt:lpstr>Equipo  </vt:lpstr>
      <vt:lpstr>Grupo las habilidades individuales suelen ser similares; no hay cohesión, las personas del grupo no se necesitan unas a otras para cumplir sus objetivos…</vt:lpstr>
      <vt:lpstr>Grupo … suelen estructurarse jerárquicamente; sus reuniones suelen ser informativas o de rendición de cuentas, pero el elemento más diferencial es que no existe un propósito compartido y su responsabilidad es individual, no colectiva. </vt:lpstr>
      <vt:lpstr>Presentación de PowerPoint</vt:lpstr>
      <vt:lpstr>Interdependencia  Es el conjunto de relaciones recíprocas que se establecen entre diferentes personas, elementos, entidades o variables. Es una relación de dependencia mutua y equitativa, donde todos los factores involucrados se benefician, complementan o cooperan de formas variadas con los demás.         </vt:lpstr>
      <vt:lpstr>Presentación de PowerPoint</vt:lpstr>
      <vt:lpstr>EMPATIA  Es la capacidad para ponerse en el lugar del otro y saber lo que siente o incluso lo que puede estar pensando. Es clave para adaptarse a las situaciones sociales</vt:lpstr>
      <vt:lpstr>CARACTERÍSTICAS DE LA EMPATIA   1.- Saber escuchar  2. Comprender al otro  3. Identificarse con el otro  4. Ser solidarios  5. Ser respetuosos   </vt:lpstr>
      <vt:lpstr>¿Qué es la escucha activa?   Es la habilidad que nos permite captar la mayor parte posible del mensaje del interlocutor, asumiendo una postura empática, atenta y libre de prejuicios. </vt:lpstr>
      <vt:lpstr>Metas de la escucha activa  Por placer Para entender Para recordar para evaluar</vt:lpstr>
      <vt:lpstr>Llaves para una escucha activa  Escucha ideas y no te pierdas en los detalles circunstanciales </vt:lpstr>
      <vt:lpstr>Llaves para una escucha activa    Concéntrate en el contenido del mensaje, no en el estilo de comunicación del interlocutor </vt:lpstr>
      <vt:lpstr>Llaves para una escucha activa   Escucha con optimismo  </vt:lpstr>
      <vt:lpstr>Llaves para una escucha activa  No brinques a conclusiones   </vt:lpstr>
      <vt:lpstr>Llaves para una escucha activa  Concéntrate  </vt:lpstr>
      <vt:lpstr>Llaves para una escucha activa  El pensamiento rompe la barrera del sonido, el pensamiento es más rápido que las palabras </vt:lpstr>
      <vt:lpstr>Llaves para una escucha activa   Escucha activamente analizando y evaluando la información y retroalimentando no verbal al interlocutor </vt:lpstr>
      <vt:lpstr>Llaves para una escucha activa   Mantén tu mente abierta y evita los prejuicios  </vt:lpstr>
      <vt:lpstr>Llaves para una escucha activa    Ejercita tu mente  </vt:lpstr>
      <vt:lpstr>Llaves para una escucha activa   Toma notas y verifica </vt:lpstr>
      <vt:lpstr>Comunicación eficaz  “Para comunicarse correctamente usted necesita, antes de pronunciar cualquier palabra, formar una estructura que dé más poder a su comunicación. ..”  </vt:lpstr>
      <vt:lpstr>Comunicación eficaz  “…Según las investigaciones neurolingüísticas, el tono de voz y el lenguaje corporal representan un 38 por ciento y un 55 por ciento de este poder, respectivamente”  </vt:lpstr>
      <vt:lpstr>POR TU ATENCIÓN</vt:lpstr>
      <vt:lpstr>BIBLIOGRAFIA</vt:lpstr>
      <vt:lpstr>IMÁGENES </vt:lpstr>
      <vt:lpstr>IMÁGENES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Espinoza Avila</dc:creator>
  <cp:lastModifiedBy>Laura Espinoza Avila</cp:lastModifiedBy>
  <cp:revision>28</cp:revision>
  <dcterms:created xsi:type="dcterms:W3CDTF">2021-09-29T18:21:08Z</dcterms:created>
  <dcterms:modified xsi:type="dcterms:W3CDTF">2022-01-26T03:53:00Z</dcterms:modified>
</cp:coreProperties>
</file>