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8" r:id="rId1"/>
    <p:sldMasterId id="2147483797" r:id="rId2"/>
  </p:sldMasterIdLst>
  <p:sldIdLst>
    <p:sldId id="256" r:id="rId3"/>
    <p:sldId id="257" r:id="rId4"/>
    <p:sldId id="258" r:id="rId5"/>
    <p:sldId id="259" r:id="rId6"/>
    <p:sldId id="260" r:id="rId7"/>
    <p:sldId id="261" r:id="rId8"/>
    <p:sldId id="262" r:id="rId9"/>
    <p:sldId id="287" r:id="rId10"/>
    <p:sldId id="263" r:id="rId11"/>
    <p:sldId id="264" r:id="rId12"/>
    <p:sldId id="265" r:id="rId13"/>
    <p:sldId id="266" r:id="rId14"/>
    <p:sldId id="267" r:id="rId15"/>
    <p:sldId id="268" r:id="rId16"/>
    <p:sldId id="269" r:id="rId17"/>
    <p:sldId id="270" r:id="rId18"/>
    <p:sldId id="271" r:id="rId19"/>
    <p:sldId id="289"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90" r:id="rId34"/>
    <p:sldId id="286" r:id="rId35"/>
    <p:sldId id="288" r:id="rId36"/>
    <p:sldId id="291" r:id="rId3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429" autoAdjust="0"/>
    <p:restoredTop sz="94660"/>
  </p:normalViewPr>
  <p:slideViewPr>
    <p:cSldViewPr snapToGrid="0">
      <p:cViewPr varScale="1">
        <p:scale>
          <a:sx n="83" d="100"/>
          <a:sy n="83" d="100"/>
        </p:scale>
        <p:origin x="528" y="77"/>
      </p:cViewPr>
      <p:guideLst/>
    </p:cSldViewPr>
  </p:slideViewPr>
  <p:notesTextViewPr>
    <p:cViewPr>
      <p:scale>
        <a:sx n="1" d="1"/>
        <a:sy n="1" d="1"/>
      </p:scale>
      <p:origin x="0" y="0"/>
    </p:cViewPr>
  </p:notesTextViewPr>
  <p:sorterViewPr>
    <p:cViewPr>
      <p:scale>
        <a:sx n="100" d="100"/>
        <a:sy n="100" d="100"/>
      </p:scale>
      <p:origin x="0" y="-8803"/>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Graphic 1" descr="Tag=AccentColor&#10;Flavor=Light&#10;Target=Fill">
            <a:extLst>
              <a:ext uri="{FF2B5EF4-FFF2-40B4-BE49-F238E27FC236}">
                <a16:creationId xmlns:a16="http://schemas.microsoft.com/office/drawing/2014/main" id="{0D57E7FA-E8FC-45AC-868F-CDC8144939D6}"/>
              </a:ext>
            </a:extLst>
          </p:cNvPr>
          <p:cNvSpPr/>
          <p:nvPr/>
        </p:nvSpPr>
        <p:spPr>
          <a:xfrm rot="10800000" flipV="1">
            <a:off x="2599854" y="527562"/>
            <a:ext cx="6992292" cy="5102484"/>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807094A5-EB6F-441D-88F8-CD7A30C84707}"/>
              </a:ext>
            </a:extLst>
          </p:cNvPr>
          <p:cNvSpPr>
            <a:spLocks noGrp="1"/>
          </p:cNvSpPr>
          <p:nvPr>
            <p:ph type="ctrTitle"/>
          </p:nvPr>
        </p:nvSpPr>
        <p:spPr>
          <a:xfrm>
            <a:off x="1508760" y="1591056"/>
            <a:ext cx="5705856" cy="3264408"/>
          </a:xfrm>
        </p:spPr>
        <p:txBody>
          <a:bodyPr anchor="b">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1C7CE1E3-3929-42A6-81B7-056BD88EF353}"/>
              </a:ext>
            </a:extLst>
          </p:cNvPr>
          <p:cNvSpPr>
            <a:spLocks noGrp="1"/>
          </p:cNvSpPr>
          <p:nvPr>
            <p:ph type="subTitle" idx="1"/>
          </p:nvPr>
        </p:nvSpPr>
        <p:spPr>
          <a:xfrm>
            <a:off x="1524000" y="4928616"/>
            <a:ext cx="5705856" cy="996696"/>
          </a:xfrm>
        </p:spPr>
        <p:txBody>
          <a:bodyPr/>
          <a:lstStyle>
            <a:lvl1pPr marL="0" indent="0" algn="l">
              <a:buNone/>
              <a:defRPr sz="2400" cap="all"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5CE951E3-0794-422C-AF76-0AD4A7FB19EB}"/>
              </a:ext>
            </a:extLst>
          </p:cNvPr>
          <p:cNvSpPr>
            <a:spLocks noGrp="1"/>
          </p:cNvSpPr>
          <p:nvPr>
            <p:ph type="dt" sz="half" idx="10"/>
          </p:nvPr>
        </p:nvSpPr>
        <p:spPr/>
        <p:txBody>
          <a:bodyPr/>
          <a:lstStyle/>
          <a:p>
            <a:fld id="{3C04E684-10F4-4CC3-A0B9-F03AA7BE37CF}" type="datetimeFigureOut">
              <a:rPr lang="en-US" smtClean="0"/>
              <a:t>1/25/2022</a:t>
            </a:fld>
            <a:endParaRPr lang="en-US"/>
          </a:p>
        </p:txBody>
      </p:sp>
      <p:sp>
        <p:nvSpPr>
          <p:cNvPr id="5" name="Footer Placeholder 4">
            <a:extLst>
              <a:ext uri="{FF2B5EF4-FFF2-40B4-BE49-F238E27FC236}">
                <a16:creationId xmlns:a16="http://schemas.microsoft.com/office/drawing/2014/main" id="{114EBFA8-0291-4D77-A9D9-B17FC2382A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7AC4D4-C4EE-4624-A329-C608A1D5AFE1}"/>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967366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Graphic 1" descr="Tag=AccentColor&#10;Flavor=Light&#10;Target=Fill">
            <a:extLst>
              <a:ext uri="{FF2B5EF4-FFF2-40B4-BE49-F238E27FC236}">
                <a16:creationId xmlns:a16="http://schemas.microsoft.com/office/drawing/2014/main" id="{0EE21C0F-70D8-4F3C-9392-07559C90EE6E}"/>
              </a:ext>
            </a:extLst>
          </p:cNvPr>
          <p:cNvSpPr/>
          <p:nvPr/>
        </p:nvSpPr>
        <p:spPr>
          <a:xfrm rot="10800000" flipH="1" flipV="1">
            <a:off x="684965" y="1332237"/>
            <a:ext cx="5263732" cy="3841102"/>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48DB1DFE-8154-440D-93CF-FEF7860E897F}"/>
              </a:ext>
            </a:extLst>
          </p:cNvPr>
          <p:cNvSpPr>
            <a:spLocks noGrp="1"/>
          </p:cNvSpPr>
          <p:nvPr>
            <p:ph type="title"/>
          </p:nvPr>
        </p:nvSpPr>
        <p:spPr>
          <a:xfrm>
            <a:off x="1399032" y="2523744"/>
            <a:ext cx="3831336" cy="1453896"/>
          </a:xfrm>
        </p:spPr>
        <p:txBody>
          <a:bodyPr anchor="b"/>
          <a:lstStyle>
            <a:lvl1pPr algn="ct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9CD9D1F5-05CC-48F3-A314-315EF1703043}"/>
              </a:ext>
            </a:extLst>
          </p:cNvPr>
          <p:cNvSpPr>
            <a:spLocks noGrp="1"/>
          </p:cNvSpPr>
          <p:nvPr>
            <p:ph type="pic" idx="1"/>
          </p:nvPr>
        </p:nvSpPr>
        <p:spPr>
          <a:xfrm>
            <a:off x="6711696" y="640079"/>
            <a:ext cx="4837176" cy="556869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11807DE-1178-4BBB-89D8-9046239C2DE9}"/>
              </a:ext>
            </a:extLst>
          </p:cNvPr>
          <p:cNvSpPr>
            <a:spLocks noGrp="1"/>
          </p:cNvSpPr>
          <p:nvPr>
            <p:ph type="body" sz="half" idx="2"/>
          </p:nvPr>
        </p:nvSpPr>
        <p:spPr>
          <a:xfrm>
            <a:off x="1655064" y="4087368"/>
            <a:ext cx="3319272" cy="649224"/>
          </a:xfrm>
        </p:spPr>
        <p:txBody>
          <a:bodyPr>
            <a:noAutofit/>
          </a:bodyPr>
          <a:lstStyle>
            <a:lvl1pPr marL="0" indent="0" algn="ctr">
              <a:buNone/>
              <a:defRPr sz="2000" cap="all"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48EA59-A1BC-48B7-9495-6D5C6035B14B}"/>
              </a:ext>
            </a:extLst>
          </p:cNvPr>
          <p:cNvSpPr>
            <a:spLocks noGrp="1"/>
          </p:cNvSpPr>
          <p:nvPr>
            <p:ph type="dt" sz="half" idx="10"/>
          </p:nvPr>
        </p:nvSpPr>
        <p:spPr/>
        <p:txBody>
          <a:bodyPr/>
          <a:lstStyle/>
          <a:p>
            <a:fld id="{3C04E684-10F4-4CC3-A0B9-F03AA7BE37CF}" type="datetimeFigureOut">
              <a:rPr lang="en-US" smtClean="0"/>
              <a:t>1/25/2022</a:t>
            </a:fld>
            <a:endParaRPr lang="en-US"/>
          </a:p>
        </p:txBody>
      </p:sp>
      <p:sp>
        <p:nvSpPr>
          <p:cNvPr id="6" name="Footer Placeholder 5">
            <a:extLst>
              <a:ext uri="{FF2B5EF4-FFF2-40B4-BE49-F238E27FC236}">
                <a16:creationId xmlns:a16="http://schemas.microsoft.com/office/drawing/2014/main" id="{49F85A72-B50F-440E-AAD3-53C099F6D9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C2D00B-4207-4720-8C68-605CAFDD5CA2}"/>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896389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C888B-58B8-4428-8B1D-4E26FC5DD59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14F67B-D516-42FA-A2CA-2DCD37CFE8D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2BA5FF-4919-4FF8-9C04-06CE156B762F}"/>
              </a:ext>
            </a:extLst>
          </p:cNvPr>
          <p:cNvSpPr>
            <a:spLocks noGrp="1"/>
          </p:cNvSpPr>
          <p:nvPr>
            <p:ph type="dt" sz="half" idx="10"/>
          </p:nvPr>
        </p:nvSpPr>
        <p:spPr/>
        <p:txBody>
          <a:bodyPr/>
          <a:lstStyle/>
          <a:p>
            <a:fld id="{3C04E684-10F4-4CC3-A0B9-F03AA7BE37CF}" type="datetimeFigureOut">
              <a:rPr lang="en-US" smtClean="0"/>
              <a:t>1/25/2022</a:t>
            </a:fld>
            <a:endParaRPr lang="en-US"/>
          </a:p>
        </p:txBody>
      </p:sp>
      <p:sp>
        <p:nvSpPr>
          <p:cNvPr id="5" name="Footer Placeholder 4">
            <a:extLst>
              <a:ext uri="{FF2B5EF4-FFF2-40B4-BE49-F238E27FC236}">
                <a16:creationId xmlns:a16="http://schemas.microsoft.com/office/drawing/2014/main" id="{CBEDA970-128E-4150-8E5A-A1B056E835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C6CD1-EE5E-42EF-B76D-BB803BA6AB5E}"/>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3896200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0C2A1B-34CA-4877-9435-D77DF325757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F255E5E-4A81-44CC-8D99-F56E625D463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9CEECF-A221-4ECC-AD9C-E197D516D24C}"/>
              </a:ext>
            </a:extLst>
          </p:cNvPr>
          <p:cNvSpPr>
            <a:spLocks noGrp="1"/>
          </p:cNvSpPr>
          <p:nvPr>
            <p:ph type="dt" sz="half" idx="10"/>
          </p:nvPr>
        </p:nvSpPr>
        <p:spPr/>
        <p:txBody>
          <a:bodyPr/>
          <a:lstStyle/>
          <a:p>
            <a:fld id="{3C04E684-10F4-4CC3-A0B9-F03AA7BE37CF}" type="datetimeFigureOut">
              <a:rPr lang="en-US" smtClean="0"/>
              <a:t>1/25/2022</a:t>
            </a:fld>
            <a:endParaRPr lang="en-US"/>
          </a:p>
        </p:txBody>
      </p:sp>
      <p:sp>
        <p:nvSpPr>
          <p:cNvPr id="5" name="Footer Placeholder 4">
            <a:extLst>
              <a:ext uri="{FF2B5EF4-FFF2-40B4-BE49-F238E27FC236}">
                <a16:creationId xmlns:a16="http://schemas.microsoft.com/office/drawing/2014/main" id="{018F41AE-0DDE-49ED-9F0C-E0E16F599A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B47FB7-77F0-4C43-B81E-D04B31C953DA}"/>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8973077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3C04E684-10F4-4CC3-A0B9-F03AA7BE37CF}" type="datetimeFigureOut">
              <a:rPr lang="en-US" smtClean="0"/>
              <a:t>1/25/2022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8481300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C04E684-10F4-4CC3-A0B9-F03AA7BE37CF}" type="datetimeFigureOut">
              <a:rPr lang="en-US" smtClean="0"/>
              <a:t>1/25/2022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6794892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C04E684-10F4-4CC3-A0B9-F03AA7BE37CF}" type="datetimeFigureOut">
              <a:rPr lang="en-US" smtClean="0"/>
              <a:t>1/25/2022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15063641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3C04E684-10F4-4CC3-A0B9-F03AA7BE37CF}" type="datetimeFigureOut">
              <a:rPr lang="en-US" smtClean="0"/>
              <a:t>1/25/2022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30528402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3C04E684-10F4-4CC3-A0B9-F03AA7BE37CF}" type="datetimeFigureOut">
              <a:rPr lang="en-US" smtClean="0"/>
              <a:t>1/25/2022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11540385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7" name="Date Placeholder 2"/>
          <p:cNvSpPr>
            <a:spLocks noGrp="1"/>
          </p:cNvSpPr>
          <p:nvPr>
            <p:ph type="dt" sz="half" idx="10"/>
          </p:nvPr>
        </p:nvSpPr>
        <p:spPr/>
        <p:txBody>
          <a:bodyPr/>
          <a:lstStyle/>
          <a:p>
            <a:fld id="{3C04E684-10F4-4CC3-A0B9-F03AA7BE37CF}" type="datetimeFigureOut">
              <a:rPr lang="en-US" smtClean="0"/>
              <a:t>1/25/2022</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2002809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3C04E684-10F4-4CC3-A0B9-F03AA7BE37CF}" type="datetimeFigureOut">
              <a:rPr lang="en-US" smtClean="0"/>
              <a:t>1/25/2022</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1101570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Shape 6" descr="Tag=AccentColor&#10;Flavor=Light&#10;Target=Fill">
            <a:extLst>
              <a:ext uri="{FF2B5EF4-FFF2-40B4-BE49-F238E27FC236}">
                <a16:creationId xmlns:a16="http://schemas.microsoft.com/office/drawing/2014/main" id="{13B7BB51-92B8-4089-8DAB-1202A4D1C6A3}"/>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26030E26-A86A-417A-AA64-699AA8DD3DA5}"/>
              </a:ext>
            </a:extLst>
          </p:cNvPr>
          <p:cNvSpPr>
            <a:spLocks noGrp="1"/>
          </p:cNvSpPr>
          <p:nvPr>
            <p:ph type="title"/>
          </p:nvPr>
        </p:nvSpPr>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19CF97E-0E6E-41E9-B75B-0371E744D1E8}"/>
              </a:ext>
            </a:extLst>
          </p:cNvPr>
          <p:cNvSpPr>
            <a:spLocks noGrp="1"/>
          </p:cNvSpPr>
          <p:nvPr>
            <p:ph idx="1"/>
          </p:nvPr>
        </p:nvSpPr>
        <p:spPr>
          <a:xfrm>
            <a:off x="838200" y="2011680"/>
            <a:ext cx="1051560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0BAE770-8363-44CD-8A22-AB26C5C5361B}"/>
              </a:ext>
            </a:extLst>
          </p:cNvPr>
          <p:cNvSpPr>
            <a:spLocks noGrp="1"/>
          </p:cNvSpPr>
          <p:nvPr>
            <p:ph type="dt" sz="half" idx="10"/>
          </p:nvPr>
        </p:nvSpPr>
        <p:spPr/>
        <p:txBody>
          <a:bodyPr/>
          <a:lstStyle/>
          <a:p>
            <a:fld id="{3C04E684-10F4-4CC3-A0B9-F03AA7BE37CF}" type="datetimeFigureOut">
              <a:rPr lang="en-US" smtClean="0"/>
              <a:t>1/25/2022</a:t>
            </a:fld>
            <a:endParaRPr lang="en-US"/>
          </a:p>
        </p:txBody>
      </p:sp>
      <p:sp>
        <p:nvSpPr>
          <p:cNvPr id="5" name="Footer Placeholder 4">
            <a:extLst>
              <a:ext uri="{FF2B5EF4-FFF2-40B4-BE49-F238E27FC236}">
                <a16:creationId xmlns:a16="http://schemas.microsoft.com/office/drawing/2014/main" id="{36E618F2-3B8E-4449-91E7-F8AA496093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3428F0-E5C2-42A1-AB2F-1A19FFAD19CF}"/>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40175404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3" cy="1447800"/>
          </a:xfrm>
        </p:spPr>
        <p:txBody>
          <a:bodyPr anchor="b"/>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54955" y="3129280"/>
            <a:ext cx="34010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7" name="Date Placeholder 4"/>
          <p:cNvSpPr>
            <a:spLocks noGrp="1"/>
          </p:cNvSpPr>
          <p:nvPr>
            <p:ph type="dt" sz="half" idx="10"/>
          </p:nvPr>
        </p:nvSpPr>
        <p:spPr/>
        <p:txBody>
          <a:bodyPr/>
          <a:lstStyle/>
          <a:p>
            <a:fld id="{3C04E684-10F4-4CC3-A0B9-F03AA7BE37CF}" type="datetimeFigureOut">
              <a:rPr lang="en-US" smtClean="0"/>
              <a:t>1/25/2022</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34487213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C04E684-10F4-4CC3-A0B9-F03AA7BE37CF}" type="datetimeFigureOut">
              <a:rPr lang="en-US" smtClean="0"/>
              <a:t>1/25/2022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15377625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54955" y="685799"/>
            <a:ext cx="8825658" cy="364066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C04E684-10F4-4CC3-A0B9-F03AA7BE37CF}" type="datetimeFigureOut">
              <a:rPr lang="en-US" smtClean="0"/>
              <a:t>1/25/2022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9512123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C04E684-10F4-4CC3-A0B9-F03AA7BE37CF}" type="datetimeFigureOut">
              <a:rPr lang="en-US" smtClean="0"/>
              <a:t>1/25/2022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18451606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0" y="1447800"/>
            <a:ext cx="7999315" cy="2323374"/>
          </a:xfrm>
        </p:spPr>
        <p:txBody>
          <a:bodyPr/>
          <a:lstStyle>
            <a:lvl1pPr>
              <a:defRPr sz="4800"/>
            </a:lvl1pPr>
          </a:lstStyle>
          <a:p>
            <a:r>
              <a:rPr lang="es-ES"/>
              <a:t>Haga clic para modificar el estilo de título del patrón</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lumMod val="60000"/>
                    <a:lumOff val="4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C04E684-10F4-4CC3-A0B9-F03AA7BE37CF}" type="datetimeFigureOut">
              <a:rPr lang="en-US" smtClean="0"/>
              <a:t>1/25/2022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
        <p:nvSpPr>
          <p:cNvPr id="11" name="TextBox 10"/>
          <p:cNvSpPr txBox="1"/>
          <p:nvPr/>
        </p:nvSpPr>
        <p:spPr>
          <a:xfrm>
            <a:off x="9330490" y="2613787"/>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Tree>
    <p:extLst>
      <p:ext uri="{BB962C8B-B14F-4D97-AF65-F5344CB8AC3E}">
        <p14:creationId xmlns:p14="http://schemas.microsoft.com/office/powerpoint/2010/main" val="24192258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C04E684-10F4-4CC3-A0B9-F03AA7BE37CF}" type="datetimeFigureOut">
              <a:rPr lang="en-US" smtClean="0"/>
              <a:t>1/25/2022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17242083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C04E684-10F4-4CC3-A0B9-F03AA7BE37CF}" type="datetimeFigureOut">
              <a:rPr lang="en-US" smtClean="0"/>
              <a:t>1/25/2022</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2049601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C04E684-10F4-4CC3-A0B9-F03AA7BE37CF}" type="datetimeFigureOut">
              <a:rPr lang="en-US" smtClean="0"/>
              <a:t>1/25/2022</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31727472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C04E684-10F4-4CC3-A0B9-F03AA7BE37CF}" type="datetimeFigureOut">
              <a:rPr lang="en-US" smtClean="0"/>
              <a:t>1/25/2022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9670680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C04E684-10F4-4CC3-A0B9-F03AA7BE37CF}" type="datetimeFigureOut">
              <a:rPr lang="en-US" smtClean="0"/>
              <a:t>1/25/2022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3410418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Graphic 9" descr="Tag=AccentColor&#10;Flavor=Light&#10;Target=Fill">
            <a:extLst>
              <a:ext uri="{FF2B5EF4-FFF2-40B4-BE49-F238E27FC236}">
                <a16:creationId xmlns:a16="http://schemas.microsoft.com/office/drawing/2014/main" id="{DB2CE8D6-5B4E-4EBE-9ED5-A1DA7E2A5CDA}"/>
              </a:ext>
            </a:extLst>
          </p:cNvPr>
          <p:cNvSpPr/>
          <p:nvPr/>
        </p:nvSpPr>
        <p:spPr>
          <a:xfrm>
            <a:off x="7209816" y="0"/>
            <a:ext cx="4143984" cy="5747660"/>
          </a:xfrm>
          <a:custGeom>
            <a:avLst/>
            <a:gdLst>
              <a:gd name="connsiteX0" fmla="*/ 0 w 3843750"/>
              <a:gd name="connsiteY0" fmla="*/ 346 h 5956080"/>
              <a:gd name="connsiteX1" fmla="*/ 72373 w 3843750"/>
              <a:gd name="connsiteY1" fmla="*/ 2447534 h 5956080"/>
              <a:gd name="connsiteX2" fmla="*/ 145093 w 3843750"/>
              <a:gd name="connsiteY2" fmla="*/ 3878724 h 5956080"/>
              <a:gd name="connsiteX3" fmla="*/ 237897 w 3843750"/>
              <a:gd name="connsiteY3" fmla="*/ 4208041 h 5956080"/>
              <a:gd name="connsiteX4" fmla="*/ 281875 w 3843750"/>
              <a:gd name="connsiteY4" fmla="*/ 4677601 h 5956080"/>
              <a:gd name="connsiteX5" fmla="*/ 360135 w 3843750"/>
              <a:gd name="connsiteY5" fmla="*/ 5287407 h 5956080"/>
              <a:gd name="connsiteX6" fmla="*/ 414155 w 3843750"/>
              <a:gd name="connsiteY6" fmla="*/ 5817914 h 5956080"/>
              <a:gd name="connsiteX7" fmla="*/ 681487 w 3843750"/>
              <a:gd name="connsiteY7" fmla="*/ 5914873 h 5956080"/>
              <a:gd name="connsiteX8" fmla="*/ 892373 w 3843750"/>
              <a:gd name="connsiteY8" fmla="*/ 5605295 h 5956080"/>
              <a:gd name="connsiteX9" fmla="*/ 1027770 w 3843750"/>
              <a:gd name="connsiteY9" fmla="*/ 5804063 h 5956080"/>
              <a:gd name="connsiteX10" fmla="*/ 1200566 w 3843750"/>
              <a:gd name="connsiteY10" fmla="*/ 5527036 h 5956080"/>
              <a:gd name="connsiteX11" fmla="*/ 1348083 w 3843750"/>
              <a:gd name="connsiteY11" fmla="*/ 5363590 h 5956080"/>
              <a:gd name="connsiteX12" fmla="*/ 1425997 w 3843750"/>
              <a:gd name="connsiteY12" fmla="*/ 4800532 h 5956080"/>
              <a:gd name="connsiteX13" fmla="*/ 1517416 w 3843750"/>
              <a:gd name="connsiteY13" fmla="*/ 4640549 h 5956080"/>
              <a:gd name="connsiteX14" fmla="*/ 1569705 w 3843750"/>
              <a:gd name="connsiteY14" fmla="*/ 4803995 h 5956080"/>
              <a:gd name="connsiteX15" fmla="*/ 1530921 w 3843750"/>
              <a:gd name="connsiteY15" fmla="*/ 5433885 h 5956080"/>
              <a:gd name="connsiteX16" fmla="*/ 1614721 w 3843750"/>
              <a:gd name="connsiteY16" fmla="*/ 5319957 h 5956080"/>
              <a:gd name="connsiteX17" fmla="*/ 1800676 w 3843750"/>
              <a:gd name="connsiteY17" fmla="*/ 4608691 h 5956080"/>
              <a:gd name="connsiteX18" fmla="*/ 1918759 w 3843750"/>
              <a:gd name="connsiteY18" fmla="*/ 4486799 h 5956080"/>
              <a:gd name="connsiteX19" fmla="*/ 2009139 w 3843750"/>
              <a:gd name="connsiteY19" fmla="*/ 4715000 h 5956080"/>
              <a:gd name="connsiteX20" fmla="*/ 2135532 w 3843750"/>
              <a:gd name="connsiteY20" fmla="*/ 5321689 h 5956080"/>
              <a:gd name="connsiteX21" fmla="*/ 2209291 w 3843750"/>
              <a:gd name="connsiteY21" fmla="*/ 5028733 h 5956080"/>
              <a:gd name="connsiteX22" fmla="*/ 2501208 w 3843750"/>
              <a:gd name="connsiteY22" fmla="*/ 4457711 h 5956080"/>
              <a:gd name="connsiteX23" fmla="*/ 2695127 w 3843750"/>
              <a:gd name="connsiteY23" fmla="*/ 4973674 h 5956080"/>
              <a:gd name="connsiteX24" fmla="*/ 2825329 w 3843750"/>
              <a:gd name="connsiteY24" fmla="*/ 4563328 h 5956080"/>
              <a:gd name="connsiteX25" fmla="*/ 2904628 w 3843750"/>
              <a:gd name="connsiteY25" fmla="*/ 4466368 h 5956080"/>
              <a:gd name="connsiteX26" fmla="*/ 2922635 w 3843750"/>
              <a:gd name="connsiteY26" fmla="*/ 4519696 h 5956080"/>
              <a:gd name="connsiteX27" fmla="*/ 3089544 w 3843750"/>
              <a:gd name="connsiteY27" fmla="*/ 3606545 h 5956080"/>
              <a:gd name="connsiteX28" fmla="*/ 3150490 w 3843750"/>
              <a:gd name="connsiteY28" fmla="*/ 3989882 h 5956080"/>
              <a:gd name="connsiteX29" fmla="*/ 3755448 w 3843750"/>
              <a:gd name="connsiteY29" fmla="*/ 1538193 h 5956080"/>
              <a:gd name="connsiteX30" fmla="*/ 3850330 w 3843750"/>
              <a:gd name="connsiteY30" fmla="*/ 0 h 5956080"/>
              <a:gd name="connsiteX31" fmla="*/ 0 w 3843750"/>
              <a:gd name="connsiteY31" fmla="*/ 0 h 59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843750" h="5956080">
                <a:moveTo>
                  <a:pt x="0" y="346"/>
                </a:moveTo>
                <a:cubicBezTo>
                  <a:pt x="12120" y="1234155"/>
                  <a:pt x="72720" y="2447534"/>
                  <a:pt x="72373" y="2447534"/>
                </a:cubicBezTo>
                <a:cubicBezTo>
                  <a:pt x="72720" y="2449265"/>
                  <a:pt x="114274" y="3641520"/>
                  <a:pt x="145093" y="3878724"/>
                </a:cubicBezTo>
                <a:cubicBezTo>
                  <a:pt x="176258" y="4119392"/>
                  <a:pt x="210194" y="3969797"/>
                  <a:pt x="237897" y="4208041"/>
                </a:cubicBezTo>
                <a:cubicBezTo>
                  <a:pt x="250017" y="4367677"/>
                  <a:pt x="237204" y="4527661"/>
                  <a:pt x="281875" y="4677601"/>
                </a:cubicBezTo>
                <a:cubicBezTo>
                  <a:pt x="278758" y="4908226"/>
                  <a:pt x="338319" y="5059552"/>
                  <a:pt x="360135" y="5287407"/>
                </a:cubicBezTo>
                <a:cubicBezTo>
                  <a:pt x="370177" y="5468860"/>
                  <a:pt x="348015" y="5649274"/>
                  <a:pt x="414155" y="5817914"/>
                </a:cubicBezTo>
                <a:cubicBezTo>
                  <a:pt x="467137" y="5947770"/>
                  <a:pt x="534662" y="6049578"/>
                  <a:pt x="681487" y="5914873"/>
                </a:cubicBezTo>
                <a:cubicBezTo>
                  <a:pt x="680448" y="5747964"/>
                  <a:pt x="925963" y="5772897"/>
                  <a:pt x="892373" y="5605295"/>
                </a:cubicBezTo>
                <a:cubicBezTo>
                  <a:pt x="1003184" y="5641309"/>
                  <a:pt x="945009" y="5759046"/>
                  <a:pt x="1027770" y="5804063"/>
                </a:cubicBezTo>
                <a:cubicBezTo>
                  <a:pt x="1099105" y="5719915"/>
                  <a:pt x="1051664" y="5551968"/>
                  <a:pt x="1200566" y="5527036"/>
                </a:cubicBezTo>
                <a:cubicBezTo>
                  <a:pt x="1352931" y="5564088"/>
                  <a:pt x="1336655" y="5453970"/>
                  <a:pt x="1348083" y="5363590"/>
                </a:cubicBezTo>
                <a:cubicBezTo>
                  <a:pt x="1370938" y="5149586"/>
                  <a:pt x="1389291" y="5009687"/>
                  <a:pt x="1425997" y="4800532"/>
                </a:cubicBezTo>
                <a:cubicBezTo>
                  <a:pt x="1436385" y="4748243"/>
                  <a:pt x="1415608" y="4628775"/>
                  <a:pt x="1517416" y="4640549"/>
                </a:cubicBezTo>
                <a:cubicBezTo>
                  <a:pt x="1596022" y="4651976"/>
                  <a:pt x="1566242" y="4746512"/>
                  <a:pt x="1569705" y="4803995"/>
                </a:cubicBezTo>
                <a:cubicBezTo>
                  <a:pt x="1600177" y="5128809"/>
                  <a:pt x="1532998" y="5109763"/>
                  <a:pt x="1530921" y="5433885"/>
                </a:cubicBezTo>
                <a:cubicBezTo>
                  <a:pt x="1530574" y="5446697"/>
                  <a:pt x="1580786" y="5458125"/>
                  <a:pt x="1614721" y="5319957"/>
                </a:cubicBezTo>
                <a:cubicBezTo>
                  <a:pt x="1681208" y="5047432"/>
                  <a:pt x="1760507" y="4832736"/>
                  <a:pt x="1800676" y="4608691"/>
                </a:cubicBezTo>
                <a:cubicBezTo>
                  <a:pt x="1848463" y="4656824"/>
                  <a:pt x="1889671" y="4439704"/>
                  <a:pt x="1918759" y="4486799"/>
                </a:cubicBezTo>
                <a:cubicBezTo>
                  <a:pt x="1932264" y="4566098"/>
                  <a:pt x="1956503" y="4642626"/>
                  <a:pt x="2009139" y="4715000"/>
                </a:cubicBezTo>
                <a:cubicBezTo>
                  <a:pt x="2054502" y="4933851"/>
                  <a:pt x="2004983" y="5137812"/>
                  <a:pt x="2135532" y="5321689"/>
                </a:cubicBezTo>
                <a:cubicBezTo>
                  <a:pt x="2135532" y="5321689"/>
                  <a:pt x="2137610" y="5265245"/>
                  <a:pt x="2209291" y="5028733"/>
                </a:cubicBezTo>
                <a:cubicBezTo>
                  <a:pt x="2267120" y="4838277"/>
                  <a:pt x="2341225" y="4936622"/>
                  <a:pt x="2501208" y="4457711"/>
                </a:cubicBezTo>
                <a:cubicBezTo>
                  <a:pt x="2545186" y="4641934"/>
                  <a:pt x="2446495" y="4877753"/>
                  <a:pt x="2695127" y="4973674"/>
                </a:cubicBezTo>
                <a:cubicBezTo>
                  <a:pt x="2743260" y="4833775"/>
                  <a:pt x="2706208" y="4662365"/>
                  <a:pt x="2825329" y="4563328"/>
                </a:cubicBezTo>
                <a:cubicBezTo>
                  <a:pt x="2859958" y="4534586"/>
                  <a:pt x="2884890" y="4501689"/>
                  <a:pt x="2904628" y="4466368"/>
                </a:cubicBezTo>
                <a:cubicBezTo>
                  <a:pt x="2910515" y="4484375"/>
                  <a:pt x="2916749" y="4503074"/>
                  <a:pt x="2922635" y="4519696"/>
                </a:cubicBezTo>
                <a:cubicBezTo>
                  <a:pt x="2946529" y="4491647"/>
                  <a:pt x="3082618" y="3784882"/>
                  <a:pt x="3089544" y="3606545"/>
                </a:cubicBezTo>
                <a:cubicBezTo>
                  <a:pt x="3124172" y="3733285"/>
                  <a:pt x="3150490" y="3989882"/>
                  <a:pt x="3150490" y="3989882"/>
                </a:cubicBezTo>
                <a:cubicBezTo>
                  <a:pt x="3150490" y="3989882"/>
                  <a:pt x="3300085" y="3936900"/>
                  <a:pt x="3755448" y="1538193"/>
                </a:cubicBezTo>
                <a:cubicBezTo>
                  <a:pt x="3791461" y="1348775"/>
                  <a:pt x="3824704" y="697762"/>
                  <a:pt x="3850330" y="0"/>
                </a:cubicBezTo>
                <a:lnTo>
                  <a:pt x="0" y="0"/>
                </a:lnTo>
                <a:close/>
              </a:path>
            </a:pathLst>
          </a:custGeom>
          <a:solidFill>
            <a:schemeClr val="accent1">
              <a:alpha val="20000"/>
            </a:schemeClr>
          </a:solidFill>
          <a:ln w="32707"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64AD5705-B027-4C44-B38A-60296E29EB12}"/>
              </a:ext>
            </a:extLst>
          </p:cNvPr>
          <p:cNvSpPr>
            <a:spLocks noGrp="1"/>
          </p:cNvSpPr>
          <p:nvPr>
            <p:ph type="title"/>
          </p:nvPr>
        </p:nvSpPr>
        <p:spPr>
          <a:xfrm>
            <a:off x="831850" y="1078991"/>
            <a:ext cx="5266944" cy="3136392"/>
          </a:xfrm>
        </p:spPr>
        <p:txBody>
          <a:bodyPr anchor="b">
            <a:normAutofit/>
          </a:bodyPr>
          <a:lstStyle>
            <a:lvl1pPr>
              <a:defRPr sz="4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8BBAC4-9088-44CF-BA2D-B8DD24FB5274}"/>
              </a:ext>
            </a:extLst>
          </p:cNvPr>
          <p:cNvSpPr>
            <a:spLocks noGrp="1"/>
          </p:cNvSpPr>
          <p:nvPr>
            <p:ph type="body" idx="1"/>
          </p:nvPr>
        </p:nvSpPr>
        <p:spPr>
          <a:xfrm>
            <a:off x="831850" y="4279392"/>
            <a:ext cx="5266944" cy="1500187"/>
          </a:xfrm>
        </p:spPr>
        <p:txBody>
          <a:bodyPr/>
          <a:lstStyle>
            <a:lvl1pPr marL="0" indent="0">
              <a:buNone/>
              <a:defRPr sz="2400" cap="all"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93FB3F-D2A6-4919-B57B-C08861D46303}"/>
              </a:ext>
            </a:extLst>
          </p:cNvPr>
          <p:cNvSpPr>
            <a:spLocks noGrp="1"/>
          </p:cNvSpPr>
          <p:nvPr>
            <p:ph type="dt" sz="half" idx="10"/>
          </p:nvPr>
        </p:nvSpPr>
        <p:spPr/>
        <p:txBody>
          <a:bodyPr/>
          <a:lstStyle/>
          <a:p>
            <a:fld id="{3C04E684-10F4-4CC3-A0B9-F03AA7BE37CF}" type="datetimeFigureOut">
              <a:rPr lang="en-US" smtClean="0"/>
              <a:t>1/25/2022</a:t>
            </a:fld>
            <a:endParaRPr lang="en-US"/>
          </a:p>
        </p:txBody>
      </p:sp>
      <p:sp>
        <p:nvSpPr>
          <p:cNvPr id="5" name="Footer Placeholder 4">
            <a:extLst>
              <a:ext uri="{FF2B5EF4-FFF2-40B4-BE49-F238E27FC236}">
                <a16:creationId xmlns:a16="http://schemas.microsoft.com/office/drawing/2014/main" id="{989049E0-6BE5-43FA-A4D4-ACAFC871A7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F8C28D-1479-4F15-B906-0AEBBCCA8CFA}"/>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037063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FD51F360-8860-4FB5-A0A5-773473DD8B39}"/>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D2A77EC9-372A-4ECA-9088-780532AF057F}"/>
              </a:ext>
            </a:extLst>
          </p:cNvPr>
          <p:cNvSpPr>
            <a:spLocks noGrp="1"/>
          </p:cNvSpPr>
          <p:nvPr>
            <p:ph type="title"/>
          </p:nvPr>
        </p:nvSpPr>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C882CE-1B27-414A-9B06-AA5D2DB683BA}"/>
              </a:ext>
            </a:extLst>
          </p:cNvPr>
          <p:cNvSpPr>
            <a:spLocks noGrp="1"/>
          </p:cNvSpPr>
          <p:nvPr>
            <p:ph sz="half" idx="1"/>
          </p:nvPr>
        </p:nvSpPr>
        <p:spPr>
          <a:xfrm>
            <a:off x="838200"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0397E60-5D92-4530-96D1-FC09AF3C2742}"/>
              </a:ext>
            </a:extLst>
          </p:cNvPr>
          <p:cNvSpPr>
            <a:spLocks noGrp="1"/>
          </p:cNvSpPr>
          <p:nvPr>
            <p:ph sz="half" idx="2"/>
          </p:nvPr>
        </p:nvSpPr>
        <p:spPr>
          <a:xfrm>
            <a:off x="6419088"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034240FE-0C6A-47E9-9B0A-7B3C60877372}"/>
              </a:ext>
            </a:extLst>
          </p:cNvPr>
          <p:cNvSpPr>
            <a:spLocks noGrp="1"/>
          </p:cNvSpPr>
          <p:nvPr>
            <p:ph type="dt" sz="half" idx="10"/>
          </p:nvPr>
        </p:nvSpPr>
        <p:spPr/>
        <p:txBody>
          <a:bodyPr/>
          <a:lstStyle/>
          <a:p>
            <a:fld id="{3C04E684-10F4-4CC3-A0B9-F03AA7BE37CF}" type="datetimeFigureOut">
              <a:rPr lang="en-US" smtClean="0"/>
              <a:t>1/25/2022</a:t>
            </a:fld>
            <a:endParaRPr lang="en-US"/>
          </a:p>
        </p:txBody>
      </p:sp>
      <p:sp>
        <p:nvSpPr>
          <p:cNvPr id="6" name="Footer Placeholder 5">
            <a:extLst>
              <a:ext uri="{FF2B5EF4-FFF2-40B4-BE49-F238E27FC236}">
                <a16:creationId xmlns:a16="http://schemas.microsoft.com/office/drawing/2014/main" id="{8671AE1B-BB18-4C7E-AA77-3A4D401A5F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FA7B1D-FEDD-4E29-A352-29E5F498B323}"/>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3736122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Shape 9" descr="Tag=AccentColor&#10;Flavor=Light&#10;Target=Fill">
            <a:extLst>
              <a:ext uri="{FF2B5EF4-FFF2-40B4-BE49-F238E27FC236}">
                <a16:creationId xmlns:a16="http://schemas.microsoft.com/office/drawing/2014/main" id="{527D753D-3426-457C-9082-B92894509EC0}"/>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164D2B94-0682-4185-BCE3-89AF214A4FA8}"/>
              </a:ext>
            </a:extLst>
          </p:cNvPr>
          <p:cNvSpPr>
            <a:spLocks noGrp="1"/>
          </p:cNvSpPr>
          <p:nvPr>
            <p:ph type="title"/>
          </p:nvPr>
        </p:nvSpPr>
        <p:spPr>
          <a:xfrm>
            <a:off x="839788" y="365125"/>
            <a:ext cx="10515600" cy="1325563"/>
          </a:xfrm>
        </p:spPr>
        <p:txBody>
          <a:bodyPr>
            <a:normAutofit/>
          </a:bodyPr>
          <a:lstStyle>
            <a:lvl1pPr>
              <a:defRPr sz="4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D65C47E-B85E-4B3E-A669-DEEC7F5DF2FB}"/>
              </a:ext>
            </a:extLst>
          </p:cNvPr>
          <p:cNvSpPr>
            <a:spLocks noGrp="1"/>
          </p:cNvSpPr>
          <p:nvPr>
            <p:ph type="body" idx="1"/>
          </p:nvPr>
        </p:nvSpPr>
        <p:spPr>
          <a:xfrm>
            <a:off x="8397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324517F-FE8C-49AD-9A52-0F4301052699}"/>
              </a:ext>
            </a:extLst>
          </p:cNvPr>
          <p:cNvSpPr>
            <a:spLocks noGrp="1"/>
          </p:cNvSpPr>
          <p:nvPr>
            <p:ph sz="half" idx="2"/>
          </p:nvPr>
        </p:nvSpPr>
        <p:spPr>
          <a:xfrm>
            <a:off x="839788" y="3127248"/>
            <a:ext cx="4937760" cy="30632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80C73EC-7117-4DC2-9075-14102F2E282B}"/>
              </a:ext>
            </a:extLst>
          </p:cNvPr>
          <p:cNvSpPr>
            <a:spLocks noGrp="1"/>
          </p:cNvSpPr>
          <p:nvPr>
            <p:ph type="body" sz="quarter" idx="3"/>
          </p:nvPr>
        </p:nvSpPr>
        <p:spPr>
          <a:xfrm>
            <a:off x="64190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D9A323-865B-4177-8F98-9BA304E022E0}"/>
              </a:ext>
            </a:extLst>
          </p:cNvPr>
          <p:cNvSpPr>
            <a:spLocks noGrp="1"/>
          </p:cNvSpPr>
          <p:nvPr>
            <p:ph sz="quarter" idx="4"/>
          </p:nvPr>
        </p:nvSpPr>
        <p:spPr>
          <a:xfrm>
            <a:off x="6419088" y="3127248"/>
            <a:ext cx="4937760" cy="30632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AA4E5D6-7075-4584-BD43-D966F0B58E6D}"/>
              </a:ext>
            </a:extLst>
          </p:cNvPr>
          <p:cNvSpPr>
            <a:spLocks noGrp="1"/>
          </p:cNvSpPr>
          <p:nvPr>
            <p:ph type="dt" sz="half" idx="10"/>
          </p:nvPr>
        </p:nvSpPr>
        <p:spPr/>
        <p:txBody>
          <a:bodyPr/>
          <a:lstStyle/>
          <a:p>
            <a:fld id="{3C04E684-10F4-4CC3-A0B9-F03AA7BE37CF}" type="datetimeFigureOut">
              <a:rPr lang="en-US" smtClean="0"/>
              <a:t>1/25/2022</a:t>
            </a:fld>
            <a:endParaRPr lang="en-US"/>
          </a:p>
        </p:txBody>
      </p:sp>
      <p:sp>
        <p:nvSpPr>
          <p:cNvPr id="8" name="Footer Placeholder 7">
            <a:extLst>
              <a:ext uri="{FF2B5EF4-FFF2-40B4-BE49-F238E27FC236}">
                <a16:creationId xmlns:a16="http://schemas.microsoft.com/office/drawing/2014/main" id="{8C38B83D-8A05-4F3C-A409-1602C963075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AD250E7-8A73-449C-A140-A2A2582D7F33}"/>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3097843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Graphic 1" descr="Tag=AccentColor&#10;Flavor=Light&#10;Target=Fill">
            <a:extLst>
              <a:ext uri="{FF2B5EF4-FFF2-40B4-BE49-F238E27FC236}">
                <a16:creationId xmlns:a16="http://schemas.microsoft.com/office/drawing/2014/main" id="{AAFBE1F6-FC6D-4C3D-9AC3-97028E6F18C7}"/>
              </a:ext>
            </a:extLst>
          </p:cNvPr>
          <p:cNvSpPr/>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192825A4-268B-4301-8432-F9E9B2661AEC}"/>
              </a:ext>
            </a:extLst>
          </p:cNvPr>
          <p:cNvSpPr>
            <a:spLocks noGrp="1"/>
          </p:cNvSpPr>
          <p:nvPr>
            <p:ph type="title"/>
          </p:nvPr>
        </p:nvSpPr>
        <p:spPr>
          <a:xfrm>
            <a:off x="2843784" y="1572768"/>
            <a:ext cx="6501384" cy="4096512"/>
          </a:xfrm>
        </p:spPr>
        <p:txBody>
          <a:bodyPr>
            <a:normAutofit/>
          </a:bodyPr>
          <a:lstStyle>
            <a:lvl1pPr algn="ctr">
              <a:defRPr sz="40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DA33410F-8A90-47F6-BD39-4AC0E4358351}"/>
              </a:ext>
            </a:extLst>
          </p:cNvPr>
          <p:cNvSpPr>
            <a:spLocks noGrp="1"/>
          </p:cNvSpPr>
          <p:nvPr>
            <p:ph type="dt" sz="half" idx="10"/>
          </p:nvPr>
        </p:nvSpPr>
        <p:spPr/>
        <p:txBody>
          <a:bodyPr/>
          <a:lstStyle/>
          <a:p>
            <a:fld id="{3C04E684-10F4-4CC3-A0B9-F03AA7BE37CF}" type="datetimeFigureOut">
              <a:rPr lang="en-US" smtClean="0"/>
              <a:t>1/25/2022</a:t>
            </a:fld>
            <a:endParaRPr lang="en-US"/>
          </a:p>
        </p:txBody>
      </p:sp>
      <p:sp>
        <p:nvSpPr>
          <p:cNvPr id="4" name="Footer Placeholder 3">
            <a:extLst>
              <a:ext uri="{FF2B5EF4-FFF2-40B4-BE49-F238E27FC236}">
                <a16:creationId xmlns:a16="http://schemas.microsoft.com/office/drawing/2014/main" id="{D1D819A9-F8DE-4E5C-AFC3-E0105ACD829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4E25320-A12F-4F3E-8EC9-11292FF36BEA}"/>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389522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1">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fld id="{3C04E684-10F4-4CC3-A0B9-F03AA7BE37CF}" type="datetimeFigureOut">
              <a:rPr lang="en-US" smtClean="0"/>
              <a:t>1/25/2022</a:t>
            </a:fld>
            <a:endParaRPr lang="en-US"/>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1498751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2">
    <p:spTree>
      <p:nvGrpSpPr>
        <p:cNvPr id="1" name=""/>
        <p:cNvGrpSpPr/>
        <p:nvPr/>
      </p:nvGrpSpPr>
      <p:grpSpPr>
        <a:xfrm>
          <a:off x="0" y="0"/>
          <a:ext cx="0" cy="0"/>
          <a:chOff x="0" y="0"/>
          <a:chExt cx="0" cy="0"/>
        </a:xfrm>
      </p:grpSpPr>
      <p:sp>
        <p:nvSpPr>
          <p:cNvPr id="6" name="Freeform: Shape 5" descr="Mask ID=&#10;Mask position=bottom, center&#10;Mask family= brushstroke, landscape, wide">
            <a:extLst>
              <a:ext uri="{FF2B5EF4-FFF2-40B4-BE49-F238E27FC236}">
                <a16:creationId xmlns:a16="http://schemas.microsoft.com/office/drawing/2014/main" id="{736BF44D-E8DD-45FA-931D-CBCC67D57944}"/>
              </a:ext>
            </a:extLst>
          </p:cNvPr>
          <p:cNvSpPr/>
          <p:nvPr/>
        </p:nvSpPr>
        <p:spPr>
          <a:xfrm>
            <a:off x="1768100" y="-1"/>
            <a:ext cx="10423900" cy="5920155"/>
          </a:xfrm>
          <a:custGeom>
            <a:avLst/>
            <a:gdLst>
              <a:gd name="connsiteX0" fmla="*/ 10423900 w 10423900"/>
              <a:gd name="connsiteY0" fmla="*/ 0 h 5491534"/>
              <a:gd name="connsiteX1" fmla="*/ 3493157 w 10423900"/>
              <a:gd name="connsiteY1" fmla="*/ 0 h 5491534"/>
              <a:gd name="connsiteX2" fmla="*/ 3493018 w 10423900"/>
              <a:gd name="connsiteY2" fmla="*/ 31 h 5491534"/>
              <a:gd name="connsiteX3" fmla="*/ 3245493 w 10423900"/>
              <a:gd name="connsiteY3" fmla="*/ 104839 h 5491534"/>
              <a:gd name="connsiteX4" fmla="*/ 4434802 w 10423900"/>
              <a:gd name="connsiteY4" fmla="*/ 284558 h 5491534"/>
              <a:gd name="connsiteX5" fmla="*/ 4011937 w 10423900"/>
              <a:gd name="connsiteY5" fmla="*/ 395559 h 5491534"/>
              <a:gd name="connsiteX6" fmla="*/ 3573213 w 10423900"/>
              <a:gd name="connsiteY6" fmla="*/ 474847 h 5491534"/>
              <a:gd name="connsiteX7" fmla="*/ 3097489 w 10423900"/>
              <a:gd name="connsiteY7" fmla="*/ 532990 h 5491534"/>
              <a:gd name="connsiteX8" fmla="*/ 2664052 w 10423900"/>
              <a:gd name="connsiteY8" fmla="*/ 649279 h 5491534"/>
              <a:gd name="connsiteX9" fmla="*/ 3795218 w 10423900"/>
              <a:gd name="connsiteY9" fmla="*/ 696852 h 5491534"/>
              <a:gd name="connsiteX10" fmla="*/ 3208492 w 10423900"/>
              <a:gd name="connsiteY10" fmla="*/ 802568 h 5491534"/>
              <a:gd name="connsiteX11" fmla="*/ 2727483 w 10423900"/>
              <a:gd name="connsiteY11" fmla="*/ 939999 h 5491534"/>
              <a:gd name="connsiteX12" fmla="*/ 2389190 w 10423900"/>
              <a:gd name="connsiteY12" fmla="*/ 1003429 h 5491534"/>
              <a:gd name="connsiteX13" fmla="*/ 2029754 w 10423900"/>
              <a:gd name="connsiteY13" fmla="*/ 1019287 h 5491534"/>
              <a:gd name="connsiteX14" fmla="*/ 1945181 w 10423900"/>
              <a:gd name="connsiteY14" fmla="*/ 1119716 h 5491534"/>
              <a:gd name="connsiteX15" fmla="*/ 2056184 w 10423900"/>
              <a:gd name="connsiteY15" fmla="*/ 1225434 h 5491534"/>
              <a:gd name="connsiteX16" fmla="*/ 2225329 w 10423900"/>
              <a:gd name="connsiteY16" fmla="*/ 1236004 h 5491534"/>
              <a:gd name="connsiteX17" fmla="*/ 3234920 w 10423900"/>
              <a:gd name="connsiteY17" fmla="*/ 1262435 h 5491534"/>
              <a:gd name="connsiteX18" fmla="*/ 0 w 10423900"/>
              <a:gd name="connsiteY18" fmla="*/ 1495009 h 5491534"/>
              <a:gd name="connsiteX19" fmla="*/ 438724 w 10423900"/>
              <a:gd name="connsiteY19" fmla="*/ 1637728 h 5491534"/>
              <a:gd name="connsiteX20" fmla="*/ 586726 w 10423900"/>
              <a:gd name="connsiteY20" fmla="*/ 2028877 h 5491534"/>
              <a:gd name="connsiteX21" fmla="*/ 1125878 w 10423900"/>
              <a:gd name="connsiteY21" fmla="*/ 2250882 h 5491534"/>
              <a:gd name="connsiteX22" fmla="*/ 1474744 w 10423900"/>
              <a:gd name="connsiteY22" fmla="*/ 2330169 h 5491534"/>
              <a:gd name="connsiteX23" fmla="*/ 2272901 w 10423900"/>
              <a:gd name="connsiteY23" fmla="*/ 2446458 h 5491534"/>
              <a:gd name="connsiteX24" fmla="*/ 2389190 w 10423900"/>
              <a:gd name="connsiteY24" fmla="*/ 2636747 h 5491534"/>
              <a:gd name="connsiteX25" fmla="*/ 2489621 w 10423900"/>
              <a:gd name="connsiteY25" fmla="*/ 2848179 h 5491534"/>
              <a:gd name="connsiteX26" fmla="*/ 2701053 w 10423900"/>
              <a:gd name="connsiteY26" fmla="*/ 2985611 h 5491534"/>
              <a:gd name="connsiteX27" fmla="*/ 1057165 w 10423900"/>
              <a:gd name="connsiteY27" fmla="*/ 2964468 h 5491534"/>
              <a:gd name="connsiteX28" fmla="*/ 2912485 w 10423900"/>
              <a:gd name="connsiteY28" fmla="*/ 3408477 h 5491534"/>
              <a:gd name="connsiteX29" fmla="*/ 2748626 w 10423900"/>
              <a:gd name="connsiteY29" fmla="*/ 3582909 h 5491534"/>
              <a:gd name="connsiteX30" fmla="*/ 3763503 w 10423900"/>
              <a:gd name="connsiteY30" fmla="*/ 3820771 h 5491534"/>
              <a:gd name="connsiteX31" fmla="*/ 3219063 w 10423900"/>
              <a:gd name="connsiteY31" fmla="*/ 3847199 h 5491534"/>
              <a:gd name="connsiteX32" fmla="*/ 6385269 w 10423900"/>
              <a:gd name="connsiteY32" fmla="*/ 4840933 h 5491534"/>
              <a:gd name="connsiteX33" fmla="*/ 10285854 w 10423900"/>
              <a:gd name="connsiteY33" fmla="*/ 5471118 h 5491534"/>
              <a:gd name="connsiteX34" fmla="*/ 10423900 w 10423900"/>
              <a:gd name="connsiteY34" fmla="*/ 5491534 h 54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3900" h="5491534">
                <a:moveTo>
                  <a:pt x="10423900" y="0"/>
                </a:moveTo>
                <a:lnTo>
                  <a:pt x="3493157" y="0"/>
                </a:lnTo>
                <a:lnTo>
                  <a:pt x="3493018" y="31"/>
                </a:lnTo>
                <a:cubicBezTo>
                  <a:pt x="3414969" y="12668"/>
                  <a:pt x="3328744" y="21588"/>
                  <a:pt x="3245493" y="104839"/>
                </a:cubicBezTo>
                <a:cubicBezTo>
                  <a:pt x="3668357" y="162984"/>
                  <a:pt x="4075366" y="51981"/>
                  <a:pt x="4434802" y="284558"/>
                </a:cubicBezTo>
                <a:cubicBezTo>
                  <a:pt x="4302656" y="400846"/>
                  <a:pt x="4154654" y="374416"/>
                  <a:pt x="4011937" y="395559"/>
                </a:cubicBezTo>
                <a:cubicBezTo>
                  <a:pt x="3863934" y="416704"/>
                  <a:pt x="3721217" y="453704"/>
                  <a:pt x="3573213" y="474847"/>
                </a:cubicBezTo>
                <a:cubicBezTo>
                  <a:pt x="3414639" y="501275"/>
                  <a:pt x="3256063" y="506562"/>
                  <a:pt x="3097489" y="532990"/>
                </a:cubicBezTo>
                <a:cubicBezTo>
                  <a:pt x="2965345" y="554135"/>
                  <a:pt x="2822627" y="517133"/>
                  <a:pt x="2664052" y="649279"/>
                </a:cubicBezTo>
                <a:cubicBezTo>
                  <a:pt x="3055203" y="744424"/>
                  <a:pt x="3409352" y="601706"/>
                  <a:pt x="3795218" y="696852"/>
                </a:cubicBezTo>
                <a:cubicBezTo>
                  <a:pt x="3567928" y="781425"/>
                  <a:pt x="3382924" y="754995"/>
                  <a:pt x="3208492" y="802568"/>
                </a:cubicBezTo>
                <a:cubicBezTo>
                  <a:pt x="3049916" y="850140"/>
                  <a:pt x="2859627" y="797282"/>
                  <a:pt x="2727483" y="939999"/>
                </a:cubicBezTo>
                <a:cubicBezTo>
                  <a:pt x="2627052" y="1051000"/>
                  <a:pt x="2521336" y="1066858"/>
                  <a:pt x="2389190" y="1003429"/>
                </a:cubicBezTo>
                <a:cubicBezTo>
                  <a:pt x="2272901" y="945284"/>
                  <a:pt x="2146043" y="961142"/>
                  <a:pt x="2029754" y="1019287"/>
                </a:cubicBezTo>
                <a:cubicBezTo>
                  <a:pt x="1987468" y="1040430"/>
                  <a:pt x="1945181" y="1066858"/>
                  <a:pt x="1945181" y="1119716"/>
                </a:cubicBezTo>
                <a:cubicBezTo>
                  <a:pt x="1945181" y="1193719"/>
                  <a:pt x="1998039" y="1214862"/>
                  <a:pt x="2056184" y="1225434"/>
                </a:cubicBezTo>
                <a:cubicBezTo>
                  <a:pt x="2109042" y="1236004"/>
                  <a:pt x="2172471" y="1246577"/>
                  <a:pt x="2225329" y="1236004"/>
                </a:cubicBezTo>
                <a:cubicBezTo>
                  <a:pt x="2563622" y="1177861"/>
                  <a:pt x="2896629" y="1273005"/>
                  <a:pt x="3234920" y="1262435"/>
                </a:cubicBezTo>
                <a:cubicBezTo>
                  <a:pt x="2172471" y="1489724"/>
                  <a:pt x="1099450" y="1415723"/>
                  <a:pt x="0" y="1495009"/>
                </a:cubicBezTo>
                <a:cubicBezTo>
                  <a:pt x="142717" y="1653583"/>
                  <a:pt x="327721" y="1521439"/>
                  <a:pt x="438724" y="1637728"/>
                </a:cubicBezTo>
                <a:cubicBezTo>
                  <a:pt x="333006" y="1880875"/>
                  <a:pt x="375293" y="2013020"/>
                  <a:pt x="586726" y="2028877"/>
                </a:cubicBezTo>
                <a:cubicBezTo>
                  <a:pt x="792873" y="2044734"/>
                  <a:pt x="1014877" y="1960161"/>
                  <a:pt x="1125878" y="2250882"/>
                </a:cubicBezTo>
                <a:cubicBezTo>
                  <a:pt x="1157593" y="2340740"/>
                  <a:pt x="1353170" y="2314312"/>
                  <a:pt x="1474744" y="2330169"/>
                </a:cubicBezTo>
                <a:cubicBezTo>
                  <a:pt x="1739034" y="2367170"/>
                  <a:pt x="2019183" y="2330169"/>
                  <a:pt x="2272901" y="2446458"/>
                </a:cubicBezTo>
                <a:cubicBezTo>
                  <a:pt x="2373332" y="2488744"/>
                  <a:pt x="2442048" y="2520459"/>
                  <a:pt x="2389190" y="2636747"/>
                </a:cubicBezTo>
                <a:cubicBezTo>
                  <a:pt x="2336332" y="2758321"/>
                  <a:pt x="2405048" y="2800607"/>
                  <a:pt x="2489621" y="2848179"/>
                </a:cubicBezTo>
                <a:cubicBezTo>
                  <a:pt x="2553051" y="2885180"/>
                  <a:pt x="2648195" y="2874609"/>
                  <a:pt x="2701053" y="2985611"/>
                </a:cubicBezTo>
                <a:cubicBezTo>
                  <a:pt x="2146043" y="2969753"/>
                  <a:pt x="1606888" y="2879895"/>
                  <a:pt x="1057165" y="2964468"/>
                </a:cubicBezTo>
                <a:cubicBezTo>
                  <a:pt x="1659748" y="3175900"/>
                  <a:pt x="2320474" y="3165328"/>
                  <a:pt x="2912485" y="3408477"/>
                </a:cubicBezTo>
                <a:cubicBezTo>
                  <a:pt x="2891342" y="3493050"/>
                  <a:pt x="2753911" y="3456048"/>
                  <a:pt x="2748626" y="3582909"/>
                </a:cubicBezTo>
                <a:cubicBezTo>
                  <a:pt x="3060489" y="3715055"/>
                  <a:pt x="3435782" y="3625195"/>
                  <a:pt x="3763503" y="3820771"/>
                </a:cubicBezTo>
                <a:cubicBezTo>
                  <a:pt x="3573213" y="3910629"/>
                  <a:pt x="3398782" y="3762626"/>
                  <a:pt x="3219063" y="3847199"/>
                </a:cubicBezTo>
                <a:cubicBezTo>
                  <a:pt x="3277208" y="3974060"/>
                  <a:pt x="5909545" y="4756360"/>
                  <a:pt x="6385269" y="4840933"/>
                </a:cubicBezTo>
                <a:cubicBezTo>
                  <a:pt x="7171204" y="4982659"/>
                  <a:pt x="9157515" y="5302348"/>
                  <a:pt x="10285854" y="5471118"/>
                </a:cubicBezTo>
                <a:lnTo>
                  <a:pt x="10423900" y="5491534"/>
                </a:lnTo>
                <a:close/>
              </a:path>
            </a:pathLst>
          </a:custGeom>
          <a:solidFill>
            <a:schemeClr val="accent1">
              <a:alpha val="20000"/>
            </a:schemeClr>
          </a:solidFill>
          <a:ln w="32707" cap="flat">
            <a:noFill/>
            <a:prstDash val="solid"/>
            <a:miter/>
          </a:ln>
        </p:spPr>
        <p:txBody>
          <a:bodyPr wrap="square" rtlCol="0" anchor="ctr">
            <a:noAutofit/>
          </a:bodyPr>
          <a:lstStyle/>
          <a:p>
            <a:endParaRPr lang="en-US"/>
          </a:p>
        </p:txBody>
      </p:sp>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fld id="{3C04E684-10F4-4CC3-A0B9-F03AA7BE37CF}" type="datetimeFigureOut">
              <a:rPr lang="en-US" smtClean="0"/>
              <a:t>1/25/2022</a:t>
            </a:fld>
            <a:endParaRPr lang="en-US"/>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2591595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76C5A8FA-6B61-4934-AF55-C595090CA5DC}"/>
              </a:ext>
            </a:extLst>
          </p:cNvPr>
          <p:cNvSpPr/>
          <p:nvPr/>
        </p:nvSpPr>
        <p:spPr>
          <a:xfrm>
            <a:off x="4726728" y="0"/>
            <a:ext cx="7472381"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accent1">
              <a:alpha val="20000"/>
            </a:schemeClr>
          </a:solidFill>
          <a:ln w="32707" cap="flat">
            <a:noFill/>
            <a:prstDash val="solid"/>
            <a:miter/>
          </a:ln>
        </p:spPr>
        <p:txBody>
          <a:bodyPr rtlCol="0" anchor="ctr"/>
          <a:lstStyle/>
          <a:p>
            <a:endParaRPr lang="en-US">
              <a:solidFill>
                <a:schemeClr val="tx1"/>
              </a:solidFill>
            </a:endParaRPr>
          </a:p>
        </p:txBody>
      </p:sp>
      <p:sp>
        <p:nvSpPr>
          <p:cNvPr id="2" name="Title 1">
            <a:extLst>
              <a:ext uri="{FF2B5EF4-FFF2-40B4-BE49-F238E27FC236}">
                <a16:creationId xmlns:a16="http://schemas.microsoft.com/office/drawing/2014/main" id="{146AD042-DE90-4088-8A07-B9A64C2CE03E}"/>
              </a:ext>
            </a:extLst>
          </p:cNvPr>
          <p:cNvSpPr>
            <a:spLocks noGrp="1"/>
          </p:cNvSpPr>
          <p:nvPr>
            <p:ph type="title"/>
          </p:nvPr>
        </p:nvSpPr>
        <p:spPr>
          <a:xfrm>
            <a:off x="839788" y="640080"/>
            <a:ext cx="3886200" cy="2953512"/>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F2FFC98-62A0-445A-BEDA-785BE925A1D8}"/>
              </a:ext>
            </a:extLst>
          </p:cNvPr>
          <p:cNvSpPr>
            <a:spLocks noGrp="1"/>
          </p:cNvSpPr>
          <p:nvPr>
            <p:ph idx="1"/>
          </p:nvPr>
        </p:nvSpPr>
        <p:spPr>
          <a:xfrm>
            <a:off x="7059168" y="640080"/>
            <a:ext cx="4489704" cy="5596128"/>
          </a:xfrm>
        </p:spPr>
        <p:txBody>
          <a:bodyPr anchor="ct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DB4D7827-8489-4EE4-88EE-16685FE6DE8A}"/>
              </a:ext>
            </a:extLst>
          </p:cNvPr>
          <p:cNvSpPr>
            <a:spLocks noGrp="1"/>
          </p:cNvSpPr>
          <p:nvPr>
            <p:ph type="body" sz="half" idx="2"/>
          </p:nvPr>
        </p:nvSpPr>
        <p:spPr>
          <a:xfrm>
            <a:off x="839788" y="3776472"/>
            <a:ext cx="3886200" cy="246888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33534F-EA91-4A50-B0F6-10D689E458EF}"/>
              </a:ext>
            </a:extLst>
          </p:cNvPr>
          <p:cNvSpPr>
            <a:spLocks noGrp="1"/>
          </p:cNvSpPr>
          <p:nvPr>
            <p:ph type="dt" sz="half" idx="10"/>
          </p:nvPr>
        </p:nvSpPr>
        <p:spPr/>
        <p:txBody>
          <a:bodyPr/>
          <a:lstStyle/>
          <a:p>
            <a:fld id="{3C04E684-10F4-4CC3-A0B9-F03AA7BE37CF}" type="datetimeFigureOut">
              <a:rPr lang="en-US" smtClean="0"/>
              <a:t>1/25/2022</a:t>
            </a:fld>
            <a:endParaRPr lang="en-US"/>
          </a:p>
        </p:txBody>
      </p:sp>
      <p:sp>
        <p:nvSpPr>
          <p:cNvPr id="6" name="Footer Placeholder 5">
            <a:extLst>
              <a:ext uri="{FF2B5EF4-FFF2-40B4-BE49-F238E27FC236}">
                <a16:creationId xmlns:a16="http://schemas.microsoft.com/office/drawing/2014/main" id="{6C20F3F7-8B4B-4015-AA9C-109D05B2F146}"/>
              </a:ext>
            </a:extLst>
          </p:cNvPr>
          <p:cNvSpPr>
            <a:spLocks noGrp="1"/>
          </p:cNvSpPr>
          <p:nvPr>
            <p:ph type="ftr" sz="quarter" idx="11"/>
          </p:nvPr>
        </p:nvSpPr>
        <p:spPr/>
        <p:txBody>
          <a:bodyPr/>
          <a:lstStyle>
            <a:lvl1pPr algn="l">
              <a:defRPr/>
            </a:lvl1pPr>
          </a:lstStyle>
          <a:p>
            <a:endParaRPr lang="en-US"/>
          </a:p>
        </p:txBody>
      </p:sp>
      <p:sp>
        <p:nvSpPr>
          <p:cNvPr id="7" name="Slide Number Placeholder 6">
            <a:extLst>
              <a:ext uri="{FF2B5EF4-FFF2-40B4-BE49-F238E27FC236}">
                <a16:creationId xmlns:a16="http://schemas.microsoft.com/office/drawing/2014/main" id="{910B6EE2-78A1-4D01-87BE-A1487FBD271F}"/>
              </a:ext>
            </a:extLst>
          </p:cNvPr>
          <p:cNvSpPr>
            <a:spLocks noGrp="1"/>
          </p:cNvSpPr>
          <p:nvPr>
            <p:ph type="sldNum" sz="quarter" idx="12"/>
          </p:nvPr>
        </p:nvSpPr>
        <p:spPr/>
        <p:txBody>
          <a:bodyPr/>
          <a:lstStyle/>
          <a:p>
            <a:fld id="{51845F5A-061D-4825-9AE9-D7794091C6CF}" type="slidenum">
              <a:rPr lang="en-US" smtClean="0"/>
              <a:t>‹Nº›</a:t>
            </a:fld>
            <a:endParaRPr lang="en-US"/>
          </a:p>
        </p:txBody>
      </p:sp>
    </p:spTree>
    <p:extLst>
      <p:ext uri="{BB962C8B-B14F-4D97-AF65-F5344CB8AC3E}">
        <p14:creationId xmlns:p14="http://schemas.microsoft.com/office/powerpoint/2010/main" val="434925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theme" Target="../theme/theme2.xml"/><Relationship Id="rId3" Type="http://schemas.openxmlformats.org/officeDocument/2006/relationships/slideLayout" Target="../slideLayouts/slideLayout15.xml"/><Relationship Id="rId21" Type="http://schemas.openxmlformats.org/officeDocument/2006/relationships/image" Target="../media/image4.png"/><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image" Target="../media/image2.png"/><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615C6B-1C98-4B1C-AB4B-1E1898E593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E8DFF97-B7FD-47F9-BC7F-DD4B4C5EA2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1831D22-079E-43E3-86A4-BA12DB888C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04E684-10F4-4CC3-A0B9-F03AA7BE37CF}" type="datetimeFigureOut">
              <a:rPr lang="en-US" smtClean="0"/>
              <a:t>1/25/2022</a:t>
            </a:fld>
            <a:endParaRPr lang="en-US"/>
          </a:p>
        </p:txBody>
      </p:sp>
      <p:sp>
        <p:nvSpPr>
          <p:cNvPr id="5" name="Footer Placeholder 4">
            <a:extLst>
              <a:ext uri="{FF2B5EF4-FFF2-40B4-BE49-F238E27FC236}">
                <a16:creationId xmlns:a16="http://schemas.microsoft.com/office/drawing/2014/main" id="{A14C30A2-140B-4A5D-BEEC-C1314AF1F3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B71BA8F-7826-496D-91F8-B3ECDF34DA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45F5A-061D-4825-9AE9-D7794091C6CF}" type="slidenum">
              <a:rPr lang="en-US" smtClean="0"/>
              <a:t>‹Nº›</a:t>
            </a:fld>
            <a:endParaRPr lang="en-US"/>
          </a:p>
        </p:txBody>
      </p:sp>
    </p:spTree>
    <p:extLst>
      <p:ext uri="{BB962C8B-B14F-4D97-AF65-F5344CB8AC3E}">
        <p14:creationId xmlns:p14="http://schemas.microsoft.com/office/powerpoint/2010/main" val="1730971344"/>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39" r:id="rId6"/>
    <p:sldLayoutId id="2147483746" r:id="rId7"/>
    <p:sldLayoutId id="2147483747" r:id="rId8"/>
    <p:sldLayoutId id="2147483736" r:id="rId9"/>
    <p:sldLayoutId id="2147483737" r:id="rId10"/>
    <p:sldLayoutId id="2147483738" r:id="rId11"/>
    <p:sldLayoutId id="2147483740" r:id="rId12"/>
  </p:sldLayoutIdLst>
  <p:txStyles>
    <p:titleStyle>
      <a:lvl1pPr algn="l" defTabSz="914400" rtl="0" eaLnBrk="1" latinLnBrk="0" hangingPunct="1">
        <a:lnSpc>
          <a:spcPct val="90000"/>
        </a:lnSpc>
        <a:spcBef>
          <a:spcPct val="0"/>
        </a:spcBef>
        <a:buNone/>
        <a:defRPr sz="4400" i="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44"/>
          <a:stretch/>
        </p:blipFill>
        <p:spPr>
          <a:xfrm>
            <a:off x="0" y="2669685"/>
            <a:ext cx="4035669"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3C04E684-10F4-4CC3-A0B9-F03AA7BE37CF}" type="datetimeFigureOut">
              <a:rPr lang="en-US" smtClean="0"/>
              <a:t>1/25/2022</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51845F5A-061D-4825-9AE9-D7794091C6CF}" type="slidenum">
              <a:rPr lang="en-US" smtClean="0"/>
              <a:t>‹Nº›</a:t>
            </a:fld>
            <a:endParaRPr lang="en-US"/>
          </a:p>
        </p:txBody>
      </p:sp>
    </p:spTree>
    <p:extLst>
      <p:ext uri="{BB962C8B-B14F-4D97-AF65-F5344CB8AC3E}">
        <p14:creationId xmlns:p14="http://schemas.microsoft.com/office/powerpoint/2010/main" val="3232444527"/>
      </p:ext>
    </p:extLst>
  </p:cSld>
  <p:clrMap bg1="dk1" tx1="lt1" bg2="dk2" tx2="lt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 id="2147483809" r:id="rId12"/>
    <p:sldLayoutId id="2147483810" r:id="rId13"/>
    <p:sldLayoutId id="2147483811" r:id="rId14"/>
    <p:sldLayoutId id="2147483812" r:id="rId15"/>
    <p:sldLayoutId id="2147483813" r:id="rId16"/>
    <p:sldLayoutId id="2147483814"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7.png"/><Relationship Id="rId1" Type="http://schemas.openxmlformats.org/officeDocument/2006/relationships/slideLayout" Target="../slideLayouts/slideLayout13.xml"/><Relationship Id="rId5" Type="http://schemas.openxmlformats.org/officeDocument/2006/relationships/image" Target="../media/image18.jpeg"/><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6.jpeg"/><Relationship Id="rId1" Type="http://schemas.openxmlformats.org/officeDocument/2006/relationships/slideLayout" Target="../slideLayouts/slideLayout13.xml"/><Relationship Id="rId4" Type="http://schemas.microsoft.com/office/2007/relationships/hdphoto" Target="../media/hdphoto4.wdp"/></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image" Target="../media/image6.jpeg"/><Relationship Id="rId1" Type="http://schemas.openxmlformats.org/officeDocument/2006/relationships/slideLayout" Target="../slideLayouts/slideLayout13.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 Id="rId9" Type="http://schemas.openxmlformats.org/officeDocument/2006/relationships/image" Target="../media/image36.jpeg"/></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hyperlink" Target="https://medium.com/psicopatolog%C3%ADa-y-personalidad-2018-1/qu%C3%A9-es-personalidad-c10c38205e95" TargetMode="External"/><Relationship Id="rId7" Type="http://schemas.openxmlformats.org/officeDocument/2006/relationships/hyperlink" Target="https://www.google.com/search?q=conductismo&amp;sxsrf=ALeKk01z5kGhN2P6jqMYGaYiVd7YAJKuWA:1601399941861&amp;source=lnms&amp;tbm=isch&amp;sa=X&amp;ved=2ahUKEwjB5rXV747sAhWKAp0JHes1AiwQ_AUoAXoECA4QAw&amp;biw=838&amp;bih=922#imgrc=3XPNNMIlwRMScM" TargetMode="External"/><Relationship Id="rId2" Type="http://schemas.openxmlformats.org/officeDocument/2006/relationships/image" Target="../media/image6.jpeg"/><Relationship Id="rId1" Type="http://schemas.openxmlformats.org/officeDocument/2006/relationships/slideLayout" Target="../slideLayouts/slideLayout13.xml"/><Relationship Id="rId6" Type="http://schemas.openxmlformats.org/officeDocument/2006/relationships/hyperlink" Target="https://www.google.com/search?q=estimulo+respuesta+de+skinner&amp;sxsrf=ALeKk03ZVgTUA5pwrnS1UykX0rRYBhT74g:1601398365854&amp;source=lnms&amp;tbm=isch&amp;sa=X&amp;ved=2ahUKEwj-gPbl6Y7sAhUMd6wKHcFDA3EQ_AUoAXoECBIQAw&amp;biw=838&amp;bih=922#imgrc=mnniLAUuS7Y3zM" TargetMode="External"/><Relationship Id="rId5" Type="http://schemas.openxmlformats.org/officeDocument/2006/relationships/hyperlink" Target="https://www.google.com/search?q=recompensas&amp;sxsrf=ALeKk0078aWHJfPkYlAVOOVSLJObXmmYzw:1601397942124&amp;source=lnms&amp;tbm=isch&amp;sa=X&amp;ved=2ahUKEwjXwO-b6I7sAhVTVc0KHQ9VBW4Q_AUoAXoECAUQAw&amp;biw=838&amp;bih=922#imgrc=Uu3ROBucrCo1YM" TargetMode="External"/><Relationship Id="rId4" Type="http://schemas.openxmlformats.org/officeDocument/2006/relationships/hyperlink" Target="https://www.google.com/search?q=skinner&amp;sxsrf=ALeKk01fxknnp0dXL8sZqZycdgPFlL4aJw:1601396827538&amp;source=lnms&amp;tbm=isch&amp;sa=X&amp;ved=2ahUKEwjDx7KI5I7sAhUCnKwKHT7mB_gQ_AUoAXoECA4QAw&amp;biw=838&amp;bih=922#imgrc=wjxKSHs7VyulZM"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www.google.com/search?q=jerome+bruner+teoria&amp;sxsrf=ALeKk016PvoHOmARQugWiReSpb3IvVI8hQ:1601414122203&amp;source=lnms&amp;tbm=isch&amp;sa=X&amp;ved=2ahUKEwi1jZG_pI_sAhVP-6wKHU05CooQ_AUoAXoECAkQAw&amp;biw=838&amp;bih=922#imgrc=_ozzjKwPixwrEM" TargetMode="External"/><Relationship Id="rId7" Type="http://schemas.openxmlformats.org/officeDocument/2006/relationships/hyperlink" Target="https://www.google.com/search?q=etapas+del+desarrollo+piaget&amp;sxsrf=ALeKk03FodGLGvCW52QqYKw7eNfttc1Dng:1601411989889&amp;source=lnms&amp;tbm=isch&amp;sa=X&amp;ved=2ahUKEwipgK_GnI_sAhVPLKwKHVGpBJUQ_AUoAXoECBAQAw&amp;biw=838&amp;bih=922#imgrc=gCyLBFSMSL0WGM" TargetMode="External"/><Relationship Id="rId2" Type="http://schemas.openxmlformats.org/officeDocument/2006/relationships/hyperlink" Target="https://www.google.com/search?q=inteligencias+de+gardner&amp;sxsrf=ALeKk02Crhi2Wtlfj1bllgea6saXIw4W9g:1601413017067&amp;source=lnms&amp;tbm=isch&amp;sa=X&amp;ved=2ahUKEwjnh5WwoI_sAhUEPq0KHdUYCtQQ_AUoAXoECAgQAw&amp;biw=838&amp;bih=922#imgrc=SmBhyzacxFTYYM" TargetMode="External"/><Relationship Id="rId1" Type="http://schemas.openxmlformats.org/officeDocument/2006/relationships/slideLayout" Target="../slideLayouts/slideLayout14.xml"/><Relationship Id="rId6" Type="http://schemas.openxmlformats.org/officeDocument/2006/relationships/hyperlink" Target="https://www.google.com/search?q=vigotsky&amp;oq=vigotsky&amp;aqs=chrome.0.69i59j46j0l6.2340j0j9&amp;sourceid=chrome&amp;ie=UTF-8" TargetMode="External"/><Relationship Id="rId5" Type="http://schemas.openxmlformats.org/officeDocument/2006/relationships/hyperlink" Target="https://www.google.com/search?q=ausubel+teoria&amp;sxsrf=ALeKk02SmxK17E2zBLCZSDcWuPCgzS_vBA:1601412676102&amp;source=lnms&amp;tbm=isch&amp;sa=X&amp;ved=2ahUKEwiOlMqNn4_sAhUJPa0KHblkBuUQ_AUoAXoECA4QAw&amp;biw=838&amp;bih=922#imgrc=rVb5qy3neuwC9M" TargetMode="External"/><Relationship Id="rId4" Type="http://schemas.openxmlformats.org/officeDocument/2006/relationships/hyperlink" Target="https://www.google.com/search?q=teoria+de+gagne&amp;sxsrf=ALeKk034-HV8ZDW7YeLpt1Sn5B0WKpocvA:1601414462480&amp;source=lnms&amp;tbm=isch&amp;sa=X&amp;ved=2ahUKEwij4bHhpY_sAhUOXKwKHfUzDjYQ_AUoAXoECBEQAw&amp;biw=838&amp;bih=922"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blip>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3">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1154954" y="209550"/>
            <a:ext cx="10103595" cy="4567829"/>
          </a:xfrm>
        </p:spPr>
        <p:txBody>
          <a:bodyPr>
            <a:normAutofit fontScale="90000"/>
          </a:bodyPr>
          <a:lstStyle/>
          <a:p>
            <a:pPr algn="ctr">
              <a:lnSpc>
                <a:spcPct val="9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UNIVERSIDAD AUTÓNOMA DEL ESTADO DE MÉXICO</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PLANTEL NEZAHUALCÓYOTL DE LA ESCUELA PREPARATORIA</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ASIGNATURA: PSICOLOGÍA</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TEMA: TEORÍAS DE LA PERSONALIDAD</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rPr>
              <a:t>SEMESTRE: SEXTO</a:t>
            </a: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endParaRPr lang="es-MX" sz="2800" dirty="0">
              <a:latin typeface="Comic Sans MS" panose="030F0702030302020204" pitchFamily="66" charset="0"/>
            </a:endParaRPr>
          </a:p>
        </p:txBody>
      </p:sp>
      <p:sp>
        <p:nvSpPr>
          <p:cNvPr id="3" name="Subtítulo 2">
            <a:extLst>
              <a:ext uri="{FF2B5EF4-FFF2-40B4-BE49-F238E27FC236}">
                <a16:creationId xmlns:a16="http://schemas.microsoft.com/office/drawing/2014/main" id="{E0259571-521B-485D-A09B-46238A6C51EF}"/>
              </a:ext>
            </a:extLst>
          </p:cNvPr>
          <p:cNvSpPr>
            <a:spLocks noGrp="1"/>
          </p:cNvSpPr>
          <p:nvPr>
            <p:ph type="subTitle" idx="1"/>
          </p:nvPr>
        </p:nvSpPr>
        <p:spPr>
          <a:xfrm>
            <a:off x="1955054" y="4777379"/>
            <a:ext cx="8825658" cy="1575795"/>
          </a:xfrm>
        </p:spPr>
        <p:txBody>
          <a:bodyPr>
            <a:normAutofit/>
          </a:bodyPr>
          <a:lstStyle/>
          <a:p>
            <a:pPr algn="ctr"/>
            <a:r>
              <a:rPr lang="es-MX" b="1" dirty="0">
                <a:latin typeface="Comic Sans MS" panose="030F0702030302020204" pitchFamily="66" charset="0"/>
              </a:rPr>
              <a:t>MTRA. LAURA ESPINOZA AVILA</a:t>
            </a:r>
          </a:p>
          <a:p>
            <a:endParaRPr lang="es-MX" dirty="0">
              <a:solidFill>
                <a:schemeClr val="accent6">
                  <a:lumMod val="75000"/>
                </a:schemeClr>
              </a:solidFill>
              <a:latin typeface="Comic Sans MS" panose="030F0702030302020204" pitchFamily="66" charset="0"/>
            </a:endParaRPr>
          </a:p>
          <a:p>
            <a:pPr algn="r"/>
            <a:r>
              <a:rPr lang="es-MX" dirty="0">
                <a:solidFill>
                  <a:schemeClr val="accent6">
                    <a:lumMod val="75000"/>
                  </a:schemeClr>
                </a:solidFill>
                <a:latin typeface="Comic Sans MS" panose="030F0702030302020204" pitchFamily="66" charset="0"/>
              </a:rPr>
              <a:t>TOLUCA, MÉXICO, 2020.</a:t>
            </a:r>
          </a:p>
          <a:p>
            <a:endParaRPr lang="es-MX" dirty="0">
              <a:solidFill>
                <a:schemeClr val="accent6">
                  <a:lumMod val="75000"/>
                </a:schemeClr>
              </a:solidFill>
              <a:latin typeface="Comic Sans MS" panose="030F0702030302020204" pitchFamily="66" charset="0"/>
            </a:endParaRPr>
          </a:p>
          <a:p>
            <a:endParaRPr lang="es-MX" dirty="0"/>
          </a:p>
        </p:txBody>
      </p:sp>
      <p:sp>
        <p:nvSpPr>
          <p:cNvPr id="9" name="Rectangle 8">
            <a:extLst>
              <a:ext uri="{FF2B5EF4-FFF2-40B4-BE49-F238E27FC236}">
                <a16:creationId xmlns:a16="http://schemas.microsoft.com/office/drawing/2014/main" id="{C4731D99-FE94-40AD-B267-E598F79885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820291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164355" y="121920"/>
            <a:ext cx="6327886" cy="5699761"/>
          </a:xfrm>
        </p:spPr>
        <p:txBody>
          <a:bodyPr>
            <a:normAutofit fontScale="90000"/>
          </a:bodyPr>
          <a:lstStyle/>
          <a:p>
            <a:pPr algn="ctr">
              <a:lnSpc>
                <a:spcPct val="15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latin typeface="Comic Sans MS" panose="030F0702030302020204" pitchFamily="66" charset="0"/>
                <a:cs typeface="Aharoni" panose="02010803020104030203" pitchFamily="2" charset="-79"/>
              </a:rPr>
              <a:t>3.2.2. TEORÍA PSICOANALÍTICA</a:t>
            </a:r>
            <a:br>
              <a:rPr lang="es-MX" sz="2800" b="1" dirty="0">
                <a:solidFill>
                  <a:schemeClr val="accent5">
                    <a:lumMod val="60000"/>
                    <a:lumOff val="40000"/>
                  </a:schemeClr>
                </a:solidFill>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latin typeface="Comic Sans MS" panose="030F0702030302020204" pitchFamily="66" charset="0"/>
                <a:cs typeface="Aharoni" panose="02010803020104030203" pitchFamily="2" charset="-79"/>
              </a:rPr>
              <a:t>Llamada segunda fuerza</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Es considerada una teoría de la personalidad de Sigmund Freud, que considera al individuo en conflicto constante entre sus tendencias  biológicas y la necesidad de dominarlas</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2800" dirty="0">
              <a:latin typeface="Comic Sans MS" panose="030F0702030302020204" pitchFamily="66" charset="0"/>
            </a:endParaRPr>
          </a:p>
        </p:txBody>
      </p:sp>
      <p:pic>
        <p:nvPicPr>
          <p:cNvPr id="10242" name="Picture 2" descr="Teorías de Personalidad en Psicología: SIGMUND FREUD - biografía, teorías y  críticas">
            <a:extLst>
              <a:ext uri="{FF2B5EF4-FFF2-40B4-BE49-F238E27FC236}">
                <a16:creationId xmlns:a16="http://schemas.microsoft.com/office/drawing/2014/main" id="{5DE20FD8-D0B7-4FA0-85E5-53C48279F2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7439" y="2101746"/>
            <a:ext cx="4764951" cy="266837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09661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385012" y="209550"/>
            <a:ext cx="5967662" cy="5855970"/>
          </a:xfrm>
        </p:spPr>
        <p:txBody>
          <a:bodyPr>
            <a:normAutofit fontScale="90000"/>
          </a:bodyPr>
          <a:lstStyle/>
          <a:p>
            <a:pPr algn="ctr">
              <a:lnSpc>
                <a:spcPct val="15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Psicoanálisis</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Es un enfoque terapéutico desarrollado con el objetivo de eliminar la ansiedad, proporcionando al paciente el conocimiento de los conflictos inconscientes que afectan su comportamiento y sus emociones.</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2800" dirty="0">
              <a:latin typeface="Comic Sans MS" panose="030F0702030302020204" pitchFamily="66" charset="0"/>
            </a:endParaRPr>
          </a:p>
        </p:txBody>
      </p:sp>
      <p:pic>
        <p:nvPicPr>
          <p:cNvPr id="11266" name="Picture 2" descr="El desafío del Cambio Organizacional [licensed for non-commercial use only]  / psicoterapia">
            <a:extLst>
              <a:ext uri="{FF2B5EF4-FFF2-40B4-BE49-F238E27FC236}">
                <a16:creationId xmlns:a16="http://schemas.microsoft.com/office/drawing/2014/main" id="{B7014164-D8F1-4B92-A966-77619F853A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143000"/>
            <a:ext cx="5715000" cy="4572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9140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extLst>
              <a:ext uri="{BEBA8EAE-BF5A-486C-A8C5-ECC9F3942E4B}">
                <a14:imgProps xmlns:a14="http://schemas.microsoft.com/office/drawing/2010/main">
                  <a14:imgLayer r:embed="rId3">
                    <a14:imgEffect>
                      <a14:artisticPaintStrokes/>
                    </a14:imgEffect>
                  </a14:imgLayer>
                </a14:imgProps>
              </a:ext>
            </a:extLst>
          </a:blip>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4">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1154955" y="209550"/>
            <a:ext cx="6445996" cy="6648440"/>
          </a:xfrm>
        </p:spPr>
        <p:txBody>
          <a:bodyPr>
            <a:normAutofit fontScale="90000"/>
          </a:bodyPr>
          <a:lstStyle/>
          <a:p>
            <a:pPr algn="ctr">
              <a:lnSpc>
                <a:spcPct val="15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36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Estructura de la personalidad según Freud:</a:t>
            </a:r>
            <a:br>
              <a:rPr lang="es-MX" sz="36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36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36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Id o ello</a:t>
            </a:r>
            <a:br>
              <a:rPr lang="es-MX" sz="36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36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yo o ego</a:t>
            </a:r>
            <a:br>
              <a:rPr lang="es-MX" sz="36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36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super yo o super ego</a:t>
            </a:r>
            <a:br>
              <a:rPr lang="es-MX" sz="36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36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rPr>
            </a:br>
            <a:endParaRPr lang="es-MX" sz="2800" dirty="0">
              <a:latin typeface="Comic Sans MS" panose="030F0702030302020204" pitchFamily="66" charset="0"/>
            </a:endParaRPr>
          </a:p>
        </p:txBody>
      </p:sp>
      <p:pic>
        <p:nvPicPr>
          <p:cNvPr id="13314" name="Picture 2" descr="image038">
            <a:extLst>
              <a:ext uri="{FF2B5EF4-FFF2-40B4-BE49-F238E27FC236}">
                <a16:creationId xmlns:a16="http://schemas.microsoft.com/office/drawing/2014/main" id="{76255EFA-834F-4C28-931E-F0EA222D04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00951" y="1981200"/>
            <a:ext cx="4430485" cy="3143250"/>
          </a:xfrm>
          <a:prstGeom prst="rect">
            <a:avLst/>
          </a:prstGeom>
          <a:ln>
            <a:noFill/>
          </a:ln>
          <a:effectLst>
            <a:outerShdw blurRad="50800" dist="50800" dir="5400000" sx="101000" sy="101000" algn="ctr" rotWithShape="0">
              <a:srgbClr val="000000">
                <a:alpha val="76000"/>
              </a:srgbClr>
            </a:outerShdw>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3460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0" y="0"/>
            <a:ext cx="9142412" cy="6857990"/>
          </a:xfrm>
        </p:spPr>
        <p:txBody>
          <a:bodyPr>
            <a:normAutofit fontScale="90000"/>
          </a:bodyPr>
          <a:lstStyle/>
          <a:p>
            <a:pPr algn="ctr">
              <a:lnSpc>
                <a:spcPct val="9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ID O ELLO</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Esta presente al nacer. Constituido por necesidades básicas (hambre, sed, sexualidad), o instintos de vida. Alimentados por una forma de energía llamada </a:t>
            </a:r>
            <a:r>
              <a:rPr lang="es-MX" sz="28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libido</a:t>
            </a: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 .</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El id contiene el instinto de vida (</a:t>
            </a:r>
            <a:r>
              <a:rPr lang="es-MX" sz="28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eros</a:t>
            </a: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 llamado así por el dios griego del amor y el de muerte (</a:t>
            </a:r>
            <a:r>
              <a:rPr lang="es-MX" sz="2800" b="1" dirty="0" err="1">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thanatos</a:t>
            </a: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 responsable de la agresividad y destrucción.</a:t>
            </a: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endParaRPr lang="es-MX" sz="2800" dirty="0">
              <a:latin typeface="Comic Sans MS" panose="030F0702030302020204" pitchFamily="66" charset="0"/>
            </a:endParaRPr>
          </a:p>
        </p:txBody>
      </p:sp>
      <p:sp>
        <p:nvSpPr>
          <p:cNvPr id="3" name="Subtítulo 2">
            <a:extLst>
              <a:ext uri="{FF2B5EF4-FFF2-40B4-BE49-F238E27FC236}">
                <a16:creationId xmlns:a16="http://schemas.microsoft.com/office/drawing/2014/main" id="{E0259571-521B-485D-A09B-46238A6C51EF}"/>
              </a:ext>
            </a:extLst>
          </p:cNvPr>
          <p:cNvSpPr>
            <a:spLocks noGrp="1"/>
          </p:cNvSpPr>
          <p:nvPr>
            <p:ph type="subTitle" idx="1"/>
          </p:nvPr>
        </p:nvSpPr>
        <p:spPr>
          <a:xfrm>
            <a:off x="10553700" y="4777379"/>
            <a:ext cx="227012" cy="1547221"/>
          </a:xfrm>
        </p:spPr>
        <p:txBody>
          <a:bodyPr>
            <a:normAutofit/>
          </a:bodyPr>
          <a:lstStyle/>
          <a:p>
            <a:endParaRPr lang="es-MX" dirty="0">
              <a:solidFill>
                <a:schemeClr val="accent6">
                  <a:lumMod val="75000"/>
                </a:schemeClr>
              </a:solidFill>
              <a:latin typeface="Comic Sans MS" panose="030F0702030302020204" pitchFamily="66" charset="0"/>
            </a:endParaRPr>
          </a:p>
          <a:p>
            <a:endParaRPr lang="es-MX" dirty="0"/>
          </a:p>
        </p:txBody>
      </p:sp>
      <p:pic>
        <p:nvPicPr>
          <p:cNvPr id="14338" name="Picture 2" descr="Arte de la cara del diablo - Descargar PNG/SVG transparente">
            <a:extLst>
              <a:ext uri="{FF2B5EF4-FFF2-40B4-BE49-F238E27FC236}">
                <a16:creationId xmlns:a16="http://schemas.microsoft.com/office/drawing/2014/main" id="{FB84F768-D8C6-4016-B36C-45683F7F95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54996" y="1504950"/>
            <a:ext cx="3017904" cy="434339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10402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0" y="0"/>
            <a:ext cx="9048750" cy="6857990"/>
          </a:xfrm>
        </p:spPr>
        <p:txBody>
          <a:bodyPr>
            <a:normAutofit fontScale="90000"/>
          </a:bodyPr>
          <a:lstStyle/>
          <a:p>
            <a:pPr algn="ctr">
              <a:lnSpc>
                <a:spcPct val="9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30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30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30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EGO O YO</a:t>
            </a:r>
            <a:br>
              <a:rPr lang="es-MX" sz="30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30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30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Se desarrolla poco después del nacimiento, cuando el niño se da cuenta de que no todo lo que quiere lo obtiene.</a:t>
            </a:r>
            <a:br>
              <a:rPr lang="es-MX" sz="30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30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30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30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Opera mediante el principio de realidad, por el cual una persona idea un plan y lo lleva a cabo a través de juna acción para ensayar y ver si está en el camino correcto o llamada prueba de la realidad.</a:t>
            </a:r>
            <a:br>
              <a:rPr lang="es-MX" sz="31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2800" dirty="0">
              <a:latin typeface="Comic Sans MS" panose="030F0702030302020204" pitchFamily="66" charset="0"/>
            </a:endParaRPr>
          </a:p>
        </p:txBody>
      </p:sp>
      <p:pic>
        <p:nvPicPr>
          <p:cNvPr id="16386" name="Picture 2" descr="Silueta Del Vector Del Hombre De Negocios, Varón Del Retrato Del Esquema  Que Maneja En El Traje Que Coloca La Parte Delantera Int Ilustración del  Vector - Ilustración de ocupado, calculado: 100140614">
            <a:extLst>
              <a:ext uri="{FF2B5EF4-FFF2-40B4-BE49-F238E27FC236}">
                <a16:creationId xmlns:a16="http://schemas.microsoft.com/office/drawing/2014/main" id="{FC65C3B9-5C03-4F50-AC89-29523AB336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91650" y="0"/>
            <a:ext cx="2800330" cy="66103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17329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1" y="0"/>
            <a:ext cx="9201150" cy="6857990"/>
          </a:xfrm>
        </p:spPr>
        <p:txBody>
          <a:bodyPr>
            <a:normAutofit fontScale="90000"/>
          </a:bodyPr>
          <a:lstStyle/>
          <a:p>
            <a:pPr algn="ctr">
              <a:lnSpc>
                <a:spcPct val="15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SUPER EGO O SUPER YO</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La ultima parte que se desarrolla. Aparece en la primera infancia. Opera bajo el principio de perfección. Representa los valores de los padres y la sociedad comunican al niño.</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Interioriza los conceptos de bueno y malo.</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El deber y la conciencia.</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2800" dirty="0">
              <a:latin typeface="Comic Sans MS" panose="030F0702030302020204" pitchFamily="66" charset="0"/>
            </a:endParaRPr>
          </a:p>
        </p:txBody>
      </p:sp>
      <p:pic>
        <p:nvPicPr>
          <p:cNvPr id="21506" name="Picture 2" descr="Cristiano Religioso De La Navidad De La Silueta Del ángel Ilustración del  Vector - Ilustración de navidad, ángel: 117125966">
            <a:extLst>
              <a:ext uri="{FF2B5EF4-FFF2-40B4-BE49-F238E27FC236}">
                <a16:creationId xmlns:a16="http://schemas.microsoft.com/office/drawing/2014/main" id="{ABAAF588-A0A3-4F53-8D2C-60652017EB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0563" y="0"/>
            <a:ext cx="2611437" cy="66675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67329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0" y="0"/>
            <a:ext cx="6991351" cy="6857990"/>
          </a:xfrm>
        </p:spPr>
        <p:txBody>
          <a:bodyPr>
            <a:normAutofit fontScale="90000"/>
          </a:bodyPr>
          <a:lstStyle/>
          <a:p>
            <a:pPr marL="514350" indent="-514350" algn="ctr">
              <a:lnSpc>
                <a:spcPct val="150000"/>
              </a:lnSpc>
              <a:buFont typeface="+mj-lt"/>
              <a:buAutoNum type="arabicPeriod"/>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DESARROLLO PSICOSEXUAL</a:t>
            </a:r>
            <a:br>
              <a:rPr lang="es-MX" sz="28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Según Freud la personalidad se desarrolla en 5 etapas.</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3600" b="1" dirty="0">
                <a:solidFill>
                  <a:schemeClr val="accent6">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Etapa Oral</a:t>
            </a:r>
            <a:br>
              <a:rPr lang="es-MX" sz="3600" b="1" dirty="0">
                <a:solidFill>
                  <a:schemeClr val="accent6">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3600" b="1" dirty="0">
                <a:solidFill>
                  <a:schemeClr val="accent6">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Etapa Anal</a:t>
            </a:r>
            <a:br>
              <a:rPr lang="es-MX" sz="3600" b="1" dirty="0">
                <a:solidFill>
                  <a:schemeClr val="accent6">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3600" b="1" dirty="0">
                <a:solidFill>
                  <a:schemeClr val="accent6">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Fálica </a:t>
            </a:r>
            <a:br>
              <a:rPr lang="es-MX" sz="3600" b="1" dirty="0">
                <a:solidFill>
                  <a:schemeClr val="accent6">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3600" b="1" dirty="0">
                <a:solidFill>
                  <a:schemeClr val="accent6">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Etapa de Latencia</a:t>
            </a:r>
            <a:br>
              <a:rPr lang="es-MX" sz="3600" b="1" dirty="0">
                <a:solidFill>
                  <a:schemeClr val="accent6">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3600" b="1" dirty="0">
                <a:solidFill>
                  <a:schemeClr val="accent6">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Etapa Genital</a:t>
            </a:r>
            <a:endParaRPr lang="es-MX" sz="2800" dirty="0">
              <a:solidFill>
                <a:schemeClr val="accent6">
                  <a:lumMod val="75000"/>
                </a:schemeClr>
              </a:solidFill>
              <a:latin typeface="Comic Sans MS" panose="030F0702030302020204" pitchFamily="66" charset="0"/>
            </a:endParaRPr>
          </a:p>
        </p:txBody>
      </p:sp>
      <p:pic>
        <p:nvPicPr>
          <p:cNvPr id="24578" name="Picture 2" descr="Desarrollo psicosexual: las 5 etapas de Sigmund Freud - Lifeder">
            <a:extLst>
              <a:ext uri="{FF2B5EF4-FFF2-40B4-BE49-F238E27FC236}">
                <a16:creationId xmlns:a16="http://schemas.microsoft.com/office/drawing/2014/main" id="{027E92E3-DB0E-450A-BA27-A6D6CC8671B0}"/>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artisticPhotocopy trans="37000" detail="5"/>
                    </a14:imgEffect>
                  </a14:imgLayer>
                </a14:imgProps>
              </a:ext>
              <a:ext uri="{28A0092B-C50C-407E-A947-70E740481C1C}">
                <a14:useLocalDpi xmlns:a14="http://schemas.microsoft.com/office/drawing/2010/main" val="0"/>
              </a:ext>
            </a:extLst>
          </a:blip>
          <a:srcRect/>
          <a:stretch>
            <a:fillRect/>
          </a:stretch>
        </p:blipFill>
        <p:spPr bwMode="auto">
          <a:xfrm>
            <a:off x="6991351" y="642932"/>
            <a:ext cx="5200629" cy="55721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35902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1154954" y="209550"/>
            <a:ext cx="10103595" cy="4567829"/>
          </a:xfrm>
        </p:spPr>
        <p:txBody>
          <a:bodyPr>
            <a:normAutofit fontScale="90000"/>
          </a:bodyPr>
          <a:lstStyle/>
          <a:p>
            <a:pPr algn="ctr">
              <a:lnSpc>
                <a:spcPct val="9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MECANISMOS DE DEFENSA</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Represión             Regresión</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Proyección</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Formación reactiva               Racionalización</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2800" dirty="0">
              <a:latin typeface="Comic Sans MS" panose="030F0702030302020204" pitchFamily="66" charset="0"/>
            </a:endParaRPr>
          </a:p>
        </p:txBody>
      </p:sp>
      <p:sp>
        <p:nvSpPr>
          <p:cNvPr id="3" name="Subtítulo 2">
            <a:extLst>
              <a:ext uri="{FF2B5EF4-FFF2-40B4-BE49-F238E27FC236}">
                <a16:creationId xmlns:a16="http://schemas.microsoft.com/office/drawing/2014/main" id="{E0259571-521B-485D-A09B-46238A6C51EF}"/>
              </a:ext>
            </a:extLst>
          </p:cNvPr>
          <p:cNvSpPr>
            <a:spLocks noGrp="1"/>
          </p:cNvSpPr>
          <p:nvPr>
            <p:ph type="subTitle" idx="1"/>
          </p:nvPr>
        </p:nvSpPr>
        <p:spPr>
          <a:xfrm>
            <a:off x="1955054" y="5295900"/>
            <a:ext cx="8825658" cy="1352550"/>
          </a:xfrm>
        </p:spPr>
        <p:txBody>
          <a:bodyPr>
            <a:normAutofit/>
          </a:bodyPr>
          <a:lstStyle/>
          <a:p>
            <a:pPr algn="ctr"/>
            <a:r>
              <a:rPr lang="es-MX" b="1" dirty="0">
                <a:latin typeface="Comic Sans MS" panose="030F0702030302020204" pitchFamily="66" charset="0"/>
              </a:rPr>
              <a:t>Ejercicio: </a:t>
            </a:r>
          </a:p>
          <a:p>
            <a:pPr algn="ctr"/>
            <a:r>
              <a:rPr lang="es-MX" b="1" dirty="0">
                <a:solidFill>
                  <a:schemeClr val="accent6">
                    <a:lumMod val="75000"/>
                  </a:schemeClr>
                </a:solidFill>
                <a:latin typeface="Comic Sans MS" panose="030F0702030302020204" pitchFamily="66" charset="0"/>
              </a:rPr>
              <a:t>Investiga los mecanismos de defensa y elabora un ejemplo de cada uno de ellos.</a:t>
            </a:r>
            <a:endParaRPr lang="es-MX" dirty="0">
              <a:solidFill>
                <a:schemeClr val="accent6">
                  <a:lumMod val="75000"/>
                </a:schemeClr>
              </a:solidFill>
              <a:latin typeface="Comic Sans MS" panose="030F0702030302020204" pitchFamily="66" charset="0"/>
            </a:endParaRPr>
          </a:p>
          <a:p>
            <a:endParaRPr lang="es-MX" dirty="0"/>
          </a:p>
        </p:txBody>
      </p:sp>
      <p:pic>
        <p:nvPicPr>
          <p:cNvPr id="25602" name="Picture 2" descr="Los mecanismos de defensa: Freud... - Psico-online UBA | Facebook">
            <a:extLst>
              <a:ext uri="{FF2B5EF4-FFF2-40B4-BE49-F238E27FC236}">
                <a16:creationId xmlns:a16="http://schemas.microsoft.com/office/drawing/2014/main" id="{2A0051A2-ABFB-47CA-A367-E7DE154AC2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148" y="2731801"/>
            <a:ext cx="3423205" cy="256409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90565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7A3BFC-D1A6-4EFD-8111-CD780C504FE3}"/>
              </a:ext>
            </a:extLst>
          </p:cNvPr>
          <p:cNvSpPr>
            <a:spLocks noGrp="1"/>
          </p:cNvSpPr>
          <p:nvPr>
            <p:ph type="title"/>
          </p:nvPr>
        </p:nvSpPr>
        <p:spPr>
          <a:xfrm>
            <a:off x="1" y="0"/>
            <a:ext cx="12192000" cy="6858000"/>
          </a:xfrm>
        </p:spPr>
        <p:txBody>
          <a:bodyPr/>
          <a:lstStyle/>
          <a:p>
            <a:pPr algn="ctr"/>
            <a:r>
              <a:rPr lang="es-MX"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rPr>
              <a:t>Descubrimiento del inconsciente</a:t>
            </a:r>
            <a:br>
              <a:rPr lang="es-MX"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rPr>
            </a:br>
            <a:r>
              <a:rPr lang="es-MX"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rPr>
              <a:t>Muchos de sus pacientes ignoraban las causas de sus traumas</a:t>
            </a:r>
            <a:r>
              <a:rPr lang="es-MX" dirty="0">
                <a:solidFill>
                  <a:schemeClr val="accent1">
                    <a:lumMod val="60000"/>
                    <a:lumOff val="40000"/>
                  </a:schemeClr>
                </a:solidFill>
                <a:latin typeface="Comic Sans MS" panose="030F0702030302020204" pitchFamily="66" charset="0"/>
              </a:rPr>
              <a:t>.</a:t>
            </a:r>
            <a:br>
              <a:rPr lang="es-MX" dirty="0">
                <a:solidFill>
                  <a:schemeClr val="accent1">
                    <a:lumMod val="60000"/>
                    <a:lumOff val="40000"/>
                  </a:schemeClr>
                </a:solidFill>
                <a:latin typeface="Comic Sans MS" panose="030F0702030302020204" pitchFamily="66" charset="0"/>
              </a:rPr>
            </a:br>
            <a:br>
              <a:rPr lang="es-MX" dirty="0">
                <a:solidFill>
                  <a:schemeClr val="accent5">
                    <a:lumMod val="75000"/>
                  </a:schemeClr>
                </a:solidFill>
                <a:latin typeface="Comic Sans MS" panose="030F0702030302020204" pitchFamily="66" charset="0"/>
              </a:rPr>
            </a:br>
            <a:r>
              <a:rPr lang="es-MX" dirty="0">
                <a:solidFill>
                  <a:schemeClr val="accent6">
                    <a:lumMod val="60000"/>
                    <a:lumOff val="40000"/>
                  </a:schemeClr>
                </a:solidFill>
                <a:latin typeface="Comic Sans MS" panose="030F0702030302020204" pitchFamily="66" charset="0"/>
              </a:rPr>
              <a:t>Freud estableció distintos niveles de conciencia</a:t>
            </a:r>
            <a:br>
              <a:rPr lang="es-MX" dirty="0">
                <a:solidFill>
                  <a:schemeClr val="accent5">
                    <a:lumMod val="75000"/>
                  </a:schemeClr>
                </a:solidFill>
                <a:latin typeface="Comic Sans MS" panose="030F0702030302020204" pitchFamily="66" charset="0"/>
              </a:rPr>
            </a:br>
            <a:br>
              <a:rPr lang="es-MX" dirty="0">
                <a:solidFill>
                  <a:schemeClr val="accent5">
                    <a:lumMod val="75000"/>
                  </a:schemeClr>
                </a:solidFill>
                <a:latin typeface="Comic Sans MS" panose="030F0702030302020204" pitchFamily="66" charset="0"/>
              </a:rPr>
            </a:br>
            <a:r>
              <a:rPr lang="es-MX" b="1" dirty="0">
                <a:solidFill>
                  <a:schemeClr val="accent1">
                    <a:lumMod val="20000"/>
                    <a:lumOff val="80000"/>
                  </a:schemeClr>
                </a:solidFill>
                <a:latin typeface="Comic Sans MS" panose="030F0702030302020204" pitchFamily="66" charset="0"/>
              </a:rPr>
              <a:t>1. Consciente</a:t>
            </a:r>
            <a:br>
              <a:rPr lang="es-MX" b="1" dirty="0">
                <a:solidFill>
                  <a:schemeClr val="accent1">
                    <a:lumMod val="20000"/>
                    <a:lumOff val="80000"/>
                  </a:schemeClr>
                </a:solidFill>
                <a:latin typeface="Comic Sans MS" panose="030F0702030302020204" pitchFamily="66" charset="0"/>
              </a:rPr>
            </a:br>
            <a:r>
              <a:rPr lang="es-MX" b="1" dirty="0">
                <a:solidFill>
                  <a:schemeClr val="accent1">
                    <a:lumMod val="20000"/>
                    <a:lumOff val="80000"/>
                  </a:schemeClr>
                </a:solidFill>
                <a:latin typeface="Comic Sans MS" panose="030F0702030302020204" pitchFamily="66" charset="0"/>
              </a:rPr>
              <a:t>2. Preconsciente</a:t>
            </a:r>
            <a:br>
              <a:rPr lang="es-MX" b="1" dirty="0">
                <a:solidFill>
                  <a:schemeClr val="accent1">
                    <a:lumMod val="20000"/>
                    <a:lumOff val="80000"/>
                  </a:schemeClr>
                </a:solidFill>
                <a:latin typeface="Comic Sans MS" panose="030F0702030302020204" pitchFamily="66" charset="0"/>
              </a:rPr>
            </a:br>
            <a:r>
              <a:rPr lang="es-MX" b="1" dirty="0">
                <a:solidFill>
                  <a:schemeClr val="accent1">
                    <a:lumMod val="20000"/>
                    <a:lumOff val="80000"/>
                  </a:schemeClr>
                </a:solidFill>
                <a:latin typeface="Comic Sans MS" panose="030F0702030302020204" pitchFamily="66" charset="0"/>
              </a:rPr>
              <a:t>3. Inconsciente</a:t>
            </a:r>
            <a:br>
              <a:rPr lang="es-MX" dirty="0">
                <a:solidFill>
                  <a:schemeClr val="accent5">
                    <a:lumMod val="75000"/>
                  </a:schemeClr>
                </a:solidFill>
                <a:latin typeface="Comic Sans MS" panose="030F0702030302020204" pitchFamily="66" charset="0"/>
              </a:rPr>
            </a:br>
            <a:br>
              <a:rPr lang="es-MX" dirty="0">
                <a:solidFill>
                  <a:schemeClr val="accent5">
                    <a:lumMod val="75000"/>
                  </a:schemeClr>
                </a:solidFill>
                <a:latin typeface="Comic Sans MS" panose="030F0702030302020204" pitchFamily="66" charset="0"/>
              </a:rPr>
            </a:br>
            <a:endParaRPr lang="es-MX" dirty="0">
              <a:solidFill>
                <a:schemeClr val="accent5">
                  <a:lumMod val="75000"/>
                </a:schemeClr>
              </a:solidFill>
              <a:latin typeface="Comic Sans MS" panose="030F0702030302020204" pitchFamily="66" charset="0"/>
            </a:endParaRPr>
          </a:p>
        </p:txBody>
      </p:sp>
    </p:spTree>
    <p:extLst>
      <p:ext uri="{BB962C8B-B14F-4D97-AF65-F5344CB8AC3E}">
        <p14:creationId xmlns:p14="http://schemas.microsoft.com/office/powerpoint/2010/main" val="20426338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0" y="0"/>
            <a:ext cx="12192000" cy="4552951"/>
          </a:xfrm>
        </p:spPr>
        <p:txBody>
          <a:bodyPr>
            <a:normAutofit fontScale="90000"/>
          </a:bodyPr>
          <a:lstStyle/>
          <a:p>
            <a:pPr algn="ctr">
              <a:lnSpc>
                <a:spcPct val="15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3.2.3. </a:t>
            </a: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TEORÍA HUMANISTA</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Llamada tercera fuerza</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Enfoque de la personalidad ejemplificado por las teorías de Rogers y Maslow; según éstas, la meta de toda persona es conseguir su autorrealización.</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Ponen el énfasis en la experiencia subjetiva privada y el crecimiento personal</a:t>
            </a:r>
            <a:br>
              <a:rPr lang="es-MX" sz="2800" b="1" dirty="0">
                <a:effectLst>
                  <a:outerShdw blurRad="38100" dist="38100" dir="2700000" algn="tl">
                    <a:srgbClr val="000000">
                      <a:alpha val="43137"/>
                    </a:srgbClr>
                  </a:outerShdw>
                </a:effectLst>
                <a:latin typeface="Comic Sans MS" panose="030F0702030302020204" pitchFamily="66" charset="0"/>
              </a:rPr>
            </a:br>
            <a:endParaRPr lang="es-MX" sz="2800" dirty="0">
              <a:latin typeface="Comic Sans MS" panose="030F0702030302020204" pitchFamily="66" charset="0"/>
            </a:endParaRPr>
          </a:p>
        </p:txBody>
      </p:sp>
      <p:pic>
        <p:nvPicPr>
          <p:cNvPr id="26626" name="Picture 2" descr="CARL ROGERS Y SU TEORÍA DE LA PERSONALIDAD | Psicologia y Empresa">
            <a:extLst>
              <a:ext uri="{FF2B5EF4-FFF2-40B4-BE49-F238E27FC236}">
                <a16:creationId xmlns:a16="http://schemas.microsoft.com/office/drawing/2014/main" id="{94F69DDA-BCAA-4915-AAC4-FA72E5F575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451" y="4140200"/>
            <a:ext cx="4533899" cy="27178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7650" name="Picture 2" descr="Legislacion en salud: NECESIDADES BASICAS DE VIRGINIA HENDERSON Y ABRAHAM  MASLOW.">
            <a:extLst>
              <a:ext uri="{FF2B5EF4-FFF2-40B4-BE49-F238E27FC236}">
                <a16:creationId xmlns:a16="http://schemas.microsoft.com/office/drawing/2014/main" id="{8BAC20A9-8D24-4DA1-9843-F32061155C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3200" y="4140199"/>
            <a:ext cx="4705349" cy="271780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54998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6E640D-AE45-4753-BCA7-96CD8ED8377B}"/>
              </a:ext>
            </a:extLst>
          </p:cNvPr>
          <p:cNvSpPr>
            <a:spLocks noGrp="1"/>
          </p:cNvSpPr>
          <p:nvPr>
            <p:ph type="ctrTitle"/>
          </p:nvPr>
        </p:nvSpPr>
        <p:spPr>
          <a:xfrm>
            <a:off x="0" y="640080"/>
            <a:ext cx="12192000" cy="2393403"/>
          </a:xfrm>
        </p:spPr>
        <p:txBody>
          <a:bodyPr>
            <a:normAutofit/>
          </a:bodyPr>
          <a:lstStyle/>
          <a:p>
            <a:pPr algn="ctr"/>
            <a:br>
              <a:rPr lang="es-MX" sz="1800" b="1" dirty="0">
                <a:solidFill>
                  <a:srgbClr val="FFFFFF"/>
                </a:solidFill>
                <a:effectLst>
                  <a:outerShdw blurRad="38100" dist="38100" dir="2700000" algn="tl">
                    <a:srgbClr val="000000">
                      <a:alpha val="43137"/>
                    </a:srgbClr>
                  </a:outerShdw>
                </a:effectLst>
              </a:rPr>
            </a:br>
            <a:br>
              <a:rPr lang="es-MX" sz="2000" b="1" dirty="0">
                <a:solidFill>
                  <a:srgbClr val="FFFFFF"/>
                </a:solidFill>
                <a:effectLst>
                  <a:outerShdw blurRad="38100" dist="38100" dir="2700000" algn="tl">
                    <a:srgbClr val="000000">
                      <a:alpha val="43137"/>
                    </a:srgbClr>
                  </a:outerShdw>
                </a:effectLst>
              </a:rPr>
            </a:br>
            <a:endParaRPr lang="es-MX" sz="2000" b="1" dirty="0">
              <a:solidFill>
                <a:srgbClr val="FFFFFF"/>
              </a:solidFill>
              <a:effectLst>
                <a:outerShdw blurRad="38100" dist="38100" dir="2700000" algn="tl">
                  <a:srgbClr val="000000">
                    <a:alpha val="43137"/>
                  </a:srgbClr>
                </a:outerShdw>
              </a:effectLst>
            </a:endParaRPr>
          </a:p>
        </p:txBody>
      </p:sp>
      <p:sp>
        <p:nvSpPr>
          <p:cNvPr id="3" name="Subtítulo 2">
            <a:extLst>
              <a:ext uri="{FF2B5EF4-FFF2-40B4-BE49-F238E27FC236}">
                <a16:creationId xmlns:a16="http://schemas.microsoft.com/office/drawing/2014/main" id="{0A77D96A-7A3B-46B9-8B8C-E66E2D0FEE99}"/>
              </a:ext>
            </a:extLst>
          </p:cNvPr>
          <p:cNvSpPr>
            <a:spLocks noGrp="1"/>
          </p:cNvSpPr>
          <p:nvPr>
            <p:ph type="subTitle" idx="1"/>
          </p:nvPr>
        </p:nvSpPr>
        <p:spPr>
          <a:xfrm>
            <a:off x="435869" y="1"/>
            <a:ext cx="11273778" cy="2050742"/>
          </a:xfrm>
        </p:spPr>
        <p:txBody>
          <a:bodyPr>
            <a:normAutofit fontScale="25000" lnSpcReduction="20000"/>
          </a:bodyPr>
          <a:lstStyle/>
          <a:p>
            <a:endParaRPr lang="es-MX" sz="1600" b="1" dirty="0">
              <a:solidFill>
                <a:srgbClr val="FFFFFF"/>
              </a:solidFill>
              <a:effectLst>
                <a:outerShdw blurRad="38100" dist="38100" dir="2700000" algn="tl">
                  <a:srgbClr val="000000">
                    <a:alpha val="43137"/>
                  </a:srgbClr>
                </a:outerShdw>
              </a:effectLst>
            </a:endParaRPr>
          </a:p>
          <a:p>
            <a:endParaRPr lang="es-MX" sz="1600" b="1" dirty="0">
              <a:solidFill>
                <a:srgbClr val="FFFFFF"/>
              </a:solidFill>
              <a:effectLst>
                <a:outerShdw blurRad="38100" dist="38100" dir="2700000" algn="tl">
                  <a:srgbClr val="000000">
                    <a:alpha val="43137"/>
                  </a:srgbClr>
                </a:outerShdw>
              </a:effectLst>
            </a:endParaRPr>
          </a:p>
          <a:p>
            <a:endParaRPr lang="es-MX" sz="1600" b="1" dirty="0">
              <a:solidFill>
                <a:srgbClr val="FFFFFF"/>
              </a:solidFill>
              <a:effectLst>
                <a:outerShdw blurRad="38100" dist="38100" dir="2700000" algn="tl">
                  <a:srgbClr val="000000">
                    <a:alpha val="43137"/>
                  </a:srgbClr>
                </a:outerShdw>
              </a:effectLst>
            </a:endParaRPr>
          </a:p>
          <a:p>
            <a:pPr algn="ctr"/>
            <a:endParaRPr lang="es-MX" sz="2400" b="1" dirty="0">
              <a:solidFill>
                <a:srgbClr val="FFFFFF"/>
              </a:solidFill>
              <a:effectLst>
                <a:outerShdw blurRad="38100" dist="38100" dir="2700000" algn="tl">
                  <a:srgbClr val="000000">
                    <a:alpha val="43137"/>
                  </a:srgbClr>
                </a:outerShdw>
              </a:effectLst>
              <a:latin typeface="Comic Sans MS" panose="030F0702030302020204" pitchFamily="66" charset="0"/>
            </a:endParaRPr>
          </a:p>
          <a:p>
            <a:pPr algn="ctr"/>
            <a:endParaRPr lang="es-MX" sz="2400" b="1" dirty="0">
              <a:solidFill>
                <a:srgbClr val="FFFFFF"/>
              </a:solidFill>
              <a:effectLst>
                <a:outerShdw blurRad="38100" dist="38100" dir="2700000" algn="tl">
                  <a:srgbClr val="000000">
                    <a:alpha val="43137"/>
                  </a:srgbClr>
                </a:outerShdw>
              </a:effectLst>
              <a:latin typeface="Comic Sans MS" panose="030F0702030302020204" pitchFamily="66" charset="0"/>
            </a:endParaRPr>
          </a:p>
          <a:p>
            <a:pPr algn="ctr"/>
            <a:r>
              <a:rPr lang="es-MX" sz="11200" b="1" dirty="0">
                <a:solidFill>
                  <a:srgbClr val="FFFFFF"/>
                </a:solidFill>
                <a:effectLst>
                  <a:outerShdw blurRad="38100" dist="38100" dir="2700000" algn="tl">
                    <a:srgbClr val="000000">
                      <a:alpha val="43137"/>
                    </a:srgbClr>
                  </a:outerShdw>
                </a:effectLst>
                <a:latin typeface="Comic Sans MS" panose="030F0702030302020204" pitchFamily="66" charset="0"/>
              </a:rPr>
              <a:t>TEORíAS DE LA PERSONALIDAD</a:t>
            </a:r>
          </a:p>
          <a:p>
            <a:pPr algn="ctr"/>
            <a:endParaRPr lang="es-MX" sz="2400" b="1" dirty="0">
              <a:solidFill>
                <a:srgbClr val="FFFFFF"/>
              </a:solidFill>
              <a:effectLst>
                <a:outerShdw blurRad="38100" dist="38100" dir="2700000" algn="tl">
                  <a:srgbClr val="000000">
                    <a:alpha val="43137"/>
                  </a:srgbClr>
                </a:outerShdw>
              </a:effectLst>
              <a:latin typeface="Comic Sans MS" panose="030F0702030302020204" pitchFamily="66" charset="0"/>
            </a:endParaRPr>
          </a:p>
          <a:p>
            <a:pPr algn="ctr"/>
            <a:endParaRPr lang="es-MX" sz="2400" b="1" dirty="0">
              <a:solidFill>
                <a:srgbClr val="FFFFFF"/>
              </a:solidFill>
              <a:effectLst>
                <a:outerShdw blurRad="38100" dist="38100" dir="2700000" algn="tl">
                  <a:srgbClr val="000000">
                    <a:alpha val="43137"/>
                  </a:srgbClr>
                </a:outerShdw>
              </a:effectLst>
              <a:latin typeface="Comic Sans MS" panose="030F0702030302020204" pitchFamily="66" charset="0"/>
            </a:endParaRPr>
          </a:p>
          <a:p>
            <a:pPr algn="ctr"/>
            <a:endParaRPr lang="es-MX" sz="2400" b="1" dirty="0">
              <a:solidFill>
                <a:srgbClr val="FFFFFF"/>
              </a:solidFill>
              <a:effectLst>
                <a:outerShdw blurRad="38100" dist="38100" dir="2700000" algn="tl">
                  <a:srgbClr val="000000">
                    <a:alpha val="43137"/>
                  </a:srgbClr>
                </a:outerShdw>
              </a:effectLst>
              <a:latin typeface="Comic Sans MS" panose="030F0702030302020204" pitchFamily="66" charset="0"/>
            </a:endParaRPr>
          </a:p>
          <a:p>
            <a:pPr algn="ctr"/>
            <a:endParaRPr lang="es-MX" sz="2400" b="1" dirty="0">
              <a:solidFill>
                <a:srgbClr val="FFFFFF"/>
              </a:solidFill>
              <a:effectLst>
                <a:outerShdw blurRad="38100" dist="38100" dir="2700000" algn="tl">
                  <a:srgbClr val="000000">
                    <a:alpha val="43137"/>
                  </a:srgbClr>
                </a:outerShdw>
              </a:effectLst>
              <a:latin typeface="Comic Sans MS" panose="030F0702030302020204" pitchFamily="66" charset="0"/>
            </a:endParaRPr>
          </a:p>
          <a:p>
            <a:endParaRPr lang="es-MX" sz="2400" b="1" dirty="0">
              <a:solidFill>
                <a:srgbClr val="FFFFFF"/>
              </a:solidFill>
              <a:effectLst>
                <a:outerShdw blurRad="38100" dist="38100" dir="2700000" algn="tl">
                  <a:srgbClr val="000000">
                    <a:alpha val="43137"/>
                  </a:srgbClr>
                </a:outerShdw>
              </a:effectLst>
              <a:latin typeface="Comic Sans MS" panose="030F0702030302020204" pitchFamily="66" charset="0"/>
            </a:endParaRPr>
          </a:p>
          <a:p>
            <a:endParaRPr lang="es-MX" sz="2400" b="1" dirty="0">
              <a:solidFill>
                <a:srgbClr val="FFFFFF"/>
              </a:solidFill>
              <a:effectLst>
                <a:outerShdw blurRad="38100" dist="38100" dir="2700000" algn="tl">
                  <a:srgbClr val="000000">
                    <a:alpha val="43137"/>
                  </a:srgbClr>
                </a:outerShdw>
              </a:effectLst>
              <a:latin typeface="Comic Sans MS" panose="030F0702030302020204" pitchFamily="66" charset="0"/>
            </a:endParaRPr>
          </a:p>
          <a:p>
            <a:endParaRPr lang="es-MX" sz="2400" b="1" dirty="0">
              <a:solidFill>
                <a:srgbClr val="FFFFFF"/>
              </a:solidFill>
              <a:effectLst>
                <a:outerShdw blurRad="38100" dist="38100" dir="2700000" algn="tl">
                  <a:srgbClr val="000000">
                    <a:alpha val="43137"/>
                  </a:srgbClr>
                </a:outerShdw>
              </a:effectLst>
              <a:latin typeface="Comic Sans MS" panose="030F0702030302020204" pitchFamily="66" charset="0"/>
            </a:endParaRPr>
          </a:p>
          <a:p>
            <a:endParaRPr lang="es-MX" sz="2400" b="1" dirty="0">
              <a:solidFill>
                <a:srgbClr val="FFFFFF"/>
              </a:solidFill>
              <a:effectLst>
                <a:outerShdw blurRad="38100" dist="38100" dir="2700000" algn="tl">
                  <a:srgbClr val="000000">
                    <a:alpha val="43137"/>
                  </a:srgbClr>
                </a:outerShdw>
              </a:effectLst>
              <a:latin typeface="Comic Sans MS" panose="030F0702030302020204" pitchFamily="66" charset="0"/>
            </a:endParaRPr>
          </a:p>
          <a:p>
            <a:br>
              <a:rPr lang="es-MX" sz="2400" b="1" dirty="0">
                <a:solidFill>
                  <a:srgbClr val="FFFFFF"/>
                </a:solidFill>
                <a:effectLst>
                  <a:outerShdw blurRad="38100" dist="38100" dir="2700000" algn="tl">
                    <a:srgbClr val="000000">
                      <a:alpha val="43137"/>
                    </a:srgbClr>
                  </a:outerShdw>
                </a:effectLst>
                <a:latin typeface="Comic Sans MS" panose="030F0702030302020204" pitchFamily="66" charset="0"/>
              </a:rPr>
            </a:br>
            <a:endParaRPr lang="es-MX" sz="2400" b="1" dirty="0">
              <a:solidFill>
                <a:srgbClr val="FFFFFF"/>
              </a:solidFill>
              <a:effectLst>
                <a:outerShdw blurRad="38100" dist="38100" dir="2700000" algn="tl">
                  <a:srgbClr val="000000">
                    <a:alpha val="43137"/>
                  </a:srgbClr>
                </a:outerShdw>
              </a:effectLst>
              <a:latin typeface="Comic Sans MS" panose="030F0702030302020204" pitchFamily="66" charset="0"/>
            </a:endParaRPr>
          </a:p>
          <a:p>
            <a:endParaRPr lang="es-MX" sz="1500" dirty="0">
              <a:solidFill>
                <a:srgbClr val="FFFFFF"/>
              </a:solidFill>
            </a:endParaRPr>
          </a:p>
        </p:txBody>
      </p:sp>
      <p:pic>
        <p:nvPicPr>
          <p:cNvPr id="1026" name="Picture 2" descr="Image for post">
            <a:extLst>
              <a:ext uri="{FF2B5EF4-FFF2-40B4-BE49-F238E27FC236}">
                <a16:creationId xmlns:a16="http://schemas.microsoft.com/office/drawing/2014/main" id="{B0C6DB08-F6A8-4A27-B2AE-CA9440B65F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0500" y="1625031"/>
            <a:ext cx="4191000" cy="4886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517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1154954" y="209551"/>
            <a:ext cx="10103595" cy="3638550"/>
          </a:xfrm>
        </p:spPr>
        <p:txBody>
          <a:bodyPr>
            <a:normAutofit fontScale="90000"/>
          </a:bodyPr>
          <a:lstStyle/>
          <a:p>
            <a:pPr algn="ctr">
              <a:lnSpc>
                <a:spcPct val="9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36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Psicoterapia Humanista</a:t>
            </a:r>
            <a:br>
              <a:rPr lang="es-MX" sz="36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36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36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Enfoque terapéutico cuyo objetivo es ayudar a los pacientes a desarrollarse eliminando  las coacciones contra su autoperfeccionamiento.</a:t>
            </a:r>
            <a:br>
              <a:rPr lang="es-MX" sz="36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endParaRPr lang="es-MX" sz="2800" dirty="0">
              <a:latin typeface="Comic Sans MS" panose="030F0702030302020204" pitchFamily="66" charset="0"/>
            </a:endParaRPr>
          </a:p>
        </p:txBody>
      </p:sp>
      <p:pic>
        <p:nvPicPr>
          <p:cNvPr id="28674" name="Picture 2" descr="Psicologia Humanista timeline | Timetoast timelines">
            <a:extLst>
              <a:ext uri="{FF2B5EF4-FFF2-40B4-BE49-F238E27FC236}">
                <a16:creationId xmlns:a16="http://schemas.microsoft.com/office/drawing/2014/main" id="{F4EF6428-E026-4822-8B3E-D69388BDE4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0075" y="2844934"/>
            <a:ext cx="3724275" cy="380351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74301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0" y="0"/>
            <a:ext cx="12191980" cy="3733800"/>
          </a:xfrm>
        </p:spPr>
        <p:txBody>
          <a:bodyPr>
            <a:normAutofit fontScale="90000"/>
          </a:bodyPr>
          <a:lstStyle/>
          <a:p>
            <a:pPr algn="ctr">
              <a:lnSpc>
                <a:spcPct val="9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31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La teoría de Carl Rogers está centrada en el concepto del sí mismo como núcleo de la personalidad.</a:t>
            </a:r>
            <a:br>
              <a:rPr lang="es-MX" sz="31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3100"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3100"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El objetivo de una persona sana es el crecimiento de autoactualización.</a:t>
            </a:r>
            <a:br>
              <a:rPr lang="es-MX" sz="3100"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3100"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El proceso de convertirse en persona.</a:t>
            </a:r>
            <a:br>
              <a:rPr lang="es-MX" sz="3100"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700"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La persona congruente funciona al más alto nivel. Abierta a la experiencia, observa a la gente y a las cosas de forma precisa, se lleva bien con los demás y tiene un alto nivel de autoestima.</a:t>
            </a:r>
            <a:br>
              <a:rPr lang="es-MX" sz="31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rPr>
            </a:br>
            <a:endParaRPr lang="es-MX" sz="3100" b="1" dirty="0">
              <a:solidFill>
                <a:schemeClr val="accent5">
                  <a:lumMod val="75000"/>
                </a:schemeClr>
              </a:solidFill>
              <a:latin typeface="Comic Sans MS" panose="030F0702030302020204" pitchFamily="66" charset="0"/>
            </a:endParaRPr>
          </a:p>
        </p:txBody>
      </p:sp>
      <p:pic>
        <p:nvPicPr>
          <p:cNvPr id="29698" name="Picture 2">
            <a:extLst>
              <a:ext uri="{FF2B5EF4-FFF2-40B4-BE49-F238E27FC236}">
                <a16:creationId xmlns:a16="http://schemas.microsoft.com/office/drawing/2014/main" id="{35B034FC-60DB-4D1B-B43C-6D727E1AFE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1350" y="3733800"/>
            <a:ext cx="5334000" cy="31242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94588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1154954" y="209550"/>
            <a:ext cx="10103595" cy="4567829"/>
          </a:xfrm>
        </p:spPr>
        <p:txBody>
          <a:bodyPr>
            <a:normAutofit fontScale="90000"/>
          </a:bodyPr>
          <a:lstStyle/>
          <a:p>
            <a:pPr algn="ctr">
              <a:lnSpc>
                <a:spcPct val="9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Abraham Maslow contribuye con la teoría de la autoactualización.</a:t>
            </a:r>
            <a:br>
              <a:rPr lang="es-MX" sz="2800" b="1" dirty="0">
                <a:effectLst>
                  <a:outerShdw blurRad="38100" dist="38100" dir="2700000" algn="tl">
                    <a:srgbClr val="000000">
                      <a:alpha val="43137"/>
                    </a:srgbClr>
                  </a:outerShdw>
                </a:effectLst>
                <a:latin typeface="Comic Sans MS" panose="030F0702030302020204" pitchFamily="66" charset="0"/>
              </a:rPr>
            </a:br>
            <a:br>
              <a:rPr lang="es-MX" sz="2800" dirty="0">
                <a:solidFill>
                  <a:schemeClr val="accent1">
                    <a:lumMod val="20000"/>
                    <a:lumOff val="80000"/>
                  </a:schemeClr>
                </a:solidFill>
                <a:effectLst>
                  <a:outerShdw blurRad="38100" dist="38100" dir="2700000" algn="tl">
                    <a:srgbClr val="000000">
                      <a:alpha val="43137"/>
                    </a:srgbClr>
                  </a:outerShdw>
                </a:effectLst>
                <a:latin typeface="Comic Sans MS" panose="030F0702030302020204" pitchFamily="66" charset="0"/>
              </a:rPr>
            </a:br>
            <a:r>
              <a:rPr lang="es-MX" sz="2800" dirty="0">
                <a:solidFill>
                  <a:schemeClr val="accent1">
                    <a:lumMod val="20000"/>
                    <a:lumOff val="80000"/>
                  </a:schemeClr>
                </a:solidFill>
                <a:effectLst>
                  <a:outerShdw blurRad="38100" dist="38100" dir="2700000" algn="tl">
                    <a:srgbClr val="000000">
                      <a:alpha val="43137"/>
                    </a:srgbClr>
                  </a:outerShdw>
                </a:effectLst>
                <a:latin typeface="Comic Sans MS" panose="030F0702030302020204" pitchFamily="66" charset="0"/>
              </a:rPr>
              <a:t>Su preocupación fue más por las personas sanas que por las enfermas.</a:t>
            </a:r>
            <a:br>
              <a:rPr lang="es-MX" sz="2800" dirty="0">
                <a:solidFill>
                  <a:schemeClr val="accent1">
                    <a:lumMod val="20000"/>
                    <a:lumOff val="80000"/>
                  </a:schemeClr>
                </a:solidFill>
                <a:effectLst>
                  <a:outerShdw blurRad="38100" dist="38100" dir="2700000" algn="tl">
                    <a:srgbClr val="000000">
                      <a:alpha val="43137"/>
                    </a:srgbClr>
                  </a:outerShdw>
                </a:effectLst>
                <a:latin typeface="Comic Sans MS" panose="030F0702030302020204" pitchFamily="66" charset="0"/>
              </a:rPr>
            </a:br>
            <a:br>
              <a:rPr lang="es-MX" sz="2800" dirty="0">
                <a:solidFill>
                  <a:schemeClr val="accent1">
                    <a:lumMod val="20000"/>
                    <a:lumOff val="80000"/>
                  </a:schemeClr>
                </a:solidFill>
                <a:effectLst>
                  <a:outerShdw blurRad="38100" dist="38100" dir="2700000" algn="tl">
                    <a:srgbClr val="000000">
                      <a:alpha val="43137"/>
                    </a:srgbClr>
                  </a:outerShdw>
                </a:effectLst>
                <a:latin typeface="Comic Sans MS" panose="030F0702030302020204" pitchFamily="66" charset="0"/>
              </a:rPr>
            </a:br>
            <a:r>
              <a:rPr lang="es-MX" sz="2800" dirty="0">
                <a:solidFill>
                  <a:schemeClr val="accent1">
                    <a:lumMod val="20000"/>
                    <a:lumOff val="80000"/>
                  </a:schemeClr>
                </a:solidFill>
                <a:effectLst>
                  <a:outerShdw blurRad="38100" dist="38100" dir="2700000" algn="tl">
                    <a:srgbClr val="000000">
                      <a:alpha val="43137"/>
                    </a:srgbClr>
                  </a:outerShdw>
                </a:effectLst>
                <a:latin typeface="Comic Sans MS" panose="030F0702030302020204" pitchFamily="66" charset="0"/>
              </a:rPr>
              <a:t>Estudio  la alegría, el entusiasmo, el amor y el bienestar.</a:t>
            </a:r>
            <a:br>
              <a:rPr lang="es-MX" sz="2800" dirty="0">
                <a:solidFill>
                  <a:schemeClr val="accent1">
                    <a:lumMod val="20000"/>
                    <a:lumOff val="80000"/>
                  </a:schemeClr>
                </a:solidFill>
                <a:effectLst>
                  <a:outerShdw blurRad="38100" dist="38100" dir="2700000" algn="tl">
                    <a:srgbClr val="000000">
                      <a:alpha val="43137"/>
                    </a:srgbClr>
                  </a:outerShdw>
                </a:effectLst>
                <a:latin typeface="Comic Sans MS" panose="030F0702030302020204" pitchFamily="66" charset="0"/>
              </a:rPr>
            </a:br>
            <a:br>
              <a:rPr lang="es-MX" sz="2800" dirty="0">
                <a:solidFill>
                  <a:schemeClr val="accent1">
                    <a:lumMod val="20000"/>
                    <a:lumOff val="80000"/>
                  </a:schemeClr>
                </a:solidFill>
                <a:effectLst>
                  <a:outerShdw blurRad="38100" dist="38100" dir="2700000" algn="tl">
                    <a:srgbClr val="000000">
                      <a:alpha val="43137"/>
                    </a:srgbClr>
                  </a:outerShdw>
                </a:effectLst>
                <a:latin typeface="Comic Sans MS" panose="030F0702030302020204" pitchFamily="66" charset="0"/>
              </a:rPr>
            </a:br>
            <a:r>
              <a:rPr lang="es-MX" sz="2800" dirty="0">
                <a:solidFill>
                  <a:schemeClr val="accent1">
                    <a:lumMod val="20000"/>
                    <a:lumOff val="80000"/>
                  </a:schemeClr>
                </a:solidFill>
                <a:effectLst>
                  <a:outerShdw blurRad="38100" dist="38100" dir="2700000" algn="tl">
                    <a:srgbClr val="000000">
                      <a:alpha val="43137"/>
                    </a:srgbClr>
                  </a:outerShdw>
                </a:effectLst>
                <a:latin typeface="Comic Sans MS" panose="030F0702030302020204" pitchFamily="66" charset="0"/>
              </a:rPr>
              <a:t>Se dedico a investigar aquellas personas creativas que se desenvolvían adecuadamente en la sociedad.</a:t>
            </a:r>
            <a:br>
              <a:rPr lang="es-MX" sz="2800" dirty="0">
                <a:solidFill>
                  <a:schemeClr val="accent1">
                    <a:lumMod val="20000"/>
                    <a:lumOff val="80000"/>
                  </a:schemeClr>
                </a:solidFill>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endParaRPr lang="es-MX" sz="2800" dirty="0">
              <a:latin typeface="Comic Sans MS" panose="030F0702030302020204" pitchFamily="66" charset="0"/>
            </a:endParaRPr>
          </a:p>
        </p:txBody>
      </p:sp>
      <p:sp>
        <p:nvSpPr>
          <p:cNvPr id="3" name="Subtítulo 2">
            <a:extLst>
              <a:ext uri="{FF2B5EF4-FFF2-40B4-BE49-F238E27FC236}">
                <a16:creationId xmlns:a16="http://schemas.microsoft.com/office/drawing/2014/main" id="{E0259571-521B-485D-A09B-46238A6C51EF}"/>
              </a:ext>
            </a:extLst>
          </p:cNvPr>
          <p:cNvSpPr>
            <a:spLocks noGrp="1"/>
          </p:cNvSpPr>
          <p:nvPr>
            <p:ph type="subTitle" idx="1"/>
          </p:nvPr>
        </p:nvSpPr>
        <p:spPr>
          <a:xfrm>
            <a:off x="1955054" y="4777379"/>
            <a:ext cx="8825658" cy="1575795"/>
          </a:xfrm>
        </p:spPr>
        <p:txBody>
          <a:bodyPr>
            <a:normAutofit/>
          </a:bodyPr>
          <a:lstStyle/>
          <a:p>
            <a:endParaRPr lang="es-MX" dirty="0">
              <a:solidFill>
                <a:schemeClr val="accent6">
                  <a:lumMod val="75000"/>
                </a:schemeClr>
              </a:solidFill>
              <a:latin typeface="Comic Sans MS" panose="030F0702030302020204" pitchFamily="66" charset="0"/>
            </a:endParaRPr>
          </a:p>
          <a:p>
            <a:endParaRPr lang="es-MX" dirty="0"/>
          </a:p>
        </p:txBody>
      </p:sp>
      <p:sp>
        <p:nvSpPr>
          <p:cNvPr id="5" name="AutoShape 2">
            <a:extLst>
              <a:ext uri="{FF2B5EF4-FFF2-40B4-BE49-F238E27FC236}">
                <a16:creationId xmlns:a16="http://schemas.microsoft.com/office/drawing/2014/main" id="{548A65ED-AB25-468C-AB6E-E85394735FDC}"/>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2770" name="Picture 2" descr="Qué es la creatividad? 10 signos que dicen que eres una persona creativa -  Como Funciona Que">
            <a:extLst>
              <a:ext uri="{FF2B5EF4-FFF2-40B4-BE49-F238E27FC236}">
                <a16:creationId xmlns:a16="http://schemas.microsoft.com/office/drawing/2014/main" id="{0759B604-D4D1-4F8F-9ACD-603DA6C0DF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9756" y="3980954"/>
            <a:ext cx="4267994" cy="266749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1892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1" y="0"/>
            <a:ext cx="6438899" cy="6858000"/>
          </a:xfrm>
        </p:spPr>
        <p:txBody>
          <a:bodyPr>
            <a:normAutofit fontScale="90000"/>
          </a:bodyPr>
          <a:lstStyle/>
          <a:p>
            <a:pPr algn="ctr">
              <a:lnSpc>
                <a:spcPct val="15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La teoría de Maslow de la motivación humana descansa en la existencia de una jerarquía de necesidades.</a:t>
            </a:r>
            <a:br>
              <a:rPr lang="es-MX" sz="28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Necesidades D (Corrigen deficiencias)</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Necesidades B (Consiguen un nivel más alto en la existencia)</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2800" dirty="0">
              <a:latin typeface="Comic Sans MS" panose="030F0702030302020204" pitchFamily="66" charset="0"/>
            </a:endParaRPr>
          </a:p>
        </p:txBody>
      </p:sp>
      <p:pic>
        <p:nvPicPr>
          <p:cNvPr id="33794" name="Picture 2" descr="Pirámide de Maslow - Qué es, definición y concepto | Economipedia">
            <a:extLst>
              <a:ext uri="{FF2B5EF4-FFF2-40B4-BE49-F238E27FC236}">
                <a16:creationId xmlns:a16="http://schemas.microsoft.com/office/drawing/2014/main" id="{6AB01DC5-7A94-4543-9CC3-A870C0F671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38900" y="800100"/>
            <a:ext cx="5479805" cy="53530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56247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0" y="0"/>
            <a:ext cx="12191980" cy="6857990"/>
          </a:xfrm>
        </p:spPr>
        <p:txBody>
          <a:bodyPr>
            <a:normAutofit fontScale="90000"/>
          </a:bodyPr>
          <a:lstStyle/>
          <a:p>
            <a:pPr algn="ctr">
              <a:lnSpc>
                <a:spcPct val="15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3.2.4. </a:t>
            </a: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TEORÍA COGNOSCITIVA</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Se ocupa de como la mente procesa la información. </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Según la cual la incompatibilidad entre nuestros pensamientos y nuestras acciones puede causar incomodidad, que luego intentamos reducir.</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Se orienta a la comprensión de las cosas basándose en la percepción de los objetos y de las relaciones e interacciones entre ellos.</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2800" dirty="0">
              <a:latin typeface="Comic Sans MS" panose="030F0702030302020204" pitchFamily="66" charset="0"/>
            </a:endParaRPr>
          </a:p>
        </p:txBody>
      </p:sp>
    </p:spTree>
    <p:extLst>
      <p:ext uri="{BB962C8B-B14F-4D97-AF65-F5344CB8AC3E}">
        <p14:creationId xmlns:p14="http://schemas.microsoft.com/office/powerpoint/2010/main" val="21897360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0" y="209550"/>
            <a:ext cx="12191980" cy="6648440"/>
          </a:xfrm>
        </p:spPr>
        <p:txBody>
          <a:bodyPr>
            <a:normAutofit fontScale="90000"/>
          </a:bodyPr>
          <a:lstStyle/>
          <a:p>
            <a:pPr algn="ctr">
              <a:lnSpc>
                <a:spcPct val="15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REPRESENTANTES DE LA TEORÍA COGNOSCITIVA</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Jean Piaget</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Lev </a:t>
            </a:r>
            <a:r>
              <a:rPr lang="es-MX" sz="2800" b="1" dirty="0" err="1">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Vigotsky</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David Ausubel</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Howard Gardner</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Erick Erickson</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Jerome Bruner</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Robert Gagné</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2800" dirty="0">
              <a:latin typeface="Comic Sans MS" panose="030F0702030302020204" pitchFamily="66" charset="0"/>
            </a:endParaRPr>
          </a:p>
        </p:txBody>
      </p:sp>
      <p:pic>
        <p:nvPicPr>
          <p:cNvPr id="34818" name="Picture 2" descr="Según Jean Piaget, estas son las 4 etapas del desarrollo cognitivo - Elige  Educar">
            <a:extLst>
              <a:ext uri="{FF2B5EF4-FFF2-40B4-BE49-F238E27FC236}">
                <a16:creationId xmlns:a16="http://schemas.microsoft.com/office/drawing/2014/main" id="{C608943E-5DA5-4CD0-9F85-7B2A1C9723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02800" y="1762120"/>
            <a:ext cx="2103438" cy="1443688"/>
          </a:xfrm>
          <a:prstGeom prst="rect">
            <a:avLst/>
          </a:prstGeom>
          <a:noFill/>
          <a:extLst>
            <a:ext uri="{909E8E84-426E-40DD-AFC4-6F175D3DCCD1}">
              <a14:hiddenFill xmlns:a14="http://schemas.microsoft.com/office/drawing/2010/main">
                <a:solidFill>
                  <a:srgbClr val="FFFFFF"/>
                </a:solidFill>
              </a14:hiddenFill>
            </a:ext>
          </a:extLst>
        </p:spPr>
      </p:pic>
      <p:pic>
        <p:nvPicPr>
          <p:cNvPr id="35842" name="Picture 2" descr="Lev Vygotsky y las raíces del lenguaje - La perspectiva vygotskyana">
            <a:extLst>
              <a:ext uri="{FF2B5EF4-FFF2-40B4-BE49-F238E27FC236}">
                <a16:creationId xmlns:a16="http://schemas.microsoft.com/office/drawing/2014/main" id="{0B4427A5-C23C-4CFD-8FA7-9E2975E264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02801" y="3415348"/>
            <a:ext cx="2362200" cy="1817052"/>
          </a:xfrm>
          <a:prstGeom prst="rect">
            <a:avLst/>
          </a:prstGeom>
          <a:noFill/>
          <a:extLst>
            <a:ext uri="{909E8E84-426E-40DD-AFC4-6F175D3DCCD1}">
              <a14:hiddenFill xmlns:a14="http://schemas.microsoft.com/office/drawing/2010/main">
                <a:solidFill>
                  <a:srgbClr val="FFFFFF"/>
                </a:solidFill>
              </a14:hiddenFill>
            </a:ext>
          </a:extLst>
        </p:spPr>
      </p:pic>
      <p:pic>
        <p:nvPicPr>
          <p:cNvPr id="36866" name="Picture 2" descr="▷ Biografía de AUSUBEL, DAVID PAUL (1918-2008)【PsicoActiva】">
            <a:extLst>
              <a:ext uri="{FF2B5EF4-FFF2-40B4-BE49-F238E27FC236}">
                <a16:creationId xmlns:a16="http://schemas.microsoft.com/office/drawing/2014/main" id="{AE5BC2AD-FFC8-4045-B6C8-6FA9ED531F4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02800" y="5219700"/>
            <a:ext cx="248920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37890" name="Picture 2" descr="Howard Garner - Mapa Mental">
            <a:extLst>
              <a:ext uri="{FF2B5EF4-FFF2-40B4-BE49-F238E27FC236}">
                <a16:creationId xmlns:a16="http://schemas.microsoft.com/office/drawing/2014/main" id="{52FB366C-0865-49CD-9212-E7A61002992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33303" y="5219686"/>
            <a:ext cx="2169477" cy="1443688"/>
          </a:xfrm>
          <a:prstGeom prst="rect">
            <a:avLst/>
          </a:prstGeom>
          <a:noFill/>
          <a:extLst>
            <a:ext uri="{909E8E84-426E-40DD-AFC4-6F175D3DCCD1}">
              <a14:hiddenFill xmlns:a14="http://schemas.microsoft.com/office/drawing/2010/main">
                <a:solidFill>
                  <a:srgbClr val="FFFFFF"/>
                </a:solidFill>
              </a14:hiddenFill>
            </a:ext>
          </a:extLst>
        </p:spPr>
      </p:pic>
      <p:pic>
        <p:nvPicPr>
          <p:cNvPr id="38914" name="Picture 2" descr="Erik Erikson - Wikipedia, la enciclopedia libre">
            <a:extLst>
              <a:ext uri="{FF2B5EF4-FFF2-40B4-BE49-F238E27FC236}">
                <a16:creationId xmlns:a16="http://schemas.microsoft.com/office/drawing/2014/main" id="{7551CC8B-85D7-4BB4-882B-2F47C2F07DB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62864" y="5219686"/>
            <a:ext cx="1981209" cy="1638304"/>
          </a:xfrm>
          <a:prstGeom prst="rect">
            <a:avLst/>
          </a:prstGeom>
          <a:noFill/>
          <a:extLst>
            <a:ext uri="{909E8E84-426E-40DD-AFC4-6F175D3DCCD1}">
              <a14:hiddenFill xmlns:a14="http://schemas.microsoft.com/office/drawing/2010/main">
                <a:solidFill>
                  <a:srgbClr val="FFFFFF"/>
                </a:solidFill>
              </a14:hiddenFill>
            </a:ext>
          </a:extLst>
        </p:spPr>
      </p:pic>
      <p:pic>
        <p:nvPicPr>
          <p:cNvPr id="39938" name="Picture 2" descr="Jerome Bruner: biografía del impulsor de la revolución cognitiva">
            <a:extLst>
              <a:ext uri="{FF2B5EF4-FFF2-40B4-BE49-F238E27FC236}">
                <a16:creationId xmlns:a16="http://schemas.microsoft.com/office/drawing/2014/main" id="{B90D5D14-0108-4D11-B582-66611B702BC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401" y="3994145"/>
            <a:ext cx="2727313" cy="2863845"/>
          </a:xfrm>
          <a:prstGeom prst="rect">
            <a:avLst/>
          </a:prstGeom>
          <a:noFill/>
          <a:extLst>
            <a:ext uri="{909E8E84-426E-40DD-AFC4-6F175D3DCCD1}">
              <a14:hiddenFill xmlns:a14="http://schemas.microsoft.com/office/drawing/2010/main">
                <a:solidFill>
                  <a:srgbClr val="FFFFFF"/>
                </a:solidFill>
              </a14:hiddenFill>
            </a:ext>
          </a:extLst>
        </p:spPr>
      </p:pic>
      <p:pic>
        <p:nvPicPr>
          <p:cNvPr id="40962" name="Picture 2" descr="Robert M. Gagné: biografía y teoría constructivista del aprendizaje -  Lifeder">
            <a:extLst>
              <a:ext uri="{FF2B5EF4-FFF2-40B4-BE49-F238E27FC236}">
                <a16:creationId xmlns:a16="http://schemas.microsoft.com/office/drawing/2014/main" id="{F909B565-1E2C-49CC-9F25-BD6E12D34FA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800" y="1660520"/>
            <a:ext cx="1962150" cy="2333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40540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0" y="167269"/>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0" y="209550"/>
            <a:ext cx="12191980" cy="4567829"/>
          </a:xfrm>
        </p:spPr>
        <p:txBody>
          <a:bodyPr>
            <a:normAutofit fontScale="90000"/>
          </a:bodyPr>
          <a:lstStyle/>
          <a:p>
            <a:pPr algn="ctr">
              <a:lnSpc>
                <a:spcPct val="9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Jean Piaget</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Aporta la teoría del desarrollo cognitivo: Habla sobre la naturaleza y el desarrollo de la inteligencia humana.</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Plantea 4 etapas del desarrollo:</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1. Etapa sensorio motora</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2. Etapa pre operacional</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3. Etapa de operaciones concretas</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4. Etapa de operaciones formales</a:t>
            </a: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endParaRPr lang="es-MX" sz="2800" dirty="0">
              <a:latin typeface="Comic Sans MS" panose="030F0702030302020204" pitchFamily="66" charset="0"/>
            </a:endParaRPr>
          </a:p>
        </p:txBody>
      </p:sp>
      <p:pic>
        <p:nvPicPr>
          <p:cNvPr id="43010" name="Picture 2" descr="ETAPAS DEL DESARROLLO COGNITIVO DE JEAN PIAGET timeline | Timetoast  timelines">
            <a:extLst>
              <a:ext uri="{FF2B5EF4-FFF2-40B4-BE49-F238E27FC236}">
                <a16:creationId xmlns:a16="http://schemas.microsoft.com/office/drawing/2014/main" id="{63756B46-2EBA-4D43-A9E7-B12D9B5C44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6358" y="4431211"/>
            <a:ext cx="5359263" cy="247865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10434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0" y="209550"/>
            <a:ext cx="12191980" cy="6648450"/>
          </a:xfrm>
        </p:spPr>
        <p:txBody>
          <a:bodyPr>
            <a:normAutofit fontScale="90000"/>
          </a:bodyPr>
          <a:lstStyle/>
          <a:p>
            <a:pPr algn="ctr">
              <a:lnSpc>
                <a:spcPct val="15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Lev Vygotsky</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En la teoría de </a:t>
            </a:r>
            <a:r>
              <a:rPr lang="es-MX" sz="2800" b="1" dirty="0" err="1">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Vigotsky</a:t>
            </a: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 la cultura tiene un papel preponderante. Y señala que el desarrollo individual no se puede entender sin referencia al medio social, en el que el infante se incluye.</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Habla de la internalización , es decir, la apropiación gradual de la cultura.</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endParaRPr lang="es-MX" sz="2800" dirty="0">
              <a:latin typeface="Comic Sans MS" panose="030F0702030302020204" pitchFamily="66" charset="0"/>
            </a:endParaRPr>
          </a:p>
        </p:txBody>
      </p:sp>
      <p:pic>
        <p:nvPicPr>
          <p:cNvPr id="44034" name="Picture 2" descr="Lev Vygotsky - Psicologia Educativa">
            <a:extLst>
              <a:ext uri="{FF2B5EF4-FFF2-40B4-BE49-F238E27FC236}">
                <a16:creationId xmlns:a16="http://schemas.microsoft.com/office/drawing/2014/main" id="{C0399CAA-C4D4-49A0-B4B5-84D2CF236F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5663" y="4533900"/>
            <a:ext cx="2162175" cy="21145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29496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0" y="0"/>
            <a:ext cx="12192000" cy="4321173"/>
          </a:xfrm>
        </p:spPr>
        <p:txBody>
          <a:bodyPr>
            <a:normAutofit fontScale="90000"/>
          </a:bodyPr>
          <a:lstStyle/>
          <a:p>
            <a:pPr algn="ctr">
              <a:lnSpc>
                <a:spcPct val="9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David P. Ausubel </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Diferencia dos tipos de aprendizaje:</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1. El que se refiere al modo en que se adquiere el conocimiento.</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2. El relativo a la forma en que el conocimiento es subsecuentemente incorporado en la estructura de conocimientos o estructuras cognitiva del educando.</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Habla del aprendizaje significativo: cuando los nuevos contenidos tienen un significado a la luz de los conocimientos que ya se tienen.</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2800" dirty="0">
              <a:latin typeface="Comic Sans MS" panose="030F0702030302020204" pitchFamily="66" charset="0"/>
            </a:endParaRPr>
          </a:p>
        </p:txBody>
      </p:sp>
      <p:sp>
        <p:nvSpPr>
          <p:cNvPr id="3" name="Subtítulo 2">
            <a:extLst>
              <a:ext uri="{FF2B5EF4-FFF2-40B4-BE49-F238E27FC236}">
                <a16:creationId xmlns:a16="http://schemas.microsoft.com/office/drawing/2014/main" id="{E0259571-521B-485D-A09B-46238A6C51EF}"/>
              </a:ext>
            </a:extLst>
          </p:cNvPr>
          <p:cNvSpPr>
            <a:spLocks noGrp="1"/>
          </p:cNvSpPr>
          <p:nvPr>
            <p:ph type="subTitle" idx="1"/>
          </p:nvPr>
        </p:nvSpPr>
        <p:spPr>
          <a:xfrm>
            <a:off x="10591800" y="4826000"/>
            <a:ext cx="188912" cy="1527174"/>
          </a:xfrm>
        </p:spPr>
        <p:txBody>
          <a:bodyPr>
            <a:normAutofit/>
          </a:bodyPr>
          <a:lstStyle/>
          <a:p>
            <a:endParaRPr lang="es-MX" dirty="0">
              <a:solidFill>
                <a:schemeClr val="accent6">
                  <a:lumMod val="75000"/>
                </a:schemeClr>
              </a:solidFill>
              <a:latin typeface="Comic Sans MS" panose="030F0702030302020204" pitchFamily="66" charset="0"/>
            </a:endParaRPr>
          </a:p>
          <a:p>
            <a:endParaRPr lang="es-MX" dirty="0"/>
          </a:p>
        </p:txBody>
      </p:sp>
      <p:pic>
        <p:nvPicPr>
          <p:cNvPr id="45058" name="Picture 2" descr="Ejemplo práctico de la teoría de la asimilación de David Ausubel.... |  Download Scientific Diagram">
            <a:extLst>
              <a:ext uri="{FF2B5EF4-FFF2-40B4-BE49-F238E27FC236}">
                <a16:creationId xmlns:a16="http://schemas.microsoft.com/office/drawing/2014/main" id="{AF4CB628-C998-478A-8C07-A3A5703F7F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7112" y="4427728"/>
            <a:ext cx="5613400" cy="243027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88799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0" y="209550"/>
            <a:ext cx="12191980" cy="4567829"/>
          </a:xfrm>
        </p:spPr>
        <p:txBody>
          <a:bodyPr>
            <a:normAutofit fontScale="90000"/>
          </a:bodyPr>
          <a:lstStyle/>
          <a:p>
            <a:pPr algn="ctr">
              <a:lnSpc>
                <a:spcPct val="9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Howard Gardner</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Aporta la teoría de las inteligencias múltiples.</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Destaca que no existe una inteligencia única, sino varias, las cuales marcan las potencialidades y acentos significativos de cada individuo, trazados por las fortalezas y debilidades en toda una serie de escenarios de expansión de la inteligencia.</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endParaRPr lang="es-MX" sz="2800" dirty="0">
              <a:latin typeface="Comic Sans MS" panose="030F0702030302020204" pitchFamily="66" charset="0"/>
            </a:endParaRPr>
          </a:p>
        </p:txBody>
      </p:sp>
      <p:pic>
        <p:nvPicPr>
          <p:cNvPr id="46082" name="Picture 2" descr="9 Tipos de Inteligencia según Gardner y Ejemplos - Infografía y Video">
            <a:extLst>
              <a:ext uri="{FF2B5EF4-FFF2-40B4-BE49-F238E27FC236}">
                <a16:creationId xmlns:a16="http://schemas.microsoft.com/office/drawing/2014/main" id="{131264D8-BE72-4FDD-B0D4-7B66523173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2890" y="3213080"/>
            <a:ext cx="3644910" cy="3644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77552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0" y="0"/>
            <a:ext cx="10424160" cy="4567829"/>
          </a:xfrm>
        </p:spPr>
        <p:txBody>
          <a:bodyPr>
            <a:normAutofit fontScale="90000"/>
          </a:bodyPr>
          <a:lstStyle/>
          <a:p>
            <a:pPr algn="ct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31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31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31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31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31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31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31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Teorías de la personalidad</a:t>
            </a:r>
            <a:br>
              <a:rPr lang="es-MX" sz="31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31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31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¿Qué es una teoría?</a:t>
            </a:r>
            <a:br>
              <a:rPr lang="es-MX" sz="31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31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31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31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Es un conjunto de hipótesis, postulados y modelos que relacionan los datos empíricos de un sistema y permiten comprender sus interrelaciones y hacer predicciones sobre el desarrollo futuro</a:t>
            </a: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2800" dirty="0">
              <a:latin typeface="Comic Sans MS" panose="030F0702030302020204" pitchFamily="66" charset="0"/>
            </a:endParaRPr>
          </a:p>
        </p:txBody>
      </p:sp>
      <p:pic>
        <p:nvPicPr>
          <p:cNvPr id="4098" name="Picture 2" descr="Cómo se formula correctamente una hipótesis? - Guioteca">
            <a:extLst>
              <a:ext uri="{FF2B5EF4-FFF2-40B4-BE49-F238E27FC236}">
                <a16:creationId xmlns:a16="http://schemas.microsoft.com/office/drawing/2014/main" id="{46348D49-CE15-43CA-9D8B-46AC6D1EC13A}"/>
              </a:ext>
            </a:extLst>
          </p:cNvPr>
          <p:cNvPicPr>
            <a:picLocks noChangeAspect="1" noChangeArrowheads="1"/>
          </p:cNvPicPr>
          <p:nvPr/>
        </p:nvPicPr>
        <p:blipFill>
          <a:blip r:embed="rId2">
            <a:alphaModFix amt="50000"/>
            <a:extLst>
              <a:ext uri="{BEBA8EAE-BF5A-486C-A8C5-ECC9F3942E4B}">
                <a14:imgProps xmlns:a14="http://schemas.microsoft.com/office/drawing/2010/main">
                  <a14:imgLayer r:embed="rId3">
                    <a14:imgEffect>
                      <a14:artisticMosiaicBubbles/>
                    </a14:imgEffect>
                  </a14:imgLayer>
                </a14:imgProps>
              </a:ext>
              <a:ext uri="{28A0092B-C50C-407E-A947-70E740481C1C}">
                <a14:useLocalDpi xmlns:a14="http://schemas.microsoft.com/office/drawing/2010/main" val="0"/>
              </a:ext>
            </a:extLst>
          </a:blip>
          <a:srcRect/>
          <a:stretch>
            <a:fillRect/>
          </a:stretch>
        </p:blipFill>
        <p:spPr bwMode="auto">
          <a:xfrm>
            <a:off x="4046451" y="4834837"/>
            <a:ext cx="2962275" cy="1543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00413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0" y="0"/>
            <a:ext cx="12192000" cy="4927600"/>
          </a:xfrm>
        </p:spPr>
        <p:txBody>
          <a:bodyPr>
            <a:normAutofit fontScale="90000"/>
          </a:bodyPr>
          <a:lstStyle/>
          <a:p>
            <a:pPr algn="ct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Erik Erikson: Aporta la teoría del Desarrollo Psicosocial </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Reinterpreta las fases psicosexuales de Freud</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effectLst>
                  <a:outerShdw blurRad="38100" dist="38100" dir="2700000" algn="tl">
                    <a:srgbClr val="000000">
                      <a:alpha val="43137"/>
                    </a:srgbClr>
                  </a:outerShdw>
                </a:effectLst>
                <a:latin typeface="Comic Sans MS" panose="030F0702030302020204" pitchFamily="66" charset="0"/>
              </a:rPr>
              <a:t>1. Enfatizo la comprensión del YO</a:t>
            </a:r>
            <a:br>
              <a:rPr lang="es-MX" sz="2800" b="1" dirty="0">
                <a:effectLst>
                  <a:outerShdw blurRad="38100" dist="38100" dir="2700000" algn="tl">
                    <a:srgbClr val="000000">
                      <a:alpha val="43137"/>
                    </a:srgbClr>
                  </a:outerShdw>
                </a:effectLst>
                <a:latin typeface="Comic Sans MS" panose="030F0702030302020204" pitchFamily="66" charset="0"/>
              </a:rPr>
            </a:br>
            <a:r>
              <a:rPr lang="es-MX" sz="2800" b="1" dirty="0">
                <a:effectLst>
                  <a:outerShdw blurRad="38100" dist="38100" dir="2700000" algn="tl">
                    <a:srgbClr val="000000">
                      <a:alpha val="43137"/>
                    </a:srgbClr>
                  </a:outerShdw>
                </a:effectLst>
                <a:latin typeface="Comic Sans MS" panose="030F0702030302020204" pitchFamily="66" charset="0"/>
              </a:rPr>
              <a:t>2. Puso en relieve las etapas de desarrollo psicosexual de Freud</a:t>
            </a:r>
            <a:br>
              <a:rPr lang="es-MX" sz="2800" b="1" dirty="0">
                <a:effectLst>
                  <a:outerShdw blurRad="38100" dist="38100" dir="2700000" algn="tl">
                    <a:srgbClr val="000000">
                      <a:alpha val="43137"/>
                    </a:srgbClr>
                  </a:outerShdw>
                </a:effectLst>
                <a:latin typeface="Comic Sans MS" panose="030F0702030302020204" pitchFamily="66" charset="0"/>
              </a:rPr>
            </a:br>
            <a:r>
              <a:rPr lang="es-MX" sz="2800" b="1" dirty="0">
                <a:effectLst>
                  <a:outerShdw blurRad="38100" dist="38100" dir="2700000" algn="tl">
                    <a:srgbClr val="000000">
                      <a:alpha val="43137"/>
                    </a:srgbClr>
                  </a:outerShdw>
                </a:effectLst>
                <a:latin typeface="Comic Sans MS" panose="030F0702030302020204" pitchFamily="66" charset="0"/>
              </a:rPr>
              <a:t>3. Propuso el concepto de desarrollo de la personalidad desde la infancia a la vejez</a:t>
            </a:r>
            <a:br>
              <a:rPr lang="es-MX" sz="2800" b="1" dirty="0">
                <a:effectLst>
                  <a:outerShdw blurRad="38100" dist="38100" dir="2700000" algn="tl">
                    <a:srgbClr val="000000">
                      <a:alpha val="43137"/>
                    </a:srgbClr>
                  </a:outerShdw>
                </a:effectLst>
                <a:latin typeface="Comic Sans MS" panose="030F0702030302020204" pitchFamily="66" charset="0"/>
              </a:rPr>
            </a:br>
            <a:r>
              <a:rPr lang="es-MX" sz="2800" b="1" dirty="0">
                <a:effectLst>
                  <a:outerShdw blurRad="38100" dist="38100" dir="2700000" algn="tl">
                    <a:srgbClr val="000000">
                      <a:alpha val="43137"/>
                    </a:srgbClr>
                  </a:outerShdw>
                </a:effectLst>
                <a:latin typeface="Comic Sans MS" panose="030F0702030302020204" pitchFamily="66" charset="0"/>
              </a:rPr>
              <a:t>4. Investigó acerca del impacto de la cultura, de la sociedad y de la historia</a:t>
            </a: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endParaRPr lang="es-MX" sz="2800" dirty="0">
              <a:latin typeface="Comic Sans MS" panose="030F0702030302020204" pitchFamily="66" charset="0"/>
            </a:endParaRPr>
          </a:p>
        </p:txBody>
      </p:sp>
      <p:pic>
        <p:nvPicPr>
          <p:cNvPr id="47106" name="Picture 2" descr="Teoría Psicosocial Erik Erikson, lo cual están clasificadas en 8 etapas by  Rafaela Cabeza on Prezi Next">
            <a:extLst>
              <a:ext uri="{FF2B5EF4-FFF2-40B4-BE49-F238E27FC236}">
                <a16:creationId xmlns:a16="http://schemas.microsoft.com/office/drawing/2014/main" id="{4FE1BDC7-FD28-40F4-B4C2-B9AC03BBE4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6325" y="4073669"/>
            <a:ext cx="4959350" cy="2784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33042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1154954" y="209550"/>
            <a:ext cx="10103595" cy="4567829"/>
          </a:xfrm>
        </p:spPr>
        <p:txBody>
          <a:bodyPr>
            <a:normAutofit fontScale="90000"/>
          </a:bodyPr>
          <a:lstStyle/>
          <a:p>
            <a:pPr algn="ctr">
              <a:lnSpc>
                <a:spcPct val="9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Jerome Bruner</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75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Aporta los modelos de representación mental y de realidad</a:t>
            </a: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1. Representación actuante.</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2. Representación icónica.</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3. Representación simbólica</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endParaRPr lang="es-MX" sz="2800" dirty="0">
              <a:latin typeface="Comic Sans MS" panose="030F0702030302020204" pitchFamily="66" charset="0"/>
            </a:endParaRPr>
          </a:p>
        </p:txBody>
      </p:sp>
      <p:pic>
        <p:nvPicPr>
          <p:cNvPr id="48130" name="Picture 2" descr="Aportes y limitaciones – Jerome Bruner">
            <a:extLst>
              <a:ext uri="{FF2B5EF4-FFF2-40B4-BE49-F238E27FC236}">
                <a16:creationId xmlns:a16="http://schemas.microsoft.com/office/drawing/2014/main" id="{F49CC04F-8ABE-4A0D-9AF2-752D6EF8A8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599" y="3632200"/>
            <a:ext cx="5695951" cy="301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89837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EF069A7-81F9-4F0F-A6C8-6BE5176A7824}"/>
              </a:ext>
            </a:extLst>
          </p:cNvPr>
          <p:cNvSpPr>
            <a:spLocks noGrp="1"/>
          </p:cNvSpPr>
          <p:nvPr>
            <p:ph idx="1"/>
          </p:nvPr>
        </p:nvSpPr>
        <p:spPr>
          <a:xfrm>
            <a:off x="0" y="0"/>
            <a:ext cx="12192000" cy="6858000"/>
          </a:xfrm>
        </p:spPr>
        <p:txBody>
          <a:bodyPr>
            <a:normAutofit/>
          </a:bodyPr>
          <a:lstStyle/>
          <a:p>
            <a:pPr algn="ctr"/>
            <a:r>
              <a:rPr lang="es-MX" sz="2400" dirty="0">
                <a:latin typeface="Comic Sans MS" panose="030F0702030302020204" pitchFamily="66" charset="0"/>
              </a:rPr>
              <a:t>Robert M. Gagné</a:t>
            </a:r>
          </a:p>
          <a:p>
            <a:pPr algn="ctr"/>
            <a:endParaRPr lang="es-MX" sz="2400" dirty="0">
              <a:latin typeface="Comic Sans MS" panose="030F0702030302020204" pitchFamily="66" charset="0"/>
            </a:endParaRPr>
          </a:p>
          <a:p>
            <a:pPr algn="ctr"/>
            <a:r>
              <a:rPr lang="es-MX" sz="2400" dirty="0">
                <a:latin typeface="Comic Sans MS" panose="030F0702030302020204" pitchFamily="66" charset="0"/>
              </a:rPr>
              <a:t>Aporta la teoría del aprendizaje, sostiene la existencia de distintos tipos o niveles de aprendizaje, los que necesitan diferente tipo de instrucción:</a:t>
            </a:r>
          </a:p>
          <a:p>
            <a:pPr algn="ctr"/>
            <a:r>
              <a:rPr lang="es-MX" sz="2400" dirty="0">
                <a:latin typeface="Comic Sans MS" panose="030F0702030302020204" pitchFamily="66" charset="0"/>
              </a:rPr>
              <a:t>Información verbal</a:t>
            </a:r>
          </a:p>
          <a:p>
            <a:pPr algn="ctr"/>
            <a:r>
              <a:rPr lang="es-MX" sz="2400" dirty="0">
                <a:latin typeface="Comic Sans MS" panose="030F0702030302020204" pitchFamily="66" charset="0"/>
              </a:rPr>
              <a:t>Habilidades intelectuales}</a:t>
            </a:r>
          </a:p>
          <a:p>
            <a:pPr algn="ctr"/>
            <a:r>
              <a:rPr lang="es-MX" sz="2400" dirty="0">
                <a:latin typeface="Comic Sans MS" panose="030F0702030302020204" pitchFamily="66" charset="0"/>
              </a:rPr>
              <a:t>Estrategias cognitivas</a:t>
            </a:r>
          </a:p>
          <a:p>
            <a:pPr algn="ctr"/>
            <a:r>
              <a:rPr lang="es-MX" sz="2400" dirty="0">
                <a:latin typeface="Comic Sans MS" panose="030F0702030302020204" pitchFamily="66" charset="0"/>
              </a:rPr>
              <a:t>Habilidades motoras</a:t>
            </a:r>
          </a:p>
          <a:p>
            <a:pPr algn="ctr"/>
            <a:r>
              <a:rPr lang="es-MX" sz="2400" dirty="0">
                <a:latin typeface="Comic Sans MS" panose="030F0702030302020204" pitchFamily="66" charset="0"/>
              </a:rPr>
              <a:t>Actitudes </a:t>
            </a:r>
          </a:p>
        </p:txBody>
      </p:sp>
      <p:pic>
        <p:nvPicPr>
          <p:cNvPr id="49154" name="Picture 2" descr="Principios de la Teoría de Gagne - YouTube">
            <a:extLst>
              <a:ext uri="{FF2B5EF4-FFF2-40B4-BE49-F238E27FC236}">
                <a16:creationId xmlns:a16="http://schemas.microsoft.com/office/drawing/2014/main" id="{C5456800-4350-4537-815A-D38AF2ADD2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1913" y="4537075"/>
            <a:ext cx="2466975" cy="1847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2764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0" y="209550"/>
            <a:ext cx="12192000" cy="6648450"/>
          </a:xfrm>
        </p:spPr>
        <p:txBody>
          <a:bodyPr>
            <a:normAutofit fontScale="90000"/>
          </a:bodyPr>
          <a:lstStyle/>
          <a:p>
            <a:pPr>
              <a:lnSpc>
                <a:spcPct val="9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Referencias de imágenes.</a:t>
            </a: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Imagen 1. Recuperado de </a:t>
            </a: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hlinkClick r:id="rId3">
                  <a:extLst>
                    <a:ext uri="{A12FA001-AC4F-418D-AE19-62706E023703}">
                      <ahyp:hlinkClr xmlns:ahyp="http://schemas.microsoft.com/office/drawing/2018/hyperlinkcolor" val="tx"/>
                    </a:ext>
                  </a:extLst>
                </a:hlinkClick>
              </a:rPr>
              <a:t>https://medium.com/psicopatolog%C3%ADa-y-personalidad-2018-1/qu%C3%A9-es-personalidad-c10c38205e95</a:t>
            </a: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Imagen 2. Recuperado de https://www.google.com/search?q=hipotesis&amp;sxsrf=ALeKk00yrJBww73lXYuzkZLDFkGpGCFuNQ:1601396240944&amp;source=lnms&amp;tbm=isch&amp;sa=X&amp;ved=2ahUKEwjkytfw4Y7sAhVKXKwKHZMPDT0Q_AUoAXoECA4QAw&amp;biw=838&amp;bih=922#imgrc=KXgYRydEygHdeM</a:t>
            </a: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Imagen 3. Recuperado de </a:t>
            </a: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hlinkClick r:id="rId4"/>
              </a:rPr>
              <a:t>https://www.google.com/search?q=skinner&amp;sxsrf=ALeKk01fxknnp0dXL8sZqZycdgPFlL4aJw:1601396827538&amp;source=lnms&amp;tbm=isch&amp;sa=X&amp;ved=2ahUKEwjDx7KI5I7sAhUCnKwKHT7mB_gQ_AUoAXoECA4QAw&amp;biw=838&amp;bih=922#imgrc=wjxKSHs7VyulZM</a:t>
            </a: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Imagen 4. Recuperado de </a:t>
            </a: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hlinkClick r:id="rId5"/>
              </a:rPr>
              <a:t>https://www.google.com/search?q=recompensas&amp;sxsrf=ALeKk0078aWHJfPkYlAVOOVSLJObXmmYzw:1601397942124&amp;source=lnms&amp;tbm=isch&amp;sa=X&amp;ved=2ahUKEwjXwO-b6I7sAhVTVc0KHQ9VBW4Q_AUoAXoECAUQAw&amp;biw=838&amp;bih=922#imgrc=Uu3ROBucrCo1YM</a:t>
            </a: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Imagen 5. Recuperado de </a:t>
            </a: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hlinkClick r:id="rId6"/>
              </a:rPr>
              <a:t>https://www.google.com/search?q=estimulo+respuesta+de+skinner&amp;sxsrf=ALeKk03ZVgTUA5pwrnS1UykX0rRYBhT74g:1601398365854&amp;source=lnms&amp;tbm=isch&amp;sa=X&amp;ved=2ahUKEwj-gPbl6Y7sAhUMd6wKHcFDA3EQ_AUoAXoECBIQAw&amp;biw=838&amp;bih=922#imgrc=mnniLAUuS7Y3zM</a:t>
            </a: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Imagen 6. Recuperado de </a:t>
            </a: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hlinkClick r:id="rId7"/>
              </a:rPr>
              <a:t>https://www.google.com/search?q=conductismo&amp;sxsrf=ALeKk01z5kGhN2P6jqMYGaYiVd7YAJKuWA:1601399941861&amp;source=lnms&amp;tbm=isch&amp;sa=X&amp;ved=2ahUKEwjB5rXV747sAhWKAp0JHes1AiwQ_AUoAXoECA4QAw&amp;biw=838&amp;bih=922#imgrc=3XPNNMIlwRMScM</a:t>
            </a: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Imagen 7. Recuperada dehttps://www.google.com/search?q=freud&amp;tbm=isch&amp;ved=2ahUKEwjG2_L1-I7sAhVFR6wKHVLOA4YQ2-cCegQIABAA&amp;oq=freud&amp;gs_lcp=CgNpbWcQAzIHCAAQsQMQQzIFCAAQsQMyAggAMgIIADICCAAyAggAMgIIADICCAAyAggAMgIIADoECCMQJzoECAAQQzoHCCMQ6gIQJ1DMF1jkJ2DsKWgBcAB4A4ABgAGIAZIMkgEDNi45mAEAoAEBqgELZ3dzLXdpei1pbWewAQrAAQE&amp;sclient=img&amp;ei=OXZzX4bbNcWOsQXSnI-wCA&amp;bih=922&amp;biw=838</a:t>
            </a: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Imagen 8. Recuperado de https://www.google.com/search?q=psicoanalisis&amp;tbm=isch&amp;ved=2ahUKEwjc-4D5-I7sAhUNe6wKHVslCi0Q2-cCegQIABAA&amp;oq=psicoanalisis&amp;gs_lcp=CgNpbWcQAzIHCAAQsQMQQzIECAAQQzICCAAyBAgAEEMyAggAMgIIADICCAAyAggAMgIIADICCAA6BAgjECdQ4KkWWMi3FmDFuRZoAHAAeACAAXqIAdUKkgEDNS44mAEAoAEBqgELZ3dzLXdpei1pbWfAAQE&amp;sclient=img&amp;ei=QHZzX9zbGI32sQXbyqjoAg&amp;bih=922&amp;biw=838#imgrc=8wcXBU6bARSqjM&amp;imgdii=lD2EhpOuZVLnRM</a:t>
            </a: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Imagen 9. Recuperado de https://www.google.com/search?q=diablito+con+cola+en+color+negr&amp;tbm=isch&amp;ved=2ahUKEwjl19HggI_sAhUijK0KHe8kAqYQ2-cCegQIABAA&amp;oq=diablito+con+cola+en+color+negr&amp;gs_lcp=CgNpbWcQA1DevQJY9-ICYPzjAmgBcAB4AIABaogBpwuSAQM5LjaYAQCgAQGqAQtnd3Mtd2l6LWltZ8ABAQ&amp;sclient=img&amp;ei=cH5zX-XfL6KYtgXvyYiwCg&amp;bih=922&amp;biw=838#imgrc=9ZSC1biBI4btRM</a:t>
            </a: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Imagen 10. Recuperado de https://www.google.com/search?q=sombra+de+un+hombre&amp;sxsrf=ALeKk01xDvIjqoF0I5PFTilAE3EdMl3Kcw:1601405352824&amp;tbm=isch&amp;source=iu&amp;ictx=1&amp;fir=H-S4ErNfkKSFDM%252Cq0Rzm6C5CuhzjM%252C_&amp;vet=1&amp;usg=AI4_-kTtdk0zusIJvZK76JZ_eDSzLFZkxA&amp;sa=X&amp;ved=2ahUKEwjz5cjpg4_sAhVJ4qwKHaPFC-8Q9QF6BAgEEFc&amp;biw=838&amp;bih=922#imgrc=H-S4ErNfkKSFDM&amp;imgdii=WYTtdcM4Uo0kRM</a:t>
            </a: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Imagen 11. Recuperada de https://www.google.com/search?q=etapa+de+desarrollo+psicosecual&amp;sxsrf=ALeKk01KBz1N3sYfHsnE0W7bL5VrqxEedA:1601406551107&amp;source=lnms&amp;tbm=isch&amp;sa=X&amp;ved=2ahUKEwiDifqkiI_sAhVMAqwKHTroC5gQ_AUoAXoECA4QAw&amp;biw=838&amp;bih=922#imgrc=tR_10w2dRJoIyM</a:t>
            </a: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1300" b="1" dirty="0">
                <a:solidFill>
                  <a:schemeClr val="accent1">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1300" dirty="0">
              <a:solidFill>
                <a:schemeClr val="accent1">
                  <a:lumMod val="60000"/>
                  <a:lumOff val="40000"/>
                </a:schemeClr>
              </a:solidFill>
              <a:latin typeface="Comic Sans MS" panose="030F0702030302020204" pitchFamily="66" charset="0"/>
            </a:endParaRPr>
          </a:p>
        </p:txBody>
      </p:sp>
    </p:spTree>
    <p:extLst>
      <p:ext uri="{BB962C8B-B14F-4D97-AF65-F5344CB8AC3E}">
        <p14:creationId xmlns:p14="http://schemas.microsoft.com/office/powerpoint/2010/main" val="16672725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E327E86-CE64-4800-8236-76CA55CF79B2}"/>
              </a:ext>
            </a:extLst>
          </p:cNvPr>
          <p:cNvSpPr>
            <a:spLocks noGrp="1"/>
          </p:cNvSpPr>
          <p:nvPr>
            <p:ph idx="1"/>
          </p:nvPr>
        </p:nvSpPr>
        <p:spPr>
          <a:xfrm>
            <a:off x="171450" y="419100"/>
            <a:ext cx="12020550" cy="5829299"/>
          </a:xfrm>
        </p:spPr>
        <p:txBody>
          <a:bodyPr>
            <a:normAutofit fontScale="92500" lnSpcReduction="10000"/>
          </a:bodyPr>
          <a:lstStyle/>
          <a:p>
            <a:endParaRPr lang="es-MX" dirty="0"/>
          </a:p>
          <a:p>
            <a:endParaRPr lang="es-MX" dirty="0"/>
          </a:p>
          <a:p>
            <a:r>
              <a:rPr lang="es-MX" sz="1200" dirty="0">
                <a:solidFill>
                  <a:schemeClr val="accent2">
                    <a:lumMod val="60000"/>
                    <a:lumOff val="40000"/>
                  </a:schemeClr>
                </a:solidFill>
                <a:latin typeface="Comic Sans MS" panose="030F0702030302020204" pitchFamily="66" charset="0"/>
              </a:rPr>
              <a:t>Imagen 12. Recuperada de https://www.google.com/search?q=mecanismos+de+defensa+freud&amp;sxsrf=ALeKk004kAa-5AXsf3VcpblZg7NOcuAkcQ:1601407142494&amp;source=lnms&amp;tbm=isch&amp;sa=X&amp;ved=2ahUKEwi7tvm-io_sAhUHHqwKHQjqAtEQ_AUoAXoECA4QAw&amp;biw=838&amp;bih=922  </a:t>
            </a:r>
          </a:p>
          <a:p>
            <a:r>
              <a:rPr lang="es-MX" sz="1200" dirty="0">
                <a:solidFill>
                  <a:schemeClr val="accent2">
                    <a:lumMod val="60000"/>
                    <a:lumOff val="40000"/>
                  </a:schemeClr>
                </a:solidFill>
                <a:latin typeface="Comic Sans MS" panose="030F0702030302020204" pitchFamily="66" charset="0"/>
              </a:rPr>
              <a:t>Imagen 13. https://www.google.com/search?q=persona+mexicana++feliz&amp;tbm=isch&amp;ved=2ahUKEwiNm9GZj4_sAhUFzawKHS0fA5IQ2-cCegQIABAA&amp;oq=persona+mexicana++feliz&amp;gs_lcp=CgNpbWcQAzoECCMQJzoCCAA6BAgAEEM6BggAEAcQHjoICAAQBxAFEB46CAgAEAgQBxAeUM4mWLQ0YKk3aABwAHgAgAFziAGNCJIBAzMuN5gBAKABAaoBC2d3cy13aXotaW1nwAEB&amp;sclient=img&amp;ei=lo1zX434GIWaswWtvoyQCQ&amp;bih=922&amp;biw=838#imgrc=3sGoFU93GM8gbM</a:t>
            </a:r>
          </a:p>
          <a:p>
            <a:r>
              <a:rPr lang="es-MX" sz="1200" dirty="0">
                <a:solidFill>
                  <a:schemeClr val="accent2">
                    <a:lumMod val="60000"/>
                    <a:lumOff val="40000"/>
                  </a:schemeClr>
                </a:solidFill>
                <a:latin typeface="Comic Sans MS" panose="030F0702030302020204" pitchFamily="66" charset="0"/>
              </a:rPr>
              <a:t>Imagen 14: Recuperada de </a:t>
            </a:r>
            <a:r>
              <a:rPr lang="es-MX" sz="1200" dirty="0">
                <a:solidFill>
                  <a:schemeClr val="accent2">
                    <a:lumMod val="60000"/>
                    <a:lumOff val="40000"/>
                  </a:schemeClr>
                </a:solidFill>
                <a:latin typeface="Comic Sans MS" panose="030F0702030302020204" pitchFamily="66" charset="0"/>
                <a:hlinkClick r:id="rId2"/>
              </a:rPr>
              <a:t>https://www.google.com/search?q=inteligencias+de+gardner&amp;sxsrf=ALeKk02Crhi2Wtlfj1bllgea6saXIw4W9g:1601413017067&amp;source=lnms&amp;tbm=isch&amp;sa=X&amp;ved=2ahUKEwjnh5WwoI_sAhUEPq0KHdUYCtQQ_AUoAXoECAgQAw&amp;biw=838&amp;bih=922#imgrc=SmBhyzacxFTYYM</a:t>
            </a:r>
            <a:endParaRPr lang="es-MX" sz="1200" dirty="0">
              <a:solidFill>
                <a:schemeClr val="accent2">
                  <a:lumMod val="60000"/>
                  <a:lumOff val="40000"/>
                </a:schemeClr>
              </a:solidFill>
              <a:latin typeface="Comic Sans MS" panose="030F0702030302020204" pitchFamily="66" charset="0"/>
            </a:endParaRPr>
          </a:p>
          <a:p>
            <a:r>
              <a:rPr lang="es-MX" sz="1200" dirty="0">
                <a:solidFill>
                  <a:schemeClr val="accent2">
                    <a:lumMod val="60000"/>
                    <a:lumOff val="40000"/>
                  </a:schemeClr>
                </a:solidFill>
                <a:latin typeface="Comic Sans MS" panose="030F0702030302020204" pitchFamily="66" charset="0"/>
              </a:rPr>
              <a:t>Imagen 15. Recuperado de </a:t>
            </a:r>
            <a:r>
              <a:rPr lang="es-MX" sz="1200" dirty="0">
                <a:solidFill>
                  <a:schemeClr val="accent2">
                    <a:lumMod val="60000"/>
                    <a:lumOff val="40000"/>
                  </a:schemeClr>
                </a:solidFill>
                <a:latin typeface="Comic Sans MS" panose="030F0702030302020204" pitchFamily="66" charset="0"/>
                <a:hlinkClick r:id="rId3"/>
              </a:rPr>
              <a:t>https://www.google.com/search?q=jerome+bruner+teoria&amp;sxsrf=ALeKk016PvoHOmARQugWiReSpb3IvVI8hQ:1601414122203&amp;source=lnms&amp;tbm=isch&amp;sa=X&amp;ved=2ahUKEwi1jZG_pI_sAhVP-6wKHU05CooQ_AUoAXoECAkQAw&amp;biw=838&amp;bih=922#imgrc=_ozzjKwPixwrEM</a:t>
            </a:r>
            <a:endParaRPr lang="es-MX" sz="1200" dirty="0">
              <a:solidFill>
                <a:schemeClr val="accent2">
                  <a:lumMod val="60000"/>
                  <a:lumOff val="40000"/>
                </a:schemeClr>
              </a:solidFill>
              <a:latin typeface="Comic Sans MS" panose="030F0702030302020204" pitchFamily="66" charset="0"/>
            </a:endParaRPr>
          </a:p>
          <a:p>
            <a:r>
              <a:rPr lang="es-MX" sz="1200" dirty="0">
                <a:solidFill>
                  <a:schemeClr val="accent2">
                    <a:lumMod val="60000"/>
                    <a:lumOff val="40000"/>
                  </a:schemeClr>
                </a:solidFill>
                <a:latin typeface="Comic Sans MS" panose="030F0702030302020204" pitchFamily="66" charset="0"/>
              </a:rPr>
              <a:t>Imagen 16. </a:t>
            </a:r>
            <a:r>
              <a:rPr lang="es-MX" sz="1200" dirty="0">
                <a:solidFill>
                  <a:schemeClr val="accent2">
                    <a:lumMod val="60000"/>
                    <a:lumOff val="40000"/>
                  </a:schemeClr>
                </a:solidFill>
                <a:latin typeface="Comic Sans MS" panose="030F0702030302020204" pitchFamily="66" charset="0"/>
                <a:hlinkClick r:id="rId4"/>
              </a:rPr>
              <a:t>https://www.google.com/search?q=teoria+de+gagne&amp;sxsrf=ALeKk034-HV8ZDW7YeLpt1Sn5B0WKpocvA:1601414462480&amp;source=lnms&amp;tbm=isch&amp;sa=X&amp;ved=2ahUKEwij4bHhpY_sAhUOXKwKHfUzDjYQ_AUoAXoECBEQAw&amp;biw=838&amp;bih=922</a:t>
            </a:r>
            <a:endParaRPr lang="es-MX" sz="1200" dirty="0">
              <a:solidFill>
                <a:schemeClr val="accent2">
                  <a:lumMod val="60000"/>
                  <a:lumOff val="40000"/>
                </a:schemeClr>
              </a:solidFill>
              <a:latin typeface="Comic Sans MS" panose="030F0702030302020204" pitchFamily="66" charset="0"/>
            </a:endParaRPr>
          </a:p>
          <a:p>
            <a:r>
              <a:rPr lang="es-MX" sz="1200" dirty="0">
                <a:solidFill>
                  <a:schemeClr val="accent2">
                    <a:lumMod val="60000"/>
                    <a:lumOff val="40000"/>
                  </a:schemeClr>
                </a:solidFill>
                <a:latin typeface="Comic Sans MS" panose="030F0702030302020204" pitchFamily="66" charset="0"/>
              </a:rPr>
              <a:t>Imagen 17. Recuperada de </a:t>
            </a:r>
            <a:r>
              <a:rPr lang="es-MX" sz="1200" dirty="0">
                <a:solidFill>
                  <a:schemeClr val="accent2">
                    <a:lumMod val="60000"/>
                    <a:lumOff val="40000"/>
                  </a:schemeClr>
                </a:solidFill>
                <a:latin typeface="Comic Sans MS" panose="030F0702030302020204" pitchFamily="66" charset="0"/>
                <a:hlinkClick r:id="rId5"/>
              </a:rPr>
              <a:t>https://www.google.com/search?q=ausubel+teoria&amp;sxsrf=ALeKk02SmxK17E2zBLCZSDcWuPCgzS_vBA:1601412676102&amp;source=lnms&amp;tbm=isch&amp;sa=X&amp;ved=2ahUKEwiOlMqNn4_sAhUJPa0KHblkBuUQ_AUoAXoECA4QAw&amp;biw=838&amp;bih=922#imgrc=rVb5qy3neuwC9M</a:t>
            </a:r>
            <a:endParaRPr lang="es-MX" sz="1200" dirty="0">
              <a:solidFill>
                <a:schemeClr val="accent2">
                  <a:lumMod val="60000"/>
                  <a:lumOff val="40000"/>
                </a:schemeClr>
              </a:solidFill>
              <a:latin typeface="Comic Sans MS" panose="030F0702030302020204" pitchFamily="66" charset="0"/>
            </a:endParaRPr>
          </a:p>
          <a:p>
            <a:r>
              <a:rPr lang="es-MX" sz="1200" dirty="0">
                <a:solidFill>
                  <a:schemeClr val="accent2">
                    <a:lumMod val="60000"/>
                    <a:lumOff val="40000"/>
                  </a:schemeClr>
                </a:solidFill>
                <a:latin typeface="Comic Sans MS" panose="030F0702030302020204" pitchFamily="66" charset="0"/>
              </a:rPr>
              <a:t>Imagen 18. Recuperada de https://www.google.com/search?q=vygotsky+internalizacion+cultural&amp;tbm=isch&amp;ved=2ahUKEwiUxo6ano_sAhUPLqwKHX49BoUQ2-cCegQIABAA&amp;oq=vygotsky+internalizacion+cultural&amp;gs_lcp=CgNpbWcQAzoECAAQQzoCCAA6BAgAEB46BAgAEBM6CAgAEAgQHhATOggIABAFEB4QEzoECAAQGDoGCAAQChAYUMIRWNY7YMI-aAFwAHgAgAF6iAGIFZIBBDkuMTeYAQCgAQGqAQtnd3Mtd2l6LWltZ8ABAQ&amp;sclient=img&amp;ei=UZ1zX9TZOY_csAX--pioCA&amp;bih=922&amp;biw=838#imgrc=kl_NIVqYmGucjM</a:t>
            </a:r>
          </a:p>
          <a:p>
            <a:r>
              <a:rPr lang="es-MX" sz="1200" dirty="0">
                <a:solidFill>
                  <a:schemeClr val="accent2">
                    <a:lumMod val="60000"/>
                    <a:lumOff val="40000"/>
                  </a:schemeClr>
                </a:solidFill>
                <a:latin typeface="Comic Sans MS" panose="030F0702030302020204" pitchFamily="66" charset="0"/>
              </a:rPr>
              <a:t>Imagen 19. Recuperada de </a:t>
            </a:r>
            <a:r>
              <a:rPr lang="es-MX" sz="1200" dirty="0">
                <a:solidFill>
                  <a:schemeClr val="accent2">
                    <a:lumMod val="60000"/>
                    <a:lumOff val="40000"/>
                  </a:schemeClr>
                </a:solidFill>
                <a:latin typeface="Comic Sans MS" panose="030F0702030302020204" pitchFamily="66" charset="0"/>
                <a:hlinkClick r:id="rId6"/>
              </a:rPr>
              <a:t>https://www.google.com/search?q=vigotsky&amp;oq=vigotsky&amp;aqs=chrome.0.69i59j46j0l6.2340j0j9&amp;sourceid=chrome&amp;ie=UTF-8</a:t>
            </a:r>
            <a:endParaRPr lang="es-MX" sz="1200" dirty="0">
              <a:solidFill>
                <a:schemeClr val="accent2">
                  <a:lumMod val="60000"/>
                  <a:lumOff val="40000"/>
                </a:schemeClr>
              </a:solidFill>
              <a:latin typeface="Comic Sans MS" panose="030F0702030302020204" pitchFamily="66" charset="0"/>
            </a:endParaRPr>
          </a:p>
          <a:p>
            <a:r>
              <a:rPr lang="es-MX" sz="1200" dirty="0">
                <a:solidFill>
                  <a:schemeClr val="accent2">
                    <a:lumMod val="60000"/>
                    <a:lumOff val="40000"/>
                  </a:schemeClr>
                </a:solidFill>
                <a:latin typeface="Comic Sans MS" panose="030F0702030302020204" pitchFamily="66" charset="0"/>
              </a:rPr>
              <a:t>Imagen 20. Recuperada de </a:t>
            </a:r>
            <a:r>
              <a:rPr lang="es-MX" sz="1200" dirty="0">
                <a:solidFill>
                  <a:schemeClr val="accent2">
                    <a:lumMod val="60000"/>
                    <a:lumOff val="40000"/>
                  </a:schemeClr>
                </a:solidFill>
                <a:latin typeface="Comic Sans MS" panose="030F0702030302020204" pitchFamily="66" charset="0"/>
                <a:hlinkClick r:id="rId7"/>
              </a:rPr>
              <a:t>https://www.google.com/search?q=etapas+del+desarrollo+piaget&amp;sxsrf=ALeKk03FodGLGvCW52QqYKw7eNfttc1Dng:1601411989889&amp;source=lnms&amp;tbm=isch&amp;sa=X&amp;ved=2ahUKEwipgK_GnI_sAhVPLKwKHVGpBJUQ_AUoAXoECBAQAw&amp;biw=838&amp;bih=922#imgrc=gCyLBFSMSL0WGM</a:t>
            </a:r>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a:p>
            <a:endParaRPr lang="es-MX" sz="1200" dirty="0">
              <a:solidFill>
                <a:schemeClr val="accent2">
                  <a:lumMod val="60000"/>
                  <a:lumOff val="40000"/>
                </a:schemeClr>
              </a:solidFill>
              <a:latin typeface="Comic Sans MS" panose="030F0702030302020204" pitchFamily="66" charset="0"/>
            </a:endParaRPr>
          </a:p>
        </p:txBody>
      </p:sp>
    </p:spTree>
    <p:extLst>
      <p:ext uri="{BB962C8B-B14F-4D97-AF65-F5344CB8AC3E}">
        <p14:creationId xmlns:p14="http://schemas.microsoft.com/office/powerpoint/2010/main" val="39564745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7CF3B77E-A781-474A-83C3-25EDD1EE8DDC}"/>
              </a:ext>
            </a:extLst>
          </p:cNvPr>
          <p:cNvSpPr txBox="1"/>
          <p:nvPr/>
        </p:nvSpPr>
        <p:spPr>
          <a:xfrm>
            <a:off x="736600" y="843677"/>
            <a:ext cx="8204200" cy="2031325"/>
          </a:xfrm>
          <a:prstGeom prst="rect">
            <a:avLst/>
          </a:prstGeom>
          <a:noFill/>
        </p:spPr>
        <p:txBody>
          <a:bodyPr wrap="square">
            <a:spAutoFit/>
          </a:bodyPr>
          <a:lstStyle/>
          <a:p>
            <a:r>
              <a:rPr lang="es-MX" dirty="0">
                <a:solidFill>
                  <a:schemeClr val="accent5">
                    <a:lumMod val="75000"/>
                  </a:schemeClr>
                </a:solidFill>
              </a:rPr>
              <a:t>Referencias :</a:t>
            </a:r>
          </a:p>
          <a:p>
            <a:endParaRPr lang="es-MX" dirty="0">
              <a:solidFill>
                <a:schemeClr val="accent5">
                  <a:lumMod val="75000"/>
                </a:schemeClr>
              </a:solidFill>
            </a:endParaRPr>
          </a:p>
          <a:p>
            <a:r>
              <a:rPr lang="es-MX" sz="1800" dirty="0">
                <a:solidFill>
                  <a:schemeClr val="accent5">
                    <a:lumMod val="75000"/>
                  </a:schemeClr>
                </a:solidFill>
                <a:effectLst/>
                <a:latin typeface="Comic Sans MS" panose="030F0702030302020204" pitchFamily="66" charset="0"/>
                <a:ea typeface="Calibri" panose="020F0502020204030204" pitchFamily="34" charset="0"/>
                <a:cs typeface="Times New Roman" panose="02020603050405020304" pitchFamily="18" charset="0"/>
              </a:rPr>
              <a:t>Alonso J.I., Alonso, A. y Balmori A. (2002). </a:t>
            </a:r>
            <a:r>
              <a:rPr lang="es-MX" sz="1800" i="1" dirty="0">
                <a:solidFill>
                  <a:schemeClr val="accent5">
                    <a:lumMod val="75000"/>
                  </a:schemeClr>
                </a:solidFill>
                <a:effectLst/>
                <a:latin typeface="Comic Sans MS" panose="030F0702030302020204" pitchFamily="66" charset="0"/>
                <a:ea typeface="Calibri" panose="020F0502020204030204" pitchFamily="34" charset="0"/>
                <a:cs typeface="Times New Roman" panose="02020603050405020304" pitchFamily="18" charset="0"/>
              </a:rPr>
              <a:t>Psicología</a:t>
            </a:r>
            <a:r>
              <a:rPr lang="es-MX" sz="1800" dirty="0">
                <a:solidFill>
                  <a:schemeClr val="accent5">
                    <a:lumMod val="75000"/>
                  </a:schemeClr>
                </a:solidFill>
                <a:effectLst/>
                <a:latin typeface="Comic Sans MS" panose="030F0702030302020204" pitchFamily="66" charset="0"/>
                <a:ea typeface="Calibri" panose="020F0502020204030204" pitchFamily="34" charset="0"/>
                <a:cs typeface="Times New Roman" panose="02020603050405020304" pitchFamily="18" charset="0"/>
              </a:rPr>
              <a:t>. España Mc Graw Hill</a:t>
            </a:r>
            <a:br>
              <a:rPr lang="es-MX" sz="1800" dirty="0">
                <a:solidFill>
                  <a:schemeClr val="accent5">
                    <a:lumMod val="75000"/>
                  </a:schemeClr>
                </a:solidFill>
                <a:effectLst/>
                <a:latin typeface="Calibri" panose="020F0502020204030204" pitchFamily="34" charset="0"/>
                <a:ea typeface="Calibri" panose="020F0502020204030204" pitchFamily="34" charset="0"/>
                <a:cs typeface="Times New Roman" panose="02020603050405020304" pitchFamily="18" charset="0"/>
              </a:rPr>
            </a:br>
            <a:br>
              <a:rPr lang="es-MX" dirty="0">
                <a:solidFill>
                  <a:schemeClr val="accent5">
                    <a:lumMod val="75000"/>
                  </a:schemeClr>
                </a:solidFill>
              </a:rPr>
            </a:br>
            <a:r>
              <a:rPr lang="es-MX" sz="1800" dirty="0">
                <a:solidFill>
                  <a:schemeClr val="accent5">
                    <a:lumMod val="75000"/>
                  </a:schemeClr>
                </a:solidFill>
                <a:effectLst/>
                <a:latin typeface="Comic Sans MS" panose="030F0702030302020204" pitchFamily="66" charset="0"/>
                <a:ea typeface="Calibri" panose="020F0502020204030204" pitchFamily="34" charset="0"/>
                <a:cs typeface="Times New Roman" panose="02020603050405020304" pitchFamily="18" charset="0"/>
              </a:rPr>
              <a:t>Diccionario de la Real Academia Española (2020).</a:t>
            </a:r>
            <a:br>
              <a:rPr lang="es-MX" sz="1800" dirty="0">
                <a:solidFill>
                  <a:schemeClr val="accent5">
                    <a:lumMod val="75000"/>
                  </a:schemeClr>
                </a:solidFill>
                <a:latin typeface="Calibri" panose="020F0502020204030204" pitchFamily="34" charset="0"/>
                <a:ea typeface="Calibri" panose="020F0502020204030204" pitchFamily="34" charset="0"/>
                <a:cs typeface="Times New Roman" panose="02020603050405020304" pitchFamily="18" charset="0"/>
              </a:rPr>
            </a:br>
            <a:endParaRPr lang="es-MX" sz="1800" dirty="0">
              <a:solidFill>
                <a:schemeClr val="accent5">
                  <a:lumMod val="75000"/>
                </a:schemeClr>
              </a:solidFill>
              <a:latin typeface="Calibri" panose="020F0502020204030204" pitchFamily="34" charset="0"/>
              <a:ea typeface="Calibri" panose="020F0502020204030204" pitchFamily="34" charset="0"/>
              <a:cs typeface="Times New Roman" panose="02020603050405020304" pitchFamily="18" charset="0"/>
            </a:endParaRPr>
          </a:p>
          <a:p>
            <a:r>
              <a:rPr lang="es-MX" dirty="0">
                <a:solidFill>
                  <a:schemeClr val="accent5">
                    <a:lumMod val="75000"/>
                  </a:schemeClr>
                </a:solidFill>
              </a:rPr>
              <a:t>Papalia D.E. y Wendkos, S. (2006). Psicología. Ed. Mc Graw Hill México</a:t>
            </a:r>
          </a:p>
        </p:txBody>
      </p:sp>
    </p:spTree>
    <p:extLst>
      <p:ext uri="{BB962C8B-B14F-4D97-AF65-F5344CB8AC3E}">
        <p14:creationId xmlns:p14="http://schemas.microsoft.com/office/powerpoint/2010/main" val="556476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13718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1154954" y="0"/>
            <a:ext cx="10103595" cy="6353175"/>
          </a:xfrm>
        </p:spPr>
        <p:txBody>
          <a:bodyPr>
            <a:normAutofit fontScale="90000"/>
          </a:bodyPr>
          <a:lstStyle/>
          <a:p>
            <a:pPr algn="ctr">
              <a:lnSpc>
                <a:spcPct val="9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3.2.1. TEORÍA CONDUCTISTA</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Llamada primera fuerza</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Resaltan el ambiente externo y los efectos del condicionamiento y el aprendizaje sobre la personalidad.</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endParaRPr lang="es-MX" sz="2800" dirty="0">
              <a:latin typeface="Comic Sans MS" panose="030F0702030302020204" pitchFamily="66" charset="0"/>
            </a:endParaRPr>
          </a:p>
        </p:txBody>
      </p:sp>
      <p:sp>
        <p:nvSpPr>
          <p:cNvPr id="3" name="Subtítulo 2">
            <a:extLst>
              <a:ext uri="{FF2B5EF4-FFF2-40B4-BE49-F238E27FC236}">
                <a16:creationId xmlns:a16="http://schemas.microsoft.com/office/drawing/2014/main" id="{E0259571-521B-485D-A09B-46238A6C51EF}"/>
              </a:ext>
            </a:extLst>
          </p:cNvPr>
          <p:cNvSpPr>
            <a:spLocks noGrp="1"/>
          </p:cNvSpPr>
          <p:nvPr>
            <p:ph type="subTitle" idx="1"/>
          </p:nvPr>
        </p:nvSpPr>
        <p:spPr>
          <a:xfrm>
            <a:off x="2118090" y="2438401"/>
            <a:ext cx="8499586" cy="868679"/>
          </a:xfrm>
        </p:spPr>
        <p:txBody>
          <a:bodyPr>
            <a:normAutofit/>
          </a:bodyPr>
          <a:lstStyle/>
          <a:p>
            <a:pPr algn="ctr"/>
            <a:r>
              <a:rPr lang="es-MX" dirty="0">
                <a:effectLst>
                  <a:outerShdw blurRad="38100" dist="38100" dir="2700000" algn="tl">
                    <a:srgbClr val="000000">
                      <a:alpha val="43137"/>
                    </a:srgbClr>
                  </a:outerShdw>
                </a:effectLst>
                <a:latin typeface="Comic Sans MS" panose="030F0702030302020204" pitchFamily="66" charset="0"/>
              </a:rPr>
              <a:t>Su principal  representante es Burrhus Frederic Skinner</a:t>
            </a:r>
          </a:p>
          <a:p>
            <a:endParaRPr lang="es-MX" dirty="0">
              <a:latin typeface="Comic Sans MS" panose="030F0702030302020204" pitchFamily="66" charset="0"/>
            </a:endParaRPr>
          </a:p>
        </p:txBody>
      </p:sp>
      <p:pic>
        <p:nvPicPr>
          <p:cNvPr id="5122" name="Picture 2" descr="Teorías de Personalidad en Psicología: B.F. Skinner">
            <a:extLst>
              <a:ext uri="{FF2B5EF4-FFF2-40B4-BE49-F238E27FC236}">
                <a16:creationId xmlns:a16="http://schemas.microsoft.com/office/drawing/2014/main" id="{0038842E-34E5-4E62-BF43-54B1258944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3450" y="3429000"/>
            <a:ext cx="3219440" cy="321944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53430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extLst>
              <a:ext uri="{BEBA8EAE-BF5A-486C-A8C5-ECC9F3942E4B}">
                <a14:imgProps xmlns:a14="http://schemas.microsoft.com/office/drawing/2010/main">
                  <a14:imgLayer r:embed="rId3">
                    <a14:imgEffect>
                      <a14:artisticPencilSketch/>
                    </a14:imgEffect>
                  </a14:imgLayer>
                </a14:imgProps>
              </a:ext>
            </a:extLst>
          </a:blip>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408195" y="944880"/>
            <a:ext cx="5687805" cy="5074920"/>
          </a:xfrm>
          <a:effectLst>
            <a:outerShdw blurRad="50800" dist="38100" dir="10800000" algn="r" rotWithShape="0">
              <a:prstClr val="black">
                <a:alpha val="40000"/>
              </a:prstClr>
            </a:outerShdw>
          </a:effectLst>
          <a:scene3d>
            <a:camera prst="orthographicFront"/>
            <a:lightRig rig="threePt" dir="t"/>
          </a:scene3d>
          <a:sp3d>
            <a:bevelT w="101600" prst="riblet"/>
          </a:sp3d>
        </p:spPr>
        <p:txBody>
          <a:bodyPr>
            <a:normAutofit fontScale="90000"/>
          </a:bodyPr>
          <a:lstStyle/>
          <a:p>
            <a:pPr algn="ct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Skinner establece que la conducta humana es función de los diferentes tipos de actividad que realizamos o no , según que en el pasado hayamos sido castigados o recompensados por haberlos realizado y según las consecuencias que esperamos en el futuro.</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endParaRPr lang="es-MX" sz="2800" dirty="0">
              <a:latin typeface="Comic Sans MS" panose="030F0702030302020204" pitchFamily="66" charset="0"/>
            </a:endParaRPr>
          </a:p>
        </p:txBody>
      </p:sp>
      <p:pic>
        <p:nvPicPr>
          <p:cNvPr id="6146" name="Picture 2" descr="CONVENIOS DE LA OIT Y LOS DERECHOS LABORALES DE LAS MUJERES">
            <a:extLst>
              <a:ext uri="{FF2B5EF4-FFF2-40B4-BE49-F238E27FC236}">
                <a16:creationId xmlns:a16="http://schemas.microsoft.com/office/drawing/2014/main" id="{D105AD89-97BC-4A78-9B89-05F0A52FC1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4422" y="1747838"/>
            <a:ext cx="4547379" cy="2824162"/>
          </a:xfrm>
          <a:prstGeom prst="rect">
            <a:avLst/>
          </a:prstGeom>
          <a:noFill/>
          <a:effectLst>
            <a:outerShdw blurRad="50800" dist="50800" dir="5400000" algn="ctr" rotWithShape="0">
              <a:srgbClr val="000000">
                <a:alpha val="22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0471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1154954" y="321276"/>
            <a:ext cx="9373003" cy="4456103"/>
          </a:xfrm>
        </p:spPr>
        <p:txBody>
          <a:bodyPr>
            <a:normAutofit fontScale="90000"/>
          </a:bodyPr>
          <a:lstStyle/>
          <a:p>
            <a:pPr algn="ctr">
              <a:lnSpc>
                <a:spcPct val="9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40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Las recompensas son mucho más poderosas  que los castigos  para generar una determinada conducta.</a:t>
            </a: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endParaRPr lang="es-MX" sz="2800" dirty="0">
              <a:latin typeface="Comic Sans MS" panose="030F0702030302020204" pitchFamily="66" charset="0"/>
            </a:endParaRPr>
          </a:p>
        </p:txBody>
      </p:sp>
      <p:pic>
        <p:nvPicPr>
          <p:cNvPr id="7170" name="Picture 2" descr="recompensas | Diario de un emprendedor de carne y hueso">
            <a:extLst>
              <a:ext uri="{FF2B5EF4-FFF2-40B4-BE49-F238E27FC236}">
                <a16:creationId xmlns:a16="http://schemas.microsoft.com/office/drawing/2014/main" id="{62F00474-86BE-44D0-B5BA-42B233692A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2840" y="3099488"/>
            <a:ext cx="2786319" cy="278631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9050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1154955" y="365760"/>
            <a:ext cx="9528286" cy="4411619"/>
          </a:xfrm>
        </p:spPr>
        <p:txBody>
          <a:bodyPr>
            <a:normAutofit fontScale="90000"/>
          </a:bodyPr>
          <a:lstStyle/>
          <a:p>
            <a:pPr>
              <a:lnSpc>
                <a:spcPct val="15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De acuerdo con Skinner la conducta humana es aprendida en el sentido de que sigue unas leyes básicas, o principios de aprendizaje.</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Es el resultado del encadenamiento  de un número de secuencias  de estímulo respuesta.</a:t>
            </a: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endParaRPr lang="es-MX" sz="2800" dirty="0">
              <a:latin typeface="Comic Sans MS" panose="030F0702030302020204" pitchFamily="66" charset="0"/>
            </a:endParaRPr>
          </a:p>
        </p:txBody>
      </p:sp>
      <p:sp>
        <p:nvSpPr>
          <p:cNvPr id="8" name="Subtítulo 2">
            <a:extLst>
              <a:ext uri="{FF2B5EF4-FFF2-40B4-BE49-F238E27FC236}">
                <a16:creationId xmlns:a16="http://schemas.microsoft.com/office/drawing/2014/main" id="{90611769-9AE9-471B-8DE7-A25E2EABB7C5}"/>
              </a:ext>
            </a:extLst>
          </p:cNvPr>
          <p:cNvSpPr>
            <a:spLocks noGrp="1"/>
          </p:cNvSpPr>
          <p:nvPr>
            <p:ph type="subTitle" idx="1"/>
          </p:nvPr>
        </p:nvSpPr>
        <p:spPr>
          <a:xfrm>
            <a:off x="1155700" y="4776788"/>
            <a:ext cx="8824913" cy="862012"/>
          </a:xfrm>
        </p:spPr>
        <p:txBody>
          <a:bodyPr>
            <a:normAutofit/>
          </a:bodyPr>
          <a:lstStyle/>
          <a:p>
            <a:endParaRPr lang="es-MX" dirty="0">
              <a:solidFill>
                <a:schemeClr val="accent6">
                  <a:lumMod val="75000"/>
                </a:schemeClr>
              </a:solidFill>
              <a:latin typeface="Comic Sans MS" panose="030F0702030302020204" pitchFamily="66" charset="0"/>
            </a:endParaRPr>
          </a:p>
          <a:p>
            <a:endParaRPr lang="es-MX" dirty="0"/>
          </a:p>
        </p:txBody>
      </p:sp>
      <p:sp>
        <p:nvSpPr>
          <p:cNvPr id="10" name="Subtítulo 2">
            <a:extLst>
              <a:ext uri="{FF2B5EF4-FFF2-40B4-BE49-F238E27FC236}">
                <a16:creationId xmlns:a16="http://schemas.microsoft.com/office/drawing/2014/main" id="{E0966D0C-CCE6-47F9-8522-3DF5851CDFA1}"/>
              </a:ext>
            </a:extLst>
          </p:cNvPr>
          <p:cNvSpPr txBox="1">
            <a:spLocks/>
          </p:cNvSpPr>
          <p:nvPr/>
        </p:nvSpPr>
        <p:spPr>
          <a:xfrm>
            <a:off x="10698480" y="4777379"/>
            <a:ext cx="82232" cy="388981"/>
          </a:xfrm>
          <a:prstGeom prst="rect">
            <a:avLst/>
          </a:prstGeom>
        </p:spPr>
        <p:txBody>
          <a:bodyPr vert="horz" lIns="91440" tIns="45720" rIns="91440" bIns="45720" rtlCol="0" anchor="t">
            <a:normAutofit lnSpcReduction="10000"/>
          </a:bodyPr>
          <a:lstStyle>
            <a:lvl1pPr marL="0" indent="0" algn="l" defTabSz="457200" rtl="0" eaLnBrk="1" latinLnBrk="0" hangingPunct="1">
              <a:spcBef>
                <a:spcPts val="1000"/>
              </a:spcBef>
              <a:spcAft>
                <a:spcPts val="0"/>
              </a:spcAft>
              <a:buClr>
                <a:schemeClr val="accent1">
                  <a:lumMod val="60000"/>
                  <a:lumOff val="40000"/>
                </a:schemeClr>
              </a:buClr>
              <a:buSzPct val="80000"/>
              <a:buFont typeface="Wingdings 3" charset="2"/>
              <a:buNone/>
              <a:defRPr sz="2000" b="0" i="0" kern="1200" cap="all">
                <a:solidFill>
                  <a:schemeClr val="accent1">
                    <a:lumMod val="60000"/>
                    <a:lumOff val="40000"/>
                  </a:schemeClr>
                </a:solidFill>
                <a:latin typeface="+mj-lt"/>
                <a:ea typeface="+mj-ea"/>
                <a:cs typeface="+mj-cs"/>
              </a:defRPr>
            </a:lvl1pPr>
            <a:lvl2pPr marL="4572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0" eaLnBrk="1" latinLnBrk="0" hangingPunct="1">
              <a:spcBef>
                <a:spcPts val="1000"/>
              </a:spcBef>
              <a:spcAft>
                <a:spcPts val="0"/>
              </a:spcAft>
              <a:buClr>
                <a:schemeClr val="accent1">
                  <a:lumMod val="60000"/>
                  <a:lumOff val="40000"/>
                </a:schemeClr>
              </a:buClr>
              <a:buSzPct val="80000"/>
              <a:buFont typeface="Wingdings 3" charset="2"/>
              <a:buNone/>
              <a:defRPr sz="1400" b="0" i="0" kern="1200">
                <a:solidFill>
                  <a:schemeClr val="tx1">
                    <a:tint val="75000"/>
                  </a:schemeClr>
                </a:solidFill>
                <a:latin typeface="+mj-lt"/>
                <a:ea typeface="+mj-ea"/>
                <a:cs typeface="+mj-cs"/>
              </a:defRPr>
            </a:lvl9pPr>
          </a:lstStyle>
          <a:p>
            <a:endParaRPr lang="es-MX">
              <a:solidFill>
                <a:schemeClr val="accent6">
                  <a:lumMod val="75000"/>
                </a:schemeClr>
              </a:solidFill>
              <a:latin typeface="Comic Sans MS" panose="030F0702030302020204" pitchFamily="66" charset="0"/>
            </a:endParaRPr>
          </a:p>
          <a:p>
            <a:endParaRPr lang="es-MX" dirty="0"/>
          </a:p>
        </p:txBody>
      </p:sp>
      <p:pic>
        <p:nvPicPr>
          <p:cNvPr id="8194" name="Picture 2" descr="El condicionamiento operante de Skinner – Educada.Mente">
            <a:extLst>
              <a:ext uri="{FF2B5EF4-FFF2-40B4-BE49-F238E27FC236}">
                <a16:creationId xmlns:a16="http://schemas.microsoft.com/office/drawing/2014/main" id="{5C530596-2488-461B-875E-AF3519A308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1840" y="3825239"/>
            <a:ext cx="5776091" cy="283788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23849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1BFBF9-55E9-47A8-8C24-BCCCB2054D38}"/>
              </a:ext>
            </a:extLst>
          </p:cNvPr>
          <p:cNvSpPr>
            <a:spLocks noGrp="1"/>
          </p:cNvSpPr>
          <p:nvPr>
            <p:ph type="title"/>
          </p:nvPr>
        </p:nvSpPr>
        <p:spPr/>
        <p:txBody>
          <a:bodyPr/>
          <a:lstStyle/>
          <a:p>
            <a:r>
              <a:rPr lang="es-MX" sz="2800" dirty="0">
                <a:latin typeface="Comic Sans MS" panose="030F0702030302020204" pitchFamily="66" charset="0"/>
              </a:rPr>
              <a:t>EN SUMA:</a:t>
            </a:r>
          </a:p>
        </p:txBody>
      </p:sp>
      <p:sp>
        <p:nvSpPr>
          <p:cNvPr id="3" name="Marcador de contenido 2">
            <a:extLst>
              <a:ext uri="{FF2B5EF4-FFF2-40B4-BE49-F238E27FC236}">
                <a16:creationId xmlns:a16="http://schemas.microsoft.com/office/drawing/2014/main" id="{FDAD1D72-E629-4C5E-9C20-3E33B08BF77E}"/>
              </a:ext>
            </a:extLst>
          </p:cNvPr>
          <p:cNvSpPr>
            <a:spLocks noGrp="1"/>
          </p:cNvSpPr>
          <p:nvPr>
            <p:ph idx="1"/>
          </p:nvPr>
        </p:nvSpPr>
        <p:spPr>
          <a:xfrm>
            <a:off x="472440" y="1082040"/>
            <a:ext cx="7284720" cy="5166359"/>
          </a:xfrm>
        </p:spPr>
        <p:txBody>
          <a:bodyPr>
            <a:normAutofit lnSpcReduction="10000"/>
          </a:bodyPr>
          <a:lstStyle/>
          <a:p>
            <a:pPr>
              <a:lnSpc>
                <a:spcPct val="150000"/>
              </a:lnSpc>
            </a:pPr>
            <a:r>
              <a:rPr lang="es-MX" sz="3200" b="1" dirty="0">
                <a:solidFill>
                  <a:schemeClr val="accent6">
                    <a:lumMod val="60000"/>
                    <a:lumOff val="40000"/>
                  </a:schemeClr>
                </a:solidFill>
                <a:latin typeface="Comic Sans MS" panose="030F0702030302020204" pitchFamily="66" charset="0"/>
              </a:rPr>
              <a:t>El conductismo es  una escuela psicológica  que pone el énfasis  en el estudio de los comportamientos observables  y en el papel del ambiente como agente causal del comportamiento.</a:t>
            </a:r>
          </a:p>
          <a:p>
            <a:endParaRPr lang="es-MX" dirty="0"/>
          </a:p>
        </p:txBody>
      </p:sp>
      <p:pic>
        <p:nvPicPr>
          <p:cNvPr id="9218" name="Picture 2" descr="TEORIAS CONTEMPORANEAS DEL DESARROLLO DEL APRENDIZAJE : EL CONDUCTISMO">
            <a:extLst>
              <a:ext uri="{FF2B5EF4-FFF2-40B4-BE49-F238E27FC236}">
                <a16:creationId xmlns:a16="http://schemas.microsoft.com/office/drawing/2014/main" id="{31B094E1-E435-4AAE-8EF5-4D481DA725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2360" y="2482570"/>
            <a:ext cx="4587240" cy="286667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0475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55DF76-7BE8-4022-A286-8B9A55CE67F6}"/>
              </a:ext>
            </a:extLst>
          </p:cNvPr>
          <p:cNvPicPr>
            <a:picLocks noChangeAspect="1"/>
          </p:cNvPicPr>
          <p:nvPr/>
        </p:nvPicPr>
        <p:blipFill rotWithShape="1">
          <a:blip r:embed="rId2">
            <a:duotone>
              <a:prstClr val="black"/>
              <a:schemeClr val="accent5">
                <a:tint val="45000"/>
                <a:satMod val="400000"/>
              </a:schemeClr>
            </a:duotone>
            <a:alphaModFix amt="25000"/>
          </a:blip>
          <a:srcRect t="21334" r="9091" b="2057"/>
          <a:stretch/>
        </p:blipFill>
        <p:spPr>
          <a:xfrm>
            <a:off x="20" y="10"/>
            <a:ext cx="12191980" cy="6857990"/>
          </a:xfrm>
          <a:prstGeom prst="rect">
            <a:avLst/>
          </a:prstGeom>
        </p:spPr>
      </p:pic>
      <p:sp>
        <p:nvSpPr>
          <p:cNvPr id="2" name="Título 1">
            <a:extLst>
              <a:ext uri="{FF2B5EF4-FFF2-40B4-BE49-F238E27FC236}">
                <a16:creationId xmlns:a16="http://schemas.microsoft.com/office/drawing/2014/main" id="{D7D90007-1A13-4CFF-AE94-C567351A97EC}"/>
              </a:ext>
            </a:extLst>
          </p:cNvPr>
          <p:cNvSpPr>
            <a:spLocks noGrp="1"/>
          </p:cNvSpPr>
          <p:nvPr>
            <p:ph type="ctrTitle"/>
          </p:nvPr>
        </p:nvSpPr>
        <p:spPr>
          <a:xfrm>
            <a:off x="1154954" y="209550"/>
            <a:ext cx="10103595" cy="4567829"/>
          </a:xfrm>
        </p:spPr>
        <p:txBody>
          <a:bodyPr>
            <a:normAutofit fontScale="90000"/>
          </a:bodyPr>
          <a:lstStyle/>
          <a:p>
            <a:pPr algn="ctr">
              <a:lnSpc>
                <a:spcPct val="90000"/>
              </a:lnSpc>
            </a:pP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6">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Representantes de la teoría conductista</a:t>
            </a:r>
            <a:br>
              <a:rPr lang="es-MX" sz="2800" b="1" dirty="0">
                <a:solidFill>
                  <a:schemeClr val="accent6">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6">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James Watson</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Edward Lee Thorndike</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Iván </a:t>
            </a:r>
            <a:r>
              <a:rPr lang="es-MX" sz="2800" b="1" dirty="0" err="1">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Petrovich</a:t>
            </a: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 Pávlov</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t>Burrhus Frederic Skinner</a:t>
            </a:r>
            <a:br>
              <a:rPr lang="es-MX" sz="2800" b="1" dirty="0">
                <a:solidFill>
                  <a:schemeClr val="accent5">
                    <a:lumMod val="60000"/>
                    <a:lumOff val="40000"/>
                  </a:schemeClr>
                </a:solidFill>
                <a:effectLst>
                  <a:outerShdw blurRad="38100" dist="38100" dir="2700000" algn="tl">
                    <a:srgbClr val="000000">
                      <a:alpha val="43137"/>
                    </a:srgbClr>
                  </a:outerShdw>
                </a:effectLst>
                <a:latin typeface="Comic Sans MS" panose="030F0702030302020204" pitchFamily="66" charset="0"/>
                <a:cs typeface="Aharoni" panose="02010803020104030203" pitchFamily="2" charset="-79"/>
              </a:rPr>
            </a:br>
            <a:br>
              <a:rPr lang="es-MX" sz="2800" b="1" dirty="0">
                <a:effectLst>
                  <a:outerShdw blurRad="38100" dist="38100" dir="2700000" algn="tl">
                    <a:srgbClr val="000000">
                      <a:alpha val="43137"/>
                    </a:srgbClr>
                  </a:outerShdw>
                </a:effectLst>
                <a:latin typeface="Comic Sans MS" panose="030F0702030302020204" pitchFamily="66" charset="0"/>
              </a:rPr>
            </a:br>
            <a:br>
              <a:rPr lang="es-MX" sz="2800" b="1" dirty="0">
                <a:effectLst>
                  <a:outerShdw blurRad="38100" dist="38100" dir="2700000" algn="tl">
                    <a:srgbClr val="000000">
                      <a:alpha val="43137"/>
                    </a:srgbClr>
                  </a:outerShdw>
                </a:effectLst>
                <a:latin typeface="Comic Sans MS" panose="030F0702030302020204" pitchFamily="66" charset="0"/>
              </a:rPr>
            </a:br>
            <a:endParaRPr lang="es-MX" sz="2800" dirty="0">
              <a:latin typeface="Comic Sans MS" panose="030F0702030302020204" pitchFamily="66" charset="0"/>
            </a:endParaRPr>
          </a:p>
        </p:txBody>
      </p:sp>
      <p:sp>
        <p:nvSpPr>
          <p:cNvPr id="3" name="Subtítulo 2">
            <a:extLst>
              <a:ext uri="{FF2B5EF4-FFF2-40B4-BE49-F238E27FC236}">
                <a16:creationId xmlns:a16="http://schemas.microsoft.com/office/drawing/2014/main" id="{E0259571-521B-485D-A09B-46238A6C51EF}"/>
              </a:ext>
            </a:extLst>
          </p:cNvPr>
          <p:cNvSpPr>
            <a:spLocks noGrp="1"/>
          </p:cNvSpPr>
          <p:nvPr>
            <p:ph type="subTitle" idx="1"/>
          </p:nvPr>
        </p:nvSpPr>
        <p:spPr>
          <a:xfrm>
            <a:off x="1955054" y="4777379"/>
            <a:ext cx="8825658" cy="1575795"/>
          </a:xfrm>
        </p:spPr>
        <p:txBody>
          <a:bodyPr>
            <a:normAutofit/>
          </a:bodyPr>
          <a:lstStyle/>
          <a:p>
            <a:r>
              <a:rPr lang="es-MX" sz="2400" b="1" dirty="0">
                <a:solidFill>
                  <a:schemeClr val="accent6">
                    <a:lumMod val="75000"/>
                  </a:schemeClr>
                </a:solidFill>
                <a:latin typeface="Comic Sans MS" panose="030F0702030302020204" pitchFamily="66" charset="0"/>
              </a:rPr>
              <a:t>Actividad:</a:t>
            </a:r>
          </a:p>
          <a:p>
            <a:pPr algn="ctr"/>
            <a:r>
              <a:rPr lang="es-MX" sz="2400" b="1" dirty="0">
                <a:solidFill>
                  <a:schemeClr val="accent6">
                    <a:lumMod val="75000"/>
                  </a:schemeClr>
                </a:solidFill>
                <a:latin typeface="Comic Sans MS" panose="030F0702030302020204" pitchFamily="66" charset="0"/>
              </a:rPr>
              <a:t>Investiga la biografía de cada uno de los representantes del conductismo</a:t>
            </a:r>
          </a:p>
          <a:p>
            <a:endParaRPr lang="es-MX" dirty="0"/>
          </a:p>
        </p:txBody>
      </p:sp>
    </p:spTree>
    <p:extLst>
      <p:ext uri="{BB962C8B-B14F-4D97-AF65-F5344CB8AC3E}">
        <p14:creationId xmlns:p14="http://schemas.microsoft.com/office/powerpoint/2010/main" val="2881374819"/>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ushVTI">
  <a:themeElements>
    <a:clrScheme name="AnalogousFromRegularSeedLeftStep">
      <a:dk1>
        <a:srgbClr val="000000"/>
      </a:dk1>
      <a:lt1>
        <a:srgbClr val="FFFFFF"/>
      </a:lt1>
      <a:dk2>
        <a:srgbClr val="412431"/>
      </a:dk2>
      <a:lt2>
        <a:srgbClr val="E2E8E8"/>
      </a:lt2>
      <a:accent1>
        <a:srgbClr val="D7393B"/>
      </a:accent1>
      <a:accent2>
        <a:srgbClr val="C5276B"/>
      </a:accent2>
      <a:accent3>
        <a:srgbClr val="D739BF"/>
      </a:accent3>
      <a:accent4>
        <a:srgbClr val="9B27C5"/>
      </a:accent4>
      <a:accent5>
        <a:srgbClr val="6B39D7"/>
      </a:accent5>
      <a:accent6>
        <a:srgbClr val="3D4BCB"/>
      </a:accent6>
      <a:hlink>
        <a:srgbClr val="309190"/>
      </a:hlink>
      <a:folHlink>
        <a:srgbClr val="7F7F7F"/>
      </a:folHlink>
    </a:clrScheme>
    <a:fontScheme name="Custom 3">
      <a:majorFont>
        <a:latin typeface="Elephant"/>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rushVTI" id="{7102FA3A-9D7B-4497-8C4B-FB535AAFDE06}" vid="{C6D41F62-6FAB-440A-BEC7-CB7BF190811F}"/>
    </a:ext>
  </a:extLst>
</a:theme>
</file>

<file path=ppt/theme/theme2.xml><?xml version="1.0" encoding="utf-8"?>
<a:theme xmlns:a="http://schemas.openxmlformats.org/drawingml/2006/main" name="Ion">
  <a:themeElements>
    <a:clrScheme name="Ion">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EC76B5"/>
      </a:hlink>
      <a:folHlink>
        <a:srgbClr val="E8ACCD"/>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A207AED3-9ABC-4A18-9978-A59B65688B15}"/>
    </a:ext>
  </a:extLst>
</a:theme>
</file>

<file path=docProps/app.xml><?xml version="1.0" encoding="utf-8"?>
<Properties xmlns="http://schemas.openxmlformats.org/officeDocument/2006/extended-properties" xmlns:vt="http://schemas.openxmlformats.org/officeDocument/2006/docPropsVTypes">
  <TotalTime>484</TotalTime>
  <Words>3035</Words>
  <Application>Microsoft Office PowerPoint</Application>
  <PresentationFormat>Panorámica</PresentationFormat>
  <Paragraphs>87</Paragraphs>
  <Slides>35</Slides>
  <Notes>0</Notes>
  <HiddenSlides>0</HiddenSlides>
  <MMClips>0</MMClips>
  <ScaleCrop>false</ScaleCrop>
  <HeadingPairs>
    <vt:vector size="6" baseType="variant">
      <vt:variant>
        <vt:lpstr>Fuentes usadas</vt:lpstr>
      </vt:variant>
      <vt:variant>
        <vt:i4>6</vt:i4>
      </vt:variant>
      <vt:variant>
        <vt:lpstr>Tema</vt:lpstr>
      </vt:variant>
      <vt:variant>
        <vt:i4>2</vt:i4>
      </vt:variant>
      <vt:variant>
        <vt:lpstr>Títulos de diapositiva</vt:lpstr>
      </vt:variant>
      <vt:variant>
        <vt:i4>35</vt:i4>
      </vt:variant>
    </vt:vector>
  </HeadingPairs>
  <TitlesOfParts>
    <vt:vector size="43" baseType="lpstr">
      <vt:lpstr>Arial</vt:lpstr>
      <vt:lpstr>Calibri</vt:lpstr>
      <vt:lpstr>Century Gothic</vt:lpstr>
      <vt:lpstr>Comic Sans MS</vt:lpstr>
      <vt:lpstr>Elephant</vt:lpstr>
      <vt:lpstr>Wingdings 3</vt:lpstr>
      <vt:lpstr>BrushVTI</vt:lpstr>
      <vt:lpstr>Ion</vt:lpstr>
      <vt:lpstr>         UNIVERSIDAD AUTÓNOMA DEL ESTADO DE MÉXICO PLANTEL NEZAHUALCÓYOTL DE LA ESCUELA PREPARATORIA  ASIGNATURA: PSICOLOGÍA  TEMA: TEORÍAS DE LA PERSONALIDAD  SEMESTRE: SEXTO    </vt:lpstr>
      <vt:lpstr>  </vt:lpstr>
      <vt:lpstr>              Teorías de la personalidad  ¿Qué es una teoría?   Es un conjunto de hipótesis, postulados y modelos que relacionan los datos empíricos de un sistema y permiten comprender sus interrelaciones y hacer predicciones sobre el desarrollo futuro. </vt:lpstr>
      <vt:lpstr>              3.2.1. TEORÍA CONDUCTISTA Llamada primera fuerza  Resaltan el ambiente externo y los efectos del condicionamiento y el aprendizaje sobre la personalidad.             </vt:lpstr>
      <vt:lpstr>             Skinner establece que la conducta humana es función de los diferentes tipos de actividad que realizamos o no , según que en el pasado hayamos sido castigados o recompensados por haberlos realizado y según las consecuencias que esperamos en el futuro.   </vt:lpstr>
      <vt:lpstr>           Las recompensas son mucho más poderosas  que los castigos  para generar una determinada conducta.        </vt:lpstr>
      <vt:lpstr>         De acuerdo con Skinner la conducta humana es aprendida en el sentido de que sigue unas leyes básicas, o principios de aprendizaje.  Es el resultado del encadenamiento  de un número de secuencias  de estímulo respuesta.  </vt:lpstr>
      <vt:lpstr>EN SUMA:</vt:lpstr>
      <vt:lpstr>         Representantes de la teoría conductista   James Watson  Edward Lee Thorndike  Iván Petrovich Pávlov  Burrhus Frederic Skinner   </vt:lpstr>
      <vt:lpstr>         3.2.2. TEORÍA PSICOANALÍTICA Llamada segunda fuerza  Es considerada una teoría de la personalidad de Sigmund Freud, que considera al individuo en conflicto constante entre sus tendencias  biológicas y la necesidad de dominarlas  </vt:lpstr>
      <vt:lpstr>         Psicoanálisis  Es un enfoque terapéutico desarrollado con el objetivo de eliminar la ansiedad, proporcionando al paciente el conocimiento de los conflictos inconscientes que afectan su comportamiento y sus emociones. </vt:lpstr>
      <vt:lpstr>         Estructura de la personalidad según Freud:  Id o ello yo o ego super yo o super ego   </vt:lpstr>
      <vt:lpstr>         ID O ELLO   Esta presente al nacer. Constituido por necesidades básicas (hambre, sed, sexualidad), o instintos de vida. Alimentados por una forma de energía llamada libido .     El id contiene el instinto de vida (eros) llamado así por el dios griego del amor y el de muerte (thanatos), responsable de la agresividad y destrucción.   </vt:lpstr>
      <vt:lpstr>         EGO O YO  Se desarrolla poco después del nacimiento, cuando el niño se da cuenta de que no todo lo que quiere lo obtiene.   Opera mediante el principio de realidad, por el cual una persona idea un plan y lo lleva a cabo a través de juna acción para ensayar y ver si está en el camino correcto o llamada prueba de la realidad.    </vt:lpstr>
      <vt:lpstr>         SUPER EGO O SUPER YO  La ultima parte que se desarrolla. Aparece en la primera infancia. Opera bajo el principio de perfección. Representa los valores de los padres y la sociedad comunican al niño. Interioriza los conceptos de bueno y malo.  El deber y la conciencia.  </vt:lpstr>
      <vt:lpstr>         DESARROLLO PSICOSEXUAL  Según Freud la personalidad se desarrolla en 5 etapas.  Etapa Oral Etapa Anal Fálica  Etapa de Latencia Etapa Genital</vt:lpstr>
      <vt:lpstr>         MECANISMOS DE DEFENSA  Represión             Regresión Proyección Formación reactiva               Racionalización      </vt:lpstr>
      <vt:lpstr>Descubrimiento del inconsciente Muchos de sus pacientes ignoraban las causas de sus traumas.  Freud estableció distintos niveles de conciencia  1. Consciente 2. Preconsciente 3. Inconsciente  </vt:lpstr>
      <vt:lpstr>         3.2.3. TEORÍA HUMANISTA Llamada tercera fuerza  Enfoque de la personalidad ejemplificado por las teorías de Rogers y Maslow; según éstas, la meta de toda persona es conseguir su autorrealización. Ponen el énfasis en la experiencia subjetiva privada y el crecimiento personal </vt:lpstr>
      <vt:lpstr>         Psicoterapia Humanista  Enfoque terapéutico cuyo objetivo es ayudar a los pacientes a desarrollarse eliminando  las coacciones contra su autoperfeccionamiento.    </vt:lpstr>
      <vt:lpstr>         La teoría de Carl Rogers está centrada en el concepto del sí mismo como núcleo de la personalidad.  El objetivo de una persona sana es el crecimiento de autoactualización. El proceso de convertirse en persona. La persona congruente funciona al más alto nivel. Abierta a la experiencia, observa a la gente y a las cosas de forma precisa, se lleva bien con los demás y tiene un alto nivel de autoestima. </vt:lpstr>
      <vt:lpstr>         Abraham Maslow contribuye con la teoría de la autoactualización.  Su preocupación fue más por las personas sanas que por las enfermas.  Estudio  la alegría, el entusiasmo, el amor y el bienestar.  Se dedico a investigar aquellas personas creativas que se desenvolvían adecuadamente en la sociedad.   </vt:lpstr>
      <vt:lpstr>         La teoría de Maslow de la motivación humana descansa en la existencia de una jerarquía de necesidades.  Necesidades D (Corrigen deficiencias)  Necesidades B (Consiguen un nivel más alto en la existencia)   </vt:lpstr>
      <vt:lpstr>         3.2.4. TEORÍA COGNOSCITIVA  Se ocupa de como la mente procesa la información.   Según la cual la incompatibilidad entre nuestros pensamientos y nuestras acciones puede causar incomodidad, que luego intentamos reducir.  Se orienta a la comprensión de las cosas basándose en la percepción de los objetos y de las relaciones e interacciones entre ellos.  </vt:lpstr>
      <vt:lpstr>         REPRESENTANTES DE LA TEORÍA COGNOSCITIVA  Jean Piaget Lev Vigotsky David Ausubel Howard Gardner Erick Erickson Jerome Bruner Robert Gagné </vt:lpstr>
      <vt:lpstr>         Jean Piaget  Aporta la teoría del desarrollo cognitivo: Habla sobre la naturaleza y el desarrollo de la inteligencia humana.  Plantea 4 etapas del desarrollo:  1. Etapa sensorio motora 2. Etapa pre operacional 3. Etapa de operaciones concretas 4. Etapa de operaciones formales  </vt:lpstr>
      <vt:lpstr>         Lev Vygotsky  En la teoría de Vigotsky la cultura tiene un papel preponderante. Y señala que el desarrollo individual no se puede entender sin referencia al medio social, en el que el infante se incluye. Habla de la internalización , es decir, la apropiación gradual de la cultura.     </vt:lpstr>
      <vt:lpstr>         David P. Ausubel   Diferencia dos tipos de aprendizaje:  1. El que se refiere al modo en que se adquiere el conocimiento.  2. El relativo a la forma en que el conocimiento es subsecuentemente incorporado en la estructura de conocimientos o estructuras cognitiva del educando. Habla del aprendizaje significativo: cuando los nuevos contenidos tienen un significado a la luz de los conocimientos que ya se tienen. </vt:lpstr>
      <vt:lpstr>         Howard Gardner  Aporta la teoría de las inteligencias múltiples.  Destaca que no existe una inteligencia única, sino varias, las cuales marcan las potencialidades y acentos significativos de cada individuo, trazados por las fortalezas y debilidades en toda una serie de escenarios de expansión de la inteligencia.     </vt:lpstr>
      <vt:lpstr>         Erik Erikson: Aporta la teoría del Desarrollo Psicosocial   Reinterpreta las fases psicosexuales de Freud 1. Enfatizo la comprensión del YO 2. Puso en relieve las etapas de desarrollo psicosexual de Freud 3. Propuso el concepto de desarrollo de la personalidad desde la infancia a la vejez 4. Investigó acerca del impacto de la cultura, de la sociedad y de la historia   </vt:lpstr>
      <vt:lpstr>         Jerome Bruner  Aporta los modelos de representación mental y de realidad. 1. Representación actuante. 2. Representación icónica. 3. Representación simbólica     </vt:lpstr>
      <vt:lpstr>Presentación de PowerPoint</vt:lpstr>
      <vt:lpstr>        Referencias de imágenes.  Imagen 1. Recuperado de https://medium.com/psicopatolog%C3%ADa-y-personalidad-2018-1/qu%C3%A9-es-personalidad-c10c38205e95 Imagen 2. Recuperado de https://www.google.com/search?q=hipotesis&amp;sxsrf=ALeKk00yrJBww73lXYuzkZLDFkGpGCFuNQ:1601396240944&amp;source=lnms&amp;tbm=isch&amp;sa=X&amp;ved=2ahUKEwjkytfw4Y7sAhVKXKwKHZMPDT0Q_AUoAXoECA4QAw&amp;biw=838&amp;bih=922#imgrc=KXgYRydEygHdeM Imagen 3. Recuperado de https://www.google.com/search?q=skinner&amp;sxsrf=ALeKk01fxknnp0dXL8sZqZycdgPFlL4aJw:1601396827538&amp;source=lnms&amp;tbm=isch&amp;sa=X&amp;ved=2ahUKEwjDx7KI5I7sAhUCnKwKHT7mB_gQ_AUoAXoECA4QAw&amp;biw=838&amp;bih=922#imgrc=wjxKSHs7VyulZM Imagen 4. Recuperado de https://www.google.com/search?q=recompensas&amp;sxsrf=ALeKk0078aWHJfPkYlAVOOVSLJObXmmYzw:1601397942124&amp;source=lnms&amp;tbm=isch&amp;sa=X&amp;ved=2ahUKEwjXwO-b6I7sAhVTVc0KHQ9VBW4Q_AUoAXoECAUQAw&amp;biw=838&amp;bih=922#imgrc=Uu3ROBucrCo1YM Imagen 5. Recuperado de https://www.google.com/search?q=estimulo+respuesta+de+skinner&amp;sxsrf=ALeKk03ZVgTUA5pwrnS1UykX0rRYBhT74g:1601398365854&amp;source=lnms&amp;tbm=isch&amp;sa=X&amp;ved=2ahUKEwj-gPbl6Y7sAhUMd6wKHcFDA3EQ_AUoAXoECBIQAw&amp;biw=838&amp;bih=922#imgrc=mnniLAUuS7Y3zM Imagen 6. Recuperado de https://www.google.com/search?q=conductismo&amp;sxsrf=ALeKk01z5kGhN2P6jqMYGaYiVd7YAJKuWA:1601399941861&amp;source=lnms&amp;tbm=isch&amp;sa=X&amp;ved=2ahUKEwjB5rXV747sAhWKAp0JHes1AiwQ_AUoAXoECA4QAw&amp;biw=838&amp;bih=922#imgrc=3XPNNMIlwRMScM Imagen 7. Recuperada dehttps://www.google.com/search?q=freud&amp;tbm=isch&amp;ved=2ahUKEwjG2_L1-I7sAhVFR6wKHVLOA4YQ2-cCegQIABAA&amp;oq=freud&amp;gs_lcp=CgNpbWcQAzIHCAAQsQMQQzIFCAAQsQMyAggAMgIIADICCAAyAggAMgIIADICCAAyAggAMgIIADoECCMQJzoECAAQQzoHCCMQ6gIQJ1DMF1jkJ2DsKWgBcAB4A4ABgAGIAZIMkgEDNi45mAEAoAEBqgELZ3dzLXdpei1pbWewAQrAAQE&amp;sclient=img&amp;ei=OXZzX4bbNcWOsQXSnI-wCA&amp;bih=922&amp;biw=838 Imagen 8. Recuperado de https://www.google.com/search?q=psicoanalisis&amp;tbm=isch&amp;ved=2ahUKEwjc-4D5-I7sAhUNe6wKHVslCi0Q2-cCegQIABAA&amp;oq=psicoanalisis&amp;gs_lcp=CgNpbWcQAzIHCAAQsQMQQzIECAAQQzICCAAyBAgAEEMyAggAMgIIADICCAAyAggAMgIIADICCAA6BAgjECdQ4KkWWMi3FmDFuRZoAHAAeACAAXqIAdUKkgEDNS44mAEAoAEBqgELZ3dzLXdpei1pbWfAAQE&amp;sclient=img&amp;ei=QHZzX9zbGI32sQXbyqjoAg&amp;bih=922&amp;biw=838#imgrc=8wcXBU6bARSqjM&amp;imgdii=lD2EhpOuZVLnRM Imagen 9. Recuperado de https://www.google.com/search?q=diablito+con+cola+en+color+negr&amp;tbm=isch&amp;ved=2ahUKEwjl19HggI_sAhUijK0KHe8kAqYQ2-cCegQIABAA&amp;oq=diablito+con+cola+en+color+negr&amp;gs_lcp=CgNpbWcQA1DevQJY9-ICYPzjAmgBcAB4AIABaogBpwuSAQM5LjaYAQCgAQGqAQtnd3Mtd2l6LWltZ8ABAQ&amp;sclient=img&amp;ei=cH5zX-XfL6KYtgXvyYiwCg&amp;bih=922&amp;biw=838#imgrc=9ZSC1biBI4btRM Imagen 10. Recuperado de https://www.google.com/search?q=sombra+de+un+hombre&amp;sxsrf=ALeKk01xDvIjqoF0I5PFTilAE3EdMl3Kcw:1601405352824&amp;tbm=isch&amp;source=iu&amp;ictx=1&amp;fir=H-S4ErNfkKSFDM%252Cq0Rzm6C5CuhzjM%252C_&amp;vet=1&amp;usg=AI4_-kTtdk0zusIJvZK76JZ_eDSzLFZkxA&amp;sa=X&amp;ved=2ahUKEwjz5cjpg4_sAhVJ4qwKHaPFC-8Q9QF6BAgEEFc&amp;biw=838&amp;bih=922#imgrc=H-S4ErNfkKSFDM&amp;imgdii=WYTtdcM4Uo0kRM Imagen 11. Recuperada de https://www.google.com/search?q=etapa+de+desarrollo+psicosecual&amp;sxsrf=ALeKk01KBz1N3sYfHsnE0W7bL5VrqxEedA:1601406551107&amp;source=lnms&amp;tbm=isch&amp;sa=X&amp;ved=2ahUKEwiDifqkiI_sAhVMAqwKHTroC5gQ_AUoAXoECA4QAw&amp;biw=838&amp;bih=922#imgrc=tR_10w2dRJoIyM  </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PLANTEL NEZAHUALCÓYOTL DE LA ESCUELA PREPARATORIA  ASIGNATURA: PSICOLOGÍA  TEMA: TEORÍAS DE LA PERSONALIDAD  SEMESTRE: SEXTO</dc:title>
  <dc:creator>Laura Espinoza Avila</dc:creator>
  <cp:lastModifiedBy>Laura Espinoza Avila</cp:lastModifiedBy>
  <cp:revision>20</cp:revision>
  <dcterms:created xsi:type="dcterms:W3CDTF">2020-09-29T16:03:07Z</dcterms:created>
  <dcterms:modified xsi:type="dcterms:W3CDTF">2022-01-26T04:12:57Z</dcterms:modified>
</cp:coreProperties>
</file>