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4"/>
  </p:sldMasterIdLst>
  <p:notesMasterIdLst>
    <p:notesMasterId r:id="rId38"/>
  </p:notesMasterIdLst>
  <p:handoutMasterIdLst>
    <p:handoutMasterId r:id="rId39"/>
  </p:handoutMasterIdLst>
  <p:sldIdLst>
    <p:sldId id="291" r:id="rId5"/>
    <p:sldId id="347" r:id="rId6"/>
    <p:sldId id="390" r:id="rId7"/>
    <p:sldId id="391" r:id="rId8"/>
    <p:sldId id="388" r:id="rId9"/>
    <p:sldId id="389" r:id="rId10"/>
    <p:sldId id="385" r:id="rId11"/>
    <p:sldId id="387" r:id="rId12"/>
    <p:sldId id="386" r:id="rId13"/>
    <p:sldId id="348" r:id="rId14"/>
    <p:sldId id="378" r:id="rId15"/>
    <p:sldId id="350" r:id="rId16"/>
    <p:sldId id="351" r:id="rId17"/>
    <p:sldId id="352" r:id="rId18"/>
    <p:sldId id="353" r:id="rId19"/>
    <p:sldId id="380" r:id="rId20"/>
    <p:sldId id="381" r:id="rId21"/>
    <p:sldId id="379" r:id="rId22"/>
    <p:sldId id="355" r:id="rId23"/>
    <p:sldId id="354" r:id="rId24"/>
    <p:sldId id="382" r:id="rId25"/>
    <p:sldId id="383" r:id="rId26"/>
    <p:sldId id="384" r:id="rId27"/>
    <p:sldId id="356" r:id="rId28"/>
    <p:sldId id="357" r:id="rId29"/>
    <p:sldId id="395" r:id="rId30"/>
    <p:sldId id="396" r:id="rId31"/>
    <p:sldId id="397" r:id="rId32"/>
    <p:sldId id="368" r:id="rId33"/>
    <p:sldId id="374" r:id="rId34"/>
    <p:sldId id="392" r:id="rId35"/>
    <p:sldId id="393" r:id="rId36"/>
    <p:sldId id="394" r:id="rId37"/>
  </p:sldIdLst>
  <p:sldSz cx="8101013" cy="3429000"/>
  <p:notesSz cx="6858000" cy="9144000"/>
  <p:defaultTextStyle>
    <a:defPPr rtl="0"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80">
          <p15:clr>
            <a:srgbClr val="A4A3A4"/>
          </p15:clr>
        </p15:guide>
        <p15:guide id="2" pos="255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B9B9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362" autoAdjust="0"/>
    <p:restoredTop sz="95052" autoAdjust="0"/>
  </p:normalViewPr>
  <p:slideViewPr>
    <p:cSldViewPr snapToGrid="0">
      <p:cViewPr varScale="1">
        <p:scale>
          <a:sx n="134" d="100"/>
          <a:sy n="134" d="100"/>
        </p:scale>
        <p:origin x="115" y="379"/>
      </p:cViewPr>
      <p:guideLst>
        <p:guide orient="horz" pos="1080"/>
        <p:guide pos="255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758"/>
    </p:cViewPr>
  </p:sorterViewPr>
  <p:notesViewPr>
    <p:cSldViewPr snapToGrid="0">
      <p:cViewPr varScale="1">
        <p:scale>
          <a:sx n="99" d="100"/>
          <a:sy n="99" d="100"/>
        </p:scale>
        <p:origin x="357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4CFCAAD-B476-41AA-91FD-57C5F1F8F6F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 noProof="1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A726308-6A3E-4871-BE9C-1FBC87D142D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0FDFDB-869D-40F6-A6D2-6EEBD88BD08C}" type="datetimeFigureOut">
              <a:rPr lang="es-ES" noProof="1" smtClean="0"/>
              <a:t>22/09/2021</a:t>
            </a:fld>
            <a:endParaRPr lang="es-ES" noProof="1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055ADC5-F009-429A-8C38-0161232A97B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 noProof="1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60BC52D-6659-4B84-ABCA-9E530BB3F45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0BB086-5245-42C4-AE47-0CD2F0F89BF1}" type="slidenum">
              <a:rPr lang="es-ES" noProof="1" smtClean="0"/>
              <a:t>‹Nº›</a:t>
            </a:fld>
            <a:endParaRPr lang="es-ES" noProof="1"/>
          </a:p>
        </p:txBody>
      </p:sp>
    </p:spTree>
    <p:extLst>
      <p:ext uri="{BB962C8B-B14F-4D97-AF65-F5344CB8AC3E}">
        <p14:creationId xmlns:p14="http://schemas.microsoft.com/office/powerpoint/2010/main" val="120587617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 noProof="1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29C1FF-9713-412D-AB5A-00522112A7A0}" type="datetimeFigureOut">
              <a:rPr lang="es-ES" noProof="1" dirty="0" smtClean="0"/>
              <a:t>22/09/2021</a:t>
            </a:fld>
            <a:endParaRPr lang="es-ES" noProof="1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-215900" y="1143000"/>
            <a:ext cx="7289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 noProof="1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noProof="1"/>
              <a:t>Haga clic para modificar los estilos de texto del patrón</a:t>
            </a:r>
          </a:p>
          <a:p>
            <a:pPr lvl="1"/>
            <a:r>
              <a:rPr lang="es-ES" noProof="1"/>
              <a:t>Segundo nivel</a:t>
            </a:r>
          </a:p>
          <a:p>
            <a:pPr lvl="2"/>
            <a:r>
              <a:rPr lang="es-ES" noProof="1"/>
              <a:t>Tercer nivel</a:t>
            </a:r>
          </a:p>
          <a:p>
            <a:pPr lvl="3"/>
            <a:r>
              <a:rPr lang="es-ES" noProof="1"/>
              <a:t>Cuarto nivel</a:t>
            </a:r>
          </a:p>
          <a:p>
            <a:pPr lvl="4"/>
            <a:r>
              <a:rPr lang="es-ES" noProof="1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 noProof="1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AC9477-0593-4A14-8B9C-94B52DE94C0B}" type="slidenum">
              <a:rPr lang="es-ES" noProof="1" dirty="0" smtClean="0"/>
              <a:t>‹Nº›</a:t>
            </a:fld>
            <a:endParaRPr lang="es-ES" noProof="1"/>
          </a:p>
        </p:txBody>
      </p:sp>
    </p:spTree>
    <p:extLst>
      <p:ext uri="{BB962C8B-B14F-4D97-AF65-F5344CB8AC3E}">
        <p14:creationId xmlns:p14="http://schemas.microsoft.com/office/powerpoint/2010/main" val="365975960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4CCDAF-FA3F-4B16-9000-B540B4C57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1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890904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183366A6-C0D6-44FB-BF1B-283C3B6026D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101013" cy="3429000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pPr rtl="0"/>
            <a:r>
              <a:rPr lang="es-ES" noProof="1"/>
              <a:t>Haga clic en el icono para Insertar imagen.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4D3696E-0E82-4FF8-9A8D-5C2B730173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1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576749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556945" y="182563"/>
            <a:ext cx="6987124" cy="6627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es-ES" noProof="1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56945" y="912812"/>
            <a:ext cx="6987124" cy="21756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es-ES" noProof="1"/>
              <a:t>Haga clic para modificar los estilos de texto del patrón</a:t>
            </a:r>
          </a:p>
          <a:p>
            <a:pPr lvl="1" rtl="0"/>
            <a:r>
              <a:rPr lang="es-ES" noProof="1"/>
              <a:t>Segundo nivel</a:t>
            </a:r>
          </a:p>
          <a:p>
            <a:pPr lvl="2" rtl="0"/>
            <a:r>
              <a:rPr lang="es-ES" noProof="1"/>
              <a:t>Tercer nivel</a:t>
            </a:r>
          </a:p>
          <a:p>
            <a:pPr lvl="3" rtl="0"/>
            <a:r>
              <a:rPr lang="es-ES" noProof="1"/>
              <a:t>Cuarto nivel</a:t>
            </a:r>
          </a:p>
          <a:p>
            <a:pPr lvl="4" rtl="0"/>
            <a:r>
              <a:rPr lang="es-ES" noProof="1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556945" y="3178175"/>
            <a:ext cx="1822728" cy="1825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5A2B37BB-6484-49CE-B04D-2DCDE00228FC}" type="datetime1">
              <a:rPr lang="es-ES" noProof="1" dirty="0" smtClean="0"/>
              <a:t>22/09/2021</a:t>
            </a:fld>
            <a:endParaRPr lang="es-ES" noProof="1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2683461" y="3178175"/>
            <a:ext cx="2734092" cy="1825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s-ES" noProof="1"/>
          </a:p>
        </p:txBody>
      </p:sp>
      <p:sp>
        <p:nvSpPr>
          <p:cNvPr id="6" name="Marcador de posición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5721340" y="3178175"/>
            <a:ext cx="1822728" cy="1825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080BCE52-6B25-4324-AAFB-DEE36A813357}" type="slidenum">
              <a:rPr lang="es-ES" noProof="1" dirty="0" smtClean="0"/>
              <a:t>‹Nº›</a:t>
            </a:fld>
            <a:endParaRPr lang="es-ES" noProof="1"/>
          </a:p>
        </p:txBody>
      </p:sp>
    </p:spTree>
    <p:extLst>
      <p:ext uri="{BB962C8B-B14F-4D97-AF65-F5344CB8AC3E}">
        <p14:creationId xmlns:p14="http://schemas.microsoft.com/office/powerpoint/2010/main" val="4186530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10" r:id="rId2"/>
  </p:sldLayoutIdLst>
  <p:hf sldNum="0"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2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4300" indent="-114300" algn="l" defTabSz="4572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5715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8001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2573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4859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7145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9431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286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58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1430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3716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6002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8288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eb.uaemex.mx/identidad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s/photos/hoja-textura-verde-venas-de-la-hoja-176722/" TargetMode="External"/><Relationship Id="rId7" Type="http://schemas.openxmlformats.org/officeDocument/2006/relationships/hyperlink" Target="https://www.bing.com/search?q=https%3A%2F%2Fpixabay.com%2Fes%2Fphotos%2Fsearch%2Flibro%2520abierto%2F&amp;cvid=09c9113c35cf473da05073c75453aa92&amp;aqs=edge..69i58j69i57.3949j0j9&amp;FORM=ANAB01&amp;PC=DCTS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pixabay.com/es/photos/pila-de-libros-libros-antiguos-libro-1001655/" TargetMode="External"/><Relationship Id="rId5" Type="http://schemas.openxmlformats.org/officeDocument/2006/relationships/hyperlink" Target="https://pixabay.com/es/photos/ajedrez-bordo-juego-juego-de-mesa-2730034/" TargetMode="External"/><Relationship Id="rId4" Type="http://schemas.openxmlformats.org/officeDocument/2006/relationships/hyperlink" Target="https://pixabay.com/es/illustrations/signo-de-interrogaci%c3%b3n-pregunta-1019820/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s/photos/tablero-tiza-foda-planificaci%c3%b3n-4874765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https://pixabay.com/es/illustrations/se%c3%b1alizar-madera-s%c3%ad-no-oportunidad-973992/" TargetMode="External"/><Relationship Id="rId3" Type="http://schemas.openxmlformats.org/officeDocument/2006/relationships/hyperlink" Target="https://pixabay.com/es/photos/puertas-opciones-escoger-decisi%c3%b3n-1690423/" TargetMode="External"/><Relationship Id="rId7" Type="http://schemas.openxmlformats.org/officeDocument/2006/relationships/hyperlink" Target="https://pixabay.com/es/photos/papel-coraz%c3%b3n-s%c3%admbolo-romance-1100254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pixabay.com/es/vectors/chico-humano-saltar-saltando-2027761/" TargetMode="External"/><Relationship Id="rId5" Type="http://schemas.openxmlformats.org/officeDocument/2006/relationships/hyperlink" Target="https://pixabay.com/es/illustrations/ojos-psicolog%c3%ada-730750/" TargetMode="External"/><Relationship Id="rId10" Type="http://schemas.openxmlformats.org/officeDocument/2006/relationships/hyperlink" Target="https://pixabay.com/es/illustrations/signo-de-interrogaci%c3%b3n-importante-1872634/" TargetMode="External"/><Relationship Id="rId4" Type="http://schemas.openxmlformats.org/officeDocument/2006/relationships/hyperlink" Target="https://pixabay.com/es/vectors/desesperado-estr%c3%a9s-estresado-2676556/" TargetMode="External"/><Relationship Id="rId9" Type="http://schemas.openxmlformats.org/officeDocument/2006/relationships/hyperlink" Target="https://www.istockphoto.com/es/foto/puedes-quedarte-en-casa-y-seguir-sintiendo-conectado-gm1263992813-370087114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n borrosa de una persona&#10;&#10;Descripción generada automáticamente con confianza media">
            <a:extLst>
              <a:ext uri="{FF2B5EF4-FFF2-40B4-BE49-F238E27FC236}">
                <a16:creationId xmlns:a16="http://schemas.microsoft.com/office/drawing/2014/main" id="{D61D098F-27BC-4DCC-B95C-0E99E97579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101013" cy="3429000"/>
          </a:xfrm>
          <a:prstGeom prst="rect">
            <a:avLst/>
          </a:prstGeom>
          <a:noFill/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EB50AADA-054C-4ABC-8CFA-ABAD94843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945" y="182563"/>
            <a:ext cx="6987124" cy="3137852"/>
          </a:xfrm>
        </p:spPr>
        <p:txBody>
          <a:bodyPr>
            <a:normAutofit/>
          </a:bodyPr>
          <a:lstStyle/>
          <a:p>
            <a:br>
              <a:rPr lang="es-MX" dirty="0"/>
            </a:br>
            <a:br>
              <a:rPr lang="es-MX" dirty="0"/>
            </a:br>
            <a:br>
              <a:rPr lang="es-MX" dirty="0"/>
            </a:br>
            <a:br>
              <a:rPr lang="es-MX" dirty="0"/>
            </a:br>
            <a:endParaRPr lang="es-MX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AA05E2C-FC64-432C-BE8D-573D78D87AB2}"/>
              </a:ext>
            </a:extLst>
          </p:cNvPr>
          <p:cNvSpPr txBox="1"/>
          <p:nvPr/>
        </p:nvSpPr>
        <p:spPr>
          <a:xfrm>
            <a:off x="0" y="0"/>
            <a:ext cx="8101012" cy="32624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s-MX" sz="1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endParaRPr lang="es-MX" sz="1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sz="1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UNIVERSIDAD AUTÓNOMA DEL ESTADO DE MÉXICO</a:t>
            </a:r>
          </a:p>
          <a:p>
            <a:pPr algn="ctr"/>
            <a:r>
              <a:rPr lang="es-MX" sz="1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PLANTEL NEZAHUALCÓYOTL DE LA ESCUELA PREPARATORIA</a:t>
            </a:r>
          </a:p>
          <a:p>
            <a:pPr algn="ctr"/>
            <a:endParaRPr lang="es-MX" sz="1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sz="1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ASIGNATURA: ORIENTACIÓN EDUCATIVA I</a:t>
            </a:r>
          </a:p>
          <a:p>
            <a:pPr algn="ctr"/>
            <a:endParaRPr lang="es-MX" sz="1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sz="1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TEMÁTICA</a:t>
            </a:r>
          </a:p>
          <a:p>
            <a:pPr algn="ctr"/>
            <a:r>
              <a:rPr lang="es-MX" sz="1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MÓDULO II. DESARROLLANDO MIS HABILIDADES</a:t>
            </a:r>
          </a:p>
          <a:p>
            <a:pPr algn="ctr"/>
            <a:endParaRPr lang="es-MX" sz="1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sz="1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SEMESTRE: PRIMERO</a:t>
            </a:r>
          </a:p>
          <a:p>
            <a:pPr algn="ctr"/>
            <a:endParaRPr lang="es-MX" sz="1400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s-MX" sz="14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DRA. LAURA ESPINOZA AVILA</a:t>
            </a:r>
          </a:p>
          <a:p>
            <a:pPr algn="ctr"/>
            <a:endParaRPr lang="es-MX" sz="1400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 algn="r"/>
            <a:r>
              <a:rPr lang="es-MX" sz="1400" dirty="0">
                <a:solidFill>
                  <a:srgbClr val="FFFF00"/>
                </a:solidFill>
                <a:latin typeface="Comic Sans MS" panose="030F0702030302020204" pitchFamily="66" charset="0"/>
              </a:rPr>
              <a:t>Ciclo Escolar: 2021-B</a:t>
            </a:r>
          </a:p>
        </p:txBody>
      </p:sp>
    </p:spTree>
    <p:extLst>
      <p:ext uri="{BB962C8B-B14F-4D97-AF65-F5344CB8AC3E}">
        <p14:creationId xmlns:p14="http://schemas.microsoft.com/office/powerpoint/2010/main" val="4827428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n borrosa de una persona&#10;&#10;Descripción generada automáticamente con confianza media">
            <a:extLst>
              <a:ext uri="{FF2B5EF4-FFF2-40B4-BE49-F238E27FC236}">
                <a16:creationId xmlns:a16="http://schemas.microsoft.com/office/drawing/2014/main" id="{D61D098F-27BC-4DCC-B95C-0E99E97579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101013" cy="3429000"/>
          </a:xfrm>
          <a:prstGeom prst="rect">
            <a:avLst/>
          </a:prstGeom>
          <a:noFill/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EB50AADA-054C-4ABC-8CFA-ABAD94843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945" y="182563"/>
            <a:ext cx="6987124" cy="3137852"/>
          </a:xfrm>
        </p:spPr>
        <p:txBody>
          <a:bodyPr>
            <a:normAutofit/>
          </a:bodyPr>
          <a:lstStyle/>
          <a:p>
            <a:br>
              <a:rPr lang="es-MX" dirty="0"/>
            </a:br>
            <a:br>
              <a:rPr lang="es-MX" dirty="0"/>
            </a:br>
            <a:br>
              <a:rPr lang="es-MX" dirty="0"/>
            </a:br>
            <a:br>
              <a:rPr lang="es-MX" dirty="0"/>
            </a:br>
            <a:endParaRPr lang="es-MX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AA05E2C-FC64-432C-BE8D-573D78D87AB2}"/>
              </a:ext>
            </a:extLst>
          </p:cNvPr>
          <p:cNvSpPr txBox="1"/>
          <p:nvPr/>
        </p:nvSpPr>
        <p:spPr>
          <a:xfrm>
            <a:off x="0" y="0"/>
            <a:ext cx="8101012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s-MX" sz="1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endParaRPr lang="es-MX" sz="1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Temática 2.1. Reconociéndome como aprendiz estratégico y estudiante universitario</a:t>
            </a:r>
          </a:p>
          <a:p>
            <a:pPr algn="ctr"/>
            <a:endParaRPr lang="es-MX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endParaRPr lang="es-MX" sz="1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r>
              <a:rPr lang="es-MX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	</a:t>
            </a:r>
            <a:endParaRPr lang="es-MX" sz="1400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2050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34F7D444-B98E-49B7-9E57-0B49F2EE20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9450" y="1455182"/>
            <a:ext cx="3182112" cy="179125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126964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n borrosa de una persona&#10;&#10;Descripción generada automáticamente con confianza media">
            <a:extLst>
              <a:ext uri="{FF2B5EF4-FFF2-40B4-BE49-F238E27FC236}">
                <a16:creationId xmlns:a16="http://schemas.microsoft.com/office/drawing/2014/main" id="{D61D098F-27BC-4DCC-B95C-0E99E97579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101013" cy="3429000"/>
          </a:xfrm>
          <a:prstGeom prst="rect">
            <a:avLst/>
          </a:prstGeom>
          <a:noFill/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EB50AADA-054C-4ABC-8CFA-ABAD94843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945" y="182563"/>
            <a:ext cx="6987124" cy="3137852"/>
          </a:xfrm>
        </p:spPr>
        <p:txBody>
          <a:bodyPr>
            <a:normAutofit/>
          </a:bodyPr>
          <a:lstStyle/>
          <a:p>
            <a:br>
              <a:rPr lang="es-MX" dirty="0"/>
            </a:br>
            <a:br>
              <a:rPr lang="es-MX" dirty="0"/>
            </a:br>
            <a:br>
              <a:rPr lang="es-MX" dirty="0"/>
            </a:br>
            <a:br>
              <a:rPr lang="es-MX" dirty="0"/>
            </a:br>
            <a:endParaRPr lang="es-MX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AA05E2C-FC64-432C-BE8D-573D78D87AB2}"/>
              </a:ext>
            </a:extLst>
          </p:cNvPr>
          <p:cNvSpPr txBox="1"/>
          <p:nvPr/>
        </p:nvSpPr>
        <p:spPr>
          <a:xfrm>
            <a:off x="0" y="0"/>
            <a:ext cx="8101012" cy="27084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s-MX" sz="1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endParaRPr lang="es-MX" sz="1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endParaRPr lang="es-MX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endParaRPr lang="es-MX" sz="1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r>
              <a:rPr lang="es-MX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	ESTRATEGIA:							ESTRATEGIA:</a:t>
            </a:r>
          </a:p>
          <a:p>
            <a:endParaRPr lang="es-MX" sz="1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r>
              <a:rPr lang="es-MX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	Proviene del griego						Proceso que guía una serie</a:t>
            </a:r>
          </a:p>
          <a:p>
            <a:r>
              <a:rPr lang="es-MX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	Stratos = ejercito							de acciones para</a:t>
            </a:r>
          </a:p>
          <a:p>
            <a:r>
              <a:rPr lang="es-MX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	</a:t>
            </a:r>
            <a:r>
              <a:rPr lang="es-MX" sz="16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Agein</a:t>
            </a:r>
            <a:r>
              <a:rPr lang="es-MX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    = guía							obtener un estado futuro</a:t>
            </a:r>
          </a:p>
          <a:p>
            <a:pPr algn="ctr"/>
            <a:endParaRPr lang="es-MX" sz="14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endParaRPr lang="es-MX" sz="1400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2050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34F7D444-B98E-49B7-9E57-0B49F2EE20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4704" y="720566"/>
            <a:ext cx="2292096" cy="177879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56775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n borrosa de una persona&#10;&#10;Descripción generada automáticamente con confianza media">
            <a:extLst>
              <a:ext uri="{FF2B5EF4-FFF2-40B4-BE49-F238E27FC236}">
                <a16:creationId xmlns:a16="http://schemas.microsoft.com/office/drawing/2014/main" id="{D61D098F-27BC-4DCC-B95C-0E99E97579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101013" cy="3429000"/>
          </a:xfrm>
          <a:prstGeom prst="rect">
            <a:avLst/>
          </a:prstGeom>
          <a:noFill/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EB50AADA-054C-4ABC-8CFA-ABAD94843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945" y="182563"/>
            <a:ext cx="6987124" cy="3137852"/>
          </a:xfrm>
        </p:spPr>
        <p:txBody>
          <a:bodyPr>
            <a:normAutofit/>
          </a:bodyPr>
          <a:lstStyle/>
          <a:p>
            <a:br>
              <a:rPr lang="es-MX" dirty="0"/>
            </a:br>
            <a:br>
              <a:rPr lang="es-MX" dirty="0"/>
            </a:br>
            <a:br>
              <a:rPr lang="es-MX" dirty="0"/>
            </a:br>
            <a:br>
              <a:rPr lang="es-MX" dirty="0"/>
            </a:br>
            <a:endParaRPr lang="es-MX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AA05E2C-FC64-432C-BE8D-573D78D87AB2}"/>
              </a:ext>
            </a:extLst>
          </p:cNvPr>
          <p:cNvSpPr txBox="1"/>
          <p:nvPr/>
        </p:nvSpPr>
        <p:spPr>
          <a:xfrm>
            <a:off x="0" y="0"/>
            <a:ext cx="8101012" cy="32624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s-MX" sz="1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endParaRPr lang="es-MX" sz="1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sz="2400" dirty="0">
                <a:solidFill>
                  <a:srgbClr val="FFFF00"/>
                </a:solidFill>
                <a:latin typeface="Comic Sans MS" panose="030F0702030302020204" pitchFamily="66" charset="0"/>
              </a:rPr>
              <a:t>APRENDER</a:t>
            </a:r>
          </a:p>
          <a:p>
            <a:pPr algn="ctr"/>
            <a:endParaRPr lang="es-MX" sz="1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r>
              <a:rPr lang="es-MX" sz="1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	</a:t>
            </a:r>
            <a:r>
              <a:rPr lang="es-MX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Del latín</a:t>
            </a:r>
          </a:p>
          <a:p>
            <a:r>
              <a:rPr lang="es-MX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	</a:t>
            </a:r>
          </a:p>
          <a:p>
            <a:r>
              <a:rPr lang="es-MX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	</a:t>
            </a:r>
            <a:r>
              <a:rPr lang="es-MX" sz="24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apprehendere</a:t>
            </a:r>
            <a:r>
              <a:rPr lang="es-MX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 = </a:t>
            </a:r>
          </a:p>
          <a:p>
            <a:r>
              <a:rPr lang="es-MX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	adquirir el conocimiento </a:t>
            </a:r>
          </a:p>
          <a:p>
            <a:r>
              <a:rPr lang="es-MX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	de algo por medio del estudio </a:t>
            </a:r>
          </a:p>
          <a:p>
            <a:r>
              <a:rPr lang="es-MX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	o la experiencia</a:t>
            </a:r>
            <a:endParaRPr lang="es-MX" sz="2400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122" name="Picture 2" descr="Imagen que contiene interior, libro, banca, cama&#10;&#10;Descripción generada automáticamente">
            <a:extLst>
              <a:ext uri="{FF2B5EF4-FFF2-40B4-BE49-F238E27FC236}">
                <a16:creationId xmlns:a16="http://schemas.microsoft.com/office/drawing/2014/main" id="{7C53D1BE-AB93-4AE2-962F-59374E76CD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5227" y="1149787"/>
            <a:ext cx="3144975" cy="20966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107607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n borrosa de una persona&#10;&#10;Descripción generada automáticamente con confianza media">
            <a:extLst>
              <a:ext uri="{FF2B5EF4-FFF2-40B4-BE49-F238E27FC236}">
                <a16:creationId xmlns:a16="http://schemas.microsoft.com/office/drawing/2014/main" id="{D61D098F-27BC-4DCC-B95C-0E99E97579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101013" cy="3429000"/>
          </a:xfrm>
          <a:prstGeom prst="rect">
            <a:avLst/>
          </a:prstGeom>
          <a:noFill/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EB50AADA-054C-4ABC-8CFA-ABAD94843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945" y="182563"/>
            <a:ext cx="6987124" cy="3137852"/>
          </a:xfrm>
        </p:spPr>
        <p:txBody>
          <a:bodyPr>
            <a:normAutofit/>
          </a:bodyPr>
          <a:lstStyle/>
          <a:p>
            <a:br>
              <a:rPr lang="es-MX" dirty="0"/>
            </a:br>
            <a:br>
              <a:rPr lang="es-MX" dirty="0"/>
            </a:br>
            <a:br>
              <a:rPr lang="es-MX" dirty="0"/>
            </a:br>
            <a:br>
              <a:rPr lang="es-MX" dirty="0"/>
            </a:br>
            <a:endParaRPr lang="es-MX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AA05E2C-FC64-432C-BE8D-573D78D87AB2}"/>
              </a:ext>
            </a:extLst>
          </p:cNvPr>
          <p:cNvSpPr txBox="1"/>
          <p:nvPr/>
        </p:nvSpPr>
        <p:spPr>
          <a:xfrm>
            <a:off x="0" y="0"/>
            <a:ext cx="8101012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s-MX" sz="1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ESTRATEGIAS DE APRENDIZAJE</a:t>
            </a:r>
          </a:p>
          <a:p>
            <a:pPr algn="ctr"/>
            <a:endParaRPr lang="es-MX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Proceso que nos guía a conocer algo por medio del estudio y la experiencia, mediado por el uso de las herramientas y técnicas de estudio</a:t>
            </a:r>
            <a:endParaRPr lang="es-MX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6146" name="Picture 2" descr="Dibujo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65EC952D-46CF-472D-BD54-A178D2617E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429" y="1601758"/>
            <a:ext cx="3780154" cy="171865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317158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n borrosa de una persona&#10;&#10;Descripción generada automáticamente con confianza media">
            <a:extLst>
              <a:ext uri="{FF2B5EF4-FFF2-40B4-BE49-F238E27FC236}">
                <a16:creationId xmlns:a16="http://schemas.microsoft.com/office/drawing/2014/main" id="{D61D098F-27BC-4DCC-B95C-0E99E97579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101013" cy="3429000"/>
          </a:xfrm>
          <a:prstGeom prst="rect">
            <a:avLst/>
          </a:prstGeom>
          <a:noFill/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EB50AADA-054C-4ABC-8CFA-ABAD94843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945" y="182563"/>
            <a:ext cx="6987124" cy="3137852"/>
          </a:xfrm>
        </p:spPr>
        <p:txBody>
          <a:bodyPr>
            <a:normAutofit/>
          </a:bodyPr>
          <a:lstStyle/>
          <a:p>
            <a:br>
              <a:rPr lang="es-MX" dirty="0"/>
            </a:br>
            <a:br>
              <a:rPr lang="es-MX" dirty="0"/>
            </a:br>
            <a:br>
              <a:rPr lang="es-MX" dirty="0"/>
            </a:br>
            <a:br>
              <a:rPr lang="es-MX" dirty="0"/>
            </a:br>
            <a:endParaRPr lang="es-MX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AA05E2C-FC64-432C-BE8D-573D78D87AB2}"/>
              </a:ext>
            </a:extLst>
          </p:cNvPr>
          <p:cNvSpPr txBox="1"/>
          <p:nvPr/>
        </p:nvSpPr>
        <p:spPr>
          <a:xfrm>
            <a:off x="0" y="0"/>
            <a:ext cx="8101012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s-MX" sz="1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endParaRPr lang="es-MX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2.2. Identificando mis </a:t>
            </a:r>
          </a:p>
          <a:p>
            <a:pPr algn="ctr"/>
            <a:r>
              <a:rPr lang="es-MX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debilidades </a:t>
            </a:r>
          </a:p>
          <a:p>
            <a:pPr algn="ctr"/>
            <a:r>
              <a:rPr lang="es-MX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para </a:t>
            </a:r>
          </a:p>
          <a:p>
            <a:pPr algn="ctr"/>
            <a:r>
              <a:rPr lang="es-MX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convertirlas </a:t>
            </a:r>
          </a:p>
          <a:p>
            <a:pPr algn="ctr"/>
            <a:r>
              <a:rPr lang="es-MX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en fortalezas</a:t>
            </a:r>
            <a:endParaRPr lang="es-MX" sz="2400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7524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n borrosa de una persona&#10;&#10;Descripción generada automáticamente con confianza media">
            <a:extLst>
              <a:ext uri="{FF2B5EF4-FFF2-40B4-BE49-F238E27FC236}">
                <a16:creationId xmlns:a16="http://schemas.microsoft.com/office/drawing/2014/main" id="{D61D098F-27BC-4DCC-B95C-0E99E97579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101013" cy="3429000"/>
          </a:xfrm>
          <a:prstGeom prst="rect">
            <a:avLst/>
          </a:prstGeom>
          <a:noFill/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EB50AADA-054C-4ABC-8CFA-ABAD94843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945" y="182563"/>
            <a:ext cx="6987124" cy="3137852"/>
          </a:xfrm>
        </p:spPr>
        <p:txBody>
          <a:bodyPr>
            <a:normAutofit/>
          </a:bodyPr>
          <a:lstStyle/>
          <a:p>
            <a:br>
              <a:rPr lang="es-MX" dirty="0"/>
            </a:br>
            <a:br>
              <a:rPr lang="es-MX" dirty="0"/>
            </a:br>
            <a:br>
              <a:rPr lang="es-MX" dirty="0"/>
            </a:br>
            <a:br>
              <a:rPr lang="es-MX" dirty="0"/>
            </a:br>
            <a:endParaRPr lang="es-MX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AA05E2C-FC64-432C-BE8D-573D78D87AB2}"/>
              </a:ext>
            </a:extLst>
          </p:cNvPr>
          <p:cNvSpPr txBox="1"/>
          <p:nvPr/>
        </p:nvSpPr>
        <p:spPr>
          <a:xfrm>
            <a:off x="0" y="0"/>
            <a:ext cx="8101012" cy="36317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FODA PERSONAL</a:t>
            </a:r>
          </a:p>
          <a:p>
            <a:pPr algn="ctr"/>
            <a:endParaRPr lang="es-MX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r>
              <a:rPr lang="es-MX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		</a:t>
            </a:r>
            <a:r>
              <a:rPr lang="es-MX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FORTALEZAS</a:t>
            </a:r>
            <a:r>
              <a:rPr lang="es-MX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							</a:t>
            </a:r>
            <a:r>
              <a:rPr lang="es-MX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DEBILIDADES</a:t>
            </a:r>
          </a:p>
          <a:p>
            <a:endParaRPr lang="es-MX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endParaRPr lang="es-MX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endParaRPr lang="es-MX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endParaRPr lang="es-MX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endParaRPr lang="es-MX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endParaRPr lang="es-MX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r>
              <a:rPr lang="es-MX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		</a:t>
            </a:r>
            <a:r>
              <a:rPr lang="es-MX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OPORTUNIDADES</a:t>
            </a:r>
            <a:r>
              <a:rPr lang="es-MX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						</a:t>
            </a:r>
            <a:r>
              <a:rPr lang="es-MX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AMENAZAS</a:t>
            </a:r>
            <a:r>
              <a:rPr lang="es-MX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			</a:t>
            </a:r>
          </a:p>
          <a:p>
            <a:pPr algn="ctr"/>
            <a:endParaRPr lang="es-MX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endParaRPr lang="es-MX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endParaRPr lang="es-MX" sz="1400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Picture 2" descr="Un pizarrón negro con letras blancas&#10;&#10;Descripción generada automáticamente con confianza media">
            <a:extLst>
              <a:ext uri="{FF2B5EF4-FFF2-40B4-BE49-F238E27FC236}">
                <a16:creationId xmlns:a16="http://schemas.microsoft.com/office/drawing/2014/main" id="{B4E215C4-2A57-436A-B3B4-2E6AC255EA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5037" y="987291"/>
            <a:ext cx="2181626" cy="14544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062023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n borrosa de una persona&#10;&#10;Descripción generada automáticamente con confianza media">
            <a:extLst>
              <a:ext uri="{FF2B5EF4-FFF2-40B4-BE49-F238E27FC236}">
                <a16:creationId xmlns:a16="http://schemas.microsoft.com/office/drawing/2014/main" id="{D61D098F-27BC-4DCC-B95C-0E99E97579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101013" cy="36322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innerShdw blurRad="114300">
              <a:prstClr val="black"/>
            </a:innerShdw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EB50AADA-054C-4ABC-8CFA-ABAD94843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945" y="182563"/>
            <a:ext cx="6987124" cy="3137852"/>
          </a:xfrm>
        </p:spPr>
        <p:txBody>
          <a:bodyPr>
            <a:normAutofit/>
          </a:bodyPr>
          <a:lstStyle/>
          <a:p>
            <a:br>
              <a:rPr lang="es-MX" dirty="0"/>
            </a:br>
            <a:br>
              <a:rPr lang="es-MX" dirty="0"/>
            </a:br>
            <a:br>
              <a:rPr lang="es-MX" dirty="0"/>
            </a:br>
            <a:br>
              <a:rPr lang="es-MX" dirty="0"/>
            </a:br>
            <a:endParaRPr lang="es-MX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AA05E2C-FC64-432C-BE8D-573D78D87AB2}"/>
              </a:ext>
            </a:extLst>
          </p:cNvPr>
          <p:cNvSpPr txBox="1"/>
          <p:nvPr/>
        </p:nvSpPr>
        <p:spPr>
          <a:xfrm>
            <a:off x="0" y="108585"/>
            <a:ext cx="3279648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1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FORTALEZAS</a:t>
            </a:r>
          </a:p>
          <a:p>
            <a:endParaRPr lang="es-MX" sz="1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r>
              <a:rPr lang="es-MX" sz="1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Identifica las características en las que te destacas y que te ayudarán a alcanzar tus objetivos y concretar tus planes</a:t>
            </a:r>
            <a:endParaRPr lang="es-MX" sz="1400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3" name="Picture 2" descr="Imagen en blanco y negro de una persona&#10;&#10;Descripción generada automáticamente con confianza baja">
            <a:extLst>
              <a:ext uri="{FF2B5EF4-FFF2-40B4-BE49-F238E27FC236}">
                <a16:creationId xmlns:a16="http://schemas.microsoft.com/office/drawing/2014/main" id="{F6A20EC4-47A5-4C42-9528-15C0EA6BDB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696" y="1672210"/>
            <a:ext cx="2556256" cy="17024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0" name="Picture 2" descr="Una persona con un traje de color negro con letras blancas&#10;&#10;Descripción generada automáticamente con confianza media">
            <a:extLst>
              <a:ext uri="{FF2B5EF4-FFF2-40B4-BE49-F238E27FC236}">
                <a16:creationId xmlns:a16="http://schemas.microsoft.com/office/drawing/2014/main" id="{4FA420A9-17EE-4635-B1EB-012F4AE7D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0723" y="1672210"/>
            <a:ext cx="2743517" cy="1804097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glow rad="127000">
              <a:schemeClr val="bg2">
                <a:lumMod val="75000"/>
              </a:schemeClr>
            </a:glow>
            <a:innerShdw blurRad="114300">
              <a:schemeClr val="bg1">
                <a:lumMod val="85000"/>
              </a:schemeClr>
            </a:inn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1257385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n borrosa de una persona&#10;&#10;Descripción generada automáticamente con confianza media">
            <a:extLst>
              <a:ext uri="{FF2B5EF4-FFF2-40B4-BE49-F238E27FC236}">
                <a16:creationId xmlns:a16="http://schemas.microsoft.com/office/drawing/2014/main" id="{D61D098F-27BC-4DCC-B95C-0E99E97579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0"/>
            <a:ext cx="8329613" cy="3429000"/>
          </a:xfrm>
          <a:prstGeom prst="rect">
            <a:avLst/>
          </a:prstGeom>
          <a:noFill/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EB50AADA-054C-4ABC-8CFA-ABAD94843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945" y="182563"/>
            <a:ext cx="6987124" cy="3137852"/>
          </a:xfrm>
        </p:spPr>
        <p:txBody>
          <a:bodyPr>
            <a:normAutofit/>
          </a:bodyPr>
          <a:lstStyle/>
          <a:p>
            <a:br>
              <a:rPr lang="es-MX" dirty="0"/>
            </a:br>
            <a:br>
              <a:rPr lang="es-MX" dirty="0"/>
            </a:br>
            <a:br>
              <a:rPr lang="es-MX" dirty="0"/>
            </a:br>
            <a:br>
              <a:rPr lang="es-MX" dirty="0"/>
            </a:br>
            <a:endParaRPr lang="es-MX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AA05E2C-FC64-432C-BE8D-573D78D87AB2}"/>
              </a:ext>
            </a:extLst>
          </p:cNvPr>
          <p:cNvSpPr txBox="1"/>
          <p:nvPr/>
        </p:nvSpPr>
        <p:spPr>
          <a:xfrm>
            <a:off x="0" y="0"/>
            <a:ext cx="256032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1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OPORTUNIDADES</a:t>
            </a:r>
          </a:p>
          <a:p>
            <a:endParaRPr lang="es-MX" sz="1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r>
              <a:rPr lang="es-MX" sz="1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Estudia aquellos elementos externos, cambios o tendencias de las cuales podrías sacar ventaja o desventaja</a:t>
            </a:r>
          </a:p>
          <a:p>
            <a:pPr algn="ctr"/>
            <a:endParaRPr lang="es-MX" sz="1400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3" name="Picture 2" descr="Imagen en blanco y negro&#10;&#10;Descripción generada automáticamente con confianza baja">
            <a:extLst>
              <a:ext uri="{FF2B5EF4-FFF2-40B4-BE49-F238E27FC236}">
                <a16:creationId xmlns:a16="http://schemas.microsoft.com/office/drawing/2014/main" id="{FB467276-2F04-48A1-B60E-0DEA5BE953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9404" y="446969"/>
            <a:ext cx="4749511" cy="253506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291349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n borrosa de una persona&#10;&#10;Descripción generada automáticamente con confianza media">
            <a:extLst>
              <a:ext uri="{FF2B5EF4-FFF2-40B4-BE49-F238E27FC236}">
                <a16:creationId xmlns:a16="http://schemas.microsoft.com/office/drawing/2014/main" id="{D61D098F-27BC-4DCC-B95C-0E99E97579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101013" cy="3429000"/>
          </a:xfrm>
          <a:prstGeom prst="rect">
            <a:avLst/>
          </a:prstGeom>
          <a:noFill/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EB50AADA-054C-4ABC-8CFA-ABAD94843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945" y="182563"/>
            <a:ext cx="6987124" cy="3137852"/>
          </a:xfrm>
        </p:spPr>
        <p:txBody>
          <a:bodyPr>
            <a:normAutofit/>
          </a:bodyPr>
          <a:lstStyle/>
          <a:p>
            <a:br>
              <a:rPr lang="es-MX" dirty="0"/>
            </a:br>
            <a:br>
              <a:rPr lang="es-MX" dirty="0"/>
            </a:br>
            <a:br>
              <a:rPr lang="es-MX" dirty="0"/>
            </a:br>
            <a:br>
              <a:rPr lang="es-MX" dirty="0"/>
            </a:br>
            <a:endParaRPr lang="es-MX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AA05E2C-FC64-432C-BE8D-573D78D87AB2}"/>
              </a:ext>
            </a:extLst>
          </p:cNvPr>
          <p:cNvSpPr txBox="1"/>
          <p:nvPr/>
        </p:nvSpPr>
        <p:spPr>
          <a:xfrm>
            <a:off x="0" y="0"/>
            <a:ext cx="2777067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1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DEBILIDADES</a:t>
            </a:r>
          </a:p>
          <a:p>
            <a:pPr algn="ctr"/>
            <a:endParaRPr lang="es-MX" sz="1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r>
              <a:rPr lang="es-MX" sz="1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Determina tus puntos negativos y aquellas características que necesitas mejorar, bien sean en tu personalidad o en lo profesional.</a:t>
            </a:r>
            <a:endParaRPr lang="es-MX" sz="1400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2050" name="Picture 2" descr="Dibujo de una persona&#10;&#10;Descripción generada automáticamente con confianza baja">
            <a:extLst>
              <a:ext uri="{FF2B5EF4-FFF2-40B4-BE49-F238E27FC236}">
                <a16:creationId xmlns:a16="http://schemas.microsoft.com/office/drawing/2014/main" id="{9B4FF4BD-892C-4C98-A99E-B7F62540BE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8888" y="327378"/>
            <a:ext cx="2325511" cy="27093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060006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n borrosa de una persona&#10;&#10;Descripción generada automáticamente con confianza media">
            <a:extLst>
              <a:ext uri="{FF2B5EF4-FFF2-40B4-BE49-F238E27FC236}">
                <a16:creationId xmlns:a16="http://schemas.microsoft.com/office/drawing/2014/main" id="{D61D098F-27BC-4DCC-B95C-0E99E97579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101013" cy="3429000"/>
          </a:xfrm>
          <a:prstGeom prst="rect">
            <a:avLst/>
          </a:prstGeom>
          <a:noFill/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EB50AADA-054C-4ABC-8CFA-ABAD94843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945" y="182563"/>
            <a:ext cx="6987124" cy="3137852"/>
          </a:xfrm>
        </p:spPr>
        <p:txBody>
          <a:bodyPr>
            <a:normAutofit/>
          </a:bodyPr>
          <a:lstStyle/>
          <a:p>
            <a:br>
              <a:rPr lang="es-MX" dirty="0"/>
            </a:br>
            <a:br>
              <a:rPr lang="es-MX" dirty="0"/>
            </a:br>
            <a:br>
              <a:rPr lang="es-MX" dirty="0"/>
            </a:br>
            <a:br>
              <a:rPr lang="es-MX" dirty="0"/>
            </a:br>
            <a:endParaRPr lang="es-MX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AA05E2C-FC64-432C-BE8D-573D78D87AB2}"/>
              </a:ext>
            </a:extLst>
          </p:cNvPr>
          <p:cNvSpPr txBox="1"/>
          <p:nvPr/>
        </p:nvSpPr>
        <p:spPr>
          <a:xfrm>
            <a:off x="0" y="0"/>
            <a:ext cx="3104444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1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AMENAZAS</a:t>
            </a:r>
          </a:p>
          <a:p>
            <a:endParaRPr lang="es-MX" sz="1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r>
              <a:rPr lang="es-MX" sz="1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Detecta aquellas situaciones o acontecimientos que impidan o pongan en peligro la consecución de tus objetivos.</a:t>
            </a:r>
            <a:endParaRPr lang="es-MX" sz="1400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098" name="Picture 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03FBEEED-E26C-4AC9-8500-A9E3EB4BCE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0494" y="322729"/>
            <a:ext cx="3923377" cy="27790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89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n borrosa de una persona&#10;&#10;Descripción generada automáticamente con confianza media">
            <a:extLst>
              <a:ext uri="{FF2B5EF4-FFF2-40B4-BE49-F238E27FC236}">
                <a16:creationId xmlns:a16="http://schemas.microsoft.com/office/drawing/2014/main" id="{D61D098F-27BC-4DCC-B95C-0E99E97579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101013" cy="3429000"/>
          </a:xfrm>
          <a:prstGeom prst="rect">
            <a:avLst/>
          </a:prstGeom>
          <a:noFill/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EB50AADA-054C-4ABC-8CFA-ABAD94843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945" y="182563"/>
            <a:ext cx="6987124" cy="3137852"/>
          </a:xfrm>
        </p:spPr>
        <p:txBody>
          <a:bodyPr>
            <a:normAutofit/>
          </a:bodyPr>
          <a:lstStyle/>
          <a:p>
            <a:br>
              <a:rPr lang="es-MX" dirty="0"/>
            </a:br>
            <a:br>
              <a:rPr lang="es-MX" dirty="0"/>
            </a:br>
            <a:br>
              <a:rPr lang="es-MX" dirty="0"/>
            </a:br>
            <a:br>
              <a:rPr lang="es-MX" dirty="0"/>
            </a:br>
            <a:endParaRPr lang="es-MX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AA05E2C-FC64-432C-BE8D-573D78D87AB2}"/>
              </a:ext>
            </a:extLst>
          </p:cNvPr>
          <p:cNvSpPr txBox="1"/>
          <p:nvPr/>
        </p:nvSpPr>
        <p:spPr>
          <a:xfrm>
            <a:off x="0" y="0"/>
            <a:ext cx="8101012" cy="16519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s-MX" sz="1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endParaRPr lang="es-MX" sz="1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sz="1800" b="1" dirty="0">
                <a:solidFill>
                  <a:srgbClr val="FFFF00"/>
                </a:solidFill>
                <a:latin typeface="Comic Sans MS" panose="030F0702030302020204" pitchFamily="66" charset="0"/>
              </a:rPr>
              <a:t>PROPÓSITO DE LA ASIGNATURA</a:t>
            </a:r>
          </a:p>
          <a:p>
            <a:pPr algn="ctr"/>
            <a:endParaRPr lang="es-MX" sz="14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es-MX" sz="1600" b="1" dirty="0">
                <a:solidFill>
                  <a:srgbClr val="FFFF00"/>
                </a:solidFill>
                <a:latin typeface="Comic Sans MS" panose="030F0702030302020204" pitchFamily="66" charset="0"/>
              </a:rPr>
              <a:t>Dirige acciones hacia el logro de metas haciendo uso de los recursos con los que cuenta para dar soporte a la construcción de su proyecto de vida</a:t>
            </a:r>
            <a:endParaRPr lang="es-MX" sz="1600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8789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n borrosa de una persona&#10;&#10;Descripción generada automáticamente con confianza media">
            <a:extLst>
              <a:ext uri="{FF2B5EF4-FFF2-40B4-BE49-F238E27FC236}">
                <a16:creationId xmlns:a16="http://schemas.microsoft.com/office/drawing/2014/main" id="{D61D098F-27BC-4DCC-B95C-0E99E97579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101013" cy="3429000"/>
          </a:xfrm>
          <a:prstGeom prst="rect">
            <a:avLst/>
          </a:prstGeom>
          <a:noFill/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EB50AADA-054C-4ABC-8CFA-ABAD94843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945" y="182563"/>
            <a:ext cx="6987124" cy="3137852"/>
          </a:xfrm>
        </p:spPr>
        <p:txBody>
          <a:bodyPr>
            <a:normAutofit/>
          </a:bodyPr>
          <a:lstStyle/>
          <a:p>
            <a:br>
              <a:rPr lang="es-MX" dirty="0"/>
            </a:br>
            <a:br>
              <a:rPr lang="es-MX" dirty="0"/>
            </a:br>
            <a:br>
              <a:rPr lang="es-MX" dirty="0"/>
            </a:br>
            <a:br>
              <a:rPr lang="es-MX" dirty="0"/>
            </a:br>
            <a:endParaRPr lang="es-MX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AA05E2C-FC64-432C-BE8D-573D78D87AB2}"/>
              </a:ext>
            </a:extLst>
          </p:cNvPr>
          <p:cNvSpPr txBox="1"/>
          <p:nvPr/>
        </p:nvSpPr>
        <p:spPr>
          <a:xfrm>
            <a:off x="0" y="0"/>
            <a:ext cx="8101012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s-MX" sz="1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EJEMPLO</a:t>
            </a:r>
          </a:p>
          <a:p>
            <a:pPr algn="ctr"/>
            <a:r>
              <a:rPr lang="es-MX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MIS HABILIDADES COMO APRENDIZ ESTRATÉGICO</a:t>
            </a:r>
          </a:p>
          <a:p>
            <a:pPr algn="ctr"/>
            <a:endParaRPr lang="es-MX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endParaRPr lang="es-MX" sz="1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r>
              <a:rPr lang="es-MX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FORTALEZAS</a:t>
            </a:r>
            <a:endParaRPr lang="es-MX" sz="14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r>
              <a:rPr lang="es-MX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	Organizar y clasificar información</a:t>
            </a:r>
          </a:p>
          <a:p>
            <a:r>
              <a:rPr lang="es-MX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	Líder</a:t>
            </a:r>
          </a:p>
          <a:p>
            <a:r>
              <a:rPr lang="es-MX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	Compromiso y empatía</a:t>
            </a:r>
          </a:p>
          <a:p>
            <a:r>
              <a:rPr lang="es-MX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	Habilidades y vocabulario matemáticos</a:t>
            </a:r>
          </a:p>
          <a:p>
            <a:r>
              <a:rPr lang="es-MX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	Buena disposición para el trabajo</a:t>
            </a:r>
          </a:p>
          <a:p>
            <a:r>
              <a:rPr lang="es-MX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	Aprendo cuando lo explico</a:t>
            </a:r>
          </a:p>
          <a:p>
            <a:r>
              <a:rPr lang="es-MX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	Pensamiento matemático</a:t>
            </a:r>
            <a:endParaRPr lang="es-MX" sz="1600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10242" name="Picture 2" descr="Resiliencia, Victoria, Fuerza">
            <a:extLst>
              <a:ext uri="{FF2B5EF4-FFF2-40B4-BE49-F238E27FC236}">
                <a16:creationId xmlns:a16="http://schemas.microsoft.com/office/drawing/2014/main" id="{C26F82EB-FEC5-43B1-A41E-5D469E5C9F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1371" y="1280159"/>
            <a:ext cx="2937849" cy="196627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461177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n borrosa de una persona&#10;&#10;Descripción generada automáticamente con confianza media">
            <a:extLst>
              <a:ext uri="{FF2B5EF4-FFF2-40B4-BE49-F238E27FC236}">
                <a16:creationId xmlns:a16="http://schemas.microsoft.com/office/drawing/2014/main" id="{D61D098F-27BC-4DCC-B95C-0E99E97579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101013" cy="3429000"/>
          </a:xfrm>
          <a:prstGeom prst="rect">
            <a:avLst/>
          </a:prstGeom>
          <a:noFill/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EB50AADA-054C-4ABC-8CFA-ABAD94843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945" y="182563"/>
            <a:ext cx="6987124" cy="3137852"/>
          </a:xfrm>
        </p:spPr>
        <p:txBody>
          <a:bodyPr>
            <a:normAutofit/>
          </a:bodyPr>
          <a:lstStyle/>
          <a:p>
            <a:br>
              <a:rPr lang="es-MX" dirty="0"/>
            </a:br>
            <a:br>
              <a:rPr lang="es-MX" dirty="0"/>
            </a:br>
            <a:br>
              <a:rPr lang="es-MX" dirty="0"/>
            </a:br>
            <a:br>
              <a:rPr lang="es-MX" dirty="0"/>
            </a:br>
            <a:endParaRPr lang="es-MX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AA05E2C-FC64-432C-BE8D-573D78D87AB2}"/>
              </a:ext>
            </a:extLst>
          </p:cNvPr>
          <p:cNvSpPr txBox="1"/>
          <p:nvPr/>
        </p:nvSpPr>
        <p:spPr>
          <a:xfrm>
            <a:off x="0" y="0"/>
            <a:ext cx="8101012" cy="38164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s-MX" sz="1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EJEMPLO</a:t>
            </a:r>
          </a:p>
          <a:p>
            <a:pPr algn="ctr"/>
            <a:r>
              <a:rPr lang="es-MX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MIS HABILIDADES COMO APRENDIZ ESTRATÉGICO</a:t>
            </a:r>
          </a:p>
          <a:p>
            <a:pPr algn="ctr"/>
            <a:endParaRPr lang="es-MX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endParaRPr lang="es-MX" sz="1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r>
              <a:rPr lang="es-MX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DEBILIDADES</a:t>
            </a:r>
            <a:endParaRPr lang="es-MX" sz="14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r>
              <a:rPr lang="es-MX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	Seguimiento de instrucciones</a:t>
            </a:r>
          </a:p>
          <a:p>
            <a:r>
              <a:rPr lang="es-MX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	Comprensión lectora</a:t>
            </a:r>
          </a:p>
          <a:p>
            <a:r>
              <a:rPr lang="es-MX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	Planificar tiempos de estudio</a:t>
            </a:r>
          </a:p>
          <a:p>
            <a:r>
              <a:rPr lang="es-MX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	Ubicación y orientación en el tiempo y espacio</a:t>
            </a:r>
          </a:p>
          <a:p>
            <a:r>
              <a:rPr lang="es-MX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	Analogías</a:t>
            </a:r>
          </a:p>
          <a:p>
            <a:r>
              <a:rPr lang="es-MX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	Ortografía</a:t>
            </a:r>
          </a:p>
          <a:p>
            <a:endParaRPr lang="es-MX" sz="1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endParaRPr lang="es-MX" sz="1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endParaRPr lang="es-MX" sz="1600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122" name="Picture 2" descr="Imagen que contiene interior, tabla, hecho de madera, grande&#10;&#10;Descripción generada automáticamente">
            <a:extLst>
              <a:ext uri="{FF2B5EF4-FFF2-40B4-BE49-F238E27FC236}">
                <a16:creationId xmlns:a16="http://schemas.microsoft.com/office/drawing/2014/main" id="{B87DD846-9E6B-4E48-8EEC-FDE7500B65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8601" y="1037564"/>
            <a:ext cx="2753814" cy="20668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954129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n borrosa de una persona&#10;&#10;Descripción generada automáticamente con confianza media">
            <a:extLst>
              <a:ext uri="{FF2B5EF4-FFF2-40B4-BE49-F238E27FC236}">
                <a16:creationId xmlns:a16="http://schemas.microsoft.com/office/drawing/2014/main" id="{D61D098F-27BC-4DCC-B95C-0E99E97579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101013" cy="3429000"/>
          </a:xfrm>
          <a:prstGeom prst="rect">
            <a:avLst/>
          </a:prstGeom>
          <a:noFill/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EB50AADA-054C-4ABC-8CFA-ABAD94843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945" y="182563"/>
            <a:ext cx="6987124" cy="3137852"/>
          </a:xfrm>
        </p:spPr>
        <p:txBody>
          <a:bodyPr>
            <a:normAutofit/>
          </a:bodyPr>
          <a:lstStyle/>
          <a:p>
            <a:br>
              <a:rPr lang="es-MX" dirty="0"/>
            </a:br>
            <a:br>
              <a:rPr lang="es-MX" dirty="0"/>
            </a:br>
            <a:br>
              <a:rPr lang="es-MX" dirty="0"/>
            </a:br>
            <a:br>
              <a:rPr lang="es-MX" dirty="0"/>
            </a:br>
            <a:endParaRPr lang="es-MX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AA05E2C-FC64-432C-BE8D-573D78D87AB2}"/>
              </a:ext>
            </a:extLst>
          </p:cNvPr>
          <p:cNvSpPr txBox="1"/>
          <p:nvPr/>
        </p:nvSpPr>
        <p:spPr>
          <a:xfrm>
            <a:off x="0" y="0"/>
            <a:ext cx="8101012" cy="3293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s-MX" sz="1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EJEMPLO</a:t>
            </a:r>
          </a:p>
          <a:p>
            <a:pPr algn="ctr"/>
            <a:r>
              <a:rPr lang="es-MX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MIS HABILIDADES COMO APRENDIZ ESTRATÉGICO</a:t>
            </a:r>
          </a:p>
          <a:p>
            <a:pPr algn="ctr"/>
            <a:endParaRPr lang="es-MX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endParaRPr lang="es-MX" sz="1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r>
              <a:rPr lang="es-MX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OPORTUNIDADES</a:t>
            </a:r>
          </a:p>
          <a:p>
            <a:endParaRPr lang="es-MX" sz="1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r>
              <a:rPr lang="es-MX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Cursos adicionales de inglés</a:t>
            </a:r>
          </a:p>
          <a:p>
            <a:r>
              <a:rPr lang="es-MX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Lugar de estudio para realizar actividades escolares</a:t>
            </a:r>
          </a:p>
          <a:p>
            <a:r>
              <a:rPr lang="es-MX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Recursos propios (computadora, internet, impresora)</a:t>
            </a:r>
          </a:p>
          <a:p>
            <a:r>
              <a:rPr lang="es-MX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Estudiar en un plantel de la UAEM</a:t>
            </a:r>
          </a:p>
          <a:p>
            <a:r>
              <a:rPr lang="es-MX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Participar en el programa de becas</a:t>
            </a:r>
          </a:p>
          <a:p>
            <a:r>
              <a:rPr lang="es-MX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Diseñar formularios</a:t>
            </a:r>
            <a:endParaRPr lang="es-MX" sz="1600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6146" name="Picture 2" descr="Imagen que contiene banca&#10;&#10;Descripción generada automáticamente">
            <a:extLst>
              <a:ext uri="{FF2B5EF4-FFF2-40B4-BE49-F238E27FC236}">
                <a16:creationId xmlns:a16="http://schemas.microsoft.com/office/drawing/2014/main" id="{E215D60C-27D9-4620-8AA5-171E5EBA8F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2441" y="1009650"/>
            <a:ext cx="2718858" cy="24193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75122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n borrosa de una persona&#10;&#10;Descripción generada automáticamente con confianza media">
            <a:extLst>
              <a:ext uri="{FF2B5EF4-FFF2-40B4-BE49-F238E27FC236}">
                <a16:creationId xmlns:a16="http://schemas.microsoft.com/office/drawing/2014/main" id="{D61D098F-27BC-4DCC-B95C-0E99E97579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101013" cy="3429000"/>
          </a:xfrm>
          <a:prstGeom prst="rect">
            <a:avLst/>
          </a:prstGeom>
          <a:noFill/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EB50AADA-054C-4ABC-8CFA-ABAD94843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945" y="182563"/>
            <a:ext cx="6987124" cy="3137852"/>
          </a:xfrm>
        </p:spPr>
        <p:txBody>
          <a:bodyPr>
            <a:normAutofit/>
          </a:bodyPr>
          <a:lstStyle/>
          <a:p>
            <a:br>
              <a:rPr lang="es-MX" dirty="0"/>
            </a:br>
            <a:br>
              <a:rPr lang="es-MX" dirty="0"/>
            </a:br>
            <a:br>
              <a:rPr lang="es-MX" dirty="0"/>
            </a:br>
            <a:br>
              <a:rPr lang="es-MX" dirty="0"/>
            </a:br>
            <a:endParaRPr lang="es-MX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AA05E2C-FC64-432C-BE8D-573D78D87AB2}"/>
              </a:ext>
            </a:extLst>
          </p:cNvPr>
          <p:cNvSpPr txBox="1"/>
          <p:nvPr/>
        </p:nvSpPr>
        <p:spPr>
          <a:xfrm>
            <a:off x="0" y="0"/>
            <a:ext cx="8101012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s-MX" sz="1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EJEMPLO</a:t>
            </a:r>
          </a:p>
          <a:p>
            <a:pPr algn="ctr"/>
            <a:r>
              <a:rPr lang="es-MX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MIS HABILIDADES COMO APRENDIZ ESTRATÉGICO</a:t>
            </a:r>
          </a:p>
          <a:p>
            <a:pPr algn="ctr"/>
            <a:endParaRPr lang="es-MX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endParaRPr lang="es-MX" sz="14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r>
              <a:rPr lang="es-MX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AMENAZAS</a:t>
            </a:r>
          </a:p>
          <a:p>
            <a:endParaRPr lang="es-MX" sz="1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r>
              <a:rPr lang="es-MX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Uso excesivo de celular y redes sociales</a:t>
            </a:r>
          </a:p>
          <a:p>
            <a:r>
              <a:rPr lang="es-MX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Reprobar exámenes</a:t>
            </a:r>
          </a:p>
          <a:p>
            <a:r>
              <a:rPr lang="es-MX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Acumular materias reprobadas</a:t>
            </a:r>
          </a:p>
          <a:p>
            <a:endParaRPr lang="es-MX" sz="1600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7170" name="Picture 2" descr="Mano de persona sosteniendo teléfono celular en la mano&#10;&#10;Descripción generada automáticamente">
            <a:extLst>
              <a:ext uri="{FF2B5EF4-FFF2-40B4-BE49-F238E27FC236}">
                <a16:creationId xmlns:a16="http://schemas.microsoft.com/office/drawing/2014/main" id="{CE308FB7-084D-4AEF-840E-DFBD7D3704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6414" y="1132305"/>
            <a:ext cx="3507205" cy="18510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299194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n borrosa de una persona&#10;&#10;Descripción generada automáticamente con confianza media">
            <a:extLst>
              <a:ext uri="{FF2B5EF4-FFF2-40B4-BE49-F238E27FC236}">
                <a16:creationId xmlns:a16="http://schemas.microsoft.com/office/drawing/2014/main" id="{D61D098F-27BC-4DCC-B95C-0E99E97579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101013" cy="3429000"/>
          </a:xfrm>
          <a:prstGeom prst="rect">
            <a:avLst/>
          </a:prstGeom>
          <a:noFill/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EB50AADA-054C-4ABC-8CFA-ABAD94843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945" y="182563"/>
            <a:ext cx="6987124" cy="3137852"/>
          </a:xfrm>
        </p:spPr>
        <p:txBody>
          <a:bodyPr>
            <a:normAutofit/>
          </a:bodyPr>
          <a:lstStyle/>
          <a:p>
            <a:br>
              <a:rPr lang="es-MX" dirty="0"/>
            </a:br>
            <a:br>
              <a:rPr lang="es-MX" dirty="0"/>
            </a:br>
            <a:br>
              <a:rPr lang="es-MX" dirty="0"/>
            </a:br>
            <a:br>
              <a:rPr lang="es-MX" dirty="0"/>
            </a:br>
            <a:endParaRPr lang="es-MX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AA05E2C-FC64-432C-BE8D-573D78D87AB2}"/>
              </a:ext>
            </a:extLst>
          </p:cNvPr>
          <p:cNvSpPr txBox="1"/>
          <p:nvPr/>
        </p:nvSpPr>
        <p:spPr>
          <a:xfrm>
            <a:off x="0" y="0"/>
            <a:ext cx="8101012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s-MX" sz="1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¿Cómo enfrentar las dificultades para convertirme </a:t>
            </a:r>
          </a:p>
          <a:p>
            <a:pPr algn="ctr"/>
            <a:r>
              <a:rPr lang="es-MX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en aprendiz estratégico en mi formación académica?</a:t>
            </a:r>
            <a:endParaRPr lang="es-MX" sz="2000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8194" name="Picture 2" descr="Imagen que contiene interior, tabla, grande, vista&#10;&#10;Descripción generada automáticamente">
            <a:extLst>
              <a:ext uri="{FF2B5EF4-FFF2-40B4-BE49-F238E27FC236}">
                <a16:creationId xmlns:a16="http://schemas.microsoft.com/office/drawing/2014/main" id="{577DA3CC-2D1F-43BA-BE73-8668FF467D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926" y="1137706"/>
            <a:ext cx="3719160" cy="20461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570372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n borrosa de una persona&#10;&#10;Descripción generada automáticamente con confianza media">
            <a:extLst>
              <a:ext uri="{FF2B5EF4-FFF2-40B4-BE49-F238E27FC236}">
                <a16:creationId xmlns:a16="http://schemas.microsoft.com/office/drawing/2014/main" id="{D61D098F-27BC-4DCC-B95C-0E99E97579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101013" cy="3429000"/>
          </a:xfrm>
          <a:prstGeom prst="rect">
            <a:avLst/>
          </a:prstGeom>
          <a:noFill/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EB50AADA-054C-4ABC-8CFA-ABAD94843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945" y="182563"/>
            <a:ext cx="6987124" cy="3137852"/>
          </a:xfrm>
        </p:spPr>
        <p:txBody>
          <a:bodyPr>
            <a:normAutofit/>
          </a:bodyPr>
          <a:lstStyle/>
          <a:p>
            <a:br>
              <a:rPr lang="es-MX" dirty="0"/>
            </a:br>
            <a:br>
              <a:rPr lang="es-MX" dirty="0"/>
            </a:br>
            <a:br>
              <a:rPr lang="es-MX" dirty="0"/>
            </a:br>
            <a:br>
              <a:rPr lang="es-MX" dirty="0"/>
            </a:br>
            <a:endParaRPr lang="es-MX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AA05E2C-FC64-432C-BE8D-573D78D87AB2}"/>
              </a:ext>
            </a:extLst>
          </p:cNvPr>
          <p:cNvSpPr txBox="1"/>
          <p:nvPr/>
        </p:nvSpPr>
        <p:spPr>
          <a:xfrm>
            <a:off x="0" y="0"/>
            <a:ext cx="8101012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s-MX" sz="1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endParaRPr lang="es-MX" sz="2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Enlista cinco actividades que puedas realizar </a:t>
            </a:r>
          </a:p>
          <a:p>
            <a:pPr algn="ctr"/>
            <a:r>
              <a:rPr lang="es-MX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para enfrentar dificultades en tus estudios</a:t>
            </a:r>
          </a:p>
          <a:p>
            <a:pPr algn="ctr"/>
            <a:endParaRPr lang="es-MX" sz="2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1_______________________________</a:t>
            </a:r>
          </a:p>
          <a:p>
            <a:pPr algn="ctr"/>
            <a:r>
              <a:rPr lang="es-MX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2_______________________________</a:t>
            </a:r>
          </a:p>
          <a:p>
            <a:pPr algn="ctr"/>
            <a:r>
              <a:rPr lang="es-MX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3_______________________________</a:t>
            </a:r>
          </a:p>
          <a:p>
            <a:pPr algn="ctr"/>
            <a:r>
              <a:rPr lang="es-MX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4_______________________________</a:t>
            </a:r>
          </a:p>
          <a:p>
            <a:pPr algn="ctr"/>
            <a:r>
              <a:rPr lang="es-MX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5_______________________________</a:t>
            </a:r>
          </a:p>
          <a:p>
            <a:pPr algn="ctr"/>
            <a:endParaRPr lang="es-MX" sz="2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endParaRPr lang="es-MX" sz="2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endParaRPr lang="es-MX" sz="2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endParaRPr lang="es-MX" sz="2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endParaRPr lang="es-MX" sz="2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endParaRPr lang="es-MX" sz="2000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61947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n borrosa de una persona&#10;&#10;Descripción generada automáticamente con confianza media">
            <a:extLst>
              <a:ext uri="{FF2B5EF4-FFF2-40B4-BE49-F238E27FC236}">
                <a16:creationId xmlns:a16="http://schemas.microsoft.com/office/drawing/2014/main" id="{D61D098F-27BC-4DCC-B95C-0E99E97579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101013" cy="3429000"/>
          </a:xfrm>
          <a:prstGeom prst="rect">
            <a:avLst/>
          </a:prstGeom>
          <a:noFill/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EB50AADA-054C-4ABC-8CFA-ABAD94843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945" y="182563"/>
            <a:ext cx="6987124" cy="3137852"/>
          </a:xfrm>
        </p:spPr>
        <p:txBody>
          <a:bodyPr>
            <a:normAutofit/>
          </a:bodyPr>
          <a:lstStyle/>
          <a:p>
            <a:br>
              <a:rPr lang="es-MX" dirty="0"/>
            </a:br>
            <a:br>
              <a:rPr lang="es-MX" dirty="0"/>
            </a:br>
            <a:br>
              <a:rPr lang="es-MX" dirty="0"/>
            </a:br>
            <a:br>
              <a:rPr lang="es-MX" dirty="0"/>
            </a:br>
            <a:endParaRPr lang="es-MX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AA05E2C-FC64-432C-BE8D-573D78D87AB2}"/>
              </a:ext>
            </a:extLst>
          </p:cNvPr>
          <p:cNvSpPr txBox="1"/>
          <p:nvPr/>
        </p:nvSpPr>
        <p:spPr>
          <a:xfrm>
            <a:off x="0" y="0"/>
            <a:ext cx="8101012" cy="36009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s-MX" sz="1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endParaRPr lang="es-MX" sz="1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sz="1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ACTIVIDADES</a:t>
            </a:r>
          </a:p>
          <a:p>
            <a:pPr algn="ctr"/>
            <a:endParaRPr lang="es-MX" sz="1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sz="1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Asistir a asesorías</a:t>
            </a:r>
          </a:p>
          <a:p>
            <a:pPr algn="ctr"/>
            <a:endParaRPr lang="es-MX" sz="1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sz="1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Buscar tutoriales en </a:t>
            </a:r>
            <a:r>
              <a:rPr lang="es-MX" sz="12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You</a:t>
            </a:r>
            <a:r>
              <a:rPr lang="es-MX" sz="1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s-MX" sz="12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Tube</a:t>
            </a:r>
            <a:endParaRPr lang="es-MX" sz="1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endParaRPr lang="es-MX" sz="1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sz="1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Buscar a los mentores del plantel</a:t>
            </a:r>
          </a:p>
          <a:p>
            <a:pPr algn="ctr"/>
            <a:endParaRPr lang="es-MX" sz="1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sz="1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Solicitar a la orientadora canalización con los docentes</a:t>
            </a:r>
          </a:p>
          <a:p>
            <a:pPr algn="ctr"/>
            <a:endParaRPr lang="es-MX" sz="1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sz="1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Acudir a la biblioteca</a:t>
            </a:r>
          </a:p>
          <a:p>
            <a:pPr algn="ctr"/>
            <a:endParaRPr lang="es-MX" sz="1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sz="1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Ingresar a bibliotecas virtuales</a:t>
            </a:r>
          </a:p>
          <a:p>
            <a:pPr algn="ctr"/>
            <a:endParaRPr lang="es-MX" sz="1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sz="1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Ingresar al Repositorio Institucional (UAEMEX)</a:t>
            </a:r>
          </a:p>
          <a:p>
            <a:endParaRPr lang="es-MX" sz="1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endParaRPr lang="es-MX" sz="12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31865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n borrosa de una persona&#10;&#10;Descripción generada automáticamente con confianza media">
            <a:extLst>
              <a:ext uri="{FF2B5EF4-FFF2-40B4-BE49-F238E27FC236}">
                <a16:creationId xmlns:a16="http://schemas.microsoft.com/office/drawing/2014/main" id="{D61D098F-27BC-4DCC-B95C-0E99E97579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101013" cy="3429000"/>
          </a:xfrm>
          <a:prstGeom prst="rect">
            <a:avLst/>
          </a:prstGeom>
          <a:noFill/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EB50AADA-054C-4ABC-8CFA-ABAD94843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945" y="182563"/>
            <a:ext cx="6987124" cy="3137852"/>
          </a:xfrm>
        </p:spPr>
        <p:txBody>
          <a:bodyPr>
            <a:normAutofit/>
          </a:bodyPr>
          <a:lstStyle/>
          <a:p>
            <a:br>
              <a:rPr lang="es-MX" dirty="0"/>
            </a:br>
            <a:br>
              <a:rPr lang="es-MX" dirty="0"/>
            </a:br>
            <a:br>
              <a:rPr lang="es-MX" dirty="0"/>
            </a:br>
            <a:br>
              <a:rPr lang="es-MX" dirty="0"/>
            </a:br>
            <a:endParaRPr lang="es-MX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AA05E2C-FC64-432C-BE8D-573D78D87AB2}"/>
              </a:ext>
            </a:extLst>
          </p:cNvPr>
          <p:cNvSpPr txBox="1"/>
          <p:nvPr/>
        </p:nvSpPr>
        <p:spPr>
          <a:xfrm>
            <a:off x="0" y="0"/>
            <a:ext cx="8101012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s-MX" sz="1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sz="1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ACTIVIDADES</a:t>
            </a:r>
          </a:p>
          <a:p>
            <a:pPr algn="ctr"/>
            <a:endParaRPr lang="es-MX" sz="12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sz="1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Sacar apuntes de mis clases</a:t>
            </a:r>
          </a:p>
          <a:p>
            <a:pPr algn="ctr"/>
            <a:endParaRPr lang="es-MX" sz="1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sz="1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Elaborar mapas mentales</a:t>
            </a:r>
          </a:p>
          <a:p>
            <a:pPr algn="ctr"/>
            <a:endParaRPr lang="es-MX" sz="1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sz="1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Elaborar mapas conceptuales</a:t>
            </a:r>
          </a:p>
          <a:p>
            <a:pPr algn="ctr"/>
            <a:endParaRPr lang="es-MX" sz="1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sz="1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Elaborar cuadros sinópticos</a:t>
            </a:r>
          </a:p>
          <a:p>
            <a:pPr algn="ctr"/>
            <a:endParaRPr lang="es-MX" sz="1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sz="1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Elaborar acordeones</a:t>
            </a:r>
          </a:p>
          <a:p>
            <a:pPr algn="ctr"/>
            <a:endParaRPr lang="es-MX" sz="1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sz="1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Elaborar cuadros comparativos</a:t>
            </a:r>
          </a:p>
          <a:p>
            <a:pPr algn="ctr"/>
            <a:endParaRPr lang="es-MX" sz="1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sz="1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Elaborar resúmenes de los temas más difíciles para mí</a:t>
            </a:r>
          </a:p>
          <a:p>
            <a:pPr algn="ctr"/>
            <a:endParaRPr lang="es-MX" sz="1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endParaRPr lang="es-MX" sz="1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08262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n borrosa de una persona&#10;&#10;Descripción generada automáticamente con confianza media">
            <a:extLst>
              <a:ext uri="{FF2B5EF4-FFF2-40B4-BE49-F238E27FC236}">
                <a16:creationId xmlns:a16="http://schemas.microsoft.com/office/drawing/2014/main" id="{D61D098F-27BC-4DCC-B95C-0E99E97579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101013" cy="3429000"/>
          </a:xfrm>
          <a:prstGeom prst="rect">
            <a:avLst/>
          </a:prstGeom>
          <a:noFill/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EB50AADA-054C-4ABC-8CFA-ABAD94843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945" y="182563"/>
            <a:ext cx="6987124" cy="3137852"/>
          </a:xfrm>
        </p:spPr>
        <p:txBody>
          <a:bodyPr>
            <a:normAutofit/>
          </a:bodyPr>
          <a:lstStyle/>
          <a:p>
            <a:br>
              <a:rPr lang="es-MX" dirty="0"/>
            </a:br>
            <a:br>
              <a:rPr lang="es-MX" dirty="0"/>
            </a:br>
            <a:br>
              <a:rPr lang="es-MX" dirty="0"/>
            </a:br>
            <a:br>
              <a:rPr lang="es-MX" dirty="0"/>
            </a:br>
            <a:endParaRPr lang="es-MX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AA05E2C-FC64-432C-BE8D-573D78D87AB2}"/>
              </a:ext>
            </a:extLst>
          </p:cNvPr>
          <p:cNvSpPr txBox="1"/>
          <p:nvPr/>
        </p:nvSpPr>
        <p:spPr>
          <a:xfrm>
            <a:off x="0" y="0"/>
            <a:ext cx="8101012" cy="32316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s-MX" sz="1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endParaRPr lang="es-MX" sz="1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sz="1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ACTIVIDADES</a:t>
            </a:r>
          </a:p>
          <a:p>
            <a:pPr algn="ctr"/>
            <a:endParaRPr lang="es-MX" sz="12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s-MX" sz="1200" b="1" dirty="0">
                <a:solidFill>
                  <a:srgbClr val="FFFF00"/>
                </a:solidFill>
                <a:latin typeface="Comic Sans MS" panose="030F0702030302020204" pitchFamily="66" charset="0"/>
              </a:rPr>
              <a:t>Organizar mi horario</a:t>
            </a:r>
          </a:p>
          <a:p>
            <a:pPr algn="ctr"/>
            <a:endParaRPr lang="es-MX" sz="12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s-MX" sz="1200" b="1" dirty="0">
                <a:solidFill>
                  <a:srgbClr val="FFFF00"/>
                </a:solidFill>
                <a:latin typeface="Comic Sans MS" panose="030F0702030302020204" pitchFamily="66" charset="0"/>
              </a:rPr>
              <a:t>Estudiar al menos 10 minutos diarios por materia</a:t>
            </a:r>
          </a:p>
          <a:p>
            <a:pPr algn="ctr"/>
            <a:endParaRPr lang="es-MX" sz="12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s-MX" sz="1200" b="1" dirty="0">
                <a:solidFill>
                  <a:srgbClr val="FFFF00"/>
                </a:solidFill>
                <a:latin typeface="Comic Sans MS" panose="030F0702030302020204" pitchFamily="66" charset="0"/>
              </a:rPr>
              <a:t>Realizar mis tareas en tiempo y forma</a:t>
            </a:r>
          </a:p>
          <a:p>
            <a:pPr algn="ctr"/>
            <a:endParaRPr lang="es-MX" sz="12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s-MX" sz="1200" b="1" dirty="0">
                <a:solidFill>
                  <a:srgbClr val="FFFF00"/>
                </a:solidFill>
                <a:latin typeface="Comic Sans MS" panose="030F0702030302020204" pitchFamily="66" charset="0"/>
              </a:rPr>
              <a:t>Entregar a tiempo mis actividades escolares</a:t>
            </a:r>
          </a:p>
          <a:p>
            <a:pPr algn="ctr"/>
            <a:endParaRPr lang="es-MX" sz="12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s-MX" sz="1200" b="1" dirty="0">
                <a:solidFill>
                  <a:srgbClr val="FFFF00"/>
                </a:solidFill>
                <a:latin typeface="Comic Sans MS" panose="030F0702030302020204" pitchFamily="66" charset="0"/>
              </a:rPr>
              <a:t>Utilizar una ortografía impecable</a:t>
            </a:r>
          </a:p>
          <a:p>
            <a:pPr algn="ctr"/>
            <a:endParaRPr lang="es-MX" sz="12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s-MX" sz="1200" b="1" dirty="0">
                <a:solidFill>
                  <a:srgbClr val="FFFF00"/>
                </a:solidFill>
                <a:latin typeface="Comic Sans MS" panose="030F0702030302020204" pitchFamily="66" charset="0"/>
              </a:rPr>
              <a:t>Tener mi agenda escolar</a:t>
            </a:r>
          </a:p>
          <a:p>
            <a:pPr algn="ctr"/>
            <a:endParaRPr lang="es-MX" sz="12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s-MX" sz="1200" b="1" dirty="0">
                <a:solidFill>
                  <a:srgbClr val="FFFF00"/>
                </a:solidFill>
                <a:latin typeface="Comic Sans MS" panose="030F0702030302020204" pitchFamily="66" charset="0"/>
              </a:rPr>
              <a:t>Tener mis libros de texto contestados</a:t>
            </a:r>
          </a:p>
        </p:txBody>
      </p:sp>
    </p:spTree>
    <p:extLst>
      <p:ext uri="{BB962C8B-B14F-4D97-AF65-F5344CB8AC3E}">
        <p14:creationId xmlns:p14="http://schemas.microsoft.com/office/powerpoint/2010/main" val="26517922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n borrosa de una persona&#10;&#10;Descripción generada automáticamente con confianza media">
            <a:extLst>
              <a:ext uri="{FF2B5EF4-FFF2-40B4-BE49-F238E27FC236}">
                <a16:creationId xmlns:a16="http://schemas.microsoft.com/office/drawing/2014/main" id="{D61D098F-27BC-4DCC-B95C-0E99E97579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101013" cy="3429000"/>
          </a:xfrm>
          <a:prstGeom prst="rect">
            <a:avLst/>
          </a:prstGeom>
          <a:noFill/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EB50AADA-054C-4ABC-8CFA-ABAD94843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945" y="182563"/>
            <a:ext cx="6987124" cy="3137852"/>
          </a:xfrm>
        </p:spPr>
        <p:txBody>
          <a:bodyPr>
            <a:normAutofit/>
          </a:bodyPr>
          <a:lstStyle/>
          <a:p>
            <a:br>
              <a:rPr lang="es-MX" dirty="0"/>
            </a:br>
            <a:br>
              <a:rPr lang="es-MX" dirty="0"/>
            </a:br>
            <a:br>
              <a:rPr lang="es-MX" dirty="0"/>
            </a:br>
            <a:br>
              <a:rPr lang="es-MX" dirty="0"/>
            </a:br>
            <a:endParaRPr lang="es-MX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AA05E2C-FC64-432C-BE8D-573D78D87AB2}"/>
              </a:ext>
            </a:extLst>
          </p:cNvPr>
          <p:cNvSpPr txBox="1"/>
          <p:nvPr/>
        </p:nvSpPr>
        <p:spPr>
          <a:xfrm>
            <a:off x="0" y="0"/>
            <a:ext cx="8101012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s-MX" sz="1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endParaRPr lang="es-MX" sz="1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POR TU ATENCIÓN </a:t>
            </a:r>
          </a:p>
          <a:p>
            <a:pPr algn="ctr"/>
            <a:endParaRPr lang="es-MX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endParaRPr lang="es-MX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GRACIAS</a:t>
            </a:r>
            <a:endParaRPr lang="es-MX" sz="36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8207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n borrosa de una persona&#10;&#10;Descripción generada automáticamente con confianza media">
            <a:extLst>
              <a:ext uri="{FF2B5EF4-FFF2-40B4-BE49-F238E27FC236}">
                <a16:creationId xmlns:a16="http://schemas.microsoft.com/office/drawing/2014/main" id="{D61D098F-27BC-4DCC-B95C-0E99E97579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101013" cy="3429000"/>
          </a:xfrm>
          <a:prstGeom prst="rect">
            <a:avLst/>
          </a:prstGeom>
          <a:noFill/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EB50AADA-054C-4ABC-8CFA-ABAD94843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945" y="182563"/>
            <a:ext cx="6987124" cy="3137852"/>
          </a:xfrm>
        </p:spPr>
        <p:txBody>
          <a:bodyPr>
            <a:normAutofit/>
          </a:bodyPr>
          <a:lstStyle/>
          <a:p>
            <a:br>
              <a:rPr lang="es-MX" dirty="0"/>
            </a:br>
            <a:br>
              <a:rPr lang="es-MX" dirty="0"/>
            </a:br>
            <a:br>
              <a:rPr lang="es-MX" dirty="0"/>
            </a:br>
            <a:br>
              <a:rPr lang="es-MX" dirty="0"/>
            </a:br>
            <a:endParaRPr lang="es-MX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AA05E2C-FC64-432C-BE8D-573D78D87AB2}"/>
              </a:ext>
            </a:extLst>
          </p:cNvPr>
          <p:cNvSpPr txBox="1"/>
          <p:nvPr/>
        </p:nvSpPr>
        <p:spPr>
          <a:xfrm>
            <a:off x="0" y="0"/>
            <a:ext cx="8101012" cy="36317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s-MX" sz="1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endParaRPr lang="es-MX" sz="1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endParaRPr lang="es-MX" sz="18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 algn="ctr"/>
            <a:endParaRPr lang="es-MX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s-MX" sz="2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MODULO II</a:t>
            </a:r>
          </a:p>
          <a:p>
            <a:pPr algn="ctr"/>
            <a:endParaRPr lang="es-MX" sz="24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 algn="ctr"/>
            <a:endParaRPr lang="es-MX" sz="24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s-MX" sz="2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DESARROLLANDO MIS HABILIDADES</a:t>
            </a:r>
          </a:p>
          <a:p>
            <a:pPr algn="ctr"/>
            <a:endParaRPr lang="es-MX" sz="24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 algn="ctr"/>
            <a:endParaRPr lang="es-MX" sz="14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 algn="ctr"/>
            <a:endParaRPr lang="es-MX" sz="14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 algn="ctr"/>
            <a:endParaRPr lang="es-MX" sz="8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 algn="ctr"/>
            <a:endParaRPr lang="es-MX" sz="1400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008910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n borrosa de una persona&#10;&#10;Descripción generada automáticamente con confianza media">
            <a:extLst>
              <a:ext uri="{FF2B5EF4-FFF2-40B4-BE49-F238E27FC236}">
                <a16:creationId xmlns:a16="http://schemas.microsoft.com/office/drawing/2014/main" id="{D61D098F-27BC-4DCC-B95C-0E99E97579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101013" cy="3429000"/>
          </a:xfrm>
          <a:prstGeom prst="rect">
            <a:avLst/>
          </a:prstGeom>
          <a:noFill/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EB50AADA-054C-4ABC-8CFA-ABAD94843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945" y="182563"/>
            <a:ext cx="6987124" cy="3137852"/>
          </a:xfrm>
        </p:spPr>
        <p:txBody>
          <a:bodyPr>
            <a:normAutofit/>
          </a:bodyPr>
          <a:lstStyle/>
          <a:p>
            <a:br>
              <a:rPr lang="es-MX" dirty="0"/>
            </a:br>
            <a:br>
              <a:rPr lang="es-MX" dirty="0"/>
            </a:br>
            <a:br>
              <a:rPr lang="es-MX" dirty="0"/>
            </a:br>
            <a:br>
              <a:rPr lang="es-MX" dirty="0"/>
            </a:br>
            <a:endParaRPr lang="es-MX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AA05E2C-FC64-432C-BE8D-573D78D87AB2}"/>
              </a:ext>
            </a:extLst>
          </p:cNvPr>
          <p:cNvSpPr txBox="1"/>
          <p:nvPr/>
        </p:nvSpPr>
        <p:spPr>
          <a:xfrm>
            <a:off x="0" y="0"/>
            <a:ext cx="8101012" cy="2780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s-MX" sz="1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endParaRPr lang="es-MX" sz="1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sz="2000" b="1" dirty="0">
                <a:latin typeface="Comic Sans MS" panose="030F0702030302020204" pitchFamily="66" charset="0"/>
              </a:rPr>
              <a:t>Bibliografía</a:t>
            </a:r>
          </a:p>
          <a:p>
            <a:pPr algn="ctr"/>
            <a:endParaRPr lang="es-MX" sz="2800" b="1" dirty="0">
              <a:latin typeface="Comic Sans MS" panose="030F0702030302020204" pitchFamily="66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40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Dirección de identidad universitaria. Retomado de </a:t>
            </a:r>
            <a:r>
              <a:rPr lang="es-MX" sz="140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http://web.uaemex.mx/identidad/</a:t>
            </a:r>
            <a:endParaRPr lang="es-MX" sz="1400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40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Guion Instruccional. Orientación educativa I. UAEMEX.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40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Gutiérrez, G.A. et al. (2021) Orientación Educativa I. Libro de texto basado en competencias. UAEMEX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40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Sandoval, S. et al.(2017) Programa de Asignatura de Orientación educativa I. UAEMEX.</a:t>
            </a:r>
          </a:p>
        </p:txBody>
      </p:sp>
    </p:spTree>
    <p:extLst>
      <p:ext uri="{BB962C8B-B14F-4D97-AF65-F5344CB8AC3E}">
        <p14:creationId xmlns:p14="http://schemas.microsoft.com/office/powerpoint/2010/main" val="246150757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n borrosa de una persona&#10;&#10;Descripción generada automáticamente con confianza media">
            <a:extLst>
              <a:ext uri="{FF2B5EF4-FFF2-40B4-BE49-F238E27FC236}">
                <a16:creationId xmlns:a16="http://schemas.microsoft.com/office/drawing/2014/main" id="{D61D098F-27BC-4DCC-B95C-0E99E97579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101013" cy="3429000"/>
          </a:xfrm>
          <a:prstGeom prst="rect">
            <a:avLst/>
          </a:prstGeom>
          <a:noFill/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EB50AADA-054C-4ABC-8CFA-ABAD94843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945" y="182563"/>
            <a:ext cx="6987124" cy="3137852"/>
          </a:xfrm>
        </p:spPr>
        <p:txBody>
          <a:bodyPr>
            <a:normAutofit/>
          </a:bodyPr>
          <a:lstStyle/>
          <a:p>
            <a:br>
              <a:rPr lang="es-MX" dirty="0"/>
            </a:br>
            <a:br>
              <a:rPr lang="es-MX" dirty="0"/>
            </a:br>
            <a:br>
              <a:rPr lang="es-MX" dirty="0"/>
            </a:br>
            <a:br>
              <a:rPr lang="es-MX" dirty="0"/>
            </a:br>
            <a:endParaRPr lang="es-MX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AA05E2C-FC64-432C-BE8D-573D78D87AB2}"/>
              </a:ext>
            </a:extLst>
          </p:cNvPr>
          <p:cNvSpPr txBox="1"/>
          <p:nvPr/>
        </p:nvSpPr>
        <p:spPr>
          <a:xfrm>
            <a:off x="0" y="0"/>
            <a:ext cx="8101012" cy="38779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Imágenes</a:t>
            </a:r>
          </a:p>
          <a:p>
            <a:pPr algn="ctr"/>
            <a:endParaRPr lang="es-MX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marL="171450" indent="-1714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MX" sz="1100" b="1" dirty="0">
                <a:latin typeface="Comic Sans MS" panose="030F0702030302020204" pitchFamily="66" charset="0"/>
              </a:rPr>
              <a:t>Textura Verde. Recuperado de </a:t>
            </a:r>
            <a:r>
              <a:rPr lang="es-MX" sz="1100" b="1" dirty="0">
                <a:latin typeface="Comic Sans MS" panose="030F0702030302020204" pitchFamily="66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https://pixabay.com/es/photos/hoja-textura-verde-venas-de-la-hoja-176722/</a:t>
            </a:r>
            <a:endParaRPr lang="es-MX" sz="1100" b="1" dirty="0">
              <a:latin typeface="Comic Sans MS" panose="030F0702030302020204" pitchFamily="66" charset="0"/>
            </a:endParaRPr>
          </a:p>
          <a:p>
            <a:pPr marL="171450" indent="-1714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MX" sz="1100" b="1" dirty="0">
                <a:latin typeface="Comic Sans MS" panose="030F0702030302020204" pitchFamily="66" charset="0"/>
              </a:rPr>
              <a:t>Signo de interrogación. Recuperado de </a:t>
            </a:r>
            <a:r>
              <a:rPr lang="es-MX" sz="1100" b="1" dirty="0">
                <a:latin typeface="Comic Sans MS" panose="030F0702030302020204" pitchFamily="66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https://pixabay.com/es/illustrations/signo-de-interrogaci%c3%b3n-pregunta-1019820/</a:t>
            </a:r>
            <a:endParaRPr lang="es-MX" sz="1100" b="1" dirty="0">
              <a:latin typeface="Comic Sans MS" panose="030F0702030302020204" pitchFamily="66" charset="0"/>
            </a:endParaRPr>
          </a:p>
          <a:p>
            <a:pPr marL="171450" indent="-1714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MX" sz="1100" b="1" dirty="0">
                <a:latin typeface="Comic Sans MS" panose="030F0702030302020204" pitchFamily="66" charset="0"/>
              </a:rPr>
              <a:t>Educación de personas adultas. Recuperado de https://pixabay.com/es/illustrations/educaci%c3%b3n-de-personas-adultas-572269/</a:t>
            </a:r>
          </a:p>
          <a:p>
            <a:pPr marL="171450" indent="-1714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MX" sz="1100" b="1" dirty="0">
                <a:latin typeface="Comic Sans MS" panose="030F0702030302020204" pitchFamily="66" charset="0"/>
              </a:rPr>
              <a:t>Ajedrez. Recuperado de </a:t>
            </a:r>
            <a:r>
              <a:rPr lang="es-MX" sz="1100" b="1" dirty="0">
                <a:latin typeface="Comic Sans MS" panose="030F0702030302020204" pitchFamily="66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https://pixabay.com/es/photos/ajedrez-bordo-juego-juego-de-mesa-2730034/</a:t>
            </a:r>
            <a:endParaRPr lang="es-MX" sz="1100" b="1" dirty="0">
              <a:latin typeface="Comic Sans MS" panose="030F0702030302020204" pitchFamily="66" charset="0"/>
            </a:endParaRPr>
          </a:p>
          <a:p>
            <a:pPr marL="171450" indent="-1714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MX" sz="1100" b="1" dirty="0">
                <a:latin typeface="Comic Sans MS" panose="030F0702030302020204" pitchFamily="66" charset="0"/>
              </a:rPr>
              <a:t>Libros antiguos. Recuperado de </a:t>
            </a:r>
            <a:r>
              <a:rPr lang="es-MX" sz="1100" b="1" dirty="0">
                <a:latin typeface="Comic Sans MS" panose="030F0702030302020204" pitchFamily="66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https://pixabay.com/es/photos/pila-de-libros-libros-antiguos-libro-1001655/</a:t>
            </a:r>
            <a:endParaRPr lang="es-MX" sz="1100" b="1" dirty="0">
              <a:latin typeface="Comic Sans MS" panose="030F0702030302020204" pitchFamily="66" charset="0"/>
            </a:endParaRPr>
          </a:p>
          <a:p>
            <a:pPr marL="171450" indent="-1714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MX" sz="1100" b="1" dirty="0">
                <a:latin typeface="Comic Sans MS" panose="030F0702030302020204" pitchFamily="66" charset="0"/>
              </a:rPr>
              <a:t>Libro abierto. Recuperado de </a:t>
            </a:r>
            <a:r>
              <a:rPr lang="en-US" sz="1100" dirty="0">
                <a:latin typeface="Comic Sans MS" panose="030F0702030302020204" pitchFamily="66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https://pixabay.com/es/photos/search/libro%20abierto/ - Bing</a:t>
            </a:r>
            <a:endParaRPr lang="en-US" sz="1100" dirty="0">
              <a:latin typeface="Comic Sans MS" panose="030F0702030302020204" pitchFamily="66" charset="0"/>
            </a:endParaRPr>
          </a:p>
          <a:p>
            <a:pPr algn="ctr">
              <a:lnSpc>
                <a:spcPct val="200000"/>
              </a:lnSpc>
            </a:pPr>
            <a:endParaRPr lang="es-MX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endParaRPr lang="es-MX" sz="1400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648932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n borrosa de una persona&#10;&#10;Descripción generada automáticamente con confianza media">
            <a:extLst>
              <a:ext uri="{FF2B5EF4-FFF2-40B4-BE49-F238E27FC236}">
                <a16:creationId xmlns:a16="http://schemas.microsoft.com/office/drawing/2014/main" id="{D61D098F-27BC-4DCC-B95C-0E99E97579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101013" cy="3429000"/>
          </a:xfrm>
          <a:prstGeom prst="rect">
            <a:avLst/>
          </a:prstGeom>
          <a:noFill/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EB50AADA-054C-4ABC-8CFA-ABAD94843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945" y="182563"/>
            <a:ext cx="6987124" cy="3137852"/>
          </a:xfrm>
        </p:spPr>
        <p:txBody>
          <a:bodyPr>
            <a:normAutofit/>
          </a:bodyPr>
          <a:lstStyle/>
          <a:p>
            <a:br>
              <a:rPr lang="es-MX" dirty="0"/>
            </a:br>
            <a:br>
              <a:rPr lang="es-MX" dirty="0"/>
            </a:br>
            <a:br>
              <a:rPr lang="es-MX" dirty="0"/>
            </a:br>
            <a:br>
              <a:rPr lang="es-MX" dirty="0"/>
            </a:br>
            <a:endParaRPr lang="es-MX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AA05E2C-FC64-432C-BE8D-573D78D87AB2}"/>
              </a:ext>
            </a:extLst>
          </p:cNvPr>
          <p:cNvSpPr txBox="1"/>
          <p:nvPr/>
        </p:nvSpPr>
        <p:spPr>
          <a:xfrm>
            <a:off x="0" y="0"/>
            <a:ext cx="8101012" cy="33651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MX" sz="1100" b="1" dirty="0">
                <a:latin typeface="Comic Sans MS" panose="030F0702030302020204" pitchFamily="66" charset="0"/>
              </a:rPr>
              <a:t>Tablero tiza. Recuperado de </a:t>
            </a:r>
            <a:r>
              <a:rPr lang="es-MX" sz="1100" b="1" dirty="0">
                <a:latin typeface="Comic Sans MS" panose="030F0702030302020204" pitchFamily="66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https://pixabay.com/es/photos/tablero-tiza-foda-planificaci%c3%b3n-4874765/</a:t>
            </a:r>
            <a:endParaRPr lang="es-MX" sz="1100" b="1" dirty="0">
              <a:latin typeface="Comic Sans MS" panose="030F0702030302020204" pitchFamily="66" charset="0"/>
            </a:endParaRPr>
          </a:p>
          <a:p>
            <a:pPr marL="171450" indent="-1714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MX" sz="1100" b="1" dirty="0">
                <a:latin typeface="Comic Sans MS" panose="030F0702030302020204" pitchFamily="66" charset="0"/>
              </a:rPr>
              <a:t>Hombre valiente. Recuperado de https://www.istockphoto.com/es/foto/el-hombre-valiente-mantiene-los-brazos-cruzados-parece-confiado-lanzando-un-gm1271503712-374068431?utm_source=pixabay&amp;utm_medium=affiliate&amp;utm_campaign=SRP_image_noresults&amp;referrer_url=http%3A%2F%2Fpixabay.com%2Fes%2Fimages%2Fsearch%2Ffortalezas%2520del%2520ser%2520humano%2F&amp;utm_term=fortalezas+del+ser+humano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100" b="1" dirty="0">
                <a:latin typeface="Comic Sans MS" panose="030F0702030302020204" pitchFamily="66" charset="0"/>
              </a:rPr>
              <a:t>Mujer adulta. Recuperado de https://www.istockphoto.com/es/foto/una-mujer-adulta-muestra-fuerza-gm1213656551-352804029?utm_source=pixabay&amp;utm_medium=affiliate&amp;utm_campaign=SRP_image_noresults&amp;referrer_url=http%3A%2F%2Fpixabay.com%2Fes%2Fimages%2Fsearch%2Ffortalezas%2520del%2520ser%2520humano%2F&amp;utm_term=fortalezas+del+ser+humano</a:t>
            </a:r>
          </a:p>
        </p:txBody>
      </p:sp>
    </p:spTree>
    <p:extLst>
      <p:ext uri="{BB962C8B-B14F-4D97-AF65-F5344CB8AC3E}">
        <p14:creationId xmlns:p14="http://schemas.microsoft.com/office/powerpoint/2010/main" val="177953630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n borrosa de una persona&#10;&#10;Descripción generada automáticamente con confianza media">
            <a:extLst>
              <a:ext uri="{FF2B5EF4-FFF2-40B4-BE49-F238E27FC236}">
                <a16:creationId xmlns:a16="http://schemas.microsoft.com/office/drawing/2014/main" id="{D61D098F-27BC-4DCC-B95C-0E99E97579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101013" cy="3429000"/>
          </a:xfrm>
          <a:prstGeom prst="rect">
            <a:avLst/>
          </a:prstGeom>
          <a:noFill/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EB50AADA-054C-4ABC-8CFA-ABAD94843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945" y="182563"/>
            <a:ext cx="6987124" cy="3137852"/>
          </a:xfrm>
        </p:spPr>
        <p:txBody>
          <a:bodyPr>
            <a:normAutofit/>
          </a:bodyPr>
          <a:lstStyle/>
          <a:p>
            <a:br>
              <a:rPr lang="es-MX" dirty="0"/>
            </a:br>
            <a:br>
              <a:rPr lang="es-MX" dirty="0"/>
            </a:br>
            <a:br>
              <a:rPr lang="es-MX" dirty="0"/>
            </a:br>
            <a:br>
              <a:rPr lang="es-MX" dirty="0"/>
            </a:br>
            <a:endParaRPr lang="es-MX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AA05E2C-FC64-432C-BE8D-573D78D87AB2}"/>
              </a:ext>
            </a:extLst>
          </p:cNvPr>
          <p:cNvSpPr txBox="1"/>
          <p:nvPr/>
        </p:nvSpPr>
        <p:spPr>
          <a:xfrm>
            <a:off x="0" y="0"/>
            <a:ext cx="8101012" cy="3624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100" b="1" dirty="0">
                <a:latin typeface="Comic Sans MS" panose="030F0702030302020204" pitchFamily="66" charset="0"/>
              </a:rPr>
              <a:t>Opciones escoger. Recuperado de </a:t>
            </a:r>
            <a:r>
              <a:rPr lang="es-MX" sz="1100" b="1" dirty="0">
                <a:latin typeface="Comic Sans MS" panose="030F0702030302020204" pitchFamily="66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https://pixabay.com/es/photos/puertas-opciones-escoger-decisi%c3%b3n-1690423/</a:t>
            </a:r>
            <a:endParaRPr lang="es-MX" sz="1100" b="1" dirty="0">
              <a:latin typeface="Comic Sans MS" panose="030F0702030302020204" pitchFamily="66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100" b="1" dirty="0">
                <a:latin typeface="Comic Sans MS" panose="030F0702030302020204" pitchFamily="66" charset="0"/>
              </a:rPr>
              <a:t>Desesperado. Recuperado de </a:t>
            </a:r>
            <a:r>
              <a:rPr lang="es-MX" sz="1100" b="1" dirty="0">
                <a:latin typeface="Comic Sans MS" panose="030F0702030302020204" pitchFamily="66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https://pixabay.com/es/vectors/desesperado-estr%c3%a9s-estresado-2676556/</a:t>
            </a:r>
            <a:endParaRPr lang="es-MX" sz="1100" b="1" dirty="0">
              <a:latin typeface="Comic Sans MS" panose="030F0702030302020204" pitchFamily="66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100" b="1" dirty="0">
                <a:latin typeface="Comic Sans MS" panose="030F0702030302020204" pitchFamily="66" charset="0"/>
              </a:rPr>
              <a:t>Ojos. Recuperado de </a:t>
            </a:r>
            <a:r>
              <a:rPr lang="es-MX" sz="1100" b="1" dirty="0">
                <a:latin typeface="Comic Sans MS" panose="030F0702030302020204" pitchFamily="66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https://pixabay.com/es/illustrations/ojos-psicolog%c3%ada-730750/</a:t>
            </a:r>
            <a:endParaRPr lang="es-MX" sz="1100" b="1" dirty="0">
              <a:latin typeface="Comic Sans MS" panose="030F0702030302020204" pitchFamily="66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100" b="1" dirty="0">
                <a:latin typeface="Comic Sans MS" panose="030F0702030302020204" pitchFamily="66" charset="0"/>
              </a:rPr>
              <a:t>Chico humano saltando. Recuperado de </a:t>
            </a:r>
            <a:r>
              <a:rPr lang="es-MX" sz="1100" b="1" dirty="0">
                <a:latin typeface="Comic Sans MS" panose="030F0702030302020204" pitchFamily="66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https://pixabay.com/es/vectors/chico-humano-saltar-saltando-2027761/</a:t>
            </a:r>
            <a:endParaRPr lang="es-MX" sz="1100" b="1" dirty="0">
              <a:latin typeface="Comic Sans MS" panose="030F0702030302020204" pitchFamily="66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100" b="1" dirty="0">
                <a:latin typeface="Comic Sans MS" panose="030F0702030302020204" pitchFamily="66" charset="0"/>
              </a:rPr>
              <a:t>Papel corazón. Recuperado de </a:t>
            </a:r>
            <a:r>
              <a:rPr lang="es-MX" sz="1100" b="1" dirty="0">
                <a:latin typeface="Comic Sans MS" panose="030F0702030302020204" pitchFamily="66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https://pixabay.com/es/photos/papel-coraz%c3%b3n-s%c3%admbolo-romance-1100254/</a:t>
            </a:r>
            <a:endParaRPr lang="es-MX" sz="1100" b="1" dirty="0">
              <a:latin typeface="Comic Sans MS" panose="030F0702030302020204" pitchFamily="66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100" b="1" dirty="0">
                <a:latin typeface="Comic Sans MS" panose="030F0702030302020204" pitchFamily="66" charset="0"/>
              </a:rPr>
              <a:t>Señalizar madera. Recuperado de </a:t>
            </a:r>
            <a:r>
              <a:rPr lang="es-MX" sz="1100" b="1" dirty="0">
                <a:latin typeface="Comic Sans MS" panose="030F0702030302020204" pitchFamily="66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https://pixabay.com/es/illustrations/se%c3%b1alizar-madera-s%c3%ad-no-oportunidad-973992/</a:t>
            </a:r>
            <a:endParaRPr lang="es-MX" sz="1100" b="1" dirty="0">
              <a:latin typeface="Comic Sans MS" panose="030F0702030302020204" pitchFamily="66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100" b="1" dirty="0">
                <a:latin typeface="Comic Sans MS" panose="030F0702030302020204" pitchFamily="66" charset="0"/>
              </a:rPr>
              <a:t>Puedes quedarte en casa. Recuperado de </a:t>
            </a:r>
            <a:r>
              <a:rPr lang="es-MX" sz="1100" b="1" dirty="0">
                <a:latin typeface="Comic Sans MS" panose="030F0702030302020204" pitchFamily="66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https://www.istockphoto.com/es/foto/puedes-quedarte-en-casa-y-seguir-sintiendo-conectado-gm1263992813-370087114</a:t>
            </a:r>
            <a:endParaRPr lang="es-MX" sz="1100" b="1" dirty="0">
              <a:latin typeface="Comic Sans MS" panose="030F0702030302020204" pitchFamily="66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100" b="1" dirty="0">
                <a:latin typeface="Comic Sans MS" panose="030F0702030302020204" pitchFamily="66" charset="0"/>
              </a:rPr>
              <a:t>Interrogación. Recuperado de  </a:t>
            </a:r>
            <a:r>
              <a:rPr lang="es-MX" sz="1100" b="1" dirty="0">
                <a:latin typeface="Comic Sans MS" panose="030F0702030302020204" pitchFamily="66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https://pixabay.com/es/illustrations/signo-de-interrogaci%c3%b3n-importante-1872634/</a:t>
            </a:r>
            <a:endParaRPr lang="es-MX" sz="1100" b="1" dirty="0">
              <a:latin typeface="Comic Sans MS" panose="030F0702030302020204" pitchFamily="66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s-MX" sz="700" b="1" dirty="0">
              <a:latin typeface="Comic Sans MS" panose="030F0702030302020204" pitchFamily="66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s-MX" sz="8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5335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n borrosa de una persona&#10;&#10;Descripción generada automáticamente con confianza media">
            <a:extLst>
              <a:ext uri="{FF2B5EF4-FFF2-40B4-BE49-F238E27FC236}">
                <a16:creationId xmlns:a16="http://schemas.microsoft.com/office/drawing/2014/main" id="{D61D098F-27BC-4DCC-B95C-0E99E97579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101013" cy="3429000"/>
          </a:xfrm>
          <a:prstGeom prst="rect">
            <a:avLst/>
          </a:prstGeom>
          <a:noFill/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EB50AADA-054C-4ABC-8CFA-ABAD94843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945" y="182563"/>
            <a:ext cx="6987124" cy="3137852"/>
          </a:xfrm>
        </p:spPr>
        <p:txBody>
          <a:bodyPr>
            <a:normAutofit/>
          </a:bodyPr>
          <a:lstStyle/>
          <a:p>
            <a:br>
              <a:rPr lang="es-MX" dirty="0"/>
            </a:br>
            <a:br>
              <a:rPr lang="es-MX" dirty="0"/>
            </a:br>
            <a:br>
              <a:rPr lang="es-MX" dirty="0"/>
            </a:br>
            <a:br>
              <a:rPr lang="es-MX" dirty="0"/>
            </a:br>
            <a:endParaRPr lang="es-MX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AA05E2C-FC64-432C-BE8D-573D78D87AB2}"/>
              </a:ext>
            </a:extLst>
          </p:cNvPr>
          <p:cNvSpPr txBox="1"/>
          <p:nvPr/>
        </p:nvSpPr>
        <p:spPr>
          <a:xfrm>
            <a:off x="0" y="0"/>
            <a:ext cx="8101012" cy="19082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s-MX" sz="1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endParaRPr lang="es-MX" sz="1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endParaRPr lang="es-MX" sz="18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 algn="ctr"/>
            <a:endParaRPr lang="es-MX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 algn="ctr"/>
            <a:endParaRPr lang="es-MX" sz="8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 algn="ctr"/>
            <a:endParaRPr lang="es-MX" sz="14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 algn="ctr"/>
            <a:endParaRPr lang="es-MX" sz="14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 algn="ctr"/>
            <a:endParaRPr lang="es-MX" sz="8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 algn="ctr"/>
            <a:endParaRPr lang="es-MX" sz="1400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14338" name="Picture 2" descr="Un pizarrón negro con letras blancas&#10;&#10;Descripción generada automáticamente con confianza media">
            <a:extLst>
              <a:ext uri="{FF2B5EF4-FFF2-40B4-BE49-F238E27FC236}">
                <a16:creationId xmlns:a16="http://schemas.microsoft.com/office/drawing/2014/main" id="{0186C6C0-C10E-429B-BB99-E2F0578738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0838" y="95250"/>
            <a:ext cx="4857750" cy="3238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036989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n borrosa de una persona&#10;&#10;Descripción generada automáticamente con confianza media">
            <a:extLst>
              <a:ext uri="{FF2B5EF4-FFF2-40B4-BE49-F238E27FC236}">
                <a16:creationId xmlns:a16="http://schemas.microsoft.com/office/drawing/2014/main" id="{D61D098F-27BC-4DCC-B95C-0E99E97579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101013" cy="3429000"/>
          </a:xfrm>
          <a:prstGeom prst="rect">
            <a:avLst/>
          </a:prstGeom>
          <a:noFill/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EB50AADA-054C-4ABC-8CFA-ABAD94843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945" y="182563"/>
            <a:ext cx="6987124" cy="3137852"/>
          </a:xfrm>
        </p:spPr>
        <p:txBody>
          <a:bodyPr>
            <a:normAutofit/>
          </a:bodyPr>
          <a:lstStyle/>
          <a:p>
            <a:br>
              <a:rPr lang="es-MX" dirty="0"/>
            </a:br>
            <a:br>
              <a:rPr lang="es-MX" dirty="0"/>
            </a:br>
            <a:br>
              <a:rPr lang="es-MX" dirty="0"/>
            </a:br>
            <a:br>
              <a:rPr lang="es-MX" dirty="0"/>
            </a:br>
            <a:endParaRPr lang="es-MX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AA05E2C-FC64-432C-BE8D-573D78D87AB2}"/>
              </a:ext>
            </a:extLst>
          </p:cNvPr>
          <p:cNvSpPr txBox="1"/>
          <p:nvPr/>
        </p:nvSpPr>
        <p:spPr>
          <a:xfrm>
            <a:off x="0" y="0"/>
            <a:ext cx="8101012" cy="22982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s-MX" sz="1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endParaRPr lang="es-MX" sz="1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sz="1800" b="1" dirty="0">
                <a:solidFill>
                  <a:srgbClr val="FFFF00"/>
                </a:solidFill>
                <a:latin typeface="Comic Sans MS" panose="030F0702030302020204" pitchFamily="66" charset="0"/>
              </a:rPr>
              <a:t>PROPÓSITO DEL MÓDULO II</a:t>
            </a:r>
          </a:p>
          <a:p>
            <a:pPr algn="ctr"/>
            <a:endParaRPr lang="es-MX" sz="18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 algn="ctr"/>
            <a:endParaRPr lang="es-MX" sz="14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es-MX" sz="1600" b="1" dirty="0">
                <a:solidFill>
                  <a:srgbClr val="FFFF00"/>
                </a:solidFill>
                <a:latin typeface="Comic Sans MS" panose="030F0702030302020204" pitchFamily="66" charset="0"/>
              </a:rPr>
              <a:t>Identifica sus habilidades y limitaciones como aprendiz estratégico para desarrollar un plan de mejora que le permita trabajar en sus debilidades y potenciar sus fortalezas</a:t>
            </a:r>
            <a:endParaRPr lang="es-MX" sz="1600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82381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n borrosa de una persona&#10;&#10;Descripción generada automáticamente con confianza media">
            <a:extLst>
              <a:ext uri="{FF2B5EF4-FFF2-40B4-BE49-F238E27FC236}">
                <a16:creationId xmlns:a16="http://schemas.microsoft.com/office/drawing/2014/main" id="{D61D098F-27BC-4DCC-B95C-0E99E97579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101013" cy="3429000"/>
          </a:xfrm>
          <a:prstGeom prst="rect">
            <a:avLst/>
          </a:prstGeom>
          <a:noFill/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EB50AADA-054C-4ABC-8CFA-ABAD94843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945" y="182563"/>
            <a:ext cx="6987124" cy="3137852"/>
          </a:xfrm>
        </p:spPr>
        <p:txBody>
          <a:bodyPr>
            <a:normAutofit/>
          </a:bodyPr>
          <a:lstStyle/>
          <a:p>
            <a:br>
              <a:rPr lang="es-MX" dirty="0"/>
            </a:br>
            <a:br>
              <a:rPr lang="es-MX" dirty="0"/>
            </a:br>
            <a:br>
              <a:rPr lang="es-MX" dirty="0"/>
            </a:br>
            <a:br>
              <a:rPr lang="es-MX" dirty="0"/>
            </a:br>
            <a:endParaRPr lang="es-MX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AA05E2C-FC64-432C-BE8D-573D78D87AB2}"/>
              </a:ext>
            </a:extLst>
          </p:cNvPr>
          <p:cNvSpPr txBox="1"/>
          <p:nvPr/>
        </p:nvSpPr>
        <p:spPr>
          <a:xfrm>
            <a:off x="903110" y="0"/>
            <a:ext cx="6084013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s-MX" sz="1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endParaRPr lang="es-MX" sz="1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r"/>
            <a:endParaRPr lang="es-MX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 algn="r"/>
            <a:endParaRPr lang="es-MX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 algn="r"/>
            <a:r>
              <a:rPr lang="es-MX" b="1" dirty="0">
                <a:solidFill>
                  <a:srgbClr val="FFFF00"/>
                </a:solidFill>
                <a:latin typeface="Comic Sans MS" panose="030F0702030302020204" pitchFamily="66" charset="0"/>
              </a:rPr>
              <a:t>La adquisición de habilidades requiere un entorno regular, una oportunidad adecuada para practicarla y una retroalimentación rápida e inequívoca para que los pensamientos y las acciones sean los correctos</a:t>
            </a:r>
          </a:p>
          <a:p>
            <a:pPr algn="r"/>
            <a:endParaRPr lang="es-MX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 algn="r"/>
            <a:r>
              <a:rPr lang="es-MX" b="1" dirty="0">
                <a:solidFill>
                  <a:srgbClr val="FFFF00"/>
                </a:solidFill>
                <a:latin typeface="Comic Sans MS" panose="030F0702030302020204" pitchFamily="66" charset="0"/>
              </a:rPr>
              <a:t>John Seymour</a:t>
            </a:r>
            <a:endParaRPr lang="es-MX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79193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n borrosa de una persona&#10;&#10;Descripción generada automáticamente con confianza media">
            <a:extLst>
              <a:ext uri="{FF2B5EF4-FFF2-40B4-BE49-F238E27FC236}">
                <a16:creationId xmlns:a16="http://schemas.microsoft.com/office/drawing/2014/main" id="{D61D098F-27BC-4DCC-B95C-0E99E97579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101013" cy="3429000"/>
          </a:xfrm>
          <a:prstGeom prst="rect">
            <a:avLst/>
          </a:prstGeom>
          <a:noFill/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EB50AADA-054C-4ABC-8CFA-ABAD94843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945" y="182563"/>
            <a:ext cx="6987124" cy="3137852"/>
          </a:xfrm>
        </p:spPr>
        <p:txBody>
          <a:bodyPr>
            <a:normAutofit/>
          </a:bodyPr>
          <a:lstStyle/>
          <a:p>
            <a:br>
              <a:rPr lang="es-MX" dirty="0"/>
            </a:br>
            <a:br>
              <a:rPr lang="es-MX" dirty="0"/>
            </a:br>
            <a:br>
              <a:rPr lang="es-MX" dirty="0"/>
            </a:br>
            <a:br>
              <a:rPr lang="es-MX" dirty="0"/>
            </a:br>
            <a:endParaRPr lang="es-MX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AA05E2C-FC64-432C-BE8D-573D78D87AB2}"/>
              </a:ext>
            </a:extLst>
          </p:cNvPr>
          <p:cNvSpPr txBox="1"/>
          <p:nvPr/>
        </p:nvSpPr>
        <p:spPr>
          <a:xfrm>
            <a:off x="0" y="0"/>
            <a:ext cx="8101012" cy="18878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s-MX" sz="1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endParaRPr lang="es-MX" sz="1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sz="1800" b="1" dirty="0">
                <a:solidFill>
                  <a:srgbClr val="FFFF00"/>
                </a:solidFill>
                <a:latin typeface="Comic Sans MS" panose="030F0702030302020204" pitchFamily="66" charset="0"/>
              </a:rPr>
              <a:t>RESUMEN</a:t>
            </a:r>
          </a:p>
          <a:p>
            <a:pPr algn="ctr"/>
            <a:endParaRPr lang="es-MX" sz="14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es-MX" sz="1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Al termino del módulo II podrás identificar tus habilidades y limitaciones como aprendiz estratégico para desarrollar un plan de mejora que te permita trabajar en tus debilidades y potenciar tus fortalezas</a:t>
            </a:r>
            <a:endParaRPr lang="es-MX" sz="1400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9218" name="Picture 2" descr="Una caricatura de una persona&#10;&#10;Descripción generada automáticamente con confianza baja">
            <a:extLst>
              <a:ext uri="{FF2B5EF4-FFF2-40B4-BE49-F238E27FC236}">
                <a16:creationId xmlns:a16="http://schemas.microsoft.com/office/drawing/2014/main" id="{978F8CA3-719B-4C48-8A57-87B4533B60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3256" y="1714500"/>
            <a:ext cx="1714500" cy="1714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821037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n borrosa de una persona&#10;&#10;Descripción generada automáticamente con confianza media">
            <a:extLst>
              <a:ext uri="{FF2B5EF4-FFF2-40B4-BE49-F238E27FC236}">
                <a16:creationId xmlns:a16="http://schemas.microsoft.com/office/drawing/2014/main" id="{D61D098F-27BC-4DCC-B95C-0E99E97579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101013" cy="3429000"/>
          </a:xfrm>
          <a:prstGeom prst="rect">
            <a:avLst/>
          </a:prstGeom>
          <a:noFill/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EB50AADA-054C-4ABC-8CFA-ABAD94843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945" y="182563"/>
            <a:ext cx="6987124" cy="3137852"/>
          </a:xfrm>
        </p:spPr>
        <p:txBody>
          <a:bodyPr>
            <a:normAutofit/>
          </a:bodyPr>
          <a:lstStyle/>
          <a:p>
            <a:br>
              <a:rPr lang="es-MX" dirty="0"/>
            </a:br>
            <a:br>
              <a:rPr lang="es-MX" dirty="0"/>
            </a:br>
            <a:br>
              <a:rPr lang="es-MX" dirty="0"/>
            </a:br>
            <a:br>
              <a:rPr lang="es-MX" dirty="0"/>
            </a:br>
            <a:endParaRPr lang="es-MX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AA05E2C-FC64-432C-BE8D-573D78D87AB2}"/>
              </a:ext>
            </a:extLst>
          </p:cNvPr>
          <p:cNvSpPr txBox="1"/>
          <p:nvPr/>
        </p:nvSpPr>
        <p:spPr>
          <a:xfrm>
            <a:off x="0" y="0"/>
            <a:ext cx="8101012" cy="30458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s-MX" sz="1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endParaRPr lang="es-MX" sz="1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MX" sz="1800" b="1" dirty="0">
                <a:solidFill>
                  <a:srgbClr val="FFFF00"/>
                </a:solidFill>
                <a:latin typeface="Comic Sans MS" panose="030F0702030302020204" pitchFamily="66" charset="0"/>
              </a:rPr>
              <a:t>CONTENIDOS</a:t>
            </a:r>
          </a:p>
          <a:p>
            <a:pPr algn="ctr"/>
            <a:endParaRPr lang="es-MX" sz="14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>
              <a:lnSpc>
                <a:spcPct val="200000"/>
              </a:lnSpc>
            </a:pPr>
            <a:r>
              <a:rPr lang="es-MX" sz="1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2.1. Reconociéndome como aprendiz estratégico y estudiante universitario</a:t>
            </a:r>
          </a:p>
          <a:p>
            <a:pPr>
              <a:lnSpc>
                <a:spcPct val="200000"/>
              </a:lnSpc>
            </a:pPr>
            <a:r>
              <a:rPr lang="es-MX" sz="1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2.2. Identificando mis debilidades para convertirlas en fortalezas</a:t>
            </a:r>
          </a:p>
          <a:p>
            <a:pPr>
              <a:lnSpc>
                <a:spcPct val="200000"/>
              </a:lnSpc>
            </a:pPr>
            <a:r>
              <a:rPr lang="es-MX" sz="1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2.3. Obstáculos como desafíos y áreas de oportunidad</a:t>
            </a:r>
          </a:p>
          <a:p>
            <a:pPr>
              <a:lnSpc>
                <a:spcPct val="200000"/>
              </a:lnSpc>
            </a:pPr>
            <a:r>
              <a:rPr lang="es-MX" sz="1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2.4. ¿Cómo enfrentar las dificultades para convertirme en aprendiz estratégico en mi      formación académica</a:t>
            </a:r>
          </a:p>
        </p:txBody>
      </p:sp>
    </p:spTree>
    <p:extLst>
      <p:ext uri="{BB962C8B-B14F-4D97-AF65-F5344CB8AC3E}">
        <p14:creationId xmlns:p14="http://schemas.microsoft.com/office/powerpoint/2010/main" val="39606096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n borrosa de una persona&#10;&#10;Descripción generada automáticamente con confianza media">
            <a:extLst>
              <a:ext uri="{FF2B5EF4-FFF2-40B4-BE49-F238E27FC236}">
                <a16:creationId xmlns:a16="http://schemas.microsoft.com/office/drawing/2014/main" id="{D61D098F-27BC-4DCC-B95C-0E99E97579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101013" cy="3429000"/>
          </a:xfrm>
          <a:prstGeom prst="rect">
            <a:avLst/>
          </a:prstGeom>
          <a:noFill/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EB50AADA-054C-4ABC-8CFA-ABAD94843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945" y="182563"/>
            <a:ext cx="6987124" cy="3137852"/>
          </a:xfrm>
        </p:spPr>
        <p:txBody>
          <a:bodyPr>
            <a:normAutofit/>
          </a:bodyPr>
          <a:lstStyle/>
          <a:p>
            <a:br>
              <a:rPr lang="es-MX" dirty="0"/>
            </a:br>
            <a:br>
              <a:rPr lang="es-MX" dirty="0"/>
            </a:br>
            <a:br>
              <a:rPr lang="es-MX" dirty="0"/>
            </a:br>
            <a:br>
              <a:rPr lang="es-MX" dirty="0"/>
            </a:br>
            <a:endParaRPr lang="es-MX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AA05E2C-FC64-432C-BE8D-573D78D87AB2}"/>
              </a:ext>
            </a:extLst>
          </p:cNvPr>
          <p:cNvSpPr txBox="1"/>
          <p:nvPr/>
        </p:nvSpPr>
        <p:spPr>
          <a:xfrm>
            <a:off x="0" y="0"/>
            <a:ext cx="8101012" cy="18417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1800" b="1" dirty="0">
                <a:solidFill>
                  <a:srgbClr val="FFFF00"/>
                </a:solidFill>
                <a:latin typeface="Comic Sans MS" panose="030F0702030302020204" pitchFamily="66" charset="0"/>
              </a:rPr>
              <a:t>Antes de iniciar…</a:t>
            </a:r>
          </a:p>
          <a:p>
            <a:pPr algn="ctr"/>
            <a:endParaRPr lang="es-MX" sz="14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es-MX" sz="1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Si hablamos de aprendiz estratégico, hablamos de un proceso autónomo, </a:t>
            </a:r>
            <a:r>
              <a:rPr lang="es-MX" sz="1400" b="1" dirty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de voluntad</a:t>
            </a:r>
            <a:r>
              <a:rPr lang="es-MX" sz="1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, organización, </a:t>
            </a:r>
            <a:r>
              <a:rPr lang="es-MX" sz="1400" b="1" dirty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planteamiento de metas</a:t>
            </a:r>
            <a:r>
              <a:rPr lang="es-MX" sz="1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, seguimiento de instrucciones, </a:t>
            </a:r>
            <a:r>
              <a:rPr lang="es-MX" sz="1400" b="1" dirty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toma de decisiones </a:t>
            </a:r>
            <a:r>
              <a:rPr lang="es-MX" sz="1400" b="1" dirty="0">
                <a:solidFill>
                  <a:srgbClr val="FFFF00"/>
                </a:solidFill>
                <a:latin typeface="Comic Sans MS" panose="030F0702030302020204" pitchFamily="66" charset="0"/>
              </a:rPr>
              <a:t>y evaluación de resultados que permite poner en práctica las habilidades necesarias para un aprendizaje significativo.</a:t>
            </a:r>
            <a:endParaRPr lang="es-MX" sz="1400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10242" name="Picture 2" descr="Imagen que contiene persona, raqueta, mujer, sostener&#10;&#10;Descripción generada automáticamente">
            <a:extLst>
              <a:ext uri="{FF2B5EF4-FFF2-40B4-BE49-F238E27FC236}">
                <a16:creationId xmlns:a16="http://schemas.microsoft.com/office/drawing/2014/main" id="{A3BB38BE-9DEB-4B87-BCB3-520D8D75F3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6402"/>
            <a:ext cx="4196821" cy="1507250"/>
          </a:xfrm>
          <a:prstGeom prst="rect">
            <a:avLst/>
          </a:prstGeom>
          <a:noFill/>
        </p:spPr>
      </p:pic>
      <p:pic>
        <p:nvPicPr>
          <p:cNvPr id="11266" name="Picture 2" descr="Diagrama&#10;&#10;Descripción generada automáticamente">
            <a:extLst>
              <a:ext uri="{FF2B5EF4-FFF2-40B4-BE49-F238E27FC236}">
                <a16:creationId xmlns:a16="http://schemas.microsoft.com/office/drawing/2014/main" id="{B9207EC9-A82C-49E9-BE5C-10084D309B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6820" y="1986401"/>
            <a:ext cx="3904191" cy="14968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1256822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3524615_TF00582190" id="{6765BADE-8CC3-413F-9A7F-29036683438A}" vid="{FCA11950-9E71-408C-9D9A-C5F589703704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7e3f163ba23981de9af4e94a4fc3c170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77303e74caa42b09a8f0afd286949429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C273370-413D-455B-A365-ACB52D2349D5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2.xml><?xml version="1.0" encoding="utf-8"?>
<ds:datastoreItem xmlns:ds="http://schemas.openxmlformats.org/officeDocument/2006/customXml" ds:itemID="{5B90E2A1-C345-4BBA-93A4-ED98431658C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3E73DFE-E76A-4756-9674-C246FAB1A30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Banners florales de Facebook</Template>
  <TotalTime>1547</TotalTime>
  <Words>1443</Words>
  <Application>Microsoft Office PowerPoint</Application>
  <PresentationFormat>Personalizado</PresentationFormat>
  <Paragraphs>308</Paragraphs>
  <Slides>33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38" baseType="lpstr">
      <vt:lpstr>Arial</vt:lpstr>
      <vt:lpstr>Calibri</vt:lpstr>
      <vt:lpstr>Calibri Light</vt:lpstr>
      <vt:lpstr>Comic Sans MS</vt:lpstr>
      <vt:lpstr>Tema de Office</vt:lpstr>
      <vt:lpstr>    </vt:lpstr>
      <vt:lpstr>    </vt:lpstr>
      <vt:lpstr>    </vt:lpstr>
      <vt:lpstr>    </vt:lpstr>
      <vt:lpstr>    </vt:lpstr>
      <vt:lpstr>    </vt:lpstr>
      <vt:lpstr>    </vt:lpstr>
      <vt:lpstr>    </vt:lpstr>
      <vt:lpstr>    </vt:lpstr>
      <vt:lpstr>    </vt:lpstr>
      <vt:lpstr>    </vt:lpstr>
      <vt:lpstr>    </vt:lpstr>
      <vt:lpstr>    </vt:lpstr>
      <vt:lpstr>    </vt:lpstr>
      <vt:lpstr>    </vt:lpstr>
      <vt:lpstr>    </vt:lpstr>
      <vt:lpstr>    </vt:lpstr>
      <vt:lpstr>    </vt:lpstr>
      <vt:lpstr>    </vt:lpstr>
      <vt:lpstr>    </vt:lpstr>
      <vt:lpstr>    </vt:lpstr>
      <vt:lpstr>    </vt:lpstr>
      <vt:lpstr>    </vt:lpstr>
      <vt:lpstr>    </vt:lpstr>
      <vt:lpstr>    </vt:lpstr>
      <vt:lpstr>    </vt:lpstr>
      <vt:lpstr>    </vt:lpstr>
      <vt:lpstr>    </vt:lpstr>
      <vt:lpstr>    </vt:lpstr>
      <vt:lpstr>    </vt:lpstr>
      <vt:lpstr>    </vt:lpstr>
      <vt:lpstr>    </vt:lpstr>
      <vt:lpstr>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de imagen floral 1</dc:title>
  <dc:creator>Laura Espinoza Avila</dc:creator>
  <cp:lastModifiedBy>Laura Espinoza Avila</cp:lastModifiedBy>
  <cp:revision>41</cp:revision>
  <dcterms:created xsi:type="dcterms:W3CDTF">2020-09-07T21:40:22Z</dcterms:created>
  <dcterms:modified xsi:type="dcterms:W3CDTF">2021-09-23T04:01:27Z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