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4"/>
  </p:sldMasterIdLst>
  <p:notesMasterIdLst>
    <p:notesMasterId r:id="rId38"/>
  </p:notesMasterIdLst>
  <p:handoutMasterIdLst>
    <p:handoutMasterId r:id="rId39"/>
  </p:handoutMasterIdLst>
  <p:sldIdLst>
    <p:sldId id="261" r:id="rId5"/>
    <p:sldId id="257" r:id="rId6"/>
    <p:sldId id="258" r:id="rId7"/>
    <p:sldId id="259" r:id="rId8"/>
    <p:sldId id="260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63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8" r:id="rId35"/>
    <p:sldId id="289" r:id="rId36"/>
    <p:sldId id="290" r:id="rId37"/>
  </p:sldIdLst>
  <p:sldSz cx="8101013" cy="3429000"/>
  <p:notesSz cx="6858000" cy="9144000"/>
  <p:defaultTextStyle>
    <a:defPPr rtl="0"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80">
          <p15:clr>
            <a:srgbClr val="A4A3A4"/>
          </p15:clr>
        </p15:guide>
        <p15:guide id="2" pos="255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62" autoAdjust="0"/>
    <p:restoredTop sz="95052" autoAdjust="0"/>
  </p:normalViewPr>
  <p:slideViewPr>
    <p:cSldViewPr snapToGrid="0">
      <p:cViewPr varScale="1">
        <p:scale>
          <a:sx n="134" d="100"/>
          <a:sy n="134" d="100"/>
        </p:scale>
        <p:origin x="154" y="331"/>
      </p:cViewPr>
      <p:guideLst>
        <p:guide orient="horz" pos="1080"/>
        <p:guide pos="25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758"/>
    </p:cViewPr>
  </p:sorter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4CFCAAD-B476-41AA-91FD-57C5F1F8F6F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noProof="1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726308-6A3E-4871-BE9C-1FBC87D142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0FDFDB-869D-40F6-A6D2-6EEBD88BD08C}" type="datetimeFigureOut">
              <a:rPr lang="es-ES" noProof="1" smtClean="0"/>
              <a:t>25/01/2022</a:t>
            </a:fld>
            <a:endParaRPr lang="es-ES" noProof="1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055ADC5-F009-429A-8C38-0161232A97B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noProof="1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60BC52D-6659-4B84-ABCA-9E530BB3F45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BB086-5245-42C4-AE47-0CD2F0F89BF1}" type="slidenum">
              <a:rPr lang="es-ES" noProof="1" smtClean="0"/>
              <a:t>‹Nº›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12058761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noProof="1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9C1FF-9713-412D-AB5A-00522112A7A0}" type="datetimeFigureOut">
              <a:rPr lang="es-ES" noProof="1" dirty="0" smtClean="0"/>
              <a:t>25/01/2022</a:t>
            </a:fld>
            <a:endParaRPr lang="es-ES" noProof="1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-215900" y="1143000"/>
            <a:ext cx="7289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noProof="1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1"/>
              <a:t>Haga clic para modificar los estilos de texto del patrón</a:t>
            </a:r>
          </a:p>
          <a:p>
            <a:pPr lvl="1"/>
            <a:r>
              <a:rPr lang="es-ES" noProof="1"/>
              <a:t>Segundo nivel</a:t>
            </a:r>
          </a:p>
          <a:p>
            <a:pPr lvl="2"/>
            <a:r>
              <a:rPr lang="es-ES" noProof="1"/>
              <a:t>Tercer nivel</a:t>
            </a:r>
          </a:p>
          <a:p>
            <a:pPr lvl="3"/>
            <a:r>
              <a:rPr lang="es-ES" noProof="1"/>
              <a:t>Cuarto nivel</a:t>
            </a:r>
          </a:p>
          <a:p>
            <a:pPr lvl="4"/>
            <a:r>
              <a:rPr lang="es-ES" noProof="1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noProof="1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C9477-0593-4A14-8B9C-94B52DE94C0B}" type="slidenum">
              <a:rPr lang="es-ES" noProof="1" dirty="0" smtClean="0"/>
              <a:t>‹Nº›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36597596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2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3232727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3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2044068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4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5296121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1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C9477-0593-4A14-8B9C-94B52DE94C0B}" type="slidenum">
              <a:rPr lang="es-ES" noProof="1" dirty="0" smtClean="0"/>
              <a:t>5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4120121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4CCDAF-FA3F-4B16-9000-B540B4C57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90904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183366A6-C0D6-44FB-BF1B-283C3B6026D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101013" cy="3429000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pPr rtl="0"/>
            <a:r>
              <a:rPr lang="es-ES" noProof="1"/>
              <a:t>Haga clic en el icono para Insertar imagen.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4D3696E-0E82-4FF8-9A8D-5C2B73017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76749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6627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s-ES" noProof="1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56945" y="912812"/>
            <a:ext cx="6987124" cy="2175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1"/>
              <a:t>Haga clic para modificar los estilos de texto del patrón</a:t>
            </a:r>
          </a:p>
          <a:p>
            <a:pPr lvl="1" rtl="0"/>
            <a:r>
              <a:rPr lang="es-ES" noProof="1"/>
              <a:t>Segundo nivel</a:t>
            </a:r>
          </a:p>
          <a:p>
            <a:pPr lvl="2" rtl="0"/>
            <a:r>
              <a:rPr lang="es-ES" noProof="1"/>
              <a:t>Tercer nivel</a:t>
            </a:r>
          </a:p>
          <a:p>
            <a:pPr lvl="3" rtl="0"/>
            <a:r>
              <a:rPr lang="es-ES" noProof="1"/>
              <a:t>Cuarto nivel</a:t>
            </a:r>
          </a:p>
          <a:p>
            <a:pPr lvl="4" rtl="0"/>
            <a:r>
              <a:rPr lang="es-ES" noProof="1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556945" y="3178175"/>
            <a:ext cx="1822728" cy="18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A2B37BB-6484-49CE-B04D-2DCDE00228FC}" type="datetime1">
              <a:rPr lang="es-ES" noProof="1" dirty="0" smtClean="0"/>
              <a:t>25/01/2022</a:t>
            </a:fld>
            <a:endParaRPr lang="es-ES" noProof="1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683461" y="3178175"/>
            <a:ext cx="2734092" cy="18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s-ES" noProof="1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5721340" y="3178175"/>
            <a:ext cx="1822728" cy="18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080BCE52-6B25-4324-AAFB-DEE36A813357}" type="slidenum">
              <a:rPr lang="es-ES" noProof="1" dirty="0" smtClean="0"/>
              <a:t>‹Nº›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418653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10" r:id="rId2"/>
  </p:sldLayoutIdLst>
  <p:hf sldNum="0"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4300" indent="-114300" algn="l" defTabSz="4572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posición de imagen 8" descr="Un atardecer de colores&#10;&#10;Descripción generada automáticamente">
            <a:extLst>
              <a:ext uri="{FF2B5EF4-FFF2-40B4-BE49-F238E27FC236}">
                <a16:creationId xmlns:a16="http://schemas.microsoft.com/office/drawing/2014/main" id="{3B146F15-B948-4F61-9144-08F697B8DDC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781" b="21781"/>
          <a:stretch>
            <a:fillRect/>
          </a:stretch>
        </p:blipFill>
        <p:spPr>
          <a:xfrm>
            <a:off x="0" y="0"/>
            <a:ext cx="8101013" cy="3429000"/>
          </a:xfr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2DC2E4-4E28-476B-AA2C-984998AE7CF1}"/>
              </a:ext>
            </a:extLst>
          </p:cNvPr>
          <p:cNvSpPr txBox="1"/>
          <p:nvPr/>
        </p:nvSpPr>
        <p:spPr>
          <a:xfrm>
            <a:off x="-145043" y="50449"/>
            <a:ext cx="710078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>
                <a:solidFill>
                  <a:schemeClr val="bg1"/>
                </a:solidFill>
                <a:latin typeface="Comic Sans MS" panose="030F0702030302020204" pitchFamily="66" charset="0"/>
              </a:rPr>
              <a:t>UNIVERSIDAD AUTÓNOMA DEL ESTADO DE MÉXICO</a:t>
            </a:r>
          </a:p>
          <a:p>
            <a:pPr algn="ctr"/>
            <a:r>
              <a:rPr lang="es-MX" sz="1400" dirty="0">
                <a:solidFill>
                  <a:schemeClr val="bg1"/>
                </a:solidFill>
                <a:latin typeface="Comic Sans MS" panose="030F0702030302020204" pitchFamily="66" charset="0"/>
              </a:rPr>
              <a:t>PLANTEL NEZAHUALCÓYOTL DE LA ESCUELA PREPARATORIA</a:t>
            </a:r>
          </a:p>
          <a:p>
            <a:pPr algn="ctr"/>
            <a:endParaRPr lang="es-MX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  <a:t>ASIGNATURA: DESARROLLO PERSONAL</a:t>
            </a:r>
          </a:p>
          <a:p>
            <a:pPr algn="ctr"/>
            <a:endParaRPr lang="es-MX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  <a:t>Temática: Yo Persona</a:t>
            </a:r>
          </a:p>
          <a:p>
            <a:pPr algn="ctr"/>
            <a:endParaRPr lang="es-MX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  <a:t>Semestre: Primero</a:t>
            </a:r>
          </a:p>
          <a:p>
            <a:pPr algn="ctr"/>
            <a:endParaRPr lang="es-MX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  <a:t>Ciclo Escolar</a:t>
            </a:r>
            <a:r>
              <a:rPr lang="es-MX">
                <a:solidFill>
                  <a:schemeClr val="bg1"/>
                </a:solidFill>
                <a:latin typeface="Comic Sans MS" panose="030F0702030302020204" pitchFamily="66" charset="0"/>
              </a:rPr>
              <a:t>: 2021</a:t>
            </a:r>
            <a:endParaRPr lang="es-MX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endParaRPr lang="es-MX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r"/>
            <a: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  <a:t>Mtra. Laura Espinoza Avila</a:t>
            </a:r>
          </a:p>
        </p:txBody>
      </p:sp>
    </p:spTree>
    <p:extLst>
      <p:ext uri="{BB962C8B-B14F-4D97-AF65-F5344CB8AC3E}">
        <p14:creationId xmlns:p14="http://schemas.microsoft.com/office/powerpoint/2010/main" val="2979913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 descr="Un campo verde&#10;&#10;Descripción generada automáticamente">
            <a:extLst>
              <a:ext uri="{FF2B5EF4-FFF2-40B4-BE49-F238E27FC236}">
                <a16:creationId xmlns:a16="http://schemas.microsoft.com/office/drawing/2014/main" id="{AA690D60-DBFD-458D-BD06-269F4D8A323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34127" b="34127"/>
          <a:stretch>
            <a:fillRect/>
          </a:stretch>
        </p:blipFill>
        <p:spPr>
          <a:xfrm>
            <a:off x="4679206" y="0"/>
            <a:ext cx="3421807" cy="3429000"/>
          </a:xfr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A1840013-E124-4278-BA78-1134B9D66459}"/>
              </a:ext>
            </a:extLst>
          </p:cNvPr>
          <p:cNvSpPr txBox="1"/>
          <p:nvPr/>
        </p:nvSpPr>
        <p:spPr>
          <a:xfrm>
            <a:off x="-105295" y="-49875"/>
            <a:ext cx="4784501" cy="34704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endParaRPr lang="es-MX" sz="2000" dirty="0">
              <a:solidFill>
                <a:srgbClr val="000000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endParaRPr lang="es-MX" sz="2000" dirty="0">
              <a:solidFill>
                <a:srgbClr val="000000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es-MX" sz="20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2. El papel que el comediante tiene en la obra y que nosotros representamos en la vida.</a:t>
            </a:r>
          </a:p>
          <a:p>
            <a:pPr lvl="0">
              <a:lnSpc>
                <a:spcPct val="150000"/>
              </a:lnSpc>
            </a:pPr>
            <a:endParaRPr lang="es-MX" sz="800" dirty="0">
              <a:solidFill>
                <a:srgbClr val="000000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endParaRPr lang="es-MX" sz="800" dirty="0">
              <a:solidFill>
                <a:srgbClr val="000000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endParaRPr lang="es-MX" sz="800" dirty="0">
              <a:solidFill>
                <a:srgbClr val="0000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endParaRPr lang="es-MX" sz="800" dirty="0">
              <a:solidFill>
                <a:srgbClr val="000000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099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ción de imagen 5" descr="Lago rodeado de árboles&#10;&#10;Descripción generada automáticamente">
            <a:extLst>
              <a:ext uri="{FF2B5EF4-FFF2-40B4-BE49-F238E27FC236}">
                <a16:creationId xmlns:a16="http://schemas.microsoft.com/office/drawing/2014/main" id="{5B852640-7D29-4D0E-A25A-DA0277B54D4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781" b="21781"/>
          <a:stretch>
            <a:fillRect/>
          </a:stretch>
        </p:blipFill>
        <p:spPr>
          <a:xfrm>
            <a:off x="3966604" y="0"/>
            <a:ext cx="4134409" cy="3429000"/>
          </a:xfr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C033BED5-13FA-44AB-865F-560DD159C0BA}"/>
              </a:ext>
            </a:extLst>
          </p:cNvPr>
          <p:cNvSpPr txBox="1"/>
          <p:nvPr/>
        </p:nvSpPr>
        <p:spPr>
          <a:xfrm>
            <a:off x="0" y="9474"/>
            <a:ext cx="3966604" cy="34195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endParaRPr lang="es-MX" sz="1800" dirty="0">
              <a:solidFill>
                <a:srgbClr val="000000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endParaRPr lang="es-MX" sz="2000" dirty="0">
              <a:solidFill>
                <a:srgbClr val="0000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es-MX" sz="18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3. La interacción de las cualidades del individuo orientadas a la acción (en este sentido se basan algunas definiciones psicológicas).</a:t>
            </a:r>
          </a:p>
          <a:p>
            <a:pPr lvl="0">
              <a:lnSpc>
                <a:spcPct val="150000"/>
              </a:lnSpc>
            </a:pPr>
            <a:endParaRPr lang="es-MX" dirty="0">
              <a:solidFill>
                <a:srgbClr val="0000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endParaRPr lang="es-MX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916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 descr="Un campo de pasto&#10;&#10;Descripción generada automáticamente">
            <a:extLst>
              <a:ext uri="{FF2B5EF4-FFF2-40B4-BE49-F238E27FC236}">
                <a16:creationId xmlns:a16="http://schemas.microsoft.com/office/drawing/2014/main" id="{F9A7926C-F472-4A02-B367-1D039DDADE7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781" b="21781"/>
          <a:stretch>
            <a:fillRect/>
          </a:stretch>
        </p:blipFill>
        <p:spPr>
          <a:xfrm>
            <a:off x="3941379" y="0"/>
            <a:ext cx="4159634" cy="3429000"/>
          </a:xfr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A3C13BA9-7731-45FA-8115-A8E08C699361}"/>
              </a:ext>
            </a:extLst>
          </p:cNvPr>
          <p:cNvSpPr txBox="1"/>
          <p:nvPr/>
        </p:nvSpPr>
        <p:spPr>
          <a:xfrm>
            <a:off x="0" y="-70695"/>
            <a:ext cx="3941379" cy="3566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lvl="0">
              <a:lnSpc>
                <a:spcPct val="200000"/>
              </a:lnSpc>
              <a:spcAft>
                <a:spcPts val="800"/>
              </a:spcAft>
            </a:pPr>
            <a:endParaRPr lang="es-MX" sz="1600" dirty="0">
              <a:solidFill>
                <a:srgbClr val="000000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200000"/>
              </a:lnSpc>
              <a:spcAft>
                <a:spcPts val="800"/>
              </a:spcAft>
            </a:pPr>
            <a:r>
              <a:rPr lang="es-MX" sz="2000" dirty="0">
                <a:solidFill>
                  <a:schemeClr val="accent6">
                    <a:lumMod val="50000"/>
                  </a:schemeClr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4. Como sinónimo de prestigio y dignidad. En esta acepción se basa </a:t>
            </a:r>
          </a:p>
          <a:p>
            <a:pPr lvl="0">
              <a:lnSpc>
                <a:spcPct val="200000"/>
              </a:lnSpc>
              <a:spcAft>
                <a:spcPts val="800"/>
              </a:spcAft>
            </a:pPr>
            <a:endParaRPr lang="es-MX" dirty="0"/>
          </a:p>
          <a:p>
            <a:pPr lvl="0">
              <a:lnSpc>
                <a:spcPct val="200000"/>
              </a:lnSpc>
              <a:spcAft>
                <a:spcPts val="800"/>
              </a:spcAft>
            </a:pPr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25447143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Vista de una playa&#10;&#10;Descripción generada automáticamente">
            <a:extLst>
              <a:ext uri="{FF2B5EF4-FFF2-40B4-BE49-F238E27FC236}">
                <a16:creationId xmlns:a16="http://schemas.microsoft.com/office/drawing/2014/main" id="{935C04DA-FDB6-4BD3-A930-8192D9C391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9013" y="0"/>
            <a:ext cx="4572000" cy="3429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0B2D8630-D167-40A4-9D00-0E5673BC9E6F}"/>
              </a:ext>
            </a:extLst>
          </p:cNvPr>
          <p:cNvSpPr txBox="1"/>
          <p:nvPr/>
        </p:nvSpPr>
        <p:spPr>
          <a:xfrm>
            <a:off x="0" y="0"/>
            <a:ext cx="3529013" cy="3489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Persona</a:t>
            </a:r>
          </a:p>
          <a:p>
            <a:endParaRPr lang="es-MX" dirty="0"/>
          </a:p>
          <a:p>
            <a:pPr>
              <a:lnSpc>
                <a:spcPct val="150000"/>
              </a:lnSpc>
            </a:pPr>
            <a:r>
              <a:rPr lang="es-MX" dirty="0">
                <a:solidFill>
                  <a:schemeClr val="accent5">
                    <a:lumMod val="75000"/>
                  </a:schemeClr>
                </a:solidFill>
              </a:rPr>
              <a:t>La persona es la apariencia que ofrecemos al mundo. Se trata del personaje que actuamos y con el cual nos relacionamos con los demás, los papeles sociales.</a:t>
            </a:r>
          </a:p>
          <a:p>
            <a:pPr>
              <a:lnSpc>
                <a:spcPct val="150000"/>
              </a:lnSpc>
            </a:pPr>
            <a:endParaRPr lang="es-MX" sz="130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s-MX" sz="80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3187171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Vista de una montaña&#10;&#10;Descripción generada automáticamente">
            <a:extLst>
              <a:ext uri="{FF2B5EF4-FFF2-40B4-BE49-F238E27FC236}">
                <a16:creationId xmlns:a16="http://schemas.microsoft.com/office/drawing/2014/main" id="{6E5A4AA4-564F-4BBC-8B38-36C1B74323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2909" y="0"/>
            <a:ext cx="4568104" cy="3429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3E9CA4FE-08B2-4DAA-AC9F-2914894307CC}"/>
              </a:ext>
            </a:extLst>
          </p:cNvPr>
          <p:cNvSpPr txBox="1"/>
          <p:nvPr/>
        </p:nvSpPr>
        <p:spPr>
          <a:xfrm>
            <a:off x="0" y="41143"/>
            <a:ext cx="3532909" cy="34163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s-MX" dirty="0"/>
          </a:p>
          <a:p>
            <a:pPr>
              <a:lnSpc>
                <a:spcPct val="150000"/>
              </a:lnSpc>
            </a:pPr>
            <a:r>
              <a:rPr lang="es-MX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Para desenvolvernos en la esfera social tenemos que desempeñar un papel de modo tal que defina nuestras funciones</a:t>
            </a:r>
            <a:r>
              <a:rPr lang="es-MX" sz="2000" dirty="0">
                <a:latin typeface="Comic Sans MS" panose="030F0702030302020204" pitchFamily="66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s-MX" sz="2000" dirty="0">
              <a:latin typeface="Comic Sans MS" panose="030F0702030302020204" pitchFamily="66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11135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 descr="Imagen que contiene exterior, edificio, memorial, pasto&#10;&#10;Descripción generada automáticamente">
            <a:extLst>
              <a:ext uri="{FF2B5EF4-FFF2-40B4-BE49-F238E27FC236}">
                <a16:creationId xmlns:a16="http://schemas.microsoft.com/office/drawing/2014/main" id="{CA3E7E57-2F17-47D8-A048-10F826F3655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781" b="21781"/>
          <a:stretch>
            <a:fillRect/>
          </a:stretch>
        </p:blipFill>
        <p:spPr>
          <a:xfrm>
            <a:off x="3667991" y="0"/>
            <a:ext cx="4433022" cy="3429000"/>
          </a:xfr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7BAD541-55B3-4AFA-8241-EA01B1C06E23}"/>
              </a:ext>
            </a:extLst>
          </p:cNvPr>
          <p:cNvSpPr txBox="1"/>
          <p:nvPr/>
        </p:nvSpPr>
        <p:spPr>
          <a:xfrm>
            <a:off x="1" y="0"/>
            <a:ext cx="3667990" cy="34163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s-MX" sz="2400" dirty="0"/>
          </a:p>
          <a:p>
            <a:endParaRPr lang="es-MX" sz="2400" dirty="0"/>
          </a:p>
          <a:p>
            <a:r>
              <a:rPr lang="es-MX" sz="24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Ahora bien:</a:t>
            </a:r>
          </a:p>
          <a:p>
            <a:endParaRPr lang="es-MX" sz="24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24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para ti </a:t>
            </a:r>
          </a:p>
          <a:p>
            <a:endParaRPr lang="es-MX" sz="24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24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PERSONA?</a:t>
            </a:r>
          </a:p>
          <a:p>
            <a:endParaRPr lang="es-MX" sz="2400" dirty="0"/>
          </a:p>
          <a:p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2437275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asto, exterior, montaña, naturaleza&#10;&#10;Descripción generada automáticamente">
            <a:extLst>
              <a:ext uri="{FF2B5EF4-FFF2-40B4-BE49-F238E27FC236}">
                <a16:creationId xmlns:a16="http://schemas.microsoft.com/office/drawing/2014/main" id="{FD185347-66C8-43AC-A1B0-5869F778BF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9013" y="-44144"/>
            <a:ext cx="4572000" cy="3429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7926B67-0586-4829-B7E8-811877DFE395}"/>
              </a:ext>
            </a:extLst>
          </p:cNvPr>
          <p:cNvSpPr txBox="1"/>
          <p:nvPr/>
        </p:nvSpPr>
        <p:spPr>
          <a:xfrm>
            <a:off x="1" y="0"/>
            <a:ext cx="3529012" cy="34434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endParaRPr lang="es-MX" sz="2400" dirty="0"/>
          </a:p>
          <a:p>
            <a:pPr>
              <a:lnSpc>
                <a:spcPct val="200000"/>
              </a:lnSpc>
            </a:pPr>
            <a:r>
              <a:rPr lang="es-MX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te defines tú como persona?</a:t>
            </a:r>
          </a:p>
          <a:p>
            <a:pPr>
              <a:lnSpc>
                <a:spcPct val="200000"/>
              </a:lnSpc>
            </a:pPr>
            <a:endParaRPr lang="es-MX" sz="800" dirty="0"/>
          </a:p>
          <a:p>
            <a:pPr>
              <a:lnSpc>
                <a:spcPct val="200000"/>
              </a:lnSpc>
            </a:pPr>
            <a:endParaRPr lang="es-MX" sz="1400" dirty="0"/>
          </a:p>
          <a:p>
            <a:pPr>
              <a:lnSpc>
                <a:spcPct val="200000"/>
              </a:lnSpc>
            </a:pPr>
            <a:endParaRPr lang="es-MX" sz="800" dirty="0"/>
          </a:p>
          <a:p>
            <a:pPr>
              <a:lnSpc>
                <a:spcPct val="200000"/>
              </a:lnSpc>
            </a:pPr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37286548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 descr="Un campo abierto&#10;&#10;Descripción generada automáticamente">
            <a:extLst>
              <a:ext uri="{FF2B5EF4-FFF2-40B4-BE49-F238E27FC236}">
                <a16:creationId xmlns:a16="http://schemas.microsoft.com/office/drawing/2014/main" id="{C1893306-AE1B-4325-877D-FAB70B7B49D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781" b="21781"/>
          <a:stretch>
            <a:fillRect/>
          </a:stretch>
        </p:blipFill>
        <p:spPr/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A43AEB25-F824-4D5B-B0C9-CF373C727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101013" cy="2278004"/>
          </a:xfrm>
        </p:spPr>
        <p:txBody>
          <a:bodyPr>
            <a:normAutofit/>
          </a:bodyPr>
          <a:lstStyle/>
          <a:p>
            <a:r>
              <a:rPr lang="es-MX" u="sng" dirty="0">
                <a:solidFill>
                  <a:schemeClr val="accent2">
                    <a:lumMod val="75000"/>
                  </a:schemeClr>
                </a:solidFill>
              </a:rPr>
              <a:t>Existen momentos en la vida en los que nos hacemos la pregunta </a:t>
            </a:r>
            <a:r>
              <a:rPr lang="es-MX" sz="2400" b="1" u="sng" dirty="0">
                <a:solidFill>
                  <a:schemeClr val="accent2">
                    <a:lumMod val="75000"/>
                  </a:schemeClr>
                </a:solidFill>
              </a:rPr>
              <a:t>¿Quién soy yo?  </a:t>
            </a:r>
            <a:r>
              <a:rPr lang="es-MX" u="sng" dirty="0">
                <a:solidFill>
                  <a:schemeClr val="accent2">
                    <a:lumMod val="75000"/>
                  </a:schemeClr>
                </a:solidFill>
              </a:rPr>
              <a:t>Al tratar de respondernos encontramos dos caminos:</a:t>
            </a:r>
            <a:br>
              <a:rPr lang="es-MX" u="sng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es-MX" dirty="0"/>
            </a:br>
            <a:r>
              <a:rPr lang="es-MX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Buscar en el exterior y pensar que creemos que somos</a:t>
            </a:r>
            <a:br>
              <a:rPr lang="es-MX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Buscar en el interior de uno mismo</a:t>
            </a:r>
          </a:p>
        </p:txBody>
      </p:sp>
    </p:spTree>
    <p:extLst>
      <p:ext uri="{BB962C8B-B14F-4D97-AF65-F5344CB8AC3E}">
        <p14:creationId xmlns:p14="http://schemas.microsoft.com/office/powerpoint/2010/main" val="10003196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 descr="Vista de una playa&#10;&#10;Descripción generada automáticamente">
            <a:extLst>
              <a:ext uri="{FF2B5EF4-FFF2-40B4-BE49-F238E27FC236}">
                <a16:creationId xmlns:a16="http://schemas.microsoft.com/office/drawing/2014/main" id="{4D9A7326-6B14-4440-9DAA-5F515F950AC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781" b="21781"/>
          <a:stretch>
            <a:fillRect/>
          </a:stretch>
        </p:blipFill>
        <p:spPr/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2320338D-BA2B-452E-9598-577D05E74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búsqueda más efectiva es la que hacemos al interior</a:t>
            </a:r>
          </a:p>
        </p:txBody>
      </p:sp>
    </p:spTree>
    <p:extLst>
      <p:ext uri="{BB962C8B-B14F-4D97-AF65-F5344CB8AC3E}">
        <p14:creationId xmlns:p14="http://schemas.microsoft.com/office/powerpoint/2010/main" val="22432100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 descr="Un atardecer en el mar&#10;&#10;Descripción generada automáticamente">
            <a:extLst>
              <a:ext uri="{FF2B5EF4-FFF2-40B4-BE49-F238E27FC236}">
                <a16:creationId xmlns:a16="http://schemas.microsoft.com/office/drawing/2014/main" id="{31FD2CB3-5C8F-484A-A81E-C86EF58EEEC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781" b="21781"/>
          <a:stretch>
            <a:fillRect/>
          </a:stretch>
        </p:blipFill>
        <p:spPr/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E51361D7-B781-4A12-A254-6B601D88A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paso para la transformación  pasa por el conocimiento propio.</a:t>
            </a:r>
          </a:p>
        </p:txBody>
      </p:sp>
    </p:spTree>
    <p:extLst>
      <p:ext uri="{BB962C8B-B14F-4D97-AF65-F5344CB8AC3E}">
        <p14:creationId xmlns:p14="http://schemas.microsoft.com/office/powerpoint/2010/main" val="1521111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 descr="Flor rosa">
            <a:extLst>
              <a:ext uri="{FF2B5EF4-FFF2-40B4-BE49-F238E27FC236}">
                <a16:creationId xmlns:a16="http://schemas.microsoft.com/office/drawing/2014/main" id="{F418A898-D7E5-44CB-A7A3-4076F2CFB71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Diapositiva de imagen floral" hidden="1">
            <a:extLst>
              <a:ext uri="{FF2B5EF4-FFF2-40B4-BE49-F238E27FC236}">
                <a16:creationId xmlns:a16="http://schemas.microsoft.com/office/drawing/2014/main" id="{C6E60FF5-0A4C-40CF-8643-E0AC9B9FE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1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9E20C50-8258-4A68-91BC-A0D8DCAD488C}"/>
              </a:ext>
            </a:extLst>
          </p:cNvPr>
          <p:cNvSpPr txBox="1"/>
          <p:nvPr/>
        </p:nvSpPr>
        <p:spPr>
          <a:xfrm>
            <a:off x="322695" y="667388"/>
            <a:ext cx="268720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chemeClr val="bg1">
                    <a:lumMod val="95000"/>
                  </a:schemeClr>
                </a:solidFill>
              </a:rPr>
              <a:t>DESARROLLO PERSONAL</a:t>
            </a:r>
          </a:p>
          <a:p>
            <a:endParaRPr lang="es-MX" sz="2400" b="1" dirty="0">
              <a:solidFill>
                <a:schemeClr val="bg1">
                  <a:lumMod val="95000"/>
                </a:schemeClr>
              </a:solidFill>
            </a:endParaRPr>
          </a:p>
          <a:p>
            <a:endParaRPr lang="es-MX" sz="2400" b="1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s-MX" sz="1400" b="1" dirty="0">
                <a:solidFill>
                  <a:schemeClr val="bg1">
                    <a:lumMod val="95000"/>
                  </a:schemeClr>
                </a:solidFill>
              </a:rPr>
              <a:t> LAURA ESPINOZA AVILA</a:t>
            </a:r>
          </a:p>
        </p:txBody>
      </p:sp>
    </p:spTree>
    <p:extLst>
      <p:ext uri="{BB962C8B-B14F-4D97-AF65-F5344CB8AC3E}">
        <p14:creationId xmlns:p14="http://schemas.microsoft.com/office/powerpoint/2010/main" val="31854950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 descr="Un atardecer en el mar&#10;&#10;Descripción generada automáticamente">
            <a:extLst>
              <a:ext uri="{FF2B5EF4-FFF2-40B4-BE49-F238E27FC236}">
                <a16:creationId xmlns:a16="http://schemas.microsoft.com/office/drawing/2014/main" id="{360803C5-768A-4645-ADFD-8064596AE0B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781" b="21781"/>
          <a:stretch>
            <a:fillRect/>
          </a:stretch>
        </p:blipFill>
        <p:spPr/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057CC37E-D826-4F1B-BA3B-BAA943D4A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006" y="182563"/>
            <a:ext cx="7719753" cy="662782"/>
          </a:xfrm>
        </p:spPr>
        <p:txBody>
          <a:bodyPr>
            <a:noAutofit/>
          </a:bodyPr>
          <a:lstStyle/>
          <a:p>
            <a:r>
              <a:rPr lang="es-MX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autoevaluación es muy importante para saber </a:t>
            </a:r>
            <a:r>
              <a:rPr lang="es-MX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Quién eres</a:t>
            </a:r>
          </a:p>
        </p:txBody>
      </p:sp>
    </p:spTree>
    <p:extLst>
      <p:ext uri="{BB962C8B-B14F-4D97-AF65-F5344CB8AC3E}">
        <p14:creationId xmlns:p14="http://schemas.microsoft.com/office/powerpoint/2010/main" val="13880016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 descr="Un atardecer en el mar&#10;&#10;Descripción generada automáticamente">
            <a:extLst>
              <a:ext uri="{FF2B5EF4-FFF2-40B4-BE49-F238E27FC236}">
                <a16:creationId xmlns:a16="http://schemas.microsoft.com/office/drawing/2014/main" id="{8C154BEE-2672-4D70-81B9-67AA850EE81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781" b="21781"/>
          <a:stretch>
            <a:fillRect/>
          </a:stretch>
        </p:blipFill>
        <p:spPr/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43E4DF74-3AF9-4261-8DE6-7C00D3941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101013" cy="845345"/>
          </a:xfrm>
        </p:spPr>
        <p:txBody>
          <a:bodyPr>
            <a:normAutofit/>
          </a:bodyPr>
          <a:lstStyle/>
          <a:p>
            <a:pPr algn="ctr"/>
            <a:r>
              <a:rPr lang="es-MX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importante que reconozcas todas tus características</a:t>
            </a:r>
            <a:br>
              <a:rPr lang="es-MX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Positivas y Negativas</a:t>
            </a:r>
          </a:p>
        </p:txBody>
      </p:sp>
    </p:spTree>
    <p:extLst>
      <p:ext uri="{BB962C8B-B14F-4D97-AF65-F5344CB8AC3E}">
        <p14:creationId xmlns:p14="http://schemas.microsoft.com/office/powerpoint/2010/main" val="7643189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 descr="Un atardecer en el mar&#10;&#10;Descripción generada automáticamente">
            <a:extLst>
              <a:ext uri="{FF2B5EF4-FFF2-40B4-BE49-F238E27FC236}">
                <a16:creationId xmlns:a16="http://schemas.microsoft.com/office/drawing/2014/main" id="{7A1E59A4-622E-4C6B-8089-7173D01374E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781" b="21781"/>
          <a:stretch>
            <a:fillRect/>
          </a:stretch>
        </p:blipFill>
        <p:spPr/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F4079CBE-403D-4E3C-A2EB-F3800310A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101013" cy="109173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1800" b="1" dirty="0"/>
              <a:t>Ejercicio número uno para ponerte en contacto con tu yo profundo:</a:t>
            </a:r>
            <a:br>
              <a:rPr lang="es-MX" dirty="0"/>
            </a:br>
            <a:r>
              <a:rPr lang="es-MX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1.Recuerda a una persona que haya producido un cambio en ti.</a:t>
            </a:r>
            <a:br>
              <a:rPr lang="es-MX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Enlista 5 características de esa persona que te gustaría desarrollar en ti</a:t>
            </a:r>
            <a:br>
              <a:rPr lang="es-MX" sz="2000" dirty="0"/>
            </a:b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9007515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1D1D1566-9E44-4744-B679-A45603D97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9" name="Marcador de posición de imagen 8" descr="Un atardecer en el mar&#10;&#10;Descripción generada automáticamente">
            <a:extLst>
              <a:ext uri="{FF2B5EF4-FFF2-40B4-BE49-F238E27FC236}">
                <a16:creationId xmlns:a16="http://schemas.microsoft.com/office/drawing/2014/main" id="{AD264AFE-98B9-41DD-8B61-B06B61A57C6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781" b="21781"/>
          <a:stretch>
            <a:fillRect/>
          </a:stretch>
        </p:blipFill>
        <p:spPr/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75D72452-0337-437A-B965-2193E6AD1CE2}"/>
              </a:ext>
            </a:extLst>
          </p:cNvPr>
          <p:cNvSpPr txBox="1"/>
          <p:nvPr/>
        </p:nvSpPr>
        <p:spPr>
          <a:xfrm>
            <a:off x="1" y="0"/>
            <a:ext cx="8101012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Ejercicio número dos:</a:t>
            </a:r>
          </a:p>
          <a:p>
            <a:endParaRPr lang="es-MX" sz="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Recuerda a una persona que te ofrezca su amistad sinceramente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sz="14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Recuerda a una persona que haya estado presente en los momentos más importantes de tu vida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Recuerda el nombre de la persona en quien más confías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pPr algn="r"/>
            <a: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  <a:t>Identifica que características tienen éstas tres personas y elige cuáles de ellas quisieras comenzar a fomentar en ti.</a:t>
            </a:r>
          </a:p>
          <a:p>
            <a:endParaRPr lang="es-MX" dirty="0">
              <a:latin typeface="Comic Sans MS" panose="030F0702030302020204" pitchFamily="66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755179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 descr="Vista de una playa&#10;&#10;Descripción generada automáticamente">
            <a:extLst>
              <a:ext uri="{FF2B5EF4-FFF2-40B4-BE49-F238E27FC236}">
                <a16:creationId xmlns:a16="http://schemas.microsoft.com/office/drawing/2014/main" id="{0DEC3FC8-1D4F-478A-BC5C-EA095870131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781" b="21781"/>
          <a:stretch>
            <a:fillRect/>
          </a:stretch>
        </p:blipFill>
        <p:spPr/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9D82E4A1-2AAB-4648-89D3-6CC3DFC1C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200103"/>
            <a:ext cx="8101013" cy="1163782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</a:rPr>
              <a:t>Ejercicio número tres:</a:t>
            </a:r>
            <a:br>
              <a:rPr lang="es-MX" sz="2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</a:rPr>
            </a:br>
            <a:br>
              <a:rPr lang="es-MX" sz="2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</a:rPr>
            </a:br>
            <a:r>
              <a:rPr lang="es-MX" sz="2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anose="020B0609020204030204" pitchFamily="49" charset="0"/>
              </a:rPr>
              <a:t>Enlista diez actividades que te divierten</a:t>
            </a:r>
            <a:br>
              <a:rPr lang="es-MX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  <a:t>Ahora reflexiona en cinco renglones que es lo que tienen en común esas actividades que te divierten.</a:t>
            </a:r>
            <a:b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br>
              <a:rPr lang="es-MX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466865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 descr="Un cuerpo de agua&#10;&#10;Descripción generada automáticamente">
            <a:extLst>
              <a:ext uri="{FF2B5EF4-FFF2-40B4-BE49-F238E27FC236}">
                <a16:creationId xmlns:a16="http://schemas.microsoft.com/office/drawing/2014/main" id="{44D957D5-A737-4291-B766-282067BE97B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781" b="21781"/>
          <a:stretch>
            <a:fillRect/>
          </a:stretch>
        </p:blipFill>
        <p:spPr/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05C0D575-EB33-4543-8697-A3121B9E2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34" y="1424247"/>
            <a:ext cx="8101013" cy="845345"/>
          </a:xfrm>
          <a:noFill/>
        </p:spPr>
        <p:txBody>
          <a:bodyPr>
            <a:normAutofit fontScale="90000"/>
          </a:bodyPr>
          <a:lstStyle/>
          <a:p>
            <a:b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b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b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b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  <a:t>Ejercicio número cuatro:</a:t>
            </a:r>
            <a:b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  <a:t>¿Qué logros son los que te hacen sentir muy orgulloso de ti mismo?</a:t>
            </a:r>
            <a:b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b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b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b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b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b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b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b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es-MX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Reflexiona:</a:t>
            </a:r>
            <a:br>
              <a:rPr lang="es-MX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</a:br>
            <a:r>
              <a:rPr lang="es-MX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En cinco renglones anota: Qué es lo que hace que nazca ese orgullo en ti.</a:t>
            </a:r>
            <a:br>
              <a:rPr lang="es-MX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</a:br>
            <a:b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b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b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br>
              <a:rPr lang="es-MX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endParaRPr lang="es-MX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8032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 descr="Una ballena en el agua&#10;&#10;Descripción generada automáticamente">
            <a:extLst>
              <a:ext uri="{FF2B5EF4-FFF2-40B4-BE49-F238E27FC236}">
                <a16:creationId xmlns:a16="http://schemas.microsoft.com/office/drawing/2014/main" id="{0CED0B46-8C60-48E8-B80D-E43CF23171C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781" b="21781"/>
          <a:stretch>
            <a:fillRect/>
          </a:stretch>
        </p:blipFill>
        <p:spPr>
          <a:xfrm>
            <a:off x="3724099" y="0"/>
            <a:ext cx="4393538" cy="3429000"/>
          </a:xfr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A5D0DC91-275E-4420-A6F9-EE128DA51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3724099" cy="3429000"/>
          </a:xfr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algn="ctr"/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s-MX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s-MX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sz="13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Ahora que has descubierto más características sobre ti, vamos a repasar algunos conceptos</a:t>
            </a:r>
            <a:br>
              <a:rPr lang="es-MX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s-MX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s-MX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Autoconocimiento: </a:t>
            </a:r>
            <a:br>
              <a:rPr lang="es-MX" b="1" dirty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</a:br>
            <a:br>
              <a:rPr lang="es-MX" b="1" dirty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</a:br>
            <a:r>
              <a:rPr lang="es-MX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Puedo apartarme de mí mismo y observar mis pensamientos y acciones.</a:t>
            </a:r>
            <a:br>
              <a:rPr lang="es-MX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br>
              <a:rPr lang="es-MX" dirty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834486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 descr="Un barco en el mar&#10;&#10;Descripción generada automáticamente">
            <a:extLst>
              <a:ext uri="{FF2B5EF4-FFF2-40B4-BE49-F238E27FC236}">
                <a16:creationId xmlns:a16="http://schemas.microsoft.com/office/drawing/2014/main" id="{A2A8245D-1CBF-4713-AF31-C2123B21417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781" b="21781"/>
          <a:stretch>
            <a:fillRect/>
          </a:stretch>
        </p:blipFill>
        <p:spPr>
          <a:xfrm>
            <a:off x="0" y="0"/>
            <a:ext cx="4238366" cy="3429000"/>
          </a:xfr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F4C65588-57E2-4004-BED6-C3289402DE82}"/>
              </a:ext>
            </a:extLst>
          </p:cNvPr>
          <p:cNvSpPr txBox="1"/>
          <p:nvPr/>
        </p:nvSpPr>
        <p:spPr>
          <a:xfrm>
            <a:off x="4238366" y="0"/>
            <a:ext cx="3819438" cy="34163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es-MX" dirty="0"/>
          </a:p>
          <a:p>
            <a:pPr algn="ctr"/>
            <a:r>
              <a:rPr lang="es-MX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Conciencia: </a:t>
            </a:r>
          </a:p>
          <a:p>
            <a:pPr algn="ctr"/>
            <a:endParaRPr lang="es-MX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es-MX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Puedo escuchar mi voz interna para distinguir lo que esta bien de lo que está mal.</a:t>
            </a:r>
            <a:br>
              <a:rPr lang="es-MX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endParaRPr lang="es-MX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818303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 descr="Un barco en el mar&#10;&#10;Descripción generada automáticamente">
            <a:extLst>
              <a:ext uri="{FF2B5EF4-FFF2-40B4-BE49-F238E27FC236}">
                <a16:creationId xmlns:a16="http://schemas.microsoft.com/office/drawing/2014/main" id="{AE643FD8-E306-4F5D-B172-B470075C095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781" b="21781"/>
          <a:stretch>
            <a:fillRect/>
          </a:stretch>
        </p:blipFill>
        <p:spPr>
          <a:xfrm>
            <a:off x="4400204" y="0"/>
            <a:ext cx="3700809" cy="3429000"/>
          </a:xfr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B20E939D-ABBD-4CCE-BCDF-F70C2A4D42EB}"/>
              </a:ext>
            </a:extLst>
          </p:cNvPr>
          <p:cNvSpPr txBox="1"/>
          <p:nvPr/>
        </p:nvSpPr>
        <p:spPr>
          <a:xfrm>
            <a:off x="193965" y="516466"/>
            <a:ext cx="4023360" cy="2585323"/>
          </a:xfrm>
          <a:prstGeom prst="rect">
            <a:avLst/>
          </a:prstGeom>
          <a:solidFill>
            <a:srgbClr val="0070C0">
              <a:alpha val="75000"/>
            </a:srgbClr>
          </a:solidFill>
          <a:ln>
            <a:gradFill flip="none" rotWithShape="1">
              <a:gsLst>
                <a:gs pos="0">
                  <a:schemeClr val="accent5">
                    <a:lumMod val="0"/>
                    <a:lumOff val="100000"/>
                  </a:schemeClr>
                </a:gs>
                <a:gs pos="35000">
                  <a:schemeClr val="accent5">
                    <a:lumMod val="0"/>
                    <a:lumOff val="100000"/>
                  </a:schemeClr>
                </a:gs>
                <a:gs pos="100000">
                  <a:schemeClr val="accent5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</a:ln>
        </p:spPr>
        <p:txBody>
          <a:bodyPr wrap="square">
            <a:normAutofit/>
          </a:bodyPr>
          <a:lstStyle/>
          <a:p>
            <a:pPr algn="ctr"/>
            <a:endParaRPr lang="es-MX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MX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Voluntad independiente: </a:t>
            </a:r>
          </a:p>
          <a:p>
            <a:pPr algn="ctr"/>
            <a:endParaRPr lang="es-MX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MX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Tengo el poder de elegir.</a:t>
            </a:r>
          </a:p>
          <a:p>
            <a:pPr algn="ctr"/>
            <a:br>
              <a:rPr lang="es-MX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MX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60566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 descr="Cuerpo de agua&#10;&#10;Descripción generada automáticamente">
            <a:extLst>
              <a:ext uri="{FF2B5EF4-FFF2-40B4-BE49-F238E27FC236}">
                <a16:creationId xmlns:a16="http://schemas.microsoft.com/office/drawing/2014/main" id="{C802BE5F-18FE-459D-B04A-87AE339F5DD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781" b="21781"/>
          <a:stretch>
            <a:fillRect/>
          </a:stretch>
        </p:blipFill>
        <p:spPr>
          <a:xfrm>
            <a:off x="4639733" y="0"/>
            <a:ext cx="3461280" cy="3429000"/>
          </a:xfrm>
        </p:spPr>
      </p:pic>
      <p:sp>
        <p:nvSpPr>
          <p:cNvPr id="10" name="Título 2">
            <a:extLst>
              <a:ext uri="{FF2B5EF4-FFF2-40B4-BE49-F238E27FC236}">
                <a16:creationId xmlns:a16="http://schemas.microsoft.com/office/drawing/2014/main" id="{3F2C1BB1-BCB4-4F3A-B0D8-76FAFC0E9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4639733" cy="3429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250000"/>
              </a:lnSpc>
            </a:pPr>
            <a:br>
              <a:rPr lang="es-MX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conocimiento de nosotros mismos es una actividad muy benéfica para seguir siendo mejores personas día con día.</a:t>
            </a:r>
            <a:br>
              <a:rPr lang="es-MX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49784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posición de imagen 8" descr="Gotas de agua en nenúfar">
            <a:extLst>
              <a:ext uri="{FF2B5EF4-FFF2-40B4-BE49-F238E27FC236}">
                <a16:creationId xmlns:a16="http://schemas.microsoft.com/office/drawing/2014/main" id="{5E3BC06F-EB79-4A1F-9049-F7B8EB9E027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47287" y="-14979"/>
            <a:ext cx="4970199" cy="3443979"/>
          </a:xfrm>
          <a:effectLst>
            <a:outerShdw blurRad="50800" dist="50800" dir="5400000" algn="ctr" rotWithShape="0">
              <a:srgbClr val="000000">
                <a:alpha val="52000"/>
              </a:srgbClr>
            </a:outerShdw>
          </a:effectLst>
        </p:spPr>
      </p:pic>
      <p:sp>
        <p:nvSpPr>
          <p:cNvPr id="11" name="Diapositiva de imagen floral" hidden="1">
            <a:extLst>
              <a:ext uri="{FF2B5EF4-FFF2-40B4-BE49-F238E27FC236}">
                <a16:creationId xmlns:a16="http://schemas.microsoft.com/office/drawing/2014/main" id="{BF45FF57-8BD4-4613-8CE9-C8ECC7803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2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2F02E96-46A8-4B57-9C83-75E90CCF4DF5}"/>
              </a:ext>
            </a:extLst>
          </p:cNvPr>
          <p:cNvSpPr txBox="1"/>
          <p:nvPr/>
        </p:nvSpPr>
        <p:spPr>
          <a:xfrm>
            <a:off x="568411" y="137390"/>
            <a:ext cx="3978876" cy="2680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Propósito de la Asignatura</a:t>
            </a:r>
          </a:p>
          <a:p>
            <a:pPr algn="ctr"/>
            <a:endParaRPr lang="es-MX" b="1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s-MX" b="1" dirty="0">
                <a:solidFill>
                  <a:schemeClr val="accent4">
                    <a:lumMod val="75000"/>
                  </a:schemeClr>
                </a:solidFill>
              </a:rPr>
              <a:t>Emplea habilidades socioemocionales como autoconocimiento, autonomía, autoestima que le permitan el conocimiento de sí  mismo y promuevan la sana convivencia</a:t>
            </a:r>
          </a:p>
        </p:txBody>
      </p:sp>
    </p:spTree>
    <p:extLst>
      <p:ext uri="{BB962C8B-B14F-4D97-AF65-F5344CB8AC3E}">
        <p14:creationId xmlns:p14="http://schemas.microsoft.com/office/powerpoint/2010/main" val="42756209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 descr="Imagen que contiene exterior, agua, roca, naturaleza&#10;&#10;Descripción generada automáticamente">
            <a:extLst>
              <a:ext uri="{FF2B5EF4-FFF2-40B4-BE49-F238E27FC236}">
                <a16:creationId xmlns:a16="http://schemas.microsoft.com/office/drawing/2014/main" id="{3FDE4D92-3717-43D6-8C5E-E39B2DD2B6C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8836" b="28836"/>
          <a:stretch>
            <a:fillRect/>
          </a:stretch>
        </p:blipFill>
        <p:spPr/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C0ECCAE7-4D2C-44F0-BBE5-DC38F5B3A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240" y="2127741"/>
            <a:ext cx="6987124" cy="662782"/>
          </a:xfrm>
        </p:spPr>
        <p:txBody>
          <a:bodyPr>
            <a:normAutofit fontScale="90000"/>
          </a:bodyPr>
          <a:lstStyle/>
          <a:p>
            <a:r>
              <a:rPr lang="es-MX" b="1" dirty="0">
                <a:solidFill>
                  <a:schemeClr val="bg1"/>
                </a:solidFill>
                <a:latin typeface="Consolas" panose="020B0609020204030204" pitchFamily="49" charset="0"/>
              </a:rPr>
              <a:t>Observando nuestro interior, ganamos un profundo conocimiento de nosotros mismos y de los demás</a:t>
            </a:r>
            <a:r>
              <a:rPr lang="es-MX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413314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 descr="Imagen que contiene exterior, agua, roca, natación&#10;&#10;Descripción generada automáticamente">
            <a:extLst>
              <a:ext uri="{FF2B5EF4-FFF2-40B4-BE49-F238E27FC236}">
                <a16:creationId xmlns:a16="http://schemas.microsoft.com/office/drawing/2014/main" id="{B49FBF26-77EC-4040-B5BB-F80596C760C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8836" b="28836"/>
          <a:stretch>
            <a:fillRect/>
          </a:stretch>
        </p:blipFill>
        <p:spPr>
          <a:xfrm>
            <a:off x="4050506" y="0"/>
            <a:ext cx="4050507" cy="3429000"/>
          </a:xfr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F35F6129-4847-4E39-B742-F4BC16AF3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050506" cy="348026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just">
              <a:lnSpc>
                <a:spcPct val="200000"/>
              </a:lnSpc>
            </a:pPr>
            <a:br>
              <a:rPr lang="es-MX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br>
              <a:rPr lang="es-MX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br>
              <a:rPr lang="es-MX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br>
              <a:rPr lang="es-MX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br>
              <a:rPr lang="es-MX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br>
              <a:rPr lang="es-MX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br>
              <a:rPr lang="es-MX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br>
              <a:rPr lang="es-MX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br>
              <a:rPr lang="es-MX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br>
              <a:rPr lang="es-MX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es-MX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¿Qué debo considerar para garantizar el enriquecimiento de todas mis habilidades, características y destrezas?</a:t>
            </a:r>
            <a:br>
              <a:rPr lang="es-MX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br>
              <a:rPr lang="es-MX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br>
              <a:rPr lang="es-MX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br>
              <a:rPr lang="es-MX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br>
              <a:rPr lang="es-MX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br>
              <a:rPr lang="es-MX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br>
              <a:rPr lang="es-MX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br>
              <a:rPr lang="es-MX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br>
              <a:rPr lang="es-MX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br>
              <a:rPr lang="es-MX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br>
              <a:rPr lang="es-MX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endParaRPr lang="es-MX" b="1" dirty="0">
              <a:solidFill>
                <a:schemeClr val="accent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4849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 descr="Imagen que contiene roca, exterior, montaña, agua&#10;&#10;Descripción generada automáticamente">
            <a:extLst>
              <a:ext uri="{FF2B5EF4-FFF2-40B4-BE49-F238E27FC236}">
                <a16:creationId xmlns:a16="http://schemas.microsoft.com/office/drawing/2014/main" id="{F51B22E5-701E-4D16-BD9D-36D6FE728EB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8836" b="28836"/>
          <a:stretch>
            <a:fillRect/>
          </a:stretch>
        </p:blipFill>
        <p:spPr/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99C0029D-499C-4B29-B3DC-63926BB09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232439"/>
            <a:ext cx="3629891" cy="3196561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Puedes empezar con pasos muy sencillos</a:t>
            </a:r>
            <a:br>
              <a:rPr lang="es-MX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MX" sz="1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*Ocuparme de mi sana alimentación</a:t>
            </a:r>
            <a:br>
              <a:rPr lang="es-MX" sz="1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*Aprender cosas nuevas cada día</a:t>
            </a:r>
            <a:br>
              <a:rPr lang="es-MX" sz="1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*Ayudar a los que me rodean</a:t>
            </a:r>
            <a:br>
              <a:rPr lang="es-MX" sz="1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*Trabajar con mis compañeros</a:t>
            </a:r>
            <a:br>
              <a:rPr lang="es-MX" sz="1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*Planear mi futuro</a:t>
            </a:r>
            <a:br>
              <a:rPr lang="es-MX" sz="1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*Asumir mis responsabilidades</a:t>
            </a:r>
            <a:br>
              <a:rPr lang="es-MX" sz="1200" dirty="0"/>
            </a:b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1771672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 descr="Imagen que contiene exterior, agua, hombre, montar a caballo&#10;&#10;Descripción generada automáticamente">
            <a:extLst>
              <a:ext uri="{FF2B5EF4-FFF2-40B4-BE49-F238E27FC236}">
                <a16:creationId xmlns:a16="http://schemas.microsoft.com/office/drawing/2014/main" id="{30ECCAB6-0BCF-48C7-8C00-F3F6EA9B871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8836" b="28836"/>
          <a:stretch>
            <a:fillRect/>
          </a:stretch>
        </p:blipFill>
        <p:spPr>
          <a:xfrm>
            <a:off x="4294909" y="0"/>
            <a:ext cx="3806104" cy="3429000"/>
          </a:xfr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A759E428-6D40-47D4-8FE5-526227880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4294908" cy="3429000"/>
          </a:xfr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r>
              <a:rPr lang="es-MX" dirty="0"/>
              <a:t>Referencias:</a:t>
            </a:r>
            <a:br>
              <a:rPr lang="es-MX" dirty="0"/>
            </a:br>
            <a:br>
              <a:rPr lang="es-MX" dirty="0"/>
            </a:br>
            <a:r>
              <a:rPr lang="es-MX" sz="1600" dirty="0">
                <a:latin typeface="Comic Sans MS" panose="030F0702030302020204" pitchFamily="66" charset="0"/>
              </a:rPr>
              <a:t>Montes, T.I., García, M. R. y Chávez, L. (2020). </a:t>
            </a:r>
            <a:r>
              <a:rPr lang="es-MX" sz="1600" i="1" dirty="0">
                <a:latin typeface="Comic Sans MS" panose="030F0702030302020204" pitchFamily="66" charset="0"/>
              </a:rPr>
              <a:t>Desarrollo Personal</a:t>
            </a:r>
            <a:r>
              <a:rPr lang="es-MX" sz="1600" dirty="0">
                <a:latin typeface="Comic Sans MS" panose="030F0702030302020204" pitchFamily="66" charset="0"/>
              </a:rPr>
              <a:t>. Universidad Autónoma del Estado de México.</a:t>
            </a:r>
            <a:br>
              <a:rPr lang="es-MX" sz="1600" dirty="0">
                <a:latin typeface="Comic Sans MS" panose="030F0702030302020204" pitchFamily="66" charset="0"/>
              </a:rPr>
            </a:br>
            <a:br>
              <a:rPr lang="es-MX" dirty="0"/>
            </a:br>
            <a:r>
              <a:rPr lang="es-MX" sz="16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Fuente: Alonso J.I., Alonso, A. y Balmori A. (2002). </a:t>
            </a:r>
            <a:r>
              <a:rPr lang="es-MX" sz="1600" i="1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Psicología</a:t>
            </a:r>
            <a:r>
              <a:rPr lang="es-MX" sz="16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España Mc Graw Hill</a:t>
            </a:r>
            <a:br>
              <a:rPr lang="es-MX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MX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07597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 descr="Cerca de suculento rosa ">
            <a:extLst>
              <a:ext uri="{FF2B5EF4-FFF2-40B4-BE49-F238E27FC236}">
                <a16:creationId xmlns:a16="http://schemas.microsoft.com/office/drawing/2014/main" id="{30578B0B-E1CB-430A-ABA1-6C038EE9650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Diapositiva de imagen floral" hidden="1">
            <a:extLst>
              <a:ext uri="{FF2B5EF4-FFF2-40B4-BE49-F238E27FC236}">
                <a16:creationId xmlns:a16="http://schemas.microsoft.com/office/drawing/2014/main" id="{F98790DD-349B-4D9B-9244-057AE36BC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3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B3E1D17-9487-4C32-A97B-7720E99CDCAB}"/>
              </a:ext>
            </a:extLst>
          </p:cNvPr>
          <p:cNvSpPr txBox="1"/>
          <p:nvPr/>
        </p:nvSpPr>
        <p:spPr>
          <a:xfrm>
            <a:off x="802888" y="568711"/>
            <a:ext cx="59101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chemeClr val="bg1"/>
                </a:solidFill>
              </a:rPr>
              <a:t>Modulo I. Mi crecimiento personal</a:t>
            </a:r>
          </a:p>
          <a:p>
            <a:pPr algn="just"/>
            <a:endParaRPr lang="es-MX" sz="2400" b="1" dirty="0">
              <a:solidFill>
                <a:schemeClr val="bg1"/>
              </a:solidFill>
            </a:endParaRPr>
          </a:p>
          <a:p>
            <a:pPr algn="just"/>
            <a:r>
              <a:rPr lang="es-MX" sz="2400" b="1" dirty="0">
                <a:solidFill>
                  <a:schemeClr val="bg1"/>
                </a:solidFill>
              </a:rPr>
              <a:t>Propósito: Identifica la importancia de tomar conciencia de sí mismo y de sus recursos para resignificar su persona y enfrentar los problemas, así como los retos de la vida.</a:t>
            </a:r>
          </a:p>
        </p:txBody>
      </p:sp>
    </p:spTree>
    <p:extLst>
      <p:ext uri="{BB962C8B-B14F-4D97-AF65-F5344CB8AC3E}">
        <p14:creationId xmlns:p14="http://schemas.microsoft.com/office/powerpoint/2010/main" val="553916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posición de imagen 7" descr="Primer plano de semillas">
            <a:extLst>
              <a:ext uri="{FF2B5EF4-FFF2-40B4-BE49-F238E27FC236}">
                <a16:creationId xmlns:a16="http://schemas.microsoft.com/office/drawing/2014/main" id="{0836D69C-F327-44FD-9153-33D62D9ED0A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6" r="4966"/>
          <a:stretch>
            <a:fillRect/>
          </a:stretch>
        </p:blipFill>
        <p:spPr/>
      </p:pic>
      <p:sp>
        <p:nvSpPr>
          <p:cNvPr id="5" name="Diapositiva de imagen floral" hidden="1">
            <a:extLst>
              <a:ext uri="{FF2B5EF4-FFF2-40B4-BE49-F238E27FC236}">
                <a16:creationId xmlns:a16="http://schemas.microsoft.com/office/drawing/2014/main" id="{B13294BF-8CBE-43E2-B343-6577D9348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Diapositiva de imagen floral 4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EF6D3D2-1FFB-4DC4-9BBF-3192D63B35F9}"/>
              </a:ext>
            </a:extLst>
          </p:cNvPr>
          <p:cNvSpPr txBox="1"/>
          <p:nvPr/>
        </p:nvSpPr>
        <p:spPr>
          <a:xfrm>
            <a:off x="245327" y="434898"/>
            <a:ext cx="6400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>
                <a:solidFill>
                  <a:schemeClr val="bg1"/>
                </a:solidFill>
              </a:rPr>
              <a:t>Temática del módulo</a:t>
            </a:r>
          </a:p>
          <a:p>
            <a:r>
              <a:rPr lang="es-MX" sz="3200" b="1" dirty="0">
                <a:solidFill>
                  <a:schemeClr val="bg1"/>
                </a:solidFill>
              </a:rPr>
              <a:t>1.1. Yo persona</a:t>
            </a:r>
          </a:p>
          <a:p>
            <a:r>
              <a:rPr lang="es-MX" sz="3200" b="1" dirty="0">
                <a:solidFill>
                  <a:schemeClr val="bg1"/>
                </a:solidFill>
              </a:rPr>
              <a:t>1.2. Explorando mi identidad</a:t>
            </a:r>
          </a:p>
          <a:p>
            <a:r>
              <a:rPr lang="es-MX" sz="3200" b="1" dirty="0">
                <a:solidFill>
                  <a:schemeClr val="bg1"/>
                </a:solidFill>
              </a:rPr>
              <a:t>1.3. Reconociendo mi autoestima </a:t>
            </a:r>
          </a:p>
        </p:txBody>
      </p:sp>
    </p:spTree>
    <p:extLst>
      <p:ext uri="{BB962C8B-B14F-4D97-AF65-F5344CB8AC3E}">
        <p14:creationId xmlns:p14="http://schemas.microsoft.com/office/powerpoint/2010/main" val="1203202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posición de imagen 8" descr="Lago rodeado de montañas&#10;&#10;Descripción generada automáticamente">
            <a:extLst>
              <a:ext uri="{FF2B5EF4-FFF2-40B4-BE49-F238E27FC236}">
                <a16:creationId xmlns:a16="http://schemas.microsoft.com/office/drawing/2014/main" id="{B2FE0046-A298-4C23-9B6C-992821BFBA2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781" b="21781"/>
          <a:stretch>
            <a:fillRect/>
          </a:stretch>
        </p:blipFill>
        <p:spPr>
          <a:xfrm>
            <a:off x="3197247" y="0"/>
            <a:ext cx="4903766" cy="3429000"/>
          </a:xfr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35D15F3B-1E42-4CCD-B97A-E6A63BDE0B4F}"/>
              </a:ext>
            </a:extLst>
          </p:cNvPr>
          <p:cNvSpPr txBox="1"/>
          <p:nvPr/>
        </p:nvSpPr>
        <p:spPr>
          <a:xfrm>
            <a:off x="1" y="46759"/>
            <a:ext cx="3197246" cy="392735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>DESARROLLO PERSONAL</a:t>
            </a:r>
          </a:p>
          <a:p>
            <a:endParaRPr lang="es-MX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s-MX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Es conocer las partes que componen el yo, cuáles son sus manifestaciones, necesidades y habilidades, los papeles que vive el individuo y a través de los cuales es persona.</a:t>
            </a:r>
          </a:p>
          <a:p>
            <a:pPr>
              <a:lnSpc>
                <a:spcPct val="150000"/>
              </a:lnSpc>
            </a:pP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663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 descr="Imagen que contiene montaña, exterior, roca, agua&#10;&#10;Descripción generada automáticamente">
            <a:extLst>
              <a:ext uri="{FF2B5EF4-FFF2-40B4-BE49-F238E27FC236}">
                <a16:creationId xmlns:a16="http://schemas.microsoft.com/office/drawing/2014/main" id="{FEC8E0FC-AF13-4372-B238-25F3C658F76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781" b="21781"/>
          <a:stretch>
            <a:fillRect/>
          </a:stretch>
        </p:blipFill>
        <p:spPr>
          <a:xfrm>
            <a:off x="3547062" y="0"/>
            <a:ext cx="4569537" cy="3429000"/>
          </a:xfr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DBCFEFD8-571C-4354-9E3C-0257F01156BD}"/>
              </a:ext>
            </a:extLst>
          </p:cNvPr>
          <p:cNvSpPr txBox="1"/>
          <p:nvPr/>
        </p:nvSpPr>
        <p:spPr>
          <a:xfrm>
            <a:off x="0" y="0"/>
            <a:ext cx="3531476" cy="350070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1200" b="1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PERSONA</a:t>
            </a:r>
            <a:endParaRPr lang="es-MX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s-MX" sz="12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Deriva del griego </a:t>
            </a:r>
            <a:r>
              <a:rPr lang="es-MX" sz="1200" dirty="0" err="1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prosopon</a:t>
            </a:r>
            <a:r>
              <a:rPr lang="es-MX" sz="12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cuyo significado es máscara, aquella que utilizaban los actores en el teatro clásico. </a:t>
            </a:r>
          </a:p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s-MX" sz="12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Como la mascara asumida por el actor,  sugería una pretensión de apariencia, es decir, la aspiración de poseer unos rasgos distintos de los que caracterizan realmente.</a:t>
            </a:r>
          </a:p>
          <a:p>
            <a:pPr>
              <a:lnSpc>
                <a:spcPct val="200000"/>
              </a:lnSpc>
              <a:spcAft>
                <a:spcPts val="800"/>
              </a:spcAft>
            </a:pPr>
            <a:endParaRPr lang="es-MX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507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ción de imagen 5" descr="Imagen que contiene pasto, exterior, edificio, colina&#10;&#10;Descripción generada automáticamente">
            <a:extLst>
              <a:ext uri="{FF2B5EF4-FFF2-40B4-BE49-F238E27FC236}">
                <a16:creationId xmlns:a16="http://schemas.microsoft.com/office/drawing/2014/main" id="{ED9C5059-8E86-47B8-8819-4B5A36817DF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781" b="21781"/>
          <a:stretch>
            <a:fillRect/>
          </a:stretch>
        </p:blipFill>
        <p:spPr>
          <a:xfrm>
            <a:off x="4256690" y="0"/>
            <a:ext cx="3844323" cy="3429000"/>
          </a:xfr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7B8B7749-3E0F-43B4-AD53-EDEAA9D69297}"/>
              </a:ext>
            </a:extLst>
          </p:cNvPr>
          <p:cNvSpPr txBox="1"/>
          <p:nvPr/>
        </p:nvSpPr>
        <p:spPr>
          <a:xfrm>
            <a:off x="0" y="0"/>
            <a:ext cx="4256690" cy="34364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s-MX" sz="19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En Roma, en el siglo I, Cicerón utilizó el termino persona con cuatro sentidos diferentes que subyacen a los múltiples significados otorgados actualmente:</a:t>
            </a:r>
          </a:p>
          <a:p>
            <a:pPr>
              <a:lnSpc>
                <a:spcPct val="200000"/>
              </a:lnSpc>
              <a:spcAft>
                <a:spcPts val="800"/>
              </a:spcAft>
            </a:pPr>
            <a:endParaRPr lang="es-MX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922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ción de imagen 5" descr="Vista de una montaña&#10;&#10;Descripción generada automáticamente">
            <a:extLst>
              <a:ext uri="{FF2B5EF4-FFF2-40B4-BE49-F238E27FC236}">
                <a16:creationId xmlns:a16="http://schemas.microsoft.com/office/drawing/2014/main" id="{7E0EAAAC-83F1-43FC-B348-F9DFE956129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1781" b="21781"/>
          <a:stretch>
            <a:fillRect/>
          </a:stretch>
        </p:blipFill>
        <p:spPr>
          <a:xfrm>
            <a:off x="0" y="0"/>
            <a:ext cx="8101013" cy="3429000"/>
          </a:xfr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7C7E76B6-7CC2-451E-87A8-924FA729961E}"/>
              </a:ext>
            </a:extLst>
          </p:cNvPr>
          <p:cNvSpPr txBox="1"/>
          <p:nvPr/>
        </p:nvSpPr>
        <p:spPr>
          <a:xfrm>
            <a:off x="100010" y="297333"/>
            <a:ext cx="8001003" cy="4642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s-MX" sz="18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La imagen que ofrecemos ante los demás. (no como uno es en realidad).</a:t>
            </a:r>
            <a:endParaRPr lang="es-MX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5783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3524615_TF00582190" id="{6765BADE-8CC3-413F-9A7F-29036683438A}" vid="{FCA11950-9E71-408C-9D9A-C5F58970370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7e3f163ba23981de9af4e94a4fc3c170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77303e74caa42b09a8f0afd28694942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E73DFE-E76A-4756-9674-C246FAB1A30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C273370-413D-455B-A365-ACB52D2349D5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5B90E2A1-C345-4BBA-93A4-ED98431658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Banners florales de Facebook</Template>
  <TotalTime>449</TotalTime>
  <Words>972</Words>
  <Application>Microsoft Office PowerPoint</Application>
  <PresentationFormat>Personalizado</PresentationFormat>
  <Paragraphs>107</Paragraphs>
  <Slides>33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9" baseType="lpstr">
      <vt:lpstr>Arial</vt:lpstr>
      <vt:lpstr>Calibri</vt:lpstr>
      <vt:lpstr>Calibri Light</vt:lpstr>
      <vt:lpstr>Comic Sans MS</vt:lpstr>
      <vt:lpstr>Consolas</vt:lpstr>
      <vt:lpstr>Tema de Office</vt:lpstr>
      <vt:lpstr>Presentación de PowerPoint</vt:lpstr>
      <vt:lpstr>Diapositiva de imagen floral 1</vt:lpstr>
      <vt:lpstr>Diapositiva de imagen floral 2</vt:lpstr>
      <vt:lpstr>Diapositiva de imagen floral 3</vt:lpstr>
      <vt:lpstr>Diapositiva de imagen floral 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Existen momentos en la vida en los que nos hacemos la pregunta ¿Quién soy yo?  Al tratar de respondernos encontramos dos caminos:  1. Buscar en el exterior y pensar que creemos que somos  2. Buscar en el interior de uno mismo</vt:lpstr>
      <vt:lpstr>La búsqueda más efectiva es la que hacemos al interior</vt:lpstr>
      <vt:lpstr>El paso para la transformación  pasa por el conocimiento propio.</vt:lpstr>
      <vt:lpstr>La autoevaluación es muy importante para saber Quién eres</vt:lpstr>
      <vt:lpstr>Es importante que reconozcas todas tus características Positivas y Negativas</vt:lpstr>
      <vt:lpstr>Ejercicio número uno para ponerte en contacto con tu yo profundo: 1.Recuerda a una persona que haya producido un cambio en ti. 2. Enlista 5 características de esa persona que te gustaría desarrollar en ti </vt:lpstr>
      <vt:lpstr>Presentación de PowerPoint</vt:lpstr>
      <vt:lpstr>Ejercicio número tres:  Enlista diez actividades que te divierten       Ahora reflexiona en cinco renglones que es lo que tienen en común esas actividades que te divierten.         </vt:lpstr>
      <vt:lpstr>    Ejercicio número cuatro: ¿Qué logros son los que te hacen sentir muy orgulloso de ti mismo?        Reflexiona: En cinco renglones anota: Qué es lo que hace que nazca ese orgullo en ti.     </vt:lpstr>
      <vt:lpstr>              Ahora que has descubierto más características sobre ti, vamos a repasar algunos conceptos   Autoconocimiento:   Puedo apartarme de mí mismo y observar mis pensamientos y acciones.                </vt:lpstr>
      <vt:lpstr>Presentación de PowerPoint</vt:lpstr>
      <vt:lpstr>Presentación de PowerPoint</vt:lpstr>
      <vt:lpstr>  El conocimiento de nosotros mismos es una actividad muy benéfica para seguir siendo mejores personas día con día.   </vt:lpstr>
      <vt:lpstr>Observando nuestro interior, ganamos un profundo conocimiento de nosotros mismos y de los demás.</vt:lpstr>
      <vt:lpstr>          ¿Qué debo considerar para garantizar el enriquecimiento de todas mis habilidades, características y destrezas?           </vt:lpstr>
      <vt:lpstr>Puedes empezar con pasos muy sencillos  *Ocuparme de mi sana alimentación *Aprender cosas nuevas cada día *Ayudar a los que me rodean *Trabajar con mis compañeros *Planear mi futuro *Asumir mis responsabilidades </vt:lpstr>
      <vt:lpstr>  Referencias:  Montes, T.I., García, M. R. y Chávez, L. (2020). Desarrollo Personal. Universidad Autónoma del Estado de México.  Fuente: Alonso J.I., Alonso, A. y Balmori A. (2002). Psicología. España Mc Graw Hill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de imagen floral 1</dc:title>
  <dc:creator>Laura Espinoza Avila</dc:creator>
  <cp:lastModifiedBy>Laura Espinoza Avila</cp:lastModifiedBy>
  <cp:revision>17</cp:revision>
  <dcterms:created xsi:type="dcterms:W3CDTF">2020-09-07T21:40:22Z</dcterms:created>
  <dcterms:modified xsi:type="dcterms:W3CDTF">2022-01-26T04:40:34Z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