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257" r:id="rId3"/>
    <p:sldId id="298" r:id="rId4"/>
    <p:sldId id="316" r:id="rId5"/>
    <p:sldId id="283" r:id="rId6"/>
    <p:sldId id="317" r:id="rId7"/>
    <p:sldId id="315" r:id="rId8"/>
    <p:sldId id="299" r:id="rId9"/>
    <p:sldId id="318" r:id="rId10"/>
    <p:sldId id="319" r:id="rId11"/>
    <p:sldId id="301" r:id="rId12"/>
    <p:sldId id="320" r:id="rId13"/>
    <p:sldId id="302" r:id="rId14"/>
    <p:sldId id="321" r:id="rId15"/>
    <p:sldId id="303" r:id="rId16"/>
    <p:sldId id="322" r:id="rId17"/>
    <p:sldId id="304" r:id="rId18"/>
    <p:sldId id="323" r:id="rId19"/>
    <p:sldId id="305" r:id="rId20"/>
    <p:sldId id="324" r:id="rId21"/>
    <p:sldId id="307" r:id="rId22"/>
    <p:sldId id="325" r:id="rId23"/>
    <p:sldId id="308" r:id="rId24"/>
    <p:sldId id="326" r:id="rId25"/>
    <p:sldId id="311" r:id="rId26"/>
    <p:sldId id="327" r:id="rId27"/>
    <p:sldId id="328" r:id="rId28"/>
    <p:sldId id="329" r:id="rId29"/>
    <p:sldId id="310" r:id="rId30"/>
    <p:sldId id="330" r:id="rId31"/>
    <p:sldId id="312" r:id="rId32"/>
    <p:sldId id="331" r:id="rId33"/>
    <p:sldId id="313" r:id="rId34"/>
    <p:sldId id="332" r:id="rId35"/>
    <p:sldId id="333" r:id="rId3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868DB-242F-42A9-9542-AA001FD1F8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BB6577-7E67-4310-9621-DB8CBFF4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65ED6-A9CB-445B-B0EA-C208D2822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201F3-8A86-413B-A4BD-DA101F94E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D360-2083-4BD1-9FAD-B1A4C696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448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11BBA-CB74-4000-950C-EC2EE8A3A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239F7-AF38-48F4-A5E2-F74C13B71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50E05-D7CB-4B7A-96C9-BCF11C5F5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73845-BF26-4C74-A780-8A9C9744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7D870-CCF5-4719-9FAD-316B6D39B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481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E17654-7C9E-42D5-9C48-9D9715EEA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06CE93-DC36-4D79-B08A-6BA22F1A0B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B1699-9BF3-4467-AE25-0BEA75F9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9DB3A-F8C3-4FEE-B76A-5113A2F09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6E0C5-057C-4700-9024-226F3D67B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721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0D42-078F-44C3-9467-1BE77888E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99E70-3524-4DCF-8609-D78BBABC6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B3A18-1993-485F-852D-12E65537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9EE4D-7C82-46FA-A87F-445A3187B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4AFDE-005D-472F-9990-72FE05E6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781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F42A2-2E81-432F-B028-194C9422A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92E47-9E50-4654-A242-C54E989B7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1C2E2-C99B-4933-B116-2A621F40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02DAC-EE97-4318-B910-11FFE826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BA0F3-3FF6-42B1-A0A6-5F2CA3D96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88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DCB11-803B-44BC-B93D-9C68C9892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59C32-09A0-49CB-B68C-CB1E050FF7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F6FE9-F69B-446B-8A48-BED53579D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4541F-5540-4CCE-AE5C-B63E7B83F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D9676-7BB3-41F0-AD49-6D9AC559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7A429-A93F-49BD-B233-1ECDCC603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6731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D4A7E-9994-4BFA-B6D6-3CA83606F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A7EEE-C8C3-46D9-8B94-CFCBA243B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1D696-309E-4CFF-991B-AA61D1BE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FA7D2-CEA9-4E9A-923E-187FC7233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6305F-9463-40EE-A06A-4BB09D362C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47BF76-4BA7-4F38-97D4-CB5E928E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3098E1-5431-41A5-9AC9-231530E8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A5FB4-2D1D-429C-A93B-CE833DFEC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569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AF28E-48C1-40AF-B7D5-AFC5BD407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D8002-6229-477D-B859-614ABD02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8CCE9-4F37-4904-A542-8D56A2E99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1E6D7-8137-4CD8-A6DD-5D2607999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751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B45C39-E06F-47CB-AFD4-15B32F8E8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AF1C42-1C9B-4054-8873-2177B32C3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FC03F-6C39-40AA-A2F3-21F171D57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44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3B556-08DB-496F-88E9-4968F9F42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B1A0A-C517-40A1-BE57-08108EC69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A6DB77-1498-48B2-8B97-2347B2B8D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A16420-00A4-4E09-B1F2-FA7E63A34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823F13-F787-48B0-84F5-B162E614B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3F004-0E33-44B7-8A75-21A3B70A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700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98CD8-D4C5-415A-B665-6D9ECEB5A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B8FCDE-91E0-4FCC-B83D-944B548482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BA03DC-7F18-4184-807E-F8066B762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F88245-8B9B-45A5-9C56-620DD603B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1AE4F-88EC-4700-8EFB-43B030775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6E676-DFEF-49DC-B83E-7FBF180AC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164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2D85DE-71CC-420E-BDE2-0EBE7856F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F026D-C529-4621-A53B-4ABF3DE9E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DB72C-7628-4E71-951C-4591C13B9C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1E4BD-CFEF-47AD-A72C-DCFC162E1BF7}" type="datetimeFigureOut">
              <a:rPr lang="es-MX" smtClean="0"/>
              <a:t>29/09/2021</a:t>
            </a:fld>
            <a:endParaRPr lang="es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71BA8-B53E-437E-A12B-BAE4CC534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F0559-C718-4658-B62D-2CA676F91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50ABC-1BCA-4522-894E-8436B27621E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341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hyperlink" Target="https://commons.wikimedia.org/wiki/File:Documentos_por_pagar.svg" TargetMode="External"/><Relationship Id="rId7" Type="http://schemas.openxmlformats.org/officeDocument/2006/relationships/image" Target="../media/image1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Impresora_l%C3%A1ser" TargetMode="External"/><Relationship Id="rId13" Type="http://schemas.openxmlformats.org/officeDocument/2006/relationships/image" Target="../media/image25.emf"/><Relationship Id="rId3" Type="http://schemas.openxmlformats.org/officeDocument/2006/relationships/hyperlink" Target="https://commons.wikimedia.org/wiki/File:Monedas_en_la_mano.JPG" TargetMode="External"/><Relationship Id="rId7" Type="http://schemas.openxmlformats.org/officeDocument/2006/relationships/image" Target="../media/image22.jpg"/><Relationship Id="rId12" Type="http://schemas.openxmlformats.org/officeDocument/2006/relationships/image" Target="../media/image19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lconta.com/2010/05/12/cmo-hacer-un-pagar-15-cosas-que-debes-saber/" TargetMode="External"/><Relationship Id="rId11" Type="http://schemas.openxmlformats.org/officeDocument/2006/relationships/image" Target="../media/image24.emf"/><Relationship Id="rId5" Type="http://schemas.openxmlformats.org/officeDocument/2006/relationships/image" Target="../media/image21.png"/><Relationship Id="rId10" Type="http://schemas.openxmlformats.org/officeDocument/2006/relationships/image" Target="../media/image23.emf"/><Relationship Id="rId4" Type="http://schemas.openxmlformats.org/officeDocument/2006/relationships/image" Target="../media/image9.emf"/><Relationship Id="rId9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8.emf"/><Relationship Id="rId7" Type="http://schemas.openxmlformats.org/officeDocument/2006/relationships/hyperlink" Target="http://www.crookedbrains.net/2012/07/creative-desks-and-cool-desk-designs.html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1.emf"/><Relationship Id="rId5" Type="http://schemas.openxmlformats.org/officeDocument/2006/relationships/image" Target="../media/image26.emf"/><Relationship Id="rId10" Type="http://schemas.openxmlformats.org/officeDocument/2006/relationships/image" Target="../media/image30.emf"/><Relationship Id="rId4" Type="http://schemas.openxmlformats.org/officeDocument/2006/relationships/image" Target="../media/image27.emf"/><Relationship Id="rId9" Type="http://schemas.openxmlformats.org/officeDocument/2006/relationships/hyperlink" Target="http://biosferadefamilia.blogspot.com/2010_06_01_archive.htm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9.emf"/><Relationship Id="rId7" Type="http://schemas.openxmlformats.org/officeDocument/2006/relationships/image" Target="../media/image42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41.png"/><Relationship Id="rId4" Type="http://schemas.openxmlformats.org/officeDocument/2006/relationships/image" Target="../media/image40.emf"/><Relationship Id="rId9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g8aFyQuiy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Esquema_de_mayor.JP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ibertareas.info/registro-de-operaciones-en-libro-diario-y-mayor-utilizando-el-sistema-analitico-contabilidad-1.html" TargetMode="Externa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521471"/>
            <a:ext cx="9144000" cy="1555523"/>
          </a:xfrm>
        </p:spPr>
        <p:txBody>
          <a:bodyPr>
            <a:normAutofit fontScale="90000"/>
          </a:bodyPr>
          <a:lstStyle/>
          <a:p>
            <a:r>
              <a:rPr lang="es-MX" sz="3200" dirty="0"/>
              <a:t>UNIVERSIDAD AUTÓNOMA DEL ESTADO DE MÉXICO</a:t>
            </a:r>
            <a:br>
              <a:rPr lang="es-MX" sz="3200" dirty="0"/>
            </a:br>
            <a:br>
              <a:rPr lang="es-MX" sz="3200" dirty="0"/>
            </a:br>
            <a:br>
              <a:rPr lang="es-MX" sz="3200" dirty="0"/>
            </a:br>
            <a:r>
              <a:rPr lang="es-MX" sz="3200" dirty="0"/>
              <a:t>PLANTEL “DR. PABLO GONZÁLEZ CASANOVA”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351314"/>
            <a:ext cx="9144000" cy="3553098"/>
          </a:xfrm>
        </p:spPr>
        <p:txBody>
          <a:bodyPr>
            <a:normAutofit lnSpcReduction="10000"/>
          </a:bodyPr>
          <a:lstStyle/>
          <a:p>
            <a:endParaRPr lang="es-MX" dirty="0"/>
          </a:p>
          <a:p>
            <a:r>
              <a:rPr lang="es-MX" dirty="0"/>
              <a:t>TUTORIAL</a:t>
            </a:r>
          </a:p>
          <a:p>
            <a:endParaRPr lang="es-MX" dirty="0"/>
          </a:p>
          <a:p>
            <a:r>
              <a:rPr lang="es-MX" dirty="0"/>
              <a:t>POR. XIOMARA RODRÍGUEZ MONDRAGÓN</a:t>
            </a:r>
          </a:p>
          <a:p>
            <a:endParaRPr lang="es-MX" dirty="0"/>
          </a:p>
          <a:p>
            <a:r>
              <a:rPr lang="es-MX" dirty="0"/>
              <a:t>CONTABILIDAD OPTATIVA</a:t>
            </a:r>
          </a:p>
          <a:p>
            <a:endParaRPr lang="es-MX" dirty="0"/>
          </a:p>
          <a:p>
            <a:r>
              <a:rPr lang="es-MX" dirty="0"/>
              <a:t>SEXTO SEMESTRE</a:t>
            </a: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6C794D86-C830-4211-BD35-563EC2B3F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833438"/>
            <a:ext cx="2409825" cy="229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879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20">
            <a:extLst>
              <a:ext uri="{FF2B5EF4-FFF2-40B4-BE49-F238E27FC236}">
                <a16:creationId xmlns:a16="http://schemas.microsoft.com/office/drawing/2014/main" id="{8C3CFF5C-2E0B-449B-8EF9-B07B886A4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303" y="1597209"/>
            <a:ext cx="9613397" cy="1257448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3429000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UNO</a:t>
            </a:r>
          </a:p>
        </p:txBody>
      </p:sp>
    </p:spTree>
    <p:extLst>
      <p:ext uri="{BB962C8B-B14F-4D97-AF65-F5344CB8AC3E}">
        <p14:creationId xmlns:p14="http://schemas.microsoft.com/office/powerpoint/2010/main" val="3320109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2D95C9-854E-481E-AE6F-1DDC057B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0"/>
            <a:ext cx="10424160" cy="812696"/>
          </a:xfrm>
        </p:spPr>
        <p:txBody>
          <a:bodyPr>
            <a:normAutofit fontScale="90000"/>
          </a:bodyPr>
          <a:lstStyle/>
          <a:p>
            <a:r>
              <a:rPr lang="es-MX" dirty="0"/>
              <a:t>APLICACIÓN REGLAS DEL CARGO Y DEL ABONO</a:t>
            </a:r>
          </a:p>
        </p:txBody>
      </p:sp>
      <p:pic>
        <p:nvPicPr>
          <p:cNvPr id="7" name="Marcador de contenido 6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02586679-2C5C-438E-82F0-D0438CE6DD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82762" y="1089043"/>
            <a:ext cx="3402650" cy="1459418"/>
          </a:xfr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5024872-0B13-4744-A66B-C62B9ED2B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2683" y="1239263"/>
            <a:ext cx="2356556" cy="261839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EA5BA67-A41A-4DAB-86B7-D3DC721952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8432" y="4178620"/>
            <a:ext cx="2155180" cy="199952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348B8D2-A059-4213-A06C-1C87D30A9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049" y="4178620"/>
            <a:ext cx="2274913" cy="199952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70B87C34-849F-46F4-ADDC-CA1F188D98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5400" y="2799387"/>
            <a:ext cx="4933917" cy="247832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CFEF30A-5263-450C-B5BC-CF7F6D4B50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9822" y="1537918"/>
            <a:ext cx="453778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54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56">
            <a:extLst>
              <a:ext uri="{FF2B5EF4-FFF2-40B4-BE49-F238E27FC236}">
                <a16:creationId xmlns:a16="http://schemas.microsoft.com/office/drawing/2014/main" id="{4B8CD15C-C7E5-48CE-AA90-96909D808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303" y="1416885"/>
            <a:ext cx="9613397" cy="1618096"/>
          </a:xfrm>
          <a:prstGeom prst="rect">
            <a:avLst/>
          </a:prstGeom>
        </p:spPr>
      </p:pic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3429000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</a:t>
            </a: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DOS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9107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persona, sostener, mano, pequeño&#10;&#10;Descripción generada automáticamente">
            <a:extLst>
              <a:ext uri="{FF2B5EF4-FFF2-40B4-BE49-F238E27FC236}">
                <a16:creationId xmlns:a16="http://schemas.microsoft.com/office/drawing/2014/main" id="{B55A1A6A-5E2D-4334-A6F5-1CECE62737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867740" y="881554"/>
            <a:ext cx="1361117" cy="90854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363D0D6-10D3-40A6-B3FF-7B6193E5F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995" y="0"/>
            <a:ext cx="8734778" cy="684742"/>
          </a:xfrm>
        </p:spPr>
        <p:txBody>
          <a:bodyPr>
            <a:normAutofit fontScale="90000"/>
          </a:bodyPr>
          <a:lstStyle/>
          <a:p>
            <a:r>
              <a:rPr lang="es-MX" dirty="0"/>
              <a:t>REGLAS DEL CARGO Y DEL ABONO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96BD37-3B6B-4BBD-BF6D-5854A13AF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1" y="1127439"/>
            <a:ext cx="1823822" cy="2026469"/>
          </a:xfrm>
          <a:prstGeom prst="rect">
            <a:avLst/>
          </a:prstGeom>
        </p:spPr>
      </p:pic>
      <p:pic>
        <p:nvPicPr>
          <p:cNvPr id="9" name="Imagen 8" descr="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47C5B27F-46F3-4F61-BA70-CEC1BAD2B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317378" y="702958"/>
            <a:ext cx="2487603" cy="1383729"/>
          </a:xfrm>
          <a:prstGeom prst="rect">
            <a:avLst/>
          </a:prstGeom>
        </p:spPr>
      </p:pic>
      <p:pic>
        <p:nvPicPr>
          <p:cNvPr id="6" name="Imagen 5" descr="Impresora sobre mesa de madera&#10;&#10;Descripción generada automáticamente">
            <a:extLst>
              <a:ext uri="{FF2B5EF4-FFF2-40B4-BE49-F238E27FC236}">
                <a16:creationId xmlns:a16="http://schemas.microsoft.com/office/drawing/2014/main" id="{E3C4D1F0-BEC9-4DCB-9CB6-2C7801D15D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513758" y="684742"/>
            <a:ext cx="1520930" cy="1355073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1F029993-3450-451E-8EDC-D3C83C69EE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0608" y="1144309"/>
            <a:ext cx="1823822" cy="202646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0845DDB-A766-4376-9966-1FDA4811AE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00608" y="3891510"/>
            <a:ext cx="1968463" cy="1935656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6EBF0AAB-6EB8-498F-8273-E9CD2BC172B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56349" y="2165142"/>
            <a:ext cx="5587951" cy="293560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699351E2-E547-41F9-8C16-95E7CA7F76B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56349" y="5484796"/>
            <a:ext cx="4068167" cy="684741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251B785E-2E03-45B3-8691-4CBA478A49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5380" y="3891510"/>
            <a:ext cx="1837950" cy="193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64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9">
            <a:extLst>
              <a:ext uri="{FF2B5EF4-FFF2-40B4-BE49-F238E27FC236}">
                <a16:creationId xmlns:a16="http://schemas.microsoft.com/office/drawing/2014/main" id="{BE7FCB1C-C14B-4972-ACF1-2BDB9AE896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303" y="1416885"/>
            <a:ext cx="9613397" cy="1618096"/>
          </a:xfrm>
          <a:prstGeom prst="rect">
            <a:avLst/>
          </a:prstGeom>
        </p:spPr>
      </p:pic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3429000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</a:t>
            </a: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TRES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351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D7FFB2-EC3D-47BE-BC9C-2A95267D3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873" y="252583"/>
            <a:ext cx="7118254" cy="633681"/>
          </a:xfrm>
        </p:spPr>
        <p:txBody>
          <a:bodyPr>
            <a:normAutofit fontScale="90000"/>
          </a:bodyPr>
          <a:lstStyle/>
          <a:p>
            <a:r>
              <a:rPr lang="es-MX" dirty="0"/>
              <a:t>REGLAS DEL CARGO Y DEL ABONO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503BBA-681B-449F-BB73-7A85C9F3A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95" y="1284469"/>
            <a:ext cx="2130962" cy="245880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0C6EAE9-C3D1-4377-8CA1-6C90E4411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360" y="1284470"/>
            <a:ext cx="2212922" cy="245880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077A16C-0582-4185-9E31-228FE31D2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4004" y="4271157"/>
            <a:ext cx="2094566" cy="179201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1DE491E-08A1-454E-8CA2-2380CBF7F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104" y="1027271"/>
            <a:ext cx="4296802" cy="687706"/>
          </a:xfrm>
          <a:prstGeom prst="rect">
            <a:avLst/>
          </a:prstGeom>
        </p:spPr>
      </p:pic>
      <p:pic>
        <p:nvPicPr>
          <p:cNvPr id="12" name="Imagen 11" descr="Imagen que contiene interior, tabla, cuarto, escritorio&#10;&#10;Descripción generada automáticamente">
            <a:extLst>
              <a:ext uri="{FF2B5EF4-FFF2-40B4-BE49-F238E27FC236}">
                <a16:creationId xmlns:a16="http://schemas.microsoft.com/office/drawing/2014/main" id="{7BC08D2B-C8DF-416D-8D2A-9D7EAF3404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448819" y="5167164"/>
            <a:ext cx="2103373" cy="1488006"/>
          </a:xfrm>
          <a:prstGeom prst="rect">
            <a:avLst/>
          </a:prstGeom>
        </p:spPr>
      </p:pic>
      <p:pic>
        <p:nvPicPr>
          <p:cNvPr id="15" name="Imagen 1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95BBEFD6-EBE3-4431-A83A-C7AAF0C542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5673604" y="4825217"/>
            <a:ext cx="1724932" cy="201684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A42CF0B-8A26-4831-897F-00865E9C82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7594" y="4271156"/>
            <a:ext cx="2094565" cy="179201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FB95EDE-C70E-4464-B90C-2FF6F45FC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5955" y="2094740"/>
            <a:ext cx="5107350" cy="262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35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940B183-BD4E-48AE-9E14-013869D08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303" y="1680493"/>
            <a:ext cx="9613397" cy="1090881"/>
          </a:xfrm>
          <a:prstGeom prst="rect">
            <a:avLst/>
          </a:prstGeom>
        </p:spPr>
      </p:pic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3429000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</a:t>
            </a: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CUATRO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4663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C43C5A-92BB-4889-A066-0D7F2065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191"/>
            <a:ext cx="10515600" cy="730781"/>
          </a:xfrm>
        </p:spPr>
        <p:txBody>
          <a:bodyPr/>
          <a:lstStyle/>
          <a:p>
            <a:r>
              <a:rPr lang="es-MX"/>
              <a:t>REGLAS DEL CARGO Y DEL ABONO</a:t>
            </a: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9A8AF20-9440-421C-AA77-286F3E29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26" y="1673578"/>
            <a:ext cx="2348857" cy="208122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AA070F3-2D7C-425D-9D6C-8AA770CE5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26" y="4076169"/>
            <a:ext cx="1714500" cy="16859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07968B5-2AB3-4353-B4BD-8A449F367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172" y="4076169"/>
            <a:ext cx="1714500" cy="168592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9258E23-DFF4-4ABA-8832-39D34AA45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386" y="4076169"/>
            <a:ext cx="1809750" cy="16859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362B693-F02E-4CC5-BFB6-585D092320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3422" y="1690688"/>
            <a:ext cx="1868259" cy="20812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F3AC961-A03D-4880-AE6B-DC3B6542C0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4600" y="1123601"/>
            <a:ext cx="4973450" cy="25539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1BB6A3D-C921-4E7A-B392-F92FC7BA72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902" y="4277074"/>
            <a:ext cx="4409898" cy="5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55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10">
            <a:extLst>
              <a:ext uri="{FF2B5EF4-FFF2-40B4-BE49-F238E27FC236}">
                <a16:creationId xmlns:a16="http://schemas.microsoft.com/office/drawing/2014/main" id="{3D65F7FD-7ED5-47D0-B52A-7616659B7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9303" y="1680493"/>
            <a:ext cx="9613397" cy="1090881"/>
          </a:xfrm>
          <a:prstGeom prst="rect">
            <a:avLst/>
          </a:prstGeom>
        </p:spPr>
      </p:pic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4" y="3429000"/>
            <a:ext cx="8921672" cy="17133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CINCO</a:t>
            </a:r>
          </a:p>
        </p:txBody>
      </p:sp>
    </p:spTree>
    <p:extLst>
      <p:ext uri="{BB962C8B-B14F-4D97-AF65-F5344CB8AC3E}">
        <p14:creationId xmlns:p14="http://schemas.microsoft.com/office/powerpoint/2010/main" val="1145637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10443E-BF3F-4B88-A3B4-38CA66B43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067" y="105481"/>
            <a:ext cx="10515600" cy="583142"/>
          </a:xfrm>
        </p:spPr>
        <p:txBody>
          <a:bodyPr>
            <a:normAutofit fontScale="90000"/>
          </a:bodyPr>
          <a:lstStyle/>
          <a:p>
            <a:r>
              <a:rPr lang="es-MX" dirty="0"/>
              <a:t>REGLAS DEL CARGO Y DEL ABONO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F41607-1070-4C7D-B4F5-29026021A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06" y="799337"/>
            <a:ext cx="2251591" cy="187613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46BCDD5-E0AA-49FD-864E-BB31EF90E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95" y="2844976"/>
            <a:ext cx="2013926" cy="187613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55190EF-C271-4446-A649-2A7E825E9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706" y="3850892"/>
            <a:ext cx="1672197" cy="174043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304D943-0AAC-44D8-AE16-EB73EA947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078" y="1723284"/>
            <a:ext cx="1829452" cy="190436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8EE9695-0BF4-4FE5-8DDD-23B8523C8B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3038" y="2608692"/>
            <a:ext cx="1926028" cy="19043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F518A7D-818A-410D-BB32-88CD4B68B2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6966" y="4748706"/>
            <a:ext cx="1714500" cy="174043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79B4FDB-9E4C-49DC-8F1F-00DF4EADD3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8947" y="1546578"/>
            <a:ext cx="4841697" cy="23842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9D0AA7E-5061-43AA-8FBC-C5263163A4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2530" y="4207156"/>
            <a:ext cx="4529203" cy="51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6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s-MX" sz="5400"/>
              <a:t>MÓDULO DOS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s-MX" sz="2200" dirty="0"/>
              <a:t>2.3.2 Registro contable procedimiento analítico</a:t>
            </a:r>
          </a:p>
          <a:p>
            <a:endParaRPr lang="es-MX" sz="2200" dirty="0"/>
          </a:p>
          <a:p>
            <a:r>
              <a:rPr lang="es-MX" sz="2200" dirty="0"/>
              <a:t>Repaso de partida doble</a:t>
            </a:r>
          </a:p>
          <a:p>
            <a:r>
              <a:rPr lang="es-MX" sz="2200" dirty="0"/>
              <a:t>Ejemplos </a:t>
            </a:r>
          </a:p>
          <a:p>
            <a:endParaRPr lang="es-MX" sz="2200" dirty="0"/>
          </a:p>
        </p:txBody>
      </p:sp>
      <p:pic>
        <p:nvPicPr>
          <p:cNvPr id="2050" name="Picture 2" descr="La importancia de la Contabilidad - ICEI Formación">
            <a:extLst>
              <a:ext uri="{FF2B5EF4-FFF2-40B4-BE49-F238E27FC236}">
                <a16:creationId xmlns:a16="http://schemas.microsoft.com/office/drawing/2014/main" id="{EE9BB253-7F2D-4FDD-A30D-E0E85F918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31944"/>
            <a:ext cx="6903720" cy="459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34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1" y="1008993"/>
            <a:ext cx="9231410" cy="35420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SEIS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58BAB-60E6-4CB0-A423-D63F1EDA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1" y="4582814"/>
            <a:ext cx="7132335" cy="13126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Combinaciones</a:t>
            </a:r>
            <a:r>
              <a: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4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pago</a:t>
            </a:r>
            <a:r>
              <a: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registrar una </a:t>
            </a:r>
            <a:r>
              <a:rPr lang="en-US" sz="2400" b="1" dirty="0"/>
              <a:t>VENTA</a:t>
            </a:r>
            <a:r>
              <a: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206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1C5585-253A-4D0B-AE5E-2EC4B4BD6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947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US" sz="36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Combinaciones</a:t>
            </a:r>
            <a:r>
              <a:rPr lang="en-US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36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pago</a:t>
            </a:r>
            <a:r>
              <a:rPr lang="en-US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registrar una </a:t>
            </a:r>
            <a:r>
              <a:rPr lang="en-US" sz="36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venta</a:t>
            </a:r>
            <a:r>
              <a:rPr lang="en-US" sz="36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s-MX" sz="36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6EBD23A-801C-4CBC-B934-C987811F2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1812607"/>
            <a:ext cx="4924425" cy="28670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7FDAFBA-9004-4600-BA5C-93A466E4C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2136456"/>
            <a:ext cx="4924425" cy="22193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A838448-C905-455B-A95F-F225C1134C56}"/>
              </a:ext>
            </a:extLst>
          </p:cNvPr>
          <p:cNvSpPr txBox="1"/>
          <p:nvPr/>
        </p:nvSpPr>
        <p:spPr>
          <a:xfrm flipH="1">
            <a:off x="752474" y="5055686"/>
            <a:ext cx="4924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Combinaciones de pago para registrar una venta </a:t>
            </a:r>
          </a:p>
          <a:p>
            <a:endParaRPr lang="es-MX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F30B65-F927-46DC-9594-658BDBC3AB74}"/>
              </a:ext>
            </a:extLst>
          </p:cNvPr>
          <p:cNvSpPr txBox="1"/>
          <p:nvPr/>
        </p:nvSpPr>
        <p:spPr>
          <a:xfrm>
            <a:off x="7810499" y="1627941"/>
            <a:ext cx="218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1. CON CAJA</a:t>
            </a:r>
          </a:p>
        </p:txBody>
      </p:sp>
    </p:spTree>
    <p:extLst>
      <p:ext uri="{BB962C8B-B14F-4D97-AF65-F5344CB8AC3E}">
        <p14:creationId xmlns:p14="http://schemas.microsoft.com/office/powerpoint/2010/main" val="3821504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695EC-D966-4B95-80AC-4F6F26FC7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Combinaciones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pago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registrar una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venta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s-MX" sz="2800" dirty="0"/>
          </a:p>
        </p:txBody>
      </p:sp>
      <p:pic>
        <p:nvPicPr>
          <p:cNvPr id="4" name="Imagen 8">
            <a:extLst>
              <a:ext uri="{FF2B5EF4-FFF2-40B4-BE49-F238E27FC236}">
                <a16:creationId xmlns:a16="http://schemas.microsoft.com/office/drawing/2014/main" id="{DA395D31-1039-43CB-9C73-A3F751737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937" y="2601119"/>
            <a:ext cx="4924425" cy="22288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C4409F9-9C32-4C3F-BC76-A89D37540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75" y="2591594"/>
            <a:ext cx="4924425" cy="2238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36C048-A933-487F-93FF-1FA955886144}"/>
              </a:ext>
            </a:extLst>
          </p:cNvPr>
          <p:cNvSpPr txBox="1"/>
          <p:nvPr/>
        </p:nvSpPr>
        <p:spPr>
          <a:xfrm>
            <a:off x="1114424" y="2066091"/>
            <a:ext cx="218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2.  CON BANCOS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751AF-826D-4CD7-B2BD-22695FA26A9A}"/>
              </a:ext>
            </a:extLst>
          </p:cNvPr>
          <p:cNvSpPr txBox="1"/>
          <p:nvPr/>
        </p:nvSpPr>
        <p:spPr>
          <a:xfrm>
            <a:off x="6553199" y="1956475"/>
            <a:ext cx="388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3. CON DOCUMENTOS POR COBRAR </a:t>
            </a:r>
          </a:p>
        </p:txBody>
      </p:sp>
    </p:spTree>
    <p:extLst>
      <p:ext uri="{BB962C8B-B14F-4D97-AF65-F5344CB8AC3E}">
        <p14:creationId xmlns:p14="http://schemas.microsoft.com/office/powerpoint/2010/main" val="2828073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D33DF-C709-4FC4-A1B4-1B8680FC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es-MX" sz="3200" dirty="0"/>
              <a:t>REGLAS DEL CARGO Y ABONO (ASIENTOS CONTABLES)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0EC974F-F6E9-4EE4-95DD-21690046F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93703"/>
            <a:ext cx="4924425" cy="28670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66C472A-643E-4911-A46A-AFBDD34C3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581" y="3630785"/>
            <a:ext cx="4924425" cy="264795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83F51F6-A08E-4030-90D2-EF174924FB20}"/>
              </a:ext>
            </a:extLst>
          </p:cNvPr>
          <p:cNvSpPr/>
          <p:nvPr/>
        </p:nvSpPr>
        <p:spPr>
          <a:xfrm>
            <a:off x="861207" y="5008903"/>
            <a:ext cx="484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Combinaciones de pago para registrar una venta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8DAA6-91A7-4E66-B092-1488799FF441}"/>
              </a:ext>
            </a:extLst>
          </p:cNvPr>
          <p:cNvSpPr txBox="1"/>
          <p:nvPr/>
        </p:nvSpPr>
        <p:spPr>
          <a:xfrm>
            <a:off x="6983143" y="2708615"/>
            <a:ext cx="3543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5. CON DOCUMENTOS POR COBRAR</a:t>
            </a:r>
          </a:p>
          <a:p>
            <a:r>
              <a:rPr lang="es-MX" dirty="0"/>
              <a:t>CAJA Y BANCOS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823DA5-1486-4EE4-B6F8-3F5EAAD8D73A}"/>
              </a:ext>
            </a:extLst>
          </p:cNvPr>
          <p:cNvSpPr txBox="1"/>
          <p:nvPr/>
        </p:nvSpPr>
        <p:spPr>
          <a:xfrm>
            <a:off x="1066800" y="123224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4. CON CLIENTES </a:t>
            </a:r>
          </a:p>
        </p:txBody>
      </p:sp>
    </p:spTree>
    <p:extLst>
      <p:ext uri="{BB962C8B-B14F-4D97-AF65-F5344CB8AC3E}">
        <p14:creationId xmlns:p14="http://schemas.microsoft.com/office/powerpoint/2010/main" val="29364355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1" y="1008993"/>
            <a:ext cx="9231410" cy="35420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EJEMPLO SIETE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58BAB-60E6-4CB0-A423-D63F1EDA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1" y="4582814"/>
            <a:ext cx="7132335" cy="13126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Combinaciones</a:t>
            </a:r>
            <a:r>
              <a: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pago</a:t>
            </a:r>
            <a:r>
              <a:rPr lang="en-US" sz="2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registrar una COMPRA </a:t>
            </a:r>
          </a:p>
        </p:txBody>
      </p:sp>
    </p:spTree>
    <p:extLst>
      <p:ext uri="{BB962C8B-B14F-4D97-AF65-F5344CB8AC3E}">
        <p14:creationId xmlns:p14="http://schemas.microsoft.com/office/powerpoint/2010/main" val="134009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3245F62-CCC4-49E4-B95B-EA6C1E790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07D33DF-C709-4FC4-A1B4-1B8680FC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3577456"/>
            <a:ext cx="10909640" cy="16878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Combinaciones</a:t>
            </a:r>
            <a:r>
              <a:rPr lang="en-US" sz="5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5600" b="1" dirty="0" err="1"/>
              <a:t>pago</a:t>
            </a:r>
            <a:r>
              <a:rPr lang="en-US" sz="5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para </a:t>
            </a:r>
            <a:r>
              <a:rPr lang="en-US" sz="5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el</a:t>
            </a:r>
            <a:r>
              <a:rPr lang="en-US" sz="5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registro de una </a:t>
            </a:r>
            <a:r>
              <a:rPr lang="en-US" sz="5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compra</a:t>
            </a:r>
            <a:r>
              <a:rPr lang="en-US" sz="5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en-US" sz="5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762C204-D1F6-4BF5-9D97-6651CA69D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233" y="591670"/>
            <a:ext cx="5228937" cy="2742004"/>
          </a:xfrm>
          <a:prstGeom prst="rect">
            <a:avLst/>
          </a:prstGeom>
        </p:spPr>
      </p:pic>
      <p:sp>
        <p:nvSpPr>
          <p:cNvPr id="16" name="sketch line">
            <a:extLst>
              <a:ext uri="{FF2B5EF4-FFF2-40B4-BE49-F238E27FC236}">
                <a16:creationId xmlns:a16="http://schemas.microsoft.com/office/drawing/2014/main" id="{E6C0DD6B-6AA3-448F-9B99-8386295BC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5509052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44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6E1CD-3A5D-4D4C-B505-1748BAAF8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100" b="1" dirty="0"/>
              <a:t>Combinaciones de pago para el registro de una compra </a:t>
            </a:r>
            <a:endParaRPr lang="es-MX" dirty="0"/>
          </a:p>
        </p:txBody>
      </p:sp>
      <p:pic>
        <p:nvPicPr>
          <p:cNvPr id="4" name="Imagen 10">
            <a:extLst>
              <a:ext uri="{FF2B5EF4-FFF2-40B4-BE49-F238E27FC236}">
                <a16:creationId xmlns:a16="http://schemas.microsoft.com/office/drawing/2014/main" id="{9D8EA69F-70D5-4C9A-A5D3-A3CD31525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425" y="2328862"/>
            <a:ext cx="5419725" cy="2200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7936D6-C2F8-4631-B0AD-A620AF37C6E9}"/>
              </a:ext>
            </a:extLst>
          </p:cNvPr>
          <p:cNvSpPr txBox="1"/>
          <p:nvPr/>
        </p:nvSpPr>
        <p:spPr>
          <a:xfrm>
            <a:off x="3143250" y="16906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1. CON DOCUMENTOS POR PAGAR </a:t>
            </a:r>
          </a:p>
        </p:txBody>
      </p:sp>
    </p:spTree>
    <p:extLst>
      <p:ext uri="{BB962C8B-B14F-4D97-AF65-F5344CB8AC3E}">
        <p14:creationId xmlns:p14="http://schemas.microsoft.com/office/powerpoint/2010/main" val="1666405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3315D-F928-4A58-94AB-58BB495E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/>
              <a:t>Combinaciones de pago para el registro de una compra </a:t>
            </a:r>
            <a:endParaRPr lang="es-MX" sz="2800" dirty="0"/>
          </a:p>
        </p:txBody>
      </p:sp>
      <p:pic>
        <p:nvPicPr>
          <p:cNvPr id="4" name="Imagen 9">
            <a:extLst>
              <a:ext uri="{FF2B5EF4-FFF2-40B4-BE49-F238E27FC236}">
                <a16:creationId xmlns:a16="http://schemas.microsoft.com/office/drawing/2014/main" id="{164FB409-6178-439F-BB9D-CBC701D20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687" y="2831121"/>
            <a:ext cx="6493568" cy="26362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F1D5FE-2E54-47FE-89EE-D1A82A84E064}"/>
              </a:ext>
            </a:extLst>
          </p:cNvPr>
          <p:cNvSpPr txBox="1"/>
          <p:nvPr/>
        </p:nvSpPr>
        <p:spPr>
          <a:xfrm>
            <a:off x="1857375" y="207623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1. CON BANCOS</a:t>
            </a:r>
          </a:p>
        </p:txBody>
      </p:sp>
    </p:spTree>
    <p:extLst>
      <p:ext uri="{BB962C8B-B14F-4D97-AF65-F5344CB8AC3E}">
        <p14:creationId xmlns:p14="http://schemas.microsoft.com/office/powerpoint/2010/main" val="768368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kern="1200" dirty="0">
                <a:latin typeface="+mj-lt"/>
                <a:ea typeface="+mj-ea"/>
                <a:cs typeface="+mj-cs"/>
              </a:rPr>
              <a:t>EJEMPLO OCHO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58BAB-60E6-4CB0-A423-D63F1EDA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 sz="2400" b="1" dirty="0"/>
              <a:t>Combinaciones de pago para el registro de la Adquisición de un activo fijo </a:t>
            </a:r>
          </a:p>
          <a:p>
            <a:pPr marL="0" indent="0">
              <a:buNone/>
            </a:pPr>
            <a:endParaRPr lang="en-US" sz="2400" b="1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64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D33DF-C709-4FC4-A1B4-1B8680FC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es-MX" sz="3200" dirty="0"/>
              <a:t>REGLAS DEL CARGO Y ABONO (ASIENTOS CONTABLES)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D0EDBD0-EB87-4370-8D7C-E0BE4733A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32" y="1127613"/>
            <a:ext cx="5467350" cy="291465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D5DD1BAD-4253-4CB6-976C-8171CEF4A6EA}"/>
              </a:ext>
            </a:extLst>
          </p:cNvPr>
          <p:cNvSpPr/>
          <p:nvPr/>
        </p:nvSpPr>
        <p:spPr>
          <a:xfrm>
            <a:off x="41073" y="4255476"/>
            <a:ext cx="45087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Combinaciones de pago para el registro de la </a:t>
            </a:r>
          </a:p>
          <a:p>
            <a:r>
              <a:rPr lang="es-MX" b="1" dirty="0"/>
              <a:t>Adquisición de un activo fijo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050AAEE-C3CD-4B4A-99C0-D9933C889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799" y="2354799"/>
            <a:ext cx="53054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2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790221" y="1260902"/>
            <a:ext cx="103970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ctr" hangingPunct="1"/>
            <a:r>
              <a:rPr lang="es-ES" altLang="es-MX" sz="1600" b="1" dirty="0"/>
              <a:t>CONSISTE EN REGISTRAR, POR MEDIO DE CARGOS Y ABONOS LOS EFECTOS QUE PRODUCEN LAS OPERACIONES EN LOS DIFERENTES ELEMENTOS DEL BALANCE, DE TAL MANERA QUE SIEMPRE SUBSISTA LA IGUALDAD ENTRE EL ACTIVO, PASIVO Y CAPITAL</a:t>
            </a:r>
            <a:r>
              <a:rPr lang="es-ES" altLang="es-MX" sz="1600" dirty="0"/>
              <a:t>. (</a:t>
            </a:r>
            <a:r>
              <a:rPr lang="es-MX" sz="1200" dirty="0"/>
              <a:t>Lara, E.,2017). </a:t>
            </a:r>
            <a:endParaRPr lang="es-ES" altLang="es-MX" sz="1200" b="1" dirty="0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524001" y="5661026"/>
            <a:ext cx="396081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es-MX" sz="2000" b="1" dirty="0"/>
          </a:p>
        </p:txBody>
      </p:sp>
      <p:sp>
        <p:nvSpPr>
          <p:cNvPr id="45062" name="Rectangle 8"/>
          <p:cNvSpPr>
            <a:spLocks noChangeArrowheads="1"/>
          </p:cNvSpPr>
          <p:nvPr/>
        </p:nvSpPr>
        <p:spPr bwMode="auto">
          <a:xfrm>
            <a:off x="6672263" y="5445125"/>
            <a:ext cx="374491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es-MX" sz="2000" b="1" dirty="0"/>
          </a:p>
        </p:txBody>
      </p:sp>
      <p:pic>
        <p:nvPicPr>
          <p:cNvPr id="45063" name="Picture 9" descr="MCj0344103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865" y="2468372"/>
            <a:ext cx="3303898" cy="235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Rectangle 10"/>
          <p:cNvSpPr>
            <a:spLocks noChangeArrowheads="1"/>
          </p:cNvSpPr>
          <p:nvPr/>
        </p:nvSpPr>
        <p:spPr bwMode="auto">
          <a:xfrm>
            <a:off x="3432175" y="188913"/>
            <a:ext cx="511175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400" b="1" dirty="0">
                <a:latin typeface="Arial Unicode MS" pitchFamily="34" charset="-128"/>
                <a:ea typeface="Arial Unicode MS" pitchFamily="34" charset="-128"/>
              </a:rPr>
              <a:t>PARTIDA DOBLE</a:t>
            </a:r>
            <a:endParaRPr lang="es-ES" altLang="es-MX" sz="2400" b="1" dirty="0">
              <a:latin typeface="Arial Unicode MS" pitchFamily="34" charset="-128"/>
              <a:ea typeface="Arial Unicode MS" pitchFamily="34" charset="-128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B5BEBC7-5BC4-457C-A6F0-A08CB8537826}"/>
              </a:ext>
            </a:extLst>
          </p:cNvPr>
          <p:cNvSpPr/>
          <p:nvPr/>
        </p:nvSpPr>
        <p:spPr>
          <a:xfrm>
            <a:off x="2506133" y="530134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b="1" dirty="0"/>
              <a:t>ACTIVO     =   PASIVO + CAPITAL</a:t>
            </a:r>
          </a:p>
          <a:p>
            <a:pPr algn="ctr"/>
            <a:r>
              <a:rPr lang="es-MX" altLang="es-MX" b="1" dirty="0"/>
              <a:t>100,000   =    20,000 +  80,000</a:t>
            </a:r>
            <a:endParaRPr lang="es-ES" altLang="es-MX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E82A9B5-19ED-40E0-9F20-1E024CD0C012}"/>
              </a:ext>
            </a:extLst>
          </p:cNvPr>
          <p:cNvSpPr/>
          <p:nvPr/>
        </p:nvSpPr>
        <p:spPr>
          <a:xfrm>
            <a:off x="4004893" y="6453189"/>
            <a:ext cx="3098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Xiomara Rodríguez Mondragón</a:t>
            </a:r>
          </a:p>
        </p:txBody>
      </p:sp>
    </p:spTree>
    <p:extLst>
      <p:ext uri="{BB962C8B-B14F-4D97-AF65-F5344CB8AC3E}">
        <p14:creationId xmlns:p14="http://schemas.microsoft.com/office/powerpoint/2010/main" val="3748446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kern="1200" dirty="0">
                <a:latin typeface="+mj-lt"/>
                <a:ea typeface="+mj-ea"/>
                <a:cs typeface="+mj-cs"/>
              </a:rPr>
              <a:t>EJEMPLO </a:t>
            </a:r>
            <a:r>
              <a:rPr lang="en-US" sz="7200" dirty="0"/>
              <a:t>NUEVE</a:t>
            </a:r>
            <a:endParaRPr lang="en-US" sz="72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58BAB-60E6-4CB0-A423-D63F1EDA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s-MX" sz="2400" b="1" dirty="0"/>
              <a:t>Combinaciones de pago para el registro de  las cuentas de gastos </a:t>
            </a:r>
          </a:p>
          <a:p>
            <a:pPr marL="0" indent="0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64661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D33DF-C709-4FC4-A1B4-1B8680FC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es-MX" sz="3200" dirty="0"/>
              <a:t>REGLAS DEL CARGO Y ABONO (ASIENTOS CONTABLES)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ED8A121-6753-4140-AD90-A3D0F9F92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98" y="1487365"/>
            <a:ext cx="6499353" cy="2943958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0C85A735-3DFD-4908-AD91-BDB619D0090F}"/>
              </a:ext>
            </a:extLst>
          </p:cNvPr>
          <p:cNvSpPr/>
          <p:nvPr/>
        </p:nvSpPr>
        <p:spPr>
          <a:xfrm>
            <a:off x="3181582" y="4634956"/>
            <a:ext cx="6337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Combinaciones de pago para el registro de  las cuentas de gastos </a:t>
            </a:r>
          </a:p>
        </p:txBody>
      </p:sp>
    </p:spTree>
    <p:extLst>
      <p:ext uri="{BB962C8B-B14F-4D97-AF65-F5344CB8AC3E}">
        <p14:creationId xmlns:p14="http://schemas.microsoft.com/office/powerpoint/2010/main" val="1215455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21A68-2DE5-4297-88D1-327C9E39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kern="1200" dirty="0">
                <a:latin typeface="+mj-lt"/>
                <a:ea typeface="+mj-ea"/>
                <a:cs typeface="+mj-cs"/>
              </a:rPr>
              <a:t>EJEMPLO </a:t>
            </a:r>
            <a:r>
              <a:rPr lang="en-US" sz="7200" dirty="0"/>
              <a:t>DIEZ</a:t>
            </a:r>
            <a:endParaRPr lang="en-US" sz="72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58BAB-60E6-4CB0-A423-D63F1EDA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MX" sz="2400" b="1" dirty="0"/>
              <a:t>Combinaciones de cuentas para registrar las devoluciones</a:t>
            </a:r>
          </a:p>
          <a:p>
            <a:r>
              <a:rPr lang="es-MX" sz="2400" b="1" dirty="0"/>
              <a:t> o rebajas sobre ventas</a:t>
            </a:r>
          </a:p>
          <a:p>
            <a:pPr marL="0" indent="0">
              <a:buNone/>
            </a:pP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08696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D33DF-C709-4FC4-A1B4-1B8680FC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es-MX" sz="3200" dirty="0"/>
              <a:t>REGLAS DEL CARGO Y ABONO (ASIENTOS CONTABLES)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4BB6B09-43CA-4E47-A95A-C394DF916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56" y="1235173"/>
            <a:ext cx="5467350" cy="295275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5D4E619-F391-4112-AB14-8A7CCE69E458}"/>
              </a:ext>
            </a:extLst>
          </p:cNvPr>
          <p:cNvSpPr/>
          <p:nvPr/>
        </p:nvSpPr>
        <p:spPr>
          <a:xfrm>
            <a:off x="462662" y="4637035"/>
            <a:ext cx="5679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Combinaciones de cuentas para registrar las devoluciones</a:t>
            </a:r>
          </a:p>
          <a:p>
            <a:r>
              <a:rPr lang="es-MX" b="1" dirty="0"/>
              <a:t> o rebajas sobre ventas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163D0E-F6E7-4DAD-A611-2933C6D4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998" y="1190625"/>
            <a:ext cx="5305425" cy="223837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FD69EA7-2868-4C1C-8E01-F928B5255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9997" y="3713692"/>
            <a:ext cx="5305425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99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D9074-168D-4494-8CCA-B47C31099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Referencias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267CA-9F0A-4E41-A925-24E1563EF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Lara, E. (2017). Primer curso de contabilidad. México, </a:t>
            </a:r>
            <a:r>
              <a:rPr lang="es-MX" dirty="0" err="1"/>
              <a:t>Ed.Trillas</a:t>
            </a:r>
            <a:endParaRPr lang="es-MX" dirty="0"/>
          </a:p>
          <a:p>
            <a:r>
              <a:rPr lang="es-MX" dirty="0"/>
              <a:t>Imágenes tomadas de Google .</a:t>
            </a:r>
            <a:r>
              <a:rPr lang="es-MX" dirty="0" err="1"/>
              <a:t>com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73265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8CF39-FC3B-45EF-B882-988E1B5C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GUION EXPLICATIVO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464E0-0402-46B8-821C-BD6F8B44FF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El material visual se encuentra integrado por los temas de la optativa de contabilidad que se imparte en el sexto semestre del CBU 2015.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Se desarrollan los términos necesarios para que los estudiantes comprendan el uso y aplicación de las reglas del cargo y abono, además de la partida doble base fundamental de la asignatura.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Se recomienda visualizar el siguiente video: </a:t>
            </a:r>
            <a:r>
              <a:rPr lang="es-MX" dirty="0">
                <a:hlinkClick r:id="rId2"/>
              </a:rPr>
              <a:t>https://www.youtube.com/watch?v=Cg8aFyQuiyk</a:t>
            </a: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Este documento representa un apoyo al estudiante para identificar, retroalimentar y visualizar los temas del modulo II del programa de estudios de la asignatura. 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633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B069F0-1F8B-4DF0-9745-A0421A91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Ecuación general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Aprender Contabilidad – La teoría del Cargo y el Abono Ejemplo -  EXCELCONTABLEX.COM">
            <a:extLst>
              <a:ext uri="{FF2B5EF4-FFF2-40B4-BE49-F238E27FC236}">
                <a16:creationId xmlns:a16="http://schemas.microsoft.com/office/drawing/2014/main" id="{12A582E8-ADFD-4398-8BDA-31CE8E6EE1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46376"/>
            <a:ext cx="7214616" cy="453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998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931017" y="660788"/>
            <a:ext cx="6927358" cy="58338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MX" sz="4000" dirty="0"/>
              <a:t>REGLAS DEL CARGO Y ABONO</a:t>
            </a:r>
            <a:r>
              <a:rPr lang="es-ES" altLang="es-MX" sz="4800" dirty="0"/>
              <a:t> </a:t>
            </a:r>
            <a:r>
              <a:rPr lang="es-ES" altLang="es-MX" sz="1300" dirty="0"/>
              <a:t>(</a:t>
            </a:r>
            <a:r>
              <a:rPr lang="es-MX" sz="1300" dirty="0"/>
              <a:t>Lara, E.,2017). </a:t>
            </a:r>
            <a:endParaRPr lang="es-ES" altLang="es-MX" sz="1300" dirty="0"/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2076804" y="1426905"/>
            <a:ext cx="26638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dirty="0"/>
              <a:t>SE DEBE CARGAR</a:t>
            </a:r>
            <a:endParaRPr lang="es-ES" altLang="es-MX" sz="2800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5791838" y="1583189"/>
            <a:ext cx="4464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2000" dirty="0"/>
              <a:t>CUANDO AUMENTA EL ACTIVO</a:t>
            </a:r>
          </a:p>
          <a:p>
            <a:pPr eaLnBrk="1" hangingPunct="1">
              <a:buFontTx/>
              <a:buChar char="•"/>
            </a:pPr>
            <a:r>
              <a:rPr lang="es-MX" altLang="es-MX" sz="2000" dirty="0"/>
              <a:t>CUANDO DISMINUYE EL PASIVO</a:t>
            </a:r>
          </a:p>
          <a:p>
            <a:pPr eaLnBrk="1" hangingPunct="1">
              <a:buFontTx/>
              <a:buChar char="•"/>
            </a:pPr>
            <a:r>
              <a:rPr lang="es-MX" altLang="es-MX" sz="2000" dirty="0"/>
              <a:t>CUANDO DISMINUYE EL CAPITAL</a:t>
            </a:r>
          </a:p>
          <a:p>
            <a:pPr eaLnBrk="1" hangingPunct="1"/>
            <a:endParaRPr lang="es-ES" altLang="es-MX" sz="20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E072E06-98E3-453E-AF09-D48C07A0C49C}"/>
              </a:ext>
            </a:extLst>
          </p:cNvPr>
          <p:cNvSpPr/>
          <p:nvPr/>
        </p:nvSpPr>
        <p:spPr>
          <a:xfrm>
            <a:off x="571854" y="6529494"/>
            <a:ext cx="3151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Xiomara Rodríguez Mondragón</a:t>
            </a:r>
          </a:p>
        </p:txBody>
      </p:sp>
      <p:pic>
        <p:nvPicPr>
          <p:cNvPr id="1030" name="Picture 6" descr="Cargos, abonos y contabilidad por partida doble">
            <a:extLst>
              <a:ext uri="{FF2B5EF4-FFF2-40B4-BE49-F238E27FC236}">
                <a16:creationId xmlns:a16="http://schemas.microsoft.com/office/drawing/2014/main" id="{4E3224BC-3AE9-4039-B8F0-E52B0D1040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0"/>
          <a:stretch/>
        </p:blipFill>
        <p:spPr bwMode="auto">
          <a:xfrm>
            <a:off x="886179" y="3577968"/>
            <a:ext cx="10283855" cy="287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44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6EB78-AEE7-428F-8FB7-817036F24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z="4400" dirty="0"/>
              <a:t>REGLAS DEL CARGO Y ABONO</a:t>
            </a:r>
            <a:r>
              <a:rPr lang="es-MX" dirty="0"/>
              <a:t> Lara, E. (2017).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EF970A5-1600-4900-AC22-C232E1377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544" y="1587603"/>
            <a:ext cx="26638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2800" dirty="0"/>
              <a:t>SE DEBE ABONAR</a:t>
            </a:r>
            <a:endParaRPr lang="es-ES" altLang="es-MX" sz="2800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808A77F-D81F-403D-92DF-EEF3897E7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608" y="1714702"/>
            <a:ext cx="44640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s-MX" altLang="es-MX" sz="2000" dirty="0"/>
              <a:t>CUANDO DISMINUYE EL ACTIVO</a:t>
            </a:r>
          </a:p>
          <a:p>
            <a:pPr eaLnBrk="1" hangingPunct="1">
              <a:buFontTx/>
              <a:buChar char="•"/>
            </a:pPr>
            <a:r>
              <a:rPr lang="es-MX" altLang="es-MX" sz="2000" dirty="0"/>
              <a:t>CUANDO AUMENTA EL PASIVO</a:t>
            </a:r>
          </a:p>
          <a:p>
            <a:pPr eaLnBrk="1" hangingPunct="1">
              <a:buFontTx/>
              <a:buChar char="•"/>
            </a:pPr>
            <a:r>
              <a:rPr lang="es-MX" altLang="es-MX" sz="2000" dirty="0"/>
              <a:t>CUANDO AUMENTA EL CAPITAL</a:t>
            </a:r>
          </a:p>
          <a:p>
            <a:pPr eaLnBrk="1" hangingPunct="1"/>
            <a:endParaRPr lang="es-ES" altLang="es-MX" sz="2000" dirty="0"/>
          </a:p>
        </p:txBody>
      </p:sp>
      <p:pic>
        <p:nvPicPr>
          <p:cNvPr id="6" name="Picture 6" descr="Cargos, abonos y contabilidad por partida doble">
            <a:extLst>
              <a:ext uri="{FF2B5EF4-FFF2-40B4-BE49-F238E27FC236}">
                <a16:creationId xmlns:a16="http://schemas.microsoft.com/office/drawing/2014/main" id="{0E65ECD0-B72F-46D7-BB75-8F20D09D19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0"/>
          <a:stretch/>
        </p:blipFill>
        <p:spPr bwMode="auto">
          <a:xfrm>
            <a:off x="954072" y="3370464"/>
            <a:ext cx="10283855" cy="287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36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39F217-C22C-4FB0-9C5F-72C62BA2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es-MX" sz="4600" b="1" dirty="0"/>
              <a:t>“ A TODO CARGO CORRESPONDE UN ABONO POR LA MISMA CANTIDAD”</a:t>
            </a:r>
            <a:endParaRPr lang="en-US" sz="4600" dirty="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3" descr="Imagen que contiene pájaro&#10;&#10;Descripción generada automáticamente">
            <a:extLst>
              <a:ext uri="{FF2B5EF4-FFF2-40B4-BE49-F238E27FC236}">
                <a16:creationId xmlns:a16="http://schemas.microsoft.com/office/drawing/2014/main" id="{A740AFD4-9355-4BCC-A85E-EAE64FB0E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324356" y="2642616"/>
            <a:ext cx="3605784" cy="3605784"/>
          </a:xfrm>
          <a:prstGeom prst="rect">
            <a:avLst/>
          </a:prstGeom>
        </p:spPr>
      </p:pic>
      <p:pic>
        <p:nvPicPr>
          <p:cNvPr id="4" name="Imagen 1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65A5E91D-AE36-4971-B2DE-2E736522944F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b="19213"/>
          <a:stretch/>
        </p:blipFill>
        <p:spPr bwMode="auto">
          <a:xfrm>
            <a:off x="6254496" y="3311579"/>
            <a:ext cx="5614416" cy="226785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36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F4D139-F8A8-414C-94B3-24F24A096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515600" cy="650875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/>
              <a:t>REGLAS DEL CARGO Y DEL ABONO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3594789-1372-482C-93CB-3CA00F806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341" y="1171928"/>
            <a:ext cx="2356556" cy="261839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92380BE-0F8D-4467-8DF5-9F17406C7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452" y="1171928"/>
            <a:ext cx="2254955" cy="250550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57172BF-526E-4C83-8895-97BA114C5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2962" y="1171928"/>
            <a:ext cx="2130962" cy="245880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FB4F798-F566-44D2-B5D2-0851E745D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8692" y="3999129"/>
            <a:ext cx="2827704" cy="250550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42156DE-90DD-437C-A6EE-9D436B261C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4929" y="3968829"/>
            <a:ext cx="3360363" cy="245880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032770C8-6400-4AE3-8B07-3F94799FA323}"/>
              </a:ext>
            </a:extLst>
          </p:cNvPr>
          <p:cNvSpPr/>
          <p:nvPr/>
        </p:nvSpPr>
        <p:spPr>
          <a:xfrm>
            <a:off x="3968751" y="6539588"/>
            <a:ext cx="3151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Xiomara Rodríguez Mondragón</a:t>
            </a:r>
          </a:p>
        </p:txBody>
      </p:sp>
    </p:spTree>
    <p:extLst>
      <p:ext uri="{BB962C8B-B14F-4D97-AF65-F5344CB8AC3E}">
        <p14:creationId xmlns:p14="http://schemas.microsoft.com/office/powerpoint/2010/main" val="3139404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A0F3-4007-4258-A743-F18063A5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EJEMPLOS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730F1-C56A-4203-A59E-4EFADA030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APLICANDO LAS REGLAS DEL CARGO Y ABONO </a:t>
            </a:r>
          </a:p>
          <a:p>
            <a:endParaRPr lang="es-MX" dirty="0"/>
          </a:p>
          <a:p>
            <a:r>
              <a:rPr lang="es-MX" dirty="0"/>
              <a:t>LA PARTIDA DOBLE </a:t>
            </a:r>
          </a:p>
          <a:p>
            <a:endParaRPr lang="es-MX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F2B8D3-32E6-4122-94E9-E26DDF0D2A05}"/>
              </a:ext>
            </a:extLst>
          </p:cNvPr>
          <p:cNvSpPr txBox="1"/>
          <p:nvPr/>
        </p:nvSpPr>
        <p:spPr>
          <a:xfrm>
            <a:off x="4572000" y="27826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s-MX" sz="1800" b="1" dirty="0"/>
              <a:t>“ A TODO CARGO CORRESPONDE UN ABONO POR LA MISMA CANTIDAD”</a:t>
            </a:r>
            <a:endParaRPr lang="es-MX" dirty="0"/>
          </a:p>
        </p:txBody>
      </p:sp>
      <p:pic>
        <p:nvPicPr>
          <p:cNvPr id="5122" name="Picture 2" descr="la partida doble - contabilidad y auditoria">
            <a:extLst>
              <a:ext uri="{FF2B5EF4-FFF2-40B4-BE49-F238E27FC236}">
                <a16:creationId xmlns:a16="http://schemas.microsoft.com/office/drawing/2014/main" id="{91B3DE9C-C682-466A-8FDF-72B191C68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331" y="3636357"/>
            <a:ext cx="3081337" cy="285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076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600</Words>
  <Application>Microsoft Office PowerPoint</Application>
  <PresentationFormat>Widescreen</PresentationFormat>
  <Paragraphs>92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Unicode MS</vt:lpstr>
      <vt:lpstr>Calibri</vt:lpstr>
      <vt:lpstr>Calibri Light</vt:lpstr>
      <vt:lpstr>Wingdings</vt:lpstr>
      <vt:lpstr>Office Theme</vt:lpstr>
      <vt:lpstr>UNIVERSIDAD AUTÓNOMA DEL ESTADO DE MÉXICO   PLANTEL “DR. PABLO GONZÁLEZ CASANOVA”</vt:lpstr>
      <vt:lpstr>MÓDULO DOS</vt:lpstr>
      <vt:lpstr>PowerPoint Presentation</vt:lpstr>
      <vt:lpstr>Ecuación general </vt:lpstr>
      <vt:lpstr>REGLAS DEL CARGO Y ABONO (Lara, E.,2017). </vt:lpstr>
      <vt:lpstr>REGLAS DEL CARGO Y ABONO Lara, E. (2017). </vt:lpstr>
      <vt:lpstr>“ A TODO CARGO CORRESPONDE UN ABONO POR LA MISMA CANTIDAD”</vt:lpstr>
      <vt:lpstr>REGLAS DEL CARGO Y DEL ABONO</vt:lpstr>
      <vt:lpstr>EJEMPLOS </vt:lpstr>
      <vt:lpstr>EJEMPLO UNO</vt:lpstr>
      <vt:lpstr>APLICACIÓN REGLAS DEL CARGO Y DEL ABONO</vt:lpstr>
      <vt:lpstr>EJEMPLO DOS</vt:lpstr>
      <vt:lpstr>REGLAS DEL CARGO Y DEL ABONO</vt:lpstr>
      <vt:lpstr>EJEMPLO TRES</vt:lpstr>
      <vt:lpstr>REGLAS DEL CARGO Y DEL ABONO</vt:lpstr>
      <vt:lpstr>EJEMPLO CUATRO</vt:lpstr>
      <vt:lpstr>REGLAS DEL CARGO Y DEL ABONO</vt:lpstr>
      <vt:lpstr>EJEMPLO CINCO</vt:lpstr>
      <vt:lpstr>REGLAS DEL CARGO Y DEL ABONO</vt:lpstr>
      <vt:lpstr>EJEMPLO SEIS</vt:lpstr>
      <vt:lpstr>Combinaciones de pago para registrar una venta </vt:lpstr>
      <vt:lpstr>Combinaciones de pago para registrar una venta </vt:lpstr>
      <vt:lpstr>REGLAS DEL CARGO Y ABONO (ASIENTOS CONTABLES)</vt:lpstr>
      <vt:lpstr>EJEMPLO SIETE</vt:lpstr>
      <vt:lpstr>Combinaciones de pago para el registro de una compra </vt:lpstr>
      <vt:lpstr>Combinaciones de pago para el registro de una compra </vt:lpstr>
      <vt:lpstr>Combinaciones de pago para el registro de una compra </vt:lpstr>
      <vt:lpstr>EJEMPLO OCHO</vt:lpstr>
      <vt:lpstr>REGLAS DEL CARGO Y ABONO (ASIENTOS CONTABLES)</vt:lpstr>
      <vt:lpstr>EJEMPLO NUEVE</vt:lpstr>
      <vt:lpstr>REGLAS DEL CARGO Y ABONO (ASIENTOS CONTABLES)</vt:lpstr>
      <vt:lpstr>EJEMPLO DIEZ</vt:lpstr>
      <vt:lpstr>REGLAS DEL CARGO Y ABONO (ASIENTOS CONTABLES)</vt:lpstr>
      <vt:lpstr>Referencias</vt:lpstr>
      <vt:lpstr>GUION EXPLICATIVO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 PLANTEL “DR. PABLO GONZÁLEZ CASANOVA”</dc:title>
  <dc:creator>Xiomara Rodriguez Mondragón</dc:creator>
  <cp:lastModifiedBy>Xiomara Rodriguez Mondragón</cp:lastModifiedBy>
  <cp:revision>4</cp:revision>
  <dcterms:created xsi:type="dcterms:W3CDTF">2021-09-30T02:52:28Z</dcterms:created>
  <dcterms:modified xsi:type="dcterms:W3CDTF">2021-09-30T04:37:20Z</dcterms:modified>
</cp:coreProperties>
</file>