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4" r:id="rId15"/>
    <p:sldId id="275" r:id="rId16"/>
    <p:sldId id="276" r:id="rId17"/>
    <p:sldId id="280" r:id="rId18"/>
    <p:sldId id="281" r:id="rId19"/>
    <p:sldId id="282" r:id="rId20"/>
    <p:sldId id="283" r:id="rId21"/>
    <p:sldId id="285" r:id="rId22"/>
    <p:sldId id="286" r:id="rId23"/>
    <p:sldId id="287" r:id="rId24"/>
    <p:sldId id="288" r:id="rId25"/>
    <p:sldId id="289" r:id="rId26"/>
    <p:sldId id="290" r:id="rId27"/>
    <p:sldId id="291" r:id="rId2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008B3-CBF8-45DB-87B8-78D38D5FAA33}" type="datetimeFigureOut">
              <a:rPr lang="es-MX" smtClean="0"/>
              <a:t>22/06/2018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6E8B-43DC-4DD9-B069-9ABA77E62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5632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008B3-CBF8-45DB-87B8-78D38D5FAA33}" type="datetimeFigureOut">
              <a:rPr lang="es-MX" smtClean="0"/>
              <a:t>22/06/2018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6E8B-43DC-4DD9-B069-9ABA77E62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000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008B3-CBF8-45DB-87B8-78D38D5FAA33}" type="datetimeFigureOut">
              <a:rPr lang="es-MX" smtClean="0"/>
              <a:t>22/06/2018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6E8B-43DC-4DD9-B069-9ABA77E62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1526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7B2C4-4D7B-40F4-AB72-94E03C82EA3E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298012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008B3-CBF8-45DB-87B8-78D38D5FAA33}" type="datetimeFigureOut">
              <a:rPr lang="es-MX" smtClean="0"/>
              <a:t>22/06/2018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6E8B-43DC-4DD9-B069-9ABA77E62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8146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008B3-CBF8-45DB-87B8-78D38D5FAA33}" type="datetimeFigureOut">
              <a:rPr lang="es-MX" smtClean="0"/>
              <a:t>22/06/2018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6E8B-43DC-4DD9-B069-9ABA77E62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8313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008B3-CBF8-45DB-87B8-78D38D5FAA33}" type="datetimeFigureOut">
              <a:rPr lang="es-MX" smtClean="0"/>
              <a:t>22/06/2018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6E8B-43DC-4DD9-B069-9ABA77E62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6368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008B3-CBF8-45DB-87B8-78D38D5FAA33}" type="datetimeFigureOut">
              <a:rPr lang="es-MX" smtClean="0"/>
              <a:t>22/06/2018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6E8B-43DC-4DD9-B069-9ABA77E62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1952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008B3-CBF8-45DB-87B8-78D38D5FAA33}" type="datetimeFigureOut">
              <a:rPr lang="es-MX" smtClean="0"/>
              <a:t>22/06/2018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6E8B-43DC-4DD9-B069-9ABA77E62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8056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008B3-CBF8-45DB-87B8-78D38D5FAA33}" type="datetimeFigureOut">
              <a:rPr lang="es-MX" smtClean="0"/>
              <a:t>22/06/2018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6E8B-43DC-4DD9-B069-9ABA77E62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038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008B3-CBF8-45DB-87B8-78D38D5FAA33}" type="datetimeFigureOut">
              <a:rPr lang="es-MX" smtClean="0"/>
              <a:t>22/06/2018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6E8B-43DC-4DD9-B069-9ABA77E62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80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008B3-CBF8-45DB-87B8-78D38D5FAA33}" type="datetimeFigureOut">
              <a:rPr lang="es-MX" smtClean="0"/>
              <a:t>22/06/2018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6E8B-43DC-4DD9-B069-9ABA77E62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9704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008B3-CBF8-45DB-87B8-78D38D5FAA33}" type="datetimeFigureOut">
              <a:rPr lang="es-MX" smtClean="0"/>
              <a:t>22/06/2018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96E8B-43DC-4DD9-B069-9ABA77E62DB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2956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http://images.google.com.mx/imgres?imgurl=http://www.mundosimpson.com.ar/imagenes/casa/casa.gif&amp;imgrefurl=http://www.mundosimpson.com.ar/casa.html&amp;h=282&amp;w=560&amp;sz=40&amp;hl=es&amp;start=1&amp;um=1&amp;tbnid=whoboFBquh8wzM:&amp;tbnh=67&amp;tbnw=133&amp;prev=/images?q%3DCASA%26svnum%3D10%26um%3D1%26hl%3Des%26sa%3D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.mx/imgres?imgurl=http://www.egoibarra.com/Eibar/Alfa/galeria_alfa1/Alba001.jpg&amp;imgrefurl=http://www.egoibarra.com/Eibar/Alfa/galeria_alfa1/Alba001.jpg/ikus&amp;h=575&amp;w=411&amp;sz=80&amp;hl=es&amp;start=3&amp;tbnid=DgwcURZu6QPuMM:&amp;tbnh=134&amp;tbnw=96&amp;prev=/images?q%3Daccion%2Bnominativa%26gbv%3D2%26svnum%3D10%26hl%3Des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images.google.com.mx/imgres?imgurl=http://spanish.autoblog.com/images/2006/10/25.jpg&amp;imgrefurl=http://es.autoblog.com/category/salon-del-automovil-de-paris/rss.xml&amp;h=300&amp;w=450&amp;sz=97&amp;hl=es&amp;start=3&amp;um=1&amp;tbnid=1Zbue8eE5sMZqM:&amp;tbnh=85&amp;tbnw=127&amp;prev=/images?q%3DAUTOMOVIL%26svnum%3D10%26um%3D1%26hl%3Des%26sa%3DG" TargetMode="External"/><Relationship Id="rId9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21471"/>
            <a:ext cx="9144000" cy="1555523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UNIVERSIDAD AUTÓNOMA DEL ESTADO DE MÉXICO</a:t>
            </a:r>
            <a:br>
              <a:rPr lang="es-MX" sz="3200" dirty="0" smtClean="0"/>
            </a:br>
            <a:r>
              <a:rPr lang="es-MX" sz="3200" dirty="0"/>
              <a:t/>
            </a:r>
            <a:br>
              <a:rPr lang="es-MX" sz="3200" dirty="0"/>
            </a:b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dirty="0" smtClean="0"/>
              <a:t>PLANTEL “DR. PABLO GONZÁLEZ CASANOVA”</a:t>
            </a:r>
            <a:endParaRPr lang="es-MX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2351314"/>
            <a:ext cx="9144000" cy="3553098"/>
          </a:xfrm>
        </p:spPr>
        <p:txBody>
          <a:bodyPr>
            <a:normAutofit lnSpcReduction="10000"/>
          </a:bodyPr>
          <a:lstStyle/>
          <a:p>
            <a:endParaRPr lang="es-MX" dirty="0" smtClean="0"/>
          </a:p>
          <a:p>
            <a:r>
              <a:rPr lang="es-MX" dirty="0" smtClean="0"/>
              <a:t>TUTORIALES </a:t>
            </a:r>
            <a:endParaRPr lang="es-MX" dirty="0" smtClean="0"/>
          </a:p>
          <a:p>
            <a:endParaRPr lang="es-MX" dirty="0"/>
          </a:p>
          <a:p>
            <a:r>
              <a:rPr lang="es-MX" dirty="0" smtClean="0"/>
              <a:t>POR. XIOMARA RODRÍGUEZ MONDRAGÓN</a:t>
            </a:r>
            <a:endParaRPr lang="es-MX" dirty="0" smtClean="0"/>
          </a:p>
          <a:p>
            <a:endParaRPr lang="es-MX" dirty="0"/>
          </a:p>
          <a:p>
            <a:r>
              <a:rPr lang="es-MX" dirty="0" smtClean="0"/>
              <a:t>CONTABILIDAD OPTATIVA</a:t>
            </a:r>
          </a:p>
          <a:p>
            <a:endParaRPr lang="es-MX" dirty="0"/>
          </a:p>
          <a:p>
            <a:r>
              <a:rPr lang="es-MX" dirty="0" smtClean="0"/>
              <a:t>SEXTO SEMESTRE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53879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2208213" y="404814"/>
            <a:ext cx="7777162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000" b="1"/>
              <a:t>SE LES LLAMA MOVIMIENTO A LA SUMA DE</a:t>
            </a:r>
          </a:p>
          <a:p>
            <a:pPr algn="ctr" eaLnBrk="1" hangingPunct="1"/>
            <a:r>
              <a:rPr lang="es-MX" altLang="es-MX" sz="3000" b="1"/>
              <a:t> </a:t>
            </a:r>
          </a:p>
          <a:p>
            <a:pPr algn="ctr" eaLnBrk="1" hangingPunct="1"/>
            <a:r>
              <a:rPr lang="es-MX" altLang="es-MX" sz="3000" b="1"/>
              <a:t>LOS CARGOS Y DE LOS ABONOS</a:t>
            </a:r>
          </a:p>
          <a:p>
            <a:pPr algn="ctr" eaLnBrk="1" hangingPunct="1"/>
            <a:endParaRPr lang="es-MX" altLang="es-MX" sz="3000" b="1"/>
          </a:p>
          <a:p>
            <a:pPr algn="ctr" eaLnBrk="1" hangingPunct="1"/>
            <a:endParaRPr lang="es-MX" altLang="es-MX" sz="3000" b="1"/>
          </a:p>
          <a:p>
            <a:pPr algn="ctr" eaLnBrk="1" hangingPunct="1"/>
            <a:r>
              <a:rPr lang="es-MX" altLang="es-MX" sz="3000" b="1"/>
              <a:t>EXISTEN DOS TIPOS DE MOVIMIENTOS:</a:t>
            </a:r>
          </a:p>
          <a:p>
            <a:pPr algn="ctr" eaLnBrk="1" hangingPunct="1"/>
            <a:endParaRPr lang="es-MX" altLang="es-MX" sz="3000" b="1"/>
          </a:p>
          <a:p>
            <a:pPr algn="ctr" eaLnBrk="1" hangingPunct="1"/>
            <a:r>
              <a:rPr lang="es-MX" altLang="es-MX" sz="3000" b="1"/>
              <a:t>MOVIMIENTO DEUDOR</a:t>
            </a:r>
          </a:p>
          <a:p>
            <a:pPr algn="ctr" eaLnBrk="1" hangingPunct="1"/>
            <a:endParaRPr lang="es-MX" altLang="es-MX" sz="3000" b="1"/>
          </a:p>
          <a:p>
            <a:pPr algn="ctr" eaLnBrk="1" hangingPunct="1"/>
            <a:r>
              <a:rPr lang="es-MX" altLang="es-MX" sz="3000" b="1"/>
              <a:t>MOVIMIENTO ACREEDOR</a:t>
            </a:r>
            <a:endParaRPr lang="es-ES" altLang="es-MX" sz="3000" b="1"/>
          </a:p>
        </p:txBody>
      </p:sp>
    </p:spTree>
    <p:extLst>
      <p:ext uri="{BB962C8B-B14F-4D97-AF65-F5344CB8AC3E}">
        <p14:creationId xmlns:p14="http://schemas.microsoft.com/office/powerpoint/2010/main" val="14484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Line 2"/>
          <p:cNvSpPr>
            <a:spLocks noChangeShapeType="1"/>
          </p:cNvSpPr>
          <p:nvPr/>
        </p:nvSpPr>
        <p:spPr bwMode="auto">
          <a:xfrm>
            <a:off x="2927350" y="549275"/>
            <a:ext cx="2952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8131" name="Line 3"/>
          <p:cNvSpPr>
            <a:spLocks noChangeShapeType="1"/>
          </p:cNvSpPr>
          <p:nvPr/>
        </p:nvSpPr>
        <p:spPr bwMode="auto">
          <a:xfrm>
            <a:off x="6383338" y="549275"/>
            <a:ext cx="295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2495551" y="3644900"/>
            <a:ext cx="3313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8133" name="Line 5"/>
          <p:cNvSpPr>
            <a:spLocks noChangeShapeType="1"/>
          </p:cNvSpPr>
          <p:nvPr/>
        </p:nvSpPr>
        <p:spPr bwMode="auto">
          <a:xfrm>
            <a:off x="6527800" y="3644900"/>
            <a:ext cx="2952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>
            <a:off x="4224338" y="549276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>
            <a:off x="7751763" y="549276"/>
            <a:ext cx="0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8136" name="Line 8"/>
          <p:cNvSpPr>
            <a:spLocks noChangeShapeType="1"/>
          </p:cNvSpPr>
          <p:nvPr/>
        </p:nvSpPr>
        <p:spPr bwMode="auto">
          <a:xfrm>
            <a:off x="4224338" y="3644900"/>
            <a:ext cx="0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8137" name="Line 9"/>
          <p:cNvSpPr>
            <a:spLocks noChangeShapeType="1"/>
          </p:cNvSpPr>
          <p:nvPr/>
        </p:nvSpPr>
        <p:spPr bwMode="auto">
          <a:xfrm>
            <a:off x="7824788" y="3644901"/>
            <a:ext cx="0" cy="1655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3071813" y="0"/>
            <a:ext cx="27368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400" b="1"/>
              <a:t>NOMBRE DE LA CUENTA</a:t>
            </a:r>
            <a:endParaRPr lang="es-ES" altLang="es-MX" sz="1400" b="1"/>
          </a:p>
        </p:txBody>
      </p:sp>
      <p:sp>
        <p:nvSpPr>
          <p:cNvPr id="48139" name="Rectangle 11"/>
          <p:cNvSpPr>
            <a:spLocks noChangeArrowheads="1"/>
          </p:cNvSpPr>
          <p:nvPr/>
        </p:nvSpPr>
        <p:spPr bwMode="auto">
          <a:xfrm>
            <a:off x="6672264" y="0"/>
            <a:ext cx="28797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400" b="1"/>
              <a:t>NOMBRE DE LA CUENTA</a:t>
            </a:r>
            <a:endParaRPr lang="es-ES" altLang="es-MX" sz="1400" b="1"/>
          </a:p>
        </p:txBody>
      </p:sp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2495551" y="3068638"/>
            <a:ext cx="29511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400" b="1"/>
              <a:t>NOMBRE DE LA CUENTA</a:t>
            </a:r>
            <a:endParaRPr lang="es-ES" altLang="es-MX" sz="1400" b="1"/>
          </a:p>
        </p:txBody>
      </p:sp>
      <p:sp>
        <p:nvSpPr>
          <p:cNvPr id="48141" name="Rectangle 13"/>
          <p:cNvSpPr>
            <a:spLocks noChangeArrowheads="1"/>
          </p:cNvSpPr>
          <p:nvPr/>
        </p:nvSpPr>
        <p:spPr bwMode="auto">
          <a:xfrm>
            <a:off x="6959600" y="3141664"/>
            <a:ext cx="2736850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400" b="1"/>
              <a:t>NOMBRE DE LA CUENTA</a:t>
            </a:r>
            <a:endParaRPr lang="es-ES" altLang="es-MX" sz="1400" b="1"/>
          </a:p>
        </p:txBody>
      </p:sp>
      <p:sp>
        <p:nvSpPr>
          <p:cNvPr id="48142" name="Rectangle 14"/>
          <p:cNvSpPr>
            <a:spLocks noChangeArrowheads="1"/>
          </p:cNvSpPr>
          <p:nvPr/>
        </p:nvSpPr>
        <p:spPr bwMode="auto">
          <a:xfrm>
            <a:off x="2927351" y="692150"/>
            <a:ext cx="1223963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600"/>
              <a:t>20,000</a:t>
            </a:r>
          </a:p>
          <a:p>
            <a:pPr algn="ctr" eaLnBrk="1" hangingPunct="1"/>
            <a:r>
              <a:rPr lang="es-MX" altLang="es-MX" sz="1600"/>
              <a:t>10,000</a:t>
            </a:r>
          </a:p>
          <a:p>
            <a:pPr algn="ctr" eaLnBrk="1" hangingPunct="1"/>
            <a:r>
              <a:rPr lang="es-MX" altLang="es-MX" sz="1600"/>
              <a:t> 5,000</a:t>
            </a:r>
          </a:p>
          <a:p>
            <a:pPr algn="ctr" eaLnBrk="1" hangingPunct="1"/>
            <a:r>
              <a:rPr lang="es-MX" altLang="es-MX" sz="1600" u="sng"/>
              <a:t>45,000</a:t>
            </a:r>
          </a:p>
          <a:p>
            <a:pPr algn="ctr" eaLnBrk="1" hangingPunct="1"/>
            <a:r>
              <a:rPr lang="es-MX" altLang="es-MX" sz="1600" u="sng"/>
              <a:t>80,000</a:t>
            </a:r>
          </a:p>
        </p:txBody>
      </p:sp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1703388" y="1844676"/>
            <a:ext cx="14398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000" b="1"/>
              <a:t>MOVIMIENTO DEUDOR</a:t>
            </a:r>
            <a:endParaRPr lang="es-ES" altLang="es-MX" sz="1000" b="1"/>
          </a:p>
        </p:txBody>
      </p:sp>
      <p:sp>
        <p:nvSpPr>
          <p:cNvPr id="48144" name="Rectangle 16"/>
          <p:cNvSpPr>
            <a:spLocks noChangeArrowheads="1"/>
          </p:cNvSpPr>
          <p:nvPr/>
        </p:nvSpPr>
        <p:spPr bwMode="auto">
          <a:xfrm>
            <a:off x="7751764" y="692150"/>
            <a:ext cx="1081087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600"/>
              <a:t>30,000</a:t>
            </a:r>
          </a:p>
          <a:p>
            <a:pPr algn="ctr" eaLnBrk="1" hangingPunct="1"/>
            <a:r>
              <a:rPr lang="es-MX" altLang="es-MX" sz="1600"/>
              <a:t>20,000</a:t>
            </a:r>
          </a:p>
          <a:p>
            <a:pPr algn="ctr" eaLnBrk="1" hangingPunct="1"/>
            <a:r>
              <a:rPr lang="es-MX" altLang="es-MX" sz="1600"/>
              <a:t> 5,000</a:t>
            </a:r>
          </a:p>
          <a:p>
            <a:pPr algn="ctr" eaLnBrk="1" hangingPunct="1"/>
            <a:r>
              <a:rPr lang="es-MX" altLang="es-MX" sz="1600" u="sng"/>
              <a:t>35,000</a:t>
            </a:r>
          </a:p>
          <a:p>
            <a:pPr algn="ctr" eaLnBrk="1" hangingPunct="1"/>
            <a:r>
              <a:rPr lang="es-MX" altLang="es-MX" sz="1600" u="sng"/>
              <a:t>90,000</a:t>
            </a:r>
          </a:p>
        </p:txBody>
      </p:sp>
      <p:sp>
        <p:nvSpPr>
          <p:cNvPr id="48145" name="Rectangle 17"/>
          <p:cNvSpPr>
            <a:spLocks noChangeArrowheads="1"/>
          </p:cNvSpPr>
          <p:nvPr/>
        </p:nvSpPr>
        <p:spPr bwMode="auto">
          <a:xfrm>
            <a:off x="8904288" y="1844676"/>
            <a:ext cx="14398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000"/>
              <a:t>MOVIMIENTO ACREEDOR</a:t>
            </a:r>
            <a:endParaRPr lang="es-ES" altLang="es-MX" sz="1000"/>
          </a:p>
        </p:txBody>
      </p:sp>
      <p:sp>
        <p:nvSpPr>
          <p:cNvPr id="48146" name="Rectangle 18"/>
          <p:cNvSpPr>
            <a:spLocks noChangeArrowheads="1"/>
          </p:cNvSpPr>
          <p:nvPr/>
        </p:nvSpPr>
        <p:spPr bwMode="auto">
          <a:xfrm>
            <a:off x="3000376" y="3716338"/>
            <a:ext cx="9366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600"/>
              <a:t>50,000</a:t>
            </a:r>
          </a:p>
          <a:p>
            <a:pPr algn="ctr" eaLnBrk="1" hangingPunct="1"/>
            <a:r>
              <a:rPr lang="es-MX" altLang="es-MX" sz="1600"/>
              <a:t>10,000</a:t>
            </a:r>
          </a:p>
          <a:p>
            <a:pPr algn="ctr" eaLnBrk="1" hangingPunct="1"/>
            <a:r>
              <a:rPr lang="es-MX" altLang="es-MX" sz="1600"/>
              <a:t> 5,000</a:t>
            </a:r>
          </a:p>
          <a:p>
            <a:pPr algn="ctr" eaLnBrk="1" hangingPunct="1"/>
            <a:r>
              <a:rPr lang="es-MX" altLang="es-MX" sz="1600" u="sng"/>
              <a:t>45,000</a:t>
            </a:r>
          </a:p>
          <a:p>
            <a:pPr algn="ctr" eaLnBrk="1" hangingPunct="1"/>
            <a:r>
              <a:rPr lang="es-MX" altLang="es-MX" sz="1600" u="sng"/>
              <a:t>110,000</a:t>
            </a:r>
          </a:p>
          <a:p>
            <a:pPr algn="ctr" eaLnBrk="1" hangingPunct="1"/>
            <a:r>
              <a:rPr lang="es-MX" altLang="es-MX" sz="1600" b="1"/>
              <a:t>20,000</a:t>
            </a:r>
          </a:p>
        </p:txBody>
      </p:sp>
      <p:sp>
        <p:nvSpPr>
          <p:cNvPr id="48147" name="Rectangle 19"/>
          <p:cNvSpPr>
            <a:spLocks noChangeArrowheads="1"/>
          </p:cNvSpPr>
          <p:nvPr/>
        </p:nvSpPr>
        <p:spPr bwMode="auto">
          <a:xfrm>
            <a:off x="4367214" y="3716338"/>
            <a:ext cx="1081087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600"/>
              <a:t>30,000</a:t>
            </a:r>
          </a:p>
          <a:p>
            <a:pPr algn="ctr" eaLnBrk="1" hangingPunct="1"/>
            <a:r>
              <a:rPr lang="es-MX" altLang="es-MX" sz="1600"/>
              <a:t>20,000</a:t>
            </a:r>
          </a:p>
          <a:p>
            <a:pPr algn="ctr" eaLnBrk="1" hangingPunct="1"/>
            <a:r>
              <a:rPr lang="es-MX" altLang="es-MX" sz="1600"/>
              <a:t> 5,000</a:t>
            </a:r>
          </a:p>
          <a:p>
            <a:pPr algn="ctr" eaLnBrk="1" hangingPunct="1"/>
            <a:r>
              <a:rPr lang="es-MX" altLang="es-MX" sz="1600" u="sng"/>
              <a:t>35,000</a:t>
            </a:r>
          </a:p>
          <a:p>
            <a:pPr algn="ctr" eaLnBrk="1" hangingPunct="1"/>
            <a:r>
              <a:rPr lang="es-MX" altLang="es-MX" sz="1600" u="sng"/>
              <a:t>90,000</a:t>
            </a:r>
          </a:p>
          <a:p>
            <a:pPr algn="ctr" eaLnBrk="1" hangingPunct="1"/>
            <a:endParaRPr lang="es-MX" altLang="es-MX" sz="1600" u="sng"/>
          </a:p>
        </p:txBody>
      </p:sp>
      <p:sp>
        <p:nvSpPr>
          <p:cNvPr id="48148" name="Rectangle 20"/>
          <p:cNvSpPr>
            <a:spLocks noChangeArrowheads="1"/>
          </p:cNvSpPr>
          <p:nvPr/>
        </p:nvSpPr>
        <p:spPr bwMode="auto">
          <a:xfrm>
            <a:off x="8040689" y="3716338"/>
            <a:ext cx="1081087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600"/>
              <a:t>30,000</a:t>
            </a:r>
          </a:p>
          <a:p>
            <a:pPr algn="ctr" eaLnBrk="1" hangingPunct="1"/>
            <a:r>
              <a:rPr lang="es-MX" altLang="es-MX" sz="1600"/>
              <a:t>20,000</a:t>
            </a:r>
          </a:p>
          <a:p>
            <a:pPr algn="ctr" eaLnBrk="1" hangingPunct="1"/>
            <a:r>
              <a:rPr lang="es-MX" altLang="es-MX" sz="1600"/>
              <a:t> 5,000</a:t>
            </a:r>
          </a:p>
          <a:p>
            <a:pPr algn="ctr" eaLnBrk="1" hangingPunct="1"/>
            <a:r>
              <a:rPr lang="es-MX" altLang="es-MX" sz="1600" u="sng"/>
              <a:t>35,000</a:t>
            </a:r>
          </a:p>
          <a:p>
            <a:pPr algn="ctr" eaLnBrk="1" hangingPunct="1"/>
            <a:r>
              <a:rPr lang="es-MX" altLang="es-MX" sz="1600" u="sng"/>
              <a:t>90,000</a:t>
            </a:r>
          </a:p>
          <a:p>
            <a:pPr algn="ctr" eaLnBrk="1" hangingPunct="1"/>
            <a:r>
              <a:rPr lang="es-MX" altLang="es-MX" sz="1600" b="1"/>
              <a:t>10,000</a:t>
            </a:r>
          </a:p>
        </p:txBody>
      </p:sp>
      <p:sp>
        <p:nvSpPr>
          <p:cNvPr id="48149" name="Rectangle 21"/>
          <p:cNvSpPr>
            <a:spLocks noChangeArrowheads="1"/>
          </p:cNvSpPr>
          <p:nvPr/>
        </p:nvSpPr>
        <p:spPr bwMode="auto">
          <a:xfrm>
            <a:off x="6743701" y="3716338"/>
            <a:ext cx="9366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600"/>
              <a:t>20,000</a:t>
            </a:r>
          </a:p>
          <a:p>
            <a:pPr algn="ctr" eaLnBrk="1" hangingPunct="1"/>
            <a:r>
              <a:rPr lang="es-MX" altLang="es-MX" sz="1600"/>
              <a:t>10,000</a:t>
            </a:r>
          </a:p>
          <a:p>
            <a:pPr algn="ctr" eaLnBrk="1" hangingPunct="1"/>
            <a:r>
              <a:rPr lang="es-MX" altLang="es-MX" sz="1600"/>
              <a:t> 5,000</a:t>
            </a:r>
          </a:p>
          <a:p>
            <a:pPr algn="ctr" eaLnBrk="1" hangingPunct="1"/>
            <a:r>
              <a:rPr lang="es-MX" altLang="es-MX" sz="1600" u="sng"/>
              <a:t>45,000</a:t>
            </a:r>
          </a:p>
          <a:p>
            <a:pPr algn="ctr" eaLnBrk="1" hangingPunct="1"/>
            <a:r>
              <a:rPr lang="es-MX" altLang="es-MX" sz="1600" u="sng"/>
              <a:t>80,000</a:t>
            </a:r>
          </a:p>
          <a:p>
            <a:pPr algn="ctr" eaLnBrk="1" hangingPunct="1"/>
            <a:endParaRPr lang="es-MX" altLang="es-MX" sz="1600" u="sng"/>
          </a:p>
        </p:txBody>
      </p:sp>
      <p:sp>
        <p:nvSpPr>
          <p:cNvPr id="48150" name="Rectangle 22"/>
          <p:cNvSpPr>
            <a:spLocks noChangeArrowheads="1"/>
          </p:cNvSpPr>
          <p:nvPr/>
        </p:nvSpPr>
        <p:spPr bwMode="auto">
          <a:xfrm>
            <a:off x="9048751" y="5013326"/>
            <a:ext cx="14398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000"/>
              <a:t>SALDO ACREEDOR</a:t>
            </a:r>
            <a:endParaRPr lang="es-ES" altLang="es-MX" sz="1000"/>
          </a:p>
        </p:txBody>
      </p:sp>
      <p:sp>
        <p:nvSpPr>
          <p:cNvPr id="48151" name="Rectangle 23"/>
          <p:cNvSpPr>
            <a:spLocks noChangeArrowheads="1"/>
          </p:cNvSpPr>
          <p:nvPr/>
        </p:nvSpPr>
        <p:spPr bwMode="auto">
          <a:xfrm>
            <a:off x="1703388" y="5013326"/>
            <a:ext cx="14398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000" b="1"/>
              <a:t>SALDO DEUDOR</a:t>
            </a:r>
            <a:endParaRPr lang="es-ES" altLang="es-MX" sz="1000" b="1"/>
          </a:p>
        </p:txBody>
      </p:sp>
    </p:spTree>
    <p:extLst>
      <p:ext uri="{BB962C8B-B14F-4D97-AF65-F5344CB8AC3E}">
        <p14:creationId xmlns:p14="http://schemas.microsoft.com/office/powerpoint/2010/main" val="103150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EJERCICIOS</a:t>
            </a:r>
            <a:endParaRPr lang="es-ES" altLang="es-MX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s-MX" altLang="es-MX" sz="2000"/>
              <a:t>DE LAS SIGUIENTES CUENTAS, REALIZA EL PASE A ESQUEMAS DE MAYOR. DETERMINA EL MOVIMIENTO DEUDOR, ACREEDOR, ASI COMO EL SALDO QUE ARROJA.</a:t>
            </a:r>
          </a:p>
          <a:p>
            <a:pPr eaLnBrk="1" hangingPunct="1">
              <a:buFontTx/>
              <a:buNone/>
            </a:pPr>
            <a:r>
              <a:rPr lang="es-MX" altLang="es-MX" sz="2000"/>
              <a:t>1.- LA CUENTA “X” TIENE CARGOS POR $34,000, $16,000, $56,000, $74,000, $25,000 Y TIENE ABONOS POR $17,000, $33,000 $18,000, $22,000, $5,000, $21,000</a:t>
            </a:r>
          </a:p>
          <a:p>
            <a:pPr eaLnBrk="1" hangingPunct="1">
              <a:buFontTx/>
              <a:buNone/>
            </a:pPr>
            <a:r>
              <a:rPr lang="es-MX" altLang="es-MX" sz="2000"/>
              <a:t>2.-  LA CUENTA “Y” TIENE CARGOS POR $14,000, $5,000, $26,000, $55,000, $15,000 Y TIENE ABONOS POR $27,000, $44,000 $8,000, $32,000, $15,000, $31,000</a:t>
            </a:r>
          </a:p>
          <a:p>
            <a:pPr eaLnBrk="1" hangingPunct="1">
              <a:buFontTx/>
              <a:buNone/>
            </a:pPr>
            <a:r>
              <a:rPr lang="es-MX" altLang="es-MX" sz="2000"/>
              <a:t>3. LA CUENTA “Z” TIENE CARGOS POR $192,714.23 ; $132,987.55 ; $344,678.95; 1´025,712.11  Y ABONOS POR $100,097.25 ; $88,701.21 : $123,215.24 ; $22,112.23, $2,025.21 ; $1,005.10 ; $100.40</a:t>
            </a:r>
          </a:p>
          <a:p>
            <a:pPr eaLnBrk="1" hangingPunct="1">
              <a:buFontTx/>
              <a:buNone/>
            </a:pPr>
            <a:endParaRPr lang="es-ES" altLang="es-MX" sz="2000"/>
          </a:p>
        </p:txBody>
      </p:sp>
    </p:spTree>
    <p:extLst>
      <p:ext uri="{BB962C8B-B14F-4D97-AF65-F5344CB8AC3E}">
        <p14:creationId xmlns:p14="http://schemas.microsoft.com/office/powerpoint/2010/main" val="363098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contenido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just"/>
            <a:endParaRPr lang="es-ES" altLang="es-MX" smtClean="0"/>
          </a:p>
          <a:p>
            <a:pPr algn="just"/>
            <a:endParaRPr lang="es-MX" altLang="es-MX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135188" y="333375"/>
          <a:ext cx="7993062" cy="6264274"/>
        </p:xfrm>
        <a:graphic>
          <a:graphicData uri="http://schemas.openxmlformats.org/drawingml/2006/table">
            <a:tbl>
              <a:tblPr/>
              <a:tblGrid>
                <a:gridCol w="803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8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1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09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81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81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577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54360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4360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CUENTA "X"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CUENTA "Y"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4360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34,000.00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17,000.00</a:t>
                      </a:r>
                    </a:p>
                  </a:txBody>
                  <a:tcPr marL="9525" marR="9525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14,000.00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27,000.00</a:t>
                      </a:r>
                    </a:p>
                  </a:txBody>
                  <a:tcPr marL="9525" marR="9525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4360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16,000.00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33,000.00</a:t>
                      </a:r>
                    </a:p>
                  </a:txBody>
                  <a:tcPr marL="9525" marR="9525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l" fontAlgn="b"/>
                      <a:endParaRPr lang="es-MX" sz="11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5,000.00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44,000.00</a:t>
                      </a:r>
                    </a:p>
                  </a:txBody>
                  <a:tcPr marL="9525" marR="9525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4360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56,000.00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18,000.00</a:t>
                      </a:r>
                    </a:p>
                  </a:txBody>
                  <a:tcPr marL="9525" marR="9525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26,000.00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8,000.00</a:t>
                      </a:r>
                    </a:p>
                  </a:txBody>
                  <a:tcPr marL="9525" marR="9525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4360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74,000.00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22,000.00</a:t>
                      </a:r>
                    </a:p>
                  </a:txBody>
                  <a:tcPr marL="9525" marR="9525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55,000.00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32,000.00</a:t>
                      </a:r>
                    </a:p>
                  </a:txBody>
                  <a:tcPr marL="9525" marR="9525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2079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25,000.00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5,000.00</a:t>
                      </a:r>
                    </a:p>
                    <a:p>
                      <a:pPr algn="r" fontAlgn="b"/>
                      <a:endParaRPr lang="es-MX" sz="11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21,000.00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l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15,000.00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15,000.00</a:t>
                      </a:r>
                    </a:p>
                  </a:txBody>
                  <a:tcPr marL="9525" marR="9525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9798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205,000.00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116,000.00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31,000.00</a:t>
                      </a:r>
                    </a:p>
                  </a:txBody>
                  <a:tcPr marL="9525" marR="9525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9798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89,000.00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115,000.00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157,000.00</a:t>
                      </a:r>
                    </a:p>
                  </a:txBody>
                  <a:tcPr marL="9525" marR="9525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82079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42,000.00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54360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390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9"/>
            <a:ext cx="8229600" cy="561975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s-MX" sz="3600"/>
              <a:t>IMPUESTO AL VALOR AGREGADO I.V.A.</a:t>
            </a:r>
            <a:endParaRPr lang="es-ES" sz="3600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2400"/>
              <a:t>ANTECEDENTES: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sz="2400"/>
              <a:t>FUE PUBLICADO EN EL DIARIO OFICIAL DE LA FEDERACION EL 29 DE DICIEMBRE DE 1979 Y ENTRO EN VIGOR EN MEXICO EL 1o DE ENERO DE 1980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sz="2400"/>
              <a:t>ACTOS O ACTIVIDADES GRAVADAS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sz="2400"/>
              <a:t>P.F. Y P.M. QUE ENAJENEN BIENES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sz="2400"/>
              <a:t>P.F. Y P.M. PRESTEN SERVICIOS INDEPENDIENTES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sz="2400"/>
              <a:t>P.F. Y P.M. QUE OTORGEN USO O GOCE TEMPORAL DE BIENES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sz="2400"/>
              <a:t>P.F. Y P.M. QUE IMPORTEN BIENES O SERVICIOS</a:t>
            </a:r>
            <a:endParaRPr lang="es-ES" altLang="es-MX" sz="2400"/>
          </a:p>
        </p:txBody>
      </p:sp>
    </p:spTree>
    <p:extLst>
      <p:ext uri="{BB962C8B-B14F-4D97-AF65-F5344CB8AC3E}">
        <p14:creationId xmlns:p14="http://schemas.microsoft.com/office/powerpoint/2010/main" val="312788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9"/>
            <a:ext cx="8229600" cy="777875"/>
          </a:xfrm>
        </p:spPr>
        <p:txBody>
          <a:bodyPr/>
          <a:lstStyle/>
          <a:p>
            <a:pPr eaLnBrk="1" hangingPunct="1"/>
            <a:r>
              <a:rPr lang="es-MX" altLang="es-MX" sz="3600" b="1"/>
              <a:t>I.V.A. ACREDITABLE</a:t>
            </a:r>
            <a:endParaRPr lang="es-ES" altLang="es-MX" sz="3600" b="1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600200"/>
            <a:ext cx="8229600" cy="1397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MX" altLang="es-MX" sz="2400"/>
              <a:t>ES EL IMPUESTO PAGADO POR LAS PERSONAS FISICAS O MORALES EN CUALQUIERA DE LAS ACTIVIDADES GRAVADAS</a:t>
            </a:r>
            <a:endParaRPr lang="es-ES" altLang="es-MX" sz="2400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2063750" y="2997201"/>
            <a:ext cx="822960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200" b="1" dirty="0">
                <a:solidFill>
                  <a:schemeClr val="tx2"/>
                </a:solidFill>
              </a:rPr>
              <a:t>I.V.A. REPERCUTIDO O </a:t>
            </a:r>
            <a:r>
              <a:rPr lang="es-MX" altLang="es-MX" sz="3200" b="1" dirty="0" smtClean="0">
                <a:solidFill>
                  <a:schemeClr val="tx2"/>
                </a:solidFill>
              </a:rPr>
              <a:t>POR PAGAR</a:t>
            </a:r>
            <a:endParaRPr lang="es-ES" altLang="es-MX" sz="3200" b="1" dirty="0">
              <a:solidFill>
                <a:schemeClr val="tx2"/>
              </a:solidFill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2063750" y="3933825"/>
            <a:ext cx="82296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MX" altLang="es-MX" sz="2400" dirty="0"/>
              <a:t>ES EL IMPUESTO COBRADO POR LAS PERSONAS FISICAS O MORALES EN CUALQUIERA DE LAS ACTIVIDADES GRAVADAS</a:t>
            </a:r>
            <a:endParaRPr lang="es-ES" altLang="es-MX" sz="2400" dirty="0"/>
          </a:p>
        </p:txBody>
      </p:sp>
    </p:spTree>
    <p:extLst>
      <p:ext uri="{BB962C8B-B14F-4D97-AF65-F5344CB8AC3E}">
        <p14:creationId xmlns:p14="http://schemas.microsoft.com/office/powerpoint/2010/main" val="197075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2 Marcador de contenido"/>
          <p:cNvSpPr>
            <a:spLocks noGrp="1"/>
          </p:cNvSpPr>
          <p:nvPr>
            <p:ph idx="1"/>
          </p:nvPr>
        </p:nvSpPr>
        <p:spPr>
          <a:xfrm>
            <a:off x="1981200" y="692151"/>
            <a:ext cx="8229600" cy="5434013"/>
          </a:xfrm>
        </p:spPr>
        <p:txBody>
          <a:bodyPr/>
          <a:lstStyle/>
          <a:p>
            <a:r>
              <a:rPr lang="es-MX" altLang="es-MX" smtClean="0"/>
              <a:t>DOS SITUACIONES</a:t>
            </a:r>
          </a:p>
          <a:p>
            <a:r>
              <a:rPr lang="es-MX" altLang="es-MX" smtClean="0"/>
              <a:t>1. INCLUYE IVA</a:t>
            </a:r>
          </a:p>
          <a:p>
            <a:r>
              <a:rPr lang="es-MX" altLang="es-MX" smtClean="0"/>
              <a:t>PAGO DE LUZ  $68,429.30  </a:t>
            </a:r>
          </a:p>
          <a:p>
            <a:r>
              <a:rPr lang="es-MX" altLang="es-MX" smtClean="0"/>
              <a:t>DIVIDIR 1.16 =  58990.78 BASE</a:t>
            </a:r>
          </a:p>
          <a:p>
            <a:r>
              <a:rPr lang="es-MX" altLang="es-MX" smtClean="0"/>
              <a:t>IVA  9438.52 </a:t>
            </a:r>
          </a:p>
          <a:p>
            <a:r>
              <a:rPr lang="es-MX" altLang="es-MX" smtClean="0"/>
              <a:t>2. DETERMINAR EL IVA (MAS IVA)</a:t>
            </a:r>
          </a:p>
          <a:p>
            <a:r>
              <a:rPr lang="es-MX" altLang="es-MX" smtClean="0"/>
              <a:t>VENTA DE MERCANCIAS  $ 34,243.24 BASE</a:t>
            </a:r>
          </a:p>
          <a:p>
            <a:r>
              <a:rPr lang="es-MX" altLang="es-MX" smtClean="0"/>
              <a:t>MULTIPLICA POR EL IVA  5478.91</a:t>
            </a:r>
          </a:p>
          <a:p>
            <a:r>
              <a:rPr lang="es-MX" altLang="es-MX" smtClean="0"/>
              <a:t>TOTAL 39,722.16</a:t>
            </a:r>
          </a:p>
          <a:p>
            <a:endParaRPr lang="es-MX" altLang="es-MX" smtClean="0"/>
          </a:p>
          <a:p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2315416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008438" y="260351"/>
            <a:ext cx="3251200" cy="201613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s-MX" sz="2000" dirty="0"/>
              <a:t>CLASIFICACIÓN ACTIVO</a:t>
            </a:r>
            <a:endParaRPr lang="es-ES" sz="2000" dirty="0"/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6456364" y="692151"/>
            <a:ext cx="388778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400" b="1">
                <a:solidFill>
                  <a:schemeClr val="tx2"/>
                </a:solidFill>
              </a:rPr>
              <a:t>CAJA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BANCOS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INVERSIONES TEMPORALES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INVENTARIO DE MERCANCIAS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CLIENTES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IVA ACREDITABLE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DOCUMENTOS POR COBRAR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DEUDORES DIVERSOS</a:t>
            </a:r>
            <a:br>
              <a:rPr lang="es-MX" altLang="es-MX" sz="1400" b="1">
                <a:solidFill>
                  <a:schemeClr val="tx2"/>
                </a:solidFill>
              </a:rPr>
            </a:br>
            <a:endParaRPr lang="es-ES" altLang="es-MX" sz="1400" b="1">
              <a:solidFill>
                <a:schemeClr val="tx2"/>
              </a:solidFill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3792539" y="5157789"/>
            <a:ext cx="1584325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>
                <a:solidFill>
                  <a:schemeClr val="tx2"/>
                </a:solidFill>
              </a:rPr>
              <a:t>DIFERIDO</a:t>
            </a:r>
            <a:endParaRPr lang="es-ES" altLang="es-MX" sz="2000" b="1">
              <a:solidFill>
                <a:schemeClr val="tx2"/>
              </a:solidFill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4079875" y="3500438"/>
            <a:ext cx="935038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>
                <a:solidFill>
                  <a:schemeClr val="tx2"/>
                </a:solidFill>
              </a:rPr>
              <a:t>FIJO</a:t>
            </a:r>
            <a:endParaRPr lang="es-ES" altLang="es-MX" sz="2400" b="1">
              <a:solidFill>
                <a:schemeClr val="tx2"/>
              </a:solidFill>
            </a:endParaRP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1524000" y="2781301"/>
            <a:ext cx="719138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>
                <a:solidFill>
                  <a:schemeClr val="tx2"/>
                </a:solidFill>
              </a:rPr>
              <a:t>A </a:t>
            </a:r>
            <a:br>
              <a:rPr lang="es-MX" altLang="es-MX" sz="2400" b="1">
                <a:solidFill>
                  <a:schemeClr val="tx2"/>
                </a:solidFill>
              </a:rPr>
            </a:br>
            <a:r>
              <a:rPr lang="es-MX" altLang="es-MX" sz="2400" b="1">
                <a:solidFill>
                  <a:schemeClr val="tx2"/>
                </a:solidFill>
              </a:rPr>
              <a:t>C</a:t>
            </a:r>
            <a:br>
              <a:rPr lang="es-MX" altLang="es-MX" sz="2400" b="1">
                <a:solidFill>
                  <a:schemeClr val="tx2"/>
                </a:solidFill>
              </a:rPr>
            </a:br>
            <a:r>
              <a:rPr lang="es-MX" altLang="es-MX" sz="2400" b="1">
                <a:solidFill>
                  <a:schemeClr val="tx2"/>
                </a:solidFill>
              </a:rPr>
              <a:t>T</a:t>
            </a:r>
            <a:br>
              <a:rPr lang="es-MX" altLang="es-MX" sz="2400" b="1">
                <a:solidFill>
                  <a:schemeClr val="tx2"/>
                </a:solidFill>
              </a:rPr>
            </a:br>
            <a:r>
              <a:rPr lang="es-MX" altLang="es-MX" sz="2400" b="1">
                <a:solidFill>
                  <a:schemeClr val="tx2"/>
                </a:solidFill>
              </a:rPr>
              <a:t>I</a:t>
            </a:r>
            <a:br>
              <a:rPr lang="es-MX" altLang="es-MX" sz="2400" b="1">
                <a:solidFill>
                  <a:schemeClr val="tx2"/>
                </a:solidFill>
              </a:rPr>
            </a:br>
            <a:r>
              <a:rPr lang="es-MX" altLang="es-MX" sz="2400" b="1">
                <a:solidFill>
                  <a:schemeClr val="tx2"/>
                </a:solidFill>
              </a:rPr>
              <a:t> V</a:t>
            </a:r>
            <a:br>
              <a:rPr lang="es-MX" altLang="es-MX" sz="2400" b="1">
                <a:solidFill>
                  <a:schemeClr val="tx2"/>
                </a:solidFill>
              </a:rPr>
            </a:br>
            <a:r>
              <a:rPr lang="es-MX" altLang="es-MX" sz="2400" b="1">
                <a:solidFill>
                  <a:schemeClr val="tx2"/>
                </a:solidFill>
              </a:rPr>
              <a:t> O</a:t>
            </a:r>
            <a:endParaRPr lang="es-ES" altLang="es-MX" sz="2400" b="1">
              <a:solidFill>
                <a:schemeClr val="tx2"/>
              </a:solidFill>
            </a:endParaRP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6456364" y="2852739"/>
            <a:ext cx="3743325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400" b="1">
                <a:solidFill>
                  <a:schemeClr val="tx2"/>
                </a:solidFill>
              </a:rPr>
              <a:t>TERRENOS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EDIFICIOS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MAQUINARIA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MOBILIARIO Y EQUIPO DE OFICINA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EQUIPO DE COMPUTO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EQUIPO REPARTO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EQUIPO DE TRANSPORTE</a:t>
            </a:r>
            <a:endParaRPr lang="es-ES" altLang="es-MX" sz="1400" b="1">
              <a:solidFill>
                <a:schemeClr val="tx2"/>
              </a:solidFill>
            </a:endParaRPr>
          </a:p>
        </p:txBody>
      </p:sp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6456363" y="4797426"/>
            <a:ext cx="3529012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400" b="1">
                <a:solidFill>
                  <a:schemeClr val="tx2"/>
                </a:solidFill>
              </a:rPr>
              <a:t>GASTOS DE INSTALACION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PRIMAS DE SEGUROS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RENTAS PAGADAS POR ANTICIPADO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INTERES PAGADOS POR ANTICIPADO</a:t>
            </a:r>
            <a:endParaRPr lang="es-ES" altLang="es-MX" sz="1400" b="1">
              <a:solidFill>
                <a:schemeClr val="tx2"/>
              </a:solidFill>
            </a:endParaRPr>
          </a:p>
        </p:txBody>
      </p:sp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3503614" y="1484313"/>
            <a:ext cx="194468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>
                <a:solidFill>
                  <a:schemeClr val="tx2"/>
                </a:solidFill>
              </a:rPr>
              <a:t>CIRCULANTE</a:t>
            </a:r>
            <a:endParaRPr lang="es-ES" altLang="es-MX" sz="2000" b="1">
              <a:solidFill>
                <a:schemeClr val="tx2"/>
              </a:solidFill>
            </a:endParaRPr>
          </a:p>
        </p:txBody>
      </p:sp>
      <p:sp>
        <p:nvSpPr>
          <p:cNvPr id="58378" name="AutoShape 10"/>
          <p:cNvSpPr>
            <a:spLocks/>
          </p:cNvSpPr>
          <p:nvPr/>
        </p:nvSpPr>
        <p:spPr bwMode="auto">
          <a:xfrm>
            <a:off x="2351089" y="549275"/>
            <a:ext cx="720725" cy="5759450"/>
          </a:xfrm>
          <a:prstGeom prst="leftBrace">
            <a:avLst>
              <a:gd name="adj1" fmla="val 66593"/>
              <a:gd name="adj2" fmla="val 50000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58379" name="AutoShape 11"/>
          <p:cNvSpPr>
            <a:spLocks/>
          </p:cNvSpPr>
          <p:nvPr/>
        </p:nvSpPr>
        <p:spPr bwMode="auto">
          <a:xfrm>
            <a:off x="5880101" y="4797425"/>
            <a:ext cx="360363" cy="1366838"/>
          </a:xfrm>
          <a:prstGeom prst="leftBrace">
            <a:avLst>
              <a:gd name="adj1" fmla="val 31608"/>
              <a:gd name="adj2" fmla="val 50000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58380" name="AutoShape 12"/>
          <p:cNvSpPr>
            <a:spLocks/>
          </p:cNvSpPr>
          <p:nvPr/>
        </p:nvSpPr>
        <p:spPr bwMode="auto">
          <a:xfrm>
            <a:off x="5880101" y="2708275"/>
            <a:ext cx="358775" cy="1873250"/>
          </a:xfrm>
          <a:prstGeom prst="leftBrace">
            <a:avLst>
              <a:gd name="adj1" fmla="val 43510"/>
              <a:gd name="adj2" fmla="val 50000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58381" name="AutoShape 13"/>
          <p:cNvSpPr>
            <a:spLocks/>
          </p:cNvSpPr>
          <p:nvPr/>
        </p:nvSpPr>
        <p:spPr bwMode="auto">
          <a:xfrm>
            <a:off x="5808664" y="692150"/>
            <a:ext cx="433387" cy="1728788"/>
          </a:xfrm>
          <a:prstGeom prst="leftBrace">
            <a:avLst>
              <a:gd name="adj1" fmla="val 33242"/>
              <a:gd name="adj2" fmla="val 50046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79704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008438" y="260351"/>
            <a:ext cx="3251200" cy="201613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s-MX" sz="2000" dirty="0"/>
              <a:t>CLASIFICACIÓN PASIVO</a:t>
            </a:r>
            <a:endParaRPr lang="es-ES" sz="2000" dirty="0"/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6456364" y="692151"/>
            <a:ext cx="388778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400" b="1">
                <a:solidFill>
                  <a:schemeClr val="tx2"/>
                </a:solidFill>
              </a:rPr>
              <a:t>PROVEEDORES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ACREEDORES DIVERSOS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DOCUMENTOS POR PAGAR C.P. IMPUESTOS POR PAGAR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IVA REPERCUTIDO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ANTICIPO DE CLIENTES</a:t>
            </a:r>
            <a:endParaRPr lang="es-ES" altLang="es-MX" sz="1400" b="1">
              <a:solidFill>
                <a:schemeClr val="tx2"/>
              </a:solidFill>
            </a:endParaRP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3792539" y="5157789"/>
            <a:ext cx="1584325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>
                <a:solidFill>
                  <a:schemeClr val="tx2"/>
                </a:solidFill>
              </a:rPr>
              <a:t>DIFERIDO</a:t>
            </a:r>
            <a:endParaRPr lang="es-ES" altLang="es-MX" sz="2000" b="1">
              <a:solidFill>
                <a:schemeClr val="tx2"/>
              </a:solidFill>
            </a:endParaRP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4079875" y="3500438"/>
            <a:ext cx="935038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>
                <a:solidFill>
                  <a:schemeClr val="tx2"/>
                </a:solidFill>
              </a:rPr>
              <a:t>FIJO</a:t>
            </a:r>
            <a:endParaRPr lang="es-ES" altLang="es-MX" sz="2400" b="1">
              <a:solidFill>
                <a:schemeClr val="tx2"/>
              </a:solidFill>
            </a:endParaRPr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1524000" y="2781301"/>
            <a:ext cx="719138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>
                <a:solidFill>
                  <a:schemeClr val="tx2"/>
                </a:solidFill>
              </a:rPr>
              <a:t>P </a:t>
            </a:r>
            <a:br>
              <a:rPr lang="es-MX" altLang="es-MX" sz="2400" b="1">
                <a:solidFill>
                  <a:schemeClr val="tx2"/>
                </a:solidFill>
              </a:rPr>
            </a:br>
            <a:r>
              <a:rPr lang="es-MX" altLang="es-MX" sz="2400" b="1">
                <a:solidFill>
                  <a:schemeClr val="tx2"/>
                </a:solidFill>
              </a:rPr>
              <a:t>A</a:t>
            </a:r>
            <a:br>
              <a:rPr lang="es-MX" altLang="es-MX" sz="2400" b="1">
                <a:solidFill>
                  <a:schemeClr val="tx2"/>
                </a:solidFill>
              </a:rPr>
            </a:br>
            <a:r>
              <a:rPr lang="es-MX" altLang="es-MX" sz="2400" b="1">
                <a:solidFill>
                  <a:schemeClr val="tx2"/>
                </a:solidFill>
              </a:rPr>
              <a:t>S</a:t>
            </a:r>
            <a:br>
              <a:rPr lang="es-MX" altLang="es-MX" sz="2400" b="1">
                <a:solidFill>
                  <a:schemeClr val="tx2"/>
                </a:solidFill>
              </a:rPr>
            </a:br>
            <a:r>
              <a:rPr lang="es-MX" altLang="es-MX" sz="2400" b="1">
                <a:solidFill>
                  <a:schemeClr val="tx2"/>
                </a:solidFill>
              </a:rPr>
              <a:t>I</a:t>
            </a:r>
            <a:br>
              <a:rPr lang="es-MX" altLang="es-MX" sz="2400" b="1">
                <a:solidFill>
                  <a:schemeClr val="tx2"/>
                </a:solidFill>
              </a:rPr>
            </a:br>
            <a:r>
              <a:rPr lang="es-MX" altLang="es-MX" sz="2400" b="1">
                <a:solidFill>
                  <a:schemeClr val="tx2"/>
                </a:solidFill>
              </a:rPr>
              <a:t> V</a:t>
            </a:r>
            <a:br>
              <a:rPr lang="es-MX" altLang="es-MX" sz="2400" b="1">
                <a:solidFill>
                  <a:schemeClr val="tx2"/>
                </a:solidFill>
              </a:rPr>
            </a:br>
            <a:r>
              <a:rPr lang="es-MX" altLang="es-MX" sz="2400" b="1">
                <a:solidFill>
                  <a:schemeClr val="tx2"/>
                </a:solidFill>
              </a:rPr>
              <a:t> O</a:t>
            </a:r>
            <a:endParaRPr lang="es-ES" altLang="es-MX" sz="2400" b="1">
              <a:solidFill>
                <a:schemeClr val="tx2"/>
              </a:solidFill>
            </a:endParaRP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6456364" y="2852739"/>
            <a:ext cx="3743325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400" b="1">
                <a:solidFill>
                  <a:schemeClr val="tx2"/>
                </a:solidFill>
              </a:rPr>
              <a:t>ACREEDORES HIPOTECARIOS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DOCUMENTOS POR PAGAR L.P.</a:t>
            </a:r>
            <a:br>
              <a:rPr lang="es-MX" altLang="es-MX" sz="1400" b="1">
                <a:solidFill>
                  <a:schemeClr val="tx2"/>
                </a:solidFill>
              </a:rPr>
            </a:br>
            <a:endParaRPr lang="es-ES" altLang="es-MX" sz="1400" b="1">
              <a:solidFill>
                <a:schemeClr val="tx2"/>
              </a:solidFill>
            </a:endParaRPr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6383338" y="4724401"/>
            <a:ext cx="3960812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400" b="1">
                <a:solidFill>
                  <a:schemeClr val="tx2"/>
                </a:solidFill>
              </a:rPr>
              <a:t>RENTAS COBRADAS POR ANTICIPADO</a:t>
            </a:r>
            <a:br>
              <a:rPr lang="es-MX" altLang="es-MX" sz="1400" b="1">
                <a:solidFill>
                  <a:schemeClr val="tx2"/>
                </a:solidFill>
              </a:rPr>
            </a:br>
            <a:r>
              <a:rPr lang="es-MX" altLang="es-MX" sz="1400" b="1">
                <a:solidFill>
                  <a:schemeClr val="tx2"/>
                </a:solidFill>
              </a:rPr>
              <a:t>INTERESES COBRADOS POR ANTICIPADO</a:t>
            </a:r>
            <a:endParaRPr lang="es-ES" altLang="es-MX" sz="1400" b="1">
              <a:solidFill>
                <a:schemeClr val="tx2"/>
              </a:solidFill>
            </a:endParaRPr>
          </a:p>
        </p:txBody>
      </p:sp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3503614" y="1484313"/>
            <a:ext cx="194468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>
                <a:solidFill>
                  <a:schemeClr val="tx2"/>
                </a:solidFill>
              </a:rPr>
              <a:t>CIRCULANTE</a:t>
            </a:r>
            <a:endParaRPr lang="es-ES" altLang="es-MX" sz="2000" b="1">
              <a:solidFill>
                <a:schemeClr val="tx2"/>
              </a:solidFill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2351089" y="549275"/>
            <a:ext cx="720725" cy="5759450"/>
          </a:xfrm>
          <a:prstGeom prst="leftBrace">
            <a:avLst>
              <a:gd name="adj1" fmla="val 66593"/>
              <a:gd name="adj2" fmla="val 50000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5880101" y="4797425"/>
            <a:ext cx="360363" cy="1366838"/>
          </a:xfrm>
          <a:prstGeom prst="leftBrace">
            <a:avLst>
              <a:gd name="adj1" fmla="val 31608"/>
              <a:gd name="adj2" fmla="val 50000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5880101" y="2708275"/>
            <a:ext cx="358775" cy="1873250"/>
          </a:xfrm>
          <a:prstGeom prst="leftBrace">
            <a:avLst>
              <a:gd name="adj1" fmla="val 43510"/>
              <a:gd name="adj2" fmla="val 50000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808664" y="692150"/>
            <a:ext cx="433387" cy="1728788"/>
          </a:xfrm>
          <a:prstGeom prst="leftBrace">
            <a:avLst>
              <a:gd name="adj1" fmla="val 33242"/>
              <a:gd name="adj2" fmla="val 50046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93251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2566988" y="188913"/>
            <a:ext cx="73453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/>
              <a:t>CUENTAS DE RESULTADOS (PROCEDIMIENTO ANALITICO)</a:t>
            </a:r>
            <a:endParaRPr lang="es-ES" altLang="es-MX" sz="2000" b="1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2135188" y="1125539"/>
            <a:ext cx="3744912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altLang="es-MX" b="1"/>
              <a:t>VENTAS </a:t>
            </a:r>
          </a:p>
          <a:p>
            <a:pPr eaLnBrk="1" hangingPunct="1">
              <a:buFontTx/>
              <a:buChar char="•"/>
            </a:pPr>
            <a:endParaRPr lang="es-MX" altLang="es-MX" b="1"/>
          </a:p>
          <a:p>
            <a:pPr eaLnBrk="1" hangingPunct="1">
              <a:buFontTx/>
              <a:buChar char="•"/>
            </a:pPr>
            <a:r>
              <a:rPr lang="es-MX" altLang="es-MX" b="1"/>
              <a:t>DEVOLUCIONES S/VENTAS</a:t>
            </a:r>
          </a:p>
          <a:p>
            <a:pPr eaLnBrk="1" hangingPunct="1">
              <a:buFontTx/>
              <a:buChar char="•"/>
            </a:pPr>
            <a:endParaRPr lang="es-MX" altLang="es-MX" b="1"/>
          </a:p>
          <a:p>
            <a:pPr eaLnBrk="1" hangingPunct="1">
              <a:buFontTx/>
              <a:buChar char="•"/>
            </a:pPr>
            <a:r>
              <a:rPr lang="es-MX" altLang="es-MX" b="1"/>
              <a:t>REBAJAS S/VENTA</a:t>
            </a:r>
          </a:p>
          <a:p>
            <a:pPr eaLnBrk="1" hangingPunct="1">
              <a:buFontTx/>
              <a:buChar char="•"/>
            </a:pPr>
            <a:endParaRPr lang="es-MX" altLang="es-MX" b="1"/>
          </a:p>
          <a:p>
            <a:pPr eaLnBrk="1" hangingPunct="1">
              <a:buFontTx/>
              <a:buChar char="•"/>
            </a:pPr>
            <a:r>
              <a:rPr lang="es-MX" altLang="es-MX" b="1"/>
              <a:t>COSTO DE VENTAS</a:t>
            </a:r>
          </a:p>
          <a:p>
            <a:pPr eaLnBrk="1" hangingPunct="1">
              <a:buFontTx/>
              <a:buChar char="•"/>
            </a:pPr>
            <a:endParaRPr lang="es-MX" altLang="es-MX" b="1"/>
          </a:p>
          <a:p>
            <a:pPr eaLnBrk="1" hangingPunct="1">
              <a:buFontTx/>
              <a:buChar char="•"/>
            </a:pPr>
            <a:r>
              <a:rPr lang="es-MX" altLang="es-MX" b="1"/>
              <a:t>INVENTARIO INICIAL</a:t>
            </a:r>
          </a:p>
          <a:p>
            <a:pPr eaLnBrk="1" hangingPunct="1">
              <a:buFontTx/>
              <a:buChar char="•"/>
            </a:pPr>
            <a:endParaRPr lang="es-MX" altLang="es-MX" b="1"/>
          </a:p>
          <a:p>
            <a:pPr eaLnBrk="1" hangingPunct="1">
              <a:buFontTx/>
              <a:buChar char="•"/>
            </a:pPr>
            <a:r>
              <a:rPr lang="es-MX" altLang="es-MX" b="1"/>
              <a:t>COMPRAS </a:t>
            </a:r>
          </a:p>
          <a:p>
            <a:pPr eaLnBrk="1" hangingPunct="1">
              <a:buFontTx/>
              <a:buChar char="•"/>
            </a:pPr>
            <a:endParaRPr lang="es-MX" altLang="es-MX" b="1"/>
          </a:p>
          <a:p>
            <a:pPr eaLnBrk="1" hangingPunct="1">
              <a:buFontTx/>
              <a:buChar char="•"/>
            </a:pPr>
            <a:r>
              <a:rPr lang="es-MX" altLang="es-MX" b="1"/>
              <a:t>DEVOLUCIONES S/COMPRA</a:t>
            </a:r>
          </a:p>
          <a:p>
            <a:pPr eaLnBrk="1" hangingPunct="1">
              <a:buFontTx/>
              <a:buChar char="•"/>
            </a:pPr>
            <a:endParaRPr lang="es-MX" altLang="es-MX" b="1"/>
          </a:p>
          <a:p>
            <a:pPr eaLnBrk="1" hangingPunct="1">
              <a:buFontTx/>
              <a:buChar char="•"/>
            </a:pPr>
            <a:r>
              <a:rPr lang="es-MX" altLang="es-MX" b="1"/>
              <a:t>REBAJAS S/COMPRA</a:t>
            </a:r>
          </a:p>
          <a:p>
            <a:pPr eaLnBrk="1" hangingPunct="1">
              <a:buFontTx/>
              <a:buChar char="•"/>
            </a:pPr>
            <a:endParaRPr lang="es-MX" altLang="es-MX" b="1"/>
          </a:p>
          <a:p>
            <a:pPr eaLnBrk="1" hangingPunct="1">
              <a:buFontTx/>
              <a:buChar char="•"/>
            </a:pPr>
            <a:r>
              <a:rPr lang="es-MX" altLang="es-MX" b="1"/>
              <a:t>GASTOS S/COMPRA</a:t>
            </a: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5951538" y="1268414"/>
            <a:ext cx="3816350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altLang="es-MX" b="1"/>
              <a:t>INVENTARIO FINAL</a:t>
            </a:r>
          </a:p>
          <a:p>
            <a:pPr eaLnBrk="1" hangingPunct="1">
              <a:buFontTx/>
              <a:buChar char="•"/>
            </a:pPr>
            <a:endParaRPr lang="es-MX" altLang="es-MX" b="1"/>
          </a:p>
          <a:p>
            <a:pPr eaLnBrk="1" hangingPunct="1">
              <a:buFontTx/>
              <a:buChar char="•"/>
            </a:pPr>
            <a:r>
              <a:rPr lang="es-MX" altLang="es-MX" b="1"/>
              <a:t>GASTOS DE ADMINISTRACION</a:t>
            </a:r>
          </a:p>
          <a:p>
            <a:pPr eaLnBrk="1" hangingPunct="1">
              <a:buFontTx/>
              <a:buChar char="•"/>
            </a:pPr>
            <a:endParaRPr lang="es-MX" altLang="es-MX" b="1"/>
          </a:p>
          <a:p>
            <a:pPr eaLnBrk="1" hangingPunct="1">
              <a:buFontTx/>
              <a:buChar char="•"/>
            </a:pPr>
            <a:r>
              <a:rPr lang="es-MX" altLang="es-MX" b="1"/>
              <a:t>GASTOS DE VENTA</a:t>
            </a:r>
          </a:p>
          <a:p>
            <a:pPr eaLnBrk="1" hangingPunct="1">
              <a:buFontTx/>
              <a:buChar char="•"/>
            </a:pPr>
            <a:endParaRPr lang="es-MX" altLang="es-MX" b="1"/>
          </a:p>
          <a:p>
            <a:pPr eaLnBrk="1" hangingPunct="1">
              <a:buFontTx/>
              <a:buChar char="•"/>
            </a:pPr>
            <a:r>
              <a:rPr lang="es-MX" altLang="es-MX" b="1"/>
              <a:t>GASTOS DE PRODUCCIÓN - COCINA</a:t>
            </a:r>
          </a:p>
          <a:p>
            <a:pPr eaLnBrk="1" hangingPunct="1">
              <a:buFontTx/>
              <a:buChar char="•"/>
            </a:pPr>
            <a:endParaRPr lang="es-MX" altLang="es-MX" b="1"/>
          </a:p>
          <a:p>
            <a:pPr eaLnBrk="1" hangingPunct="1">
              <a:buFontTx/>
              <a:buChar char="•"/>
            </a:pPr>
            <a:r>
              <a:rPr lang="es-MX" altLang="es-MX" b="1"/>
              <a:t>UTILIDAD DE OPERACIÓN</a:t>
            </a:r>
          </a:p>
          <a:p>
            <a:pPr eaLnBrk="1" hangingPunct="1">
              <a:buFontTx/>
              <a:buChar char="•"/>
            </a:pPr>
            <a:endParaRPr lang="es-MX" altLang="es-MX" b="1"/>
          </a:p>
          <a:p>
            <a:pPr eaLnBrk="1" hangingPunct="1">
              <a:buFontTx/>
              <a:buChar char="•"/>
            </a:pPr>
            <a:r>
              <a:rPr lang="es-MX" altLang="es-MX" b="1"/>
              <a:t>PRODUCTOS FINANCIEROS</a:t>
            </a:r>
          </a:p>
          <a:p>
            <a:pPr eaLnBrk="1" hangingPunct="1">
              <a:buFontTx/>
              <a:buChar char="•"/>
            </a:pPr>
            <a:endParaRPr lang="es-MX" altLang="es-MX" b="1"/>
          </a:p>
          <a:p>
            <a:pPr eaLnBrk="1" hangingPunct="1">
              <a:buFontTx/>
              <a:buChar char="•"/>
            </a:pPr>
            <a:r>
              <a:rPr lang="es-MX" altLang="es-MX" b="1"/>
              <a:t>GASTOS FINANCIEROS</a:t>
            </a:r>
          </a:p>
          <a:p>
            <a:pPr eaLnBrk="1" hangingPunct="1">
              <a:buFontTx/>
              <a:buChar char="•"/>
            </a:pPr>
            <a:endParaRPr lang="es-MX" altLang="es-MX" b="1"/>
          </a:p>
          <a:p>
            <a:pPr eaLnBrk="1" hangingPunct="1">
              <a:buFontTx/>
              <a:buChar char="•"/>
            </a:pPr>
            <a:r>
              <a:rPr lang="es-MX" altLang="es-MX" b="1"/>
              <a:t>OTROS PRODUCTOS</a:t>
            </a:r>
          </a:p>
          <a:p>
            <a:pPr eaLnBrk="1" hangingPunct="1">
              <a:buFontTx/>
              <a:buChar char="•"/>
            </a:pPr>
            <a:endParaRPr lang="es-MX" altLang="es-MX" b="1"/>
          </a:p>
          <a:p>
            <a:pPr eaLnBrk="1" hangingPunct="1">
              <a:buFontTx/>
              <a:buChar char="•"/>
            </a:pPr>
            <a:r>
              <a:rPr lang="es-MX" altLang="es-MX" b="1"/>
              <a:t>OTROS GASTOS</a:t>
            </a:r>
          </a:p>
          <a:p>
            <a:pPr eaLnBrk="1" hangingPunct="1">
              <a:buFontTx/>
              <a:buChar char="•"/>
            </a:pPr>
            <a:endParaRPr lang="es-ES" altLang="es-MX" b="1"/>
          </a:p>
        </p:txBody>
      </p:sp>
    </p:spTree>
    <p:extLst>
      <p:ext uri="{BB962C8B-B14F-4D97-AF65-F5344CB8AC3E}">
        <p14:creationId xmlns:p14="http://schemas.microsoft.com/office/powerpoint/2010/main" val="96710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MÓDULO DOS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345474"/>
            <a:ext cx="5745480" cy="5251269"/>
          </a:xfrm>
        </p:spPr>
        <p:txBody>
          <a:bodyPr>
            <a:normAutofit fontScale="62500" lnSpcReduction="20000"/>
          </a:bodyPr>
          <a:lstStyle/>
          <a:p>
            <a:r>
              <a:rPr lang="es-MX" dirty="0" smtClean="0"/>
              <a:t>2.1 Registro contable</a:t>
            </a:r>
          </a:p>
          <a:p>
            <a:r>
              <a:rPr lang="es-MX" dirty="0" smtClean="0"/>
              <a:t>2.1.1 Cuenta y sus elementos</a:t>
            </a:r>
          </a:p>
          <a:p>
            <a:r>
              <a:rPr lang="es-MX" dirty="0" smtClean="0"/>
              <a:t>2.1.2 Clasificación de las cuentas de activo, pasivo y capital</a:t>
            </a:r>
          </a:p>
          <a:p>
            <a:r>
              <a:rPr lang="es-MX" dirty="0" smtClean="0"/>
              <a:t>2.2 Teoría de la partida doble</a:t>
            </a:r>
          </a:p>
          <a:p>
            <a:r>
              <a:rPr lang="es-MX" dirty="0" smtClean="0"/>
              <a:t>2.2.1 Reglas del cargo y del abono</a:t>
            </a:r>
          </a:p>
          <a:p>
            <a:r>
              <a:rPr lang="es-MX" dirty="0" smtClean="0"/>
              <a:t>2.2.2 Catálogo de cuentas</a:t>
            </a:r>
          </a:p>
          <a:p>
            <a:r>
              <a:rPr lang="es-MX" dirty="0" smtClean="0"/>
              <a:t>2.2.3 Aumentos y disminuciones de las cuentas </a:t>
            </a:r>
          </a:p>
          <a:p>
            <a:r>
              <a:rPr lang="es-MX" dirty="0" smtClean="0"/>
              <a:t>2.3 Procedimiento analítico o pormenorizado</a:t>
            </a:r>
          </a:p>
          <a:p>
            <a:r>
              <a:rPr lang="es-MX" dirty="0" smtClean="0"/>
              <a:t>2.3.1 Libros de contabilidad</a:t>
            </a:r>
          </a:p>
          <a:p>
            <a:r>
              <a:rPr lang="es-MX" dirty="0" smtClean="0"/>
              <a:t>2.3.1.1 Libro de diario</a:t>
            </a:r>
          </a:p>
          <a:p>
            <a:r>
              <a:rPr lang="es-MX" dirty="0" smtClean="0"/>
              <a:t>2.3.1.2 Libro mayor</a:t>
            </a:r>
          </a:p>
          <a:p>
            <a:r>
              <a:rPr lang="es-MX" dirty="0" smtClean="0"/>
              <a:t>2.3.2 Registro contable procedimiento analítico</a:t>
            </a:r>
          </a:p>
          <a:p>
            <a:r>
              <a:rPr lang="es-MX" dirty="0" smtClean="0"/>
              <a:t>2.3.3 Balanza de comprobación</a:t>
            </a:r>
          </a:p>
          <a:p>
            <a:r>
              <a:rPr lang="es-MX" dirty="0" smtClean="0"/>
              <a:t>2.3.4 Cuentas de resultado</a:t>
            </a:r>
          </a:p>
          <a:p>
            <a:r>
              <a:rPr lang="es-MX" dirty="0" smtClean="0"/>
              <a:t>2.3.5 Registro contable cuentas de resultado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324342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z="4000"/>
              <a:t>REGLAS DEL CARGO Y ABONO</a:t>
            </a:r>
            <a:endParaRPr lang="es-ES" altLang="es-MX" sz="4000"/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2208214" y="2060575"/>
            <a:ext cx="2663825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/>
              <a:t>SE DEBE CARGAR</a:t>
            </a:r>
            <a:endParaRPr lang="es-ES" altLang="es-MX" sz="2800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5735638" y="1989138"/>
            <a:ext cx="44640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altLang="es-MX" sz="2000"/>
              <a:t>CUANDO AUMENTA EL ACTIVO</a:t>
            </a:r>
          </a:p>
          <a:p>
            <a:pPr eaLnBrk="1" hangingPunct="1">
              <a:buFontTx/>
              <a:buChar char="•"/>
            </a:pPr>
            <a:r>
              <a:rPr lang="es-MX" altLang="es-MX" sz="2000"/>
              <a:t>CUANDO DISMINUYE EL PASIVO</a:t>
            </a:r>
          </a:p>
          <a:p>
            <a:pPr eaLnBrk="1" hangingPunct="1">
              <a:buFontTx/>
              <a:buChar char="•"/>
            </a:pPr>
            <a:r>
              <a:rPr lang="es-MX" altLang="es-MX" sz="2000"/>
              <a:t>CUANDO DISMINUYE EL CAPITAL</a:t>
            </a:r>
          </a:p>
          <a:p>
            <a:pPr eaLnBrk="1" hangingPunct="1"/>
            <a:endParaRPr lang="es-ES" altLang="es-MX" sz="2000"/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2279651" y="4149725"/>
            <a:ext cx="2663825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/>
              <a:t>SE DEBE ABONAR</a:t>
            </a:r>
            <a:endParaRPr lang="es-ES" altLang="es-MX" sz="2800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5951538" y="4221163"/>
            <a:ext cx="44640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altLang="es-MX" sz="2000"/>
              <a:t>CUANDO DISMINUYE EL ACTIVO</a:t>
            </a:r>
          </a:p>
          <a:p>
            <a:pPr eaLnBrk="1" hangingPunct="1">
              <a:buFontTx/>
              <a:buChar char="•"/>
            </a:pPr>
            <a:r>
              <a:rPr lang="es-MX" altLang="es-MX" sz="2000"/>
              <a:t>CUANDO AUMENTA EL PASIVO</a:t>
            </a:r>
          </a:p>
          <a:p>
            <a:pPr eaLnBrk="1" hangingPunct="1">
              <a:buFontTx/>
              <a:buChar char="•"/>
            </a:pPr>
            <a:r>
              <a:rPr lang="es-MX" altLang="es-MX" sz="2000"/>
              <a:t>CUANDO AUMENTA EL CAPITAL</a:t>
            </a:r>
          </a:p>
          <a:p>
            <a:pPr eaLnBrk="1" hangingPunct="1"/>
            <a:endParaRPr lang="es-ES" altLang="es-MX" sz="2000"/>
          </a:p>
        </p:txBody>
      </p:sp>
    </p:spTree>
    <p:extLst>
      <p:ext uri="{BB962C8B-B14F-4D97-AF65-F5344CB8AC3E}">
        <p14:creationId xmlns:p14="http://schemas.microsoft.com/office/powerpoint/2010/main" val="145744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2566988" y="188913"/>
            <a:ext cx="73453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/>
              <a:t>BALANZA DE COMPROBACION</a:t>
            </a:r>
            <a:endParaRPr lang="es-ES" altLang="es-MX" sz="2400" b="1"/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2351088" y="836613"/>
            <a:ext cx="720090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/>
              <a:t>DEFINICION:</a:t>
            </a:r>
          </a:p>
          <a:p>
            <a:pPr algn="ctr" eaLnBrk="1" hangingPunct="1"/>
            <a:endParaRPr lang="es-MX" altLang="es-MX" sz="2400" b="1"/>
          </a:p>
          <a:p>
            <a:pPr algn="ctr" eaLnBrk="1" hangingPunct="1"/>
            <a:r>
              <a:rPr lang="es-MX" altLang="es-MX" sz="2400" b="1"/>
              <a:t>ES EL ESTADO AUXILIAR DE LA CONTABILIDAD EN</a:t>
            </a:r>
          </a:p>
          <a:p>
            <a:pPr algn="ctr" eaLnBrk="1" hangingPunct="1"/>
            <a:r>
              <a:rPr lang="es-MX" altLang="es-MX" sz="2400" b="1"/>
              <a:t>VIRTUD DEL CUAL SE VERIFICA LA OBSERVANCIA </a:t>
            </a:r>
          </a:p>
          <a:p>
            <a:pPr algn="ctr" eaLnBrk="1" hangingPunct="1"/>
            <a:r>
              <a:rPr lang="es-MX" altLang="es-MX" sz="2400" b="1"/>
              <a:t>DEL PRINCIPIO DE LA PARTIDA DOBLE, QUE </a:t>
            </a:r>
          </a:p>
          <a:p>
            <a:pPr algn="ctr" eaLnBrk="1" hangingPunct="1"/>
            <a:r>
              <a:rPr lang="es-MX" altLang="es-MX" sz="2400" b="1"/>
              <a:t>ESTABLECE QUE EL IMPORTE DE LOS CARGOS</a:t>
            </a:r>
          </a:p>
          <a:p>
            <a:pPr algn="ctr" eaLnBrk="1" hangingPunct="1"/>
            <a:r>
              <a:rPr lang="es-MX" altLang="es-MX" sz="2400" b="1"/>
              <a:t> EFECTUADOS ES IGUAL AL IMPORTE</a:t>
            </a:r>
          </a:p>
          <a:p>
            <a:pPr algn="ctr" eaLnBrk="1" hangingPunct="1"/>
            <a:r>
              <a:rPr lang="es-MX" altLang="es-MX" sz="2400" b="1"/>
              <a:t> DE LOS ABONOS</a:t>
            </a:r>
          </a:p>
          <a:p>
            <a:pPr algn="ctr" eaLnBrk="1" hangingPunct="1"/>
            <a:endParaRPr lang="es-ES" altLang="es-MX" sz="2400" b="1"/>
          </a:p>
        </p:txBody>
      </p:sp>
    </p:spTree>
    <p:extLst>
      <p:ext uri="{BB962C8B-B14F-4D97-AF65-F5344CB8AC3E}">
        <p14:creationId xmlns:p14="http://schemas.microsoft.com/office/powerpoint/2010/main" val="10902692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469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Balanza de comprobación</a:t>
            </a:r>
            <a:br>
              <a:rPr lang="es-MX" dirty="0" smtClean="0"/>
            </a:br>
            <a:r>
              <a:rPr lang="es-MX" dirty="0" smtClean="0"/>
              <a:t>Empresa “El lápiz 1”</a:t>
            </a:r>
            <a:endParaRPr lang="es-MX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3502676"/>
              </p:ext>
            </p:extLst>
          </p:nvPr>
        </p:nvGraphicFramePr>
        <p:xfrm>
          <a:off x="2508069" y="1825627"/>
          <a:ext cx="6048102" cy="43513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6174">
                  <a:extLst>
                    <a:ext uri="{9D8B030D-6E8A-4147-A177-3AD203B41FA5}">
                      <a16:colId xmlns:a16="http://schemas.microsoft.com/office/drawing/2014/main" val="240599165"/>
                    </a:ext>
                  </a:extLst>
                </a:gridCol>
                <a:gridCol w="980482">
                  <a:extLst>
                    <a:ext uri="{9D8B030D-6E8A-4147-A177-3AD203B41FA5}">
                      <a16:colId xmlns:a16="http://schemas.microsoft.com/office/drawing/2014/main" val="3694602320"/>
                    </a:ext>
                  </a:extLst>
                </a:gridCol>
                <a:gridCol w="980482">
                  <a:extLst>
                    <a:ext uri="{9D8B030D-6E8A-4147-A177-3AD203B41FA5}">
                      <a16:colId xmlns:a16="http://schemas.microsoft.com/office/drawing/2014/main" val="701307370"/>
                    </a:ext>
                  </a:extLst>
                </a:gridCol>
                <a:gridCol w="980482">
                  <a:extLst>
                    <a:ext uri="{9D8B030D-6E8A-4147-A177-3AD203B41FA5}">
                      <a16:colId xmlns:a16="http://schemas.microsoft.com/office/drawing/2014/main" val="1987382582"/>
                    </a:ext>
                  </a:extLst>
                </a:gridCol>
                <a:gridCol w="980482">
                  <a:extLst>
                    <a:ext uri="{9D8B030D-6E8A-4147-A177-3AD203B41FA5}">
                      <a16:colId xmlns:a16="http://schemas.microsoft.com/office/drawing/2014/main" val="4081457341"/>
                    </a:ext>
                  </a:extLst>
                </a:gridCol>
              </a:tblGrid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600" u="none" strike="noStrike">
                          <a:effectLst/>
                        </a:rPr>
                        <a:t>MOVIMIENTO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600" u="none" strike="noStrike">
                          <a:effectLst/>
                        </a:rPr>
                        <a:t>SALDO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174306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u="none" strike="noStrike">
                          <a:effectLst/>
                        </a:rPr>
                        <a:t>CUENTA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u="none" strike="noStrike">
                          <a:effectLst/>
                        </a:rPr>
                        <a:t>DEBE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u="none" strike="noStrike">
                          <a:effectLst/>
                        </a:rPr>
                        <a:t>HABER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u="none" strike="noStrike">
                          <a:effectLst/>
                        </a:rPr>
                        <a:t>DEUDOR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u="none" strike="noStrike">
                          <a:effectLst/>
                        </a:rPr>
                        <a:t>ACREEDOR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3682811798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CAJA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582,000.00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812.00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581,188.00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922126970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BANCOS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1,220,300.00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109,750.00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1,110,550.00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795945249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ALMACEN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80,000.00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80,000.00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151226043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CLIENTES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635,000.00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904.80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634,095.20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71556138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IVA ACREDITABLE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67,302.76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67,302.76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896071837"/>
                  </a:ext>
                </a:extLst>
              </a:tr>
              <a:tr h="121422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MOBILIARIO DE OF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113,793.10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113,793.10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1056789545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EQUIPO REPARTO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170,000.00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170,000.00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519547625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RENTAS PG ANTC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442806084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DEPOSITOS GARAN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750510112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3417923844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PROVEEDORES 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1,567.00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799,750.00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798,183.00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427315824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IVA REPERCUTIDO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38,123.48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38,123.48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1652250523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ACREEDORES DIV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499,200.00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499,200.00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3839492117"/>
                  </a:ext>
                </a:extLst>
              </a:tr>
              <a:tr h="19979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DOCUMENTOS POR PAGAR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50,000.0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50,000.0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017681516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CAPITAL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1,270,000.00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1,270,000.00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3668715618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VENTAS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239,051.72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239,051.72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425766408"/>
                  </a:ext>
                </a:extLst>
              </a:tr>
              <a:tr h="19979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DEVOLUCIONES SOBRE VENTA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3745074525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REBAJA SOBRE VENTA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780.00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780.00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680493590"/>
                  </a:ext>
                </a:extLst>
              </a:tr>
              <a:tr h="121422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COMPRAS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137,500.00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137,500.00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874354197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REBAJA SOBRE COMPRA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1203169264"/>
                  </a:ext>
                </a:extLst>
              </a:tr>
              <a:tr h="19979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DEVOLUCIONES SOBE COMPRA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1,350.86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1,350.86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180598410"/>
                  </a:ext>
                </a:extLst>
              </a:tr>
              <a:tr h="19979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GASTOS SOBRE COMPRAS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700.00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700.00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1160170183"/>
                  </a:ext>
                </a:extLst>
              </a:tr>
              <a:tr h="19979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GASTO DE ADMINISTRACION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677857767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GASTO DE VENTAS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126207982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GASTOS DE 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252688463"/>
                  </a:ext>
                </a:extLst>
              </a:tr>
              <a:tr h="19979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PRODUCTOS FINANCIEROS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15989625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GASTOS FIANCIEROS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3826890147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OTROS PRODUCTOS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1007898266"/>
                  </a:ext>
                </a:extLst>
              </a:tr>
              <a:tr h="19979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DEP. ACUM MOB Y EQ. COCINA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170802979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DEP. ACUM EQ. REPARTO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820095270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u="none" strike="noStrike">
                          <a:effectLst/>
                        </a:rPr>
                        <a:t>TOTALES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3,008,942.86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3,008,942.86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2,895,909.06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 dirty="0">
                          <a:effectLst/>
                        </a:rPr>
                        <a:t>2,895,909.06</a:t>
                      </a:r>
                      <a:endParaRPr lang="es-MX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12041574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1921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Pasos a seguir para realizar una contabilidad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1. Asientos de diario </a:t>
            </a:r>
          </a:p>
          <a:p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599532"/>
              </p:ext>
            </p:extLst>
          </p:nvPr>
        </p:nvGraphicFramePr>
        <p:xfrm>
          <a:off x="4767943" y="1690696"/>
          <a:ext cx="6165667" cy="4605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43153">
                  <a:extLst>
                    <a:ext uri="{9D8B030D-6E8A-4147-A177-3AD203B41FA5}">
                      <a16:colId xmlns:a16="http://schemas.microsoft.com/office/drawing/2014/main" val="3893730292"/>
                    </a:ext>
                  </a:extLst>
                </a:gridCol>
                <a:gridCol w="943218">
                  <a:extLst>
                    <a:ext uri="{9D8B030D-6E8A-4147-A177-3AD203B41FA5}">
                      <a16:colId xmlns:a16="http://schemas.microsoft.com/office/drawing/2014/main" val="2349905939"/>
                    </a:ext>
                  </a:extLst>
                </a:gridCol>
                <a:gridCol w="1092148">
                  <a:extLst>
                    <a:ext uri="{9D8B030D-6E8A-4147-A177-3AD203B41FA5}">
                      <a16:colId xmlns:a16="http://schemas.microsoft.com/office/drawing/2014/main" val="135110236"/>
                    </a:ext>
                  </a:extLst>
                </a:gridCol>
                <a:gridCol w="595716">
                  <a:extLst>
                    <a:ext uri="{9D8B030D-6E8A-4147-A177-3AD203B41FA5}">
                      <a16:colId xmlns:a16="http://schemas.microsoft.com/office/drawing/2014/main" val="161639930"/>
                    </a:ext>
                  </a:extLst>
                </a:gridCol>
                <a:gridCol w="595716">
                  <a:extLst>
                    <a:ext uri="{9D8B030D-6E8A-4147-A177-3AD203B41FA5}">
                      <a16:colId xmlns:a16="http://schemas.microsoft.com/office/drawing/2014/main" val="3685953072"/>
                    </a:ext>
                  </a:extLst>
                </a:gridCol>
                <a:gridCol w="595716">
                  <a:extLst>
                    <a:ext uri="{9D8B030D-6E8A-4147-A177-3AD203B41FA5}">
                      <a16:colId xmlns:a16="http://schemas.microsoft.com/office/drawing/2014/main" val="143636439"/>
                    </a:ext>
                  </a:extLst>
                </a:gridCol>
              </a:tblGrid>
              <a:tr h="147050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ASIENTO DE APERTURA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4106455539"/>
                  </a:ext>
                </a:extLst>
              </a:tr>
              <a:tr h="1470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CUENTA</a:t>
                      </a:r>
                      <a:endParaRPr lang="es-MX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DEBE</a:t>
                      </a:r>
                      <a:endParaRPr lang="es-MX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HABER</a:t>
                      </a:r>
                      <a:endParaRPr lang="es-MX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1172614288"/>
                  </a:ext>
                </a:extLst>
              </a:tr>
              <a:tr h="154402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CAJA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560000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3704390384"/>
                  </a:ext>
                </a:extLst>
              </a:tr>
              <a:tr h="154402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BANCOS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1200000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3626539437"/>
                  </a:ext>
                </a:extLst>
              </a:tr>
              <a:tr h="147050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CLIENTES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400000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1401596189"/>
                  </a:ext>
                </a:extLst>
              </a:tr>
              <a:tr h="154402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ALMACEN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80000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2750617679"/>
                  </a:ext>
                </a:extLst>
              </a:tr>
              <a:tr h="161755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PROVEEDORES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720000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3781633007"/>
                  </a:ext>
                </a:extLst>
              </a:tr>
              <a:tr h="154402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ACREDORES DIVERSOS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200000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3769639521"/>
                  </a:ext>
                </a:extLst>
              </a:tr>
              <a:tr h="147050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DOCUMENTOS POR PAGAR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50000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2115232056"/>
                  </a:ext>
                </a:extLst>
              </a:tr>
              <a:tr h="147050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CAPITAL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1270000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1690601702"/>
                  </a:ext>
                </a:extLst>
              </a:tr>
              <a:tr h="147050"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SUMAS IGUALES</a:t>
                      </a:r>
                      <a:endParaRPr lang="es-MX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2,240,000.00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2,240,000.00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3354078746"/>
                  </a:ext>
                </a:extLst>
              </a:tr>
              <a:tr h="147050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1150713287"/>
                  </a:ext>
                </a:extLst>
              </a:tr>
              <a:tr h="147050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2802298476"/>
                  </a:ext>
                </a:extLst>
              </a:tr>
              <a:tr h="266160">
                <a:tc gridSpan="6"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1. SE REALIZA LA COMPRA DE MATERIA PRIMA POR LA CANTIDAD DE $137,500 MAS IVA, IMPORTE QUE SE PAGA LA MITAD CON CHEQUES Y 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1217324"/>
                  </a:ext>
                </a:extLst>
              </a:tr>
              <a:tr h="147050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Y CON EL RESTO NOS OTORGAN CREDITO SIMPLE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4251393418"/>
                  </a:ext>
                </a:extLst>
              </a:tr>
              <a:tr h="1470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CUENTA</a:t>
                      </a:r>
                      <a:endParaRPr lang="es-MX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DEBE</a:t>
                      </a:r>
                      <a:endParaRPr lang="es-MX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HABER</a:t>
                      </a:r>
                      <a:endParaRPr lang="es-MX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1208837619"/>
                  </a:ext>
                </a:extLst>
              </a:tr>
              <a:tr h="147050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COMPRAS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137,500.00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2088214587"/>
                  </a:ext>
                </a:extLst>
              </a:tr>
              <a:tr h="147050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IVA ACREDITABLE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22,000.00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3503044733"/>
                  </a:ext>
                </a:extLst>
              </a:tr>
              <a:tr h="154402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BANCOS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79,750.00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1836693854"/>
                  </a:ext>
                </a:extLst>
              </a:tr>
              <a:tr h="161755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PROVEEDORES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79,750.00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2827328657"/>
                  </a:ext>
                </a:extLst>
              </a:tr>
              <a:tr h="154402"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SUMAS IGUALES</a:t>
                      </a:r>
                      <a:endParaRPr lang="es-MX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159,500.00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159,500.00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3101899602"/>
                  </a:ext>
                </a:extLst>
              </a:tr>
              <a:tr h="147050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1290522986"/>
                  </a:ext>
                </a:extLst>
              </a:tr>
              <a:tr h="266160">
                <a:tc gridSpan="6"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2. SE VENDEN $257,000 CON IVA INCLUIDO, DE LOS CUALES NOS PAGAN $22,000 EN EFECTIVO, OTORGAMOS CREDITO A 20 DIAS POR LA DIFERENCIA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068822"/>
                  </a:ext>
                </a:extLst>
              </a:tr>
              <a:tr h="154402"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CUENTA</a:t>
                      </a:r>
                      <a:endParaRPr lang="es-MX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DEBE</a:t>
                      </a:r>
                      <a:endParaRPr lang="es-MX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HABER</a:t>
                      </a:r>
                      <a:endParaRPr lang="es-MX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243557812"/>
                  </a:ext>
                </a:extLst>
              </a:tr>
              <a:tr h="154402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CAJA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22,000.00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1418629137"/>
                  </a:ext>
                </a:extLst>
              </a:tr>
              <a:tr h="147050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CLIENTES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235,000.00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3076189376"/>
                  </a:ext>
                </a:extLst>
              </a:tr>
              <a:tr h="147050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VENTAS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221,551.72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3630409406"/>
                  </a:ext>
                </a:extLst>
              </a:tr>
              <a:tr h="154402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IVA REPERCUTIDO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35,448.28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3959644432"/>
                  </a:ext>
                </a:extLst>
              </a:tr>
              <a:tr h="154402"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SUMAS IGUALES</a:t>
                      </a:r>
                      <a:endParaRPr lang="es-MX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257,000.00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257,000.00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47" marR="6947" marT="6947" marB="0" anchor="b"/>
                </a:tc>
                <a:extLst>
                  <a:ext uri="{0D108BD9-81ED-4DB2-BD59-A6C34878D82A}">
                    <a16:rowId xmlns:a16="http://schemas.microsoft.com/office/drawing/2014/main" val="22771515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15558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5137" y="780596"/>
            <a:ext cx="10515600" cy="4351338"/>
          </a:xfrm>
        </p:spPr>
        <p:txBody>
          <a:bodyPr/>
          <a:lstStyle/>
          <a:p>
            <a:r>
              <a:rPr lang="es-MX" dirty="0" smtClean="0"/>
              <a:t>2. Pase a cuentas “T”</a:t>
            </a:r>
          </a:p>
          <a:p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43062" t="32232" r="14582" b="21161"/>
          <a:stretch/>
        </p:blipFill>
        <p:spPr>
          <a:xfrm>
            <a:off x="2677886" y="1672047"/>
            <a:ext cx="6113417" cy="418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9189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76943" y="623843"/>
            <a:ext cx="10515600" cy="4351338"/>
          </a:xfrm>
        </p:spPr>
        <p:txBody>
          <a:bodyPr/>
          <a:lstStyle/>
          <a:p>
            <a:r>
              <a:rPr lang="es-MX" dirty="0" smtClean="0"/>
              <a:t>3. Elabora la balanza comprobación</a:t>
            </a:r>
            <a:endParaRPr lang="es-MX" dirty="0"/>
          </a:p>
        </p:txBody>
      </p:sp>
      <p:graphicFrame>
        <p:nvGraphicFramePr>
          <p:cNvPr id="4" name="Marcador de conteni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9914963"/>
              </p:ext>
            </p:extLst>
          </p:nvPr>
        </p:nvGraphicFramePr>
        <p:xfrm>
          <a:off x="2508069" y="1825627"/>
          <a:ext cx="6048102" cy="43513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6174">
                  <a:extLst>
                    <a:ext uri="{9D8B030D-6E8A-4147-A177-3AD203B41FA5}">
                      <a16:colId xmlns:a16="http://schemas.microsoft.com/office/drawing/2014/main" val="240599165"/>
                    </a:ext>
                  </a:extLst>
                </a:gridCol>
                <a:gridCol w="980482">
                  <a:extLst>
                    <a:ext uri="{9D8B030D-6E8A-4147-A177-3AD203B41FA5}">
                      <a16:colId xmlns:a16="http://schemas.microsoft.com/office/drawing/2014/main" val="3694602320"/>
                    </a:ext>
                  </a:extLst>
                </a:gridCol>
                <a:gridCol w="980482">
                  <a:extLst>
                    <a:ext uri="{9D8B030D-6E8A-4147-A177-3AD203B41FA5}">
                      <a16:colId xmlns:a16="http://schemas.microsoft.com/office/drawing/2014/main" val="701307370"/>
                    </a:ext>
                  </a:extLst>
                </a:gridCol>
                <a:gridCol w="980482">
                  <a:extLst>
                    <a:ext uri="{9D8B030D-6E8A-4147-A177-3AD203B41FA5}">
                      <a16:colId xmlns:a16="http://schemas.microsoft.com/office/drawing/2014/main" val="1987382582"/>
                    </a:ext>
                  </a:extLst>
                </a:gridCol>
                <a:gridCol w="980482">
                  <a:extLst>
                    <a:ext uri="{9D8B030D-6E8A-4147-A177-3AD203B41FA5}">
                      <a16:colId xmlns:a16="http://schemas.microsoft.com/office/drawing/2014/main" val="4081457341"/>
                    </a:ext>
                  </a:extLst>
                </a:gridCol>
              </a:tblGrid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600" u="none" strike="noStrike">
                          <a:effectLst/>
                        </a:rPr>
                        <a:t>MOVIMIENTO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600" u="none" strike="noStrike">
                          <a:effectLst/>
                        </a:rPr>
                        <a:t>SALDO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174306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u="none" strike="noStrike">
                          <a:effectLst/>
                        </a:rPr>
                        <a:t>CUENTA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u="none" strike="noStrike">
                          <a:effectLst/>
                        </a:rPr>
                        <a:t>DEBE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u="none" strike="noStrike">
                          <a:effectLst/>
                        </a:rPr>
                        <a:t>HABER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u="none" strike="noStrike">
                          <a:effectLst/>
                        </a:rPr>
                        <a:t>DEUDOR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u="none" strike="noStrike">
                          <a:effectLst/>
                        </a:rPr>
                        <a:t>ACREEDOR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3682811798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CAJA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582,000.00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812.00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581,188.00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922126970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BANCOS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1,220,300.00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109,750.00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1,110,550.00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795945249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ALMACEN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80,000.00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80,000.00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151226043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CLIENTES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635,000.00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904.80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634,095.20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71556138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IVA ACREDITABLE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67,302.76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67,302.76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896071837"/>
                  </a:ext>
                </a:extLst>
              </a:tr>
              <a:tr h="121422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MOBILIARIO DE OF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113,793.10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113,793.10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1056789545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EQUIPO REPARTO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170,000.00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170,000.00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519547625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RENTAS PG ANTC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442806084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DEPOSITOS GARAN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750510112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3417923844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PROVEEDORES 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1,567.00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799,750.00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798,183.00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427315824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IVA REPERCUTIDO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38,123.48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38,123.48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1652250523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ACREEDORES DIV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499,200.00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499,200.00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3839492117"/>
                  </a:ext>
                </a:extLst>
              </a:tr>
              <a:tr h="19979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DOCUMENTOS POR PAGAR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50,000.0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50,000.0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017681516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CAPITAL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1,270,000.00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1,270,000.00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3668715618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VENTAS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239,051.72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239,051.72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425766408"/>
                  </a:ext>
                </a:extLst>
              </a:tr>
              <a:tr h="19979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DEVOLUCIONES SOBRE VENTA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3745074525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REBAJA SOBRE VENTA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780.00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780.00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680493590"/>
                  </a:ext>
                </a:extLst>
              </a:tr>
              <a:tr h="121422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COMPRAS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137,500.00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137,500.00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874354197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REBAJA SOBRE COMPRA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1203169264"/>
                  </a:ext>
                </a:extLst>
              </a:tr>
              <a:tr h="19979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DEVOLUCIONES SOBE COMPRA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1,350.86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1,350.86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180598410"/>
                  </a:ext>
                </a:extLst>
              </a:tr>
              <a:tr h="19979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GASTOS SOBRE COMPRAS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700.00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700.00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1160170183"/>
                  </a:ext>
                </a:extLst>
              </a:tr>
              <a:tr h="19979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GASTO DE ADMINISTRACION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677857767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GASTO DE VENTAS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126207982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GASTOS DE 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252688463"/>
                  </a:ext>
                </a:extLst>
              </a:tr>
              <a:tr h="19979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PRODUCTOS FINANCIEROS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15989625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GASTOS FIANCIEROS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3826890147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OTROS PRODUCTOS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1007898266"/>
                  </a:ext>
                </a:extLst>
              </a:tr>
              <a:tr h="19979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DEP. ACUM MOB Y EQ. COCINA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170802979"/>
                  </a:ext>
                </a:extLst>
              </a:tr>
              <a:tr h="110384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DEP. ACUM EQ. REPARTO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2820095270"/>
                  </a:ext>
                </a:extLst>
              </a:tr>
              <a:tr h="115903">
                <a:tc>
                  <a:txBody>
                    <a:bodyPr/>
                    <a:lstStyle/>
                    <a:p>
                      <a:pPr algn="ctr" fontAlgn="b"/>
                      <a:r>
                        <a:rPr lang="es-MX" sz="600" u="none" strike="noStrike">
                          <a:effectLst/>
                        </a:rPr>
                        <a:t>TOTALES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3,008,942.86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3,008,942.86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2,895,909.06</a:t>
                      </a:r>
                      <a:endParaRPr lang="es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 dirty="0">
                          <a:effectLst/>
                        </a:rPr>
                        <a:t>2,895,909.06</a:t>
                      </a:r>
                      <a:endParaRPr lang="es-MX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19" marR="5519" marT="5519" marB="0" anchor="b"/>
                </a:tc>
                <a:extLst>
                  <a:ext uri="{0D108BD9-81ED-4DB2-BD59-A6C34878D82A}">
                    <a16:rowId xmlns:a16="http://schemas.microsoft.com/office/drawing/2014/main" val="12041574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19178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85949" y="532402"/>
            <a:ext cx="10515600" cy="4351338"/>
          </a:xfrm>
        </p:spPr>
        <p:txBody>
          <a:bodyPr/>
          <a:lstStyle/>
          <a:p>
            <a:r>
              <a:rPr lang="es-MX" dirty="0" smtClean="0"/>
              <a:t>4. Estado de Resultados</a:t>
            </a: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934553"/>
              </p:ext>
            </p:extLst>
          </p:nvPr>
        </p:nvGraphicFramePr>
        <p:xfrm>
          <a:off x="5747656" y="532408"/>
          <a:ext cx="3553097" cy="58422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14122">
                  <a:extLst>
                    <a:ext uri="{9D8B030D-6E8A-4147-A177-3AD203B41FA5}">
                      <a16:colId xmlns:a16="http://schemas.microsoft.com/office/drawing/2014/main" val="863050607"/>
                    </a:ext>
                  </a:extLst>
                </a:gridCol>
                <a:gridCol w="629405">
                  <a:extLst>
                    <a:ext uri="{9D8B030D-6E8A-4147-A177-3AD203B41FA5}">
                      <a16:colId xmlns:a16="http://schemas.microsoft.com/office/drawing/2014/main" val="2708775859"/>
                    </a:ext>
                  </a:extLst>
                </a:gridCol>
                <a:gridCol w="629405">
                  <a:extLst>
                    <a:ext uri="{9D8B030D-6E8A-4147-A177-3AD203B41FA5}">
                      <a16:colId xmlns:a16="http://schemas.microsoft.com/office/drawing/2014/main" val="894470023"/>
                    </a:ext>
                  </a:extLst>
                </a:gridCol>
                <a:gridCol w="680165">
                  <a:extLst>
                    <a:ext uri="{9D8B030D-6E8A-4147-A177-3AD203B41FA5}">
                      <a16:colId xmlns:a16="http://schemas.microsoft.com/office/drawing/2014/main" val="3279449547"/>
                    </a:ext>
                  </a:extLst>
                </a:gridCol>
              </a:tblGrid>
              <a:tr h="15506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VENTAS TOTALES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239,051.72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3135083873"/>
                  </a:ext>
                </a:extLst>
              </a:tr>
              <a:tr h="147681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MENOS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115723447"/>
                  </a:ext>
                </a:extLst>
              </a:tr>
              <a:tr h="147681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DEVOLUCIONES S/VENTA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3794409954"/>
                  </a:ext>
                </a:extLst>
              </a:tr>
              <a:tr h="15506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REBAJAS S/VENTA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780.00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780.00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4004401669"/>
                  </a:ext>
                </a:extLst>
              </a:tr>
              <a:tr h="15506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IGUAL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3328280213"/>
                  </a:ext>
                </a:extLst>
              </a:tr>
              <a:tr h="147681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VENTAS NETAS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238,271.72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3388823254"/>
                  </a:ext>
                </a:extLst>
              </a:tr>
              <a:tr h="15506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MENOS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3238719908"/>
                  </a:ext>
                </a:extLst>
              </a:tr>
              <a:tr h="2673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COSTO DE PRODUCCION DE  LO VENDIDO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191,849.14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3653110427"/>
                  </a:ext>
                </a:extLst>
              </a:tr>
              <a:tr h="2673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COSTO DE VENTAS ES IGUAL: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2070371880"/>
                  </a:ext>
                </a:extLst>
              </a:tr>
              <a:tr h="147681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INVENTARIO INICIAL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80,000.00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943102686"/>
                  </a:ext>
                </a:extLst>
              </a:tr>
              <a:tr h="15506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MAS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322425614"/>
                  </a:ext>
                </a:extLst>
              </a:tr>
              <a:tr h="147681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COMPRAS NETAS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136,849.14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830021439"/>
                  </a:ext>
                </a:extLst>
              </a:tr>
              <a:tr h="2673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DONDE EL COSTO TOTAL ES IGUAL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704333797"/>
                  </a:ext>
                </a:extLst>
              </a:tr>
              <a:tr h="147681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COMPRAS TOTALES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137,500.00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3669750252"/>
                  </a:ext>
                </a:extLst>
              </a:tr>
              <a:tr h="147681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MENOS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3949942289"/>
                  </a:ext>
                </a:extLst>
              </a:tr>
              <a:tr h="147681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DEVOLUCIONES S/COMPRA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1,350.86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091481462"/>
                  </a:ext>
                </a:extLst>
              </a:tr>
              <a:tr h="147681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REBAJAS SOBRE/COMPRA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241936179"/>
                  </a:ext>
                </a:extLst>
              </a:tr>
              <a:tr h="147681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MAS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2376377733"/>
                  </a:ext>
                </a:extLst>
              </a:tr>
              <a:tr h="147681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GASTOS COMPRA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700.00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000272021"/>
                  </a:ext>
                </a:extLst>
              </a:tr>
              <a:tr h="2673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MENOS INVENTARIO FINAL DE MATERIA PRIMA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25,000.00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772064730"/>
                  </a:ext>
                </a:extLst>
              </a:tr>
              <a:tr h="162450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UTILIDAD DE VENTAS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46,422.59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3290504788"/>
                  </a:ext>
                </a:extLst>
              </a:tr>
              <a:tr h="15506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MENOS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982944074"/>
                  </a:ext>
                </a:extLst>
              </a:tr>
              <a:tr h="2673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GASTOS DE ADMINISTRACION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232628847"/>
                  </a:ext>
                </a:extLst>
              </a:tr>
              <a:tr h="147681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GASTOS DE PRODUCCION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703910447"/>
                  </a:ext>
                </a:extLst>
              </a:tr>
              <a:tr h="15506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GASTOS DE VENTA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2562672897"/>
                  </a:ext>
                </a:extLst>
              </a:tr>
              <a:tr h="15506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IGUAL UTILIDAD OPERACIÓN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46,422.59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551954769"/>
                  </a:ext>
                </a:extLst>
              </a:tr>
              <a:tr h="147681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PRODUCTOS FINANCIEROS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656036028"/>
                  </a:ext>
                </a:extLst>
              </a:tr>
              <a:tr h="147681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GASTOS FINANCIEROS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858278827"/>
                  </a:ext>
                </a:extLst>
              </a:tr>
              <a:tr h="15506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OTROS PRODUCTOS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2828120340"/>
                  </a:ext>
                </a:extLst>
              </a:tr>
              <a:tr h="15506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OTROS GASTOS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3335257619"/>
                  </a:ext>
                </a:extLst>
              </a:tr>
              <a:tr h="267303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IGUAL UTILIDAD ANTES DE IMPUESTOS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46,422.59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3354903105"/>
                  </a:ext>
                </a:extLst>
              </a:tr>
              <a:tr h="147681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ISR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413670380"/>
                  </a:ext>
                </a:extLst>
              </a:tr>
              <a:tr h="15506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PTU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600" u="none" strike="noStrike">
                          <a:effectLst/>
                        </a:rPr>
                        <a:t>0.00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2176698004"/>
                  </a:ext>
                </a:extLst>
              </a:tr>
              <a:tr h="155065"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UTILIDAD NETA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>
                          <a:effectLst/>
                        </a:rPr>
                        <a:t> </a:t>
                      </a:r>
                      <a:endParaRPr lang="es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600" u="none" strike="noStrike" dirty="0">
                          <a:effectLst/>
                        </a:rPr>
                        <a:t> $ 46,422.59 </a:t>
                      </a:r>
                      <a:endParaRPr lang="es-MX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0" marR="5500" marT="5500" marB="0" anchor="b"/>
                </a:tc>
                <a:extLst>
                  <a:ext uri="{0D108BD9-81ED-4DB2-BD59-A6C34878D82A}">
                    <a16:rowId xmlns:a16="http://schemas.microsoft.com/office/drawing/2014/main" val="1642768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43556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6577" y="832848"/>
            <a:ext cx="10515600" cy="4351338"/>
          </a:xfrm>
        </p:spPr>
        <p:txBody>
          <a:bodyPr/>
          <a:lstStyle/>
          <a:p>
            <a:r>
              <a:rPr lang="es-MX" dirty="0" smtClean="0"/>
              <a:t>5. Balance general</a:t>
            </a: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209484"/>
              </p:ext>
            </p:extLst>
          </p:nvPr>
        </p:nvGraphicFramePr>
        <p:xfrm>
          <a:off x="2168435" y="1750422"/>
          <a:ext cx="7226298" cy="43148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76302">
                  <a:extLst>
                    <a:ext uri="{9D8B030D-6E8A-4147-A177-3AD203B41FA5}">
                      <a16:colId xmlns:a16="http://schemas.microsoft.com/office/drawing/2014/main" val="2276963761"/>
                    </a:ext>
                  </a:extLst>
                </a:gridCol>
                <a:gridCol w="865254">
                  <a:extLst>
                    <a:ext uri="{9D8B030D-6E8A-4147-A177-3AD203B41FA5}">
                      <a16:colId xmlns:a16="http://schemas.microsoft.com/office/drawing/2014/main" val="1483353011"/>
                    </a:ext>
                  </a:extLst>
                </a:gridCol>
                <a:gridCol w="865254">
                  <a:extLst>
                    <a:ext uri="{9D8B030D-6E8A-4147-A177-3AD203B41FA5}">
                      <a16:colId xmlns:a16="http://schemas.microsoft.com/office/drawing/2014/main" val="2574151394"/>
                    </a:ext>
                  </a:extLst>
                </a:gridCol>
                <a:gridCol w="865254">
                  <a:extLst>
                    <a:ext uri="{9D8B030D-6E8A-4147-A177-3AD203B41FA5}">
                      <a16:colId xmlns:a16="http://schemas.microsoft.com/office/drawing/2014/main" val="350944617"/>
                    </a:ext>
                  </a:extLst>
                </a:gridCol>
                <a:gridCol w="865254">
                  <a:extLst>
                    <a:ext uri="{9D8B030D-6E8A-4147-A177-3AD203B41FA5}">
                      <a16:colId xmlns:a16="http://schemas.microsoft.com/office/drawing/2014/main" val="3078876847"/>
                    </a:ext>
                  </a:extLst>
                </a:gridCol>
                <a:gridCol w="849407">
                  <a:extLst>
                    <a:ext uri="{9D8B030D-6E8A-4147-A177-3AD203B41FA5}">
                      <a16:colId xmlns:a16="http://schemas.microsoft.com/office/drawing/2014/main" val="341680703"/>
                    </a:ext>
                  </a:extLst>
                </a:gridCol>
                <a:gridCol w="1039573">
                  <a:extLst>
                    <a:ext uri="{9D8B030D-6E8A-4147-A177-3AD203B41FA5}">
                      <a16:colId xmlns:a16="http://schemas.microsoft.com/office/drawing/2014/main" val="237519793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BALANCE GENERAL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791448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345814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AL 31 DE OCTUBRE DEL 20XX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159690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ACTIVO CIRCULANTE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41323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CAJA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581,188.00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PROVEEDORES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798,183.00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23256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BANCOS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1,110,550.00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ACREEDORES DIV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499,200.00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908678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ALMACEN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25,000.00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IVA REPERCUTIDO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38,123.48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45663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CLIENTES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634,095.20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IMPTOS POR PAGAR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0.00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9867979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IVA ACREDITABLE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67,302.76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DOCTOS. POR PAGAR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50,000.0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3929869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SUMA ACTIVO CIRCULANTE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2,418,135.96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TOTAL PASIVO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1,385,506.48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39286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98119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MOBILIARIO Y EQ COCINA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113,793.10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CAPITAL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1,270,000.00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281946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DEP. ACUM MOB Y EQ OFICINA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0.00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RESULTADO DEL EJERCICIO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46,422.59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7172749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EQUIPO TRANSPORTE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170,000.00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TOTAL CAPITAL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1,316,422.59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95233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DEP. ACUM EQ. TRANSPORTE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0.00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394512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SUMA ACTIVO FIJO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283,793.10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21834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7429851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RENTAS PAGADAS ANTC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924354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DEPOSITOS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329133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SUMAS ACTIVO DIFERIDO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642175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52553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TOTAL ACTIVO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>
                          <a:effectLst/>
                        </a:rPr>
                        <a:t>2,701,929.06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TOTAL PASIVO MAS CAPITAL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u="none" strike="noStrike" dirty="0">
                          <a:effectLst/>
                        </a:rPr>
                        <a:t>2,701,929.06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40339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910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2566989" y="549276"/>
            <a:ext cx="6842125" cy="1008063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s-MX" sz="3200" b="1" dirty="0">
                <a:latin typeface="Arial" charset="0"/>
                <a:cs typeface="Arial" charset="0"/>
              </a:rPr>
              <a:t>PROCESO</a:t>
            </a:r>
            <a:r>
              <a:rPr lang="es-MX" sz="3200" b="1" dirty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s-MX" sz="3200" b="1" dirty="0">
                <a:latin typeface="Arial" charset="0"/>
                <a:cs typeface="Arial" charset="0"/>
              </a:rPr>
              <a:t>CONTABLE</a:t>
            </a:r>
            <a:endParaRPr lang="es-ES" sz="3200" b="1" dirty="0">
              <a:latin typeface="Arial" charset="0"/>
              <a:cs typeface="Arial" charset="0"/>
            </a:endParaRPr>
          </a:p>
        </p:txBody>
      </p:sp>
      <p:sp>
        <p:nvSpPr>
          <p:cNvPr id="36869" name="Rectangle 3"/>
          <p:cNvSpPr>
            <a:spLocks noChangeArrowheads="1"/>
          </p:cNvSpPr>
          <p:nvPr/>
        </p:nvSpPr>
        <p:spPr bwMode="auto">
          <a:xfrm>
            <a:off x="1774825" y="2492375"/>
            <a:ext cx="1657350" cy="865188"/>
          </a:xfrm>
          <a:prstGeom prst="rect">
            <a:avLst/>
          </a:prstGeom>
          <a:gradFill rotWithShape="1">
            <a:gsLst>
              <a:gs pos="0">
                <a:srgbClr val="A07400"/>
              </a:gs>
              <a:gs pos="50000">
                <a:srgbClr val="E6A900"/>
              </a:gs>
              <a:gs pos="100000">
                <a:srgbClr val="FFCA00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400" b="1"/>
              <a:t>TRANSACCION</a:t>
            </a:r>
          </a:p>
          <a:p>
            <a:pPr algn="ctr" eaLnBrk="1" hangingPunct="1"/>
            <a:r>
              <a:rPr lang="es-MX" altLang="es-MX" sz="1400" b="1"/>
              <a:t> MONETARIA</a:t>
            </a:r>
          </a:p>
          <a:p>
            <a:pPr algn="ctr" eaLnBrk="1" hangingPunct="1"/>
            <a:r>
              <a:rPr lang="es-MX" altLang="es-MX" sz="1400" b="1"/>
              <a:t>NO MONETARIA</a:t>
            </a:r>
            <a:endParaRPr lang="es-ES" altLang="es-MX" sz="1400" b="1"/>
          </a:p>
        </p:txBody>
      </p:sp>
      <p:sp>
        <p:nvSpPr>
          <p:cNvPr id="36870" name="Rectangle 4"/>
          <p:cNvSpPr>
            <a:spLocks noChangeArrowheads="1"/>
          </p:cNvSpPr>
          <p:nvPr/>
        </p:nvSpPr>
        <p:spPr bwMode="auto">
          <a:xfrm>
            <a:off x="4800600" y="2565400"/>
            <a:ext cx="2592388" cy="719138"/>
          </a:xfrm>
          <a:prstGeom prst="rect">
            <a:avLst/>
          </a:prstGeom>
          <a:gradFill rotWithShape="1">
            <a:gsLst>
              <a:gs pos="0">
                <a:srgbClr val="A07400"/>
              </a:gs>
              <a:gs pos="50000">
                <a:srgbClr val="E6A900"/>
              </a:gs>
              <a:gs pos="100000">
                <a:srgbClr val="FFCA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600" b="1"/>
              <a:t>REGISTRO CONTABLE</a:t>
            </a:r>
            <a:endParaRPr lang="es-ES" altLang="es-MX" sz="1600" b="1"/>
          </a:p>
        </p:txBody>
      </p:sp>
      <p:sp>
        <p:nvSpPr>
          <p:cNvPr id="36871" name="Rectangle 5"/>
          <p:cNvSpPr>
            <a:spLocks noChangeArrowheads="1"/>
          </p:cNvSpPr>
          <p:nvPr/>
        </p:nvSpPr>
        <p:spPr bwMode="auto">
          <a:xfrm>
            <a:off x="8759826" y="4724401"/>
            <a:ext cx="1655763" cy="792163"/>
          </a:xfrm>
          <a:prstGeom prst="rect">
            <a:avLst/>
          </a:prstGeom>
          <a:gradFill rotWithShape="1">
            <a:gsLst>
              <a:gs pos="0">
                <a:srgbClr val="A07400"/>
              </a:gs>
              <a:gs pos="50000">
                <a:srgbClr val="E6A900"/>
              </a:gs>
              <a:gs pos="100000">
                <a:srgbClr val="FFCA00"/>
              </a:gs>
            </a:gsLst>
            <a:lin ang="81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500" b="1"/>
              <a:t>BALANZA DE </a:t>
            </a:r>
          </a:p>
          <a:p>
            <a:pPr algn="ctr" eaLnBrk="1" hangingPunct="1"/>
            <a:r>
              <a:rPr lang="es-MX" altLang="es-MX" sz="1500" b="1"/>
              <a:t>COMPROBACION</a:t>
            </a:r>
            <a:endParaRPr lang="es-ES" altLang="es-MX" sz="1500" b="1"/>
          </a:p>
        </p:txBody>
      </p:sp>
      <p:sp>
        <p:nvSpPr>
          <p:cNvPr id="36872" name="Rectangle 6"/>
          <p:cNvSpPr>
            <a:spLocks noChangeArrowheads="1"/>
          </p:cNvSpPr>
          <p:nvPr/>
        </p:nvSpPr>
        <p:spPr bwMode="auto">
          <a:xfrm>
            <a:off x="1992313" y="4508500"/>
            <a:ext cx="1871662" cy="1295400"/>
          </a:xfrm>
          <a:prstGeom prst="rect">
            <a:avLst/>
          </a:prstGeom>
          <a:gradFill rotWithShape="1">
            <a:gsLst>
              <a:gs pos="0">
                <a:srgbClr val="A07400"/>
              </a:gs>
              <a:gs pos="50000">
                <a:srgbClr val="E6A900"/>
              </a:gs>
              <a:gs pos="100000">
                <a:srgbClr val="FFCA00"/>
              </a:gs>
            </a:gsLst>
            <a:lin ang="162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400" b="1"/>
              <a:t>BALANCE</a:t>
            </a:r>
          </a:p>
          <a:p>
            <a:pPr algn="ctr" eaLnBrk="1" hangingPunct="1"/>
            <a:r>
              <a:rPr lang="es-MX" altLang="es-MX" sz="1400" b="1"/>
              <a:t>GENERAL O</a:t>
            </a:r>
          </a:p>
          <a:p>
            <a:pPr algn="ctr" eaLnBrk="1" hangingPunct="1"/>
            <a:r>
              <a:rPr lang="es-MX" altLang="es-MX" sz="1400" b="1"/>
              <a:t>ESTADO DE </a:t>
            </a:r>
          </a:p>
          <a:p>
            <a:pPr algn="ctr" eaLnBrk="1" hangingPunct="1"/>
            <a:r>
              <a:rPr lang="es-MX" altLang="es-MX" sz="1400" b="1"/>
              <a:t>POSICION </a:t>
            </a:r>
          </a:p>
          <a:p>
            <a:pPr algn="ctr" eaLnBrk="1" hangingPunct="1"/>
            <a:r>
              <a:rPr lang="es-MX" altLang="es-MX" sz="1400" b="1"/>
              <a:t>FINANCIERA</a:t>
            </a:r>
            <a:endParaRPr lang="es-ES" altLang="es-MX" sz="1400" b="1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5303913" y="4653137"/>
            <a:ext cx="2160587" cy="936625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s-MX" b="1" dirty="0">
                <a:latin typeface="Arial" charset="0"/>
                <a:cs typeface="Arial" charset="0"/>
              </a:rPr>
              <a:t>ESTADO DE </a:t>
            </a:r>
          </a:p>
          <a:p>
            <a:pPr algn="ctr">
              <a:defRPr/>
            </a:pPr>
            <a:r>
              <a:rPr lang="es-MX" b="1" dirty="0">
                <a:latin typeface="Arial" charset="0"/>
                <a:cs typeface="Arial" charset="0"/>
              </a:rPr>
              <a:t>RESULTADOS</a:t>
            </a:r>
            <a:endParaRPr lang="es-ES" b="1" dirty="0">
              <a:latin typeface="Arial" charset="0"/>
              <a:cs typeface="Arial" charset="0"/>
            </a:endParaRPr>
          </a:p>
        </p:txBody>
      </p:sp>
      <p:sp>
        <p:nvSpPr>
          <p:cNvPr id="3" name="AutoShape 8"/>
          <p:cNvSpPr>
            <a:spLocks noChangeArrowheads="1"/>
          </p:cNvSpPr>
          <p:nvPr/>
        </p:nvSpPr>
        <p:spPr bwMode="auto">
          <a:xfrm>
            <a:off x="3648075" y="2636838"/>
            <a:ext cx="863600" cy="647700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>
              <a:latin typeface="Arial" charset="0"/>
              <a:cs typeface="Arial" charset="0"/>
            </a:endParaRPr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auto">
          <a:xfrm>
            <a:off x="7464425" y="2636838"/>
            <a:ext cx="863600" cy="647700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>
              <a:latin typeface="Arial" charset="0"/>
              <a:cs typeface="Arial" charset="0"/>
            </a:endParaRPr>
          </a:p>
        </p:txBody>
      </p:sp>
      <p:sp>
        <p:nvSpPr>
          <p:cNvPr id="35850" name="AutoShape 10"/>
          <p:cNvSpPr>
            <a:spLocks noChangeArrowheads="1"/>
          </p:cNvSpPr>
          <p:nvPr/>
        </p:nvSpPr>
        <p:spPr bwMode="auto">
          <a:xfrm rot="10800000">
            <a:off x="7608888" y="4868864"/>
            <a:ext cx="1008062" cy="511175"/>
          </a:xfrm>
          <a:prstGeom prst="rightArrow">
            <a:avLst>
              <a:gd name="adj1" fmla="val 50000"/>
              <a:gd name="adj2" fmla="val 59627"/>
            </a:avLst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>
              <a:latin typeface="Arial" charset="0"/>
              <a:cs typeface="Arial" charset="0"/>
            </a:endParaRPr>
          </a:p>
        </p:txBody>
      </p:sp>
      <p:sp>
        <p:nvSpPr>
          <p:cNvPr id="35851" name="AutoShape 11"/>
          <p:cNvSpPr>
            <a:spLocks noChangeArrowheads="1"/>
          </p:cNvSpPr>
          <p:nvPr/>
        </p:nvSpPr>
        <p:spPr bwMode="auto">
          <a:xfrm rot="10800000">
            <a:off x="4008439" y="4941888"/>
            <a:ext cx="1150937" cy="430212"/>
          </a:xfrm>
          <a:prstGeom prst="rightArrow">
            <a:avLst>
              <a:gd name="adj1" fmla="val 50000"/>
              <a:gd name="adj2" fmla="val 100369"/>
            </a:avLst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>
              <a:latin typeface="Arial" charset="0"/>
              <a:cs typeface="Arial" charset="0"/>
            </a:endParaRPr>
          </a:p>
        </p:txBody>
      </p:sp>
      <p:sp>
        <p:nvSpPr>
          <p:cNvPr id="36880" name="Rectangle 5"/>
          <p:cNvSpPr>
            <a:spLocks noChangeArrowheads="1"/>
          </p:cNvSpPr>
          <p:nvPr/>
        </p:nvSpPr>
        <p:spPr bwMode="auto">
          <a:xfrm>
            <a:off x="8543926" y="2565401"/>
            <a:ext cx="1655763" cy="792163"/>
          </a:xfrm>
          <a:prstGeom prst="rect">
            <a:avLst/>
          </a:prstGeom>
          <a:gradFill rotWithShape="1">
            <a:gsLst>
              <a:gs pos="0">
                <a:srgbClr val="A07400"/>
              </a:gs>
              <a:gs pos="50000">
                <a:srgbClr val="E6A900"/>
              </a:gs>
              <a:gs pos="100000">
                <a:srgbClr val="FFCA00"/>
              </a:gs>
            </a:gsLst>
            <a:lin ang="81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500" b="1"/>
              <a:t>PASE A CUENTAS</a:t>
            </a:r>
          </a:p>
          <a:p>
            <a:pPr algn="ctr" eaLnBrk="1" hangingPunct="1"/>
            <a:r>
              <a:rPr lang="es-MX" altLang="es-MX" sz="1500" b="1"/>
              <a:t> DE MAYOR</a:t>
            </a: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 rot="5400000">
            <a:off x="8974932" y="3717132"/>
            <a:ext cx="1081087" cy="647700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92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idx="1"/>
          </p:nvPr>
        </p:nvSpPr>
        <p:spPr>
          <a:xfrm>
            <a:off x="5159376" y="3068638"/>
            <a:ext cx="5292725" cy="10080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altLang="es-MX" sz="2400" b="1"/>
              <a:t>b)</a:t>
            </a:r>
            <a:r>
              <a:rPr lang="es-MX" altLang="es-MX" sz="1800" b="1"/>
              <a:t> </a:t>
            </a:r>
            <a:r>
              <a:rPr lang="es-MX" altLang="es-MX" sz="2600" b="1"/>
              <a:t>Procedimiento de inventarios perpetuos o continuos</a:t>
            </a: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5303838" y="4724401"/>
            <a:ext cx="482441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MX" altLang="es-MX" sz="2800" b="1"/>
              <a:t>c) Procedimiento analítico o pormenorizado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4835526" y="1196976"/>
            <a:ext cx="583247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MX" altLang="es-MX" sz="2800" b="1"/>
              <a:t>a) Procedimiento global o de mercancías generales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1774825" y="2349500"/>
            <a:ext cx="28082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MX" altLang="es-MX" sz="2000" b="1"/>
              <a:t>PROCEDIMIENTOS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774825" y="2997200"/>
            <a:ext cx="28082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MX" altLang="es-MX" sz="2000" b="1"/>
              <a:t>REGISTROS DE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1774825" y="3716338"/>
            <a:ext cx="28082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MX" altLang="es-MX" sz="2000" b="1"/>
              <a:t>MERCANCIAS</a:t>
            </a:r>
          </a:p>
        </p:txBody>
      </p:sp>
      <p:sp>
        <p:nvSpPr>
          <p:cNvPr id="37896" name="AutoShape 8"/>
          <p:cNvSpPr>
            <a:spLocks/>
          </p:cNvSpPr>
          <p:nvPr/>
        </p:nvSpPr>
        <p:spPr bwMode="auto">
          <a:xfrm>
            <a:off x="4367213" y="476250"/>
            <a:ext cx="1223962" cy="5689600"/>
          </a:xfrm>
          <a:prstGeom prst="leftBrace">
            <a:avLst>
              <a:gd name="adj1" fmla="val 38738"/>
              <a:gd name="adj2" fmla="val 50000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25950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idx="1"/>
          </p:nvPr>
        </p:nvSpPr>
        <p:spPr>
          <a:xfrm>
            <a:off x="2063750" y="404813"/>
            <a:ext cx="8229600" cy="5903912"/>
          </a:xfrm>
        </p:spPr>
        <p:txBody>
          <a:bodyPr rtlCol="0">
            <a:normAutofit/>
          </a:bodyPr>
          <a:lstStyle/>
          <a:p>
            <a:pPr algn="just">
              <a:buNone/>
              <a:defRPr/>
            </a:pPr>
            <a:r>
              <a:rPr lang="es-MX" b="1" dirty="0" smtClean="0"/>
              <a:t>PROCEDIMIENTO ANALÍTICO</a:t>
            </a:r>
          </a:p>
          <a:p>
            <a:pPr algn="just">
              <a:buNone/>
              <a:defRPr/>
            </a:pPr>
            <a:r>
              <a:rPr lang="es-MX" sz="2400" dirty="0"/>
              <a:t>CONSISTE EN ABRIR UNA CUENTA ESPECIAL POR CADA UNO DE LOS CONCEPTOS QUE FORMAN LOS MOVIMIENTOS DE LA CUENTA DE MERCANCIAS</a:t>
            </a:r>
          </a:p>
          <a:p>
            <a:pPr algn="just">
              <a:buNone/>
              <a:defRPr/>
            </a:pPr>
            <a:r>
              <a:rPr lang="es-MX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VENTAJAS:</a:t>
            </a:r>
          </a:p>
          <a:p>
            <a:pPr algn="just">
              <a:buNone/>
              <a:defRPr/>
            </a:pPr>
            <a:r>
              <a:rPr lang="es-MX" sz="2400" dirty="0"/>
              <a:t>SE CONOCE EN CUALQUIER MOMENTO EL VALOR DEL INVENTARIO INICIAL, SE FACILITA LA ELABORACION DEL ESTADO DE RESULTADOS, REGISTROS CLAROS</a:t>
            </a:r>
          </a:p>
          <a:p>
            <a:pPr algn="just">
              <a:buNone/>
              <a:defRPr/>
            </a:pPr>
            <a:r>
              <a:rPr lang="es-MX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DESVENTAJAS:</a:t>
            </a:r>
          </a:p>
          <a:p>
            <a:pPr algn="just">
              <a:buNone/>
              <a:defRPr/>
            </a:pPr>
            <a:r>
              <a:rPr lang="es-MX" sz="2400" dirty="0"/>
              <a:t>NO SE CONOCE EL VALOR DEL INVENTARIO FINAL, SE DEBE REALIZAR UN INVENTARIO FISICO NO SE CONOCE FACILMENTE EL COSTO DE VENTAS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0258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idx="1"/>
          </p:nvPr>
        </p:nvSpPr>
        <p:spPr>
          <a:xfrm>
            <a:off x="7896226" y="260350"/>
            <a:ext cx="1439863" cy="6048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" altLang="es-MX" smtClean="0"/>
              <a:t>Activo:</a:t>
            </a:r>
          </a:p>
        </p:txBody>
      </p:sp>
      <p:sp>
        <p:nvSpPr>
          <p:cNvPr id="44035" name="Rectangle 4"/>
          <p:cNvSpPr>
            <a:spLocks noChangeArrowheads="1"/>
          </p:cNvSpPr>
          <p:nvPr/>
        </p:nvSpPr>
        <p:spPr bwMode="auto">
          <a:xfrm>
            <a:off x="4114800" y="771526"/>
            <a:ext cx="626745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s-ES" altLang="es-MX" b="1"/>
              <a:t>Conjunto de bienes y derechos reales y personales sobre los que se tiene propiedad, conjunto de recursos </a:t>
            </a:r>
          </a:p>
          <a:p>
            <a:pPr algn="just" eaLnBrk="1" hangingPunct="1"/>
            <a:r>
              <a:rPr lang="es-ES" altLang="es-MX" b="1"/>
              <a:t>económicos con los que cuenta una persona, sociedad, </a:t>
            </a:r>
          </a:p>
          <a:p>
            <a:pPr algn="just" eaLnBrk="1" hangingPunct="1"/>
            <a:r>
              <a:rPr lang="es-ES" altLang="es-MX" b="1"/>
              <a:t>corporación, entidad, empresa o cualquier entidad económica. </a:t>
            </a:r>
          </a:p>
        </p:txBody>
      </p:sp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1809750" y="3154364"/>
            <a:ext cx="40703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s-ES" altLang="es-MX" b="1"/>
              <a:t>Conjunto de obligaciones contraídas con terceros por una persona,</a:t>
            </a:r>
          </a:p>
          <a:p>
            <a:pPr algn="just" eaLnBrk="1" hangingPunct="1"/>
            <a:r>
              <a:rPr lang="es-ES" altLang="es-MX" b="1"/>
              <a:t>empresa o entidad; contablemente es la diferencia entre el activo </a:t>
            </a:r>
          </a:p>
          <a:p>
            <a:pPr algn="just" eaLnBrk="1" hangingPunct="1"/>
            <a:r>
              <a:rPr lang="es-ES" altLang="es-MX" b="1"/>
              <a:t>y capital. </a:t>
            </a:r>
          </a:p>
        </p:txBody>
      </p:sp>
      <p:sp>
        <p:nvSpPr>
          <p:cNvPr id="44037" name="Rectangle 6"/>
          <p:cNvSpPr>
            <a:spLocks noChangeArrowheads="1"/>
          </p:cNvSpPr>
          <p:nvPr/>
        </p:nvSpPr>
        <p:spPr bwMode="auto">
          <a:xfrm>
            <a:off x="3432175" y="5349875"/>
            <a:ext cx="7056438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s-ES" altLang="es-MX" b="1"/>
              <a:t>Obligación que la empresa mantiene con sus dueños, socios o </a:t>
            </a:r>
          </a:p>
          <a:p>
            <a:pPr algn="just" eaLnBrk="1" hangingPunct="1"/>
            <a:r>
              <a:rPr lang="es-ES" altLang="es-MX" b="1"/>
              <a:t>accionistas, por las aportaciones que estos han realizado o se han comprometido a realizar a la misma </a:t>
            </a: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3000376" y="2420939"/>
            <a:ext cx="158432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" altLang="es-MX" sz="3200"/>
              <a:t>Pasivo:</a:t>
            </a:r>
          </a:p>
        </p:txBody>
      </p:sp>
      <p:sp>
        <p:nvSpPr>
          <p:cNvPr id="44039" name="Rectangle 9"/>
          <p:cNvSpPr>
            <a:spLocks noChangeArrowheads="1"/>
          </p:cNvSpPr>
          <p:nvPr/>
        </p:nvSpPr>
        <p:spPr bwMode="auto">
          <a:xfrm>
            <a:off x="6024564" y="4724400"/>
            <a:ext cx="18002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" altLang="es-MX" sz="3200"/>
              <a:t>Capital:</a:t>
            </a:r>
          </a:p>
        </p:txBody>
      </p:sp>
      <p:pic>
        <p:nvPicPr>
          <p:cNvPr id="44040" name="Picture 10" descr="cas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4" y="1"/>
            <a:ext cx="2160587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1" name="Picture 11" descr="25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125538"/>
            <a:ext cx="230346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2" name="Picture 12" descr="Alba00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5013326"/>
            <a:ext cx="1223962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3" name="Picture 13" descr="MCj02403950000[1]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4288" y="2708275"/>
            <a:ext cx="1022350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4" name="Picture 14" descr="MCj04043190000[1]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8" y="2781301"/>
            <a:ext cx="1841500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965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3575050" y="2349500"/>
            <a:ext cx="5111750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>
                <a:latin typeface="Arial Unicode MS" pitchFamily="34" charset="-128"/>
                <a:ea typeface="Arial Unicode MS" pitchFamily="34" charset="-128"/>
              </a:rPr>
              <a:t>FORMULAS DEL BALANCE</a:t>
            </a:r>
            <a:endParaRPr lang="es-ES" altLang="es-MX" sz="2000" b="1">
              <a:latin typeface="Arial Unicode MS" pitchFamily="34" charset="-128"/>
              <a:ea typeface="Arial Unicode MS" pitchFamily="34" charset="-128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919288" y="989014"/>
            <a:ext cx="8380412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ctr" hangingPunct="1"/>
            <a:r>
              <a:rPr lang="es-ES" altLang="es-MX" sz="1600" b="1"/>
              <a:t>CONSISTE EN REGISTRAR, POR MEDIO DE CARGOS Y ABONOS LOS EFECTOS QUE PRODUCEN LAS OPERACIONES EN LOS DIFERENTES ELEMENTOS DEL BALANCE, DE TAL MANERA QUE SIEMPRE SUBSISTA LA IGUALDAD ENTRE EL ACTIVO, PASIVO Y CAPITAL</a:t>
            </a:r>
            <a:r>
              <a:rPr lang="es-ES" altLang="es-MX"/>
              <a:t>, </a:t>
            </a:r>
            <a:r>
              <a:rPr lang="es-ES" altLang="es-MX" b="1" u="sng"/>
              <a:t>“A TODO CARGO CORRESPONDE UN ABONO POR LA MISMA CANTIDAD”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1524001" y="5661026"/>
            <a:ext cx="3960813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/>
              <a:t>ACTIVO – PASIVO = CAPITAL</a:t>
            </a:r>
          </a:p>
          <a:p>
            <a:pPr algn="ctr" eaLnBrk="1" hangingPunct="1"/>
            <a:r>
              <a:rPr lang="es-MX" altLang="es-MX" sz="2000" b="1"/>
              <a:t>80,000 –  20,000  =   60,000</a:t>
            </a:r>
          </a:p>
          <a:p>
            <a:pPr algn="ctr" eaLnBrk="1" hangingPunct="1"/>
            <a:endParaRPr lang="es-ES" altLang="es-MX" sz="2000" b="1"/>
          </a:p>
        </p:txBody>
      </p:sp>
      <p:pic>
        <p:nvPicPr>
          <p:cNvPr id="45061" name="Picture 7" descr="MCj0344103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0" y="3284539"/>
            <a:ext cx="25209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2" name="Rectangle 8"/>
          <p:cNvSpPr>
            <a:spLocks noChangeArrowheads="1"/>
          </p:cNvSpPr>
          <p:nvPr/>
        </p:nvSpPr>
        <p:spPr bwMode="auto">
          <a:xfrm>
            <a:off x="6672263" y="5445125"/>
            <a:ext cx="3744912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/>
              <a:t>ACTIVO = PASIVO + CAPITAL</a:t>
            </a:r>
          </a:p>
          <a:p>
            <a:pPr algn="ctr" eaLnBrk="1" hangingPunct="1"/>
            <a:r>
              <a:rPr lang="es-MX" altLang="es-MX" sz="2000" b="1"/>
              <a:t>80,000   = 20,000 + 60,000</a:t>
            </a:r>
            <a:endParaRPr lang="es-ES" altLang="es-MX" sz="2000" b="1"/>
          </a:p>
        </p:txBody>
      </p:sp>
      <p:pic>
        <p:nvPicPr>
          <p:cNvPr id="45063" name="Picture 9" descr="MCj0344103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913" y="3213101"/>
            <a:ext cx="25209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4" name="Rectangle 10"/>
          <p:cNvSpPr>
            <a:spLocks noChangeArrowheads="1"/>
          </p:cNvSpPr>
          <p:nvPr/>
        </p:nvSpPr>
        <p:spPr bwMode="auto">
          <a:xfrm>
            <a:off x="3432175" y="188913"/>
            <a:ext cx="5111750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>
                <a:latin typeface="Arial Unicode MS" pitchFamily="34" charset="-128"/>
                <a:ea typeface="Arial Unicode MS" pitchFamily="34" charset="-128"/>
              </a:rPr>
              <a:t>PARTIDA DOBLE</a:t>
            </a:r>
            <a:endParaRPr lang="es-ES" altLang="es-MX" sz="2400" b="1">
              <a:latin typeface="Arial Unicode MS" pitchFamily="34" charset="-128"/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216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919288" y="908050"/>
          <a:ext cx="4557712" cy="518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Hoja de cálculo" r:id="rId3" imgW="4372356" imgH="4743907" progId="Excel.Sheet.8">
                  <p:embed/>
                </p:oleObj>
              </mc:Choice>
              <mc:Fallback>
                <p:oleObj name="Hoja de cálculo" r:id="rId3" imgW="4372356" imgH="4743907" progId="Excel.Sheet.8">
                  <p:embed/>
                  <p:pic>
                    <p:nvPicPr>
                      <p:cNvPr id="20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9288" y="908050"/>
                        <a:ext cx="4557712" cy="5187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959600" y="981075"/>
          <a:ext cx="3384550" cy="518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Hoja de cálculo" r:id="rId5" imgW="3553206" imgH="4886554" progId="Excel.Sheet.8">
                  <p:embed/>
                </p:oleObj>
              </mc:Choice>
              <mc:Fallback>
                <p:oleObj name="Hoja de cálculo" r:id="rId5" imgW="3553206" imgH="4886554" progId="Excel.Sheet.8">
                  <p:embed/>
                  <p:pic>
                    <p:nvPicPr>
                      <p:cNvPr id="205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9600" y="981075"/>
                        <a:ext cx="3384550" cy="518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52" name="AutoShape 4"/>
          <p:cNvCxnSpPr>
            <a:cxnSpLocks noChangeShapeType="1"/>
          </p:cNvCxnSpPr>
          <p:nvPr/>
        </p:nvCxnSpPr>
        <p:spPr bwMode="auto">
          <a:xfrm>
            <a:off x="6477000" y="5181601"/>
            <a:ext cx="2057400" cy="904875"/>
          </a:xfrm>
          <a:prstGeom prst="curvedConnector4">
            <a:avLst>
              <a:gd name="adj1" fmla="val 12963"/>
              <a:gd name="adj2" fmla="val 125264"/>
            </a:avLst>
          </a:prstGeom>
          <a:noFill/>
          <a:ln w="9525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971800" y="381000"/>
            <a:ext cx="6629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600" b="1"/>
              <a:t>RELACION BALANCE GENERAL  Y ESTADO DE RESULTADOS</a:t>
            </a:r>
            <a:endParaRPr lang="es-ES" altLang="es-MX" sz="1600" b="1"/>
          </a:p>
        </p:txBody>
      </p:sp>
    </p:spTree>
    <p:extLst>
      <p:ext uri="{BB962C8B-B14F-4D97-AF65-F5344CB8AC3E}">
        <p14:creationId xmlns:p14="http://schemas.microsoft.com/office/powerpoint/2010/main" val="289144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2"/>
          <p:cNvSpPr>
            <a:spLocks noChangeShapeType="1"/>
          </p:cNvSpPr>
          <p:nvPr/>
        </p:nvSpPr>
        <p:spPr bwMode="auto">
          <a:xfrm>
            <a:off x="2855914" y="2349500"/>
            <a:ext cx="583247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6083" name="Line 3"/>
          <p:cNvSpPr>
            <a:spLocks noChangeShapeType="1"/>
          </p:cNvSpPr>
          <p:nvPr/>
        </p:nvSpPr>
        <p:spPr bwMode="auto">
          <a:xfrm>
            <a:off x="5735638" y="2349501"/>
            <a:ext cx="0" cy="29511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3143251" y="404813"/>
            <a:ext cx="583247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000" b="1"/>
              <a:t>CUENTA:</a:t>
            </a:r>
            <a:r>
              <a:rPr lang="es-MX" altLang="es-MX" sz="1600" b="1"/>
              <a:t> ES EL REGISTRO DONDE SE CONTROLAN ORDENADAMENTE</a:t>
            </a:r>
          </a:p>
          <a:p>
            <a:pPr algn="ctr" eaLnBrk="1" hangingPunct="1"/>
            <a:r>
              <a:rPr lang="es-MX" altLang="es-MX" sz="1600" b="1"/>
              <a:t>LAS VARIACIONES QUE PRODUCEN LAS OPERACIONES REALIZAS</a:t>
            </a:r>
          </a:p>
          <a:p>
            <a:pPr algn="ctr" eaLnBrk="1" hangingPunct="1"/>
            <a:r>
              <a:rPr lang="es-MX" altLang="es-MX" sz="1600" b="1"/>
              <a:t>EN LOS DIFERENTES CONCEPTOS DE ACTIVO, PASIVO Y CAPITAL</a:t>
            </a:r>
          </a:p>
          <a:p>
            <a:pPr algn="ctr" eaLnBrk="1" hangingPunct="1"/>
            <a:r>
              <a:rPr lang="es-MX" altLang="es-MX" sz="1600" b="1"/>
              <a:t>TAMBIEN SE LE CONOCE COMO ESQUEMA DE MAYOR</a:t>
            </a:r>
            <a:endParaRPr lang="es-ES" altLang="es-MX" sz="1600" b="1"/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2927351" y="2924175"/>
            <a:ext cx="27352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/>
              <a:t>DEBE</a:t>
            </a:r>
          </a:p>
          <a:p>
            <a:pPr algn="ctr" eaLnBrk="1" hangingPunct="1"/>
            <a:endParaRPr lang="es-MX" altLang="es-MX" sz="2800"/>
          </a:p>
          <a:p>
            <a:pPr algn="ctr" eaLnBrk="1" hangingPunct="1"/>
            <a:r>
              <a:rPr lang="es-MX" altLang="es-MX" sz="2800"/>
              <a:t>CARGO</a:t>
            </a:r>
          </a:p>
          <a:p>
            <a:pPr algn="ctr" eaLnBrk="1" hangingPunct="1"/>
            <a:endParaRPr lang="es-MX" altLang="es-MX" sz="2800"/>
          </a:p>
          <a:p>
            <a:pPr algn="ctr" eaLnBrk="1" hangingPunct="1"/>
            <a:r>
              <a:rPr lang="es-MX" altLang="es-MX" sz="2800"/>
              <a:t>CREDITO</a:t>
            </a:r>
            <a:endParaRPr lang="es-ES" altLang="es-MX" sz="2800"/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808664" y="2997201"/>
            <a:ext cx="26638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/>
              <a:t>HABER</a:t>
            </a:r>
          </a:p>
          <a:p>
            <a:pPr algn="ctr" eaLnBrk="1" hangingPunct="1"/>
            <a:endParaRPr lang="es-MX" altLang="es-MX" sz="2800"/>
          </a:p>
          <a:p>
            <a:pPr algn="ctr" eaLnBrk="1" hangingPunct="1"/>
            <a:r>
              <a:rPr lang="es-MX" altLang="es-MX" sz="2800"/>
              <a:t>ABONO</a:t>
            </a:r>
          </a:p>
          <a:p>
            <a:pPr algn="ctr" eaLnBrk="1" hangingPunct="1"/>
            <a:endParaRPr lang="es-MX" altLang="es-MX" sz="2800"/>
          </a:p>
          <a:p>
            <a:pPr algn="ctr" eaLnBrk="1" hangingPunct="1"/>
            <a:r>
              <a:rPr lang="es-MX" altLang="es-MX" sz="2800"/>
              <a:t>DEBITO</a:t>
            </a:r>
            <a:endParaRPr lang="es-ES" altLang="es-MX" sz="2800"/>
          </a:p>
        </p:txBody>
      </p:sp>
    </p:spTree>
    <p:extLst>
      <p:ext uri="{BB962C8B-B14F-4D97-AF65-F5344CB8AC3E}">
        <p14:creationId xmlns:p14="http://schemas.microsoft.com/office/powerpoint/2010/main" val="255107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1702</Words>
  <Application>Microsoft Office PowerPoint</Application>
  <PresentationFormat>Panorámica</PresentationFormat>
  <Paragraphs>856</Paragraphs>
  <Slides>27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3" baseType="lpstr">
      <vt:lpstr>Arial</vt:lpstr>
      <vt:lpstr>Arial Unicode MS</vt:lpstr>
      <vt:lpstr>Calibri</vt:lpstr>
      <vt:lpstr>Calibri Light</vt:lpstr>
      <vt:lpstr>Tema de Office</vt:lpstr>
      <vt:lpstr>Hoja de cálculo</vt:lpstr>
      <vt:lpstr>UNIVERSIDAD AUTÓNOMA DEL ESTADO DE MÉXICO   PLANTEL “DR. PABLO GONZÁLEZ CASANOVA”</vt:lpstr>
      <vt:lpstr>MÓDULO DOS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EJERCICIOS</vt:lpstr>
      <vt:lpstr>Presentación de PowerPoint</vt:lpstr>
      <vt:lpstr>IMPUESTO AL VALOR AGREGADO I.V.A.</vt:lpstr>
      <vt:lpstr>I.V.A. ACREDITABLE</vt:lpstr>
      <vt:lpstr>Presentación de PowerPoint</vt:lpstr>
      <vt:lpstr>CLASIFICACIÓN ACTIVO</vt:lpstr>
      <vt:lpstr>CLASIFICACIÓN PASIVO</vt:lpstr>
      <vt:lpstr>Presentación de PowerPoint</vt:lpstr>
      <vt:lpstr>REGLAS DEL CARGO Y ABONO</vt:lpstr>
      <vt:lpstr>Presentación de PowerPoint</vt:lpstr>
      <vt:lpstr>Balanza de comprobación Empresa “El lápiz 1”</vt:lpstr>
      <vt:lpstr>Pasos a seguir para realizar una contabilidad 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Xiomara</dc:creator>
  <cp:lastModifiedBy>Xiomara</cp:lastModifiedBy>
  <cp:revision>13</cp:revision>
  <dcterms:created xsi:type="dcterms:W3CDTF">2018-06-15T15:45:57Z</dcterms:created>
  <dcterms:modified xsi:type="dcterms:W3CDTF">2018-06-23T02:41:15Z</dcterms:modified>
</cp:coreProperties>
</file>