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omments/comment1.xml" ContentType="application/vnd.openxmlformats-officedocument.presentationml.comment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elaida Rojas Garcia" initials="ARG" lastIdx="1" clrIdx="0">
    <p:extLst>
      <p:ext uri="{19B8F6BF-5375-455C-9EA6-DF929625EA0E}">
        <p15:presenceInfo xmlns:p15="http://schemas.microsoft.com/office/powerpoint/2012/main" userId="Adelaida Rojas Garc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Hoja_de_c_lculo_de_Microsoft_Excel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Hoja_de_c_lculo_de_Microsoft_Excel1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Hoja_de_c_lculo_de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Hoja_de_c_lculo_de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Hoja_de_c_lculo_de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Hoja_de_c_lculo_de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Hoja_de_c_lculo_d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7.8224446750357751E-2"/>
                  <c:y val="5.7175606955380577E-2"/>
                </c:manualLayout>
              </c:layout>
              <c:tx>
                <c:rich>
                  <a:bodyPr/>
                  <a:lstStyle/>
                  <a:p>
                    <a:fld id="{9599F922-9AF7-482D-8B95-9D3059D69499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3.0935861699457983E-2"/>
                  <c:y val="6.65333825459317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FC0A91B1-B5A3-42BC-8268-C3848968006A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4.609764864663235E-2"/>
                  <c:y val="-5.7244914698162827E-2"/>
                </c:manualLayout>
              </c:layout>
              <c:tx>
                <c:rich>
                  <a:bodyPr/>
                  <a:lstStyle/>
                  <a:p>
                    <a:fld id="{6AE9817C-7486-44E1-8F82-60424BF762B3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7582453356121201E-2"/>
                  <c:y val="1.7343339895013123E-3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A89F3963-A22C-4050-BE78-24396012868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6.849864697145415E-2"/>
                  <c:y val="8.966617454068241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6787BB29-329B-4585-8305-06B68396BCB6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7.4779140979470596E-2"/>
                  <c:y val="5.7175606955380577E-2"/>
                </c:manualLayout>
              </c:layout>
              <c:tx>
                <c:rich>
                  <a:bodyPr/>
                  <a:lstStyle/>
                  <a:p>
                    <a:fld id="{2B983A5C-A385-4675-B131-88F400867D06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Hoja1!$A$2:$A$7</c:f>
              <c:numCache>
                <c:formatCode>General</c:formatCode>
                <c:ptCount val="6"/>
                <c:pt idx="0">
                  <c:v>13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</c:numCache>
            </c:numRef>
          </c:cat>
          <c:val>
            <c:numRef>
              <c:f>Hoja1!$B$2:$B$7</c:f>
              <c:numCache>
                <c:formatCode>General</c:formatCode>
                <c:ptCount val="6"/>
                <c:pt idx="0">
                  <c:v>9</c:v>
                </c:pt>
                <c:pt idx="1">
                  <c:v>15</c:v>
                </c:pt>
                <c:pt idx="2">
                  <c:v>30</c:v>
                </c:pt>
                <c:pt idx="3">
                  <c:v>23</c:v>
                </c:pt>
                <c:pt idx="4">
                  <c:v>14</c:v>
                </c:pt>
                <c:pt idx="5">
                  <c:v>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7.8703703703703623E-2"/>
                  <c:y val="-0.1388888888888889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E7C80752-6086-4699-99A3-8E642524F0A3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0185185185185176"/>
                  <c:y val="-9.5238095238095233E-2"/>
                </c:manualLayout>
              </c:layout>
              <c:tx>
                <c:rich>
                  <a:bodyPr/>
                  <a:lstStyle/>
                  <a:p>
                    <a:fld id="{FC0279A5-5801-4680-892A-28C89724DE38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3888888888888892"/>
                  <c:y val="7.539682539682525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78E56C86-9993-4F6F-B47E-61FC95A0E57E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3"/>
                <c:pt idx="0">
                  <c:v>Pareja</c:v>
                </c:pt>
                <c:pt idx="1">
                  <c:v>Psicológica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11</c:v>
                </c:pt>
                <c:pt idx="1">
                  <c:v>3</c:v>
                </c:pt>
                <c:pt idx="2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3639143730886847E-2"/>
          <c:y val="5.5345911949685536E-2"/>
          <c:w val="0.83180428134556572"/>
          <c:h val="0.68264963106026844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Pt>
            <c:idx val="1"/>
            <c:marker>
              <c:symbol val="circle"/>
              <c:size val="17"/>
              <c:spPr>
                <a:solidFill>
                  <a:schemeClr val="accent1"/>
                </a:solidFill>
                <a:ln>
                  <a:solidFill>
                    <a:srgbClr val="FF0000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00"/>
                </a:solidFill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2"/>
                <c:pt idx="0">
                  <c:v>Moderada</c:v>
                </c:pt>
                <c:pt idx="1">
                  <c:v>Relativa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85</c:v>
                </c:pt>
                <c:pt idx="1">
                  <c:v>15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12853584"/>
        <c:axId val="-112849776"/>
      </c:lineChart>
      <c:catAx>
        <c:axId val="-1128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49776"/>
        <c:crosses val="autoZero"/>
        <c:auto val="1"/>
        <c:lblAlgn val="ctr"/>
        <c:lblOffset val="100"/>
        <c:noMultiLvlLbl val="0"/>
      </c:catAx>
      <c:valAx>
        <c:axId val="-1128497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128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109115817986154E-2"/>
          <c:y val="0"/>
          <c:w val="0.76126407585706912"/>
          <c:h val="0.85275748742744129"/>
        </c:manualLayout>
      </c:layout>
      <c:bar3DChart>
        <c:barDir val="bar"/>
        <c:grouping val="stacked"/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Frecuencia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3"/>
                <c:pt idx="0">
                  <c:v>Alto</c:v>
                </c:pt>
                <c:pt idx="1">
                  <c:v>Medio</c:v>
                </c:pt>
                <c:pt idx="2">
                  <c:v>Bajo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</c:v>
                </c:pt>
                <c:pt idx="1">
                  <c:v>87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-112851408"/>
        <c:axId val="-112856848"/>
        <c:axId val="0"/>
      </c:bar3DChart>
      <c:catAx>
        <c:axId val="-11285140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56848"/>
        <c:crosses val="autoZero"/>
        <c:auto val="1"/>
        <c:lblAlgn val="ctr"/>
        <c:lblOffset val="100"/>
        <c:noMultiLvlLbl val="0"/>
      </c:catAx>
      <c:valAx>
        <c:axId val="-112856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51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explosion val="25"/>
          <c:dPt>
            <c:idx val="0"/>
            <c:bubble3D val="0"/>
            <c:explosion val="1"/>
            <c:spPr>
              <a:solidFill>
                <a:schemeClr val="accent4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4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tx>
                <c:rich>
                  <a:bodyPr/>
                  <a:lstStyle/>
                  <a:p>
                    <a:fld id="{CF67C2B1-86CD-466C-B0D6-5FBCD2E9C3DE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4896B3B-3696-41CE-85BF-F77153E7B44E}" type="PERCENTAGE">
                      <a:rPr lang="en-US" baseline="0"/>
                      <a:pPr/>
                      <a:t>[PORCENTAJE]</a:t>
                    </a:fld>
                    <a:endParaRPr lang="es-MX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Soltera</c:v>
                </c:pt>
                <c:pt idx="1">
                  <c:v>Unión libre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</c:v>
                </c:pt>
                <c:pt idx="1">
                  <c:v>76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6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Católica</c:v>
                </c:pt>
                <c:pt idx="1">
                  <c:v>Cristiana</c:v>
                </c:pt>
                <c:pt idx="2">
                  <c:v>Evangelista</c:v>
                </c:pt>
                <c:pt idx="3">
                  <c:v>Sin dato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65</c:v>
                </c:pt>
                <c:pt idx="1">
                  <c:v>14</c:v>
                </c:pt>
                <c:pt idx="2">
                  <c:v>3</c:v>
                </c:pt>
                <c:pt idx="3">
                  <c:v>18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12860112"/>
        <c:axId val="-112854128"/>
      </c:lineChart>
      <c:catAx>
        <c:axId val="-11286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54128"/>
        <c:crosses val="autoZero"/>
        <c:auto val="1"/>
        <c:lblAlgn val="ctr"/>
        <c:lblOffset val="100"/>
        <c:noMultiLvlLbl val="0"/>
      </c:catAx>
      <c:valAx>
        <c:axId val="-1128541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1286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43089430894309E-2"/>
          <c:y val="0.11503267973856209"/>
          <c:w val="0.91056910569105687"/>
          <c:h val="0.8849673202614378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rgbClr val="00B050"/>
                </a:contourClr>
              </a:sp3d>
            </c:spPr>
          </c:dPt>
          <c:dPt>
            <c:idx val="1"/>
            <c:bubble3D val="0"/>
            <c:explosion val="30"/>
            <c:spPr>
              <a:solidFill>
                <a:srgbClr val="FF0000"/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2"/>
            <c:bubble3D val="0"/>
            <c:explosion val="22"/>
            <c:spPr>
              <a:solidFill>
                <a:srgbClr val="A74D9C">
                  <a:alpha val="89804"/>
                </a:srgb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4"/>
            <c:bubble3D val="0"/>
            <c:explosion val="21"/>
            <c:spPr>
              <a:solidFill>
                <a:srgbClr val="FFFF00"/>
              </a:solidFill>
              <a:ln w="19050">
                <a:solidFill>
                  <a:srgbClr val="FFFF00"/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rgbClr val="FFFF00"/>
                </a:contourClr>
              </a:sp3d>
            </c:spPr>
          </c:dPt>
          <c:dLbls>
            <c:dLbl>
              <c:idx val="0"/>
              <c:layout>
                <c:manualLayout>
                  <c:x val="-5.5728186415722428E-2"/>
                  <c:y val="-0.2255422778035098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18CA225D-E7A7-443F-AB59-7E8E378A7944}" type="CATEGORYNAME">
                      <a:rPr lang="en-US"/>
                      <a:pPr>
                        <a:defRPr/>
                      </a:pPr>
                      <a:t>[NOMBRE DE CATEGORÍA]</a:t>
                    </a:fld>
                    <a:r>
                      <a:rPr lang="en-US"/>
                      <a:t> 43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6739331740835767"/>
                  <c:y val="-3.037290926869454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94415E3E-2898-4EEF-B115-6B2A9ECA8F24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12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7.1273703146657236E-2"/>
                  <c:y val="-3.218609438526066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92E71B41-0DF6-4CC9-93EF-B4EFCB20E3A5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12 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6848034445132561E-2"/>
                  <c:y val="-2.346765477844681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0D01240D-427B-4749-B434-C115CFF17A97}" type="CATEGORYNAME">
                      <a:rPr lang="en-US"/>
                      <a:pPr>
                        <a:defRPr>
                          <a:solidFill>
                            <a:schemeClr val="accent2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 7 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1.8259714486908694E-2"/>
                  <c:y val="-2.500663887602287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ED7D31"/>
                </a:solidFill>
                <a:round/>
              </a:ln>
              <a:effectLst>
                <a:outerShdw blurRad="50800" dist="38100" dir="2700000" algn="tl" rotWithShape="0">
                  <a:srgbClr val="ED7D31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Verde</c:v>
                </c:pt>
                <c:pt idx="1">
                  <c:v>Rojo</c:v>
                </c:pt>
                <c:pt idx="2">
                  <c:v>lila</c:v>
                </c:pt>
                <c:pt idx="3">
                  <c:v>Violeta</c:v>
                </c:pt>
                <c:pt idx="4">
                  <c:v>Amarillo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43</c:v>
                </c:pt>
                <c:pt idx="1">
                  <c:v>12</c:v>
                </c:pt>
                <c:pt idx="2">
                  <c:v>12</c:v>
                </c:pt>
                <c:pt idx="3">
                  <c:v>7</c:v>
                </c:pt>
                <c:pt idx="4">
                  <c:v>26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pattFill prst="ltUpDiag">
              <a:fgClr>
                <a:schemeClr val="accent2"/>
              </a:fgClr>
              <a:bgClr>
                <a:schemeClr val="lt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6FF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dLbls>
            <c:spPr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Hoja1!$A$2:$A$9</c:f>
              <c:strCache>
                <c:ptCount val="8"/>
                <c:pt idx="0">
                  <c:v>Prim comp</c:v>
                </c:pt>
                <c:pt idx="1">
                  <c:v>Prim incomp</c:v>
                </c:pt>
                <c:pt idx="2">
                  <c:v>Sec comp</c:v>
                </c:pt>
                <c:pt idx="3">
                  <c:v>Sec incomp</c:v>
                </c:pt>
                <c:pt idx="4">
                  <c:v>Prepa comp</c:v>
                </c:pt>
                <c:pt idx="5">
                  <c:v>Prepa incomp</c:v>
                </c:pt>
                <c:pt idx="6">
                  <c:v>Carrera técnica</c:v>
                </c:pt>
                <c:pt idx="7">
                  <c:v>Sin datos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57</c:v>
                </c:pt>
                <c:pt idx="3">
                  <c:v>10</c:v>
                </c:pt>
                <c:pt idx="4">
                  <c:v>14</c:v>
                </c:pt>
                <c:pt idx="5">
                  <c:v>1</c:v>
                </c:pt>
                <c:pt idx="6">
                  <c:v>2</c:v>
                </c:pt>
                <c:pt idx="7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overlap val="-20"/>
        <c:axId val="-112852496"/>
        <c:axId val="-112861744"/>
      </c:barChart>
      <c:catAx>
        <c:axId val="-112852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accent2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61744"/>
        <c:crosses val="autoZero"/>
        <c:auto val="1"/>
        <c:lblAlgn val="ctr"/>
        <c:lblOffset val="100"/>
        <c:noMultiLvlLbl val="0"/>
      </c:catAx>
      <c:valAx>
        <c:axId val="-112861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52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2"/>
    </a:solidFill>
    <a:ln w="9525" cap="flat" cmpd="sng" algn="ctr">
      <a:solidFill>
        <a:schemeClr val="accent2"/>
      </a:solidFill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3"/>
                <c:pt idx="0">
                  <c:v>Ama de casa</c:v>
                </c:pt>
                <c:pt idx="1">
                  <c:v>Estudiante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78</c:v>
                </c:pt>
                <c:pt idx="1">
                  <c:v>15</c:v>
                </c:pt>
                <c:pt idx="2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-112849232"/>
        <c:axId val="-112863920"/>
      </c:lineChart>
      <c:catAx>
        <c:axId val="-11284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63920"/>
        <c:crosses val="autoZero"/>
        <c:auto val="1"/>
        <c:lblAlgn val="ctr"/>
        <c:lblOffset val="100"/>
        <c:noMultiLvlLbl val="0"/>
      </c:catAx>
      <c:valAx>
        <c:axId val="-112863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12849232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0721966205837174E-2"/>
          <c:w val="0.89528795811518325"/>
          <c:h val="0.84024577572964665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C3CE4A41-FAC0-4E03-88BD-99610BE47A24}" type="CATEGORYNAME">
                      <a:rPr lang="en-US"/>
                      <a:pPr>
                        <a:defRPr/>
                      </a:pPr>
                      <a:t>[NOMBRE DE CATEGORÍA]</a:t>
                    </a:fld>
                    <a:r>
                      <a:rPr lang="en-US"/>
                      <a:t>, 8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8FCA8403-FC22-430A-9A12-02F4CD4183A6}" type="CATEGORYNAME">
                      <a:rPr lang="en-US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[NOMBRE DE CATEGORÍA]</a:t>
                    </a:fld>
                    <a:r>
                      <a:rPr lang="en-US"/>
                      <a:t>,</a:t>
                    </a:r>
                    <a:r>
                      <a:rPr lang="en-US" baseline="0"/>
                      <a:t> </a:t>
                    </a:r>
                    <a:r>
                      <a:rPr lang="en-US"/>
                      <a:t>21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5B9BD5"/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3"/>
                <c:pt idx="0">
                  <c:v>Rechazo familia</c:v>
                </c:pt>
                <c:pt idx="1">
                  <c:v>Ninguna</c:v>
                </c:pt>
                <c:pt idx="2">
                  <c:v>Sin datos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</c:v>
                </c:pt>
                <c:pt idx="1">
                  <c:v>21</c:v>
                </c:pt>
                <c:pt idx="2">
                  <c:v>71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984306649168853"/>
          <c:y val="0.18960161229846265"/>
          <c:w val="0.40873121306764026"/>
          <c:h val="0.56496437945256839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Porcentaje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fld id="{9BD7674A-4BEC-496D-9DB0-2ADB379404CB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, </a:t>
                    </a:r>
                    <a:fld id="{236C4B2F-C264-4840-890F-68D6C569B451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36F8472-0726-447C-81F4-63FCECFFB036}" type="CATEGORYNAME">
                      <a:rPr lang="en-US"/>
                      <a:pPr/>
                      <a:t>[NOMBRE DE CATEGORÍA]</a:t>
                    </a:fld>
                    <a:r>
                      <a:rPr lang="en-US" baseline="0"/>
                      <a:t>, </a:t>
                    </a:r>
                    <a:fld id="{81B1310E-948B-413C-93E6-8E30AAFC3F17}" type="PERCENTAGE">
                      <a:rPr lang="en-US" baseline="0"/>
                      <a:pPr/>
                      <a:t>[PORCENTAJE]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chemeClr val="tx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89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4">
  <cs:axisTitle>
    <cs:lnRef idx="0"/>
    <cs:fillRef idx="0"/>
    <cs:effectRef idx="0"/>
    <cs:fontRef idx="minor">
      <a:schemeClr val="lt1"/>
    </cs:fontRef>
    <cs:defRPr sz="900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800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900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900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900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500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900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2-07T19:10:03.913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973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278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50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2025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0930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0750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3593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755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781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979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154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208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692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7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327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003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5C625-0B82-4ADC-B787-266FAF78D711}" type="datetimeFigureOut">
              <a:rPr lang="es-MX" smtClean="0"/>
              <a:t>25/03/2022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8764455-2161-4AA8-BA45-00244675D7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587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87766" y="2148348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IDENTIFICACIÓN DE FACTORES PSICOSOCIALES EN EL EMBARAZO ADOLESCENTE (CASO MÉXICO).</a:t>
            </a:r>
          </a:p>
          <a:p>
            <a:pPr marL="0" indent="0">
              <a:buNone/>
            </a:pP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Dra. Adelaida Rojas García</a:t>
            </a: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Dr. Adrián Gerardo Vergara Cuadros</a:t>
            </a:r>
          </a:p>
          <a:p>
            <a:pPr marL="0" indent="0">
              <a:buNone/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Brisa Itzel García Costilla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912" y="79505"/>
            <a:ext cx="1249872" cy="147668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360" y="66353"/>
            <a:ext cx="1654881" cy="153352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648" y="79505"/>
            <a:ext cx="1640759" cy="14766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2985" y="488770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84258" y="3185652"/>
            <a:ext cx="4720354" cy="2725570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Edad de las adolescentes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</a:rPr>
              <a:t>embarazadas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mayor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porcentaje de embarazo se encuentra en las adolescentes de 16 años.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4105222196"/>
              </p:ext>
            </p:extLst>
          </p:nvPr>
        </p:nvGraphicFramePr>
        <p:xfrm>
          <a:off x="1991032" y="1297858"/>
          <a:ext cx="4793226" cy="3143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077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3245"/>
          </a:xfrm>
        </p:spPr>
        <p:txBody>
          <a:bodyPr/>
          <a:lstStyle/>
          <a:p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</a:rPr>
              <a:t>Nivel socioeconómico de las adolescentes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235761134"/>
              </p:ext>
            </p:extLst>
          </p:nvPr>
        </p:nvGraphicFramePr>
        <p:xfrm>
          <a:off x="3465872" y="2182761"/>
          <a:ext cx="3878825" cy="2934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067368" y="2521974"/>
            <a:ext cx="361335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87% de las adolescentes embarazadas viven en un nivel socioeconómico medio, solo el 3% de la muestra se encuentra en nivel alto.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07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 civil</a:t>
            </a:r>
            <a:b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05648096"/>
              </p:ext>
            </p:extLst>
          </p:nvPr>
        </p:nvGraphicFramePr>
        <p:xfrm>
          <a:off x="2592926" y="2050025"/>
          <a:ext cx="4515798" cy="3082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816646" y="2050025"/>
            <a:ext cx="30234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El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76% de las adolescentes embarazadas viven con su pareja en unión libre, mientras que el 24% son madres solteras, que viven con algún familiar.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32100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7993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Religión de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995696922"/>
              </p:ext>
            </p:extLst>
          </p:nvPr>
        </p:nvGraphicFramePr>
        <p:xfrm>
          <a:off x="3288890" y="2386012"/>
          <a:ext cx="4159045" cy="2525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229599" y="2386012"/>
            <a:ext cx="3052916" cy="2980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mayor porcentaje de las adolescentes profesan la religión Católica (65%), el 14% son de religión Cristina y solo el 3% son evangelistas.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4251"/>
          </a:xfrm>
        </p:spPr>
        <p:txBody>
          <a:bodyPr>
            <a:normAutofit fontScale="90000"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Psicosociales</a:t>
            </a:r>
            <a:b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85830" y="1535668"/>
            <a:ext cx="4448654" cy="504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Código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salud al ingreso al hospital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4053247360"/>
              </p:ext>
            </p:extLst>
          </p:nvPr>
        </p:nvGraphicFramePr>
        <p:xfrm>
          <a:off x="2792976" y="2307280"/>
          <a:ext cx="3607824" cy="2736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270955" y="2477729"/>
            <a:ext cx="32003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mayor porcentaje se encuentra en el código verde (43%), el 26% en el amarillo, el 12% para el código rojo y lila y el 7% se clasificó en el código violeta.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88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0729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Escolaridad de las adolescentes 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399630617"/>
              </p:ext>
            </p:extLst>
          </p:nvPr>
        </p:nvGraphicFramePr>
        <p:xfrm>
          <a:off x="2227006" y="1905000"/>
          <a:ext cx="4999704" cy="256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665149" y="2138516"/>
            <a:ext cx="41335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</a:rPr>
              <a:t>El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</a:rPr>
              <a:t>57% de las adolescentes tenía la secundaria terminada al momento de embarazarse, el 14% tienen la preparatoria terminada y solo un 3% tiene la primaria incompleta.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2384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Ocupación de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68434401"/>
              </p:ext>
            </p:extLst>
          </p:nvPr>
        </p:nvGraphicFramePr>
        <p:xfrm>
          <a:off x="2592925" y="1904999"/>
          <a:ext cx="4442055" cy="277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654413" y="4321277"/>
            <a:ext cx="4188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</a:rPr>
              <a:t>78% de las adolescentes se dedican al hogar, mientras solo el 15% continúa con sus estudios.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661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1232"/>
          </a:xfrm>
        </p:spPr>
        <p:txBody>
          <a:bodyPr/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Actores de la exclusión de la adolescente</a:t>
            </a:r>
            <a:r>
              <a:rPr lang="es-MX" b="1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765514641"/>
              </p:ext>
            </p:extLst>
          </p:nvPr>
        </p:nvGraphicFramePr>
        <p:xfrm>
          <a:off x="2698955" y="2153265"/>
          <a:ext cx="4336026" cy="2831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533535" y="3421626"/>
            <a:ext cx="545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adolescentes reportaron ser rechazadas por la familia, una vez que se enteraron de que estaban embarazadas (8%), el 71% no reportó datos de exclusión.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6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Canalización al servicio de psicología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3359162082"/>
              </p:ext>
            </p:extLst>
          </p:nvPr>
        </p:nvGraphicFramePr>
        <p:xfrm>
          <a:off x="2005781" y="1905000"/>
          <a:ext cx="4380271" cy="3404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241459" y="2698954"/>
            <a:ext cx="34077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89% de las adolescentes que ingresan al hospital, se consideró necesario su atención en el servicio de psicología, solo el 11% de éstas, no lo requirió. 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7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2238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</a:rPr>
              <a:t>Tipo de violencia que sufren las adolescentes</a:t>
            </a:r>
            <a:endParaRPr lang="es-MX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942248212"/>
              </p:ext>
            </p:extLst>
          </p:nvPr>
        </p:nvGraphicFramePr>
        <p:xfrm>
          <a:off x="2168013" y="1905000"/>
          <a:ext cx="4114800" cy="2932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256206" y="2197510"/>
            <a:ext cx="4114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14% de las adolescentes reportó haber sufrido violencia física por parte de su pareja, mientras el 3% refirió violencia psicológica, el 86% no proporcionó información al respecto.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30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Antecedentes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1445342"/>
            <a:ext cx="9716045" cy="4970206"/>
          </a:xfrm>
        </p:spPr>
        <p:txBody>
          <a:bodyPr>
            <a:normAutofit/>
          </a:bodyPr>
          <a:lstStyle/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El embarazo adolescente representa un importante problema de salud pública, debido a que las consecuencias de éste, a temprana edad, impactan negativamente sobre la salud de las mujeres, así como en la de sus hijas e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hijos.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Tiene repercusiones en varias dimensiones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sociales: la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deserción escolar, el rechazo del entorno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familiar,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la discriminación y exclusión, enfrentar o ser proclive a vivir en pobreza y marginación, entre </a:t>
            </a: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otras.</a:t>
            </a:r>
          </a:p>
          <a:p>
            <a:pPr algn="just"/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</a:rPr>
              <a:t>Representa un alto costo para un país</a:t>
            </a:r>
          </a:p>
          <a:p>
            <a:pPr algn="just"/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</a:rPr>
              <a:t>Además del embarazo, tener relaciones sexuales sin protección implica importantes riesgos para la salud al poder adquirir infecciones de transmisión sexual</a:t>
            </a:r>
            <a:endParaRPr lang="es-MX" sz="22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8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 de pobreza</a:t>
            </a:r>
            <a:endParaRPr lang="es-MX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215492348"/>
              </p:ext>
            </p:extLst>
          </p:nvPr>
        </p:nvGraphicFramePr>
        <p:xfrm>
          <a:off x="2592925" y="1905000"/>
          <a:ext cx="4161836" cy="2858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7624916" y="2256503"/>
            <a:ext cx="38796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85% de las adolescentes embarazadas viven en pobreza moderada, mientras que el 15% son ubicadas en pobreza relativa. </a:t>
            </a:r>
            <a:endParaRPr lang="es-MX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0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6484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 smtClean="0"/>
              <a:t>De las variables sociodemográficas, encontramos,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los estratos sociales, ni la religión son determinantes para que se lleven a cabo prácticas sexuales entre adolescentes, y como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consecuencia,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embarazo precoz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falta de educación sexual por parte de los padres, la ausencia de los mismos en esta etapa de grandes pérdidas y búsquedas por parte de los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adolescentes,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de los principales factores psicosociales que contribuyen a la presencia de un embarazo precoz.</a:t>
            </a: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endParaRPr lang="es-MX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8496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Supuestos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69806"/>
            <a:ext cx="8915400" cy="4141416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Vivir en unión libre con la pareja, el rechazo de la familia por encontrarse embarazada, la deserción escolar y la ausencia de las citas de psicología estando ya en el hospital, pudieran ser algunas de las causas de vivir en violencia.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 embargo son variables que aún se encuentran en estudio y que darán otra mirada al embarazo adolescente (a la conclusión de esta investigación).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Revisar las Políticas Públicas sobre embarazo adolescente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Propuesta de intervención y atención a las adolescentes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Replanteamiento de programas sobre educación sexual.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451159" y="2967335"/>
            <a:ext cx="3289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GRACIAS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441" y="4622236"/>
            <a:ext cx="2628900" cy="17430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957" y="61067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manera de cifras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8077" y="1371600"/>
            <a:ext cx="9926535" cy="5088194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acuerdo a las cifras del INEGI (2020), en México, 17 de cada 100 nacimientos provienen de adolescentes menores de 20 años y la problemática se acentúa en estados como Chihuahua, Guerrero y </a:t>
            </a: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Coahuila.</a:t>
            </a:r>
          </a:p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endParaRPr lang="es-MX" sz="19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Según </a:t>
            </a:r>
            <a:r>
              <a:rPr lang="es-MX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datos de la Encuesta Nacional de la Dinámica Demográfica (ENADID), 2018, las 5.5 millones de mujeres adolescentes (15 a 19 años)  representan 16.7% de las mujeres en edad </a:t>
            </a:r>
            <a:r>
              <a:rPr lang="es-MX" sz="19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reproductiva.</a:t>
            </a:r>
          </a:p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1344" y="493195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2256502"/>
            <a:ext cx="8915400" cy="3908323"/>
          </a:xfrm>
        </p:spPr>
        <p:txBody>
          <a:bodyPr>
            <a:normAutofit/>
          </a:bodyPr>
          <a:lstStyle/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r>
              <a:rPr lang="es-MX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edad media </a:t>
            </a:r>
            <a:r>
              <a:rPr lang="es-MX" sz="2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la </a:t>
            </a:r>
            <a:r>
              <a:rPr lang="es-MX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primera relación sexual fue de 17.5 años, de éstas, el 60.4% de las adolescentes usó algún método en su primera relación sexual, de quienes no lo hicieron, el motivo principal fue que ellas no tenían planeado tener relaciones sexuales (36.4%), el desconocimiento de su uso o de dónde obtenerlos (17.3%) y que tenía deseo de embarazarse el16%. </a:t>
            </a:r>
            <a:endParaRPr lang="es-MX" sz="2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endParaRPr lang="es-MX" sz="2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448" y="39462"/>
            <a:ext cx="32289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1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2323"/>
            <a:ext cx="8915400" cy="4288899"/>
          </a:xfrm>
        </p:spPr>
        <p:txBody>
          <a:bodyPr>
            <a:normAutofit/>
          </a:bodyPr>
          <a:lstStyle/>
          <a:p>
            <a:pPr lvl="0" indent="450215" algn="just">
              <a:lnSpc>
                <a:spcPct val="150000"/>
              </a:lnSpc>
              <a:spcAft>
                <a:spcPts val="800"/>
              </a:spcAft>
              <a:buClr>
                <a:srgbClr val="A53010"/>
              </a:buClr>
            </a:pP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Consejo Nacional de Población (</a:t>
            </a:r>
            <a:r>
              <a:rPr lang="es-MX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Conapo</a:t>
            </a: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2020), menciona que los embarazos adolescentes se incrementaron 20 por ciento durante la pandemia, lo que representa 145 mil 719 embarazos no deseados entre las mujeres de 15 a 19 años.</a:t>
            </a:r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242" y="469597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4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5497" y="624110"/>
            <a:ext cx="9189115" cy="1280890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Factores que influyen en el embarazo adolescente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1592826"/>
            <a:ext cx="9716045" cy="4318396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Este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ciclo vital comprende un proceso de preparación para la edad adulta e incluye una transición hacia la independencia social y económica, el desarrollo de la identidad y la adquisición de las aptitudes necesarias para establecer relaciones y asumir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funcione adultas.</a:t>
            </a:r>
          </a:p>
          <a:p>
            <a:pPr marL="0" indent="0" algn="just">
              <a:buNone/>
            </a:pPr>
            <a:endParaRPr lang="es-MX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considera una etapa compleja ya que no sólo ocurren cambios físicos, psicológicos y emocionales, sino que también constituye un ciclo de múltiples riesgos a los que se ven expuestos; estos riesgos dependen en gran medida de su contexto familiar y social, así como de las decisiones individuales que asumen.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032" y="4954844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Factores que influyen en el embarazo adolescente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2323"/>
            <a:ext cx="8915400" cy="4288899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es-MX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</a:t>
            </a:r>
            <a:r>
              <a:rPr lang="es-MX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causas determinantes del embarazo adolescente se relacionan con ciertas características sociodemográficas como: el sexo, la edad, el estrato socioeconómico, entre otros y en cuanto a las relaciones, se refiere a los vínculos sociales como los amigos, pareja y familia. Variables importantes a estudiar en las adolescentes que demandan una atención médica – obstétrica, sobre todo, estudiar las condiciones psicosociales que dan curso a un embarazo en esta etapa de la vida.     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14755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Método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07574"/>
            <a:ext cx="8915400" cy="4303648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Objetivo.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Describir 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factores psicosociales en  adolescentes </a:t>
            </a:r>
            <a:r>
              <a:rPr lang="es-MX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embarazadas.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muestra estuvo conformada por adolescentes embarazadas que asistieron al hospital  Materno – Perinatal “Mónica </a:t>
            </a:r>
            <a:r>
              <a:rPr lang="es-MX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Pretelini</a:t>
            </a:r>
            <a:r>
              <a:rPr lang="es-MX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”, de la Ciudad de Toluca Estado de México, se trabajó exclusivamente con los expedientes clínicos de las adolescentes embarazadas que asistieron a dicho hospital en el periodo de enero 2020 a julio 2021, para este reporte se consideraron los resultados de 100 adolescentes. 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0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3748"/>
          </a:xfrm>
        </p:spPr>
        <p:txBody>
          <a:bodyPr/>
          <a:lstStyle/>
          <a:p>
            <a:r>
              <a:rPr lang="es-MX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88567" y="2133600"/>
            <a:ext cx="9716045" cy="3777622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Variables sociodemográficas: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edad, nivel socioeconómico, etnia, lugar de origen y religión. </a:t>
            </a:r>
            <a:endParaRPr lang="es-MX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Variables psicosociales: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salud, escolaridad, ocupación, productividad económica, exclusión, desarrollo humano, autonomía, derechos humanos, violencia, nivel de pobreza.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MX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66" y="39462"/>
            <a:ext cx="1579001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5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384</TotalTime>
  <Words>1127</Words>
  <Application>Microsoft Office PowerPoint</Application>
  <PresentationFormat>Panorámica</PresentationFormat>
  <Paragraphs>83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Espiral</vt:lpstr>
      <vt:lpstr>Presentación de PowerPoint</vt:lpstr>
      <vt:lpstr>Antecedentes</vt:lpstr>
      <vt:lpstr>A manera de cifras</vt:lpstr>
      <vt:lpstr>Presentación de PowerPoint</vt:lpstr>
      <vt:lpstr>Presentación de PowerPoint</vt:lpstr>
      <vt:lpstr>Factores que influyen en el embarazo adolescente</vt:lpstr>
      <vt:lpstr>Factores que influyen en el embarazo adolescente</vt:lpstr>
      <vt:lpstr>Método</vt:lpstr>
      <vt:lpstr>Método</vt:lpstr>
      <vt:lpstr>Resultados</vt:lpstr>
      <vt:lpstr>Nivel socioeconómico de las adolescentes </vt:lpstr>
      <vt:lpstr>Estado civil </vt:lpstr>
      <vt:lpstr>Religión de las adolescentes</vt:lpstr>
      <vt:lpstr>Factores Psicosociales </vt:lpstr>
      <vt:lpstr>Escolaridad de las adolescentes </vt:lpstr>
      <vt:lpstr>Ocupación de las adolescentes</vt:lpstr>
      <vt:lpstr>Actores de la exclusión de la adolescente.</vt:lpstr>
      <vt:lpstr>Canalización al servicio de psicología</vt:lpstr>
      <vt:lpstr>Tipo de violencia que sufren las adolescentes</vt:lpstr>
      <vt:lpstr>Nivel de pobreza</vt:lpstr>
      <vt:lpstr>Conclusiones</vt:lpstr>
      <vt:lpstr>Supuestos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Adelaida Rojas Garcia</dc:creator>
  <cp:lastModifiedBy>CD2</cp:lastModifiedBy>
  <cp:revision>21</cp:revision>
  <dcterms:created xsi:type="dcterms:W3CDTF">2020-10-24T23:21:28Z</dcterms:created>
  <dcterms:modified xsi:type="dcterms:W3CDTF">2022-03-25T17:09:46Z</dcterms:modified>
</cp:coreProperties>
</file>