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88"/>
  </p:normalViewPr>
  <p:slideViewPr>
    <p:cSldViewPr snapToGrid="0" snapToObjects="1">
      <p:cViewPr varScale="1">
        <p:scale>
          <a:sx n="116" d="100"/>
          <a:sy n="116" d="100"/>
        </p:scale>
        <p:origin x="3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s-MX"/>
              <a:t>Haz clic para modificar el estilo de título del patrón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3/25/2022</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3/25/2022</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s-MX"/>
              <a:t>Haz clic para modificar el estilo de título del patrón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3/25/2022</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s-MX"/>
              <a:t>Haz clic para modificar el estilo de título del patrón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3/25/2022</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Content Placeholder 3"/>
          <p:cNvSpPr>
            <a:spLocks noGrp="1"/>
          </p:cNvSpPr>
          <p:nvPr>
            <p:ph sz="half" idx="2"/>
          </p:nvPr>
        </p:nvSpPr>
        <p:spPr>
          <a:xfrm>
            <a:off x="5125305" y="1488985"/>
            <a:ext cx="6264350" cy="1696853"/>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Content Placeholder 5"/>
          <p:cNvSpPr>
            <a:spLocks noGrp="1"/>
          </p:cNvSpPr>
          <p:nvPr>
            <p:ph sz="quarter" idx="4"/>
          </p:nvPr>
        </p:nvSpPr>
        <p:spPr>
          <a:xfrm>
            <a:off x="5118447" y="4351687"/>
            <a:ext cx="6265588" cy="170406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3/25/2022</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s-MX"/>
              <a:t>Haz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3/25/2022</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s-MX"/>
              <a:t>Haz clic para modificar el estilo de título del patrón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3/25/2022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MX"/>
              <a:t>Haz clic en el icono para agregar una imagen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s-MX"/>
              <a:t>Haz clic para modificar el estilo de título del patrón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3/25/2022</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s-MX"/>
              <a:t>Haz clic para modificar el estilo de título del patrón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3/25/2022</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1AB762A-BC1E-724C-9436-2E7B09417A54}"/>
              </a:ext>
            </a:extLst>
          </p:cNvPr>
          <p:cNvSpPr>
            <a:spLocks noGrp="1"/>
          </p:cNvSpPr>
          <p:nvPr>
            <p:ph type="ctrTitle"/>
          </p:nvPr>
        </p:nvSpPr>
        <p:spPr/>
        <p:txBody>
          <a:bodyPr>
            <a:noAutofit/>
          </a:bodyPr>
          <a:lstStyle/>
          <a:p>
            <a:r>
              <a:rPr lang="es-MX" sz="4400" dirty="0"/>
              <a:t>Violación de los derechos de las comunidades indígenas en Michoacán por su falta de acceso a la justicia</a:t>
            </a:r>
          </a:p>
        </p:txBody>
      </p:sp>
      <p:sp>
        <p:nvSpPr>
          <p:cNvPr id="3" name="Subtítulo 2">
            <a:extLst>
              <a:ext uri="{FF2B5EF4-FFF2-40B4-BE49-F238E27FC236}">
                <a16:creationId xmlns:a16="http://schemas.microsoft.com/office/drawing/2014/main" xmlns="" id="{036F86AE-051E-BB4A-8581-6FCF3D0F675E}"/>
              </a:ext>
            </a:extLst>
          </p:cNvPr>
          <p:cNvSpPr>
            <a:spLocks noGrp="1"/>
          </p:cNvSpPr>
          <p:nvPr>
            <p:ph type="subTitle" idx="1"/>
          </p:nvPr>
        </p:nvSpPr>
        <p:spPr/>
        <p:txBody>
          <a:bodyPr/>
          <a:lstStyle/>
          <a:p>
            <a:endParaRPr lang="es-MX" dirty="0"/>
          </a:p>
          <a:p>
            <a:r>
              <a:rPr lang="es-MX" sz="2400" i="1" dirty="0">
                <a:latin typeface="Athelas" panose="02000503000000020003" pitchFamily="2" charset="77"/>
              </a:rPr>
              <a:t>Dr. Humberto Urquiza Martínez</a:t>
            </a:r>
          </a:p>
        </p:txBody>
      </p:sp>
    </p:spTree>
    <p:extLst>
      <p:ext uri="{BB962C8B-B14F-4D97-AF65-F5344CB8AC3E}">
        <p14:creationId xmlns:p14="http://schemas.microsoft.com/office/powerpoint/2010/main" val="2733284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5DC2390-4AAA-B344-B3A2-02D59463D388}"/>
              </a:ext>
            </a:extLst>
          </p:cNvPr>
          <p:cNvSpPr>
            <a:spLocks noGrp="1"/>
          </p:cNvSpPr>
          <p:nvPr>
            <p:ph type="title"/>
          </p:nvPr>
        </p:nvSpPr>
        <p:spPr/>
        <p:txBody>
          <a:bodyPr>
            <a:normAutofit fontScale="90000"/>
          </a:bodyPr>
          <a:lstStyle/>
          <a:p>
            <a:r>
              <a:rPr lang="es-MX" dirty="0"/>
              <a:t>Diagnóstico de los derechos humanos de las comunidades indígenas</a:t>
            </a:r>
          </a:p>
        </p:txBody>
      </p:sp>
      <p:sp>
        <p:nvSpPr>
          <p:cNvPr id="3" name="Marcador de contenido 2">
            <a:extLst>
              <a:ext uri="{FF2B5EF4-FFF2-40B4-BE49-F238E27FC236}">
                <a16:creationId xmlns:a16="http://schemas.microsoft.com/office/drawing/2014/main" xmlns="" id="{3842C6A3-BC92-694E-AACA-FC467935CF56}"/>
              </a:ext>
            </a:extLst>
          </p:cNvPr>
          <p:cNvSpPr>
            <a:spLocks noGrp="1"/>
          </p:cNvSpPr>
          <p:nvPr>
            <p:ph idx="1"/>
          </p:nvPr>
        </p:nvSpPr>
        <p:spPr/>
        <p:txBody>
          <a:bodyPr/>
          <a:lstStyle/>
          <a:p>
            <a:pPr algn="just"/>
            <a:r>
              <a:rPr lang="es-MX" dirty="0"/>
              <a:t>Durante años los pueblos y comunidades indígenas han luchado por el ejercicio de sus derechos, a partir de estrategias políticas</a:t>
            </a:r>
          </a:p>
          <a:p>
            <a:pPr algn="just"/>
            <a:r>
              <a:rPr lang="es-MX" dirty="0"/>
              <a:t>A partir de 2011, se logró una nueva perspeciva de actuación con el litigio de Cherán ante tribunales, a través de una estrategia jurídica.</a:t>
            </a:r>
          </a:p>
          <a:p>
            <a:pPr algn="just"/>
            <a:r>
              <a:rPr lang="es-MX" dirty="0"/>
              <a:t>Los efectos han sido mayores, ya que se han logrado, en11 años, más de lo que se logró en años de lucha política.</a:t>
            </a:r>
          </a:p>
          <a:p>
            <a:pPr marL="0" indent="0">
              <a:buNone/>
            </a:pPr>
            <a:endParaRPr lang="es-MX" dirty="0"/>
          </a:p>
        </p:txBody>
      </p:sp>
    </p:spTree>
    <p:extLst>
      <p:ext uri="{BB962C8B-B14F-4D97-AF65-F5344CB8AC3E}">
        <p14:creationId xmlns:p14="http://schemas.microsoft.com/office/powerpoint/2010/main" val="1257701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E07ABF4-B9E6-5A45-9D82-8D25F26B902F}"/>
              </a:ext>
            </a:extLst>
          </p:cNvPr>
          <p:cNvSpPr>
            <a:spLocks noGrp="1"/>
          </p:cNvSpPr>
          <p:nvPr>
            <p:ph type="title"/>
          </p:nvPr>
        </p:nvSpPr>
        <p:spPr/>
        <p:txBody>
          <a:bodyPr/>
          <a:lstStyle/>
          <a:p>
            <a:r>
              <a:rPr lang="es-MX" dirty="0"/>
              <a:t>Logros judiciales en favor de sus derechos </a:t>
            </a:r>
          </a:p>
        </p:txBody>
      </p:sp>
      <p:sp>
        <p:nvSpPr>
          <p:cNvPr id="3" name="Marcador de contenido 2">
            <a:extLst>
              <a:ext uri="{FF2B5EF4-FFF2-40B4-BE49-F238E27FC236}">
                <a16:creationId xmlns:a16="http://schemas.microsoft.com/office/drawing/2014/main" xmlns="" id="{411A5DB5-9B1D-1C46-8218-AF9C120D3E5E}"/>
              </a:ext>
            </a:extLst>
          </p:cNvPr>
          <p:cNvSpPr>
            <a:spLocks noGrp="1"/>
          </p:cNvSpPr>
          <p:nvPr>
            <p:ph idx="1"/>
          </p:nvPr>
        </p:nvSpPr>
        <p:spPr/>
        <p:txBody>
          <a:bodyPr/>
          <a:lstStyle/>
          <a:p>
            <a:pPr algn="just"/>
            <a:r>
              <a:rPr lang="es-MX" dirty="0"/>
              <a:t>Con la sentencia emitida por el Tribunal Electoral, se logró el reconocimiento de la elección o designación por medio de usos y cotumbres en Cherán</a:t>
            </a:r>
          </a:p>
          <a:p>
            <a:pPr algn="just"/>
            <a:r>
              <a:rPr lang="es-MX" dirty="0"/>
              <a:t>Posteriormente en 2012, la Suprema Corte de Justicia de la Nación reconoció el derecho a la consulta previa, libre e informada, en el caso de la controversía constitucional presentada por Cherán</a:t>
            </a:r>
          </a:p>
          <a:p>
            <a:pPr algn="just"/>
            <a:r>
              <a:rPr lang="es-MX" dirty="0"/>
              <a:t>En 2016, el Tribunal Electoral federal reconoció en sentencia, el derecho de las comunidades indígenas al presupuesto directo, en el caso de Pichátaro.</a:t>
            </a:r>
          </a:p>
        </p:txBody>
      </p:sp>
    </p:spTree>
    <p:extLst>
      <p:ext uri="{BB962C8B-B14F-4D97-AF65-F5344CB8AC3E}">
        <p14:creationId xmlns:p14="http://schemas.microsoft.com/office/powerpoint/2010/main" val="758490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149E10E-EF26-D244-B6CA-3FEF561DE14F}"/>
              </a:ext>
            </a:extLst>
          </p:cNvPr>
          <p:cNvSpPr>
            <a:spLocks noGrp="1"/>
          </p:cNvSpPr>
          <p:nvPr>
            <p:ph type="title"/>
          </p:nvPr>
        </p:nvSpPr>
        <p:spPr/>
        <p:txBody>
          <a:bodyPr/>
          <a:lstStyle/>
          <a:p>
            <a:r>
              <a:rPr lang="es-MX" dirty="0"/>
              <a:t>Importancia de las resoluciones </a:t>
            </a:r>
          </a:p>
        </p:txBody>
      </p:sp>
      <p:sp>
        <p:nvSpPr>
          <p:cNvPr id="3" name="Marcador de contenido 2">
            <a:extLst>
              <a:ext uri="{FF2B5EF4-FFF2-40B4-BE49-F238E27FC236}">
                <a16:creationId xmlns:a16="http://schemas.microsoft.com/office/drawing/2014/main" xmlns="" id="{3D64DB10-3118-4346-BB52-E9566D2DFA8D}"/>
              </a:ext>
            </a:extLst>
          </p:cNvPr>
          <p:cNvSpPr>
            <a:spLocks noGrp="1"/>
          </p:cNvSpPr>
          <p:nvPr>
            <p:ph idx="1"/>
          </p:nvPr>
        </p:nvSpPr>
        <p:spPr/>
        <p:txBody>
          <a:bodyPr/>
          <a:lstStyle/>
          <a:p>
            <a:pPr algn="just"/>
            <a:r>
              <a:rPr lang="es-MX" dirty="0"/>
              <a:t>En los 3 casos, las resoluciones permitieron que se construyera un derecho humano desde sede judicial y sin que estuviera positivizado.</a:t>
            </a:r>
          </a:p>
          <a:p>
            <a:pPr algn="just"/>
            <a:r>
              <a:rPr lang="es-MX" dirty="0"/>
              <a:t>Creación de una nueva cultura y realidad jurídica del derecho consuetudinario de las comunidades indígenas</a:t>
            </a:r>
          </a:p>
          <a:p>
            <a:pPr algn="just"/>
            <a:r>
              <a:rPr lang="es-MX" dirty="0"/>
              <a:t>Mayor certeza para el ejercicio de los derechos humanos de los grupos originarios en el Estado.</a:t>
            </a:r>
          </a:p>
        </p:txBody>
      </p:sp>
    </p:spTree>
    <p:extLst>
      <p:ext uri="{BB962C8B-B14F-4D97-AF65-F5344CB8AC3E}">
        <p14:creationId xmlns:p14="http://schemas.microsoft.com/office/powerpoint/2010/main" val="1388974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190F730-334B-CD4A-ACB6-426AE1C489B2}"/>
              </a:ext>
            </a:extLst>
          </p:cNvPr>
          <p:cNvSpPr>
            <a:spLocks noGrp="1"/>
          </p:cNvSpPr>
          <p:nvPr>
            <p:ph type="title"/>
          </p:nvPr>
        </p:nvSpPr>
        <p:spPr/>
        <p:txBody>
          <a:bodyPr/>
          <a:lstStyle/>
          <a:p>
            <a:r>
              <a:rPr lang="es-MX" dirty="0"/>
              <a:t>Reconocimiento legal de los derechos </a:t>
            </a:r>
          </a:p>
        </p:txBody>
      </p:sp>
      <p:sp>
        <p:nvSpPr>
          <p:cNvPr id="3" name="Marcador de contenido 2">
            <a:extLst>
              <a:ext uri="{FF2B5EF4-FFF2-40B4-BE49-F238E27FC236}">
                <a16:creationId xmlns:a16="http://schemas.microsoft.com/office/drawing/2014/main" xmlns="" id="{7AC0B820-DDE7-A64C-AA90-FCC0B45BA746}"/>
              </a:ext>
            </a:extLst>
          </p:cNvPr>
          <p:cNvSpPr>
            <a:spLocks noGrp="1"/>
          </p:cNvSpPr>
          <p:nvPr>
            <p:ph idx="1"/>
          </p:nvPr>
        </p:nvSpPr>
        <p:spPr/>
        <p:txBody>
          <a:bodyPr/>
          <a:lstStyle/>
          <a:p>
            <a:pPr algn="just"/>
            <a:r>
              <a:rPr lang="es-MX" dirty="0"/>
              <a:t>A partir de las 3 resoluciones, el legislador michoacano, en diferentes momentos incorporó a la legislación local.</a:t>
            </a:r>
          </a:p>
          <a:p>
            <a:pPr algn="just"/>
            <a:r>
              <a:rPr lang="es-MX" dirty="0"/>
              <a:t>2014 se incorporó al Código Electoral del Estado, el artículo 330 que regula la elección por usos y costumbres</a:t>
            </a:r>
          </a:p>
          <a:p>
            <a:pPr algn="just"/>
            <a:r>
              <a:rPr lang="es-MX" dirty="0"/>
              <a:t>2014 se reformó la Ley de Mecanismos de participación ciudadana del Estado de Michoacán para incorporar el derecho a la consulta previa, libre e informada</a:t>
            </a:r>
          </a:p>
          <a:p>
            <a:pPr algn="just"/>
            <a:r>
              <a:rPr lang="es-MX" dirty="0"/>
              <a:t>2020 se reformó la Ley Orgánica Municipal del Estado de Michoacán para incorporar el presupuesto directo como derecho de las comunidades indígenas.</a:t>
            </a:r>
          </a:p>
        </p:txBody>
      </p:sp>
    </p:spTree>
    <p:extLst>
      <p:ext uri="{BB962C8B-B14F-4D97-AF65-F5344CB8AC3E}">
        <p14:creationId xmlns:p14="http://schemas.microsoft.com/office/powerpoint/2010/main" val="694109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B35BE64-8465-4941-A833-CF04BA4CBBF6}"/>
              </a:ext>
            </a:extLst>
          </p:cNvPr>
          <p:cNvSpPr>
            <a:spLocks noGrp="1"/>
          </p:cNvSpPr>
          <p:nvPr>
            <p:ph type="title"/>
          </p:nvPr>
        </p:nvSpPr>
        <p:spPr/>
        <p:txBody>
          <a:bodyPr/>
          <a:lstStyle/>
          <a:p>
            <a:r>
              <a:rPr lang="es-MX" dirty="0"/>
              <a:t>Denegación del acceso a la justicia </a:t>
            </a:r>
          </a:p>
        </p:txBody>
      </p:sp>
      <p:sp>
        <p:nvSpPr>
          <p:cNvPr id="3" name="Marcador de contenido 2">
            <a:extLst>
              <a:ext uri="{FF2B5EF4-FFF2-40B4-BE49-F238E27FC236}">
                <a16:creationId xmlns:a16="http://schemas.microsoft.com/office/drawing/2014/main" xmlns="" id="{0EA23E5B-A59C-9043-8691-190602224659}"/>
              </a:ext>
            </a:extLst>
          </p:cNvPr>
          <p:cNvSpPr>
            <a:spLocks noGrp="1"/>
          </p:cNvSpPr>
          <p:nvPr>
            <p:ph idx="1"/>
          </p:nvPr>
        </p:nvSpPr>
        <p:spPr/>
        <p:txBody>
          <a:bodyPr/>
          <a:lstStyle/>
          <a:p>
            <a:pPr algn="just"/>
            <a:r>
              <a:rPr lang="es-MX" dirty="0"/>
              <a:t>A raíz de una resolución de amparo de un caso en Oaxaca, los tribunales electorales han dejado de conocer asuntos relativos a derechos de pueblos indígenas en el Estado. Dicha entidad tiene un tribunal indígena que no se tiene en otro Estado.</a:t>
            </a:r>
          </a:p>
          <a:p>
            <a:pPr marL="0" indent="0" algn="just">
              <a:buNone/>
            </a:pPr>
            <a:endParaRPr lang="es-MX" dirty="0"/>
          </a:p>
          <a:p>
            <a:pPr algn="just"/>
            <a:r>
              <a:rPr lang="es-MX" dirty="0"/>
              <a:t>No existe competencia de algún tribunal para proteger los derechos de los pueblos originarios en el Estado.</a:t>
            </a:r>
          </a:p>
          <a:p>
            <a:pPr algn="just"/>
            <a:r>
              <a:rPr lang="es-MX" dirty="0"/>
              <a:t>Los actos que se realizan para cumplir con los tres derechos de pueblos originarios los realiza el Instituto Electoral de Michoacán, por lo que el tribunal competente de forma indirecta sólo puede ser un tribunal electoral.</a:t>
            </a:r>
          </a:p>
          <a:p>
            <a:endParaRPr lang="es-MX" dirty="0"/>
          </a:p>
        </p:txBody>
      </p:sp>
    </p:spTree>
    <p:extLst>
      <p:ext uri="{BB962C8B-B14F-4D97-AF65-F5344CB8AC3E}">
        <p14:creationId xmlns:p14="http://schemas.microsoft.com/office/powerpoint/2010/main" val="3847456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CFFE1E4-0467-744F-90D4-ED2C2F91DAF7}"/>
              </a:ext>
            </a:extLst>
          </p:cNvPr>
          <p:cNvSpPr>
            <a:spLocks noGrp="1"/>
          </p:cNvSpPr>
          <p:nvPr>
            <p:ph type="title"/>
          </p:nvPr>
        </p:nvSpPr>
        <p:spPr/>
        <p:txBody>
          <a:bodyPr>
            <a:normAutofit fontScale="90000"/>
          </a:bodyPr>
          <a:lstStyle/>
          <a:p>
            <a:r>
              <a:rPr lang="es-MX" dirty="0"/>
              <a:t>Restitución de la competencia para garantizar el derecho de acceso a la justicia</a:t>
            </a:r>
          </a:p>
        </p:txBody>
      </p:sp>
      <p:sp>
        <p:nvSpPr>
          <p:cNvPr id="3" name="Marcador de contenido 2">
            <a:extLst>
              <a:ext uri="{FF2B5EF4-FFF2-40B4-BE49-F238E27FC236}">
                <a16:creationId xmlns:a16="http://schemas.microsoft.com/office/drawing/2014/main" xmlns="" id="{519382A1-E885-194C-9388-CD622AFECD1B}"/>
              </a:ext>
            </a:extLst>
          </p:cNvPr>
          <p:cNvSpPr>
            <a:spLocks noGrp="1"/>
          </p:cNvSpPr>
          <p:nvPr>
            <p:ph idx="1"/>
          </p:nvPr>
        </p:nvSpPr>
        <p:spPr/>
        <p:txBody>
          <a:bodyPr/>
          <a:lstStyle/>
          <a:p>
            <a:pPr algn="just"/>
            <a:r>
              <a:rPr lang="es-MX" dirty="0"/>
              <a:t>Ante los criterios de los tribunales electorales, federal y local, es necesario realizar un ajuste en la legislación procesal electoral para garantizar la competencia de esos tribunales en temas de derecho indígenas.</a:t>
            </a:r>
          </a:p>
          <a:p>
            <a:pPr algn="just"/>
            <a:r>
              <a:rPr lang="es-MX" dirty="0"/>
              <a:t>Dicha alternativa se justifica por el hecho de que los actos que se realizan para garantizar los 3 derechos, por ley, los debe de realizar el IEM, y el órgano revisor de sus actos, son los tribunales electorales, local y federal.</a:t>
            </a:r>
          </a:p>
        </p:txBody>
      </p:sp>
    </p:spTree>
    <p:extLst>
      <p:ext uri="{BB962C8B-B14F-4D97-AF65-F5344CB8AC3E}">
        <p14:creationId xmlns:p14="http://schemas.microsoft.com/office/powerpoint/2010/main" val="944896533"/>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Atlas</Template>
  <TotalTime>207</TotalTime>
  <Words>556</Words>
  <Application>Microsoft Office PowerPoint</Application>
  <PresentationFormat>Panorámica</PresentationFormat>
  <Paragraphs>28</Paragraphs>
  <Slides>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Athelas</vt:lpstr>
      <vt:lpstr>Calibri Light</vt:lpstr>
      <vt:lpstr>Rockwell</vt:lpstr>
      <vt:lpstr>Wingdings</vt:lpstr>
      <vt:lpstr>Atlas</vt:lpstr>
      <vt:lpstr>Violación de los derechos de las comunidades indígenas en Michoacán por su falta de acceso a la justicia</vt:lpstr>
      <vt:lpstr>Diagnóstico de los derechos humanos de las comunidades indígenas</vt:lpstr>
      <vt:lpstr>Logros judiciales en favor de sus derechos </vt:lpstr>
      <vt:lpstr>Importancia de las resoluciones </vt:lpstr>
      <vt:lpstr>Reconocimiento legal de los derechos </vt:lpstr>
      <vt:lpstr>Denegación del acceso a la justicia </vt:lpstr>
      <vt:lpstr>Restitución de la competencia para garantizar el derecho de acceso a la justicia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Violación de los derechos de las comunidades indígenas en Michoacán por su falta de acceso a la justicia</dc:title>
  <dc:creator>Microsoft Office User</dc:creator>
  <cp:lastModifiedBy>CD2</cp:lastModifiedBy>
  <cp:revision>1</cp:revision>
  <dcterms:created xsi:type="dcterms:W3CDTF">2022-02-07T23:47:04Z</dcterms:created>
  <dcterms:modified xsi:type="dcterms:W3CDTF">2022-03-25T17:10:10Z</dcterms:modified>
</cp:coreProperties>
</file>