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9" r:id="rId8"/>
    <p:sldId id="266" r:id="rId9"/>
    <p:sldId id="263" r:id="rId10"/>
    <p:sldId id="270" r:id="rId11"/>
    <p:sldId id="268" r:id="rId12"/>
    <p:sldId id="281" r:id="rId13"/>
    <p:sldId id="271" r:id="rId14"/>
    <p:sldId id="258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59" r:id="rId23"/>
    <p:sldId id="280" r:id="rId24"/>
    <p:sldId id="260" r:id="rId2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90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86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662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780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745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700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664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391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244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942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662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F7945-9C26-4570-B562-3EC503EE1F81}" type="datetimeFigureOut">
              <a:rPr lang="es-MX" smtClean="0"/>
              <a:t>17/03/2020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E82F2-7549-4E50-82C3-7A7AAB9A241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94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362" y="343877"/>
            <a:ext cx="9385955" cy="622886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4801" y="1122363"/>
            <a:ext cx="11590214" cy="2387600"/>
          </a:xfrm>
        </p:spPr>
        <p:txBody>
          <a:bodyPr>
            <a:normAutofit/>
          </a:bodyPr>
          <a:lstStyle/>
          <a:p>
            <a:r>
              <a:rPr lang="es-MX" sz="7200" b="1" u="sng" dirty="0"/>
              <a:t>EL PODER DEL CONOCIMIENTO EN LAS MUJERE</a:t>
            </a:r>
            <a:r>
              <a:rPr lang="es-MX" sz="7200" b="1" dirty="0"/>
              <a:t>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68379" y="6385718"/>
            <a:ext cx="6642945" cy="374039"/>
          </a:xfrm>
        </p:spPr>
        <p:txBody>
          <a:bodyPr>
            <a:normAutofit fontScale="92500" lnSpcReduction="10000"/>
          </a:bodyPr>
          <a:lstStyle/>
          <a:p>
            <a:r>
              <a:rPr lang="es-MX" b="1" dirty="0"/>
              <a:t>DRA. LEONOR GUADALUPE DELGADILLO GUZMÁN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5470" t="6753" r="14616" b="4131"/>
          <a:stretch/>
        </p:blipFill>
        <p:spPr>
          <a:xfrm>
            <a:off x="10660317" y="4846499"/>
            <a:ext cx="1414450" cy="135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7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No obstante…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UNESCO señala que el 45.2% de las personas que hacen investigación y tecnología en América Latina y el Caribe son mujeres</a:t>
            </a:r>
          </a:p>
          <a:p>
            <a:r>
              <a:rPr lang="es-MX" dirty="0"/>
              <a:t>Proporción que supera la media de otros continentes:</a:t>
            </a:r>
          </a:p>
          <a:p>
            <a:pPr lvl="1"/>
            <a:r>
              <a:rPr lang="es-MX" dirty="0"/>
              <a:t>Oceanía 39.2%</a:t>
            </a:r>
          </a:p>
          <a:p>
            <a:pPr lvl="1"/>
            <a:r>
              <a:rPr lang="es-MX" dirty="0"/>
              <a:t>África 34.5%</a:t>
            </a:r>
          </a:p>
          <a:p>
            <a:pPr lvl="1"/>
            <a:r>
              <a:rPr lang="es-MX" dirty="0"/>
              <a:t>Europa 34%</a:t>
            </a:r>
          </a:p>
          <a:p>
            <a:pPr lvl="1"/>
            <a:r>
              <a:rPr lang="es-MX" dirty="0"/>
              <a:t>Asia 18.9%</a:t>
            </a:r>
          </a:p>
        </p:txBody>
      </p:sp>
    </p:spTree>
    <p:extLst>
      <p:ext uri="{BB962C8B-B14F-4D97-AF65-F5344CB8AC3E}">
        <p14:creationId xmlns:p14="http://schemas.microsoft.com/office/powerpoint/2010/main" val="13299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492369"/>
            <a:ext cx="9334500" cy="621323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PERO</a:t>
            </a:r>
            <a:r>
              <a:rPr lang="es-MX" dirty="0"/>
              <a:t>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 reproduce el sesgo disciplinar que en la licenciatura</a:t>
            </a:r>
          </a:p>
          <a:p>
            <a:r>
              <a:rPr lang="es-MX" dirty="0"/>
              <a:t>Las investigadoras se involucran mayormente en estudios ligados a las C.S. y biológicas</a:t>
            </a:r>
          </a:p>
          <a:p>
            <a:r>
              <a:rPr lang="es-MX" dirty="0"/>
              <a:t>Los varones predominan en las ciencias físico matemáticas</a:t>
            </a:r>
          </a:p>
        </p:txBody>
      </p:sp>
    </p:spTree>
    <p:extLst>
      <p:ext uri="{BB962C8B-B14F-4D97-AF65-F5344CB8AC3E}">
        <p14:creationId xmlns:p14="http://schemas.microsoft.com/office/powerpoint/2010/main" val="4294148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46" y="54708"/>
            <a:ext cx="11957539" cy="67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96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Algunos inventos hechos por mujeres… </a:t>
            </a:r>
            <a:r>
              <a:rPr lang="es-MX" sz="1600" dirty="0"/>
              <a:t>(Gobierno Guanajuato, 2018)</a:t>
            </a:r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9" t="25649" r="36864" b="43572"/>
          <a:stretch/>
        </p:blipFill>
        <p:spPr bwMode="auto">
          <a:xfrm>
            <a:off x="487680" y="1690688"/>
            <a:ext cx="11155680" cy="49539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1563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676" y="419780"/>
            <a:ext cx="5338117" cy="62394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4558" y="5947177"/>
            <a:ext cx="1469263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50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4" t="12917" r="30455" b="33160"/>
          <a:stretch/>
        </p:blipFill>
        <p:spPr bwMode="auto">
          <a:xfrm>
            <a:off x="2113280" y="772160"/>
            <a:ext cx="7863839" cy="518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1382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662" t="13934" r="30473" b="18198"/>
          <a:stretch/>
        </p:blipFill>
        <p:spPr>
          <a:xfrm>
            <a:off x="2784389" y="322531"/>
            <a:ext cx="6194853" cy="593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54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797" t="10450" r="31689" b="31892"/>
          <a:stretch/>
        </p:blipFill>
        <p:spPr>
          <a:xfrm>
            <a:off x="2957384" y="147848"/>
            <a:ext cx="7180820" cy="604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38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595" t="13094" r="30406" b="16156"/>
          <a:stretch/>
        </p:blipFill>
        <p:spPr>
          <a:xfrm>
            <a:off x="2776151" y="61631"/>
            <a:ext cx="6321778" cy="628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51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865" t="10330" r="30608" b="27327"/>
          <a:stretch/>
        </p:blipFill>
        <p:spPr>
          <a:xfrm>
            <a:off x="3064476" y="196863"/>
            <a:ext cx="6936259" cy="615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1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88015" cy="1325563"/>
          </a:xfrm>
        </p:spPr>
        <p:txBody>
          <a:bodyPr/>
          <a:lstStyle/>
          <a:p>
            <a:r>
              <a:rPr lang="es-MX" b="1" dirty="0"/>
              <a:t>Las estadísticas hablan</a:t>
            </a:r>
            <a:r>
              <a:rPr lang="es-MX" dirty="0"/>
              <a:t>…</a:t>
            </a:r>
            <a:r>
              <a:rPr lang="es-MX" sz="1600" dirty="0"/>
              <a:t>(La Jornada, 2019)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122609"/>
            <a:ext cx="6469185" cy="4351338"/>
          </a:xfrm>
        </p:spPr>
        <p:txBody>
          <a:bodyPr/>
          <a:lstStyle/>
          <a:p>
            <a:r>
              <a:rPr lang="es-MX" dirty="0"/>
              <a:t>En México sólo 33% de los científicos son mujeres: UNESCO</a:t>
            </a:r>
          </a:p>
          <a:p>
            <a:r>
              <a:rPr lang="es-MX" dirty="0"/>
              <a:t>A nivel mundial el 28%</a:t>
            </a:r>
          </a:p>
          <a:p>
            <a:r>
              <a:rPr lang="es-MX" dirty="0"/>
              <a:t>A mayor nivel de estudios menor presencia de las mujeres</a:t>
            </a:r>
          </a:p>
          <a:p>
            <a:r>
              <a:rPr lang="es-MX" dirty="0"/>
              <a:t>Solo uno de cada cinco países ha alcanzado la paridad de género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083" y="365125"/>
            <a:ext cx="4121639" cy="58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85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798" t="17177" r="30608" b="26006"/>
          <a:stretch/>
        </p:blipFill>
        <p:spPr>
          <a:xfrm>
            <a:off x="2323070" y="120770"/>
            <a:ext cx="7310861" cy="5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5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528" t="28228" r="31419" b="20962"/>
          <a:stretch/>
        </p:blipFill>
        <p:spPr>
          <a:xfrm>
            <a:off x="1952367" y="754262"/>
            <a:ext cx="7125729" cy="52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LA PREGUNTA CONSECUENTE: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900246"/>
            <a:ext cx="10515600" cy="1276716"/>
          </a:xfrm>
        </p:spPr>
        <p:txBody>
          <a:bodyPr/>
          <a:lstStyle/>
          <a:p>
            <a:r>
              <a:rPr lang="es-MX" sz="4400" b="1" dirty="0"/>
              <a:t>¿Por qué SOLO UNAS CUANTAS?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4593"/>
          <a:stretch/>
        </p:blipFill>
        <p:spPr>
          <a:xfrm>
            <a:off x="5561308" y="1626210"/>
            <a:ext cx="6552537" cy="275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81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7185" y="276591"/>
            <a:ext cx="4632569" cy="1325563"/>
          </a:xfrm>
        </p:spPr>
        <p:txBody>
          <a:bodyPr/>
          <a:lstStyle/>
          <a:p>
            <a:r>
              <a:rPr lang="es-MX" b="1" dirty="0"/>
              <a:t>POR SU ATENCIÓN…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540369"/>
            <a:ext cx="4968631" cy="2636594"/>
          </a:xfrm>
        </p:spPr>
        <p:txBody>
          <a:bodyPr/>
          <a:lstStyle/>
          <a:p>
            <a:r>
              <a:rPr lang="es-MX" dirty="0"/>
              <a:t>MUCHA GRACIAS!!!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  <a:p>
            <a:r>
              <a:rPr lang="es-MX" dirty="0"/>
              <a:t>delgadilloleonor@gmail.com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129" y="1186473"/>
            <a:ext cx="6731244" cy="448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01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Referencias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Del Valle, G., y De Garay, A. (2012).  La falta de inclusión de mujeres en ciencias exacta e ingenierías. </a:t>
            </a:r>
            <a:r>
              <a:rPr lang="es-MX" i="1" dirty="0"/>
              <a:t>Ciencia. </a:t>
            </a:r>
            <a:r>
              <a:rPr lang="es-MX" dirty="0"/>
              <a:t>Julio-septiembre. Pp. 34-43</a:t>
            </a:r>
          </a:p>
          <a:p>
            <a:pPr marL="0" indent="0">
              <a:buNone/>
            </a:pPr>
            <a:r>
              <a:rPr lang="es-MX" dirty="0"/>
              <a:t>DEMX. (2019). 8 científicas mexicanas y sus increíbles aportaciones. Recuperado de https://masdemx.com/2019/02/cientificas-mexicanas-aportaciones-descubrimientos-ciencia-mexico/</a:t>
            </a:r>
          </a:p>
          <a:p>
            <a:pPr marL="0" indent="0">
              <a:buNone/>
            </a:pPr>
            <a:r>
              <a:rPr lang="es-MX" dirty="0"/>
              <a:t>Gobierno de Guanajuato. (2018). Las mujeres en la ciencia y tecnología en México. Recuperado de http://genero.seg.guanajuato.gob.mx/2018/02/23/las-mujeres-en-la-ciencia-y-tecnologia-en-mexico/</a:t>
            </a:r>
          </a:p>
          <a:p>
            <a:pPr marL="0" indent="0">
              <a:buNone/>
            </a:pPr>
            <a:r>
              <a:rPr lang="es-MX" dirty="0"/>
              <a:t>La Jornada. (2019). En México, sólo 33% de los científicos son mujeres: Unesco. Recuperado de https://www.jornada.com.mx/ultimas/sociedad/2019/02/10/en-mexico-solo-33-de-los-cientificos-son-mujeres-unesco-3234.html</a:t>
            </a:r>
          </a:p>
          <a:p>
            <a:pPr marL="0" indent="0">
              <a:buNone/>
            </a:pPr>
            <a:r>
              <a:rPr lang="es-MX" dirty="0"/>
              <a:t>Naciones Unidas. (2019). Se necesitan más mujeres en la ciencia. </a:t>
            </a:r>
            <a:r>
              <a:rPr lang="es-MX" i="1" dirty="0"/>
              <a:t>Centro de Información de la ONU-CINU México. </a:t>
            </a:r>
            <a:r>
              <a:rPr lang="es-MX" dirty="0"/>
              <a:t>Recuperado de http://www.onunoticias.mx/se-necesitan-cientificas/</a:t>
            </a:r>
          </a:p>
          <a:p>
            <a:pPr marL="0" indent="0">
              <a:buNone/>
            </a:pPr>
            <a:r>
              <a:rPr lang="es-MX" dirty="0"/>
              <a:t>Rubio, J. (2018). Mujeres y ciencia en México. </a:t>
            </a:r>
            <a:r>
              <a:rPr lang="es-MX" i="1" dirty="0"/>
              <a:t>Milenio</a:t>
            </a:r>
            <a:r>
              <a:rPr lang="es-MX" dirty="0"/>
              <a:t>. Recuperado de https://www.milenio.com/opinion/varios-autores/corredor-fronterizo/mujeres-y-ciencia-en-mexico</a:t>
            </a:r>
          </a:p>
        </p:txBody>
      </p:sp>
    </p:spTree>
    <p:extLst>
      <p:ext uri="{BB962C8B-B14F-4D97-AF65-F5344CB8AC3E}">
        <p14:creationId xmlns:p14="http://schemas.microsoft.com/office/powerpoint/2010/main" val="1880919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85" y="279156"/>
            <a:ext cx="6316662" cy="63166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3907" y="365125"/>
            <a:ext cx="5595815" cy="1325563"/>
          </a:xfrm>
        </p:spPr>
        <p:txBody>
          <a:bodyPr/>
          <a:lstStyle/>
          <a:p>
            <a:r>
              <a:rPr lang="es-MX" b="1" dirty="0"/>
              <a:t>Las estadísticas hablan…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19631" y="1825625"/>
            <a:ext cx="5423877" cy="4856162"/>
          </a:xfrm>
        </p:spPr>
        <p:txBody>
          <a:bodyPr>
            <a:normAutofit/>
          </a:bodyPr>
          <a:lstStyle/>
          <a:p>
            <a:r>
              <a:rPr lang="es-MX" dirty="0"/>
              <a:t>Comúnmente las mujeres investigadoras trabajan en la academia y en la AP</a:t>
            </a:r>
          </a:p>
          <a:p>
            <a:r>
              <a:rPr lang="es-MX" dirty="0"/>
              <a:t>Los varones trabajan en la IP, que ofrece mejores salarios y proyección</a:t>
            </a:r>
          </a:p>
          <a:p>
            <a:r>
              <a:rPr lang="es-MX" dirty="0"/>
              <a:t>La participación de las mujeres en patentes está </a:t>
            </a:r>
            <a:r>
              <a:rPr lang="es-MX" dirty="0" err="1"/>
              <a:t>invisibilizada</a:t>
            </a:r>
            <a:r>
              <a:rPr lang="es-MX" dirty="0"/>
              <a:t> de acuerdo con el Instituto Mexicano de la Propiedad Industrial </a:t>
            </a:r>
            <a:r>
              <a:rPr lang="es-MX" sz="1600" dirty="0"/>
              <a:t>(Rubio, 2018)</a:t>
            </a:r>
          </a:p>
        </p:txBody>
      </p:sp>
    </p:spTree>
    <p:extLst>
      <p:ext uri="{BB962C8B-B14F-4D97-AF65-F5344CB8AC3E}">
        <p14:creationId xmlns:p14="http://schemas.microsoft.com/office/powerpoint/2010/main" val="359711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308" y="1419224"/>
            <a:ext cx="5813668" cy="50323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Centro de información de la ONU</a:t>
            </a:r>
            <a:r>
              <a:rPr lang="es-MX" dirty="0"/>
              <a:t>…</a:t>
            </a:r>
            <a:r>
              <a:rPr lang="es-MX" sz="1600" dirty="0"/>
              <a:t>(Naciones Unidas, 2019)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Calcula que el 90% de los futuros trabajos requerirán una formación en TIC, sin dejar de lado:</a:t>
            </a:r>
          </a:p>
          <a:p>
            <a:r>
              <a:rPr lang="es-MX" dirty="0"/>
              <a:t>Las ciencias físicas</a:t>
            </a:r>
          </a:p>
          <a:p>
            <a:r>
              <a:rPr lang="es-MX" dirty="0"/>
              <a:t>Tecnología</a:t>
            </a:r>
          </a:p>
          <a:p>
            <a:r>
              <a:rPr lang="es-MX" dirty="0"/>
              <a:t>Ingeniería</a:t>
            </a:r>
          </a:p>
          <a:p>
            <a:r>
              <a:rPr lang="es-MX" dirty="0"/>
              <a:t>Matemáticas</a:t>
            </a:r>
          </a:p>
          <a:p>
            <a:pPr marL="0" indent="0">
              <a:buNone/>
            </a:pPr>
            <a:r>
              <a:rPr lang="es-MX" dirty="0"/>
              <a:t>Menos de 1/3 elige carreras ligadas a ellas</a:t>
            </a:r>
          </a:p>
          <a:p>
            <a:pPr marL="0" indent="0">
              <a:buNone/>
            </a:pPr>
            <a:r>
              <a:rPr lang="es-MX" dirty="0"/>
              <a:t>Solo un 3% escoge carreras relacionadas con la TIC</a:t>
            </a:r>
          </a:p>
        </p:txBody>
      </p:sp>
    </p:spTree>
    <p:extLst>
      <p:ext uri="{BB962C8B-B14F-4D97-AF65-F5344CB8AC3E}">
        <p14:creationId xmlns:p14="http://schemas.microsoft.com/office/powerpoint/2010/main" val="166484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Para hacer esto más claro… </a:t>
            </a:r>
            <a:r>
              <a:rPr lang="es-MX" sz="1600" dirty="0"/>
              <a:t>(Del Valle y De Garay, 2012)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327840"/>
              </p:ext>
            </p:extLst>
          </p:nvPr>
        </p:nvGraphicFramePr>
        <p:xfrm>
          <a:off x="453293" y="1825625"/>
          <a:ext cx="11230707" cy="3856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9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1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735">
                <a:tc>
                  <a:txBody>
                    <a:bodyPr/>
                    <a:lstStyle/>
                    <a:p>
                      <a:r>
                        <a:rPr lang="es-MX" dirty="0"/>
                        <a:t>MÉXICO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HACE 40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RECIENTE (2010)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735">
                <a:tc>
                  <a:txBody>
                    <a:bodyPr/>
                    <a:lstStyle/>
                    <a:p>
                      <a:r>
                        <a:rPr lang="es-MX" dirty="0"/>
                        <a:t>Población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48 millones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112 millones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502">
                <a:tc>
                  <a:txBody>
                    <a:bodyPr/>
                    <a:lstStyle/>
                    <a:p>
                      <a:r>
                        <a:rPr lang="es-MX" dirty="0"/>
                        <a:t>Por</a:t>
                      </a:r>
                      <a:r>
                        <a:rPr lang="es-MX" baseline="0" dirty="0"/>
                        <a:t> sexo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49.9</a:t>
                      </a:r>
                      <a:r>
                        <a:rPr lang="es-MX" baseline="0" dirty="0"/>
                        <a:t> varones</a:t>
                      </a:r>
                    </a:p>
                    <a:p>
                      <a:r>
                        <a:rPr lang="es-MX" baseline="0" dirty="0"/>
                        <a:t>50.1 mujeres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48.8</a:t>
                      </a:r>
                      <a:r>
                        <a:rPr lang="es-MX" baseline="0" dirty="0"/>
                        <a:t> varones</a:t>
                      </a:r>
                    </a:p>
                    <a:p>
                      <a:r>
                        <a:rPr lang="es-MX" baseline="0" dirty="0"/>
                        <a:t>51.2 mujeres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735">
                <a:tc>
                  <a:txBody>
                    <a:bodyPr/>
                    <a:lstStyle/>
                    <a:p>
                      <a:r>
                        <a:rPr lang="es-MX" dirty="0"/>
                        <a:t>Ambiente de residencia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59% urbano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77% urbano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735">
                <a:tc>
                  <a:txBody>
                    <a:bodyPr/>
                    <a:lstStyle/>
                    <a:p>
                      <a:r>
                        <a:rPr lang="es-MX" dirty="0"/>
                        <a:t>Matrícula 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47,600, el 6% del grupo de 19 a 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2,766,000, 29% del grupo de 19 a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0717">
                <a:tc>
                  <a:txBody>
                    <a:bodyPr/>
                    <a:lstStyle/>
                    <a:p>
                      <a:r>
                        <a:rPr lang="es-MX" dirty="0"/>
                        <a:t>Por 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 cada 100 estudiantes , 17 eran mujeres, significa que solo 8,000 mujeres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 cada 100,</a:t>
                      </a:r>
                      <a:r>
                        <a:rPr lang="es-MX" baseline="0" dirty="0"/>
                        <a:t> 50 eran mujeres</a:t>
                      </a:r>
                    </a:p>
                    <a:p>
                      <a:r>
                        <a:rPr lang="es-MX" baseline="0" dirty="0"/>
                        <a:t>La tasa creció en un 184%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71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066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Feminización de la matrícula…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76" y="1018191"/>
            <a:ext cx="11156647" cy="5224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7244" y="6242916"/>
            <a:ext cx="2847079" cy="49991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9693" t="8450" r="14193" b="5279"/>
          <a:stretch/>
        </p:blipFill>
        <p:spPr>
          <a:xfrm>
            <a:off x="10963077" y="21249"/>
            <a:ext cx="1101970" cy="170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540"/>
          </a:xfrm>
        </p:spPr>
        <p:txBody>
          <a:bodyPr/>
          <a:lstStyle/>
          <a:p>
            <a:r>
              <a:rPr lang="es-MX" b="1" dirty="0"/>
              <a:t>Por área de conocimiento según la ANUIES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268130" y="6123542"/>
            <a:ext cx="276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(Del Valle y De Garay, 2012)</a:t>
            </a:r>
          </a:p>
        </p:txBody>
      </p:sp>
      <p:pic>
        <p:nvPicPr>
          <p:cNvPr id="5" name="Imagen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8" t="27269" r="16039" b="29470"/>
          <a:stretch/>
        </p:blipFill>
        <p:spPr bwMode="auto">
          <a:xfrm>
            <a:off x="304800" y="1073666"/>
            <a:ext cx="11602720" cy="50498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7581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016" y="191476"/>
            <a:ext cx="4984044" cy="34348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929554" cy="1325563"/>
          </a:xfrm>
        </p:spPr>
        <p:txBody>
          <a:bodyPr/>
          <a:lstStyle/>
          <a:p>
            <a:r>
              <a:rPr lang="es-MX" b="1" dirty="0"/>
              <a:t>Revelaciones</a:t>
            </a:r>
            <a:r>
              <a:rPr lang="es-MX" dirty="0"/>
              <a:t>…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805354"/>
            <a:ext cx="7969738" cy="4947138"/>
          </a:xfrm>
        </p:spPr>
        <p:txBody>
          <a:bodyPr>
            <a:normAutofit/>
          </a:bodyPr>
          <a:lstStyle/>
          <a:p>
            <a:r>
              <a:rPr lang="es-MX" dirty="0"/>
              <a:t>Inclusión de las mujeres en IES</a:t>
            </a:r>
          </a:p>
          <a:p>
            <a:r>
              <a:rPr lang="es-MX" dirty="0"/>
              <a:t>No hay acceso al desarrollo de las ciencias y la tecnología</a:t>
            </a:r>
          </a:p>
          <a:p>
            <a:r>
              <a:rPr lang="es-MX" dirty="0"/>
              <a:t>Diferencias sensibles por áreas de conocimiento  o  carreras</a:t>
            </a:r>
          </a:p>
          <a:p>
            <a:r>
              <a:rPr lang="es-MX" dirty="0"/>
              <a:t>En varias carreras no se logra un equilibrio de participación de ambos sexos</a:t>
            </a:r>
          </a:p>
          <a:p>
            <a:r>
              <a:rPr lang="es-MX" dirty="0"/>
              <a:t>Se producen malas prácticas de discriminación, segregación, hostilidad, violencia de género en el ambiente universitario hacia las mujeres </a:t>
            </a:r>
          </a:p>
        </p:txBody>
      </p:sp>
    </p:spTree>
    <p:extLst>
      <p:ext uri="{BB962C8B-B14F-4D97-AF65-F5344CB8AC3E}">
        <p14:creationId xmlns:p14="http://schemas.microsoft.com/office/powerpoint/2010/main" val="2899130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615" y="828430"/>
            <a:ext cx="5845908" cy="529382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Cómplices del techo de cristal…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Cuestiones sociológicas</a:t>
            </a:r>
          </a:p>
          <a:p>
            <a:r>
              <a:rPr lang="es-MX" dirty="0"/>
              <a:t>Cuestiones psicológicas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b="1" dirty="0"/>
              <a:t>Factores de mejora</a:t>
            </a:r>
          </a:p>
          <a:p>
            <a:r>
              <a:rPr lang="es-MX" dirty="0"/>
              <a:t>Políticas de contratación, retención y ascenso</a:t>
            </a:r>
          </a:p>
          <a:p>
            <a:r>
              <a:rPr lang="es-MX" dirty="0"/>
              <a:t>Aprendizaje continuo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5912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692</Words>
  <Application>Microsoft Office PowerPoint</Application>
  <PresentationFormat>Panorámica</PresentationFormat>
  <Paragraphs>84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Tema de Office</vt:lpstr>
      <vt:lpstr>EL PODER DEL CONOCIMIENTO EN LAS MUJERES</vt:lpstr>
      <vt:lpstr>Las estadísticas hablan…(La Jornada, 2019)</vt:lpstr>
      <vt:lpstr>Las estadísticas hablan…</vt:lpstr>
      <vt:lpstr>Centro de información de la ONU…(Naciones Unidas, 2019)</vt:lpstr>
      <vt:lpstr>Para hacer esto más claro… (Del Valle y De Garay, 2012)</vt:lpstr>
      <vt:lpstr>Feminización de la matrícula…</vt:lpstr>
      <vt:lpstr>Por área de conocimiento según la ANUIES</vt:lpstr>
      <vt:lpstr>Revelaciones… </vt:lpstr>
      <vt:lpstr>Cómplices del techo de cristal…</vt:lpstr>
      <vt:lpstr>No obstante…</vt:lpstr>
      <vt:lpstr>PERO…</vt:lpstr>
      <vt:lpstr>Presentación de PowerPoint</vt:lpstr>
      <vt:lpstr>Algunos inventos hechos por mujeres… (Gobierno Guanajuato, 2018)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PREGUNTA CONSECUENTE:</vt:lpstr>
      <vt:lpstr>POR SU ATENCIÓN…</vt:lpstr>
      <vt:lpstr>Referencias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PODER DEL CONOCIMIENTO EN LAS MUJERES</dc:title>
  <dc:creator>Dra. Leonor</dc:creator>
  <cp:lastModifiedBy>Leonor Guadalupe Delgadillo Guzman</cp:lastModifiedBy>
  <cp:revision>18</cp:revision>
  <dcterms:created xsi:type="dcterms:W3CDTF">2020-02-12T22:32:17Z</dcterms:created>
  <dcterms:modified xsi:type="dcterms:W3CDTF">2020-03-18T02:14:29Z</dcterms:modified>
</cp:coreProperties>
</file>