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57" r:id="rId5"/>
    <p:sldId id="267" r:id="rId6"/>
    <p:sldId id="272" r:id="rId7"/>
    <p:sldId id="273" r:id="rId8"/>
    <p:sldId id="274" r:id="rId9"/>
    <p:sldId id="258" r:id="rId10"/>
    <p:sldId id="262" r:id="rId11"/>
    <p:sldId id="259" r:id="rId12"/>
    <p:sldId id="260" r:id="rId13"/>
    <p:sldId id="261" r:id="rId14"/>
    <p:sldId id="263" r:id="rId15"/>
    <p:sldId id="264" r:id="rId16"/>
    <p:sldId id="266" r:id="rId17"/>
    <p:sldId id="269" r:id="rId18"/>
    <p:sldId id="270" r:id="rId19"/>
    <p:sldId id="271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B39737-743E-4321-B0B6-953DA196B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0EE45C-4056-4629-831E-E36C61A2D3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1D8D18-0324-4F93-8952-786FDC319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9FCCF1-78B1-47E5-9A0B-ECF83B9D2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E66907-C545-4B95-941A-0A1CC051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348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53C63F-9F45-426C-B510-8D2DED22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95F7402-A9AF-44B1-8ECC-0146B3FC40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E0BE6A-8BD2-4B92-AA18-E6C62826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F822B2-3886-4EBE-8BAB-1C31BD802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75535E-1436-4367-9DC1-67651035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143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FEE6173-8613-4E22-8A41-CF1E99F8D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A780481-CD72-4BDB-BEE6-3D6275EEC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FC31CC-43BA-4A9A-86BF-46CA980A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82E07B-46D2-454A-B66E-F8A1DA457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738841-BFC5-4131-B12B-FB8C50FD2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79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3A71B8-18B7-4922-A49E-E379E50D9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7644F9-544E-468F-9A0E-2D57070EBB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1AADB6-842F-42C0-9FE2-3EE780AC9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E71A84-F323-41D7-A410-4861303F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925850-13D1-411D-99AC-EA0F77E5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51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78E09-08F2-418E-9DE6-1EB12C1D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C25106-1F4F-4436-BB06-411749477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D1BCA2-F08D-4FB6-9721-A593928F4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13C989-A7D7-404F-9CFD-781816118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6C32F9-0D53-4FD4-82F2-CEF86F20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83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0E32A-6FE6-410D-9A1C-14CDD8FD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FE47DF-91CB-4E02-A3F0-D43A41A50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F7B9F6-6098-4982-AF58-30029212E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075667-B406-430A-A46F-739DF8978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63A78A-6E0C-4B2C-9315-E191F64DA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C5F1A56-F43D-4AB1-A2E1-6C3F5F0B6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90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DFE6BC-87E6-453C-B909-62F325278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B06F96-628F-4412-894E-4CC31E701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B133E7D-E0ED-4BB0-8186-2F4FE784C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66D8AF7-56EC-4E5F-8F8A-9E4DFF013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8459C14-F8F9-4207-BABA-3FC110C771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6653318-8D9D-474C-ABF2-C670A8938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AB0D636-89C9-4E9B-B226-2FB8630B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518E0CE-2A1E-4988-9235-AF80D979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992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F4626-651F-4758-9CA9-15AB480C7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B84AE92-A61B-4277-8B5A-1A6A294F0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85E4D05-4EF7-49BD-A84E-8EE90C531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AB8694-5BA5-49A0-9EE5-9A1BD4437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609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8E35CA5-1169-4D75-9201-BDD84078F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207114B-1E5C-4F9A-8279-21B495F3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2C1B69A-C7BE-4216-BE79-44A7DA9D9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809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7A1E61-6186-404E-B3E7-A146C46DE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BD0AB4-E611-4597-B73F-C709127D9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0D1D11-7D53-4B04-8A6C-6095DAD54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53BFD9-E860-477C-ADE2-1FA8831F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54E0B7-B778-436C-B140-B9DDCBC40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16A8D9-86A4-44A4-B8AF-E659A05B6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85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2094E-4540-4D3C-8CDF-5A643665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A86BF8-DA78-491C-A65F-5B96D5E1E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A79A27-83F4-4986-A50F-E36788062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E0CFE2-9EC4-4851-8431-31AAB3AFE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03E3975-7A76-47EF-9ADA-F2AF4257B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D13C73D-4887-4219-AF76-95CB9A167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323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5CCF05D-DDF7-4165-BF94-1FEB1103B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50DA93-FD1E-47EA-A890-E926E1921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B21155-59D9-4F41-8DC9-F02D6B29E9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517E-9B10-4A8B-A803-AE8B0B5F95B6}" type="datetimeFigureOut">
              <a:rPr lang="es-MX" smtClean="0"/>
              <a:t>15/03/2020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334B36-FCDD-4EAA-9CB5-AA6B63102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3BA201-36CA-42DB-B588-F5B95E093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86ABC-3429-449F-A0FC-27D396AEDB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261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3FAB10-6F77-41B2-848D-65412B0C4B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4001684"/>
            <a:ext cx="10906008" cy="1684948"/>
          </a:xfrm>
        </p:spPr>
        <p:txBody>
          <a:bodyPr>
            <a:normAutofit/>
          </a:bodyPr>
          <a:lstStyle/>
          <a:p>
            <a:r>
              <a:rPr lang="es-MX" sz="3500" b="1" dirty="0"/>
              <a:t>TALLER: </a:t>
            </a:r>
            <a:br>
              <a:rPr lang="es-MX" sz="3500" b="1" dirty="0"/>
            </a:br>
            <a:r>
              <a:rPr lang="es-MX" sz="3500" b="1" dirty="0"/>
              <a:t>El acoso y el hostigamiento en las IES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0A90E9-546C-4B14-BE9A-1297BC6CF9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96" y="5859139"/>
            <a:ext cx="10906008" cy="865177"/>
          </a:xfrm>
        </p:spPr>
        <p:txBody>
          <a:bodyPr>
            <a:noAutofit/>
          </a:bodyPr>
          <a:lstStyle/>
          <a:p>
            <a:r>
              <a:rPr lang="es-MX" sz="1400" dirty="0"/>
              <a:t>Dra. Leonor Guadalupe Delgadillo Guzmán</a:t>
            </a:r>
          </a:p>
          <a:p>
            <a:r>
              <a:rPr lang="es-MX" sz="1400" dirty="0"/>
              <a:t>Mtra. Susana Angélica Pastrana Corral</a:t>
            </a:r>
          </a:p>
          <a:p>
            <a:r>
              <a:rPr lang="es-MX" sz="1400" dirty="0"/>
              <a:t>Dra. Zulema Matos </a:t>
            </a:r>
            <a:r>
              <a:rPr lang="es-MX" sz="1400" dirty="0" err="1"/>
              <a:t>Columbié</a:t>
            </a:r>
            <a:endParaRPr lang="es-MX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53673FC-5E72-4809-B8E9-C0E9287DB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46" y="806812"/>
            <a:ext cx="3529109" cy="311443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D41EEAB-23EB-4FD7-964A-230EECB7B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530" y="476573"/>
            <a:ext cx="3022940" cy="37749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5052387-5CB1-4F71-AF9D-CFEB1B183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1528849"/>
            <a:ext cx="3553968" cy="1670364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F880EF2-DF79-4D9D-8F11-E91D48C7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D496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472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5C73A0-6760-48F0-A81D-C473D1AB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7847" y="522514"/>
            <a:ext cx="5523409" cy="581297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800" dirty="0" err="1"/>
              <a:t>Artículo</a:t>
            </a:r>
            <a:r>
              <a:rPr lang="en-US" sz="4800" dirty="0"/>
              <a:t> 65. Son </a:t>
            </a:r>
            <a:r>
              <a:rPr lang="en-US" sz="4800" dirty="0" err="1"/>
              <a:t>faltas</a:t>
            </a:r>
            <a:r>
              <a:rPr lang="en-US" sz="4800" dirty="0"/>
              <a:t> de </a:t>
            </a:r>
            <a:r>
              <a:rPr lang="en-US" sz="4800" dirty="0" err="1"/>
              <a:t>responsabilidad</a:t>
            </a:r>
            <a:r>
              <a:rPr lang="en-US" sz="4800" dirty="0"/>
              <a:t> para los </a:t>
            </a:r>
            <a:r>
              <a:rPr lang="en-US" sz="4800" dirty="0" err="1"/>
              <a:t>alumnos</a:t>
            </a:r>
            <a:r>
              <a:rPr lang="en-US" sz="4800" dirty="0"/>
              <a:t> </a:t>
            </a:r>
            <a:r>
              <a:rPr lang="en-US" sz="4800" dirty="0" err="1"/>
              <a:t>inscritos</a:t>
            </a:r>
            <a:r>
              <a:rPr lang="en-US" sz="4800" dirty="0"/>
              <a:t> </a:t>
            </a:r>
            <a:r>
              <a:rPr lang="en-US" sz="4800" dirty="0" err="1"/>
              <a:t>en</a:t>
            </a:r>
            <a:r>
              <a:rPr lang="en-US" sz="4800" dirty="0"/>
              <a:t> la </a:t>
            </a:r>
            <a:r>
              <a:rPr lang="en-US" sz="4800" dirty="0" err="1"/>
              <a:t>UniSon</a:t>
            </a:r>
            <a:r>
              <a:rPr lang="en-US" sz="4800" dirty="0"/>
              <a:t>, </a:t>
            </a:r>
            <a:r>
              <a:rPr lang="en-US" sz="4800" dirty="0" err="1"/>
              <a:t>independientemente</a:t>
            </a:r>
            <a:r>
              <a:rPr lang="en-US" sz="4800" dirty="0"/>
              <a:t> de lo </a:t>
            </a:r>
            <a:r>
              <a:rPr lang="en-US" sz="4800" dirty="0" err="1"/>
              <a:t>dispuesto</a:t>
            </a:r>
            <a:r>
              <a:rPr lang="en-US" sz="4800" dirty="0"/>
              <a:t> </a:t>
            </a:r>
            <a:r>
              <a:rPr lang="en-US" sz="4800" dirty="0" err="1"/>
              <a:t>en</a:t>
            </a:r>
            <a:r>
              <a:rPr lang="en-US" sz="4800" dirty="0"/>
              <a:t> las </a:t>
            </a:r>
            <a:r>
              <a:rPr lang="en-US" sz="4800" dirty="0" err="1"/>
              <a:t>leyes</a:t>
            </a:r>
            <a:r>
              <a:rPr lang="en-US" sz="4800" dirty="0"/>
              <a:t> del </a:t>
            </a:r>
            <a:r>
              <a:rPr lang="en-US" sz="4800" dirty="0" err="1"/>
              <a:t>orden</a:t>
            </a:r>
            <a:r>
              <a:rPr lang="en-US" sz="4800" dirty="0"/>
              <a:t>  </a:t>
            </a:r>
            <a:r>
              <a:rPr lang="en-US" sz="4800" dirty="0" err="1"/>
              <a:t>común</a:t>
            </a:r>
            <a:endParaRPr lang="en-US" sz="48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Marcador de contenido 3" descr="Imagen que contiene hombre, alimentos, sostener&#10;&#10;Descripción generada automáticamente">
            <a:extLst>
              <a:ext uri="{FF2B5EF4-FFF2-40B4-BE49-F238E27FC236}">
                <a16:creationId xmlns:a16="http://schemas.microsoft.com/office/drawing/2014/main" id="{42A86CC5-E87A-41AC-87E2-0FC6BC36D8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057" r="2" b="2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7571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FECA6-0F69-47F3-83CE-1C9241B89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2011" y="457200"/>
            <a:ext cx="5389868" cy="57534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dirty="0"/>
              <a:t>I. La </a:t>
            </a:r>
            <a:r>
              <a:rPr lang="en-US" sz="4800" dirty="0" err="1"/>
              <a:t>realización</a:t>
            </a:r>
            <a:r>
              <a:rPr lang="en-US" sz="4800" dirty="0"/>
              <a:t> de </a:t>
            </a:r>
            <a:r>
              <a:rPr lang="en-US" sz="4800" dirty="0" err="1"/>
              <a:t>actos</a:t>
            </a:r>
            <a:r>
              <a:rPr lang="en-US" sz="4800" dirty="0"/>
              <a:t> que </a:t>
            </a:r>
            <a:r>
              <a:rPr lang="en-US" sz="4800" dirty="0" err="1"/>
              <a:t>promueven</a:t>
            </a:r>
            <a:r>
              <a:rPr lang="en-US" sz="4800" dirty="0"/>
              <a:t> la suspension de las </a:t>
            </a:r>
            <a:r>
              <a:rPr lang="en-US" sz="4800" dirty="0" err="1"/>
              <a:t>actividades</a:t>
            </a:r>
            <a:r>
              <a:rPr lang="en-US" sz="4800" dirty="0"/>
              <a:t> </a:t>
            </a:r>
            <a:r>
              <a:rPr lang="en-US" sz="4800" dirty="0" err="1"/>
              <a:t>académicas</a:t>
            </a:r>
            <a:r>
              <a:rPr lang="en-US" sz="4800" dirty="0"/>
              <a:t> o </a:t>
            </a:r>
            <a:r>
              <a:rPr lang="en-US" sz="4800" dirty="0" err="1"/>
              <a:t>administrativas</a:t>
            </a:r>
            <a:r>
              <a:rPr lang="en-US" sz="4800" dirty="0"/>
              <a:t> de la Universidad.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C6334C2-F73F-4B3B-A626-DD5F69DF6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6AB46C88-2B28-4C67-8B33-C3FCEABC06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828" r="1" b="1"/>
          <a:stretch/>
        </p:blipFill>
        <p:spPr>
          <a:xfrm>
            <a:off x="20" y="10"/>
            <a:ext cx="5234499" cy="6210619"/>
          </a:xfrm>
          <a:custGeom>
            <a:avLst/>
            <a:gdLst/>
            <a:ahLst/>
            <a:cxnLst/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41616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B1551BF-ED08-4AD7-9A46-6F0676691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49" r="623"/>
          <a:stretch/>
        </p:blipFill>
        <p:spPr>
          <a:xfrm>
            <a:off x="5550843" y="1794001"/>
            <a:ext cx="6641157" cy="4835398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23F8A3-8FD7-4779-8323-FDC26BE99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859800" cy="6858478"/>
          </a:xfrm>
          <a:custGeom>
            <a:avLst/>
            <a:gdLst>
              <a:gd name="connsiteX0" fmla="*/ 7859800 w 7859800"/>
              <a:gd name="connsiteY0" fmla="*/ 6858478 h 6858478"/>
              <a:gd name="connsiteX1" fmla="*/ 435245 w 7859800"/>
              <a:gd name="connsiteY1" fmla="*/ 6858478 h 6858478"/>
              <a:gd name="connsiteX2" fmla="*/ 435505 w 7859800"/>
              <a:gd name="connsiteY2" fmla="*/ 6857916 h 6858478"/>
              <a:gd name="connsiteX3" fmla="*/ 0 w 7859800"/>
              <a:gd name="connsiteY3" fmla="*/ 6857916 h 6858478"/>
              <a:gd name="connsiteX4" fmla="*/ 0 w 7859800"/>
              <a:gd name="connsiteY4" fmla="*/ 0 h 6858478"/>
              <a:gd name="connsiteX5" fmla="*/ 3611620 w 7859800"/>
              <a:gd name="connsiteY5" fmla="*/ 0 h 6858478"/>
              <a:gd name="connsiteX6" fmla="*/ 4677848 w 7859800"/>
              <a:gd name="connsiteY6" fmla="*/ 0 h 6858478"/>
              <a:gd name="connsiteX7" fmla="*/ 4683425 w 7859800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9800" h="6858478">
                <a:moveTo>
                  <a:pt x="7859800" y="6858478"/>
                </a:moveTo>
                <a:lnTo>
                  <a:pt x="435245" y="6858478"/>
                </a:lnTo>
                <a:lnTo>
                  <a:pt x="435505" y="6857916"/>
                </a:lnTo>
                <a:lnTo>
                  <a:pt x="0" y="6857916"/>
                </a:lnTo>
                <a:lnTo>
                  <a:pt x="0" y="0"/>
                </a:lnTo>
                <a:lnTo>
                  <a:pt x="3611620" y="0"/>
                </a:lnTo>
                <a:lnTo>
                  <a:pt x="4677848" y="0"/>
                </a:lnTo>
                <a:lnTo>
                  <a:pt x="4683425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605C4CC-A25C-416F-8333-7CB7DC97D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7431174" cy="6858478"/>
          </a:xfrm>
          <a:custGeom>
            <a:avLst/>
            <a:gdLst>
              <a:gd name="connsiteX0" fmla="*/ 7431174 w 7431174"/>
              <a:gd name="connsiteY0" fmla="*/ 6858478 h 6858478"/>
              <a:gd name="connsiteX1" fmla="*/ 6619 w 7431174"/>
              <a:gd name="connsiteY1" fmla="*/ 6858478 h 6858478"/>
              <a:gd name="connsiteX2" fmla="*/ 6879 w 7431174"/>
              <a:gd name="connsiteY2" fmla="*/ 6857916 h 6858478"/>
              <a:gd name="connsiteX3" fmla="*/ 0 w 7431174"/>
              <a:gd name="connsiteY3" fmla="*/ 6857916 h 6858478"/>
              <a:gd name="connsiteX4" fmla="*/ 0 w 7431174"/>
              <a:gd name="connsiteY4" fmla="*/ 0 h 6858478"/>
              <a:gd name="connsiteX5" fmla="*/ 3182994 w 7431174"/>
              <a:gd name="connsiteY5" fmla="*/ 0 h 6858478"/>
              <a:gd name="connsiteX6" fmla="*/ 4249222 w 7431174"/>
              <a:gd name="connsiteY6" fmla="*/ 0 h 6858478"/>
              <a:gd name="connsiteX7" fmla="*/ 4254799 w 7431174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31174" h="6858478">
                <a:moveTo>
                  <a:pt x="7431174" y="6858478"/>
                </a:moveTo>
                <a:lnTo>
                  <a:pt x="6619" y="6858478"/>
                </a:lnTo>
                <a:lnTo>
                  <a:pt x="6879" y="6857916"/>
                </a:lnTo>
                <a:lnTo>
                  <a:pt x="0" y="6857916"/>
                </a:lnTo>
                <a:lnTo>
                  <a:pt x="0" y="0"/>
                </a:lnTo>
                <a:lnTo>
                  <a:pt x="3182994" y="0"/>
                </a:lnTo>
                <a:lnTo>
                  <a:pt x="4249222" y="0"/>
                </a:lnTo>
                <a:lnTo>
                  <a:pt x="4254799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299269-4EFA-472D-AF35-8127A2037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65" y="332509"/>
            <a:ext cx="5356878" cy="62968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/>
              <a:t>II. La realización de actos contrarios a la legalidad y al respeto que deben tenerse entre sí los miembros de la comunidad universitaria, y</a:t>
            </a:r>
          </a:p>
          <a:p>
            <a:pPr marL="0" indent="0">
              <a:buNone/>
            </a:pPr>
            <a:r>
              <a:rPr lang="es-MX" sz="2400" dirty="0"/>
              <a:t>III. El daño o destrucción de los bienes de la Universidad. </a:t>
            </a:r>
          </a:p>
          <a:p>
            <a:pPr marL="0" indent="0">
              <a:buNone/>
            </a:pPr>
            <a:r>
              <a:rPr lang="es-MX" sz="2400" dirty="0"/>
              <a:t>Artículo 66. Las sanciones aplicables a los alumnos será las siguientes:</a:t>
            </a:r>
          </a:p>
          <a:p>
            <a:pPr marL="457200" indent="-457200">
              <a:buAutoNum type="alphaLcParenR"/>
            </a:pPr>
            <a:r>
              <a:rPr lang="es-MX" sz="2400" dirty="0"/>
              <a:t>Amonestación</a:t>
            </a:r>
          </a:p>
          <a:p>
            <a:pPr marL="457200" indent="-457200">
              <a:buAutoNum type="alphaLcParenR"/>
            </a:pPr>
            <a:r>
              <a:rPr lang="es-MX" sz="2400" dirty="0"/>
              <a:t>Suspensión hasta por un años de sus derechos escolares</a:t>
            </a:r>
          </a:p>
          <a:p>
            <a:pPr marL="457200" indent="-457200">
              <a:buAutoNum type="alphaLcParenR"/>
            </a:pPr>
            <a:r>
              <a:rPr lang="es-MX" sz="2400" dirty="0"/>
              <a:t>Expulsión definitiva de la Universidad</a:t>
            </a:r>
          </a:p>
          <a:p>
            <a:pPr marL="0" indent="0">
              <a:buNone/>
            </a:pPr>
            <a:r>
              <a:rPr lang="es-MX" sz="2400" dirty="0"/>
              <a:t>Cuando la conducta del infractor haya ocasionado daños patrimoniales, además de la sanción que se le aplique deberá reparar el daño cometido. </a:t>
            </a:r>
          </a:p>
        </p:txBody>
      </p:sp>
    </p:spTree>
    <p:extLst>
      <p:ext uri="{BB962C8B-B14F-4D97-AF65-F5344CB8AC3E}">
        <p14:creationId xmlns:p14="http://schemas.microsoft.com/office/powerpoint/2010/main" val="965979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9" y="450222"/>
            <a:ext cx="3902420" cy="4235636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FF8C0E0-9B5C-42C5-9BAE-5E9B74155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606" y="446526"/>
            <a:ext cx="3893873" cy="42356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300" dirty="0" err="1">
                <a:solidFill>
                  <a:srgbClr val="FFFFFF"/>
                </a:solidFill>
              </a:rPr>
              <a:t>Estatuto</a:t>
            </a:r>
            <a:r>
              <a:rPr lang="en-US" sz="2300" dirty="0">
                <a:solidFill>
                  <a:srgbClr val="FFFFFF"/>
                </a:solidFill>
              </a:rPr>
              <a:t> General de la </a:t>
            </a:r>
            <a:r>
              <a:rPr lang="en-US" sz="2300" dirty="0" err="1">
                <a:solidFill>
                  <a:srgbClr val="FFFFFF"/>
                </a:solidFill>
              </a:rPr>
              <a:t>UniSon</a:t>
            </a:r>
            <a:br>
              <a:rPr lang="en-US" sz="2300" dirty="0">
                <a:solidFill>
                  <a:srgbClr val="FFFFFF"/>
                </a:solidFill>
              </a:rPr>
            </a:br>
            <a:r>
              <a:rPr lang="en-US" sz="2300" dirty="0" err="1">
                <a:solidFill>
                  <a:srgbClr val="FFFFFF"/>
                </a:solidFill>
              </a:rPr>
              <a:t>Artículo</a:t>
            </a:r>
            <a:r>
              <a:rPr lang="en-US" sz="2300" dirty="0">
                <a:solidFill>
                  <a:srgbClr val="FFFFFF"/>
                </a:solidFill>
              </a:rPr>
              <a:t> 152. </a:t>
            </a:r>
            <a:r>
              <a:rPr lang="en-US" sz="2300" dirty="0" err="1">
                <a:solidFill>
                  <a:srgbClr val="FFFFFF"/>
                </a:solidFill>
              </a:rPr>
              <a:t>Cuando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algún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miembro</a:t>
            </a:r>
            <a:r>
              <a:rPr lang="en-US" sz="2300" dirty="0">
                <a:solidFill>
                  <a:srgbClr val="FFFFFF"/>
                </a:solidFill>
              </a:rPr>
              <a:t> de la </a:t>
            </a:r>
            <a:r>
              <a:rPr lang="en-US" sz="2300" dirty="0" err="1">
                <a:solidFill>
                  <a:srgbClr val="FFFFFF"/>
                </a:solidFill>
              </a:rPr>
              <a:t>comunidad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univesitaria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debidamente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identificado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dé</a:t>
            </a:r>
            <a:r>
              <a:rPr lang="en-US" sz="2300" dirty="0">
                <a:solidFill>
                  <a:srgbClr val="FFFFFF"/>
                </a:solidFill>
              </a:rPr>
              <a:t> a </a:t>
            </a:r>
            <a:r>
              <a:rPr lang="en-US" sz="2300" dirty="0" err="1">
                <a:solidFill>
                  <a:srgbClr val="FFFFFF"/>
                </a:solidFill>
              </a:rPr>
              <a:t>conocer</a:t>
            </a:r>
            <a:r>
              <a:rPr lang="en-US" sz="2300" dirty="0">
                <a:solidFill>
                  <a:srgbClr val="FFFFFF"/>
                </a:solidFill>
              </a:rPr>
              <a:t> la </a:t>
            </a:r>
            <a:r>
              <a:rPr lang="en-US" sz="2300" dirty="0" err="1">
                <a:solidFill>
                  <a:srgbClr val="FFFFFF"/>
                </a:solidFill>
              </a:rPr>
              <a:t>existencia</a:t>
            </a:r>
            <a:r>
              <a:rPr lang="en-US" sz="2300" dirty="0">
                <a:solidFill>
                  <a:srgbClr val="FFFFFF"/>
                </a:solidFill>
              </a:rPr>
              <a:t> de una </a:t>
            </a:r>
            <a:r>
              <a:rPr lang="en-US" sz="2300" dirty="0" err="1">
                <a:solidFill>
                  <a:srgbClr val="FFFFFF"/>
                </a:solidFill>
              </a:rPr>
              <a:t>posible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falta</a:t>
            </a:r>
            <a:r>
              <a:rPr lang="en-US" sz="2300" dirty="0">
                <a:solidFill>
                  <a:srgbClr val="FFFFFF"/>
                </a:solidFill>
              </a:rPr>
              <a:t>, </a:t>
            </a:r>
            <a:r>
              <a:rPr lang="en-US" sz="2300" dirty="0" err="1">
                <a:solidFill>
                  <a:srgbClr val="FFFFFF"/>
                </a:solidFill>
              </a:rPr>
              <a:t>cuyo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presunto</a:t>
            </a:r>
            <a:r>
              <a:rPr lang="en-US" sz="2300" dirty="0">
                <a:solidFill>
                  <a:srgbClr val="FFFFFF"/>
                </a:solidFill>
              </a:rPr>
              <a:t> </a:t>
            </a:r>
            <a:r>
              <a:rPr lang="en-US" sz="2300" dirty="0" err="1">
                <a:solidFill>
                  <a:srgbClr val="FFFFFF"/>
                </a:solidFill>
              </a:rPr>
              <a:t>responsable</a:t>
            </a:r>
            <a:r>
              <a:rPr lang="en-US" sz="2300" dirty="0">
                <a:solidFill>
                  <a:srgbClr val="FFFFFF"/>
                </a:solidFill>
              </a:rPr>
              <a:t> sea </a:t>
            </a:r>
            <a:r>
              <a:rPr lang="en-US" sz="2300" dirty="0" err="1">
                <a:solidFill>
                  <a:srgbClr val="FFFFFF"/>
                </a:solidFill>
              </a:rPr>
              <a:t>alumno</a:t>
            </a:r>
            <a:r>
              <a:rPr lang="en-US" sz="2300" dirty="0">
                <a:solidFill>
                  <a:srgbClr val="FFFFFF"/>
                </a:solidFill>
              </a:rPr>
              <a:t>, </a:t>
            </a:r>
            <a:r>
              <a:rPr lang="en-US" sz="2300" dirty="0" err="1">
                <a:solidFill>
                  <a:srgbClr val="FFFFFF"/>
                </a:solidFill>
              </a:rPr>
              <a:t>presentará</a:t>
            </a:r>
            <a:r>
              <a:rPr lang="en-US" sz="2300" dirty="0">
                <a:solidFill>
                  <a:srgbClr val="FFFFFF"/>
                </a:solidFill>
              </a:rPr>
              <a:t> el </a:t>
            </a:r>
            <a:r>
              <a:rPr lang="en-US" sz="2300" dirty="0" err="1">
                <a:solidFill>
                  <a:srgbClr val="FFFFFF"/>
                </a:solidFill>
              </a:rPr>
              <a:t>caso</a:t>
            </a:r>
            <a:r>
              <a:rPr lang="en-US" sz="2300" dirty="0">
                <a:solidFill>
                  <a:srgbClr val="FFFFFF"/>
                </a:solidFill>
              </a:rPr>
              <a:t> por </a:t>
            </a:r>
            <a:r>
              <a:rPr lang="en-US" sz="2300" dirty="0" err="1">
                <a:solidFill>
                  <a:srgbClr val="FFFFFF"/>
                </a:solidFill>
              </a:rPr>
              <a:t>escrito</a:t>
            </a:r>
            <a:r>
              <a:rPr lang="en-US" sz="2300" dirty="0">
                <a:solidFill>
                  <a:srgbClr val="FFFFFF"/>
                </a:solidFill>
              </a:rPr>
              <a:t> ante la </a:t>
            </a:r>
            <a:r>
              <a:rPr lang="en-US" sz="2300" dirty="0" err="1">
                <a:solidFill>
                  <a:srgbClr val="FFFFFF"/>
                </a:solidFill>
              </a:rPr>
              <a:t>Sría</a:t>
            </a:r>
            <a:r>
              <a:rPr lang="en-US" sz="2300" dirty="0">
                <a:solidFill>
                  <a:srgbClr val="FFFFFF"/>
                </a:solidFill>
              </a:rPr>
              <a:t>. Del </a:t>
            </a:r>
            <a:r>
              <a:rPr lang="en-US" sz="2300" dirty="0" err="1">
                <a:solidFill>
                  <a:srgbClr val="FFFFFF"/>
                </a:solidFill>
              </a:rPr>
              <a:t>Consejo</a:t>
            </a:r>
            <a:r>
              <a:rPr lang="en-US" sz="2300" dirty="0">
                <a:solidFill>
                  <a:srgbClr val="FFFFFF"/>
                </a:solidFill>
              </a:rPr>
              <a:t> Div. </a:t>
            </a:r>
            <a:r>
              <a:rPr lang="en-US" sz="2300" dirty="0" err="1">
                <a:solidFill>
                  <a:srgbClr val="FFFFFF"/>
                </a:solidFill>
              </a:rPr>
              <a:t>correspondiente</a:t>
            </a:r>
            <a:r>
              <a:rPr lang="en-US" sz="2300" dirty="0">
                <a:solidFill>
                  <a:srgbClr val="FFFFFF"/>
                </a:solidFill>
              </a:rPr>
              <a:t>, </a:t>
            </a:r>
            <a:r>
              <a:rPr lang="en-US" sz="2300" dirty="0" err="1">
                <a:solidFill>
                  <a:srgbClr val="FFFFFF"/>
                </a:solidFill>
              </a:rPr>
              <a:t>quien</a:t>
            </a:r>
            <a:r>
              <a:rPr lang="en-US" sz="2300" dirty="0">
                <a:solidFill>
                  <a:srgbClr val="FFFFFF"/>
                </a:solidFill>
              </a:rPr>
              <a:t> lo </a:t>
            </a:r>
            <a:r>
              <a:rPr lang="en-US" sz="2300" dirty="0" err="1">
                <a:solidFill>
                  <a:srgbClr val="FFFFFF"/>
                </a:solidFill>
              </a:rPr>
              <a:t>remitirá</a:t>
            </a:r>
            <a:r>
              <a:rPr lang="en-US" sz="2300" dirty="0">
                <a:solidFill>
                  <a:srgbClr val="FFFFFF"/>
                </a:solidFill>
              </a:rPr>
              <a:t> de </a:t>
            </a:r>
            <a:r>
              <a:rPr lang="en-US" sz="2300" dirty="0" err="1">
                <a:solidFill>
                  <a:srgbClr val="FFFFFF"/>
                </a:solidFill>
              </a:rPr>
              <a:t>inmediato</a:t>
            </a:r>
            <a:r>
              <a:rPr lang="en-US" sz="2300" dirty="0">
                <a:solidFill>
                  <a:srgbClr val="FFFFFF"/>
                </a:solidFill>
              </a:rPr>
              <a:t> a la </a:t>
            </a:r>
            <a:r>
              <a:rPr lang="en-US" sz="2300" dirty="0" err="1">
                <a:solidFill>
                  <a:srgbClr val="FFFFFF"/>
                </a:solidFill>
              </a:rPr>
              <a:t>Comisión</a:t>
            </a:r>
            <a:r>
              <a:rPr lang="en-US" sz="2300" dirty="0">
                <a:solidFill>
                  <a:srgbClr val="FFFFFF"/>
                </a:solidFill>
              </a:rPr>
              <a:t> de honor y </a:t>
            </a:r>
            <a:r>
              <a:rPr lang="en-US" sz="2300" dirty="0" err="1">
                <a:solidFill>
                  <a:srgbClr val="FFFFFF"/>
                </a:solidFill>
              </a:rPr>
              <a:t>justicia</a:t>
            </a:r>
            <a:r>
              <a:rPr lang="en-US" sz="23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843002"/>
            <a:ext cx="2391411" cy="1564776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3417" y="4843002"/>
            <a:ext cx="1351062" cy="1568472"/>
          </a:xfrm>
          <a:prstGeom prst="rect">
            <a:avLst/>
          </a:prstGeom>
          <a:solidFill>
            <a:srgbClr val="207438"/>
          </a:solidFill>
          <a:ln w="25400">
            <a:solidFill>
              <a:srgbClr val="2074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1B1B"/>
              </a:solidFill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5E1AB357-70DC-429E-B394-787F321C7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63"/>
          <a:stretch/>
        </p:blipFill>
        <p:spPr>
          <a:xfrm>
            <a:off x="5347855" y="450221"/>
            <a:ext cx="6373539" cy="595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0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8FC111-5199-40C7-AB7F-6AFE3E031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s-MX" b="1" dirty="0"/>
              <a:t>Artículo 153.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29EBF5-627A-42B8-AABC-47E471D4F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La </a:t>
            </a:r>
            <a:r>
              <a:rPr lang="en-US" sz="3000" dirty="0" err="1"/>
              <a:t>Comisión</a:t>
            </a:r>
            <a:r>
              <a:rPr lang="en-US" sz="3000" dirty="0"/>
              <a:t> de Honor y Justicia, dentro de los </a:t>
            </a:r>
            <a:r>
              <a:rPr lang="en-US" sz="3000" dirty="0" err="1"/>
              <a:t>cinco</a:t>
            </a:r>
            <a:r>
              <a:rPr lang="en-US" sz="3000" dirty="0"/>
              <a:t> </a:t>
            </a:r>
            <a:r>
              <a:rPr lang="en-US" sz="3000" dirty="0" err="1"/>
              <a:t>días</a:t>
            </a:r>
            <a:r>
              <a:rPr lang="en-US" sz="3000" dirty="0"/>
              <a:t> </a:t>
            </a:r>
            <a:r>
              <a:rPr lang="en-US" sz="3000" dirty="0" err="1"/>
              <a:t>hábiles</a:t>
            </a:r>
            <a:r>
              <a:rPr lang="en-US" sz="3000" dirty="0"/>
              <a:t> </a:t>
            </a:r>
            <a:r>
              <a:rPr lang="en-US" sz="3000" dirty="0" err="1"/>
              <a:t>siguientes</a:t>
            </a:r>
            <a:r>
              <a:rPr lang="en-US" sz="3000" dirty="0"/>
              <a:t> a la </a:t>
            </a:r>
            <a:r>
              <a:rPr lang="en-US" sz="3000" dirty="0" err="1"/>
              <a:t>fecha</a:t>
            </a:r>
            <a:r>
              <a:rPr lang="en-US" sz="3000" dirty="0"/>
              <a:t> de </a:t>
            </a:r>
            <a:r>
              <a:rPr lang="en-US" sz="3000" dirty="0" err="1"/>
              <a:t>recepción</a:t>
            </a:r>
            <a:r>
              <a:rPr lang="en-US" sz="3000" dirty="0"/>
              <a:t> del </a:t>
            </a:r>
            <a:r>
              <a:rPr lang="en-US" sz="3000" dirty="0" err="1"/>
              <a:t>escrito</a:t>
            </a:r>
            <a:r>
              <a:rPr lang="en-US" sz="3000" dirty="0"/>
              <a:t>, </a:t>
            </a:r>
            <a:r>
              <a:rPr lang="en-US" sz="3000" dirty="0" err="1"/>
              <a:t>notificará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forma personal los antecedents del </a:t>
            </a:r>
            <a:r>
              <a:rPr lang="en-US" sz="3000" dirty="0" err="1"/>
              <a:t>caso</a:t>
            </a:r>
            <a:r>
              <a:rPr lang="en-US" sz="3000" dirty="0"/>
              <a:t> a los </a:t>
            </a:r>
            <a:r>
              <a:rPr lang="en-US" sz="3000" dirty="0" err="1"/>
              <a:t>interesados</a:t>
            </a:r>
            <a:r>
              <a:rPr lang="en-US" sz="3000" dirty="0"/>
              <a:t>, </a:t>
            </a:r>
            <a:r>
              <a:rPr lang="en-US" sz="3000" dirty="0" err="1"/>
              <a:t>quienes</a:t>
            </a:r>
            <a:r>
              <a:rPr lang="en-US" sz="3000" dirty="0"/>
              <a:t> a </a:t>
            </a:r>
            <a:r>
              <a:rPr lang="en-US" sz="3000" dirty="0" err="1"/>
              <a:t>partir</a:t>
            </a:r>
            <a:r>
              <a:rPr lang="en-US" sz="3000" dirty="0"/>
              <a:t> de la </a:t>
            </a:r>
            <a:r>
              <a:rPr lang="en-US" sz="3000" dirty="0" err="1"/>
              <a:t>notificación</a:t>
            </a:r>
            <a:r>
              <a:rPr lang="en-US" sz="3000" dirty="0"/>
              <a:t> </a:t>
            </a:r>
            <a:r>
              <a:rPr lang="en-US" sz="3000" dirty="0" err="1"/>
              <a:t>tendrán</a:t>
            </a:r>
            <a:r>
              <a:rPr lang="en-US" sz="3000" dirty="0"/>
              <a:t> un </a:t>
            </a:r>
            <a:r>
              <a:rPr lang="en-US" sz="3000" dirty="0" err="1"/>
              <a:t>plazo</a:t>
            </a:r>
            <a:r>
              <a:rPr lang="en-US" sz="3000" dirty="0"/>
              <a:t> de </a:t>
            </a:r>
            <a:r>
              <a:rPr lang="en-US" sz="3000" dirty="0" err="1"/>
              <a:t>diez</a:t>
            </a:r>
            <a:r>
              <a:rPr lang="en-US" sz="3000" dirty="0"/>
              <a:t> </a:t>
            </a:r>
            <a:r>
              <a:rPr lang="en-US" sz="3000" dirty="0" err="1"/>
              <a:t>días</a:t>
            </a:r>
            <a:r>
              <a:rPr lang="en-US" sz="3000" dirty="0"/>
              <a:t> </a:t>
            </a:r>
            <a:r>
              <a:rPr lang="en-US" sz="3000" dirty="0" err="1"/>
              <a:t>hábiles</a:t>
            </a:r>
            <a:r>
              <a:rPr lang="en-US" sz="3000" dirty="0"/>
              <a:t> para presenter </a:t>
            </a:r>
            <a:r>
              <a:rPr lang="en-US" sz="3000" dirty="0" err="1"/>
              <a:t>pruebas</a:t>
            </a:r>
            <a:r>
              <a:rPr lang="en-US" sz="3000" dirty="0"/>
              <a:t> y </a:t>
            </a:r>
            <a:r>
              <a:rPr lang="en-US" sz="3000" dirty="0" err="1"/>
              <a:t>alegatos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forma </a:t>
            </a:r>
            <a:r>
              <a:rPr lang="en-US" sz="3000" dirty="0" err="1"/>
              <a:t>escrita</a:t>
            </a:r>
            <a:r>
              <a:rPr lang="en-US" sz="3000" dirty="0"/>
              <a:t>.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C8B956C-8C5A-4056-9AC0-8F54677339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8" r="2" b="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04B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48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0E5DD0C-9531-42C3-A457-B3F0894C8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6F40F0D0-E785-4362-B9C4-83ED2837A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82070" y="2355786"/>
            <a:ext cx="7341665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1CB02-53A4-4B4D-9F87-5467F79E6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9300" y="2520377"/>
            <a:ext cx="6184117" cy="29660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b="1" dirty="0" err="1">
                <a:solidFill>
                  <a:srgbClr val="FFFFFF"/>
                </a:solidFill>
              </a:rPr>
              <a:t>Artículo</a:t>
            </a:r>
            <a:r>
              <a:rPr lang="en-US" sz="2800" b="1" dirty="0">
                <a:solidFill>
                  <a:srgbClr val="FFFFFF"/>
                </a:solidFill>
              </a:rPr>
              <a:t> 154</a:t>
            </a:r>
            <a:r>
              <a:rPr lang="en-US" sz="2800" dirty="0">
                <a:solidFill>
                  <a:srgbClr val="FFFFFF"/>
                </a:solidFill>
              </a:rPr>
              <a:t>. La </a:t>
            </a:r>
            <a:r>
              <a:rPr lang="en-US" sz="2800" dirty="0" err="1">
                <a:solidFill>
                  <a:srgbClr val="FFFFFF"/>
                </a:solidFill>
              </a:rPr>
              <a:t>Comisión</a:t>
            </a:r>
            <a:r>
              <a:rPr lang="en-US" sz="2800" dirty="0">
                <a:solidFill>
                  <a:srgbClr val="FFFFFF"/>
                </a:solidFill>
              </a:rPr>
              <a:t> de Honor y Justicia, dentro de los </a:t>
            </a:r>
            <a:r>
              <a:rPr lang="en-US" sz="2800" dirty="0" err="1">
                <a:solidFill>
                  <a:srgbClr val="FFFFFF"/>
                </a:solidFill>
              </a:rPr>
              <a:t>cinco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días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hábiles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siguientes</a:t>
            </a:r>
            <a:r>
              <a:rPr lang="en-US" sz="2800" dirty="0">
                <a:solidFill>
                  <a:srgbClr val="FFFFFF"/>
                </a:solidFill>
              </a:rPr>
              <a:t> al </a:t>
            </a:r>
            <a:r>
              <a:rPr lang="en-US" sz="2800" dirty="0" err="1">
                <a:solidFill>
                  <a:srgbClr val="FFFFFF"/>
                </a:solidFill>
              </a:rPr>
              <a:t>plazo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señalado</a:t>
            </a:r>
            <a:r>
              <a:rPr lang="en-US" sz="2800" dirty="0">
                <a:solidFill>
                  <a:srgbClr val="FFFFFF"/>
                </a:solidFill>
              </a:rPr>
              <a:t> para presenter </a:t>
            </a:r>
            <a:r>
              <a:rPr lang="en-US" sz="2800" dirty="0" err="1">
                <a:solidFill>
                  <a:srgbClr val="FFFFFF"/>
                </a:solidFill>
              </a:rPr>
              <a:t>pruebas</a:t>
            </a:r>
            <a:r>
              <a:rPr lang="en-US" sz="2800" dirty="0">
                <a:solidFill>
                  <a:srgbClr val="FFFFFF"/>
                </a:solidFill>
              </a:rPr>
              <a:t> y </a:t>
            </a:r>
            <a:r>
              <a:rPr lang="en-US" sz="2800" dirty="0" err="1">
                <a:solidFill>
                  <a:srgbClr val="FFFFFF"/>
                </a:solidFill>
              </a:rPr>
              <a:t>alegatos</a:t>
            </a:r>
            <a:r>
              <a:rPr lang="en-US" sz="2800" dirty="0">
                <a:solidFill>
                  <a:srgbClr val="FFFFFF"/>
                </a:solidFill>
              </a:rPr>
              <a:t>, </a:t>
            </a:r>
            <a:r>
              <a:rPr lang="en-US" sz="2800" dirty="0" err="1">
                <a:solidFill>
                  <a:srgbClr val="FFFFFF"/>
                </a:solidFill>
              </a:rPr>
              <a:t>emitirá</a:t>
            </a:r>
            <a:r>
              <a:rPr lang="en-US" sz="2800" dirty="0">
                <a:solidFill>
                  <a:srgbClr val="FFFFFF"/>
                </a:solidFill>
              </a:rPr>
              <a:t> dictamen </a:t>
            </a:r>
            <a:r>
              <a:rPr lang="en-US" sz="2800" dirty="0" err="1">
                <a:solidFill>
                  <a:srgbClr val="FFFFFF"/>
                </a:solidFill>
              </a:rPr>
              <a:t>fundado</a:t>
            </a:r>
            <a:r>
              <a:rPr lang="en-US" sz="2800" dirty="0">
                <a:solidFill>
                  <a:srgbClr val="FFFFFF"/>
                </a:solidFill>
              </a:rPr>
              <a:t> y </a:t>
            </a:r>
            <a:r>
              <a:rPr lang="en-US" sz="2800" dirty="0" err="1">
                <a:solidFill>
                  <a:srgbClr val="FFFFFF"/>
                </a:solidFill>
              </a:rPr>
              <a:t>motivado</a:t>
            </a:r>
            <a:r>
              <a:rPr lang="en-US" sz="2800" dirty="0">
                <a:solidFill>
                  <a:srgbClr val="FFFFFF"/>
                </a:solidFill>
              </a:rPr>
              <a:t>, </a:t>
            </a:r>
            <a:r>
              <a:rPr lang="en-US" sz="2800" dirty="0" err="1">
                <a:solidFill>
                  <a:srgbClr val="FFFFFF"/>
                </a:solidFill>
              </a:rPr>
              <a:t>en</a:t>
            </a:r>
            <a:r>
              <a:rPr lang="en-US" sz="2800" dirty="0">
                <a:solidFill>
                  <a:srgbClr val="FFFFFF"/>
                </a:solidFill>
              </a:rPr>
              <a:t> el que </a:t>
            </a:r>
            <a:r>
              <a:rPr lang="en-US" sz="2800" dirty="0" err="1">
                <a:solidFill>
                  <a:srgbClr val="FFFFFF"/>
                </a:solidFill>
              </a:rPr>
              <a:t>propondrá</a:t>
            </a:r>
            <a:r>
              <a:rPr lang="en-US" sz="2800" dirty="0">
                <a:solidFill>
                  <a:srgbClr val="FFFFFF"/>
                </a:solidFill>
              </a:rPr>
              <a:t> la </a:t>
            </a:r>
            <a:r>
              <a:rPr lang="en-US" sz="2800" dirty="0" err="1">
                <a:solidFill>
                  <a:srgbClr val="FFFFFF"/>
                </a:solidFill>
              </a:rPr>
              <a:t>resolución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correspondiente</a:t>
            </a:r>
            <a:r>
              <a:rPr lang="en-US" sz="28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297B51BE-333F-42D4-8F2F-4E7CA138F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82070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44B2ABE-82D9-424A-849D-CCB8FC74F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16808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3EF6160F-98B4-49C3-89C6-321A96947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16808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Marcador de contenido 3" descr="Imagen que contiene periódico, foto, teléfono, negro&#10;&#10;Descripción generada automáticamente">
            <a:extLst>
              <a:ext uri="{FF2B5EF4-FFF2-40B4-BE49-F238E27FC236}">
                <a16:creationId xmlns:a16="http://schemas.microsoft.com/office/drawing/2014/main" id="{11C46AD1-EB7C-45E0-B1D9-23AE472F4F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5604"/>
          <a:stretch/>
        </p:blipFill>
        <p:spPr>
          <a:xfrm>
            <a:off x="1120047" y="1120046"/>
            <a:ext cx="2942082" cy="350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06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848F42-C15B-43BC-BB17-5E90047D8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>
            <a:normAutofit/>
          </a:bodyPr>
          <a:lstStyle/>
          <a:p>
            <a:r>
              <a:rPr lang="es-MX" b="1" dirty="0"/>
              <a:t>Los tendederos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BB611D-38A5-40D6-BF91-0957FFCAD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3667037" cy="3785419"/>
          </a:xfrm>
        </p:spPr>
        <p:txBody>
          <a:bodyPr>
            <a:normAutofit/>
          </a:bodyPr>
          <a:lstStyle/>
          <a:p>
            <a:r>
              <a:rPr lang="en-US" sz="3000" dirty="0"/>
              <a:t>Ni son </a:t>
            </a:r>
            <a:r>
              <a:rPr lang="en-US" sz="3000" dirty="0" err="1"/>
              <a:t>todos</a:t>
            </a:r>
            <a:r>
              <a:rPr lang="en-US" sz="3000" dirty="0"/>
              <a:t> los que </a:t>
            </a:r>
            <a:r>
              <a:rPr lang="en-US" sz="3000" dirty="0" err="1"/>
              <a:t>están</a:t>
            </a:r>
            <a:r>
              <a:rPr lang="en-US" sz="3000" dirty="0"/>
              <a:t> y </a:t>
            </a:r>
            <a:r>
              <a:rPr lang="en-US" sz="3000" dirty="0" err="1"/>
              <a:t>ni</a:t>
            </a:r>
            <a:r>
              <a:rPr lang="en-US" sz="3000" dirty="0"/>
              <a:t> </a:t>
            </a:r>
            <a:r>
              <a:rPr lang="en-US" sz="3000" dirty="0" err="1"/>
              <a:t>están</a:t>
            </a:r>
            <a:r>
              <a:rPr lang="en-US" sz="3000" dirty="0"/>
              <a:t> </a:t>
            </a:r>
            <a:r>
              <a:rPr lang="en-US" sz="3000" dirty="0" err="1"/>
              <a:t>todos</a:t>
            </a:r>
            <a:r>
              <a:rPr lang="en-US" sz="3000" dirty="0"/>
              <a:t> los que son…</a:t>
            </a:r>
          </a:p>
          <a:p>
            <a:r>
              <a:rPr lang="en-US" sz="3000" dirty="0"/>
              <a:t>Lo </a:t>
            </a:r>
            <a:r>
              <a:rPr lang="en-US" sz="3000" dirty="0" err="1"/>
              <a:t>mismo</a:t>
            </a:r>
            <a:r>
              <a:rPr lang="en-US" sz="3000" dirty="0"/>
              <a:t> </a:t>
            </a:r>
            <a:r>
              <a:rPr lang="en-US" sz="3000" dirty="0" err="1"/>
              <a:t>aplica</a:t>
            </a:r>
            <a:r>
              <a:rPr lang="en-US" sz="3000" dirty="0"/>
              <a:t> a las </a:t>
            </a:r>
            <a:r>
              <a:rPr lang="en-US" sz="3000" dirty="0" err="1"/>
              <a:t>víctimas</a:t>
            </a:r>
            <a:r>
              <a:rPr lang="en-US" sz="3000" dirty="0"/>
              <a:t>. 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08CF9FB-FE5F-4ADC-AC86-8181E3D061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3" r="1" b="1"/>
          <a:stretch/>
        </p:blipFill>
        <p:spPr>
          <a:xfrm>
            <a:off x="4636008" y="640082"/>
            <a:ext cx="6916329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28764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B8FD9B-CC4B-499F-B2F2-07183D7B3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5751" y="629266"/>
            <a:ext cx="3667039" cy="1676603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/>
              <a:t>PATRIA,CIENCIA Y TRABAJO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211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 descr="Imagen que contiene firmar, negro, camiseta&#10;&#10;Descripción generada automáticamente">
            <a:extLst>
              <a:ext uri="{FF2B5EF4-FFF2-40B4-BE49-F238E27FC236}">
                <a16:creationId xmlns:a16="http://schemas.microsoft.com/office/drawing/2014/main" id="{E4D817B8-BE47-4198-A1F7-B99B1A8445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3" r="1341" b="-2"/>
          <a:stretch/>
        </p:blipFill>
        <p:spPr>
          <a:xfrm>
            <a:off x="644652" y="722376"/>
            <a:ext cx="6263640" cy="5413248"/>
          </a:xfrm>
          <a:prstGeom prst="rect">
            <a:avLst/>
          </a:prstGeom>
          <a:effectLst/>
        </p:spPr>
      </p:pic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AE4D492-2A27-45C0-868A-A444C9B818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14067" y="2770656"/>
            <a:ext cx="3529890" cy="31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28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Imagen que contiene mujer&#10;&#10;Descripción generada automáticamente">
            <a:extLst>
              <a:ext uri="{FF2B5EF4-FFF2-40B4-BE49-F238E27FC236}">
                <a16:creationId xmlns:a16="http://schemas.microsoft.com/office/drawing/2014/main" id="{55717F65-EC95-4AA8-8DA4-0F69CED014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30" r="11822"/>
          <a:stretch/>
        </p:blipFill>
        <p:spPr>
          <a:xfrm>
            <a:off x="539261" y="794218"/>
            <a:ext cx="3561892" cy="526956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FC9ABA0-8CD1-48B8-9734-26B7EDBC0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496" y="1098883"/>
            <a:ext cx="5267415" cy="2475684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5FB914C-82AC-41B2-B46C-C6D5885FF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008" y="4511427"/>
            <a:ext cx="6851904" cy="1719072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000" b="1" dirty="0"/>
              <a:t>TRANSFORMAMOS LA CIENCIA EN DEBER Y LA EDUCACIÓN EN VIRTUD…</a:t>
            </a:r>
          </a:p>
        </p:txBody>
      </p:sp>
    </p:spTree>
    <p:extLst>
      <p:ext uri="{BB962C8B-B14F-4D97-AF65-F5344CB8AC3E}">
        <p14:creationId xmlns:p14="http://schemas.microsoft.com/office/powerpoint/2010/main" val="2219513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BEFBA8C-C873-4C91-900E-9ECDB4B975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1116"/>
          <a:stretch/>
        </p:blipFill>
        <p:spPr>
          <a:xfrm>
            <a:off x="704087" y="370320"/>
            <a:ext cx="3649704" cy="4051011"/>
          </a:xfrm>
          <a:prstGeom prst="rect">
            <a:avLst/>
          </a:prstGeom>
        </p:spPr>
      </p:pic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6D6F45F-7705-4E33-B0A2-C987B42C6F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107"/>
          <a:stretch/>
        </p:blipFill>
        <p:spPr>
          <a:xfrm>
            <a:off x="4639540" y="370320"/>
            <a:ext cx="6848371" cy="4051011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D153D64-697C-46AE-BDCF-15E3CA1ED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541" y="4578638"/>
            <a:ext cx="6848372" cy="17145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500" b="1" dirty="0"/>
              <a:t>EL SABER DE MIS HIJOS SERÁ MI GRANDEZA…</a:t>
            </a:r>
          </a:p>
        </p:txBody>
      </p:sp>
    </p:spTree>
    <p:extLst>
      <p:ext uri="{BB962C8B-B14F-4D97-AF65-F5344CB8AC3E}">
        <p14:creationId xmlns:p14="http://schemas.microsoft.com/office/powerpoint/2010/main" val="1555339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AACC18-0134-4D40-AAC2-82F51952C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>
            <a:normAutofit/>
          </a:bodyPr>
          <a:lstStyle/>
          <a:p>
            <a:r>
              <a:rPr lang="es-MX" sz="4000" b="1" dirty="0"/>
              <a:t>OBJETIVO</a:t>
            </a:r>
            <a:endParaRPr lang="es-MX" sz="4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A9CB1DA-01D0-4427-A9B7-B3D7F333F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1"/>
            <a:ext cx="3667036" cy="3779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Discriminar elementos básicos de acciones disruptivas de acoso y hostigamiento dentro y fuera del aula.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 descr="Imagen que contiene persona, foto, sostener, texto&#10;&#10;Descripción generada automáticamente">
            <a:extLst>
              <a:ext uri="{FF2B5EF4-FFF2-40B4-BE49-F238E27FC236}">
                <a16:creationId xmlns:a16="http://schemas.microsoft.com/office/drawing/2014/main" id="{917F725D-1732-4075-A92F-5249AFFD8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68"/>
          <a:stretch/>
        </p:blipFill>
        <p:spPr>
          <a:xfrm>
            <a:off x="5276088" y="640082"/>
            <a:ext cx="6276250" cy="557783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415185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9245A10-7F37-4569-80D2-2F692931E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9267F70F-11C6-4597-9381-D0D80FC18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4985748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2C20A93E-E407-4683-A405-147DE2613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9E8E3DD9-D235-48D9-A0EC-D6817EC84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EA83A145-578D-4A0B-94A7-AEAB2027D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Marcador de contenido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2AF9D77-9020-4EC9-AE34-943793ABD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35" r="4836" b="1"/>
          <a:stretch/>
        </p:blipFill>
        <p:spPr>
          <a:xfrm>
            <a:off x="458657" y="404938"/>
            <a:ext cx="5635819" cy="350950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D96FCC4-02FC-450F-AFBC-84A15D883722}"/>
              </a:ext>
            </a:extLst>
          </p:cNvPr>
          <p:cNvSpPr/>
          <p:nvPr/>
        </p:nvSpPr>
        <p:spPr>
          <a:xfrm>
            <a:off x="7682318" y="808560"/>
            <a:ext cx="34663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700" b="1" dirty="0"/>
              <a:t>TEMARIO</a:t>
            </a:r>
            <a:endParaRPr lang="es-MX" sz="2700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1DF0FED-14F4-4353-BAF8-79289CD63A74}"/>
              </a:ext>
            </a:extLst>
          </p:cNvPr>
          <p:cNvSpPr/>
          <p:nvPr/>
        </p:nvSpPr>
        <p:spPr>
          <a:xfrm>
            <a:off x="7026458" y="2477621"/>
            <a:ext cx="43654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s-MX" dirty="0"/>
              <a:t>Revisión de elementos básicos de acción docente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/>
              <a:t>Normatividad implicada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/>
              <a:t>La importancia del encuadre y de las evidencias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/>
              <a:t>Distinción entre disciplina, autoridad y violencia 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/>
              <a:t>Experiencia desde Cuba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/>
              <a:t>El caso de Unison, los que permanecen: personal, autoridades y sindicato. Los temporales: estudiantes</a:t>
            </a:r>
          </a:p>
        </p:txBody>
      </p:sp>
    </p:spTree>
    <p:extLst>
      <p:ext uri="{BB962C8B-B14F-4D97-AF65-F5344CB8AC3E}">
        <p14:creationId xmlns:p14="http://schemas.microsoft.com/office/powerpoint/2010/main" val="2302528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9B9D30-5D4C-4AD5-B706-CDF3547DE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es-MX" b="1" dirty="0"/>
              <a:t>Elementos básicos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A86FD8-15BB-475E-8AC1-EB671517B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 fontScale="92500" lnSpcReduction="10000"/>
          </a:bodyPr>
          <a:lstStyle/>
          <a:p>
            <a:r>
              <a:rPr lang="es-MX" sz="3500" dirty="0"/>
              <a:t>Revisar mi línea de interacción con el otro sexo y con el propio</a:t>
            </a:r>
          </a:p>
          <a:p>
            <a:r>
              <a:rPr lang="es-MX" sz="3500" dirty="0"/>
              <a:t>Conocer la normatividad</a:t>
            </a:r>
          </a:p>
          <a:p>
            <a:r>
              <a:rPr lang="es-MX" sz="3500" dirty="0"/>
              <a:t>Encuadre de la relación de trabajo</a:t>
            </a:r>
          </a:p>
          <a:p>
            <a:r>
              <a:rPr lang="es-MX" sz="3500" dirty="0"/>
              <a:t>Recursos de apoyo</a:t>
            </a:r>
          </a:p>
          <a:p>
            <a:r>
              <a:rPr lang="es-MX" sz="3500" dirty="0"/>
              <a:t>Evidencias</a:t>
            </a:r>
          </a:p>
          <a:p>
            <a:endParaRPr lang="es-MX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F094AC-5CDC-4721-867B-0F58BA325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157" b="-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6757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C4CF8-5B67-450C-88AB-D905749E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1" y="297652"/>
            <a:ext cx="6586491" cy="673058"/>
          </a:xfrm>
        </p:spPr>
        <p:txBody>
          <a:bodyPr anchor="b">
            <a:normAutofit fontScale="90000"/>
          </a:bodyPr>
          <a:lstStyle/>
          <a:p>
            <a:r>
              <a:rPr lang="es-MX" b="1" dirty="0"/>
              <a:t>Elementos a tomar en cuenta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5FE0F7-7081-4123-BB69-BB41D73CE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1125415"/>
            <a:ext cx="6968661" cy="5098405"/>
          </a:xfrm>
        </p:spPr>
        <p:txBody>
          <a:bodyPr>
            <a:noAutofit/>
          </a:bodyPr>
          <a:lstStyle/>
          <a:p>
            <a:r>
              <a:rPr lang="es-MX" sz="3800" dirty="0"/>
              <a:t>Misoginia </a:t>
            </a:r>
          </a:p>
          <a:p>
            <a:r>
              <a:rPr lang="es-MX" sz="3800" dirty="0"/>
              <a:t>Misandria</a:t>
            </a:r>
          </a:p>
          <a:p>
            <a:r>
              <a:rPr lang="es-MX" sz="3800" dirty="0"/>
              <a:t>Homofobia</a:t>
            </a:r>
          </a:p>
          <a:p>
            <a:r>
              <a:rPr lang="es-MX" sz="3800" dirty="0" err="1"/>
              <a:t>TICs</a:t>
            </a:r>
            <a:r>
              <a:rPr lang="es-MX" sz="3800" dirty="0"/>
              <a:t>, uso de celular </a:t>
            </a:r>
          </a:p>
          <a:p>
            <a:r>
              <a:rPr lang="es-MX" sz="3800" dirty="0"/>
              <a:t>Grupos de WhatsApp</a:t>
            </a:r>
          </a:p>
          <a:p>
            <a:r>
              <a:rPr lang="es-MX" sz="3800" dirty="0"/>
              <a:t>Redes sociales, Facebook, Twitter</a:t>
            </a:r>
          </a:p>
          <a:p>
            <a:r>
              <a:rPr lang="es-MX" sz="3800" dirty="0"/>
              <a:t>Asesorías, llevar un registro, tiempo, lugar y circunstancias</a:t>
            </a:r>
          </a:p>
          <a:p>
            <a:r>
              <a:rPr lang="es-MX" sz="3800" dirty="0"/>
              <a:t>Oficina de puertas abiertas</a:t>
            </a:r>
          </a:p>
        </p:txBody>
      </p:sp>
      <p:pic>
        <p:nvPicPr>
          <p:cNvPr id="4" name="Imagen 3" descr="Un periódico con la imagen de una persona&#10;&#10;Descripción generada automáticamente">
            <a:extLst>
              <a:ext uri="{FF2B5EF4-FFF2-40B4-BE49-F238E27FC236}">
                <a16:creationId xmlns:a16="http://schemas.microsoft.com/office/drawing/2014/main" id="{D5FF3007-3DAA-479E-9181-5C4E8AA93F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53" r="15953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C9A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42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71BCF-C123-4E80-A1CC-64C0CD289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es-MX" b="1"/>
              <a:t>Normatividad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DC9E35-3E4C-4CCD-8E83-58AFD10F2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r>
              <a:rPr lang="es-MX" sz="2400"/>
              <a:t>Ley orgánica, 1991</a:t>
            </a:r>
          </a:p>
          <a:p>
            <a:r>
              <a:rPr lang="es-MX" sz="2400"/>
              <a:t>Estatuto Universitario</a:t>
            </a:r>
          </a:p>
          <a:p>
            <a:r>
              <a:rPr lang="es-MX" sz="2400"/>
              <a:t>Reglamento escolar, 2017</a:t>
            </a:r>
          </a:p>
          <a:p>
            <a:r>
              <a:rPr lang="es-MX" sz="2400"/>
              <a:t>Protocolo para la Prevención y atención de casos de violencia de género de la UniSon</a:t>
            </a:r>
          </a:p>
          <a:p>
            <a:endParaRPr lang="es-MX" sz="2400"/>
          </a:p>
        </p:txBody>
      </p:sp>
      <p:pic>
        <p:nvPicPr>
          <p:cNvPr id="1026" name="Picture 2" descr="Resultado de imagen para chistes sobre feminismo">
            <a:extLst>
              <a:ext uri="{FF2B5EF4-FFF2-40B4-BE49-F238E27FC236}">
                <a16:creationId xmlns:a16="http://schemas.microsoft.com/office/drawing/2014/main" id="{BE7813EE-F9E5-4ED3-B3F8-13B6992DA5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r="-2" b="-2"/>
          <a:stretch/>
        </p:blipFill>
        <p:spPr bwMode="auto">
          <a:xfrm>
            <a:off x="6090613" y="640082"/>
            <a:ext cx="5461724" cy="55778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6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279A14E0-836F-4C8F-A29B-B01DDB714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s-MX" sz="4000" b="1">
                <a:solidFill>
                  <a:srgbClr val="FFFFFF"/>
                </a:solidFill>
              </a:rPr>
              <a:t>Reglamento escolar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214F8B-313B-498C-82F1-A26F1ECF6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280" y="2466824"/>
            <a:ext cx="5731117" cy="4221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/>
              <a:t>Art. 20 Derechos de los alumnos:</a:t>
            </a:r>
          </a:p>
          <a:p>
            <a:pPr marL="571500" indent="-571500">
              <a:buAutoNum type="romanUcPeriod"/>
            </a:pPr>
            <a:r>
              <a:rPr lang="es-MX" sz="2000" dirty="0"/>
              <a:t>Recibir puntualmente las clases y asesorías sobre los contenidos programáticos de las asignaturas en los grupos en que estén inscritos. </a:t>
            </a:r>
          </a:p>
          <a:p>
            <a:pPr marL="571500" indent="-571500">
              <a:buAutoNum type="romanUcPeriod"/>
            </a:pPr>
            <a:r>
              <a:rPr lang="es-MX" sz="2000" dirty="0"/>
              <a:t>Recibir en la primera sesión de clase de cada asignatura el </a:t>
            </a:r>
            <a:r>
              <a:rPr lang="es-MX" sz="2000" b="1" dirty="0"/>
              <a:t>programa correspondiente</a:t>
            </a:r>
            <a:r>
              <a:rPr lang="es-MX" sz="2000" dirty="0"/>
              <a:t>. </a:t>
            </a:r>
          </a:p>
          <a:p>
            <a:pPr marL="571500" indent="-571500">
              <a:buAutoNum type="romanUcPeriod"/>
            </a:pPr>
            <a:r>
              <a:rPr lang="es-MX" sz="2000" dirty="0"/>
              <a:t>Participar activamente en el proceso de enseñanza-aprendizaje, evidencias, pase de lista, tareas con rúbrica, registro de tareas.</a:t>
            </a:r>
          </a:p>
          <a:p>
            <a:pPr marL="571500" indent="-571500">
              <a:buAutoNum type="romanUcPeriod"/>
            </a:pPr>
            <a:r>
              <a:rPr lang="es-MX" sz="2000" dirty="0"/>
              <a:t>Ser evaluados conforme a los establecido en el reglamento y en los programas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52D73A7-25A0-43E0-A415-6254AA8CB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53" r="3237" b="-1"/>
          <a:stretch/>
        </p:blipFill>
        <p:spPr>
          <a:xfrm>
            <a:off x="6713550" y="2502165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88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D3FC92-76C7-4BB3-8EE2-7EC6C805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s-MX" sz="4100" b="1" dirty="0"/>
              <a:t>Artículo 20, Reglamento escolar, continúa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E8ACD6-F68F-44AE-ACE6-557A526F9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7026700" cy="4217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200" dirty="0"/>
              <a:t>V. Recibir oportunamente el resultado de las evaluaciones</a:t>
            </a:r>
          </a:p>
          <a:p>
            <a:pPr marL="0" indent="0">
              <a:buNone/>
            </a:pPr>
            <a:r>
              <a:rPr lang="es-MX" sz="2200" dirty="0"/>
              <a:t>VI. Participar en evaluaciones al desempeño académico del personal docente.</a:t>
            </a:r>
          </a:p>
          <a:p>
            <a:pPr marL="0" indent="0">
              <a:buNone/>
            </a:pPr>
            <a:r>
              <a:rPr lang="es-MX" sz="2200" dirty="0"/>
              <a:t>[…]</a:t>
            </a:r>
          </a:p>
          <a:p>
            <a:pPr marL="0" indent="0">
              <a:buNone/>
            </a:pPr>
            <a:r>
              <a:rPr lang="es-MX" sz="2200" dirty="0"/>
              <a:t>XVI. Recibir un trato justo y digno por parte del personal académico, administrativo y de servicios, y de las autoridades universitarias</a:t>
            </a:r>
          </a:p>
          <a:p>
            <a:pPr marL="0" indent="0">
              <a:buNone/>
            </a:pPr>
            <a:r>
              <a:rPr lang="es-MX" sz="2200" dirty="0"/>
              <a:t>XVII. Presentar quejas o acusaciones en las instancias respectivas. </a:t>
            </a:r>
          </a:p>
          <a:p>
            <a:pPr marL="0" indent="0">
              <a:buNone/>
            </a:pPr>
            <a:r>
              <a:rPr lang="es-MX" sz="2200" dirty="0"/>
              <a:t>XVIII. Tener voz y ser oído en las instancias respectivas en relación con la aplicación de sanciones a su persona.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E018CDE-9213-4B53-9C93-A78EF5A99E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92" r="771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73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1A1A62-E280-4C64-9168-B834D7172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881742"/>
            <a:ext cx="6019197" cy="509451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500" dirty="0"/>
              <a:t>“Ley </a:t>
            </a:r>
            <a:r>
              <a:rPr lang="en-US" sz="3500" dirty="0" err="1"/>
              <a:t>Orgánica</a:t>
            </a:r>
            <a:r>
              <a:rPr lang="en-US" sz="3500" dirty="0"/>
              <a:t> de la Universidad de Sonora”</a:t>
            </a:r>
            <a:br>
              <a:rPr lang="en-US" sz="3500" dirty="0"/>
            </a:br>
            <a:r>
              <a:rPr lang="en-US" sz="3500" dirty="0" err="1"/>
              <a:t>Artículo</a:t>
            </a:r>
            <a:r>
              <a:rPr lang="en-US" sz="3500" dirty="0"/>
              <a:t> 64. </a:t>
            </a:r>
            <a:r>
              <a:rPr lang="en-US" sz="3500" dirty="0" err="1"/>
              <a:t>Cuando</a:t>
            </a:r>
            <a:r>
              <a:rPr lang="en-US" sz="3500" dirty="0"/>
              <a:t> el </a:t>
            </a:r>
            <a:r>
              <a:rPr lang="en-US" sz="3500" dirty="0" err="1"/>
              <a:t>acto</a:t>
            </a:r>
            <a:r>
              <a:rPr lang="en-US" sz="3500" dirty="0"/>
              <a:t> u </a:t>
            </a:r>
            <a:r>
              <a:rPr lang="en-US" sz="3500" dirty="0" err="1"/>
              <a:t>omisión</a:t>
            </a:r>
            <a:r>
              <a:rPr lang="en-US" sz="3500" dirty="0"/>
              <a:t> </a:t>
            </a:r>
            <a:r>
              <a:rPr lang="en-US" sz="3500" dirty="0" err="1"/>
              <a:t>amerite</a:t>
            </a:r>
            <a:r>
              <a:rPr lang="en-US" sz="3500" dirty="0"/>
              <a:t> la </a:t>
            </a:r>
            <a:r>
              <a:rPr lang="en-US" sz="3500" dirty="0" err="1"/>
              <a:t>rescisión</a:t>
            </a:r>
            <a:r>
              <a:rPr lang="en-US" sz="3500" dirty="0"/>
              <a:t> de las </a:t>
            </a:r>
            <a:r>
              <a:rPr lang="en-US" sz="3500" dirty="0" err="1"/>
              <a:t>relaciones</a:t>
            </a:r>
            <a:r>
              <a:rPr lang="en-US" sz="3500" dirty="0"/>
              <a:t> </a:t>
            </a:r>
            <a:r>
              <a:rPr lang="en-US" sz="3500" dirty="0" err="1"/>
              <a:t>laborales</a:t>
            </a:r>
            <a:r>
              <a:rPr lang="en-US" sz="3500" dirty="0"/>
              <a:t>, </a:t>
            </a:r>
            <a:r>
              <a:rPr lang="en-US" sz="3500" dirty="0" err="1"/>
              <a:t>corresponderá</a:t>
            </a:r>
            <a:r>
              <a:rPr lang="en-US" sz="3500" dirty="0"/>
              <a:t> al Rector resolver </a:t>
            </a:r>
            <a:r>
              <a:rPr lang="en-US" sz="3500" dirty="0" err="1"/>
              <a:t>en</a:t>
            </a:r>
            <a:r>
              <a:rPr lang="en-US" sz="3500" dirty="0"/>
              <a:t> </a:t>
            </a:r>
            <a:r>
              <a:rPr lang="en-US" sz="3500" dirty="0" err="1"/>
              <a:t>definitiva</a:t>
            </a:r>
            <a:r>
              <a:rPr lang="en-US" sz="3500" dirty="0"/>
              <a:t> </a:t>
            </a:r>
            <a:r>
              <a:rPr lang="en-US" sz="3500" dirty="0" err="1"/>
              <a:t>previos</a:t>
            </a:r>
            <a:r>
              <a:rPr lang="en-US" sz="3500" dirty="0"/>
              <a:t> los </a:t>
            </a:r>
            <a:r>
              <a:rPr lang="en-US" sz="3500" dirty="0" err="1"/>
              <a:t>trámites</a:t>
            </a:r>
            <a:r>
              <a:rPr lang="en-US" sz="3500" dirty="0"/>
              <a:t> y </a:t>
            </a:r>
            <a:r>
              <a:rPr lang="en-US" sz="3500" dirty="0" err="1"/>
              <a:t>procedimientos</a:t>
            </a:r>
            <a:r>
              <a:rPr lang="en-US" sz="3500" dirty="0"/>
              <a:t> </a:t>
            </a:r>
            <a:r>
              <a:rPr lang="en-US" sz="3500" dirty="0" err="1"/>
              <a:t>señalados</a:t>
            </a:r>
            <a:r>
              <a:rPr lang="en-US" sz="3500" dirty="0"/>
              <a:t> </a:t>
            </a:r>
            <a:r>
              <a:rPr lang="en-US" sz="3500" dirty="0" err="1"/>
              <a:t>en</a:t>
            </a:r>
            <a:r>
              <a:rPr lang="en-US" sz="3500" dirty="0"/>
              <a:t> la Ley Federal del </a:t>
            </a:r>
            <a:r>
              <a:rPr lang="en-US" sz="3500" dirty="0" err="1"/>
              <a:t>Trabajo</a:t>
            </a:r>
            <a:r>
              <a:rPr lang="en-US" sz="3500" dirty="0"/>
              <a:t> y </a:t>
            </a:r>
            <a:r>
              <a:rPr lang="en-US" sz="3500" dirty="0" err="1"/>
              <a:t>en</a:t>
            </a:r>
            <a:r>
              <a:rPr lang="en-US" sz="3500" dirty="0"/>
              <a:t> los </a:t>
            </a:r>
            <a:r>
              <a:rPr lang="en-US" sz="3500" dirty="0" err="1"/>
              <a:t>contratos</a:t>
            </a:r>
            <a:r>
              <a:rPr lang="en-US" sz="3500" dirty="0"/>
              <a:t> </a:t>
            </a:r>
            <a:r>
              <a:rPr lang="en-US" sz="3500" dirty="0" err="1"/>
              <a:t>colectivos</a:t>
            </a:r>
            <a:r>
              <a:rPr lang="en-US" sz="3500" dirty="0"/>
              <a:t> de </a:t>
            </a:r>
            <a:r>
              <a:rPr lang="en-US" sz="3500" dirty="0" err="1"/>
              <a:t>trabajo</a:t>
            </a:r>
            <a:r>
              <a:rPr lang="en-US" sz="3500" dirty="0"/>
              <a:t>.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DBA0139-F5CF-49DB-84CB-9D6854B384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06" r="6593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42441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746</Words>
  <Application>Microsoft Office PowerPoint</Application>
  <PresentationFormat>Panorámica</PresentationFormat>
  <Paragraphs>66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de Office</vt:lpstr>
      <vt:lpstr>TALLER:  El acoso y el hostigamiento en las IES</vt:lpstr>
      <vt:lpstr>OBJETIVO</vt:lpstr>
      <vt:lpstr>Presentación de PowerPoint</vt:lpstr>
      <vt:lpstr>Elementos básicos</vt:lpstr>
      <vt:lpstr>Elementos a tomar en cuenta</vt:lpstr>
      <vt:lpstr>Normatividad</vt:lpstr>
      <vt:lpstr>Reglamento escolar</vt:lpstr>
      <vt:lpstr>Artículo 20, Reglamento escolar, continúa</vt:lpstr>
      <vt:lpstr>“Ley Orgánica de la Universidad de Sonora” Artículo 64. Cuando el acto u omisión amerite la rescisión de las relaciones laborales, corresponderá al Rector resolver en definitiva previos los trámites y procedimientos señalados en la Ley Federal del Trabajo y en los contratos colectivos de trabajo.</vt:lpstr>
      <vt:lpstr>Artículo 65. Son faltas de responsabilidad para los alumnos inscritos en la UniSon, independientemente de lo dispuesto en las leyes del orden  común</vt:lpstr>
      <vt:lpstr>I. La realización de actos que promueven la suspension de las actividades académicas o administrativas de la Universidad. </vt:lpstr>
      <vt:lpstr>Presentación de PowerPoint</vt:lpstr>
      <vt:lpstr>Estatuto General de la UniSon Artículo 152. Cuando algún miembro de la comunidad univesitaria debidamente identificado dé a conocer la existencia de una posible falta, cuyo presunto responsable sea alumno, presentará el caso por escrito ante la Sría. Del Consejo Div. correspondiente, quien lo remitirá de inmediato a la Comisión de honor y justicia. </vt:lpstr>
      <vt:lpstr>Artículo 153. </vt:lpstr>
      <vt:lpstr>Artículo 154. La Comisión de Honor y Justicia, dentro de los cinco días hábiles siguientes al plazo señalado para presenter pruebas y alegatos, emitirá dictamen fundado y motivado, en el que propondrá la resolución correspondiente. </vt:lpstr>
      <vt:lpstr>Los tendederos </vt:lpstr>
      <vt:lpstr>PATRIA,CIENCIA Y TRABAJO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Acciones docentes para la igualdad</dc:title>
  <dc:creator>Leonor Guadalupe Delgadillo Guzman</dc:creator>
  <cp:lastModifiedBy>Leonor Guadalupe Delgadillo Guzman</cp:lastModifiedBy>
  <cp:revision>12</cp:revision>
  <dcterms:created xsi:type="dcterms:W3CDTF">2020-03-15T21:40:30Z</dcterms:created>
  <dcterms:modified xsi:type="dcterms:W3CDTF">2020-03-15T23:34:56Z</dcterms:modified>
</cp:coreProperties>
</file>