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2" r:id="rId3"/>
    <p:sldId id="267" r:id="rId4"/>
    <p:sldId id="268" r:id="rId5"/>
    <p:sldId id="265" r:id="rId6"/>
    <p:sldId id="270" r:id="rId7"/>
    <p:sldId id="266" r:id="rId8"/>
    <p:sldId id="269" r:id="rId9"/>
    <p:sldId id="271" r:id="rId10"/>
    <p:sldId id="273" r:id="rId11"/>
    <p:sldId id="258" r:id="rId12"/>
    <p:sldId id="263" r:id="rId13"/>
    <p:sldId id="257" r:id="rId14"/>
    <p:sldId id="259" r:id="rId15"/>
    <p:sldId id="260" r:id="rId16"/>
    <p:sldId id="261" r:id="rId17"/>
    <p:sldId id="262" r:id="rId18"/>
    <p:sldId id="264" r:id="rId1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POBLACIÓN MÉXICO 2020</a:t>
            </a:r>
          </a:p>
        </c:rich>
      </c:tx>
      <c:layout>
        <c:manualLayout>
          <c:xMode val="edge"/>
          <c:yMode val="edge"/>
          <c:x val="0.1281538134675913"/>
          <c:y val="2.2939520174391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México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59C-45F8-BDBB-FE85CAF080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59C-45F8-BDBB-FE85CAF080E4}"/>
              </c:ext>
            </c:extLst>
          </c:dPt>
          <c:dLbls>
            <c:dLbl>
              <c:idx val="1"/>
              <c:layout>
                <c:manualLayout>
                  <c:x val="0.22485419485056532"/>
                  <c:y val="2.2666327175865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9C-45F8-BDBB-FE85CAF080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0.51</c:v>
                </c:pt>
                <c:pt idx="1">
                  <c:v>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9C-45F8-BDBB-FE85CAF08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177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440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6019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7050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0701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3291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4696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610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677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98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792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723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790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202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2740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68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E13E9-9881-4860-838D-54B56FCAC08C}" type="datetimeFigureOut">
              <a:rPr lang="es-MX" smtClean="0"/>
              <a:t>18/09/2020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4A6F29-24A6-41FF-B18C-5FC67750ED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8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b.mx/cms/uploads/attachment/file/558770/vcm-indicadores911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1636" y="1149438"/>
            <a:ext cx="10820142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900" dirty="0"/>
              <a:t>EL IMPACTO SOCIOEMOCIONAL DE LA PANDEMIA EN EDUCACION BÁSICA DESDE LOS DOCENTES</a:t>
            </a:r>
            <a:br>
              <a:rPr lang="es-MX" dirty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091707" y="5422006"/>
            <a:ext cx="5412905" cy="481656"/>
          </a:xfrm>
        </p:spPr>
        <p:txBody>
          <a:bodyPr/>
          <a:lstStyle/>
          <a:p>
            <a:r>
              <a:rPr lang="es-MX" dirty="0"/>
              <a:t>Dra. Leonor Guadalupe Delgadillo Guzmán.</a:t>
            </a:r>
          </a:p>
        </p:txBody>
      </p:sp>
    </p:spTree>
    <p:extLst>
      <p:ext uri="{BB962C8B-B14F-4D97-AF65-F5344CB8AC3E}">
        <p14:creationId xmlns:p14="http://schemas.microsoft.com/office/powerpoint/2010/main" val="3916808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415C4-C8E6-4005-9C7C-94C618B2C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200" b="1" dirty="0"/>
              <a:t>Conducta en </a:t>
            </a:r>
            <a:r>
              <a:rPr lang="es-MX" sz="4200" b="1" dirty="0" err="1"/>
              <a:t>eustrés</a:t>
            </a:r>
            <a:r>
              <a:rPr lang="es-MX" sz="4200" b="1" dirty="0"/>
              <a:t> y distrés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A55EAA90-ECAA-4091-9F3F-1BFA4FC02D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36734"/>
              </p:ext>
            </p:extLst>
          </p:nvPr>
        </p:nvGraphicFramePr>
        <p:xfrm>
          <a:off x="3089956" y="1513114"/>
          <a:ext cx="6837816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0502">
                  <a:extLst>
                    <a:ext uri="{9D8B030D-6E8A-4147-A177-3AD203B41FA5}">
                      <a16:colId xmlns:a16="http://schemas.microsoft.com/office/drawing/2014/main" val="4279935862"/>
                    </a:ext>
                  </a:extLst>
                </a:gridCol>
                <a:gridCol w="3357314">
                  <a:extLst>
                    <a:ext uri="{9D8B030D-6E8A-4147-A177-3AD203B41FA5}">
                      <a16:colId xmlns:a16="http://schemas.microsoft.com/office/drawing/2014/main" val="1775414107"/>
                    </a:ext>
                  </a:extLst>
                </a:gridCol>
              </a:tblGrid>
              <a:tr h="445083">
                <a:tc>
                  <a:txBody>
                    <a:bodyPr/>
                    <a:lstStyle/>
                    <a:p>
                      <a:r>
                        <a:rPr lang="es-MX" sz="2800" dirty="0" err="1"/>
                        <a:t>Eustrés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Distrés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380003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Serenidad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Llanto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216971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Calma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Agitación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59315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Fluidez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Resistencia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300553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Priorización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Abarcar todo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098158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Control emocional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Tensión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333716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Asertividad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Agresión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481043"/>
                  </a:ext>
                </a:extLst>
              </a:tr>
              <a:tr h="445083">
                <a:tc>
                  <a:txBody>
                    <a:bodyPr/>
                    <a:lstStyle/>
                    <a:p>
                      <a:r>
                        <a:rPr lang="es-MX" sz="2800" dirty="0"/>
                        <a:t>Reflexión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Impulsividad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91387"/>
                  </a:ext>
                </a:extLst>
              </a:tr>
              <a:tr h="768226">
                <a:tc>
                  <a:txBody>
                    <a:bodyPr/>
                    <a:lstStyle/>
                    <a:p>
                      <a:r>
                        <a:rPr lang="es-MX" sz="2800" dirty="0"/>
                        <a:t>Activación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Síndrome de </a:t>
                      </a:r>
                      <a:r>
                        <a:rPr lang="es-MX" sz="2800" i="1" dirty="0"/>
                        <a:t>Burnout</a:t>
                      </a:r>
                      <a:endParaRPr lang="es-MX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147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20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583182" y="231439"/>
            <a:ext cx="991213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600" dirty="0"/>
              <a:t>Hoy en día la sociedad vive una realidad de aislamiento y restricción de movimiento señaladas frente a la pandemia por Covid-19 lo que conlleva inseguridad social, alimentaria, económica, desempleo y como consecuencia aumenta significativamente los niveles de violencia contra las mujeres y niños/as en el ámbito doméstico.  </a:t>
            </a:r>
          </a:p>
          <a:p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6413679" y="4133572"/>
            <a:ext cx="5383369" cy="17128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800" dirty="0"/>
              <a:t>En México se reportaron 104,331 presuntos delitos de violencia familiar casi 2000 más que el año pasado.</a:t>
            </a:r>
          </a:p>
        </p:txBody>
      </p:sp>
      <p:pic>
        <p:nvPicPr>
          <p:cNvPr id="2056" name="Picture 8" descr="La Justicia de Córdoba atendió casi dos mil denuncias por violencia famili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82" y="3220646"/>
            <a:ext cx="3913713" cy="3405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972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38300" y="2808514"/>
            <a:ext cx="9857014" cy="3777622"/>
          </a:xfrm>
        </p:spPr>
        <p:txBody>
          <a:bodyPr>
            <a:normAutofit/>
          </a:bodyPr>
          <a:lstStyle/>
          <a:p>
            <a:r>
              <a:rPr lang="es-MX" sz="2600" dirty="0"/>
              <a:t>Más de la mitad de la violencia denunciada hacia niñas, niños y adolescentes es perpetrada por algún pariente de la víctima (63.2%), característica que también se presenta en la violencia ejercida contra las mujeres. La prevalencia de violencia entre los menores de 11 años es similar entre niñas y niños; mientras que para las y los adolescentes se muestra un patrón de agresión mayor hacia las mujeres (65.4%) en comparación con los hombres (34.6%).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B33DFE1-8A4C-4FB9-A4A8-679C6167258E}"/>
              </a:ext>
            </a:extLst>
          </p:cNvPr>
          <p:cNvSpPr txBox="1"/>
          <p:nvPr/>
        </p:nvSpPr>
        <p:spPr>
          <a:xfrm>
            <a:off x="1638300" y="488170"/>
            <a:ext cx="1030309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dirty="0"/>
              <a:t>De abril a mayo el SNDIF registró un total de 2,215 niñas, niños y adolescentes que viven violencia, con importantes diferencias por sexo y edad, y significativas variaciones por entidad federativa.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0024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6914" y="360609"/>
            <a:ext cx="5988676" cy="2421227"/>
          </a:xfrm>
        </p:spPr>
        <p:txBody>
          <a:bodyPr>
            <a:normAutofit/>
          </a:bodyPr>
          <a:lstStyle/>
          <a:p>
            <a:pPr algn="just"/>
            <a:r>
              <a:rPr lang="es-MX" sz="2600" dirty="0"/>
              <a:t>La violencia contra mujeres y niños/as se desarrolla y amplía principalmente por la desigualdad, normas sociales  y la discriminación de género. 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746171" y="3262970"/>
            <a:ext cx="686566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300" dirty="0"/>
              <a:t>Las emergencias humanitarias, los desastres y las pandemias mundiales ponen a las mujeres y las niñas en mayor riesgo de violencia. La actual crisis de COVID-19 no es una excepción. Los derechos de las mujeres y niñas deben garantizarse en toda circunstancia y, con especial énfasis, en este tipo de situaciones.</a:t>
            </a:r>
          </a:p>
          <a:p>
            <a:endParaRPr lang="es-MX" dirty="0"/>
          </a:p>
        </p:txBody>
      </p:sp>
      <p:pic>
        <p:nvPicPr>
          <p:cNvPr id="1028" name="Picture 4" descr="Un 60% más de llamadas de emergencia por violencia doméstica durante  confinamiento en Europa | El Comerc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169" y="685800"/>
            <a:ext cx="3777887" cy="2096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n en cos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814" y="3083861"/>
            <a:ext cx="2278531" cy="3413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016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8667" y="723424"/>
            <a:ext cx="5346188" cy="4153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500" dirty="0"/>
              <a:t>Se estima que del 100% de las mujeres mexicanas:</a:t>
            </a:r>
          </a:p>
          <a:p>
            <a:r>
              <a:rPr lang="es-MX" sz="2500" dirty="0"/>
              <a:t>66% de 15 años o más han experimentado violencia en algún momento de su vida.</a:t>
            </a:r>
          </a:p>
          <a:p>
            <a:r>
              <a:rPr lang="es-MX" sz="2500" dirty="0"/>
              <a:t>44% ha vivido violencia por parte de su pareja.</a:t>
            </a:r>
          </a:p>
          <a:p>
            <a:r>
              <a:rPr lang="es-MX" sz="2500" dirty="0"/>
              <a:t>Diariamente 10 mujeres son asesinadas.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23700138"/>
              </p:ext>
            </p:extLst>
          </p:nvPr>
        </p:nvGraphicFramePr>
        <p:xfrm>
          <a:off x="1198846" y="631278"/>
          <a:ext cx="4970332" cy="3875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Abrir llave 4"/>
          <p:cNvSpPr/>
          <p:nvPr/>
        </p:nvSpPr>
        <p:spPr>
          <a:xfrm>
            <a:off x="5859689" y="631278"/>
            <a:ext cx="618978" cy="424552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1294920" y="5148621"/>
            <a:ext cx="103674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/>
              <a:t>Las muertes violentas de mujeres tuvieron un incremento en el primer cuatrimestre de 2020 en comparación con 2019</a:t>
            </a:r>
            <a:r>
              <a:rPr lang="es-MX" sz="2600" dirty="0"/>
              <a:t>, si bien el feminicidio disminuyó en 2.1%, </a:t>
            </a:r>
            <a:r>
              <a:rPr lang="es-MX" sz="2600" b="1" dirty="0"/>
              <a:t>los homicidios dolosos se incrementaron en 11.7%</a:t>
            </a:r>
          </a:p>
        </p:txBody>
      </p:sp>
    </p:spTree>
    <p:extLst>
      <p:ext uri="{BB962C8B-B14F-4D97-AF65-F5344CB8AC3E}">
        <p14:creationId xmlns:p14="http://schemas.microsoft.com/office/powerpoint/2010/main" val="803456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75567" y="5499279"/>
            <a:ext cx="8915400" cy="605126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6409" t="30767" r="30611" b="25246"/>
          <a:stretch/>
        </p:blipFill>
        <p:spPr>
          <a:xfrm>
            <a:off x="0" y="0"/>
            <a:ext cx="12218504" cy="684826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27279" y="167426"/>
            <a:ext cx="9955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/>
              <a:t>MUERTES VIOLENTAS DE MUJERES, POR MES, 2015-2020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2804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9366" t="25340" r="32606" b="2637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490889" y="115910"/>
            <a:ext cx="7210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HOMICIDIOS DOLOSOS MÁS FEMINICIDIOS (enero-abril 2020).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76520" y="4975090"/>
            <a:ext cx="3206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Información reportada por las Fiscalías o Procuradurías de las 32 entidades federativas.</a:t>
            </a:r>
          </a:p>
        </p:txBody>
      </p:sp>
    </p:spTree>
    <p:extLst>
      <p:ext uri="{BB962C8B-B14F-4D97-AF65-F5344CB8AC3E}">
        <p14:creationId xmlns:p14="http://schemas.microsoft.com/office/powerpoint/2010/main" val="2023040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17817" y="317197"/>
            <a:ext cx="10023542" cy="1457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600" dirty="0"/>
              <a:t>Los menores de edad, niños y adolescentes son un grupo altamente vulnerable debido a  su falta de desarrollo, su dependencia existencial, vital y falta de madurez. 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6953" t="53943" r="44710" b="20261"/>
          <a:stretch/>
        </p:blipFill>
        <p:spPr>
          <a:xfrm>
            <a:off x="4816699" y="1609859"/>
            <a:ext cx="6724660" cy="414699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50641" y="2767280"/>
            <a:ext cx="308423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/>
              <a:t>Distribución porcentual casos de violencia, por grupo de edad y sexo.</a:t>
            </a:r>
          </a:p>
        </p:txBody>
      </p:sp>
      <p:sp>
        <p:nvSpPr>
          <p:cNvPr id="7" name="Abrir llave 6"/>
          <p:cNvSpPr/>
          <p:nvPr/>
        </p:nvSpPr>
        <p:spPr>
          <a:xfrm>
            <a:off x="4095481" y="1762992"/>
            <a:ext cx="515155" cy="384072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679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4130" y="366532"/>
            <a:ext cx="8911687" cy="1280890"/>
          </a:xfrm>
        </p:spPr>
        <p:txBody>
          <a:bodyPr/>
          <a:lstStyle/>
          <a:p>
            <a:r>
              <a:rPr lang="es-MX" b="1" dirty="0"/>
              <a:t>Referencias</a:t>
            </a:r>
            <a:r>
              <a:rPr lang="es-MX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hlinkClick r:id="rId2"/>
              </a:rPr>
              <a:t>https://www.gob.mx/cms/uploads/attachment/file/558770/vcm-indicadores911.pdf</a:t>
            </a:r>
            <a:endParaRPr lang="es-MX" dirty="0"/>
          </a:p>
          <a:p>
            <a:r>
              <a:rPr lang="es-MX" dirty="0" err="1"/>
              <a:t>Ht</a:t>
            </a:r>
            <a:endParaRPr lang="es-MX" dirty="0"/>
          </a:p>
          <a:p>
            <a:r>
              <a:rPr lang="es-MX" dirty="0"/>
              <a:t>tps://cieg.unam.mx/covid-genero/cifras-violencia.php</a:t>
            </a:r>
          </a:p>
          <a:p>
            <a:r>
              <a:rPr lang="es-MX" dirty="0"/>
              <a:t>Salud mental durante la pandemia de Covid-19</a:t>
            </a:r>
          </a:p>
          <a:p>
            <a:r>
              <a:rPr lang="es-MX" dirty="0"/>
              <a:t>Manejo del estrés en profesionales de la salud</a:t>
            </a:r>
          </a:p>
          <a:p>
            <a:r>
              <a:rPr lang="es-MX" dirty="0"/>
              <a:t>Prevención y manejo del pánico durante una pandemia</a:t>
            </a:r>
          </a:p>
        </p:txBody>
      </p:sp>
    </p:spTree>
    <p:extLst>
      <p:ext uri="{BB962C8B-B14F-4D97-AF65-F5344CB8AC3E}">
        <p14:creationId xmlns:p14="http://schemas.microsoft.com/office/powerpoint/2010/main" val="3527370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A28216-AF7F-4FAC-BA29-6E56ADA46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/>
              <a:t>El impacto del COVID 19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5C6223-CB30-4EF9-8B04-8C9FF2D77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33599"/>
            <a:ext cx="10133012" cy="4397829"/>
          </a:xfrm>
        </p:spPr>
        <p:txBody>
          <a:bodyPr>
            <a:normAutofit lnSpcReduction="10000"/>
          </a:bodyPr>
          <a:lstStyle/>
          <a:p>
            <a:r>
              <a:rPr lang="es-MX" sz="4400" dirty="0"/>
              <a:t>Distorsión en la percepción del tiempo</a:t>
            </a:r>
          </a:p>
          <a:p>
            <a:r>
              <a:rPr lang="es-MX" sz="4400" dirty="0"/>
              <a:t>Aislamiento</a:t>
            </a:r>
          </a:p>
          <a:p>
            <a:r>
              <a:rPr lang="es-MX" sz="4400" dirty="0"/>
              <a:t>Rompimiento de las rutinas</a:t>
            </a:r>
          </a:p>
          <a:p>
            <a:r>
              <a:rPr lang="es-MX" sz="4400" dirty="0"/>
              <a:t>Angustia</a:t>
            </a:r>
          </a:p>
          <a:p>
            <a:r>
              <a:rPr lang="es-MX" sz="4400" dirty="0"/>
              <a:t>Conductas de riesgo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61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F78F0C-E53D-4017-AA95-542E39BF4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Seis emociones básicas universales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3C51F8-BE7E-42B3-A229-ACFFC5FA3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257" y="1524000"/>
            <a:ext cx="10842172" cy="5138057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s-MX" sz="2700" b="1" dirty="0"/>
              <a:t>Asco</a:t>
            </a:r>
            <a:r>
              <a:rPr lang="es-MX" sz="2700" dirty="0"/>
              <a:t>, es la más desagradable, tiene una función protectora. No acercarse. Tener cuidado. </a:t>
            </a:r>
          </a:p>
          <a:p>
            <a:pPr>
              <a:buAutoNum type="arabicPeriod"/>
            </a:pPr>
            <a:r>
              <a:rPr lang="es-MX" sz="2700" b="1" dirty="0"/>
              <a:t>Miedo</a:t>
            </a:r>
            <a:r>
              <a:rPr lang="es-MX" sz="2700" dirty="0"/>
              <a:t>, emoción del peligro y la amenaza, es la que más presión interna produce y la que orgánicamente se aguanta menos en intensidad y en tiempo. Prepara para la lucha o huida. Busca reorganizar el ambiente. Mientras que el pánico es inapropiado, excesivo, desproporcionado, irracional y contagioso. </a:t>
            </a:r>
          </a:p>
          <a:p>
            <a:pPr>
              <a:buAutoNum type="arabicPeriod"/>
            </a:pPr>
            <a:r>
              <a:rPr lang="es-MX" sz="2700" b="1" dirty="0"/>
              <a:t>Tristeza</a:t>
            </a:r>
            <a:r>
              <a:rPr lang="es-MX" sz="2700" dirty="0"/>
              <a:t>, emoción de la pena, de la pérdida y del daño. Su elaboración es vital para evitar el pesimismo y la soledad. Aunque nos hace más creativos y sensibles. </a:t>
            </a:r>
          </a:p>
          <a:p>
            <a:pPr>
              <a:buAutoNum type="arabicPeriod"/>
            </a:pPr>
            <a:endParaRPr lang="es-MX" dirty="0"/>
          </a:p>
          <a:p>
            <a:pPr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9650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865A0C-B7BF-48DD-9153-6192C851B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868" y="306333"/>
            <a:ext cx="8911687" cy="1280890"/>
          </a:xfrm>
        </p:spPr>
        <p:txBody>
          <a:bodyPr/>
          <a:lstStyle/>
          <a:p>
            <a:r>
              <a:rPr lang="es-MX" b="1" dirty="0"/>
              <a:t>Seis emociones básicas universales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DC41A0-9704-41C9-8228-919A4379F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445" y="1587223"/>
            <a:ext cx="10251167" cy="4323999"/>
          </a:xfrm>
        </p:spPr>
        <p:txBody>
          <a:bodyPr>
            <a:noAutofit/>
          </a:bodyPr>
          <a:lstStyle/>
          <a:p>
            <a:r>
              <a:rPr lang="es-MX" sz="2800" b="1" dirty="0"/>
              <a:t>Sorpresa</a:t>
            </a:r>
            <a:r>
              <a:rPr lang="es-MX" sz="2800" dirty="0"/>
              <a:t>, emoción neutra y breve porque precede a alguna otra emoción con carga: alegría, miedo, tristeza. Es la emoción del sobresalto, del darnos cuenta. </a:t>
            </a:r>
          </a:p>
          <a:p>
            <a:r>
              <a:rPr lang="es-MX" sz="2800" b="1" dirty="0"/>
              <a:t>Alegría</a:t>
            </a:r>
            <a:r>
              <a:rPr lang="es-MX" sz="2800" dirty="0"/>
              <a:t>, emoción de la sonrisa y del bienestar. Suele acompañarse de una gran carga de energía, es contagiosa, hay que buscar manifestarla, genera optimismo. </a:t>
            </a:r>
          </a:p>
          <a:p>
            <a:r>
              <a:rPr lang="es-MX" sz="2800" b="1" dirty="0"/>
              <a:t>Ira</a:t>
            </a:r>
            <a:r>
              <a:rPr lang="es-MX" sz="2800" dirty="0"/>
              <a:t>. Genera fuerza y también destrucción, es precursora de la frustración. Busca atacar</a:t>
            </a:r>
          </a:p>
        </p:txBody>
      </p:sp>
    </p:spTree>
    <p:extLst>
      <p:ext uri="{BB962C8B-B14F-4D97-AF65-F5344CB8AC3E}">
        <p14:creationId xmlns:p14="http://schemas.microsoft.com/office/powerpoint/2010/main" val="124347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98A1D-5D99-4C40-9AB0-37366B17D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/>
          <a:lstStyle/>
          <a:p>
            <a:r>
              <a:rPr lang="es-MX" b="1" dirty="0"/>
              <a:t>COVID 19, efectos del distrés en la salud física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582622-0B2E-4CEA-ACCE-5D50AB67F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9" y="1587223"/>
            <a:ext cx="10668000" cy="4964444"/>
          </a:xfrm>
        </p:spPr>
        <p:txBody>
          <a:bodyPr>
            <a:noAutofit/>
          </a:bodyPr>
          <a:lstStyle/>
          <a:p>
            <a:r>
              <a:rPr lang="es-MX" sz="2800" dirty="0"/>
              <a:t>Dolor de cabeza (tensional)</a:t>
            </a:r>
          </a:p>
          <a:p>
            <a:r>
              <a:rPr lang="es-MX" sz="2800" dirty="0"/>
              <a:t>Tensión osteomuscular</a:t>
            </a:r>
          </a:p>
          <a:p>
            <a:r>
              <a:rPr lang="es-MX" sz="2800" dirty="0"/>
              <a:t>Bruxismo</a:t>
            </a:r>
          </a:p>
          <a:p>
            <a:r>
              <a:rPr lang="es-MX" sz="2800" dirty="0"/>
              <a:t>Gastritis</a:t>
            </a:r>
          </a:p>
          <a:p>
            <a:r>
              <a:rPr lang="es-MX" sz="2800" dirty="0"/>
              <a:t>Colitis</a:t>
            </a:r>
          </a:p>
          <a:p>
            <a:r>
              <a:rPr lang="es-MX" sz="2800" dirty="0"/>
              <a:t>Hipertensión arterial</a:t>
            </a:r>
          </a:p>
          <a:p>
            <a:r>
              <a:rPr lang="es-MX" sz="2800" dirty="0"/>
              <a:t>Enfermedad cardiovascular</a:t>
            </a:r>
          </a:p>
          <a:p>
            <a:r>
              <a:rPr lang="es-MX" sz="2800" dirty="0"/>
              <a:t>Enfermedades metabólicas, resistencia a la insulina, diabetes</a:t>
            </a:r>
          </a:p>
        </p:txBody>
      </p:sp>
    </p:spTree>
    <p:extLst>
      <p:ext uri="{BB962C8B-B14F-4D97-AF65-F5344CB8AC3E}">
        <p14:creationId xmlns:p14="http://schemas.microsoft.com/office/powerpoint/2010/main" val="997502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6FE45-B588-4288-A84F-1149884E5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152400"/>
            <a:ext cx="8911687" cy="834575"/>
          </a:xfrm>
        </p:spPr>
        <p:txBody>
          <a:bodyPr/>
          <a:lstStyle/>
          <a:p>
            <a:r>
              <a:rPr lang="es-MX" b="1" dirty="0"/>
              <a:t>Inventario de emociones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C62BD3-6ED3-48D7-AAAE-B443C9257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986975"/>
            <a:ext cx="11168743" cy="571862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300" dirty="0"/>
              <a:t>Aburrimiento, aflicción, agotamiento, agresividad, alegría, alivio, amor, angustia, ánimo, ansiedad, aprecio, arrepentimiento, cansancio, confusión, culpabilidad, curiosidad, debilidad, decisión, depresión, desamparo, desánimo, desasosiego, desazón, desconfianza, desdicha, abatimiento, determinación, desilusión, disgusto, encanto, energía, enfado, enojo, dolor, envidia, esperanza, excitación, fastidio, cariño, felicidad, frustración, hostilidad, impotencia, indecisión, inquietud, inspiración, ira, irritación, lástima, miedo, optimismo, cautela, orgullo, paz, pena, perplejidad, pesimismo, confianza, rabia, rebeldía, relación, satisfacción, seguridad, sentirse capaz, celos, sentirse dominado, sentirse herido, interés, soledad, sorpresa, susto, temor, tensión, timidez, tranquilidad, tristeza, vergüenza. </a:t>
            </a:r>
          </a:p>
        </p:txBody>
      </p:sp>
    </p:spTree>
    <p:extLst>
      <p:ext uri="{BB962C8B-B14F-4D97-AF65-F5344CB8AC3E}">
        <p14:creationId xmlns:p14="http://schemas.microsoft.com/office/powerpoint/2010/main" val="3828457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6B43F4-5B03-4AA6-AB08-5AEC29B6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868" y="306333"/>
            <a:ext cx="8911687" cy="869324"/>
          </a:xfrm>
        </p:spPr>
        <p:txBody>
          <a:bodyPr/>
          <a:lstStyle/>
          <a:p>
            <a:r>
              <a:rPr lang="es-MX" b="1" dirty="0"/>
              <a:t>Recomendaciones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F2BA5B-7513-49BB-AD09-8697BB684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445" y="1175657"/>
            <a:ext cx="10251167" cy="5376010"/>
          </a:xfrm>
        </p:spPr>
        <p:txBody>
          <a:bodyPr>
            <a:normAutofit lnSpcReduction="10000"/>
          </a:bodyPr>
          <a:lstStyle/>
          <a:p>
            <a:r>
              <a:rPr lang="es-MX" sz="2700" dirty="0"/>
              <a:t>Reducir el estrés</a:t>
            </a:r>
          </a:p>
          <a:p>
            <a:r>
              <a:rPr lang="es-MX" sz="2700" dirty="0"/>
              <a:t>Dominar técnicas de autorregulación, ej.: respiración, reconfiguración cognitiva</a:t>
            </a:r>
          </a:p>
          <a:p>
            <a:r>
              <a:rPr lang="es-MX" sz="2700" dirty="0"/>
              <a:t>Tomar pausas de descanso, cuidar la alimentación, hacer ejercicio</a:t>
            </a:r>
          </a:p>
          <a:p>
            <a:r>
              <a:rPr lang="es-MX" sz="2700" dirty="0"/>
              <a:t>Realizar actividades de entretenimiento, alimentar el humor (libera tensión) </a:t>
            </a:r>
          </a:p>
          <a:p>
            <a:r>
              <a:rPr lang="es-MX" sz="2700" dirty="0"/>
              <a:t>Contar con un catálogo de instituciones gubernamentales de apoyo para facilitar los datos.</a:t>
            </a:r>
          </a:p>
          <a:p>
            <a:r>
              <a:rPr lang="es-MX" sz="2700" dirty="0"/>
              <a:t>Buscar recursos de apoyo en Internet para los padres/madres, cortos, ligeros y altamente didácticos. </a:t>
            </a:r>
          </a:p>
          <a:p>
            <a:r>
              <a:rPr lang="es-MX" sz="2700" dirty="0"/>
              <a:t>Un día a la vez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2819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45A99-228E-40BF-AB42-8C8FD8DD7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/>
              <a:t>Recomendaciones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CB0B02-5F8D-4EC5-965C-CFF371DA5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86" y="1905000"/>
            <a:ext cx="10045926" cy="4735286"/>
          </a:xfrm>
        </p:spPr>
        <p:txBody>
          <a:bodyPr>
            <a:noAutofit/>
          </a:bodyPr>
          <a:lstStyle/>
          <a:p>
            <a:r>
              <a:rPr lang="es-MX" sz="3200" dirty="0"/>
              <a:t>Abrazar nuestra condición de vida</a:t>
            </a:r>
          </a:p>
          <a:p>
            <a:r>
              <a:rPr lang="es-MX" sz="3200" dirty="0"/>
              <a:t>Redes de apoyo entre colegas</a:t>
            </a:r>
          </a:p>
          <a:p>
            <a:r>
              <a:rPr lang="es-MX" sz="3200" dirty="0"/>
              <a:t>Alentar la confianza en nuestros alumnos/as</a:t>
            </a:r>
          </a:p>
          <a:p>
            <a:r>
              <a:rPr lang="es-MX" sz="3200" dirty="0"/>
              <a:t>Personalizar las relaciones con ellos/as</a:t>
            </a:r>
          </a:p>
          <a:p>
            <a:r>
              <a:rPr lang="es-MX" sz="3200" dirty="0"/>
              <a:t>Ser cálidos y firmes </a:t>
            </a:r>
          </a:p>
          <a:p>
            <a:r>
              <a:rPr lang="es-MX" sz="3200" dirty="0"/>
              <a:t>Enseñarles a respirar a conocer sus emociones</a:t>
            </a:r>
          </a:p>
          <a:p>
            <a:r>
              <a:rPr lang="es-MX" sz="3200" dirty="0"/>
              <a:t>Incentivar a los padres/madres</a:t>
            </a:r>
          </a:p>
        </p:txBody>
      </p:sp>
    </p:spTree>
    <p:extLst>
      <p:ext uri="{BB962C8B-B14F-4D97-AF65-F5344CB8AC3E}">
        <p14:creationId xmlns:p14="http://schemas.microsoft.com/office/powerpoint/2010/main" val="2277402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ED2BC-F427-4A20-8791-9E6EFF334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313" y="308424"/>
            <a:ext cx="8911687" cy="954319"/>
          </a:xfrm>
        </p:spPr>
        <p:txBody>
          <a:bodyPr>
            <a:normAutofit/>
          </a:bodyPr>
          <a:lstStyle/>
          <a:p>
            <a:r>
              <a:rPr lang="es-MX" sz="3800" b="1" dirty="0"/>
              <a:t>Evitar el  </a:t>
            </a:r>
            <a:r>
              <a:rPr lang="es-MX" sz="3800" b="1" i="1" dirty="0"/>
              <a:t>burnout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752795-48E3-49B4-9D4E-E68D30D1F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89314"/>
            <a:ext cx="9980612" cy="43219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900" b="1" dirty="0"/>
              <a:t>Agotamiento emocional</a:t>
            </a:r>
            <a:r>
              <a:rPr lang="es-MX" sz="2900" dirty="0"/>
              <a:t>, cansancio y sensaciones negativas</a:t>
            </a:r>
          </a:p>
          <a:p>
            <a:pPr>
              <a:lnSpc>
                <a:spcPct val="150000"/>
              </a:lnSpc>
            </a:pPr>
            <a:r>
              <a:rPr lang="es-MX" sz="2900" b="1" dirty="0"/>
              <a:t>Despersonalización</a:t>
            </a:r>
            <a:r>
              <a:rPr lang="es-MX" sz="2900" dirty="0"/>
              <a:t>, desinterés, pérdida de empatía, extrañamiento del sí mismo</a:t>
            </a:r>
          </a:p>
          <a:p>
            <a:pPr>
              <a:lnSpc>
                <a:spcPct val="150000"/>
              </a:lnSpc>
            </a:pPr>
            <a:r>
              <a:rPr lang="es-MX" sz="2900" b="1" dirty="0"/>
              <a:t>Pérdida de la realización personal y del sentido de vida</a:t>
            </a:r>
          </a:p>
        </p:txBody>
      </p:sp>
    </p:spTree>
    <p:extLst>
      <p:ext uri="{BB962C8B-B14F-4D97-AF65-F5344CB8AC3E}">
        <p14:creationId xmlns:p14="http://schemas.microsoft.com/office/powerpoint/2010/main" val="1630517060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237</TotalTime>
  <Words>1093</Words>
  <Application>Microsoft Office PowerPoint</Application>
  <PresentationFormat>Panorámica</PresentationFormat>
  <Paragraphs>94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Espiral</vt:lpstr>
      <vt:lpstr>EL IMPACTO SOCIOEMOCIONAL DE LA PANDEMIA EN EDUCACION BÁSICA DESDE LOS DOCENTES </vt:lpstr>
      <vt:lpstr>El impacto del COVID 19</vt:lpstr>
      <vt:lpstr>Seis emociones básicas universales</vt:lpstr>
      <vt:lpstr>Seis emociones básicas universales</vt:lpstr>
      <vt:lpstr>COVID 19, efectos del distrés en la salud física </vt:lpstr>
      <vt:lpstr>Inventario de emociones</vt:lpstr>
      <vt:lpstr>Recomendaciones</vt:lpstr>
      <vt:lpstr>Recomendaciones</vt:lpstr>
      <vt:lpstr>Evitar el  burnout</vt:lpstr>
      <vt:lpstr>Conducta en eustrés y distrés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Lp Top HP</dc:creator>
  <cp:lastModifiedBy>Leonor Guadalupe Delgadillo Guzman</cp:lastModifiedBy>
  <cp:revision>22</cp:revision>
  <dcterms:created xsi:type="dcterms:W3CDTF">2020-09-18T20:28:47Z</dcterms:created>
  <dcterms:modified xsi:type="dcterms:W3CDTF">2020-09-19T03:16:00Z</dcterms:modified>
</cp:coreProperties>
</file>