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8" r:id="rId5"/>
    <p:sldId id="287" r:id="rId6"/>
    <p:sldId id="257" r:id="rId7"/>
    <p:sldId id="28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6" r:id="rId35"/>
  </p:sldIdLst>
  <p:sldSz cx="12192000" cy="6858000"/>
  <p:notesSz cx="6888163" cy="100187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61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371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367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361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768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03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6090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55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9701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14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290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31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31714-F9E4-442C-A1B9-45B643140481}" type="datetimeFigureOut">
              <a:rPr lang="es-MX" smtClean="0"/>
              <a:t>04/05/2022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39F68-E368-4CF8-A48A-2F827BC8BF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601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pal.org/es/enfoques/inclusion-social-economica-politica-personas-mayores#:~:text=La%20inclusi%C3%B3n%20social%20asegura%20que,se%20encuentran%20en%20su%20entorno." TargetMode="External"/><Relationship Id="rId2" Type="http://schemas.openxmlformats.org/officeDocument/2006/relationships/hyperlink" Target="http://www.conapred.org.mx/index.php?contenido=pagina&amp;id=432&amp;id_opcion=38&amp;op=5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edhnl.org.mx/imagenes/publicaciones/presentaciones/CEDHNL_VIISeminarioDHS/ModuloII/Grupos-en-situacion-de-vulnerabilidad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47935" y="2006080"/>
            <a:ext cx="9144000" cy="2222339"/>
          </a:xfrm>
        </p:spPr>
        <p:txBody>
          <a:bodyPr/>
          <a:lstStyle/>
          <a:p>
            <a:r>
              <a:rPr lang="es-MX" b="1" dirty="0" smtClean="0"/>
              <a:t>GRUPOS VULNERABLES E INCLUSIÓN SOCIAL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51992" y="4809168"/>
            <a:ext cx="9144000" cy="1655762"/>
          </a:xfrm>
        </p:spPr>
        <p:txBody>
          <a:bodyPr/>
          <a:lstStyle/>
          <a:p>
            <a:r>
              <a:rPr lang="es-MX" dirty="0" smtClean="0"/>
              <a:t>DRA. LEONOR GUADALUPE DELGADILLO GUZMÁN</a:t>
            </a:r>
          </a:p>
          <a:p>
            <a:endParaRPr lang="es-MX" dirty="0"/>
          </a:p>
          <a:p>
            <a:r>
              <a:rPr lang="es-MX" dirty="0" smtClean="0"/>
              <a:t>Mayo, 2022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77" y="597450"/>
            <a:ext cx="25336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55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Datos                                  Pueblos indígenas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De la población que habla una lengua indígena y que oscila entre los 6 y 14 años de edad, el 92.7% asiste a la escuela, 93.1% son hombres y 92.3% son mujeres. Entre 2011 y 2016, el CONAPRED tuvo 76 expedientes de presuntos actos de discriminación hacia personas indígenas.</a:t>
            </a:r>
            <a:br>
              <a:rPr lang="es-MX" dirty="0" smtClean="0"/>
            </a:br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213" y="4373134"/>
            <a:ext cx="4224824" cy="236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5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MIGRANTES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7478" y="2506662"/>
            <a:ext cx="11501120" cy="3884807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280 mil personas es el saldo neto migratorio de México en 2016; 326 mil personas, el estimado para 2030; 0.84% de la población nacional que vive en México, nació en otro país;  4 de cada 10 personas en México nacieron en otro país; 12 millones de personas, es el estimado de mexicanos y mexicanas que residen en el exterior; ; 95% de las personas que residen en otro país se encuentran en Estados Unidos;  9 de cada 10 mujeres emigran para reunirse con un familiar, trabajar o estudiar.</a:t>
            </a:r>
          </a:p>
          <a:p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3" y="123030"/>
            <a:ext cx="3439205" cy="24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80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225073" cy="810532"/>
          </a:xfrm>
        </p:spPr>
        <p:txBody>
          <a:bodyPr/>
          <a:lstStyle/>
          <a:p>
            <a:r>
              <a:rPr lang="es-MX" b="1" dirty="0" smtClean="0"/>
              <a:t>PERSONAS MIGRANTES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4320" y="2011680"/>
            <a:ext cx="11643360" cy="4632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000" dirty="0" smtClean="0"/>
              <a:t>8 de cada 10 hombres emigra para buscar trabajo; 84.1% de las y los migrantes de retorno carece de servicios de salud; 35,704 es el número de niñas y niños presentados ante el Instituto Nacional de Migración; 13,730 niñas y niños migrantes no acompañados de 0 a 11 años en 2015;  60% de los 1800 refugiados que vivía en México en 2013 provienen de Guatemala, Salvador y Honduras; 90.1% de las personas migrantes procedentes de Guatemala reportaron que sus derechos no se respetaron debido a su nacionalidad; 36 expedientes calificó CONAPRED como presuntos actos de discriminación relacionados con personas migrantes entre 2011 y 2016; Una quinta parte de la población mexicana considera que los extranjeros debilitan “nuestras costumbres y tradiciones”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242" y="161633"/>
            <a:ext cx="3196190" cy="185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944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CON DISCAPACIDAD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5576" y="1427584"/>
            <a:ext cx="9610530" cy="5365102"/>
          </a:xfrm>
        </p:spPr>
        <p:txBody>
          <a:bodyPr>
            <a:normAutofit/>
          </a:bodyPr>
          <a:lstStyle/>
          <a:p>
            <a:pPr fontAlgn="base"/>
            <a:r>
              <a:rPr lang="es-MX" dirty="0"/>
              <a:t>6.6% de la población mexicana tiene algún tipo de </a:t>
            </a:r>
            <a:r>
              <a:rPr lang="es-MX" dirty="0" smtClean="0"/>
              <a:t>discapacidad.</a:t>
            </a:r>
            <a:endParaRPr lang="es-MX" dirty="0"/>
          </a:p>
          <a:p>
            <a:pPr algn="just" fontAlgn="base"/>
            <a:r>
              <a:rPr lang="es-MX" dirty="0"/>
              <a:t>Tipo de discapacidad más frecuente</a:t>
            </a:r>
            <a:r>
              <a:rPr lang="es-MX" dirty="0" smtClean="0"/>
              <a:t>:; 57.5</a:t>
            </a:r>
            <a:r>
              <a:rPr lang="es-MX" dirty="0"/>
              <a:t>% Dificultades para </a:t>
            </a:r>
            <a:r>
              <a:rPr lang="es-MX" dirty="0" smtClean="0"/>
              <a:t>caminar; 32.5</a:t>
            </a:r>
            <a:r>
              <a:rPr lang="es-MX" dirty="0"/>
              <a:t>% Dificultades para </a:t>
            </a:r>
            <a:r>
              <a:rPr lang="es-MX" dirty="0" smtClean="0"/>
              <a:t>ver; 16.5</a:t>
            </a:r>
            <a:r>
              <a:rPr lang="es-MX" dirty="0"/>
              <a:t>% Dificultades para </a:t>
            </a:r>
            <a:r>
              <a:rPr lang="es-MX" dirty="0" smtClean="0"/>
              <a:t>oír; 8.6</a:t>
            </a:r>
            <a:r>
              <a:rPr lang="es-MX" dirty="0"/>
              <a:t>% Dificultades para hablar o </a:t>
            </a:r>
            <a:r>
              <a:rPr lang="es-MX" dirty="0" smtClean="0"/>
              <a:t>comunicarse; 8.1</a:t>
            </a:r>
            <a:r>
              <a:rPr lang="es-MX" dirty="0"/>
              <a:t>% Dificultades </a:t>
            </a:r>
            <a:r>
              <a:rPr lang="es-MX" dirty="0" smtClean="0"/>
              <a:t>mentales; 7.9</a:t>
            </a:r>
            <a:r>
              <a:rPr lang="es-MX" dirty="0"/>
              <a:t>% Atender el cuidado </a:t>
            </a:r>
            <a:r>
              <a:rPr lang="es-MX" dirty="0" smtClean="0"/>
              <a:t>personal; 6.5</a:t>
            </a:r>
            <a:r>
              <a:rPr lang="es-MX" dirty="0"/>
              <a:t>% Poner </a:t>
            </a:r>
            <a:r>
              <a:rPr lang="es-MX" dirty="0" smtClean="0"/>
              <a:t>atención. Las </a:t>
            </a:r>
            <a:r>
              <a:rPr lang="es-MX" dirty="0"/>
              <a:t>causas por discapacidad</a:t>
            </a:r>
            <a:r>
              <a:rPr lang="es-MX" dirty="0" smtClean="0"/>
              <a:t>: 38.5</a:t>
            </a:r>
            <a:r>
              <a:rPr lang="es-MX" dirty="0"/>
              <a:t>% por enfermedades</a:t>
            </a:r>
            <a:r>
              <a:rPr lang="es-MX" dirty="0" smtClean="0"/>
              <a:t>,; 31</a:t>
            </a:r>
            <a:r>
              <a:rPr lang="es-MX" dirty="0"/>
              <a:t>% por edad </a:t>
            </a:r>
            <a:r>
              <a:rPr lang="es-MX" dirty="0" smtClean="0"/>
              <a:t>avanzada; 15</a:t>
            </a:r>
            <a:r>
              <a:rPr lang="es-MX" dirty="0"/>
              <a:t>% por enfermedades </a:t>
            </a:r>
            <a:r>
              <a:rPr lang="es-MX" dirty="0" smtClean="0"/>
              <a:t>congénitas; 12</a:t>
            </a:r>
            <a:r>
              <a:rPr lang="es-MX" dirty="0"/>
              <a:t>% por </a:t>
            </a:r>
            <a:r>
              <a:rPr lang="es-MX" dirty="0" smtClean="0"/>
              <a:t>accidentes; De </a:t>
            </a:r>
            <a:r>
              <a:rPr lang="es-MX" dirty="0"/>
              <a:t>las personas con discapacidad</a:t>
            </a:r>
            <a:r>
              <a:rPr lang="es-MX" dirty="0" smtClean="0"/>
              <a:t>:; 8 </a:t>
            </a:r>
            <a:r>
              <a:rPr lang="es-MX" dirty="0"/>
              <a:t>de cada 10 tiene más de 29 </a:t>
            </a:r>
            <a:r>
              <a:rPr lang="es-MX" dirty="0" smtClean="0"/>
              <a:t>años; 51.4</a:t>
            </a:r>
            <a:r>
              <a:rPr lang="es-MX" dirty="0"/>
              <a:t>% son adultas </a:t>
            </a:r>
            <a:r>
              <a:rPr lang="es-MX" dirty="0" smtClean="0"/>
              <a:t>mayores; 6 </a:t>
            </a:r>
            <a:r>
              <a:rPr lang="es-MX" dirty="0"/>
              <a:t>de cada 100 son niñas y niños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6106" y="1502229"/>
            <a:ext cx="2272530" cy="34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11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CON DISCAPACIDAD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2 de cada 100 son adolescentes y jóvenes; 4.1 millones vive en situación de pobreza; 12.7% se encuentra en pobreza extrema; Entre una y tres veces más alto es el gasto en los hogares donde habitan personas con discapacidad; 26.17 son las horas que se dedican al cuidado de personas con discapacidad, sin pago; 65.1% de las personas con discapacidad considera que no se respetan sus derechos (ENADIS; 2010)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907" y="4233197"/>
            <a:ext cx="3620571" cy="240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20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CON DISCAPACIDAD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621901"/>
            <a:ext cx="10515600" cy="3555061"/>
          </a:xfrm>
        </p:spPr>
        <p:txBody>
          <a:bodyPr/>
          <a:lstStyle/>
          <a:p>
            <a:r>
              <a:rPr lang="es-MX" dirty="0" smtClean="0"/>
              <a:t>Los principales problemas que enfrentan las personas con discapacidad son: Desempleo 27.4%; Discriminación 20.4%; Dificultades para ser autosuficiente 15.6%; Realizar actividades en el trabajo o la escuela 36.4%; 54.9% considera que sus ingresos no son suficientes; 78% piensa que es difícil recibir apoyos del gobierno; 60% considera que los servicios de salud recibidos no son suficientes; 1,129 es el número de expedientes que el CONAPRED calificó como presuntos actos de discriminación, entre 2011 y 2016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873" y="156368"/>
            <a:ext cx="3682773" cy="245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66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NIÑAS, NIÑOS Y ADOLESCENTES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3000" dirty="0" smtClean="0"/>
              <a:t>32.8 millones es el número de niñas, niños y adolescentes menores de 15 años en México; 21.4 millones vive en situación de pobreza (UNICEF-CONEVAL 2014); 1 de cada 9 se encuentra en pobreza extrema; 78.6% que habitan en hogares indígenas y 90.8% que habla una lengua indígena se encuentra en situación de pobreza; 23.3% es el porcentaje de la población menor a un año de edad y que carece de servicios de salud; 13.3% de menores de cinco años tiene baja talla.</a:t>
            </a:r>
          </a:p>
          <a:p>
            <a:endParaRPr lang="es-MX" dirty="0" smtClean="0"/>
          </a:p>
          <a:p>
            <a:r>
              <a:rPr lang="es-MX" dirty="0" smtClean="0"/>
              <a:t>(CONAPRED: UNICEF; 2015. CONAPRED; 2011. INEGI; 2015 Y 2014).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6916" y="168275"/>
            <a:ext cx="27622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98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NIÑAS, NIÑOS Y ADOLESCENTES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100" dirty="0" smtClean="0"/>
              <a:t>9.7% de niños y niñas menores de cinco años tiene sobrepeso; Una de cada cinco personas justifica golpear a las niñas y niños para disciplinarlos; 30% de niñas, niños y adolescentes ha sufrido acoso escolar, groserías y golpes.</a:t>
            </a:r>
          </a:p>
          <a:p>
            <a:endParaRPr lang="es-MX" sz="31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492" y="3785938"/>
            <a:ext cx="4124422" cy="274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34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NIÑAS, NIÑOS Y ADOLESCENTES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3520" y="1825625"/>
            <a:ext cx="1164336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sz="3000" dirty="0" smtClean="0"/>
              <a:t>Entre 2000 y 2012 la mortalidad por homicidio en la población de niñas y niños entre 0 y 17 años se duplicó de 1.7 muertes por cada 100 mil habitantes a 4 muertes por cada 100 mil; En 2010, 6.1 millones de niñas, niños y adolescentes no asistía a la escuela. En 2013, 40% de estudiantes de enseñanza primaria presentaba un logro académico insuficiente en español y matemáticas. 3% de personas encuestadas considera que las niñas, niños y adolescentes no tienen derechos por ser menores de edad. El CONAPRED ha recibido 515 quejas relacionadas con presuntos actos de discriminación hacia niñas y niños.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841" y="101600"/>
            <a:ext cx="26479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73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216" y="159853"/>
            <a:ext cx="10515600" cy="791870"/>
          </a:xfrm>
        </p:spPr>
        <p:txBody>
          <a:bodyPr/>
          <a:lstStyle/>
          <a:p>
            <a:r>
              <a:rPr lang="es-MX" b="1" dirty="0" smtClean="0"/>
              <a:t>MUJERES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065" y="1666152"/>
            <a:ext cx="11765902" cy="519184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Las mujeres representan el 51.4% de la población mexicana; 18.3 es el porcentaje de la brecha salarial entre hombres y mujeres; 45% de los puestos directivos en las escuelas está ocupado por hombres; 70% de la planta docente la conforman mujeres; 2.7% se refiere a los impactos positivos que puede genera la inclusión de las mujeres en el ámbito laboral, crecimiento económico y reducción de la pobreza. </a:t>
            </a:r>
          </a:p>
          <a:p>
            <a:pPr marL="0" indent="0" algn="just">
              <a:buNone/>
            </a:pPr>
            <a:r>
              <a:rPr lang="es-MX" dirty="0" smtClean="0"/>
              <a:t>La tasa de empleo de las mujeres es de 44.6%, 33.5 puntos porcentuales menos que los hombres. 63 de cada 100 mujeres de 15 y más años ha experimentado al menos un acto de violencia de cualquier tipo. De 2013 a 2014 fueron asesinadas siete mujeres diariamente en México. 63 de 100 personas que dedican tiempo a las tareas del hogar, no remuneradas, son mujeres. Las mujeres contribuyen con 86% del valor económico de la preparación no remunerada de alimentos.</a:t>
            </a:r>
          </a:p>
          <a:p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71" y="237293"/>
            <a:ext cx="2551534" cy="142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1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6516"/>
          </a:xfrm>
        </p:spPr>
        <p:txBody>
          <a:bodyPr/>
          <a:lstStyle/>
          <a:p>
            <a:r>
              <a:rPr lang="es-MX" b="1" dirty="0" smtClean="0"/>
              <a:t>LA DISCRIMINACIÓN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31642"/>
            <a:ext cx="10515600" cy="4945321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la negación del ejercicio igualitario de  libertades, derechos y oportunidades para que las personas tengan posibilidades iguales de realizar sus vidas.  Es decir, la discriminación excluye a quienes la sufren de las ventajas de la vida en sociedad, con la consecuencia de que éstas se distribuyen de forma desigual e injusta. La desigualdad en la distribución de derechos, libertades y otras ventajas de la vida en sociedad provoca a su vez que quienes son sujetos a ésta son cada vez más susceptibles de ver violados sus derechos en el futuro.</a:t>
            </a:r>
          </a:p>
          <a:p>
            <a:pPr fontAlgn="base"/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364" y="4579526"/>
            <a:ext cx="3739632" cy="209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23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MUJERES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6571" y="1936231"/>
            <a:ext cx="11448662" cy="4240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Las mujeres dedican: casi 30 horas semanales al cuidado de personas menores de 15 años; casi 27 horas semanales al cuidado de personas con enfermedades o discapacidad; 13 horas semanales al cuidado de integrantes del hogar de 5 años o menos; casi 18 horas a la semana al cuidado de las personas de 60 y más años; 4 de cada 10 mujeres en México ha experimentado humillaciones, menosprecios, encierros, entre otras; la pareja de 7 de cada 100 mujeres les ha exigido o las ha obligado a tener relaciones sexuales o hacer cosas que no les gustan; 7 de cada 100 mujeres asesinadas en 2013 eran niñas de 0 a 14 años; 32 de cada 100 mujeres murieron por agresiones como ahorcamiento, estrangulamiento, etc., en 2013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845" y="119580"/>
            <a:ext cx="3269991" cy="183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59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MUJERES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3000" dirty="0" smtClean="0"/>
              <a:t>1 de 4 niñas sufre abuso sexual antes de cumplir 18 años; 6 de 10 abusos sexuales son cometidos por familiares o conocidos. En 2010, 56% de las mujeres coincidió en que en México no son respetados sus derechos; 1,726 son las quejas presentadas por mujeres que el CONAPRED ha recibido, entre 2011 y 2016; 73% de esas quejas son por actos de discriminación laboral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144" y="4487803"/>
            <a:ext cx="3266006" cy="217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37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/>
              <a:t>ORIENTACIÓN SEXUAL, CARACTERÍSITICAS SEXUALES E IDENTIDAD Y EXPRESIÓN DE GÉNERO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4522" y="1825625"/>
            <a:ext cx="10859278" cy="435133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s-MX" sz="3000" dirty="0"/>
              <a:t>229 mil 473 hogares eran liderados por parejas del mismo sexo en </a:t>
            </a:r>
            <a:r>
              <a:rPr lang="es-MX" sz="3000" dirty="0" smtClean="0"/>
              <a:t>2010; 11.5</a:t>
            </a:r>
            <a:r>
              <a:rPr lang="es-MX" sz="3000" dirty="0"/>
              <a:t>% de los hogares están encabezados por </a:t>
            </a:r>
            <a:r>
              <a:rPr lang="es-MX" sz="3000" dirty="0" smtClean="0"/>
              <a:t>jóvenes; 3,886 </a:t>
            </a:r>
            <a:r>
              <a:rPr lang="es-MX" sz="3000" dirty="0"/>
              <a:t>parejas de hombres contrajeron </a:t>
            </a:r>
            <a:r>
              <a:rPr lang="es-MX" sz="3000" dirty="0" smtClean="0"/>
              <a:t>matrimonio; 3</a:t>
            </a:r>
            <a:r>
              <a:rPr lang="es-MX" sz="3000" dirty="0"/>
              <a:t>, 273 parejas mujeres contrajeron </a:t>
            </a:r>
            <a:r>
              <a:rPr lang="es-MX" sz="3000" dirty="0" smtClean="0"/>
              <a:t>matrimonio. Cuatro </a:t>
            </a:r>
            <a:r>
              <a:rPr lang="es-MX" sz="3000" dirty="0"/>
              <a:t>de cada diez personas no estarían dispuestas a que en su casa viviera un homosexual o lesbiana (ENADIS, 2010)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374" y="3870624"/>
            <a:ext cx="3688703" cy="283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0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31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ORIENTACIÓN SEXUAL, CARACTERÍSITICAS SEXUALES E IDENTIDAD Y EXPRESIÓN DE GÉNERO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18254"/>
            <a:ext cx="10515600" cy="4758709"/>
          </a:xfrm>
        </p:spPr>
        <p:txBody>
          <a:bodyPr/>
          <a:lstStyle/>
          <a:p>
            <a:pPr marL="0" indent="0" algn="just">
              <a:buNone/>
            </a:pPr>
            <a:r>
              <a:rPr lang="es-MX" sz="3000" dirty="0" smtClean="0"/>
              <a:t>43% de las personas lesbianas, homosexuales y bisexuales considera intolerante a la policía mexicana. Una cuarta parte de profesionistas del campo de la salud considera que la homosexualidad es causa del SIDA en México; 7 de 10 personas LGBTI se ha sentido discriminada en espacios educativos; 42% de mujeres </a:t>
            </a:r>
            <a:r>
              <a:rPr lang="es-MX" sz="3000" dirty="0" err="1" smtClean="0"/>
              <a:t>trans</a:t>
            </a:r>
            <a:r>
              <a:rPr lang="es-MX" sz="3000" dirty="0" smtClean="0"/>
              <a:t>, 38% de hombres </a:t>
            </a:r>
            <a:r>
              <a:rPr lang="es-MX" sz="3000" dirty="0" err="1" smtClean="0"/>
              <a:t>trans</a:t>
            </a:r>
            <a:r>
              <a:rPr lang="es-MX" sz="3000" dirty="0" smtClean="0"/>
              <a:t> y 39% de mujeres lesbianas expresan haber sido víctimas de discriminación en el espacio público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727" y="4281196"/>
            <a:ext cx="2430722" cy="243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212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ORIENTACIÓN SEXUAL, CARACTERÍSITICAS SEXUALES E IDENTIDAD Y EXPRESIÓN DE GÉNERO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3200" dirty="0" smtClean="0"/>
              <a:t>841 son los casos que analizó el CONAPRED como presuntos actos de discriminación por orientación sexual, identidad y expresión de género o características sexuales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776" y="3293268"/>
            <a:ext cx="4843455" cy="301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26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7855"/>
          </a:xfrm>
        </p:spPr>
        <p:txBody>
          <a:bodyPr/>
          <a:lstStyle/>
          <a:p>
            <a:r>
              <a:rPr lang="es-MX" b="1" dirty="0" smtClean="0"/>
              <a:t>PERSONAS ADULTAS MAYORES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12981"/>
            <a:ext cx="10515600" cy="357449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s-MX" sz="3000" dirty="0"/>
              <a:t>7.2% de mexicanas y mexicanos son adultas mayores, 65 o más años de </a:t>
            </a:r>
            <a:r>
              <a:rPr lang="es-MX" sz="3000" dirty="0" smtClean="0"/>
              <a:t>edad; 47.4</a:t>
            </a:r>
            <a:r>
              <a:rPr lang="es-MX" sz="3000" dirty="0"/>
              <a:t>% de las personas con discapacidad tienen 65 o más </a:t>
            </a:r>
            <a:r>
              <a:rPr lang="es-MX" sz="3000" dirty="0" smtClean="0"/>
              <a:t>años; 4.2 </a:t>
            </a:r>
            <a:r>
              <a:rPr lang="es-MX" sz="3000" dirty="0"/>
              <a:t>millones de las personas adultas mayores están en situación de </a:t>
            </a:r>
            <a:r>
              <a:rPr lang="es-MX" sz="3000" dirty="0" smtClean="0"/>
              <a:t>pobreza; 8.5</a:t>
            </a:r>
            <a:r>
              <a:rPr lang="es-MX" sz="3000" dirty="0"/>
              <a:t>% están en pobreza </a:t>
            </a:r>
            <a:r>
              <a:rPr lang="es-MX" sz="3000" dirty="0" smtClean="0"/>
              <a:t>extrema; 53.6</a:t>
            </a:r>
            <a:r>
              <a:rPr lang="es-MX" sz="3000" dirty="0"/>
              <a:t>% de las personas adultas mayores tiene ingresos inferiores a la línea de bienestar </a:t>
            </a:r>
            <a:r>
              <a:rPr lang="es-MX" sz="3000" dirty="0" smtClean="0"/>
              <a:t>económico; 19.6</a:t>
            </a:r>
            <a:r>
              <a:rPr lang="es-MX" sz="3000" dirty="0"/>
              <a:t>% de las personas adultas mayores que hablan una lengua indígena no habla español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6" y="4139174"/>
            <a:ext cx="3606671" cy="239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ADULTAS MAYORES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es-MX" sz="3100" dirty="0" smtClean="0"/>
              <a:t>Del total de población de adultos mayores en México tienen carencia por: rezago educativo, 5.5 millones; acceso a servicios básicos en la vivienda, 2 millones; acceso a alimentación, 20%; acceso a la seguridad social, 17.2%; acceso a servicios de salud, 1.2 millones; por calidad y espacios en la vivienda, 0.7 millones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715" y="4086809"/>
            <a:ext cx="4231770" cy="222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82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ADULTAS MAYORES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s-MX" dirty="0" smtClean="0"/>
              <a:t>Tres principales problemas que enfrentan las personas adultas mayores: (ENADIS; 2010) 4 de cada 10, problemas económicos; casi 4 de cada 10, enfermedad, acceso a servicios de salud y medicamentos; casi 3 de cada 10, laborales; nueve de cada diez personas adultas mayores considera que para la gente de su edad es muy difícil conseguir trabajo</a:t>
            </a:r>
          </a:p>
          <a:p>
            <a:pPr marL="0" indent="0" algn="just" fontAlgn="base">
              <a:buNone/>
            </a:pPr>
            <a:r>
              <a:rPr lang="es-MX" dirty="0" smtClean="0"/>
              <a:t>146 expedientes calificó el CONAPRED como presuntos actos de discriminación relacionados con personas adultas mayores, entre 2011 y 2016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341" y="176213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28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PERSONAS JÓVENES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es-MX" dirty="0"/>
              <a:t>31.4% de la población nacional tiene entre 12 y 19 </a:t>
            </a:r>
            <a:r>
              <a:rPr lang="es-MX" dirty="0" smtClean="0"/>
              <a:t>años; 51.4</a:t>
            </a:r>
            <a:r>
              <a:rPr lang="es-MX" dirty="0"/>
              <a:t>% es mujer y 48.6% es </a:t>
            </a:r>
            <a:r>
              <a:rPr lang="es-MX" dirty="0" smtClean="0"/>
              <a:t>hombre; 51.3</a:t>
            </a:r>
            <a:r>
              <a:rPr lang="es-MX" dirty="0"/>
              <a:t>% es estudiante de tiempo </a:t>
            </a:r>
            <a:r>
              <a:rPr lang="es-MX" dirty="0" smtClean="0"/>
              <a:t>completo; 27.6</a:t>
            </a:r>
            <a:r>
              <a:rPr lang="es-MX" dirty="0"/>
              <a:t>% trabaja tiempo completo, 10.3% estudia y trabaja, 10.8% realiza otras o ninguna </a:t>
            </a:r>
            <a:r>
              <a:rPr lang="es-MX" dirty="0" smtClean="0"/>
              <a:t>actividad; 41.4</a:t>
            </a:r>
            <a:r>
              <a:rPr lang="es-MX" dirty="0"/>
              <a:t>% de la población de jóvenes que dejó de trabajar fue por motivos </a:t>
            </a:r>
            <a:r>
              <a:rPr lang="es-MX" dirty="0" smtClean="0"/>
              <a:t>económicos; 18.9</a:t>
            </a:r>
            <a:r>
              <a:rPr lang="es-MX" dirty="0"/>
              <a:t>% de los embarazos registrados se dio entre adolescentes de 15 a 19 años, entre 2008 y </a:t>
            </a:r>
            <a:r>
              <a:rPr lang="es-MX" dirty="0" smtClean="0"/>
              <a:t>2011; 17.5 </a:t>
            </a:r>
            <a:r>
              <a:rPr lang="es-MX" dirty="0"/>
              <a:t>millones de personas jóvenes está en situación de pobreza, 9.7% se encuentra en pobreza </a:t>
            </a:r>
            <a:r>
              <a:rPr lang="es-MX" dirty="0" smtClean="0"/>
              <a:t>extrema; 19.7 </a:t>
            </a:r>
            <a:r>
              <a:rPr lang="es-MX" dirty="0"/>
              <a:t>millones tienen ingresos menores a la línea de bienestar económico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290" y="139960"/>
            <a:ext cx="2692130" cy="165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75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22529"/>
            <a:ext cx="10515600" cy="1006475"/>
          </a:xfrm>
        </p:spPr>
        <p:txBody>
          <a:bodyPr/>
          <a:lstStyle/>
          <a:p>
            <a:r>
              <a:rPr lang="es-MX" b="1" dirty="0" smtClean="0"/>
              <a:t>PERSONAS JÓVENES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17037"/>
            <a:ext cx="10515600" cy="4189445"/>
          </a:xfrm>
        </p:spPr>
        <p:txBody>
          <a:bodyPr/>
          <a:lstStyle/>
          <a:p>
            <a:pPr algn="just" fontAlgn="base"/>
            <a:r>
              <a:rPr lang="es-MX" dirty="0" smtClean="0"/>
              <a:t>Carencias: 67.3% por acceso a seguridad social; 9.1 millones por acceso a alimentación; 8.2 millones por acceso a servicios básicos en la vivienda; 8.3 millones por acceso a servicios de salud; 13.8% por calidad y espacios en vivienda; 5.1 millones en rezago educativo</a:t>
            </a:r>
          </a:p>
          <a:p>
            <a:pPr algn="just" fontAlgn="base"/>
            <a:r>
              <a:rPr lang="es-MX" dirty="0" smtClean="0"/>
              <a:t>Más de seis de cada 10 personas creen que en México los derechos de las personas jóvenes se respetan muy poco o nada; 129 expedientes calificó el CONAPRED como presuntos actos de discriminación relacionados con personas jóvenes, entre 2011 y 2016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355" y="428887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0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LA DISCRIMINACIÓN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Así, cuando la discriminación se focaliza histórica y sistemáticamente en contra de personas pertenecientes a grupos específicos, se habla de grupos vulnerados que, al tener constantemente menores oportunidades y un acceso restringido a derechos, se encuentran en una situación de desventaja con respecto al resto de la sociedad. 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19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DE OCTUBRE: DÍA NACIONAL CONTRA LA DISCRIMINACIÓN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014" y="4348396"/>
            <a:ext cx="2791797" cy="235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376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PUEBLOS Y COMUNIDADES AFROAMEXICANAS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1.16% del total de la población se auto-identifica como </a:t>
            </a:r>
            <a:r>
              <a:rPr lang="es-MX" dirty="0" err="1" smtClean="0"/>
              <a:t>afromexicanas</a:t>
            </a:r>
            <a:endParaRPr lang="es-MX" dirty="0" smtClean="0"/>
          </a:p>
          <a:p>
            <a:pPr algn="just"/>
            <a:r>
              <a:rPr lang="es-MX" dirty="0" smtClean="0"/>
              <a:t>17.7% no está afiliado a instituciones de salud</a:t>
            </a:r>
          </a:p>
          <a:p>
            <a:pPr algn="just"/>
            <a:r>
              <a:rPr lang="es-MX" dirty="0" smtClean="0"/>
              <a:t>97% de la población afrodescendiente, entre 6 y 14 años, asiste a la escuela</a:t>
            </a:r>
          </a:p>
          <a:p>
            <a:pPr algn="just"/>
            <a:r>
              <a:rPr lang="es-MX" dirty="0" smtClean="0"/>
              <a:t>28 casos calificó el CONAPRED como presuntos actos de discriminación hacia personas afrodescendientes, entre 2011 y 2016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987" y="4675317"/>
            <a:ext cx="3111760" cy="211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550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DISCRIMINACIÓN POR RAZONES SOCIOECONÓMICAS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fontAlgn="base"/>
            <a:r>
              <a:rPr lang="es-MX" dirty="0" smtClean="0"/>
              <a:t>46.2% de la población total del país está en condición de pobreza</a:t>
            </a:r>
          </a:p>
          <a:p>
            <a:pPr algn="just" fontAlgn="base"/>
            <a:r>
              <a:rPr lang="es-MX" dirty="0" smtClean="0"/>
              <a:t>11.4 millones de personas viven en pobreza extrema</a:t>
            </a:r>
          </a:p>
          <a:p>
            <a:pPr algn="just" fontAlgn="base"/>
            <a:r>
              <a:rPr lang="es-MX" dirty="0" smtClean="0"/>
              <a:t>63.8 millones de personas perciben ingresos menores a la línea del bienestar económico</a:t>
            </a:r>
          </a:p>
          <a:p>
            <a:pPr algn="just" fontAlgn="base"/>
            <a:r>
              <a:rPr lang="es-MX" dirty="0" smtClean="0"/>
              <a:t>58.5% de la población total carece de acceso a la seguridad social</a:t>
            </a:r>
          </a:p>
          <a:p>
            <a:pPr algn="just" fontAlgn="base"/>
            <a:r>
              <a:rPr lang="es-MX" dirty="0" smtClean="0"/>
              <a:t>23.4% carece de acceso a la alimentación</a:t>
            </a:r>
          </a:p>
          <a:p>
            <a:pPr algn="just" fontAlgn="base"/>
            <a:r>
              <a:rPr lang="es-MX" dirty="0" smtClean="0"/>
              <a:t>21.2% por acceso a servicios básicos en la vivienda</a:t>
            </a:r>
          </a:p>
          <a:p>
            <a:pPr algn="just" fontAlgn="base"/>
            <a:r>
              <a:rPr lang="es-MX" dirty="0" smtClean="0"/>
              <a:t>18.2% tiene carencia por acceso a servicios de salud</a:t>
            </a:r>
          </a:p>
          <a:p>
            <a:pPr algn="just" fontAlgn="base"/>
            <a:r>
              <a:rPr lang="es-MX" dirty="0" smtClean="0"/>
              <a:t>12.3% tiene carencia por calidad y espacios en la vivienda</a:t>
            </a:r>
          </a:p>
          <a:p>
            <a:pPr algn="just" fontAlgn="base"/>
            <a:r>
              <a:rPr lang="es-MX" dirty="0" smtClean="0"/>
              <a:t>18.7% se encuentra en rezago educativo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3371" y="4339283"/>
            <a:ext cx="2964315" cy="19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6539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TRABAJADORAS DEL HOGAR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es-MX" dirty="0" smtClean="0"/>
              <a:t>2.3 </a:t>
            </a:r>
            <a:r>
              <a:rPr lang="es-MX" dirty="0"/>
              <a:t>millones de personas se dedican al trabajo del hogar remunerado</a:t>
            </a:r>
          </a:p>
          <a:p>
            <a:pPr fontAlgn="base"/>
            <a:r>
              <a:rPr lang="es-MX" dirty="0"/>
              <a:t>95% de las personas que se dedican al trabajo del hogar, son mujeres</a:t>
            </a:r>
          </a:p>
          <a:p>
            <a:pPr fontAlgn="base"/>
            <a:r>
              <a:rPr lang="es-MX" dirty="0"/>
              <a:t>74.9% de las mujeres trabajadoras del hogar percibe dos salarios mínimos o menos</a:t>
            </a:r>
          </a:p>
          <a:p>
            <a:pPr fontAlgn="base"/>
            <a:r>
              <a:rPr lang="es-MX" dirty="0"/>
              <a:t>96% no cuenta con contrato escrito que especifique sus actividades</a:t>
            </a:r>
          </a:p>
          <a:p>
            <a:pPr fontAlgn="base"/>
            <a:r>
              <a:rPr lang="es-MX" dirty="0"/>
              <a:t>Sólo 19.5% de las trabajadoras del hogar está afiliado al IMSS</a:t>
            </a:r>
          </a:p>
          <a:p>
            <a:pPr fontAlgn="base"/>
            <a:r>
              <a:rPr lang="es-MX" dirty="0"/>
              <a:t>61% no tiene vacaciones</a:t>
            </a:r>
          </a:p>
          <a:p>
            <a:pPr fontAlgn="base"/>
            <a:r>
              <a:rPr lang="es-MX" dirty="0"/>
              <a:t>57.9% no puede ir a la escuela</a:t>
            </a:r>
          </a:p>
          <a:p>
            <a:pPr fontAlgn="base"/>
            <a:r>
              <a:rPr lang="es-MX" dirty="0"/>
              <a:t>46.5% no recibe aguinaldo</a:t>
            </a:r>
          </a:p>
          <a:p>
            <a:pPr fontAlgn="base"/>
            <a:r>
              <a:rPr lang="es-MX" dirty="0"/>
              <a:t>44.7% no tiene horarios fijos</a:t>
            </a:r>
          </a:p>
          <a:p>
            <a:pPr fontAlgn="base"/>
            <a:r>
              <a:rPr lang="es-MX" dirty="0"/>
              <a:t>24.8% de la población justifica dar de comer alimentos sobrantes a personas que hacen trabajo del hogar</a:t>
            </a:r>
          </a:p>
          <a:p>
            <a:pPr fontAlgn="base"/>
            <a:r>
              <a:rPr lang="es-MX" dirty="0"/>
              <a:t>14 casos calificó el CONAPRED como presuntos actos de discriminación hacia personas trabajadoras del hogar, entre 2011 y 2016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300" y="2939143"/>
            <a:ext cx="3325448" cy="186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490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PERSONAS QUE VIVEN CON VIH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s-MX" dirty="0" smtClean="0"/>
              <a:t>Entre </a:t>
            </a:r>
            <a:r>
              <a:rPr lang="es-MX" dirty="0"/>
              <a:t>1983 y 2015 se han notificado 180,996 casos de </a:t>
            </a:r>
            <a:r>
              <a:rPr lang="es-MX" dirty="0" smtClean="0"/>
              <a:t>SIDA; 82</a:t>
            </a:r>
            <a:r>
              <a:rPr lang="es-MX" dirty="0"/>
              <a:t>% de los casos de SIDA corresponden a hombres y 18% a </a:t>
            </a:r>
            <a:r>
              <a:rPr lang="es-MX" dirty="0" smtClean="0"/>
              <a:t>mujeres;</a:t>
            </a:r>
            <a:endParaRPr lang="es-MX" dirty="0"/>
          </a:p>
          <a:p>
            <a:pPr fontAlgn="base"/>
            <a:r>
              <a:rPr lang="es-MX" dirty="0"/>
              <a:t>94.4% de las personas ha adquirido el virus por vía sexual</a:t>
            </a:r>
          </a:p>
          <a:p>
            <a:pPr fontAlgn="base"/>
            <a:r>
              <a:rPr lang="es-MX" dirty="0"/>
              <a:t>36 de cada 100 personas no estarían dispuestas a que en su casa viviera alguien con VIH o SIDA</a:t>
            </a:r>
          </a:p>
          <a:p>
            <a:pPr fontAlgn="base"/>
            <a:r>
              <a:rPr lang="es-MX" dirty="0"/>
              <a:t>276 casos fueron analizados por CONAPRED como presuntos actos de discriminación hacia personas que viven con VIH, entre 2011 y 2016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4850" y="5041737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877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Referencias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CONAPRED. (2022). Grupos en situación de discriminación. </a:t>
            </a:r>
            <a:r>
              <a:rPr lang="es-MX" dirty="0" smtClean="0">
                <a:hlinkClick r:id="rId2"/>
              </a:rPr>
              <a:t>CONAPRED –</a:t>
            </a:r>
            <a:endParaRPr lang="es-MX" dirty="0" smtClean="0"/>
          </a:p>
          <a:p>
            <a:r>
              <a:rPr lang="es-MX" dirty="0" smtClean="0"/>
              <a:t>CEPAL (2022). </a:t>
            </a:r>
            <a:r>
              <a:rPr lang="es-MX" dirty="0" smtClean="0">
                <a:hlinkClick r:id="rId3"/>
              </a:rPr>
              <a:t>Inclusión social, económica y política de las personas mayores | Enfoques | Comisión Económica para América Latina y el Caribe (cepal.org)</a:t>
            </a:r>
            <a:endParaRPr lang="es-MX" dirty="0" smtClean="0"/>
          </a:p>
          <a:p>
            <a:r>
              <a:rPr lang="es-MX" dirty="0" smtClean="0"/>
              <a:t>Grupos en situación de vulnerabilidad. (s.f.). </a:t>
            </a:r>
            <a:r>
              <a:rPr lang="es-MX" dirty="0" smtClean="0">
                <a:hlinkClick r:id="rId4"/>
              </a:rPr>
              <a:t>Grupos en situación de vulnerabilidad (cedhnl.org.mx)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5847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Contexto nacional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55577"/>
            <a:ext cx="10515600" cy="30791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En México muchas personas se encuentran en situación de vulnerabilidad y discriminación ya que sus derechos se encuentran vulnerables al no recibir la atención necesaria o porque el Estado y sus agentes transgreden, derivado de una condición particular, directa o indirectamente sus derechos. Otro problema que se presenta es que la sociedad ignora o desconoce la gravedad de la situación en que se encuentran ciertos grupos de la población lo cual agrava esto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187" y="4309112"/>
            <a:ext cx="3683552" cy="227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33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Grupos vulnerables o en situación de vulnerabilidad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67877"/>
          </a:xfrm>
        </p:spPr>
        <p:txBody>
          <a:bodyPr/>
          <a:lstStyle/>
          <a:p>
            <a:pPr algn="just"/>
            <a:r>
              <a:rPr lang="es-MX" dirty="0" smtClean="0"/>
              <a:t>Son aquellos que debido al menosprecio generalizado de alguna condición específica que comparten, a un prejuicio social erigido en torno a ellos o por una situación histórica de opresión o injusticia, se ven afectados sistemáticamente en el disfrute y ejercicio de sus derechos fundamentales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295" y="3736982"/>
            <a:ext cx="4782134" cy="283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1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GRUPOS VULNERABLES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Adultos mayores, afrodescendientes, creencias religiosas, etnias, migrantes y refugiados, mujeres, niñas y niños, personas con discapacidad, personas que viven con VIH, diversidad sexual, jóvenes, trabajadoras del hogar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555" y="4460033"/>
            <a:ext cx="6133548" cy="219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8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Inclusión social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6524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La </a:t>
            </a:r>
            <a:r>
              <a:rPr lang="es-MX" b="1" dirty="0"/>
              <a:t>inclusión social</a:t>
            </a:r>
            <a:r>
              <a:rPr lang="es-MX" dirty="0"/>
              <a:t> asegura que todas las personas sin distinción puedan ejercer sus derechos y garantías, aprovechar sus habilidades y beneficiarse de las oportunidades que se encuentran en su entorno.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343" y="4122069"/>
            <a:ext cx="4405313" cy="273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81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6440" y="222885"/>
            <a:ext cx="10515600" cy="1097915"/>
          </a:xfrm>
        </p:spPr>
        <p:txBody>
          <a:bodyPr/>
          <a:lstStyle/>
          <a:p>
            <a:r>
              <a:rPr lang="es-MX" b="1" dirty="0" smtClean="0"/>
              <a:t>Datos                                  </a:t>
            </a:r>
            <a:r>
              <a:rPr lang="es-MX" b="1" dirty="0" smtClean="0"/>
              <a:t>Pueblos indígenas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3840" y="1158240"/>
            <a:ext cx="11582400" cy="4440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fontAlgn="base">
              <a:lnSpc>
                <a:spcPct val="120000"/>
              </a:lnSpc>
            </a:pPr>
            <a:r>
              <a:rPr lang="es-MX" sz="3100" dirty="0"/>
              <a:t>7.2 millones de mexicanas y mexicanos hablan una lengua </a:t>
            </a:r>
            <a:r>
              <a:rPr lang="es-MX" sz="3100" dirty="0" smtClean="0"/>
              <a:t>indígena; 21.5</a:t>
            </a:r>
            <a:r>
              <a:rPr lang="es-MX" sz="3100" dirty="0"/>
              <a:t>% de la población nacional se identifica como </a:t>
            </a:r>
            <a:r>
              <a:rPr lang="es-MX" sz="3100" dirty="0" smtClean="0"/>
              <a:t>indígena; 12.5 </a:t>
            </a:r>
            <a:r>
              <a:rPr lang="es-MX" sz="3100" dirty="0"/>
              <a:t>millones de hombres se identifican a sí mismos como </a:t>
            </a:r>
            <a:r>
              <a:rPr lang="es-MX" sz="3100" dirty="0" smtClean="0"/>
              <a:t>indígenas; 13.2 </a:t>
            </a:r>
            <a:r>
              <a:rPr lang="es-MX" sz="3100" dirty="0"/>
              <a:t>millones de mujeres se identifican a sí mismas como </a:t>
            </a:r>
            <a:r>
              <a:rPr lang="es-MX" sz="3100" dirty="0" smtClean="0"/>
              <a:t>indígenas; 65.7</a:t>
            </a:r>
            <a:r>
              <a:rPr lang="es-MX" sz="3100" dirty="0"/>
              <a:t>% de la población en Oaxaca y 65.4% de la población en Yucatán se considera </a:t>
            </a:r>
            <a:r>
              <a:rPr lang="es-MX" sz="3100" dirty="0" smtClean="0"/>
              <a:t>indígena; 27.6</a:t>
            </a:r>
            <a:r>
              <a:rPr lang="es-MX" sz="3100" dirty="0"/>
              <a:t>% de las personas que se identifican como indígenas habla una lengua </a:t>
            </a:r>
            <a:r>
              <a:rPr lang="es-MX" sz="3100" dirty="0" smtClean="0"/>
              <a:t>indígena.</a:t>
            </a:r>
            <a:endParaRPr lang="es-MX" sz="31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1497" y="4903432"/>
            <a:ext cx="252412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3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863"/>
          </a:xfrm>
        </p:spPr>
        <p:txBody>
          <a:bodyPr/>
          <a:lstStyle/>
          <a:p>
            <a:r>
              <a:rPr lang="es-MX" b="1" dirty="0" smtClean="0"/>
              <a:t>Datos                                  Pueblos indígenas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10344"/>
            <a:ext cx="10515600" cy="484268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Del total de personas que hablan una lengua indígena: 10% no habla español; más del 60% habita en una zona rural; 44 de cada 100 trabaja o está buscando trabajo; 15% no tiene filiación a servicios de salud; 5.7 años es su escolaridad promedio; 5.6 millones se encuentran en situación de pobreza; 39.5% se encuentra en situación de pobreza extrema; 70.4% carece de acceso a servicios básicos de vivienda y 41.3% a la alimentación.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300" y="4980215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253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2771</Words>
  <Application>Microsoft Office PowerPoint</Application>
  <PresentationFormat>Panorámica</PresentationFormat>
  <Paragraphs>104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Tema de Office</vt:lpstr>
      <vt:lpstr>GRUPOS VULNERABLES E INCLUSIÓN SOCIAL</vt:lpstr>
      <vt:lpstr>LA DISCRIMINACIÓN </vt:lpstr>
      <vt:lpstr>LA DISCRIMINACIÓN </vt:lpstr>
      <vt:lpstr>Contexto nacional</vt:lpstr>
      <vt:lpstr>Grupos vulnerables o en situación de vulnerabilidad</vt:lpstr>
      <vt:lpstr>GRUPOS VULNERABLES</vt:lpstr>
      <vt:lpstr>Inclusión social</vt:lpstr>
      <vt:lpstr>Datos                                  Pueblos indígenas</vt:lpstr>
      <vt:lpstr>Datos                                  Pueblos indígenas</vt:lpstr>
      <vt:lpstr>Datos                                  Pueblos indígenas</vt:lpstr>
      <vt:lpstr>PERSONAS MIGRANTES</vt:lpstr>
      <vt:lpstr>PERSONAS MIGRANTES</vt:lpstr>
      <vt:lpstr>PERSONAS CON DISCAPACIDAD</vt:lpstr>
      <vt:lpstr>PERSONAS CON DISCAPACIDAD</vt:lpstr>
      <vt:lpstr>PERSONAS CON DISCAPACIDAD</vt:lpstr>
      <vt:lpstr>NIÑAS, NIÑOS Y ADOLESCENTES</vt:lpstr>
      <vt:lpstr>NIÑAS, NIÑOS Y ADOLESCENTES</vt:lpstr>
      <vt:lpstr>NIÑAS, NIÑOS Y ADOLESCENTES</vt:lpstr>
      <vt:lpstr>MUJERES</vt:lpstr>
      <vt:lpstr>MUJERES</vt:lpstr>
      <vt:lpstr>MUJERES</vt:lpstr>
      <vt:lpstr>ORIENTACIÓN SEXUAL, CARACTERÍSITICAS SEXUALES E IDENTIDAD Y EXPRESIÓN DE GÉNERO</vt:lpstr>
      <vt:lpstr>ORIENTACIÓN SEXUAL, CARACTERÍSITICAS SEXUALES E IDENTIDAD Y EXPRESIÓN DE GÉNERO</vt:lpstr>
      <vt:lpstr>ORIENTACIÓN SEXUAL, CARACTERÍSITICAS SEXUALES E IDENTIDAD Y EXPRESIÓN DE GÉNERO</vt:lpstr>
      <vt:lpstr>PERSONAS ADULTAS MAYORES</vt:lpstr>
      <vt:lpstr>PERSONAS ADULTAS MAYORES</vt:lpstr>
      <vt:lpstr>PERSONAS ADULTAS MAYORES</vt:lpstr>
      <vt:lpstr>PERSONAS JÓVENES</vt:lpstr>
      <vt:lpstr>PERSONAS JÓVENES</vt:lpstr>
      <vt:lpstr>PUEBLOS Y COMUNIDADES AFROAMEXICANAS </vt:lpstr>
      <vt:lpstr>DISCRIMINACIÓN POR RAZONES SOCIOECONÓMICAS </vt:lpstr>
      <vt:lpstr>TRABAJADORAS DEL HOGAR </vt:lpstr>
      <vt:lpstr>PERSONAS QUE VIVEN CON VIH </vt:lpstr>
      <vt:lpstr>Referencias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GRUPOS VULNERABLES E INCLUSIÓN SOCIAL</dc:title>
  <dc:creator>Dra. Leonor</dc:creator>
  <cp:lastModifiedBy>Dra. Leonor</cp:lastModifiedBy>
  <cp:revision>17</cp:revision>
  <cp:lastPrinted>2022-05-04T20:19:50Z</cp:lastPrinted>
  <dcterms:created xsi:type="dcterms:W3CDTF">2022-05-04T19:21:30Z</dcterms:created>
  <dcterms:modified xsi:type="dcterms:W3CDTF">2022-05-05T00:11:36Z</dcterms:modified>
</cp:coreProperties>
</file>