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06" r:id="rId1"/>
  </p:sldMasterIdLst>
  <p:sldIdLst>
    <p:sldId id="256" r:id="rId2"/>
    <p:sldId id="257" r:id="rId3"/>
    <p:sldId id="260" r:id="rId4"/>
    <p:sldId id="258" r:id="rId5"/>
    <p:sldId id="273" r:id="rId6"/>
    <p:sldId id="261" r:id="rId7"/>
    <p:sldId id="262" r:id="rId8"/>
    <p:sldId id="263" r:id="rId9"/>
    <p:sldId id="264" r:id="rId10"/>
    <p:sldId id="265" r:id="rId11"/>
    <p:sldId id="266" r:id="rId12"/>
    <p:sldId id="272" r:id="rId13"/>
    <p:sldId id="267" r:id="rId14"/>
    <p:sldId id="268" r:id="rId15"/>
    <p:sldId id="269" r:id="rId16"/>
    <p:sldId id="270" r:id="rId17"/>
    <p:sldId id="271" r:id="rId18"/>
    <p:sldId id="259"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7" autoAdjust="0"/>
    <p:restoredTop sz="94660"/>
  </p:normalViewPr>
  <p:slideViewPr>
    <p:cSldViewPr snapToGrid="0">
      <p:cViewPr varScale="1">
        <p:scale>
          <a:sx n="84" d="100"/>
          <a:sy n="84" d="100"/>
        </p:scale>
        <p:origin x="9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_rels/data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image" Target="../media/image10.png"/></Relationships>
</file>

<file path=ppt/diagrams/_rels/drawing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FF1B5E-A1E1-4BCE-B57B-089D63BE1795}" type="doc">
      <dgm:prSet loTypeId="urn:microsoft.com/office/officeart/2009/3/layout/FramedTextPicture" loCatId="picture" qsTypeId="urn:microsoft.com/office/officeart/2005/8/quickstyle/3d3" qsCatId="3D" csTypeId="urn:microsoft.com/office/officeart/2005/8/colors/accent1_2" csCatId="accent1" phldr="1"/>
      <dgm:spPr/>
      <dgm:t>
        <a:bodyPr/>
        <a:lstStyle/>
        <a:p>
          <a:endParaRPr lang="es-MX"/>
        </a:p>
      </dgm:t>
    </dgm:pt>
    <dgm:pt modelId="{234F3ADA-0B21-4FC9-81BF-A616FF73A65F}">
      <dgm:prSet phldrT="[Texto]" custT="1"/>
      <dgm:spPr/>
      <dgm:t>
        <a:bodyPr/>
        <a:lstStyle/>
        <a:p>
          <a:r>
            <a:rPr lang="es-MX" sz="2200" dirty="0"/>
            <a:t>La Academia Mexicana de la Lengua (2017) indica que una lengua o idioma lo es siempre y cuando se trate de un sistema de comunicación verbal o escrita establecido de forma convenida. </a:t>
          </a:r>
        </a:p>
      </dgm:t>
    </dgm:pt>
    <dgm:pt modelId="{3321EF2D-4C4C-4612-8379-BDCC224C3DF5}" type="parTrans" cxnId="{76204892-5CD5-4E23-8DD1-29195FA84EF6}">
      <dgm:prSet/>
      <dgm:spPr/>
      <dgm:t>
        <a:bodyPr/>
        <a:lstStyle/>
        <a:p>
          <a:endParaRPr lang="es-MX"/>
        </a:p>
      </dgm:t>
    </dgm:pt>
    <dgm:pt modelId="{F3DF382A-C870-43CC-9952-8CEC16522064}" type="sibTrans" cxnId="{76204892-5CD5-4E23-8DD1-29195FA84EF6}">
      <dgm:prSet/>
      <dgm:spPr/>
      <dgm:t>
        <a:bodyPr/>
        <a:lstStyle/>
        <a:p>
          <a:endParaRPr lang="es-MX"/>
        </a:p>
      </dgm:t>
    </dgm:pt>
    <dgm:pt modelId="{FE6C6567-DBB5-491D-9FAB-76624CCC6F38}">
      <dgm:prSet phldrT="[Texto]"/>
      <dgm:spPr/>
      <dgm:t>
        <a:bodyPr/>
        <a:lstStyle/>
        <a:p>
          <a:r>
            <a:rPr lang="es-MX" dirty="0"/>
            <a:t>Mientras que un dialecto es una manera particular o local o regional de uso de la lengua</a:t>
          </a:r>
        </a:p>
      </dgm:t>
    </dgm:pt>
    <dgm:pt modelId="{D3A1A00B-A870-4364-A6D1-150B8F369212}" type="parTrans" cxnId="{DD54AF6A-6736-453E-AA9A-589FDDCD8FD2}">
      <dgm:prSet/>
      <dgm:spPr/>
      <dgm:t>
        <a:bodyPr/>
        <a:lstStyle/>
        <a:p>
          <a:endParaRPr lang="es-MX"/>
        </a:p>
      </dgm:t>
    </dgm:pt>
    <dgm:pt modelId="{AFC4ABDB-0EDC-4D43-BA8A-21C776465CC9}" type="sibTrans" cxnId="{DD54AF6A-6736-453E-AA9A-589FDDCD8FD2}">
      <dgm:prSet/>
      <dgm:spPr/>
      <dgm:t>
        <a:bodyPr/>
        <a:lstStyle/>
        <a:p>
          <a:endParaRPr lang="es-MX"/>
        </a:p>
      </dgm:t>
    </dgm:pt>
    <dgm:pt modelId="{24AE274C-4445-4C19-8F88-D54A58FB15DC}" type="pres">
      <dgm:prSet presAssocID="{87FF1B5E-A1E1-4BCE-B57B-089D63BE1795}" presName="Name0" presStyleCnt="0">
        <dgm:presLayoutVars>
          <dgm:chMax/>
          <dgm:chPref/>
          <dgm:dir/>
        </dgm:presLayoutVars>
      </dgm:prSet>
      <dgm:spPr/>
    </dgm:pt>
    <dgm:pt modelId="{AEA3C56F-0BB6-433F-A07E-586449E77302}" type="pres">
      <dgm:prSet presAssocID="{234F3ADA-0B21-4FC9-81BF-A616FF73A65F}" presName="composite" presStyleCnt="0">
        <dgm:presLayoutVars>
          <dgm:chMax/>
          <dgm:chPref/>
        </dgm:presLayoutVars>
      </dgm:prSet>
      <dgm:spPr/>
    </dgm:pt>
    <dgm:pt modelId="{7FFD98F4-C326-4F66-9575-40EB16C4C009}" type="pres">
      <dgm:prSet presAssocID="{234F3ADA-0B21-4FC9-81BF-A616FF73A65F}" presName="Image" presStyleLbl="bgImgPlace1" presStyleIdx="0" presStyleCnt="2" custScaleX="315862" custScaleY="315647" custLinFactNeighborX="2259" custLinFactNeighborY="-84081"/>
      <dgm:spPr>
        <a:blipFill>
          <a:blip xmlns:r="http://schemas.openxmlformats.org/officeDocument/2006/relationships" r:embed="rId1">
            <a:extLst>
              <a:ext uri="{28A0092B-C50C-407E-A947-70E740481C1C}">
                <a14:useLocalDpi xmlns:a14="http://schemas.microsoft.com/office/drawing/2010/main" val="0"/>
              </a:ext>
            </a:extLst>
          </a:blip>
          <a:srcRect/>
          <a:stretch>
            <a:fillRect l="-1000" r="-1000"/>
          </a:stretch>
        </a:blipFill>
      </dgm:spPr>
    </dgm:pt>
    <dgm:pt modelId="{9A17033C-32B3-4FFC-872E-BD9DEF2693FD}" type="pres">
      <dgm:prSet presAssocID="{234F3ADA-0B21-4FC9-81BF-A616FF73A65F}" presName="ParentText" presStyleLbl="revTx" presStyleIdx="0" presStyleCnt="2" custScaleX="245054" custScaleY="208969" custLinFactNeighborX="-18641" custLinFactNeighborY="79072">
        <dgm:presLayoutVars>
          <dgm:chMax val="0"/>
          <dgm:chPref val="0"/>
          <dgm:bulletEnabled val="1"/>
        </dgm:presLayoutVars>
      </dgm:prSet>
      <dgm:spPr/>
    </dgm:pt>
    <dgm:pt modelId="{4E8E6D42-18A4-4E3B-A203-9916551EB127}" type="pres">
      <dgm:prSet presAssocID="{234F3ADA-0B21-4FC9-81BF-A616FF73A65F}" presName="tlFrame" presStyleLbl="node1" presStyleIdx="0" presStyleCnt="8" custLinFactX="-198017" custLinFactY="5156" custLinFactNeighborX="-200000" custLinFactNeighborY="100000"/>
      <dgm:spPr/>
    </dgm:pt>
    <dgm:pt modelId="{B09125E7-AF1E-4BDA-89AC-8838B6E48109}" type="pres">
      <dgm:prSet presAssocID="{234F3ADA-0B21-4FC9-81BF-A616FF73A65F}" presName="trFrame" presStyleLbl="node1" presStyleIdx="1" presStyleCnt="8" custLinFactX="100000" custLinFactY="15988" custLinFactNeighborX="113722" custLinFactNeighborY="100000"/>
      <dgm:spPr/>
    </dgm:pt>
    <dgm:pt modelId="{32D5E46F-226C-4E99-99A8-7B33B7010499}" type="pres">
      <dgm:prSet presAssocID="{234F3ADA-0B21-4FC9-81BF-A616FF73A65F}" presName="blFrame" presStyleLbl="node1" presStyleIdx="2" presStyleCnt="8" custLinFactX="-200000" custLinFactY="100000" custLinFactNeighborX="-201832" custLinFactNeighborY="161165"/>
      <dgm:spPr/>
    </dgm:pt>
    <dgm:pt modelId="{52E23B2A-B31F-434C-8405-DB42B1CE6581}" type="pres">
      <dgm:prSet presAssocID="{234F3ADA-0B21-4FC9-81BF-A616FF73A65F}" presName="brFrame" presStyleLbl="node1" presStyleIdx="3" presStyleCnt="8" custLinFactX="100000" custLinFactY="100000" custLinFactNeighborX="115946" custLinFactNeighborY="150873"/>
      <dgm:spPr/>
    </dgm:pt>
    <dgm:pt modelId="{DE4A15D8-D47A-48F2-BE7A-369E6C20AE85}" type="pres">
      <dgm:prSet presAssocID="{F3DF382A-C870-43CC-9952-8CEC16522064}" presName="sibTrans" presStyleCnt="0"/>
      <dgm:spPr/>
    </dgm:pt>
    <dgm:pt modelId="{D71654C6-3B47-4ABA-821C-840220E26C9E}" type="pres">
      <dgm:prSet presAssocID="{FE6C6567-DBB5-491D-9FAB-76624CCC6F38}" presName="composite" presStyleCnt="0">
        <dgm:presLayoutVars>
          <dgm:chMax/>
          <dgm:chPref/>
        </dgm:presLayoutVars>
      </dgm:prSet>
      <dgm:spPr/>
    </dgm:pt>
    <dgm:pt modelId="{23C8DF19-616A-4168-9CDC-296EEFFF40B3}" type="pres">
      <dgm:prSet presAssocID="{FE6C6567-DBB5-491D-9FAB-76624CCC6F38}" presName="Image" presStyleLbl="bgImgPlace1" presStyleIdx="1" presStyleCnt="2" custScaleX="337547" custScaleY="305455" custLinFactNeighborX="-9990" custLinFactNeighborY="-95360"/>
      <dgm:spPr>
        <a:blipFill>
          <a:blip xmlns:r="http://schemas.openxmlformats.org/officeDocument/2006/relationships" r:embed="rId2">
            <a:extLst>
              <a:ext uri="{28A0092B-C50C-407E-A947-70E740481C1C}">
                <a14:useLocalDpi xmlns:a14="http://schemas.microsoft.com/office/drawing/2010/main" val="0"/>
              </a:ext>
            </a:extLst>
          </a:blip>
          <a:srcRect/>
          <a:stretch>
            <a:fillRect l="-9000" r="-9000"/>
          </a:stretch>
        </a:blipFill>
      </dgm:spPr>
    </dgm:pt>
    <dgm:pt modelId="{138A4AB4-5FC9-4289-BE0B-697A5CEF4583}" type="pres">
      <dgm:prSet presAssocID="{FE6C6567-DBB5-491D-9FAB-76624CCC6F38}" presName="ParentText" presStyleLbl="revTx" presStyleIdx="1" presStyleCnt="2" custScaleX="232375" custScaleY="120332" custLinFactNeighborX="-21677" custLinFactNeighborY="-1300">
        <dgm:presLayoutVars>
          <dgm:chMax val="0"/>
          <dgm:chPref val="0"/>
          <dgm:bulletEnabled val="1"/>
        </dgm:presLayoutVars>
      </dgm:prSet>
      <dgm:spPr/>
    </dgm:pt>
    <dgm:pt modelId="{D2AF0C51-B498-4092-AB7E-BF2D4D9CCE67}" type="pres">
      <dgm:prSet presAssocID="{FE6C6567-DBB5-491D-9FAB-76624CCC6F38}" presName="tlFrame" presStyleLbl="node1" presStyleIdx="4" presStyleCnt="8" custLinFactX="-174410" custLinFactNeighborX="-200000" custLinFactNeighborY="-76868"/>
      <dgm:spPr/>
    </dgm:pt>
    <dgm:pt modelId="{3A0946D4-F0CB-4359-B882-E9D4FB123504}" type="pres">
      <dgm:prSet presAssocID="{FE6C6567-DBB5-491D-9FAB-76624CCC6F38}" presName="trFrame" presStyleLbl="node1" presStyleIdx="5" presStyleCnt="8" custLinFactX="60461" custLinFactNeighborX="100000" custLinFactNeighborY="-73525"/>
      <dgm:spPr/>
    </dgm:pt>
    <dgm:pt modelId="{7034C1B0-08B4-41CB-8909-B12367A1B05B}" type="pres">
      <dgm:prSet presAssocID="{FE6C6567-DBB5-491D-9FAB-76624CCC6F38}" presName="blFrame" presStyleLbl="node1" presStyleIdx="6" presStyleCnt="8" custLinFactX="-171066" custLinFactNeighborX="-200000" custLinFactNeighborY="96920"/>
      <dgm:spPr/>
    </dgm:pt>
    <dgm:pt modelId="{5EA1B2BF-D660-41ED-B782-8FBB832C6102}" type="pres">
      <dgm:prSet presAssocID="{FE6C6567-DBB5-491D-9FAB-76624CCC6F38}" presName="brFrame" presStyleLbl="node1" presStyleIdx="7" presStyleCnt="8" custLinFactX="60461" custLinFactNeighborX="100000" custLinFactNeighborY="66842"/>
      <dgm:spPr/>
    </dgm:pt>
  </dgm:ptLst>
  <dgm:cxnLst>
    <dgm:cxn modelId="{A16E6E2E-E14A-4C79-9CAC-FFC375354F69}" type="presOf" srcId="{FE6C6567-DBB5-491D-9FAB-76624CCC6F38}" destId="{138A4AB4-5FC9-4289-BE0B-697A5CEF4583}" srcOrd="0" destOrd="0" presId="urn:microsoft.com/office/officeart/2009/3/layout/FramedTextPicture"/>
    <dgm:cxn modelId="{88589E48-498D-430A-BCC8-EAD6C4AED936}" type="presOf" srcId="{87FF1B5E-A1E1-4BCE-B57B-089D63BE1795}" destId="{24AE274C-4445-4C19-8F88-D54A58FB15DC}" srcOrd="0" destOrd="0" presId="urn:microsoft.com/office/officeart/2009/3/layout/FramedTextPicture"/>
    <dgm:cxn modelId="{DD54AF6A-6736-453E-AA9A-589FDDCD8FD2}" srcId="{87FF1B5E-A1E1-4BCE-B57B-089D63BE1795}" destId="{FE6C6567-DBB5-491D-9FAB-76624CCC6F38}" srcOrd="1" destOrd="0" parTransId="{D3A1A00B-A870-4364-A6D1-150B8F369212}" sibTransId="{AFC4ABDB-0EDC-4D43-BA8A-21C776465CC9}"/>
    <dgm:cxn modelId="{76204892-5CD5-4E23-8DD1-29195FA84EF6}" srcId="{87FF1B5E-A1E1-4BCE-B57B-089D63BE1795}" destId="{234F3ADA-0B21-4FC9-81BF-A616FF73A65F}" srcOrd="0" destOrd="0" parTransId="{3321EF2D-4C4C-4612-8379-BDCC224C3DF5}" sibTransId="{F3DF382A-C870-43CC-9952-8CEC16522064}"/>
    <dgm:cxn modelId="{A0B58CF3-0997-4E91-B294-2439A7BB4C26}" type="presOf" srcId="{234F3ADA-0B21-4FC9-81BF-A616FF73A65F}" destId="{9A17033C-32B3-4FFC-872E-BD9DEF2693FD}" srcOrd="0" destOrd="0" presId="urn:microsoft.com/office/officeart/2009/3/layout/FramedTextPicture"/>
    <dgm:cxn modelId="{1B014A86-7530-4600-9797-7D7F638CCBAE}" type="presParOf" srcId="{24AE274C-4445-4C19-8F88-D54A58FB15DC}" destId="{AEA3C56F-0BB6-433F-A07E-586449E77302}" srcOrd="0" destOrd="0" presId="urn:microsoft.com/office/officeart/2009/3/layout/FramedTextPicture"/>
    <dgm:cxn modelId="{F4EC9BF4-716C-4B3E-B326-44240AB6E1F5}" type="presParOf" srcId="{AEA3C56F-0BB6-433F-A07E-586449E77302}" destId="{7FFD98F4-C326-4F66-9575-40EB16C4C009}" srcOrd="0" destOrd="0" presId="urn:microsoft.com/office/officeart/2009/3/layout/FramedTextPicture"/>
    <dgm:cxn modelId="{153EFDC6-0832-49F5-A299-00D2208599B4}" type="presParOf" srcId="{AEA3C56F-0BB6-433F-A07E-586449E77302}" destId="{9A17033C-32B3-4FFC-872E-BD9DEF2693FD}" srcOrd="1" destOrd="0" presId="urn:microsoft.com/office/officeart/2009/3/layout/FramedTextPicture"/>
    <dgm:cxn modelId="{F410F6DC-58AB-4193-821C-E6CD97AD09C6}" type="presParOf" srcId="{AEA3C56F-0BB6-433F-A07E-586449E77302}" destId="{4E8E6D42-18A4-4E3B-A203-9916551EB127}" srcOrd="2" destOrd="0" presId="urn:microsoft.com/office/officeart/2009/3/layout/FramedTextPicture"/>
    <dgm:cxn modelId="{B7821279-29D1-4F34-80EC-0184FCE5C05C}" type="presParOf" srcId="{AEA3C56F-0BB6-433F-A07E-586449E77302}" destId="{B09125E7-AF1E-4BDA-89AC-8838B6E48109}" srcOrd="3" destOrd="0" presId="urn:microsoft.com/office/officeart/2009/3/layout/FramedTextPicture"/>
    <dgm:cxn modelId="{9D94FAF3-C4A2-4B38-862B-C570298A8501}" type="presParOf" srcId="{AEA3C56F-0BB6-433F-A07E-586449E77302}" destId="{32D5E46F-226C-4E99-99A8-7B33B7010499}" srcOrd="4" destOrd="0" presId="urn:microsoft.com/office/officeart/2009/3/layout/FramedTextPicture"/>
    <dgm:cxn modelId="{EB0F22FF-0ADF-4557-BF13-C4479E9857AF}" type="presParOf" srcId="{AEA3C56F-0BB6-433F-A07E-586449E77302}" destId="{52E23B2A-B31F-434C-8405-DB42B1CE6581}" srcOrd="5" destOrd="0" presId="urn:microsoft.com/office/officeart/2009/3/layout/FramedTextPicture"/>
    <dgm:cxn modelId="{4622AA90-020C-46C2-AF79-AEC805D81EAD}" type="presParOf" srcId="{24AE274C-4445-4C19-8F88-D54A58FB15DC}" destId="{DE4A15D8-D47A-48F2-BE7A-369E6C20AE85}" srcOrd="1" destOrd="0" presId="urn:microsoft.com/office/officeart/2009/3/layout/FramedTextPicture"/>
    <dgm:cxn modelId="{BA8FD458-BA3D-4275-922D-B9B5AC6D76CB}" type="presParOf" srcId="{24AE274C-4445-4C19-8F88-D54A58FB15DC}" destId="{D71654C6-3B47-4ABA-821C-840220E26C9E}" srcOrd="2" destOrd="0" presId="urn:microsoft.com/office/officeart/2009/3/layout/FramedTextPicture"/>
    <dgm:cxn modelId="{4F293568-0275-4D63-935A-F16393F2B6A4}" type="presParOf" srcId="{D71654C6-3B47-4ABA-821C-840220E26C9E}" destId="{23C8DF19-616A-4168-9CDC-296EEFFF40B3}" srcOrd="0" destOrd="0" presId="urn:microsoft.com/office/officeart/2009/3/layout/FramedTextPicture"/>
    <dgm:cxn modelId="{01564398-8670-4801-AA20-2327D2E062DB}" type="presParOf" srcId="{D71654C6-3B47-4ABA-821C-840220E26C9E}" destId="{138A4AB4-5FC9-4289-BE0B-697A5CEF4583}" srcOrd="1" destOrd="0" presId="urn:microsoft.com/office/officeart/2009/3/layout/FramedTextPicture"/>
    <dgm:cxn modelId="{A30D8C7E-B632-4010-881C-BDE4174015E1}" type="presParOf" srcId="{D71654C6-3B47-4ABA-821C-840220E26C9E}" destId="{D2AF0C51-B498-4092-AB7E-BF2D4D9CCE67}" srcOrd="2" destOrd="0" presId="urn:microsoft.com/office/officeart/2009/3/layout/FramedTextPicture"/>
    <dgm:cxn modelId="{910C01BB-9C30-4F30-ACCF-4A0F34729A5D}" type="presParOf" srcId="{D71654C6-3B47-4ABA-821C-840220E26C9E}" destId="{3A0946D4-F0CB-4359-B882-E9D4FB123504}" srcOrd="3" destOrd="0" presId="urn:microsoft.com/office/officeart/2009/3/layout/FramedTextPicture"/>
    <dgm:cxn modelId="{41F80C51-10A2-417D-ACB1-06DC02541958}" type="presParOf" srcId="{D71654C6-3B47-4ABA-821C-840220E26C9E}" destId="{7034C1B0-08B4-41CB-8909-B12367A1B05B}" srcOrd="4" destOrd="0" presId="urn:microsoft.com/office/officeart/2009/3/layout/FramedTextPicture"/>
    <dgm:cxn modelId="{C6C16A7B-28A3-4124-A216-41CE2C340BAC}" type="presParOf" srcId="{D71654C6-3B47-4ABA-821C-840220E26C9E}" destId="{5EA1B2BF-D660-41ED-B782-8FBB832C6102}" srcOrd="5" destOrd="0" presId="urn:microsoft.com/office/officeart/2009/3/layout/FramedText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8E35183-F600-4BFE-981C-E3F89BDDDFA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A2BE911A-D3E5-4A15-9911-56D8CE1018BD}">
      <dgm:prSet phldrT="[Texto]" custT="1"/>
      <dgm:spPr/>
      <dgm:t>
        <a:bodyPr/>
        <a:lstStyle/>
        <a:p>
          <a:r>
            <a:rPr lang="es-MX" sz="3300" dirty="0"/>
            <a:t>Sistemas Lingüísticos Nativos </a:t>
          </a:r>
        </a:p>
      </dgm:t>
    </dgm:pt>
    <dgm:pt modelId="{694FCC94-B814-4445-B22B-96567F2F8A9B}" type="parTrans" cxnId="{4369D298-2FC2-4B73-AA65-99628564CE2A}">
      <dgm:prSet/>
      <dgm:spPr/>
      <dgm:t>
        <a:bodyPr/>
        <a:lstStyle/>
        <a:p>
          <a:endParaRPr lang="es-MX"/>
        </a:p>
      </dgm:t>
    </dgm:pt>
    <dgm:pt modelId="{4B2F5EBD-39CB-4D3E-AB23-ADB36523A540}" type="sibTrans" cxnId="{4369D298-2FC2-4B73-AA65-99628564CE2A}">
      <dgm:prSet/>
      <dgm:spPr/>
      <dgm:t>
        <a:bodyPr/>
        <a:lstStyle/>
        <a:p>
          <a:endParaRPr lang="es-MX"/>
        </a:p>
      </dgm:t>
    </dgm:pt>
    <dgm:pt modelId="{D06A53EF-D00D-4B67-BDDB-E64C9086EA66}">
      <dgm:prSet phldrT="[Texto]" custT="1"/>
      <dgm:spPr/>
      <dgm:t>
        <a:bodyPr/>
        <a:lstStyle/>
        <a:p>
          <a:pPr algn="ctr"/>
          <a:r>
            <a:rPr lang="es-MX" sz="3000" dirty="0"/>
            <a:t>Más allá de su categorización</a:t>
          </a:r>
        </a:p>
      </dgm:t>
    </dgm:pt>
    <dgm:pt modelId="{F79EDCA0-2BC2-427F-830F-40962FEAECCB}" type="parTrans" cxnId="{6A434797-3138-437A-AE65-02C6C99CAC4F}">
      <dgm:prSet/>
      <dgm:spPr/>
      <dgm:t>
        <a:bodyPr/>
        <a:lstStyle/>
        <a:p>
          <a:endParaRPr lang="es-MX"/>
        </a:p>
      </dgm:t>
    </dgm:pt>
    <dgm:pt modelId="{ACA731A1-E218-4CDC-B346-DD8182E0F165}" type="sibTrans" cxnId="{6A434797-3138-437A-AE65-02C6C99CAC4F}">
      <dgm:prSet/>
      <dgm:spPr/>
      <dgm:t>
        <a:bodyPr/>
        <a:lstStyle/>
        <a:p>
          <a:endParaRPr lang="es-MX"/>
        </a:p>
      </dgm:t>
    </dgm:pt>
    <dgm:pt modelId="{AEF97727-44EC-4672-B2A1-39E4A7A435D8}">
      <dgm:prSet phldrT="[Texto]" custT="1"/>
      <dgm:spPr/>
      <dgm:t>
        <a:bodyPr/>
        <a:lstStyle/>
        <a:p>
          <a:pPr algn="ctr"/>
          <a:r>
            <a:rPr lang="es-MX" sz="2400" dirty="0"/>
            <a:t>Encierran la forma en cómo toda una colectividad se conecta con su entorno y desarrolla un conocimiento profundo de las características y ciclos de vida del lugar en el que vive</a:t>
          </a:r>
        </a:p>
      </dgm:t>
    </dgm:pt>
    <dgm:pt modelId="{92B481B2-ECA3-4AFA-A4B3-5BB89AEF24F3}" type="parTrans" cxnId="{FF7C2FD6-9B63-4287-8574-2198FFB697D4}">
      <dgm:prSet/>
      <dgm:spPr/>
      <dgm:t>
        <a:bodyPr/>
        <a:lstStyle/>
        <a:p>
          <a:endParaRPr lang="es-MX"/>
        </a:p>
      </dgm:t>
    </dgm:pt>
    <dgm:pt modelId="{B4D4ACB6-A08C-48CE-A461-B5E63B564A97}" type="sibTrans" cxnId="{FF7C2FD6-9B63-4287-8574-2198FFB697D4}">
      <dgm:prSet/>
      <dgm:spPr/>
      <dgm:t>
        <a:bodyPr/>
        <a:lstStyle/>
        <a:p>
          <a:endParaRPr lang="es-MX"/>
        </a:p>
      </dgm:t>
    </dgm:pt>
    <dgm:pt modelId="{3FC0DC80-BDFB-45B3-B098-118F6099DCA5}">
      <dgm:prSet phldrT="[Texto]" custT="1"/>
      <dgm:spPr/>
      <dgm:t>
        <a:bodyPr/>
        <a:lstStyle/>
        <a:p>
          <a:pPr algn="ctr"/>
          <a:r>
            <a:rPr lang="es-MX" sz="2400" dirty="0"/>
            <a:t>De sus ecosistemas y demás saberes que resultan ajenos a los extranjeros</a:t>
          </a:r>
        </a:p>
      </dgm:t>
    </dgm:pt>
    <dgm:pt modelId="{92A7DC5B-B063-4C71-AA8E-934CED3BA505}" type="parTrans" cxnId="{DCC90774-EB6D-441C-911E-C7FFE539EB48}">
      <dgm:prSet/>
      <dgm:spPr/>
      <dgm:t>
        <a:bodyPr/>
        <a:lstStyle/>
        <a:p>
          <a:endParaRPr lang="es-MX"/>
        </a:p>
      </dgm:t>
    </dgm:pt>
    <dgm:pt modelId="{9DA94877-61F6-47D2-8802-C8F6241AA3D9}" type="sibTrans" cxnId="{DCC90774-EB6D-441C-911E-C7FFE539EB48}">
      <dgm:prSet/>
      <dgm:spPr/>
      <dgm:t>
        <a:bodyPr/>
        <a:lstStyle/>
        <a:p>
          <a:endParaRPr lang="es-MX"/>
        </a:p>
      </dgm:t>
    </dgm:pt>
    <dgm:pt modelId="{5475813B-FDFD-4482-855E-6777B69B0E86}" type="pres">
      <dgm:prSet presAssocID="{F8E35183-F600-4BFE-981C-E3F89BDDDFA3}" presName="vert0" presStyleCnt="0">
        <dgm:presLayoutVars>
          <dgm:dir/>
          <dgm:animOne val="branch"/>
          <dgm:animLvl val="lvl"/>
        </dgm:presLayoutVars>
      </dgm:prSet>
      <dgm:spPr/>
    </dgm:pt>
    <dgm:pt modelId="{E74EE6E9-3182-4479-A25D-5E8093AD74F5}" type="pres">
      <dgm:prSet presAssocID="{A2BE911A-D3E5-4A15-9911-56D8CE1018BD}" presName="thickLine" presStyleLbl="alignNode1" presStyleIdx="0" presStyleCnt="1"/>
      <dgm:spPr/>
    </dgm:pt>
    <dgm:pt modelId="{F951E390-6561-46DB-9097-328386122F30}" type="pres">
      <dgm:prSet presAssocID="{A2BE911A-D3E5-4A15-9911-56D8CE1018BD}" presName="horz1" presStyleCnt="0"/>
      <dgm:spPr/>
    </dgm:pt>
    <dgm:pt modelId="{D25083A8-4F56-41AA-94A0-962093558869}" type="pres">
      <dgm:prSet presAssocID="{A2BE911A-D3E5-4A15-9911-56D8CE1018BD}" presName="tx1" presStyleLbl="revTx" presStyleIdx="0" presStyleCnt="4" custScaleX="116667" custScaleY="49961" custLinFactNeighborX="-539" custLinFactNeighborY="9375"/>
      <dgm:spPr/>
    </dgm:pt>
    <dgm:pt modelId="{1D9619C6-212C-4B22-90B8-19AF4EC36B6D}" type="pres">
      <dgm:prSet presAssocID="{A2BE911A-D3E5-4A15-9911-56D8CE1018BD}" presName="vert1" presStyleCnt="0"/>
      <dgm:spPr/>
    </dgm:pt>
    <dgm:pt modelId="{290ADAFD-73FC-4E07-9181-63DCD967964E}" type="pres">
      <dgm:prSet presAssocID="{D06A53EF-D00D-4B67-BDDB-E64C9086EA66}" presName="vertSpace2a" presStyleCnt="0"/>
      <dgm:spPr/>
    </dgm:pt>
    <dgm:pt modelId="{F48DBC43-5E96-433A-86D2-977F2D15F84C}" type="pres">
      <dgm:prSet presAssocID="{D06A53EF-D00D-4B67-BDDB-E64C9086EA66}" presName="horz2" presStyleCnt="0"/>
      <dgm:spPr/>
    </dgm:pt>
    <dgm:pt modelId="{32533141-AE1C-4F6B-B78C-870A07BF717C}" type="pres">
      <dgm:prSet presAssocID="{D06A53EF-D00D-4B67-BDDB-E64C9086EA66}" presName="horzSpace2" presStyleCnt="0"/>
      <dgm:spPr/>
    </dgm:pt>
    <dgm:pt modelId="{B82F67AD-8861-44D9-9FFC-8E0D7AB0CE2B}" type="pres">
      <dgm:prSet presAssocID="{D06A53EF-D00D-4B67-BDDB-E64C9086EA66}" presName="tx2" presStyleLbl="revTx" presStyleIdx="1" presStyleCnt="4" custLinFactNeighborX="-4942" custLinFactNeighborY="19836"/>
      <dgm:spPr/>
    </dgm:pt>
    <dgm:pt modelId="{F8D3F3DB-AA7C-4629-8FAA-28FCD23BC871}" type="pres">
      <dgm:prSet presAssocID="{D06A53EF-D00D-4B67-BDDB-E64C9086EA66}" presName="vert2" presStyleCnt="0"/>
      <dgm:spPr/>
    </dgm:pt>
    <dgm:pt modelId="{BDF86FA4-E544-4AA9-B4A7-3A470E6BBBE7}" type="pres">
      <dgm:prSet presAssocID="{D06A53EF-D00D-4B67-BDDB-E64C9086EA66}" presName="thinLine2b" presStyleLbl="callout" presStyleIdx="0" presStyleCnt="3" custLinFactY="-600000" custLinFactNeighborX="694" custLinFactNeighborY="-602024"/>
      <dgm:spPr/>
    </dgm:pt>
    <dgm:pt modelId="{F60DAF25-F48C-4198-A9EF-E5CDA37516B3}" type="pres">
      <dgm:prSet presAssocID="{D06A53EF-D00D-4B67-BDDB-E64C9086EA66}" presName="vertSpace2b" presStyleCnt="0"/>
      <dgm:spPr/>
    </dgm:pt>
    <dgm:pt modelId="{80E917E1-1BC4-4AC5-A70C-C63639DB5748}" type="pres">
      <dgm:prSet presAssocID="{AEF97727-44EC-4672-B2A1-39E4A7A435D8}" presName="horz2" presStyleCnt="0"/>
      <dgm:spPr/>
    </dgm:pt>
    <dgm:pt modelId="{1A2F2F40-835D-4367-B84C-B0563F10585E}" type="pres">
      <dgm:prSet presAssocID="{AEF97727-44EC-4672-B2A1-39E4A7A435D8}" presName="horzSpace2" presStyleCnt="0"/>
      <dgm:spPr/>
    </dgm:pt>
    <dgm:pt modelId="{396D61B7-5C42-4176-AE80-E2E63CEF58B9}" type="pres">
      <dgm:prSet presAssocID="{AEF97727-44EC-4672-B2A1-39E4A7A435D8}" presName="tx2" presStyleLbl="revTx" presStyleIdx="2" presStyleCnt="4" custLinFactNeighborX="-1062" custLinFactNeighborY="-35143"/>
      <dgm:spPr/>
    </dgm:pt>
    <dgm:pt modelId="{278C995D-3A5E-4E55-B3F4-960939A2E249}" type="pres">
      <dgm:prSet presAssocID="{AEF97727-44EC-4672-B2A1-39E4A7A435D8}" presName="vert2" presStyleCnt="0"/>
      <dgm:spPr/>
    </dgm:pt>
    <dgm:pt modelId="{A3AC0FB9-E180-4D6C-9FAB-7E3AAADB7173}" type="pres">
      <dgm:prSet presAssocID="{AEF97727-44EC-4672-B2A1-39E4A7A435D8}" presName="thinLine2b" presStyleLbl="callout" presStyleIdx="1" presStyleCnt="3" custLinFactY="-900000" custLinFactNeighborX="-180" custLinFactNeighborY="-988752"/>
      <dgm:spPr/>
    </dgm:pt>
    <dgm:pt modelId="{3B77E1F0-AE19-49D5-8008-C4D2461BCFBE}" type="pres">
      <dgm:prSet presAssocID="{AEF97727-44EC-4672-B2A1-39E4A7A435D8}" presName="vertSpace2b" presStyleCnt="0"/>
      <dgm:spPr/>
    </dgm:pt>
    <dgm:pt modelId="{F2996E35-8DF4-4DB6-B614-046190BCE420}" type="pres">
      <dgm:prSet presAssocID="{3FC0DC80-BDFB-45B3-B098-118F6099DCA5}" presName="horz2" presStyleCnt="0"/>
      <dgm:spPr/>
    </dgm:pt>
    <dgm:pt modelId="{A4557A77-4F24-4E79-9CDE-7C12653150E0}" type="pres">
      <dgm:prSet presAssocID="{3FC0DC80-BDFB-45B3-B098-118F6099DCA5}" presName="horzSpace2" presStyleCnt="0"/>
      <dgm:spPr/>
    </dgm:pt>
    <dgm:pt modelId="{2F3EF514-DD99-406D-AE87-554269FEE53F}" type="pres">
      <dgm:prSet presAssocID="{3FC0DC80-BDFB-45B3-B098-118F6099DCA5}" presName="tx2" presStyleLbl="revTx" presStyleIdx="3" presStyleCnt="4" custScaleX="41684" custLinFactNeighborX="25307" custLinFactNeighborY="-67857"/>
      <dgm:spPr/>
    </dgm:pt>
    <dgm:pt modelId="{CD7B489A-1D44-47C6-B70A-821B309F5C37}" type="pres">
      <dgm:prSet presAssocID="{3FC0DC80-BDFB-45B3-B098-118F6099DCA5}" presName="vert2" presStyleCnt="0"/>
      <dgm:spPr/>
    </dgm:pt>
    <dgm:pt modelId="{249746C0-7831-4582-AA53-75D8BEF90B54}" type="pres">
      <dgm:prSet presAssocID="{3FC0DC80-BDFB-45B3-B098-118F6099DCA5}" presName="thinLine2b" presStyleLbl="callout" presStyleIdx="2" presStyleCnt="3"/>
      <dgm:spPr/>
    </dgm:pt>
    <dgm:pt modelId="{F90AECA9-8260-4F43-A6A4-D422660A9459}" type="pres">
      <dgm:prSet presAssocID="{3FC0DC80-BDFB-45B3-B098-118F6099DCA5}" presName="vertSpace2b" presStyleCnt="0"/>
      <dgm:spPr/>
    </dgm:pt>
  </dgm:ptLst>
  <dgm:cxnLst>
    <dgm:cxn modelId="{91E79619-A79B-4AB6-80D9-FDBA9B958972}" type="presOf" srcId="{3FC0DC80-BDFB-45B3-B098-118F6099DCA5}" destId="{2F3EF514-DD99-406D-AE87-554269FEE53F}" srcOrd="0" destOrd="0" presId="urn:microsoft.com/office/officeart/2008/layout/LinedList"/>
    <dgm:cxn modelId="{F1635230-405D-46CB-BEFF-6113B5ADA05B}" type="presOf" srcId="{A2BE911A-D3E5-4A15-9911-56D8CE1018BD}" destId="{D25083A8-4F56-41AA-94A0-962093558869}" srcOrd="0" destOrd="0" presId="urn:microsoft.com/office/officeart/2008/layout/LinedList"/>
    <dgm:cxn modelId="{69F5E73E-55FB-48F4-8D57-13A8946DFBCB}" type="presOf" srcId="{F8E35183-F600-4BFE-981C-E3F89BDDDFA3}" destId="{5475813B-FDFD-4482-855E-6777B69B0E86}" srcOrd="0" destOrd="0" presId="urn:microsoft.com/office/officeart/2008/layout/LinedList"/>
    <dgm:cxn modelId="{A6D78667-87E1-4856-B572-C23287A0907E}" type="presOf" srcId="{AEF97727-44EC-4672-B2A1-39E4A7A435D8}" destId="{396D61B7-5C42-4176-AE80-E2E63CEF58B9}" srcOrd="0" destOrd="0" presId="urn:microsoft.com/office/officeart/2008/layout/LinedList"/>
    <dgm:cxn modelId="{DCC90774-EB6D-441C-911E-C7FFE539EB48}" srcId="{A2BE911A-D3E5-4A15-9911-56D8CE1018BD}" destId="{3FC0DC80-BDFB-45B3-B098-118F6099DCA5}" srcOrd="2" destOrd="0" parTransId="{92A7DC5B-B063-4C71-AA8E-934CED3BA505}" sibTransId="{9DA94877-61F6-47D2-8802-C8F6241AA3D9}"/>
    <dgm:cxn modelId="{6A434797-3138-437A-AE65-02C6C99CAC4F}" srcId="{A2BE911A-D3E5-4A15-9911-56D8CE1018BD}" destId="{D06A53EF-D00D-4B67-BDDB-E64C9086EA66}" srcOrd="0" destOrd="0" parTransId="{F79EDCA0-2BC2-427F-830F-40962FEAECCB}" sibTransId="{ACA731A1-E218-4CDC-B346-DD8182E0F165}"/>
    <dgm:cxn modelId="{4369D298-2FC2-4B73-AA65-99628564CE2A}" srcId="{F8E35183-F600-4BFE-981C-E3F89BDDDFA3}" destId="{A2BE911A-D3E5-4A15-9911-56D8CE1018BD}" srcOrd="0" destOrd="0" parTransId="{694FCC94-B814-4445-B22B-96567F2F8A9B}" sibTransId="{4B2F5EBD-39CB-4D3E-AB23-ADB36523A540}"/>
    <dgm:cxn modelId="{C15FADA6-A9DD-412A-B015-0494131A2FAD}" type="presOf" srcId="{D06A53EF-D00D-4B67-BDDB-E64C9086EA66}" destId="{B82F67AD-8861-44D9-9FFC-8E0D7AB0CE2B}" srcOrd="0" destOrd="0" presId="urn:microsoft.com/office/officeart/2008/layout/LinedList"/>
    <dgm:cxn modelId="{FF7C2FD6-9B63-4287-8574-2198FFB697D4}" srcId="{A2BE911A-D3E5-4A15-9911-56D8CE1018BD}" destId="{AEF97727-44EC-4672-B2A1-39E4A7A435D8}" srcOrd="1" destOrd="0" parTransId="{92B481B2-ECA3-4AFA-A4B3-5BB89AEF24F3}" sibTransId="{B4D4ACB6-A08C-48CE-A461-B5E63B564A97}"/>
    <dgm:cxn modelId="{6B984061-68EC-4C03-9AE4-A6CD60B188ED}" type="presParOf" srcId="{5475813B-FDFD-4482-855E-6777B69B0E86}" destId="{E74EE6E9-3182-4479-A25D-5E8093AD74F5}" srcOrd="0" destOrd="0" presId="urn:microsoft.com/office/officeart/2008/layout/LinedList"/>
    <dgm:cxn modelId="{8E356B80-058B-48FD-A3B6-6555317F59E6}" type="presParOf" srcId="{5475813B-FDFD-4482-855E-6777B69B0E86}" destId="{F951E390-6561-46DB-9097-328386122F30}" srcOrd="1" destOrd="0" presId="urn:microsoft.com/office/officeart/2008/layout/LinedList"/>
    <dgm:cxn modelId="{4F088574-64A7-4730-9DD2-6422CE0A3DDF}" type="presParOf" srcId="{F951E390-6561-46DB-9097-328386122F30}" destId="{D25083A8-4F56-41AA-94A0-962093558869}" srcOrd="0" destOrd="0" presId="urn:microsoft.com/office/officeart/2008/layout/LinedList"/>
    <dgm:cxn modelId="{1240F77D-8662-4939-A2BF-A04E4C502491}" type="presParOf" srcId="{F951E390-6561-46DB-9097-328386122F30}" destId="{1D9619C6-212C-4B22-90B8-19AF4EC36B6D}" srcOrd="1" destOrd="0" presId="urn:microsoft.com/office/officeart/2008/layout/LinedList"/>
    <dgm:cxn modelId="{4EC4B6E7-067C-4771-9D9C-45E7449EB572}" type="presParOf" srcId="{1D9619C6-212C-4B22-90B8-19AF4EC36B6D}" destId="{290ADAFD-73FC-4E07-9181-63DCD967964E}" srcOrd="0" destOrd="0" presId="urn:microsoft.com/office/officeart/2008/layout/LinedList"/>
    <dgm:cxn modelId="{B6797B22-5E09-4C0D-AC82-73D2FF7DFF11}" type="presParOf" srcId="{1D9619C6-212C-4B22-90B8-19AF4EC36B6D}" destId="{F48DBC43-5E96-433A-86D2-977F2D15F84C}" srcOrd="1" destOrd="0" presId="urn:microsoft.com/office/officeart/2008/layout/LinedList"/>
    <dgm:cxn modelId="{6F7429B9-96DC-41CE-983D-8DFD7CAAC05C}" type="presParOf" srcId="{F48DBC43-5E96-433A-86D2-977F2D15F84C}" destId="{32533141-AE1C-4F6B-B78C-870A07BF717C}" srcOrd="0" destOrd="0" presId="urn:microsoft.com/office/officeart/2008/layout/LinedList"/>
    <dgm:cxn modelId="{47C4C860-9DA0-46CB-B34D-7B4B24B326B9}" type="presParOf" srcId="{F48DBC43-5E96-433A-86D2-977F2D15F84C}" destId="{B82F67AD-8861-44D9-9FFC-8E0D7AB0CE2B}" srcOrd="1" destOrd="0" presId="urn:microsoft.com/office/officeart/2008/layout/LinedList"/>
    <dgm:cxn modelId="{9E3EA91E-E8DA-460A-A73C-2537CCD859B7}" type="presParOf" srcId="{F48DBC43-5E96-433A-86D2-977F2D15F84C}" destId="{F8D3F3DB-AA7C-4629-8FAA-28FCD23BC871}" srcOrd="2" destOrd="0" presId="urn:microsoft.com/office/officeart/2008/layout/LinedList"/>
    <dgm:cxn modelId="{D33FF678-F344-4147-AA61-380318044A89}" type="presParOf" srcId="{1D9619C6-212C-4B22-90B8-19AF4EC36B6D}" destId="{BDF86FA4-E544-4AA9-B4A7-3A470E6BBBE7}" srcOrd="2" destOrd="0" presId="urn:microsoft.com/office/officeart/2008/layout/LinedList"/>
    <dgm:cxn modelId="{AB284014-B500-47BB-84BC-D6E2C040CF39}" type="presParOf" srcId="{1D9619C6-212C-4B22-90B8-19AF4EC36B6D}" destId="{F60DAF25-F48C-4198-A9EF-E5CDA37516B3}" srcOrd="3" destOrd="0" presId="urn:microsoft.com/office/officeart/2008/layout/LinedList"/>
    <dgm:cxn modelId="{2C9E1C2C-2ADD-44ED-82AA-1C1F8A1A15E1}" type="presParOf" srcId="{1D9619C6-212C-4B22-90B8-19AF4EC36B6D}" destId="{80E917E1-1BC4-4AC5-A70C-C63639DB5748}" srcOrd="4" destOrd="0" presId="urn:microsoft.com/office/officeart/2008/layout/LinedList"/>
    <dgm:cxn modelId="{69931675-4824-49D1-A4F6-6096468EDC03}" type="presParOf" srcId="{80E917E1-1BC4-4AC5-A70C-C63639DB5748}" destId="{1A2F2F40-835D-4367-B84C-B0563F10585E}" srcOrd="0" destOrd="0" presId="urn:microsoft.com/office/officeart/2008/layout/LinedList"/>
    <dgm:cxn modelId="{41E432E5-E947-4710-A717-D33D393F6524}" type="presParOf" srcId="{80E917E1-1BC4-4AC5-A70C-C63639DB5748}" destId="{396D61B7-5C42-4176-AE80-E2E63CEF58B9}" srcOrd="1" destOrd="0" presId="urn:microsoft.com/office/officeart/2008/layout/LinedList"/>
    <dgm:cxn modelId="{D2508BEA-B56E-4599-9CCA-C5BF4A91360D}" type="presParOf" srcId="{80E917E1-1BC4-4AC5-A70C-C63639DB5748}" destId="{278C995D-3A5E-4E55-B3F4-960939A2E249}" srcOrd="2" destOrd="0" presId="urn:microsoft.com/office/officeart/2008/layout/LinedList"/>
    <dgm:cxn modelId="{6D5778C0-D763-42CE-A23A-23E0A530DD79}" type="presParOf" srcId="{1D9619C6-212C-4B22-90B8-19AF4EC36B6D}" destId="{A3AC0FB9-E180-4D6C-9FAB-7E3AAADB7173}" srcOrd="5" destOrd="0" presId="urn:microsoft.com/office/officeart/2008/layout/LinedList"/>
    <dgm:cxn modelId="{D1F3FFE6-76DF-45A1-9B3E-ABFE5437022D}" type="presParOf" srcId="{1D9619C6-212C-4B22-90B8-19AF4EC36B6D}" destId="{3B77E1F0-AE19-49D5-8008-C4D2461BCFBE}" srcOrd="6" destOrd="0" presId="urn:microsoft.com/office/officeart/2008/layout/LinedList"/>
    <dgm:cxn modelId="{B731339E-0E78-4C16-BFDD-A653D6F960F8}" type="presParOf" srcId="{1D9619C6-212C-4B22-90B8-19AF4EC36B6D}" destId="{F2996E35-8DF4-4DB6-B614-046190BCE420}" srcOrd="7" destOrd="0" presId="urn:microsoft.com/office/officeart/2008/layout/LinedList"/>
    <dgm:cxn modelId="{3EBC6987-3C50-45E8-9363-9D132241A502}" type="presParOf" srcId="{F2996E35-8DF4-4DB6-B614-046190BCE420}" destId="{A4557A77-4F24-4E79-9CDE-7C12653150E0}" srcOrd="0" destOrd="0" presId="urn:microsoft.com/office/officeart/2008/layout/LinedList"/>
    <dgm:cxn modelId="{512139A1-B58C-4CAF-A12D-149EBE19DB13}" type="presParOf" srcId="{F2996E35-8DF4-4DB6-B614-046190BCE420}" destId="{2F3EF514-DD99-406D-AE87-554269FEE53F}" srcOrd="1" destOrd="0" presId="urn:microsoft.com/office/officeart/2008/layout/LinedList"/>
    <dgm:cxn modelId="{32306200-E6CF-4C88-84D4-B5147EBB67B3}" type="presParOf" srcId="{F2996E35-8DF4-4DB6-B614-046190BCE420}" destId="{CD7B489A-1D44-47C6-B70A-821B309F5C37}" srcOrd="2" destOrd="0" presId="urn:microsoft.com/office/officeart/2008/layout/LinedList"/>
    <dgm:cxn modelId="{5CFB1223-81B5-44E4-BD52-296CC5F3F29B}" type="presParOf" srcId="{1D9619C6-212C-4B22-90B8-19AF4EC36B6D}" destId="{249746C0-7831-4582-AA53-75D8BEF90B54}" srcOrd="8" destOrd="0" presId="urn:microsoft.com/office/officeart/2008/layout/LinedList"/>
    <dgm:cxn modelId="{C1E00498-D8ED-469B-97CA-68C7FC5BC3F2}" type="presParOf" srcId="{1D9619C6-212C-4B22-90B8-19AF4EC36B6D}" destId="{F90AECA9-8260-4F43-A6A4-D422660A9459}"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FD98F4-C326-4F66-9575-40EB16C4C009}">
      <dsp:nvSpPr>
        <dsp:cNvPr id="0" name=""/>
        <dsp:cNvSpPr/>
      </dsp:nvSpPr>
      <dsp:spPr>
        <a:xfrm>
          <a:off x="32820" y="504800"/>
          <a:ext cx="3570778" cy="2378889"/>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000" r="-1000"/>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9A17033C-32B3-4FFC-872E-BD9DEF2693FD}">
      <dsp:nvSpPr>
        <dsp:cNvPr id="0" name=""/>
        <dsp:cNvSpPr/>
      </dsp:nvSpPr>
      <dsp:spPr>
        <a:xfrm>
          <a:off x="944951" y="2995123"/>
          <a:ext cx="3924836" cy="2067315"/>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s-MX" sz="2200" kern="1200" dirty="0"/>
            <a:t>La Academia Mexicana de la Lengua (2017) indica que una lengua o idioma lo es siempre y cuando se trate de un sistema de comunicación verbal o escrita establecido de forma convenida. </a:t>
          </a:r>
        </a:p>
      </dsp:txBody>
      <dsp:txXfrm>
        <a:off x="944951" y="2995123"/>
        <a:ext cx="3924836" cy="2067315"/>
      </dsp:txXfrm>
    </dsp:sp>
    <dsp:sp modelId="{4E8E6D42-18A4-4E3B-A203-9916551EB127}">
      <dsp:nvSpPr>
        <dsp:cNvPr id="0" name=""/>
        <dsp:cNvSpPr/>
      </dsp:nvSpPr>
      <dsp:spPr>
        <a:xfrm>
          <a:off x="732845" y="3015275"/>
          <a:ext cx="384647" cy="384746"/>
        </a:xfrm>
        <a:prstGeom prst="halfFrame">
          <a:avLst>
            <a:gd name="adj1" fmla="val 25770"/>
            <a:gd name="adj2" fmla="val 25770"/>
          </a:avLst>
        </a:prstGeom>
        <a:solidFill>
          <a:schemeClr val="accent1">
            <a:hueOff val="0"/>
            <a:satOff val="0"/>
            <a:lumOff val="0"/>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B09125E7-AF1E-4BDA-89AC-8838B6E48109}">
      <dsp:nvSpPr>
        <dsp:cNvPr id="0" name=""/>
        <dsp:cNvSpPr/>
      </dsp:nvSpPr>
      <dsp:spPr>
        <a:xfrm rot="5400000">
          <a:off x="4596568" y="3057001"/>
          <a:ext cx="384746" cy="384647"/>
        </a:xfrm>
        <a:prstGeom prst="halfFrame">
          <a:avLst>
            <a:gd name="adj1" fmla="val 25770"/>
            <a:gd name="adj2" fmla="val 25770"/>
          </a:avLst>
        </a:prstGeom>
        <a:solidFill>
          <a:schemeClr val="accent1">
            <a:hueOff val="0"/>
            <a:satOff val="0"/>
            <a:lumOff val="0"/>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32D5E46F-226C-4E99-99A8-7B33B7010499}">
      <dsp:nvSpPr>
        <dsp:cNvPr id="0" name=""/>
        <dsp:cNvSpPr/>
      </dsp:nvSpPr>
      <dsp:spPr>
        <a:xfrm rot="16200000">
          <a:off x="718121" y="4502683"/>
          <a:ext cx="384746" cy="384647"/>
        </a:xfrm>
        <a:prstGeom prst="halfFrame">
          <a:avLst>
            <a:gd name="adj1" fmla="val 25770"/>
            <a:gd name="adj2" fmla="val 25770"/>
          </a:avLst>
        </a:prstGeom>
        <a:solidFill>
          <a:schemeClr val="accent1">
            <a:hueOff val="0"/>
            <a:satOff val="0"/>
            <a:lumOff val="0"/>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52E23B2A-B31F-434C-8405-DB42B1CE6581}">
      <dsp:nvSpPr>
        <dsp:cNvPr id="0" name=""/>
        <dsp:cNvSpPr/>
      </dsp:nvSpPr>
      <dsp:spPr>
        <a:xfrm rot="10800000">
          <a:off x="4605172" y="4463035"/>
          <a:ext cx="384647" cy="384746"/>
        </a:xfrm>
        <a:prstGeom prst="halfFrame">
          <a:avLst>
            <a:gd name="adj1" fmla="val 25770"/>
            <a:gd name="adj2" fmla="val 25770"/>
          </a:avLst>
        </a:prstGeom>
        <a:solidFill>
          <a:schemeClr val="accent1">
            <a:hueOff val="0"/>
            <a:satOff val="0"/>
            <a:lumOff val="0"/>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23C8DF19-616A-4168-9CDC-296EEFFF40B3}">
      <dsp:nvSpPr>
        <dsp:cNvPr id="0" name=""/>
        <dsp:cNvSpPr/>
      </dsp:nvSpPr>
      <dsp:spPr>
        <a:xfrm>
          <a:off x="5438252" y="637813"/>
          <a:ext cx="3815924" cy="2302077"/>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9000" r="-9000"/>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138A4AB4-5FC9-4289-BE0B-697A5CEF4583}">
      <dsp:nvSpPr>
        <dsp:cNvPr id="0" name=""/>
        <dsp:cNvSpPr/>
      </dsp:nvSpPr>
      <dsp:spPr>
        <a:xfrm>
          <a:off x="6664339" y="2818060"/>
          <a:ext cx="3721766" cy="119043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MX" sz="2400" kern="1200" dirty="0"/>
            <a:t>Mientras que un dialecto es una manera particular o local o regional de uso de la lengua</a:t>
          </a:r>
        </a:p>
      </dsp:txBody>
      <dsp:txXfrm>
        <a:off x="6664339" y="2818060"/>
        <a:ext cx="3721766" cy="1190436"/>
      </dsp:txXfrm>
    </dsp:sp>
    <dsp:sp modelId="{D2AF0C51-B498-4092-AB7E-BF2D4D9CCE67}">
      <dsp:nvSpPr>
        <dsp:cNvPr id="0" name=""/>
        <dsp:cNvSpPr/>
      </dsp:nvSpPr>
      <dsp:spPr>
        <a:xfrm>
          <a:off x="6490127" y="2494555"/>
          <a:ext cx="384647" cy="384746"/>
        </a:xfrm>
        <a:prstGeom prst="halfFrame">
          <a:avLst>
            <a:gd name="adj1" fmla="val 25770"/>
            <a:gd name="adj2" fmla="val 25770"/>
          </a:avLst>
        </a:prstGeom>
        <a:solidFill>
          <a:schemeClr val="accent1">
            <a:hueOff val="0"/>
            <a:satOff val="0"/>
            <a:lumOff val="0"/>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3A0946D4-F0CB-4359-B882-E9D4FB123504}">
      <dsp:nvSpPr>
        <dsp:cNvPr id="0" name=""/>
        <dsp:cNvSpPr/>
      </dsp:nvSpPr>
      <dsp:spPr>
        <a:xfrm rot="5400000">
          <a:off x="10058179" y="2507467"/>
          <a:ext cx="384746" cy="384647"/>
        </a:xfrm>
        <a:prstGeom prst="halfFrame">
          <a:avLst>
            <a:gd name="adj1" fmla="val 25770"/>
            <a:gd name="adj2" fmla="val 25770"/>
          </a:avLst>
        </a:prstGeom>
        <a:solidFill>
          <a:schemeClr val="accent1">
            <a:hueOff val="0"/>
            <a:satOff val="0"/>
            <a:lumOff val="0"/>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7034C1B0-08B4-41CB-8909-B12367A1B05B}">
      <dsp:nvSpPr>
        <dsp:cNvPr id="0" name=""/>
        <dsp:cNvSpPr/>
      </dsp:nvSpPr>
      <dsp:spPr>
        <a:xfrm rot="16200000">
          <a:off x="6502940" y="4050367"/>
          <a:ext cx="384746" cy="384647"/>
        </a:xfrm>
        <a:prstGeom prst="halfFrame">
          <a:avLst>
            <a:gd name="adj1" fmla="val 25770"/>
            <a:gd name="adj2" fmla="val 25770"/>
          </a:avLst>
        </a:prstGeom>
        <a:solidFill>
          <a:schemeClr val="accent1">
            <a:hueOff val="0"/>
            <a:satOff val="0"/>
            <a:lumOff val="0"/>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5EA1B2BF-D660-41ED-B782-8FBB832C6102}">
      <dsp:nvSpPr>
        <dsp:cNvPr id="0" name=""/>
        <dsp:cNvSpPr/>
      </dsp:nvSpPr>
      <dsp:spPr>
        <a:xfrm rot="10800000">
          <a:off x="10058229" y="3934593"/>
          <a:ext cx="384647" cy="384746"/>
        </a:xfrm>
        <a:prstGeom prst="halfFrame">
          <a:avLst>
            <a:gd name="adj1" fmla="val 25770"/>
            <a:gd name="adj2" fmla="val 25770"/>
          </a:avLst>
        </a:prstGeom>
        <a:solidFill>
          <a:schemeClr val="accent1">
            <a:hueOff val="0"/>
            <a:satOff val="0"/>
            <a:lumOff val="0"/>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4EE6E9-3182-4479-A25D-5E8093AD74F5}">
      <dsp:nvSpPr>
        <dsp:cNvPr id="0" name=""/>
        <dsp:cNvSpPr/>
      </dsp:nvSpPr>
      <dsp:spPr>
        <a:xfrm>
          <a:off x="0" y="0"/>
          <a:ext cx="10450286"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25083A8-4F56-41AA-94A0-962093558869}">
      <dsp:nvSpPr>
        <dsp:cNvPr id="0" name=""/>
        <dsp:cNvSpPr/>
      </dsp:nvSpPr>
      <dsp:spPr>
        <a:xfrm>
          <a:off x="0" y="508000"/>
          <a:ext cx="2357444" cy="27072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s-MX" sz="3300" kern="1200" dirty="0"/>
            <a:t>Sistemas Lingüísticos Nativos </a:t>
          </a:r>
        </a:p>
      </dsp:txBody>
      <dsp:txXfrm>
        <a:off x="0" y="508000"/>
        <a:ext cx="2357444" cy="2707220"/>
      </dsp:txXfrm>
    </dsp:sp>
    <dsp:sp modelId="{B82F67AD-8861-44D9-9FFC-8E0D7AB0CE2B}">
      <dsp:nvSpPr>
        <dsp:cNvPr id="0" name=""/>
        <dsp:cNvSpPr/>
      </dsp:nvSpPr>
      <dsp:spPr>
        <a:xfrm>
          <a:off x="2117039" y="420556"/>
          <a:ext cx="7931093" cy="16933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ctr" defTabSz="1333500">
            <a:lnSpc>
              <a:spcPct val="90000"/>
            </a:lnSpc>
            <a:spcBef>
              <a:spcPct val="0"/>
            </a:spcBef>
            <a:spcAft>
              <a:spcPct val="35000"/>
            </a:spcAft>
            <a:buNone/>
          </a:pPr>
          <a:r>
            <a:rPr lang="es-MX" sz="3000" kern="1200" dirty="0"/>
            <a:t>Más allá de su categorización</a:t>
          </a:r>
        </a:p>
      </dsp:txBody>
      <dsp:txXfrm>
        <a:off x="2117039" y="420556"/>
        <a:ext cx="7931093" cy="1693333"/>
      </dsp:txXfrm>
    </dsp:sp>
    <dsp:sp modelId="{BDF86FA4-E544-4AA9-B4A7-3A470E6BBBE7}">
      <dsp:nvSpPr>
        <dsp:cNvPr id="0" name=""/>
        <dsp:cNvSpPr/>
      </dsp:nvSpPr>
      <dsp:spPr>
        <a:xfrm>
          <a:off x="2367642" y="1052286"/>
          <a:ext cx="8082643" cy="0"/>
        </a:xfrm>
        <a:prstGeom prst="line">
          <a:avLst/>
        </a:prstGeom>
        <a:solidFill>
          <a:schemeClr val="accent1">
            <a:hueOff val="0"/>
            <a:satOff val="0"/>
            <a:lumOff val="0"/>
            <a:alphaOff val="0"/>
          </a:schemeClr>
        </a:solidFill>
        <a:ln w="15875"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96D61B7-5C42-4176-AE80-E2E63CEF58B9}">
      <dsp:nvSpPr>
        <dsp:cNvPr id="0" name=""/>
        <dsp:cNvSpPr/>
      </dsp:nvSpPr>
      <dsp:spPr>
        <a:xfrm>
          <a:off x="2424765" y="1267578"/>
          <a:ext cx="7931093" cy="16933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ctr" defTabSz="1066800">
            <a:lnSpc>
              <a:spcPct val="90000"/>
            </a:lnSpc>
            <a:spcBef>
              <a:spcPct val="0"/>
            </a:spcBef>
            <a:spcAft>
              <a:spcPct val="35000"/>
            </a:spcAft>
            <a:buNone/>
          </a:pPr>
          <a:r>
            <a:rPr lang="es-MX" sz="2400" kern="1200" dirty="0"/>
            <a:t>Encierran la forma en cómo toda una colectividad se conecta con su entorno y desarrolla un conocimiento profundo de las características y ciclos de vida del lugar en el que vive</a:t>
          </a:r>
        </a:p>
      </dsp:txBody>
      <dsp:txXfrm>
        <a:off x="2424765" y="1267578"/>
        <a:ext cx="7931093" cy="1693333"/>
      </dsp:txXfrm>
    </dsp:sp>
    <dsp:sp modelId="{A3AC0FB9-E180-4D6C-9FAB-7E3AAADB7173}">
      <dsp:nvSpPr>
        <dsp:cNvPr id="0" name=""/>
        <dsp:cNvSpPr/>
      </dsp:nvSpPr>
      <dsp:spPr>
        <a:xfrm>
          <a:off x="2342895" y="2394856"/>
          <a:ext cx="8082643" cy="0"/>
        </a:xfrm>
        <a:prstGeom prst="line">
          <a:avLst/>
        </a:prstGeom>
        <a:solidFill>
          <a:schemeClr val="accent1">
            <a:hueOff val="0"/>
            <a:satOff val="0"/>
            <a:lumOff val="0"/>
            <a:alphaOff val="0"/>
          </a:schemeClr>
        </a:solidFill>
        <a:ln w="15875"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F3EF514-DD99-406D-AE87-554269FEE53F}">
      <dsp:nvSpPr>
        <dsp:cNvPr id="0" name=""/>
        <dsp:cNvSpPr/>
      </dsp:nvSpPr>
      <dsp:spPr>
        <a:xfrm>
          <a:off x="4516115" y="2491621"/>
          <a:ext cx="3305997" cy="16933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ctr" defTabSz="1066800">
            <a:lnSpc>
              <a:spcPct val="90000"/>
            </a:lnSpc>
            <a:spcBef>
              <a:spcPct val="0"/>
            </a:spcBef>
            <a:spcAft>
              <a:spcPct val="35000"/>
            </a:spcAft>
            <a:buNone/>
          </a:pPr>
          <a:r>
            <a:rPr lang="es-MX" sz="2400" kern="1200" dirty="0"/>
            <a:t>De sus ecosistemas y demás saberes que resultan ajenos a los extranjeros</a:t>
          </a:r>
        </a:p>
      </dsp:txBody>
      <dsp:txXfrm>
        <a:off x="4516115" y="2491621"/>
        <a:ext cx="3305997" cy="1693333"/>
      </dsp:txXfrm>
    </dsp:sp>
    <dsp:sp modelId="{249746C0-7831-4582-AA53-75D8BEF90B54}">
      <dsp:nvSpPr>
        <dsp:cNvPr id="0" name=""/>
        <dsp:cNvSpPr/>
      </dsp:nvSpPr>
      <dsp:spPr>
        <a:xfrm>
          <a:off x="2357444" y="5334000"/>
          <a:ext cx="8082643" cy="0"/>
        </a:xfrm>
        <a:prstGeom prst="line">
          <a:avLst/>
        </a:prstGeom>
        <a:solidFill>
          <a:schemeClr val="accent1">
            <a:hueOff val="0"/>
            <a:satOff val="0"/>
            <a:lumOff val="0"/>
            <a:alphaOff val="0"/>
          </a:schemeClr>
        </a:solidFill>
        <a:ln w="15875"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0" name="Group 9"/>
          <p:cNvGrpSpPr/>
          <p:nvPr/>
        </p:nvGrpSpPr>
        <p:grpSpPr>
          <a:xfrm>
            <a:off x="0" y="0"/>
            <a:ext cx="12188825" cy="6872226"/>
            <a:chOff x="0" y="0"/>
            <a:chExt cx="12188825" cy="6872226"/>
          </a:xfrm>
        </p:grpSpPr>
        <p:pic>
          <p:nvPicPr>
            <p:cNvPr id="9" name="Picture 8" descr="HD-PanelTitl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673"/>
            <a:stretch/>
          </p:blipFill>
          <p:spPr>
            <a:xfrm rot="5400000">
              <a:off x="5245268" y="530352"/>
              <a:ext cx="1673352" cy="612648"/>
            </a:xfrm>
            <a:prstGeom prst="rect">
              <a:avLst/>
            </a:prstGeom>
          </p:spPr>
        </p:pic>
        <p:pic>
          <p:nvPicPr>
            <p:cNvPr id="18" name="Picture 17"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r="48819"/>
            <a:stretch/>
          </p:blipFill>
          <p:spPr>
            <a:xfrm rot="5400000">
              <a:off x="5263556" y="5747514"/>
              <a:ext cx="1636776"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smtClean="0"/>
              <a:pPr/>
              <a:t>6/17/2021</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smtClean="0"/>
              <a:pPr/>
              <a:t>‹Nº›</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04219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6/17/2021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39771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6/17/2021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585765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6/17/2021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7687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6/17/2021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9051467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a:t>Haga clic para modificar el estilo de título del patrón</a:t>
            </a:r>
            <a:endParaRPr lang="en-US" dirty="0"/>
          </a:p>
        </p:txBody>
      </p:sp>
      <p:sp>
        <p:nvSpPr>
          <p:cNvPr id="16"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6/17/2021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750702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a:t>Haga clic para modificar el estilo de título del patrón</a:t>
            </a:r>
            <a:endParaRPr lang="en-US" dirty="0"/>
          </a:p>
        </p:txBody>
      </p:sp>
      <p:sp>
        <p:nvSpPr>
          <p:cNvPr id="14"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6/17/2021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279253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249335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37944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smtClean="0"/>
              <a:t>6/17/2021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smtClean="0"/>
              <a:t>‹Nº›</a:t>
            </a:fld>
            <a:endParaRPr lang="en-US" dirty="0"/>
          </a:p>
        </p:txBody>
      </p:sp>
    </p:spTree>
    <p:extLst>
      <p:ext uri="{BB962C8B-B14F-4D97-AF65-F5344CB8AC3E}">
        <p14:creationId xmlns:p14="http://schemas.microsoft.com/office/powerpoint/2010/main" val="616869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6/17/2021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5226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t>6/17/2021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smtClean="0"/>
              <a:t>‹Nº›</a:t>
            </a:fld>
            <a:endParaRPr lang="en-US" dirty="0"/>
          </a:p>
        </p:txBody>
      </p:sp>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555188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6/17/2021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74153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6/17/2021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05156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6/17/2021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995824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6/17/2021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41682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6/17/2021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857637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12188825" cy="6856215"/>
            <a:chOff x="0" y="0"/>
            <a:chExt cx="12188825" cy="6856215"/>
          </a:xfrm>
        </p:grpSpPr>
        <p:pic>
          <p:nvPicPr>
            <p:cNvPr id="8" name="Picture 7" descr="HD-PanelContent-V.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1" y="76265"/>
              <a:ext cx="758952"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0" y="6173526"/>
              <a:ext cx="758952"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smtClean="0"/>
              <a:pPr/>
              <a:t>6/17/2021</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96425859"/>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 id="214748372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diagramLayout" Target="../diagrams/layout2.xml"/><Relationship Id="rId7" Type="http://schemas.openxmlformats.org/officeDocument/2006/relationships/image" Target="../media/image16.jpe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714170" y="2035600"/>
            <a:ext cx="6815669" cy="1515533"/>
          </a:xfrm>
        </p:spPr>
        <p:txBody>
          <a:bodyPr/>
          <a:lstStyle/>
          <a:p>
            <a:r>
              <a:rPr lang="es-MX" sz="4000" b="1" spc="50" dirty="0">
                <a:ln w="0"/>
                <a:solidFill>
                  <a:schemeClr val="accent6">
                    <a:lumMod val="75000"/>
                  </a:schemeClr>
                </a:solidFill>
                <a:effectLst>
                  <a:innerShdw blurRad="63500" dist="50800" dir="13500000">
                    <a:srgbClr val="000000">
                      <a:alpha val="50000"/>
                    </a:srgbClr>
                  </a:innerShdw>
                </a:effectLst>
              </a:rPr>
              <a:t>Vulnerabilidad de la lengua en hablantes indígenas, el caso de México</a:t>
            </a:r>
          </a:p>
        </p:txBody>
      </p:sp>
      <p:sp>
        <p:nvSpPr>
          <p:cNvPr id="3" name="Subtítulo 2"/>
          <p:cNvSpPr>
            <a:spLocks noGrp="1"/>
          </p:cNvSpPr>
          <p:nvPr>
            <p:ph type="subTitle" idx="1"/>
          </p:nvPr>
        </p:nvSpPr>
        <p:spPr>
          <a:xfrm>
            <a:off x="4377690" y="3670473"/>
            <a:ext cx="5589311" cy="1320802"/>
          </a:xfrm>
        </p:spPr>
        <p:txBody>
          <a:bodyPr>
            <a:noAutofit/>
          </a:bodyPr>
          <a:lstStyle/>
          <a:p>
            <a:pPr algn="r"/>
            <a:r>
              <a:rPr lang="es-MX" sz="1800" dirty="0">
                <a:ln w="0"/>
                <a:solidFill>
                  <a:schemeClr val="bg2">
                    <a:lumMod val="25000"/>
                  </a:schemeClr>
                </a:solidFill>
                <a:effectLst>
                  <a:outerShdw blurRad="38100" dist="25400" dir="5400000" algn="ctr" rotWithShape="0">
                    <a:srgbClr val="6E747A">
                      <a:alpha val="43000"/>
                    </a:srgbClr>
                  </a:outerShdw>
                </a:effectLst>
              </a:rPr>
              <a:t>Leonor Guadalupe Delgadillo Guzmán,</a:t>
            </a:r>
          </a:p>
          <a:p>
            <a:pPr algn="r"/>
            <a:r>
              <a:rPr lang="es-MX" sz="1800" dirty="0">
                <a:ln w="0"/>
                <a:solidFill>
                  <a:schemeClr val="bg2">
                    <a:lumMod val="25000"/>
                  </a:schemeClr>
                </a:solidFill>
                <a:effectLst>
                  <a:outerShdw blurRad="38100" dist="25400" dir="5400000" algn="ctr" rotWithShape="0">
                    <a:srgbClr val="6E747A">
                      <a:alpha val="43000"/>
                    </a:srgbClr>
                  </a:outerShdw>
                </a:effectLst>
              </a:rPr>
              <a:t>José Arce Valdez, Susana Pastrana </a:t>
            </a:r>
          </a:p>
          <a:p>
            <a:pPr algn="r"/>
            <a:r>
              <a:rPr lang="es-MX" sz="1800" dirty="0" err="1">
                <a:ln w="0"/>
                <a:solidFill>
                  <a:schemeClr val="bg2">
                    <a:lumMod val="25000"/>
                  </a:schemeClr>
                </a:solidFill>
                <a:effectLst>
                  <a:outerShdw blurRad="38100" dist="25400" dir="5400000" algn="ctr" rotWithShape="0">
                    <a:srgbClr val="6E747A">
                      <a:alpha val="43000"/>
                    </a:srgbClr>
                  </a:outerShdw>
                </a:effectLst>
              </a:rPr>
              <a:t>UAEMéx</a:t>
            </a:r>
            <a:r>
              <a:rPr lang="es-MX" sz="1800" dirty="0">
                <a:ln w="0"/>
                <a:solidFill>
                  <a:schemeClr val="bg2">
                    <a:lumMod val="25000"/>
                  </a:schemeClr>
                </a:solidFill>
                <a:effectLst>
                  <a:outerShdw blurRad="38100" dist="25400" dir="5400000" algn="ctr" rotWithShape="0">
                    <a:srgbClr val="6E747A">
                      <a:alpha val="43000"/>
                    </a:srgbClr>
                  </a:outerShdw>
                </a:effectLst>
              </a:rPr>
              <a:t>, UAS, </a:t>
            </a:r>
            <a:r>
              <a:rPr lang="es-MX" sz="1800" dirty="0" err="1">
                <a:ln w="0"/>
                <a:solidFill>
                  <a:schemeClr val="bg2">
                    <a:lumMod val="25000"/>
                  </a:schemeClr>
                </a:solidFill>
                <a:effectLst>
                  <a:outerShdw blurRad="38100" dist="25400" dir="5400000" algn="ctr" rotWithShape="0">
                    <a:srgbClr val="6E747A">
                      <a:alpha val="43000"/>
                    </a:srgbClr>
                  </a:outerShdw>
                </a:effectLst>
              </a:rPr>
              <a:t>l</a:t>
            </a:r>
            <a:r>
              <a:rPr lang="es-MX" sz="2000" dirty="0" err="1">
                <a:ln w="0"/>
                <a:solidFill>
                  <a:schemeClr val="bg2">
                    <a:lumMod val="25000"/>
                  </a:schemeClr>
                </a:solidFill>
                <a:effectLst>
                  <a:outerShdw blurRad="38100" dist="25400" dir="5400000" algn="ctr" rotWithShape="0">
                    <a:srgbClr val="6E747A">
                      <a:alpha val="43000"/>
                    </a:srgbClr>
                  </a:outerShdw>
                </a:effectLst>
              </a:rPr>
              <a:t>gdelgadillog</a:t>
            </a:r>
            <a:r>
              <a:rPr lang="es-MX" sz="2000" dirty="0">
                <a:ln w="0"/>
                <a:solidFill>
                  <a:schemeClr val="bg2">
                    <a:lumMod val="25000"/>
                  </a:schemeClr>
                </a:solidFill>
                <a:effectLst>
                  <a:outerShdw blurRad="38100" dist="25400" dir="5400000" algn="ctr" rotWithShape="0">
                    <a:srgbClr val="6E747A">
                      <a:alpha val="43000"/>
                    </a:srgbClr>
                  </a:outerShdw>
                </a:effectLst>
              </a:rPr>
              <a:t> @ </a:t>
            </a:r>
            <a:r>
              <a:rPr lang="es-MX" sz="2000" dirty="0" err="1">
                <a:ln w="0"/>
                <a:solidFill>
                  <a:schemeClr val="bg2">
                    <a:lumMod val="25000"/>
                  </a:schemeClr>
                </a:solidFill>
                <a:effectLst>
                  <a:outerShdw blurRad="38100" dist="25400" dir="5400000" algn="ctr" rotWithShape="0">
                    <a:srgbClr val="6E747A">
                      <a:alpha val="43000"/>
                    </a:srgbClr>
                  </a:outerShdw>
                </a:effectLst>
              </a:rPr>
              <a:t>uaemex</a:t>
            </a:r>
            <a:r>
              <a:rPr lang="es-MX" sz="2000" dirty="0">
                <a:ln w="0"/>
                <a:solidFill>
                  <a:schemeClr val="bg2">
                    <a:lumMod val="25000"/>
                  </a:schemeClr>
                </a:solidFill>
                <a:effectLst>
                  <a:outerShdw blurRad="38100" dist="25400" dir="5400000" algn="ctr" rotWithShape="0">
                    <a:srgbClr val="6E747A">
                      <a:alpha val="43000"/>
                    </a:srgbClr>
                  </a:outerShdw>
                </a:effectLst>
              </a:rPr>
              <a:t> . mx</a:t>
            </a:r>
          </a:p>
        </p:txBody>
      </p:sp>
      <p:pic>
        <p:nvPicPr>
          <p:cNvPr id="1028" name="Picture 4" descr="Pueblos indígenas, aliados contra el cambio climático | Reporte Indi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111" y="3670472"/>
            <a:ext cx="5196118" cy="29556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7858548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67226" y="881968"/>
            <a:ext cx="4145040" cy="1746109"/>
          </a:xfrm>
        </p:spPr>
        <p:txBody>
          <a:bodyPr>
            <a:noAutofit/>
          </a:bodyPr>
          <a:lstStyle/>
          <a:p>
            <a:pPr algn="just"/>
            <a:r>
              <a:rPr lang="es-MX" sz="2200" dirty="0"/>
              <a:t>La lengua indígena está sujeta a un estado explícito de vulnerabilidad no solo por el número reducido de hablantes sino porque en los niveles </a:t>
            </a:r>
            <a:r>
              <a:rPr lang="es-MX" sz="2200" dirty="0" err="1"/>
              <a:t>exo</a:t>
            </a:r>
            <a:r>
              <a:rPr lang="es-MX" sz="2200" dirty="0"/>
              <a:t> y </a:t>
            </a:r>
            <a:r>
              <a:rPr lang="es-MX" sz="2200" dirty="0" err="1"/>
              <a:t>macrosistémicos</a:t>
            </a:r>
            <a:r>
              <a:rPr lang="es-MX" sz="2200" dirty="0"/>
              <a:t>:</a:t>
            </a:r>
          </a:p>
        </p:txBody>
      </p:sp>
      <p:sp>
        <p:nvSpPr>
          <p:cNvPr id="6" name="Marcador de texto 5"/>
          <p:cNvSpPr>
            <a:spLocks noGrp="1"/>
          </p:cNvSpPr>
          <p:nvPr>
            <p:ph type="body" sz="half" idx="2"/>
          </p:nvPr>
        </p:nvSpPr>
        <p:spPr>
          <a:xfrm>
            <a:off x="867226" y="3252186"/>
            <a:ext cx="4145037" cy="2438404"/>
          </a:xfrm>
        </p:spPr>
        <p:txBody>
          <a:bodyPr>
            <a:noAutofit/>
          </a:bodyPr>
          <a:lstStyle/>
          <a:p>
            <a:pPr algn="just"/>
            <a:r>
              <a:rPr lang="es-MX" sz="2200" dirty="0"/>
              <a:t>Su capacidad de impacto es escasa en tanto sus hablantes no tienen poder sobre las políticas públicas y programas, o como lo indica INALI, resulta insuficiente la pertinencia cultural desde un enfoque intercultural que tenga efectos en toda la población del país. </a:t>
            </a:r>
          </a:p>
        </p:txBody>
      </p:sp>
      <p:sp>
        <p:nvSpPr>
          <p:cNvPr id="8" name="Marcador de contenido 7"/>
          <p:cNvSpPr>
            <a:spLocks noGrp="1"/>
          </p:cNvSpPr>
          <p:nvPr>
            <p:ph idx="1"/>
          </p:nvPr>
        </p:nvSpPr>
        <p:spPr/>
        <p:txBody>
          <a:bodyPr/>
          <a:lstStyle/>
          <a:p>
            <a:endParaRPr lang="es-MX"/>
          </a:p>
        </p:txBody>
      </p:sp>
      <p:pic>
        <p:nvPicPr>
          <p:cNvPr id="7170" name="Picture 2" descr="Pueblos Indígenas de México | Noticias NP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8668" y="881968"/>
            <a:ext cx="6023429" cy="49938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41582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642258" y="4642927"/>
            <a:ext cx="7471228" cy="1347182"/>
          </a:xfrm>
        </p:spPr>
        <p:txBody>
          <a:bodyPr>
            <a:normAutofit fontScale="90000"/>
          </a:bodyPr>
          <a:lstStyle/>
          <a:p>
            <a:r>
              <a:rPr lang="es-MX" dirty="0"/>
              <a:t>La involuntariedad y coerción que el sistema social ejerce sobre el hablante, lo coloca como un mero receptor de todo aquello que se asume como necesario para el ejercicio básico de la vida cotidiana, a la vez de convertirse en un reproductor del sistema social.</a:t>
            </a:r>
          </a:p>
        </p:txBody>
      </p:sp>
      <p:pic>
        <p:nvPicPr>
          <p:cNvPr id="8" name="Marcador de posición de imagen 7"/>
          <p:cNvPicPr>
            <a:picLocks noGrp="1" noChangeAspect="1"/>
          </p:cNvPicPr>
          <p:nvPr>
            <p:ph type="pic" idx="1"/>
          </p:nvPr>
        </p:nvPicPr>
        <p:blipFill>
          <a:blip r:embed="rId2">
            <a:extLst>
              <a:ext uri="{28A0092B-C50C-407E-A947-70E740481C1C}">
                <a14:useLocalDpi xmlns:a14="http://schemas.microsoft.com/office/drawing/2010/main" val="0"/>
              </a:ext>
            </a:extLst>
          </a:blip>
          <a:srcRect t="17586" b="17586"/>
          <a:stretch>
            <a:fillRect/>
          </a:stretch>
        </p:blipFill>
        <p:spPr/>
      </p:pic>
      <p:sp>
        <p:nvSpPr>
          <p:cNvPr id="9" name="Llamada con línea 1 (borde y barra de énfasis) 8"/>
          <p:cNvSpPr/>
          <p:nvPr/>
        </p:nvSpPr>
        <p:spPr>
          <a:xfrm>
            <a:off x="8897685" y="4588156"/>
            <a:ext cx="2249714" cy="1401953"/>
          </a:xfrm>
          <a:prstGeom prst="accentBorderCallout1">
            <a:avLst/>
          </a:prstGeom>
          <a:solidFill>
            <a:schemeClr val="accent1">
              <a:lumMod val="40000"/>
              <a:lumOff val="60000"/>
            </a:schemeClr>
          </a:solidFill>
          <a:ln>
            <a:solidFill>
              <a:schemeClr val="accent2">
                <a:lumMod val="20000"/>
                <a:lumOff val="80000"/>
              </a:schemeClr>
            </a:solidFill>
          </a:ln>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a:solidFill>
                  <a:schemeClr val="bg2">
                    <a:lumMod val="25000"/>
                  </a:schemeClr>
                </a:solidFill>
              </a:rPr>
              <a:t>En lo que la figura de los indígenas no aparece con marcado énfasis</a:t>
            </a:r>
          </a:p>
        </p:txBody>
      </p:sp>
    </p:spTree>
    <p:extLst>
      <p:ext uri="{BB962C8B-B14F-4D97-AF65-F5344CB8AC3E}">
        <p14:creationId xmlns:p14="http://schemas.microsoft.com/office/powerpoint/2010/main" val="42185118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981D5EBC-048E-4F69-94CF-8B55C56E15FE}"/>
              </a:ext>
            </a:extLst>
          </p:cNvPr>
          <p:cNvSpPr txBox="1"/>
          <p:nvPr/>
        </p:nvSpPr>
        <p:spPr>
          <a:xfrm>
            <a:off x="1154430" y="1051560"/>
            <a:ext cx="9361170" cy="4493538"/>
          </a:xfrm>
          <a:prstGeom prst="rect">
            <a:avLst/>
          </a:prstGeom>
          <a:noFill/>
        </p:spPr>
        <p:txBody>
          <a:bodyPr wrap="square">
            <a:spAutoFit/>
          </a:bodyPr>
          <a:lstStyle/>
          <a:p>
            <a:r>
              <a:rPr lang="es-ES" sz="2600" dirty="0"/>
              <a:t>“Vulnerabilidad de la lengua”, categoría que evidencia la fragilidad del ejercicio de la expresión verbal de la lengua materna de grupos originarios producida por el dominio circulante de otra lengua dado el reconocimiento que tiene y cuya fuerza relega a la lengua materna, al punto de someterla a un confinamiento expresivo por no ser valorada socialmente de la misma manera que la lengua dominante. Desde esta perspectiva, la condición de vulnerabilidad es otorgada por la dominancia de prácticas y discursos que sostienen a las lenguas hegemónicas en su postura de privilegio, pero, finalmente, la supervivencia de la lengua originaria se encuentra en el sujeto y el análisis que hace de su utilidad en la vida cotidiana. </a:t>
            </a:r>
            <a:endParaRPr lang="es-MX" sz="2600" dirty="0"/>
          </a:p>
        </p:txBody>
      </p:sp>
    </p:spTree>
    <p:extLst>
      <p:ext uri="{BB962C8B-B14F-4D97-AF65-F5344CB8AC3E}">
        <p14:creationId xmlns:p14="http://schemas.microsoft.com/office/powerpoint/2010/main" val="2641577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025653" y="996646"/>
            <a:ext cx="9982198" cy="1303867"/>
          </a:xfrm>
        </p:spPr>
        <p:txBody>
          <a:bodyPr>
            <a:normAutofit/>
          </a:bodyPr>
          <a:lstStyle/>
          <a:p>
            <a:r>
              <a:rPr lang="es-MX" sz="2600" dirty="0"/>
              <a:t>El microsistema (</a:t>
            </a:r>
            <a:r>
              <a:rPr lang="es-MX" sz="2600" dirty="0" err="1"/>
              <a:t>Bronfenbrenner</a:t>
            </a:r>
            <a:r>
              <a:rPr lang="es-MX" sz="2600" dirty="0"/>
              <a:t>, 1979b) es el nivel más próximo en el que se desenvuelven las personas, y en el que se aprende lo esencial para saber sortear las vicisitudes diarias</a:t>
            </a:r>
          </a:p>
        </p:txBody>
      </p:sp>
      <p:sp>
        <p:nvSpPr>
          <p:cNvPr id="6" name="Marcador de contenido 5"/>
          <p:cNvSpPr>
            <a:spLocks noGrp="1"/>
          </p:cNvSpPr>
          <p:nvPr>
            <p:ph sz="half" idx="1"/>
          </p:nvPr>
        </p:nvSpPr>
        <p:spPr>
          <a:xfrm>
            <a:off x="1025654" y="3486766"/>
            <a:ext cx="3110918" cy="1835477"/>
          </a:xfrm>
        </p:spPr>
        <p:txBody>
          <a:bodyPr/>
          <a:lstStyle/>
          <a:p>
            <a:pPr marL="0" indent="0" algn="ctr">
              <a:buNone/>
            </a:pPr>
            <a:r>
              <a:rPr lang="es-MX" dirty="0"/>
              <a:t>En este marco existe una línea franca de vulnerabilidad para la lengua, debido…</a:t>
            </a:r>
          </a:p>
        </p:txBody>
      </p:sp>
      <p:pic>
        <p:nvPicPr>
          <p:cNvPr id="9218" name="Picture 2" descr="Mujeres y niñas indígenas peruanas, mayores víctimas de violaciones de  derechos humanos - Desinformémonos"/>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717143" y="2574835"/>
            <a:ext cx="6145565" cy="33101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Llaves 8"/>
          <p:cNvSpPr/>
          <p:nvPr/>
        </p:nvSpPr>
        <p:spPr>
          <a:xfrm>
            <a:off x="793425" y="2924048"/>
            <a:ext cx="3575376" cy="2960914"/>
          </a:xfrm>
          <a:prstGeom prst="bracePair">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val="26039330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redondeado 5"/>
          <p:cNvSpPr/>
          <p:nvPr/>
        </p:nvSpPr>
        <p:spPr>
          <a:xfrm>
            <a:off x="928914" y="841829"/>
            <a:ext cx="4542972" cy="5283200"/>
          </a:xfrm>
          <a:prstGeom prst="roundRect">
            <a:avLst/>
          </a:prstGeom>
          <a:solidFill>
            <a:schemeClr val="accent6">
              <a:lumMod val="40000"/>
              <a:lumOff val="6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a:solidFill>
                  <a:schemeClr val="bg2">
                    <a:lumMod val="25000"/>
                  </a:schemeClr>
                </a:solidFill>
              </a:rPr>
              <a:t>NIVEL DEL MESOSISTEMA:</a:t>
            </a:r>
          </a:p>
          <a:p>
            <a:pPr algn="ctr"/>
            <a:endParaRPr lang="es-MX" sz="2400" dirty="0">
              <a:solidFill>
                <a:schemeClr val="bg2">
                  <a:lumMod val="25000"/>
                </a:schemeClr>
              </a:solidFill>
            </a:endParaRPr>
          </a:p>
          <a:p>
            <a:pPr algn="ctr"/>
            <a:r>
              <a:rPr lang="es-MX" sz="2400" dirty="0">
                <a:solidFill>
                  <a:schemeClr val="bg2">
                    <a:lumMod val="25000"/>
                  </a:schemeClr>
                </a:solidFill>
              </a:rPr>
              <a:t> Las cosas no son lineales ni planas, se produce una relación de quiebre, pues la dinámica entre dos o más ambientes pone en disyuntiva al sujeto, quien </a:t>
            </a:r>
            <a:r>
              <a:rPr lang="es-MX" sz="2400" dirty="0" err="1">
                <a:solidFill>
                  <a:schemeClr val="bg2">
                    <a:lumMod val="25000"/>
                  </a:schemeClr>
                </a:solidFill>
              </a:rPr>
              <a:t>introyectará</a:t>
            </a:r>
            <a:r>
              <a:rPr lang="es-MX" sz="2400" dirty="0">
                <a:solidFill>
                  <a:schemeClr val="bg2">
                    <a:lumMod val="25000"/>
                  </a:schemeClr>
                </a:solidFill>
              </a:rPr>
              <a:t> el conocimiento de la lengua materna, pero también el castellano por resultar un medio de gestión de recursos.</a:t>
            </a:r>
          </a:p>
        </p:txBody>
      </p:sp>
      <p:pic>
        <p:nvPicPr>
          <p:cNvPr id="10244" name="Picture 4" descr="Mujeres indígenas como referente de belleza en la moda | Quinta trends |  Bloglovin&amp;#39;"/>
          <p:cNvPicPr>
            <a:picLocks noChangeAspect="1" noChangeArrowheads="1"/>
          </p:cNvPicPr>
          <p:nvPr/>
        </p:nvPicPr>
        <p:blipFill rotWithShape="1">
          <a:blip r:embed="rId2">
            <a:extLst>
              <a:ext uri="{28A0092B-C50C-407E-A947-70E740481C1C}">
                <a14:useLocalDpi xmlns:a14="http://schemas.microsoft.com/office/drawing/2010/main" val="0"/>
              </a:ext>
            </a:extLst>
          </a:blip>
          <a:srcRect l="28681" r="25091" b="4177"/>
          <a:stretch/>
        </p:blipFill>
        <p:spPr bwMode="auto">
          <a:xfrm>
            <a:off x="6473370" y="116114"/>
            <a:ext cx="5239660" cy="66554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0702193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210324" y="924896"/>
            <a:ext cx="6169061" cy="584775"/>
          </a:xfrm>
          <a:prstGeom prst="rect">
            <a:avLst/>
          </a:prstGeom>
        </p:spPr>
        <p:txBody>
          <a:bodyPr wrap="none">
            <a:spAutoFit/>
            <a:scene3d>
              <a:camera prst="orthographicFront"/>
              <a:lightRig rig="harsh" dir="t"/>
            </a:scene3d>
            <a:sp3d extrusionH="57150" prstMaterial="matte">
              <a:bevelT w="63500" h="12700" prst="angle"/>
              <a:contourClr>
                <a:schemeClr val="bg1">
                  <a:lumMod val="65000"/>
                </a:schemeClr>
              </a:contourClr>
            </a:sp3d>
          </a:bodyPr>
          <a:lstStyle/>
          <a:p>
            <a:r>
              <a:rPr lang="es-MX" sz="3200" b="1" dirty="0">
                <a:ln/>
                <a:solidFill>
                  <a:schemeClr val="accent3"/>
                </a:solidFill>
              </a:rPr>
              <a:t>ASPECTOS METODOLÓGICOS</a:t>
            </a:r>
          </a:p>
        </p:txBody>
      </p:sp>
      <p:pic>
        <p:nvPicPr>
          <p:cNvPr id="11266" name="Picture 2" descr="La férrea voluntad de una mujer otomí contra las malas noticias -  Desinformémonos"/>
          <p:cNvPicPr>
            <a:picLocks noChangeAspect="1" noChangeArrowheads="1"/>
          </p:cNvPicPr>
          <p:nvPr/>
        </p:nvPicPr>
        <p:blipFill rotWithShape="1">
          <a:blip r:embed="rId2">
            <a:extLst>
              <a:ext uri="{28A0092B-C50C-407E-A947-70E740481C1C}">
                <a14:useLocalDpi xmlns:a14="http://schemas.microsoft.com/office/drawing/2010/main" val="0"/>
              </a:ext>
            </a:extLst>
          </a:blip>
          <a:srcRect l="17675" r="11649"/>
          <a:stretch/>
        </p:blipFill>
        <p:spPr bwMode="auto">
          <a:xfrm>
            <a:off x="3953605" y="1507588"/>
            <a:ext cx="4669123" cy="34765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Rectángulo 4"/>
          <p:cNvSpPr/>
          <p:nvPr/>
        </p:nvSpPr>
        <p:spPr>
          <a:xfrm>
            <a:off x="8639624" y="1817497"/>
            <a:ext cx="2468832" cy="830997"/>
          </a:xfrm>
          <a:prstGeom prst="rect">
            <a:avLst/>
          </a:prstGeom>
        </p:spPr>
        <p:txBody>
          <a:bodyPr wrap="square">
            <a:spAutoFit/>
          </a:bodyPr>
          <a:lstStyle/>
          <a:p>
            <a:pPr algn="ctr"/>
            <a:r>
              <a:rPr lang="es-MX" sz="2400" b="1" dirty="0"/>
              <a:t>Estudio de corte cualitativo</a:t>
            </a:r>
          </a:p>
        </p:txBody>
      </p:sp>
      <p:sp>
        <p:nvSpPr>
          <p:cNvPr id="6" name="Rectángulo 5"/>
          <p:cNvSpPr/>
          <p:nvPr/>
        </p:nvSpPr>
        <p:spPr>
          <a:xfrm>
            <a:off x="9410578" y="3432629"/>
            <a:ext cx="1018420" cy="461665"/>
          </a:xfrm>
          <a:prstGeom prst="rect">
            <a:avLst/>
          </a:prstGeom>
        </p:spPr>
        <p:txBody>
          <a:bodyPr wrap="none">
            <a:spAutoFit/>
          </a:bodyPr>
          <a:lstStyle/>
          <a:p>
            <a:r>
              <a:rPr lang="es-MX" sz="2400" b="1" dirty="0"/>
              <a:t>Visión</a:t>
            </a:r>
          </a:p>
        </p:txBody>
      </p:sp>
      <p:sp>
        <p:nvSpPr>
          <p:cNvPr id="7" name="Rectángulo 6"/>
          <p:cNvSpPr/>
          <p:nvPr/>
        </p:nvSpPr>
        <p:spPr>
          <a:xfrm>
            <a:off x="1413098" y="2360135"/>
            <a:ext cx="1527982" cy="461665"/>
          </a:xfrm>
          <a:prstGeom prst="rect">
            <a:avLst/>
          </a:prstGeom>
        </p:spPr>
        <p:txBody>
          <a:bodyPr wrap="none">
            <a:spAutoFit/>
          </a:bodyPr>
          <a:lstStyle/>
          <a:p>
            <a:r>
              <a:rPr lang="es-MX" sz="2400" u="sng" dirty="0"/>
              <a:t>ANÁLISIS</a:t>
            </a:r>
          </a:p>
        </p:txBody>
      </p:sp>
      <p:sp>
        <p:nvSpPr>
          <p:cNvPr id="8" name="Rectángulo 7"/>
          <p:cNvSpPr/>
          <p:nvPr/>
        </p:nvSpPr>
        <p:spPr>
          <a:xfrm>
            <a:off x="674748" y="3614891"/>
            <a:ext cx="1918123" cy="830997"/>
          </a:xfrm>
          <a:prstGeom prst="rect">
            <a:avLst/>
          </a:prstGeom>
        </p:spPr>
        <p:txBody>
          <a:bodyPr wrap="square">
            <a:spAutoFit/>
          </a:bodyPr>
          <a:lstStyle/>
          <a:p>
            <a:r>
              <a:rPr lang="es-MX" sz="2400" dirty="0"/>
              <a:t>Documentos oficiales</a:t>
            </a:r>
          </a:p>
        </p:txBody>
      </p:sp>
      <p:sp>
        <p:nvSpPr>
          <p:cNvPr id="9" name="Rectángulo 8"/>
          <p:cNvSpPr/>
          <p:nvPr/>
        </p:nvSpPr>
        <p:spPr>
          <a:xfrm>
            <a:off x="2321973" y="4499597"/>
            <a:ext cx="1648528" cy="461665"/>
          </a:xfrm>
          <a:prstGeom prst="rect">
            <a:avLst/>
          </a:prstGeom>
        </p:spPr>
        <p:txBody>
          <a:bodyPr wrap="none">
            <a:spAutoFit/>
          </a:bodyPr>
          <a:lstStyle/>
          <a:p>
            <a:r>
              <a:rPr lang="es-MX" sz="2400" dirty="0"/>
              <a:t>Testimonios</a:t>
            </a:r>
          </a:p>
        </p:txBody>
      </p:sp>
      <p:cxnSp>
        <p:nvCxnSpPr>
          <p:cNvPr id="11" name="Conector curvado 10"/>
          <p:cNvCxnSpPr/>
          <p:nvPr/>
        </p:nvCxnSpPr>
        <p:spPr>
          <a:xfrm>
            <a:off x="2321973" y="2975429"/>
            <a:ext cx="914400" cy="914400"/>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ector curvado 12"/>
          <p:cNvCxnSpPr/>
          <p:nvPr/>
        </p:nvCxnSpPr>
        <p:spPr>
          <a:xfrm rot="10800000" flipV="1">
            <a:off x="1116792" y="2810413"/>
            <a:ext cx="925786" cy="750768"/>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Rectángulo 15"/>
          <p:cNvSpPr/>
          <p:nvPr/>
        </p:nvSpPr>
        <p:spPr>
          <a:xfrm>
            <a:off x="8673417" y="4678429"/>
            <a:ext cx="2492742" cy="1200329"/>
          </a:xfrm>
          <a:prstGeom prst="rect">
            <a:avLst/>
          </a:prstGeom>
        </p:spPr>
        <p:txBody>
          <a:bodyPr wrap="square">
            <a:spAutoFit/>
          </a:bodyPr>
          <a:lstStyle/>
          <a:p>
            <a:pPr algn="ctr"/>
            <a:r>
              <a:rPr lang="es-MX" sz="2400" b="1" dirty="0"/>
              <a:t>Proceder interpretativo mixto</a:t>
            </a:r>
          </a:p>
        </p:txBody>
      </p:sp>
    </p:spTree>
    <p:extLst>
      <p:ext uri="{BB962C8B-B14F-4D97-AF65-F5344CB8AC3E}">
        <p14:creationId xmlns:p14="http://schemas.microsoft.com/office/powerpoint/2010/main" val="16271311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4296229" y="856343"/>
            <a:ext cx="7160971" cy="51670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Rectángulo redondeado 2"/>
          <p:cNvSpPr/>
          <p:nvPr/>
        </p:nvSpPr>
        <p:spPr>
          <a:xfrm>
            <a:off x="159657" y="174170"/>
            <a:ext cx="3860800" cy="6531429"/>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6"/>
          </a:lnRef>
          <a:fillRef idx="2">
            <a:schemeClr val="accent6"/>
          </a:fillRef>
          <a:effectRef idx="1">
            <a:schemeClr val="accent6"/>
          </a:effectRef>
          <a:fontRef idx="minor">
            <a:schemeClr val="dk1"/>
          </a:fontRef>
        </p:style>
        <p:txBody>
          <a:bodyPr rtlCol="0" anchor="ctr">
            <a:scene3d>
              <a:camera prst="orthographicFront"/>
              <a:lightRig rig="harsh" dir="t"/>
            </a:scene3d>
            <a:sp3d extrusionH="57150" prstMaterial="matte">
              <a:bevelT w="63500" h="12700" prst="angle"/>
              <a:contourClr>
                <a:schemeClr val="bg1">
                  <a:lumMod val="65000"/>
                </a:schemeClr>
              </a:contourClr>
            </a:sp3d>
          </a:bodyPr>
          <a:lstStyle/>
          <a:p>
            <a:pPr algn="ctr"/>
            <a:endParaRPr lang="es-MX" b="1" dirty="0">
              <a:ln/>
              <a:solidFill>
                <a:schemeClr val="accent3"/>
              </a:solidFill>
            </a:endParaRPr>
          </a:p>
        </p:txBody>
      </p:sp>
      <p:sp>
        <p:nvSpPr>
          <p:cNvPr id="4" name="CuadroTexto 3"/>
          <p:cNvSpPr txBox="1"/>
          <p:nvPr/>
        </p:nvSpPr>
        <p:spPr>
          <a:xfrm>
            <a:off x="624114" y="508000"/>
            <a:ext cx="2960915" cy="584775"/>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s-MX" sz="3200" b="1" dirty="0">
                <a:ln/>
                <a:solidFill>
                  <a:schemeClr val="accent3"/>
                </a:solidFill>
              </a:rPr>
              <a:t>RESULTADOS</a:t>
            </a:r>
          </a:p>
        </p:txBody>
      </p:sp>
      <p:sp>
        <p:nvSpPr>
          <p:cNvPr id="5" name="CuadroTexto 4"/>
          <p:cNvSpPr txBox="1"/>
          <p:nvPr/>
        </p:nvSpPr>
        <p:spPr>
          <a:xfrm>
            <a:off x="304800" y="1426605"/>
            <a:ext cx="3570514" cy="4154984"/>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r>
              <a:rPr lang="es-MX" sz="2400" dirty="0" err="1"/>
              <a:t>Macrosistema</a:t>
            </a:r>
            <a:endParaRPr lang="es-MX" sz="2400" dirty="0"/>
          </a:p>
          <a:p>
            <a:pPr marL="285750" indent="-285750" algn="just">
              <a:lnSpc>
                <a:spcPct val="150000"/>
              </a:lnSpc>
              <a:buFont typeface="Arial" panose="020B0604020202020204" pitchFamily="34" charset="0"/>
              <a:buChar char="•"/>
            </a:pPr>
            <a:r>
              <a:rPr lang="es-MX" sz="2400" dirty="0" err="1"/>
              <a:t>Exosistema</a:t>
            </a:r>
            <a:endParaRPr lang="es-MX" sz="2400" dirty="0"/>
          </a:p>
          <a:p>
            <a:pPr marL="285750" indent="-285750" algn="just">
              <a:lnSpc>
                <a:spcPct val="150000"/>
              </a:lnSpc>
              <a:buFont typeface="Arial" panose="020B0604020202020204" pitchFamily="34" charset="0"/>
              <a:buChar char="•"/>
            </a:pPr>
            <a:r>
              <a:rPr lang="es-MX" sz="2400" dirty="0" err="1"/>
              <a:t>Mesosistema</a:t>
            </a:r>
            <a:r>
              <a:rPr lang="es-MX" sz="2400" dirty="0"/>
              <a:t> </a:t>
            </a:r>
          </a:p>
          <a:p>
            <a:pPr marL="285750" indent="-285750" algn="just">
              <a:lnSpc>
                <a:spcPct val="150000"/>
              </a:lnSpc>
              <a:buFont typeface="Arial" panose="020B0604020202020204" pitchFamily="34" charset="0"/>
              <a:buChar char="•"/>
            </a:pPr>
            <a:r>
              <a:rPr lang="es-MX" sz="2400" dirty="0"/>
              <a:t>Microsistema </a:t>
            </a:r>
          </a:p>
          <a:p>
            <a:pPr marL="285750" indent="-285750" algn="just">
              <a:buFont typeface="Arial" panose="020B0604020202020204" pitchFamily="34" charset="0"/>
              <a:buChar char="•"/>
            </a:pPr>
            <a:endParaRPr lang="es-MX" sz="2400" dirty="0"/>
          </a:p>
          <a:p>
            <a:pPr algn="just"/>
            <a:r>
              <a:rPr lang="es-MX" sz="2400" dirty="0"/>
              <a:t>En los que fueron encontradas evidencias del tratamiento a las lenguas indígenas.</a:t>
            </a:r>
          </a:p>
        </p:txBody>
      </p:sp>
      <p:cxnSp>
        <p:nvCxnSpPr>
          <p:cNvPr id="7" name="Conector recto 6"/>
          <p:cNvCxnSpPr/>
          <p:nvPr/>
        </p:nvCxnSpPr>
        <p:spPr>
          <a:xfrm>
            <a:off x="515256" y="1092775"/>
            <a:ext cx="3178629" cy="0"/>
          </a:xfrm>
          <a:prstGeom prst="line">
            <a:avLst/>
          </a:prstGeom>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10505106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La situación del Cauca es “una bomba de tiempo” para los pueblos indígenas:  Joe Sauca - Desinformémon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799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81376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2199" y="592061"/>
            <a:ext cx="6241816" cy="1371600"/>
          </a:xfrm>
        </p:spPr>
        <p:txBody>
          <a:bodyPr>
            <a:normAutofit/>
          </a:bodyPr>
          <a:lstStyle/>
          <a:p>
            <a:r>
              <a:rPr lang="es-MX" sz="4400" dirty="0"/>
              <a:t>Conclusión</a:t>
            </a:r>
          </a:p>
        </p:txBody>
      </p:sp>
      <p:pic>
        <p:nvPicPr>
          <p:cNvPr id="5" name="Marcador de posición de imagen 4"/>
          <p:cNvPicPr>
            <a:picLocks noGrp="1" noChangeAspect="1"/>
          </p:cNvPicPr>
          <p:nvPr>
            <p:ph type="pic" idx="1"/>
          </p:nvPr>
        </p:nvPicPr>
        <p:blipFill>
          <a:blip r:embed="rId2"/>
          <a:srcRect l="25973" r="25973"/>
          <a:stretch>
            <a:fillRect/>
          </a:stretch>
        </p:blipFill>
        <p:spPr>
          <a:xfrm>
            <a:off x="7616155" y="910772"/>
            <a:ext cx="3266252" cy="4459514"/>
          </a:xfrm>
          <a:prstGeom prst="rect">
            <a:avLst/>
          </a:prstGeom>
        </p:spPr>
      </p:pic>
      <p:sp>
        <p:nvSpPr>
          <p:cNvPr id="3" name="Marcador de contenido 2"/>
          <p:cNvSpPr>
            <a:spLocks noGrp="1"/>
          </p:cNvSpPr>
          <p:nvPr>
            <p:ph type="body" sz="half" idx="2"/>
          </p:nvPr>
        </p:nvSpPr>
        <p:spPr>
          <a:xfrm>
            <a:off x="1092199" y="2210403"/>
            <a:ext cx="6241816" cy="1828800"/>
          </a:xfrm>
        </p:spPr>
        <p:txBody>
          <a:bodyPr>
            <a:normAutofit/>
          </a:bodyPr>
          <a:lstStyle/>
          <a:p>
            <a:pPr marL="0" indent="0" algn="ctr">
              <a:buNone/>
            </a:pPr>
            <a:r>
              <a:rPr lang="es-MX" sz="2600" dirty="0"/>
              <a:t>Se concluye que no solo se advierte la vulnerabilidad del hablante indígena sino también la vulnerabilidad a la que es sometida la lengua.</a:t>
            </a:r>
          </a:p>
        </p:txBody>
      </p:sp>
    </p:spTree>
    <p:extLst>
      <p:ext uri="{BB962C8B-B14F-4D97-AF65-F5344CB8AC3E}">
        <p14:creationId xmlns:p14="http://schemas.microsoft.com/office/powerpoint/2010/main" val="3062385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6662057" y="4678002"/>
            <a:ext cx="4615543" cy="1384995"/>
          </a:xfrm>
          <a:prstGeom prst="rect">
            <a:avLst/>
          </a:prstGeom>
          <a:noFill/>
        </p:spPr>
        <p:txBody>
          <a:bodyPr wrap="square" rtlCol="0">
            <a:spAutoFit/>
          </a:bodyPr>
          <a:lstStyle/>
          <a:p>
            <a:pPr algn="ctr"/>
            <a:r>
              <a:rPr lang="es-MX" sz="2800" dirty="0"/>
              <a:t>Se muestra la vulnerabilidad de la lengua en personas hablantes indígenas en México.</a:t>
            </a:r>
          </a:p>
        </p:txBody>
      </p:sp>
      <p:pic>
        <p:nvPicPr>
          <p:cNvPr id="2050" name="Picture 2" descr="Atlas de los Pueblos Indígenas de Méxic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8691" y="2458458"/>
            <a:ext cx="5374783" cy="349764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Rectángulo 5"/>
          <p:cNvSpPr/>
          <p:nvPr/>
        </p:nvSpPr>
        <p:spPr>
          <a:xfrm>
            <a:off x="522515" y="1006139"/>
            <a:ext cx="6096000" cy="1384995"/>
          </a:xfrm>
          <a:prstGeom prst="rect">
            <a:avLst/>
          </a:prstGeom>
        </p:spPr>
        <p:txBody>
          <a:bodyPr>
            <a:spAutoFit/>
          </a:bodyPr>
          <a:lstStyle/>
          <a:p>
            <a:pPr algn="ctr"/>
            <a:r>
              <a:rPr lang="es-MX" sz="2800" dirty="0"/>
              <a:t>Un tema relevante para la UNESCO es la preservación de las lenguas y dialectos que se encuentran bajo amenaza</a:t>
            </a:r>
          </a:p>
        </p:txBody>
      </p:sp>
      <p:sp>
        <p:nvSpPr>
          <p:cNvPr id="9" name="Forma libre 8"/>
          <p:cNvSpPr/>
          <p:nvPr/>
        </p:nvSpPr>
        <p:spPr>
          <a:xfrm>
            <a:off x="6662058" y="2017486"/>
            <a:ext cx="907972" cy="2423885"/>
          </a:xfrm>
          <a:custGeom>
            <a:avLst/>
            <a:gdLst>
              <a:gd name="connsiteX0" fmla="*/ 0 w 1265403"/>
              <a:gd name="connsiteY0" fmla="*/ 0 h 2115253"/>
              <a:gd name="connsiteX1" fmla="*/ 682172 w 1265403"/>
              <a:gd name="connsiteY1" fmla="*/ 304800 h 2115253"/>
              <a:gd name="connsiteX2" fmla="*/ 174172 w 1265403"/>
              <a:gd name="connsiteY2" fmla="*/ 972457 h 2115253"/>
              <a:gd name="connsiteX3" fmla="*/ 1262743 w 1265403"/>
              <a:gd name="connsiteY3" fmla="*/ 1103085 h 2115253"/>
              <a:gd name="connsiteX4" fmla="*/ 478972 w 1265403"/>
              <a:gd name="connsiteY4" fmla="*/ 1988457 h 2115253"/>
              <a:gd name="connsiteX5" fmla="*/ 406400 w 1265403"/>
              <a:gd name="connsiteY5" fmla="*/ 2090057 h 2115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65403" h="2115253">
                <a:moveTo>
                  <a:pt x="0" y="0"/>
                </a:moveTo>
                <a:cubicBezTo>
                  <a:pt x="326571" y="71362"/>
                  <a:pt x="653143" y="142724"/>
                  <a:pt x="682172" y="304800"/>
                </a:cubicBezTo>
                <a:cubicBezTo>
                  <a:pt x="711201" y="466876"/>
                  <a:pt x="77410" y="839410"/>
                  <a:pt x="174172" y="972457"/>
                </a:cubicBezTo>
                <a:cubicBezTo>
                  <a:pt x="270934" y="1105504"/>
                  <a:pt x="1211943" y="933752"/>
                  <a:pt x="1262743" y="1103085"/>
                </a:cubicBezTo>
                <a:cubicBezTo>
                  <a:pt x="1313543" y="1272418"/>
                  <a:pt x="621696" y="1823962"/>
                  <a:pt x="478972" y="1988457"/>
                </a:cubicBezTo>
                <a:cubicBezTo>
                  <a:pt x="336248" y="2152952"/>
                  <a:pt x="371324" y="2121504"/>
                  <a:pt x="406400" y="209005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Triángulo isósceles 9"/>
          <p:cNvSpPr/>
          <p:nvPr/>
        </p:nvSpPr>
        <p:spPr>
          <a:xfrm rot="11017561">
            <a:off x="6807920" y="4454060"/>
            <a:ext cx="406169" cy="1543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3" name="Picture 2" descr="Test: ¿Qué tanto sabes de los pueblos indígenas de Méxic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13573" y="274064"/>
            <a:ext cx="4415183" cy="320936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571194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2115597461"/>
              </p:ext>
            </p:extLst>
          </p:nvPr>
        </p:nvGraphicFramePr>
        <p:xfrm>
          <a:off x="783771" y="719666"/>
          <a:ext cx="10740572"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835396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132114" y="860309"/>
            <a:ext cx="9927772" cy="892552"/>
          </a:xfrm>
          <a:prstGeom prst="rect">
            <a:avLst/>
          </a:prstGeom>
        </p:spPr>
        <p:txBody>
          <a:bodyPr wrap="square">
            <a:spAutoFit/>
          </a:bodyPr>
          <a:lstStyle/>
          <a:p>
            <a:pPr algn="ctr"/>
            <a:r>
              <a:rPr lang="es-MX" sz="2600" dirty="0"/>
              <a:t>Ambos son sistemas de comunicación verbal, sin embargo, la distinción entre ellos estriba en los mecanismos de legitimación, es decir:</a:t>
            </a:r>
          </a:p>
        </p:txBody>
      </p:sp>
      <p:sp>
        <p:nvSpPr>
          <p:cNvPr id="6" name="Rectángulo redondeado 5"/>
          <p:cNvSpPr/>
          <p:nvPr/>
        </p:nvSpPr>
        <p:spPr>
          <a:xfrm>
            <a:off x="1030514" y="2017486"/>
            <a:ext cx="4891315" cy="4107543"/>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2600" dirty="0"/>
              <a:t>De reconocimiento por parte de los gobiernos para el caso de las </a:t>
            </a:r>
            <a:r>
              <a:rPr lang="es-MX" sz="2600" b="1" u="sng" dirty="0"/>
              <a:t>lenguas</a:t>
            </a:r>
            <a:r>
              <a:rPr lang="es-MX" sz="2600" dirty="0"/>
              <a:t> y, para los </a:t>
            </a:r>
            <a:r>
              <a:rPr lang="es-MX" sz="2600" b="1" u="sng" dirty="0"/>
              <a:t>dialectos</a:t>
            </a:r>
            <a:r>
              <a:rPr lang="es-MX" sz="2600" dirty="0"/>
              <a:t>, su habla delimitada en cierta zona geográfica, que puede o no tener un sistema de escritura y cuya data es ancestral, originaria.</a:t>
            </a:r>
          </a:p>
        </p:txBody>
      </p:sp>
      <p:pic>
        <p:nvPicPr>
          <p:cNvPr id="3074" name="Picture 2" descr="Lenguas indígenas que se hablan en México - Blog Xcaret - Lee sobre viajes,  gastronomía, naturaleza y cultura en Blog Xcare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2114" y="2202804"/>
            <a:ext cx="5272886" cy="35138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6255658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44958B8-57B6-4B37-8A18-D54A32EC2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a:extLst>
              <a:ext uri="{FF2B5EF4-FFF2-40B4-BE49-F238E27FC236}">
                <a16:creationId xmlns:a16="http://schemas.microsoft.com/office/drawing/2014/main" id="{07A65123-C3B9-44B9-BF4D-E16FF9EFA07B}"/>
              </a:ext>
            </a:extLst>
          </p:cNvPr>
          <p:cNvPicPr>
            <a:picLocks noChangeAspect="1"/>
          </p:cNvPicPr>
          <p:nvPr/>
        </p:nvPicPr>
        <p:blipFill rotWithShape="1">
          <a:blip r:embed="rId3"/>
          <a:srcRect r="1" b="6844"/>
          <a:stretch/>
        </p:blipFill>
        <p:spPr>
          <a:xfrm>
            <a:off x="486138" y="488137"/>
            <a:ext cx="11227442" cy="5883295"/>
          </a:xfrm>
          <a:prstGeom prst="rect">
            <a:avLst/>
          </a:prstGeom>
        </p:spPr>
      </p:pic>
      <p:sp>
        <p:nvSpPr>
          <p:cNvPr id="10" name="Rectangle 9">
            <a:extLst>
              <a:ext uri="{FF2B5EF4-FFF2-40B4-BE49-F238E27FC236}">
                <a16:creationId xmlns:a16="http://schemas.microsoft.com/office/drawing/2014/main" id="{B7E4A740-3A69-42A5-8AC0-3905D518F4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solidFill>
              <a:schemeClr val="bg1"/>
            </a:solidFill>
            <a:miter lim="800000"/>
          </a:ln>
        </p:spPr>
        <p:style>
          <a:lnRef idx="1">
            <a:schemeClr val="accent1"/>
          </a:lnRef>
          <a:fillRef idx="3">
            <a:schemeClr val="accent1"/>
          </a:fillRef>
          <a:effectRef idx="2">
            <a:schemeClr val="accent1"/>
          </a:effectRef>
          <a:fontRef idx="minor">
            <a:schemeClr val="lt1"/>
          </a:fontRef>
        </p:style>
      </p:sp>
      <p:grpSp>
        <p:nvGrpSpPr>
          <p:cNvPr id="12" name="Group 11">
            <a:extLst>
              <a:ext uri="{FF2B5EF4-FFF2-40B4-BE49-F238E27FC236}">
                <a16:creationId xmlns:a16="http://schemas.microsoft.com/office/drawing/2014/main" id="{8283C010-53D7-404B-9300-DB1BAE1EAE9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128956"/>
            <a:ext cx="12234672" cy="658368"/>
            <a:chOff x="-18288" y="3128956"/>
            <a:chExt cx="12234672" cy="658368"/>
          </a:xfrm>
        </p:grpSpPr>
        <p:sp useBgFill="1">
          <p:nvSpPr>
            <p:cNvPr id="13" name="Rounded Rectangle 21">
              <a:extLst>
                <a:ext uri="{FF2B5EF4-FFF2-40B4-BE49-F238E27FC236}">
                  <a16:creationId xmlns:a16="http://schemas.microsoft.com/office/drawing/2014/main" id="{DFC03671-D6D3-4BA9-AD3E-6ADE11D07C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2303" y="3128956"/>
              <a:ext cx="45720" cy="658368"/>
            </a:xfrm>
            <a:prstGeom prst="roundRect">
              <a:avLst>
                <a:gd name="adj" fmla="val 50000"/>
              </a:avLst>
            </a:prstGeom>
            <a:ln w="9525">
              <a:noFill/>
            </a:ln>
            <a:effectLst>
              <a:innerShdw blurRad="114300">
                <a:prstClr val="black">
                  <a:alpha val="8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panose="02020404030301010803"/>
                <a:ea typeface="+mn-ea"/>
                <a:cs typeface="+mn-cs"/>
              </a:endParaRPr>
            </a:p>
          </p:txBody>
        </p:sp>
        <p:pic>
          <p:nvPicPr>
            <p:cNvPr id="14" name="Picture 13">
              <a:extLst>
                <a:ext uri="{FF2B5EF4-FFF2-40B4-BE49-F238E27FC236}">
                  <a16:creationId xmlns:a16="http://schemas.microsoft.com/office/drawing/2014/main" id="{DFD51935-8C23-4BCB-987B-F5AC9E3D94CA}"/>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8288" y="3154680"/>
              <a:ext cx="777240" cy="606425"/>
            </a:xfrm>
            <a:prstGeom prst="rect">
              <a:avLst/>
            </a:prstGeom>
          </p:spPr>
        </p:pic>
        <p:sp useBgFill="1">
          <p:nvSpPr>
            <p:cNvPr id="15" name="Rounded Rectangle 27">
              <a:extLst>
                <a:ext uri="{FF2B5EF4-FFF2-40B4-BE49-F238E27FC236}">
                  <a16:creationId xmlns:a16="http://schemas.microsoft.com/office/drawing/2014/main" id="{72D5A197-23EF-4751-9E72-FEB79910EF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414377" y="3128956"/>
              <a:ext cx="45720" cy="658368"/>
            </a:xfrm>
            <a:prstGeom prst="roundRect">
              <a:avLst>
                <a:gd name="adj" fmla="val 50000"/>
              </a:avLst>
            </a:prstGeom>
            <a:ln w="9525">
              <a:noFill/>
            </a:ln>
            <a:effectLst>
              <a:innerShdw blurRad="114300">
                <a:prstClr val="black">
                  <a:alpha val="8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panose="02020404030301010803"/>
                <a:ea typeface="+mn-ea"/>
                <a:cs typeface="+mn-cs"/>
              </a:endParaRPr>
            </a:p>
          </p:txBody>
        </p:sp>
        <p:pic>
          <p:nvPicPr>
            <p:cNvPr id="16" name="Picture 15">
              <a:extLst>
                <a:ext uri="{FF2B5EF4-FFF2-40B4-BE49-F238E27FC236}">
                  <a16:creationId xmlns:a16="http://schemas.microsoft.com/office/drawing/2014/main" id="{5DD7E4D1-EC3E-4109-9647-9E6652A92D34}"/>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flipH="1">
              <a:off x="11439144" y="3154680"/>
              <a:ext cx="777240" cy="606425"/>
            </a:xfrm>
            <a:prstGeom prst="rect">
              <a:avLst/>
            </a:prstGeom>
          </p:spPr>
        </p:pic>
      </p:grpSp>
    </p:spTree>
    <p:extLst>
      <p:ext uri="{BB962C8B-B14F-4D97-AF65-F5344CB8AC3E}">
        <p14:creationId xmlns:p14="http://schemas.microsoft.com/office/powerpoint/2010/main" val="4177575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3258575613"/>
              </p:ext>
            </p:extLst>
          </p:nvPr>
        </p:nvGraphicFramePr>
        <p:xfrm>
          <a:off x="986971" y="706716"/>
          <a:ext cx="10450286"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098" name="Picture 2" descr="Identidades y movimientos indígenas en Méxic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9689" y="3270702"/>
            <a:ext cx="4445453" cy="284762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Abrir llave 5"/>
          <p:cNvSpPr/>
          <p:nvPr/>
        </p:nvSpPr>
        <p:spPr>
          <a:xfrm>
            <a:off x="3104015" y="943429"/>
            <a:ext cx="510042" cy="206102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pic>
        <p:nvPicPr>
          <p:cNvPr id="8" name="Imagen 7"/>
          <p:cNvPicPr>
            <a:picLocks noChangeAspect="1"/>
          </p:cNvPicPr>
          <p:nvPr/>
        </p:nvPicPr>
        <p:blipFill>
          <a:blip r:embed="rId8"/>
          <a:stretch>
            <a:fillRect/>
          </a:stretch>
        </p:blipFill>
        <p:spPr>
          <a:xfrm>
            <a:off x="8505372" y="4060241"/>
            <a:ext cx="2906259" cy="20580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6491300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redondeado 5"/>
          <p:cNvSpPr/>
          <p:nvPr/>
        </p:nvSpPr>
        <p:spPr>
          <a:xfrm>
            <a:off x="4528457" y="850999"/>
            <a:ext cx="6865257" cy="9362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a:t>En cuestión de educación y durante 2015, la población indígena presentaba un rezago significativo:</a:t>
            </a:r>
          </a:p>
        </p:txBody>
      </p:sp>
      <p:sp>
        <p:nvSpPr>
          <p:cNvPr id="7" name="Rectángulo redondeado 6"/>
          <p:cNvSpPr/>
          <p:nvPr/>
        </p:nvSpPr>
        <p:spPr>
          <a:xfrm>
            <a:off x="8331200" y="4949373"/>
            <a:ext cx="3062514" cy="1277256"/>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MX" sz="2400" dirty="0"/>
              <a:t>Se dice que cada quince días una lengua muere.</a:t>
            </a:r>
          </a:p>
        </p:txBody>
      </p:sp>
      <p:sp>
        <p:nvSpPr>
          <p:cNvPr id="8" name="Rectángulo 7"/>
          <p:cNvSpPr/>
          <p:nvPr/>
        </p:nvSpPr>
        <p:spPr>
          <a:xfrm>
            <a:off x="4528456" y="1900517"/>
            <a:ext cx="6865258" cy="3231654"/>
          </a:xfrm>
          <a:prstGeom prst="rect">
            <a:avLst/>
          </a:prstGeom>
        </p:spPr>
        <p:txBody>
          <a:bodyPr wrap="square">
            <a:spAutoFit/>
          </a:bodyPr>
          <a:lstStyle/>
          <a:p>
            <a:pPr marL="285750" indent="-285750">
              <a:lnSpc>
                <a:spcPct val="150000"/>
              </a:lnSpc>
              <a:buFont typeface="Arial" panose="020B0604020202020204" pitchFamily="34" charset="0"/>
              <a:buChar char="•"/>
            </a:pPr>
            <a:r>
              <a:rPr lang="es-MX" sz="2400" dirty="0"/>
              <a:t>21.8% de ellos contaban con la primaria completa</a:t>
            </a:r>
          </a:p>
          <a:p>
            <a:pPr marL="285750" indent="-285750">
              <a:lnSpc>
                <a:spcPct val="150000"/>
              </a:lnSpc>
              <a:buFont typeface="Arial" panose="020B0604020202020204" pitchFamily="34" charset="0"/>
              <a:buChar char="•"/>
            </a:pPr>
            <a:r>
              <a:rPr lang="es-MX" sz="2400" dirty="0"/>
              <a:t>9.7% logró concluir la educación media superior</a:t>
            </a:r>
          </a:p>
          <a:p>
            <a:pPr marL="285750" indent="-285750">
              <a:lnSpc>
                <a:spcPct val="150000"/>
              </a:lnSpc>
              <a:buFont typeface="Arial" panose="020B0604020202020204" pitchFamily="34" charset="0"/>
              <a:buChar char="•"/>
            </a:pPr>
            <a:r>
              <a:rPr lang="es-MX" sz="2400" dirty="0"/>
              <a:t>Se registró que el 17.8% de indígenas y 23% de hablantes de 15 años y más eran analfabetas, principalmente en el Estado de Guerrero.</a:t>
            </a:r>
          </a:p>
          <a:p>
            <a:pPr marL="285750" indent="-285750">
              <a:buFont typeface="Arial" panose="020B0604020202020204" pitchFamily="34" charset="0"/>
              <a:buChar char="•"/>
            </a:pPr>
            <a:endParaRPr lang="es-MX" sz="2400" dirty="0"/>
          </a:p>
        </p:txBody>
      </p:sp>
      <p:pic>
        <p:nvPicPr>
          <p:cNvPr id="5122" name="Picture 2" descr="MADRE TIERRA - MADRE INDÍGENA / MOTHER EARTH - NATIVE AMERICAN MOTHER |  Arte indigena, Arte mapuche, Arte latinoamerican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1880" y="621394"/>
            <a:ext cx="3671435" cy="560523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84137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1287" y="953104"/>
            <a:ext cx="10635341" cy="1303867"/>
          </a:xfrm>
        </p:spPr>
        <p:txBody>
          <a:bodyPr>
            <a:noAutofit/>
          </a:bodyPr>
          <a:lstStyle/>
          <a:p>
            <a:r>
              <a:rPr lang="es-MX" sz="2700" dirty="0"/>
              <a:t>Este rezago educativo tiene un impacto significativo en materia de empleabilidad, pues aunado a la baja escolaridad, la incorporación a mercados laborales con sueldos competitivos se ve atravesado por la lengua de origen.</a:t>
            </a:r>
          </a:p>
        </p:txBody>
      </p:sp>
      <p:pic>
        <p:nvPicPr>
          <p:cNvPr id="6148" name="Picture 4" descr="Las 5 lenguas indígenas más habladas en México | Blog de Viajes &amp;amp; Turismo  en México"/>
          <p:cNvPicPr>
            <a:picLocks noChangeAspect="1" noChangeArrowheads="1"/>
          </p:cNvPicPr>
          <p:nvPr/>
        </p:nvPicPr>
        <p:blipFill rotWithShape="1">
          <a:blip r:embed="rId2">
            <a:extLst>
              <a:ext uri="{28A0092B-C50C-407E-A947-70E740481C1C}">
                <a14:useLocalDpi xmlns:a14="http://schemas.microsoft.com/office/drawing/2010/main" val="0"/>
              </a:ext>
            </a:extLst>
          </a:blip>
          <a:srcRect l="10954" t="5023" r="10178"/>
          <a:stretch/>
        </p:blipFill>
        <p:spPr bwMode="auto">
          <a:xfrm>
            <a:off x="2098674" y="2436300"/>
            <a:ext cx="7780566" cy="44217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85582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54743" y="842113"/>
            <a:ext cx="10566400" cy="1846659"/>
          </a:xfrm>
          <a:prstGeom prst="rect">
            <a:avLst/>
          </a:prstGeom>
        </p:spPr>
        <p:txBody>
          <a:bodyPr wrap="square">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MX" sz="2400" b="1" dirty="0">
                <a:ln/>
                <a:solidFill>
                  <a:schemeClr val="accent3"/>
                </a:solidFill>
              </a:rPr>
              <a:t>Consistentemente con lo anterior, se observa que las personas indígenas no transmiten su lengua materna a las nuevas generaciones con el fin de otorgarles mejores  posibilidades de trabajo a futuro y pese a la posible desaparición de la lengua misma. </a:t>
            </a:r>
          </a:p>
          <a:p>
            <a:endParaRPr lang="es-MX" b="1" dirty="0">
              <a:ln/>
              <a:solidFill>
                <a:schemeClr val="accent3"/>
              </a:solidFill>
            </a:endParaRPr>
          </a:p>
        </p:txBody>
      </p:sp>
      <p:sp>
        <p:nvSpPr>
          <p:cNvPr id="5" name="Redondear rectángulo de esquina sencilla 4"/>
          <p:cNvSpPr/>
          <p:nvPr/>
        </p:nvSpPr>
        <p:spPr>
          <a:xfrm>
            <a:off x="5936343" y="2409371"/>
            <a:ext cx="5384800" cy="3570515"/>
          </a:xfrm>
          <a:prstGeom prst="round1Rect">
            <a:avLst/>
          </a:prstGeom>
          <a:solidFill>
            <a:schemeClr val="accent2">
              <a:lumMod val="60000"/>
              <a:lumOff val="40000"/>
            </a:schemeClr>
          </a:solidFill>
          <a:ln>
            <a:solidFill>
              <a:schemeClr val="accent2">
                <a:lumMod val="40000"/>
                <a:lumOff val="60000"/>
              </a:schemeClr>
            </a:solid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700" dirty="0"/>
              <a:t>Esto guarda una estrecha relación con la discriminación por origen étnico y su sostenimiento en el orden estructural,  al colocar en desventaja a los hablantes de alguna lengua originaria frente a los hispanoparlantes.</a:t>
            </a:r>
          </a:p>
        </p:txBody>
      </p:sp>
      <p:pic>
        <p:nvPicPr>
          <p:cNvPr id="8194" name="Picture 2" descr="Mujer Indigena Mexico - Foto gratis en Pixabay"/>
          <p:cNvPicPr>
            <a:picLocks noChangeAspect="1" noChangeArrowheads="1"/>
          </p:cNvPicPr>
          <p:nvPr/>
        </p:nvPicPr>
        <p:blipFill rotWithShape="1">
          <a:blip r:embed="rId2">
            <a:extLst>
              <a:ext uri="{28A0092B-C50C-407E-A947-70E740481C1C}">
                <a14:useLocalDpi xmlns:a14="http://schemas.microsoft.com/office/drawing/2010/main" val="0"/>
              </a:ext>
            </a:extLst>
          </a:blip>
          <a:srcRect t="11083"/>
          <a:stretch/>
        </p:blipFill>
        <p:spPr bwMode="auto">
          <a:xfrm>
            <a:off x="856343" y="2220685"/>
            <a:ext cx="4005943" cy="451053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255721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ánico">
  <a:themeElements>
    <a:clrScheme name="Orgánico">
      <a:dk1>
        <a:sysClr val="windowText" lastClr="000000"/>
      </a:dk1>
      <a:lt1>
        <a:sysClr val="window" lastClr="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Orgá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039A4B3-0617-4CFC-B614-27363ECC28AC}"/>
    </a:ext>
  </a:extLst>
</a:theme>
</file>

<file path=docProps/app.xml><?xml version="1.0" encoding="utf-8"?>
<Properties xmlns="http://schemas.openxmlformats.org/officeDocument/2006/extended-properties" xmlns:vt="http://schemas.openxmlformats.org/officeDocument/2006/docPropsVTypes">
  <Template>Organic</Template>
  <TotalTime>419</TotalTime>
  <Words>841</Words>
  <Application>Microsoft Office PowerPoint</Application>
  <PresentationFormat>Panorámica</PresentationFormat>
  <Paragraphs>48</Paragraphs>
  <Slides>18</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18</vt:i4>
      </vt:variant>
    </vt:vector>
  </HeadingPairs>
  <TitlesOfParts>
    <vt:vector size="21" baseType="lpstr">
      <vt:lpstr>Arial</vt:lpstr>
      <vt:lpstr>Garamond</vt:lpstr>
      <vt:lpstr>Orgánico</vt:lpstr>
      <vt:lpstr>Vulnerabilidad de la lengua en hablantes indígenas, el caso de México</vt:lpstr>
      <vt:lpstr>Presentación de PowerPoint</vt:lpstr>
      <vt:lpstr>Presentación de PowerPoint</vt:lpstr>
      <vt:lpstr>Presentación de PowerPoint</vt:lpstr>
      <vt:lpstr>Presentación de PowerPoint</vt:lpstr>
      <vt:lpstr>Presentación de PowerPoint</vt:lpstr>
      <vt:lpstr>Presentación de PowerPoint</vt:lpstr>
      <vt:lpstr>Este rezago educativo tiene un impacto significativo en materia de empleabilidad, pues aunado a la baja escolaridad, la incorporación a mercados laborales con sueldos competitivos se ve atravesado por la lengua de origen.</vt:lpstr>
      <vt:lpstr>Presentación de PowerPoint</vt:lpstr>
      <vt:lpstr>La lengua indígena está sujeta a un estado explícito de vulnerabilidad no solo por el número reducido de hablantes sino porque en los niveles exo y macrosistémicos:</vt:lpstr>
      <vt:lpstr>La involuntariedad y coerción que el sistema social ejerce sobre el hablante, lo coloca como un mero receptor de todo aquello que se asume como necesario para el ejercicio básico de la vida cotidiana, a la vez de convertirse en un reproductor del sistema social.</vt:lpstr>
      <vt:lpstr>Presentación de PowerPoint</vt:lpstr>
      <vt:lpstr>El microsistema (Bronfenbrenner, 1979b) es el nivel más próximo en el que se desenvuelven las personas, y en el que se aprende lo esencial para saber sortear las vicisitudes diarias</vt:lpstr>
      <vt:lpstr>Presentación de PowerPoint</vt:lpstr>
      <vt:lpstr>Presentación de PowerPoint</vt:lpstr>
      <vt:lpstr>Presentación de PowerPoint</vt:lpstr>
      <vt:lpstr>Presentación de PowerPoint</vt:lpstr>
      <vt:lpstr>Conclusión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alberto Estrada Muñoz</dc:creator>
  <cp:lastModifiedBy>Leonor Guadalupe Delgadillo Guzman</cp:lastModifiedBy>
  <cp:revision>29</cp:revision>
  <dcterms:created xsi:type="dcterms:W3CDTF">2021-06-16T00:08:11Z</dcterms:created>
  <dcterms:modified xsi:type="dcterms:W3CDTF">2021-06-17T16:49:07Z</dcterms:modified>
</cp:coreProperties>
</file>