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74" r:id="rId3"/>
    <p:sldId id="275" r:id="rId4"/>
    <p:sldId id="276" r:id="rId5"/>
    <p:sldId id="277" r:id="rId6"/>
    <p:sldId id="278" r:id="rId7"/>
    <p:sldId id="280" r:id="rId8"/>
    <p:sldId id="257" r:id="rId9"/>
    <p:sldId id="258" r:id="rId10"/>
    <p:sldId id="259" r:id="rId11"/>
    <p:sldId id="261" r:id="rId12"/>
    <p:sldId id="271" r:id="rId13"/>
    <p:sldId id="262" r:id="rId14"/>
    <p:sldId id="263" r:id="rId15"/>
    <p:sldId id="264" r:id="rId16"/>
    <p:sldId id="265" r:id="rId17"/>
    <p:sldId id="272" r:id="rId18"/>
    <p:sldId id="268" r:id="rId19"/>
    <p:sldId id="266" r:id="rId20"/>
    <p:sldId id="267" r:id="rId21"/>
    <p:sldId id="270" r:id="rId22"/>
    <p:sldId id="269" r:id="rId23"/>
    <p:sldId id="273" r:id="rId24"/>
    <p:sldId id="260" r:id="rId2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8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5DC4C1-3D40-430F-A6BE-DF9AA498E6EB}" type="doc">
      <dgm:prSet loTypeId="urn:microsoft.com/office/officeart/2005/8/layout/arrow2" loCatId="process" qsTypeId="urn:microsoft.com/office/officeart/2005/8/quickstyle/simple1" qsCatId="simple" csTypeId="urn:microsoft.com/office/officeart/2005/8/colors/accent1_2" csCatId="accent1" phldr="1"/>
      <dgm:spPr/>
    </dgm:pt>
    <dgm:pt modelId="{E7B93EB5-4CFA-4D33-94E1-5F79394CB5D3}">
      <dgm:prSet phldrT="[Texto]"/>
      <dgm:spPr/>
      <dgm:t>
        <a:bodyPr/>
        <a:lstStyle/>
        <a:p>
          <a:pPr>
            <a:buNone/>
          </a:pPr>
          <a:r>
            <a:rPr lang="es-MX" dirty="0">
              <a:latin typeface="Arial Narrow" pitchFamily="34" charset="0"/>
            </a:rPr>
            <a:t>CORTESÍAS ♂♀, SONRISAS, MIRADAS, PRERROGATIVAS (TOLERANCIA A LOS RETARDOS, A LAS AUSENCIAS), PROMESAS DE PROMOCIÓN</a:t>
          </a:r>
          <a:endParaRPr lang="es-MX" dirty="0"/>
        </a:p>
      </dgm:t>
    </dgm:pt>
    <dgm:pt modelId="{6DD1D66B-CF80-4290-9018-54316D99B32A}" type="parTrans" cxnId="{35415FC9-DACB-41DB-A39A-AC332FC716DE}">
      <dgm:prSet/>
      <dgm:spPr/>
      <dgm:t>
        <a:bodyPr/>
        <a:lstStyle/>
        <a:p>
          <a:endParaRPr lang="es-MX"/>
        </a:p>
      </dgm:t>
    </dgm:pt>
    <dgm:pt modelId="{ED0E5319-C516-4F5D-AC32-B208D3E558D4}" type="sibTrans" cxnId="{35415FC9-DACB-41DB-A39A-AC332FC716DE}">
      <dgm:prSet/>
      <dgm:spPr/>
      <dgm:t>
        <a:bodyPr/>
        <a:lstStyle/>
        <a:p>
          <a:endParaRPr lang="es-MX"/>
        </a:p>
      </dgm:t>
    </dgm:pt>
    <dgm:pt modelId="{AD1294D1-5796-48F3-A6CD-E484B3A74159}">
      <dgm:prSet phldrT="[Texto]" custT="1"/>
      <dgm:spPr/>
      <dgm:t>
        <a:bodyPr/>
        <a:lstStyle/>
        <a:p>
          <a:r>
            <a:rPr lang="es-MX" sz="1800" dirty="0">
              <a:latin typeface="Arial Narrow" pitchFamily="34" charset="0"/>
            </a:rPr>
            <a:t>BENEFICIOS EN SALARIO O EN RECURSOS OTROS, INVITACIÓN PARA SALIR, CONFIDENCIAS VICTIMIZANTES</a:t>
          </a:r>
          <a:endParaRPr lang="es-MX" sz="1800" dirty="0"/>
        </a:p>
      </dgm:t>
    </dgm:pt>
    <dgm:pt modelId="{72F94083-CD54-4A9A-BE87-2A328229F2E5}" type="parTrans" cxnId="{8247DCEB-A58B-499E-942F-6EBBF5BCEC9B}">
      <dgm:prSet/>
      <dgm:spPr/>
      <dgm:t>
        <a:bodyPr/>
        <a:lstStyle/>
        <a:p>
          <a:endParaRPr lang="es-MX"/>
        </a:p>
      </dgm:t>
    </dgm:pt>
    <dgm:pt modelId="{4C007BC8-B889-4093-8B69-2F09234C944E}" type="sibTrans" cxnId="{8247DCEB-A58B-499E-942F-6EBBF5BCEC9B}">
      <dgm:prSet/>
      <dgm:spPr/>
      <dgm:t>
        <a:bodyPr/>
        <a:lstStyle/>
        <a:p>
          <a:endParaRPr lang="es-MX"/>
        </a:p>
      </dgm:t>
    </dgm:pt>
    <dgm:pt modelId="{501CBEAA-45BF-40F5-8F34-318B044C26DB}">
      <dgm:prSet phldrT="[Texto]" custT="1"/>
      <dgm:spPr/>
      <dgm:t>
        <a:bodyPr/>
        <a:lstStyle/>
        <a:p>
          <a:pPr>
            <a:buNone/>
          </a:pPr>
          <a:r>
            <a:rPr lang="es-MX" sz="1600" dirty="0"/>
            <a:t>SE BUSCA UN MAYOR ACERCAMIENTO LABORAL, APROVECHANDO EL PERFIL DEL PUESTO DE AMBOS O DE MANERA </a:t>
          </a:r>
          <a:r>
            <a:rPr lang="es-MX" sz="1600" i="1" dirty="0"/>
            <a:t>ESPONTÁNEA</a:t>
          </a:r>
          <a:endParaRPr lang="es-MX" sz="1600" dirty="0"/>
        </a:p>
      </dgm:t>
    </dgm:pt>
    <dgm:pt modelId="{58E14E2E-A4B2-418A-A4ED-909E857AC0B7}" type="parTrans" cxnId="{6A739645-F245-478D-9CA2-DB01C0E63733}">
      <dgm:prSet/>
      <dgm:spPr/>
      <dgm:t>
        <a:bodyPr/>
        <a:lstStyle/>
        <a:p>
          <a:endParaRPr lang="es-MX"/>
        </a:p>
      </dgm:t>
    </dgm:pt>
    <dgm:pt modelId="{6BAD8825-ED6C-4DF5-B329-2D3FDCD93A31}" type="sibTrans" cxnId="{6A739645-F245-478D-9CA2-DB01C0E63733}">
      <dgm:prSet/>
      <dgm:spPr/>
      <dgm:t>
        <a:bodyPr/>
        <a:lstStyle/>
        <a:p>
          <a:endParaRPr lang="es-MX"/>
        </a:p>
      </dgm:t>
    </dgm:pt>
    <dgm:pt modelId="{F2CF6DEF-1188-4958-ACE7-8AD866DD80DA}" type="pres">
      <dgm:prSet presAssocID="{0D5DC4C1-3D40-430F-A6BE-DF9AA498E6EB}" presName="arrowDiagram" presStyleCnt="0">
        <dgm:presLayoutVars>
          <dgm:chMax val="5"/>
          <dgm:dir/>
          <dgm:resizeHandles val="exact"/>
        </dgm:presLayoutVars>
      </dgm:prSet>
      <dgm:spPr/>
    </dgm:pt>
    <dgm:pt modelId="{22687724-C8A5-4FCF-BA47-10DE1121CA6F}" type="pres">
      <dgm:prSet presAssocID="{0D5DC4C1-3D40-430F-A6BE-DF9AA498E6EB}" presName="arrow" presStyleLbl="bgShp" presStyleIdx="0" presStyleCnt="1"/>
      <dgm:spPr/>
    </dgm:pt>
    <dgm:pt modelId="{BB957EAA-AA46-40C7-8015-6DE1875FA0CA}" type="pres">
      <dgm:prSet presAssocID="{0D5DC4C1-3D40-430F-A6BE-DF9AA498E6EB}" presName="arrowDiagram3" presStyleCnt="0"/>
      <dgm:spPr/>
    </dgm:pt>
    <dgm:pt modelId="{FFFEC647-74B7-44D7-A2CE-EC10BDC6055A}" type="pres">
      <dgm:prSet presAssocID="{E7B93EB5-4CFA-4D33-94E1-5F79394CB5D3}" presName="bullet3a" presStyleLbl="node1" presStyleIdx="0" presStyleCnt="3"/>
      <dgm:spPr/>
    </dgm:pt>
    <dgm:pt modelId="{7C16CDC0-5E95-4A32-A869-D65DB211F4D3}" type="pres">
      <dgm:prSet presAssocID="{E7B93EB5-4CFA-4D33-94E1-5F79394CB5D3}" presName="textBox3a" presStyleLbl="revTx" presStyleIdx="0" presStyleCnt="3" custScaleX="103668" custScaleY="100000">
        <dgm:presLayoutVars>
          <dgm:bulletEnabled val="1"/>
        </dgm:presLayoutVars>
      </dgm:prSet>
      <dgm:spPr/>
    </dgm:pt>
    <dgm:pt modelId="{7B392FF3-A361-4542-AE70-D46C84789AB5}" type="pres">
      <dgm:prSet presAssocID="{AD1294D1-5796-48F3-A6CD-E484B3A74159}" presName="bullet3b" presStyleLbl="node1" presStyleIdx="1" presStyleCnt="3"/>
      <dgm:spPr/>
    </dgm:pt>
    <dgm:pt modelId="{9B8B0CAE-AB0B-4D47-A764-C25367A57234}" type="pres">
      <dgm:prSet presAssocID="{AD1294D1-5796-48F3-A6CD-E484B3A74159}" presName="textBox3b" presStyleLbl="revTx" presStyleIdx="1" presStyleCnt="3" custScaleX="104599" custScaleY="56507" custLinFactNeighborX="-2778" custLinFactNeighborY="-6293">
        <dgm:presLayoutVars>
          <dgm:bulletEnabled val="1"/>
        </dgm:presLayoutVars>
      </dgm:prSet>
      <dgm:spPr/>
    </dgm:pt>
    <dgm:pt modelId="{40DC69DE-358D-46E9-8845-14A60648F473}" type="pres">
      <dgm:prSet presAssocID="{501CBEAA-45BF-40F5-8F34-318B044C26DB}" presName="bullet3c" presStyleLbl="node1" presStyleIdx="2" presStyleCnt="3"/>
      <dgm:spPr/>
    </dgm:pt>
    <dgm:pt modelId="{E7EA2468-E0B8-4A3F-A8C2-55A31BE03011}" type="pres">
      <dgm:prSet presAssocID="{501CBEAA-45BF-40F5-8F34-318B044C26DB}" presName="textBox3c" presStyleLbl="revTx" presStyleIdx="2" presStyleCnt="3" custScaleX="100053" custScaleY="43018" custLinFactNeighborX="-11839" custLinFactNeighborY="-10961">
        <dgm:presLayoutVars>
          <dgm:bulletEnabled val="1"/>
        </dgm:presLayoutVars>
      </dgm:prSet>
      <dgm:spPr/>
    </dgm:pt>
  </dgm:ptLst>
  <dgm:cxnLst>
    <dgm:cxn modelId="{C18DC760-13E6-4D63-A726-879A8D18A0C5}" type="presOf" srcId="{0D5DC4C1-3D40-430F-A6BE-DF9AA498E6EB}" destId="{F2CF6DEF-1188-4958-ACE7-8AD866DD80DA}" srcOrd="0" destOrd="0" presId="urn:microsoft.com/office/officeart/2005/8/layout/arrow2"/>
    <dgm:cxn modelId="{6A739645-F245-478D-9CA2-DB01C0E63733}" srcId="{0D5DC4C1-3D40-430F-A6BE-DF9AA498E6EB}" destId="{501CBEAA-45BF-40F5-8F34-318B044C26DB}" srcOrd="2" destOrd="0" parTransId="{58E14E2E-A4B2-418A-A4ED-909E857AC0B7}" sibTransId="{6BAD8825-ED6C-4DF5-B329-2D3FDCD93A31}"/>
    <dgm:cxn modelId="{1732D3BA-7DE0-47E3-8922-95F3CEB48C43}" type="presOf" srcId="{501CBEAA-45BF-40F5-8F34-318B044C26DB}" destId="{E7EA2468-E0B8-4A3F-A8C2-55A31BE03011}" srcOrd="0" destOrd="0" presId="urn:microsoft.com/office/officeart/2005/8/layout/arrow2"/>
    <dgm:cxn modelId="{901DB6C2-4F58-41F6-9BBB-ED4525087005}" type="presOf" srcId="{AD1294D1-5796-48F3-A6CD-E484B3A74159}" destId="{9B8B0CAE-AB0B-4D47-A764-C25367A57234}" srcOrd="0" destOrd="0" presId="urn:microsoft.com/office/officeart/2005/8/layout/arrow2"/>
    <dgm:cxn modelId="{35415FC9-DACB-41DB-A39A-AC332FC716DE}" srcId="{0D5DC4C1-3D40-430F-A6BE-DF9AA498E6EB}" destId="{E7B93EB5-4CFA-4D33-94E1-5F79394CB5D3}" srcOrd="0" destOrd="0" parTransId="{6DD1D66B-CF80-4290-9018-54316D99B32A}" sibTransId="{ED0E5319-C516-4F5D-AC32-B208D3E558D4}"/>
    <dgm:cxn modelId="{8247DCEB-A58B-499E-942F-6EBBF5BCEC9B}" srcId="{0D5DC4C1-3D40-430F-A6BE-DF9AA498E6EB}" destId="{AD1294D1-5796-48F3-A6CD-E484B3A74159}" srcOrd="1" destOrd="0" parTransId="{72F94083-CD54-4A9A-BE87-2A328229F2E5}" sibTransId="{4C007BC8-B889-4093-8B69-2F09234C944E}"/>
    <dgm:cxn modelId="{42B94DF2-3718-4F65-A6D9-01EAD2C30FC9}" type="presOf" srcId="{E7B93EB5-4CFA-4D33-94E1-5F79394CB5D3}" destId="{7C16CDC0-5E95-4A32-A869-D65DB211F4D3}" srcOrd="0" destOrd="0" presId="urn:microsoft.com/office/officeart/2005/8/layout/arrow2"/>
    <dgm:cxn modelId="{AB0673FA-C2E0-41D6-B5D2-DCC4463CFDEB}" type="presParOf" srcId="{F2CF6DEF-1188-4958-ACE7-8AD866DD80DA}" destId="{22687724-C8A5-4FCF-BA47-10DE1121CA6F}" srcOrd="0" destOrd="0" presId="urn:microsoft.com/office/officeart/2005/8/layout/arrow2"/>
    <dgm:cxn modelId="{DEEE52E9-1061-493D-84CB-EC6BFF9B9B6C}" type="presParOf" srcId="{F2CF6DEF-1188-4958-ACE7-8AD866DD80DA}" destId="{BB957EAA-AA46-40C7-8015-6DE1875FA0CA}" srcOrd="1" destOrd="0" presId="urn:microsoft.com/office/officeart/2005/8/layout/arrow2"/>
    <dgm:cxn modelId="{783DEDC4-3E89-451C-B98A-4AF4FD53221E}" type="presParOf" srcId="{BB957EAA-AA46-40C7-8015-6DE1875FA0CA}" destId="{FFFEC647-74B7-44D7-A2CE-EC10BDC6055A}" srcOrd="0" destOrd="0" presId="urn:microsoft.com/office/officeart/2005/8/layout/arrow2"/>
    <dgm:cxn modelId="{C532FA20-5085-4D23-8ED7-BC4ECB7A1E22}" type="presParOf" srcId="{BB957EAA-AA46-40C7-8015-6DE1875FA0CA}" destId="{7C16CDC0-5E95-4A32-A869-D65DB211F4D3}" srcOrd="1" destOrd="0" presId="urn:microsoft.com/office/officeart/2005/8/layout/arrow2"/>
    <dgm:cxn modelId="{81981A31-D5FD-4228-A9AF-B60A56A29452}" type="presParOf" srcId="{BB957EAA-AA46-40C7-8015-6DE1875FA0CA}" destId="{7B392FF3-A361-4542-AE70-D46C84789AB5}" srcOrd="2" destOrd="0" presId="urn:microsoft.com/office/officeart/2005/8/layout/arrow2"/>
    <dgm:cxn modelId="{3E76F65A-514D-4AE4-8D5E-2CC4A7970D0D}" type="presParOf" srcId="{BB957EAA-AA46-40C7-8015-6DE1875FA0CA}" destId="{9B8B0CAE-AB0B-4D47-A764-C25367A57234}" srcOrd="3" destOrd="0" presId="urn:microsoft.com/office/officeart/2005/8/layout/arrow2"/>
    <dgm:cxn modelId="{DF2C38E1-C52C-4837-9671-4AB6F590CDA5}" type="presParOf" srcId="{BB957EAA-AA46-40C7-8015-6DE1875FA0CA}" destId="{40DC69DE-358D-46E9-8845-14A60648F473}" srcOrd="4" destOrd="0" presId="urn:microsoft.com/office/officeart/2005/8/layout/arrow2"/>
    <dgm:cxn modelId="{6F901689-2D84-441F-8891-D73093D7C451}" type="presParOf" srcId="{BB957EAA-AA46-40C7-8015-6DE1875FA0CA}" destId="{E7EA2468-E0B8-4A3F-A8C2-55A31BE03011}"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754B98-C7EE-47D2-9D9B-1846C6B7B0D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B7C50D20-2F7B-4078-930B-27ADE8F12009}">
      <dgm:prSet phldrT="[Texto]"/>
      <dgm:spPr/>
      <dgm:t>
        <a:bodyPr/>
        <a:lstStyle/>
        <a:p>
          <a:r>
            <a:rPr lang="es-MX" dirty="0"/>
            <a:t>SE RESISTE</a:t>
          </a:r>
        </a:p>
      </dgm:t>
    </dgm:pt>
    <dgm:pt modelId="{9D785304-2F6D-4315-B51F-A71F1A802523}" type="parTrans" cxnId="{110291AD-DEA5-41C3-B47F-3BABE82154C4}">
      <dgm:prSet/>
      <dgm:spPr/>
      <dgm:t>
        <a:bodyPr/>
        <a:lstStyle/>
        <a:p>
          <a:endParaRPr lang="es-MX"/>
        </a:p>
      </dgm:t>
    </dgm:pt>
    <dgm:pt modelId="{24EE4385-9D81-4650-ACCD-C8BA599E3624}" type="sibTrans" cxnId="{110291AD-DEA5-41C3-B47F-3BABE82154C4}">
      <dgm:prSet/>
      <dgm:spPr/>
      <dgm:t>
        <a:bodyPr/>
        <a:lstStyle/>
        <a:p>
          <a:endParaRPr lang="es-MX"/>
        </a:p>
      </dgm:t>
    </dgm:pt>
    <dgm:pt modelId="{6FDAE55B-A61C-4B90-8550-0BA77CCFCD25}">
      <dgm:prSet phldrT="[Texto]"/>
      <dgm:spPr/>
      <dgm:t>
        <a:bodyPr/>
        <a:lstStyle/>
        <a:p>
          <a:r>
            <a:rPr lang="es-MX" dirty="0"/>
            <a:t>ACTIVAMENTE</a:t>
          </a:r>
        </a:p>
      </dgm:t>
    </dgm:pt>
    <dgm:pt modelId="{03309CE8-0943-449D-BCE1-C13E925CC915}" type="parTrans" cxnId="{3B94155E-C443-4C0E-824A-CD314FC64E95}">
      <dgm:prSet/>
      <dgm:spPr/>
      <dgm:t>
        <a:bodyPr/>
        <a:lstStyle/>
        <a:p>
          <a:endParaRPr lang="es-MX"/>
        </a:p>
      </dgm:t>
    </dgm:pt>
    <dgm:pt modelId="{F16A49AC-F248-4C74-8A39-FEED0DE3AF37}" type="sibTrans" cxnId="{3B94155E-C443-4C0E-824A-CD314FC64E95}">
      <dgm:prSet/>
      <dgm:spPr/>
      <dgm:t>
        <a:bodyPr/>
        <a:lstStyle/>
        <a:p>
          <a:endParaRPr lang="es-MX"/>
        </a:p>
      </dgm:t>
    </dgm:pt>
    <dgm:pt modelId="{017764DA-F1BE-47AA-AE7D-876E10DBAE21}">
      <dgm:prSet phldrT="[Texto]"/>
      <dgm:spPr/>
      <dgm:t>
        <a:bodyPr/>
        <a:lstStyle/>
        <a:p>
          <a:r>
            <a:rPr lang="es-MX" dirty="0"/>
            <a:t>PASIVAMENTE</a:t>
          </a:r>
        </a:p>
      </dgm:t>
    </dgm:pt>
    <dgm:pt modelId="{6C0D8D4F-4AC6-4188-A892-8E1726E3EB77}" type="parTrans" cxnId="{D9952419-E720-462B-B612-A3CAA5DBBF34}">
      <dgm:prSet/>
      <dgm:spPr/>
      <dgm:t>
        <a:bodyPr/>
        <a:lstStyle/>
        <a:p>
          <a:endParaRPr lang="es-MX"/>
        </a:p>
      </dgm:t>
    </dgm:pt>
    <dgm:pt modelId="{803AEB30-E0ED-4D17-A0AF-75F9A85E9A53}" type="sibTrans" cxnId="{D9952419-E720-462B-B612-A3CAA5DBBF34}">
      <dgm:prSet/>
      <dgm:spPr/>
      <dgm:t>
        <a:bodyPr/>
        <a:lstStyle/>
        <a:p>
          <a:endParaRPr lang="es-MX"/>
        </a:p>
      </dgm:t>
    </dgm:pt>
    <dgm:pt modelId="{17B2D38F-443F-42F6-A9D0-1391A12EDA10}">
      <dgm:prSet phldrT="[Texto]"/>
      <dgm:spPr/>
      <dgm:t>
        <a:bodyPr/>
        <a:lstStyle/>
        <a:p>
          <a:r>
            <a:rPr lang="es-MX" dirty="0"/>
            <a:t>NO SE RESISTE</a:t>
          </a:r>
        </a:p>
      </dgm:t>
    </dgm:pt>
    <dgm:pt modelId="{27EB7FC1-2F9E-40ED-AEAA-BD044AAADB89}" type="parTrans" cxnId="{C50078D9-47C1-4545-84A7-2034130ADA58}">
      <dgm:prSet/>
      <dgm:spPr/>
      <dgm:t>
        <a:bodyPr/>
        <a:lstStyle/>
        <a:p>
          <a:endParaRPr lang="es-MX"/>
        </a:p>
      </dgm:t>
    </dgm:pt>
    <dgm:pt modelId="{8A99E150-FA0B-41AF-A05A-85A3D353FD7C}" type="sibTrans" cxnId="{C50078D9-47C1-4545-84A7-2034130ADA58}">
      <dgm:prSet/>
      <dgm:spPr/>
      <dgm:t>
        <a:bodyPr/>
        <a:lstStyle/>
        <a:p>
          <a:endParaRPr lang="es-MX"/>
        </a:p>
      </dgm:t>
    </dgm:pt>
    <dgm:pt modelId="{9CF02E12-4C35-4708-8E1E-FBF8442E65E6}">
      <dgm:prSet phldrT="[Texto]"/>
      <dgm:spPr/>
      <dgm:t>
        <a:bodyPr/>
        <a:lstStyle/>
        <a:p>
          <a:r>
            <a:rPr lang="es-MX" dirty="0"/>
            <a:t>ACTIVAMENTE</a:t>
          </a:r>
        </a:p>
      </dgm:t>
    </dgm:pt>
    <dgm:pt modelId="{7127FCC0-F827-4577-9D39-0C7DB97E68CD}" type="parTrans" cxnId="{55EFA635-4111-436E-86FF-D770C7A4E6B8}">
      <dgm:prSet/>
      <dgm:spPr/>
      <dgm:t>
        <a:bodyPr/>
        <a:lstStyle/>
        <a:p>
          <a:endParaRPr lang="es-MX"/>
        </a:p>
      </dgm:t>
    </dgm:pt>
    <dgm:pt modelId="{CFE11F5B-F5A7-4CC5-ACDF-F2B81ADC5FE7}" type="sibTrans" cxnId="{55EFA635-4111-436E-86FF-D770C7A4E6B8}">
      <dgm:prSet/>
      <dgm:spPr/>
      <dgm:t>
        <a:bodyPr/>
        <a:lstStyle/>
        <a:p>
          <a:endParaRPr lang="es-MX"/>
        </a:p>
      </dgm:t>
    </dgm:pt>
    <dgm:pt modelId="{94A1070A-417F-49BA-BC80-88B07661031F}">
      <dgm:prSet phldrT="[Texto]"/>
      <dgm:spPr/>
      <dgm:t>
        <a:bodyPr/>
        <a:lstStyle/>
        <a:p>
          <a:r>
            <a:rPr lang="es-MX" dirty="0"/>
            <a:t>PASIVAMENTE</a:t>
          </a:r>
        </a:p>
      </dgm:t>
    </dgm:pt>
    <dgm:pt modelId="{699C1760-295F-4015-B657-B5DF99F52320}" type="parTrans" cxnId="{0A15D847-892C-4C97-B7BC-56BB9C45425D}">
      <dgm:prSet/>
      <dgm:spPr/>
      <dgm:t>
        <a:bodyPr/>
        <a:lstStyle/>
        <a:p>
          <a:endParaRPr lang="es-MX"/>
        </a:p>
      </dgm:t>
    </dgm:pt>
    <dgm:pt modelId="{B7685E45-A73B-4BF2-99D4-7C6FAE386624}" type="sibTrans" cxnId="{0A15D847-892C-4C97-B7BC-56BB9C45425D}">
      <dgm:prSet/>
      <dgm:spPr/>
      <dgm:t>
        <a:bodyPr/>
        <a:lstStyle/>
        <a:p>
          <a:endParaRPr lang="es-MX"/>
        </a:p>
      </dgm:t>
    </dgm:pt>
    <dgm:pt modelId="{DDF1E1F5-A12F-46B1-82B5-05C17031D282}" type="pres">
      <dgm:prSet presAssocID="{39754B98-C7EE-47D2-9D9B-1846C6B7B0DA}" presName="Name0" presStyleCnt="0">
        <dgm:presLayoutVars>
          <dgm:dir/>
          <dgm:animLvl val="lvl"/>
          <dgm:resizeHandles/>
        </dgm:presLayoutVars>
      </dgm:prSet>
      <dgm:spPr/>
    </dgm:pt>
    <dgm:pt modelId="{2D1D9D16-DAED-4D9B-901B-5142EA2CAD2B}" type="pres">
      <dgm:prSet presAssocID="{B7C50D20-2F7B-4078-930B-27ADE8F12009}" presName="linNode" presStyleCnt="0"/>
      <dgm:spPr/>
    </dgm:pt>
    <dgm:pt modelId="{D9990401-C571-4B33-BD8D-5E50A21338B7}" type="pres">
      <dgm:prSet presAssocID="{B7C50D20-2F7B-4078-930B-27ADE8F12009}" presName="parentShp" presStyleLbl="node1" presStyleIdx="0" presStyleCnt="2">
        <dgm:presLayoutVars>
          <dgm:bulletEnabled val="1"/>
        </dgm:presLayoutVars>
      </dgm:prSet>
      <dgm:spPr/>
    </dgm:pt>
    <dgm:pt modelId="{0D63DDE7-646B-429A-9F09-039D8899EA2C}" type="pres">
      <dgm:prSet presAssocID="{B7C50D20-2F7B-4078-930B-27ADE8F12009}" presName="childShp" presStyleLbl="bgAccFollowNode1" presStyleIdx="0" presStyleCnt="2">
        <dgm:presLayoutVars>
          <dgm:bulletEnabled val="1"/>
        </dgm:presLayoutVars>
      </dgm:prSet>
      <dgm:spPr/>
    </dgm:pt>
    <dgm:pt modelId="{F0B11263-3676-4125-9C30-924A74779D5F}" type="pres">
      <dgm:prSet presAssocID="{24EE4385-9D81-4650-ACCD-C8BA599E3624}" presName="spacing" presStyleCnt="0"/>
      <dgm:spPr/>
    </dgm:pt>
    <dgm:pt modelId="{46AAFDB9-B4F2-4C3C-9601-FC3317B34AAE}" type="pres">
      <dgm:prSet presAssocID="{17B2D38F-443F-42F6-A9D0-1391A12EDA10}" presName="linNode" presStyleCnt="0"/>
      <dgm:spPr/>
    </dgm:pt>
    <dgm:pt modelId="{023AEF3E-E6E7-47A4-9B34-E24F4682D709}" type="pres">
      <dgm:prSet presAssocID="{17B2D38F-443F-42F6-A9D0-1391A12EDA10}" presName="parentShp" presStyleLbl="node1" presStyleIdx="1" presStyleCnt="2">
        <dgm:presLayoutVars>
          <dgm:bulletEnabled val="1"/>
        </dgm:presLayoutVars>
      </dgm:prSet>
      <dgm:spPr/>
    </dgm:pt>
    <dgm:pt modelId="{53FD5A2C-9A51-4D23-B766-2D1C1881A15D}" type="pres">
      <dgm:prSet presAssocID="{17B2D38F-443F-42F6-A9D0-1391A12EDA10}" presName="childShp" presStyleLbl="bgAccFollowNode1" presStyleIdx="1" presStyleCnt="2">
        <dgm:presLayoutVars>
          <dgm:bulletEnabled val="1"/>
        </dgm:presLayoutVars>
      </dgm:prSet>
      <dgm:spPr/>
    </dgm:pt>
  </dgm:ptLst>
  <dgm:cxnLst>
    <dgm:cxn modelId="{D9952419-E720-462B-B612-A3CAA5DBBF34}" srcId="{B7C50D20-2F7B-4078-930B-27ADE8F12009}" destId="{017764DA-F1BE-47AA-AE7D-876E10DBAE21}" srcOrd="1" destOrd="0" parTransId="{6C0D8D4F-4AC6-4188-A892-8E1726E3EB77}" sibTransId="{803AEB30-E0ED-4D17-A0AF-75F9A85E9A53}"/>
    <dgm:cxn modelId="{2072642E-4463-48FC-B2B9-0BF3543E4161}" type="presOf" srcId="{017764DA-F1BE-47AA-AE7D-876E10DBAE21}" destId="{0D63DDE7-646B-429A-9F09-039D8899EA2C}" srcOrd="0" destOrd="1" presId="urn:microsoft.com/office/officeart/2005/8/layout/vList6"/>
    <dgm:cxn modelId="{55EFA635-4111-436E-86FF-D770C7A4E6B8}" srcId="{17B2D38F-443F-42F6-A9D0-1391A12EDA10}" destId="{9CF02E12-4C35-4708-8E1E-FBF8442E65E6}" srcOrd="0" destOrd="0" parTransId="{7127FCC0-F827-4577-9D39-0C7DB97E68CD}" sibTransId="{CFE11F5B-F5A7-4CC5-ACDF-F2B81ADC5FE7}"/>
    <dgm:cxn modelId="{3B94155E-C443-4C0E-824A-CD314FC64E95}" srcId="{B7C50D20-2F7B-4078-930B-27ADE8F12009}" destId="{6FDAE55B-A61C-4B90-8550-0BA77CCFCD25}" srcOrd="0" destOrd="0" parTransId="{03309CE8-0943-449D-BCE1-C13E925CC915}" sibTransId="{F16A49AC-F248-4C74-8A39-FEED0DE3AF37}"/>
    <dgm:cxn modelId="{3F059C5F-1DB8-48CA-908B-D1D5C1391FF8}" type="presOf" srcId="{94A1070A-417F-49BA-BC80-88B07661031F}" destId="{53FD5A2C-9A51-4D23-B766-2D1C1881A15D}" srcOrd="0" destOrd="1" presId="urn:microsoft.com/office/officeart/2005/8/layout/vList6"/>
    <dgm:cxn modelId="{0A15D847-892C-4C97-B7BC-56BB9C45425D}" srcId="{17B2D38F-443F-42F6-A9D0-1391A12EDA10}" destId="{94A1070A-417F-49BA-BC80-88B07661031F}" srcOrd="1" destOrd="0" parTransId="{699C1760-295F-4015-B657-B5DF99F52320}" sibTransId="{B7685E45-A73B-4BF2-99D4-7C6FAE386624}"/>
    <dgm:cxn modelId="{60341268-BC51-496E-8759-84A3CD3B57A3}" type="presOf" srcId="{6FDAE55B-A61C-4B90-8550-0BA77CCFCD25}" destId="{0D63DDE7-646B-429A-9F09-039D8899EA2C}" srcOrd="0" destOrd="0" presId="urn:microsoft.com/office/officeart/2005/8/layout/vList6"/>
    <dgm:cxn modelId="{EC15E777-2150-4F9D-9527-FAEE766D7B0D}" type="presOf" srcId="{39754B98-C7EE-47D2-9D9B-1846C6B7B0DA}" destId="{DDF1E1F5-A12F-46B1-82B5-05C17031D282}" srcOrd="0" destOrd="0" presId="urn:microsoft.com/office/officeart/2005/8/layout/vList6"/>
    <dgm:cxn modelId="{68F72279-A412-4F0F-8361-FCF513C11F57}" type="presOf" srcId="{9CF02E12-4C35-4708-8E1E-FBF8442E65E6}" destId="{53FD5A2C-9A51-4D23-B766-2D1C1881A15D}" srcOrd="0" destOrd="0" presId="urn:microsoft.com/office/officeart/2005/8/layout/vList6"/>
    <dgm:cxn modelId="{6162B694-CF8E-4465-845B-C413330A618F}" type="presOf" srcId="{B7C50D20-2F7B-4078-930B-27ADE8F12009}" destId="{D9990401-C571-4B33-BD8D-5E50A21338B7}" srcOrd="0" destOrd="0" presId="urn:microsoft.com/office/officeart/2005/8/layout/vList6"/>
    <dgm:cxn modelId="{110291AD-DEA5-41C3-B47F-3BABE82154C4}" srcId="{39754B98-C7EE-47D2-9D9B-1846C6B7B0DA}" destId="{B7C50D20-2F7B-4078-930B-27ADE8F12009}" srcOrd="0" destOrd="0" parTransId="{9D785304-2F6D-4315-B51F-A71F1A802523}" sibTransId="{24EE4385-9D81-4650-ACCD-C8BA599E3624}"/>
    <dgm:cxn modelId="{AFBB8ABB-7806-4196-87B9-06653FA20BB9}" type="presOf" srcId="{17B2D38F-443F-42F6-A9D0-1391A12EDA10}" destId="{023AEF3E-E6E7-47A4-9B34-E24F4682D709}" srcOrd="0" destOrd="0" presId="urn:microsoft.com/office/officeart/2005/8/layout/vList6"/>
    <dgm:cxn modelId="{C50078D9-47C1-4545-84A7-2034130ADA58}" srcId="{39754B98-C7EE-47D2-9D9B-1846C6B7B0DA}" destId="{17B2D38F-443F-42F6-A9D0-1391A12EDA10}" srcOrd="1" destOrd="0" parTransId="{27EB7FC1-2F9E-40ED-AEAA-BD044AAADB89}" sibTransId="{8A99E150-FA0B-41AF-A05A-85A3D353FD7C}"/>
    <dgm:cxn modelId="{5C85460E-111E-4B68-9286-36544380FDB9}" type="presParOf" srcId="{DDF1E1F5-A12F-46B1-82B5-05C17031D282}" destId="{2D1D9D16-DAED-4D9B-901B-5142EA2CAD2B}" srcOrd="0" destOrd="0" presId="urn:microsoft.com/office/officeart/2005/8/layout/vList6"/>
    <dgm:cxn modelId="{BA18789B-E76F-4C5B-A766-C10F98569CD4}" type="presParOf" srcId="{2D1D9D16-DAED-4D9B-901B-5142EA2CAD2B}" destId="{D9990401-C571-4B33-BD8D-5E50A21338B7}" srcOrd="0" destOrd="0" presId="urn:microsoft.com/office/officeart/2005/8/layout/vList6"/>
    <dgm:cxn modelId="{3604DB5C-4A30-4D84-AD46-A1D2A375F5AA}" type="presParOf" srcId="{2D1D9D16-DAED-4D9B-901B-5142EA2CAD2B}" destId="{0D63DDE7-646B-429A-9F09-039D8899EA2C}" srcOrd="1" destOrd="0" presId="urn:microsoft.com/office/officeart/2005/8/layout/vList6"/>
    <dgm:cxn modelId="{FE4033B4-3589-4C8D-BFBA-1C04B5542CFC}" type="presParOf" srcId="{DDF1E1F5-A12F-46B1-82B5-05C17031D282}" destId="{F0B11263-3676-4125-9C30-924A74779D5F}" srcOrd="1" destOrd="0" presId="urn:microsoft.com/office/officeart/2005/8/layout/vList6"/>
    <dgm:cxn modelId="{461E6425-953F-415D-A18A-09A83BB6FD9F}" type="presParOf" srcId="{DDF1E1F5-A12F-46B1-82B5-05C17031D282}" destId="{46AAFDB9-B4F2-4C3C-9601-FC3317B34AAE}" srcOrd="2" destOrd="0" presId="urn:microsoft.com/office/officeart/2005/8/layout/vList6"/>
    <dgm:cxn modelId="{0AEF595A-D580-45F3-A898-BB651C549013}" type="presParOf" srcId="{46AAFDB9-B4F2-4C3C-9601-FC3317B34AAE}" destId="{023AEF3E-E6E7-47A4-9B34-E24F4682D709}" srcOrd="0" destOrd="0" presId="urn:microsoft.com/office/officeart/2005/8/layout/vList6"/>
    <dgm:cxn modelId="{00FA279A-57AF-4D3F-B9A4-77062B68D435}" type="presParOf" srcId="{46AAFDB9-B4F2-4C3C-9601-FC3317B34AAE}" destId="{53FD5A2C-9A51-4D23-B766-2D1C1881A15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589CD8-22A8-4897-B8E6-701593E6F744}"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s-MX"/>
        </a:p>
      </dgm:t>
    </dgm:pt>
    <dgm:pt modelId="{DD79C4EC-7180-45D3-A7E8-76869DB8C9CC}">
      <dgm:prSet phldrT="[Texto]"/>
      <dgm:spPr/>
      <dgm:t>
        <a:bodyPr/>
        <a:lstStyle/>
        <a:p>
          <a:r>
            <a:rPr lang="es-MX" dirty="0"/>
            <a:t>ACTIVAMENTE</a:t>
          </a:r>
        </a:p>
      </dgm:t>
    </dgm:pt>
    <dgm:pt modelId="{2FA85D8B-2292-446B-9E91-3F920661C2AE}" type="parTrans" cxnId="{81002FE9-3611-4B89-AB98-1D6482DE2478}">
      <dgm:prSet/>
      <dgm:spPr/>
      <dgm:t>
        <a:bodyPr/>
        <a:lstStyle/>
        <a:p>
          <a:endParaRPr lang="es-MX"/>
        </a:p>
      </dgm:t>
    </dgm:pt>
    <dgm:pt modelId="{6D6C7153-5A78-4978-85E9-9DFBEB4531A5}" type="sibTrans" cxnId="{81002FE9-3611-4B89-AB98-1D6482DE2478}">
      <dgm:prSet/>
      <dgm:spPr/>
      <dgm:t>
        <a:bodyPr/>
        <a:lstStyle/>
        <a:p>
          <a:endParaRPr lang="es-MX"/>
        </a:p>
      </dgm:t>
    </dgm:pt>
    <dgm:pt modelId="{B532A472-B094-46A3-9E2D-83ECCA12A0BA}">
      <dgm:prSet phldrT="[Texto]"/>
      <dgm:spPr/>
      <dgm:t>
        <a:bodyPr/>
        <a:lstStyle/>
        <a:p>
          <a:r>
            <a:rPr lang="es-MX" dirty="0"/>
            <a:t>SE OPONE, INDAGA LOS MECANISMOS DE DENUNCIA</a:t>
          </a:r>
        </a:p>
      </dgm:t>
    </dgm:pt>
    <dgm:pt modelId="{F814C53A-35E2-4897-9DCC-99C2108F7761}" type="parTrans" cxnId="{72A8EA64-9E07-417D-B522-DBECF8A85601}">
      <dgm:prSet/>
      <dgm:spPr/>
      <dgm:t>
        <a:bodyPr/>
        <a:lstStyle/>
        <a:p>
          <a:endParaRPr lang="es-MX"/>
        </a:p>
      </dgm:t>
    </dgm:pt>
    <dgm:pt modelId="{2C825C33-5359-41C7-B432-AB6272D800DB}" type="sibTrans" cxnId="{72A8EA64-9E07-417D-B522-DBECF8A85601}">
      <dgm:prSet/>
      <dgm:spPr/>
      <dgm:t>
        <a:bodyPr/>
        <a:lstStyle/>
        <a:p>
          <a:endParaRPr lang="es-MX"/>
        </a:p>
      </dgm:t>
    </dgm:pt>
    <dgm:pt modelId="{7205E592-33F7-48CC-B409-AE246B3F9893}">
      <dgm:prSet phldrT="[Texto]"/>
      <dgm:spPr/>
      <dgm:t>
        <a:bodyPr/>
        <a:lstStyle/>
        <a:p>
          <a:r>
            <a:rPr lang="es-MX" dirty="0"/>
            <a:t>CRISIS DE ENFRENTAMIENTO</a:t>
          </a:r>
        </a:p>
      </dgm:t>
    </dgm:pt>
    <dgm:pt modelId="{DD9E2415-40E4-4419-B774-B091069E2FCA}" type="parTrans" cxnId="{C3D1FA74-5CE5-4110-BF66-A53C018C2900}">
      <dgm:prSet/>
      <dgm:spPr/>
      <dgm:t>
        <a:bodyPr/>
        <a:lstStyle/>
        <a:p>
          <a:endParaRPr lang="es-MX"/>
        </a:p>
      </dgm:t>
    </dgm:pt>
    <dgm:pt modelId="{166D5644-851C-42E4-B0A4-4865C85013F8}" type="sibTrans" cxnId="{C3D1FA74-5CE5-4110-BF66-A53C018C2900}">
      <dgm:prSet/>
      <dgm:spPr/>
      <dgm:t>
        <a:bodyPr/>
        <a:lstStyle/>
        <a:p>
          <a:endParaRPr lang="es-MX"/>
        </a:p>
      </dgm:t>
    </dgm:pt>
    <dgm:pt modelId="{12F63FFF-A90B-4B8C-A218-D0183F98434A}">
      <dgm:prSet phldrT="[Texto]"/>
      <dgm:spPr/>
      <dgm:t>
        <a:bodyPr/>
        <a:lstStyle/>
        <a:p>
          <a:r>
            <a:rPr lang="es-MX" dirty="0"/>
            <a:t>PASIVAMENTE</a:t>
          </a:r>
        </a:p>
      </dgm:t>
    </dgm:pt>
    <dgm:pt modelId="{42F0A198-C1D2-4430-A109-5225D7C9C762}" type="parTrans" cxnId="{92357008-7A90-49C2-BDA8-C45749F9D548}">
      <dgm:prSet/>
      <dgm:spPr/>
      <dgm:t>
        <a:bodyPr/>
        <a:lstStyle/>
        <a:p>
          <a:endParaRPr lang="es-MX"/>
        </a:p>
      </dgm:t>
    </dgm:pt>
    <dgm:pt modelId="{353E108E-1B2E-4049-AF22-0E0C9AFDB51B}" type="sibTrans" cxnId="{92357008-7A90-49C2-BDA8-C45749F9D548}">
      <dgm:prSet/>
      <dgm:spPr/>
      <dgm:t>
        <a:bodyPr/>
        <a:lstStyle/>
        <a:p>
          <a:endParaRPr lang="es-MX"/>
        </a:p>
      </dgm:t>
    </dgm:pt>
    <dgm:pt modelId="{EFD727B1-066C-46E9-B305-24D9A4EAD58B}">
      <dgm:prSet phldrT="[Texto]"/>
      <dgm:spPr/>
      <dgm:t>
        <a:bodyPr/>
        <a:lstStyle/>
        <a:p>
          <a:r>
            <a:rPr lang="es-MX" dirty="0"/>
            <a:t>EVITA LA CONFRONTACIÓN</a:t>
          </a:r>
        </a:p>
      </dgm:t>
    </dgm:pt>
    <dgm:pt modelId="{D3B29973-B560-4E96-A557-07259508704A}" type="parTrans" cxnId="{511ECDEA-324E-421E-9FD5-23A976E959A4}">
      <dgm:prSet/>
      <dgm:spPr/>
      <dgm:t>
        <a:bodyPr/>
        <a:lstStyle/>
        <a:p>
          <a:endParaRPr lang="es-MX"/>
        </a:p>
      </dgm:t>
    </dgm:pt>
    <dgm:pt modelId="{D9E4EA90-29B6-477B-B512-6CF2BB49194C}" type="sibTrans" cxnId="{511ECDEA-324E-421E-9FD5-23A976E959A4}">
      <dgm:prSet/>
      <dgm:spPr/>
      <dgm:t>
        <a:bodyPr/>
        <a:lstStyle/>
        <a:p>
          <a:endParaRPr lang="es-MX"/>
        </a:p>
      </dgm:t>
    </dgm:pt>
    <dgm:pt modelId="{CD2E66E2-28A8-483D-AE45-5F1A8E62ADF3}">
      <dgm:prSet phldrT="[Texto]"/>
      <dgm:spPr/>
      <dgm:t>
        <a:bodyPr/>
        <a:lstStyle/>
        <a:p>
          <a:r>
            <a:rPr lang="es-MX" dirty="0"/>
            <a:t>SOPORTA EL ACOSO</a:t>
          </a:r>
        </a:p>
      </dgm:t>
    </dgm:pt>
    <dgm:pt modelId="{FC2EDE8C-B8C8-4A54-A0B5-ADADF0243330}" type="parTrans" cxnId="{D7118DEA-5D2F-4B34-A452-7F151618F351}">
      <dgm:prSet/>
      <dgm:spPr/>
      <dgm:t>
        <a:bodyPr/>
        <a:lstStyle/>
        <a:p>
          <a:endParaRPr lang="es-MX"/>
        </a:p>
      </dgm:t>
    </dgm:pt>
    <dgm:pt modelId="{BC491BB6-47A3-4D2B-99C0-248933BD58C8}" type="sibTrans" cxnId="{D7118DEA-5D2F-4B34-A452-7F151618F351}">
      <dgm:prSet/>
      <dgm:spPr/>
      <dgm:t>
        <a:bodyPr/>
        <a:lstStyle/>
        <a:p>
          <a:endParaRPr lang="es-MX"/>
        </a:p>
      </dgm:t>
    </dgm:pt>
    <dgm:pt modelId="{446CF61F-D45B-48EB-953D-B0B0AE4A7B5A}">
      <dgm:prSet phldrT="[Texto]"/>
      <dgm:spPr/>
      <dgm:t>
        <a:bodyPr/>
        <a:lstStyle/>
        <a:p>
          <a:r>
            <a:rPr lang="es-MX" dirty="0"/>
            <a:t>PUEDE TERMINAR CEDIENDO</a:t>
          </a:r>
        </a:p>
      </dgm:t>
    </dgm:pt>
    <dgm:pt modelId="{54C68C65-C352-41D2-AC4B-FBAD24CE41A9}" type="parTrans" cxnId="{1934B613-3A81-49D4-A6A9-FA850E5D90BF}">
      <dgm:prSet/>
      <dgm:spPr/>
      <dgm:t>
        <a:bodyPr/>
        <a:lstStyle/>
        <a:p>
          <a:endParaRPr lang="es-MX"/>
        </a:p>
      </dgm:t>
    </dgm:pt>
    <dgm:pt modelId="{C04FED55-B8CC-44D0-AD6B-839333149F99}" type="sibTrans" cxnId="{1934B613-3A81-49D4-A6A9-FA850E5D90BF}">
      <dgm:prSet/>
      <dgm:spPr/>
      <dgm:t>
        <a:bodyPr/>
        <a:lstStyle/>
        <a:p>
          <a:endParaRPr lang="es-MX"/>
        </a:p>
      </dgm:t>
    </dgm:pt>
    <dgm:pt modelId="{0579E9C8-2991-4A47-A3FA-94F7BAB0E3BC}" type="pres">
      <dgm:prSet presAssocID="{BC589CD8-22A8-4897-B8E6-701593E6F744}" presName="outerComposite" presStyleCnt="0">
        <dgm:presLayoutVars>
          <dgm:chMax val="2"/>
          <dgm:animLvl val="lvl"/>
          <dgm:resizeHandles val="exact"/>
        </dgm:presLayoutVars>
      </dgm:prSet>
      <dgm:spPr/>
    </dgm:pt>
    <dgm:pt modelId="{DE7D117D-522D-4193-A598-ED35BA654988}" type="pres">
      <dgm:prSet presAssocID="{BC589CD8-22A8-4897-B8E6-701593E6F744}" presName="dummyMaxCanvas" presStyleCnt="0"/>
      <dgm:spPr/>
    </dgm:pt>
    <dgm:pt modelId="{4D97C631-F78C-4945-9216-8332C1B53921}" type="pres">
      <dgm:prSet presAssocID="{BC589CD8-22A8-4897-B8E6-701593E6F744}" presName="parentComposite" presStyleCnt="0"/>
      <dgm:spPr/>
    </dgm:pt>
    <dgm:pt modelId="{E16517C2-39E1-4B8D-A119-7425EE22053D}" type="pres">
      <dgm:prSet presAssocID="{BC589CD8-22A8-4897-B8E6-701593E6F744}" presName="parent1" presStyleLbl="alignAccFollowNode1" presStyleIdx="0" presStyleCnt="4" custScaleX="137018" custScaleY="98562">
        <dgm:presLayoutVars>
          <dgm:chMax val="4"/>
        </dgm:presLayoutVars>
      </dgm:prSet>
      <dgm:spPr/>
    </dgm:pt>
    <dgm:pt modelId="{CDBF2FC7-DA89-41B1-93FF-AEB87BE20C81}" type="pres">
      <dgm:prSet presAssocID="{BC589CD8-22A8-4897-B8E6-701593E6F744}" presName="parent2" presStyleLbl="alignAccFollowNode1" presStyleIdx="1" presStyleCnt="4" custScaleX="133966" custScaleY="98562">
        <dgm:presLayoutVars>
          <dgm:chMax val="4"/>
        </dgm:presLayoutVars>
      </dgm:prSet>
      <dgm:spPr/>
    </dgm:pt>
    <dgm:pt modelId="{613FAFFE-18A1-448C-ACD0-59BBD5F03E29}" type="pres">
      <dgm:prSet presAssocID="{BC589CD8-22A8-4897-B8E6-701593E6F744}" presName="childrenComposite" presStyleCnt="0"/>
      <dgm:spPr/>
    </dgm:pt>
    <dgm:pt modelId="{37D4D0A2-F03F-401F-A8E5-67E6FD514E7E}" type="pres">
      <dgm:prSet presAssocID="{BC589CD8-22A8-4897-B8E6-701593E6F744}" presName="dummyMaxCanvas_ChildArea" presStyleCnt="0"/>
      <dgm:spPr/>
    </dgm:pt>
    <dgm:pt modelId="{ED4C0C01-77AF-4A8F-82BF-0985AADCF2C4}" type="pres">
      <dgm:prSet presAssocID="{BC589CD8-22A8-4897-B8E6-701593E6F744}" presName="fulcrum" presStyleLbl="alignAccFollowNode1" presStyleIdx="2" presStyleCnt="4"/>
      <dgm:spPr/>
    </dgm:pt>
    <dgm:pt modelId="{33E21047-4817-4727-97D8-AD8C97CFF671}" type="pres">
      <dgm:prSet presAssocID="{BC589CD8-22A8-4897-B8E6-701593E6F744}" presName="balance_23" presStyleLbl="alignAccFollowNode1" presStyleIdx="3" presStyleCnt="4">
        <dgm:presLayoutVars>
          <dgm:bulletEnabled val="1"/>
        </dgm:presLayoutVars>
      </dgm:prSet>
      <dgm:spPr/>
    </dgm:pt>
    <dgm:pt modelId="{1F150131-1562-497C-A7D1-E25C471F4CDF}" type="pres">
      <dgm:prSet presAssocID="{BC589CD8-22A8-4897-B8E6-701593E6F744}" presName="right_23_1" presStyleLbl="node1" presStyleIdx="0" presStyleCnt="5" custScaleX="113040" custScaleY="83004">
        <dgm:presLayoutVars>
          <dgm:bulletEnabled val="1"/>
        </dgm:presLayoutVars>
      </dgm:prSet>
      <dgm:spPr/>
    </dgm:pt>
    <dgm:pt modelId="{A425177F-0925-458E-AD5E-E2CD5E8C244D}" type="pres">
      <dgm:prSet presAssocID="{BC589CD8-22A8-4897-B8E6-701593E6F744}" presName="right_23_2" presStyleLbl="node1" presStyleIdx="1" presStyleCnt="5" custScaleX="125619" custScaleY="99765">
        <dgm:presLayoutVars>
          <dgm:bulletEnabled val="1"/>
        </dgm:presLayoutVars>
      </dgm:prSet>
      <dgm:spPr/>
    </dgm:pt>
    <dgm:pt modelId="{62152F28-CABF-415F-B75B-0927C8C94F0D}" type="pres">
      <dgm:prSet presAssocID="{BC589CD8-22A8-4897-B8E6-701593E6F744}" presName="right_23_3" presStyleLbl="node1" presStyleIdx="2" presStyleCnt="5" custScaleX="127389" custScaleY="99280">
        <dgm:presLayoutVars>
          <dgm:bulletEnabled val="1"/>
        </dgm:presLayoutVars>
      </dgm:prSet>
      <dgm:spPr/>
    </dgm:pt>
    <dgm:pt modelId="{14AB5749-89F5-4F0C-960E-0AFD9E7C7B57}" type="pres">
      <dgm:prSet presAssocID="{BC589CD8-22A8-4897-B8E6-701593E6F744}" presName="left_23_1" presStyleLbl="node1" presStyleIdx="3" presStyleCnt="5" custScaleX="116023" custScaleY="97838">
        <dgm:presLayoutVars>
          <dgm:bulletEnabled val="1"/>
        </dgm:presLayoutVars>
      </dgm:prSet>
      <dgm:spPr/>
    </dgm:pt>
    <dgm:pt modelId="{8A51ABCB-7AEE-48CF-B1B4-EB2CABCCEE81}" type="pres">
      <dgm:prSet presAssocID="{BC589CD8-22A8-4897-B8E6-701593E6F744}" presName="left_23_2" presStyleLbl="node1" presStyleIdx="4" presStyleCnt="5">
        <dgm:presLayoutVars>
          <dgm:bulletEnabled val="1"/>
        </dgm:presLayoutVars>
      </dgm:prSet>
      <dgm:spPr/>
    </dgm:pt>
  </dgm:ptLst>
  <dgm:cxnLst>
    <dgm:cxn modelId="{51C4C702-F73F-40DF-9F85-1544EF857131}" type="presOf" srcId="{CD2E66E2-28A8-483D-AE45-5F1A8E62ADF3}" destId="{A425177F-0925-458E-AD5E-E2CD5E8C244D}" srcOrd="0" destOrd="0" presId="urn:microsoft.com/office/officeart/2005/8/layout/balance1"/>
    <dgm:cxn modelId="{92357008-7A90-49C2-BDA8-C45749F9D548}" srcId="{BC589CD8-22A8-4897-B8E6-701593E6F744}" destId="{12F63FFF-A90B-4B8C-A218-D0183F98434A}" srcOrd="1" destOrd="0" parTransId="{42F0A198-C1D2-4430-A109-5225D7C9C762}" sibTransId="{353E108E-1B2E-4049-AF22-0E0C9AFDB51B}"/>
    <dgm:cxn modelId="{1934B613-3A81-49D4-A6A9-FA850E5D90BF}" srcId="{12F63FFF-A90B-4B8C-A218-D0183F98434A}" destId="{446CF61F-D45B-48EB-953D-B0B0AE4A7B5A}" srcOrd="2" destOrd="0" parTransId="{54C68C65-C352-41D2-AC4B-FBAD24CE41A9}" sibTransId="{C04FED55-B8CC-44D0-AD6B-839333149F99}"/>
    <dgm:cxn modelId="{5E2B6B16-D069-4F47-A6D0-918668EA000C}" type="presOf" srcId="{12F63FFF-A90B-4B8C-A218-D0183F98434A}" destId="{CDBF2FC7-DA89-41B1-93FF-AEB87BE20C81}" srcOrd="0" destOrd="0" presId="urn:microsoft.com/office/officeart/2005/8/layout/balance1"/>
    <dgm:cxn modelId="{7974D029-05F9-4EFC-9B60-E90C227E0A18}" type="presOf" srcId="{DD79C4EC-7180-45D3-A7E8-76869DB8C9CC}" destId="{E16517C2-39E1-4B8D-A119-7425EE22053D}" srcOrd="0" destOrd="0" presId="urn:microsoft.com/office/officeart/2005/8/layout/balance1"/>
    <dgm:cxn modelId="{B18C7934-5656-4086-86FA-4FDAD225C46D}" type="presOf" srcId="{BC589CD8-22A8-4897-B8E6-701593E6F744}" destId="{0579E9C8-2991-4A47-A3FA-94F7BAB0E3BC}" srcOrd="0" destOrd="0" presId="urn:microsoft.com/office/officeart/2005/8/layout/balance1"/>
    <dgm:cxn modelId="{7FAE363A-58B4-41BD-A65C-881866D13DB5}" type="presOf" srcId="{B532A472-B094-46A3-9E2D-83ECCA12A0BA}" destId="{14AB5749-89F5-4F0C-960E-0AFD9E7C7B57}" srcOrd="0" destOrd="0" presId="urn:microsoft.com/office/officeart/2005/8/layout/balance1"/>
    <dgm:cxn modelId="{72A8EA64-9E07-417D-B522-DBECF8A85601}" srcId="{DD79C4EC-7180-45D3-A7E8-76869DB8C9CC}" destId="{B532A472-B094-46A3-9E2D-83ECCA12A0BA}" srcOrd="0" destOrd="0" parTransId="{F814C53A-35E2-4897-9DCC-99C2108F7761}" sibTransId="{2C825C33-5359-41C7-B432-AB6272D800DB}"/>
    <dgm:cxn modelId="{C3D1FA74-5CE5-4110-BF66-A53C018C2900}" srcId="{DD79C4EC-7180-45D3-A7E8-76869DB8C9CC}" destId="{7205E592-33F7-48CC-B409-AE246B3F9893}" srcOrd="1" destOrd="0" parTransId="{DD9E2415-40E4-4419-B774-B091069E2FCA}" sibTransId="{166D5644-851C-42E4-B0A4-4865C85013F8}"/>
    <dgm:cxn modelId="{2D4708D5-87AE-4171-BA17-34F45F22DE61}" type="presOf" srcId="{EFD727B1-066C-46E9-B305-24D9A4EAD58B}" destId="{1F150131-1562-497C-A7D1-E25C471F4CDF}" srcOrd="0" destOrd="0" presId="urn:microsoft.com/office/officeart/2005/8/layout/balance1"/>
    <dgm:cxn modelId="{96031DDD-5457-4261-8A4A-5D8C0031866D}" type="presOf" srcId="{446CF61F-D45B-48EB-953D-B0B0AE4A7B5A}" destId="{62152F28-CABF-415F-B75B-0927C8C94F0D}" srcOrd="0" destOrd="0" presId="urn:microsoft.com/office/officeart/2005/8/layout/balance1"/>
    <dgm:cxn modelId="{1235B1E3-3B1A-45CC-8A0B-F007752D08FE}" type="presOf" srcId="{7205E592-33F7-48CC-B409-AE246B3F9893}" destId="{8A51ABCB-7AEE-48CF-B1B4-EB2CABCCEE81}" srcOrd="0" destOrd="0" presId="urn:microsoft.com/office/officeart/2005/8/layout/balance1"/>
    <dgm:cxn modelId="{81002FE9-3611-4B89-AB98-1D6482DE2478}" srcId="{BC589CD8-22A8-4897-B8E6-701593E6F744}" destId="{DD79C4EC-7180-45D3-A7E8-76869DB8C9CC}" srcOrd="0" destOrd="0" parTransId="{2FA85D8B-2292-446B-9E91-3F920661C2AE}" sibTransId="{6D6C7153-5A78-4978-85E9-9DFBEB4531A5}"/>
    <dgm:cxn modelId="{D7118DEA-5D2F-4B34-A452-7F151618F351}" srcId="{12F63FFF-A90B-4B8C-A218-D0183F98434A}" destId="{CD2E66E2-28A8-483D-AE45-5F1A8E62ADF3}" srcOrd="1" destOrd="0" parTransId="{FC2EDE8C-B8C8-4A54-A0B5-ADADF0243330}" sibTransId="{BC491BB6-47A3-4D2B-99C0-248933BD58C8}"/>
    <dgm:cxn modelId="{511ECDEA-324E-421E-9FD5-23A976E959A4}" srcId="{12F63FFF-A90B-4B8C-A218-D0183F98434A}" destId="{EFD727B1-066C-46E9-B305-24D9A4EAD58B}" srcOrd="0" destOrd="0" parTransId="{D3B29973-B560-4E96-A557-07259508704A}" sibTransId="{D9E4EA90-29B6-477B-B512-6CF2BB49194C}"/>
    <dgm:cxn modelId="{65AF36B9-8028-4B98-A1AE-0C0CECFE1512}" type="presParOf" srcId="{0579E9C8-2991-4A47-A3FA-94F7BAB0E3BC}" destId="{DE7D117D-522D-4193-A598-ED35BA654988}" srcOrd="0" destOrd="0" presId="urn:microsoft.com/office/officeart/2005/8/layout/balance1"/>
    <dgm:cxn modelId="{7B3C39BC-FBDE-4DF3-B5D7-D54704347482}" type="presParOf" srcId="{0579E9C8-2991-4A47-A3FA-94F7BAB0E3BC}" destId="{4D97C631-F78C-4945-9216-8332C1B53921}" srcOrd="1" destOrd="0" presId="urn:microsoft.com/office/officeart/2005/8/layout/balance1"/>
    <dgm:cxn modelId="{F36AE26F-F5DB-42D3-8A72-0FBE02CF69C5}" type="presParOf" srcId="{4D97C631-F78C-4945-9216-8332C1B53921}" destId="{E16517C2-39E1-4B8D-A119-7425EE22053D}" srcOrd="0" destOrd="0" presId="urn:microsoft.com/office/officeart/2005/8/layout/balance1"/>
    <dgm:cxn modelId="{201AC827-6111-40BE-B599-792B1C9080AF}" type="presParOf" srcId="{4D97C631-F78C-4945-9216-8332C1B53921}" destId="{CDBF2FC7-DA89-41B1-93FF-AEB87BE20C81}" srcOrd="1" destOrd="0" presId="urn:microsoft.com/office/officeart/2005/8/layout/balance1"/>
    <dgm:cxn modelId="{B29CFD35-28E2-4739-81D1-9501E7C7675D}" type="presParOf" srcId="{0579E9C8-2991-4A47-A3FA-94F7BAB0E3BC}" destId="{613FAFFE-18A1-448C-ACD0-59BBD5F03E29}" srcOrd="2" destOrd="0" presId="urn:microsoft.com/office/officeart/2005/8/layout/balance1"/>
    <dgm:cxn modelId="{FC0B17B3-CBD7-4391-8FC1-D7BA69640AC0}" type="presParOf" srcId="{613FAFFE-18A1-448C-ACD0-59BBD5F03E29}" destId="{37D4D0A2-F03F-401F-A8E5-67E6FD514E7E}" srcOrd="0" destOrd="0" presId="urn:microsoft.com/office/officeart/2005/8/layout/balance1"/>
    <dgm:cxn modelId="{F134753E-1AD1-4366-BC20-E59A4C2C2BAA}" type="presParOf" srcId="{613FAFFE-18A1-448C-ACD0-59BBD5F03E29}" destId="{ED4C0C01-77AF-4A8F-82BF-0985AADCF2C4}" srcOrd="1" destOrd="0" presId="urn:microsoft.com/office/officeart/2005/8/layout/balance1"/>
    <dgm:cxn modelId="{2B0C4B75-8E43-4A1F-993F-974813C759AD}" type="presParOf" srcId="{613FAFFE-18A1-448C-ACD0-59BBD5F03E29}" destId="{33E21047-4817-4727-97D8-AD8C97CFF671}" srcOrd="2" destOrd="0" presId="urn:microsoft.com/office/officeart/2005/8/layout/balance1"/>
    <dgm:cxn modelId="{F2B74B61-E6D7-40FE-8488-15EAD710D426}" type="presParOf" srcId="{613FAFFE-18A1-448C-ACD0-59BBD5F03E29}" destId="{1F150131-1562-497C-A7D1-E25C471F4CDF}" srcOrd="3" destOrd="0" presId="urn:microsoft.com/office/officeart/2005/8/layout/balance1"/>
    <dgm:cxn modelId="{3663F3C9-A3FB-4068-B16C-4BA2CF09DC82}" type="presParOf" srcId="{613FAFFE-18A1-448C-ACD0-59BBD5F03E29}" destId="{A425177F-0925-458E-AD5E-E2CD5E8C244D}" srcOrd="4" destOrd="0" presId="urn:microsoft.com/office/officeart/2005/8/layout/balance1"/>
    <dgm:cxn modelId="{13007256-5C70-428C-98C0-520E32630065}" type="presParOf" srcId="{613FAFFE-18A1-448C-ACD0-59BBD5F03E29}" destId="{62152F28-CABF-415F-B75B-0927C8C94F0D}" srcOrd="5" destOrd="0" presId="urn:microsoft.com/office/officeart/2005/8/layout/balance1"/>
    <dgm:cxn modelId="{DC10B128-3637-43B7-BF79-930126317041}" type="presParOf" srcId="{613FAFFE-18A1-448C-ACD0-59BBD5F03E29}" destId="{14AB5749-89F5-4F0C-960E-0AFD9E7C7B57}" srcOrd="6" destOrd="0" presId="urn:microsoft.com/office/officeart/2005/8/layout/balance1"/>
    <dgm:cxn modelId="{C2729BE5-91BB-4318-BD67-50A0A59078CA}" type="presParOf" srcId="{613FAFFE-18A1-448C-ACD0-59BBD5F03E29}" destId="{8A51ABCB-7AEE-48CF-B1B4-EB2CABCCEE81}" srcOrd="7"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5F8EF5B-E879-42CE-9998-7B80AC50A338}" type="doc">
      <dgm:prSet loTypeId="urn:microsoft.com/office/officeart/2005/8/layout/radial2" loCatId="relationship" qsTypeId="urn:microsoft.com/office/officeart/2005/8/quickstyle/simple1" qsCatId="simple" csTypeId="urn:microsoft.com/office/officeart/2005/8/colors/accent2_1" csCatId="accent2" phldr="1"/>
      <dgm:spPr/>
      <dgm:t>
        <a:bodyPr/>
        <a:lstStyle/>
        <a:p>
          <a:endParaRPr lang="es-MX"/>
        </a:p>
      </dgm:t>
    </dgm:pt>
    <dgm:pt modelId="{6ABD58E7-EDE1-43A3-AD79-D51A7A3E43F5}">
      <dgm:prSet phldrT="[Texto]" custT="1"/>
      <dgm:spPr>
        <a:solidFill>
          <a:schemeClr val="accent4">
            <a:lumMod val="60000"/>
            <a:lumOff val="40000"/>
          </a:schemeClr>
        </a:solidFill>
      </dgm:spPr>
      <dgm:t>
        <a:bodyPr/>
        <a:lstStyle/>
        <a:p>
          <a:r>
            <a:rPr lang="es-MX" sz="2000" b="1" dirty="0"/>
            <a:t>a) Horizontal</a:t>
          </a:r>
        </a:p>
      </dgm:t>
    </dgm:pt>
    <dgm:pt modelId="{717DEFEF-2CD8-4264-992A-B6288B7F1B10}" type="parTrans" cxnId="{DE4B5471-58EE-4BD1-BACB-A11C986DD05C}">
      <dgm:prSet/>
      <dgm:spPr/>
      <dgm:t>
        <a:bodyPr/>
        <a:lstStyle/>
        <a:p>
          <a:endParaRPr lang="es-MX"/>
        </a:p>
      </dgm:t>
    </dgm:pt>
    <dgm:pt modelId="{81AB87DF-AFD5-4D07-9FCA-8E626DE4C85D}" type="sibTrans" cxnId="{DE4B5471-58EE-4BD1-BACB-A11C986DD05C}">
      <dgm:prSet/>
      <dgm:spPr/>
      <dgm:t>
        <a:bodyPr/>
        <a:lstStyle/>
        <a:p>
          <a:endParaRPr lang="es-MX"/>
        </a:p>
      </dgm:t>
    </dgm:pt>
    <dgm:pt modelId="{C3E66669-5D32-4EB0-BE28-AD7F00F39009}">
      <dgm:prSet phldrT="[Texto]" custT="1"/>
      <dgm:spPr>
        <a:solidFill>
          <a:schemeClr val="accent4">
            <a:lumMod val="60000"/>
            <a:lumOff val="40000"/>
          </a:schemeClr>
        </a:solidFill>
      </dgm:spPr>
      <dgm:t>
        <a:bodyPr/>
        <a:lstStyle/>
        <a:p>
          <a:r>
            <a:rPr lang="es-MX" sz="2000" b="1" dirty="0"/>
            <a:t>b) Vertical descendente</a:t>
          </a:r>
        </a:p>
      </dgm:t>
    </dgm:pt>
    <dgm:pt modelId="{92316ACB-C065-4D99-BA0A-4A8871A5E3B9}" type="parTrans" cxnId="{12F84FE0-28C7-48E5-AE5E-E95B1EBF1E4B}">
      <dgm:prSet/>
      <dgm:spPr/>
      <dgm:t>
        <a:bodyPr/>
        <a:lstStyle/>
        <a:p>
          <a:endParaRPr lang="es-MX"/>
        </a:p>
      </dgm:t>
    </dgm:pt>
    <dgm:pt modelId="{487839E8-DF1C-417C-AA13-462D1E24D1B2}" type="sibTrans" cxnId="{12F84FE0-28C7-48E5-AE5E-E95B1EBF1E4B}">
      <dgm:prSet/>
      <dgm:spPr/>
      <dgm:t>
        <a:bodyPr/>
        <a:lstStyle/>
        <a:p>
          <a:endParaRPr lang="es-MX"/>
        </a:p>
      </dgm:t>
    </dgm:pt>
    <dgm:pt modelId="{7A8565E8-EADE-4B51-90DC-0CC9B08BB5CA}">
      <dgm:prSet phldrT="[Texto]" custT="1"/>
      <dgm:spPr>
        <a:solidFill>
          <a:schemeClr val="accent4">
            <a:lumMod val="60000"/>
            <a:lumOff val="40000"/>
          </a:schemeClr>
        </a:solidFill>
      </dgm:spPr>
      <dgm:t>
        <a:bodyPr/>
        <a:lstStyle/>
        <a:p>
          <a:r>
            <a:rPr lang="es-MX" sz="2000" b="1" dirty="0"/>
            <a:t>c) Vertical ascendente</a:t>
          </a:r>
        </a:p>
      </dgm:t>
    </dgm:pt>
    <dgm:pt modelId="{B76F7B02-C328-4A10-9474-FF6EE437E056}" type="parTrans" cxnId="{2A5513AA-36D5-4A55-AC3B-5EBB68789996}">
      <dgm:prSet/>
      <dgm:spPr/>
      <dgm:t>
        <a:bodyPr/>
        <a:lstStyle/>
        <a:p>
          <a:endParaRPr lang="es-MX"/>
        </a:p>
      </dgm:t>
    </dgm:pt>
    <dgm:pt modelId="{A79D8187-4E28-494D-A51E-69250BFC30CB}" type="sibTrans" cxnId="{2A5513AA-36D5-4A55-AC3B-5EBB68789996}">
      <dgm:prSet/>
      <dgm:spPr/>
      <dgm:t>
        <a:bodyPr/>
        <a:lstStyle/>
        <a:p>
          <a:endParaRPr lang="es-MX"/>
        </a:p>
      </dgm:t>
    </dgm:pt>
    <dgm:pt modelId="{FF2C1121-BDD8-44C1-B9C7-D500369722E4}" type="pres">
      <dgm:prSet presAssocID="{55F8EF5B-E879-42CE-9998-7B80AC50A338}" presName="composite" presStyleCnt="0">
        <dgm:presLayoutVars>
          <dgm:chMax val="5"/>
          <dgm:dir/>
          <dgm:animLvl val="ctr"/>
          <dgm:resizeHandles val="exact"/>
        </dgm:presLayoutVars>
      </dgm:prSet>
      <dgm:spPr/>
    </dgm:pt>
    <dgm:pt modelId="{681D0970-B9D0-478B-BE53-E982E37BCE09}" type="pres">
      <dgm:prSet presAssocID="{55F8EF5B-E879-42CE-9998-7B80AC50A338}" presName="cycle" presStyleCnt="0"/>
      <dgm:spPr/>
    </dgm:pt>
    <dgm:pt modelId="{A440FB0C-0659-43CF-840A-9553BE059540}" type="pres">
      <dgm:prSet presAssocID="{55F8EF5B-E879-42CE-9998-7B80AC50A338}" presName="centerShape" presStyleCnt="0"/>
      <dgm:spPr/>
    </dgm:pt>
    <dgm:pt modelId="{B4C63077-4E1E-43D5-9A37-757533859759}" type="pres">
      <dgm:prSet presAssocID="{55F8EF5B-E879-42CE-9998-7B80AC50A338}" presName="connSite" presStyleLbl="node1" presStyleIdx="0" presStyleCnt="4"/>
      <dgm:spPr/>
    </dgm:pt>
    <dgm:pt modelId="{458A1CEA-544E-4C17-9184-F4E8D51446E4}" type="pres">
      <dgm:prSet presAssocID="{55F8EF5B-E879-42CE-9998-7B80AC50A338}" presName="visible" presStyleLbl="node1" presStyleIdx="0" presStyleCnt="4"/>
      <dgm:spPr>
        <a:solidFill>
          <a:schemeClr val="accent4">
            <a:lumMod val="60000"/>
            <a:lumOff val="40000"/>
          </a:schemeClr>
        </a:solidFill>
      </dgm:spPr>
    </dgm:pt>
    <dgm:pt modelId="{3EFF3530-A233-4D93-A987-ABCB2FDD6657}" type="pres">
      <dgm:prSet presAssocID="{717DEFEF-2CD8-4264-992A-B6288B7F1B10}" presName="Name25" presStyleLbl="parChTrans1D1" presStyleIdx="0" presStyleCnt="3"/>
      <dgm:spPr/>
    </dgm:pt>
    <dgm:pt modelId="{B06AC19D-EAFA-4E6A-B11A-37C9D25330C4}" type="pres">
      <dgm:prSet presAssocID="{6ABD58E7-EDE1-43A3-AD79-D51A7A3E43F5}" presName="node" presStyleCnt="0"/>
      <dgm:spPr/>
    </dgm:pt>
    <dgm:pt modelId="{F7562C2F-09C8-4537-8CB5-28DDE4D955CA}" type="pres">
      <dgm:prSet presAssocID="{6ABD58E7-EDE1-43A3-AD79-D51A7A3E43F5}" presName="parentNode" presStyleLbl="node1" presStyleIdx="1" presStyleCnt="4" custScaleX="111377" custLinFactNeighborX="-3416" custLinFactNeighborY="10181">
        <dgm:presLayoutVars>
          <dgm:chMax val="1"/>
          <dgm:bulletEnabled val="1"/>
        </dgm:presLayoutVars>
      </dgm:prSet>
      <dgm:spPr/>
    </dgm:pt>
    <dgm:pt modelId="{3DDBCC2D-925A-45F2-A656-AF842A4FFDDB}" type="pres">
      <dgm:prSet presAssocID="{6ABD58E7-EDE1-43A3-AD79-D51A7A3E43F5}" presName="childNode" presStyleLbl="revTx" presStyleIdx="0" presStyleCnt="0">
        <dgm:presLayoutVars>
          <dgm:bulletEnabled val="1"/>
        </dgm:presLayoutVars>
      </dgm:prSet>
      <dgm:spPr/>
    </dgm:pt>
    <dgm:pt modelId="{0F765D37-14B0-4E2F-B150-41EC996B1AD7}" type="pres">
      <dgm:prSet presAssocID="{92316ACB-C065-4D99-BA0A-4A8871A5E3B9}" presName="Name25" presStyleLbl="parChTrans1D1" presStyleIdx="1" presStyleCnt="3"/>
      <dgm:spPr/>
    </dgm:pt>
    <dgm:pt modelId="{138D7364-5713-4123-B944-2615222541D7}" type="pres">
      <dgm:prSet presAssocID="{C3E66669-5D32-4EB0-BE28-AD7F00F39009}" presName="node" presStyleCnt="0"/>
      <dgm:spPr/>
    </dgm:pt>
    <dgm:pt modelId="{71BF42FB-DB47-4933-B103-90240E2926EB}" type="pres">
      <dgm:prSet presAssocID="{C3E66669-5D32-4EB0-BE28-AD7F00F39009}" presName="parentNode" presStyleLbl="node1" presStyleIdx="2" presStyleCnt="4" custScaleX="110295">
        <dgm:presLayoutVars>
          <dgm:chMax val="1"/>
          <dgm:bulletEnabled val="1"/>
        </dgm:presLayoutVars>
      </dgm:prSet>
      <dgm:spPr/>
    </dgm:pt>
    <dgm:pt modelId="{D4D738EE-E151-41AF-9A87-D82D45F92E4B}" type="pres">
      <dgm:prSet presAssocID="{C3E66669-5D32-4EB0-BE28-AD7F00F39009}" presName="childNode" presStyleLbl="revTx" presStyleIdx="0" presStyleCnt="0">
        <dgm:presLayoutVars>
          <dgm:bulletEnabled val="1"/>
        </dgm:presLayoutVars>
      </dgm:prSet>
      <dgm:spPr/>
    </dgm:pt>
    <dgm:pt modelId="{0F4216CF-70E1-4DB8-BB74-FDB366CE91DA}" type="pres">
      <dgm:prSet presAssocID="{B76F7B02-C328-4A10-9474-FF6EE437E056}" presName="Name25" presStyleLbl="parChTrans1D1" presStyleIdx="2" presStyleCnt="3"/>
      <dgm:spPr/>
    </dgm:pt>
    <dgm:pt modelId="{784BC352-63AD-435F-ADE4-7F4BC85ADCAB}" type="pres">
      <dgm:prSet presAssocID="{7A8565E8-EADE-4B51-90DC-0CC9B08BB5CA}" presName="node" presStyleCnt="0"/>
      <dgm:spPr/>
    </dgm:pt>
    <dgm:pt modelId="{1FD2CC26-110F-4E2F-9273-9076CF9CC345}" type="pres">
      <dgm:prSet presAssocID="{7A8565E8-EADE-4B51-90DC-0CC9B08BB5CA}" presName="parentNode" presStyleLbl="node1" presStyleIdx="3" presStyleCnt="4" custScaleX="111377" custLinFactNeighborX="-3245" custLinFactNeighborY="-2692">
        <dgm:presLayoutVars>
          <dgm:chMax val="1"/>
          <dgm:bulletEnabled val="1"/>
        </dgm:presLayoutVars>
      </dgm:prSet>
      <dgm:spPr/>
    </dgm:pt>
    <dgm:pt modelId="{A9620E7D-EC5C-47D4-8472-C5DB4E39DE8F}" type="pres">
      <dgm:prSet presAssocID="{7A8565E8-EADE-4B51-90DC-0CC9B08BB5CA}" presName="childNode" presStyleLbl="revTx" presStyleIdx="0" presStyleCnt="0">
        <dgm:presLayoutVars>
          <dgm:bulletEnabled val="1"/>
        </dgm:presLayoutVars>
      </dgm:prSet>
      <dgm:spPr/>
    </dgm:pt>
  </dgm:ptLst>
  <dgm:cxnLst>
    <dgm:cxn modelId="{C06E2806-D993-42BC-8E84-72876F8765CF}" type="presOf" srcId="{B76F7B02-C328-4A10-9474-FF6EE437E056}" destId="{0F4216CF-70E1-4DB8-BB74-FDB366CE91DA}" srcOrd="0" destOrd="0" presId="urn:microsoft.com/office/officeart/2005/8/layout/radial2"/>
    <dgm:cxn modelId="{30FEF014-A860-474E-8BF0-B013FCEE4F27}" type="presOf" srcId="{6ABD58E7-EDE1-43A3-AD79-D51A7A3E43F5}" destId="{F7562C2F-09C8-4537-8CB5-28DDE4D955CA}" srcOrd="0" destOrd="0" presId="urn:microsoft.com/office/officeart/2005/8/layout/radial2"/>
    <dgm:cxn modelId="{DE4B5471-58EE-4BD1-BACB-A11C986DD05C}" srcId="{55F8EF5B-E879-42CE-9998-7B80AC50A338}" destId="{6ABD58E7-EDE1-43A3-AD79-D51A7A3E43F5}" srcOrd="0" destOrd="0" parTransId="{717DEFEF-2CD8-4264-992A-B6288B7F1B10}" sibTransId="{81AB87DF-AFD5-4D07-9FCA-8E626DE4C85D}"/>
    <dgm:cxn modelId="{07EF4875-869C-4704-B6D4-4A805BB1D5B7}" type="presOf" srcId="{7A8565E8-EADE-4B51-90DC-0CC9B08BB5CA}" destId="{1FD2CC26-110F-4E2F-9273-9076CF9CC345}" srcOrd="0" destOrd="0" presId="urn:microsoft.com/office/officeart/2005/8/layout/radial2"/>
    <dgm:cxn modelId="{B1E875A4-C2EF-4EBC-8088-318F734CA8EA}" type="presOf" srcId="{92316ACB-C065-4D99-BA0A-4A8871A5E3B9}" destId="{0F765D37-14B0-4E2F-B150-41EC996B1AD7}" srcOrd="0" destOrd="0" presId="urn:microsoft.com/office/officeart/2005/8/layout/radial2"/>
    <dgm:cxn modelId="{8C4520A7-C70C-4EA0-A0E5-1FBA2089EC84}" type="presOf" srcId="{55F8EF5B-E879-42CE-9998-7B80AC50A338}" destId="{FF2C1121-BDD8-44C1-B9C7-D500369722E4}" srcOrd="0" destOrd="0" presId="urn:microsoft.com/office/officeart/2005/8/layout/radial2"/>
    <dgm:cxn modelId="{2A5513AA-36D5-4A55-AC3B-5EBB68789996}" srcId="{55F8EF5B-E879-42CE-9998-7B80AC50A338}" destId="{7A8565E8-EADE-4B51-90DC-0CC9B08BB5CA}" srcOrd="2" destOrd="0" parTransId="{B76F7B02-C328-4A10-9474-FF6EE437E056}" sibTransId="{A79D8187-4E28-494D-A51E-69250BFC30CB}"/>
    <dgm:cxn modelId="{78EF5BC3-35E5-4862-BEA1-E1078210EC9B}" type="presOf" srcId="{717DEFEF-2CD8-4264-992A-B6288B7F1B10}" destId="{3EFF3530-A233-4D93-A987-ABCB2FDD6657}" srcOrd="0" destOrd="0" presId="urn:microsoft.com/office/officeart/2005/8/layout/radial2"/>
    <dgm:cxn modelId="{12F84FE0-28C7-48E5-AE5E-E95B1EBF1E4B}" srcId="{55F8EF5B-E879-42CE-9998-7B80AC50A338}" destId="{C3E66669-5D32-4EB0-BE28-AD7F00F39009}" srcOrd="1" destOrd="0" parTransId="{92316ACB-C065-4D99-BA0A-4A8871A5E3B9}" sibTransId="{487839E8-DF1C-417C-AA13-462D1E24D1B2}"/>
    <dgm:cxn modelId="{3CBDE8EB-D39C-4B46-B617-22D750EC6264}" type="presOf" srcId="{C3E66669-5D32-4EB0-BE28-AD7F00F39009}" destId="{71BF42FB-DB47-4933-B103-90240E2926EB}" srcOrd="0" destOrd="0" presId="urn:microsoft.com/office/officeart/2005/8/layout/radial2"/>
    <dgm:cxn modelId="{966B45F2-3A29-461C-8BBC-20B8DDF5392B}" type="presParOf" srcId="{FF2C1121-BDD8-44C1-B9C7-D500369722E4}" destId="{681D0970-B9D0-478B-BE53-E982E37BCE09}" srcOrd="0" destOrd="0" presId="urn:microsoft.com/office/officeart/2005/8/layout/radial2"/>
    <dgm:cxn modelId="{E667D483-7E12-4BB8-A691-3817ED69BDF1}" type="presParOf" srcId="{681D0970-B9D0-478B-BE53-E982E37BCE09}" destId="{A440FB0C-0659-43CF-840A-9553BE059540}" srcOrd="0" destOrd="0" presId="urn:microsoft.com/office/officeart/2005/8/layout/radial2"/>
    <dgm:cxn modelId="{3AC08E63-338C-42F6-941C-002C895365B4}" type="presParOf" srcId="{A440FB0C-0659-43CF-840A-9553BE059540}" destId="{B4C63077-4E1E-43D5-9A37-757533859759}" srcOrd="0" destOrd="0" presId="urn:microsoft.com/office/officeart/2005/8/layout/radial2"/>
    <dgm:cxn modelId="{A032E5C8-BA4E-4A7B-BF06-BDFA4CC04068}" type="presParOf" srcId="{A440FB0C-0659-43CF-840A-9553BE059540}" destId="{458A1CEA-544E-4C17-9184-F4E8D51446E4}" srcOrd="1" destOrd="0" presId="urn:microsoft.com/office/officeart/2005/8/layout/radial2"/>
    <dgm:cxn modelId="{F9812A66-35B6-4DF4-AA2B-FDCD412E11C5}" type="presParOf" srcId="{681D0970-B9D0-478B-BE53-E982E37BCE09}" destId="{3EFF3530-A233-4D93-A987-ABCB2FDD6657}" srcOrd="1" destOrd="0" presId="urn:microsoft.com/office/officeart/2005/8/layout/radial2"/>
    <dgm:cxn modelId="{04674A61-5226-4C5C-A7A4-923E6A93C821}" type="presParOf" srcId="{681D0970-B9D0-478B-BE53-E982E37BCE09}" destId="{B06AC19D-EAFA-4E6A-B11A-37C9D25330C4}" srcOrd="2" destOrd="0" presId="urn:microsoft.com/office/officeart/2005/8/layout/radial2"/>
    <dgm:cxn modelId="{3876B24E-580D-48BC-AFF1-CD01D9999676}" type="presParOf" srcId="{B06AC19D-EAFA-4E6A-B11A-37C9D25330C4}" destId="{F7562C2F-09C8-4537-8CB5-28DDE4D955CA}" srcOrd="0" destOrd="0" presId="urn:microsoft.com/office/officeart/2005/8/layout/radial2"/>
    <dgm:cxn modelId="{D96E3D07-639B-46C3-91F4-B2CE6900A49B}" type="presParOf" srcId="{B06AC19D-EAFA-4E6A-B11A-37C9D25330C4}" destId="{3DDBCC2D-925A-45F2-A656-AF842A4FFDDB}" srcOrd="1" destOrd="0" presId="urn:microsoft.com/office/officeart/2005/8/layout/radial2"/>
    <dgm:cxn modelId="{33DD8854-B911-4902-931F-021D5F7093DC}" type="presParOf" srcId="{681D0970-B9D0-478B-BE53-E982E37BCE09}" destId="{0F765D37-14B0-4E2F-B150-41EC996B1AD7}" srcOrd="3" destOrd="0" presId="urn:microsoft.com/office/officeart/2005/8/layout/radial2"/>
    <dgm:cxn modelId="{C7BE261B-972F-4926-A6C1-1BE6BAAAC790}" type="presParOf" srcId="{681D0970-B9D0-478B-BE53-E982E37BCE09}" destId="{138D7364-5713-4123-B944-2615222541D7}" srcOrd="4" destOrd="0" presId="urn:microsoft.com/office/officeart/2005/8/layout/radial2"/>
    <dgm:cxn modelId="{90A788CB-DC08-4C7F-A760-6749B93435A1}" type="presParOf" srcId="{138D7364-5713-4123-B944-2615222541D7}" destId="{71BF42FB-DB47-4933-B103-90240E2926EB}" srcOrd="0" destOrd="0" presId="urn:microsoft.com/office/officeart/2005/8/layout/radial2"/>
    <dgm:cxn modelId="{0F6C40C3-6BAF-4331-AFCD-C8E60F7868BC}" type="presParOf" srcId="{138D7364-5713-4123-B944-2615222541D7}" destId="{D4D738EE-E151-41AF-9A87-D82D45F92E4B}" srcOrd="1" destOrd="0" presId="urn:microsoft.com/office/officeart/2005/8/layout/radial2"/>
    <dgm:cxn modelId="{977B4DE5-4564-43FD-A681-E99D542228D9}" type="presParOf" srcId="{681D0970-B9D0-478B-BE53-E982E37BCE09}" destId="{0F4216CF-70E1-4DB8-BB74-FDB366CE91DA}" srcOrd="5" destOrd="0" presId="urn:microsoft.com/office/officeart/2005/8/layout/radial2"/>
    <dgm:cxn modelId="{F21D58B9-505E-4D46-88E2-944DD4D3B0A5}" type="presParOf" srcId="{681D0970-B9D0-478B-BE53-E982E37BCE09}" destId="{784BC352-63AD-435F-ADE4-7F4BC85ADCAB}" srcOrd="6" destOrd="0" presId="urn:microsoft.com/office/officeart/2005/8/layout/radial2"/>
    <dgm:cxn modelId="{978BF9D0-E006-4096-B556-33FD00CD40EA}" type="presParOf" srcId="{784BC352-63AD-435F-ADE4-7F4BC85ADCAB}" destId="{1FD2CC26-110F-4E2F-9273-9076CF9CC345}" srcOrd="0" destOrd="0" presId="urn:microsoft.com/office/officeart/2005/8/layout/radial2"/>
    <dgm:cxn modelId="{03D6E593-0D6D-42CD-B046-B899FA73257C}" type="presParOf" srcId="{784BC352-63AD-435F-ADE4-7F4BC85ADCAB}" destId="{A9620E7D-EC5C-47D4-8472-C5DB4E39DE8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687724-C8A5-4FCF-BA47-10DE1121CA6F}">
      <dsp:nvSpPr>
        <dsp:cNvPr id="0" name=""/>
        <dsp:cNvSpPr/>
      </dsp:nvSpPr>
      <dsp:spPr>
        <a:xfrm>
          <a:off x="1078076" y="0"/>
          <a:ext cx="9074553" cy="5671596"/>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FEC647-74B7-44D7-A2CE-EC10BDC6055A}">
      <dsp:nvSpPr>
        <dsp:cNvPr id="0" name=""/>
        <dsp:cNvSpPr/>
      </dsp:nvSpPr>
      <dsp:spPr>
        <a:xfrm>
          <a:off x="2230545" y="3914535"/>
          <a:ext cx="235938" cy="235938"/>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16CDC0-5E95-4A32-A869-D65DB211F4D3}">
      <dsp:nvSpPr>
        <dsp:cNvPr id="0" name=""/>
        <dsp:cNvSpPr/>
      </dsp:nvSpPr>
      <dsp:spPr>
        <a:xfrm>
          <a:off x="2309736" y="4032504"/>
          <a:ext cx="2191926" cy="1639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019"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latin typeface="Arial Narrow" pitchFamily="34" charset="0"/>
            </a:rPr>
            <a:t>CORTESÍAS ♂♀, SONRISAS, MIRADAS, PRERROGATIVAS (TOLERANCIA A LOS RETARDOS, A LAS AUSENCIAS), PROMESAS DE PROMOCIÓN</a:t>
          </a:r>
          <a:endParaRPr lang="es-MX" sz="1600" kern="1200" dirty="0"/>
        </a:p>
      </dsp:txBody>
      <dsp:txXfrm>
        <a:off x="2309736" y="4032504"/>
        <a:ext cx="2191926" cy="1639091"/>
      </dsp:txXfrm>
    </dsp:sp>
    <dsp:sp modelId="{7B392FF3-A361-4542-AE70-D46C84789AB5}">
      <dsp:nvSpPr>
        <dsp:cNvPr id="0" name=""/>
        <dsp:cNvSpPr/>
      </dsp:nvSpPr>
      <dsp:spPr>
        <a:xfrm>
          <a:off x="4313155" y="2372995"/>
          <a:ext cx="426504" cy="426504"/>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8B0CAE-AB0B-4D47-A764-C25367A57234}">
      <dsp:nvSpPr>
        <dsp:cNvPr id="0" name=""/>
        <dsp:cNvSpPr/>
      </dsp:nvSpPr>
      <dsp:spPr>
        <a:xfrm>
          <a:off x="4415824" y="3063042"/>
          <a:ext cx="2278054" cy="1743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5996" tIns="0" rIns="0" bIns="0" numCol="1" spcCol="1270" anchor="t" anchorCtr="0">
          <a:noAutofit/>
        </a:bodyPr>
        <a:lstStyle/>
        <a:p>
          <a:pPr marL="0" lvl="0" indent="0" algn="l" defTabSz="800100">
            <a:lnSpc>
              <a:spcPct val="90000"/>
            </a:lnSpc>
            <a:spcBef>
              <a:spcPct val="0"/>
            </a:spcBef>
            <a:spcAft>
              <a:spcPct val="35000"/>
            </a:spcAft>
            <a:buNone/>
          </a:pPr>
          <a:r>
            <a:rPr lang="es-MX" sz="1800" kern="1200" dirty="0">
              <a:latin typeface="Arial Narrow" pitchFamily="34" charset="0"/>
            </a:rPr>
            <a:t>BENEFICIOS EN SALARIO O EN RECURSOS OTROS, INVITACIÓN PARA SALIR, CONFIDENCIAS VICTIMIZANTES</a:t>
          </a:r>
          <a:endParaRPr lang="es-MX" sz="1800" kern="1200" dirty="0"/>
        </a:p>
      </dsp:txBody>
      <dsp:txXfrm>
        <a:off x="4415824" y="3063042"/>
        <a:ext cx="2278054" cy="1743437"/>
      </dsp:txXfrm>
    </dsp:sp>
    <dsp:sp modelId="{40DC69DE-358D-46E9-8845-14A60648F473}">
      <dsp:nvSpPr>
        <dsp:cNvPr id="0" name=""/>
        <dsp:cNvSpPr/>
      </dsp:nvSpPr>
      <dsp:spPr>
        <a:xfrm>
          <a:off x="6817731" y="1434913"/>
          <a:ext cx="589845" cy="58984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EA2468-E0B8-4A3F-A8C2-55A31BE03011}">
      <dsp:nvSpPr>
        <dsp:cNvPr id="0" name=""/>
        <dsp:cNvSpPr/>
      </dsp:nvSpPr>
      <dsp:spPr>
        <a:xfrm>
          <a:off x="6854236" y="2420827"/>
          <a:ext cx="2179047" cy="1695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547"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t>SE BUSCA UN MAYOR ACERCAMIENTO LABORAL, APROVECHANDO EL PERFIL DEL PUESTO DE AMBOS O DE MANERA </a:t>
          </a:r>
          <a:r>
            <a:rPr lang="es-MX" sz="1600" i="1" kern="1200" dirty="0"/>
            <a:t>ESPONTÁNEA</a:t>
          </a:r>
          <a:endParaRPr lang="es-MX" sz="1600" kern="1200" dirty="0"/>
        </a:p>
      </dsp:txBody>
      <dsp:txXfrm>
        <a:off x="6854236" y="2420827"/>
        <a:ext cx="2179047" cy="1695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3DDE7-646B-429A-9F09-039D8899EA2C}">
      <dsp:nvSpPr>
        <dsp:cNvPr id="0" name=""/>
        <dsp:cNvSpPr/>
      </dsp:nvSpPr>
      <dsp:spPr>
        <a:xfrm>
          <a:off x="4328159" y="491"/>
          <a:ext cx="6492240" cy="1915871"/>
        </a:xfrm>
        <a:prstGeom prst="rightArrow">
          <a:avLst>
            <a:gd name="adj1" fmla="val 75000"/>
            <a:gd name="adj2" fmla="val 50000"/>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285750" lvl="1" indent="-285750" algn="l" defTabSz="2133600">
            <a:lnSpc>
              <a:spcPct val="90000"/>
            </a:lnSpc>
            <a:spcBef>
              <a:spcPct val="0"/>
            </a:spcBef>
            <a:spcAft>
              <a:spcPct val="15000"/>
            </a:spcAft>
            <a:buChar char="•"/>
          </a:pPr>
          <a:r>
            <a:rPr lang="es-MX" sz="4800" kern="1200" dirty="0"/>
            <a:t>ACTIVAMENTE</a:t>
          </a:r>
        </a:p>
        <a:p>
          <a:pPr marL="285750" lvl="1" indent="-285750" algn="l" defTabSz="2133600">
            <a:lnSpc>
              <a:spcPct val="90000"/>
            </a:lnSpc>
            <a:spcBef>
              <a:spcPct val="0"/>
            </a:spcBef>
            <a:spcAft>
              <a:spcPct val="15000"/>
            </a:spcAft>
            <a:buChar char="•"/>
          </a:pPr>
          <a:r>
            <a:rPr lang="es-MX" sz="4800" kern="1200" dirty="0"/>
            <a:t>PASIVAMENTE</a:t>
          </a:r>
        </a:p>
      </dsp:txBody>
      <dsp:txXfrm>
        <a:off x="4328159" y="239975"/>
        <a:ext cx="5773788" cy="1436903"/>
      </dsp:txXfrm>
    </dsp:sp>
    <dsp:sp modelId="{D9990401-C571-4B33-BD8D-5E50A21338B7}">
      <dsp:nvSpPr>
        <dsp:cNvPr id="0" name=""/>
        <dsp:cNvSpPr/>
      </dsp:nvSpPr>
      <dsp:spPr>
        <a:xfrm>
          <a:off x="0" y="491"/>
          <a:ext cx="4328160" cy="1915871"/>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marL="0" lvl="0" indent="0" algn="ctr" defTabSz="2578100">
            <a:lnSpc>
              <a:spcPct val="90000"/>
            </a:lnSpc>
            <a:spcBef>
              <a:spcPct val="0"/>
            </a:spcBef>
            <a:spcAft>
              <a:spcPct val="35000"/>
            </a:spcAft>
            <a:buNone/>
          </a:pPr>
          <a:r>
            <a:rPr lang="es-MX" sz="5800" kern="1200" dirty="0"/>
            <a:t>SE RESISTE</a:t>
          </a:r>
        </a:p>
      </dsp:txBody>
      <dsp:txXfrm>
        <a:off x="93525" y="94016"/>
        <a:ext cx="4141110" cy="1728821"/>
      </dsp:txXfrm>
    </dsp:sp>
    <dsp:sp modelId="{53FD5A2C-9A51-4D23-B766-2D1C1881A15D}">
      <dsp:nvSpPr>
        <dsp:cNvPr id="0" name=""/>
        <dsp:cNvSpPr/>
      </dsp:nvSpPr>
      <dsp:spPr>
        <a:xfrm>
          <a:off x="4328159" y="2107950"/>
          <a:ext cx="6492240" cy="1915871"/>
        </a:xfrm>
        <a:prstGeom prst="rightArrow">
          <a:avLst>
            <a:gd name="adj1" fmla="val 75000"/>
            <a:gd name="adj2" fmla="val 50000"/>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285750" lvl="1" indent="-285750" algn="l" defTabSz="2133600">
            <a:lnSpc>
              <a:spcPct val="90000"/>
            </a:lnSpc>
            <a:spcBef>
              <a:spcPct val="0"/>
            </a:spcBef>
            <a:spcAft>
              <a:spcPct val="15000"/>
            </a:spcAft>
            <a:buChar char="•"/>
          </a:pPr>
          <a:r>
            <a:rPr lang="es-MX" sz="4800" kern="1200" dirty="0"/>
            <a:t>ACTIVAMENTE</a:t>
          </a:r>
        </a:p>
        <a:p>
          <a:pPr marL="285750" lvl="1" indent="-285750" algn="l" defTabSz="2133600">
            <a:lnSpc>
              <a:spcPct val="90000"/>
            </a:lnSpc>
            <a:spcBef>
              <a:spcPct val="0"/>
            </a:spcBef>
            <a:spcAft>
              <a:spcPct val="15000"/>
            </a:spcAft>
            <a:buChar char="•"/>
          </a:pPr>
          <a:r>
            <a:rPr lang="es-MX" sz="4800" kern="1200" dirty="0"/>
            <a:t>PASIVAMENTE</a:t>
          </a:r>
        </a:p>
      </dsp:txBody>
      <dsp:txXfrm>
        <a:off x="4328159" y="2347434"/>
        <a:ext cx="5773788" cy="1436903"/>
      </dsp:txXfrm>
    </dsp:sp>
    <dsp:sp modelId="{023AEF3E-E6E7-47A4-9B34-E24F4682D709}">
      <dsp:nvSpPr>
        <dsp:cNvPr id="0" name=""/>
        <dsp:cNvSpPr/>
      </dsp:nvSpPr>
      <dsp:spPr>
        <a:xfrm>
          <a:off x="0" y="2107950"/>
          <a:ext cx="4328160" cy="1915871"/>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marL="0" lvl="0" indent="0" algn="ctr" defTabSz="2578100">
            <a:lnSpc>
              <a:spcPct val="90000"/>
            </a:lnSpc>
            <a:spcBef>
              <a:spcPct val="0"/>
            </a:spcBef>
            <a:spcAft>
              <a:spcPct val="35000"/>
            </a:spcAft>
            <a:buNone/>
          </a:pPr>
          <a:r>
            <a:rPr lang="es-MX" sz="5800" kern="1200" dirty="0"/>
            <a:t>NO SE RESISTE</a:t>
          </a:r>
        </a:p>
      </dsp:txBody>
      <dsp:txXfrm>
        <a:off x="93525" y="2201475"/>
        <a:ext cx="4141110" cy="17288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517C2-39E1-4B8D-A119-7425EE22053D}">
      <dsp:nvSpPr>
        <dsp:cNvPr id="0" name=""/>
        <dsp:cNvSpPr/>
      </dsp:nvSpPr>
      <dsp:spPr>
        <a:xfrm>
          <a:off x="2598145" y="8652"/>
          <a:ext cx="2968142" cy="1186162"/>
        </a:xfrm>
        <a:prstGeom prst="roundRect">
          <a:avLst>
            <a:gd name="adj" fmla="val 10000"/>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MX" sz="3300" kern="1200" dirty="0"/>
            <a:t>ACTIVAMENTE</a:t>
          </a:r>
        </a:p>
      </dsp:txBody>
      <dsp:txXfrm>
        <a:off x="2632886" y="43393"/>
        <a:ext cx="2898660" cy="1116680"/>
      </dsp:txXfrm>
    </dsp:sp>
    <dsp:sp modelId="{CDBF2FC7-DA89-41B1-93FF-AEB87BE20C81}">
      <dsp:nvSpPr>
        <dsp:cNvPr id="0" name=""/>
        <dsp:cNvSpPr/>
      </dsp:nvSpPr>
      <dsp:spPr>
        <a:xfrm>
          <a:off x="5760219" y="8652"/>
          <a:ext cx="2902029" cy="1186162"/>
        </a:xfrm>
        <a:prstGeom prst="roundRect">
          <a:avLst>
            <a:gd name="adj" fmla="val 10000"/>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PASIVAMENTE</a:t>
          </a:r>
        </a:p>
      </dsp:txBody>
      <dsp:txXfrm>
        <a:off x="5794960" y="43393"/>
        <a:ext cx="2832547" cy="1116680"/>
      </dsp:txXfrm>
    </dsp:sp>
    <dsp:sp modelId="{ED4C0C01-77AF-4A8F-82BF-0985AADCF2C4}">
      <dsp:nvSpPr>
        <dsp:cNvPr id="0" name=""/>
        <dsp:cNvSpPr/>
      </dsp:nvSpPr>
      <dsp:spPr>
        <a:xfrm>
          <a:off x="5083612" y="5114740"/>
          <a:ext cx="902601" cy="902601"/>
        </a:xfrm>
        <a:prstGeom prst="triangle">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E21047-4817-4727-97D8-AD8C97CFF671}">
      <dsp:nvSpPr>
        <dsp:cNvPr id="0" name=""/>
        <dsp:cNvSpPr/>
      </dsp:nvSpPr>
      <dsp:spPr>
        <a:xfrm rot="240000">
          <a:off x="2826282" y="4727965"/>
          <a:ext cx="5417261" cy="378811"/>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150131-1562-497C-A7D1-E25C471F4CDF}">
      <dsp:nvSpPr>
        <dsp:cNvPr id="0" name=""/>
        <dsp:cNvSpPr/>
      </dsp:nvSpPr>
      <dsp:spPr>
        <a:xfrm rot="240000">
          <a:off x="5925729" y="3889972"/>
          <a:ext cx="2467732" cy="78875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EVITA LA CONFRONTACIÓN</a:t>
          </a:r>
        </a:p>
      </dsp:txBody>
      <dsp:txXfrm>
        <a:off x="5964233" y="3928476"/>
        <a:ext cx="2390724" cy="711742"/>
      </dsp:txXfrm>
    </dsp:sp>
    <dsp:sp modelId="{A425177F-0925-458E-AD5E-E2CD5E8C244D}">
      <dsp:nvSpPr>
        <dsp:cNvPr id="0" name=""/>
        <dsp:cNvSpPr/>
      </dsp:nvSpPr>
      <dsp:spPr>
        <a:xfrm rot="240000">
          <a:off x="5869713" y="2719178"/>
          <a:ext cx="2736215" cy="964094"/>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SOPORTA EL ACOSO</a:t>
          </a:r>
        </a:p>
      </dsp:txBody>
      <dsp:txXfrm>
        <a:off x="5916776" y="2766241"/>
        <a:ext cx="2642089" cy="869968"/>
      </dsp:txXfrm>
    </dsp:sp>
    <dsp:sp modelId="{62152F28-CABF-415F-B75B-0927C8C94F0D}">
      <dsp:nvSpPr>
        <dsp:cNvPr id="0" name=""/>
        <dsp:cNvSpPr/>
      </dsp:nvSpPr>
      <dsp:spPr>
        <a:xfrm rot="240000">
          <a:off x="5927892" y="1664336"/>
          <a:ext cx="2776308" cy="955673"/>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PUEDE TERMINAR CEDIENDO</a:t>
          </a:r>
        </a:p>
      </dsp:txBody>
      <dsp:txXfrm>
        <a:off x="5974544" y="1710988"/>
        <a:ext cx="2683004" cy="862369"/>
      </dsp:txXfrm>
    </dsp:sp>
    <dsp:sp modelId="{14AB5749-89F5-4F0C-960E-0AFD9E7C7B57}">
      <dsp:nvSpPr>
        <dsp:cNvPr id="0" name=""/>
        <dsp:cNvSpPr/>
      </dsp:nvSpPr>
      <dsp:spPr>
        <a:xfrm rot="240000">
          <a:off x="2799383" y="3589364"/>
          <a:ext cx="2522562" cy="956716"/>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SE OPONE, INDAGA LOS MECANISMOS DE DENUNCIA</a:t>
          </a:r>
        </a:p>
      </dsp:txBody>
      <dsp:txXfrm>
        <a:off x="2846086" y="3636067"/>
        <a:ext cx="2429156" cy="863310"/>
      </dsp:txXfrm>
    </dsp:sp>
    <dsp:sp modelId="{8A51ABCB-7AEE-48CF-B1B4-EB2CABCCEE81}">
      <dsp:nvSpPr>
        <dsp:cNvPr id="0" name=""/>
        <dsp:cNvSpPr/>
      </dsp:nvSpPr>
      <dsp:spPr>
        <a:xfrm rot="240000">
          <a:off x="3058171" y="2481097"/>
          <a:ext cx="2161436" cy="1007008"/>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CRISIS DE ENFRENTAMIENTO</a:t>
          </a:r>
        </a:p>
      </dsp:txBody>
      <dsp:txXfrm>
        <a:off x="3107329" y="2530255"/>
        <a:ext cx="2063120" cy="9086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4216CF-70E1-4DB8-BB74-FDB366CE91DA}">
      <dsp:nvSpPr>
        <dsp:cNvPr id="0" name=""/>
        <dsp:cNvSpPr/>
      </dsp:nvSpPr>
      <dsp:spPr>
        <a:xfrm rot="2584387">
          <a:off x="4430729" y="4561155"/>
          <a:ext cx="832959" cy="45087"/>
        </a:xfrm>
        <a:custGeom>
          <a:avLst/>
          <a:gdLst/>
          <a:ahLst/>
          <a:cxnLst/>
          <a:rect l="0" t="0" r="0" b="0"/>
          <a:pathLst>
            <a:path>
              <a:moveTo>
                <a:pt x="0" y="22543"/>
              </a:moveTo>
              <a:lnTo>
                <a:pt x="832959" y="22543"/>
              </a:lnTo>
            </a:path>
          </a:pathLst>
        </a:custGeom>
        <a:noFill/>
        <a:ln w="34925" cap="flat" cmpd="sng" algn="in">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765D37-14B0-4E2F-B150-41EC996B1AD7}">
      <dsp:nvSpPr>
        <dsp:cNvPr id="0" name=""/>
        <dsp:cNvSpPr/>
      </dsp:nvSpPr>
      <dsp:spPr>
        <a:xfrm>
          <a:off x="4542977" y="3248690"/>
          <a:ext cx="983393" cy="45087"/>
        </a:xfrm>
        <a:custGeom>
          <a:avLst/>
          <a:gdLst/>
          <a:ahLst/>
          <a:cxnLst/>
          <a:rect l="0" t="0" r="0" b="0"/>
          <a:pathLst>
            <a:path>
              <a:moveTo>
                <a:pt x="0" y="22543"/>
              </a:moveTo>
              <a:lnTo>
                <a:pt x="983393" y="22543"/>
              </a:lnTo>
            </a:path>
          </a:pathLst>
        </a:custGeom>
        <a:noFill/>
        <a:ln w="34925" cap="flat" cmpd="sng" algn="in">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FF3530-A233-4D93-A987-ABCB2FDD6657}">
      <dsp:nvSpPr>
        <dsp:cNvPr id="0" name=""/>
        <dsp:cNvSpPr/>
      </dsp:nvSpPr>
      <dsp:spPr>
        <a:xfrm rot="19122828">
          <a:off x="4446733" y="2027649"/>
          <a:ext cx="774360" cy="45087"/>
        </a:xfrm>
        <a:custGeom>
          <a:avLst/>
          <a:gdLst/>
          <a:ahLst/>
          <a:cxnLst/>
          <a:rect l="0" t="0" r="0" b="0"/>
          <a:pathLst>
            <a:path>
              <a:moveTo>
                <a:pt x="0" y="22543"/>
              </a:moveTo>
              <a:lnTo>
                <a:pt x="774360" y="22543"/>
              </a:lnTo>
            </a:path>
          </a:pathLst>
        </a:custGeom>
        <a:noFill/>
        <a:ln w="34925" cap="flat" cmpd="sng" algn="in">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A1CEA-544E-4C17-9184-F4E8D51446E4}">
      <dsp:nvSpPr>
        <dsp:cNvPr id="0" name=""/>
        <dsp:cNvSpPr/>
      </dsp:nvSpPr>
      <dsp:spPr>
        <a:xfrm>
          <a:off x="1872471" y="1700347"/>
          <a:ext cx="3141772" cy="3141772"/>
        </a:xfrm>
        <a:prstGeom prst="ellipse">
          <a:avLst/>
        </a:prstGeom>
        <a:solidFill>
          <a:schemeClr val="accent4">
            <a:lumMod val="60000"/>
            <a:lumOff val="40000"/>
          </a:schemeClr>
        </a:solidFill>
        <a:ln w="34925" cap="flat" cmpd="sng" algn="in">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562C2F-09C8-4537-8CB5-28DDE4D955CA}">
      <dsp:nvSpPr>
        <dsp:cNvPr id="0" name=""/>
        <dsp:cNvSpPr/>
      </dsp:nvSpPr>
      <dsp:spPr>
        <a:xfrm>
          <a:off x="4825592" y="193176"/>
          <a:ext cx="2099526" cy="1885063"/>
        </a:xfrm>
        <a:prstGeom prst="ellipse">
          <a:avLst/>
        </a:prstGeom>
        <a:solidFill>
          <a:schemeClr val="accent4">
            <a:lumMod val="60000"/>
            <a:lumOff val="40000"/>
          </a:schemeClr>
        </a:solidFill>
        <a:ln w="34925" cap="flat" cmpd="sng" algn="in">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t>a) Horizontal</a:t>
          </a:r>
        </a:p>
      </dsp:txBody>
      <dsp:txXfrm>
        <a:off x="5133060" y="469237"/>
        <a:ext cx="1484590" cy="1332941"/>
      </dsp:txXfrm>
    </dsp:sp>
    <dsp:sp modelId="{71BF42FB-DB47-4933-B103-90240E2926EB}">
      <dsp:nvSpPr>
        <dsp:cNvPr id="0" name=""/>
        <dsp:cNvSpPr/>
      </dsp:nvSpPr>
      <dsp:spPr>
        <a:xfrm>
          <a:off x="5526371" y="2328702"/>
          <a:ext cx="2079130" cy="1885063"/>
        </a:xfrm>
        <a:prstGeom prst="ellipse">
          <a:avLst/>
        </a:prstGeom>
        <a:solidFill>
          <a:schemeClr val="accent4">
            <a:lumMod val="60000"/>
            <a:lumOff val="40000"/>
          </a:schemeClr>
        </a:solidFill>
        <a:ln w="34925" cap="flat" cmpd="sng" algn="in">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t>b) Vertical descendente</a:t>
          </a:r>
        </a:p>
      </dsp:txBody>
      <dsp:txXfrm>
        <a:off x="5830853" y="2604763"/>
        <a:ext cx="1470166" cy="1332941"/>
      </dsp:txXfrm>
    </dsp:sp>
    <dsp:sp modelId="{1FD2CC26-110F-4E2F-9273-9076CF9CC345}">
      <dsp:nvSpPr>
        <dsp:cNvPr id="0" name=""/>
        <dsp:cNvSpPr/>
      </dsp:nvSpPr>
      <dsp:spPr>
        <a:xfrm>
          <a:off x="4828816" y="4605400"/>
          <a:ext cx="2099526" cy="1885063"/>
        </a:xfrm>
        <a:prstGeom prst="ellipse">
          <a:avLst/>
        </a:prstGeom>
        <a:solidFill>
          <a:schemeClr val="accent4">
            <a:lumMod val="60000"/>
            <a:lumOff val="40000"/>
          </a:schemeClr>
        </a:solidFill>
        <a:ln w="34925" cap="flat" cmpd="sng" algn="in">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t>c) Vertical ascendente</a:t>
          </a:r>
        </a:p>
      </dsp:txBody>
      <dsp:txXfrm>
        <a:off x="5136284" y="4881461"/>
        <a:ext cx="1484590" cy="133294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AC0396F-C794-4A61-B967-C06F9FA26AFA}" type="datetimeFigureOut">
              <a:rPr lang="es-MX" smtClean="0"/>
              <a:t>08/10/2020</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1BD13BE6-F7E0-422E-BD7F-13D90C130775}" type="slidenum">
              <a:rPr lang="es-MX" smtClean="0"/>
              <a:t>‹Nº›</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95900703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C0396F-C794-4A61-B967-C06F9FA26AFA}" type="datetimeFigureOut">
              <a:rPr lang="es-MX" smtClean="0"/>
              <a:t>08/10/2020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426224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C0396F-C794-4A61-B967-C06F9FA26AFA}" type="datetimeFigureOut">
              <a:rPr lang="es-MX" smtClean="0"/>
              <a:t>08/10/2020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3073039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C0396F-C794-4A61-B967-C06F9FA26AFA}" type="datetimeFigureOut">
              <a:rPr lang="es-MX" smtClean="0"/>
              <a:t>08/10/2020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2259303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AC0396F-C794-4A61-B967-C06F9FA26AFA}" type="datetimeFigureOut">
              <a:rPr lang="es-MX" smtClean="0"/>
              <a:t>08/10/2020</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1BD13BE6-F7E0-422E-BD7F-13D90C130775}" type="slidenum">
              <a:rPr lang="es-MX" smtClean="0"/>
              <a:t>‹Nº›</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46266738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AC0396F-C794-4A61-B967-C06F9FA26AFA}" type="datetimeFigureOut">
              <a:rPr lang="es-MX" smtClean="0"/>
              <a:t>08/10/2020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1152938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AC0396F-C794-4A61-B967-C06F9FA26AFA}" type="datetimeFigureOut">
              <a:rPr lang="es-MX" smtClean="0"/>
              <a:t>08/10/2020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139580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AC0396F-C794-4A61-B967-C06F9FA26AFA}" type="datetimeFigureOut">
              <a:rPr lang="es-MX" smtClean="0"/>
              <a:t>08/10/2020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582160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0396F-C794-4A61-B967-C06F9FA26AFA}" type="datetimeFigureOut">
              <a:rPr lang="es-MX" smtClean="0"/>
              <a:t>08/10/2020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BD13BE6-F7E0-422E-BD7F-13D90C130775}" type="slidenum">
              <a:rPr lang="es-MX" smtClean="0"/>
              <a:t>‹Nº›</a:t>
            </a:fld>
            <a:endParaRPr lang="es-MX"/>
          </a:p>
        </p:txBody>
      </p:sp>
    </p:spTree>
    <p:extLst>
      <p:ext uri="{BB962C8B-B14F-4D97-AF65-F5344CB8AC3E}">
        <p14:creationId xmlns:p14="http://schemas.microsoft.com/office/powerpoint/2010/main" val="4191692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AC0396F-C794-4A61-B967-C06F9FA26AFA}" type="datetimeFigureOut">
              <a:rPr lang="es-MX" smtClean="0"/>
              <a:t>08/10/2020</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BD13BE6-F7E0-422E-BD7F-13D90C130775}"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13284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AC0396F-C794-4A61-B967-C06F9FA26AFA}" type="datetimeFigureOut">
              <a:rPr lang="es-MX" smtClean="0"/>
              <a:t>08/10/2020</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BD13BE6-F7E0-422E-BD7F-13D90C130775}"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45692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AC0396F-C794-4A61-B967-C06F9FA26AFA}" type="datetimeFigureOut">
              <a:rPr lang="es-MX" smtClean="0"/>
              <a:t>08/10/2020</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1BD13BE6-F7E0-422E-BD7F-13D90C130775}" type="slidenum">
              <a:rPr lang="es-MX" smtClean="0"/>
              <a:t>‹Nº›</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5319259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eluniversal.com.mx/" TargetMode="External"/><Relationship Id="rId2" Type="http://schemas.openxmlformats.org/officeDocument/2006/relationships/hyperlink" Target="https://www.eluniversal.com.mx/nacion"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eluniversal.com.mx/nacion/ni-la-pandemia-detuvo-el-acoso-en-instituciones-publicas" TargetMode="External"/><Relationship Id="rId2" Type="http://schemas.openxmlformats.org/officeDocument/2006/relationships/hyperlink" Target="http://appweb.cndh.org.mx/biblioteca/archivos/pdfs/Acoso-Laboral-Mobbing.pdf" TargetMode="External"/><Relationship Id="rId1" Type="http://schemas.openxmlformats.org/officeDocument/2006/relationships/slideLayout" Target="../slideLayouts/slideLayout2.xml"/><Relationship Id="rId5" Type="http://schemas.openxmlformats.org/officeDocument/2006/relationships/hyperlink" Target="https://www.excelsior.com.mx/nacional/en-mexico-26-de-las-mujeres-sufren-violencia-laboral/1368353" TargetMode="External"/><Relationship Id="rId4" Type="http://schemas.openxmlformats.org/officeDocument/2006/relationships/hyperlink" Target="https://www.milenio.com/politica/cdmx-detectan-formas-hostigamiento-laboral-home-office"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23984" y="1273296"/>
            <a:ext cx="9503623" cy="2564607"/>
          </a:xfrm>
        </p:spPr>
        <p:txBody>
          <a:bodyPr/>
          <a:lstStyle/>
          <a:p>
            <a:r>
              <a:rPr lang="es-MX" sz="6000" b="1" i="1" dirty="0">
                <a:solidFill>
                  <a:schemeClr val="accent2">
                    <a:lumMod val="60000"/>
                    <a:lumOff val="40000"/>
                  </a:schemeClr>
                </a:solidFill>
              </a:rPr>
              <a:t>HOSTIGAMIENTO Y ACOSO SEXUAL en el trabajo y el MOBBING</a:t>
            </a:r>
            <a:endParaRPr lang="es-MX" sz="6000" b="1" dirty="0">
              <a:solidFill>
                <a:schemeClr val="accent2">
                  <a:lumMod val="60000"/>
                  <a:lumOff val="40000"/>
                </a:schemeClr>
              </a:solidFill>
            </a:endParaRPr>
          </a:p>
        </p:txBody>
      </p:sp>
      <p:sp>
        <p:nvSpPr>
          <p:cNvPr id="3" name="Subtítulo 2"/>
          <p:cNvSpPr>
            <a:spLocks noGrp="1"/>
          </p:cNvSpPr>
          <p:nvPr>
            <p:ph type="subTitle" idx="1"/>
          </p:nvPr>
        </p:nvSpPr>
        <p:spPr>
          <a:xfrm>
            <a:off x="6284890" y="4767647"/>
            <a:ext cx="5042611" cy="1086237"/>
          </a:xfrm>
        </p:spPr>
        <p:txBody>
          <a:bodyPr/>
          <a:lstStyle/>
          <a:p>
            <a:r>
              <a:rPr lang="es-MX" dirty="0">
                <a:solidFill>
                  <a:schemeClr val="accent2">
                    <a:lumMod val="75000"/>
                  </a:schemeClr>
                </a:solidFill>
              </a:rPr>
              <a:t>Dra. Leonor Guadalupe Delgadillo Guzmán.</a:t>
            </a:r>
          </a:p>
        </p:txBody>
      </p:sp>
      <p:pic>
        <p:nvPicPr>
          <p:cNvPr id="5" name="Imagen 4"/>
          <p:cNvPicPr>
            <a:picLocks noChangeAspect="1"/>
          </p:cNvPicPr>
          <p:nvPr/>
        </p:nvPicPr>
        <p:blipFill>
          <a:blip r:embed="rId2"/>
          <a:stretch>
            <a:fillRect/>
          </a:stretch>
        </p:blipFill>
        <p:spPr>
          <a:xfrm rot="21053386">
            <a:off x="1939799" y="4134851"/>
            <a:ext cx="3906253" cy="19500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8396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96240313"/>
              </p:ext>
            </p:extLst>
          </p:nvPr>
        </p:nvGraphicFramePr>
        <p:xfrm>
          <a:off x="-1082183" y="0"/>
          <a:ext cx="12542591" cy="6542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493949" y="2504817"/>
            <a:ext cx="1944710" cy="1938992"/>
          </a:xfrm>
          <a:prstGeom prst="rect">
            <a:avLst/>
          </a:prstGeom>
          <a:noFill/>
        </p:spPr>
        <p:txBody>
          <a:bodyPr wrap="square" rtlCol="0">
            <a:spAutoFit/>
          </a:bodyPr>
          <a:lstStyle/>
          <a:p>
            <a:pPr algn="ctr"/>
            <a:r>
              <a:rPr lang="es-MX" sz="3000" dirty="0"/>
              <a:t>TIPOLOGÍA DEL ACOSO LABORAL:</a:t>
            </a:r>
          </a:p>
        </p:txBody>
      </p:sp>
      <p:sp>
        <p:nvSpPr>
          <p:cNvPr id="6" name="CuadroTexto 5"/>
          <p:cNvSpPr txBox="1"/>
          <p:nvPr/>
        </p:nvSpPr>
        <p:spPr>
          <a:xfrm>
            <a:off x="6255913" y="704100"/>
            <a:ext cx="5782614" cy="1292662"/>
          </a:xfrm>
          <a:prstGeom prst="rect">
            <a:avLst/>
          </a:prstGeom>
          <a:noFill/>
        </p:spPr>
        <p:txBody>
          <a:bodyPr wrap="square" rtlCol="0">
            <a:spAutoFit/>
          </a:bodyPr>
          <a:lstStyle/>
          <a:p>
            <a:pPr algn="ctr"/>
            <a:r>
              <a:rPr lang="es-MX" sz="2000" dirty="0"/>
              <a:t>Cuando se realiza entre compañeros del ambiente de trabajo, los sujetos activo y pasivo tienen la misma jerarquía ocupacional. </a:t>
            </a:r>
          </a:p>
          <a:p>
            <a:endParaRPr lang="es-MX" dirty="0"/>
          </a:p>
        </p:txBody>
      </p:sp>
      <p:sp>
        <p:nvSpPr>
          <p:cNvPr id="7" name="CuadroTexto 6"/>
          <p:cNvSpPr txBox="1"/>
          <p:nvPr/>
        </p:nvSpPr>
        <p:spPr>
          <a:xfrm>
            <a:off x="6939565" y="2843371"/>
            <a:ext cx="5098962" cy="1600438"/>
          </a:xfrm>
          <a:prstGeom prst="rect">
            <a:avLst/>
          </a:prstGeom>
          <a:noFill/>
        </p:spPr>
        <p:txBody>
          <a:bodyPr wrap="square" rtlCol="0">
            <a:spAutoFit/>
          </a:bodyPr>
          <a:lstStyle/>
          <a:p>
            <a:pPr algn="ctr"/>
            <a:r>
              <a:rPr lang="es-MX" sz="2000" dirty="0"/>
              <a:t>Cuando se realiza entre compañeros del ambiente de trabajo, los sujetos activo y pasivo tienen la misma jerarquía ocupacional. </a:t>
            </a:r>
          </a:p>
          <a:p>
            <a:endParaRPr lang="es-MX" dirty="0"/>
          </a:p>
        </p:txBody>
      </p:sp>
      <p:sp>
        <p:nvSpPr>
          <p:cNvPr id="8" name="CuadroTexto 7"/>
          <p:cNvSpPr txBox="1"/>
          <p:nvPr/>
        </p:nvSpPr>
        <p:spPr>
          <a:xfrm>
            <a:off x="6252694" y="5053291"/>
            <a:ext cx="5785833" cy="1292662"/>
          </a:xfrm>
          <a:prstGeom prst="rect">
            <a:avLst/>
          </a:prstGeom>
          <a:noFill/>
        </p:spPr>
        <p:txBody>
          <a:bodyPr wrap="square" rtlCol="0">
            <a:spAutoFit/>
          </a:bodyPr>
          <a:lstStyle/>
          <a:p>
            <a:pPr algn="ctr"/>
            <a:r>
              <a:rPr lang="es-MX" sz="2000" dirty="0"/>
              <a:t>Cuando se realiza entre compañeros del ambiente de trabajo, los sujetos activo y pasivo tienen la misma jerarquía ocupacional. </a:t>
            </a:r>
          </a:p>
          <a:p>
            <a:endParaRPr lang="es-MX" dirty="0"/>
          </a:p>
        </p:txBody>
      </p:sp>
      <p:sp>
        <p:nvSpPr>
          <p:cNvPr id="9" name="Abrir llave 8"/>
          <p:cNvSpPr/>
          <p:nvPr/>
        </p:nvSpPr>
        <p:spPr>
          <a:xfrm>
            <a:off x="5999409" y="349458"/>
            <a:ext cx="513009" cy="1790164"/>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
        <p:nvSpPr>
          <p:cNvPr id="10" name="Abrir llave 9"/>
          <p:cNvSpPr/>
          <p:nvPr/>
        </p:nvSpPr>
        <p:spPr>
          <a:xfrm>
            <a:off x="6733503" y="2569336"/>
            <a:ext cx="513009" cy="1790164"/>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
        <p:nvSpPr>
          <p:cNvPr id="11" name="Abrir llave 10"/>
          <p:cNvSpPr/>
          <p:nvPr/>
        </p:nvSpPr>
        <p:spPr>
          <a:xfrm>
            <a:off x="5996190" y="4781642"/>
            <a:ext cx="513009" cy="1790164"/>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pic>
        <p:nvPicPr>
          <p:cNvPr id="4100" name="Picture 4" descr="La amenaza del mobbing | El Cronist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31667" y="1772215"/>
            <a:ext cx="2427885" cy="9923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491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6888" y="261731"/>
            <a:ext cx="9601200" cy="1485900"/>
          </a:xfrm>
        </p:spPr>
        <p:txBody>
          <a:bodyPr/>
          <a:lstStyle/>
          <a:p>
            <a:r>
              <a:rPr lang="es-MX" dirty="0"/>
              <a:t>Formas de expresión del acoso laboral:</a:t>
            </a:r>
          </a:p>
        </p:txBody>
      </p:sp>
      <p:sp>
        <p:nvSpPr>
          <p:cNvPr id="4" name="Rectángulo 3"/>
          <p:cNvSpPr/>
          <p:nvPr/>
        </p:nvSpPr>
        <p:spPr>
          <a:xfrm>
            <a:off x="945712" y="1338471"/>
            <a:ext cx="7052068" cy="3400931"/>
          </a:xfrm>
          <a:prstGeom prst="rect">
            <a:avLst/>
          </a:prstGeom>
        </p:spPr>
        <p:txBody>
          <a:bodyPr wrap="square">
            <a:spAutoFit/>
          </a:bodyPr>
          <a:lstStyle/>
          <a:p>
            <a:pPr algn="ctr"/>
            <a:r>
              <a:rPr lang="es-MX" sz="2400" dirty="0">
                <a:solidFill>
                  <a:schemeClr val="accent2">
                    <a:lumMod val="50000"/>
                  </a:schemeClr>
                </a:solidFill>
              </a:rPr>
              <a:t>1) MEDIDAS ORGANIZACIONALES.</a:t>
            </a:r>
          </a:p>
          <a:p>
            <a:pPr algn="ctr"/>
            <a:endParaRPr lang="es-MX" sz="2300" dirty="0">
              <a:solidFill>
                <a:schemeClr val="accent2">
                  <a:lumMod val="50000"/>
                </a:schemeClr>
              </a:solidFill>
            </a:endParaRPr>
          </a:p>
          <a:p>
            <a:pPr marL="342900" indent="-342900" algn="just">
              <a:buFont typeface="Arial" panose="020B0604020202020204" pitchFamily="34" charset="0"/>
              <a:buChar char="•"/>
            </a:pPr>
            <a:r>
              <a:rPr lang="es-MX" sz="2400" dirty="0">
                <a:solidFill>
                  <a:schemeClr val="accent2">
                    <a:lumMod val="50000"/>
                  </a:schemeClr>
                </a:solidFill>
              </a:rPr>
              <a:t>Designar los trabajos peores o más degradantes. </a:t>
            </a:r>
          </a:p>
          <a:p>
            <a:pPr algn="just"/>
            <a:endParaRPr lang="es-MX" sz="2400" dirty="0">
              <a:solidFill>
                <a:schemeClr val="accent2">
                  <a:lumMod val="50000"/>
                </a:schemeClr>
              </a:solidFill>
            </a:endParaRPr>
          </a:p>
          <a:p>
            <a:pPr marL="342900" indent="-342900" algn="just">
              <a:buFont typeface="Arial" panose="020B0604020202020204" pitchFamily="34" charset="0"/>
              <a:buChar char="•"/>
            </a:pPr>
            <a:r>
              <a:rPr lang="es-MX" sz="2400" dirty="0">
                <a:solidFill>
                  <a:schemeClr val="accent2">
                    <a:lumMod val="50000"/>
                  </a:schemeClr>
                </a:solidFill>
              </a:rPr>
              <a:t>Designar trabajos innecesarios, monótonos o repetitivos, sin valor o utilidad alguna. </a:t>
            </a:r>
          </a:p>
          <a:p>
            <a:pPr algn="just"/>
            <a:endParaRPr lang="es-MX" sz="2400" dirty="0">
              <a:solidFill>
                <a:schemeClr val="accent2">
                  <a:lumMod val="50000"/>
                </a:schemeClr>
              </a:solidFill>
            </a:endParaRPr>
          </a:p>
          <a:p>
            <a:pPr marL="342900" indent="-342900" algn="just">
              <a:buFont typeface="Arial" panose="020B0604020202020204" pitchFamily="34" charset="0"/>
              <a:buChar char="•"/>
            </a:pPr>
            <a:r>
              <a:rPr lang="es-MX" sz="2400" dirty="0">
                <a:solidFill>
                  <a:schemeClr val="accent2">
                    <a:lumMod val="50000"/>
                  </a:schemeClr>
                </a:solidFill>
              </a:rPr>
              <a:t>Designar tareas por debajo de sus cualificaciones, habilidades o competencias habituales. </a:t>
            </a:r>
          </a:p>
        </p:txBody>
      </p:sp>
      <p:pic>
        <p:nvPicPr>
          <p:cNvPr id="6" name="Imagen 5"/>
          <p:cNvPicPr>
            <a:picLocks noChangeAspect="1"/>
          </p:cNvPicPr>
          <p:nvPr/>
        </p:nvPicPr>
        <p:blipFill>
          <a:blip r:embed="rId2"/>
          <a:stretch>
            <a:fillRect/>
          </a:stretch>
        </p:blipFill>
        <p:spPr>
          <a:xfrm>
            <a:off x="8414053" y="1338471"/>
            <a:ext cx="3435211" cy="49179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4188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8344" y="2073498"/>
            <a:ext cx="5043059" cy="3581400"/>
          </a:xfrm>
        </p:spPr>
        <p:txBody>
          <a:bodyPr>
            <a:normAutofit lnSpcReduction="10000"/>
          </a:bodyPr>
          <a:lstStyle/>
          <a:p>
            <a:pPr marL="457200" indent="-457200" algn="ctr">
              <a:buAutoNum type="arabicParenR"/>
            </a:pPr>
            <a:r>
              <a:rPr lang="es-MX" dirty="0">
                <a:solidFill>
                  <a:schemeClr val="accent2">
                    <a:lumMod val="50000"/>
                  </a:schemeClr>
                </a:solidFill>
              </a:rPr>
              <a:t>MEDIDAS ORGANIZACIONALES.</a:t>
            </a:r>
          </a:p>
          <a:p>
            <a:pPr marL="0" indent="0" algn="ctr">
              <a:buNone/>
            </a:pPr>
            <a:endParaRPr lang="es-MX" dirty="0">
              <a:solidFill>
                <a:schemeClr val="accent2">
                  <a:lumMod val="50000"/>
                </a:schemeClr>
              </a:solidFill>
            </a:endParaRPr>
          </a:p>
          <a:p>
            <a:pPr marL="342900" indent="-342900" algn="just">
              <a:buFont typeface="Arial" panose="020B0604020202020204" pitchFamily="34" charset="0"/>
              <a:buChar char="•"/>
            </a:pPr>
            <a:r>
              <a:rPr lang="es-MX" dirty="0">
                <a:solidFill>
                  <a:schemeClr val="accent2">
                    <a:lumMod val="50000"/>
                  </a:schemeClr>
                </a:solidFill>
              </a:rPr>
              <a:t>No asignar ningún tipo de trabajo. </a:t>
            </a:r>
          </a:p>
          <a:p>
            <a:pPr marL="342900" indent="-342900" algn="just">
              <a:buFont typeface="Arial" panose="020B0604020202020204" pitchFamily="34" charset="0"/>
              <a:buChar char="•"/>
            </a:pPr>
            <a:r>
              <a:rPr lang="es-MX" dirty="0">
                <a:solidFill>
                  <a:schemeClr val="accent2">
                    <a:lumMod val="50000"/>
                  </a:schemeClr>
                </a:solidFill>
              </a:rPr>
              <a:t>Exceso de trabajo (presión injustificada o establecer plazos imposibles de cumplir). </a:t>
            </a:r>
          </a:p>
          <a:p>
            <a:pPr marL="342900" indent="-342900" algn="just">
              <a:buFont typeface="Arial" panose="020B0604020202020204" pitchFamily="34" charset="0"/>
              <a:buChar char="•"/>
            </a:pPr>
            <a:r>
              <a:rPr lang="es-MX" dirty="0">
                <a:solidFill>
                  <a:schemeClr val="accent2">
                    <a:lumMod val="50000"/>
                  </a:schemeClr>
                </a:solidFill>
              </a:rPr>
              <a:t>Tácticas de desestabilización: cambios de puesto sin previo aviso, intentos persistentes de desmoralizar o retirar ámbitos de responsabilidad sin justificación.</a:t>
            </a:r>
          </a:p>
          <a:p>
            <a:endParaRPr lang="es-MX" dirty="0"/>
          </a:p>
        </p:txBody>
      </p:sp>
      <p:sp>
        <p:nvSpPr>
          <p:cNvPr id="4" name="Título 1"/>
          <p:cNvSpPr txBox="1">
            <a:spLocks/>
          </p:cNvSpPr>
          <p:nvPr/>
        </p:nvSpPr>
        <p:spPr>
          <a:xfrm>
            <a:off x="1730017" y="555401"/>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a:t>Formas de expresión del acoso laboral:</a:t>
            </a:r>
          </a:p>
        </p:txBody>
      </p:sp>
      <p:pic>
        <p:nvPicPr>
          <p:cNvPr id="16386" name="Picture 2" descr="Salud en el trabajo y riesgo psicosocial | Foro Juríd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0617" y="1841275"/>
            <a:ext cx="5382157" cy="45208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166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7960" y="1057072"/>
            <a:ext cx="11284039" cy="3581400"/>
          </a:xfrm>
        </p:spPr>
        <p:txBody>
          <a:bodyPr>
            <a:normAutofit/>
          </a:bodyPr>
          <a:lstStyle/>
          <a:p>
            <a:pPr marL="0" indent="0" algn="ctr">
              <a:buNone/>
            </a:pPr>
            <a:r>
              <a:rPr lang="es-MX" sz="2400" dirty="0"/>
              <a:t>2) AISLAMIENTO SOCIAL. </a:t>
            </a:r>
          </a:p>
          <a:p>
            <a:pPr>
              <a:buFont typeface="Arial" panose="020B0604020202020204" pitchFamily="34" charset="0"/>
              <a:buChar char="•"/>
            </a:pPr>
            <a:r>
              <a:rPr lang="es-MX" sz="2400" dirty="0"/>
              <a:t>Restringir las posibilidades de comunicación por parte del superior o de los compañeros. </a:t>
            </a:r>
          </a:p>
          <a:p>
            <a:pPr>
              <a:buFont typeface="Arial" panose="020B0604020202020204" pitchFamily="34" charset="0"/>
              <a:buChar char="•"/>
            </a:pPr>
            <a:r>
              <a:rPr lang="es-MX" sz="2400" dirty="0"/>
              <a:t>Traslado a un puesto de trabajo aislado. </a:t>
            </a:r>
          </a:p>
          <a:p>
            <a:pPr>
              <a:buFont typeface="Arial" panose="020B0604020202020204" pitchFamily="34" charset="0"/>
              <a:buChar char="•"/>
            </a:pPr>
            <a:r>
              <a:rPr lang="es-MX" sz="2400" dirty="0"/>
              <a:t>Ignorar a la persona o no dirigirle la palabra. </a:t>
            </a:r>
          </a:p>
          <a:p>
            <a:pPr>
              <a:buFont typeface="Arial" panose="020B0604020202020204" pitchFamily="34" charset="0"/>
              <a:buChar char="•"/>
            </a:pPr>
            <a:r>
              <a:rPr lang="es-MX" sz="2400" dirty="0"/>
              <a:t>División entre compañeros de trabajo al enfrentarlos o confrontarlos.</a:t>
            </a:r>
          </a:p>
        </p:txBody>
      </p:sp>
      <p:pic>
        <p:nvPicPr>
          <p:cNvPr id="4" name="Picture 2" descr="Costos de la discriminación laboral en función del género - Rank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1261" y="4246165"/>
            <a:ext cx="3995811" cy="22995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ítulo 1"/>
          <p:cNvSpPr>
            <a:spLocks noGrp="1"/>
          </p:cNvSpPr>
          <p:nvPr>
            <p:ph type="title"/>
          </p:nvPr>
        </p:nvSpPr>
        <p:spPr>
          <a:xfrm>
            <a:off x="1596888" y="132943"/>
            <a:ext cx="9601200" cy="1485900"/>
          </a:xfrm>
        </p:spPr>
        <p:txBody>
          <a:bodyPr/>
          <a:lstStyle/>
          <a:p>
            <a:r>
              <a:rPr lang="es-MX" dirty="0"/>
              <a:t>Formas de expresión del acoso laboral:</a:t>
            </a:r>
          </a:p>
        </p:txBody>
      </p:sp>
      <p:pic>
        <p:nvPicPr>
          <p:cNvPr id="6146" name="Picture 2" descr="Acoso Laboral - Mobb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3851" y="3984636"/>
            <a:ext cx="4335514" cy="282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439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4155" y="1468320"/>
            <a:ext cx="11146665" cy="3581400"/>
          </a:xfrm>
        </p:spPr>
        <p:txBody>
          <a:bodyPr>
            <a:noAutofit/>
          </a:bodyPr>
          <a:lstStyle/>
          <a:p>
            <a:pPr marL="0" indent="0" algn="ctr">
              <a:buNone/>
            </a:pPr>
            <a:r>
              <a:rPr lang="es-MX" sz="2400" dirty="0"/>
              <a:t>3) ATAQUES A LA VIDA PRIVADA DE LA PERSONA.</a:t>
            </a:r>
          </a:p>
          <a:p>
            <a:pPr marL="0" indent="0" algn="ctr">
              <a:buNone/>
            </a:pPr>
            <a:endParaRPr lang="es-MX" sz="2400" dirty="0"/>
          </a:p>
          <a:p>
            <a:pPr>
              <a:buFont typeface="Arial" panose="020B0604020202020204" pitchFamily="34" charset="0"/>
              <a:buChar char="•"/>
            </a:pPr>
            <a:r>
              <a:rPr lang="es-MX" sz="2400" dirty="0"/>
              <a:t>Críticas constantes a la vida privada o íntima de la víctima. </a:t>
            </a:r>
          </a:p>
          <a:p>
            <a:pPr>
              <a:buFont typeface="Arial" panose="020B0604020202020204" pitchFamily="34" charset="0"/>
              <a:buChar char="•"/>
            </a:pPr>
            <a:r>
              <a:rPr lang="es-MX" sz="2400" dirty="0"/>
              <a:t>Terror a través de llamadas telefónicas. </a:t>
            </a:r>
          </a:p>
          <a:p>
            <a:pPr>
              <a:buFont typeface="Arial" panose="020B0604020202020204" pitchFamily="34" charset="0"/>
              <a:buChar char="•"/>
            </a:pPr>
            <a:r>
              <a:rPr lang="es-MX" sz="2400" dirty="0"/>
              <a:t>Atribución de fallos psicológicos y de falsas enfermedades. </a:t>
            </a:r>
          </a:p>
          <a:p>
            <a:pPr>
              <a:buFont typeface="Arial" panose="020B0604020202020204" pitchFamily="34" charset="0"/>
              <a:buChar char="•"/>
            </a:pPr>
            <a:r>
              <a:rPr lang="es-MX" sz="2400" dirty="0"/>
              <a:t>Burlarse de algún defecto personal. </a:t>
            </a:r>
          </a:p>
          <a:p>
            <a:pPr>
              <a:buFont typeface="Arial" panose="020B0604020202020204" pitchFamily="34" charset="0"/>
              <a:buChar char="•"/>
            </a:pPr>
            <a:r>
              <a:rPr lang="es-MX" sz="2400" dirty="0"/>
              <a:t>Imitar los gestos o la voz de la víctima. </a:t>
            </a:r>
          </a:p>
          <a:p>
            <a:pPr>
              <a:buFont typeface="Arial" panose="020B0604020202020204" pitchFamily="34" charset="0"/>
              <a:buChar char="•"/>
            </a:pPr>
            <a:r>
              <a:rPr lang="es-MX" sz="2400" dirty="0"/>
              <a:t>Ataques a las actitudes y creencias políticas y/o religiosas. </a:t>
            </a:r>
          </a:p>
          <a:p>
            <a:pPr>
              <a:buFont typeface="Arial" panose="020B0604020202020204" pitchFamily="34" charset="0"/>
              <a:buChar char="•"/>
            </a:pPr>
            <a:r>
              <a:rPr lang="es-MX" sz="2400" dirty="0"/>
              <a:t>La descalificación de la apariencia, forma de arreglo y de vestir de la persona con gestos de reprobación o verbalmente.</a:t>
            </a:r>
          </a:p>
        </p:txBody>
      </p:sp>
      <p:sp>
        <p:nvSpPr>
          <p:cNvPr id="4" name="Título 1"/>
          <p:cNvSpPr txBox="1">
            <a:spLocks/>
          </p:cNvSpPr>
          <p:nvPr/>
        </p:nvSpPr>
        <p:spPr>
          <a:xfrm>
            <a:off x="1596888" y="274610"/>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a:t>Formas de expresión del acoso laboral:</a:t>
            </a:r>
          </a:p>
        </p:txBody>
      </p:sp>
      <p:pic>
        <p:nvPicPr>
          <p:cNvPr id="7170" name="Picture 2" descr="Acoso Laboral Imágenes Y Fotos - 123R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69770">
            <a:off x="9621546" y="2261781"/>
            <a:ext cx="1847850" cy="2466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746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9475" y="1901658"/>
            <a:ext cx="4565561" cy="1719330"/>
          </a:xfrm>
        </p:spPr>
        <p:txBody>
          <a:bodyPr>
            <a:noAutofit/>
          </a:bodyPr>
          <a:lstStyle/>
          <a:p>
            <a:pPr marL="0" indent="0" algn="ctr">
              <a:buNone/>
            </a:pPr>
            <a:r>
              <a:rPr lang="es-MX" sz="2400" dirty="0"/>
              <a:t>4) VIOLENCIA FÍSICA. </a:t>
            </a:r>
          </a:p>
          <a:p>
            <a:pPr>
              <a:buFont typeface="Arial" panose="020B0604020202020204" pitchFamily="34" charset="0"/>
              <a:buChar char="•"/>
            </a:pPr>
            <a:r>
              <a:rPr lang="es-MX" sz="2400" dirty="0"/>
              <a:t>Amenazas de violencia física. </a:t>
            </a:r>
          </a:p>
          <a:p>
            <a:pPr>
              <a:buFont typeface="Arial" panose="020B0604020202020204" pitchFamily="34" charset="0"/>
              <a:buChar char="•"/>
            </a:pPr>
            <a:r>
              <a:rPr lang="es-MX" sz="2400" dirty="0"/>
              <a:t>Maltrato físico.</a:t>
            </a:r>
          </a:p>
        </p:txBody>
      </p:sp>
      <p:sp>
        <p:nvSpPr>
          <p:cNvPr id="4" name="Título 1"/>
          <p:cNvSpPr txBox="1">
            <a:spLocks/>
          </p:cNvSpPr>
          <p:nvPr/>
        </p:nvSpPr>
        <p:spPr>
          <a:xfrm>
            <a:off x="1687040" y="585987"/>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a:t>Formas de expresión del acoso laboral:</a:t>
            </a:r>
          </a:p>
        </p:txBody>
      </p:sp>
      <p:sp>
        <p:nvSpPr>
          <p:cNvPr id="5" name="Rectángulo 4"/>
          <p:cNvSpPr/>
          <p:nvPr/>
        </p:nvSpPr>
        <p:spPr>
          <a:xfrm>
            <a:off x="6267718" y="4377042"/>
            <a:ext cx="6096000" cy="1938992"/>
          </a:xfrm>
          <a:prstGeom prst="rect">
            <a:avLst/>
          </a:prstGeom>
        </p:spPr>
        <p:txBody>
          <a:bodyPr>
            <a:spAutoFit/>
          </a:bodyPr>
          <a:lstStyle/>
          <a:p>
            <a:pPr algn="ctr"/>
            <a:r>
              <a:rPr lang="es-MX" sz="2400" dirty="0"/>
              <a:t>5) AGRESIONES VERBALES. </a:t>
            </a:r>
          </a:p>
          <a:p>
            <a:pPr marL="342900" indent="-342900">
              <a:buFont typeface="Arial" panose="020B0604020202020204" pitchFamily="34" charset="0"/>
              <a:buChar char="•"/>
            </a:pPr>
            <a:r>
              <a:rPr lang="es-MX" sz="2400" dirty="0"/>
              <a:t>Gritar o insultar. </a:t>
            </a:r>
          </a:p>
          <a:p>
            <a:pPr marL="342900" indent="-342900">
              <a:buFont typeface="Arial" panose="020B0604020202020204" pitchFamily="34" charset="0"/>
              <a:buChar char="•"/>
            </a:pPr>
            <a:r>
              <a:rPr lang="es-MX" sz="2400" dirty="0"/>
              <a:t>Críticas permanentes al trabajo de las personas. </a:t>
            </a:r>
          </a:p>
          <a:p>
            <a:pPr marL="342900" indent="-342900">
              <a:buFont typeface="Arial" panose="020B0604020202020204" pitchFamily="34" charset="0"/>
              <a:buChar char="•"/>
            </a:pPr>
            <a:r>
              <a:rPr lang="es-MX" sz="2400" dirty="0"/>
              <a:t>Amenazas verbales.</a:t>
            </a:r>
          </a:p>
        </p:txBody>
      </p:sp>
      <p:pic>
        <p:nvPicPr>
          <p:cNvPr id="8194" name="Picture 2" descr="Acoso ascendente, 'sí, existe' - jups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8682" y="1551904"/>
            <a:ext cx="4449558" cy="24188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96" name="Picture 4" descr="Mobbing”, el término para el acoso labo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946775">
            <a:off x="2034759" y="3990055"/>
            <a:ext cx="3085247" cy="20530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620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4778" y="1328936"/>
            <a:ext cx="11477222" cy="5638533"/>
          </a:xfrm>
        </p:spPr>
        <p:txBody>
          <a:bodyPr>
            <a:noAutofit/>
          </a:bodyPr>
          <a:lstStyle/>
          <a:p>
            <a:pPr marL="0" indent="0" algn="ctr">
              <a:buNone/>
            </a:pPr>
            <a:r>
              <a:rPr lang="es-MX" sz="2400" dirty="0"/>
              <a:t>6) AGRESIONES PSICOLÓGICAS </a:t>
            </a:r>
          </a:p>
          <a:p>
            <a:pPr algn="just">
              <a:buFont typeface="Arial" panose="020B0604020202020204" pitchFamily="34" charset="0"/>
              <a:buChar char="•"/>
            </a:pPr>
            <a:r>
              <a:rPr lang="es-MX" sz="2300" dirty="0"/>
              <a:t>Mortificar con críticas negativas incesantes o privar de responsabilidades a los trabajadores que muestren grandes competencias o aptitudes profesionales. </a:t>
            </a:r>
          </a:p>
          <a:p>
            <a:pPr algn="just">
              <a:buFont typeface="Arial" panose="020B0604020202020204" pitchFamily="34" charset="0"/>
              <a:buChar char="•"/>
            </a:pPr>
            <a:r>
              <a:rPr lang="es-MX" sz="2300" dirty="0"/>
              <a:t>Evaluar su trabajo de forma inequitativa o de forma sesgada. </a:t>
            </a:r>
          </a:p>
          <a:p>
            <a:pPr algn="just">
              <a:buFont typeface="Arial" panose="020B0604020202020204" pitchFamily="34" charset="0"/>
              <a:buChar char="•"/>
            </a:pPr>
            <a:r>
              <a:rPr lang="es-MX" sz="2300" dirty="0"/>
              <a:t>Desvalorizar sistemáticamente su esfuerzo o éxito profesional o atribuirlo a otros factores o a terceros. </a:t>
            </a:r>
          </a:p>
        </p:txBody>
      </p:sp>
      <p:sp>
        <p:nvSpPr>
          <p:cNvPr id="4" name="Título 1"/>
          <p:cNvSpPr txBox="1">
            <a:spLocks/>
          </p:cNvSpPr>
          <p:nvPr/>
        </p:nvSpPr>
        <p:spPr>
          <a:xfrm>
            <a:off x="1652789" y="276894"/>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a:t>Formas de expresión del acoso laboral:</a:t>
            </a:r>
          </a:p>
        </p:txBody>
      </p:sp>
      <p:pic>
        <p:nvPicPr>
          <p:cNvPr id="6" name="Imagen 5"/>
          <p:cNvPicPr>
            <a:picLocks noChangeAspect="1"/>
          </p:cNvPicPr>
          <p:nvPr/>
        </p:nvPicPr>
        <p:blipFill>
          <a:blip r:embed="rId2"/>
          <a:stretch>
            <a:fillRect/>
          </a:stretch>
        </p:blipFill>
        <p:spPr>
          <a:xfrm>
            <a:off x="3328317" y="3927720"/>
            <a:ext cx="6250144" cy="26159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79785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1136558"/>
            <a:ext cx="9601200" cy="3581400"/>
          </a:xfrm>
        </p:spPr>
        <p:txBody>
          <a:bodyPr>
            <a:normAutofit/>
          </a:bodyPr>
          <a:lstStyle/>
          <a:p>
            <a:pPr marL="0" indent="0" algn="ctr">
              <a:buNone/>
            </a:pPr>
            <a:r>
              <a:rPr lang="es-MX" dirty="0"/>
              <a:t>6) AGRESIONES PSICOLÓGICAS </a:t>
            </a:r>
          </a:p>
          <a:p>
            <a:pPr algn="just">
              <a:buFont typeface="Arial" panose="020B0604020202020204" pitchFamily="34" charset="0"/>
              <a:buChar char="•"/>
            </a:pPr>
            <a:r>
              <a:rPr lang="es-MX" sz="2200" dirty="0"/>
              <a:t>Amplificar y dramatizar de manera injustificada errores pequeños o intrascendentes. </a:t>
            </a:r>
          </a:p>
          <a:p>
            <a:pPr algn="just">
              <a:buFont typeface="Arial" panose="020B0604020202020204" pitchFamily="34" charset="0"/>
              <a:buChar char="•"/>
            </a:pPr>
            <a:r>
              <a:rPr lang="es-MX" sz="2200" dirty="0"/>
              <a:t>Menospreciar o menoscabar personal o profesionalmente a la persona. </a:t>
            </a:r>
          </a:p>
          <a:p>
            <a:pPr algn="just">
              <a:buFont typeface="Arial" panose="020B0604020202020204" pitchFamily="34" charset="0"/>
              <a:buChar char="•"/>
            </a:pPr>
            <a:r>
              <a:rPr lang="es-MX" sz="2200" dirty="0"/>
              <a:t>Ningunear, ignorar, excluir, fingir no verle o hacerle “invisible”. </a:t>
            </a:r>
          </a:p>
          <a:p>
            <a:pPr algn="just">
              <a:buFont typeface="Arial" panose="020B0604020202020204" pitchFamily="34" charset="0"/>
              <a:buChar char="•"/>
            </a:pPr>
            <a:r>
              <a:rPr lang="es-MX" sz="2200" dirty="0"/>
              <a:t>La descalificación en privado y en público de cualquier cosa trascendente o intrascendente que diga la persona acosada. </a:t>
            </a:r>
          </a:p>
          <a:p>
            <a:pPr algn="just">
              <a:buFont typeface="Arial" panose="020B0604020202020204" pitchFamily="34" charset="0"/>
              <a:buChar char="•"/>
            </a:pPr>
            <a:r>
              <a:rPr lang="es-MX" sz="2200" dirty="0"/>
              <a:t>La constante invitación a desarrollar otra actividad en otro centro de trabajo.</a:t>
            </a:r>
          </a:p>
          <a:p>
            <a:pPr marL="0" indent="0">
              <a:buNone/>
            </a:pPr>
            <a:endParaRPr lang="es-MX" dirty="0"/>
          </a:p>
        </p:txBody>
      </p:sp>
      <p:sp>
        <p:nvSpPr>
          <p:cNvPr id="4" name="Título 1"/>
          <p:cNvSpPr txBox="1">
            <a:spLocks/>
          </p:cNvSpPr>
          <p:nvPr/>
        </p:nvSpPr>
        <p:spPr>
          <a:xfrm>
            <a:off x="1371600" y="379925"/>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a:t>Formas de expresión del acoso laboral:</a:t>
            </a:r>
          </a:p>
        </p:txBody>
      </p:sp>
      <p:pic>
        <p:nvPicPr>
          <p:cNvPr id="6" name="Imagen 5"/>
          <p:cNvPicPr>
            <a:picLocks noChangeAspect="1"/>
          </p:cNvPicPr>
          <p:nvPr/>
        </p:nvPicPr>
        <p:blipFill>
          <a:blip r:embed="rId2"/>
          <a:stretch>
            <a:fillRect/>
          </a:stretch>
        </p:blipFill>
        <p:spPr>
          <a:xfrm>
            <a:off x="3747911" y="4543522"/>
            <a:ext cx="5534536" cy="21255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74327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6748" y="286555"/>
            <a:ext cx="10464085" cy="1485900"/>
          </a:xfrm>
        </p:spPr>
        <p:txBody>
          <a:bodyPr/>
          <a:lstStyle/>
          <a:p>
            <a:pPr algn="ctr"/>
            <a:r>
              <a:rPr lang="es-MX" dirty="0"/>
              <a:t>Daños por el acoso laboral que afectan a las víctimas, físicos y psíquicos:</a:t>
            </a:r>
          </a:p>
        </p:txBody>
      </p:sp>
      <p:sp>
        <p:nvSpPr>
          <p:cNvPr id="3" name="Marcador de contenido 2"/>
          <p:cNvSpPr>
            <a:spLocks noGrp="1"/>
          </p:cNvSpPr>
          <p:nvPr>
            <p:ph idx="1"/>
          </p:nvPr>
        </p:nvSpPr>
        <p:spPr>
          <a:xfrm>
            <a:off x="1371600" y="2286000"/>
            <a:ext cx="1413164" cy="519545"/>
          </a:xfrm>
        </p:spPr>
        <p:txBody>
          <a:bodyPr/>
          <a:lstStyle/>
          <a:p>
            <a:pPr marL="0" indent="0">
              <a:buNone/>
            </a:pPr>
            <a:r>
              <a:rPr lang="es-MX" dirty="0"/>
              <a:t>Estrés </a:t>
            </a:r>
          </a:p>
        </p:txBody>
      </p:sp>
      <p:sp>
        <p:nvSpPr>
          <p:cNvPr id="4" name="CuadroTexto 3"/>
          <p:cNvSpPr txBox="1"/>
          <p:nvPr/>
        </p:nvSpPr>
        <p:spPr>
          <a:xfrm>
            <a:off x="3072245" y="3336647"/>
            <a:ext cx="2306782" cy="400110"/>
          </a:xfrm>
          <a:prstGeom prst="rect">
            <a:avLst/>
          </a:prstGeom>
          <a:noFill/>
        </p:spPr>
        <p:txBody>
          <a:bodyPr wrap="square" rtlCol="0">
            <a:spAutoFit/>
          </a:bodyPr>
          <a:lstStyle/>
          <a:p>
            <a:r>
              <a:rPr lang="es-MX" sz="2000" dirty="0"/>
              <a:t>Ansiedad</a:t>
            </a:r>
          </a:p>
        </p:txBody>
      </p:sp>
      <p:sp>
        <p:nvSpPr>
          <p:cNvPr id="5" name="CuadroTexto 4"/>
          <p:cNvSpPr txBox="1"/>
          <p:nvPr/>
        </p:nvSpPr>
        <p:spPr>
          <a:xfrm>
            <a:off x="8820565" y="3136592"/>
            <a:ext cx="2306782" cy="400110"/>
          </a:xfrm>
          <a:prstGeom prst="rect">
            <a:avLst/>
          </a:prstGeom>
          <a:noFill/>
        </p:spPr>
        <p:txBody>
          <a:bodyPr wrap="square" rtlCol="0">
            <a:spAutoFit/>
          </a:bodyPr>
          <a:lstStyle/>
          <a:p>
            <a:r>
              <a:rPr lang="es-MX" sz="2000" dirty="0"/>
              <a:t>Humillación</a:t>
            </a:r>
          </a:p>
        </p:txBody>
      </p:sp>
      <p:sp>
        <p:nvSpPr>
          <p:cNvPr id="6" name="CuadroTexto 5"/>
          <p:cNvSpPr txBox="1"/>
          <p:nvPr/>
        </p:nvSpPr>
        <p:spPr>
          <a:xfrm>
            <a:off x="9550952" y="5625501"/>
            <a:ext cx="2306782" cy="707886"/>
          </a:xfrm>
          <a:prstGeom prst="rect">
            <a:avLst/>
          </a:prstGeom>
          <a:noFill/>
        </p:spPr>
        <p:txBody>
          <a:bodyPr wrap="square" rtlCol="0">
            <a:spAutoFit/>
          </a:bodyPr>
          <a:lstStyle/>
          <a:p>
            <a:r>
              <a:rPr lang="es-MX" sz="2000" dirty="0"/>
              <a:t>Disminución de autoestima</a:t>
            </a:r>
          </a:p>
        </p:txBody>
      </p:sp>
      <p:sp>
        <p:nvSpPr>
          <p:cNvPr id="7" name="CuadroTexto 6"/>
          <p:cNvSpPr txBox="1"/>
          <p:nvPr/>
        </p:nvSpPr>
        <p:spPr>
          <a:xfrm>
            <a:off x="10948554" y="3873769"/>
            <a:ext cx="2306782" cy="400110"/>
          </a:xfrm>
          <a:prstGeom prst="rect">
            <a:avLst/>
          </a:prstGeom>
          <a:noFill/>
        </p:spPr>
        <p:txBody>
          <a:bodyPr wrap="square" rtlCol="0">
            <a:spAutoFit/>
          </a:bodyPr>
          <a:lstStyle/>
          <a:p>
            <a:r>
              <a:rPr lang="es-MX" sz="2000" dirty="0"/>
              <a:t>Fatiga</a:t>
            </a:r>
          </a:p>
        </p:txBody>
      </p:sp>
      <p:sp>
        <p:nvSpPr>
          <p:cNvPr id="8" name="CuadroTexto 7"/>
          <p:cNvSpPr txBox="1"/>
          <p:nvPr/>
        </p:nvSpPr>
        <p:spPr>
          <a:xfrm>
            <a:off x="924791" y="3692372"/>
            <a:ext cx="2306782" cy="400110"/>
          </a:xfrm>
          <a:prstGeom prst="rect">
            <a:avLst/>
          </a:prstGeom>
          <a:noFill/>
        </p:spPr>
        <p:txBody>
          <a:bodyPr wrap="square" rtlCol="0">
            <a:spAutoFit/>
          </a:bodyPr>
          <a:lstStyle/>
          <a:p>
            <a:r>
              <a:rPr lang="es-MX" sz="2000" dirty="0"/>
              <a:t>Insomnio</a:t>
            </a:r>
          </a:p>
        </p:txBody>
      </p:sp>
      <p:sp>
        <p:nvSpPr>
          <p:cNvPr id="9" name="CuadroTexto 8"/>
          <p:cNvSpPr txBox="1"/>
          <p:nvPr/>
        </p:nvSpPr>
        <p:spPr>
          <a:xfrm>
            <a:off x="2515918" y="4733389"/>
            <a:ext cx="2306782" cy="400110"/>
          </a:xfrm>
          <a:prstGeom prst="rect">
            <a:avLst/>
          </a:prstGeom>
          <a:noFill/>
        </p:spPr>
        <p:txBody>
          <a:bodyPr wrap="square" rtlCol="0">
            <a:spAutoFit/>
          </a:bodyPr>
          <a:lstStyle/>
          <a:p>
            <a:r>
              <a:rPr lang="es-MX" sz="2000" dirty="0"/>
              <a:t>Impotencia</a:t>
            </a:r>
          </a:p>
        </p:txBody>
      </p:sp>
      <p:sp>
        <p:nvSpPr>
          <p:cNvPr id="10" name="CuadroTexto 9"/>
          <p:cNvSpPr txBox="1"/>
          <p:nvPr/>
        </p:nvSpPr>
        <p:spPr>
          <a:xfrm>
            <a:off x="8253894" y="4733389"/>
            <a:ext cx="2306782" cy="400110"/>
          </a:xfrm>
          <a:prstGeom prst="rect">
            <a:avLst/>
          </a:prstGeom>
          <a:noFill/>
        </p:spPr>
        <p:txBody>
          <a:bodyPr wrap="square" rtlCol="0">
            <a:spAutoFit/>
          </a:bodyPr>
          <a:lstStyle/>
          <a:p>
            <a:r>
              <a:rPr lang="es-MX" sz="2000" dirty="0"/>
              <a:t>Frustración</a:t>
            </a:r>
          </a:p>
        </p:txBody>
      </p:sp>
      <p:sp>
        <p:nvSpPr>
          <p:cNvPr id="11" name="CuadroTexto 10"/>
          <p:cNvSpPr txBox="1"/>
          <p:nvPr/>
        </p:nvSpPr>
        <p:spPr>
          <a:xfrm>
            <a:off x="3678382" y="1957901"/>
            <a:ext cx="2306782" cy="400110"/>
          </a:xfrm>
          <a:prstGeom prst="rect">
            <a:avLst/>
          </a:prstGeom>
          <a:noFill/>
        </p:spPr>
        <p:txBody>
          <a:bodyPr wrap="square" rtlCol="0">
            <a:spAutoFit/>
          </a:bodyPr>
          <a:lstStyle/>
          <a:p>
            <a:r>
              <a:rPr lang="es-MX" sz="2000" dirty="0"/>
              <a:t>Depresión</a:t>
            </a:r>
          </a:p>
        </p:txBody>
      </p:sp>
      <p:sp>
        <p:nvSpPr>
          <p:cNvPr id="12" name="CuadroTexto 11"/>
          <p:cNvSpPr txBox="1"/>
          <p:nvPr/>
        </p:nvSpPr>
        <p:spPr>
          <a:xfrm>
            <a:off x="9795163" y="1814261"/>
            <a:ext cx="2306782" cy="707886"/>
          </a:xfrm>
          <a:prstGeom prst="rect">
            <a:avLst/>
          </a:prstGeom>
          <a:noFill/>
        </p:spPr>
        <p:txBody>
          <a:bodyPr wrap="square" rtlCol="0">
            <a:spAutoFit/>
          </a:bodyPr>
          <a:lstStyle/>
          <a:p>
            <a:r>
              <a:rPr lang="es-MX" sz="2000" dirty="0"/>
              <a:t>Deterioro de las relaciones sociales</a:t>
            </a:r>
          </a:p>
        </p:txBody>
      </p:sp>
      <p:sp>
        <p:nvSpPr>
          <p:cNvPr id="13" name="CuadroTexto 12"/>
          <p:cNvSpPr txBox="1"/>
          <p:nvPr/>
        </p:nvSpPr>
        <p:spPr>
          <a:xfrm>
            <a:off x="5220335" y="4318979"/>
            <a:ext cx="2306782" cy="400110"/>
          </a:xfrm>
          <a:prstGeom prst="rect">
            <a:avLst/>
          </a:prstGeom>
          <a:noFill/>
        </p:spPr>
        <p:txBody>
          <a:bodyPr wrap="square" rtlCol="0">
            <a:spAutoFit/>
          </a:bodyPr>
          <a:lstStyle/>
          <a:p>
            <a:r>
              <a:rPr lang="es-MX" sz="2000" dirty="0"/>
              <a:t>Aislamiento</a:t>
            </a:r>
          </a:p>
        </p:txBody>
      </p:sp>
      <p:sp>
        <p:nvSpPr>
          <p:cNvPr id="14" name="CuadroTexto 13"/>
          <p:cNvSpPr txBox="1"/>
          <p:nvPr/>
        </p:nvSpPr>
        <p:spPr>
          <a:xfrm>
            <a:off x="6268790" y="1957901"/>
            <a:ext cx="2306782" cy="707886"/>
          </a:xfrm>
          <a:prstGeom prst="rect">
            <a:avLst/>
          </a:prstGeom>
          <a:noFill/>
        </p:spPr>
        <p:txBody>
          <a:bodyPr wrap="square" rtlCol="0">
            <a:spAutoFit/>
          </a:bodyPr>
          <a:lstStyle/>
          <a:p>
            <a:r>
              <a:rPr lang="es-MX" sz="2000" dirty="0"/>
              <a:t>Cambios en el comportamiento</a:t>
            </a:r>
          </a:p>
        </p:txBody>
      </p:sp>
      <p:sp>
        <p:nvSpPr>
          <p:cNvPr id="15" name="CuadroTexto 14"/>
          <p:cNvSpPr txBox="1"/>
          <p:nvPr/>
        </p:nvSpPr>
        <p:spPr>
          <a:xfrm>
            <a:off x="1371600" y="5902500"/>
            <a:ext cx="2306782" cy="400110"/>
          </a:xfrm>
          <a:prstGeom prst="rect">
            <a:avLst/>
          </a:prstGeom>
          <a:noFill/>
        </p:spPr>
        <p:txBody>
          <a:bodyPr wrap="square" rtlCol="0">
            <a:spAutoFit/>
          </a:bodyPr>
          <a:lstStyle/>
          <a:p>
            <a:r>
              <a:rPr lang="es-MX" sz="2000" dirty="0"/>
              <a:t>Hábitos adictivos</a:t>
            </a:r>
          </a:p>
        </p:txBody>
      </p:sp>
      <p:sp>
        <p:nvSpPr>
          <p:cNvPr id="16" name="CuadroTexto 15"/>
          <p:cNvSpPr txBox="1"/>
          <p:nvPr/>
        </p:nvSpPr>
        <p:spPr>
          <a:xfrm>
            <a:off x="5377099" y="5764000"/>
            <a:ext cx="2306782" cy="707886"/>
          </a:xfrm>
          <a:prstGeom prst="rect">
            <a:avLst/>
          </a:prstGeom>
          <a:noFill/>
        </p:spPr>
        <p:txBody>
          <a:bodyPr wrap="square" rtlCol="0">
            <a:spAutoFit/>
          </a:bodyPr>
          <a:lstStyle/>
          <a:p>
            <a:r>
              <a:rPr lang="es-MX" sz="2000" dirty="0"/>
              <a:t>Enfermedades físicas y mentales</a:t>
            </a:r>
          </a:p>
        </p:txBody>
      </p:sp>
      <p:sp>
        <p:nvSpPr>
          <p:cNvPr id="17" name="CuadroTexto 16"/>
          <p:cNvSpPr txBox="1"/>
          <p:nvPr/>
        </p:nvSpPr>
        <p:spPr>
          <a:xfrm>
            <a:off x="5738433" y="3385687"/>
            <a:ext cx="2306782" cy="553998"/>
          </a:xfrm>
          <a:prstGeom prst="rect">
            <a:avLst/>
          </a:prstGeom>
          <a:noFill/>
        </p:spPr>
        <p:txBody>
          <a:bodyPr wrap="square" rtlCol="0">
            <a:spAutoFit/>
          </a:bodyPr>
          <a:lstStyle/>
          <a:p>
            <a:r>
              <a:rPr lang="es-MX" sz="3000" dirty="0"/>
              <a:t>SUICIDIO</a:t>
            </a:r>
          </a:p>
        </p:txBody>
      </p:sp>
      <p:cxnSp>
        <p:nvCxnSpPr>
          <p:cNvPr id="20" name="Conector curvado 19"/>
          <p:cNvCxnSpPr/>
          <p:nvPr/>
        </p:nvCxnSpPr>
        <p:spPr>
          <a:xfrm>
            <a:off x="4340180" y="2358011"/>
            <a:ext cx="1268338" cy="1073930"/>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9" name="Conector curvado 28"/>
          <p:cNvCxnSpPr/>
          <p:nvPr/>
        </p:nvCxnSpPr>
        <p:spPr>
          <a:xfrm rot="10800000" flipV="1">
            <a:off x="7527117" y="2404049"/>
            <a:ext cx="1880168" cy="932597"/>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3" name="Conector curvado 32"/>
          <p:cNvCxnSpPr/>
          <p:nvPr/>
        </p:nvCxnSpPr>
        <p:spPr>
          <a:xfrm rot="10800000">
            <a:off x="4340180" y="3431941"/>
            <a:ext cx="1268338" cy="274038"/>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5" name="Conector curvado 34"/>
          <p:cNvCxnSpPr/>
          <p:nvPr/>
        </p:nvCxnSpPr>
        <p:spPr>
          <a:xfrm rot="16200000" flipH="1">
            <a:off x="6246946" y="4718701"/>
            <a:ext cx="1551680" cy="261923"/>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8" name="Conector curvado 37"/>
          <p:cNvCxnSpPr/>
          <p:nvPr/>
        </p:nvCxnSpPr>
        <p:spPr>
          <a:xfrm flipV="1">
            <a:off x="3510028" y="4073822"/>
            <a:ext cx="2228405" cy="2028733"/>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41" name="Conector curvado 40"/>
          <p:cNvCxnSpPr/>
          <p:nvPr/>
        </p:nvCxnSpPr>
        <p:spPr>
          <a:xfrm>
            <a:off x="7683881" y="3705979"/>
            <a:ext cx="3020462" cy="567900"/>
          </a:xfrm>
          <a:prstGeom prst="curvedConnector3">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43" name="Conector curvado 42"/>
          <p:cNvCxnSpPr/>
          <p:nvPr/>
        </p:nvCxnSpPr>
        <p:spPr>
          <a:xfrm rot="10800000">
            <a:off x="7335878" y="4029924"/>
            <a:ext cx="2058310" cy="1949520"/>
          </a:xfrm>
          <a:prstGeom prst="curvedConnector3">
            <a:avLst>
              <a:gd name="adj1" fmla="val 58760"/>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66276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0535" y="442200"/>
            <a:ext cx="11223937" cy="1485900"/>
          </a:xfrm>
        </p:spPr>
        <p:txBody>
          <a:bodyPr>
            <a:normAutofit/>
          </a:bodyPr>
          <a:lstStyle/>
          <a:p>
            <a:pPr algn="ctr"/>
            <a:r>
              <a:rPr lang="es-MX" dirty="0"/>
              <a:t>¿Cuáles son los derechos humanos que se violentan con el acoso laboral y por qué?</a:t>
            </a:r>
          </a:p>
        </p:txBody>
      </p:sp>
      <p:sp>
        <p:nvSpPr>
          <p:cNvPr id="3" name="Marcador de contenido 2"/>
          <p:cNvSpPr>
            <a:spLocks noGrp="1"/>
          </p:cNvSpPr>
          <p:nvPr>
            <p:ph idx="1"/>
          </p:nvPr>
        </p:nvSpPr>
        <p:spPr>
          <a:xfrm>
            <a:off x="1461753" y="2103645"/>
            <a:ext cx="2826912" cy="573110"/>
          </a:xfrm>
        </p:spPr>
        <p:txBody>
          <a:bodyPr/>
          <a:lstStyle/>
          <a:p>
            <a:pPr marL="0" indent="0">
              <a:buNone/>
            </a:pPr>
            <a:r>
              <a:rPr lang="es-MX" dirty="0">
                <a:solidFill>
                  <a:schemeClr val="tx1"/>
                </a:solidFill>
              </a:rPr>
              <a:t>EL DERECHO A LA VIDA</a:t>
            </a:r>
          </a:p>
        </p:txBody>
      </p:sp>
      <p:sp>
        <p:nvSpPr>
          <p:cNvPr id="4" name="Rectángulo 3"/>
          <p:cNvSpPr/>
          <p:nvPr/>
        </p:nvSpPr>
        <p:spPr>
          <a:xfrm>
            <a:off x="6700235" y="1989786"/>
            <a:ext cx="5491766" cy="707886"/>
          </a:xfrm>
          <a:prstGeom prst="rect">
            <a:avLst/>
          </a:prstGeom>
        </p:spPr>
        <p:txBody>
          <a:bodyPr wrap="square">
            <a:spAutoFit/>
          </a:bodyPr>
          <a:lstStyle/>
          <a:p>
            <a:r>
              <a:rPr lang="es-MX" sz="2000" dirty="0"/>
              <a:t>EL DERECHO A LA INTEGRIDAD FÍSICA, PSICOLÓGICA Y MORAL</a:t>
            </a:r>
          </a:p>
        </p:txBody>
      </p:sp>
      <p:sp>
        <p:nvSpPr>
          <p:cNvPr id="5" name="Rectángulo 4"/>
          <p:cNvSpPr/>
          <p:nvPr/>
        </p:nvSpPr>
        <p:spPr>
          <a:xfrm>
            <a:off x="1461753" y="2676755"/>
            <a:ext cx="5165197" cy="400110"/>
          </a:xfrm>
          <a:prstGeom prst="rect">
            <a:avLst/>
          </a:prstGeom>
        </p:spPr>
        <p:txBody>
          <a:bodyPr wrap="none">
            <a:spAutoFit/>
          </a:bodyPr>
          <a:lstStyle/>
          <a:p>
            <a:r>
              <a:rPr lang="es-MX" sz="2000" dirty="0"/>
              <a:t>EL LIBRE DESARROLLO DE LA PERSONALIDAD</a:t>
            </a:r>
          </a:p>
        </p:txBody>
      </p:sp>
      <p:sp>
        <p:nvSpPr>
          <p:cNvPr id="6" name="Rectángulo 5"/>
          <p:cNvSpPr/>
          <p:nvPr/>
        </p:nvSpPr>
        <p:spPr>
          <a:xfrm>
            <a:off x="1461753" y="3231014"/>
            <a:ext cx="4978927" cy="400110"/>
          </a:xfrm>
          <a:prstGeom prst="rect">
            <a:avLst/>
          </a:prstGeom>
        </p:spPr>
        <p:txBody>
          <a:bodyPr wrap="none">
            <a:spAutoFit/>
          </a:bodyPr>
          <a:lstStyle/>
          <a:p>
            <a:r>
              <a:rPr lang="es-MX" sz="2000" dirty="0"/>
              <a:t>EL ACCESO A UNA VIDA LIBRE DE VIOLENCIA</a:t>
            </a:r>
          </a:p>
        </p:txBody>
      </p:sp>
      <p:sp>
        <p:nvSpPr>
          <p:cNvPr id="7" name="Rectángulo 6"/>
          <p:cNvSpPr/>
          <p:nvPr/>
        </p:nvSpPr>
        <p:spPr>
          <a:xfrm>
            <a:off x="1461753" y="3785273"/>
            <a:ext cx="4587923" cy="400110"/>
          </a:xfrm>
          <a:prstGeom prst="rect">
            <a:avLst/>
          </a:prstGeom>
        </p:spPr>
        <p:txBody>
          <a:bodyPr wrap="none">
            <a:spAutoFit/>
          </a:bodyPr>
          <a:lstStyle/>
          <a:p>
            <a:r>
              <a:rPr lang="es-MX" sz="2000" dirty="0"/>
              <a:t>LA PROHIBICIÓN DE LA DISCRIMINACIÓN</a:t>
            </a:r>
          </a:p>
        </p:txBody>
      </p:sp>
      <p:sp>
        <p:nvSpPr>
          <p:cNvPr id="8" name="Rectángulo 7"/>
          <p:cNvSpPr/>
          <p:nvPr/>
        </p:nvSpPr>
        <p:spPr>
          <a:xfrm>
            <a:off x="6700234" y="3172805"/>
            <a:ext cx="1988686" cy="400110"/>
          </a:xfrm>
          <a:prstGeom prst="rect">
            <a:avLst/>
          </a:prstGeom>
        </p:spPr>
        <p:txBody>
          <a:bodyPr wrap="none">
            <a:spAutoFit/>
          </a:bodyPr>
          <a:lstStyle/>
          <a:p>
            <a:r>
              <a:rPr lang="es-MX" sz="2000" dirty="0"/>
              <a:t>EL TRATO DIGNO</a:t>
            </a:r>
          </a:p>
        </p:txBody>
      </p:sp>
      <p:sp>
        <p:nvSpPr>
          <p:cNvPr id="9" name="Rectángulo 8"/>
          <p:cNvSpPr/>
          <p:nvPr/>
        </p:nvSpPr>
        <p:spPr>
          <a:xfrm>
            <a:off x="6665481" y="2676755"/>
            <a:ext cx="2980303" cy="400110"/>
          </a:xfrm>
          <a:prstGeom prst="rect">
            <a:avLst/>
          </a:prstGeom>
        </p:spPr>
        <p:txBody>
          <a:bodyPr wrap="none">
            <a:spAutoFit/>
          </a:bodyPr>
          <a:lstStyle/>
          <a:p>
            <a:r>
              <a:rPr lang="es-MX" sz="2000" dirty="0"/>
              <a:t>EL DERECHO A LA HONRA</a:t>
            </a:r>
          </a:p>
        </p:txBody>
      </p:sp>
      <p:sp>
        <p:nvSpPr>
          <p:cNvPr id="10" name="Rectángulo 9"/>
          <p:cNvSpPr/>
          <p:nvPr/>
        </p:nvSpPr>
        <p:spPr>
          <a:xfrm>
            <a:off x="6700234" y="3726499"/>
            <a:ext cx="2959465" cy="400110"/>
          </a:xfrm>
          <a:prstGeom prst="rect">
            <a:avLst/>
          </a:prstGeom>
        </p:spPr>
        <p:txBody>
          <a:bodyPr wrap="none">
            <a:spAutoFit/>
          </a:bodyPr>
          <a:lstStyle/>
          <a:p>
            <a:r>
              <a:rPr lang="es-MX" sz="2000" dirty="0"/>
              <a:t>EL DERECHO AL TRABAJO</a:t>
            </a:r>
          </a:p>
        </p:txBody>
      </p:sp>
      <p:sp>
        <p:nvSpPr>
          <p:cNvPr id="11" name="Rectángulo 10"/>
          <p:cNvSpPr/>
          <p:nvPr/>
        </p:nvSpPr>
        <p:spPr>
          <a:xfrm>
            <a:off x="1461753" y="4325070"/>
            <a:ext cx="4204997" cy="400110"/>
          </a:xfrm>
          <a:prstGeom prst="rect">
            <a:avLst/>
          </a:prstGeom>
        </p:spPr>
        <p:txBody>
          <a:bodyPr wrap="none">
            <a:spAutoFit/>
          </a:bodyPr>
          <a:lstStyle/>
          <a:p>
            <a:r>
              <a:rPr lang="es-MX" sz="2000" dirty="0"/>
              <a:t>EL MEDIO AMBIENTE LABORAL SANO</a:t>
            </a:r>
          </a:p>
        </p:txBody>
      </p:sp>
      <p:sp>
        <p:nvSpPr>
          <p:cNvPr id="12" name="Rectángulo 11"/>
          <p:cNvSpPr/>
          <p:nvPr/>
        </p:nvSpPr>
        <p:spPr>
          <a:xfrm>
            <a:off x="1461753" y="4863284"/>
            <a:ext cx="4455387" cy="400110"/>
          </a:xfrm>
          <a:prstGeom prst="rect">
            <a:avLst/>
          </a:prstGeom>
        </p:spPr>
        <p:txBody>
          <a:bodyPr wrap="none">
            <a:spAutoFit/>
          </a:bodyPr>
          <a:lstStyle/>
          <a:p>
            <a:r>
              <a:rPr lang="es-MX" sz="2000" dirty="0"/>
              <a:t>LAS CONDICIONES JUSTAS DE TRABAJO</a:t>
            </a:r>
          </a:p>
        </p:txBody>
      </p:sp>
      <p:sp>
        <p:nvSpPr>
          <p:cNvPr id="13" name="Rectángulo 12"/>
          <p:cNvSpPr/>
          <p:nvPr/>
        </p:nvSpPr>
        <p:spPr>
          <a:xfrm>
            <a:off x="6700234" y="4280193"/>
            <a:ext cx="3048014" cy="400110"/>
          </a:xfrm>
          <a:prstGeom prst="rect">
            <a:avLst/>
          </a:prstGeom>
        </p:spPr>
        <p:txBody>
          <a:bodyPr wrap="none">
            <a:spAutoFit/>
          </a:bodyPr>
          <a:lstStyle/>
          <a:p>
            <a:r>
              <a:rPr lang="es-MX" sz="2000" dirty="0"/>
              <a:t>LA IGUALDAD ANTE LA LEY</a:t>
            </a:r>
          </a:p>
        </p:txBody>
      </p:sp>
      <p:sp>
        <p:nvSpPr>
          <p:cNvPr id="14" name="Rectángulo 13"/>
          <p:cNvSpPr/>
          <p:nvPr/>
        </p:nvSpPr>
        <p:spPr>
          <a:xfrm>
            <a:off x="6700234" y="4833887"/>
            <a:ext cx="3365408" cy="400110"/>
          </a:xfrm>
          <a:prstGeom prst="rect">
            <a:avLst/>
          </a:prstGeom>
        </p:spPr>
        <p:txBody>
          <a:bodyPr wrap="none">
            <a:spAutoFit/>
          </a:bodyPr>
          <a:lstStyle/>
          <a:p>
            <a:r>
              <a:rPr lang="es-MX" sz="2000" dirty="0"/>
              <a:t>EL NIVEL DE VIDA ADECUADO</a:t>
            </a:r>
          </a:p>
        </p:txBody>
      </p:sp>
      <p:pic>
        <p:nvPicPr>
          <p:cNvPr id="16" name="Imagen 15"/>
          <p:cNvPicPr>
            <a:picLocks noChangeAspect="1"/>
          </p:cNvPicPr>
          <p:nvPr/>
        </p:nvPicPr>
        <p:blipFill>
          <a:blip r:embed="rId2"/>
          <a:stretch>
            <a:fillRect/>
          </a:stretch>
        </p:blipFill>
        <p:spPr>
          <a:xfrm>
            <a:off x="4565292" y="5358204"/>
            <a:ext cx="3574422" cy="17335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56661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A6FA6A-2373-4C72-810D-A0254E66C9D4}"/>
              </a:ext>
            </a:extLst>
          </p:cNvPr>
          <p:cNvSpPr>
            <a:spLocks noGrp="1"/>
          </p:cNvSpPr>
          <p:nvPr>
            <p:ph type="title"/>
          </p:nvPr>
        </p:nvSpPr>
        <p:spPr>
          <a:xfrm>
            <a:off x="2895600" y="639315"/>
            <a:ext cx="8610600" cy="1418086"/>
          </a:xfrm>
        </p:spPr>
        <p:txBody>
          <a:bodyPr/>
          <a:lstStyle/>
          <a:p>
            <a:r>
              <a:rPr lang="es-MX" b="1" dirty="0"/>
              <a:t>CONSTRUCCIONES TÍPICAS SOCIALES EN DESPLAZAMIENTO…</a:t>
            </a:r>
            <a:endParaRPr lang="es-MX" dirty="0"/>
          </a:p>
        </p:txBody>
      </p:sp>
      <p:sp>
        <p:nvSpPr>
          <p:cNvPr id="3" name="Marcador de contenido 2">
            <a:extLst>
              <a:ext uri="{FF2B5EF4-FFF2-40B4-BE49-F238E27FC236}">
                <a16:creationId xmlns:a16="http://schemas.microsoft.com/office/drawing/2014/main" id="{AE257866-DF29-4510-B4D5-AE71C52C8922}"/>
              </a:ext>
            </a:extLst>
          </p:cNvPr>
          <p:cNvSpPr>
            <a:spLocks noGrp="1"/>
          </p:cNvSpPr>
          <p:nvPr>
            <p:ph idx="1"/>
          </p:nvPr>
        </p:nvSpPr>
        <p:spPr/>
        <p:txBody>
          <a:bodyPr>
            <a:normAutofit fontScale="92500" lnSpcReduction="20000"/>
          </a:bodyPr>
          <a:lstStyle/>
          <a:p>
            <a:r>
              <a:rPr lang="es-MX" sz="3200" dirty="0"/>
              <a:t>La mujer está para servir,</a:t>
            </a:r>
          </a:p>
          <a:p>
            <a:r>
              <a:rPr lang="es-MX" sz="3200" dirty="0"/>
              <a:t>El hombre está para dominar,</a:t>
            </a:r>
          </a:p>
          <a:p>
            <a:r>
              <a:rPr lang="es-MX" sz="3200" dirty="0"/>
              <a:t>La mujer debe ostentar la belleza, la juventud, la docilidad,</a:t>
            </a:r>
          </a:p>
          <a:p>
            <a:r>
              <a:rPr lang="es-MX" sz="3200" dirty="0"/>
              <a:t>Si la mujer se viste sensualmente es porque quiere provocar al hombre,</a:t>
            </a:r>
          </a:p>
          <a:p>
            <a:r>
              <a:rPr lang="es-MX" sz="3200" dirty="0"/>
              <a:t>Así, la mujer es siempre responsable y el hombre únicamente responde a lo que le incitan. </a:t>
            </a:r>
          </a:p>
          <a:p>
            <a:endParaRPr lang="es-MX" dirty="0"/>
          </a:p>
        </p:txBody>
      </p:sp>
    </p:spTree>
    <p:extLst>
      <p:ext uri="{BB962C8B-B14F-4D97-AF65-F5344CB8AC3E}">
        <p14:creationId xmlns:p14="http://schemas.microsoft.com/office/powerpoint/2010/main" val="1805945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4777" y="1695657"/>
            <a:ext cx="11365605" cy="3581400"/>
          </a:xfrm>
        </p:spPr>
        <p:txBody>
          <a:bodyPr>
            <a:normAutofit/>
          </a:bodyPr>
          <a:lstStyle/>
          <a:p>
            <a:pPr algn="just"/>
            <a:r>
              <a:rPr lang="es-MX" sz="2400" dirty="0"/>
              <a:t>Desde el inicio de la contingencia a la fecha se reportan 58 denuncias por abuso y hostigamiento en 22 instituciones del Estado; en la mayoría el proceso no se sigue.</a:t>
            </a:r>
          </a:p>
          <a:p>
            <a:pPr marL="0" indent="0" algn="just">
              <a:buNone/>
            </a:pPr>
            <a:r>
              <a:rPr lang="es-MX" sz="2400" dirty="0"/>
              <a:t>Decenas de </a:t>
            </a:r>
            <a:r>
              <a:rPr lang="es-MX" sz="2400" b="1" dirty="0">
                <a:hlinkClick r:id="rId2"/>
              </a:rPr>
              <a:t>solicitudes de información</a:t>
            </a:r>
            <a:r>
              <a:rPr lang="es-MX" sz="2400" dirty="0"/>
              <a:t> hechas por </a:t>
            </a:r>
            <a:r>
              <a:rPr lang="es-MX" sz="2400" b="1" dirty="0">
                <a:hlinkClick r:id="rId3"/>
              </a:rPr>
              <a:t>EL UNIVERSAL</a:t>
            </a:r>
            <a:r>
              <a:rPr lang="es-MX" sz="2400" dirty="0"/>
              <a:t> muestran que las denuncias van desde tocamientos, acoso en redes sociales y propuestas indecorosas, hasta amenazas de perder el empleo si no se accede a tener relaciones sexuales.</a:t>
            </a:r>
          </a:p>
        </p:txBody>
      </p:sp>
      <p:pic>
        <p:nvPicPr>
          <p:cNvPr id="4" name="Picture 2" descr="Untitl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5504" y="3979571"/>
            <a:ext cx="4421504" cy="25949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AutoShape 2" descr="Mobbing: qué, cómo, quién, a quiénes y por qué… del acoso laboral"/>
          <p:cNvSpPr>
            <a:spLocks noGrp="1" noChangeAspect="1" noChangeArrowheads="1"/>
          </p:cNvSpPr>
          <p:nvPr>
            <p:ph type="title"/>
          </p:nvPr>
        </p:nvSpPr>
        <p:spPr bwMode="auto">
          <a:xfrm>
            <a:off x="1371600" y="466859"/>
            <a:ext cx="9601200" cy="1485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0000"/>
          </a:bodyPr>
          <a:lstStyle/>
          <a:p>
            <a:pPr algn="ctr"/>
            <a:r>
              <a:rPr lang="es-MX" b="1" dirty="0"/>
              <a:t>Ni la pandemia detuvo el acoso en instituciones públicas</a:t>
            </a:r>
            <a:br>
              <a:rPr lang="es-MX" b="1" dirty="0"/>
            </a:br>
            <a:endParaRPr lang="es-MX" dirty="0"/>
          </a:p>
        </p:txBody>
      </p:sp>
      <p:sp>
        <p:nvSpPr>
          <p:cNvPr id="6" name="Llamada ovalada 5"/>
          <p:cNvSpPr/>
          <p:nvPr/>
        </p:nvSpPr>
        <p:spPr>
          <a:xfrm>
            <a:off x="57955" y="194061"/>
            <a:ext cx="1815550" cy="1015748"/>
          </a:xfrm>
          <a:prstGeom prst="wedgeEllipse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NOTA #1</a:t>
            </a:r>
          </a:p>
          <a:p>
            <a:pPr algn="ctr"/>
            <a:endParaRPr lang="es-MX" dirty="0"/>
          </a:p>
        </p:txBody>
      </p:sp>
      <p:sp>
        <p:nvSpPr>
          <p:cNvPr id="7" name="Rectángulo 6"/>
          <p:cNvSpPr/>
          <p:nvPr/>
        </p:nvSpPr>
        <p:spPr>
          <a:xfrm>
            <a:off x="807075" y="4635552"/>
            <a:ext cx="6340699" cy="1938992"/>
          </a:xfrm>
          <a:prstGeom prst="rect">
            <a:avLst/>
          </a:prstGeom>
        </p:spPr>
        <p:txBody>
          <a:bodyPr wrap="square">
            <a:spAutoFit/>
          </a:bodyPr>
          <a:lstStyle/>
          <a:p>
            <a:pPr algn="just"/>
            <a:r>
              <a:rPr lang="es-MX" sz="2000" b="0" i="0" dirty="0">
                <a:solidFill>
                  <a:schemeClr val="accent2">
                    <a:lumMod val="50000"/>
                  </a:schemeClr>
                </a:solidFill>
                <a:effectLst/>
                <a:latin typeface="work sans"/>
              </a:rPr>
              <a:t>El </a:t>
            </a:r>
            <a:r>
              <a:rPr lang="es-MX" sz="2000" b="1" i="0" dirty="0">
                <a:solidFill>
                  <a:schemeClr val="accent2">
                    <a:lumMod val="50000"/>
                  </a:schemeClr>
                </a:solidFill>
                <a:effectLst/>
                <a:latin typeface="work sans"/>
              </a:rPr>
              <a:t>Servicio de Administración Tributaria</a:t>
            </a:r>
            <a:r>
              <a:rPr lang="es-MX" sz="2000" b="0" i="0" dirty="0">
                <a:solidFill>
                  <a:schemeClr val="accent2">
                    <a:lumMod val="50000"/>
                  </a:schemeClr>
                </a:solidFill>
                <a:effectLst/>
                <a:latin typeface="work sans"/>
              </a:rPr>
              <a:t> (SAT) y la </a:t>
            </a:r>
            <a:r>
              <a:rPr lang="es-MX" sz="2000" b="1" i="0" dirty="0">
                <a:solidFill>
                  <a:schemeClr val="accent2">
                    <a:lumMod val="50000"/>
                  </a:schemeClr>
                </a:solidFill>
                <a:effectLst/>
                <a:latin typeface="work sans"/>
              </a:rPr>
              <a:t>Universidad Autónoma Metropolitana </a:t>
            </a:r>
            <a:r>
              <a:rPr lang="es-MX" sz="2000" b="0" i="0" dirty="0">
                <a:solidFill>
                  <a:schemeClr val="accent2">
                    <a:lumMod val="50000"/>
                  </a:schemeClr>
                </a:solidFill>
                <a:effectLst/>
                <a:latin typeface="work sans"/>
              </a:rPr>
              <a:t>(UAM) fueron las instituciones públicas que recibieron más denuncias: en cada una, se informó, hubo siete acusaciones de acoso y hostigamientos en sus instalaciones.</a:t>
            </a:r>
            <a:endParaRPr lang="es-MX" sz="2000" dirty="0">
              <a:solidFill>
                <a:schemeClr val="accent2">
                  <a:lumMod val="50000"/>
                </a:schemeClr>
              </a:solidFill>
            </a:endParaRPr>
          </a:p>
        </p:txBody>
      </p:sp>
    </p:spTree>
    <p:extLst>
      <p:ext uri="{BB962C8B-B14F-4D97-AF65-F5344CB8AC3E}">
        <p14:creationId xmlns:p14="http://schemas.microsoft.com/office/powerpoint/2010/main" val="1904645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32209" y="262005"/>
            <a:ext cx="9601200" cy="1485900"/>
          </a:xfrm>
        </p:spPr>
        <p:txBody>
          <a:bodyPr>
            <a:normAutofit fontScale="90000"/>
          </a:bodyPr>
          <a:lstStyle/>
          <a:p>
            <a:pPr algn="ctr"/>
            <a:r>
              <a:rPr lang="es-MX" dirty="0"/>
              <a:t>En México, 26% de las mujeres sufren violencia laboral.</a:t>
            </a:r>
            <a:br>
              <a:rPr lang="es-MX" dirty="0"/>
            </a:br>
            <a:endParaRPr lang="es-MX" dirty="0"/>
          </a:p>
        </p:txBody>
      </p:sp>
      <p:sp>
        <p:nvSpPr>
          <p:cNvPr id="3" name="Marcador de contenido 2"/>
          <p:cNvSpPr>
            <a:spLocks noGrp="1"/>
          </p:cNvSpPr>
          <p:nvPr>
            <p:ph idx="1"/>
          </p:nvPr>
        </p:nvSpPr>
        <p:spPr>
          <a:xfrm>
            <a:off x="1371599" y="1747905"/>
            <a:ext cx="10618631" cy="4119495"/>
          </a:xfrm>
        </p:spPr>
        <p:txBody>
          <a:bodyPr/>
          <a:lstStyle/>
          <a:p>
            <a:pPr marL="0" indent="0">
              <a:buNone/>
            </a:pPr>
            <a:r>
              <a:rPr lang="es-MX" dirty="0"/>
              <a:t>En México, el 26.6 por ciento de las mujeres que trabajan o trabajaron, es decir, una de cada 4, han experimentado algún acto violento en el ámbito laboral</a:t>
            </a:r>
          </a:p>
          <a:p>
            <a:pPr marL="0" indent="0">
              <a:buNone/>
            </a:pPr>
            <a:endParaRPr lang="es-MX" dirty="0"/>
          </a:p>
        </p:txBody>
      </p:sp>
      <p:sp>
        <p:nvSpPr>
          <p:cNvPr id="4" name="Llamada ovalada 3"/>
          <p:cNvSpPr/>
          <p:nvPr/>
        </p:nvSpPr>
        <p:spPr>
          <a:xfrm>
            <a:off x="57953" y="194061"/>
            <a:ext cx="2144334" cy="1015748"/>
          </a:xfrm>
          <a:prstGeom prst="wedgeEllipse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NOTA #2</a:t>
            </a:r>
          </a:p>
          <a:p>
            <a:pPr algn="ctr"/>
            <a:r>
              <a:rPr lang="es-MX" dirty="0"/>
              <a:t>06/03/2020</a:t>
            </a:r>
          </a:p>
        </p:txBody>
      </p:sp>
      <p:pic>
        <p:nvPicPr>
          <p:cNvPr id="13314" name="Picture 2" descr="La protección ante el acoso laboral | Más Temprano Que Tarde | GPS  Activado: Cuestión de Derechos | El Espectador 810"/>
          <p:cNvPicPr>
            <a:picLocks noChangeAspect="1" noChangeArrowheads="1"/>
          </p:cNvPicPr>
          <p:nvPr/>
        </p:nvPicPr>
        <p:blipFill rotWithShape="1">
          <a:blip r:embed="rId2">
            <a:extLst>
              <a:ext uri="{28A0092B-C50C-407E-A947-70E740481C1C}">
                <a14:useLocalDpi xmlns:a14="http://schemas.microsoft.com/office/drawing/2010/main" val="0"/>
              </a:ext>
            </a:extLst>
          </a:blip>
          <a:srcRect l="13788" t="728" r="9854" b="1295"/>
          <a:stretch/>
        </p:blipFill>
        <p:spPr bwMode="auto">
          <a:xfrm>
            <a:off x="978793" y="2695709"/>
            <a:ext cx="3554570" cy="38423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Rectángulo 4"/>
          <p:cNvSpPr/>
          <p:nvPr/>
        </p:nvSpPr>
        <p:spPr>
          <a:xfrm>
            <a:off x="4926168" y="2695709"/>
            <a:ext cx="6896637" cy="3693319"/>
          </a:xfrm>
          <a:prstGeom prst="rect">
            <a:avLst/>
          </a:prstGeom>
        </p:spPr>
        <p:txBody>
          <a:bodyPr wrap="square">
            <a:spAutoFit/>
          </a:bodyPr>
          <a:lstStyle/>
          <a:p>
            <a:pPr algn="just" fontAlgn="base"/>
            <a:r>
              <a:rPr lang="es-MX" b="0" i="0" dirty="0">
                <a:solidFill>
                  <a:schemeClr val="accent2">
                    <a:lumMod val="50000"/>
                  </a:schemeClr>
                </a:solidFill>
                <a:effectLst/>
                <a:latin typeface="Source Sans Pro"/>
              </a:rPr>
              <a:t>Durante la presentación de los Modelos de protocolos para prevenir, atender y erradicar la violencia laboral en los Centros de Trabajo”, precisó que el </a:t>
            </a:r>
            <a:r>
              <a:rPr lang="es-MX" b="1" i="0" dirty="0">
                <a:solidFill>
                  <a:schemeClr val="accent2">
                    <a:lumMod val="50000"/>
                  </a:schemeClr>
                </a:solidFill>
                <a:effectLst/>
                <a:latin typeface="inherit"/>
              </a:rPr>
              <a:t>39 por ciento de las 55.7 millones </a:t>
            </a:r>
            <a:r>
              <a:rPr lang="es-MX" b="0" i="0" dirty="0">
                <a:solidFill>
                  <a:schemeClr val="accent2">
                    <a:lumMod val="50000"/>
                  </a:schemeClr>
                </a:solidFill>
                <a:effectLst/>
                <a:latin typeface="Source Sans Pro"/>
              </a:rPr>
              <a:t>de personas ocupadas en el país son mujeres.</a:t>
            </a:r>
          </a:p>
          <a:p>
            <a:pPr algn="just" fontAlgn="base"/>
            <a:endParaRPr lang="es-MX" dirty="0">
              <a:solidFill>
                <a:schemeClr val="accent2">
                  <a:lumMod val="50000"/>
                </a:schemeClr>
              </a:solidFill>
              <a:latin typeface="Source Sans Pro"/>
            </a:endParaRPr>
          </a:p>
          <a:p>
            <a:pPr algn="just" fontAlgn="base"/>
            <a:endParaRPr lang="es-MX" b="0" i="0" dirty="0">
              <a:solidFill>
                <a:schemeClr val="accent2">
                  <a:lumMod val="50000"/>
                </a:schemeClr>
              </a:solidFill>
              <a:effectLst/>
              <a:latin typeface="Source Sans Pro"/>
            </a:endParaRPr>
          </a:p>
          <a:p>
            <a:pPr algn="just" fontAlgn="base"/>
            <a:endParaRPr lang="es-MX" b="0" i="0" dirty="0">
              <a:solidFill>
                <a:schemeClr val="accent2">
                  <a:lumMod val="50000"/>
                </a:schemeClr>
              </a:solidFill>
              <a:effectLst/>
              <a:latin typeface="Source Sans Pro"/>
            </a:endParaRPr>
          </a:p>
          <a:p>
            <a:pPr algn="just" fontAlgn="base"/>
            <a:r>
              <a:rPr lang="es-MX" b="0" i="0" dirty="0">
                <a:solidFill>
                  <a:schemeClr val="accent2">
                    <a:lumMod val="50000"/>
                  </a:schemeClr>
                </a:solidFill>
                <a:effectLst/>
                <a:latin typeface="Source Sans Pro"/>
              </a:rPr>
              <a:t>Destacó que, de acuerdo con la Reforma Laboral y la Ley Federal del Trabajo, todos los empleadores tienen la obligación de</a:t>
            </a:r>
            <a:r>
              <a:rPr lang="es-MX" b="1" i="0" dirty="0">
                <a:solidFill>
                  <a:schemeClr val="accent2">
                    <a:lumMod val="50000"/>
                  </a:schemeClr>
                </a:solidFill>
                <a:effectLst/>
                <a:latin typeface="inherit"/>
              </a:rPr>
              <a:t> implementar protocolos que combatan la violencia laboral</a:t>
            </a:r>
            <a:r>
              <a:rPr lang="es-MX" b="0" i="0" dirty="0">
                <a:solidFill>
                  <a:schemeClr val="accent2">
                    <a:lumMod val="50000"/>
                  </a:schemeClr>
                </a:solidFill>
                <a:effectLst/>
                <a:latin typeface="Source Sans Pro"/>
              </a:rPr>
              <a:t>, los cuales se deberán aplicar dentro de los centros de trabajo y en paralelo de otro tipo de acción que requiera el caso, como son penales, civiles y laborales.</a:t>
            </a:r>
          </a:p>
        </p:txBody>
      </p:sp>
    </p:spTree>
    <p:extLst>
      <p:ext uri="{BB962C8B-B14F-4D97-AF65-F5344CB8AC3E}">
        <p14:creationId xmlns:p14="http://schemas.microsoft.com/office/powerpoint/2010/main" val="1041390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0388" y="450724"/>
            <a:ext cx="10386811" cy="1485900"/>
          </a:xfrm>
        </p:spPr>
        <p:txBody>
          <a:bodyPr>
            <a:normAutofit fontScale="90000"/>
          </a:bodyPr>
          <a:lstStyle/>
          <a:p>
            <a:pPr algn="ctr"/>
            <a:r>
              <a:rPr lang="es-MX" dirty="0"/>
              <a:t>Detectan nuevas formas de acoso y hostigamiento laboral en home office en </a:t>
            </a:r>
            <a:r>
              <a:rPr lang="es-MX" dirty="0" err="1"/>
              <a:t>CdMx</a:t>
            </a:r>
            <a:br>
              <a:rPr lang="es-MX" dirty="0"/>
            </a:br>
            <a:endParaRPr lang="es-MX" dirty="0"/>
          </a:p>
        </p:txBody>
      </p:sp>
      <p:sp>
        <p:nvSpPr>
          <p:cNvPr id="3" name="Marcador de contenido 2"/>
          <p:cNvSpPr>
            <a:spLocks noGrp="1"/>
          </p:cNvSpPr>
          <p:nvPr>
            <p:ph idx="1"/>
          </p:nvPr>
        </p:nvSpPr>
        <p:spPr>
          <a:xfrm>
            <a:off x="975577" y="1844845"/>
            <a:ext cx="11151825" cy="1295973"/>
          </a:xfrm>
        </p:spPr>
        <p:txBody>
          <a:bodyPr/>
          <a:lstStyle/>
          <a:p>
            <a:pPr marL="0" indent="0">
              <a:buNone/>
            </a:pPr>
            <a:r>
              <a:rPr lang="es-MX" dirty="0"/>
              <a:t>La Comisión de Derechos Humanos de la capital informó que debido a la pandemia se ha recibido 866 quejas, de las cuales 61 están aún en investigación relacionadas con violencia laboral y violencia laboral por razón de género. </a:t>
            </a:r>
          </a:p>
        </p:txBody>
      </p:sp>
      <p:sp>
        <p:nvSpPr>
          <p:cNvPr id="4" name="Llamada ovalada 3"/>
          <p:cNvSpPr/>
          <p:nvPr/>
        </p:nvSpPr>
        <p:spPr>
          <a:xfrm>
            <a:off x="0" y="177926"/>
            <a:ext cx="2157212" cy="1015748"/>
          </a:xfrm>
          <a:prstGeom prst="wedgeEllipse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NOTA #3</a:t>
            </a:r>
          </a:p>
          <a:p>
            <a:pPr algn="ctr"/>
            <a:r>
              <a:rPr lang="es-MX" dirty="0"/>
              <a:t>07/10/2020</a:t>
            </a:r>
          </a:p>
        </p:txBody>
      </p:sp>
      <p:pic>
        <p:nvPicPr>
          <p:cNvPr id="5" name="Imagen 4"/>
          <p:cNvPicPr>
            <a:picLocks noChangeAspect="1"/>
          </p:cNvPicPr>
          <p:nvPr/>
        </p:nvPicPr>
        <p:blipFill rotWithShape="1">
          <a:blip r:embed="rId2"/>
          <a:srcRect l="15296" t="6676" r="14901" b="6113"/>
          <a:stretch/>
        </p:blipFill>
        <p:spPr>
          <a:xfrm>
            <a:off x="975577" y="3049038"/>
            <a:ext cx="3822010" cy="3581400"/>
          </a:xfrm>
          <a:prstGeom prst="rect">
            <a:avLst/>
          </a:prstGeom>
          <a:ln>
            <a:noFill/>
          </a:ln>
          <a:effectLst>
            <a:outerShdw blurRad="292100" dist="139700" dir="2700000" algn="tl" rotWithShape="0">
              <a:srgbClr val="333333">
                <a:alpha val="65000"/>
              </a:srgbClr>
            </a:outerShdw>
          </a:effectLst>
        </p:spPr>
      </p:pic>
      <p:sp>
        <p:nvSpPr>
          <p:cNvPr id="6" name="Rectángulo 5"/>
          <p:cNvSpPr/>
          <p:nvPr/>
        </p:nvSpPr>
        <p:spPr>
          <a:xfrm>
            <a:off x="5414494" y="3519276"/>
            <a:ext cx="6096000" cy="1938992"/>
          </a:xfrm>
          <a:prstGeom prst="rect">
            <a:avLst/>
          </a:prstGeom>
        </p:spPr>
        <p:txBody>
          <a:bodyPr>
            <a:spAutoFit/>
          </a:bodyPr>
          <a:lstStyle/>
          <a:p>
            <a:pPr algn="just"/>
            <a:r>
              <a:rPr lang="es-MX" sz="2000" b="0" i="0" dirty="0">
                <a:solidFill>
                  <a:schemeClr val="accent2">
                    <a:lumMod val="50000"/>
                  </a:schemeClr>
                </a:solidFill>
                <a:effectLst/>
                <a:latin typeface="+mj-lt"/>
              </a:rPr>
              <a:t>La Presidenta de la Comisión de Derechos Humanos de la Ciudad de México (CDHCM), </a:t>
            </a:r>
            <a:r>
              <a:rPr lang="es-MX" sz="2000" b="0" i="0" dirty="0" err="1">
                <a:solidFill>
                  <a:schemeClr val="accent2">
                    <a:lumMod val="50000"/>
                  </a:schemeClr>
                </a:solidFill>
                <a:effectLst/>
                <a:latin typeface="+mj-lt"/>
              </a:rPr>
              <a:t>Nashieli</a:t>
            </a:r>
            <a:r>
              <a:rPr lang="es-MX" sz="2000" b="0" i="0" dirty="0">
                <a:solidFill>
                  <a:schemeClr val="accent2">
                    <a:lumMod val="50000"/>
                  </a:schemeClr>
                </a:solidFill>
                <a:effectLst/>
                <a:latin typeface="+mj-lt"/>
              </a:rPr>
              <a:t> Ramírez, informó que se generaron nuevas modalidades de acoso y hostigamiento laboral en el trabajo desde casa, debido a la contingencia sanitaria originada por el coronavirus. </a:t>
            </a:r>
            <a:endParaRPr lang="es-MX" sz="2000" dirty="0">
              <a:solidFill>
                <a:schemeClr val="accent2">
                  <a:lumMod val="50000"/>
                </a:schemeClr>
              </a:solidFill>
              <a:latin typeface="+mj-lt"/>
            </a:endParaRPr>
          </a:p>
        </p:txBody>
      </p:sp>
    </p:spTree>
    <p:extLst>
      <p:ext uri="{BB962C8B-B14F-4D97-AF65-F5344CB8AC3E}">
        <p14:creationId xmlns:p14="http://schemas.microsoft.com/office/powerpoint/2010/main" val="3735875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9324" y="1835240"/>
            <a:ext cx="4617076" cy="3581400"/>
          </a:xfrm>
        </p:spPr>
        <p:txBody>
          <a:bodyPr/>
          <a:lstStyle/>
          <a:p>
            <a:pPr marL="0" indent="0" algn="just">
              <a:buNone/>
            </a:pPr>
            <a:r>
              <a:rPr lang="es-MX" dirty="0"/>
              <a:t>Durante la conferencia virtual “Acoso, hostigamiento sexual y violencia laboral”, la titular de la CDHCM aseguró que las nuevas modalidades de acoso deberán ser observadas bajo el principio de la Cero Tolerancia, que tiene que ver con diversas proposiciones relativas a la violencia y la intimidación laboral. </a:t>
            </a:r>
          </a:p>
        </p:txBody>
      </p:sp>
      <p:sp>
        <p:nvSpPr>
          <p:cNvPr id="4" name="Título 1"/>
          <p:cNvSpPr>
            <a:spLocks noGrp="1"/>
          </p:cNvSpPr>
          <p:nvPr>
            <p:ph type="title"/>
          </p:nvPr>
        </p:nvSpPr>
        <p:spPr>
          <a:xfrm>
            <a:off x="1500388" y="450724"/>
            <a:ext cx="10386811" cy="1485900"/>
          </a:xfrm>
        </p:spPr>
        <p:txBody>
          <a:bodyPr>
            <a:normAutofit fontScale="90000"/>
          </a:bodyPr>
          <a:lstStyle/>
          <a:p>
            <a:pPr algn="ctr"/>
            <a:r>
              <a:rPr lang="es-MX" dirty="0"/>
              <a:t>Detectan nuevas formas de acoso y hostigamiento laboral en home office en </a:t>
            </a:r>
            <a:r>
              <a:rPr lang="es-MX" dirty="0" err="1"/>
              <a:t>CdMx</a:t>
            </a:r>
            <a:br>
              <a:rPr lang="es-MX" dirty="0"/>
            </a:br>
            <a:endParaRPr lang="es-MX" dirty="0"/>
          </a:p>
        </p:txBody>
      </p:sp>
      <p:sp>
        <p:nvSpPr>
          <p:cNvPr id="5" name="Rectángulo 4"/>
          <p:cNvSpPr/>
          <p:nvPr/>
        </p:nvSpPr>
        <p:spPr>
          <a:xfrm>
            <a:off x="5791199" y="4493507"/>
            <a:ext cx="6096000" cy="1938992"/>
          </a:xfrm>
          <a:prstGeom prst="rect">
            <a:avLst/>
          </a:prstGeom>
        </p:spPr>
        <p:txBody>
          <a:bodyPr>
            <a:spAutoFit/>
          </a:bodyPr>
          <a:lstStyle/>
          <a:p>
            <a:r>
              <a:rPr lang="es-MX" sz="2000" b="0" i="0" dirty="0">
                <a:solidFill>
                  <a:schemeClr val="accent2">
                    <a:lumMod val="50000"/>
                  </a:schemeClr>
                </a:solidFill>
                <a:effectLst/>
                <a:latin typeface="+mj-lt"/>
              </a:rPr>
              <a:t>Asimismo, anunció que se implementarán puntos recomendatorios en la capital del país, los cuales apuntarán hacia la desnaturalización del acoso, hostigamiento y violencias en el ámbito laboral, así como a la no </a:t>
            </a:r>
            <a:r>
              <a:rPr lang="es-MX" sz="2000" b="0" i="0" dirty="0" err="1">
                <a:solidFill>
                  <a:schemeClr val="accent2">
                    <a:lumMod val="50000"/>
                  </a:schemeClr>
                </a:solidFill>
                <a:effectLst/>
                <a:latin typeface="+mj-lt"/>
              </a:rPr>
              <a:t>revictimización</a:t>
            </a:r>
            <a:r>
              <a:rPr lang="es-MX" sz="2000" b="0" i="0" dirty="0">
                <a:solidFill>
                  <a:schemeClr val="accent2">
                    <a:lumMod val="50000"/>
                  </a:schemeClr>
                </a:solidFill>
                <a:effectLst/>
                <a:latin typeface="+mj-lt"/>
              </a:rPr>
              <a:t> de las personas en las lógicas del ejercicio de poder</a:t>
            </a:r>
            <a:endParaRPr lang="es-MX" sz="2000" dirty="0">
              <a:solidFill>
                <a:schemeClr val="accent2">
                  <a:lumMod val="50000"/>
                </a:schemeClr>
              </a:solidFill>
              <a:latin typeface="+mj-lt"/>
            </a:endParaRPr>
          </a:p>
        </p:txBody>
      </p:sp>
      <p:pic>
        <p:nvPicPr>
          <p:cNvPr id="15362" name="Picture 2" descr="Qué requisitos deben cumplirse para considerar que existe acoso labor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3438" y="1710226"/>
            <a:ext cx="3746723" cy="2493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364" name="Picture 4" descr="Mobbing, el bullying en adult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9598" y="4337332"/>
            <a:ext cx="2386035" cy="21586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Llamada ovalada 9"/>
          <p:cNvSpPr/>
          <p:nvPr/>
        </p:nvSpPr>
        <p:spPr>
          <a:xfrm>
            <a:off x="0" y="177926"/>
            <a:ext cx="2157212" cy="1015748"/>
          </a:xfrm>
          <a:prstGeom prst="wedgeEllipse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NOTA #3</a:t>
            </a:r>
          </a:p>
          <a:p>
            <a:pPr algn="ctr"/>
            <a:r>
              <a:rPr lang="es-MX" dirty="0"/>
              <a:t>07/10/2020</a:t>
            </a:r>
          </a:p>
        </p:txBody>
      </p:sp>
    </p:spTree>
    <p:extLst>
      <p:ext uri="{BB962C8B-B14F-4D97-AF65-F5344CB8AC3E}">
        <p14:creationId xmlns:p14="http://schemas.microsoft.com/office/powerpoint/2010/main" val="3018049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846786"/>
          </a:xfrm>
        </p:spPr>
        <p:txBody>
          <a:bodyPr/>
          <a:lstStyle/>
          <a:p>
            <a:r>
              <a:rPr lang="es-MX" dirty="0"/>
              <a:t>Bibliografía:</a:t>
            </a:r>
          </a:p>
        </p:txBody>
      </p:sp>
      <p:sp>
        <p:nvSpPr>
          <p:cNvPr id="3" name="Marcador de contenido 2"/>
          <p:cNvSpPr>
            <a:spLocks noGrp="1"/>
          </p:cNvSpPr>
          <p:nvPr>
            <p:ph idx="1"/>
          </p:nvPr>
        </p:nvSpPr>
        <p:spPr>
          <a:xfrm>
            <a:off x="1371600" y="1532586"/>
            <a:ext cx="9601200" cy="4334814"/>
          </a:xfrm>
        </p:spPr>
        <p:txBody>
          <a:bodyPr>
            <a:normAutofit fontScale="92500" lnSpcReduction="10000"/>
          </a:bodyPr>
          <a:lstStyle/>
          <a:p>
            <a:r>
              <a:rPr lang="es-MX" dirty="0"/>
              <a:t>D. R. © Comisión Nacional de los Derechos Humanos, Julio del 2017, Periférico Sur 3469, esquina Luis Cabrera, Col. San Jerónimo </a:t>
            </a:r>
            <a:r>
              <a:rPr lang="es-MX" dirty="0" err="1"/>
              <a:t>Lídice</a:t>
            </a:r>
            <a:r>
              <a:rPr lang="es-MX" dirty="0"/>
              <a:t>, C. P. 10200, Ciudad de México. Acoso laboral </a:t>
            </a:r>
            <a:r>
              <a:rPr lang="es-MX" dirty="0" err="1"/>
              <a:t>Mobbing</a:t>
            </a:r>
            <a:r>
              <a:rPr lang="es-MX" dirty="0"/>
              <a:t>. Recuperado de </a:t>
            </a:r>
            <a:r>
              <a:rPr lang="es-MX" dirty="0">
                <a:hlinkClick r:id="rId2"/>
              </a:rPr>
              <a:t>http://appweb.cndh.org.mx/biblioteca/archivos/pdfs/Acoso-Laboral-Mobbing.pdf</a:t>
            </a:r>
            <a:endParaRPr lang="es-MX" dirty="0"/>
          </a:p>
          <a:p>
            <a:r>
              <a:rPr lang="es-MX" dirty="0"/>
              <a:t>El Universal, 08/08/2020, Ciudad de México, Ni la pandemia detuvo el acoso en instituciones públicas. Recuperado de ht</a:t>
            </a:r>
            <a:r>
              <a:rPr lang="es-MX" dirty="0">
                <a:hlinkClick r:id="rId3"/>
              </a:rPr>
              <a:t>tps://www.eluniversal.com.mx/nacion/ni-la-pandemia-detuvo-el-acoso-en-instituciones-publicas</a:t>
            </a:r>
            <a:endParaRPr lang="es-MX" dirty="0"/>
          </a:p>
          <a:p>
            <a:r>
              <a:rPr lang="es-MX" cap="all" dirty="0"/>
              <a:t>LEONARDO LUGO,</a:t>
            </a:r>
            <a:r>
              <a:rPr lang="es-MX" dirty="0"/>
              <a:t> 20.08.2020, Ciudad de México, Detectan nuevas formas de acoso y hostigamiento laboral en home office en </a:t>
            </a:r>
            <a:r>
              <a:rPr lang="es-MX" dirty="0" err="1"/>
              <a:t>CdMx</a:t>
            </a:r>
            <a:r>
              <a:rPr lang="es-MX" dirty="0"/>
              <a:t>. Recuperado de </a:t>
            </a:r>
            <a:r>
              <a:rPr lang="es-MX" dirty="0">
                <a:hlinkClick r:id="rId4"/>
              </a:rPr>
              <a:t>https://www.milenio.com/politica/cdmx-detectan-formas-hostigamiento-laboral-home-office</a:t>
            </a:r>
            <a:endParaRPr lang="es-MX" dirty="0"/>
          </a:p>
          <a:p>
            <a:r>
              <a:rPr lang="pt-BR" cap="all" dirty="0"/>
              <a:t>JOSÉ DE JESÚS GUADARRAMA, 06/03/2020 20:05 , México, </a:t>
            </a:r>
            <a:r>
              <a:rPr lang="es-MX" dirty="0"/>
              <a:t>En México, 26% de las mujeres sufren violencia laboral. Recuperado de </a:t>
            </a:r>
            <a:r>
              <a:rPr lang="es-MX" dirty="0">
                <a:hlinkClick r:id="rId5"/>
              </a:rPr>
              <a:t>https://www.excelsior.com.mx/nacional/en-mexico-26-de-las-mujeres-sufren-violencia-laboral/1368353</a:t>
            </a:r>
            <a:endParaRPr lang="es-MX" dirty="0"/>
          </a:p>
          <a:p>
            <a:endParaRPr lang="es-MX" dirty="0"/>
          </a:p>
          <a:p>
            <a:endParaRPr lang="es-MX" dirty="0"/>
          </a:p>
          <a:p>
            <a:endParaRPr lang="es-MX" dirty="0"/>
          </a:p>
        </p:txBody>
      </p:sp>
    </p:spTree>
    <p:extLst>
      <p:ext uri="{BB962C8B-B14F-4D97-AF65-F5344CB8AC3E}">
        <p14:creationId xmlns:p14="http://schemas.microsoft.com/office/powerpoint/2010/main" val="3316517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B915F3-068D-403C-BC90-A7E9EDF35427}"/>
              </a:ext>
            </a:extLst>
          </p:cNvPr>
          <p:cNvSpPr>
            <a:spLocks noGrp="1"/>
          </p:cNvSpPr>
          <p:nvPr>
            <p:ph type="title"/>
          </p:nvPr>
        </p:nvSpPr>
        <p:spPr>
          <a:xfrm>
            <a:off x="265471" y="178219"/>
            <a:ext cx="9765890" cy="829966"/>
          </a:xfrm>
        </p:spPr>
        <p:txBody>
          <a:bodyPr/>
          <a:lstStyle/>
          <a:p>
            <a:r>
              <a:rPr lang="es-MX" b="1" dirty="0"/>
              <a:t>LA RUTA DE LA PERSONA AGRESORA</a:t>
            </a:r>
            <a:endParaRPr lang="es-MX" dirty="0"/>
          </a:p>
        </p:txBody>
      </p:sp>
      <p:sp>
        <p:nvSpPr>
          <p:cNvPr id="3" name="Marcador de contenido 2">
            <a:extLst>
              <a:ext uri="{FF2B5EF4-FFF2-40B4-BE49-F238E27FC236}">
                <a16:creationId xmlns:a16="http://schemas.microsoft.com/office/drawing/2014/main" id="{29FD6EFB-7C54-45D9-BF36-733156DC9CE5}"/>
              </a:ext>
            </a:extLst>
          </p:cNvPr>
          <p:cNvSpPr>
            <a:spLocks noGrp="1"/>
          </p:cNvSpPr>
          <p:nvPr>
            <p:ph idx="1"/>
          </p:nvPr>
        </p:nvSpPr>
        <p:spPr>
          <a:xfrm>
            <a:off x="265471" y="2194560"/>
            <a:ext cx="11680723" cy="4024125"/>
          </a:xfrm>
        </p:spPr>
        <p:txBody>
          <a:bodyPr>
            <a:normAutofit/>
          </a:bodyPr>
          <a:lstStyle/>
          <a:p>
            <a:pPr marL="0" indent="0">
              <a:buNone/>
            </a:pPr>
            <a:endParaRPr lang="es-MX" sz="2400" dirty="0">
              <a:latin typeface="Arial Narrow" pitchFamily="34" charset="0"/>
            </a:endParaRPr>
          </a:p>
          <a:p>
            <a:pPr marL="0" indent="0">
              <a:buNone/>
            </a:pPr>
            <a:endParaRPr lang="es-MX" sz="2400" dirty="0">
              <a:latin typeface="Arial Narrow" pitchFamily="34" charset="0"/>
            </a:endParaRPr>
          </a:p>
          <a:p>
            <a:pPr marL="0" indent="0">
              <a:buNone/>
            </a:pPr>
            <a:r>
              <a:rPr lang="es-MX" sz="2400" dirty="0"/>
              <a:t>			</a:t>
            </a:r>
            <a:endParaRPr lang="es-MX" sz="2400" dirty="0">
              <a:latin typeface="Arial Narrow" pitchFamily="34" charset="0"/>
            </a:endParaRPr>
          </a:p>
          <a:p>
            <a:pPr marL="0" indent="0">
              <a:buNone/>
            </a:pPr>
            <a:endParaRPr lang="es-MX" sz="2400" dirty="0">
              <a:latin typeface="Arial Narrow" pitchFamily="34" charset="0"/>
            </a:endParaRPr>
          </a:p>
          <a:p>
            <a:pPr marL="0" indent="0">
              <a:buNone/>
            </a:pPr>
            <a:endParaRPr lang="es-MX" sz="2400" dirty="0">
              <a:latin typeface="Arial Narrow" pitchFamily="34" charset="0"/>
            </a:endParaRPr>
          </a:p>
          <a:p>
            <a:pPr marL="0" indent="0">
              <a:buNone/>
            </a:pPr>
            <a:r>
              <a:rPr lang="es-MX" sz="2400" dirty="0">
                <a:latin typeface="Arial Narrow" pitchFamily="34" charset="0"/>
              </a:rPr>
              <a:t>	</a:t>
            </a:r>
          </a:p>
          <a:p>
            <a:pPr marL="0" indent="0">
              <a:buNone/>
            </a:pPr>
            <a:endParaRPr lang="es-MX" sz="2400" dirty="0">
              <a:latin typeface="Arial Narrow" pitchFamily="34" charset="0"/>
            </a:endParaRPr>
          </a:p>
          <a:p>
            <a:pPr marL="0" indent="0">
              <a:buNone/>
            </a:pPr>
            <a:endParaRPr lang="es-MX" sz="2400" dirty="0">
              <a:latin typeface="Arial Narrow" pitchFamily="34" charset="0"/>
            </a:endParaRPr>
          </a:p>
          <a:p>
            <a:pPr marL="0" indent="0">
              <a:buNone/>
            </a:pPr>
            <a:endParaRPr lang="es-MX" dirty="0"/>
          </a:p>
        </p:txBody>
      </p:sp>
      <p:graphicFrame>
        <p:nvGraphicFramePr>
          <p:cNvPr id="6" name="Diagrama 5">
            <a:extLst>
              <a:ext uri="{FF2B5EF4-FFF2-40B4-BE49-F238E27FC236}">
                <a16:creationId xmlns:a16="http://schemas.microsoft.com/office/drawing/2014/main" id="{A1F663CA-DC86-480F-916A-25F174A6E7B0}"/>
              </a:ext>
            </a:extLst>
          </p:cNvPr>
          <p:cNvGraphicFramePr/>
          <p:nvPr>
            <p:extLst>
              <p:ext uri="{D42A27DB-BD31-4B8C-83A1-F6EECF244321}">
                <p14:modId xmlns:p14="http://schemas.microsoft.com/office/powerpoint/2010/main" val="3978226211"/>
              </p:ext>
            </p:extLst>
          </p:nvPr>
        </p:nvGraphicFramePr>
        <p:xfrm>
          <a:off x="550985" y="1008185"/>
          <a:ext cx="11230707" cy="5671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80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65D899-7264-4710-AFE5-07CF1A86DBEE}"/>
              </a:ext>
            </a:extLst>
          </p:cNvPr>
          <p:cNvSpPr>
            <a:spLocks noGrp="1"/>
          </p:cNvSpPr>
          <p:nvPr>
            <p:ph type="title"/>
          </p:nvPr>
        </p:nvSpPr>
        <p:spPr/>
        <p:txBody>
          <a:bodyPr/>
          <a:lstStyle/>
          <a:p>
            <a:r>
              <a:rPr lang="es-MX" b="1" dirty="0"/>
              <a:t>MIENTRAS TANTO LA VÍCTIMA…</a:t>
            </a:r>
            <a:endParaRPr lang="es-MX" dirty="0"/>
          </a:p>
        </p:txBody>
      </p:sp>
      <p:graphicFrame>
        <p:nvGraphicFramePr>
          <p:cNvPr id="4" name="3 Marcador de contenido">
            <a:extLst>
              <a:ext uri="{FF2B5EF4-FFF2-40B4-BE49-F238E27FC236}">
                <a16:creationId xmlns:a16="http://schemas.microsoft.com/office/drawing/2014/main" id="{5B39A01D-1A1D-44C3-9D1A-04C37D9600AF}"/>
              </a:ext>
            </a:extLst>
          </p:cNvPr>
          <p:cNvGraphicFramePr>
            <a:graphicFrameLocks noGrp="1"/>
          </p:cNvGraphicFramePr>
          <p:nvPr>
            <p:ph idx="1"/>
          </p:nvPr>
        </p:nvGraphicFramePr>
        <p:xfrm>
          <a:off x="685800" y="219392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5227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0E1DF7-2494-477F-86FB-4C5C8822BC27}"/>
              </a:ext>
            </a:extLst>
          </p:cNvPr>
          <p:cNvSpPr>
            <a:spLocks noGrp="1"/>
          </p:cNvSpPr>
          <p:nvPr>
            <p:ph type="title"/>
          </p:nvPr>
        </p:nvSpPr>
        <p:spPr/>
        <p:txBody>
          <a:bodyPr/>
          <a:lstStyle/>
          <a:p>
            <a:r>
              <a:rPr lang="es-MX" b="1" dirty="0"/>
              <a:t>Cuando hay resistencia…</a:t>
            </a:r>
          </a:p>
        </p:txBody>
      </p:sp>
      <p:sp>
        <p:nvSpPr>
          <p:cNvPr id="3" name="Marcador de contenido 2">
            <a:extLst>
              <a:ext uri="{FF2B5EF4-FFF2-40B4-BE49-F238E27FC236}">
                <a16:creationId xmlns:a16="http://schemas.microsoft.com/office/drawing/2014/main" id="{3EB5A5C8-DDB2-4F17-9F6B-586720FE5F30}"/>
              </a:ext>
            </a:extLst>
          </p:cNvPr>
          <p:cNvSpPr>
            <a:spLocks noGrp="1"/>
          </p:cNvSpPr>
          <p:nvPr>
            <p:ph idx="1"/>
          </p:nvPr>
        </p:nvSpPr>
        <p:spPr/>
        <p:txBody>
          <a:bodyPr/>
          <a:lstStyle/>
          <a:p>
            <a:r>
              <a:rPr lang="es-MX" sz="4800" dirty="0"/>
              <a:t>LA VÍCTIMA INICIALMENTE SE DESCONCIERTA,</a:t>
            </a:r>
          </a:p>
          <a:p>
            <a:r>
              <a:rPr lang="es-MX" sz="4800" dirty="0"/>
              <a:t>VIVE INCOMODIDAD,</a:t>
            </a:r>
          </a:p>
          <a:p>
            <a:r>
              <a:rPr lang="es-MX" sz="4800" dirty="0"/>
              <a:t>SE INDIGNA</a:t>
            </a:r>
          </a:p>
          <a:p>
            <a:pPr marL="0" indent="0">
              <a:buNone/>
            </a:pPr>
            <a:endParaRPr lang="es-MX" dirty="0"/>
          </a:p>
        </p:txBody>
      </p:sp>
    </p:spTree>
    <p:extLst>
      <p:ext uri="{BB962C8B-B14F-4D97-AF65-F5344CB8AC3E}">
        <p14:creationId xmlns:p14="http://schemas.microsoft.com/office/powerpoint/2010/main" val="3647727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79A193E6-02D9-43E8-B206-B10DCC76B180}"/>
              </a:ext>
            </a:extLst>
          </p:cNvPr>
          <p:cNvGraphicFramePr>
            <a:graphicFrameLocks noGrp="1"/>
          </p:cNvGraphicFramePr>
          <p:nvPr>
            <p:ph idx="1"/>
          </p:nvPr>
        </p:nvGraphicFramePr>
        <p:xfrm>
          <a:off x="685800" y="560439"/>
          <a:ext cx="11260394" cy="6017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6400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6919EB2-967E-41D1-B696-39990BE9F14D}"/>
              </a:ext>
            </a:extLst>
          </p:cNvPr>
          <p:cNvSpPr>
            <a:spLocks noGrp="1"/>
          </p:cNvSpPr>
          <p:nvPr>
            <p:ph idx="1"/>
          </p:nvPr>
        </p:nvSpPr>
        <p:spPr>
          <a:xfrm>
            <a:off x="199292" y="855785"/>
            <a:ext cx="11711354" cy="5362901"/>
          </a:xfrm>
        </p:spPr>
        <p:txBody>
          <a:bodyPr>
            <a:normAutofit/>
          </a:bodyPr>
          <a:lstStyle/>
          <a:p>
            <a:r>
              <a:rPr lang="es-MX" sz="3600" dirty="0"/>
              <a:t>Artículo </a:t>
            </a:r>
            <a:r>
              <a:rPr lang="es-MX" sz="3600" b="1" dirty="0"/>
              <a:t>269</a:t>
            </a:r>
            <a:r>
              <a:rPr lang="es-MX" sz="3600" dirty="0"/>
              <a:t>. Comete el delito de </a:t>
            </a:r>
            <a:r>
              <a:rPr lang="es-MX" sz="3600" b="1" dirty="0"/>
              <a:t>hostigamiento sexual</a:t>
            </a:r>
            <a:r>
              <a:rPr lang="es-MX" sz="3600" dirty="0"/>
              <a:t>, quien con fines de lujuria asedie a persona de cualquier sexo que le sea </a:t>
            </a:r>
            <a:r>
              <a:rPr lang="es-MX" sz="3600" b="1" dirty="0"/>
              <a:t>subordinada</a:t>
            </a:r>
            <a:r>
              <a:rPr lang="es-MX" sz="3600" dirty="0"/>
              <a:t>, valiéndose de su posición derivada de sus relaciones </a:t>
            </a:r>
            <a:r>
              <a:rPr lang="es-MX" sz="3600" b="1" dirty="0"/>
              <a:t>laborales, docentes, domésticas o cualquiera otra que implique jerarquía</a:t>
            </a:r>
            <a:r>
              <a:rPr lang="es-MX" sz="3600" dirty="0"/>
              <a:t>; y se le impondrán de seis meses a dos años de prisión o de treinta a ciento veinte días multa. </a:t>
            </a:r>
          </a:p>
          <a:p>
            <a:pPr marL="0" indent="0">
              <a:buNone/>
            </a:pPr>
            <a:endParaRPr lang="es-MX" dirty="0"/>
          </a:p>
        </p:txBody>
      </p:sp>
      <p:pic>
        <p:nvPicPr>
          <p:cNvPr id="4" name="Imagen 3">
            <a:extLst>
              <a:ext uri="{FF2B5EF4-FFF2-40B4-BE49-F238E27FC236}">
                <a16:creationId xmlns:a16="http://schemas.microsoft.com/office/drawing/2014/main" id="{499800F0-4E2E-4A5A-B5B9-034382338A87}"/>
              </a:ext>
            </a:extLst>
          </p:cNvPr>
          <p:cNvPicPr>
            <a:picLocks noChangeAspect="1"/>
          </p:cNvPicPr>
          <p:nvPr/>
        </p:nvPicPr>
        <p:blipFill>
          <a:blip r:embed="rId2"/>
          <a:stretch>
            <a:fillRect/>
          </a:stretch>
        </p:blipFill>
        <p:spPr>
          <a:xfrm>
            <a:off x="9100427" y="4796852"/>
            <a:ext cx="2810219" cy="1870803"/>
          </a:xfrm>
          <a:prstGeom prst="rect">
            <a:avLst/>
          </a:prstGeom>
        </p:spPr>
      </p:pic>
    </p:spTree>
    <p:extLst>
      <p:ext uri="{BB962C8B-B14F-4D97-AF65-F5344CB8AC3E}">
        <p14:creationId xmlns:p14="http://schemas.microsoft.com/office/powerpoint/2010/main" val="3809594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87166" y="540627"/>
            <a:ext cx="4855333" cy="1970468"/>
          </a:xfrm>
        </p:spPr>
        <p:txBody>
          <a:bodyPr>
            <a:noAutofit/>
          </a:bodyPr>
          <a:lstStyle/>
          <a:p>
            <a:pPr marL="0" indent="0" algn="just">
              <a:buNone/>
            </a:pPr>
            <a:r>
              <a:rPr lang="es-MX" sz="2800" dirty="0"/>
              <a:t>La Organización Internacional del Trabajo (OIT) a través de la disciplina jurídica brinda su definición de acoso laboral como:</a:t>
            </a:r>
          </a:p>
        </p:txBody>
      </p:sp>
      <p:sp>
        <p:nvSpPr>
          <p:cNvPr id="6" name="Rectángulo 5"/>
          <p:cNvSpPr/>
          <p:nvPr/>
        </p:nvSpPr>
        <p:spPr>
          <a:xfrm>
            <a:off x="1008845" y="4734911"/>
            <a:ext cx="10603605" cy="1938992"/>
          </a:xfrm>
          <a:prstGeom prst="rect">
            <a:avLst/>
          </a:prstGeom>
        </p:spPr>
        <p:txBody>
          <a:bodyPr wrap="square">
            <a:spAutoFit/>
          </a:bodyPr>
          <a:lstStyle/>
          <a:p>
            <a:pPr algn="ctr"/>
            <a:r>
              <a:rPr lang="es-MX" sz="2800" u="sng" dirty="0"/>
              <a:t>“</a:t>
            </a:r>
            <a:r>
              <a:rPr lang="es-MX" sz="3000" u="sng" dirty="0"/>
              <a:t>La acción verbal o psicológica de índole sistemática, repetida o persistente por la que, en el lugar de trabajo o en conexión con el trabajo, una persona o un grupo de personas hiere a una víctima, la humilla, ofende o amedrenta”</a:t>
            </a:r>
          </a:p>
        </p:txBody>
      </p:sp>
      <p:pic>
        <p:nvPicPr>
          <p:cNvPr id="2052" name="Picture 4" descr="Acoso laboral causa enfermedades y baja productiv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277" y="515154"/>
            <a:ext cx="5383371" cy="38535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4" name="Picture 6" descr="Acoso labora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220" r="20036" b="8368"/>
          <a:stretch/>
        </p:blipFill>
        <p:spPr bwMode="auto">
          <a:xfrm>
            <a:off x="9042657" y="2511095"/>
            <a:ext cx="2488225" cy="16745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85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ssessoria Palou i Jounou: La mediación en el acoso laboral o mobb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582" y="309093"/>
            <a:ext cx="10547797" cy="63773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406652"/>
      </p:ext>
    </p:extLst>
  </p:cSld>
  <p:clrMapOvr>
    <a:masterClrMapping/>
  </p:clrMapOvr>
</p:sld>
</file>

<file path=ppt/theme/theme1.xml><?xml version="1.0" encoding="utf-8"?>
<a:theme xmlns:a="http://schemas.openxmlformats.org/drawingml/2006/main" name="Crop">
  <a:themeElements>
    <a:clrScheme name="Naranja amarillo">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528</TotalTime>
  <Words>1640</Words>
  <Application>Microsoft Office PowerPoint</Application>
  <PresentationFormat>Panorámica</PresentationFormat>
  <Paragraphs>156</Paragraphs>
  <Slides>24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24</vt:i4>
      </vt:variant>
    </vt:vector>
  </HeadingPairs>
  <TitlesOfParts>
    <vt:vector size="31" baseType="lpstr">
      <vt:lpstr>Arial</vt:lpstr>
      <vt:lpstr>Arial Narrow</vt:lpstr>
      <vt:lpstr>Franklin Gothic Book</vt:lpstr>
      <vt:lpstr>inherit</vt:lpstr>
      <vt:lpstr>Source Sans Pro</vt:lpstr>
      <vt:lpstr>work sans</vt:lpstr>
      <vt:lpstr>Crop</vt:lpstr>
      <vt:lpstr>HOSTIGAMIENTO Y ACOSO SEXUAL en el trabajo y el MOBBING</vt:lpstr>
      <vt:lpstr>CONSTRUCCIONES TÍPICAS SOCIALES EN DESPLAZAMIENTO…</vt:lpstr>
      <vt:lpstr>LA RUTA DE LA PERSONA AGRESORA</vt:lpstr>
      <vt:lpstr>MIENTRAS TANTO LA VÍCTIMA…</vt:lpstr>
      <vt:lpstr>Cuando hay resistencia…</vt:lpstr>
      <vt:lpstr>Presentación de PowerPoint</vt:lpstr>
      <vt:lpstr>Presentación de PowerPoint</vt:lpstr>
      <vt:lpstr>Presentación de PowerPoint</vt:lpstr>
      <vt:lpstr>Presentación de PowerPoint</vt:lpstr>
      <vt:lpstr>Presentación de PowerPoint</vt:lpstr>
      <vt:lpstr>Formas de expresión del acoso laboral:</vt:lpstr>
      <vt:lpstr>Presentación de PowerPoint</vt:lpstr>
      <vt:lpstr>Formas de expresión del acoso laboral:</vt:lpstr>
      <vt:lpstr>Presentación de PowerPoint</vt:lpstr>
      <vt:lpstr>Presentación de PowerPoint</vt:lpstr>
      <vt:lpstr>Presentación de PowerPoint</vt:lpstr>
      <vt:lpstr>Presentación de PowerPoint</vt:lpstr>
      <vt:lpstr>Daños por el acoso laboral que afectan a las víctimas, físicos y psíquicos:</vt:lpstr>
      <vt:lpstr>¿Cuáles son los derechos humanos que se violentan con el acoso laboral y por qué?</vt:lpstr>
      <vt:lpstr>Ni la pandemia detuvo el acoso en instituciones públicas </vt:lpstr>
      <vt:lpstr>En México, 26% de las mujeres sufren violencia laboral. </vt:lpstr>
      <vt:lpstr>Detectan nuevas formas de acoso y hostigamiento laboral en home office en CdMx </vt:lpstr>
      <vt:lpstr>Detectan nuevas formas de acoso y hostigamiento laboral en home office en CdMx </vt:lpstr>
      <vt:lpstr>Bibliografía:</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MOBBING Acoso laboral</dc:title>
  <dc:creator>Lp Top HP</dc:creator>
  <cp:lastModifiedBy>Leonor Guadalupe Delgadillo Guzman</cp:lastModifiedBy>
  <cp:revision>23</cp:revision>
  <dcterms:created xsi:type="dcterms:W3CDTF">2020-10-07T18:32:24Z</dcterms:created>
  <dcterms:modified xsi:type="dcterms:W3CDTF">2020-10-09T03:14:47Z</dcterms:modified>
</cp:coreProperties>
</file>