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1" r:id="rId1"/>
  </p:sldMasterIdLst>
  <p:sldIdLst>
    <p:sldId id="256" r:id="rId2"/>
    <p:sldId id="258" r:id="rId3"/>
    <p:sldId id="263" r:id="rId4"/>
    <p:sldId id="265" r:id="rId5"/>
    <p:sldId id="264" r:id="rId6"/>
    <p:sldId id="280" r:id="rId7"/>
    <p:sldId id="266" r:id="rId8"/>
    <p:sldId id="257" r:id="rId9"/>
    <p:sldId id="259" r:id="rId10"/>
    <p:sldId id="260" r:id="rId11"/>
    <p:sldId id="261" r:id="rId12"/>
    <p:sldId id="272" r:id="rId13"/>
    <p:sldId id="268" r:id="rId14"/>
    <p:sldId id="269" r:id="rId15"/>
    <p:sldId id="279" r:id="rId16"/>
    <p:sldId id="278" r:id="rId17"/>
    <p:sldId id="275" r:id="rId18"/>
    <p:sldId id="276" r:id="rId19"/>
    <p:sldId id="277" r:id="rId20"/>
    <p:sldId id="270" r:id="rId21"/>
    <p:sldId id="271" r:id="rId22"/>
    <p:sldId id="273" r:id="rId23"/>
    <p:sldId id="262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483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329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851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166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41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332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828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255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204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t>6/27/2022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989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533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534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b.mx/cms/uploads/attachment/file/584434/ACCIONES_PARA_LA_PREVENCIO_N_Y_ERRADICACIO_N_DE_LAS_VIOLENCIAS_CONTRA_LAS_MUJERES.pdf" TargetMode="External"/><Relationship Id="rId2" Type="http://schemas.openxmlformats.org/officeDocument/2006/relationships/hyperlink" Target="https://www.gob.mx/conavim/archivo/acciones_y_programa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7425" y="1988015"/>
            <a:ext cx="8422783" cy="1825096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/>
              <a:t>ALERTAS DE GÉNERO EN EL ESTADO DE MÉXICO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6219" y="3889778"/>
            <a:ext cx="9901395" cy="1438680"/>
          </a:xfrm>
        </p:spPr>
        <p:txBody>
          <a:bodyPr>
            <a:normAutofit/>
          </a:bodyPr>
          <a:lstStyle/>
          <a:p>
            <a:pPr algn="r"/>
            <a:r>
              <a:rPr lang="es-MX" sz="3000" b="1" dirty="0"/>
              <a:t>Dra. LEONOR GUADALUPE DELGADILLO </a:t>
            </a:r>
            <a:r>
              <a:rPr lang="es-MX" sz="3000" b="1" dirty="0" smtClean="0"/>
              <a:t>GUZMÁN</a:t>
            </a:r>
          </a:p>
          <a:p>
            <a:pPr algn="r"/>
            <a:r>
              <a:rPr lang="es-MX" sz="2000" b="1" dirty="0" smtClean="0"/>
              <a:t>Noviembre, 2020</a:t>
            </a:r>
            <a:endParaRPr lang="es-MX" sz="2000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35316" r="9910"/>
          <a:stretch/>
        </p:blipFill>
        <p:spPr>
          <a:xfrm>
            <a:off x="4550536" y="4575578"/>
            <a:ext cx="2640168" cy="1628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3841" y="627523"/>
            <a:ext cx="3644411" cy="29528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21438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5740" y="217170"/>
            <a:ext cx="11772900" cy="1688903"/>
          </a:xfrm>
        </p:spPr>
        <p:txBody>
          <a:bodyPr>
            <a:normAutofit lnSpcReduction="10000"/>
          </a:bodyPr>
          <a:lstStyle/>
          <a:p>
            <a:pPr algn="ctr" fontAlgn="base"/>
            <a:r>
              <a:rPr lang="es-MX" sz="3200" dirty="0"/>
              <a:t>El 31 de julio, 2015 el Sistema Nacional de Prevención, Atención, Sanción y Erradicación de la Violencia contra las Mujeres decidió Declarar la Alerta de Género para </a:t>
            </a:r>
            <a:r>
              <a:rPr lang="es-MX" sz="3200" b="1" dirty="0"/>
              <a:t>11 de los 125 municipios</a:t>
            </a:r>
            <a:r>
              <a:rPr lang="es-MX" sz="3200" dirty="0"/>
              <a:t> del Estado de México:</a:t>
            </a:r>
          </a:p>
          <a:p>
            <a:pPr algn="ctr" fontAlgn="base"/>
            <a:endParaRPr lang="es-MX" sz="2800" dirty="0"/>
          </a:p>
        </p:txBody>
      </p:sp>
      <p:sp>
        <p:nvSpPr>
          <p:cNvPr id="5" name="CuadroTexto 4"/>
          <p:cNvSpPr txBox="1"/>
          <p:nvPr/>
        </p:nvSpPr>
        <p:spPr>
          <a:xfrm>
            <a:off x="427579" y="2163651"/>
            <a:ext cx="9131121" cy="2862322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s-MX" sz="3000" dirty="0"/>
              <a:t>Ecatepec de Morelos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s-MX" sz="3000" dirty="0"/>
              <a:t>Nezahualcóyotl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s-MX" sz="3000" dirty="0"/>
              <a:t>Tlalnepantla de Baz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s-MX" sz="3000" dirty="0"/>
              <a:t>Toluca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s-MX" sz="3000" dirty="0"/>
              <a:t>Chimalhuacán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s-MX" sz="3000" dirty="0"/>
              <a:t>Naucalpan de Juárez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s-MX" sz="3000" dirty="0"/>
              <a:t>Tultitlán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s-MX" sz="3000" dirty="0"/>
              <a:t>Ixtapaluca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s-MX" sz="3000" dirty="0"/>
              <a:t>Valle de Chalco Solidaridad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s-MX" sz="3000" dirty="0"/>
              <a:t>Cuautitlán Izcalli 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s-MX" sz="3000" dirty="0"/>
              <a:t>Chalco</a:t>
            </a:r>
          </a:p>
          <a:p>
            <a:endParaRPr lang="es-MX" dirty="0"/>
          </a:p>
        </p:txBody>
      </p:sp>
      <p:pic>
        <p:nvPicPr>
          <p:cNvPr id="8196" name="Picture 4" descr="La violencia de género no da tregu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963" y="3609665"/>
            <a:ext cx="3305578" cy="28326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16656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5307" y="300270"/>
            <a:ext cx="10923860" cy="4023360"/>
          </a:xfrm>
        </p:spPr>
        <p:txBody>
          <a:bodyPr>
            <a:normAutofit/>
          </a:bodyPr>
          <a:lstStyle/>
          <a:p>
            <a:pPr algn="ctr"/>
            <a:r>
              <a:rPr lang="es-MX" sz="3600" dirty="0"/>
              <a:t>Código Penal Federal el feminicidio, tipificado en el artículo 325, establece:</a:t>
            </a:r>
          </a:p>
          <a:p>
            <a:pPr algn="ctr"/>
            <a:r>
              <a:rPr lang="es-MX" sz="3600" dirty="0"/>
              <a:t>“Comete el delito de feminicidio quien prive de la vida a una mujer por razones de género”</a:t>
            </a:r>
          </a:p>
        </p:txBody>
      </p:sp>
      <p:pic>
        <p:nvPicPr>
          <p:cNvPr id="9218" name="Picture 2" descr="Violencia contra la muj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27740">
            <a:off x="1760166" y="3522799"/>
            <a:ext cx="2977424" cy="2398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220" name="Picture 4" descr="Organizaciones feministas, gremiales y políticas convocan a la movilización  “Las mujeres paran el mundo” contra femicidios - Noticias Uruguay, LARED21  Diario Digita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8"/>
          <a:stretch/>
        </p:blipFill>
        <p:spPr bwMode="auto">
          <a:xfrm>
            <a:off x="6349285" y="3154988"/>
            <a:ext cx="4803820" cy="3339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418304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AE1AF813-2D2F-4B78-9216-388AF161EDA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47181D2-95D5-4439-9BDF-14D4FDC7BD8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C69A0D11-767F-4FE5-811A-E7FEC35AE9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905" r="1" b="2615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828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3589" y="2133124"/>
            <a:ext cx="10854314" cy="4023360"/>
          </a:xfrm>
        </p:spPr>
        <p:txBody>
          <a:bodyPr/>
          <a:lstStyle/>
          <a:p>
            <a:pPr marL="457200" indent="-457200" algn="just">
              <a:buFont typeface="+mj-lt"/>
              <a:buAutoNum type="arabicPeriod"/>
            </a:pPr>
            <a:r>
              <a:rPr lang="es-MX" sz="2600" dirty="0"/>
              <a:t>Existan datos que establezcan que hubo amenazas relacionadas con el hecho delictuoso, acoso o lesiones del sujeto activo en contra de la víctima.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2600" dirty="0"/>
              <a:t>La víctima haya sido incomunicada, cualquiera que sea el tiempo previo a la privación de la vida.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2600" dirty="0"/>
              <a:t>El cuerpo de la víctima sea expuesto o exhibido en un lugar público.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33589" y="348417"/>
            <a:ext cx="11758411" cy="1450757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Se considera que existen razones de género cuando concurra alguna de las siguientes circunstancias:</a:t>
            </a:r>
          </a:p>
        </p:txBody>
      </p:sp>
      <p:pic>
        <p:nvPicPr>
          <p:cNvPr id="11266" name="Picture 2" descr="Por qué se conmemora el Día Internacional de la Eliminación de la Violencia  contra las Mujeres? | Ministerio de Cultu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719" y="4251782"/>
            <a:ext cx="4384184" cy="21920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45374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251461" y="901520"/>
            <a:ext cx="6716010" cy="507637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400" b="1" dirty="0"/>
              <a:t>Todas las muertes violentas de mujeres por motivos criminales, suicidio y accidentes, deben analizarse con perspectiva de género, para poder determinar si hubo o no razones de género en la causa de la muerte y para poder confirmar o descartar el motivo de ésta.</a:t>
            </a:r>
          </a:p>
        </p:txBody>
      </p:sp>
      <p:pic>
        <p:nvPicPr>
          <p:cNvPr id="12290" name="Picture 2" descr="Violencia contra las mujeres en CDMX ante la pandemia | Seguri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922" y="120336"/>
            <a:ext cx="4661125" cy="60570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618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7008D65-4C48-4CAB-8600-9F4C427CE6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9D286FC8-DD5D-4402-A2C0-8739BDAFEF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5CC23917-FA20-4DBD-BA3C-868A3EA84DF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xmlns="" id="{C6A658BD-80E8-447D-B73C-5D1FEAE986A3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6" t="15491" r="15192" b="12840"/>
          <a:stretch/>
        </p:blipFill>
        <p:spPr bwMode="auto">
          <a:xfrm>
            <a:off x="1688123" y="10"/>
            <a:ext cx="8651632" cy="4915066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641B99F2-7904-4E8D-871E-2889D858E8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489F1DF-BFD0-4DE5-BAC8-E82D07669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437" y="5120640"/>
            <a:ext cx="10617160" cy="117575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b="1" dirty="0">
                <a:solidFill>
                  <a:srgbClr val="FFFFFF"/>
                </a:solidFill>
              </a:rPr>
              <a:t>Los </a:t>
            </a:r>
            <a:r>
              <a:rPr lang="en-US" sz="4000" b="1" dirty="0" err="1">
                <a:solidFill>
                  <a:srgbClr val="FFFFFF"/>
                </a:solidFill>
              </a:rPr>
              <a:t>datos</a:t>
            </a:r>
            <a:r>
              <a:rPr lang="en-US" sz="4000" b="1" dirty="0">
                <a:solidFill>
                  <a:srgbClr val="FFFFFF"/>
                </a:solidFill>
              </a:rPr>
              <a:t> </a:t>
            </a:r>
            <a:r>
              <a:rPr lang="en-US" sz="4000" b="1" dirty="0" err="1">
                <a:solidFill>
                  <a:srgbClr val="FFFFFF"/>
                </a:solidFill>
              </a:rPr>
              <a:t>reflejan</a:t>
            </a:r>
            <a:r>
              <a:rPr lang="en-US" sz="4000" b="1" dirty="0">
                <a:solidFill>
                  <a:srgbClr val="FFFFFF"/>
                </a:solidFill>
              </a:rPr>
              <a:t> </a:t>
            </a:r>
            <a:r>
              <a:rPr lang="en-US" sz="4000" b="1" dirty="0" err="1">
                <a:solidFill>
                  <a:srgbClr val="FFFFFF"/>
                </a:solidFill>
              </a:rPr>
              <a:t>prácticas</a:t>
            </a:r>
            <a:r>
              <a:rPr lang="en-US" sz="4000" b="1" dirty="0">
                <a:solidFill>
                  <a:srgbClr val="FFFFFF"/>
                </a:solidFill>
              </a:rPr>
              <a:t> </a:t>
            </a:r>
            <a:r>
              <a:rPr lang="en-US" sz="4000" b="1" dirty="0" err="1">
                <a:solidFill>
                  <a:srgbClr val="FFFFFF"/>
                </a:solidFill>
              </a:rPr>
              <a:t>sexuales</a:t>
            </a:r>
            <a:r>
              <a:rPr lang="en-US" sz="4000" b="1" dirty="0">
                <a:solidFill>
                  <a:srgbClr val="FFFFFF"/>
                </a:solidFill>
              </a:rPr>
              <a:t> </a:t>
            </a:r>
            <a:r>
              <a:rPr lang="en-US" sz="4000" b="1" dirty="0" err="1">
                <a:solidFill>
                  <a:srgbClr val="FFFFFF"/>
                </a:solidFill>
              </a:rPr>
              <a:t>depredadoras</a:t>
            </a:r>
            <a:r>
              <a:rPr lang="en-US" sz="4000" b="1" dirty="0">
                <a:solidFill>
                  <a:srgbClr val="FFFFFF"/>
                </a:solidFill>
              </a:rPr>
              <a:t> de una </a:t>
            </a:r>
            <a:r>
              <a:rPr lang="en-US" sz="4000" b="1" dirty="0" err="1">
                <a:solidFill>
                  <a:srgbClr val="FFFFFF"/>
                </a:solidFill>
              </a:rPr>
              <a:t>sociedad</a:t>
            </a:r>
            <a:r>
              <a:rPr lang="en-US" sz="4000" b="1" dirty="0">
                <a:solidFill>
                  <a:srgbClr val="FFFFFF"/>
                </a:solidFill>
              </a:rPr>
              <a:t> </a:t>
            </a:r>
            <a:r>
              <a:rPr lang="en-US" sz="4000" b="1" dirty="0" err="1">
                <a:solidFill>
                  <a:srgbClr val="FFFFFF"/>
                </a:solidFill>
              </a:rPr>
              <a:t>machista</a:t>
            </a:r>
            <a:endParaRPr lang="en-US" sz="4000" b="1" dirty="0">
              <a:solidFill>
                <a:srgbClr val="FFFFF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65B8B851-9639-4B29-9E80-42FDE755EC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07" y="4906176"/>
            <a:ext cx="12188952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05612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xmlns="" id="{B7E8701A-52DB-48A6-ABEB-1008F577302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0942ED3-B66C-45A9-AE3D-666CFB591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9994" y="634946"/>
            <a:ext cx="3690257" cy="1450757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en-US" dirty="0"/>
          </a:p>
        </p:txBody>
      </p:sp>
      <p:pic>
        <p:nvPicPr>
          <p:cNvPr id="12" name="Marcador de contenido 11">
            <a:extLst>
              <a:ext uri="{FF2B5EF4-FFF2-40B4-BE49-F238E27FC236}">
                <a16:creationId xmlns:a16="http://schemas.microsoft.com/office/drawing/2014/main" xmlns="" id="{41737CF4-38C5-4CDE-B973-1852D02DCE9C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82" t="12309" r="15388" b="17025"/>
          <a:stretch/>
        </p:blipFill>
        <p:spPr bwMode="auto">
          <a:xfrm>
            <a:off x="32659" y="351698"/>
            <a:ext cx="7768045" cy="5205040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64447A81-05CC-48FD-9B4C-32CC9D0B01E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7892143" y="2085703"/>
            <a:ext cx="3566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ontent Placeholder 33">
            <a:extLst>
              <a:ext uri="{FF2B5EF4-FFF2-40B4-BE49-F238E27FC236}">
                <a16:creationId xmlns:a16="http://schemas.microsoft.com/office/drawing/2014/main" xmlns="" id="{FC0216C0-F766-49F0-908B-ABBA9385C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1224" y="2189964"/>
            <a:ext cx="3690257" cy="3755563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458918AB-02A8-4827-97BF-BE020E1C37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709283AE-A8E0-48B5-BEA3-B27BC6C673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812998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7008D65-4C48-4CAB-8600-9F4C427CE6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9D286FC8-DD5D-4402-A2C0-8739BDAFEF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5CC23917-FA20-4DBD-BA3C-868A3EA84DF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xmlns="" id="{BBFC1A80-A96A-4455-A891-EB64E4AF29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3767"/>
          <a:stretch/>
        </p:blipFill>
        <p:spPr>
          <a:xfrm>
            <a:off x="-32" y="10"/>
            <a:ext cx="12192031" cy="491506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641B99F2-7904-4E8D-871E-2889D858E8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52F0761-AB4A-4206-BEA4-C77FA337A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197" y="5339393"/>
            <a:ext cx="10058400" cy="95699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700" b="1" dirty="0" err="1">
                <a:solidFill>
                  <a:srgbClr val="FFFFFF"/>
                </a:solidFill>
              </a:rPr>
              <a:t>Delitos</a:t>
            </a:r>
            <a:r>
              <a:rPr lang="en-US" sz="4700" b="1" dirty="0">
                <a:solidFill>
                  <a:srgbClr val="FFFFFF"/>
                </a:solidFill>
              </a:rPr>
              <a:t> </a:t>
            </a:r>
            <a:r>
              <a:rPr lang="en-US" sz="4700" b="1" dirty="0" err="1">
                <a:solidFill>
                  <a:srgbClr val="FFFFFF"/>
                </a:solidFill>
              </a:rPr>
              <a:t>cibernéticos</a:t>
            </a:r>
            <a:r>
              <a:rPr lang="en-US" sz="2800" b="1" dirty="0">
                <a:solidFill>
                  <a:srgbClr val="FFFFFF"/>
                </a:solidFill>
              </a:rPr>
              <a:t/>
            </a:r>
            <a:br>
              <a:rPr lang="en-US" sz="2800" b="1" dirty="0">
                <a:solidFill>
                  <a:srgbClr val="FFFFFF"/>
                </a:solidFill>
              </a:rPr>
            </a:b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65B8B851-9639-4B29-9E80-42FDE755EC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07" y="4906176"/>
            <a:ext cx="12188952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667777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A7AC2DC-C602-4647-80B9-47EF7FFDF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ACCIONES GUBERNAMENTALES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83ED291-635B-4A96-AC21-D53F8E676F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Albergues (refugios)</a:t>
            </a:r>
          </a:p>
          <a:p>
            <a:r>
              <a:rPr lang="es-MX" dirty="0"/>
              <a:t>Centros externos</a:t>
            </a:r>
          </a:p>
          <a:p>
            <a:r>
              <a:rPr lang="es-MX" dirty="0"/>
              <a:t>Fiscalías especializadas, centros de justicia</a:t>
            </a:r>
          </a:p>
          <a:p>
            <a:r>
              <a:rPr lang="es-MX" dirty="0"/>
              <a:t>Órdenes de protección</a:t>
            </a:r>
          </a:p>
          <a:p>
            <a:r>
              <a:rPr lang="es-MX" dirty="0"/>
              <a:t>Banco nacional de datos (BANAVIM)</a:t>
            </a:r>
          </a:p>
          <a:p>
            <a:r>
              <a:rPr lang="es-MX" dirty="0"/>
              <a:t>Mesas de trabajo, grupos interdisciplinarios y multidisciplinarios</a:t>
            </a:r>
          </a:p>
          <a:p>
            <a:r>
              <a:rPr lang="es-MX" dirty="0"/>
              <a:t>Subsidios</a:t>
            </a:r>
          </a:p>
          <a:p>
            <a:r>
              <a:rPr lang="es-MX" dirty="0"/>
              <a:t>Líneas de emergencia 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286847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7008D65-4C48-4CAB-8600-9F4C427CE6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9D286FC8-DD5D-4402-A2C0-8739BDAFEF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5CC23917-FA20-4DBD-BA3C-868A3EA84DF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xmlns="" id="{881FCBCA-E10E-40F0-8034-A667F2F186E3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63" b="14268"/>
          <a:stretch/>
        </p:blipFill>
        <p:spPr bwMode="auto">
          <a:xfrm>
            <a:off x="-32" y="10"/>
            <a:ext cx="12192031" cy="4915066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641B99F2-7904-4E8D-871E-2889D858E8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4C8B900-0B05-45A2-AB75-A82A6E54F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197" y="5120640"/>
            <a:ext cx="10058400" cy="822960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65B8B851-9639-4B29-9E80-42FDE755EC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07" y="4906176"/>
            <a:ext cx="12188952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02570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99215" y="0"/>
            <a:ext cx="8592785" cy="1450757"/>
          </a:xfrm>
        </p:spPr>
        <p:txBody>
          <a:bodyPr>
            <a:normAutofit/>
          </a:bodyPr>
          <a:lstStyle/>
          <a:p>
            <a:pPr algn="ctr"/>
            <a:r>
              <a:rPr lang="es-MX" sz="5100" b="1" dirty="0"/>
              <a:t>¿Qué es la violencia </a:t>
            </a:r>
            <a:r>
              <a:rPr lang="es-MX" sz="5100" b="1" dirty="0" err="1"/>
              <a:t>feminicida</a:t>
            </a:r>
            <a:r>
              <a:rPr lang="es-MX" sz="5100" b="1" dirty="0"/>
              <a:t>?</a:t>
            </a:r>
            <a:endParaRPr lang="es-MX" sz="51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45255" y="2309372"/>
            <a:ext cx="3644722" cy="3859607"/>
          </a:xfrm>
        </p:spPr>
        <p:txBody>
          <a:bodyPr>
            <a:noAutofit/>
          </a:bodyPr>
          <a:lstStyle/>
          <a:p>
            <a:pPr algn="ctr"/>
            <a:r>
              <a:rPr lang="es-MX" sz="3000" dirty="0"/>
              <a:t>Forma extrema de violencia contra las mujeres por el solo hecho de ser mujeres, ocasionada por la violación de sus derechos humanos, en los espacios público y privado.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12" y="326026"/>
            <a:ext cx="3549739" cy="44726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Marcador de contenido 2"/>
          <p:cNvSpPr txBox="1">
            <a:spLocks/>
          </p:cNvSpPr>
          <p:nvPr/>
        </p:nvSpPr>
        <p:spPr>
          <a:xfrm rot="983983">
            <a:off x="8567499" y="3054283"/>
            <a:ext cx="2994900" cy="201161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3000" b="1" dirty="0"/>
              <a:t> Integrada por las conductas de odio o rechazo hacia las mujeres</a:t>
            </a:r>
            <a:r>
              <a:rPr lang="es-MX" sz="2800" dirty="0"/>
              <a:t>.</a:t>
            </a:r>
            <a:endParaRPr lang="es-MX" sz="2700" dirty="0"/>
          </a:p>
        </p:txBody>
      </p:sp>
    </p:spTree>
    <p:extLst>
      <p:ext uri="{BB962C8B-B14F-4D97-AF65-F5344CB8AC3E}">
        <p14:creationId xmlns:p14="http://schemas.microsoft.com/office/powerpoint/2010/main" val="8974846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990D0034-F768-41E7-85D4-F38C4DE8577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4F7E42D-8B5A-4FC8-81CD-9E60171F7FA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1FC5C65-CFC5-44E2-90FF-55EC45178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6"/>
            <a:ext cx="3084844" cy="1522980"/>
          </a:xfrm>
        </p:spPr>
        <p:txBody>
          <a:bodyPr>
            <a:normAutofit/>
          </a:bodyPr>
          <a:lstStyle/>
          <a:p>
            <a:r>
              <a:rPr lang="es-MX" sz="4000" b="1" dirty="0">
                <a:solidFill>
                  <a:srgbClr val="FFFFFF"/>
                </a:solidFill>
              </a:rPr>
              <a:t>¿Dónde está el problema?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0196FC39-7649-4408-859B-E91852AE97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371" y="2653800"/>
            <a:ext cx="3084844" cy="333551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MX" sz="3000" dirty="0">
                <a:solidFill>
                  <a:srgbClr val="FFFFFF"/>
                </a:solidFill>
              </a:rPr>
              <a:t>En la cultura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3000" dirty="0">
                <a:solidFill>
                  <a:srgbClr val="FFFFFF"/>
                </a:solidFill>
              </a:rPr>
              <a:t>En la estructura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3000" dirty="0">
                <a:solidFill>
                  <a:srgbClr val="FFFFFF"/>
                </a:solidFill>
              </a:rPr>
              <a:t>En la ideología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3000" dirty="0">
                <a:solidFill>
                  <a:srgbClr val="FFFFFF"/>
                </a:solidFill>
              </a:rPr>
              <a:t>En pugnas de poder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D67865A1-DACF-40B9-806A-CFE5836150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2" r="17003" b="2"/>
          <a:stretch/>
        </p:blipFill>
        <p:spPr>
          <a:xfrm>
            <a:off x="4075043" y="10"/>
            <a:ext cx="811127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8C04651D-B9F4-4935-A02D-364153FBDF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432795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311973C2-EB8B-452A-A698-4A252FD3AE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12192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10162E77-11AD-44A7-84EC-40C59EEFBD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794ACCA-4FBF-4329-BB86-CFE3EB2F5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1" y="634946"/>
            <a:ext cx="6368142" cy="1450757"/>
          </a:xfrm>
        </p:spPr>
        <p:txBody>
          <a:bodyPr>
            <a:normAutofit/>
          </a:bodyPr>
          <a:lstStyle/>
          <a:p>
            <a:r>
              <a:rPr lang="es-MX" b="1" dirty="0"/>
              <a:t>¿Qué se necesita?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2EC2FACA-BFE5-46FC-86AC-4F5C067395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906" r="25654" b="-2"/>
          <a:stretch/>
        </p:blipFill>
        <p:spPr>
          <a:xfrm>
            <a:off x="20" y="-12128"/>
            <a:ext cx="4654276" cy="687012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5AB158E9-1B40-4CD6-95F0-95CA11DF7B7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5287617" y="2085703"/>
            <a:ext cx="6170686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0511026-DC70-4CF7-BA86-A7BB83413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1" y="2198914"/>
            <a:ext cx="6368142" cy="36701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MX" sz="2600" dirty="0"/>
              <a:t>Articular la macroestructura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2600" dirty="0"/>
              <a:t>Indicadores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2600" dirty="0"/>
              <a:t>Fortalecer la capacidad de agencia y organización ciudadana</a:t>
            </a:r>
          </a:p>
        </p:txBody>
      </p:sp>
    </p:spTree>
    <p:extLst>
      <p:ext uri="{BB962C8B-B14F-4D97-AF65-F5344CB8AC3E}">
        <p14:creationId xmlns:p14="http://schemas.microsoft.com/office/powerpoint/2010/main" val="6558869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7F2A3105-76DA-47E6-B55D-1498571D446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EADA83B1-D44A-416F-9C01-BCC00F20FD7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xmlns="" id="{E59A9F1F-78AE-4170-95E4-A68C919D7D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xmlns="" id="{F0314211-F95D-4185-A933-4C99EA30516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41" y="0"/>
            <a:ext cx="1219045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FC09E129-2022-4CC0-AAD7-BBA6D4CBA2E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3048" y="4953000"/>
            <a:ext cx="12188952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1B2D1EC-5BA3-4BFB-97DB-1AE7B0674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197" y="5120640"/>
            <a:ext cx="10058400" cy="8229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EL TIEMPO SE AGOTA…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88312843-FFFD-48DF-8317-0C0656CBDE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592" r="41809" b="-2"/>
          <a:stretch/>
        </p:blipFill>
        <p:spPr>
          <a:xfrm>
            <a:off x="1" y="10"/>
            <a:ext cx="2926400" cy="474818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0F4FD1C1-69BD-4731-91F6-783DE2A7F8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377" r="36777" b="1"/>
          <a:stretch/>
        </p:blipFill>
        <p:spPr>
          <a:xfrm>
            <a:off x="3090013" y="10"/>
            <a:ext cx="2922602" cy="4749229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0B7B9F20-A956-43D1-88B2-2C43B21A5B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93" r="8000" b="-3"/>
          <a:stretch/>
        </p:blipFill>
        <p:spPr>
          <a:xfrm>
            <a:off x="6176227" y="10"/>
            <a:ext cx="2926080" cy="474814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DEB2F755-0C93-47B2-84AB-BB314474EC6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314" r="24061" b="1"/>
          <a:stretch/>
        </p:blipFill>
        <p:spPr>
          <a:xfrm>
            <a:off x="9265920" y="10"/>
            <a:ext cx="2926080" cy="4748141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9F441B6A-01E2-4284-85BB-A0A6C78FA6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48" y="4906176"/>
            <a:ext cx="12188952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18127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351693"/>
            <a:ext cx="4998720" cy="1494042"/>
          </a:xfrm>
        </p:spPr>
        <p:txBody>
          <a:bodyPr>
            <a:normAutofit/>
          </a:bodyPr>
          <a:lstStyle/>
          <a:p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FUENTES  CONSULTADAS: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70456" y="1845734"/>
            <a:ext cx="10885224" cy="4023360"/>
          </a:xfrm>
        </p:spPr>
        <p:txBody>
          <a:bodyPr>
            <a:normAutofit fontScale="92500" lnSpcReduction="20000"/>
          </a:bodyPr>
          <a:lstStyle/>
          <a:p>
            <a:pPr marL="457200" indent="-457200" algn="just">
              <a:buFont typeface="+mj-lt"/>
              <a:buAutoNum type="arabicPeriod"/>
            </a:pP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MX" sz="18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Comisión Mexicana de Defensa y Promoción de los Derechos Humanos, A.C. (CMDPDH), “Alertas de Genero en el Estado de México” https://www.infobae.com/america/mexico/2020/05/07/los-feminicidios-incrementaron-en-el-estado-de-mexico-la-entidad-mas-peligrosa-para-las-mujeres/#:~:text=Los%20feminicidios%20en%20el%20pa%C3%ADs,v%C3%ADctimas%20son%20menores%20de%20edad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18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Gobierno de México, “¿Qué es el feminicidio y cómo identificarlo?”, https://www.gob.mx/conavim/articulos/que-es-el-feminicidio-y-como-identificarlo?idiom=es#:~:text=En%20nuestro%20C%C3%B3digo%20Penal%20Federal,mujer%20por%20razones%20de%20g%C3%A9nero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18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CONAVIM, </a:t>
            </a:r>
            <a:r>
              <a:rPr lang="es-MX" sz="18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https://www.gob.mx/conavim/archivo/acciones_y_programas</a:t>
            </a:r>
            <a:endParaRPr lang="es-MX" sz="18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MX" sz="18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CONAVIM. (2020). “Radiografía de la violencia contra las mujeres y las niñas en México” </a:t>
            </a:r>
            <a:r>
              <a:rPr lang="es-MX" sz="18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https://www.gob.mx/cms/uploads/attachment/file/584434/ACCIONES_PARA_LA_PREVENCIO_N_Y_ERRADICACIO_N_DE_LAS_VIOLENCIAS_CONTRA_LAS_MUJERES.pdf</a:t>
            </a:r>
            <a:endParaRPr lang="es-MX" sz="18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MX" sz="18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CONAVIM. (2020). Seguimiento de los mecanismos de alerta de violencia de género contra las mujeres 2020. https://www.gob.mx/cms/uploads/attachment/file/567408/VF_INFORME_AVGM_2020.pdf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39258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509403" y="619721"/>
            <a:ext cx="922127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600" dirty="0">
                <a:solidFill>
                  <a:srgbClr val="403F49"/>
                </a:solidFill>
                <a:latin typeface="freight-text-pro"/>
              </a:rPr>
              <a:t>De acuerdo con los datos arrogados por SESNSP y el INEGI en México 10 mujeres son asesinadas diariamente.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4945488" y="3709608"/>
            <a:ext cx="6439436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600" dirty="0">
                <a:latin typeface="freight-text-pro"/>
              </a:rPr>
              <a:t>Los datos de ENDIREH demuestran que las mujeres que seguimos vivas, de los 15 años en adelante el 66% hemos sufrido algún tipo de violencia como lo son agresión física (34%), emocional (49%), económica (29%) o sexual (41.3%).</a:t>
            </a:r>
            <a:endParaRPr lang="es-MX" sz="2600" dirty="0"/>
          </a:p>
        </p:txBody>
      </p:sp>
      <p:pic>
        <p:nvPicPr>
          <p:cNvPr id="6" name="Picture 4" descr="Frases contra la violencia de género - Innatia.co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35"/>
          <a:stretch/>
        </p:blipFill>
        <p:spPr bwMode="auto">
          <a:xfrm>
            <a:off x="6411209" y="1898581"/>
            <a:ext cx="3768144" cy="1424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424" y="1898581"/>
            <a:ext cx="3661424" cy="40639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792991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338712" y="319585"/>
            <a:ext cx="115755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/>
              <a:t>Estados a los que SEGOB ha declarado la Alerta de Violencia de Género contra las Mujeres (AVG)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6232" t="32792" r="38944" b="16791"/>
          <a:stretch/>
        </p:blipFill>
        <p:spPr>
          <a:xfrm>
            <a:off x="530608" y="1335248"/>
            <a:ext cx="11191741" cy="52458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9659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19956" y="397897"/>
            <a:ext cx="484674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600" b="1" dirty="0">
                <a:solidFill>
                  <a:srgbClr val="000000"/>
                </a:solidFill>
                <a:latin typeface="work sans"/>
              </a:rPr>
              <a:t>De acuerdo con el conteo a nivel nacional, de enero a mayo del 2020:</a:t>
            </a:r>
            <a:endParaRPr lang="es-MX" sz="2200" dirty="0">
              <a:solidFill>
                <a:srgbClr val="000000"/>
              </a:solidFill>
              <a:latin typeface="work sans"/>
            </a:endParaRPr>
          </a:p>
          <a:p>
            <a:endParaRPr lang="es-MX" sz="2200" dirty="0">
              <a:solidFill>
                <a:srgbClr val="000000"/>
              </a:solidFill>
              <a:latin typeface="work 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dirty="0">
                <a:solidFill>
                  <a:srgbClr val="000000"/>
                </a:solidFill>
                <a:latin typeface="work sans"/>
              </a:rPr>
              <a:t>Estado de México contabilizó 47 feminicidios.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dirty="0">
                <a:solidFill>
                  <a:srgbClr val="000000"/>
                </a:solidFill>
                <a:latin typeface="work sans"/>
              </a:rPr>
              <a:t>Veracruz 35 feminicidios.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dirty="0">
                <a:solidFill>
                  <a:srgbClr val="000000"/>
                </a:solidFill>
                <a:latin typeface="work sans"/>
              </a:rPr>
              <a:t>Nuevo León 30 feminicidios.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dirty="0">
                <a:solidFill>
                  <a:srgbClr val="000000"/>
                </a:solidFill>
                <a:latin typeface="work sans"/>
              </a:rPr>
              <a:t>Ciudad de México 29 feminicidios.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dirty="0">
                <a:solidFill>
                  <a:srgbClr val="000000"/>
                </a:solidFill>
                <a:latin typeface="work sans"/>
              </a:rPr>
              <a:t>Puebla 28 feminicidios.</a:t>
            </a:r>
          </a:p>
          <a:p>
            <a:endParaRPr lang="es-MX" sz="2200" dirty="0">
              <a:solidFill>
                <a:srgbClr val="000000"/>
              </a:solidFill>
              <a:latin typeface="work sans"/>
            </a:endParaRPr>
          </a:p>
          <a:p>
            <a:r>
              <a:rPr lang="es-MX" sz="2200" dirty="0">
                <a:solidFill>
                  <a:srgbClr val="000000"/>
                </a:solidFill>
                <a:latin typeface="work sans"/>
              </a:rPr>
              <a:t>Son los 5 estados con el mayor número de carpetas de investigación por el delito de feminicidios.</a:t>
            </a:r>
            <a:endParaRPr lang="es-MX" sz="2200" dirty="0"/>
          </a:p>
        </p:txBody>
      </p:sp>
      <p:sp>
        <p:nvSpPr>
          <p:cNvPr id="5" name="Rectángulo 4"/>
          <p:cNvSpPr/>
          <p:nvPr/>
        </p:nvSpPr>
        <p:spPr>
          <a:xfrm>
            <a:off x="6731358" y="397897"/>
            <a:ext cx="546064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600" b="1" dirty="0">
                <a:latin typeface="Open Sans"/>
              </a:rPr>
              <a:t>Municipios del Estado de México con mayor índice son: </a:t>
            </a:r>
          </a:p>
          <a:p>
            <a:endParaRPr lang="es-MX" sz="2200" dirty="0">
              <a:latin typeface="Open Sans"/>
            </a:endParaRPr>
          </a:p>
          <a:p>
            <a:endParaRPr lang="es-MX" sz="2200" dirty="0">
              <a:latin typeface="Open 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dirty="0">
                <a:latin typeface="Open Sans"/>
              </a:rPr>
              <a:t>Ecatepec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dirty="0">
                <a:latin typeface="Open Sans"/>
              </a:rPr>
              <a:t>Chimalhuacán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dirty="0">
                <a:latin typeface="Open Sans"/>
              </a:rPr>
              <a:t>Tlalnepantla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dirty="0">
                <a:latin typeface="Open Sans"/>
              </a:rPr>
              <a:t>Valle de Chalco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dirty="0">
                <a:latin typeface="Open Sans"/>
              </a:rPr>
              <a:t>Nezahualcóyotl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dirty="0">
                <a:latin typeface="Open Sans"/>
              </a:rPr>
              <a:t>Naucalpan</a:t>
            </a:r>
          </a:p>
          <a:p>
            <a:r>
              <a:rPr lang="es-MX" sz="2200" dirty="0">
                <a:latin typeface="Open Sans"/>
              </a:rPr>
              <a:t>Pero también en otros que NO tienen alerta de género, como Tecámac.</a:t>
            </a:r>
            <a:endParaRPr lang="es-MX" sz="22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358" y="4766143"/>
            <a:ext cx="3906055" cy="19997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76942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B7E8701A-52DB-48A6-ABEB-1008F577302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DB4E98B9-0E1D-4894-8A3A-9205093113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286" t="10192" r="28620" b="14633"/>
          <a:stretch/>
        </p:blipFill>
        <p:spPr>
          <a:xfrm>
            <a:off x="196949" y="54176"/>
            <a:ext cx="7146386" cy="628351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64447A81-05CC-48FD-9B4C-32CC9D0B01E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7892143" y="2085703"/>
            <a:ext cx="3566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6182EE2-B965-4504-852C-E5E7F9D40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9485" y="2198913"/>
            <a:ext cx="3690257" cy="3755563"/>
          </a:xfrm>
        </p:spPr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458918AB-02A8-4827-97BF-BE020E1C37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709283AE-A8E0-48B5-BEA3-B27BC6C673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48036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1470" y="379412"/>
            <a:ext cx="115443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000" dirty="0">
                <a:solidFill>
                  <a:srgbClr val="000000"/>
                </a:solidFill>
                <a:latin typeface="Arial" panose="020B0604020202020204" pitchFamily="34" charset="0"/>
              </a:rPr>
              <a:t>El Estado de México los feminicidios han ido en aumento durante la Pandemia por SARS-CoV-2 colocándolo en el primer lugar a nivel Nacional </a:t>
            </a:r>
          </a:p>
          <a:p>
            <a:endParaRPr lang="es-MX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5326381" y="2148840"/>
            <a:ext cx="6297930" cy="37719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r>
              <a:rPr lang="es-MX" sz="2700" dirty="0">
                <a:solidFill>
                  <a:srgbClr val="000000"/>
                </a:solidFill>
                <a:latin typeface="Arial" panose="020B0604020202020204" pitchFamily="34" charset="0"/>
              </a:rPr>
              <a:t>Los datos obtenidos por el Observatorio Nacional Ciudadano demuestran que en el Estado de México los asesinatos de mujeres aumentaron 58.3% en el primer trimestre de 2020 y el 20.6% son victimas menores de edad.</a:t>
            </a:r>
            <a:endParaRPr lang="es-MX" sz="2700" dirty="0"/>
          </a:p>
          <a:p>
            <a:pPr algn="ctr"/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312" y="1927554"/>
            <a:ext cx="3492748" cy="42632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8011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8608" y="1047708"/>
            <a:ext cx="11235744" cy="1293028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/>
              <a:t>¿Cuál es el objetivo fundamental de la alerta de violencia de género contra las mujeres?</a:t>
            </a:r>
            <a:br>
              <a:rPr lang="es-MX" b="1" dirty="0"/>
            </a:b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2186189"/>
            <a:ext cx="3912602" cy="4023360"/>
          </a:xfrm>
        </p:spPr>
        <p:txBody>
          <a:bodyPr>
            <a:normAutofit lnSpcReduction="10000"/>
          </a:bodyPr>
          <a:lstStyle/>
          <a:p>
            <a:pPr algn="ctr"/>
            <a:r>
              <a:rPr lang="es-MX" sz="3200" dirty="0"/>
              <a:t>Garantizar la seguridad de mujeres y niñas, el cese de la violencia en su contra y/o eliminar las desigualdades producidas por una legislación o política pública que agravia sus derechos humanos.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8554" y="2077553"/>
            <a:ext cx="5842153" cy="3537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89829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4245" y="0"/>
            <a:ext cx="10944466" cy="1450757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/>
              <a:t>Algunas de las Alertas de Violencia de Género contra las Mujeres declaradas a Nivel Nacional</a:t>
            </a:r>
            <a:endParaRPr lang="es-MX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69622" y="1893195"/>
            <a:ext cx="11513713" cy="4533362"/>
          </a:xfrm>
        </p:spPr>
        <p:txBody>
          <a:bodyPr numCol="2">
            <a:normAutofit/>
          </a:bodyPr>
          <a:lstStyle/>
          <a:p>
            <a:r>
              <a:rPr lang="es-MX" sz="2500" b="1" dirty="0"/>
              <a:t>Estado de México:</a:t>
            </a:r>
            <a:r>
              <a:rPr lang="es-MX" sz="2500" dirty="0"/>
              <a:t> 31/07/2015, 11 </a:t>
            </a:r>
            <a:r>
              <a:rPr lang="es-MX" sz="2500" dirty="0" err="1"/>
              <a:t>Mpios</a:t>
            </a:r>
            <a:r>
              <a:rPr lang="es-MX" sz="2500" dirty="0"/>
              <a:t>.</a:t>
            </a:r>
          </a:p>
          <a:p>
            <a:r>
              <a:rPr lang="es-MX" sz="2500" b="1" dirty="0"/>
              <a:t>Morelos: </a:t>
            </a:r>
            <a:r>
              <a:rPr lang="es-MX" sz="2500" dirty="0"/>
              <a:t>10/08/2015, ocho </a:t>
            </a:r>
            <a:r>
              <a:rPr lang="es-MX" sz="2500" dirty="0" err="1"/>
              <a:t>Mpios</a:t>
            </a:r>
            <a:r>
              <a:rPr lang="es-MX" sz="2500" dirty="0"/>
              <a:t>.</a:t>
            </a:r>
          </a:p>
          <a:p>
            <a:r>
              <a:rPr lang="es-MX" sz="2500" b="1" dirty="0"/>
              <a:t>Michoacán: </a:t>
            </a:r>
            <a:r>
              <a:rPr lang="es-MX" sz="2500" dirty="0"/>
              <a:t>27/06/2016, 14 </a:t>
            </a:r>
            <a:r>
              <a:rPr lang="es-MX" sz="2500" dirty="0" err="1"/>
              <a:t>Mpios</a:t>
            </a:r>
            <a:r>
              <a:rPr lang="es-MX" sz="2500" dirty="0"/>
              <a:t>.</a:t>
            </a:r>
          </a:p>
          <a:p>
            <a:r>
              <a:rPr lang="es-MX" sz="2500" b="1" dirty="0"/>
              <a:t>Chiapas: </a:t>
            </a:r>
            <a:r>
              <a:rPr lang="es-MX" sz="2500" dirty="0"/>
              <a:t>18/11/2017, siete </a:t>
            </a:r>
            <a:r>
              <a:rPr lang="es-MX" sz="2500" dirty="0" err="1"/>
              <a:t>Mpios</a:t>
            </a:r>
            <a:r>
              <a:rPr lang="es-MX" sz="2500" dirty="0"/>
              <a:t>. </a:t>
            </a:r>
          </a:p>
          <a:p>
            <a:r>
              <a:rPr lang="es-MX" sz="2500" b="1" dirty="0"/>
              <a:t>Nuevo León: </a:t>
            </a:r>
            <a:r>
              <a:rPr lang="es-MX" sz="2500" dirty="0"/>
              <a:t>18/11/2017, cinco </a:t>
            </a:r>
            <a:r>
              <a:rPr lang="es-MX" sz="2500" dirty="0" err="1"/>
              <a:t>Mpios</a:t>
            </a:r>
            <a:r>
              <a:rPr lang="es-MX" sz="2500" dirty="0"/>
              <a:t>.</a:t>
            </a:r>
          </a:p>
          <a:p>
            <a:r>
              <a:rPr lang="es-MX" sz="2500" b="1" dirty="0"/>
              <a:t>Veracruz: </a:t>
            </a:r>
            <a:r>
              <a:rPr lang="es-MX" sz="2500" dirty="0"/>
              <a:t>23/11/2016, 11 </a:t>
            </a:r>
            <a:r>
              <a:rPr lang="es-MX" sz="2500" dirty="0" err="1"/>
              <a:t>Mpios</a:t>
            </a:r>
            <a:r>
              <a:rPr lang="es-MX" sz="2500" dirty="0"/>
              <a:t>.</a:t>
            </a:r>
          </a:p>
          <a:p>
            <a:r>
              <a:rPr lang="es-MX" sz="2500" b="1" dirty="0"/>
              <a:t>Sinaloa: </a:t>
            </a:r>
            <a:r>
              <a:rPr lang="es-MX" sz="2500" dirty="0"/>
              <a:t>31/03/2017, 5 </a:t>
            </a:r>
            <a:r>
              <a:rPr lang="es-MX" sz="2500" dirty="0" err="1"/>
              <a:t>Mpios</a:t>
            </a:r>
            <a:r>
              <a:rPr lang="es-MX" sz="2500" dirty="0"/>
              <a:t>.</a:t>
            </a:r>
          </a:p>
          <a:p>
            <a:r>
              <a:rPr lang="es-MX" sz="2500" b="1" dirty="0"/>
              <a:t>Colima: </a:t>
            </a:r>
            <a:r>
              <a:rPr lang="es-MX" sz="2500" dirty="0"/>
              <a:t>20/06/2016, 5 </a:t>
            </a:r>
            <a:r>
              <a:rPr lang="es-MX" sz="2500" dirty="0" err="1"/>
              <a:t>Mpios</a:t>
            </a:r>
            <a:r>
              <a:rPr lang="es-MX" sz="2500" dirty="0"/>
              <a:t>.</a:t>
            </a:r>
          </a:p>
          <a:p>
            <a:r>
              <a:rPr lang="es-MX" sz="2500" b="1" dirty="0"/>
              <a:t>San Luis Potosí: </a:t>
            </a:r>
            <a:r>
              <a:rPr lang="es-MX" sz="2500" dirty="0"/>
              <a:t>21/06/2017, 6 </a:t>
            </a:r>
            <a:r>
              <a:rPr lang="es-MX" sz="2500" dirty="0" err="1"/>
              <a:t>Mpios</a:t>
            </a:r>
            <a:r>
              <a:rPr lang="es-MX" sz="2500" dirty="0"/>
              <a:t>.</a:t>
            </a:r>
          </a:p>
          <a:p>
            <a:r>
              <a:rPr lang="es-MX" sz="2500" b="1" dirty="0"/>
              <a:t>Guerrero: </a:t>
            </a:r>
            <a:r>
              <a:rPr lang="es-MX" sz="2500" dirty="0"/>
              <a:t>22/06/2017, 8 </a:t>
            </a:r>
            <a:r>
              <a:rPr lang="es-MX" sz="2500" dirty="0" err="1"/>
              <a:t>Mpios</a:t>
            </a:r>
            <a:r>
              <a:rPr lang="es-MX" sz="2500" dirty="0"/>
              <a:t>.</a:t>
            </a:r>
          </a:p>
          <a:p>
            <a:r>
              <a:rPr lang="es-MX" sz="2500" b="1" dirty="0"/>
              <a:t>Quintana Roo: </a:t>
            </a:r>
            <a:r>
              <a:rPr lang="es-MX" sz="2500" dirty="0"/>
              <a:t>7/07/2017, tres </a:t>
            </a:r>
            <a:r>
              <a:rPr lang="es-MX" sz="2500" dirty="0" err="1"/>
              <a:t>Mpios</a:t>
            </a:r>
            <a:r>
              <a:rPr lang="es-MX" sz="2500" dirty="0"/>
              <a:t>.</a:t>
            </a:r>
          </a:p>
          <a:p>
            <a:r>
              <a:rPr lang="es-MX" sz="2500" b="1" dirty="0"/>
              <a:t>Nayarit: </a:t>
            </a:r>
            <a:r>
              <a:rPr lang="es-MX" sz="2500" dirty="0"/>
              <a:t>4/08/2017, siete </a:t>
            </a:r>
            <a:r>
              <a:rPr lang="es-MX" sz="2500" dirty="0" err="1"/>
              <a:t>Mpios</a:t>
            </a:r>
            <a:r>
              <a:rPr lang="es-MX" sz="2500" dirty="0"/>
              <a:t>.</a:t>
            </a:r>
          </a:p>
          <a:p>
            <a:r>
              <a:rPr lang="es-MX" sz="2500" dirty="0"/>
              <a:t>Entre otros estados más. </a:t>
            </a:r>
          </a:p>
          <a:p>
            <a:r>
              <a:rPr lang="es-MX" sz="2500" dirty="0"/>
              <a:t>MAG por agravio comparado a los poderes Legislativo, Ejecutivo y Judicial Veracruz, Guerrero.</a:t>
            </a:r>
          </a:p>
          <a:p>
            <a:endParaRPr lang="es-MX" dirty="0"/>
          </a:p>
        </p:txBody>
      </p:sp>
      <p:pic>
        <p:nvPicPr>
          <p:cNvPr id="7172" name="Picture 4" descr="Nunca te habían contado el maltrato así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9" r="7341"/>
          <a:stretch/>
        </p:blipFill>
        <p:spPr bwMode="auto">
          <a:xfrm>
            <a:off x="9285467" y="5406389"/>
            <a:ext cx="2536911" cy="12509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1110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725</Words>
  <Application>Microsoft Office PowerPoint</Application>
  <PresentationFormat>Panorámica</PresentationFormat>
  <Paragraphs>95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1" baseType="lpstr">
      <vt:lpstr>Arial</vt:lpstr>
      <vt:lpstr>Calibri</vt:lpstr>
      <vt:lpstr>Calibri Light</vt:lpstr>
      <vt:lpstr>freight-text-pro</vt:lpstr>
      <vt:lpstr>Open Sans</vt:lpstr>
      <vt:lpstr>Wingdings</vt:lpstr>
      <vt:lpstr>work sans</vt:lpstr>
      <vt:lpstr>Retrospección</vt:lpstr>
      <vt:lpstr>ALERTAS DE GÉNERO EN EL ESTADO DE MÉXICO</vt:lpstr>
      <vt:lpstr>¿Qué es la violencia feminicida?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¿Cuál es el objetivo fundamental de la alerta de violencia de género contra las mujeres? </vt:lpstr>
      <vt:lpstr>Algunas de las Alertas de Violencia de Género contra las Mujeres declaradas a Nivel Nacional</vt:lpstr>
      <vt:lpstr>Presentación de PowerPoint</vt:lpstr>
      <vt:lpstr>Presentación de PowerPoint</vt:lpstr>
      <vt:lpstr>Presentación de PowerPoint</vt:lpstr>
      <vt:lpstr>Se considera que existen razones de género cuando concurra alguna de las siguientes circunstancias:</vt:lpstr>
      <vt:lpstr>Presentación de PowerPoint</vt:lpstr>
      <vt:lpstr>Los datos reflejan prácticas sexuales depredadoras de una sociedad machista</vt:lpstr>
      <vt:lpstr>Presentación de PowerPoint</vt:lpstr>
      <vt:lpstr>Delitos cibernéticos </vt:lpstr>
      <vt:lpstr>ACCIONES GUBERNAMENTALES</vt:lpstr>
      <vt:lpstr>Presentación de PowerPoint</vt:lpstr>
      <vt:lpstr>¿Dónde está el problema?</vt:lpstr>
      <vt:lpstr>¿Qué se necesita?</vt:lpstr>
      <vt:lpstr>EL TIEMPO SE AGOTA…</vt:lpstr>
      <vt:lpstr>FUENTES  CONSULTADAS: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ALERTAS DE GÉNERO EN EL ESTADO DE MÉXICO</dc:title>
  <dc:creator>Leonor Guadalupe Delgadillo Guzman</dc:creator>
  <cp:lastModifiedBy>Dra. Leonor</cp:lastModifiedBy>
  <cp:revision>4</cp:revision>
  <dcterms:created xsi:type="dcterms:W3CDTF">2020-11-26T00:17:23Z</dcterms:created>
  <dcterms:modified xsi:type="dcterms:W3CDTF">2022-06-27T21:45:45Z</dcterms:modified>
</cp:coreProperties>
</file>