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6" r:id="rId9"/>
    <p:sldId id="265" r:id="rId10"/>
    <p:sldId id="262" r:id="rId11"/>
    <p:sldId id="269" r:id="rId12"/>
    <p:sldId id="268" r:id="rId13"/>
    <p:sldId id="270" r:id="rId14"/>
    <p:sldId id="271" r:id="rId15"/>
    <p:sldId id="267" r:id="rId16"/>
    <p:sldId id="273" r:id="rId17"/>
    <p:sldId id="274" r:id="rId18"/>
    <p:sldId id="272" r:id="rId19"/>
    <p:sldId id="263" r:id="rId20"/>
    <p:sldId id="275" r:id="rId2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E08-21E7-4352-B1A3-9F856E74FD54}" type="datetimeFigureOut">
              <a:rPr lang="es-MX" smtClean="0"/>
              <a:t>27/06/2022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F931-E108-461D-80B0-93E868759E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5371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E08-21E7-4352-B1A3-9F856E74FD54}" type="datetimeFigureOut">
              <a:rPr lang="es-MX" smtClean="0"/>
              <a:t>27/06/2022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F931-E108-461D-80B0-93E868759E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799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E08-21E7-4352-B1A3-9F856E74FD54}" type="datetimeFigureOut">
              <a:rPr lang="es-MX" smtClean="0"/>
              <a:t>27/06/2022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F931-E108-461D-80B0-93E868759E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9369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E08-21E7-4352-B1A3-9F856E74FD54}" type="datetimeFigureOut">
              <a:rPr lang="es-MX" smtClean="0"/>
              <a:t>27/06/2022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F931-E108-461D-80B0-93E868759E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3327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E08-21E7-4352-B1A3-9F856E74FD54}" type="datetimeFigureOut">
              <a:rPr lang="es-MX" smtClean="0"/>
              <a:t>27/06/2022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F931-E108-461D-80B0-93E868759E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7151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E08-21E7-4352-B1A3-9F856E74FD54}" type="datetimeFigureOut">
              <a:rPr lang="es-MX" smtClean="0"/>
              <a:t>27/06/2022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F931-E108-461D-80B0-93E868759E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6840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E08-21E7-4352-B1A3-9F856E74FD54}" type="datetimeFigureOut">
              <a:rPr lang="es-MX" smtClean="0"/>
              <a:t>27/06/2022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F931-E108-461D-80B0-93E868759E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4213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E08-21E7-4352-B1A3-9F856E74FD54}" type="datetimeFigureOut">
              <a:rPr lang="es-MX" smtClean="0"/>
              <a:t>27/06/2022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F931-E108-461D-80B0-93E868759E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2047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E08-21E7-4352-B1A3-9F856E74FD54}" type="datetimeFigureOut">
              <a:rPr lang="es-MX" smtClean="0"/>
              <a:t>27/06/2022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F931-E108-461D-80B0-93E868759E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7891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E08-21E7-4352-B1A3-9F856E74FD54}" type="datetimeFigureOut">
              <a:rPr lang="es-MX" smtClean="0"/>
              <a:t>27/06/2022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F931-E108-461D-80B0-93E868759E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8606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E08-21E7-4352-B1A3-9F856E74FD54}" type="datetimeFigureOut">
              <a:rPr lang="es-MX" smtClean="0"/>
              <a:t>27/06/2022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F931-E108-461D-80B0-93E868759E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0840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F2E08-21E7-4352-B1A3-9F856E74FD54}" type="datetimeFigureOut">
              <a:rPr lang="es-MX" smtClean="0"/>
              <a:t>27/06/2022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DF931-E108-461D-80B0-93E868759E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3019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rupoenvera.org/sin-categoria/agenda-2030-asi-contribuye-envera-once-los-objetivos-desarrollo-sostenible/?gclid=CjwKCAjw-8qVBhANEiwAfjXLrvJUuT1WmTOUqW8qT58oPBVWkklMrG4avTJa5iDAf-QneuqujK4osBoCZUQQAvD_BwE#anchor" TargetMode="External"/><Relationship Id="rId7" Type="http://schemas.openxmlformats.org/officeDocument/2006/relationships/hyperlink" Target="https://coordinadoraongd.org/2019/09/las-ninas-y-mujeres-indigenas-son-las-mas-desfavorecidas-en-el-acceso-a-la-educacion/" TargetMode="External"/><Relationship Id="rId2" Type="http://schemas.openxmlformats.org/officeDocument/2006/relationships/hyperlink" Target="https://www.gob.mx/indesol/documentos/ley-general-de-acceso-de-las-mujeres-a-una-vida-libre-de-violencia-17-12-2016#:~:text=La%20presente%20ley%20tiene%20por,vida%20libre%20de%20violencia%20qu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b.mx/cms/uploads/attachment/file/348121/Violencia_de_G_nero_Contra_Mujeres_en_Zonas_Ind_genas_en_M_xico.pdf" TargetMode="External"/><Relationship Id="rId5" Type="http://schemas.openxmlformats.org/officeDocument/2006/relationships/hyperlink" Target="http://www.cursosinea.conevyt.org.mx/cursos/planeta/contenidos/revista/1_6-gru.htm#:~:text=Las%20etnias%20que%20habitan%20nuestro,matlaltzinca%2C%20maya%20peninsular%2C%20mayo%2C" TargetMode="External"/><Relationship Id="rId4" Type="http://schemas.openxmlformats.org/officeDocument/2006/relationships/hyperlink" Target="https://www.diputados.gob.mx/LeyesBiblio/pdf/LGIMH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contralinea.com.mx/interno/semana/normales-rurales-imprescindibles-en-un-proyecto-educativo-nacional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31273" y="2042319"/>
            <a:ext cx="11172305" cy="238760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Educación y empoderamiento de mujeres, niñas y adolescentes en contextos sociales de vulnerabilidad</a:t>
            </a:r>
            <a:endParaRPr lang="es-MX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978400" y="4815680"/>
            <a:ext cx="7025178" cy="1655762"/>
          </a:xfrm>
        </p:spPr>
        <p:txBody>
          <a:bodyPr>
            <a:normAutofit lnSpcReduction="10000"/>
          </a:bodyPr>
          <a:lstStyle/>
          <a:p>
            <a:endParaRPr lang="es-MX" dirty="0" smtClean="0"/>
          </a:p>
          <a:p>
            <a:r>
              <a:rPr lang="es-MX" b="1" dirty="0" smtClean="0"/>
              <a:t>DRA. LEONOR GUADALUPE DELGADILLO GUZMÁN</a:t>
            </a:r>
          </a:p>
          <a:p>
            <a:endParaRPr lang="es-MX" b="1" dirty="0"/>
          </a:p>
          <a:p>
            <a:pPr algn="r"/>
            <a:r>
              <a:rPr lang="es-MX" dirty="0" smtClean="0"/>
              <a:t>23 de junio, 2022</a:t>
            </a:r>
            <a:r>
              <a:rPr lang="es-MX" b="1" dirty="0" smtClean="0"/>
              <a:t>.</a:t>
            </a:r>
            <a:endParaRPr lang="es-MX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393" y="258763"/>
            <a:ext cx="2219325" cy="20574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7532" y="131366"/>
            <a:ext cx="2238375" cy="20383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542" y="4373818"/>
            <a:ext cx="4125538" cy="228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41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Datos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591435"/>
            <a:ext cx="10515600" cy="3585528"/>
          </a:xfrm>
        </p:spPr>
        <p:txBody>
          <a:bodyPr/>
          <a:lstStyle/>
          <a:p>
            <a:r>
              <a:rPr lang="es-MX" dirty="0"/>
              <a:t>E</a:t>
            </a:r>
            <a:r>
              <a:rPr lang="es-MX" dirty="0" smtClean="0"/>
              <a:t>l Informe sobre Desarrollo Humano de los Pueblos Indígenas (2006), señala que el menor IDH se concentra en 50 municipios con población mayoritariamente indígena.</a:t>
            </a:r>
          </a:p>
          <a:p>
            <a:r>
              <a:rPr lang="es-MX" dirty="0" smtClean="0"/>
              <a:t>Las condiciones generales de vida de la población rural –mínimo acceso a los servicios, dispersión de patrón de asentamiento y pobreza generalizada </a:t>
            </a:r>
          </a:p>
          <a:p>
            <a:r>
              <a:rPr lang="es-MX" dirty="0" smtClean="0"/>
              <a:t>Procesos de construcción de identidades con un marco de relaciones de género profundamente jerárquicas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624" y="197655"/>
            <a:ext cx="2995295" cy="219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100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+ DATOS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Mujeres y niñas constituyen el 70% de la población mundial que están bajo los umbrales dela pobreza, y sus condiciones de exclusión están directamente relacionadas con la discriminación de género. Las más afectadas son las mujeres y niñas indígenas de zonas rurales.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625" y="3481024"/>
            <a:ext cx="4590415" cy="305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81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+ DATOS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Los casos menos atendidos de violencia contra mujeres indígenas son los de violencia emocional y psicológica, “pues no existe el acto prejudicial; las mujeres buscar la separación y el señor sigue en el domicilio”; mientras que en las cabeceras municipal o distrital no hay psicólogos, y se manda a la víctima a la ciudad; la lejanía, los costos y la falta de adecuación cultural de los servicios se encargan de que esos apoyos no estén al alcance de ellas.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157" y="434879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763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SORPRESAS MUNDIALES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3200" dirty="0" smtClean="0"/>
              <a:t>Según las Naciones Unidas, 750 millones de personas adultas no saben leer ni escribir, de las cuales el 64% son mujeres; y más de 57 millones de niños y niñas no tienen acceso a la escolarización</a:t>
            </a:r>
            <a:r>
              <a:rPr lang="es-MX" dirty="0" smtClean="0"/>
              <a:t>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5847" y="3912663"/>
            <a:ext cx="4298633" cy="239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533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CAUSAS DEL ANALFABETISMO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Actitudes machistas que favorecen la desigualdad y exclusión de mujeres y niñas</a:t>
            </a:r>
          </a:p>
          <a:p>
            <a:r>
              <a:rPr lang="es-MX" dirty="0" smtClean="0"/>
              <a:t>Zonas rurales remotas alejadas de centros educativos</a:t>
            </a:r>
          </a:p>
          <a:p>
            <a:r>
              <a:rPr lang="es-MX" dirty="0" smtClean="0"/>
              <a:t>La pobreza</a:t>
            </a:r>
          </a:p>
          <a:p>
            <a:r>
              <a:rPr lang="es-MX" dirty="0" smtClean="0"/>
              <a:t>Hablar una lengua minoritaria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5639" y="3144519"/>
            <a:ext cx="3713481" cy="371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706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30240" y="365125"/>
            <a:ext cx="5623560" cy="1325563"/>
          </a:xfrm>
        </p:spPr>
        <p:txBody>
          <a:bodyPr/>
          <a:lstStyle/>
          <a:p>
            <a:r>
              <a:rPr lang="es-MX" b="1" dirty="0" smtClean="0"/>
              <a:t>CAMINOS NECESARIOS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52576"/>
            <a:ext cx="11049000" cy="3965575"/>
          </a:xfrm>
        </p:spPr>
        <p:txBody>
          <a:bodyPr/>
          <a:lstStyle/>
          <a:p>
            <a:r>
              <a:rPr lang="es-MX" dirty="0"/>
              <a:t>U</a:t>
            </a:r>
            <a:r>
              <a:rPr lang="es-MX" dirty="0" smtClean="0"/>
              <a:t>rgencia de desarrollar los recursos humanos locales como una estrategia para superar la condición de marginalidad extrema.</a:t>
            </a:r>
          </a:p>
          <a:p>
            <a:r>
              <a:rPr lang="es-MX" dirty="0" smtClean="0"/>
              <a:t>Educar a los hombres indígenas para desmantelar la masculinidad </a:t>
            </a:r>
            <a:r>
              <a:rPr lang="es-MX" dirty="0" err="1" smtClean="0"/>
              <a:t>heteronormativa</a:t>
            </a:r>
            <a:endParaRPr lang="es-MX" dirty="0" smtClean="0"/>
          </a:p>
          <a:p>
            <a:r>
              <a:rPr lang="es-MX" dirty="0" smtClean="0"/>
              <a:t>Trabajar sobre la alfabetización de los pueblos originarios, porque de esta manera se reduce la pobreza, su aumentan las oportunidades económicas, se estimula la autonomía femenina, la consciencia y autoestima, y se vislumbra un proyecto de vida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r="41826"/>
          <a:stretch/>
        </p:blipFill>
        <p:spPr>
          <a:xfrm>
            <a:off x="504507" y="4867277"/>
            <a:ext cx="1446213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319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LAS NORMALES RURALES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388870"/>
            <a:ext cx="10515600" cy="4351338"/>
          </a:xfrm>
        </p:spPr>
        <p:txBody>
          <a:bodyPr/>
          <a:lstStyle/>
          <a:p>
            <a:r>
              <a:rPr lang="es-MX" dirty="0" smtClean="0"/>
              <a:t>Subsisten 15 escuelas normales rurales, una escuela indígena y un centro regional de educación normal</a:t>
            </a:r>
          </a:p>
          <a:p>
            <a:r>
              <a:rPr lang="es-MX" dirty="0" smtClean="0"/>
              <a:t>Se inscribe en cinco ejes del </a:t>
            </a:r>
            <a:r>
              <a:rPr lang="es-MX" dirty="0" err="1" smtClean="0"/>
              <a:t>normalismo</a:t>
            </a:r>
            <a:r>
              <a:rPr lang="es-MX" dirty="0" smtClean="0"/>
              <a:t> rural: académico, productivo (milpas, huertas, granjas), deportivo, cultural y político</a:t>
            </a:r>
          </a:p>
          <a:p>
            <a:r>
              <a:rPr lang="es-MX" dirty="0" smtClean="0"/>
              <a:t>Mantienen los principios de origen: sistema de internado, comedor y becas para ambos sexos de origen campesino y proletariado de escasos recursos</a:t>
            </a:r>
          </a:p>
          <a:p>
            <a:r>
              <a:rPr lang="es-MX" dirty="0" smtClean="0"/>
              <a:t>Con autogobierno de los </a:t>
            </a:r>
            <a:r>
              <a:rPr lang="es-MX" dirty="0" smtClean="0"/>
              <a:t>estudiantes, sujeto a discusión por cuestión de la pandemia y de la recesión económica.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970" y="365124"/>
            <a:ext cx="3613830" cy="202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01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NORMALES </a:t>
            </a:r>
            <a:r>
              <a:rPr lang="es-MX" b="1" dirty="0" smtClean="0"/>
              <a:t>RURALES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000" dirty="0" smtClean="0"/>
              <a:t>Los 17 planteles se encuentra en: El Quinto, sonora; Saucillo, Chihuahua; Aguilera, Durango; San Marcos, Zacatecas; El </a:t>
            </a:r>
            <a:r>
              <a:rPr lang="es-MX" sz="3000" dirty="0" err="1" smtClean="0"/>
              <a:t>Cedral</a:t>
            </a:r>
            <a:r>
              <a:rPr lang="es-MX" sz="3000" dirty="0" smtClean="0"/>
              <a:t>, San Luis Potosí; Cañada Honda, Aguascalientes; </a:t>
            </a:r>
            <a:r>
              <a:rPr lang="es-MX" sz="3000" dirty="0" err="1" smtClean="0"/>
              <a:t>Atequiza</a:t>
            </a:r>
            <a:r>
              <a:rPr lang="es-MX" sz="3000" dirty="0" smtClean="0"/>
              <a:t>, Jalisco; </a:t>
            </a:r>
            <a:r>
              <a:rPr lang="es-MX" sz="3000" dirty="0" err="1" smtClean="0"/>
              <a:t>Tiripetío</a:t>
            </a:r>
            <a:r>
              <a:rPr lang="es-MX" sz="3000" dirty="0" smtClean="0"/>
              <a:t> y </a:t>
            </a:r>
            <a:r>
              <a:rPr lang="es-MX" sz="3000" dirty="0" err="1" smtClean="0"/>
              <a:t>Cherán</a:t>
            </a:r>
            <a:r>
              <a:rPr lang="es-MX" sz="3000" dirty="0" smtClean="0"/>
              <a:t>, Michoacán; </a:t>
            </a:r>
            <a:r>
              <a:rPr lang="es-MX" sz="3000" dirty="0" err="1" smtClean="0"/>
              <a:t>Teteles</a:t>
            </a:r>
            <a:r>
              <a:rPr lang="es-MX" sz="3000" dirty="0" smtClean="0"/>
              <a:t>, Puebla; </a:t>
            </a:r>
            <a:r>
              <a:rPr lang="es-MX" sz="3000" dirty="0" err="1" smtClean="0"/>
              <a:t>Panotla</a:t>
            </a:r>
            <a:r>
              <a:rPr lang="es-MX" sz="3000" dirty="0" smtClean="0"/>
              <a:t>, Tlaxcala; Tenería, Estado de México; </a:t>
            </a:r>
            <a:r>
              <a:rPr lang="es-MX" sz="3000" dirty="0" err="1" smtClean="0"/>
              <a:t>Amilcingo</a:t>
            </a:r>
            <a:r>
              <a:rPr lang="es-MX" sz="3000" dirty="0" smtClean="0"/>
              <a:t>, Morelos; </a:t>
            </a:r>
            <a:r>
              <a:rPr lang="es-MX" sz="3000" dirty="0" err="1" smtClean="0"/>
              <a:t>Ayotzinapa</a:t>
            </a:r>
            <a:r>
              <a:rPr lang="es-MX" sz="3000" dirty="0" smtClean="0"/>
              <a:t>, Guerrero</a:t>
            </a:r>
            <a:r>
              <a:rPr lang="es-MX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┼; </a:t>
            </a:r>
            <a:r>
              <a:rPr lang="es-MX" sz="3000" dirty="0" err="1" smtClean="0">
                <a:cs typeface="Arial" panose="020B0604020202020204" pitchFamily="34" charset="0"/>
              </a:rPr>
              <a:t>Tamazulapam</a:t>
            </a:r>
            <a:r>
              <a:rPr lang="es-MX" sz="3000" dirty="0" smtClean="0">
                <a:cs typeface="Arial" panose="020B0604020202020204" pitchFamily="34" charset="0"/>
              </a:rPr>
              <a:t>, Oaxaca; </a:t>
            </a:r>
            <a:r>
              <a:rPr lang="es-MX" sz="3000" dirty="0" err="1" smtClean="0">
                <a:cs typeface="Arial" panose="020B0604020202020204" pitchFamily="34" charset="0"/>
              </a:rPr>
              <a:t>Mactumactzá</a:t>
            </a:r>
            <a:r>
              <a:rPr lang="es-MX" sz="3000" dirty="0" smtClean="0">
                <a:cs typeface="Arial" panose="020B0604020202020204" pitchFamily="34" charset="0"/>
              </a:rPr>
              <a:t>, Chiapas, y </a:t>
            </a:r>
            <a:r>
              <a:rPr lang="es-MX" sz="3000" dirty="0" err="1" smtClean="0">
                <a:cs typeface="Arial" panose="020B0604020202020204" pitchFamily="34" charset="0"/>
              </a:rPr>
              <a:t>Hecelchakán</a:t>
            </a:r>
            <a:r>
              <a:rPr lang="es-MX" sz="3000" dirty="0" smtClean="0">
                <a:cs typeface="Arial" panose="020B0604020202020204" pitchFamily="34" charset="0"/>
              </a:rPr>
              <a:t>, Campeche</a:t>
            </a:r>
            <a:r>
              <a:rPr lang="es-MX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MX" sz="3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4954" y="4477512"/>
            <a:ext cx="3697605" cy="221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868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CONCLUSIONES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r>
              <a:rPr lang="es-MX" dirty="0" smtClean="0"/>
              <a:t>Las normales rurales son imprescindibles, son fuente de formación de maestros que hacen falta para las comunidades más alejadas</a:t>
            </a:r>
          </a:p>
          <a:p>
            <a:r>
              <a:rPr lang="es-MX" dirty="0" smtClean="0"/>
              <a:t>Impulsar una política que reactive dormitorios y comedores desde la 4T</a:t>
            </a:r>
          </a:p>
          <a:p>
            <a:r>
              <a:rPr lang="es-MX" dirty="0" smtClean="0"/>
              <a:t>Así se impacta al 4 ODS, educación de calidad,  en favor de jóvenes campesinos indígenas y mujeres, niñas y adolescentes indígenas, 5 ODS, igualdad de género; 10 ODS, reducción de las desigualdades; 11 ODS, Ciudades y comunidades sostenibles; 16 ODS, paz, justicia e instituciones sólidas. </a:t>
            </a:r>
          </a:p>
          <a:p>
            <a:r>
              <a:rPr lang="es-MX" dirty="0" smtClean="0"/>
              <a:t>Quedan en el tintero las </a:t>
            </a:r>
            <a:r>
              <a:rPr lang="es-MX" smtClean="0"/>
              <a:t>MNA migrantes…</a:t>
            </a:r>
            <a:endParaRPr lang="es-MX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960" y="111125"/>
            <a:ext cx="34671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6062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Referencias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516127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 smtClean="0">
                <a:hlinkClick r:id="rId2"/>
              </a:rPr>
              <a:t>Envera. Objetivos de desarrollo sostenible. </a:t>
            </a:r>
            <a:r>
              <a:rPr lang="es-MX" dirty="0" smtClean="0">
                <a:hlinkClick r:id="rId3"/>
              </a:rPr>
              <a:t>Agenda 2030: así contribuye Envera a once Objetivos de Desarrollo Sostenible - Envera (grupoenvera.org)</a:t>
            </a:r>
            <a:endParaRPr lang="es-MX" dirty="0" smtClean="0">
              <a:hlinkClick r:id="rId2"/>
            </a:endParaRPr>
          </a:p>
          <a:p>
            <a:pPr marL="0" indent="0">
              <a:buNone/>
            </a:pPr>
            <a:r>
              <a:rPr lang="es-MX" dirty="0" smtClean="0">
                <a:hlinkClick r:id="rId2"/>
              </a:rPr>
              <a:t>Ley General de Acceso de las Mujeres a una Vida Libre de Violencia .Marco Normativo | Instituto Nacional de Desarrollo Social | Gobierno | gob.mx (www.gob.mx)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Ley General para la Igualdad entre mujeres y hombres. </a:t>
            </a:r>
            <a:r>
              <a:rPr lang="es-MX" dirty="0" smtClean="0">
                <a:hlinkClick r:id="rId4"/>
              </a:rPr>
              <a:t>Ley General para la Igualdad entre Mujeres y Hombres (diputados.gob.mx)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Revista Nuestro planeta la Tierra. </a:t>
            </a:r>
            <a:r>
              <a:rPr lang="es-MX" dirty="0" smtClean="0">
                <a:hlinkClick r:id="rId5"/>
              </a:rPr>
              <a:t>Revista / Algunos grupos de nuestro país (conevyt.org.mx)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Violencia contra las mujeres en zonas indígenas en México. (2017). </a:t>
            </a:r>
            <a:r>
              <a:rPr lang="es-MX" dirty="0" smtClean="0">
                <a:hlinkClick r:id="rId6"/>
              </a:rPr>
              <a:t>Violencia de Género Contra Mujeres en Zonas Indígenas en México (www.gob.mx)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La coordinadora de organizaciones para el desarrollo. (2019). </a:t>
            </a:r>
            <a:r>
              <a:rPr lang="es-MX" dirty="0" smtClean="0">
                <a:hlinkClick r:id="rId7"/>
              </a:rPr>
              <a:t>Las niñas y mujeres indígenas son las más desfavorecidas en el acceso a la educación - Coordinadora de Organizaciones para el Desarrollo (coordinadoraongd.org)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9782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EMPODERAMIENTO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Es un proceso por medio del cual las mujeres transitan de cualquier situación de opresión, desigualdad, discriminación, explotación o exclusión a un estadio de conciencia, autodeterminación y autonomía, el cual se manifiesta en el ejercicio del poder democrático que emana del goce pleno de sus derechos y libertades.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648" y="4434169"/>
            <a:ext cx="2767824" cy="187773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845" y="4729956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589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Referencias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Zósimo, C. (201, 18 de octubre). Normales rurales, imprescindibles en un proyecto educativo nacional. </a:t>
            </a:r>
            <a:r>
              <a:rPr lang="es-MX" i="1" dirty="0" err="1" smtClean="0"/>
              <a:t>Contralínea</a:t>
            </a:r>
            <a:r>
              <a:rPr lang="es-MX" i="1" dirty="0" smtClean="0"/>
              <a:t>. </a:t>
            </a:r>
            <a:r>
              <a:rPr lang="es-MX" dirty="0" smtClean="0">
                <a:hlinkClick r:id="rId2"/>
              </a:rPr>
              <a:t>Normales rurales, imprescindibles en un proyecto educativo nacional (contralinea.com.mx)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1739" y="3860800"/>
            <a:ext cx="5220525" cy="2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846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DISCRIMINACIÓN CONTRA LA MUJER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Toda distinción, exclusión o restricción basada en el sexo que tenga por objeto o por resultado menoscabar o anular el reconocimiento, goce o ejercicio por la mujer, independientemente de su estado civil, sobre la base de la igualdad del hombre y la mujer, de los derechos humanos y las libertades fundamentales en las esferas política, económica, social, cultural y civil o en cualquier otra </a:t>
            </a:r>
            <a:r>
              <a:rPr lang="es-MX" dirty="0" smtClean="0"/>
              <a:t>esfera.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9052" y="4153217"/>
            <a:ext cx="1933575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74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PERSPECTIVA DE GÉNERO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Concepto que se refiere a la metodología y los mecanismos que permiten identificar, cuestionar y valorar la discriminación, desigualdad y exclusión de las mujeres, que se pretende justificar con base en las diferencias biológicas entre mujeres y hombres, así como las acciones que deben emprenderse para actuar sobre los factores de género y crear las condiciones de cambio que permitan avanzar en la construcción de la igualdad de </a:t>
            </a:r>
            <a:r>
              <a:rPr lang="es-MX" dirty="0" smtClean="0"/>
              <a:t>género.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6992" y="4197244"/>
            <a:ext cx="3666808" cy="244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584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TRANSVERSALIDAD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Es el proceso que permite garantizar la incorporación de la perspectiva de género con el objetivo de valorar las implicaciones que tiene para las mujeres y los hombres cualquier acción que se programe, tratándose de legislación, políticas públicas, actividades administrativas, económicas y culturales en las instituciones públicas y privadas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4972" y="4175981"/>
            <a:ext cx="3801428" cy="213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373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57755"/>
          </a:xfrm>
        </p:spPr>
        <p:txBody>
          <a:bodyPr>
            <a:normAutofit fontScale="90000"/>
          </a:bodyPr>
          <a:lstStyle/>
          <a:p>
            <a:r>
              <a:rPr lang="es-MX" dirty="0"/>
              <a:t>P</a:t>
            </a:r>
            <a:r>
              <a:rPr lang="es-MX" dirty="0" smtClean="0"/>
              <a:t>rincipios rectores para el acceso de todas las mujeres a una vida libre de violencia que deberán ser observados en la elaboración y ejecución de las políticas públicas federales y locales son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3088639"/>
            <a:ext cx="10515600" cy="3088323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I. La igualdad jurídica entre la mujer y el hombre; II. El respeto a la dignidad humana de las mujeres; III. La no discriminación, y IV. La libertad de las mujeres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5995" y="4014785"/>
            <a:ext cx="1847850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581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0" y="5183586"/>
            <a:ext cx="1661160" cy="165377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EDUCACIÓN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La educación como derecho, como proceso, como desarrollo humano integral.</a:t>
            </a:r>
          </a:p>
          <a:p>
            <a:pPr marL="0" indent="0">
              <a:buNone/>
            </a:pPr>
            <a:r>
              <a:rPr lang="es-MX" dirty="0" smtClean="0"/>
              <a:t>Proceso permanente centrado en el aprendizaje del educando, que contribuye a su desarrollo humano integral y a la transformación de la sociedad; permite la adquisición de conocimientos significativos y la formación integral para la vida de las personas con un sentido de pertenencia social basado en el respeto de la </a:t>
            </a:r>
            <a:r>
              <a:rPr lang="es-MX" dirty="0" smtClean="0"/>
              <a:t>diversidad. Es </a:t>
            </a:r>
            <a:r>
              <a:rPr lang="es-MX" dirty="0" smtClean="0"/>
              <a:t>medio fundamental para la construcción de una sociedad equitativa y </a:t>
            </a:r>
            <a:r>
              <a:rPr lang="es-MX" dirty="0" smtClean="0"/>
              <a:t>solidaria.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52259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COMPOSICIÓN INDÍGENA EN </a:t>
            </a:r>
            <a:endParaRPr lang="es-MX" b="1" dirty="0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552071"/>
              </p:ext>
            </p:extLst>
          </p:nvPr>
        </p:nvGraphicFramePr>
        <p:xfrm>
          <a:off x="670560" y="2223346"/>
          <a:ext cx="10830560" cy="3445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30560"/>
              </a:tblGrid>
              <a:tr h="344593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Marcador de contenido 9"/>
          <p:cNvSpPr>
            <a:spLocks noGrp="1"/>
          </p:cNvSpPr>
          <p:nvPr>
            <p:ph idx="1"/>
          </p:nvPr>
        </p:nvSpPr>
        <p:spPr>
          <a:xfrm>
            <a:off x="838200" y="1575350"/>
            <a:ext cx="10515600" cy="49676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err="1" smtClean="0"/>
              <a:t>Pluriétnica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Multicultural</a:t>
            </a:r>
          </a:p>
          <a:p>
            <a:pPr marL="0" indent="0">
              <a:buNone/>
            </a:pPr>
            <a:r>
              <a:rPr lang="es-MX" dirty="0" smtClean="0"/>
              <a:t>Etnias en México: amuzgo, </a:t>
            </a:r>
            <a:r>
              <a:rPr lang="es-MX" dirty="0" err="1" smtClean="0"/>
              <a:t>cochimí</a:t>
            </a:r>
            <a:r>
              <a:rPr lang="es-MX" dirty="0" smtClean="0"/>
              <a:t>, </a:t>
            </a:r>
            <a:r>
              <a:rPr lang="es-MX" dirty="0" err="1" smtClean="0"/>
              <a:t>cora</a:t>
            </a:r>
            <a:r>
              <a:rPr lang="es-MX" dirty="0" smtClean="0"/>
              <a:t>, </a:t>
            </a:r>
            <a:r>
              <a:rPr lang="es-MX" dirty="0" err="1" smtClean="0"/>
              <a:t>cucapá</a:t>
            </a:r>
            <a:r>
              <a:rPr lang="es-MX" dirty="0" smtClean="0"/>
              <a:t>, </a:t>
            </a:r>
            <a:r>
              <a:rPr lang="es-MX" dirty="0" err="1" smtClean="0"/>
              <a:t>cuicateco</a:t>
            </a:r>
            <a:r>
              <a:rPr lang="es-MX" dirty="0" smtClean="0"/>
              <a:t>, chatino, chichimeco, </a:t>
            </a:r>
            <a:r>
              <a:rPr lang="es-MX" dirty="0" err="1" smtClean="0"/>
              <a:t>chinanteco</a:t>
            </a:r>
            <a:r>
              <a:rPr lang="es-MX" dirty="0" smtClean="0"/>
              <a:t>, chocho-</a:t>
            </a:r>
            <a:r>
              <a:rPr lang="es-MX" dirty="0" err="1" smtClean="0"/>
              <a:t>popolca</a:t>
            </a:r>
            <a:r>
              <a:rPr lang="es-MX" dirty="0" smtClean="0"/>
              <a:t>, chol, </a:t>
            </a:r>
            <a:r>
              <a:rPr lang="es-MX" dirty="0" err="1" smtClean="0"/>
              <a:t>chontyal</a:t>
            </a:r>
            <a:r>
              <a:rPr lang="es-MX" dirty="0" smtClean="0"/>
              <a:t> de Tabasco, chontal de Oaxaca, </a:t>
            </a:r>
            <a:r>
              <a:rPr lang="es-MX" dirty="0" err="1" smtClean="0"/>
              <a:t>chuj</a:t>
            </a:r>
            <a:r>
              <a:rPr lang="es-MX" dirty="0" smtClean="0"/>
              <a:t>, </a:t>
            </a:r>
            <a:r>
              <a:rPr lang="es-MX" dirty="0" err="1" smtClean="0"/>
              <a:t>guarijio</a:t>
            </a:r>
            <a:r>
              <a:rPr lang="es-MX" dirty="0" smtClean="0"/>
              <a:t>, huasteco, </a:t>
            </a:r>
            <a:r>
              <a:rPr lang="es-MX" dirty="0" err="1" smtClean="0"/>
              <a:t>huave</a:t>
            </a:r>
            <a:r>
              <a:rPr lang="es-MX" dirty="0" smtClean="0"/>
              <a:t>, huichol, </a:t>
            </a:r>
            <a:r>
              <a:rPr lang="es-MX" dirty="0" err="1" smtClean="0"/>
              <a:t>ixcateco</a:t>
            </a:r>
            <a:r>
              <a:rPr lang="es-MX" dirty="0" smtClean="0"/>
              <a:t>, </a:t>
            </a:r>
            <a:r>
              <a:rPr lang="es-MX" dirty="0" err="1" smtClean="0"/>
              <a:t>jacalteco</a:t>
            </a:r>
            <a:r>
              <a:rPr lang="es-MX" dirty="0" smtClean="0"/>
              <a:t>, </a:t>
            </a:r>
            <a:r>
              <a:rPr lang="es-MX" dirty="0" err="1" smtClean="0"/>
              <a:t>kikapú</a:t>
            </a:r>
            <a:r>
              <a:rPr lang="es-MX" dirty="0" smtClean="0"/>
              <a:t>, </a:t>
            </a:r>
            <a:r>
              <a:rPr lang="es-MX" dirty="0" err="1" smtClean="0"/>
              <a:t>kiliwa</a:t>
            </a:r>
            <a:r>
              <a:rPr lang="es-MX" dirty="0" smtClean="0"/>
              <a:t>, lacandón, mame, </a:t>
            </a:r>
            <a:r>
              <a:rPr lang="es-MX" dirty="0" err="1" smtClean="0"/>
              <a:t>matlaltzinca</a:t>
            </a:r>
            <a:r>
              <a:rPr lang="es-MX" dirty="0" smtClean="0"/>
              <a:t>, maya peninsular, mayo, mazahua, mazateco, mixe, mixteco, nahua, </a:t>
            </a:r>
            <a:r>
              <a:rPr lang="es-MX" dirty="0" err="1" smtClean="0"/>
              <a:t>ocuilteco</a:t>
            </a:r>
            <a:r>
              <a:rPr lang="es-MX" dirty="0" smtClean="0"/>
              <a:t>, otomí, </a:t>
            </a:r>
            <a:r>
              <a:rPr lang="es-MX" dirty="0" err="1" smtClean="0"/>
              <a:t>paipai</a:t>
            </a:r>
            <a:r>
              <a:rPr lang="es-MX" dirty="0" smtClean="0"/>
              <a:t>, </a:t>
            </a:r>
            <a:r>
              <a:rPr lang="es-MX" dirty="0" err="1" smtClean="0"/>
              <a:t>pápago</a:t>
            </a:r>
            <a:r>
              <a:rPr lang="es-MX" dirty="0" smtClean="0"/>
              <a:t>, </a:t>
            </a:r>
            <a:r>
              <a:rPr lang="es-MX" dirty="0" err="1" smtClean="0"/>
              <a:t>pima</a:t>
            </a:r>
            <a:r>
              <a:rPr lang="es-MX" dirty="0" smtClean="0"/>
              <a:t> alto, </a:t>
            </a:r>
            <a:r>
              <a:rPr lang="es-MX" dirty="0" err="1" smtClean="0"/>
              <a:t>pima</a:t>
            </a:r>
            <a:r>
              <a:rPr lang="es-MX" dirty="0" smtClean="0"/>
              <a:t> bajo, </a:t>
            </a:r>
            <a:r>
              <a:rPr lang="es-MX" dirty="0" err="1" smtClean="0"/>
              <a:t>popoluca</a:t>
            </a:r>
            <a:r>
              <a:rPr lang="es-MX" dirty="0" smtClean="0"/>
              <a:t>, purépecha, </a:t>
            </a:r>
            <a:r>
              <a:rPr lang="es-MX" dirty="0" err="1" smtClean="0"/>
              <a:t>seri</a:t>
            </a:r>
            <a:r>
              <a:rPr lang="es-MX" dirty="0" smtClean="0"/>
              <a:t>, tarahumara, </a:t>
            </a:r>
            <a:r>
              <a:rPr lang="es-MX" dirty="0" err="1" smtClean="0"/>
              <a:t>tepehua</a:t>
            </a:r>
            <a:r>
              <a:rPr lang="es-MX" dirty="0" smtClean="0"/>
              <a:t>,, tepehuano, </a:t>
            </a:r>
            <a:r>
              <a:rPr lang="es-MX" dirty="0" err="1" smtClean="0"/>
              <a:t>tlapaneco</a:t>
            </a:r>
            <a:r>
              <a:rPr lang="es-MX" dirty="0" smtClean="0"/>
              <a:t>, tojolabal, </a:t>
            </a:r>
            <a:r>
              <a:rPr lang="es-MX" dirty="0" err="1" smtClean="0"/>
              <a:t>totoanaco</a:t>
            </a:r>
            <a:r>
              <a:rPr lang="es-MX" dirty="0" smtClean="0"/>
              <a:t>, trique, </a:t>
            </a:r>
            <a:r>
              <a:rPr lang="es-MX" dirty="0" err="1" smtClean="0"/>
              <a:t>tzeltzal</a:t>
            </a:r>
            <a:r>
              <a:rPr lang="es-MX" dirty="0" smtClean="0"/>
              <a:t>, tzotzil, yaqui, </a:t>
            </a:r>
            <a:r>
              <a:rPr lang="es-MX" dirty="0" err="1" smtClean="0"/>
              <a:t>zapotecoy</a:t>
            </a:r>
            <a:r>
              <a:rPr lang="es-MX" dirty="0" smtClean="0"/>
              <a:t> zoque. 56 etnias en total. </a:t>
            </a:r>
          </a:p>
          <a:p>
            <a:pPr marL="0" indent="0">
              <a:buNone/>
            </a:pPr>
            <a:r>
              <a:rPr lang="es-MX" dirty="0" smtClean="0"/>
              <a:t>Las mujeres indígenas son las más violentadas entre las violentadas (Agenda Política, CONAMI</a:t>
            </a:r>
            <a:r>
              <a:rPr lang="es-MX" dirty="0" smtClean="0"/>
              <a:t>).</a:t>
            </a:r>
            <a:endParaRPr lang="es-MX" dirty="0" smtClean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2240" y="365125"/>
            <a:ext cx="1941830" cy="121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662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REALIDADES DE VIOLENCIA DE GÉNERO EN COMUNIDADES INDÍGENAS</a:t>
            </a:r>
            <a:endParaRPr lang="es-MX" b="1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Naturalización de la violencia</a:t>
            </a:r>
          </a:p>
          <a:p>
            <a:pPr marL="0" indent="0">
              <a:buNone/>
            </a:pPr>
            <a:r>
              <a:rPr lang="es-MX" dirty="0" smtClean="0"/>
              <a:t>Re-victimización estructural </a:t>
            </a:r>
          </a:p>
          <a:p>
            <a:pPr marL="0" indent="0">
              <a:buNone/>
            </a:pPr>
            <a:r>
              <a:rPr lang="es-MX" dirty="0" smtClean="0"/>
              <a:t>Datos del 2017 arrojados por la ENDIREH, muestran que:</a:t>
            </a:r>
          </a:p>
          <a:p>
            <a:pPr marL="0" indent="0">
              <a:buNone/>
            </a:pPr>
            <a:r>
              <a:rPr lang="es-MX" dirty="0" smtClean="0"/>
              <a:t>19.1% de mujeres indígenas fueron víctimas de violencia escolar (discriminación, violencia emocional, física y sexual experimentadas en los centros educativos a los que asistía o había asistido la entrevistada a lo largo de su vida).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752" y="4528502"/>
            <a:ext cx="3164721" cy="210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887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1452</Words>
  <Application>Microsoft Office PowerPoint</Application>
  <PresentationFormat>Panorámica</PresentationFormat>
  <Paragraphs>68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Tema de Office</vt:lpstr>
      <vt:lpstr>Educación y empoderamiento de mujeres, niñas y adolescentes en contextos sociales de vulnerabilidad</vt:lpstr>
      <vt:lpstr>EMPODERAMIENTO</vt:lpstr>
      <vt:lpstr>DISCRIMINACIÓN CONTRA LA MUJER</vt:lpstr>
      <vt:lpstr>PERSPECTIVA DE GÉNERO</vt:lpstr>
      <vt:lpstr>TRANSVERSALIDAD</vt:lpstr>
      <vt:lpstr>Principios rectores para el acceso de todas las mujeres a una vida libre de violencia que deberán ser observados en la elaboración y ejecución de las políticas públicas federales y locales son</vt:lpstr>
      <vt:lpstr>EDUCACIÓN</vt:lpstr>
      <vt:lpstr>COMPOSICIÓN INDÍGENA EN </vt:lpstr>
      <vt:lpstr>REALIDADES DE VIOLENCIA DE GÉNERO EN COMUNIDADES INDÍGENAS</vt:lpstr>
      <vt:lpstr>Datos</vt:lpstr>
      <vt:lpstr>+ DATOS</vt:lpstr>
      <vt:lpstr>+ DATOS</vt:lpstr>
      <vt:lpstr>SORPRESAS MUNDIALES</vt:lpstr>
      <vt:lpstr>CAUSAS DEL ANALFABETISMO</vt:lpstr>
      <vt:lpstr>CAMINOS NECESARIOS</vt:lpstr>
      <vt:lpstr>LAS NORMALES RURALES</vt:lpstr>
      <vt:lpstr>NORMALES RURALES</vt:lpstr>
      <vt:lpstr>CONCLUSIONES</vt:lpstr>
      <vt:lpstr>Referencias</vt:lpstr>
      <vt:lpstr>Referencias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Educación y empoderamiento de mujeres, niñas y adolescentes en contextos sociales de vulnerabilidad</dc:title>
  <dc:creator>Dra. Leonor</dc:creator>
  <cp:lastModifiedBy>Dra. Leonor</cp:lastModifiedBy>
  <cp:revision>15</cp:revision>
  <dcterms:created xsi:type="dcterms:W3CDTF">2022-06-22T22:42:47Z</dcterms:created>
  <dcterms:modified xsi:type="dcterms:W3CDTF">2022-06-27T23:08:39Z</dcterms:modified>
</cp:coreProperties>
</file>