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9" r:id="rId3"/>
    <p:sldId id="277" r:id="rId4"/>
    <p:sldId id="262" r:id="rId5"/>
    <p:sldId id="269" r:id="rId6"/>
    <p:sldId id="268" r:id="rId7"/>
    <p:sldId id="282" r:id="rId8"/>
    <p:sldId id="266" r:id="rId9"/>
    <p:sldId id="267" r:id="rId10"/>
    <p:sldId id="264" r:id="rId11"/>
    <p:sldId id="265" r:id="rId12"/>
    <p:sldId id="273" r:id="rId13"/>
    <p:sldId id="275" r:id="rId14"/>
    <p:sldId id="276" r:id="rId15"/>
    <p:sldId id="280" r:id="rId16"/>
    <p:sldId id="281" r:id="rId17"/>
    <p:sldId id="283" r:id="rId18"/>
    <p:sldId id="284" r:id="rId19"/>
    <p:sldId id="274" r:id="rId20"/>
    <p:sldId id="285" r:id="rId2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1" d="100"/>
          <a:sy n="61" d="100"/>
        </p:scale>
        <p:origin x="102" y="12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858A82-91EA-45BA-8C95-6986A09B15CD}" type="doc">
      <dgm:prSet loTypeId="urn:microsoft.com/office/officeart/2005/8/layout/cycle2" loCatId="cycle" qsTypeId="urn:microsoft.com/office/officeart/2005/8/quickstyle/simple3" qsCatId="simple" csTypeId="urn:microsoft.com/office/officeart/2005/8/colors/accent1_2" csCatId="accent1" phldr="1"/>
      <dgm:spPr/>
      <dgm:t>
        <a:bodyPr/>
        <a:lstStyle/>
        <a:p>
          <a:endParaRPr lang="es-MX"/>
        </a:p>
      </dgm:t>
    </dgm:pt>
    <dgm:pt modelId="{5AB8EAED-E1C1-4B26-8984-CC5D708825D6}">
      <dgm:prSet/>
      <dgm:spPr>
        <a:solidFill>
          <a:srgbClr val="FFC000"/>
        </a:solidFill>
      </dgm:spPr>
      <dgm:t>
        <a:bodyPr/>
        <a:lstStyle/>
        <a:p>
          <a:pPr rtl="0"/>
          <a:r>
            <a:rPr lang="es-MX" dirty="0" smtClean="0"/>
            <a:t>Piensan que de ellas depende el funcionamiento de la pareja y de la familia, convicción que se traduce en un comportamiento sumiso, dócil en exceso, que entorpece la recuperación posterior.</a:t>
          </a:r>
          <a:endParaRPr lang="es-MX" dirty="0"/>
        </a:p>
      </dgm:t>
    </dgm:pt>
    <dgm:pt modelId="{C3DEB286-E006-43C1-A2D2-ADC56004C93A}" type="parTrans" cxnId="{DD7922FF-2558-4857-8283-9AD4523AC4F7}">
      <dgm:prSet/>
      <dgm:spPr/>
      <dgm:t>
        <a:bodyPr/>
        <a:lstStyle/>
        <a:p>
          <a:endParaRPr lang="es-MX"/>
        </a:p>
      </dgm:t>
    </dgm:pt>
    <dgm:pt modelId="{E894DE84-4B7D-45C1-B6A4-9CD20B845EB4}" type="sibTrans" cxnId="{DD7922FF-2558-4857-8283-9AD4523AC4F7}">
      <dgm:prSet/>
      <dgm:spPr/>
      <dgm:t>
        <a:bodyPr/>
        <a:lstStyle/>
        <a:p>
          <a:endParaRPr lang="es-MX"/>
        </a:p>
      </dgm:t>
    </dgm:pt>
    <dgm:pt modelId="{64669CF2-1D46-406C-8EC7-D1FEEB5D2CB3}" type="pres">
      <dgm:prSet presAssocID="{EC858A82-91EA-45BA-8C95-6986A09B15CD}" presName="cycle" presStyleCnt="0">
        <dgm:presLayoutVars>
          <dgm:dir/>
          <dgm:resizeHandles val="exact"/>
        </dgm:presLayoutVars>
      </dgm:prSet>
      <dgm:spPr/>
      <dgm:t>
        <a:bodyPr/>
        <a:lstStyle/>
        <a:p>
          <a:endParaRPr lang="es-MX"/>
        </a:p>
      </dgm:t>
    </dgm:pt>
    <dgm:pt modelId="{7EAB9B31-44AB-4B5C-8F29-8D80DD777F3C}" type="pres">
      <dgm:prSet presAssocID="{5AB8EAED-E1C1-4B26-8984-CC5D708825D6}" presName="node" presStyleLbl="node1" presStyleIdx="0" presStyleCnt="1">
        <dgm:presLayoutVars>
          <dgm:bulletEnabled val="1"/>
        </dgm:presLayoutVars>
      </dgm:prSet>
      <dgm:spPr/>
      <dgm:t>
        <a:bodyPr/>
        <a:lstStyle/>
        <a:p>
          <a:endParaRPr lang="es-MX"/>
        </a:p>
      </dgm:t>
    </dgm:pt>
  </dgm:ptLst>
  <dgm:cxnLst>
    <dgm:cxn modelId="{DD7922FF-2558-4857-8283-9AD4523AC4F7}" srcId="{EC858A82-91EA-45BA-8C95-6986A09B15CD}" destId="{5AB8EAED-E1C1-4B26-8984-CC5D708825D6}" srcOrd="0" destOrd="0" parTransId="{C3DEB286-E006-43C1-A2D2-ADC56004C93A}" sibTransId="{E894DE84-4B7D-45C1-B6A4-9CD20B845EB4}"/>
    <dgm:cxn modelId="{B83C7F33-D91D-4654-8AB0-093A40F98CE3}" type="presOf" srcId="{EC858A82-91EA-45BA-8C95-6986A09B15CD}" destId="{64669CF2-1D46-406C-8EC7-D1FEEB5D2CB3}" srcOrd="0" destOrd="0" presId="urn:microsoft.com/office/officeart/2005/8/layout/cycle2"/>
    <dgm:cxn modelId="{422B434C-2C06-4176-A7A1-5E039BBD0FFB}" type="presOf" srcId="{5AB8EAED-E1C1-4B26-8984-CC5D708825D6}" destId="{7EAB9B31-44AB-4B5C-8F29-8D80DD777F3C}" srcOrd="0" destOrd="0" presId="urn:microsoft.com/office/officeart/2005/8/layout/cycle2"/>
    <dgm:cxn modelId="{BBAAC950-0D4E-4288-82DC-A44FC680E2BC}" type="presParOf" srcId="{64669CF2-1D46-406C-8EC7-D1FEEB5D2CB3}" destId="{7EAB9B31-44AB-4B5C-8F29-8D80DD777F3C}"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51CD0097-6FD5-42AE-A7A3-670C5757DE5B}" type="datetimeFigureOut">
              <a:rPr lang="es-MX" smtClean="0"/>
              <a:t>15/08/2022</a:t>
            </a:fld>
            <a:endParaRPr lang="es-MX"/>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s-MX"/>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DF2A422C-F4DC-4A98-B5FA-A01BAF11FC5A}" type="slidenum">
              <a:rPr lang="es-MX" smtClean="0"/>
              <a:t>‹Nº›</a:t>
            </a:fld>
            <a:endParaRPr lang="es-MX"/>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23236633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1CD0097-6FD5-42AE-A7A3-670C5757DE5B}" type="datetimeFigureOut">
              <a:rPr lang="es-MX" smtClean="0"/>
              <a:t>15/08/2022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F2A422C-F4DC-4A98-B5FA-A01BAF11FC5A}" type="slidenum">
              <a:rPr lang="es-MX" smtClean="0"/>
              <a:t>‹Nº›</a:t>
            </a:fld>
            <a:endParaRPr lang="es-MX"/>
          </a:p>
        </p:txBody>
      </p:sp>
    </p:spTree>
    <p:extLst>
      <p:ext uri="{BB962C8B-B14F-4D97-AF65-F5344CB8AC3E}">
        <p14:creationId xmlns:p14="http://schemas.microsoft.com/office/powerpoint/2010/main" val="3211917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1CD0097-6FD5-42AE-A7A3-670C5757DE5B}" type="datetimeFigureOut">
              <a:rPr lang="es-MX" smtClean="0"/>
              <a:t>15/08/2022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F2A422C-F4DC-4A98-B5FA-A01BAF11FC5A}" type="slidenum">
              <a:rPr lang="es-MX" smtClean="0"/>
              <a:t>‹Nº›</a:t>
            </a:fld>
            <a:endParaRPr lang="es-MX"/>
          </a:p>
        </p:txBody>
      </p:sp>
    </p:spTree>
    <p:extLst>
      <p:ext uri="{BB962C8B-B14F-4D97-AF65-F5344CB8AC3E}">
        <p14:creationId xmlns:p14="http://schemas.microsoft.com/office/powerpoint/2010/main" val="643886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1CD0097-6FD5-42AE-A7A3-670C5757DE5B}" type="datetimeFigureOut">
              <a:rPr lang="es-MX" smtClean="0"/>
              <a:t>15/08/2022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F2A422C-F4DC-4A98-B5FA-A01BAF11FC5A}" type="slidenum">
              <a:rPr lang="es-MX" smtClean="0"/>
              <a:t>‹Nº›</a:t>
            </a:fld>
            <a:endParaRPr lang="es-MX"/>
          </a:p>
        </p:txBody>
      </p:sp>
    </p:spTree>
    <p:extLst>
      <p:ext uri="{BB962C8B-B14F-4D97-AF65-F5344CB8AC3E}">
        <p14:creationId xmlns:p14="http://schemas.microsoft.com/office/powerpoint/2010/main" val="872287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51CD0097-6FD5-42AE-A7A3-670C5757DE5B}" type="datetimeFigureOut">
              <a:rPr lang="es-MX" smtClean="0"/>
              <a:t>15/08/2022</a:t>
            </a:fld>
            <a:endParaRPr lang="es-MX"/>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s-MX"/>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DF2A422C-F4DC-4A98-B5FA-A01BAF11FC5A}" type="slidenum">
              <a:rPr lang="es-MX" smtClean="0"/>
              <a:t>‹Nº›</a:t>
            </a:fld>
            <a:endParaRPr lang="es-MX"/>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62864857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1CD0097-6FD5-42AE-A7A3-670C5757DE5B}" type="datetimeFigureOut">
              <a:rPr lang="es-MX" smtClean="0"/>
              <a:t>15/08/2022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F2A422C-F4DC-4A98-B5FA-A01BAF11FC5A}" type="slidenum">
              <a:rPr lang="es-MX" smtClean="0"/>
              <a:t>‹Nº›</a:t>
            </a:fld>
            <a:endParaRPr lang="es-MX"/>
          </a:p>
        </p:txBody>
      </p:sp>
    </p:spTree>
    <p:extLst>
      <p:ext uri="{BB962C8B-B14F-4D97-AF65-F5344CB8AC3E}">
        <p14:creationId xmlns:p14="http://schemas.microsoft.com/office/powerpoint/2010/main" val="680662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1CD0097-6FD5-42AE-A7A3-670C5757DE5B}" type="datetimeFigureOut">
              <a:rPr lang="es-MX" smtClean="0"/>
              <a:t>15/08/2022</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DF2A422C-F4DC-4A98-B5FA-A01BAF11FC5A}" type="slidenum">
              <a:rPr lang="es-MX" smtClean="0"/>
              <a:t>‹Nº›</a:t>
            </a:fld>
            <a:endParaRPr lang="es-MX"/>
          </a:p>
        </p:txBody>
      </p:sp>
    </p:spTree>
    <p:extLst>
      <p:ext uri="{BB962C8B-B14F-4D97-AF65-F5344CB8AC3E}">
        <p14:creationId xmlns:p14="http://schemas.microsoft.com/office/powerpoint/2010/main" val="332794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51CD0097-6FD5-42AE-A7A3-670C5757DE5B}" type="datetimeFigureOut">
              <a:rPr lang="es-MX" smtClean="0"/>
              <a:t>15/08/2022</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DF2A422C-F4DC-4A98-B5FA-A01BAF11FC5A}" type="slidenum">
              <a:rPr lang="es-MX" smtClean="0"/>
              <a:t>‹Nº›</a:t>
            </a:fld>
            <a:endParaRPr lang="es-MX"/>
          </a:p>
        </p:txBody>
      </p:sp>
    </p:spTree>
    <p:extLst>
      <p:ext uri="{BB962C8B-B14F-4D97-AF65-F5344CB8AC3E}">
        <p14:creationId xmlns:p14="http://schemas.microsoft.com/office/powerpoint/2010/main" val="4274303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CD0097-6FD5-42AE-A7A3-670C5757DE5B}" type="datetimeFigureOut">
              <a:rPr lang="es-MX" smtClean="0"/>
              <a:t>15/08/2022</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DF2A422C-F4DC-4A98-B5FA-A01BAF11FC5A}" type="slidenum">
              <a:rPr lang="es-MX" smtClean="0"/>
              <a:t>‹Nº›</a:t>
            </a:fld>
            <a:endParaRPr lang="es-MX"/>
          </a:p>
        </p:txBody>
      </p:sp>
    </p:spTree>
    <p:extLst>
      <p:ext uri="{BB962C8B-B14F-4D97-AF65-F5344CB8AC3E}">
        <p14:creationId xmlns:p14="http://schemas.microsoft.com/office/powerpoint/2010/main" val="3614609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51CD0097-6FD5-42AE-A7A3-670C5757DE5B}" type="datetimeFigureOut">
              <a:rPr lang="es-MX" smtClean="0"/>
              <a:t>15/08/2022</a:t>
            </a:fld>
            <a:endParaRPr lang="es-MX"/>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s-MX"/>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F2A422C-F4DC-4A98-B5FA-A01BAF11FC5A}" type="slidenum">
              <a:rPr lang="es-MX" smtClean="0"/>
              <a:t>‹Nº›</a:t>
            </a:fld>
            <a:endParaRPr lang="es-MX"/>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8292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51CD0097-6FD5-42AE-A7A3-670C5757DE5B}" type="datetimeFigureOut">
              <a:rPr lang="es-MX" smtClean="0"/>
              <a:t>15/08/2022</a:t>
            </a:fld>
            <a:endParaRPr lang="es-MX"/>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s-MX"/>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F2A422C-F4DC-4A98-B5FA-A01BAF11FC5A}" type="slidenum">
              <a:rPr lang="es-MX" smtClean="0"/>
              <a:t>‹Nº›</a:t>
            </a:fld>
            <a:endParaRPr lang="es-MX"/>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145518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51CD0097-6FD5-42AE-A7A3-670C5757DE5B}" type="datetimeFigureOut">
              <a:rPr lang="es-MX" smtClean="0"/>
              <a:t>15/08/2022</a:t>
            </a:fld>
            <a:endParaRPr lang="es-MX"/>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s-MX"/>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DF2A422C-F4DC-4A98-B5FA-A01BAF11FC5A}" type="slidenum">
              <a:rPr lang="es-MX" smtClean="0"/>
              <a:t>‹Nº›</a:t>
            </a:fld>
            <a:endParaRPr lang="es-MX"/>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0745963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915128" y="1259259"/>
            <a:ext cx="8361229" cy="2627421"/>
          </a:xfrm>
        </p:spPr>
        <p:txBody>
          <a:bodyPr/>
          <a:lstStyle/>
          <a:p>
            <a:r>
              <a:rPr lang="es-MX" sz="6000" b="1" dirty="0" smtClean="0"/>
              <a:t/>
            </a:r>
            <a:br>
              <a:rPr lang="es-MX" sz="6000" b="1" dirty="0" smtClean="0"/>
            </a:br>
            <a:r>
              <a:rPr lang="es-MX" sz="6000" b="1" dirty="0"/>
              <a:t/>
            </a:r>
            <a:br>
              <a:rPr lang="es-MX" sz="6000" b="1" dirty="0"/>
            </a:br>
            <a:r>
              <a:rPr lang="es-MX" sz="6000" b="1" dirty="0" smtClean="0"/>
              <a:t/>
            </a:r>
            <a:br>
              <a:rPr lang="es-MX" sz="6000" b="1" dirty="0" smtClean="0"/>
            </a:br>
            <a:r>
              <a:rPr lang="es-MX" sz="6000" b="1" dirty="0"/>
              <a:t/>
            </a:r>
            <a:br>
              <a:rPr lang="es-MX" sz="6000" b="1" dirty="0"/>
            </a:br>
            <a:r>
              <a:rPr lang="es-MX" sz="4400" b="1" dirty="0" smtClean="0">
                <a:solidFill>
                  <a:schemeClr val="tx1"/>
                </a:solidFill>
              </a:rPr>
              <a:t>DERECHOS HUMANOS Y </a:t>
            </a:r>
            <a:br>
              <a:rPr lang="es-MX" sz="4400" b="1" dirty="0" smtClean="0">
                <a:solidFill>
                  <a:schemeClr val="tx1"/>
                </a:solidFill>
              </a:rPr>
            </a:br>
            <a:r>
              <a:rPr lang="es-MX" sz="4400" b="1" dirty="0" smtClean="0">
                <a:solidFill>
                  <a:schemeClr val="tx1"/>
                </a:solidFill>
              </a:rPr>
              <a:t>VIOLENCIA DE GÉNERO</a:t>
            </a:r>
            <a:endParaRPr lang="es-MX" sz="4400" b="1" dirty="0">
              <a:solidFill>
                <a:schemeClr val="tx1"/>
              </a:solidFill>
            </a:endParaRPr>
          </a:p>
        </p:txBody>
      </p:sp>
      <p:sp>
        <p:nvSpPr>
          <p:cNvPr id="3" name="Subtítulo 2"/>
          <p:cNvSpPr>
            <a:spLocks noGrp="1"/>
          </p:cNvSpPr>
          <p:nvPr>
            <p:ph type="subTitle" idx="1"/>
          </p:nvPr>
        </p:nvSpPr>
        <p:spPr>
          <a:xfrm>
            <a:off x="2922467" y="4163278"/>
            <a:ext cx="6831673" cy="1155032"/>
          </a:xfrm>
        </p:spPr>
        <p:txBody>
          <a:bodyPr>
            <a:normAutofit fontScale="92500" lnSpcReduction="10000"/>
          </a:bodyPr>
          <a:lstStyle/>
          <a:p>
            <a:r>
              <a:rPr lang="es-MX" b="1" dirty="0" smtClean="0">
                <a:solidFill>
                  <a:schemeClr val="tx1"/>
                </a:solidFill>
              </a:rPr>
              <a:t>Dra. Adelaida Rojas García</a:t>
            </a:r>
          </a:p>
          <a:p>
            <a:r>
              <a:rPr lang="es-MX" b="1" dirty="0" smtClean="0">
                <a:solidFill>
                  <a:schemeClr val="tx1"/>
                </a:solidFill>
              </a:rPr>
              <a:t>Dra. Leonor Delgadillo </a:t>
            </a:r>
            <a:r>
              <a:rPr lang="es-MX" b="1" dirty="0" smtClean="0">
                <a:solidFill>
                  <a:schemeClr val="tx1"/>
                </a:solidFill>
              </a:rPr>
              <a:t>Guzmán </a:t>
            </a:r>
          </a:p>
          <a:p>
            <a:r>
              <a:rPr lang="es-MX" b="1" dirty="0">
                <a:solidFill>
                  <a:schemeClr val="tx1"/>
                </a:solidFill>
              </a:rPr>
              <a:t> </a:t>
            </a:r>
            <a:r>
              <a:rPr lang="es-MX" b="1" dirty="0" smtClean="0">
                <a:solidFill>
                  <a:schemeClr val="tx1"/>
                </a:solidFill>
              </a:rPr>
              <a:t>                                                                    abril 2019</a:t>
            </a:r>
            <a:endParaRPr lang="es-MX" b="1" dirty="0">
              <a:solidFill>
                <a:schemeClr val="tx1"/>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8889" y="1299159"/>
            <a:ext cx="1030956" cy="910678"/>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43478" y="1259259"/>
            <a:ext cx="1021325" cy="919192"/>
          </a:xfrm>
          <a:prstGeom prst="rect">
            <a:avLst/>
          </a:prstGeom>
        </p:spPr>
      </p:pic>
      <p:pic>
        <p:nvPicPr>
          <p:cNvPr id="6" name="Imagen 5"/>
          <p:cNvPicPr>
            <a:picLocks noChangeAspect="1"/>
          </p:cNvPicPr>
          <p:nvPr/>
        </p:nvPicPr>
        <p:blipFill>
          <a:blip r:embed="rId4"/>
          <a:stretch>
            <a:fillRect/>
          </a:stretch>
        </p:blipFill>
        <p:spPr>
          <a:xfrm>
            <a:off x="5831525" y="1299159"/>
            <a:ext cx="1013555" cy="1057763"/>
          </a:xfrm>
          <a:prstGeom prst="rect">
            <a:avLst/>
          </a:prstGeom>
        </p:spPr>
      </p:pic>
    </p:spTree>
    <p:extLst>
      <p:ext uri="{BB962C8B-B14F-4D97-AF65-F5344CB8AC3E}">
        <p14:creationId xmlns:p14="http://schemas.microsoft.com/office/powerpoint/2010/main" val="29434531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9601200" cy="865909"/>
          </a:xfrm>
        </p:spPr>
        <p:txBody>
          <a:bodyPr>
            <a:normAutofit/>
          </a:bodyPr>
          <a:lstStyle/>
          <a:p>
            <a:r>
              <a:rPr lang="es-MX" sz="3600" b="1" dirty="0">
                <a:solidFill>
                  <a:schemeClr val="tx1"/>
                </a:solidFill>
              </a:rPr>
              <a:t>El síndrome de la mujer maltratada</a:t>
            </a:r>
          </a:p>
        </p:txBody>
      </p:sp>
      <p:sp>
        <p:nvSpPr>
          <p:cNvPr id="3" name="Marcador de contenido 2"/>
          <p:cNvSpPr>
            <a:spLocks noGrp="1"/>
          </p:cNvSpPr>
          <p:nvPr>
            <p:ph idx="1"/>
          </p:nvPr>
        </p:nvSpPr>
        <p:spPr>
          <a:xfrm>
            <a:off x="838200" y="1825625"/>
            <a:ext cx="8278091" cy="4351338"/>
          </a:xfrm>
        </p:spPr>
        <p:txBody>
          <a:bodyPr>
            <a:normAutofit/>
          </a:bodyPr>
          <a:lstStyle/>
          <a:p>
            <a:pPr algn="just"/>
            <a:r>
              <a:rPr lang="es-MX" sz="2400" dirty="0" smtClean="0">
                <a:solidFill>
                  <a:schemeClr val="tx1"/>
                </a:solidFill>
              </a:rPr>
              <a:t>La mujer maltratada manifiesta una baja autoestima y una disminuida valoración de sí misma, sentimientos que inciden en una alta probabilidad de que conviva de nuevo con el maltratador o empiece una relación con otro hombre que también la maltrate.</a:t>
            </a:r>
          </a:p>
          <a:p>
            <a:pPr algn="just"/>
            <a:r>
              <a:rPr lang="es-MX" sz="2400" dirty="0" smtClean="0">
                <a:solidFill>
                  <a:schemeClr val="tx1"/>
                </a:solidFill>
              </a:rPr>
              <a:t>Las victimas de malos tratos muestran una gran complacencia y deseo de agradar, se creen capaces de realizar todo a la perfección que su maltratador reclama; cuando fallan en esas expectativas irreales, se sienten culpables.</a:t>
            </a:r>
            <a:endParaRPr lang="es-MX" sz="2400" dirty="0">
              <a:solidFill>
                <a:schemeClr val="tx1"/>
              </a:solidFill>
            </a:endParaRPr>
          </a:p>
        </p:txBody>
      </p:sp>
      <p:pic>
        <p:nvPicPr>
          <p:cNvPr id="4" name="Imagen 3"/>
          <p:cNvPicPr>
            <a:picLocks noChangeAspect="1"/>
          </p:cNvPicPr>
          <p:nvPr/>
        </p:nvPicPr>
        <p:blipFill>
          <a:blip r:embed="rId2"/>
          <a:stretch>
            <a:fillRect/>
          </a:stretch>
        </p:blipFill>
        <p:spPr>
          <a:xfrm>
            <a:off x="9434945" y="4328511"/>
            <a:ext cx="1848452" cy="1848452"/>
          </a:xfrm>
          <a:prstGeom prst="rect">
            <a:avLst/>
          </a:prstGeom>
        </p:spPr>
      </p:pic>
    </p:spTree>
    <p:extLst>
      <p:ext uri="{BB962C8B-B14F-4D97-AF65-F5344CB8AC3E}">
        <p14:creationId xmlns:p14="http://schemas.microsoft.com/office/powerpoint/2010/main" val="32885628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600" b="1" dirty="0"/>
              <a:t>Mujeres</a:t>
            </a:r>
            <a:r>
              <a:rPr lang="es-MX" b="1" dirty="0"/>
              <a:t> </a:t>
            </a:r>
            <a:r>
              <a:rPr lang="es-MX" sz="3600" b="1" dirty="0"/>
              <a:t>violentadas</a:t>
            </a:r>
            <a:endParaRPr lang="es-MX" sz="3600"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908792756"/>
              </p:ext>
            </p:extLst>
          </p:nvPr>
        </p:nvGraphicFramePr>
        <p:xfrm>
          <a:off x="5878285" y="1835632"/>
          <a:ext cx="4617098"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1637133" y="1729302"/>
            <a:ext cx="3270769" cy="4563999"/>
          </a:xfrm>
          <a:prstGeom prst="rect">
            <a:avLst/>
          </a:prstGeom>
        </p:spPr>
      </p:pic>
    </p:spTree>
    <p:extLst>
      <p:ext uri="{BB962C8B-B14F-4D97-AF65-F5344CB8AC3E}">
        <p14:creationId xmlns:p14="http://schemas.microsoft.com/office/powerpoint/2010/main" val="30622256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318656"/>
            <a:ext cx="9601200" cy="540326"/>
          </a:xfrm>
        </p:spPr>
        <p:txBody>
          <a:bodyPr>
            <a:normAutofit/>
          </a:bodyPr>
          <a:lstStyle/>
          <a:p>
            <a:r>
              <a:rPr lang="es-MX" sz="2800" b="1" dirty="0" smtClean="0">
                <a:solidFill>
                  <a:schemeClr val="tx1"/>
                </a:solidFill>
              </a:rPr>
              <a:t>MÉTODO</a:t>
            </a:r>
            <a:endParaRPr lang="es-MX" sz="2800" b="1" dirty="0">
              <a:solidFill>
                <a:schemeClr val="tx1"/>
              </a:solidFill>
            </a:endParaRPr>
          </a:p>
        </p:txBody>
      </p:sp>
      <p:sp>
        <p:nvSpPr>
          <p:cNvPr id="3" name="Marcador de contenido 2"/>
          <p:cNvSpPr>
            <a:spLocks noGrp="1"/>
          </p:cNvSpPr>
          <p:nvPr>
            <p:ph idx="1"/>
          </p:nvPr>
        </p:nvSpPr>
        <p:spPr>
          <a:xfrm>
            <a:off x="1371600" y="983673"/>
            <a:ext cx="9601200" cy="5084618"/>
          </a:xfrm>
        </p:spPr>
        <p:txBody>
          <a:bodyPr/>
          <a:lstStyle/>
          <a:p>
            <a:pPr algn="just"/>
            <a:r>
              <a:rPr lang="es-MX" b="1" dirty="0">
                <a:solidFill>
                  <a:schemeClr val="tx1"/>
                </a:solidFill>
              </a:rPr>
              <a:t>OBJETIVO</a:t>
            </a:r>
            <a:r>
              <a:rPr lang="es-MX" dirty="0">
                <a:solidFill>
                  <a:schemeClr val="tx1"/>
                </a:solidFill>
              </a:rPr>
              <a:t>: </a:t>
            </a:r>
            <a:r>
              <a:rPr lang="es-MX" dirty="0" smtClean="0">
                <a:solidFill>
                  <a:schemeClr val="tx1"/>
                </a:solidFill>
              </a:rPr>
              <a:t>Identificar </a:t>
            </a:r>
            <a:r>
              <a:rPr lang="es-MX" dirty="0">
                <a:solidFill>
                  <a:schemeClr val="tx1"/>
                </a:solidFill>
              </a:rPr>
              <a:t>los factores de riesgo en las mujeres víctimas de homicidio por parte de sus parejas</a:t>
            </a:r>
            <a:r>
              <a:rPr lang="es-MX" dirty="0"/>
              <a:t>. </a:t>
            </a:r>
            <a:endParaRPr lang="es-MX" dirty="0" smtClean="0"/>
          </a:p>
          <a:p>
            <a:pPr algn="just"/>
            <a:r>
              <a:rPr lang="es-MX" b="1" dirty="0" smtClean="0">
                <a:solidFill>
                  <a:schemeClr val="tx1"/>
                </a:solidFill>
              </a:rPr>
              <a:t>CATEGORÍAS DE ANÁLISIS: </a:t>
            </a:r>
          </a:p>
          <a:p>
            <a:pPr marL="457200" indent="-457200" algn="just">
              <a:buFont typeface="+mj-lt"/>
              <a:buAutoNum type="alphaLcParenR"/>
            </a:pPr>
            <a:r>
              <a:rPr lang="es-MX" b="1" dirty="0">
                <a:solidFill>
                  <a:schemeClr val="tx1"/>
                </a:solidFill>
              </a:rPr>
              <a:t>Ro</a:t>
            </a:r>
            <a:r>
              <a:rPr lang="es-MX" dirty="0">
                <a:solidFill>
                  <a:schemeClr val="tx1"/>
                </a:solidFill>
              </a:rPr>
              <a:t>l: </a:t>
            </a:r>
            <a:r>
              <a:rPr lang="es-MX" dirty="0" smtClean="0">
                <a:solidFill>
                  <a:schemeClr val="tx1"/>
                </a:solidFill>
              </a:rPr>
              <a:t>El </a:t>
            </a:r>
            <a:r>
              <a:rPr lang="es-MX" dirty="0">
                <a:solidFill>
                  <a:schemeClr val="tx1"/>
                </a:solidFill>
              </a:rPr>
              <a:t>conocimiento social adquirido por el individuo constituye la dinámica motivadora del comportamiento institucionalizado, define las áreas institucionalizadas del comportamiento y designa todas las situaciones que en ellas caben. (Berger y </a:t>
            </a:r>
            <a:r>
              <a:rPr lang="es-MX" dirty="0" err="1">
                <a:solidFill>
                  <a:schemeClr val="tx1"/>
                </a:solidFill>
              </a:rPr>
              <a:t>Luckmann</a:t>
            </a:r>
            <a:r>
              <a:rPr lang="es-MX" dirty="0">
                <a:solidFill>
                  <a:schemeClr val="tx1"/>
                </a:solidFill>
              </a:rPr>
              <a:t>, 1978:89</a:t>
            </a:r>
            <a:r>
              <a:rPr lang="es-MX" dirty="0" smtClean="0">
                <a:solidFill>
                  <a:schemeClr val="tx1"/>
                </a:solidFill>
              </a:rPr>
              <a:t>).</a:t>
            </a:r>
          </a:p>
          <a:p>
            <a:pPr marL="457200" indent="-457200" algn="just">
              <a:buFont typeface="+mj-lt"/>
              <a:buAutoNum type="alphaLcParenR"/>
            </a:pPr>
            <a:r>
              <a:rPr lang="es-MX" b="1" dirty="0">
                <a:solidFill>
                  <a:schemeClr val="tx1"/>
                </a:solidFill>
              </a:rPr>
              <a:t>Violencia contra las mujeres</a:t>
            </a:r>
            <a:r>
              <a:rPr lang="es-MX" dirty="0">
                <a:solidFill>
                  <a:schemeClr val="tx1"/>
                </a:solidFill>
              </a:rPr>
              <a:t>. Cualquier acción u omisión, basada en su género, que les cause daño o sufrimiento psicológico, físico, patrimonial, económico, sexual, o la muerte tanto en el ámbito privado como en el </a:t>
            </a:r>
            <a:r>
              <a:rPr lang="es-MX" dirty="0" smtClean="0">
                <a:solidFill>
                  <a:schemeClr val="tx1"/>
                </a:solidFill>
              </a:rPr>
              <a:t>público. </a:t>
            </a:r>
            <a:r>
              <a:rPr lang="es-MX" dirty="0">
                <a:solidFill>
                  <a:schemeClr val="tx1"/>
                </a:solidFill>
              </a:rPr>
              <a:t>(Diario Oficial de la Federación, “Ley General de Acceso de las Mujeres a una Vida Libre de Violencia”, 1º. De febrero, de 2007, citado por Programa de las Naciones Unidas para el Desarrollo (PNUD) y el Instituto para la mujer zacatecana,  2007).</a:t>
            </a:r>
          </a:p>
          <a:p>
            <a:pPr marL="0" indent="0" algn="just">
              <a:buNone/>
            </a:pPr>
            <a:endParaRPr lang="es-MX" dirty="0"/>
          </a:p>
        </p:txBody>
      </p:sp>
    </p:spTree>
    <p:extLst>
      <p:ext uri="{BB962C8B-B14F-4D97-AF65-F5344CB8AC3E}">
        <p14:creationId xmlns:p14="http://schemas.microsoft.com/office/powerpoint/2010/main" val="7645219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268014"/>
            <a:ext cx="9601200" cy="551793"/>
          </a:xfrm>
        </p:spPr>
        <p:txBody>
          <a:bodyPr>
            <a:normAutofit/>
          </a:bodyPr>
          <a:lstStyle/>
          <a:p>
            <a:r>
              <a:rPr lang="es-MX" sz="3200" b="1" dirty="0" smtClean="0">
                <a:solidFill>
                  <a:schemeClr val="tx1"/>
                </a:solidFill>
              </a:rPr>
              <a:t>PARTICIPANTES</a:t>
            </a:r>
            <a:endParaRPr lang="es-MX" sz="3200" b="1" dirty="0">
              <a:solidFill>
                <a:schemeClr val="tx1"/>
              </a:solidFill>
            </a:endParaRPr>
          </a:p>
        </p:txBody>
      </p:sp>
      <p:sp>
        <p:nvSpPr>
          <p:cNvPr id="3" name="Marcador de contenido 2"/>
          <p:cNvSpPr>
            <a:spLocks noGrp="1"/>
          </p:cNvSpPr>
          <p:nvPr>
            <p:ph idx="1"/>
          </p:nvPr>
        </p:nvSpPr>
        <p:spPr>
          <a:xfrm>
            <a:off x="1371600" y="1213945"/>
            <a:ext cx="9601200" cy="5186855"/>
          </a:xfrm>
        </p:spPr>
        <p:txBody>
          <a:bodyPr>
            <a:normAutofit/>
          </a:bodyPr>
          <a:lstStyle/>
          <a:p>
            <a:pPr algn="just"/>
            <a:r>
              <a:rPr lang="es-MX" sz="2800" dirty="0">
                <a:solidFill>
                  <a:schemeClr val="tx1"/>
                </a:solidFill>
              </a:rPr>
              <a:t>Se trabajó con seis homicidas de pareja, todos ellos varones, heterosexuales, sin ninguna enfermedad orgánica o psicológica </a:t>
            </a:r>
            <a:r>
              <a:rPr lang="es-MX" sz="2800" dirty="0" smtClean="0">
                <a:solidFill>
                  <a:schemeClr val="tx1"/>
                </a:solidFill>
              </a:rPr>
              <a:t>incapacitante.</a:t>
            </a:r>
          </a:p>
          <a:p>
            <a:pPr algn="just"/>
            <a:r>
              <a:rPr lang="es-MX" sz="2800" dirty="0" smtClean="0">
                <a:solidFill>
                  <a:schemeClr val="tx1"/>
                </a:solidFill>
              </a:rPr>
              <a:t>De los factores sociodemográficos de importancia se encontraron:</a:t>
            </a:r>
          </a:p>
          <a:p>
            <a:pPr marL="457200" indent="-457200" algn="just">
              <a:buFont typeface="+mj-lt"/>
              <a:buAutoNum type="alphaLcParenR"/>
            </a:pPr>
            <a:r>
              <a:rPr lang="es-MX" sz="2800" dirty="0" smtClean="0">
                <a:solidFill>
                  <a:schemeClr val="tx1"/>
                </a:solidFill>
              </a:rPr>
              <a:t>Las edades de ambos fluctuaban entre los 35 y 45 años </a:t>
            </a:r>
          </a:p>
          <a:p>
            <a:pPr marL="457200" indent="-457200" algn="just">
              <a:buFont typeface="+mj-lt"/>
              <a:buAutoNum type="alphaLcParenR"/>
            </a:pPr>
            <a:r>
              <a:rPr lang="es-MX" sz="2800" dirty="0" smtClean="0">
                <a:solidFill>
                  <a:schemeClr val="tx1"/>
                </a:solidFill>
              </a:rPr>
              <a:t>Todas las parejas tenían hijos</a:t>
            </a:r>
          </a:p>
          <a:p>
            <a:pPr marL="457200" indent="-457200" algn="just">
              <a:buFont typeface="+mj-lt"/>
              <a:buAutoNum type="alphaLcParenR"/>
            </a:pPr>
            <a:r>
              <a:rPr lang="es-MX" sz="2800" dirty="0" smtClean="0">
                <a:solidFill>
                  <a:schemeClr val="tx1"/>
                </a:solidFill>
              </a:rPr>
              <a:t>Todos vivían en condición socioeconómica de pobreza </a:t>
            </a:r>
          </a:p>
          <a:p>
            <a:pPr marL="457200" indent="-457200" algn="just">
              <a:buFont typeface="+mj-lt"/>
              <a:buAutoNum type="alphaLcParenR"/>
            </a:pPr>
            <a:r>
              <a:rPr lang="es-MX" sz="2800" dirty="0" smtClean="0">
                <a:solidFill>
                  <a:schemeClr val="tx1"/>
                </a:solidFill>
              </a:rPr>
              <a:t>La formación educativa en promedio fue de primaria.</a:t>
            </a:r>
          </a:p>
          <a:p>
            <a:pPr marL="457200" indent="-457200" algn="just">
              <a:buFont typeface="+mj-lt"/>
              <a:buAutoNum type="alphaLcParenR"/>
            </a:pPr>
            <a:endParaRPr lang="es-MX" sz="2800" dirty="0" smtClean="0">
              <a:solidFill>
                <a:schemeClr val="tx1"/>
              </a:solidFill>
            </a:endParaRPr>
          </a:p>
          <a:p>
            <a:pPr marL="457200" indent="-457200" algn="just">
              <a:buFont typeface="+mj-lt"/>
              <a:buAutoNum type="alphaLcParenR"/>
            </a:pPr>
            <a:endParaRPr lang="es-MX" sz="2800" dirty="0">
              <a:solidFill>
                <a:schemeClr val="tx1"/>
              </a:solidFill>
            </a:endParaRPr>
          </a:p>
          <a:p>
            <a:pPr marL="457200" indent="-457200" algn="just">
              <a:buFont typeface="+mj-lt"/>
              <a:buAutoNum type="alphaLcParenR"/>
            </a:pPr>
            <a:endParaRPr lang="es-MX" dirty="0">
              <a:solidFill>
                <a:schemeClr val="tx1"/>
              </a:solidFill>
            </a:endParaRPr>
          </a:p>
          <a:p>
            <a:pPr marL="457200" indent="-457200" algn="just">
              <a:buFont typeface="+mj-lt"/>
              <a:buAutoNum type="alphaLcParenR"/>
            </a:pPr>
            <a:endParaRPr lang="es-MX" dirty="0" smtClean="0">
              <a:solidFill>
                <a:schemeClr val="tx1"/>
              </a:solidFill>
            </a:endParaRPr>
          </a:p>
          <a:p>
            <a:pPr marL="457200" indent="-457200" algn="just">
              <a:buFont typeface="+mj-lt"/>
              <a:buAutoNum type="alphaLcParenR"/>
            </a:pPr>
            <a:endParaRPr lang="es-MX" dirty="0" smtClean="0">
              <a:solidFill>
                <a:schemeClr val="tx1"/>
              </a:solidFill>
            </a:endParaRPr>
          </a:p>
          <a:p>
            <a:pPr marL="457200" indent="-457200" algn="just">
              <a:buFont typeface="+mj-lt"/>
              <a:buAutoNum type="alphaLcParenR"/>
            </a:pPr>
            <a:endParaRPr lang="es-MX" dirty="0" smtClean="0">
              <a:solidFill>
                <a:schemeClr val="tx1"/>
              </a:solidFill>
            </a:endParaRPr>
          </a:p>
          <a:p>
            <a:pPr marL="457200" indent="-457200" algn="just">
              <a:buFont typeface="+mj-lt"/>
              <a:buAutoNum type="alphaLcParenR"/>
            </a:pPr>
            <a:endParaRPr lang="es-MX" dirty="0" smtClean="0">
              <a:solidFill>
                <a:schemeClr val="tx1"/>
              </a:solidFill>
            </a:endParaRPr>
          </a:p>
          <a:p>
            <a:pPr marL="457200" indent="-457200" algn="just">
              <a:buFont typeface="+mj-lt"/>
              <a:buAutoNum type="alphaLcParenR"/>
            </a:pPr>
            <a:endParaRPr lang="es-MX" dirty="0">
              <a:solidFill>
                <a:schemeClr val="tx1"/>
              </a:solidFill>
            </a:endParaRPr>
          </a:p>
          <a:p>
            <a:pPr marL="0" indent="0" algn="just">
              <a:buNone/>
            </a:pPr>
            <a:endParaRPr lang="es-MX" dirty="0">
              <a:solidFill>
                <a:schemeClr val="tx1"/>
              </a:solidFill>
            </a:endParaRPr>
          </a:p>
        </p:txBody>
      </p:sp>
    </p:spTree>
    <p:extLst>
      <p:ext uri="{BB962C8B-B14F-4D97-AF65-F5344CB8AC3E}">
        <p14:creationId xmlns:p14="http://schemas.microsoft.com/office/powerpoint/2010/main" val="33027335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299546"/>
            <a:ext cx="9601200" cy="709447"/>
          </a:xfrm>
        </p:spPr>
        <p:txBody>
          <a:bodyPr>
            <a:normAutofit/>
          </a:bodyPr>
          <a:lstStyle/>
          <a:p>
            <a:r>
              <a:rPr lang="es-MX" sz="3200" b="1" dirty="0">
                <a:solidFill>
                  <a:schemeClr val="tx1"/>
                </a:solidFill>
              </a:rPr>
              <a:t>PARTICIPANTES</a:t>
            </a:r>
            <a:endParaRPr lang="es-MX" sz="3200" dirty="0"/>
          </a:p>
        </p:txBody>
      </p:sp>
      <p:sp>
        <p:nvSpPr>
          <p:cNvPr id="3" name="Marcador de contenido 2"/>
          <p:cNvSpPr>
            <a:spLocks noGrp="1"/>
          </p:cNvSpPr>
          <p:nvPr>
            <p:ph idx="1"/>
          </p:nvPr>
        </p:nvSpPr>
        <p:spPr>
          <a:xfrm>
            <a:off x="1371600" y="1008993"/>
            <a:ext cx="9601200" cy="5454869"/>
          </a:xfrm>
        </p:spPr>
        <p:txBody>
          <a:bodyPr>
            <a:noAutofit/>
          </a:bodyPr>
          <a:lstStyle/>
          <a:p>
            <a:pPr algn="just"/>
            <a:r>
              <a:rPr lang="es-MX" sz="2600" dirty="0" smtClean="0">
                <a:solidFill>
                  <a:schemeClr val="tx1"/>
                </a:solidFill>
              </a:rPr>
              <a:t>De los factores psicosociales encontramos: </a:t>
            </a:r>
          </a:p>
          <a:p>
            <a:pPr marL="457200" indent="-457200" algn="just">
              <a:buFont typeface="+mj-lt"/>
              <a:buAutoNum type="alphaLcParenR"/>
            </a:pPr>
            <a:r>
              <a:rPr lang="es-MX" sz="2600" dirty="0" smtClean="0">
                <a:solidFill>
                  <a:schemeClr val="tx1"/>
                </a:solidFill>
              </a:rPr>
              <a:t>Los </a:t>
            </a:r>
            <a:r>
              <a:rPr lang="es-MX" sz="2600" dirty="0">
                <a:solidFill>
                  <a:schemeClr val="tx1"/>
                </a:solidFill>
              </a:rPr>
              <a:t>seis asesinaron a su pareja bajo el efecto del alcohol (5 eran alcohólicos y uno solo en esa ocasión)</a:t>
            </a:r>
          </a:p>
          <a:p>
            <a:pPr marL="457200" indent="-457200" algn="just">
              <a:buFont typeface="+mj-lt"/>
              <a:buAutoNum type="alphaLcParenR"/>
            </a:pPr>
            <a:r>
              <a:rPr lang="es-MX" sz="2600" dirty="0" smtClean="0">
                <a:solidFill>
                  <a:schemeClr val="tx1"/>
                </a:solidFill>
              </a:rPr>
              <a:t>Cinco de </a:t>
            </a:r>
            <a:r>
              <a:rPr lang="es-MX" sz="2600" dirty="0">
                <a:solidFill>
                  <a:schemeClr val="tx1"/>
                </a:solidFill>
              </a:rPr>
              <a:t>los seis mataron con arma </a:t>
            </a:r>
            <a:r>
              <a:rPr lang="es-MX" sz="2600" dirty="0" smtClean="0">
                <a:solidFill>
                  <a:schemeClr val="tx1"/>
                </a:solidFill>
              </a:rPr>
              <a:t>punto </a:t>
            </a:r>
            <a:r>
              <a:rPr lang="es-MX" sz="2600" dirty="0">
                <a:solidFill>
                  <a:schemeClr val="tx1"/>
                </a:solidFill>
              </a:rPr>
              <a:t>cortante y uno con arma de fuego </a:t>
            </a:r>
          </a:p>
          <a:p>
            <a:pPr marL="457200" indent="-457200" algn="just">
              <a:buFont typeface="+mj-lt"/>
              <a:buAutoNum type="alphaLcParenR"/>
            </a:pPr>
            <a:r>
              <a:rPr lang="es-MX" sz="2600" dirty="0">
                <a:solidFill>
                  <a:schemeClr val="tx1"/>
                </a:solidFill>
              </a:rPr>
              <a:t>Las seis mujeres fueron víctimas de violencia de pareja previo a la muerte</a:t>
            </a:r>
          </a:p>
          <a:p>
            <a:pPr marL="457200" indent="-457200" algn="just">
              <a:buFont typeface="+mj-lt"/>
              <a:buAutoNum type="alphaLcParenR"/>
            </a:pPr>
            <a:r>
              <a:rPr lang="es-MX" sz="2600" dirty="0" smtClean="0">
                <a:solidFill>
                  <a:schemeClr val="tx1"/>
                </a:solidFill>
              </a:rPr>
              <a:t>Los seis homicidas tenía la idea de la infidelidad (por </a:t>
            </a:r>
            <a:r>
              <a:rPr lang="es-MX" sz="2600" dirty="0">
                <a:solidFill>
                  <a:schemeClr val="tx1"/>
                </a:solidFill>
              </a:rPr>
              <a:t>ello se les tipificó como infieles, causa del homicidio</a:t>
            </a:r>
            <a:r>
              <a:rPr lang="es-MX" sz="2600" dirty="0" smtClean="0">
                <a:solidFill>
                  <a:schemeClr val="tx1"/>
                </a:solidFill>
              </a:rPr>
              <a:t>)</a:t>
            </a:r>
          </a:p>
          <a:p>
            <a:pPr marL="457200" indent="-457200" algn="just">
              <a:buFont typeface="+mj-lt"/>
              <a:buAutoNum type="alphaLcParenR"/>
            </a:pPr>
            <a:r>
              <a:rPr lang="es-MX" sz="2600" dirty="0" smtClean="0">
                <a:solidFill>
                  <a:schemeClr val="tx1"/>
                </a:solidFill>
              </a:rPr>
              <a:t>De la historia de vida de los homicidas solo se obtuvieron datos de haber crecido en violencia intrafamiliar en 2 de los 6 </a:t>
            </a:r>
          </a:p>
          <a:p>
            <a:pPr marL="0" indent="0" algn="just">
              <a:buNone/>
            </a:pPr>
            <a:endParaRPr lang="es-MX" sz="2600" dirty="0">
              <a:solidFill>
                <a:schemeClr val="tx1"/>
              </a:solidFill>
            </a:endParaRPr>
          </a:p>
        </p:txBody>
      </p:sp>
    </p:spTree>
    <p:extLst>
      <p:ext uri="{BB962C8B-B14F-4D97-AF65-F5344CB8AC3E}">
        <p14:creationId xmlns:p14="http://schemas.microsoft.com/office/powerpoint/2010/main" val="22795643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9601200" cy="638503"/>
          </a:xfrm>
        </p:spPr>
        <p:txBody>
          <a:bodyPr>
            <a:normAutofit fontScale="90000"/>
          </a:bodyPr>
          <a:lstStyle/>
          <a:p>
            <a:r>
              <a:rPr lang="es-MX" sz="2700" b="1" dirty="0" smtClean="0">
                <a:solidFill>
                  <a:schemeClr val="tx1"/>
                </a:solidFill>
              </a:rPr>
              <a:t>TÉCNICAS DE RECOLECCIÓN DE INFORMACIÓN </a:t>
            </a:r>
            <a:r>
              <a:rPr lang="es-MX" dirty="0" smtClean="0"/>
              <a:t>	</a:t>
            </a:r>
            <a:endParaRPr lang="es-MX" dirty="0"/>
          </a:p>
        </p:txBody>
      </p:sp>
      <p:sp>
        <p:nvSpPr>
          <p:cNvPr id="3" name="Marcador de contenido 2"/>
          <p:cNvSpPr>
            <a:spLocks noGrp="1"/>
          </p:cNvSpPr>
          <p:nvPr>
            <p:ph idx="1"/>
          </p:nvPr>
        </p:nvSpPr>
        <p:spPr>
          <a:xfrm>
            <a:off x="1371600" y="1576552"/>
            <a:ext cx="9601200" cy="4290848"/>
          </a:xfrm>
        </p:spPr>
        <p:txBody>
          <a:bodyPr>
            <a:normAutofit/>
          </a:bodyPr>
          <a:lstStyle/>
          <a:p>
            <a:pPr algn="just"/>
            <a:r>
              <a:rPr lang="es-MX" sz="2400" dirty="0" smtClean="0">
                <a:solidFill>
                  <a:schemeClr val="tx1"/>
                </a:solidFill>
              </a:rPr>
              <a:t>Documental: se basó en la información de las averiguaciones  </a:t>
            </a:r>
            <a:r>
              <a:rPr lang="es-MX" sz="2400" dirty="0">
                <a:solidFill>
                  <a:schemeClr val="tx1"/>
                </a:solidFill>
              </a:rPr>
              <a:t>previas integradas, </a:t>
            </a:r>
            <a:r>
              <a:rPr lang="es-MX" sz="2400" dirty="0" smtClean="0">
                <a:solidFill>
                  <a:schemeClr val="tx1"/>
                </a:solidFill>
              </a:rPr>
              <a:t>en el expediente </a:t>
            </a:r>
            <a:r>
              <a:rPr lang="es-MX" sz="2400" dirty="0">
                <a:solidFill>
                  <a:schemeClr val="tx1"/>
                </a:solidFill>
              </a:rPr>
              <a:t>formado en los Centros de Readaptación, y de los boletines de prensa de la Procuraduría General de Justicia del Estado de México</a:t>
            </a:r>
            <a:r>
              <a:rPr lang="es-MX" sz="2400" dirty="0" smtClean="0">
                <a:solidFill>
                  <a:schemeClr val="tx1"/>
                </a:solidFill>
              </a:rPr>
              <a:t>.</a:t>
            </a:r>
          </a:p>
          <a:p>
            <a:pPr algn="just"/>
            <a:r>
              <a:rPr lang="es-MX" sz="2400" dirty="0" smtClean="0">
                <a:solidFill>
                  <a:schemeClr val="tx1"/>
                </a:solidFill>
              </a:rPr>
              <a:t>Entrevista</a:t>
            </a:r>
            <a:r>
              <a:rPr lang="es-MX" sz="2400" dirty="0">
                <a:solidFill>
                  <a:schemeClr val="tx1"/>
                </a:solidFill>
              </a:rPr>
              <a:t>: destaca un esfuerzo </a:t>
            </a:r>
            <a:r>
              <a:rPr lang="es-MX" sz="2400" dirty="0" smtClean="0">
                <a:solidFill>
                  <a:schemeClr val="tx1"/>
                </a:solidFill>
              </a:rPr>
              <a:t>denotado </a:t>
            </a:r>
            <a:r>
              <a:rPr lang="es-MX" sz="2400" dirty="0">
                <a:solidFill>
                  <a:schemeClr val="tx1"/>
                </a:solidFill>
              </a:rPr>
              <a:t>por parte de los homicidas por presentar una relación de pareja socialmente aceptable, una relación con pocos conflictos, de mutua tolerancia y consideración. </a:t>
            </a:r>
            <a:endParaRPr lang="es-MX" sz="2400" dirty="0" smtClean="0">
              <a:solidFill>
                <a:schemeClr val="tx1"/>
              </a:solidFill>
            </a:endParaRPr>
          </a:p>
          <a:p>
            <a:pPr algn="just"/>
            <a:r>
              <a:rPr lang="es-MX" sz="2400" dirty="0">
                <a:solidFill>
                  <a:schemeClr val="tx1"/>
                </a:solidFill>
              </a:rPr>
              <a:t>Del mismo modo, se observó una tendencia a evitar hablar del homicidio, antecedentes, desenlace y consecuencias, durante la entrevista los </a:t>
            </a:r>
            <a:r>
              <a:rPr lang="es-MX" sz="2400" dirty="0" err="1">
                <a:solidFill>
                  <a:schemeClr val="tx1"/>
                </a:solidFill>
              </a:rPr>
              <a:t>feminicidas</a:t>
            </a:r>
            <a:r>
              <a:rPr lang="es-MX" sz="2400" dirty="0">
                <a:solidFill>
                  <a:schemeClr val="tx1"/>
                </a:solidFill>
              </a:rPr>
              <a:t> se ocuparon de presentarse como internos ajustados al sistema, que acuden a todas sus “áreas”.</a:t>
            </a:r>
          </a:p>
        </p:txBody>
      </p:sp>
    </p:spTree>
    <p:extLst>
      <p:ext uri="{BB962C8B-B14F-4D97-AF65-F5344CB8AC3E}">
        <p14:creationId xmlns:p14="http://schemas.microsoft.com/office/powerpoint/2010/main" val="1747850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252249"/>
            <a:ext cx="9601200" cy="646386"/>
          </a:xfrm>
        </p:spPr>
        <p:txBody>
          <a:bodyPr>
            <a:normAutofit/>
          </a:bodyPr>
          <a:lstStyle/>
          <a:p>
            <a:r>
              <a:rPr lang="es-MX" sz="3200" b="1" dirty="0" smtClean="0">
                <a:solidFill>
                  <a:schemeClr val="tx1"/>
                </a:solidFill>
              </a:rPr>
              <a:t>CONCLUSIONES </a:t>
            </a:r>
            <a:endParaRPr lang="es-MX" sz="3200" b="1" dirty="0">
              <a:solidFill>
                <a:schemeClr val="tx1"/>
              </a:solidFill>
            </a:endParaRPr>
          </a:p>
        </p:txBody>
      </p:sp>
      <p:sp>
        <p:nvSpPr>
          <p:cNvPr id="3" name="Marcador de contenido 2"/>
          <p:cNvSpPr>
            <a:spLocks noGrp="1"/>
          </p:cNvSpPr>
          <p:nvPr>
            <p:ph idx="1"/>
          </p:nvPr>
        </p:nvSpPr>
        <p:spPr>
          <a:xfrm>
            <a:off x="1371600" y="1056290"/>
            <a:ext cx="9601200" cy="4811110"/>
          </a:xfrm>
        </p:spPr>
        <p:txBody>
          <a:bodyPr>
            <a:normAutofit/>
          </a:bodyPr>
          <a:lstStyle/>
          <a:p>
            <a:pPr marL="514350" indent="-514350" algn="just">
              <a:buFont typeface="+mj-lt"/>
              <a:buAutoNum type="arabicPeriod"/>
            </a:pPr>
            <a:r>
              <a:rPr lang="es-MX" sz="2800" dirty="0">
                <a:solidFill>
                  <a:schemeClr val="tx1"/>
                </a:solidFill>
              </a:rPr>
              <a:t>P</a:t>
            </a:r>
            <a:r>
              <a:rPr lang="es-MX" sz="2800" dirty="0" smtClean="0">
                <a:solidFill>
                  <a:schemeClr val="tx1"/>
                </a:solidFill>
              </a:rPr>
              <a:t>atrón </a:t>
            </a:r>
            <a:r>
              <a:rPr lang="es-MX" sz="2800" dirty="0">
                <a:solidFill>
                  <a:schemeClr val="tx1"/>
                </a:solidFill>
              </a:rPr>
              <a:t>general </a:t>
            </a:r>
            <a:r>
              <a:rPr lang="es-MX" sz="2800" dirty="0" smtClean="0">
                <a:solidFill>
                  <a:schemeClr val="tx1"/>
                </a:solidFill>
              </a:rPr>
              <a:t>del feminicidio:</a:t>
            </a:r>
          </a:p>
          <a:p>
            <a:pPr marL="457200" indent="-457200" algn="just">
              <a:buFont typeface="+mj-lt"/>
              <a:buAutoNum type="alphaLcParenR"/>
            </a:pPr>
            <a:r>
              <a:rPr lang="es-MX" sz="2800" dirty="0" smtClean="0">
                <a:solidFill>
                  <a:schemeClr val="tx1"/>
                </a:solidFill>
              </a:rPr>
              <a:t>Distanciamiento </a:t>
            </a:r>
            <a:r>
              <a:rPr lang="es-MX" sz="2800" dirty="0">
                <a:solidFill>
                  <a:schemeClr val="tx1"/>
                </a:solidFill>
              </a:rPr>
              <a:t>y rechazo de la pareja </a:t>
            </a:r>
            <a:r>
              <a:rPr lang="es-MX" sz="2800" dirty="0" smtClean="0">
                <a:solidFill>
                  <a:schemeClr val="tx1"/>
                </a:solidFill>
              </a:rPr>
              <a:t>femenina</a:t>
            </a:r>
          </a:p>
          <a:p>
            <a:pPr marL="457200" indent="-457200" algn="just">
              <a:buFont typeface="+mj-lt"/>
              <a:buAutoNum type="alphaLcParenR"/>
            </a:pPr>
            <a:r>
              <a:rPr lang="es-MX" sz="2800" dirty="0" smtClean="0">
                <a:solidFill>
                  <a:schemeClr val="tx1"/>
                </a:solidFill>
              </a:rPr>
              <a:t>Confrontación </a:t>
            </a:r>
            <a:r>
              <a:rPr lang="es-MX" sz="2800" dirty="0">
                <a:solidFill>
                  <a:schemeClr val="tx1"/>
                </a:solidFill>
              </a:rPr>
              <a:t>y acoso </a:t>
            </a:r>
            <a:r>
              <a:rPr lang="es-MX" sz="2800" dirty="0" smtClean="0">
                <a:solidFill>
                  <a:schemeClr val="tx1"/>
                </a:solidFill>
              </a:rPr>
              <a:t>masculino</a:t>
            </a:r>
          </a:p>
          <a:p>
            <a:pPr marL="457200" indent="-457200" algn="just">
              <a:buFont typeface="+mj-lt"/>
              <a:buAutoNum type="alphaLcParenR"/>
            </a:pPr>
            <a:r>
              <a:rPr lang="es-MX" sz="2800" dirty="0" smtClean="0">
                <a:solidFill>
                  <a:schemeClr val="tx1"/>
                </a:solidFill>
              </a:rPr>
              <a:t>Demanda </a:t>
            </a:r>
            <a:r>
              <a:rPr lang="es-MX" sz="2800" dirty="0">
                <a:solidFill>
                  <a:schemeClr val="tx1"/>
                </a:solidFill>
              </a:rPr>
              <a:t>del varón de las respuestas y acciones típicas anteriores al distanciamiento de la mujer </a:t>
            </a:r>
            <a:endParaRPr lang="es-MX" sz="2800" dirty="0" smtClean="0">
              <a:solidFill>
                <a:schemeClr val="tx1"/>
              </a:solidFill>
            </a:endParaRPr>
          </a:p>
          <a:p>
            <a:pPr marL="457200" indent="-457200" algn="just">
              <a:buFont typeface="+mj-lt"/>
              <a:buAutoNum type="alphaLcParenR"/>
            </a:pPr>
            <a:r>
              <a:rPr lang="es-MX" sz="2800" dirty="0" smtClean="0">
                <a:solidFill>
                  <a:schemeClr val="tx1"/>
                </a:solidFill>
              </a:rPr>
              <a:t>Estado </a:t>
            </a:r>
            <a:r>
              <a:rPr lang="es-MX" sz="2800" dirty="0">
                <a:solidFill>
                  <a:schemeClr val="tx1"/>
                </a:solidFill>
              </a:rPr>
              <a:t>de crisis en la pareja masculina produciendo el homicidio</a:t>
            </a:r>
          </a:p>
        </p:txBody>
      </p:sp>
      <p:pic>
        <p:nvPicPr>
          <p:cNvPr id="4" name="Imagen 3"/>
          <p:cNvPicPr>
            <a:picLocks noChangeAspect="1"/>
          </p:cNvPicPr>
          <p:nvPr/>
        </p:nvPicPr>
        <p:blipFill>
          <a:blip r:embed="rId2"/>
          <a:stretch>
            <a:fillRect/>
          </a:stretch>
        </p:blipFill>
        <p:spPr>
          <a:xfrm>
            <a:off x="5921892" y="4854649"/>
            <a:ext cx="2857500" cy="16002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2733178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315310"/>
            <a:ext cx="9601200" cy="725215"/>
          </a:xfrm>
        </p:spPr>
        <p:txBody>
          <a:bodyPr>
            <a:normAutofit/>
          </a:bodyPr>
          <a:lstStyle/>
          <a:p>
            <a:r>
              <a:rPr lang="es-MX" sz="3200" b="1" dirty="0"/>
              <a:t>CONCLUSIONES </a:t>
            </a:r>
          </a:p>
        </p:txBody>
      </p:sp>
      <p:sp>
        <p:nvSpPr>
          <p:cNvPr id="3" name="Marcador de contenido 2"/>
          <p:cNvSpPr>
            <a:spLocks noGrp="1"/>
          </p:cNvSpPr>
          <p:nvPr>
            <p:ph idx="1"/>
          </p:nvPr>
        </p:nvSpPr>
        <p:spPr>
          <a:xfrm>
            <a:off x="1371600" y="1308538"/>
            <a:ext cx="10184524" cy="5171090"/>
          </a:xfrm>
        </p:spPr>
        <p:txBody>
          <a:bodyPr>
            <a:noAutofit/>
          </a:bodyPr>
          <a:lstStyle/>
          <a:p>
            <a:pPr marL="0" indent="0" algn="just">
              <a:buNone/>
            </a:pPr>
            <a:r>
              <a:rPr lang="es-MX" sz="2400" dirty="0">
                <a:solidFill>
                  <a:schemeClr val="tx1"/>
                </a:solidFill>
              </a:rPr>
              <a:t>2</a:t>
            </a:r>
            <a:r>
              <a:rPr lang="es-MX" sz="2400" dirty="0" smtClean="0">
                <a:solidFill>
                  <a:schemeClr val="tx1"/>
                </a:solidFill>
              </a:rPr>
              <a:t>. </a:t>
            </a:r>
            <a:r>
              <a:rPr lang="es-MX" sz="2400" dirty="0">
                <a:solidFill>
                  <a:schemeClr val="tx1"/>
                </a:solidFill>
              </a:rPr>
              <a:t>La violencia es la respuesta frente a la ruptura del orden de la relación de pareja, rompimiento que fractura todo un conjunto de significantes de género del varón heterosexual, “mi esposa es mía y de nadie más” “esta mujer me pertenece”, “estará conmigo  durante toda la vida”, “me debe fidelidad y obediencia”, “depende de mí”, “está bajo mi mandato</a:t>
            </a:r>
            <a:r>
              <a:rPr lang="es-MX" sz="2400" dirty="0" smtClean="0">
                <a:solidFill>
                  <a:schemeClr val="tx1"/>
                </a:solidFill>
              </a:rPr>
              <a:t>”</a:t>
            </a:r>
          </a:p>
          <a:p>
            <a:pPr marL="0" indent="0" algn="just">
              <a:buNone/>
            </a:pPr>
            <a:r>
              <a:rPr lang="es-MX" sz="2400" dirty="0" smtClean="0">
                <a:solidFill>
                  <a:schemeClr val="tx1"/>
                </a:solidFill>
              </a:rPr>
              <a:t>3. </a:t>
            </a:r>
            <a:r>
              <a:rPr lang="es-MX" sz="2400" dirty="0">
                <a:solidFill>
                  <a:schemeClr val="tx1"/>
                </a:solidFill>
              </a:rPr>
              <a:t>la idea de la infidelidad resulta un factor que detona algunos de los mecanismos de la violencia entre pareja, control, acoso, violencia sexual, violencia física.</a:t>
            </a:r>
          </a:p>
          <a:p>
            <a:pPr marL="0" indent="0" algn="just">
              <a:buNone/>
            </a:pPr>
            <a:endParaRPr lang="es-MX" sz="2400" dirty="0">
              <a:solidFill>
                <a:schemeClr val="tx1"/>
              </a:solidFill>
            </a:endParaRPr>
          </a:p>
        </p:txBody>
      </p:sp>
      <p:pic>
        <p:nvPicPr>
          <p:cNvPr id="4" name="Imagen 3"/>
          <p:cNvPicPr>
            <a:picLocks noChangeAspect="1"/>
          </p:cNvPicPr>
          <p:nvPr/>
        </p:nvPicPr>
        <p:blipFill>
          <a:blip r:embed="rId2"/>
          <a:stretch>
            <a:fillRect/>
          </a:stretch>
        </p:blipFill>
        <p:spPr>
          <a:xfrm>
            <a:off x="7740544" y="4896483"/>
            <a:ext cx="2847975" cy="16097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9327323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441434"/>
            <a:ext cx="9601200" cy="898635"/>
          </a:xfrm>
        </p:spPr>
        <p:txBody>
          <a:bodyPr>
            <a:normAutofit/>
          </a:bodyPr>
          <a:lstStyle/>
          <a:p>
            <a:r>
              <a:rPr lang="es-MX" sz="3200" b="1" dirty="0">
                <a:solidFill>
                  <a:schemeClr val="tx1"/>
                </a:solidFill>
              </a:rPr>
              <a:t>CONCLUSIONES</a:t>
            </a:r>
          </a:p>
        </p:txBody>
      </p:sp>
      <p:sp>
        <p:nvSpPr>
          <p:cNvPr id="3" name="Marcador de contenido 2"/>
          <p:cNvSpPr>
            <a:spLocks noGrp="1"/>
          </p:cNvSpPr>
          <p:nvPr>
            <p:ph idx="1"/>
          </p:nvPr>
        </p:nvSpPr>
        <p:spPr>
          <a:xfrm>
            <a:off x="1371600" y="1340069"/>
            <a:ext cx="9601200" cy="4527331"/>
          </a:xfrm>
        </p:spPr>
        <p:txBody>
          <a:bodyPr>
            <a:normAutofit/>
          </a:bodyPr>
          <a:lstStyle/>
          <a:p>
            <a:pPr marL="0" indent="0" algn="just">
              <a:buNone/>
            </a:pPr>
            <a:r>
              <a:rPr lang="es-MX" sz="2800" dirty="0" smtClean="0">
                <a:solidFill>
                  <a:schemeClr val="tx1"/>
                </a:solidFill>
              </a:rPr>
              <a:t>4. </a:t>
            </a:r>
            <a:r>
              <a:rPr lang="es-MX" sz="2800" dirty="0">
                <a:solidFill>
                  <a:schemeClr val="tx1"/>
                </a:solidFill>
              </a:rPr>
              <a:t>Se muestra el patrón de interacción violenta entre la pareja, así como los factores de riesgo, vulnerabilidad-siniestralidad de género, lo anterior ilustra, desde una óptica de género, el peligro para la mujer y los alcances de la violencia del varón, la relación víctima-victimario en los casos de feminicidio de pareja. </a:t>
            </a:r>
            <a:endParaRPr lang="es-MX" sz="2800" dirty="0" smtClean="0">
              <a:solidFill>
                <a:schemeClr val="tx1"/>
              </a:solidFill>
            </a:endParaRPr>
          </a:p>
          <a:p>
            <a:pPr marL="0" indent="0" algn="just">
              <a:buNone/>
            </a:pPr>
            <a:r>
              <a:rPr lang="es-MX" sz="2800" dirty="0">
                <a:solidFill>
                  <a:schemeClr val="tx1"/>
                </a:solidFill>
              </a:rPr>
              <a:t>5</a:t>
            </a:r>
            <a:r>
              <a:rPr lang="es-MX" sz="2800" dirty="0" smtClean="0">
                <a:solidFill>
                  <a:schemeClr val="tx1"/>
                </a:solidFill>
              </a:rPr>
              <a:t>. </a:t>
            </a:r>
            <a:r>
              <a:rPr lang="es-MX" sz="2800" dirty="0">
                <a:solidFill>
                  <a:schemeClr val="tx1"/>
                </a:solidFill>
              </a:rPr>
              <a:t>Los hallazgos sugieren como factores de riesgo de acción homicida la pobreza, la limitada educación, el exiguo acceso a los recursos, y los trabajos poco remunerados y de nulo o escaso reconocimiento </a:t>
            </a:r>
            <a:r>
              <a:rPr lang="es-MX" sz="2800" dirty="0" smtClean="0">
                <a:solidFill>
                  <a:schemeClr val="tx1"/>
                </a:solidFill>
              </a:rPr>
              <a:t>social. </a:t>
            </a:r>
            <a:endParaRPr lang="es-MX" sz="2800" dirty="0">
              <a:solidFill>
                <a:schemeClr val="tx1"/>
              </a:solidFill>
            </a:endParaRPr>
          </a:p>
        </p:txBody>
      </p:sp>
    </p:spTree>
    <p:extLst>
      <p:ext uri="{BB962C8B-B14F-4D97-AF65-F5344CB8AC3E}">
        <p14:creationId xmlns:p14="http://schemas.microsoft.com/office/powerpoint/2010/main" val="40609848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315311"/>
            <a:ext cx="9601200" cy="677918"/>
          </a:xfrm>
        </p:spPr>
        <p:txBody>
          <a:bodyPr>
            <a:normAutofit/>
          </a:bodyPr>
          <a:lstStyle/>
          <a:p>
            <a:r>
              <a:rPr lang="es-MX" sz="3200" b="1" dirty="0" smtClean="0">
                <a:solidFill>
                  <a:schemeClr val="tx1"/>
                </a:solidFill>
              </a:rPr>
              <a:t>REFLEXIONES </a:t>
            </a:r>
            <a:endParaRPr lang="es-MX" sz="3200" b="1" dirty="0">
              <a:solidFill>
                <a:schemeClr val="tx1"/>
              </a:solidFill>
            </a:endParaRPr>
          </a:p>
        </p:txBody>
      </p:sp>
      <p:sp>
        <p:nvSpPr>
          <p:cNvPr id="3" name="Marcador de contenido 2"/>
          <p:cNvSpPr>
            <a:spLocks noGrp="1"/>
          </p:cNvSpPr>
          <p:nvPr>
            <p:ph idx="1"/>
          </p:nvPr>
        </p:nvSpPr>
        <p:spPr>
          <a:xfrm>
            <a:off x="1371600" y="1308539"/>
            <a:ext cx="9601200" cy="5155324"/>
          </a:xfrm>
        </p:spPr>
        <p:txBody>
          <a:bodyPr>
            <a:noAutofit/>
          </a:bodyPr>
          <a:lstStyle/>
          <a:p>
            <a:pPr algn="just"/>
            <a:r>
              <a:rPr lang="es-MX" sz="2600" dirty="0">
                <a:solidFill>
                  <a:schemeClr val="tx1"/>
                </a:solidFill>
              </a:rPr>
              <a:t>Los datos referidos ilustran </a:t>
            </a:r>
            <a:r>
              <a:rPr lang="es-MX" sz="2600" dirty="0" smtClean="0">
                <a:solidFill>
                  <a:schemeClr val="tx1"/>
                </a:solidFill>
              </a:rPr>
              <a:t>una </a:t>
            </a:r>
            <a:r>
              <a:rPr lang="es-MX" sz="2600" dirty="0">
                <a:solidFill>
                  <a:schemeClr val="tx1"/>
                </a:solidFill>
              </a:rPr>
              <a:t>realidad compleja y dinámica, en cuya composición se </a:t>
            </a:r>
            <a:r>
              <a:rPr lang="es-MX" sz="2600" dirty="0" smtClean="0">
                <a:solidFill>
                  <a:schemeClr val="tx1"/>
                </a:solidFill>
              </a:rPr>
              <a:t>revela </a:t>
            </a:r>
            <a:r>
              <a:rPr lang="es-MX" sz="2600" dirty="0">
                <a:solidFill>
                  <a:schemeClr val="tx1"/>
                </a:solidFill>
              </a:rPr>
              <a:t>la diferencia entre los géneros, que lleva en no pocos casos a la transgresión de los derechos humanos de las mujeres, existe toda una lista de deudas políticas de estado en materia de salud, educación, empleo y seguridad</a:t>
            </a:r>
          </a:p>
          <a:p>
            <a:pPr algn="just"/>
            <a:r>
              <a:rPr lang="es-MX" sz="2600" dirty="0" smtClean="0">
                <a:solidFill>
                  <a:schemeClr val="tx1"/>
                </a:solidFill>
              </a:rPr>
              <a:t>Es </a:t>
            </a:r>
            <a:r>
              <a:rPr lang="es-MX" sz="2600" dirty="0">
                <a:solidFill>
                  <a:schemeClr val="tx1"/>
                </a:solidFill>
              </a:rPr>
              <a:t>clara la urgente necesidad de trabajar en las zonas más marginadas, con las mujeres de comunidades rurales y sobre todo con aquellas de habla indígena, que cargan sobre sí doble o hasta triple violencia de género, ser mujer, ser pobre y ser indígena.</a:t>
            </a:r>
          </a:p>
          <a:p>
            <a:pPr marL="0" indent="0">
              <a:buNone/>
            </a:pPr>
            <a:endParaRPr lang="es-MX" sz="2600" dirty="0">
              <a:solidFill>
                <a:schemeClr val="tx1"/>
              </a:solidFill>
            </a:endParaRPr>
          </a:p>
        </p:txBody>
      </p:sp>
    </p:spTree>
    <p:extLst>
      <p:ext uri="{BB962C8B-B14F-4D97-AF65-F5344CB8AC3E}">
        <p14:creationId xmlns:p14="http://schemas.microsoft.com/office/powerpoint/2010/main" val="33756030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82842" y="493295"/>
            <a:ext cx="9601200" cy="902368"/>
          </a:xfrm>
        </p:spPr>
        <p:txBody>
          <a:bodyPr>
            <a:normAutofit/>
          </a:bodyPr>
          <a:lstStyle/>
          <a:p>
            <a:pPr algn="ctr"/>
            <a:r>
              <a:rPr lang="es-MX" sz="3200" b="1" dirty="0" smtClean="0">
                <a:solidFill>
                  <a:schemeClr val="tx1"/>
                </a:solidFill>
              </a:rPr>
              <a:t>DERECHOS HUMANOS DE LAS MUJERES Y LAS NIÑAS </a:t>
            </a:r>
            <a:endParaRPr lang="es-MX" sz="3200" b="1" dirty="0">
              <a:solidFill>
                <a:schemeClr val="tx1"/>
              </a:solidFill>
            </a:endParaRPr>
          </a:p>
        </p:txBody>
      </p:sp>
      <p:sp>
        <p:nvSpPr>
          <p:cNvPr id="3" name="Marcador de contenido 2"/>
          <p:cNvSpPr>
            <a:spLocks noGrp="1"/>
          </p:cNvSpPr>
          <p:nvPr>
            <p:ph idx="1"/>
          </p:nvPr>
        </p:nvSpPr>
        <p:spPr>
          <a:xfrm>
            <a:off x="1387642" y="1780673"/>
            <a:ext cx="9601200" cy="4022558"/>
          </a:xfrm>
        </p:spPr>
        <p:txBody>
          <a:bodyPr>
            <a:normAutofit lnSpcReduction="10000"/>
          </a:bodyPr>
          <a:lstStyle/>
          <a:p>
            <a:pPr algn="just"/>
            <a:r>
              <a:rPr lang="es-MX" sz="2800" dirty="0">
                <a:solidFill>
                  <a:schemeClr val="tx1"/>
                </a:solidFill>
              </a:rPr>
              <a:t>Abarcan todos los aspectos de la vida: la salud, la educación, la participación política, el bienestar económico, el no ser objeto de violencia, así como muchos más. Las mujeres y las niñas tienen derecho al disfrute pleno y en condiciones de igualdad de todos sus derechos humanos y a vivir libres de todas las formas de discriminación: esto es fundamental para el logro de los derechos humanos, la paz y la </a:t>
            </a:r>
            <a:r>
              <a:rPr lang="es-MX" sz="2800" dirty="0" smtClean="0">
                <a:solidFill>
                  <a:schemeClr val="tx1"/>
                </a:solidFill>
              </a:rPr>
              <a:t>seguridad</a:t>
            </a:r>
            <a:r>
              <a:rPr lang="es-MX" sz="2800" dirty="0">
                <a:solidFill>
                  <a:schemeClr val="tx1"/>
                </a:solidFill>
              </a:rPr>
              <a:t>, y el desarrollo sostenible. </a:t>
            </a:r>
            <a:endParaRPr lang="es-MX" sz="2800" dirty="0" smtClean="0">
              <a:solidFill>
                <a:schemeClr val="tx1"/>
              </a:solidFill>
            </a:endParaRPr>
          </a:p>
          <a:p>
            <a:endParaRPr lang="es-MX" dirty="0">
              <a:solidFill>
                <a:schemeClr val="tx1"/>
              </a:solidFill>
            </a:endParaRPr>
          </a:p>
          <a:p>
            <a:pPr marL="0" indent="0" algn="r">
              <a:buNone/>
            </a:pPr>
            <a:r>
              <a:rPr lang="es-MX" sz="1400" dirty="0">
                <a:solidFill>
                  <a:schemeClr val="tx1"/>
                </a:solidFill>
              </a:rPr>
              <a:t>Informe de la Cuarta Conferencia Mundial sobre la Mujer Beijing, 4 a 15 de septiembre de 1995</a:t>
            </a:r>
          </a:p>
        </p:txBody>
      </p:sp>
    </p:spTree>
    <p:extLst>
      <p:ext uri="{BB962C8B-B14F-4D97-AF65-F5344CB8AC3E}">
        <p14:creationId xmlns:p14="http://schemas.microsoft.com/office/powerpoint/2010/main" val="30011432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062681" y="597820"/>
            <a:ext cx="4130761" cy="231322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Imagen 4"/>
          <p:cNvPicPr>
            <a:picLocks noChangeAspect="1"/>
          </p:cNvPicPr>
          <p:nvPr/>
        </p:nvPicPr>
        <p:blipFill>
          <a:blip r:embed="rId3"/>
          <a:stretch>
            <a:fillRect/>
          </a:stretch>
        </p:blipFill>
        <p:spPr>
          <a:xfrm>
            <a:off x="8563946" y="4604657"/>
            <a:ext cx="3353189" cy="187778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6" name="Rectángulo 5"/>
          <p:cNvSpPr/>
          <p:nvPr/>
        </p:nvSpPr>
        <p:spPr>
          <a:xfrm>
            <a:off x="6025756" y="2911046"/>
            <a:ext cx="2753062" cy="923330"/>
          </a:xfrm>
          <a:prstGeom prst="rect">
            <a:avLst/>
          </a:prstGeom>
          <a:noFill/>
        </p:spPr>
        <p:txBody>
          <a:bodyPr wrap="none" lIns="91440" tIns="45720" rIns="91440" bIns="45720">
            <a:spAutoFit/>
          </a:bodyPr>
          <a:lstStyle/>
          <a:p>
            <a:pPr algn="ctr"/>
            <a:r>
              <a:rPr lang="es-ES" sz="5400" b="1" cap="none" spc="0" dirty="0" smtClean="0">
                <a:ln w="22225">
                  <a:solidFill>
                    <a:schemeClr val="accent2"/>
                  </a:solidFill>
                  <a:prstDash val="solid"/>
                </a:ln>
                <a:solidFill>
                  <a:schemeClr val="accent2">
                    <a:lumMod val="40000"/>
                    <a:lumOff val="60000"/>
                  </a:schemeClr>
                </a:solidFill>
                <a:effectLst/>
              </a:rPr>
              <a:t>GRACIAS</a:t>
            </a:r>
            <a:endParaRPr lang="es-ES"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36958414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9601200" cy="838200"/>
          </a:xfrm>
        </p:spPr>
        <p:txBody>
          <a:bodyPr>
            <a:normAutofit/>
          </a:bodyPr>
          <a:lstStyle/>
          <a:p>
            <a:pPr algn="ctr"/>
            <a:r>
              <a:rPr lang="es-MX" sz="3200" b="1" dirty="0">
                <a:solidFill>
                  <a:schemeClr val="tx1"/>
                </a:solidFill>
              </a:rPr>
              <a:t>DERECHOS </a:t>
            </a:r>
            <a:r>
              <a:rPr lang="es-MX" sz="3200" b="1" dirty="0" smtClean="0">
                <a:solidFill>
                  <a:schemeClr val="tx1"/>
                </a:solidFill>
              </a:rPr>
              <a:t>HUMANOS </a:t>
            </a:r>
            <a:r>
              <a:rPr lang="es-MX" sz="3200" b="1" dirty="0">
                <a:solidFill>
                  <a:schemeClr val="tx1"/>
                </a:solidFill>
              </a:rPr>
              <a:t>DE LAS MUJERES Y LAS NIÑAS </a:t>
            </a:r>
            <a:endParaRPr lang="es-MX" sz="3200" dirty="0">
              <a:solidFill>
                <a:schemeClr val="tx1"/>
              </a:solidFill>
            </a:endParaRPr>
          </a:p>
        </p:txBody>
      </p:sp>
      <p:sp>
        <p:nvSpPr>
          <p:cNvPr id="3" name="Marcador de contenido 2"/>
          <p:cNvSpPr>
            <a:spLocks noGrp="1"/>
          </p:cNvSpPr>
          <p:nvPr>
            <p:ph idx="1"/>
          </p:nvPr>
        </p:nvSpPr>
        <p:spPr>
          <a:xfrm>
            <a:off x="1371600" y="1523999"/>
            <a:ext cx="9601200" cy="5053263"/>
          </a:xfrm>
        </p:spPr>
        <p:txBody>
          <a:bodyPr>
            <a:normAutofit/>
          </a:bodyPr>
          <a:lstStyle/>
          <a:p>
            <a:pPr algn="just"/>
            <a:r>
              <a:rPr lang="es-MX" sz="2400" dirty="0">
                <a:solidFill>
                  <a:schemeClr val="tx1"/>
                </a:solidFill>
              </a:rPr>
              <a:t>En la Conferencia Mundial de Derechos Humanos se reconoció que los derechos humanos de la mujer y de la niña son parte inalienable, integrante e indivisible de los derechos humanos universales. </a:t>
            </a:r>
            <a:endParaRPr lang="es-MX" sz="2400" dirty="0" smtClean="0">
              <a:solidFill>
                <a:schemeClr val="tx1"/>
              </a:solidFill>
            </a:endParaRPr>
          </a:p>
          <a:p>
            <a:pPr algn="just"/>
            <a:endParaRPr lang="es-MX" sz="2400" dirty="0">
              <a:solidFill>
                <a:schemeClr val="tx1"/>
              </a:solidFill>
            </a:endParaRPr>
          </a:p>
          <a:p>
            <a:pPr algn="just"/>
            <a:r>
              <a:rPr lang="es-MX" sz="2400" dirty="0">
                <a:solidFill>
                  <a:schemeClr val="tx1"/>
                </a:solidFill>
              </a:rPr>
              <a:t>La plena participación, en condiciones de igualdad, de la mujer en la vida política, civil, económica, social y cultural en los planos nacional, regional e internacional y la erradicación de todas las formas de discriminación basadas en el sexo son objetivos prioritarios de la comunidad internacional</a:t>
            </a:r>
            <a:r>
              <a:rPr lang="es-MX" sz="2400" dirty="0" smtClean="0">
                <a:solidFill>
                  <a:schemeClr val="tx1"/>
                </a:solidFill>
              </a:rPr>
              <a:t>.</a:t>
            </a:r>
          </a:p>
          <a:p>
            <a:pPr marL="0" lvl="0" indent="0" algn="r">
              <a:buNone/>
            </a:pPr>
            <a:r>
              <a:rPr lang="es-MX" sz="1400" dirty="0" smtClean="0">
                <a:solidFill>
                  <a:prstClr val="black"/>
                </a:solidFill>
              </a:rPr>
              <a:t>Informe </a:t>
            </a:r>
            <a:r>
              <a:rPr lang="es-MX" sz="1400" dirty="0">
                <a:solidFill>
                  <a:prstClr val="black"/>
                </a:solidFill>
              </a:rPr>
              <a:t>de la Cuarta Conferencia Mundial sobre la Mujer Beijing, 4 a 15 de septiembre de 1995</a:t>
            </a:r>
          </a:p>
          <a:p>
            <a:pPr marL="0" indent="0" algn="r">
              <a:buNone/>
            </a:pPr>
            <a:endParaRPr lang="es-MX" sz="2400" dirty="0">
              <a:solidFill>
                <a:schemeClr val="tx1"/>
              </a:solidFill>
            </a:endParaRPr>
          </a:p>
        </p:txBody>
      </p:sp>
    </p:spTree>
    <p:extLst>
      <p:ext uri="{BB962C8B-B14F-4D97-AF65-F5344CB8AC3E}">
        <p14:creationId xmlns:p14="http://schemas.microsoft.com/office/powerpoint/2010/main" val="24504891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11659"/>
            <a:ext cx="9601200" cy="1485900"/>
          </a:xfrm>
        </p:spPr>
        <p:txBody>
          <a:bodyPr>
            <a:normAutofit/>
          </a:bodyPr>
          <a:lstStyle/>
          <a:p>
            <a:r>
              <a:rPr lang="es-MX" sz="3600" b="1" dirty="0" smtClean="0"/>
              <a:t>Violencia de género</a:t>
            </a:r>
            <a:endParaRPr lang="es-MX" sz="3600" b="1" dirty="0"/>
          </a:p>
        </p:txBody>
      </p:sp>
      <p:sp>
        <p:nvSpPr>
          <p:cNvPr id="3" name="Marcador de contenido 2"/>
          <p:cNvSpPr>
            <a:spLocks noGrp="1"/>
          </p:cNvSpPr>
          <p:nvPr>
            <p:ph idx="1"/>
          </p:nvPr>
        </p:nvSpPr>
        <p:spPr>
          <a:xfrm>
            <a:off x="1371600" y="2097558"/>
            <a:ext cx="9601200" cy="4760441"/>
          </a:xfrm>
        </p:spPr>
        <p:txBody>
          <a:bodyPr/>
          <a:lstStyle/>
          <a:p>
            <a:pPr lvl="0" algn="just"/>
            <a:r>
              <a:rPr lang="es-ES" sz="3200" dirty="0">
                <a:solidFill>
                  <a:prstClr val="black"/>
                </a:solidFill>
              </a:rPr>
              <a:t>En México los feminicidios son la manifestación más grave y aberrante de discriminación y violencia contra las mujeres. Se trata de la violación más extrema del derecho que tienen </a:t>
            </a:r>
            <a:r>
              <a:rPr lang="es-ES" sz="3200" dirty="0" smtClean="0">
                <a:solidFill>
                  <a:prstClr val="black"/>
                </a:solidFill>
              </a:rPr>
              <a:t>a </a:t>
            </a:r>
            <a:r>
              <a:rPr lang="es-ES" sz="3200" dirty="0">
                <a:solidFill>
                  <a:prstClr val="black"/>
                </a:solidFill>
              </a:rPr>
              <a:t>vivir una vida libre de violencia. </a:t>
            </a:r>
            <a:endParaRPr lang="es-MX" sz="3200" dirty="0">
              <a:solidFill>
                <a:prstClr val="black"/>
              </a:solidFill>
            </a:endParaRPr>
          </a:p>
          <a:p>
            <a:endParaRPr lang="es-MX" dirty="0"/>
          </a:p>
        </p:txBody>
      </p:sp>
      <p:pic>
        <p:nvPicPr>
          <p:cNvPr id="5" name="Imagen 4"/>
          <p:cNvPicPr>
            <a:picLocks noChangeAspect="1"/>
          </p:cNvPicPr>
          <p:nvPr/>
        </p:nvPicPr>
        <p:blipFill>
          <a:blip r:embed="rId2"/>
          <a:stretch>
            <a:fillRect/>
          </a:stretch>
        </p:blipFill>
        <p:spPr>
          <a:xfrm>
            <a:off x="3096126" y="4825889"/>
            <a:ext cx="2189491" cy="145053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Imagen 5"/>
          <p:cNvPicPr>
            <a:picLocks noChangeAspect="1"/>
          </p:cNvPicPr>
          <p:nvPr/>
        </p:nvPicPr>
        <p:blipFill>
          <a:blip r:embed="rId3"/>
          <a:stretch>
            <a:fillRect/>
          </a:stretch>
        </p:blipFill>
        <p:spPr>
          <a:xfrm>
            <a:off x="8309810" y="5057765"/>
            <a:ext cx="2162596" cy="121866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20243597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a:p>
        </p:txBody>
      </p:sp>
      <p:pic>
        <p:nvPicPr>
          <p:cNvPr id="4" name="Imagen 3"/>
          <p:cNvPicPr>
            <a:picLocks noChangeAspect="1"/>
          </p:cNvPicPr>
          <p:nvPr/>
        </p:nvPicPr>
        <p:blipFill>
          <a:blip r:embed="rId2"/>
          <a:stretch>
            <a:fillRect/>
          </a:stretch>
        </p:blipFill>
        <p:spPr>
          <a:xfrm>
            <a:off x="0" y="0"/>
            <a:ext cx="12192000" cy="6875148"/>
          </a:xfrm>
          <a:prstGeom prst="rect">
            <a:avLst/>
          </a:prstGeom>
        </p:spPr>
      </p:pic>
    </p:spTree>
    <p:extLst>
      <p:ext uri="{BB962C8B-B14F-4D97-AF65-F5344CB8AC3E}">
        <p14:creationId xmlns:p14="http://schemas.microsoft.com/office/powerpoint/2010/main" val="6748434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a:p>
        </p:txBody>
      </p:sp>
      <p:pic>
        <p:nvPicPr>
          <p:cNvPr id="4" name="Imagen 3"/>
          <p:cNvPicPr>
            <a:picLocks noChangeAspect="1"/>
          </p:cNvPicPr>
          <p:nvPr/>
        </p:nvPicPr>
        <p:blipFill>
          <a:blip r:embed="rId2"/>
          <a:stretch>
            <a:fillRect/>
          </a:stretch>
        </p:blipFill>
        <p:spPr>
          <a:xfrm>
            <a:off x="0" y="-1"/>
            <a:ext cx="12229207" cy="6878929"/>
          </a:xfrm>
          <a:prstGeom prst="rect">
            <a:avLst/>
          </a:prstGeom>
        </p:spPr>
      </p:pic>
    </p:spTree>
    <p:extLst>
      <p:ext uri="{BB962C8B-B14F-4D97-AF65-F5344CB8AC3E}">
        <p14:creationId xmlns:p14="http://schemas.microsoft.com/office/powerpoint/2010/main" val="29715011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299545"/>
            <a:ext cx="9601200" cy="630621"/>
          </a:xfrm>
        </p:spPr>
        <p:txBody>
          <a:bodyPr>
            <a:normAutofit/>
          </a:bodyPr>
          <a:lstStyle/>
          <a:p>
            <a:r>
              <a:rPr lang="es-MX" sz="3600" dirty="0" smtClean="0">
                <a:solidFill>
                  <a:schemeClr val="tx1"/>
                </a:solidFill>
              </a:rPr>
              <a:t>A propósito de los números</a:t>
            </a:r>
            <a:endParaRPr lang="es-MX" sz="3600" dirty="0">
              <a:solidFill>
                <a:schemeClr val="tx1"/>
              </a:solidFill>
            </a:endParaRPr>
          </a:p>
        </p:txBody>
      </p:sp>
      <p:sp>
        <p:nvSpPr>
          <p:cNvPr id="3" name="Marcador de contenido 2"/>
          <p:cNvSpPr>
            <a:spLocks noGrp="1"/>
          </p:cNvSpPr>
          <p:nvPr>
            <p:ph idx="1"/>
          </p:nvPr>
        </p:nvSpPr>
        <p:spPr>
          <a:xfrm>
            <a:off x="1371600" y="1119353"/>
            <a:ext cx="9601200" cy="4748048"/>
          </a:xfrm>
        </p:spPr>
        <p:txBody>
          <a:bodyPr>
            <a:normAutofit fontScale="92500"/>
          </a:bodyPr>
          <a:lstStyle/>
          <a:p>
            <a:pPr algn="just"/>
            <a:r>
              <a:rPr lang="es-ES" sz="2800" dirty="0" smtClean="0">
                <a:solidFill>
                  <a:schemeClr val="tx1"/>
                </a:solidFill>
              </a:rPr>
              <a:t>INEGI. Reporta que </a:t>
            </a:r>
            <a:r>
              <a:rPr lang="es-MX" sz="2800" dirty="0" smtClean="0">
                <a:solidFill>
                  <a:schemeClr val="tx1"/>
                </a:solidFill>
              </a:rPr>
              <a:t>la </a:t>
            </a:r>
            <a:r>
              <a:rPr lang="es-MX" sz="2800" dirty="0">
                <a:solidFill>
                  <a:schemeClr val="tx1"/>
                </a:solidFill>
              </a:rPr>
              <a:t>zona centro del país, integrada por la Ciudad de México, Estado de México, Guerrero, Hidalgo, Morelos, Puebla y Tlaxcala, es la de mayor </a:t>
            </a:r>
            <a:r>
              <a:rPr lang="es-MX" sz="2800" dirty="0" smtClean="0">
                <a:solidFill>
                  <a:schemeClr val="tx1"/>
                </a:solidFill>
              </a:rPr>
              <a:t>incidencia de homicidios de mujeres, </a:t>
            </a:r>
            <a:r>
              <a:rPr lang="es-MX" sz="2800" dirty="0">
                <a:solidFill>
                  <a:schemeClr val="tx1"/>
                </a:solidFill>
              </a:rPr>
              <a:t>al contabilizar ocho mil 65 homicidios violentos, lo que representa el 35 por ciento de la incidencia </a:t>
            </a:r>
            <a:r>
              <a:rPr lang="es-MX" sz="2800" dirty="0" smtClean="0">
                <a:solidFill>
                  <a:schemeClr val="tx1"/>
                </a:solidFill>
              </a:rPr>
              <a:t>nacional.</a:t>
            </a:r>
          </a:p>
          <a:p>
            <a:pPr algn="just"/>
            <a:r>
              <a:rPr lang="es-MX" sz="2800" dirty="0">
                <a:solidFill>
                  <a:schemeClr val="tx1"/>
                </a:solidFill>
              </a:rPr>
              <a:t>Según datos de la Organización Mundial de la Salud (OMS), 38 por ciento de los asesinatos de mujeres en el mundo son cometidos por sus esposos. En México, también se ha identificado como victimarios a parejas sentimentales —novios—, familiares directos, compañeros de escuela o del trabajo, alguna autoridad escolar o laboral, personas conocidas o extrañas.</a:t>
            </a:r>
          </a:p>
        </p:txBody>
      </p:sp>
    </p:spTree>
    <p:extLst>
      <p:ext uri="{BB962C8B-B14F-4D97-AF65-F5344CB8AC3E}">
        <p14:creationId xmlns:p14="http://schemas.microsoft.com/office/powerpoint/2010/main" val="11792070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smtClean="0">
                <a:solidFill>
                  <a:schemeClr val="tx1"/>
                </a:solidFill>
              </a:rPr>
              <a:t>El síndrome de la mujer maltratada </a:t>
            </a:r>
            <a:endParaRPr lang="es-MX" sz="3600" b="1" dirty="0">
              <a:solidFill>
                <a:schemeClr val="tx1"/>
              </a:solidFill>
            </a:endParaRPr>
          </a:p>
        </p:txBody>
      </p:sp>
      <p:sp>
        <p:nvSpPr>
          <p:cNvPr id="3" name="Marcador de contenido 2"/>
          <p:cNvSpPr>
            <a:spLocks noGrp="1"/>
          </p:cNvSpPr>
          <p:nvPr>
            <p:ph idx="1"/>
          </p:nvPr>
        </p:nvSpPr>
        <p:spPr>
          <a:xfrm>
            <a:off x="1371600" y="1989438"/>
            <a:ext cx="9601200" cy="3581400"/>
          </a:xfrm>
        </p:spPr>
        <p:txBody>
          <a:bodyPr>
            <a:normAutofit/>
          </a:bodyPr>
          <a:lstStyle/>
          <a:p>
            <a:pPr algn="just"/>
            <a:r>
              <a:rPr lang="es-MX" sz="2800" dirty="0" smtClean="0">
                <a:solidFill>
                  <a:schemeClr val="tx1"/>
                </a:solidFill>
              </a:rPr>
              <a:t>Signos y síntomas que se producen después de que una mujer ha sido física, sexual y/o psicológicamente abusada en una relación íntima, cuando la pareja ejerce poder y control sobre ella para obligarla a hacer lo que él quiere, sin tener en cuenta sus derechos y sentimientos (Walker, 2009).</a:t>
            </a:r>
            <a:endParaRPr lang="es-MX" sz="2800" dirty="0">
              <a:solidFill>
                <a:schemeClr val="tx1"/>
              </a:solidFill>
            </a:endParaRPr>
          </a:p>
        </p:txBody>
      </p:sp>
      <p:pic>
        <p:nvPicPr>
          <p:cNvPr id="4" name="Imagen 3"/>
          <p:cNvPicPr>
            <a:picLocks noChangeAspect="1"/>
          </p:cNvPicPr>
          <p:nvPr/>
        </p:nvPicPr>
        <p:blipFill>
          <a:blip r:embed="rId2"/>
          <a:stretch>
            <a:fillRect/>
          </a:stretch>
        </p:blipFill>
        <p:spPr>
          <a:xfrm>
            <a:off x="8575856" y="4461162"/>
            <a:ext cx="2221736" cy="1481157"/>
          </a:xfrm>
          <a:prstGeom prst="rect">
            <a:avLst/>
          </a:prstGeom>
        </p:spPr>
      </p:pic>
    </p:spTree>
    <p:extLst>
      <p:ext uri="{BB962C8B-B14F-4D97-AF65-F5344CB8AC3E}">
        <p14:creationId xmlns:p14="http://schemas.microsoft.com/office/powerpoint/2010/main" val="4443232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685800"/>
            <a:ext cx="9601200" cy="755073"/>
          </a:xfrm>
        </p:spPr>
        <p:txBody>
          <a:bodyPr>
            <a:normAutofit/>
          </a:bodyPr>
          <a:lstStyle/>
          <a:p>
            <a:r>
              <a:rPr lang="es-MX" sz="3600" b="1" dirty="0" smtClean="0">
                <a:solidFill>
                  <a:schemeClr val="tx1"/>
                </a:solidFill>
              </a:rPr>
              <a:t>El síndrome de la mujer maltratada</a:t>
            </a:r>
            <a:endParaRPr lang="es-MX" sz="3600" dirty="0">
              <a:solidFill>
                <a:schemeClr val="tx1"/>
              </a:solidFill>
            </a:endParaRPr>
          </a:p>
        </p:txBody>
      </p:sp>
      <p:sp>
        <p:nvSpPr>
          <p:cNvPr id="3" name="Marcador de contenido 2"/>
          <p:cNvSpPr>
            <a:spLocks noGrp="1"/>
          </p:cNvSpPr>
          <p:nvPr>
            <p:ph idx="1"/>
          </p:nvPr>
        </p:nvSpPr>
        <p:spPr>
          <a:xfrm>
            <a:off x="846438" y="2410046"/>
            <a:ext cx="7771089" cy="3741372"/>
          </a:xfrm>
        </p:spPr>
        <p:txBody>
          <a:bodyPr>
            <a:noAutofit/>
          </a:bodyPr>
          <a:lstStyle/>
          <a:p>
            <a:pPr algn="just"/>
            <a:r>
              <a:rPr lang="es-MX" sz="2400" dirty="0" smtClean="0">
                <a:solidFill>
                  <a:schemeClr val="tx1"/>
                </a:solidFill>
              </a:rPr>
              <a:t>La mujer está confusa y desorientada, llegando a renunciar a su propia identidad y atribuyendo al agresor aspectos positivos que la ayudan a negar la realidad.</a:t>
            </a:r>
          </a:p>
          <a:p>
            <a:pPr algn="just"/>
            <a:r>
              <a:rPr lang="es-MX" sz="2400" dirty="0" smtClean="0">
                <a:solidFill>
                  <a:schemeClr val="tx1"/>
                </a:solidFill>
              </a:rPr>
              <a:t>Se encuentran agotadas por la falta de sentido que el agresor impone en su vida, sin poder comprender lo que sucede, solas y aisladas de su entorno familiar y social y en constante tensión ante cualquier respuesta agresiva de su pareja.</a:t>
            </a:r>
            <a:endParaRPr lang="es-MX" sz="2400" dirty="0">
              <a:solidFill>
                <a:schemeClr val="tx1"/>
              </a:solidFill>
            </a:endParaRPr>
          </a:p>
        </p:txBody>
      </p:sp>
      <p:pic>
        <p:nvPicPr>
          <p:cNvPr id="4" name="Imagen 3"/>
          <p:cNvPicPr>
            <a:picLocks noChangeAspect="1"/>
          </p:cNvPicPr>
          <p:nvPr/>
        </p:nvPicPr>
        <p:blipFill>
          <a:blip r:embed="rId2"/>
          <a:stretch>
            <a:fillRect/>
          </a:stretch>
        </p:blipFill>
        <p:spPr>
          <a:xfrm>
            <a:off x="9324108" y="3385781"/>
            <a:ext cx="1491255" cy="2167375"/>
          </a:xfrm>
          <a:prstGeom prst="rect">
            <a:avLst/>
          </a:prstGeom>
        </p:spPr>
      </p:pic>
    </p:spTree>
    <p:extLst>
      <p:ext uri="{BB962C8B-B14F-4D97-AF65-F5344CB8AC3E}">
        <p14:creationId xmlns:p14="http://schemas.microsoft.com/office/powerpoint/2010/main" val="1935528167"/>
      </p:ext>
    </p:extLst>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TM10001105[[fn=Recorte]]</Template>
  <TotalTime>1188</TotalTime>
  <Words>1476</Words>
  <Application>Microsoft Office PowerPoint</Application>
  <PresentationFormat>Panorámica</PresentationFormat>
  <Paragraphs>74</Paragraphs>
  <Slides>20</Slides>
  <Notes>0</Notes>
  <HiddenSlides>0</HiddenSlides>
  <MMClips>0</MMClips>
  <ScaleCrop>false</ScaleCrop>
  <HeadingPairs>
    <vt:vector size="6" baseType="variant">
      <vt:variant>
        <vt:lpstr>Fuentes usadas</vt:lpstr>
      </vt:variant>
      <vt:variant>
        <vt:i4>1</vt:i4>
      </vt:variant>
      <vt:variant>
        <vt:lpstr>Tema</vt:lpstr>
      </vt:variant>
      <vt:variant>
        <vt:i4>1</vt:i4>
      </vt:variant>
      <vt:variant>
        <vt:lpstr>Títulos de diapositiva</vt:lpstr>
      </vt:variant>
      <vt:variant>
        <vt:i4>20</vt:i4>
      </vt:variant>
    </vt:vector>
  </HeadingPairs>
  <TitlesOfParts>
    <vt:vector size="22" baseType="lpstr">
      <vt:lpstr>Franklin Gothic Book</vt:lpstr>
      <vt:lpstr>Crop</vt:lpstr>
      <vt:lpstr>    DERECHOS HUMANOS Y  VIOLENCIA DE GÉNERO</vt:lpstr>
      <vt:lpstr>DERECHOS HUMANOS DE LAS MUJERES Y LAS NIÑAS </vt:lpstr>
      <vt:lpstr>DERECHOS HUMANOS DE LAS MUJERES Y LAS NIÑAS </vt:lpstr>
      <vt:lpstr>Violencia de género</vt:lpstr>
      <vt:lpstr>Presentación de PowerPoint</vt:lpstr>
      <vt:lpstr>Presentación de PowerPoint</vt:lpstr>
      <vt:lpstr>A propósito de los números</vt:lpstr>
      <vt:lpstr>El síndrome de la mujer maltratada </vt:lpstr>
      <vt:lpstr>El síndrome de la mujer maltratada</vt:lpstr>
      <vt:lpstr>El síndrome de la mujer maltratada</vt:lpstr>
      <vt:lpstr>Mujeres violentadas</vt:lpstr>
      <vt:lpstr>MÉTODO</vt:lpstr>
      <vt:lpstr>PARTICIPANTES</vt:lpstr>
      <vt:lpstr>PARTICIPANTES</vt:lpstr>
      <vt:lpstr>TÉCNICAS DE RECOLECCIÓN DE INFORMACIÓN  </vt:lpstr>
      <vt:lpstr>CONCLUSIONES </vt:lpstr>
      <vt:lpstr>CONCLUSIONES </vt:lpstr>
      <vt:lpstr>CONCLUSIONES</vt:lpstr>
      <vt:lpstr>REFLEXIONES </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Sonia Rocha</dc:creator>
  <cp:lastModifiedBy>CD2</cp:lastModifiedBy>
  <cp:revision>62</cp:revision>
  <dcterms:created xsi:type="dcterms:W3CDTF">2018-11-12T17:37:13Z</dcterms:created>
  <dcterms:modified xsi:type="dcterms:W3CDTF">2022-08-15T15:46:27Z</dcterms:modified>
</cp:coreProperties>
</file>