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58" r:id="rId4"/>
  </p:sldMasterIdLst>
  <p:notesMasterIdLst>
    <p:notesMasterId r:id="rId42"/>
  </p:notesMasterIdLst>
  <p:handoutMasterIdLst>
    <p:handoutMasterId r:id="rId43"/>
  </p:handoutMasterIdLst>
  <p:sldIdLst>
    <p:sldId id="265" r:id="rId5"/>
    <p:sldId id="394" r:id="rId6"/>
    <p:sldId id="352" r:id="rId7"/>
    <p:sldId id="316" r:id="rId8"/>
    <p:sldId id="326" r:id="rId9"/>
    <p:sldId id="350" r:id="rId10"/>
    <p:sldId id="351" r:id="rId11"/>
    <p:sldId id="380" r:id="rId12"/>
    <p:sldId id="385" r:id="rId13"/>
    <p:sldId id="287" r:id="rId14"/>
    <p:sldId id="381" r:id="rId15"/>
    <p:sldId id="353" r:id="rId16"/>
    <p:sldId id="354" r:id="rId17"/>
    <p:sldId id="355" r:id="rId18"/>
    <p:sldId id="356" r:id="rId19"/>
    <p:sldId id="345" r:id="rId20"/>
    <p:sldId id="391" r:id="rId21"/>
    <p:sldId id="357" r:id="rId22"/>
    <p:sldId id="376" r:id="rId23"/>
    <p:sldId id="303" r:id="rId24"/>
    <p:sldId id="288" r:id="rId25"/>
    <p:sldId id="383" r:id="rId26"/>
    <p:sldId id="386" r:id="rId27"/>
    <p:sldId id="382" r:id="rId28"/>
    <p:sldId id="328" r:id="rId29"/>
    <p:sldId id="318" r:id="rId30"/>
    <p:sldId id="374" r:id="rId31"/>
    <p:sldId id="336" r:id="rId32"/>
    <p:sldId id="387" r:id="rId33"/>
    <p:sldId id="388" r:id="rId34"/>
    <p:sldId id="389" r:id="rId35"/>
    <p:sldId id="390" r:id="rId36"/>
    <p:sldId id="392" r:id="rId37"/>
    <p:sldId id="378" r:id="rId38"/>
    <p:sldId id="377" r:id="rId39"/>
    <p:sldId id="393" r:id="rId40"/>
    <p:sldId id="375"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52" d="100"/>
          <a:sy n="52" d="100"/>
        </p:scale>
        <p:origin x="739" y="5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0" d="100"/>
          <a:sy n="90" d="100"/>
        </p:scale>
        <p:origin x="3774"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AB3E6E3-061B-41A2-BBDC-C5312A04A40A}" type="datetime1">
              <a:rPr lang="es-ES" smtClean="0"/>
              <a:t>26/8/23</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78FE58C-C1A6-4C4C-90C2-B7F5B0504B2D}" type="slidenum">
              <a:rPr lang="es-ES" smtClean="0"/>
              <a:t>‹Nº›</a:t>
            </a:fld>
            <a:endParaRPr lang="es-ES" dirty="0"/>
          </a:p>
        </p:txBody>
      </p:sp>
    </p:spTree>
    <p:extLst>
      <p:ext uri="{BB962C8B-B14F-4D97-AF65-F5344CB8AC3E}">
        <p14:creationId xmlns:p14="http://schemas.microsoft.com/office/powerpoint/2010/main" val="40346050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145992C-CBBF-4F24-8325-F5CB0EAAC0E9}" type="datetime1">
              <a:rPr lang="es-ES" noProof="0" smtClean="0"/>
              <a:t>26/8/23</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_tradnl"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Editar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10E1E9A-E921-4174-A0FC-51868D7AC568}" type="slidenum">
              <a:rPr lang="es-ES" noProof="0" smtClean="0"/>
              <a:t>‹Nº›</a:t>
            </a:fld>
            <a:endParaRPr lang="es-ES" noProof="0" dirty="0"/>
          </a:p>
        </p:txBody>
      </p:sp>
    </p:spTree>
    <p:extLst>
      <p:ext uri="{BB962C8B-B14F-4D97-AF65-F5344CB8AC3E}">
        <p14:creationId xmlns:p14="http://schemas.microsoft.com/office/powerpoint/2010/main" val="37378600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10E1E9A-E921-4174-A0FC-51868D7AC568}" type="slidenum">
              <a:rPr lang="es-ES" smtClean="0"/>
              <a:t>1</a:t>
            </a:fld>
            <a:endParaRPr lang="es-ES" dirty="0"/>
          </a:p>
        </p:txBody>
      </p:sp>
    </p:spTree>
    <p:extLst>
      <p:ext uri="{BB962C8B-B14F-4D97-AF65-F5344CB8AC3E}">
        <p14:creationId xmlns:p14="http://schemas.microsoft.com/office/powerpoint/2010/main" val="2467461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10E1E9A-E921-4174-A0FC-51868D7AC568}" type="slidenum">
              <a:rPr lang="es-ES" smtClean="0"/>
              <a:t>2</a:t>
            </a:fld>
            <a:endParaRPr lang="es-ES" dirty="0"/>
          </a:p>
        </p:txBody>
      </p:sp>
    </p:spTree>
    <p:extLst>
      <p:ext uri="{BB962C8B-B14F-4D97-AF65-F5344CB8AC3E}">
        <p14:creationId xmlns:p14="http://schemas.microsoft.com/office/powerpoint/2010/main" val="2467461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pPr rtl="0"/>
            <a:fld id="{95732FF5-B762-47CF-A667-C95E437C256E}" type="datetime1">
              <a:rPr lang="es-ES" noProof="0" smtClean="0"/>
              <a:t>26/8/23</a:t>
            </a:fld>
            <a:endParaRPr lang="es-ES" noProof="0" dirty="0"/>
          </a:p>
        </p:txBody>
      </p:sp>
      <p:sp>
        <p:nvSpPr>
          <p:cNvPr id="5" name="Footer Placeholder 4"/>
          <p:cNvSpPr>
            <a:spLocks noGrp="1"/>
          </p:cNvSpPr>
          <p:nvPr>
            <p:ph type="ftr" sz="quarter" idx="11"/>
          </p:nvPr>
        </p:nvSpPr>
        <p:spPr/>
        <p:txBody>
          <a:bodyPr/>
          <a:lstStyle>
            <a:lvl1pPr>
              <a:defRPr>
                <a:solidFill>
                  <a:schemeClr val="tx1"/>
                </a:solidFill>
              </a:defRPr>
            </a:lvl1p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pPr rtl="0"/>
            <a:fld id="{71B7BAC7-FE87-40F6-AA24-4F4685D1B022}" type="slidenum">
              <a:rPr lang="es-ES" noProof="0" smtClean="0"/>
              <a:t>‹Nº›</a:t>
            </a:fld>
            <a:endParaRPr lang="es-ES" noProof="0" dirty="0"/>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97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rtl="0"/>
            <a:fld id="{0F6E6314-AE43-4375-B896-FE69FC25EB2C}" type="datetime1">
              <a:rPr lang="es-ES" noProof="0" smtClean="0"/>
              <a:t>26/8/23</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3077165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rtl="0"/>
            <a:fld id="{BC4EED9F-4196-422B-906D-089B355EADC9}" type="datetime1">
              <a:rPr lang="es-ES" noProof="0" smtClean="0"/>
              <a:t>26/8/23</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17557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Imagen con leyenda">
    <p:spTree>
      <p:nvGrpSpPr>
        <p:cNvPr id="1" name=""/>
        <p:cNvGrpSpPr/>
        <p:nvPr/>
      </p:nvGrpSpPr>
      <p:grpSpPr>
        <a:xfrm>
          <a:off x="0" y="0"/>
          <a:ext cx="0" cy="0"/>
          <a:chOff x="0" y="0"/>
          <a:chExt cx="0" cy="0"/>
        </a:xfrm>
      </p:grpSpPr>
      <p:sp>
        <p:nvSpPr>
          <p:cNvPr id="9" name="Título 1"/>
          <p:cNvSpPr>
            <a:spLocks noGrp="1"/>
          </p:cNvSpPr>
          <p:nvPr>
            <p:ph type="title"/>
          </p:nvPr>
        </p:nvSpPr>
        <p:spPr>
          <a:xfrm>
            <a:off x="1562100" y="457200"/>
            <a:ext cx="3932237" cy="1600200"/>
          </a:xfrm>
        </p:spPr>
        <p:txBody>
          <a:bodyPr rtlCol="0" anchor="b"/>
          <a:lstStyle>
            <a:lvl1pPr rtl="0">
              <a:defRPr sz="3200"/>
            </a:lvl1pPr>
          </a:lstStyle>
          <a:p>
            <a:pPr rtl="0"/>
            <a:r>
              <a:rPr lang="es-ES" noProof="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5678904" y="987425"/>
            <a:ext cx="5678424"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dirty="0"/>
              <a:t>Haga clic en el icono para agregar una imagen</a:t>
            </a:r>
          </a:p>
        </p:txBody>
      </p:sp>
      <p:sp>
        <p:nvSpPr>
          <p:cNvPr id="8" name="Marcador de posición de texto 3"/>
          <p:cNvSpPr>
            <a:spLocks noGrp="1"/>
          </p:cNvSpPr>
          <p:nvPr>
            <p:ph type="body" sz="half" idx="2"/>
          </p:nvPr>
        </p:nvSpPr>
        <p:spPr>
          <a:xfrm>
            <a:off x="1562100" y="2101850"/>
            <a:ext cx="3932237" cy="3759200"/>
          </a:xfrm>
        </p:spPr>
        <p:txBody>
          <a:bodyPr rtlCol="0"/>
          <a:lstStyle>
            <a:lvl1pPr marL="0" indent="0" rtl="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el estilo de texto del patrón</a:t>
            </a:r>
          </a:p>
        </p:txBody>
      </p:sp>
      <p:sp>
        <p:nvSpPr>
          <p:cNvPr id="5" name="Marcador de posición de fecha 4"/>
          <p:cNvSpPr>
            <a:spLocks noGrp="1"/>
          </p:cNvSpPr>
          <p:nvPr>
            <p:ph type="dt" sz="half" idx="10"/>
          </p:nvPr>
        </p:nvSpPr>
        <p:spPr/>
        <p:txBody>
          <a:bodyPr rtlCol="0"/>
          <a:lstStyle/>
          <a:p>
            <a:pPr rtl="0"/>
            <a:fld id="{50407472-54D5-485E-8ACB-6D04E47D95CF}" type="datetime1">
              <a:rPr lang="es-ES" noProof="0" smtClean="0"/>
              <a:t>26/8/23</a:t>
            </a:fld>
            <a:endParaRPr lang="es-ES" noProof="0" dirty="0"/>
          </a:p>
        </p:txBody>
      </p:sp>
      <p:sp>
        <p:nvSpPr>
          <p:cNvPr id="6" name="Marcador de posición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34138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rtl="0"/>
            <a:fld id="{3DDDD12C-A2E5-4D32-A8D5-4FBA4A9916EE}" type="datetime1">
              <a:rPr lang="es-ES" noProof="0" smtClean="0"/>
              <a:t>26/8/23</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71B7BAC7-FE87-40F6-AA24-4F4685D1B022}" type="slidenum">
              <a:rPr lang="es-ES" noProof="0" smtClean="0"/>
              <a:pPr rtl="0"/>
              <a:t>‹Nº›</a:t>
            </a:fld>
            <a:endParaRPr lang="es-ES" noProof="0" dirty="0"/>
          </a:p>
        </p:txBody>
      </p:sp>
    </p:spTree>
    <p:extLst>
      <p:ext uri="{BB962C8B-B14F-4D97-AF65-F5344CB8AC3E}">
        <p14:creationId xmlns:p14="http://schemas.microsoft.com/office/powerpoint/2010/main" val="134615672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pPr rtl="0"/>
            <a:fld id="{F128A7A1-E52A-4367-BE3E-105C0C9F4921}" type="datetime1">
              <a:rPr lang="es-ES" noProof="0" smtClean="0"/>
              <a:t>26/8/23</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9691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rtl="0"/>
            <a:fld id="{11400022-95FC-4EF7-AB9A-75228A47813A}" type="datetime1">
              <a:rPr lang="es-ES" noProof="0" smtClean="0"/>
              <a:t>26/8/23</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2647937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rtl="0"/>
            <a:fld id="{BBF2822A-2EB1-4A52-B6C8-FC10186557F4}" type="datetime1">
              <a:rPr lang="es-ES" noProof="0" smtClean="0"/>
              <a:t>26/8/23</a:t>
            </a:fld>
            <a:endParaRPr lang="es-ES" noProof="0" dirty="0"/>
          </a:p>
        </p:txBody>
      </p:sp>
      <p:sp>
        <p:nvSpPr>
          <p:cNvPr id="8" name="Footer Placeholder 7"/>
          <p:cNvSpPr>
            <a:spLocks noGrp="1"/>
          </p:cNvSpPr>
          <p:nvPr>
            <p:ph type="ftr" sz="quarter" idx="11"/>
          </p:nvPr>
        </p:nvSpPr>
        <p:spPr/>
        <p:txBody>
          <a:bodyPr/>
          <a:lstStyle/>
          <a:p>
            <a:pPr rtl="0"/>
            <a:r>
              <a:rPr lang="es-ES" noProof="0"/>
              <a:t>Agregar un pie de página</a:t>
            </a:r>
            <a:endParaRPr lang="es-ES" noProof="0" dirty="0"/>
          </a:p>
        </p:txBody>
      </p:sp>
      <p:sp>
        <p:nvSpPr>
          <p:cNvPr id="9" name="Slide Number Placeholder 8"/>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2574528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rtl="0"/>
            <a:fld id="{A3120DF6-1B4A-4B6C-B500-7840816C7764}" type="datetime1">
              <a:rPr lang="es-ES" noProof="0" smtClean="0"/>
              <a:t>26/8/23</a:t>
            </a:fld>
            <a:endParaRPr lang="es-ES" noProof="0" dirty="0"/>
          </a:p>
        </p:txBody>
      </p:sp>
      <p:sp>
        <p:nvSpPr>
          <p:cNvPr id="4" name="Footer Placeholder 3"/>
          <p:cNvSpPr>
            <a:spLocks noGrp="1"/>
          </p:cNvSpPr>
          <p:nvPr>
            <p:ph type="ftr" sz="quarter" idx="11"/>
          </p:nvPr>
        </p:nvSpPr>
        <p:spPr/>
        <p:txBody>
          <a:bodyPr/>
          <a:lstStyle/>
          <a:p>
            <a:pPr rtl="0"/>
            <a:r>
              <a:rPr lang="es-ES" noProof="0"/>
              <a:t>Agregar un pie de página</a:t>
            </a:r>
            <a:endParaRPr lang="es-ES" noProof="0" dirty="0"/>
          </a:p>
        </p:txBody>
      </p:sp>
      <p:sp>
        <p:nvSpPr>
          <p:cNvPr id="5" name="Slide Number Placeholder 4"/>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3191154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52134D8D-99E7-4CF1-858E-66F4FE6BE361}" type="datetime1">
              <a:rPr lang="es-ES" noProof="0" smtClean="0"/>
              <a:t>26/8/23</a:t>
            </a:fld>
            <a:endParaRPr lang="es-ES" noProof="0" dirty="0"/>
          </a:p>
        </p:txBody>
      </p:sp>
      <p:sp>
        <p:nvSpPr>
          <p:cNvPr id="3" name="Footer Placeholder 2"/>
          <p:cNvSpPr>
            <a:spLocks noGrp="1"/>
          </p:cNvSpPr>
          <p:nvPr>
            <p:ph type="ftr" sz="quarter" idx="11"/>
          </p:nvPr>
        </p:nvSpPr>
        <p:spPr/>
        <p:txBody>
          <a:bodyPr/>
          <a:lstStyle/>
          <a:p>
            <a:pPr rtl="0"/>
            <a:r>
              <a:rPr lang="es-ES" noProof="0"/>
              <a:t>Agregar un pie de página</a:t>
            </a:r>
            <a:endParaRPr lang="es-ES" noProof="0" dirty="0"/>
          </a:p>
        </p:txBody>
      </p:sp>
      <p:sp>
        <p:nvSpPr>
          <p:cNvPr id="4" name="Slide Number Placeholder 3"/>
          <p:cNvSpPr>
            <a:spLocks noGrp="1"/>
          </p:cNvSpPr>
          <p:nvPr>
            <p:ph type="sldNum" sz="quarter" idx="12"/>
          </p:nvPr>
        </p:nvSpPr>
        <p:spPr/>
        <p:txBody>
          <a:bodyPr/>
          <a:lstStyle/>
          <a:p>
            <a:pPr rtl="0"/>
            <a:fld id="{71B7BAC7-FE87-40F6-AA24-4F4685D1B022}" type="slidenum">
              <a:rPr lang="es-ES" noProof="0" smtClean="0"/>
              <a:t>‹Nº›</a:t>
            </a:fld>
            <a:endParaRPr lang="es-ES" noProof="0" dirty="0"/>
          </a:p>
        </p:txBody>
      </p:sp>
    </p:spTree>
    <p:extLst>
      <p:ext uri="{BB962C8B-B14F-4D97-AF65-F5344CB8AC3E}">
        <p14:creationId xmlns:p14="http://schemas.microsoft.com/office/powerpoint/2010/main" val="371471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pPr rtl="0"/>
            <a:fld id="{3DDDD12C-A2E5-4D32-A8D5-4FBA4A9916EE}" type="datetime1">
              <a:rPr lang="es-ES" noProof="0" smtClean="0"/>
              <a:t>26/8/23</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71B7BAC7-FE87-40F6-AA24-4F4685D1B022}" type="slidenum">
              <a:rPr lang="es-ES" noProof="0" smtClean="0"/>
              <a:pPr rtl="0"/>
              <a:t>‹Nº›</a:t>
            </a:fld>
            <a:endParaRPr lang="es-ES" noProof="0" dirty="0"/>
          </a:p>
        </p:txBody>
      </p:sp>
    </p:spTree>
    <p:extLst>
      <p:ext uri="{BB962C8B-B14F-4D97-AF65-F5344CB8AC3E}">
        <p14:creationId xmlns:p14="http://schemas.microsoft.com/office/powerpoint/2010/main" val="203662821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pPr rtl="0"/>
            <a:fld id="{3DDDD12C-A2E5-4D32-A8D5-4FBA4A9916EE}" type="datetime1">
              <a:rPr lang="es-ES" noProof="0" smtClean="0"/>
              <a:t>26/8/23</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71B7BAC7-FE87-40F6-AA24-4F4685D1B022}" type="slidenum">
              <a:rPr lang="es-ES" noProof="0" smtClean="0"/>
              <a:pPr rtl="0"/>
              <a:t>‹Nº›</a:t>
            </a:fld>
            <a:endParaRPr lang="es-ES" noProof="0" dirty="0"/>
          </a:p>
        </p:txBody>
      </p:sp>
    </p:spTree>
    <p:extLst>
      <p:ext uri="{BB962C8B-B14F-4D97-AF65-F5344CB8AC3E}">
        <p14:creationId xmlns:p14="http://schemas.microsoft.com/office/powerpoint/2010/main" val="231602184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pPr rtl="0"/>
            <a:fld id="{3DDDD12C-A2E5-4D32-A8D5-4FBA4A9916EE}" type="datetime1">
              <a:rPr lang="es-ES" noProof="0" smtClean="0"/>
              <a:t>26/8/23</a:t>
            </a:fld>
            <a:endParaRPr lang="es-ES" noProof="0"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pPr rtl="0"/>
            <a:r>
              <a:rPr lang="es-ES" noProof="0"/>
              <a:t>Agregar un pie de página</a:t>
            </a:r>
            <a:endParaRPr lang="es-ES" noProof="0"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pPr rtl="0"/>
            <a:fld id="{71B7BAC7-FE87-40F6-AA24-4F4685D1B022}" type="slidenum">
              <a:rPr lang="es-ES" noProof="0" smtClean="0"/>
              <a:pPr rtl="0"/>
              <a:t>‹Nº›</a:t>
            </a:fld>
            <a:endParaRPr lang="es-ES" noProof="0" dirty="0"/>
          </a:p>
        </p:txBody>
      </p:sp>
    </p:spTree>
    <p:extLst>
      <p:ext uri="{BB962C8B-B14F-4D97-AF65-F5344CB8AC3E}">
        <p14:creationId xmlns:p14="http://schemas.microsoft.com/office/powerpoint/2010/main" val="553536603"/>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368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1464" userDrawn="1">
          <p15:clr>
            <a:srgbClr val="F26B43"/>
          </p15:clr>
        </p15:guide>
        <p15:guide id="4" pos="7152" userDrawn="1">
          <p15:clr>
            <a:srgbClr val="F26B43"/>
          </p15:clr>
        </p15:guide>
        <p15:guide id="5" pos="984" userDrawn="1">
          <p15:clr>
            <a:srgbClr val="F26B43"/>
          </p15:clr>
        </p15:guide>
        <p15:guide id="6"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7" name="Rectangle 12">
            <a:extLst>
              <a:ext uri="{FF2B5EF4-FFF2-40B4-BE49-F238E27FC236}">
                <a16:creationId xmlns:a16="http://schemas.microsoft.com/office/drawing/2014/main" id="{EF910D50-ED0D-4E9B-A15F-B6006A8ABE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a:p>
        </p:txBody>
      </p:sp>
      <p:sp>
        <p:nvSpPr>
          <p:cNvPr id="6" name="CuadroTexto 5">
            <a:extLst>
              <a:ext uri="{FF2B5EF4-FFF2-40B4-BE49-F238E27FC236}">
                <a16:creationId xmlns:a16="http://schemas.microsoft.com/office/drawing/2014/main" id="{9B877A79-A0F1-4E6A-8E4C-C32B2C414FFB}"/>
              </a:ext>
            </a:extLst>
          </p:cNvPr>
          <p:cNvSpPr txBox="1"/>
          <p:nvPr/>
        </p:nvSpPr>
        <p:spPr>
          <a:xfrm>
            <a:off x="3949148" y="459699"/>
            <a:ext cx="7069372" cy="1356360"/>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2800" dirty="0">
                <a:latin typeface="+mj-lt"/>
                <a:ea typeface="+mj-ea"/>
                <a:cs typeface="+mj-cs"/>
              </a:rPr>
              <a:t>Universidad </a:t>
            </a:r>
            <a:r>
              <a:rPr lang="en-US" sz="2800" dirty="0" err="1">
                <a:latin typeface="+mj-lt"/>
                <a:ea typeface="+mj-ea"/>
                <a:cs typeface="+mj-cs"/>
              </a:rPr>
              <a:t>Autónoma</a:t>
            </a:r>
            <a:r>
              <a:rPr lang="en-US" sz="2800" dirty="0">
                <a:latin typeface="+mj-lt"/>
                <a:ea typeface="+mj-ea"/>
                <a:cs typeface="+mj-cs"/>
              </a:rPr>
              <a:t> del Estado de México.</a:t>
            </a:r>
            <a:br>
              <a:rPr lang="en-US" sz="2800" dirty="0">
                <a:latin typeface="+mj-lt"/>
                <a:ea typeface="+mj-ea"/>
                <a:cs typeface="+mj-cs"/>
              </a:rPr>
            </a:br>
            <a:r>
              <a:rPr lang="en-US" sz="2800" dirty="0" err="1">
                <a:latin typeface="+mj-lt"/>
                <a:ea typeface="+mj-ea"/>
                <a:cs typeface="+mj-cs"/>
              </a:rPr>
              <a:t>Plantel</a:t>
            </a:r>
            <a:r>
              <a:rPr lang="en-US" sz="2800" dirty="0">
                <a:latin typeface="+mj-lt"/>
                <a:ea typeface="+mj-ea"/>
                <a:cs typeface="+mj-cs"/>
              </a:rPr>
              <a:t> </a:t>
            </a:r>
            <a:r>
              <a:rPr lang="en-US" sz="2800" dirty="0" err="1">
                <a:latin typeface="+mj-lt"/>
                <a:ea typeface="+mj-ea"/>
                <a:cs typeface="+mj-cs"/>
              </a:rPr>
              <a:t>Nezahualcóyotl</a:t>
            </a:r>
            <a:r>
              <a:rPr lang="en-US" sz="2800" dirty="0">
                <a:latin typeface="+mj-lt"/>
                <a:ea typeface="+mj-ea"/>
                <a:cs typeface="+mj-cs"/>
              </a:rPr>
              <a:t>.</a:t>
            </a:r>
          </a:p>
        </p:txBody>
      </p:sp>
      <p:pic>
        <p:nvPicPr>
          <p:cNvPr id="8" name="Imagen 7" descr="Dibujo en blanco y negro&#10;&#10;Descripción generada automáticamente con confianza media">
            <a:extLst>
              <a:ext uri="{FF2B5EF4-FFF2-40B4-BE49-F238E27FC236}">
                <a16:creationId xmlns:a16="http://schemas.microsoft.com/office/drawing/2014/main" id="{80659EB7-F161-44E0-A933-0D89DAAC0218}"/>
              </a:ext>
            </a:extLst>
          </p:cNvPr>
          <p:cNvPicPr>
            <a:picLocks noChangeAspect="1"/>
          </p:cNvPicPr>
          <p:nvPr/>
        </p:nvPicPr>
        <p:blipFill>
          <a:blip r:embed="rId4"/>
          <a:stretch>
            <a:fillRect/>
          </a:stretch>
        </p:blipFill>
        <p:spPr>
          <a:xfrm>
            <a:off x="762032" y="728472"/>
            <a:ext cx="2582890" cy="1684944"/>
          </a:xfrm>
          <a:prstGeom prst="rect">
            <a:avLst/>
          </a:prstGeom>
        </p:spPr>
      </p:pic>
      <p:pic>
        <p:nvPicPr>
          <p:cNvPr id="7" name="Imagen 6" descr="Logotipo&#10;&#10;Descripción generada automáticamente">
            <a:extLst>
              <a:ext uri="{FF2B5EF4-FFF2-40B4-BE49-F238E27FC236}">
                <a16:creationId xmlns:a16="http://schemas.microsoft.com/office/drawing/2014/main" id="{F9FC5A53-0E27-4B00-BE42-395425DC29B0}"/>
              </a:ext>
            </a:extLst>
          </p:cNvPr>
          <p:cNvPicPr>
            <a:picLocks noChangeAspect="1"/>
          </p:cNvPicPr>
          <p:nvPr/>
        </p:nvPicPr>
        <p:blipFill>
          <a:blip r:embed="rId5"/>
          <a:stretch>
            <a:fillRect/>
          </a:stretch>
        </p:blipFill>
        <p:spPr>
          <a:xfrm>
            <a:off x="842733" y="4302176"/>
            <a:ext cx="2421488" cy="1827351"/>
          </a:xfrm>
          <a:prstGeom prst="rect">
            <a:avLst/>
          </a:prstGeom>
        </p:spPr>
      </p:pic>
      <p:sp>
        <p:nvSpPr>
          <p:cNvPr id="5" name="CuadroTexto 4">
            <a:extLst>
              <a:ext uri="{FF2B5EF4-FFF2-40B4-BE49-F238E27FC236}">
                <a16:creationId xmlns:a16="http://schemas.microsoft.com/office/drawing/2014/main" id="{175312D1-F8AC-4F3E-AFD6-A508BF10D638}"/>
              </a:ext>
            </a:extLst>
          </p:cNvPr>
          <p:cNvSpPr txBox="1"/>
          <p:nvPr/>
        </p:nvSpPr>
        <p:spPr>
          <a:xfrm>
            <a:off x="3829955" y="1570567"/>
            <a:ext cx="7066723" cy="40386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ormAutofit fontScale="92500" lnSpcReduction="10000"/>
          </a:bodyPr>
          <a:lstStyle/>
          <a:p>
            <a:pPr indent="-182880" defTabSz="914400">
              <a:lnSpc>
                <a:spcPct val="90000"/>
              </a:lnSpc>
              <a:spcBef>
                <a:spcPct val="0"/>
              </a:spcBef>
              <a:spcAft>
                <a:spcPts val="600"/>
              </a:spcAft>
              <a:buClr>
                <a:schemeClr val="tx1"/>
              </a:buClr>
              <a:buSzPct val="80000"/>
              <a:buFont typeface="Corbel" pitchFamily="34" charset="0"/>
              <a:buChar char="•"/>
            </a:pPr>
            <a:endParaRPr lang="en-US" b="1" dirty="0"/>
          </a:p>
          <a:p>
            <a:pPr indent="-182880" defTabSz="914400">
              <a:lnSpc>
                <a:spcPct val="90000"/>
              </a:lnSpc>
              <a:spcBef>
                <a:spcPct val="0"/>
              </a:spcBef>
              <a:spcAft>
                <a:spcPts val="600"/>
              </a:spcAft>
              <a:buClr>
                <a:schemeClr val="tx1"/>
              </a:buClr>
              <a:buSzPct val="80000"/>
              <a:buFont typeface="Corbel" pitchFamily="34" charset="0"/>
              <a:buChar char="•"/>
            </a:pPr>
            <a:r>
              <a:rPr lang="en-US" sz="2400" b="1" dirty="0">
                <a:latin typeface="AGaramondPro-Regular"/>
              </a:rPr>
              <a:t>Material de </a:t>
            </a:r>
            <a:r>
              <a:rPr lang="en-US" sz="2400" b="1" dirty="0" err="1">
                <a:latin typeface="AGaramondPro-Regular"/>
              </a:rPr>
              <a:t>apoyo</a:t>
            </a:r>
            <a:r>
              <a:rPr lang="en-US" sz="2400" b="1" dirty="0">
                <a:latin typeface="AGaramondPro-Regular"/>
              </a:rPr>
              <a:t> para la </a:t>
            </a:r>
            <a:r>
              <a:rPr lang="en-US" sz="2400" b="1" dirty="0" err="1">
                <a:latin typeface="AGaramondPro-Regular"/>
              </a:rPr>
              <a:t>asignatura</a:t>
            </a:r>
            <a:r>
              <a:rPr lang="en-US" sz="2400" b="1" dirty="0">
                <a:latin typeface="AGaramondPro-Regular"/>
              </a:rPr>
              <a:t> de Metodología de la Investigación I Solo </a:t>
            </a:r>
            <a:r>
              <a:rPr lang="en-US" sz="2400" b="1" dirty="0" err="1">
                <a:latin typeface="AGaramondPro-Regular"/>
              </a:rPr>
              <a:t>visión</a:t>
            </a:r>
            <a:r>
              <a:rPr lang="en-US" sz="2400" b="1" dirty="0">
                <a:latin typeface="AGaramondPro-Regular"/>
              </a:rPr>
              <a:t> </a:t>
            </a:r>
            <a:r>
              <a:rPr lang="en-US" sz="2400" b="1" dirty="0" err="1">
                <a:latin typeface="AGaramondPro-Regular"/>
              </a:rPr>
              <a:t>proyectable</a:t>
            </a:r>
            <a:r>
              <a:rPr lang="en-US" sz="2400" b="1" dirty="0">
                <a:latin typeface="AGaramondPro-Regular"/>
              </a:rPr>
              <a:t> </a:t>
            </a:r>
          </a:p>
          <a:p>
            <a:pPr indent="-182880" defTabSz="914400">
              <a:lnSpc>
                <a:spcPct val="90000"/>
              </a:lnSpc>
              <a:spcBef>
                <a:spcPct val="0"/>
              </a:spcBef>
              <a:spcAft>
                <a:spcPts val="600"/>
              </a:spcAft>
              <a:buClr>
                <a:schemeClr val="tx1"/>
              </a:buClr>
              <a:buSzPct val="80000"/>
              <a:buFont typeface="Corbel" pitchFamily="34" charset="0"/>
              <a:buChar char="•"/>
            </a:pPr>
            <a:endParaRPr lang="en-US" sz="2400" b="1" dirty="0">
              <a:latin typeface="AGaramondPro-Regular"/>
            </a:endParaRPr>
          </a:p>
          <a:p>
            <a:pPr indent="-182880" defTabSz="914400">
              <a:lnSpc>
                <a:spcPct val="90000"/>
              </a:lnSpc>
              <a:spcBef>
                <a:spcPct val="0"/>
              </a:spcBef>
              <a:spcAft>
                <a:spcPts val="600"/>
              </a:spcAft>
              <a:buClr>
                <a:schemeClr val="tx1"/>
              </a:buClr>
              <a:buSzPct val="80000"/>
              <a:buFont typeface="Corbel" pitchFamily="34" charset="0"/>
              <a:buChar char="•"/>
            </a:pPr>
            <a:r>
              <a:rPr lang="en-US" sz="2400" b="1" dirty="0" err="1">
                <a:latin typeface="AGaramondPro-Regular"/>
              </a:rPr>
              <a:t>Módulo</a:t>
            </a:r>
            <a:r>
              <a:rPr lang="en-US" sz="2400" b="1" dirty="0">
                <a:latin typeface="AGaramondPro-Regular"/>
              </a:rPr>
              <a:t> I</a:t>
            </a:r>
            <a:r>
              <a:rPr lang="es-MX" sz="2400" b="1" dirty="0">
                <a:latin typeface="AGaramondPro-Regular"/>
              </a:rPr>
              <a:t>I</a:t>
            </a:r>
            <a:r>
              <a:rPr lang="en-US" sz="2400" b="1" dirty="0">
                <a:latin typeface="AGaramondPro-Regular"/>
              </a:rPr>
              <a:t> </a:t>
            </a:r>
            <a:r>
              <a:rPr lang="es-MX" sz="2400" b="1" dirty="0">
                <a:latin typeface="AGaramondPro-Regular"/>
              </a:rPr>
              <a:t>Planeación de la Investigación:El Proyecto</a:t>
            </a:r>
            <a:endParaRPr lang="en-US" sz="2400" dirty="0">
              <a:latin typeface="AGaramondPro-Regular"/>
            </a:endParaRP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2.2 Partes del Proyecto</a:t>
            </a: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2.2.3 Justificación</a:t>
            </a:r>
            <a:endParaRPr lang="en-US" sz="2400" dirty="0">
              <a:latin typeface="AGaramondPro-Regular"/>
            </a:endParaRPr>
          </a:p>
          <a:p>
            <a:pPr defTabSz="914400">
              <a:lnSpc>
                <a:spcPct val="90000"/>
              </a:lnSpc>
              <a:spcBef>
                <a:spcPct val="0"/>
              </a:spcBef>
              <a:spcAft>
                <a:spcPts val="600"/>
              </a:spcAft>
              <a:buClr>
                <a:schemeClr val="tx1"/>
              </a:buClr>
              <a:buSzPct val="80000"/>
            </a:pPr>
            <a:endParaRPr lang="en-US" sz="2400" b="1" dirty="0">
              <a:latin typeface="AGaramondPro-Regular"/>
            </a:endParaRPr>
          </a:p>
          <a:p>
            <a:pPr defTabSz="914400">
              <a:lnSpc>
                <a:spcPct val="90000"/>
              </a:lnSpc>
              <a:spcBef>
                <a:spcPct val="0"/>
              </a:spcBef>
              <a:spcAft>
                <a:spcPts val="600"/>
              </a:spcAft>
              <a:buClr>
                <a:schemeClr val="tx1"/>
              </a:buClr>
              <a:buSzPct val="80000"/>
            </a:pPr>
            <a:r>
              <a:rPr lang="en-US" sz="2400" b="1" dirty="0" err="1">
                <a:latin typeface="AGaramondPro-Regular"/>
              </a:rPr>
              <a:t>Elaboración</a:t>
            </a:r>
            <a:r>
              <a:rPr lang="en-US" sz="2400" b="1" dirty="0">
                <a:latin typeface="AGaramondPro-Regular"/>
              </a:rPr>
              <a:t>:</a:t>
            </a:r>
          </a:p>
          <a:p>
            <a:pPr indent="-182880" defTabSz="914400">
              <a:lnSpc>
                <a:spcPct val="90000"/>
              </a:lnSpc>
              <a:spcAft>
                <a:spcPts val="600"/>
              </a:spcAft>
              <a:buClr>
                <a:schemeClr val="tx1"/>
              </a:buClr>
              <a:buSzPct val="80000"/>
              <a:buFont typeface="Corbel" pitchFamily="34" charset="0"/>
              <a:buChar char="•"/>
            </a:pPr>
            <a:r>
              <a:rPr lang="en-US" sz="2400" b="1" dirty="0">
                <a:latin typeface="AGaramondPro-Regular"/>
              </a:rPr>
              <a:t>Gabriela Gómez del Castillo Garay</a:t>
            </a:r>
          </a:p>
          <a:p>
            <a:pPr indent="-182880" defTabSz="914400">
              <a:lnSpc>
                <a:spcPct val="90000"/>
              </a:lnSpc>
              <a:spcAft>
                <a:spcPts val="600"/>
              </a:spcAft>
              <a:buClr>
                <a:schemeClr val="tx1"/>
              </a:buClr>
              <a:buSzPct val="80000"/>
              <a:buFont typeface="Corbel" pitchFamily="34" charset="0"/>
              <a:buChar char="•"/>
            </a:pPr>
            <a:r>
              <a:rPr lang="es-MX" sz="2400" b="1" dirty="0">
                <a:latin typeface="AGaramondPro-Regular"/>
              </a:rPr>
              <a:t>Periodo </a:t>
            </a:r>
            <a:r>
              <a:rPr lang="en-US" sz="2400" b="1" dirty="0">
                <a:latin typeface="AGaramondPro-Regular"/>
              </a:rPr>
              <a:t> de evaluación</a:t>
            </a:r>
            <a:r>
              <a:rPr lang="es-MX" sz="2400" b="1" dirty="0">
                <a:latin typeface="AGaramondPro-Regular"/>
              </a:rPr>
              <a:t> </a:t>
            </a:r>
            <a:r>
              <a:rPr lang="en-US" sz="2400" b="1" dirty="0">
                <a:latin typeface="AGaramondPro-Regular"/>
              </a:rPr>
              <a:t>202</a:t>
            </a:r>
            <a:r>
              <a:rPr lang="es-MX" sz="2400" b="1" dirty="0">
                <a:latin typeface="AGaramondPro-Regular"/>
              </a:rPr>
              <a:t>3</a:t>
            </a:r>
            <a:endParaRPr lang="en-US" sz="2400" dirty="0">
              <a:latin typeface="AGaramondPro-Regular"/>
            </a:endParaRPr>
          </a:p>
          <a:p>
            <a:pPr indent="-182880" defTabSz="914400">
              <a:lnSpc>
                <a:spcPct val="90000"/>
              </a:lnSpc>
              <a:spcAft>
                <a:spcPts val="600"/>
              </a:spcAft>
              <a:buClr>
                <a:schemeClr val="tx1"/>
              </a:buClr>
              <a:buSzPct val="80000"/>
              <a:buFont typeface="Corbel" pitchFamily="34" charset="0"/>
              <a:buChar char="•"/>
            </a:pPr>
            <a:endParaRPr lang="en-US" dirty="0"/>
          </a:p>
        </p:txBody>
      </p:sp>
    </p:spTree>
    <p:extLst>
      <p:ext uri="{BB962C8B-B14F-4D97-AF65-F5344CB8AC3E}">
        <p14:creationId xmlns:p14="http://schemas.microsoft.com/office/powerpoint/2010/main" val="92307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5390188" y="449026"/>
            <a:ext cx="6822744" cy="1356360"/>
          </a:xfrm>
        </p:spPr>
        <p:txBody>
          <a:bodyPr>
            <a:normAutofit fontScale="90000"/>
          </a:bodyPr>
          <a:lstStyle/>
          <a:p>
            <a:r>
              <a:rPr lang="es-MX" sz="2800" dirty="0">
                <a:latin typeface="Arial" panose="020B0604020202020204" pitchFamily="34" charset="0"/>
                <a:cs typeface="Arial" panose="020B0604020202020204" pitchFamily="34" charset="0"/>
              </a:rPr>
              <a:t>De acuerdo a Solís (2019) se podrían tomar en cuenta para la elaboración de la Justificación el siguiente criterio Relevancia Científica</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5874610" y="2422805"/>
            <a:ext cx="5544481" cy="3010405"/>
          </a:xfrm>
        </p:spPr>
        <p:txBody>
          <a:bodyPr>
            <a:noAutofit/>
          </a:bodyPr>
          <a:lstStyle/>
          <a:p>
            <a:pPr algn="just"/>
            <a:r>
              <a:rPr lang="es-MX" sz="2800" b="0" i="0" u="none" strike="noStrike" baseline="0" dirty="0">
                <a:latin typeface="AGaramondPro-Regular"/>
              </a:rPr>
              <a:t> </a:t>
            </a:r>
            <a:r>
              <a:rPr lang="es-MX" sz="2800" dirty="0">
                <a:latin typeface="Arial" panose="020B0604020202020204" pitchFamily="34" charset="0"/>
                <a:cs typeface="Arial" panose="020B0604020202020204" pitchFamily="34" charset="0"/>
              </a:rPr>
              <a:t>S</a:t>
            </a:r>
            <a:r>
              <a:rPr lang="es-MX" sz="2800" b="0" i="0" u="none" strike="noStrike" baseline="0" dirty="0">
                <a:latin typeface="Arial" panose="020B0604020202020204" pitchFamily="34" charset="0"/>
                <a:cs typeface="Arial" panose="020B0604020202020204" pitchFamily="34" charset="0"/>
              </a:rPr>
              <a:t>e refiere al aporte de nuevos conocimientos.</a:t>
            </a:r>
          </a:p>
          <a:p>
            <a:pPr algn="just"/>
            <a:r>
              <a:rPr lang="es-MX" sz="2800" dirty="0">
                <a:latin typeface="Arial" panose="020B0604020202020204" pitchFamily="34" charset="0"/>
                <a:cs typeface="Arial" panose="020B0604020202020204" pitchFamily="34" charset="0"/>
              </a:rPr>
              <a:t>Transformará la realidad , utilizando teorías y métodos adecuados.</a:t>
            </a:r>
          </a:p>
          <a:p>
            <a:pPr algn="just"/>
            <a:endParaRPr lang="es-MX" sz="2800" dirty="0">
              <a:latin typeface="Arial" panose="020B0604020202020204" pitchFamily="34" charset="0"/>
              <a:cs typeface="Arial" panose="020B0604020202020204" pitchFamily="34" charset="0"/>
            </a:endParaRPr>
          </a:p>
        </p:txBody>
      </p:sp>
      <p:pic>
        <p:nvPicPr>
          <p:cNvPr id="11" name="Imagen 10">
            <a:extLst>
              <a:ext uri="{FF2B5EF4-FFF2-40B4-BE49-F238E27FC236}">
                <a16:creationId xmlns:a16="http://schemas.microsoft.com/office/drawing/2014/main" id="{014F32DF-B85A-7EBF-9A90-63581DFAF05C}"/>
              </a:ext>
            </a:extLst>
          </p:cNvPr>
          <p:cNvPicPr>
            <a:picLocks noChangeAspect="1"/>
          </p:cNvPicPr>
          <p:nvPr/>
        </p:nvPicPr>
        <p:blipFill>
          <a:blip r:embed="rId2"/>
          <a:stretch>
            <a:fillRect/>
          </a:stretch>
        </p:blipFill>
        <p:spPr>
          <a:xfrm>
            <a:off x="423334" y="248161"/>
            <a:ext cx="4966854" cy="5780690"/>
          </a:xfrm>
          <a:prstGeom prst="rect">
            <a:avLst/>
          </a:prstGeom>
        </p:spPr>
      </p:pic>
      <p:sp>
        <p:nvSpPr>
          <p:cNvPr id="13" name="CuadroTexto 12">
            <a:extLst>
              <a:ext uri="{FF2B5EF4-FFF2-40B4-BE49-F238E27FC236}">
                <a16:creationId xmlns:a16="http://schemas.microsoft.com/office/drawing/2014/main" id="{4552C46D-5E0A-9EDC-2B11-0E14DF28BB17}"/>
              </a:ext>
            </a:extLst>
          </p:cNvPr>
          <p:cNvSpPr txBox="1"/>
          <p:nvPr/>
        </p:nvSpPr>
        <p:spPr>
          <a:xfrm>
            <a:off x="602155" y="6093043"/>
            <a:ext cx="6109138" cy="369332"/>
          </a:xfrm>
          <a:prstGeom prst="rect">
            <a:avLst/>
          </a:prstGeom>
          <a:noFill/>
        </p:spPr>
        <p:txBody>
          <a:bodyPr wrap="square">
            <a:spAutoFit/>
          </a:bodyPr>
          <a:lstStyle/>
          <a:p>
            <a:r>
              <a:rPr lang="es-MX" dirty="0"/>
              <a:t>https://</a:t>
            </a:r>
            <a:r>
              <a:rPr lang="es-MX" dirty="0" err="1"/>
              <a:t>images.app.goo.gl</a:t>
            </a:r>
            <a:r>
              <a:rPr lang="es-MX" dirty="0"/>
              <a:t>/</a:t>
            </a:r>
            <a:r>
              <a:rPr lang="es-MX" dirty="0" err="1"/>
              <a:t>5CafMkrGkMG16XdEA</a:t>
            </a:r>
            <a:endParaRPr lang="es-MX" dirty="0"/>
          </a:p>
        </p:txBody>
      </p:sp>
    </p:spTree>
    <p:extLst>
      <p:ext uri="{BB962C8B-B14F-4D97-AF65-F5344CB8AC3E}">
        <p14:creationId xmlns:p14="http://schemas.microsoft.com/office/powerpoint/2010/main" val="2464878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5955862" y="609600"/>
            <a:ext cx="5515286" cy="1356360"/>
          </a:xfrm>
        </p:spPr>
        <p:txBody>
          <a:bodyPr>
            <a:normAutofit/>
          </a:bodyPr>
          <a:lstStyle/>
          <a:p>
            <a:r>
              <a:rPr lang="es-MX" sz="2800" dirty="0">
                <a:latin typeface="Arial" panose="020B0604020202020204" pitchFamily="34" charset="0"/>
                <a:cs typeface="Arial" panose="020B0604020202020204" pitchFamily="34" charset="0"/>
              </a:rPr>
              <a:t>Relevancia Científica</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5651955" y="2044837"/>
            <a:ext cx="6068566" cy="2640685"/>
          </a:xfrm>
        </p:spPr>
        <p:txBody>
          <a:bodyPr>
            <a:noAutofit/>
          </a:bodyPr>
          <a:lstStyle/>
          <a:p>
            <a:pPr algn="just"/>
            <a:r>
              <a:rPr lang="es-MX" sz="2800" b="0" i="0" u="none" strike="noStrike" baseline="0" dirty="0">
                <a:latin typeface="AGaramondPro-Regular"/>
              </a:rPr>
              <a:t> </a:t>
            </a:r>
            <a:r>
              <a:rPr lang="es-MX" sz="2800" dirty="0">
                <a:latin typeface="Arial" panose="020B0604020202020204" pitchFamily="34" charset="0"/>
                <a:cs typeface="Arial" panose="020B0604020202020204" pitchFamily="34" charset="0"/>
              </a:rPr>
              <a:t>Se grabará con el paso del tiempo si no se toman las medidas adecuadas y oportunidades oportuna solución sobre el problema en cuestión.</a:t>
            </a:r>
          </a:p>
        </p:txBody>
      </p:sp>
      <p:pic>
        <p:nvPicPr>
          <p:cNvPr id="7" name="Imagen 6">
            <a:extLst>
              <a:ext uri="{FF2B5EF4-FFF2-40B4-BE49-F238E27FC236}">
                <a16:creationId xmlns:a16="http://schemas.microsoft.com/office/drawing/2014/main" id="{DE72EC7C-057E-8A26-FC9E-28522D2E95CD}"/>
              </a:ext>
            </a:extLst>
          </p:cNvPr>
          <p:cNvPicPr>
            <a:picLocks noChangeAspect="1"/>
          </p:cNvPicPr>
          <p:nvPr/>
        </p:nvPicPr>
        <p:blipFill>
          <a:blip r:embed="rId2"/>
          <a:stretch>
            <a:fillRect/>
          </a:stretch>
        </p:blipFill>
        <p:spPr>
          <a:xfrm>
            <a:off x="423334" y="248161"/>
            <a:ext cx="5065402" cy="5780690"/>
          </a:xfrm>
          <a:prstGeom prst="rect">
            <a:avLst/>
          </a:prstGeom>
        </p:spPr>
      </p:pic>
      <p:sp>
        <p:nvSpPr>
          <p:cNvPr id="9" name="CuadroTexto 8">
            <a:extLst>
              <a:ext uri="{FF2B5EF4-FFF2-40B4-BE49-F238E27FC236}">
                <a16:creationId xmlns:a16="http://schemas.microsoft.com/office/drawing/2014/main" id="{A389969F-8792-EA97-B93F-71D55864B831}"/>
              </a:ext>
            </a:extLst>
          </p:cNvPr>
          <p:cNvSpPr txBox="1"/>
          <p:nvPr/>
        </p:nvSpPr>
        <p:spPr>
          <a:xfrm>
            <a:off x="460256" y="6240507"/>
            <a:ext cx="6094540" cy="369332"/>
          </a:xfrm>
          <a:prstGeom prst="rect">
            <a:avLst/>
          </a:prstGeom>
          <a:noFill/>
        </p:spPr>
        <p:txBody>
          <a:bodyPr wrap="square">
            <a:spAutoFit/>
          </a:bodyPr>
          <a:lstStyle/>
          <a:p>
            <a:r>
              <a:rPr lang="es-MX" dirty="0"/>
              <a:t>https://</a:t>
            </a:r>
            <a:r>
              <a:rPr lang="es-MX" dirty="0" err="1"/>
              <a:t>images.app.goo.gl</a:t>
            </a:r>
            <a:r>
              <a:rPr lang="es-MX" dirty="0"/>
              <a:t>/</a:t>
            </a:r>
            <a:r>
              <a:rPr lang="es-MX" dirty="0" err="1"/>
              <a:t>5CafMkrGkMG16XdEA</a:t>
            </a:r>
            <a:endParaRPr lang="es-MX" dirty="0"/>
          </a:p>
        </p:txBody>
      </p:sp>
    </p:spTree>
    <p:extLst>
      <p:ext uri="{BB962C8B-B14F-4D97-AF65-F5344CB8AC3E}">
        <p14:creationId xmlns:p14="http://schemas.microsoft.com/office/powerpoint/2010/main" val="1050394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750818" y="1135117"/>
            <a:ext cx="5747349" cy="1356360"/>
          </a:xfrm>
        </p:spPr>
        <p:txBody>
          <a:bodyPr>
            <a:normAutofit/>
          </a:bodyPr>
          <a:lstStyle/>
          <a:p>
            <a:r>
              <a:rPr lang="es-MX" sz="2800" dirty="0">
                <a:latin typeface="Arial" panose="020B0604020202020204" pitchFamily="34" charset="0"/>
                <a:cs typeface="Arial" panose="020B0604020202020204" pitchFamily="34" charset="0"/>
              </a:rPr>
              <a:t>Relevancia Social de acuerdo a </a:t>
            </a:r>
            <a:r>
              <a:rPr lang="es-MX" sz="2800" dirty="0" err="1">
                <a:latin typeface="Arial" panose="020B0604020202020204" pitchFamily="34" charset="0"/>
                <a:cs typeface="Arial" panose="020B0604020202020204" pitchFamily="34" charset="0"/>
              </a:rPr>
              <a:t>Sampieri</a:t>
            </a:r>
            <a:r>
              <a:rPr lang="es-MX" sz="2800" dirty="0">
                <a:latin typeface="Arial" panose="020B0604020202020204" pitchFamily="34" charset="0"/>
                <a:cs typeface="Arial" panose="020B0604020202020204" pitchFamily="34" charset="0"/>
              </a:rPr>
              <a:t> (2017)</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412813" y="3641569"/>
            <a:ext cx="6518787" cy="2500944"/>
          </a:xfrm>
        </p:spPr>
        <p:txBody>
          <a:bodyPr>
            <a:noAutofit/>
          </a:bodyPr>
          <a:lstStyle/>
          <a:p>
            <a:pPr algn="just"/>
            <a:r>
              <a:rPr lang="es-MX" sz="2800" dirty="0">
                <a:latin typeface="Arial" panose="020B0604020202020204" pitchFamily="34" charset="0"/>
                <a:cs typeface="Arial" panose="020B0604020202020204" pitchFamily="34" charset="0"/>
              </a:rPr>
              <a:t>Éste criterio de relevancia social, debe estar relacionado con las razones lógicas científicas y tecnológicas a la situación problemática, así como la dimensión ética de la investigación científica</a:t>
            </a:r>
          </a:p>
        </p:txBody>
      </p:sp>
      <p:pic>
        <p:nvPicPr>
          <p:cNvPr id="11" name="Imagen 10">
            <a:extLst>
              <a:ext uri="{FF2B5EF4-FFF2-40B4-BE49-F238E27FC236}">
                <a16:creationId xmlns:a16="http://schemas.microsoft.com/office/drawing/2014/main" id="{B529F9E7-1562-E733-0730-B2C1DF048614}"/>
              </a:ext>
            </a:extLst>
          </p:cNvPr>
          <p:cNvPicPr>
            <a:picLocks noChangeAspect="1"/>
          </p:cNvPicPr>
          <p:nvPr/>
        </p:nvPicPr>
        <p:blipFill>
          <a:blip r:embed="rId2"/>
          <a:stretch>
            <a:fillRect/>
          </a:stretch>
        </p:blipFill>
        <p:spPr>
          <a:xfrm>
            <a:off x="7036092" y="364943"/>
            <a:ext cx="4963218" cy="6189425"/>
          </a:xfrm>
          <a:prstGeom prst="rect">
            <a:avLst/>
          </a:prstGeom>
        </p:spPr>
      </p:pic>
      <p:sp>
        <p:nvSpPr>
          <p:cNvPr id="13" name="CuadroTexto 12">
            <a:extLst>
              <a:ext uri="{FF2B5EF4-FFF2-40B4-BE49-F238E27FC236}">
                <a16:creationId xmlns:a16="http://schemas.microsoft.com/office/drawing/2014/main" id="{F9E02D21-96D9-6413-C327-F3E1BFFD5157}"/>
              </a:ext>
            </a:extLst>
          </p:cNvPr>
          <p:cNvSpPr txBox="1"/>
          <p:nvPr/>
        </p:nvSpPr>
        <p:spPr>
          <a:xfrm>
            <a:off x="7036092" y="6204570"/>
            <a:ext cx="6094540" cy="253916"/>
          </a:xfrm>
          <a:prstGeom prst="rect">
            <a:avLst/>
          </a:prstGeom>
          <a:noFill/>
        </p:spPr>
        <p:txBody>
          <a:bodyPr wrap="square">
            <a:spAutoFit/>
          </a:bodyPr>
          <a:lstStyle/>
          <a:p>
            <a:r>
              <a:rPr lang="es-MX" sz="1050" dirty="0">
                <a:latin typeface="Arial" panose="020B0604020202020204" pitchFamily="34" charset="0"/>
                <a:cs typeface="Arial" panose="020B0604020202020204" pitchFamily="34" charset="0"/>
              </a:rPr>
              <a:t>https://</a:t>
            </a:r>
            <a:r>
              <a:rPr lang="es-MX" sz="1050" dirty="0" err="1">
                <a:latin typeface="Arial" panose="020B0604020202020204" pitchFamily="34" charset="0"/>
                <a:cs typeface="Arial" panose="020B0604020202020204" pitchFamily="34" charset="0"/>
              </a:rPr>
              <a:t>images.app.goo.gl</a:t>
            </a:r>
            <a:r>
              <a:rPr lang="es-MX" sz="1050" dirty="0">
                <a:latin typeface="Arial" panose="020B0604020202020204" pitchFamily="34" charset="0"/>
                <a:cs typeface="Arial" panose="020B0604020202020204" pitchFamily="34" charset="0"/>
              </a:rPr>
              <a:t>/</a:t>
            </a:r>
            <a:r>
              <a:rPr lang="es-MX" sz="1050" dirty="0" err="1">
                <a:latin typeface="Arial" panose="020B0604020202020204" pitchFamily="34" charset="0"/>
                <a:cs typeface="Arial" panose="020B0604020202020204" pitchFamily="34" charset="0"/>
              </a:rPr>
              <a:t>PofvS9WsUUM1FEkE7</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1695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4648404" y="609600"/>
            <a:ext cx="6822744" cy="1356360"/>
          </a:xfrm>
        </p:spPr>
        <p:txBody>
          <a:bodyPr>
            <a:normAutofit/>
          </a:bodyPr>
          <a:lstStyle/>
          <a:p>
            <a:r>
              <a:rPr lang="es-MX" sz="2800" dirty="0">
                <a:latin typeface="Arial" panose="020B0604020202020204" pitchFamily="34" charset="0"/>
                <a:cs typeface="Arial" panose="020B0604020202020204" pitchFamily="34" charset="0"/>
              </a:rPr>
              <a:t>Relevancia Social</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4500170" y="2536723"/>
            <a:ext cx="6518787" cy="2500944"/>
          </a:xfrm>
        </p:spPr>
        <p:txBody>
          <a:bodyPr>
            <a:noAutofit/>
          </a:bodyPr>
          <a:lstStyle/>
          <a:p>
            <a:pPr algn="just"/>
            <a:r>
              <a:rPr lang="es-MX" sz="2400" b="0" i="0" u="none" strike="noStrike" baseline="0" dirty="0">
                <a:latin typeface="Arial" panose="020B0604020202020204" pitchFamily="34" charset="0"/>
                <a:cs typeface="Arial" panose="020B0604020202020204" pitchFamily="34" charset="0"/>
              </a:rPr>
              <a:t> </a:t>
            </a:r>
            <a:r>
              <a:rPr lang="es-MX" sz="2800" b="0" i="0" u="none" strike="noStrike" baseline="0" dirty="0">
                <a:latin typeface="Arial" panose="020B0604020202020204" pitchFamily="34" charset="0"/>
                <a:cs typeface="Arial" panose="020B0604020202020204" pitchFamily="34" charset="0"/>
              </a:rPr>
              <a:t>Implica dar soluciones a problemas que atañen a la sociedad y su entorno, porque la situación problemática del tema está afectando más específicamente a un grupo de la población</a:t>
            </a:r>
            <a:endParaRPr lang="es-MX" sz="2800" dirty="0">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864DDC28-DC8E-CBA9-D350-CE9E54A2BAEF}"/>
              </a:ext>
            </a:extLst>
          </p:cNvPr>
          <p:cNvPicPr>
            <a:picLocks noChangeAspect="1"/>
          </p:cNvPicPr>
          <p:nvPr/>
        </p:nvPicPr>
        <p:blipFill>
          <a:blip r:embed="rId2"/>
          <a:stretch>
            <a:fillRect/>
          </a:stretch>
        </p:blipFill>
        <p:spPr>
          <a:xfrm>
            <a:off x="262760" y="306552"/>
            <a:ext cx="4087356" cy="6291609"/>
          </a:xfrm>
          <a:prstGeom prst="rect">
            <a:avLst/>
          </a:prstGeom>
        </p:spPr>
      </p:pic>
      <p:sp>
        <p:nvSpPr>
          <p:cNvPr id="10" name="CuadroTexto 9">
            <a:extLst>
              <a:ext uri="{FF2B5EF4-FFF2-40B4-BE49-F238E27FC236}">
                <a16:creationId xmlns:a16="http://schemas.microsoft.com/office/drawing/2014/main" id="{6BC6DFF8-7D47-1579-BA10-718A3F2558E5}"/>
              </a:ext>
            </a:extLst>
          </p:cNvPr>
          <p:cNvSpPr txBox="1"/>
          <p:nvPr/>
        </p:nvSpPr>
        <p:spPr>
          <a:xfrm>
            <a:off x="233562" y="6204027"/>
            <a:ext cx="4087356" cy="253916"/>
          </a:xfrm>
          <a:prstGeom prst="rect">
            <a:avLst/>
          </a:prstGeom>
          <a:noFill/>
        </p:spPr>
        <p:txBody>
          <a:bodyPr wrap="square">
            <a:spAutoFit/>
          </a:bodyPr>
          <a:lstStyle/>
          <a:p>
            <a:r>
              <a:rPr lang="es-MX" sz="1050" dirty="0">
                <a:latin typeface="Arial" panose="020B0604020202020204" pitchFamily="34" charset="0"/>
                <a:cs typeface="Arial" panose="020B0604020202020204" pitchFamily="34" charset="0"/>
              </a:rPr>
              <a:t>https://</a:t>
            </a:r>
            <a:r>
              <a:rPr lang="es-MX" sz="1050" dirty="0" err="1">
                <a:latin typeface="Arial" panose="020B0604020202020204" pitchFamily="34" charset="0"/>
                <a:cs typeface="Arial" panose="020B0604020202020204" pitchFamily="34" charset="0"/>
              </a:rPr>
              <a:t>images.app.goo.gl</a:t>
            </a:r>
            <a:r>
              <a:rPr lang="es-MX" sz="1050" dirty="0">
                <a:latin typeface="Arial" panose="020B0604020202020204" pitchFamily="34" charset="0"/>
                <a:cs typeface="Arial" panose="020B0604020202020204" pitchFamily="34" charset="0"/>
              </a:rPr>
              <a:t>/</a:t>
            </a:r>
            <a:r>
              <a:rPr lang="es-MX" sz="1050" dirty="0" err="1">
                <a:latin typeface="Arial" panose="020B0604020202020204" pitchFamily="34" charset="0"/>
                <a:cs typeface="Arial" panose="020B0604020202020204" pitchFamily="34" charset="0"/>
              </a:rPr>
              <a:t>DfMXxLcJqdRqCZPu7</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1871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4648404" y="609600"/>
            <a:ext cx="6822744" cy="1356360"/>
          </a:xfrm>
        </p:spPr>
        <p:txBody>
          <a:bodyPr>
            <a:normAutofit/>
          </a:bodyPr>
          <a:lstStyle/>
          <a:p>
            <a:r>
              <a:rPr lang="es-MX" sz="2800" dirty="0">
                <a:latin typeface="Arial" panose="020B0604020202020204" pitchFamily="34" charset="0"/>
                <a:cs typeface="Arial" panose="020B0604020202020204" pitchFamily="34" charset="0"/>
              </a:rPr>
              <a:t>Relevancia Social</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3069596" y="1965960"/>
            <a:ext cx="6518787" cy="2500944"/>
          </a:xfrm>
        </p:spPr>
        <p:txBody>
          <a:bodyPr>
            <a:noAutofit/>
          </a:bodyPr>
          <a:lstStyle/>
          <a:p>
            <a:pPr algn="just"/>
            <a:r>
              <a:rPr lang="es-MX" sz="2800" dirty="0">
                <a:latin typeface="Arial" panose="020B0604020202020204" pitchFamily="34" charset="0"/>
                <a:cs typeface="Arial" panose="020B0604020202020204" pitchFamily="34" charset="0"/>
              </a:rPr>
              <a:t>Está determinado por la naturaleza y pertinencia del problema que le permite: explorar, analizar, explicar y transforma los resultados obtenidos en la investigación científica.</a:t>
            </a:r>
          </a:p>
        </p:txBody>
      </p:sp>
      <p:pic>
        <p:nvPicPr>
          <p:cNvPr id="8" name="Imagen 7">
            <a:extLst>
              <a:ext uri="{FF2B5EF4-FFF2-40B4-BE49-F238E27FC236}">
                <a16:creationId xmlns:a16="http://schemas.microsoft.com/office/drawing/2014/main" id="{1A7F0B1C-EB55-E3DF-82DF-E81D4E8B6E8D}"/>
              </a:ext>
            </a:extLst>
          </p:cNvPr>
          <p:cNvPicPr>
            <a:picLocks noChangeAspect="1"/>
          </p:cNvPicPr>
          <p:nvPr/>
        </p:nvPicPr>
        <p:blipFill>
          <a:blip r:embed="rId2"/>
          <a:stretch>
            <a:fillRect/>
          </a:stretch>
        </p:blipFill>
        <p:spPr>
          <a:xfrm>
            <a:off x="1401379" y="4470400"/>
            <a:ext cx="9342529" cy="1778000"/>
          </a:xfrm>
          <a:prstGeom prst="rect">
            <a:avLst/>
          </a:prstGeom>
        </p:spPr>
      </p:pic>
      <p:sp>
        <p:nvSpPr>
          <p:cNvPr id="10" name="CuadroTexto 9">
            <a:extLst>
              <a:ext uri="{FF2B5EF4-FFF2-40B4-BE49-F238E27FC236}">
                <a16:creationId xmlns:a16="http://schemas.microsoft.com/office/drawing/2014/main" id="{9620C461-BFEF-8766-B085-91F00CDAE8F0}"/>
              </a:ext>
            </a:extLst>
          </p:cNvPr>
          <p:cNvSpPr txBox="1"/>
          <p:nvPr/>
        </p:nvSpPr>
        <p:spPr>
          <a:xfrm>
            <a:off x="3047270" y="6179938"/>
            <a:ext cx="6094540" cy="253916"/>
          </a:xfrm>
          <a:prstGeom prst="rect">
            <a:avLst/>
          </a:prstGeom>
          <a:noFill/>
        </p:spPr>
        <p:txBody>
          <a:bodyPr wrap="square">
            <a:spAutoFit/>
          </a:bodyPr>
          <a:lstStyle/>
          <a:p>
            <a:r>
              <a:rPr lang="es-MX" sz="1050" dirty="0">
                <a:latin typeface="Arial" panose="020B0604020202020204" pitchFamily="34" charset="0"/>
                <a:cs typeface="Arial" panose="020B0604020202020204" pitchFamily="34" charset="0"/>
              </a:rPr>
              <a:t>https://</a:t>
            </a:r>
            <a:r>
              <a:rPr lang="es-MX" sz="1050" dirty="0" err="1">
                <a:latin typeface="Arial" panose="020B0604020202020204" pitchFamily="34" charset="0"/>
                <a:cs typeface="Arial" panose="020B0604020202020204" pitchFamily="34" charset="0"/>
              </a:rPr>
              <a:t>images.app.goo.gl</a:t>
            </a:r>
            <a:r>
              <a:rPr lang="es-MX" sz="1050" dirty="0">
                <a:latin typeface="Arial" panose="020B0604020202020204" pitchFamily="34" charset="0"/>
                <a:cs typeface="Arial" panose="020B0604020202020204" pitchFamily="34" charset="0"/>
              </a:rPr>
              <a:t>/</a:t>
            </a:r>
            <a:r>
              <a:rPr lang="es-MX" sz="1050" dirty="0" err="1">
                <a:latin typeface="Arial" panose="020B0604020202020204" pitchFamily="34" charset="0"/>
                <a:cs typeface="Arial" panose="020B0604020202020204" pitchFamily="34" charset="0"/>
              </a:rPr>
              <a:t>KPu5tpfkwmZVKzQo7</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4738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4648404" y="609600"/>
            <a:ext cx="6822744" cy="1356360"/>
          </a:xfrm>
        </p:spPr>
        <p:txBody>
          <a:bodyPr>
            <a:normAutofit/>
          </a:bodyPr>
          <a:lstStyle/>
          <a:p>
            <a:r>
              <a:rPr lang="es-MX" sz="2800" dirty="0">
                <a:latin typeface="Arial" panose="020B0604020202020204" pitchFamily="34" charset="0"/>
                <a:cs typeface="Arial" panose="020B0604020202020204" pitchFamily="34" charset="0"/>
              </a:rPr>
              <a:t>¿Qué preguntas puedo hacer para tener bases sólidas en la elaboración de la Relevancia social (</a:t>
            </a:r>
            <a:r>
              <a:rPr lang="es-MX" sz="2800" dirty="0" err="1">
                <a:latin typeface="Arial" panose="020B0604020202020204" pitchFamily="34" charset="0"/>
                <a:cs typeface="Arial" panose="020B0604020202020204" pitchFamily="34" charset="0"/>
              </a:rPr>
              <a:t>Sampieri,2017</a:t>
            </a:r>
            <a:r>
              <a:rPr lang="es-MX" sz="2800" dirty="0">
                <a:latin typeface="Arial" panose="020B0604020202020204" pitchFamily="34" charset="0"/>
                <a:cs typeface="Arial" panose="020B0604020202020204" pitchFamily="34" charset="0"/>
              </a:rPr>
              <a:t>)</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4413250" y="2536723"/>
            <a:ext cx="6605707" cy="2966610"/>
          </a:xfrm>
        </p:spPr>
        <p:txBody>
          <a:bodyPr>
            <a:noAutofit/>
          </a:bodyPr>
          <a:lstStyle/>
          <a:p>
            <a:pPr algn="just"/>
            <a:r>
              <a:rPr lang="es-MX" sz="2400" b="0" i="0" u="none" strike="noStrike" baseline="0" dirty="0">
                <a:latin typeface="Arial" panose="020B0604020202020204" pitchFamily="34" charset="0"/>
                <a:cs typeface="Arial" panose="020B0604020202020204" pitchFamily="34" charset="0"/>
              </a:rPr>
              <a:t> ¿Cuál es la trascendencia para la sociedad?</a:t>
            </a:r>
          </a:p>
          <a:p>
            <a:pPr algn="just"/>
            <a:r>
              <a:rPr lang="es-MX" sz="2400" dirty="0">
                <a:latin typeface="Arial" panose="020B0604020202020204" pitchFamily="34" charset="0"/>
                <a:cs typeface="Arial" panose="020B0604020202020204" pitchFamily="34" charset="0"/>
              </a:rPr>
              <a:t>¿Quiénes se beneficiarán con los resultados de la investigación?</a:t>
            </a:r>
          </a:p>
          <a:p>
            <a:pPr algn="just"/>
            <a:r>
              <a:rPr lang="es-MX" sz="2400" dirty="0">
                <a:latin typeface="Arial" panose="020B0604020202020204" pitchFamily="34" charset="0"/>
                <a:cs typeface="Arial" panose="020B0604020202020204" pitchFamily="34" charset="0"/>
              </a:rPr>
              <a:t>¿De que modo?</a:t>
            </a:r>
          </a:p>
          <a:p>
            <a:pPr algn="just"/>
            <a:r>
              <a:rPr lang="es-MX" sz="2400" dirty="0">
                <a:latin typeface="Arial" panose="020B0604020202020204" pitchFamily="34" charset="0"/>
                <a:cs typeface="Arial" panose="020B0604020202020204" pitchFamily="34" charset="0"/>
              </a:rPr>
              <a:t>¿Qué alcance o proyección social tiene?</a:t>
            </a:r>
          </a:p>
        </p:txBody>
      </p:sp>
      <p:pic>
        <p:nvPicPr>
          <p:cNvPr id="4" name="Imagen 4">
            <a:extLst>
              <a:ext uri="{FF2B5EF4-FFF2-40B4-BE49-F238E27FC236}">
                <a16:creationId xmlns:a16="http://schemas.microsoft.com/office/drawing/2014/main" id="{B4F9B799-AD5E-EFA6-515E-1CCDBBCB36BD}"/>
              </a:ext>
            </a:extLst>
          </p:cNvPr>
          <p:cNvPicPr>
            <a:picLocks noChangeAspect="1"/>
          </p:cNvPicPr>
          <p:nvPr/>
        </p:nvPicPr>
        <p:blipFill>
          <a:blip r:embed="rId2"/>
          <a:stretch>
            <a:fillRect/>
          </a:stretch>
        </p:blipFill>
        <p:spPr>
          <a:xfrm>
            <a:off x="105834" y="227541"/>
            <a:ext cx="4032250" cy="6402917"/>
          </a:xfrm>
          <a:prstGeom prst="rect">
            <a:avLst/>
          </a:prstGeom>
        </p:spPr>
      </p:pic>
      <p:sp>
        <p:nvSpPr>
          <p:cNvPr id="11" name="CuadroTexto 10">
            <a:extLst>
              <a:ext uri="{FF2B5EF4-FFF2-40B4-BE49-F238E27FC236}">
                <a16:creationId xmlns:a16="http://schemas.microsoft.com/office/drawing/2014/main" id="{33F26D0A-8B79-DDF3-CA09-784DD8BA88E9}"/>
              </a:ext>
            </a:extLst>
          </p:cNvPr>
          <p:cNvSpPr txBox="1"/>
          <p:nvPr/>
        </p:nvSpPr>
        <p:spPr>
          <a:xfrm>
            <a:off x="105834" y="6520417"/>
            <a:ext cx="6096000" cy="369332"/>
          </a:xfrm>
          <a:prstGeom prst="rect">
            <a:avLst/>
          </a:prstGeom>
          <a:noFill/>
        </p:spPr>
        <p:txBody>
          <a:bodyPr wrap="square">
            <a:spAutoFit/>
          </a:bodyPr>
          <a:lstStyle/>
          <a:p>
            <a:r>
              <a:rPr lang="es-MX" dirty="0"/>
              <a:t>https://</a:t>
            </a:r>
            <a:r>
              <a:rPr lang="es-MX" dirty="0" err="1"/>
              <a:t>images.app.goo.gl</a:t>
            </a:r>
            <a:r>
              <a:rPr lang="es-MX" dirty="0"/>
              <a:t>/</a:t>
            </a:r>
            <a:r>
              <a:rPr lang="es-MX" dirty="0" err="1"/>
              <a:t>Tyo7TJ6nxPRcbvvU7</a:t>
            </a:r>
            <a:endParaRPr lang="es-MX" dirty="0"/>
          </a:p>
        </p:txBody>
      </p:sp>
    </p:spTree>
    <p:extLst>
      <p:ext uri="{BB962C8B-B14F-4D97-AF65-F5344CB8AC3E}">
        <p14:creationId xmlns:p14="http://schemas.microsoft.com/office/powerpoint/2010/main" val="3476808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87AAEAA-5D92-47D8-8137-D8B8E80BA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248478"/>
            <a:ext cx="5870713" cy="63809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6BFED8A-0A7F-439E-BD1A-E3463D721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69" y="733110"/>
            <a:ext cx="2674619"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CA476DC-AD9D-4761-9A42-3709C3EFD2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0565" y="733111"/>
            <a:ext cx="2231515" cy="2074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A84458B-FABB-4E65-A269-FCCE5DED64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70" y="4071150"/>
            <a:ext cx="2674374" cy="207361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F6841E4-944A-42B0-A0C7-F34513A00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4284" y="2966904"/>
            <a:ext cx="2227797"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5446ADD-5CDE-4924-AE4B-F62A0297C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846667" y="326992"/>
            <a:ext cx="4466566" cy="1443269"/>
          </a:xfrm>
        </p:spPr>
        <p:txBody>
          <a:bodyPr>
            <a:normAutofit fontScale="90000"/>
          </a:bodyPr>
          <a:lstStyle/>
          <a:p>
            <a:r>
              <a:rPr lang="es-MX" sz="2400" b="0" i="0" u="none" strike="noStrike" baseline="0" dirty="0">
                <a:latin typeface="Arial" panose="020B0604020202020204" pitchFamily="34" charset="0"/>
                <a:cs typeface="Arial" panose="020B0604020202020204" pitchFamily="34" charset="0"/>
              </a:rPr>
              <a:t> En que parte o partes del Texto Identificas la relevancia social</a:t>
            </a:r>
            <a:r>
              <a:rPr lang="es-MX" sz="2200" b="0" i="0" u="none" strike="noStrike" baseline="0" dirty="0">
                <a:latin typeface="AGaramondPro-Regular"/>
              </a:rPr>
              <a:t>?</a:t>
            </a:r>
            <a:br>
              <a:rPr lang="es-MX" sz="3100" b="0" i="0" u="none" strike="noStrike" baseline="0" dirty="0">
                <a:latin typeface="Arial" panose="020B0604020202020204" pitchFamily="34" charset="0"/>
                <a:cs typeface="Arial" panose="020B0604020202020204" pitchFamily="34" charset="0"/>
              </a:rPr>
            </a:br>
            <a:endParaRPr lang="es-MX" sz="3100"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504918" y="2158776"/>
            <a:ext cx="5554524" cy="3824748"/>
          </a:xfrm>
        </p:spPr>
        <p:txBody>
          <a:bodyPr>
            <a:noAutofit/>
          </a:bodyPr>
          <a:lstStyle/>
          <a:p>
            <a:pPr algn="just"/>
            <a:r>
              <a:rPr lang="es-MX" sz="2000" i="0" u="none" strike="noStrike" dirty="0">
                <a:solidFill>
                  <a:srgbClr val="524D66"/>
                </a:solidFill>
                <a:effectLst/>
                <a:latin typeface="Arial" panose="020B0604020202020204" pitchFamily="34" charset="0"/>
                <a:cs typeface="Arial" panose="020B0604020202020204" pitchFamily="34" charset="0"/>
              </a:rPr>
              <a:t>Las facultades universitarias no son lugares ajenos a la violencia de género. Como problemática social que es, la violencia de género afecta a mujeres de todas las clases sociales, edades, culturas y niveles económicos, y supera los estereotipos clásicos asociados a quienes la sufren, por qué y dónde se produce. Da igual si se trata de un contexto socioeconómicamente desfavorable o si se está en la más selecta universidad privada: la violencia hacia las mujeres está en todas partes.</a:t>
            </a:r>
          </a:p>
        </p:txBody>
      </p:sp>
      <p:pic>
        <p:nvPicPr>
          <p:cNvPr id="12" name="Imagen 1" descr="Investigación cualitativa | QuestionPro">
            <a:extLst>
              <a:ext uri="{FF2B5EF4-FFF2-40B4-BE49-F238E27FC236}">
                <a16:creationId xmlns:a16="http://schemas.microsoft.com/office/drawing/2014/main" id="{3F23B49A-0F65-42F2-85D9-8252BBE51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4662" b="13016"/>
          <a:stretch>
            <a:fillRect/>
          </a:stretch>
        </p:blipFill>
        <p:spPr bwMode="auto">
          <a:xfrm>
            <a:off x="8197426" y="2966904"/>
            <a:ext cx="3994573" cy="2787508"/>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13" descr="Icono&#10;&#10;Descripción generada automáticamente">
            <a:extLst>
              <a:ext uri="{FF2B5EF4-FFF2-40B4-BE49-F238E27FC236}">
                <a16:creationId xmlns:a16="http://schemas.microsoft.com/office/drawing/2014/main" id="{4B3EDAEC-E5B1-4EBE-94BB-4BF8B829A025}"/>
              </a:ext>
            </a:extLst>
          </p:cNvPr>
          <p:cNvPicPr>
            <a:picLocks noChangeAspect="1"/>
          </p:cNvPicPr>
          <p:nvPr/>
        </p:nvPicPr>
        <p:blipFill>
          <a:blip r:embed="rId3"/>
          <a:stretch>
            <a:fillRect/>
          </a:stretch>
        </p:blipFill>
        <p:spPr>
          <a:xfrm>
            <a:off x="6095999" y="871353"/>
            <a:ext cx="3423679" cy="2335056"/>
          </a:xfrm>
          <a:prstGeom prst="rect">
            <a:avLst/>
          </a:prstGeom>
        </p:spPr>
      </p:pic>
      <p:sp>
        <p:nvSpPr>
          <p:cNvPr id="16" name="Rectangle 3">
            <a:extLst>
              <a:ext uri="{FF2B5EF4-FFF2-40B4-BE49-F238E27FC236}">
                <a16:creationId xmlns:a16="http://schemas.microsoft.com/office/drawing/2014/main" id="{19B4EF87-02B6-44CA-8D43-EE4C84DC15DF}"/>
              </a:ext>
            </a:extLst>
          </p:cNvPr>
          <p:cNvSpPr>
            <a:spLocks noChangeArrowheads="1"/>
          </p:cNvSpPr>
          <p:nvPr/>
        </p:nvSpPr>
        <p:spPr bwMode="auto">
          <a:xfrm>
            <a:off x="9244849" y="5848910"/>
            <a:ext cx="267437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https://www.questionpro.com/es/investigacion-cualitativa.html</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8" name="CuadroTexto 17">
            <a:extLst>
              <a:ext uri="{FF2B5EF4-FFF2-40B4-BE49-F238E27FC236}">
                <a16:creationId xmlns:a16="http://schemas.microsoft.com/office/drawing/2014/main" id="{AE9D8929-A14E-4AAD-B634-B6D141C10ACA}"/>
              </a:ext>
            </a:extLst>
          </p:cNvPr>
          <p:cNvSpPr txBox="1"/>
          <p:nvPr/>
        </p:nvSpPr>
        <p:spPr>
          <a:xfrm>
            <a:off x="6415569" y="3365902"/>
            <a:ext cx="2551450" cy="600164"/>
          </a:xfrm>
          <a:prstGeom prst="rect">
            <a:avLst/>
          </a:prstGeom>
          <a:noFill/>
        </p:spPr>
        <p:txBody>
          <a:bodyPr wrap="square">
            <a:spAutoFit/>
          </a:bodyPr>
          <a:lstStyle/>
          <a:p>
            <a:r>
              <a:rPr lang="es-MX" sz="1100" dirty="0"/>
              <a:t>https://lcmetodologiainvestigacion.wordpress.com/2017/03/07/principios-de-investigacion-cuantitativa/</a:t>
            </a:r>
          </a:p>
        </p:txBody>
      </p:sp>
    </p:spTree>
    <p:extLst>
      <p:ext uri="{BB962C8B-B14F-4D97-AF65-F5344CB8AC3E}">
        <p14:creationId xmlns:p14="http://schemas.microsoft.com/office/powerpoint/2010/main" val="2458785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87AAEAA-5D92-47D8-8137-D8B8E80BA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248478"/>
            <a:ext cx="5870713" cy="63809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6BFED8A-0A7F-439E-BD1A-E3463D721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69" y="733110"/>
            <a:ext cx="2674619"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CA476DC-AD9D-4761-9A42-3709C3EFD2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0565" y="733111"/>
            <a:ext cx="2231515" cy="2074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A84458B-FABB-4E65-A269-FCCE5DED64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70" y="4071150"/>
            <a:ext cx="2674374" cy="207361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F6841E4-944A-42B0-A0C7-F34513A00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4284" y="2966904"/>
            <a:ext cx="2227797"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5446ADD-5CDE-4924-AE4B-F62A0297C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846667" y="326992"/>
            <a:ext cx="4466566" cy="1443269"/>
          </a:xfrm>
        </p:spPr>
        <p:txBody>
          <a:bodyPr>
            <a:normAutofit fontScale="90000"/>
          </a:bodyPr>
          <a:lstStyle/>
          <a:p>
            <a:r>
              <a:rPr lang="es-MX" sz="2400" b="0" i="0" u="none" strike="noStrike" baseline="0" dirty="0">
                <a:latin typeface="Arial" panose="020B0604020202020204" pitchFamily="34" charset="0"/>
                <a:cs typeface="Arial" panose="020B0604020202020204" pitchFamily="34" charset="0"/>
              </a:rPr>
              <a:t> En que parte o partes del Texto Identificas la relevancia social?</a:t>
            </a:r>
            <a:br>
              <a:rPr lang="es-MX" sz="3100" b="0" i="0" u="none" strike="noStrike" baseline="0" dirty="0">
                <a:latin typeface="Arial" panose="020B0604020202020204" pitchFamily="34" charset="0"/>
                <a:cs typeface="Arial" panose="020B0604020202020204" pitchFamily="34" charset="0"/>
              </a:rPr>
            </a:br>
            <a:endParaRPr lang="es-MX" sz="3100"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453145" y="2239605"/>
            <a:ext cx="5554524" cy="3824748"/>
          </a:xfrm>
        </p:spPr>
        <p:txBody>
          <a:bodyPr>
            <a:noAutofit/>
          </a:bodyPr>
          <a:lstStyle/>
          <a:p>
            <a:pPr algn="just"/>
            <a:r>
              <a:rPr lang="es-MX" sz="2000" i="0" u="none" strike="noStrike" dirty="0">
                <a:solidFill>
                  <a:srgbClr val="524D66"/>
                </a:solidFill>
                <a:effectLst/>
                <a:latin typeface="Arial" panose="020B0604020202020204" pitchFamily="34" charset="0"/>
                <a:cs typeface="Arial" panose="020B0604020202020204" pitchFamily="34" charset="0"/>
              </a:rPr>
              <a:t>Por esto, la finalidad de la presente investigación ha sido analizar la existencia de violencia de género en las universidades españolas e identificar y desarrollar medidas que puedan contribuir a evitarla, detectando los principales focos, motivos y contextos en los que más posibilidades hay de que se produzca en la población universitaria.</a:t>
            </a:r>
          </a:p>
          <a:p>
            <a:pPr algn="just"/>
            <a:endParaRPr lang="es-MX" sz="2000" i="0" u="none" strike="noStrike" dirty="0">
              <a:solidFill>
                <a:srgbClr val="524D66"/>
              </a:solidFill>
              <a:effectLst/>
              <a:latin typeface="Calibri" panose="020F0502020204030204" pitchFamily="34" charset="0"/>
            </a:endParaRPr>
          </a:p>
        </p:txBody>
      </p:sp>
      <p:pic>
        <p:nvPicPr>
          <p:cNvPr id="12" name="Imagen 1" descr="Investigación cualitativa | QuestionPro">
            <a:extLst>
              <a:ext uri="{FF2B5EF4-FFF2-40B4-BE49-F238E27FC236}">
                <a16:creationId xmlns:a16="http://schemas.microsoft.com/office/drawing/2014/main" id="{3F23B49A-0F65-42F2-85D9-8252BBE51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4662" b="13016"/>
          <a:stretch>
            <a:fillRect/>
          </a:stretch>
        </p:blipFill>
        <p:spPr bwMode="auto">
          <a:xfrm>
            <a:off x="8197426" y="2966904"/>
            <a:ext cx="3994573" cy="2787508"/>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13" descr="Icono&#10;&#10;Descripción generada automáticamente">
            <a:extLst>
              <a:ext uri="{FF2B5EF4-FFF2-40B4-BE49-F238E27FC236}">
                <a16:creationId xmlns:a16="http://schemas.microsoft.com/office/drawing/2014/main" id="{4B3EDAEC-E5B1-4EBE-94BB-4BF8B829A025}"/>
              </a:ext>
            </a:extLst>
          </p:cNvPr>
          <p:cNvPicPr>
            <a:picLocks noChangeAspect="1"/>
          </p:cNvPicPr>
          <p:nvPr/>
        </p:nvPicPr>
        <p:blipFill>
          <a:blip r:embed="rId3"/>
          <a:stretch>
            <a:fillRect/>
          </a:stretch>
        </p:blipFill>
        <p:spPr>
          <a:xfrm>
            <a:off x="6095999" y="871353"/>
            <a:ext cx="3423679" cy="2335056"/>
          </a:xfrm>
          <a:prstGeom prst="rect">
            <a:avLst/>
          </a:prstGeom>
        </p:spPr>
      </p:pic>
      <p:sp>
        <p:nvSpPr>
          <p:cNvPr id="16" name="Rectangle 3">
            <a:extLst>
              <a:ext uri="{FF2B5EF4-FFF2-40B4-BE49-F238E27FC236}">
                <a16:creationId xmlns:a16="http://schemas.microsoft.com/office/drawing/2014/main" id="{19B4EF87-02B6-44CA-8D43-EE4C84DC15DF}"/>
              </a:ext>
            </a:extLst>
          </p:cNvPr>
          <p:cNvSpPr>
            <a:spLocks noChangeArrowheads="1"/>
          </p:cNvSpPr>
          <p:nvPr/>
        </p:nvSpPr>
        <p:spPr bwMode="auto">
          <a:xfrm>
            <a:off x="9244849" y="5848910"/>
            <a:ext cx="267437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https://www.questionpro.com/es/investigacion-cualitativa.html</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8" name="CuadroTexto 17">
            <a:extLst>
              <a:ext uri="{FF2B5EF4-FFF2-40B4-BE49-F238E27FC236}">
                <a16:creationId xmlns:a16="http://schemas.microsoft.com/office/drawing/2014/main" id="{AE9D8929-A14E-4AAD-B634-B6D141C10ACA}"/>
              </a:ext>
            </a:extLst>
          </p:cNvPr>
          <p:cNvSpPr txBox="1"/>
          <p:nvPr/>
        </p:nvSpPr>
        <p:spPr>
          <a:xfrm>
            <a:off x="6415569" y="3365902"/>
            <a:ext cx="2551450" cy="600164"/>
          </a:xfrm>
          <a:prstGeom prst="rect">
            <a:avLst/>
          </a:prstGeom>
          <a:noFill/>
        </p:spPr>
        <p:txBody>
          <a:bodyPr wrap="square">
            <a:spAutoFit/>
          </a:bodyPr>
          <a:lstStyle/>
          <a:p>
            <a:r>
              <a:rPr lang="es-MX" sz="1100" dirty="0"/>
              <a:t>https://lcmetodologiainvestigacion.wordpress.com/2017/03/07/principios-de-investigacion-cuantitativa/</a:t>
            </a:r>
          </a:p>
        </p:txBody>
      </p:sp>
    </p:spTree>
    <p:extLst>
      <p:ext uri="{BB962C8B-B14F-4D97-AF65-F5344CB8AC3E}">
        <p14:creationId xmlns:p14="http://schemas.microsoft.com/office/powerpoint/2010/main" val="4102561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87AAEAA-5D92-47D8-8137-D8B8E80BA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248478"/>
            <a:ext cx="5870713" cy="63809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6BFED8A-0A7F-439E-BD1A-E3463D721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69" y="733110"/>
            <a:ext cx="2674619"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CA476DC-AD9D-4761-9A42-3709C3EFD2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0565" y="733111"/>
            <a:ext cx="2231515" cy="2074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A84458B-FABB-4E65-A269-FCCE5DED64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70" y="4071150"/>
            <a:ext cx="2674374" cy="207361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F6841E4-944A-42B0-A0C7-F34513A00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4284" y="2966904"/>
            <a:ext cx="2227797"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5446ADD-5CDE-4924-AE4B-F62A0297C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846667" y="326992"/>
            <a:ext cx="4466566" cy="1443269"/>
          </a:xfrm>
        </p:spPr>
        <p:txBody>
          <a:bodyPr>
            <a:normAutofit fontScale="90000"/>
          </a:bodyPr>
          <a:lstStyle/>
          <a:p>
            <a:r>
              <a:rPr lang="es-MX" sz="2200" b="0" i="0" u="none" strike="noStrike" baseline="0" dirty="0">
                <a:latin typeface="AGaramondPro-Regular"/>
              </a:rPr>
              <a:t> </a:t>
            </a:r>
            <a:r>
              <a:rPr lang="es-MX" sz="2700" b="0" i="0" u="none" strike="noStrike" baseline="0" dirty="0">
                <a:latin typeface="Arial" panose="020B0604020202020204" pitchFamily="34" charset="0"/>
                <a:cs typeface="Arial" panose="020B0604020202020204" pitchFamily="34" charset="0"/>
              </a:rPr>
              <a:t>Otro </a:t>
            </a:r>
            <a:r>
              <a:rPr lang="es-MX" sz="2700" dirty="0">
                <a:latin typeface="Arial" panose="020B0604020202020204" pitchFamily="34" charset="0"/>
                <a:cs typeface="Arial" panose="020B0604020202020204" pitchFamily="34" charset="0"/>
              </a:rPr>
              <a:t>Criterio de relevancia y </a:t>
            </a:r>
            <a:r>
              <a:rPr lang="es-MX" sz="2700" dirty="0" err="1">
                <a:latin typeface="Arial" panose="020B0604020202020204" pitchFamily="34" charset="0"/>
                <a:cs typeface="Arial" panose="020B0604020202020204" pitchFamily="34" charset="0"/>
              </a:rPr>
              <a:t>significancia</a:t>
            </a:r>
            <a:r>
              <a:rPr lang="es-MX" sz="2700" dirty="0">
                <a:latin typeface="Arial" panose="020B0604020202020204" pitchFamily="34" charset="0"/>
                <a:cs typeface="Arial" panose="020B0604020202020204" pitchFamily="34" charset="0"/>
              </a:rPr>
              <a:t> práctica propuesto por Solís(2019)</a:t>
            </a:r>
            <a:br>
              <a:rPr lang="es-MX" sz="2800" b="0" i="0" u="none" strike="noStrike" baseline="0" dirty="0">
                <a:latin typeface="Arial" panose="020B0604020202020204" pitchFamily="34" charset="0"/>
                <a:cs typeface="Arial" panose="020B0604020202020204" pitchFamily="34" charset="0"/>
              </a:rPr>
            </a:br>
            <a:endParaRPr lang="es-MX" sz="2800"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709920" y="2271252"/>
            <a:ext cx="4899648" cy="3824748"/>
          </a:xfrm>
        </p:spPr>
        <p:txBody>
          <a:bodyPr>
            <a:noAutofit/>
          </a:bodyPr>
          <a:lstStyle/>
          <a:p>
            <a:pPr algn="just"/>
            <a:r>
              <a:rPr lang="es-MX" sz="2400" dirty="0">
                <a:latin typeface="Arial" panose="020B0604020202020204" pitchFamily="34" charset="0"/>
                <a:ea typeface="+mj-ea"/>
                <a:cs typeface="Arial" panose="020B0604020202020204" pitchFamily="34" charset="0"/>
              </a:rPr>
              <a:t>Se refiere fundamentalmente a explicar, la factibilidad, viabilidad y utilidad de los nuevos conocimientos obtenidos así como la pertinencia social, tecnológica, económica, científica y política.</a:t>
            </a:r>
          </a:p>
        </p:txBody>
      </p:sp>
      <p:pic>
        <p:nvPicPr>
          <p:cNvPr id="12" name="Imagen 1" descr="Investigación cualitativa | QuestionPro">
            <a:extLst>
              <a:ext uri="{FF2B5EF4-FFF2-40B4-BE49-F238E27FC236}">
                <a16:creationId xmlns:a16="http://schemas.microsoft.com/office/drawing/2014/main" id="{3F23B49A-0F65-42F2-85D9-8252BBE51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4662" b="13016"/>
          <a:stretch>
            <a:fillRect/>
          </a:stretch>
        </p:blipFill>
        <p:spPr bwMode="auto">
          <a:xfrm>
            <a:off x="8197426" y="2966904"/>
            <a:ext cx="3994573" cy="2787508"/>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13" descr="Icono&#10;&#10;Descripción generada automáticamente">
            <a:extLst>
              <a:ext uri="{FF2B5EF4-FFF2-40B4-BE49-F238E27FC236}">
                <a16:creationId xmlns:a16="http://schemas.microsoft.com/office/drawing/2014/main" id="{4B3EDAEC-E5B1-4EBE-94BB-4BF8B829A025}"/>
              </a:ext>
            </a:extLst>
          </p:cNvPr>
          <p:cNvPicPr>
            <a:picLocks noChangeAspect="1"/>
          </p:cNvPicPr>
          <p:nvPr/>
        </p:nvPicPr>
        <p:blipFill>
          <a:blip r:embed="rId3"/>
          <a:stretch>
            <a:fillRect/>
          </a:stretch>
        </p:blipFill>
        <p:spPr>
          <a:xfrm>
            <a:off x="6095999" y="871353"/>
            <a:ext cx="3423679" cy="2335056"/>
          </a:xfrm>
          <a:prstGeom prst="rect">
            <a:avLst/>
          </a:prstGeom>
        </p:spPr>
      </p:pic>
      <p:sp>
        <p:nvSpPr>
          <p:cNvPr id="16" name="Rectangle 3">
            <a:extLst>
              <a:ext uri="{FF2B5EF4-FFF2-40B4-BE49-F238E27FC236}">
                <a16:creationId xmlns:a16="http://schemas.microsoft.com/office/drawing/2014/main" id="{19B4EF87-02B6-44CA-8D43-EE4C84DC15DF}"/>
              </a:ext>
            </a:extLst>
          </p:cNvPr>
          <p:cNvSpPr>
            <a:spLocks noChangeArrowheads="1"/>
          </p:cNvSpPr>
          <p:nvPr/>
        </p:nvSpPr>
        <p:spPr bwMode="auto">
          <a:xfrm>
            <a:off x="9244849" y="5848910"/>
            <a:ext cx="267437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https://www.questionpro.com/es/investigacion-cualitativa.html</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8" name="CuadroTexto 17">
            <a:extLst>
              <a:ext uri="{FF2B5EF4-FFF2-40B4-BE49-F238E27FC236}">
                <a16:creationId xmlns:a16="http://schemas.microsoft.com/office/drawing/2014/main" id="{AE9D8929-A14E-4AAD-B634-B6D141C10ACA}"/>
              </a:ext>
            </a:extLst>
          </p:cNvPr>
          <p:cNvSpPr txBox="1"/>
          <p:nvPr/>
        </p:nvSpPr>
        <p:spPr>
          <a:xfrm>
            <a:off x="6415569" y="3365902"/>
            <a:ext cx="2551450" cy="600164"/>
          </a:xfrm>
          <a:prstGeom prst="rect">
            <a:avLst/>
          </a:prstGeom>
          <a:noFill/>
        </p:spPr>
        <p:txBody>
          <a:bodyPr wrap="square">
            <a:spAutoFit/>
          </a:bodyPr>
          <a:lstStyle/>
          <a:p>
            <a:r>
              <a:rPr lang="es-MX" sz="1100" dirty="0"/>
              <a:t>https://lcmetodologiainvestigacion.wordpress.com/2017/03/07/principios-de-investigacion-cuantitativa/</a:t>
            </a:r>
          </a:p>
        </p:txBody>
      </p:sp>
    </p:spTree>
    <p:extLst>
      <p:ext uri="{BB962C8B-B14F-4D97-AF65-F5344CB8AC3E}">
        <p14:creationId xmlns:p14="http://schemas.microsoft.com/office/powerpoint/2010/main" val="2550903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87AAEAA-5D92-47D8-8137-D8B8E80BA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248478"/>
            <a:ext cx="5870713" cy="63809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6BFED8A-0A7F-439E-BD1A-E3463D721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69" y="733110"/>
            <a:ext cx="2674619"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CA476DC-AD9D-4761-9A42-3709C3EFD2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0565" y="733111"/>
            <a:ext cx="2231515" cy="2074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A84458B-FABB-4E65-A269-FCCE5DED64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5570" y="4071150"/>
            <a:ext cx="2674374" cy="207361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F6841E4-944A-42B0-A0C7-F34513A00D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4284" y="2966904"/>
            <a:ext cx="2227797" cy="31778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5446ADD-5CDE-4924-AE4B-F62A0297C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a:p>
        </p:txBody>
      </p:sp>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846667" y="326992"/>
            <a:ext cx="4466566" cy="1443269"/>
          </a:xfrm>
        </p:spPr>
        <p:txBody>
          <a:bodyPr>
            <a:normAutofit fontScale="90000"/>
          </a:bodyPr>
          <a:lstStyle/>
          <a:p>
            <a:r>
              <a:rPr lang="es-MX" sz="2800" b="0" i="0" u="none" strike="noStrike" baseline="0" dirty="0">
                <a:latin typeface="Arial" panose="020B0604020202020204" pitchFamily="34" charset="0"/>
                <a:cs typeface="Arial" panose="020B0604020202020204" pitchFamily="34" charset="0"/>
              </a:rPr>
              <a:t>Para </a:t>
            </a:r>
            <a:r>
              <a:rPr lang="es-MX" sz="2800" b="0" i="0" u="none" strike="noStrike" baseline="0" dirty="0" err="1">
                <a:latin typeface="Arial" panose="020B0604020202020204" pitchFamily="34" charset="0"/>
                <a:cs typeface="Arial" panose="020B0604020202020204" pitchFamily="34" charset="0"/>
              </a:rPr>
              <a:t>Sampieri</a:t>
            </a:r>
            <a:r>
              <a:rPr lang="es-MX" sz="2800" b="0" i="0" u="none" strike="noStrike" baseline="0" dirty="0">
                <a:latin typeface="Arial" panose="020B0604020202020204" pitchFamily="34" charset="0"/>
                <a:cs typeface="Arial" panose="020B0604020202020204" pitchFamily="34" charset="0"/>
              </a:rPr>
              <a:t> (2019) las Implicaciones prácticas están relacionadas con las siguiente preguntas</a:t>
            </a:r>
            <a:br>
              <a:rPr lang="es-MX" sz="2800" b="0" i="0" u="none" strike="noStrike" baseline="0" dirty="0">
                <a:latin typeface="Arial" panose="020B0604020202020204" pitchFamily="34" charset="0"/>
                <a:cs typeface="Arial" panose="020B0604020202020204" pitchFamily="34" charset="0"/>
              </a:rPr>
            </a:br>
            <a:endParaRPr lang="es-MX" sz="2800"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709920" y="2271252"/>
            <a:ext cx="4899648" cy="3824748"/>
          </a:xfrm>
        </p:spPr>
        <p:txBody>
          <a:bodyPr>
            <a:noAutofit/>
          </a:bodyPr>
          <a:lstStyle/>
          <a:p>
            <a:pPr algn="just"/>
            <a:r>
              <a:rPr lang="es-MX" sz="2400" dirty="0">
                <a:latin typeface="Arial" panose="020B0604020202020204" pitchFamily="34" charset="0"/>
                <a:ea typeface="+mj-ea"/>
                <a:cs typeface="Arial" panose="020B0604020202020204" pitchFamily="34" charset="0"/>
              </a:rPr>
              <a:t>¿ Ayudar a resolver algún problema real?.</a:t>
            </a:r>
          </a:p>
          <a:p>
            <a:pPr algn="just"/>
            <a:r>
              <a:rPr lang="es-MX" sz="2400" dirty="0">
                <a:latin typeface="Arial" panose="020B0604020202020204" pitchFamily="34" charset="0"/>
                <a:ea typeface="+mj-ea"/>
                <a:cs typeface="Arial" panose="020B0604020202020204" pitchFamily="34" charset="0"/>
              </a:rPr>
              <a:t>¿ Tiene implicaciones trascendentales para una amplia gama de problemas prácticos?</a:t>
            </a:r>
          </a:p>
        </p:txBody>
      </p:sp>
      <p:pic>
        <p:nvPicPr>
          <p:cNvPr id="12" name="Imagen 1" descr="Investigación cualitativa | QuestionPro">
            <a:extLst>
              <a:ext uri="{FF2B5EF4-FFF2-40B4-BE49-F238E27FC236}">
                <a16:creationId xmlns:a16="http://schemas.microsoft.com/office/drawing/2014/main" id="{3F23B49A-0F65-42F2-85D9-8252BBE51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4662" b="13016"/>
          <a:stretch>
            <a:fillRect/>
          </a:stretch>
        </p:blipFill>
        <p:spPr bwMode="auto">
          <a:xfrm>
            <a:off x="8197426" y="2966904"/>
            <a:ext cx="3994573" cy="278750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3">
            <a:extLst>
              <a:ext uri="{FF2B5EF4-FFF2-40B4-BE49-F238E27FC236}">
                <a16:creationId xmlns:a16="http://schemas.microsoft.com/office/drawing/2014/main" id="{19B4EF87-02B6-44CA-8D43-EE4C84DC15DF}"/>
              </a:ext>
            </a:extLst>
          </p:cNvPr>
          <p:cNvSpPr>
            <a:spLocks noChangeArrowheads="1"/>
          </p:cNvSpPr>
          <p:nvPr/>
        </p:nvSpPr>
        <p:spPr bwMode="auto">
          <a:xfrm>
            <a:off x="9244849" y="5848910"/>
            <a:ext cx="267437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https://www.questionpro.com/es/investigacion-cualitativa.html</a:t>
            </a:r>
            <a:endParaRPr kumimoji="0" lang="es-MX" altLang="es-MX" sz="1800" b="0" i="0" u="none" strike="noStrike" cap="none" normalizeH="0" baseline="0">
              <a:ln>
                <a:noFill/>
              </a:ln>
              <a:solidFill>
                <a:schemeClr val="tx1"/>
              </a:solidFill>
              <a:effectLst/>
              <a:latin typeface="Arial" panose="020B0604020202020204" pitchFamily="34" charset="0"/>
            </a:endParaRPr>
          </a:p>
        </p:txBody>
      </p:sp>
      <p:pic>
        <p:nvPicPr>
          <p:cNvPr id="4" name="Imagen 3">
            <a:extLst>
              <a:ext uri="{FF2B5EF4-FFF2-40B4-BE49-F238E27FC236}">
                <a16:creationId xmlns:a16="http://schemas.microsoft.com/office/drawing/2014/main" id="{B28FA824-1FF8-A50E-678F-BA9157F19A73}"/>
              </a:ext>
            </a:extLst>
          </p:cNvPr>
          <p:cNvPicPr>
            <a:picLocks noChangeAspect="1"/>
          </p:cNvPicPr>
          <p:nvPr/>
        </p:nvPicPr>
        <p:blipFill>
          <a:blip r:embed="rId3"/>
          <a:stretch>
            <a:fillRect/>
          </a:stretch>
        </p:blipFill>
        <p:spPr>
          <a:xfrm>
            <a:off x="6415570" y="807137"/>
            <a:ext cx="2609710" cy="2787001"/>
          </a:xfrm>
          <a:prstGeom prst="rect">
            <a:avLst/>
          </a:prstGeom>
        </p:spPr>
      </p:pic>
      <p:sp>
        <p:nvSpPr>
          <p:cNvPr id="23" name="CuadroTexto 22">
            <a:extLst>
              <a:ext uri="{FF2B5EF4-FFF2-40B4-BE49-F238E27FC236}">
                <a16:creationId xmlns:a16="http://schemas.microsoft.com/office/drawing/2014/main" id="{4D85D3F7-89C0-1A50-1B53-2CEEF057FB60}"/>
              </a:ext>
            </a:extLst>
          </p:cNvPr>
          <p:cNvSpPr txBox="1"/>
          <p:nvPr/>
        </p:nvSpPr>
        <p:spPr>
          <a:xfrm>
            <a:off x="6346212" y="3510582"/>
            <a:ext cx="6096000" cy="261610"/>
          </a:xfrm>
          <a:prstGeom prst="rect">
            <a:avLst/>
          </a:prstGeom>
          <a:noFill/>
        </p:spPr>
        <p:txBody>
          <a:bodyPr wrap="square">
            <a:spAutoFit/>
          </a:bodyPr>
          <a:lstStyle/>
          <a:p>
            <a:r>
              <a:rPr lang="es-MX" sz="1100" dirty="0"/>
              <a:t>https://</a:t>
            </a:r>
            <a:r>
              <a:rPr lang="es-MX" sz="1100" dirty="0" err="1"/>
              <a:t>images.app.goo.gl</a:t>
            </a:r>
            <a:r>
              <a:rPr lang="es-MX" sz="1100" dirty="0"/>
              <a:t>/</a:t>
            </a:r>
            <a:r>
              <a:rPr lang="es-MX" sz="1100" dirty="0" err="1"/>
              <a:t>Tyo7TJ6nxPRcbvvU7</a:t>
            </a:r>
            <a:endParaRPr lang="es-MX" sz="1100" dirty="0"/>
          </a:p>
        </p:txBody>
      </p:sp>
    </p:spTree>
    <p:extLst>
      <p:ext uri="{BB962C8B-B14F-4D97-AF65-F5344CB8AC3E}">
        <p14:creationId xmlns:p14="http://schemas.microsoft.com/office/powerpoint/2010/main" val="694461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7" name="Rectangle 12">
            <a:extLst>
              <a:ext uri="{FF2B5EF4-FFF2-40B4-BE49-F238E27FC236}">
                <a16:creationId xmlns:a16="http://schemas.microsoft.com/office/drawing/2014/main" id="{EF910D50-ED0D-4E9B-A15F-B6006A8ABE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a:p>
        </p:txBody>
      </p:sp>
      <p:sp>
        <p:nvSpPr>
          <p:cNvPr id="6" name="CuadroTexto 5">
            <a:extLst>
              <a:ext uri="{FF2B5EF4-FFF2-40B4-BE49-F238E27FC236}">
                <a16:creationId xmlns:a16="http://schemas.microsoft.com/office/drawing/2014/main" id="{9B877A79-A0F1-4E6A-8E4C-C32B2C414FFB}"/>
              </a:ext>
            </a:extLst>
          </p:cNvPr>
          <p:cNvSpPr txBox="1"/>
          <p:nvPr/>
        </p:nvSpPr>
        <p:spPr>
          <a:xfrm>
            <a:off x="3949148" y="459699"/>
            <a:ext cx="7069372" cy="1356360"/>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2800" dirty="0">
                <a:latin typeface="+mj-lt"/>
                <a:ea typeface="+mj-ea"/>
                <a:cs typeface="+mj-cs"/>
              </a:rPr>
              <a:t>Universidad </a:t>
            </a:r>
            <a:r>
              <a:rPr lang="en-US" sz="2800" dirty="0" err="1">
                <a:latin typeface="+mj-lt"/>
                <a:ea typeface="+mj-ea"/>
                <a:cs typeface="+mj-cs"/>
              </a:rPr>
              <a:t>Autónoma</a:t>
            </a:r>
            <a:r>
              <a:rPr lang="en-US" sz="2800" dirty="0">
                <a:latin typeface="+mj-lt"/>
                <a:ea typeface="+mj-ea"/>
                <a:cs typeface="+mj-cs"/>
              </a:rPr>
              <a:t> del Estado de México.</a:t>
            </a:r>
            <a:br>
              <a:rPr lang="en-US" sz="2800" dirty="0">
                <a:latin typeface="+mj-lt"/>
                <a:ea typeface="+mj-ea"/>
                <a:cs typeface="+mj-cs"/>
              </a:rPr>
            </a:br>
            <a:r>
              <a:rPr lang="en-US" sz="2800" dirty="0" err="1">
                <a:latin typeface="+mj-lt"/>
                <a:ea typeface="+mj-ea"/>
                <a:cs typeface="+mj-cs"/>
              </a:rPr>
              <a:t>Plantel</a:t>
            </a:r>
            <a:r>
              <a:rPr lang="en-US" sz="2800" dirty="0">
                <a:latin typeface="+mj-lt"/>
                <a:ea typeface="+mj-ea"/>
                <a:cs typeface="+mj-cs"/>
              </a:rPr>
              <a:t> </a:t>
            </a:r>
            <a:r>
              <a:rPr lang="en-US" sz="2800" dirty="0" err="1">
                <a:latin typeface="+mj-lt"/>
                <a:ea typeface="+mj-ea"/>
                <a:cs typeface="+mj-cs"/>
              </a:rPr>
              <a:t>Nezahualcóyotl</a:t>
            </a:r>
            <a:r>
              <a:rPr lang="en-US" sz="2800" dirty="0">
                <a:latin typeface="+mj-lt"/>
                <a:ea typeface="+mj-ea"/>
                <a:cs typeface="+mj-cs"/>
              </a:rPr>
              <a:t>.</a:t>
            </a:r>
          </a:p>
        </p:txBody>
      </p:sp>
      <p:pic>
        <p:nvPicPr>
          <p:cNvPr id="8" name="Imagen 7" descr="Dibujo en blanco y negro&#10;&#10;Descripción generada automáticamente con confianza media">
            <a:extLst>
              <a:ext uri="{FF2B5EF4-FFF2-40B4-BE49-F238E27FC236}">
                <a16:creationId xmlns:a16="http://schemas.microsoft.com/office/drawing/2014/main" id="{80659EB7-F161-44E0-A933-0D89DAAC0218}"/>
              </a:ext>
            </a:extLst>
          </p:cNvPr>
          <p:cNvPicPr>
            <a:picLocks noChangeAspect="1"/>
          </p:cNvPicPr>
          <p:nvPr/>
        </p:nvPicPr>
        <p:blipFill>
          <a:blip r:embed="rId4"/>
          <a:stretch>
            <a:fillRect/>
          </a:stretch>
        </p:blipFill>
        <p:spPr>
          <a:xfrm>
            <a:off x="762032" y="728472"/>
            <a:ext cx="2582890" cy="1684944"/>
          </a:xfrm>
          <a:prstGeom prst="rect">
            <a:avLst/>
          </a:prstGeom>
        </p:spPr>
      </p:pic>
      <p:pic>
        <p:nvPicPr>
          <p:cNvPr id="7" name="Imagen 6" descr="Logotipo&#10;&#10;Descripción generada automáticamente">
            <a:extLst>
              <a:ext uri="{FF2B5EF4-FFF2-40B4-BE49-F238E27FC236}">
                <a16:creationId xmlns:a16="http://schemas.microsoft.com/office/drawing/2014/main" id="{F9FC5A53-0E27-4B00-BE42-395425DC29B0}"/>
              </a:ext>
            </a:extLst>
          </p:cNvPr>
          <p:cNvPicPr>
            <a:picLocks noChangeAspect="1"/>
          </p:cNvPicPr>
          <p:nvPr/>
        </p:nvPicPr>
        <p:blipFill>
          <a:blip r:embed="rId5"/>
          <a:stretch>
            <a:fillRect/>
          </a:stretch>
        </p:blipFill>
        <p:spPr>
          <a:xfrm>
            <a:off x="842733" y="4302176"/>
            <a:ext cx="2421488" cy="1827351"/>
          </a:xfrm>
          <a:prstGeom prst="rect">
            <a:avLst/>
          </a:prstGeom>
        </p:spPr>
      </p:pic>
      <p:sp>
        <p:nvSpPr>
          <p:cNvPr id="5" name="CuadroTexto 4">
            <a:extLst>
              <a:ext uri="{FF2B5EF4-FFF2-40B4-BE49-F238E27FC236}">
                <a16:creationId xmlns:a16="http://schemas.microsoft.com/office/drawing/2014/main" id="{175312D1-F8AC-4F3E-AFD6-A508BF10D638}"/>
              </a:ext>
            </a:extLst>
          </p:cNvPr>
          <p:cNvSpPr txBox="1"/>
          <p:nvPr/>
        </p:nvSpPr>
        <p:spPr>
          <a:xfrm>
            <a:off x="3829955" y="1570567"/>
            <a:ext cx="7066723" cy="40386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ormAutofit fontScale="85000" lnSpcReduction="20000"/>
          </a:bodyPr>
          <a:lstStyle/>
          <a:p>
            <a:pPr indent="-182880" defTabSz="914400">
              <a:lnSpc>
                <a:spcPct val="90000"/>
              </a:lnSpc>
              <a:spcBef>
                <a:spcPct val="0"/>
              </a:spcBef>
              <a:spcAft>
                <a:spcPts val="600"/>
              </a:spcAft>
              <a:buClr>
                <a:schemeClr val="tx1"/>
              </a:buClr>
              <a:buSzPct val="80000"/>
              <a:buFont typeface="Corbel" pitchFamily="34" charset="0"/>
              <a:buChar char="•"/>
            </a:pPr>
            <a:endParaRPr lang="en-US" b="1" dirty="0"/>
          </a:p>
          <a:p>
            <a:pPr indent="-182880" defTabSz="914400">
              <a:lnSpc>
                <a:spcPct val="90000"/>
              </a:lnSpc>
              <a:spcBef>
                <a:spcPct val="0"/>
              </a:spcBef>
              <a:spcAft>
                <a:spcPts val="600"/>
              </a:spcAft>
              <a:buClr>
                <a:schemeClr val="tx1"/>
              </a:buClr>
              <a:buSzPct val="80000"/>
              <a:buFont typeface="Corbel" pitchFamily="34" charset="0"/>
              <a:buChar char="•"/>
            </a:pPr>
            <a:r>
              <a:rPr lang="es-MX" sz="2400" b="1" dirty="0">
                <a:latin typeface="AGaramondPro-Regular"/>
              </a:rPr>
              <a:t>Índice</a:t>
            </a:r>
            <a:r>
              <a:rPr lang="en-US" sz="2400" b="1" dirty="0">
                <a:latin typeface="AGaramondPro-Regular"/>
              </a:rPr>
              <a:t> </a:t>
            </a:r>
          </a:p>
          <a:p>
            <a:pPr indent="-182880" defTabSz="914400">
              <a:lnSpc>
                <a:spcPct val="90000"/>
              </a:lnSpc>
              <a:spcBef>
                <a:spcPct val="0"/>
              </a:spcBef>
              <a:spcAft>
                <a:spcPts val="600"/>
              </a:spcAft>
              <a:buClr>
                <a:schemeClr val="tx1"/>
              </a:buClr>
              <a:buSzPct val="80000"/>
              <a:buFont typeface="Corbel" pitchFamily="34" charset="0"/>
              <a:buChar char="•"/>
            </a:pPr>
            <a:endParaRPr lang="en-US" sz="2400" b="1" dirty="0">
              <a:latin typeface="AGaramondPro-Regular"/>
            </a:endParaRPr>
          </a:p>
          <a:p>
            <a:pPr indent="-182880" defTabSz="914400">
              <a:lnSpc>
                <a:spcPct val="90000"/>
              </a:lnSpc>
              <a:spcBef>
                <a:spcPct val="0"/>
              </a:spcBef>
              <a:spcAft>
                <a:spcPts val="600"/>
              </a:spcAft>
              <a:buClr>
                <a:schemeClr val="tx1"/>
              </a:buClr>
              <a:buSzPct val="80000"/>
              <a:buFont typeface="Corbel" pitchFamily="34" charset="0"/>
              <a:buChar char="•"/>
            </a:pPr>
            <a:r>
              <a:rPr lang="en-US" sz="2400" b="1" dirty="0" err="1">
                <a:latin typeface="AGaramondPro-Regular"/>
              </a:rPr>
              <a:t>Módulo</a:t>
            </a:r>
            <a:r>
              <a:rPr lang="en-US" sz="2400" b="1" dirty="0">
                <a:latin typeface="AGaramondPro-Regular"/>
              </a:rPr>
              <a:t> I</a:t>
            </a:r>
            <a:r>
              <a:rPr lang="es-MX" sz="2400" b="1" dirty="0">
                <a:latin typeface="AGaramondPro-Regular"/>
              </a:rPr>
              <a:t>I</a:t>
            </a:r>
            <a:r>
              <a:rPr lang="en-US" sz="2400" b="1" dirty="0">
                <a:latin typeface="AGaramondPro-Regular"/>
              </a:rPr>
              <a:t> </a:t>
            </a:r>
            <a:r>
              <a:rPr lang="es-MX" sz="2400" b="1" dirty="0">
                <a:latin typeface="AGaramondPro-Regular"/>
              </a:rPr>
              <a:t>Planeación de la Investigación:El Proyecto</a:t>
            </a:r>
            <a:endParaRPr lang="en-US" sz="2400" dirty="0">
              <a:latin typeface="AGaramondPro-Regular"/>
            </a:endParaRP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2.2 Partes del Proyecto</a:t>
            </a: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2.2.3 Justificación</a:t>
            </a: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Concepto</a:t>
            </a: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Criterios de la justificación</a:t>
            </a:r>
          </a:p>
          <a:p>
            <a:pPr indent="-182880" defTabSz="914400">
              <a:lnSpc>
                <a:spcPct val="90000"/>
              </a:lnSpc>
              <a:spcBef>
                <a:spcPct val="0"/>
              </a:spcBef>
              <a:spcAft>
                <a:spcPts val="600"/>
              </a:spcAft>
              <a:buClr>
                <a:schemeClr val="tx1"/>
              </a:buClr>
              <a:buSzPct val="80000"/>
              <a:buFont typeface="Corbel" pitchFamily="34" charset="0"/>
              <a:buChar char="•"/>
            </a:pPr>
            <a:r>
              <a:rPr lang="es-MX" sz="2400" dirty="0">
                <a:latin typeface="AGaramondPro-Regular"/>
              </a:rPr>
              <a:t>Aplicación </a:t>
            </a:r>
            <a:r>
              <a:rPr lang="es-MX" sz="2400">
                <a:latin typeface="AGaramondPro-Regular"/>
              </a:rPr>
              <a:t>de criterios</a:t>
            </a:r>
            <a:endParaRPr lang="en-US" sz="2400" dirty="0">
              <a:latin typeface="AGaramondPro-Regular"/>
            </a:endParaRPr>
          </a:p>
          <a:p>
            <a:pPr defTabSz="914400">
              <a:lnSpc>
                <a:spcPct val="90000"/>
              </a:lnSpc>
              <a:spcBef>
                <a:spcPct val="0"/>
              </a:spcBef>
              <a:spcAft>
                <a:spcPts val="600"/>
              </a:spcAft>
              <a:buClr>
                <a:schemeClr val="tx1"/>
              </a:buClr>
              <a:buSzPct val="80000"/>
            </a:pPr>
            <a:endParaRPr lang="en-US" sz="2400" b="1" dirty="0">
              <a:latin typeface="AGaramondPro-Regular"/>
            </a:endParaRPr>
          </a:p>
          <a:p>
            <a:pPr defTabSz="914400">
              <a:lnSpc>
                <a:spcPct val="90000"/>
              </a:lnSpc>
              <a:spcBef>
                <a:spcPct val="0"/>
              </a:spcBef>
              <a:spcAft>
                <a:spcPts val="600"/>
              </a:spcAft>
              <a:buClr>
                <a:schemeClr val="tx1"/>
              </a:buClr>
              <a:buSzPct val="80000"/>
            </a:pPr>
            <a:r>
              <a:rPr lang="en-US" sz="2400" b="1" dirty="0" err="1">
                <a:latin typeface="AGaramondPro-Regular"/>
              </a:rPr>
              <a:t>Elaboración</a:t>
            </a:r>
            <a:r>
              <a:rPr lang="en-US" sz="2400" b="1" dirty="0">
                <a:latin typeface="AGaramondPro-Regular"/>
              </a:rPr>
              <a:t>:</a:t>
            </a:r>
          </a:p>
          <a:p>
            <a:pPr indent="-182880" defTabSz="914400">
              <a:lnSpc>
                <a:spcPct val="90000"/>
              </a:lnSpc>
              <a:spcAft>
                <a:spcPts val="600"/>
              </a:spcAft>
              <a:buClr>
                <a:schemeClr val="tx1"/>
              </a:buClr>
              <a:buSzPct val="80000"/>
              <a:buFont typeface="Corbel" pitchFamily="34" charset="0"/>
              <a:buChar char="•"/>
            </a:pPr>
            <a:r>
              <a:rPr lang="en-US" sz="2400" b="1" dirty="0">
                <a:latin typeface="AGaramondPro-Regular"/>
              </a:rPr>
              <a:t>Gabriela Gómez del Castillo Garay</a:t>
            </a:r>
          </a:p>
          <a:p>
            <a:pPr indent="-182880" defTabSz="914400">
              <a:lnSpc>
                <a:spcPct val="90000"/>
              </a:lnSpc>
              <a:spcAft>
                <a:spcPts val="600"/>
              </a:spcAft>
              <a:buClr>
                <a:schemeClr val="tx1"/>
              </a:buClr>
              <a:buSzPct val="80000"/>
              <a:buFont typeface="Corbel" pitchFamily="34" charset="0"/>
              <a:buChar char="•"/>
            </a:pPr>
            <a:r>
              <a:rPr lang="es-MX" sz="2400" b="1" dirty="0">
                <a:latin typeface="AGaramondPro-Regular"/>
              </a:rPr>
              <a:t>Periodo </a:t>
            </a:r>
            <a:r>
              <a:rPr lang="en-US" sz="2400" b="1" dirty="0">
                <a:latin typeface="AGaramondPro-Regular"/>
              </a:rPr>
              <a:t> de evaluación</a:t>
            </a:r>
            <a:r>
              <a:rPr lang="es-MX" sz="2400" b="1" dirty="0">
                <a:latin typeface="AGaramondPro-Regular"/>
              </a:rPr>
              <a:t> </a:t>
            </a:r>
            <a:r>
              <a:rPr lang="en-US" sz="2400" b="1" dirty="0">
                <a:latin typeface="AGaramondPro-Regular"/>
              </a:rPr>
              <a:t>202</a:t>
            </a:r>
            <a:r>
              <a:rPr lang="es-MX" sz="2400" b="1" dirty="0">
                <a:latin typeface="AGaramondPro-Regular"/>
              </a:rPr>
              <a:t>3</a:t>
            </a:r>
            <a:endParaRPr lang="en-US" sz="2400" dirty="0">
              <a:latin typeface="AGaramondPro-Regular"/>
            </a:endParaRPr>
          </a:p>
          <a:p>
            <a:pPr indent="-182880" defTabSz="914400">
              <a:lnSpc>
                <a:spcPct val="90000"/>
              </a:lnSpc>
              <a:spcAft>
                <a:spcPts val="600"/>
              </a:spcAft>
              <a:buClr>
                <a:schemeClr val="tx1"/>
              </a:buClr>
              <a:buSzPct val="80000"/>
              <a:buFont typeface="Corbel" pitchFamily="34" charset="0"/>
              <a:buChar char="•"/>
            </a:pPr>
            <a:endParaRPr lang="en-US" dirty="0"/>
          </a:p>
        </p:txBody>
      </p:sp>
    </p:spTree>
    <p:extLst>
      <p:ext uri="{BB962C8B-B14F-4D97-AF65-F5344CB8AC3E}">
        <p14:creationId xmlns:p14="http://schemas.microsoft.com/office/powerpoint/2010/main" val="7934153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Dibujo de ingeniería&#10;&#10;Descripción generada automáticamente">
            <a:extLst>
              <a:ext uri="{FF2B5EF4-FFF2-40B4-BE49-F238E27FC236}">
                <a16:creationId xmlns:a16="http://schemas.microsoft.com/office/drawing/2014/main" id="{6A51B6D9-888B-401D-9C42-A90C3BFBA617}"/>
              </a:ext>
            </a:extLst>
          </p:cNvPr>
          <p:cNvPicPr>
            <a:picLocks noChangeAspect="1"/>
          </p:cNvPicPr>
          <p:nvPr/>
        </p:nvPicPr>
        <p:blipFill>
          <a:blip r:embed="rId2"/>
          <a:stretch>
            <a:fillRect/>
          </a:stretch>
        </p:blipFill>
        <p:spPr>
          <a:xfrm>
            <a:off x="1097219" y="479685"/>
            <a:ext cx="3609692" cy="4841823"/>
          </a:xfrm>
          <a:prstGeom prst="rect">
            <a:avLst/>
          </a:prstGeom>
        </p:spPr>
      </p:pic>
      <p:sp>
        <p:nvSpPr>
          <p:cNvPr id="8" name="CuadroTexto 7">
            <a:extLst>
              <a:ext uri="{FF2B5EF4-FFF2-40B4-BE49-F238E27FC236}">
                <a16:creationId xmlns:a16="http://schemas.microsoft.com/office/drawing/2014/main" id="{17BE3DB2-FE45-4162-A194-6B5C30C079FB}"/>
              </a:ext>
            </a:extLst>
          </p:cNvPr>
          <p:cNvSpPr txBox="1"/>
          <p:nvPr/>
        </p:nvSpPr>
        <p:spPr>
          <a:xfrm>
            <a:off x="760751" y="5162842"/>
            <a:ext cx="3946160" cy="276999"/>
          </a:xfrm>
          <a:prstGeom prst="rect">
            <a:avLst/>
          </a:prstGeom>
          <a:noFill/>
        </p:spPr>
        <p:txBody>
          <a:bodyPr wrap="square">
            <a:spAutoFit/>
          </a:bodyPr>
          <a:lstStyle/>
          <a:p>
            <a:r>
              <a:rPr lang="es-MX" sz="1200" dirty="0"/>
              <a:t>http://didac-tic.uaslp.mx/course/index.php?categoryid=942</a:t>
            </a:r>
          </a:p>
        </p:txBody>
      </p:sp>
      <p:sp>
        <p:nvSpPr>
          <p:cNvPr id="4" name="Marcador de contenido 3">
            <a:extLst>
              <a:ext uri="{FF2B5EF4-FFF2-40B4-BE49-F238E27FC236}">
                <a16:creationId xmlns:a16="http://schemas.microsoft.com/office/drawing/2014/main" id="{85C75B91-3C61-316C-0C0D-F91D14784418}"/>
              </a:ext>
            </a:extLst>
          </p:cNvPr>
          <p:cNvSpPr>
            <a:spLocks noGrp="1"/>
          </p:cNvSpPr>
          <p:nvPr>
            <p:ph idx="1"/>
          </p:nvPr>
        </p:nvSpPr>
        <p:spPr>
          <a:xfrm>
            <a:off x="5810250" y="910167"/>
            <a:ext cx="5905500" cy="5185833"/>
          </a:xfrm>
        </p:spPr>
        <p:txBody>
          <a:bodyPr>
            <a:noAutofit/>
          </a:bodyPr>
          <a:lstStyle/>
          <a:p>
            <a:pPr algn="just"/>
            <a:r>
              <a:rPr lang="es-MX" sz="2000" b="1" dirty="0">
                <a:latin typeface="Arial" panose="020B0604020202020204" pitchFamily="34" charset="0"/>
                <a:cs typeface="Arial" panose="020B0604020202020204" pitchFamily="34" charset="0"/>
              </a:rPr>
              <a:t>Reflexión</a:t>
            </a:r>
          </a:p>
          <a:p>
            <a:pPr algn="just"/>
            <a:r>
              <a:rPr lang="es-MX" sz="2000" b="0" i="0" u="none" strike="noStrike" dirty="0">
                <a:solidFill>
                  <a:srgbClr val="212529"/>
                </a:solidFill>
                <a:effectLst/>
                <a:latin typeface="Arial" panose="020B0604020202020204" pitchFamily="34" charset="0"/>
                <a:cs typeface="Arial" panose="020B0604020202020204" pitchFamily="34" charset="0"/>
              </a:rPr>
              <a:t>Tras los estudios de Gilbert, los hombres de ciencia comenzaron a investigar las propiedades de aquella extraña materia eléctrica que podía crearse, almacenarse en las llamadas botellas de Leyden y transmitirse a través de cables metálicos. Sin embargo, hasta entonces no se tenía constancia de que aquel misterioso fluido existiera fuera de los laboratorios. Fue el estadounidense Benjamin Franklin (18 de octubre de 1785 – 5 de noviembre de 1788) quien en 1752, con su célebre experimento de la cometa, demostró que la energía de las tormentas y la de las botellas de Leyden eran la misma cosa, instaurando así la ciencia de la electricidad. (</a:t>
            </a:r>
            <a:r>
              <a:rPr lang="es-MX" sz="2000" b="0" i="0" u="none" strike="noStrike" dirty="0" err="1">
                <a:solidFill>
                  <a:srgbClr val="212529"/>
                </a:solidFill>
                <a:effectLst/>
                <a:latin typeface="Arial" panose="020B0604020202020204" pitchFamily="34" charset="0"/>
                <a:cs typeface="Arial" panose="020B0604020202020204" pitchFamily="34" charset="0"/>
              </a:rPr>
              <a:t>Hdez</a:t>
            </a:r>
            <a:r>
              <a:rPr lang="es-MX" sz="2000" b="0" i="0" u="none" strike="noStrike" dirty="0">
                <a:solidFill>
                  <a:srgbClr val="212529"/>
                </a:solidFill>
                <a:effectLst/>
                <a:latin typeface="Arial" panose="020B0604020202020204" pitchFamily="34" charset="0"/>
                <a:cs typeface="Arial" panose="020B0604020202020204" pitchFamily="34" charset="0"/>
              </a:rPr>
              <a:t> y Prieto, 2007)</a:t>
            </a:r>
          </a:p>
          <a:p>
            <a:pPr algn="just"/>
            <a:r>
              <a:rPr lang="es-MX" sz="2000" dirty="0">
                <a:solidFill>
                  <a:srgbClr val="212529"/>
                </a:solidFill>
                <a:latin typeface="Arial" panose="020B0604020202020204" pitchFamily="34" charset="0"/>
                <a:cs typeface="Arial" panose="020B0604020202020204" pitchFamily="34" charset="0"/>
              </a:rPr>
              <a:t>¿Que implicaciones prácticas trajo como consecuencia?</a:t>
            </a:r>
            <a:endParaRPr lang="es-MX" sz="2000" b="0" i="0" u="none" strike="noStrike" dirty="0">
              <a:solidFill>
                <a:srgbClr val="212529"/>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4603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Marcador de contenido 5"/>
          <p:cNvPicPr>
            <a:picLocks noChangeAspect="1"/>
          </p:cNvPicPr>
          <p:nvPr/>
        </p:nvPicPr>
        <p:blipFill>
          <a:blip r:embed="rId2"/>
          <a:stretch>
            <a:fillRect/>
          </a:stretch>
        </p:blipFill>
        <p:spPr>
          <a:xfrm>
            <a:off x="872064" y="2062524"/>
            <a:ext cx="4593715" cy="2730971"/>
          </a:xfrm>
          <a:prstGeom prst="rect">
            <a:avLst/>
          </a:prstGeom>
        </p:spPr>
      </p:pic>
      <p:sp>
        <p:nvSpPr>
          <p:cNvPr id="2" name="CuadroTexto 1">
            <a:extLst>
              <a:ext uri="{FF2B5EF4-FFF2-40B4-BE49-F238E27FC236}">
                <a16:creationId xmlns:a16="http://schemas.microsoft.com/office/drawing/2014/main" id="{F176E20A-7A24-4422-9171-15CE4F544D21}"/>
              </a:ext>
            </a:extLst>
          </p:cNvPr>
          <p:cNvSpPr txBox="1"/>
          <p:nvPr/>
        </p:nvSpPr>
        <p:spPr>
          <a:xfrm>
            <a:off x="827819" y="701407"/>
            <a:ext cx="9127342" cy="954107"/>
          </a:xfrm>
          <a:prstGeom prst="rect">
            <a:avLst/>
          </a:prstGeom>
          <a:noFill/>
        </p:spPr>
        <p:txBody>
          <a:bodyPr wrap="square" rtlCol="0">
            <a:spAutoFit/>
          </a:bodyPr>
          <a:lstStyle/>
          <a:p>
            <a:r>
              <a:rPr lang="es-MX" sz="2800" dirty="0">
                <a:latin typeface="Arial" panose="020B0604020202020204" pitchFamily="34" charset="0"/>
                <a:cs typeface="Arial" panose="020B0604020202020204" pitchFamily="34" charset="0"/>
              </a:rPr>
              <a:t>Valor teórico</a:t>
            </a:r>
          </a:p>
          <a:p>
            <a:r>
              <a:rPr lang="es-MX" sz="2800" dirty="0">
                <a:latin typeface="Arial" panose="020B0604020202020204" pitchFamily="34" charset="0"/>
                <a:cs typeface="Arial" panose="020B0604020202020204" pitchFamily="34" charset="0"/>
              </a:rPr>
              <a:t>( </a:t>
            </a:r>
            <a:r>
              <a:rPr lang="es-MX" sz="2800" dirty="0" err="1">
                <a:latin typeface="Arial" panose="020B0604020202020204" pitchFamily="34" charset="0"/>
                <a:cs typeface="Arial" panose="020B0604020202020204" pitchFamily="34" charset="0"/>
              </a:rPr>
              <a:t>Alvaréz</a:t>
            </a:r>
            <a:r>
              <a:rPr lang="es-MX" sz="2800" dirty="0">
                <a:latin typeface="Arial" panose="020B0604020202020204" pitchFamily="34" charset="0"/>
                <a:cs typeface="Arial" panose="020B0604020202020204" pitchFamily="34" charset="0"/>
              </a:rPr>
              <a:t> A, 2020)</a:t>
            </a:r>
          </a:p>
        </p:txBody>
      </p:sp>
      <p:sp>
        <p:nvSpPr>
          <p:cNvPr id="5" name="CuadroTexto 4">
            <a:extLst>
              <a:ext uri="{FF2B5EF4-FFF2-40B4-BE49-F238E27FC236}">
                <a16:creationId xmlns:a16="http://schemas.microsoft.com/office/drawing/2014/main" id="{C06777B3-9EF9-4E7F-888E-C2F92B03D4FB}"/>
              </a:ext>
            </a:extLst>
          </p:cNvPr>
          <p:cNvSpPr txBox="1"/>
          <p:nvPr/>
        </p:nvSpPr>
        <p:spPr>
          <a:xfrm>
            <a:off x="1195841" y="4793495"/>
            <a:ext cx="3946160" cy="276999"/>
          </a:xfrm>
          <a:prstGeom prst="rect">
            <a:avLst/>
          </a:prstGeom>
          <a:noFill/>
        </p:spPr>
        <p:txBody>
          <a:bodyPr wrap="square">
            <a:spAutoFit/>
          </a:bodyPr>
          <a:lstStyle/>
          <a:p>
            <a:r>
              <a:rPr lang="es-MX" sz="1200" dirty="0"/>
              <a:t>http://didac-tic.uaslp.mx/course/index.php?categoryid=942</a:t>
            </a:r>
          </a:p>
        </p:txBody>
      </p:sp>
      <p:sp>
        <p:nvSpPr>
          <p:cNvPr id="4" name="Marcador de contenido 3">
            <a:extLst>
              <a:ext uri="{FF2B5EF4-FFF2-40B4-BE49-F238E27FC236}">
                <a16:creationId xmlns:a16="http://schemas.microsoft.com/office/drawing/2014/main" id="{FC6C6BF1-9765-4B42-55DA-FD79E4D5C48D}"/>
              </a:ext>
            </a:extLst>
          </p:cNvPr>
          <p:cNvSpPr>
            <a:spLocks noGrp="1"/>
          </p:cNvSpPr>
          <p:nvPr>
            <p:ph idx="1"/>
          </p:nvPr>
        </p:nvSpPr>
        <p:spPr>
          <a:xfrm>
            <a:off x="6096000" y="1756833"/>
            <a:ext cx="4919871" cy="4339167"/>
          </a:xfrm>
        </p:spPr>
        <p:txBody>
          <a:bodyPr>
            <a:normAutofit/>
          </a:bodyPr>
          <a:lstStyle/>
          <a:p>
            <a:pPr algn="just"/>
            <a:r>
              <a:rPr lang="es-MX" sz="2400" dirty="0">
                <a:latin typeface="Arial" panose="020B0604020202020204" pitchFamily="34" charset="0"/>
                <a:cs typeface="Arial" panose="020B0604020202020204" pitchFamily="34" charset="0"/>
              </a:rPr>
              <a:t>Implica describir cuáles son las brechas de conocimiento existentes que la investigación buscará reducir.,establecer teorías o apoyar, nuevos datos sobre el fenómeno así como sugerir nuevos planteamientos de hipótesis.</a:t>
            </a:r>
          </a:p>
        </p:txBody>
      </p:sp>
    </p:spTree>
    <p:extLst>
      <p:ext uri="{BB962C8B-B14F-4D97-AF65-F5344CB8AC3E}">
        <p14:creationId xmlns:p14="http://schemas.microsoft.com/office/powerpoint/2010/main" val="703160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Marcador de contenido 5"/>
          <p:cNvPicPr>
            <a:picLocks noChangeAspect="1"/>
          </p:cNvPicPr>
          <p:nvPr/>
        </p:nvPicPr>
        <p:blipFill>
          <a:blip r:embed="rId2"/>
          <a:stretch>
            <a:fillRect/>
          </a:stretch>
        </p:blipFill>
        <p:spPr>
          <a:xfrm>
            <a:off x="872064" y="2062524"/>
            <a:ext cx="4593715" cy="2730971"/>
          </a:xfrm>
          <a:prstGeom prst="rect">
            <a:avLst/>
          </a:prstGeom>
        </p:spPr>
      </p:pic>
      <p:sp>
        <p:nvSpPr>
          <p:cNvPr id="2" name="CuadroTexto 1">
            <a:extLst>
              <a:ext uri="{FF2B5EF4-FFF2-40B4-BE49-F238E27FC236}">
                <a16:creationId xmlns:a16="http://schemas.microsoft.com/office/drawing/2014/main" id="{F176E20A-7A24-4422-9171-15CE4F544D21}"/>
              </a:ext>
            </a:extLst>
          </p:cNvPr>
          <p:cNvSpPr txBox="1"/>
          <p:nvPr/>
        </p:nvSpPr>
        <p:spPr>
          <a:xfrm>
            <a:off x="827819" y="701407"/>
            <a:ext cx="9127342" cy="954107"/>
          </a:xfrm>
          <a:prstGeom prst="rect">
            <a:avLst/>
          </a:prstGeom>
          <a:noFill/>
        </p:spPr>
        <p:txBody>
          <a:bodyPr wrap="square" rtlCol="0">
            <a:spAutoFit/>
          </a:bodyPr>
          <a:lstStyle/>
          <a:p>
            <a:r>
              <a:rPr lang="es-MX" sz="2800" dirty="0">
                <a:latin typeface="Arial" panose="020B0604020202020204" pitchFamily="34" charset="0"/>
                <a:cs typeface="Arial" panose="020B0604020202020204" pitchFamily="34" charset="0"/>
              </a:rPr>
              <a:t>Valor teórico</a:t>
            </a:r>
          </a:p>
          <a:p>
            <a:r>
              <a:rPr lang="es-MX" sz="2800" dirty="0">
                <a:latin typeface="Arial" panose="020B0604020202020204" pitchFamily="34" charset="0"/>
                <a:cs typeface="Arial" panose="020B0604020202020204" pitchFamily="34" charset="0"/>
              </a:rPr>
              <a:t>( </a:t>
            </a:r>
            <a:r>
              <a:rPr lang="es-MX" sz="2800" dirty="0" err="1">
                <a:latin typeface="Arial" panose="020B0604020202020204" pitchFamily="34" charset="0"/>
                <a:cs typeface="Arial" panose="020B0604020202020204" pitchFamily="34" charset="0"/>
              </a:rPr>
              <a:t>Sampieri</a:t>
            </a:r>
            <a:r>
              <a:rPr lang="es-MX" sz="2800" dirty="0">
                <a:latin typeface="Arial" panose="020B0604020202020204" pitchFamily="34" charset="0"/>
                <a:cs typeface="Arial" panose="020B0604020202020204" pitchFamily="34" charset="0"/>
              </a:rPr>
              <a:t>, 2017)</a:t>
            </a:r>
          </a:p>
        </p:txBody>
      </p:sp>
      <p:sp>
        <p:nvSpPr>
          <p:cNvPr id="5" name="CuadroTexto 4">
            <a:extLst>
              <a:ext uri="{FF2B5EF4-FFF2-40B4-BE49-F238E27FC236}">
                <a16:creationId xmlns:a16="http://schemas.microsoft.com/office/drawing/2014/main" id="{C06777B3-9EF9-4E7F-888E-C2F92B03D4FB}"/>
              </a:ext>
            </a:extLst>
          </p:cNvPr>
          <p:cNvSpPr txBox="1"/>
          <p:nvPr/>
        </p:nvSpPr>
        <p:spPr>
          <a:xfrm>
            <a:off x="1195841" y="4793495"/>
            <a:ext cx="3946160" cy="276999"/>
          </a:xfrm>
          <a:prstGeom prst="rect">
            <a:avLst/>
          </a:prstGeom>
          <a:noFill/>
        </p:spPr>
        <p:txBody>
          <a:bodyPr wrap="square">
            <a:spAutoFit/>
          </a:bodyPr>
          <a:lstStyle/>
          <a:p>
            <a:r>
              <a:rPr lang="es-MX" sz="1200" dirty="0"/>
              <a:t>http://didac-tic.uaslp.mx/course/index.php?categoryid=942</a:t>
            </a:r>
          </a:p>
        </p:txBody>
      </p:sp>
      <p:sp>
        <p:nvSpPr>
          <p:cNvPr id="4" name="Marcador de contenido 3">
            <a:extLst>
              <a:ext uri="{FF2B5EF4-FFF2-40B4-BE49-F238E27FC236}">
                <a16:creationId xmlns:a16="http://schemas.microsoft.com/office/drawing/2014/main" id="{FC6C6BF1-9765-4B42-55DA-FD79E4D5C48D}"/>
              </a:ext>
            </a:extLst>
          </p:cNvPr>
          <p:cNvSpPr>
            <a:spLocks noGrp="1"/>
          </p:cNvSpPr>
          <p:nvPr>
            <p:ph idx="1"/>
          </p:nvPr>
        </p:nvSpPr>
        <p:spPr>
          <a:xfrm>
            <a:off x="6096000" y="1756833"/>
            <a:ext cx="5725583" cy="4339167"/>
          </a:xfrm>
        </p:spPr>
        <p:txBody>
          <a:bodyPr>
            <a:normAutofit fontScale="55000" lnSpcReduction="20000"/>
          </a:bodyPr>
          <a:lstStyle/>
          <a:p>
            <a:endParaRPr lang="es-MX" sz="2400" dirty="0">
              <a:latin typeface="Arial" panose="020B0604020202020204" pitchFamily="34" charset="0"/>
              <a:cs typeface="Arial" panose="020B0604020202020204" pitchFamily="34" charset="0"/>
            </a:endParaRPr>
          </a:p>
          <a:p>
            <a:pPr algn="just"/>
            <a:r>
              <a:rPr lang="es-MX" sz="4400" dirty="0">
                <a:latin typeface="Arial" panose="020B0604020202020204" pitchFamily="34" charset="0"/>
                <a:cs typeface="Arial" panose="020B0604020202020204" pitchFamily="34" charset="0"/>
              </a:rPr>
              <a:t>¿Llenar algún vacío en el conocimiento?
¿Se podrían generar generalizar los resultados a principios más al amplios?
¿La información que se obtenga puede servir para revisar desarrollar o apoyar una </a:t>
            </a:r>
            <a:r>
              <a:rPr lang="es-MX" sz="4400" dirty="0" err="1">
                <a:latin typeface="Arial" panose="020B0604020202020204" pitchFamily="34" charset="0"/>
                <a:cs typeface="Arial" panose="020B0604020202020204" pitchFamily="34" charset="0"/>
              </a:rPr>
              <a:t>teorí</a:t>
            </a:r>
            <a:r>
              <a:rPr lang="es-MX" sz="4400" dirty="0">
                <a:latin typeface="Arial" panose="020B0604020202020204" pitchFamily="34" charset="0"/>
                <a:cs typeface="Arial" panose="020B0604020202020204" pitchFamily="34" charset="0"/>
              </a:rPr>
              <a:t>?
¿Se podrá conocer con mayor medida el comportamiento de una o diversas variables o su relación?</a:t>
            </a:r>
            <a:endParaRPr lang="es-MX" sz="4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122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Marcador de contenido 5"/>
          <p:cNvPicPr>
            <a:picLocks noChangeAspect="1"/>
          </p:cNvPicPr>
          <p:nvPr/>
        </p:nvPicPr>
        <p:blipFill>
          <a:blip r:embed="rId2"/>
          <a:stretch>
            <a:fillRect/>
          </a:stretch>
        </p:blipFill>
        <p:spPr>
          <a:xfrm>
            <a:off x="872064" y="2062524"/>
            <a:ext cx="4593715" cy="2730971"/>
          </a:xfrm>
          <a:prstGeom prst="rect">
            <a:avLst/>
          </a:prstGeom>
        </p:spPr>
      </p:pic>
      <p:sp>
        <p:nvSpPr>
          <p:cNvPr id="2" name="CuadroTexto 1">
            <a:extLst>
              <a:ext uri="{FF2B5EF4-FFF2-40B4-BE49-F238E27FC236}">
                <a16:creationId xmlns:a16="http://schemas.microsoft.com/office/drawing/2014/main" id="{F176E20A-7A24-4422-9171-15CE4F544D21}"/>
              </a:ext>
            </a:extLst>
          </p:cNvPr>
          <p:cNvSpPr txBox="1"/>
          <p:nvPr/>
        </p:nvSpPr>
        <p:spPr>
          <a:xfrm>
            <a:off x="827819" y="701407"/>
            <a:ext cx="9127342" cy="954107"/>
          </a:xfrm>
          <a:prstGeom prst="rect">
            <a:avLst/>
          </a:prstGeom>
          <a:noFill/>
        </p:spPr>
        <p:txBody>
          <a:bodyPr wrap="square" rtlCol="0">
            <a:spAutoFit/>
          </a:bodyPr>
          <a:lstStyle/>
          <a:p>
            <a:r>
              <a:rPr lang="es-MX" sz="2800" dirty="0">
                <a:latin typeface="Arial" panose="020B0604020202020204" pitchFamily="34" charset="0"/>
                <a:cs typeface="Arial" panose="020B0604020202020204" pitchFamily="34" charset="0"/>
              </a:rPr>
              <a:t>Valor teórico</a:t>
            </a:r>
          </a:p>
          <a:p>
            <a:r>
              <a:rPr lang="es-MX" sz="2800" dirty="0">
                <a:latin typeface="Arial" panose="020B0604020202020204" pitchFamily="34" charset="0"/>
                <a:cs typeface="Arial" panose="020B0604020202020204" pitchFamily="34" charset="0"/>
              </a:rPr>
              <a:t>( </a:t>
            </a:r>
            <a:r>
              <a:rPr lang="es-MX" sz="2800" dirty="0" err="1">
                <a:latin typeface="Arial" panose="020B0604020202020204" pitchFamily="34" charset="0"/>
                <a:cs typeface="Arial" panose="020B0604020202020204" pitchFamily="34" charset="0"/>
              </a:rPr>
              <a:t>Sampieri</a:t>
            </a:r>
            <a:r>
              <a:rPr lang="es-MX" sz="2800" dirty="0">
                <a:latin typeface="Arial" panose="020B0604020202020204" pitchFamily="34" charset="0"/>
                <a:cs typeface="Arial" panose="020B0604020202020204" pitchFamily="34" charset="0"/>
              </a:rPr>
              <a:t>, 2017)</a:t>
            </a:r>
          </a:p>
        </p:txBody>
      </p:sp>
      <p:sp>
        <p:nvSpPr>
          <p:cNvPr id="5" name="CuadroTexto 4">
            <a:extLst>
              <a:ext uri="{FF2B5EF4-FFF2-40B4-BE49-F238E27FC236}">
                <a16:creationId xmlns:a16="http://schemas.microsoft.com/office/drawing/2014/main" id="{C06777B3-9EF9-4E7F-888E-C2F92B03D4FB}"/>
              </a:ext>
            </a:extLst>
          </p:cNvPr>
          <p:cNvSpPr txBox="1"/>
          <p:nvPr/>
        </p:nvSpPr>
        <p:spPr>
          <a:xfrm>
            <a:off x="1195841" y="4793495"/>
            <a:ext cx="3946160" cy="276999"/>
          </a:xfrm>
          <a:prstGeom prst="rect">
            <a:avLst/>
          </a:prstGeom>
          <a:noFill/>
        </p:spPr>
        <p:txBody>
          <a:bodyPr wrap="square">
            <a:spAutoFit/>
          </a:bodyPr>
          <a:lstStyle/>
          <a:p>
            <a:r>
              <a:rPr lang="es-MX" sz="1200" dirty="0"/>
              <a:t>http://didac-tic.uaslp.mx/course/index.php?categoryid=942</a:t>
            </a:r>
          </a:p>
        </p:txBody>
      </p:sp>
      <p:sp>
        <p:nvSpPr>
          <p:cNvPr id="4" name="Marcador de contenido 3">
            <a:extLst>
              <a:ext uri="{FF2B5EF4-FFF2-40B4-BE49-F238E27FC236}">
                <a16:creationId xmlns:a16="http://schemas.microsoft.com/office/drawing/2014/main" id="{FC6C6BF1-9765-4B42-55DA-FD79E4D5C48D}"/>
              </a:ext>
            </a:extLst>
          </p:cNvPr>
          <p:cNvSpPr>
            <a:spLocks noGrp="1"/>
          </p:cNvSpPr>
          <p:nvPr>
            <p:ph idx="1"/>
          </p:nvPr>
        </p:nvSpPr>
        <p:spPr>
          <a:xfrm>
            <a:off x="5365750" y="1333501"/>
            <a:ext cx="5650121" cy="4762500"/>
          </a:xfrm>
        </p:spPr>
        <p:txBody>
          <a:bodyPr>
            <a:normAutofit fontScale="92500" lnSpcReduction="20000"/>
          </a:bodyPr>
          <a:lstStyle/>
          <a:p>
            <a:endParaRPr lang="es-MX" sz="2400" b="1" dirty="0">
              <a:latin typeface="Arial" panose="020B0604020202020204" pitchFamily="34" charset="0"/>
              <a:cs typeface="Arial" panose="020B0604020202020204" pitchFamily="34" charset="0"/>
            </a:endParaRPr>
          </a:p>
          <a:p>
            <a:pPr algn="just"/>
            <a:r>
              <a:rPr lang="es-MX" sz="2600" dirty="0">
                <a:solidFill>
                  <a:schemeClr val="bg1">
                    <a:lumMod val="10000"/>
                  </a:schemeClr>
                </a:solidFill>
                <a:latin typeface="Arial" panose="020B0604020202020204" pitchFamily="34" charset="0"/>
                <a:cs typeface="Arial" panose="020B0604020202020204" pitchFamily="34" charset="0"/>
              </a:rPr>
              <a:t>¿Es un ejemplo de valor teórico?</a:t>
            </a:r>
          </a:p>
          <a:p>
            <a:pPr algn="just"/>
            <a:r>
              <a:rPr lang="es-MX" sz="2600" dirty="0">
                <a:solidFill>
                  <a:schemeClr val="bg1">
                    <a:lumMod val="10000"/>
                  </a:schemeClr>
                </a:solidFill>
                <a:latin typeface="Arial" panose="020B0604020202020204" pitchFamily="34" charset="0"/>
                <a:cs typeface="Arial" panose="020B0604020202020204" pitchFamily="34" charset="0"/>
              </a:rPr>
              <a:t>Éste proyecto genera un gran apoyo a ciudades que puedan adaptarse al innovación de los camiones de basura, al igual que la ingeniera participaría en esto no se llena ningún hueco en el conocimiento pues es algo que ya está inventado la idea de este proyecto es darle el impulso para que se aplique a la vida cotidiana a partir de este proyecto pueden surgir nuevas ideas, recomendación o mejoras aún futuros proyectos relacionados con este con éste.</a:t>
            </a:r>
          </a:p>
        </p:txBody>
      </p:sp>
    </p:spTree>
    <p:extLst>
      <p:ext uri="{BB962C8B-B14F-4D97-AF65-F5344CB8AC3E}">
        <p14:creationId xmlns:p14="http://schemas.microsoft.com/office/powerpoint/2010/main" val="36112033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Marcador de contenido 5"/>
          <p:cNvPicPr>
            <a:picLocks noChangeAspect="1"/>
          </p:cNvPicPr>
          <p:nvPr/>
        </p:nvPicPr>
        <p:blipFill>
          <a:blip r:embed="rId2"/>
          <a:stretch>
            <a:fillRect/>
          </a:stretch>
        </p:blipFill>
        <p:spPr>
          <a:xfrm>
            <a:off x="872064" y="2062524"/>
            <a:ext cx="4593715" cy="2730971"/>
          </a:xfrm>
          <a:prstGeom prst="rect">
            <a:avLst/>
          </a:prstGeom>
        </p:spPr>
      </p:pic>
      <p:sp>
        <p:nvSpPr>
          <p:cNvPr id="2" name="CuadroTexto 1">
            <a:extLst>
              <a:ext uri="{FF2B5EF4-FFF2-40B4-BE49-F238E27FC236}">
                <a16:creationId xmlns:a16="http://schemas.microsoft.com/office/drawing/2014/main" id="{F176E20A-7A24-4422-9171-15CE4F544D21}"/>
              </a:ext>
            </a:extLst>
          </p:cNvPr>
          <p:cNvSpPr txBox="1"/>
          <p:nvPr/>
        </p:nvSpPr>
        <p:spPr>
          <a:xfrm>
            <a:off x="827819" y="701407"/>
            <a:ext cx="9127342" cy="954107"/>
          </a:xfrm>
          <a:prstGeom prst="rect">
            <a:avLst/>
          </a:prstGeom>
          <a:noFill/>
        </p:spPr>
        <p:txBody>
          <a:bodyPr wrap="square" rtlCol="0">
            <a:spAutoFit/>
          </a:bodyPr>
          <a:lstStyle/>
          <a:p>
            <a:r>
              <a:rPr lang="es-MX" sz="2800" dirty="0">
                <a:latin typeface="Arial" panose="020B0604020202020204" pitchFamily="34" charset="0"/>
                <a:cs typeface="Arial" panose="020B0604020202020204" pitchFamily="34" charset="0"/>
              </a:rPr>
              <a:t>Utilidad Metodológica</a:t>
            </a:r>
          </a:p>
          <a:p>
            <a:r>
              <a:rPr lang="es-MX" sz="2800" dirty="0">
                <a:latin typeface="Arial" panose="020B0604020202020204" pitchFamily="34" charset="0"/>
                <a:cs typeface="Arial" panose="020B0604020202020204" pitchFamily="34" charset="0"/>
              </a:rPr>
              <a:t>( </a:t>
            </a:r>
            <a:r>
              <a:rPr lang="es-MX" sz="2800" dirty="0" err="1">
                <a:latin typeface="Arial" panose="020B0604020202020204" pitchFamily="34" charset="0"/>
                <a:cs typeface="Arial" panose="020B0604020202020204" pitchFamily="34" charset="0"/>
              </a:rPr>
              <a:t>Sampieri</a:t>
            </a:r>
            <a:r>
              <a:rPr lang="es-MX" sz="2800" dirty="0">
                <a:latin typeface="Arial" panose="020B0604020202020204" pitchFamily="34" charset="0"/>
                <a:cs typeface="Arial" panose="020B0604020202020204" pitchFamily="34" charset="0"/>
              </a:rPr>
              <a:t>, 2017)</a:t>
            </a:r>
          </a:p>
        </p:txBody>
      </p:sp>
      <p:sp>
        <p:nvSpPr>
          <p:cNvPr id="5" name="CuadroTexto 4">
            <a:extLst>
              <a:ext uri="{FF2B5EF4-FFF2-40B4-BE49-F238E27FC236}">
                <a16:creationId xmlns:a16="http://schemas.microsoft.com/office/drawing/2014/main" id="{C06777B3-9EF9-4E7F-888E-C2F92B03D4FB}"/>
              </a:ext>
            </a:extLst>
          </p:cNvPr>
          <p:cNvSpPr txBox="1"/>
          <p:nvPr/>
        </p:nvSpPr>
        <p:spPr>
          <a:xfrm>
            <a:off x="1195841" y="4793495"/>
            <a:ext cx="3946160" cy="276999"/>
          </a:xfrm>
          <a:prstGeom prst="rect">
            <a:avLst/>
          </a:prstGeom>
          <a:noFill/>
        </p:spPr>
        <p:txBody>
          <a:bodyPr wrap="square">
            <a:spAutoFit/>
          </a:bodyPr>
          <a:lstStyle/>
          <a:p>
            <a:r>
              <a:rPr lang="es-MX" sz="1200" dirty="0"/>
              <a:t>http://didac-tic.uaslp.mx/course/index.php?categoryid=942</a:t>
            </a:r>
          </a:p>
        </p:txBody>
      </p:sp>
      <p:sp>
        <p:nvSpPr>
          <p:cNvPr id="4" name="Marcador de contenido 3">
            <a:extLst>
              <a:ext uri="{FF2B5EF4-FFF2-40B4-BE49-F238E27FC236}">
                <a16:creationId xmlns:a16="http://schemas.microsoft.com/office/drawing/2014/main" id="{FC6C6BF1-9765-4B42-55DA-FD79E4D5C48D}"/>
              </a:ext>
            </a:extLst>
          </p:cNvPr>
          <p:cNvSpPr>
            <a:spLocks noGrp="1"/>
          </p:cNvSpPr>
          <p:nvPr>
            <p:ph idx="1"/>
          </p:nvPr>
        </p:nvSpPr>
        <p:spPr>
          <a:xfrm>
            <a:off x="6096000" y="1756833"/>
            <a:ext cx="4919871" cy="4339167"/>
          </a:xfrm>
        </p:spPr>
        <p:txBody>
          <a:bodyPr>
            <a:normAutofit lnSpcReduction="10000"/>
          </a:bodyPr>
          <a:lstStyle/>
          <a:p>
            <a:pPr algn="just"/>
            <a:r>
              <a:rPr lang="es-MX" sz="2400" dirty="0">
                <a:latin typeface="Arial" panose="020B0604020202020204" pitchFamily="34" charset="0"/>
                <a:cs typeface="Arial" panose="020B0604020202020204" pitchFamily="34" charset="0"/>
              </a:rPr>
              <a:t>¿ Puede ayudar a crear un nuevo instrumento para recolectar analizar datos.?
¿ Contribuye a la definición de un concepto variable o relación entre variables?
¿ Puede lograrse con ella mejoras en la forma de experimentar o una o más variables?</a:t>
            </a:r>
          </a:p>
          <a:p>
            <a:pPr algn="just"/>
            <a:r>
              <a:rPr lang="es-MX" sz="2400" dirty="0">
                <a:latin typeface="Arial" panose="020B0604020202020204" pitchFamily="34" charset="0"/>
                <a:cs typeface="Arial" panose="020B0604020202020204" pitchFamily="34" charset="0"/>
              </a:rPr>
              <a:t>¿ Sugiere cómo estudiar más adecuadamente una población?</a:t>
            </a:r>
          </a:p>
        </p:txBody>
      </p:sp>
    </p:spTree>
    <p:extLst>
      <p:ext uri="{BB962C8B-B14F-4D97-AF65-F5344CB8AC3E}">
        <p14:creationId xmlns:p14="http://schemas.microsoft.com/office/powerpoint/2010/main" val="1758094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 name="Imagen 2" descr="Interfaz de usuario gráfica&#10;&#10;Descripción generada automáticamente">
            <a:extLst>
              <a:ext uri="{FF2B5EF4-FFF2-40B4-BE49-F238E27FC236}">
                <a16:creationId xmlns:a16="http://schemas.microsoft.com/office/drawing/2014/main" id="{E6145E00-C3AE-40BC-949C-1ABB3058B6A9}"/>
              </a:ext>
            </a:extLst>
          </p:cNvPr>
          <p:cNvPicPr>
            <a:picLocks noChangeAspect="1"/>
          </p:cNvPicPr>
          <p:nvPr/>
        </p:nvPicPr>
        <p:blipFill>
          <a:blip r:embed="rId2"/>
          <a:stretch>
            <a:fillRect/>
          </a:stretch>
        </p:blipFill>
        <p:spPr>
          <a:xfrm>
            <a:off x="1245509" y="970936"/>
            <a:ext cx="4285862" cy="3810000"/>
          </a:xfrm>
          <a:prstGeom prst="rect">
            <a:avLst/>
          </a:prstGeom>
        </p:spPr>
      </p:pic>
      <p:sp>
        <p:nvSpPr>
          <p:cNvPr id="7" name="CuadroTexto 6">
            <a:extLst>
              <a:ext uri="{FF2B5EF4-FFF2-40B4-BE49-F238E27FC236}">
                <a16:creationId xmlns:a16="http://schemas.microsoft.com/office/drawing/2014/main" id="{7E7AD853-6F99-45EE-93ED-E9989053DC59}"/>
              </a:ext>
            </a:extLst>
          </p:cNvPr>
          <p:cNvSpPr txBox="1"/>
          <p:nvPr/>
        </p:nvSpPr>
        <p:spPr>
          <a:xfrm>
            <a:off x="1585211" y="4780936"/>
            <a:ext cx="3946160" cy="276999"/>
          </a:xfrm>
          <a:prstGeom prst="rect">
            <a:avLst/>
          </a:prstGeom>
          <a:noFill/>
        </p:spPr>
        <p:txBody>
          <a:bodyPr wrap="square">
            <a:spAutoFit/>
          </a:bodyPr>
          <a:lstStyle/>
          <a:p>
            <a:r>
              <a:rPr lang="es-MX" sz="1200" dirty="0"/>
              <a:t>http://didac-tic.uaslp.mx/course/index.php?categoryid=942</a:t>
            </a:r>
          </a:p>
        </p:txBody>
      </p:sp>
      <p:sp>
        <p:nvSpPr>
          <p:cNvPr id="4" name="Marcador de contenido 3">
            <a:extLst>
              <a:ext uri="{FF2B5EF4-FFF2-40B4-BE49-F238E27FC236}">
                <a16:creationId xmlns:a16="http://schemas.microsoft.com/office/drawing/2014/main" id="{A5CA4AA5-E0FE-D40F-DE2A-E8C064F1DAED}"/>
              </a:ext>
            </a:extLst>
          </p:cNvPr>
          <p:cNvSpPr>
            <a:spLocks noGrp="1"/>
          </p:cNvSpPr>
          <p:nvPr>
            <p:ph idx="1"/>
          </p:nvPr>
        </p:nvSpPr>
        <p:spPr>
          <a:xfrm>
            <a:off x="6000751" y="970936"/>
            <a:ext cx="4843474" cy="4638231"/>
          </a:xfrm>
        </p:spPr>
        <p:txBody>
          <a:bodyPr>
            <a:normAutofit/>
          </a:bodyPr>
          <a:lstStyle/>
          <a:p>
            <a:pPr marL="45720" indent="0">
              <a:buNone/>
            </a:pPr>
            <a:r>
              <a:rPr lang="es-MX" sz="2800" dirty="0">
                <a:latin typeface="Arial" panose="020B0604020202020204" pitchFamily="34" charset="0"/>
                <a:cs typeface="Arial" panose="020B0604020202020204" pitchFamily="34" charset="0"/>
              </a:rPr>
              <a:t>Utilidad metodológica</a:t>
            </a:r>
          </a:p>
          <a:p>
            <a:pPr algn="just"/>
            <a:r>
              <a:rPr lang="es-MX" sz="2800" dirty="0">
                <a:latin typeface="Arial" panose="020B0604020202020204" pitchFamily="34" charset="0"/>
                <a:cs typeface="Arial" panose="020B0604020202020204" pitchFamily="34" charset="0"/>
              </a:rPr>
              <a:t>¿ Puede lograrse con ella mejoras en la forma de experimentar o una o más variables?</a:t>
            </a:r>
          </a:p>
          <a:p>
            <a:pPr algn="just"/>
            <a:r>
              <a:rPr lang="es-MX" sz="2800" dirty="0">
                <a:latin typeface="Arial" panose="020B0604020202020204" pitchFamily="34" charset="0"/>
                <a:cs typeface="Arial" panose="020B0604020202020204" pitchFamily="34" charset="0"/>
              </a:rPr>
              <a:t>¿ Sugiere cómo estudiar más adecuadamente una población?</a:t>
            </a:r>
          </a:p>
          <a:p>
            <a:pPr marL="45720" indent="0">
              <a:buNone/>
            </a:pPr>
            <a:endParaRPr lang="es-MX" sz="2400" dirty="0">
              <a:latin typeface="Arial" panose="020B0604020202020204" pitchFamily="34" charset="0"/>
              <a:cs typeface="Arial" panose="020B0604020202020204" pitchFamily="34" charset="0"/>
            </a:endParaRPr>
          </a:p>
          <a:p>
            <a:pPr marL="45720" indent="0" algn="just">
              <a:buNone/>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3868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Diagrama&#10;&#10;Descripcihttps://www.freepng.es/png-pvmly6/ón generada automáticamente">
            <a:extLst>
              <a:ext uri="{FF2B5EF4-FFF2-40B4-BE49-F238E27FC236}">
                <a16:creationId xmlns:a16="http://schemas.microsoft.com/office/drawing/2014/main" id="{0A2EC788-D68D-4475-8EC9-C4DD5736400D}"/>
              </a:ext>
            </a:extLst>
          </p:cNvPr>
          <p:cNvPicPr>
            <a:picLocks noChangeAspect="1"/>
          </p:cNvPicPr>
          <p:nvPr/>
        </p:nvPicPr>
        <p:blipFill>
          <a:blip r:embed="rId2"/>
          <a:stretch>
            <a:fillRect/>
          </a:stretch>
        </p:blipFill>
        <p:spPr>
          <a:xfrm>
            <a:off x="1418310" y="547141"/>
            <a:ext cx="3544160" cy="4961743"/>
          </a:xfrm>
          <a:prstGeom prst="rect">
            <a:avLst/>
          </a:prstGeom>
        </p:spPr>
      </p:pic>
      <p:sp>
        <p:nvSpPr>
          <p:cNvPr id="7" name="CuadroTexto 6">
            <a:extLst>
              <a:ext uri="{FF2B5EF4-FFF2-40B4-BE49-F238E27FC236}">
                <a16:creationId xmlns:a16="http://schemas.microsoft.com/office/drawing/2014/main" id="{658546A6-248C-47B7-BE8B-FE024A8F5840}"/>
              </a:ext>
            </a:extLst>
          </p:cNvPr>
          <p:cNvSpPr txBox="1"/>
          <p:nvPr/>
        </p:nvSpPr>
        <p:spPr>
          <a:xfrm>
            <a:off x="1418310" y="5508884"/>
            <a:ext cx="3758374" cy="276999"/>
          </a:xfrm>
          <a:prstGeom prst="rect">
            <a:avLst/>
          </a:prstGeom>
          <a:noFill/>
        </p:spPr>
        <p:txBody>
          <a:bodyPr wrap="square">
            <a:spAutoFit/>
          </a:bodyPr>
          <a:lstStyle/>
          <a:p>
            <a:r>
              <a:rPr lang="es-MX" sz="1200" dirty="0"/>
              <a:t>https://www.freepng.es/png-pvmly6/</a:t>
            </a:r>
          </a:p>
        </p:txBody>
      </p:sp>
      <p:sp>
        <p:nvSpPr>
          <p:cNvPr id="4" name="Marcador de contenido 3">
            <a:extLst>
              <a:ext uri="{FF2B5EF4-FFF2-40B4-BE49-F238E27FC236}">
                <a16:creationId xmlns:a16="http://schemas.microsoft.com/office/drawing/2014/main" id="{02B613F7-D72E-4E1E-EB37-76C9971F0AED}"/>
              </a:ext>
            </a:extLst>
          </p:cNvPr>
          <p:cNvSpPr>
            <a:spLocks noGrp="1"/>
          </p:cNvSpPr>
          <p:nvPr>
            <p:ph idx="1"/>
          </p:nvPr>
        </p:nvSpPr>
        <p:spPr>
          <a:xfrm>
            <a:off x="5386916" y="666750"/>
            <a:ext cx="5898175" cy="5228167"/>
          </a:xfrm>
        </p:spPr>
        <p:txBody>
          <a:bodyPr/>
          <a:lstStyle/>
          <a:p>
            <a:pPr marL="45720" indent="0">
              <a:buNone/>
            </a:pPr>
            <a:endParaRPr lang="es-MX" sz="2400" dirty="0">
              <a:latin typeface="Arial" panose="020B0604020202020204" pitchFamily="34" charset="0"/>
              <a:cs typeface="Arial" panose="020B0604020202020204" pitchFamily="34" charset="0"/>
            </a:endParaRPr>
          </a:p>
          <a:p>
            <a:pPr>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9FE7A0E7-64FD-CDB5-3575-65469DB60B23}"/>
              </a:ext>
            </a:extLst>
          </p:cNvPr>
          <p:cNvSpPr txBox="1"/>
          <p:nvPr/>
        </p:nvSpPr>
        <p:spPr>
          <a:xfrm>
            <a:off x="5609689" y="1720840"/>
            <a:ext cx="6099848" cy="4985980"/>
          </a:xfrm>
          <a:prstGeom prst="rect">
            <a:avLst/>
          </a:prstGeom>
          <a:noFill/>
        </p:spPr>
        <p:txBody>
          <a:bodyPr wrap="square">
            <a:spAutoFit/>
          </a:bodyPr>
          <a:lstStyle/>
          <a:p>
            <a:pPr algn="just"/>
            <a:r>
              <a:rPr lang="es-MX" sz="2000" dirty="0">
                <a:latin typeface="Arial" panose="020B0604020202020204" pitchFamily="34" charset="0"/>
                <a:cs typeface="Arial" panose="020B0604020202020204" pitchFamily="34" charset="0"/>
              </a:rPr>
              <a:t>Éste aparatado cuentas con elementos para catalogarlo como utilidad </a:t>
            </a:r>
            <a:r>
              <a:rPr lang="es-MX" sz="2000" dirty="0" err="1">
                <a:latin typeface="Arial" panose="020B0604020202020204" pitchFamily="34" charset="0"/>
                <a:cs typeface="Arial" panose="020B0604020202020204" pitchFamily="34" charset="0"/>
              </a:rPr>
              <a:t>métodolotica</a:t>
            </a:r>
            <a:r>
              <a:rPr lang="es-MX" sz="2000" dirty="0">
                <a:latin typeface="Arial" panose="020B0604020202020204" pitchFamily="34" charset="0"/>
                <a:cs typeface="Arial" panose="020B0604020202020204" pitchFamily="34" charset="0"/>
              </a:rPr>
              <a:t> en la justificación: </a:t>
            </a:r>
          </a:p>
          <a:p>
            <a:pPr algn="just"/>
            <a:r>
              <a:rPr lang="es-MX" sz="2000" dirty="0">
                <a:latin typeface="Arial" panose="020B0604020202020204" pitchFamily="34" charset="0"/>
                <a:cs typeface="Arial" panose="020B0604020202020204" pitchFamily="34" charset="0"/>
              </a:rPr>
              <a:t>Este proyecto viene representar una oportunidad importante para que la comunidad universitaria ya que aborda con precisión cuáles son las complicaciones que actualmente se presentan en los estudiantes docentes y personas que son padres de familia para la aplicación de un sistema de cuidado infantil que facilite la confianza y la seguridad otros aportes este trabajo es a través del ejecución que abren las posibilidades de mejoramiento en el procedimiento de control y manejo de las prácticas profesionales en la carrera de educación pedagógica ( </a:t>
            </a:r>
            <a:r>
              <a:rPr lang="es-MX" sz="2000" dirty="0" err="1">
                <a:latin typeface="Arial" panose="020B0604020202020204" pitchFamily="34" charset="0"/>
                <a:cs typeface="Arial" panose="020B0604020202020204" pitchFamily="34" charset="0"/>
              </a:rPr>
              <a:t>Alva,2011</a:t>
            </a:r>
            <a:r>
              <a:rPr lang="es-MX" sz="2000" dirty="0">
                <a:latin typeface="Arial" panose="020B0604020202020204" pitchFamily="34" charset="0"/>
                <a:cs typeface="Arial" panose="020B0604020202020204" pitchFamily="34" charset="0"/>
              </a:rPr>
              <a:t>)</a:t>
            </a:r>
          </a:p>
          <a:p>
            <a:endParaRPr lang="es-MX" dirty="0"/>
          </a:p>
        </p:txBody>
      </p:sp>
    </p:spTree>
    <p:extLst>
      <p:ext uri="{BB962C8B-B14F-4D97-AF65-F5344CB8AC3E}">
        <p14:creationId xmlns:p14="http://schemas.microsoft.com/office/powerpoint/2010/main" val="809699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p:cNvSpPr>
            <a:spLocks noGrp="1"/>
          </p:cNvSpPr>
          <p:nvPr>
            <p:ph idx="1"/>
          </p:nvPr>
        </p:nvSpPr>
        <p:spPr>
          <a:xfrm>
            <a:off x="812923" y="388475"/>
            <a:ext cx="5992125" cy="1867043"/>
          </a:xfrm>
        </p:spPr>
        <p:txBody>
          <a:bodyPr>
            <a:noAutofit/>
          </a:bodyPr>
          <a:lstStyle/>
          <a:p>
            <a:pPr marL="45720" indent="0" algn="just">
              <a:buNone/>
            </a:pPr>
            <a:r>
              <a:rPr lang="es-MX" sz="2400" b="1" dirty="0">
                <a:latin typeface="Arial" panose="020B0604020202020204" pitchFamily="34" charset="0"/>
                <a:cs typeface="Arial" panose="020B0604020202020204" pitchFamily="34" charset="0"/>
              </a:rPr>
              <a:t>Ejercicio </a:t>
            </a:r>
            <a:r>
              <a:rPr lang="es-MX" sz="2400" b="1" dirty="0">
                <a:effectLst/>
                <a:latin typeface="Arial" panose="020B0604020202020204" pitchFamily="34" charset="0"/>
                <a:ea typeface="Calibri" panose="020F0502020204030204" pitchFamily="34" charset="0"/>
                <a:cs typeface="Times New Roman" panose="02020603050405020304" pitchFamily="18" charset="0"/>
              </a:rPr>
              <a:t>justifica las razones que tendrías para realizar una fiesta de graduación, respondiendo a las preguntas antes planteadas.</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¿Es importante o prioritario realizar esta investigación?</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¿Justifica el dinero que se invierte?</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¿Requiere la participación de otras personas?</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¿Merece el tiempo que se va a emplear?</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¿Qué beneficios técnicos o teóricos puede aportar a la disciplina?</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¿Qué conocimientos tipo práctico va aportar?</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¿Qué aportara?</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¿A quién o a qué ayudará?</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¿Resolverá algún tema concreto?</a:t>
            </a:r>
          </a:p>
          <a:p>
            <a:pPr lvl="0" algn="just"/>
            <a:r>
              <a:rPr lang="es-MX" sz="1800" dirty="0">
                <a:effectLst/>
                <a:latin typeface="Arial" panose="020B0604020202020204" pitchFamily="34" charset="0"/>
                <a:ea typeface="Calibri" panose="020F0502020204030204" pitchFamily="34" charset="0"/>
                <a:cs typeface="Arial" panose="020B0604020202020204" pitchFamily="34" charset="0"/>
              </a:rPr>
              <a:t>¿Tiene aplicación en la práctica?</a:t>
            </a:r>
          </a:p>
          <a:p>
            <a:pPr marL="45720" indent="0" algn="just">
              <a:buNone/>
            </a:pPr>
            <a:endParaRPr lang="es-MX" sz="2800" dirty="0">
              <a:latin typeface="Arial" panose="020B0604020202020204" pitchFamily="34" charset="0"/>
              <a:cs typeface="Arial" panose="020B0604020202020204" pitchFamily="34" charset="0"/>
            </a:endParaRPr>
          </a:p>
          <a:p>
            <a:pPr marL="45720" indent="0" algn="just">
              <a:buNone/>
            </a:pPr>
            <a:endParaRPr lang="es-MX" sz="2800" dirty="0">
              <a:latin typeface="Arial" panose="020B0604020202020204" pitchFamily="34" charset="0"/>
              <a:cs typeface="Arial" panose="020B0604020202020204" pitchFamily="34" charset="0"/>
            </a:endParaRPr>
          </a:p>
        </p:txBody>
      </p:sp>
      <p:pic>
        <p:nvPicPr>
          <p:cNvPr id="5122" name="Picture 2" descr="Estadística descriptiva e inferencial en el análisis de datos - cognodata">
            <a:extLst>
              <a:ext uri="{FF2B5EF4-FFF2-40B4-BE49-F238E27FC236}">
                <a16:creationId xmlns:a16="http://schemas.microsoft.com/office/drawing/2014/main" id="{48C65156-D116-47CB-BE6E-2EE5A7B9BD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9924" y="1430755"/>
            <a:ext cx="4204560" cy="399648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4D2E37C7-0C4D-414D-90C1-4E7CBE11D5FA}"/>
              </a:ext>
            </a:extLst>
          </p:cNvPr>
          <p:cNvSpPr txBox="1"/>
          <p:nvPr/>
        </p:nvSpPr>
        <p:spPr>
          <a:xfrm>
            <a:off x="7409924" y="5427244"/>
            <a:ext cx="4629519" cy="461665"/>
          </a:xfrm>
          <a:prstGeom prst="rect">
            <a:avLst/>
          </a:prstGeom>
          <a:noFill/>
        </p:spPr>
        <p:txBody>
          <a:bodyPr wrap="square">
            <a:spAutoFit/>
          </a:bodyPr>
          <a:lstStyle/>
          <a:p>
            <a:r>
              <a:rPr lang="es-MX" sz="1200" dirty="0"/>
              <a:t>https://www.cognodata.com/blog/estadistica-descriptiva-e-inferencial-analisis-datos/</a:t>
            </a:r>
          </a:p>
        </p:txBody>
      </p:sp>
    </p:spTree>
    <p:extLst>
      <p:ext uri="{BB962C8B-B14F-4D97-AF65-F5344CB8AC3E}">
        <p14:creationId xmlns:p14="http://schemas.microsoft.com/office/powerpoint/2010/main" val="6102851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218" name="Picture 2" descr="Concepto de relación - Definición en DeConceptos.com">
            <a:extLst>
              <a:ext uri="{FF2B5EF4-FFF2-40B4-BE49-F238E27FC236}">
                <a16:creationId xmlns:a16="http://schemas.microsoft.com/office/drawing/2014/main" id="{ADA3B292-4FD4-428E-B1EE-C6DBF1326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685" y="1758592"/>
            <a:ext cx="4566922" cy="40386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299931F9-05ED-495E-945E-01E4F33C054A}"/>
              </a:ext>
            </a:extLst>
          </p:cNvPr>
          <p:cNvSpPr txBox="1"/>
          <p:nvPr/>
        </p:nvSpPr>
        <p:spPr>
          <a:xfrm>
            <a:off x="1011473" y="5726668"/>
            <a:ext cx="6093500" cy="276999"/>
          </a:xfrm>
          <a:prstGeom prst="rect">
            <a:avLst/>
          </a:prstGeom>
          <a:noFill/>
        </p:spPr>
        <p:txBody>
          <a:bodyPr wrap="square">
            <a:spAutoFit/>
          </a:bodyPr>
          <a:lstStyle/>
          <a:p>
            <a:r>
              <a:rPr lang="es-MX" sz="1200" dirty="0"/>
              <a:t>https://deconceptos.com/general/relacion</a:t>
            </a:r>
          </a:p>
        </p:txBody>
      </p:sp>
      <p:sp>
        <p:nvSpPr>
          <p:cNvPr id="3" name="Marcador de contenido 2">
            <a:extLst>
              <a:ext uri="{FF2B5EF4-FFF2-40B4-BE49-F238E27FC236}">
                <a16:creationId xmlns:a16="http://schemas.microsoft.com/office/drawing/2014/main" id="{8CFB6C08-258E-7FE0-F773-B2903F82FFA2}"/>
              </a:ext>
            </a:extLst>
          </p:cNvPr>
          <p:cNvSpPr>
            <a:spLocks noGrp="1"/>
          </p:cNvSpPr>
          <p:nvPr>
            <p:ph idx="1"/>
          </p:nvPr>
        </p:nvSpPr>
        <p:spPr>
          <a:xfrm>
            <a:off x="6448949" y="963083"/>
            <a:ext cx="4566922" cy="5535084"/>
          </a:xfrm>
        </p:spPr>
        <p:txBody>
          <a:bodyPr>
            <a:normAutofit fontScale="25000" lnSpcReduction="20000"/>
          </a:bodyPr>
          <a:lstStyle/>
          <a:p>
            <a:r>
              <a:rPr lang="es-MX" sz="9600" b="1" dirty="0">
                <a:latin typeface="Arial" panose="020B0604020202020204" pitchFamily="34" charset="0"/>
                <a:cs typeface="Arial" panose="020B0604020202020204" pitchFamily="34" charset="0"/>
              </a:rPr>
              <a:t>Identifica en el siguiente texto algunos criterios de la justificación</a:t>
            </a:r>
            <a:endParaRPr lang="es-ES" sz="9600" b="1" i="0" u="none" strike="noStrike" dirty="0">
              <a:effectLst/>
              <a:latin typeface="Arial" panose="020B0604020202020204" pitchFamily="34" charset="0"/>
              <a:cs typeface="Arial" panose="020B0604020202020204" pitchFamily="34" charset="0"/>
            </a:endParaRPr>
          </a:p>
          <a:p>
            <a:endParaRPr lang="es-MX" sz="8000" dirty="0">
              <a:solidFill>
                <a:srgbClr val="00B050"/>
              </a:solidFill>
              <a:latin typeface="Arial" panose="020B0604020202020204" pitchFamily="34" charset="0"/>
              <a:cs typeface="Arial" panose="020B0604020202020204" pitchFamily="34" charset="0"/>
            </a:endParaRPr>
          </a:p>
          <a:p>
            <a:endParaRPr lang="es-MX" sz="8000" dirty="0">
              <a:solidFill>
                <a:srgbClr val="00B050"/>
              </a:solidFill>
              <a:latin typeface="Arial" panose="020B0604020202020204" pitchFamily="34" charset="0"/>
              <a:cs typeface="Arial" panose="020B0604020202020204" pitchFamily="34" charset="0"/>
            </a:endParaRPr>
          </a:p>
          <a:p>
            <a:pPr algn="just"/>
            <a:r>
              <a:rPr lang="es-MX" sz="9600" dirty="0">
                <a:solidFill>
                  <a:srgbClr val="00B050"/>
                </a:solidFill>
                <a:latin typeface="Arial" panose="020B0604020202020204" pitchFamily="34" charset="0"/>
                <a:cs typeface="Arial" panose="020B0604020202020204" pitchFamily="34" charset="0"/>
              </a:rPr>
              <a:t>E</a:t>
            </a:r>
            <a:r>
              <a:rPr lang="es-ES" sz="9600" b="0" i="0" u="none" strike="noStrike" dirty="0">
                <a:solidFill>
                  <a:srgbClr val="00B050"/>
                </a:solidFill>
                <a:effectLst/>
                <a:latin typeface="Arial" panose="020B0604020202020204" pitchFamily="34" charset="0"/>
                <a:cs typeface="Arial" panose="020B0604020202020204" pitchFamily="34" charset="0"/>
              </a:rPr>
              <a:t>l presente estudio busca la relación existente entre la Gestión del Talento Humano y el desempeño docente en la I. E., ya que son dos aspectos fundamentales para la calidad educativa y tienen un gran valor en el factor humano.</a:t>
            </a:r>
            <a:r>
              <a:rPr lang="es-MX" sz="9600" b="1" i="0" u="none" strike="noStrike" dirty="0">
                <a:solidFill>
                  <a:srgbClr val="E46C0A"/>
                </a:solidFill>
                <a:effectLst/>
                <a:latin typeface="Arial" panose="020B0604020202020204" pitchFamily="34" charset="0"/>
                <a:cs typeface="Arial" panose="020B0604020202020204" pitchFamily="34" charset="0"/>
              </a:rPr>
              <a:t> </a:t>
            </a:r>
          </a:p>
          <a:p>
            <a:pPr marL="45720" indent="0">
              <a:buNone/>
            </a:pPr>
            <a:r>
              <a:rPr lang="es-MX" sz="9600" dirty="0">
                <a:latin typeface="Arial" panose="020B0604020202020204" pitchFamily="34" charset="0"/>
                <a:cs typeface="Arial" panose="020B0604020202020204" pitchFamily="34" charset="0"/>
              </a:rPr>
              <a:t>   Santa C. (2014)</a:t>
            </a:r>
            <a:r>
              <a:rPr lang="es-ES" sz="9600" b="0" i="0" u="none" strike="noStrike" dirty="0">
                <a:effectLst/>
                <a:latin typeface="Arial" panose="020B0604020202020204" pitchFamily="34" charset="0"/>
                <a:cs typeface="Arial" panose="020B0604020202020204" pitchFamily="34" charset="0"/>
              </a:rPr>
              <a:t> </a:t>
            </a:r>
            <a:br>
              <a:rPr lang="es-ES" sz="9600" dirty="0">
                <a:latin typeface="Arial" panose="020B0604020202020204" pitchFamily="34" charset="0"/>
                <a:cs typeface="Arial" panose="020B0604020202020204" pitchFamily="34" charset="0"/>
              </a:rPr>
            </a:br>
            <a:br>
              <a:rPr lang="es-ES" sz="8000" dirty="0">
                <a:latin typeface="Arial" panose="020B0604020202020204" pitchFamily="34" charset="0"/>
                <a:cs typeface="Arial" panose="020B0604020202020204" pitchFamily="34" charset="0"/>
              </a:rPr>
            </a:br>
            <a:endParaRPr lang="es-MX" sz="8000" dirty="0">
              <a:solidFill>
                <a:srgbClr val="000000"/>
              </a:solidFill>
              <a:latin typeface="Arial" panose="020B0604020202020204" pitchFamily="34" charset="0"/>
              <a:cs typeface="Arial" panose="020B0604020202020204" pitchFamily="34" charset="0"/>
            </a:endParaRPr>
          </a:p>
          <a:p>
            <a:r>
              <a:rPr lang="es-MX" sz="8000" dirty="0">
                <a:solidFill>
                  <a:srgbClr val="000000"/>
                </a:solidFill>
                <a:latin typeface="Arial" panose="020B0604020202020204" pitchFamily="34" charset="0"/>
                <a:cs typeface="Arial" panose="020B0604020202020204" pitchFamily="34" charset="0"/>
              </a:rPr>
              <a:t>Criterio________________</a:t>
            </a:r>
            <a:br>
              <a:rPr lang="es-ES" sz="8000" dirty="0">
                <a:latin typeface="Arial" panose="020B0604020202020204" pitchFamily="34" charset="0"/>
                <a:cs typeface="Arial" panose="020B0604020202020204" pitchFamily="34" charset="0"/>
              </a:rPr>
            </a:br>
            <a:r>
              <a:rPr lang="es-ES" sz="8000" b="1" i="0" u="none" strike="noStrike" dirty="0">
                <a:solidFill>
                  <a:srgbClr val="E46C0A"/>
                </a:solidFill>
                <a:effectLst/>
                <a:latin typeface="Arial" panose="020B0604020202020204" pitchFamily="34" charset="0"/>
                <a:cs typeface="Arial" panose="020B0604020202020204" pitchFamily="34" charset="0"/>
              </a:rPr>
              <a:t>  </a:t>
            </a:r>
            <a:endParaRPr lang="es-ES" sz="8000" b="0" i="0" u="none" strike="noStrike" dirty="0">
              <a:solidFill>
                <a:srgbClr val="E46C0A"/>
              </a:solidFill>
              <a:effectLst/>
              <a:latin typeface="Arial" panose="020B0604020202020204" pitchFamily="34" charset="0"/>
              <a:cs typeface="Arial" panose="020B0604020202020204" pitchFamily="34" charset="0"/>
            </a:endParaRPr>
          </a:p>
          <a:p>
            <a:br>
              <a:rPr lang="es-ES" sz="1800" b="0" i="0" u="none" strike="noStrike" dirty="0">
                <a:solidFill>
                  <a:srgbClr val="E46C0A"/>
                </a:solidFill>
                <a:effectLst/>
                <a:latin typeface="calibri" panose="020F0502020204030204" pitchFamily="34" charset="0"/>
              </a:rPr>
            </a:br>
            <a:endParaRPr lang="es-MX" sz="8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3297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218" name="Picture 2" descr="Concepto de relación - Definición en DeConceptos.com">
            <a:extLst>
              <a:ext uri="{FF2B5EF4-FFF2-40B4-BE49-F238E27FC236}">
                <a16:creationId xmlns:a16="http://schemas.microsoft.com/office/drawing/2014/main" id="{ADA3B292-4FD4-428E-B1EE-C6DBF1326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685" y="1758592"/>
            <a:ext cx="4566922" cy="40386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299931F9-05ED-495E-945E-01E4F33C054A}"/>
              </a:ext>
            </a:extLst>
          </p:cNvPr>
          <p:cNvSpPr txBox="1"/>
          <p:nvPr/>
        </p:nvSpPr>
        <p:spPr>
          <a:xfrm>
            <a:off x="1011473" y="5726668"/>
            <a:ext cx="6093500" cy="276999"/>
          </a:xfrm>
          <a:prstGeom prst="rect">
            <a:avLst/>
          </a:prstGeom>
          <a:noFill/>
        </p:spPr>
        <p:txBody>
          <a:bodyPr wrap="square">
            <a:spAutoFit/>
          </a:bodyPr>
          <a:lstStyle/>
          <a:p>
            <a:r>
              <a:rPr lang="es-MX" sz="1200" dirty="0"/>
              <a:t>https://deconceptos.com/general/relacion</a:t>
            </a:r>
          </a:p>
        </p:txBody>
      </p:sp>
      <p:sp>
        <p:nvSpPr>
          <p:cNvPr id="3" name="Marcador de contenido 2">
            <a:extLst>
              <a:ext uri="{FF2B5EF4-FFF2-40B4-BE49-F238E27FC236}">
                <a16:creationId xmlns:a16="http://schemas.microsoft.com/office/drawing/2014/main" id="{8CFB6C08-258E-7FE0-F773-B2903F82FFA2}"/>
              </a:ext>
            </a:extLst>
          </p:cNvPr>
          <p:cNvSpPr>
            <a:spLocks noGrp="1"/>
          </p:cNvSpPr>
          <p:nvPr>
            <p:ph idx="1"/>
          </p:nvPr>
        </p:nvSpPr>
        <p:spPr>
          <a:xfrm>
            <a:off x="6448949" y="963084"/>
            <a:ext cx="5138366" cy="4834108"/>
          </a:xfrm>
        </p:spPr>
        <p:txBody>
          <a:bodyPr>
            <a:normAutofit fontScale="25000" lnSpcReduction="20000"/>
          </a:bodyPr>
          <a:lstStyle/>
          <a:p>
            <a:r>
              <a:rPr lang="es-MX" sz="9600" dirty="0">
                <a:latin typeface="Arial" panose="020B0604020202020204" pitchFamily="34" charset="0"/>
                <a:cs typeface="Arial" panose="020B0604020202020204" pitchFamily="34" charset="0"/>
              </a:rPr>
              <a:t>Identifica en el siguiente texto algunos criterios de la justificación</a:t>
            </a:r>
            <a:endParaRPr lang="es-ES" sz="9600" b="0" i="0" u="none" strike="noStrike" dirty="0">
              <a:solidFill>
                <a:srgbClr val="000000"/>
              </a:solidFill>
              <a:effectLst/>
              <a:latin typeface="Arial" panose="020B0604020202020204" pitchFamily="34" charset="0"/>
              <a:cs typeface="Arial" panose="020B0604020202020204" pitchFamily="34" charset="0"/>
            </a:endParaRPr>
          </a:p>
          <a:p>
            <a:pPr algn="just"/>
            <a:r>
              <a:rPr lang="es-ES" sz="9600" b="0" i="0" u="none" strike="noStrike" dirty="0">
                <a:solidFill>
                  <a:srgbClr val="0070C0"/>
                </a:solidFill>
                <a:effectLst/>
                <a:latin typeface="Arial" panose="020B0604020202020204" pitchFamily="34" charset="0"/>
                <a:cs typeface="Arial" panose="020B0604020202020204" pitchFamily="34" charset="0"/>
              </a:rPr>
              <a:t>En el aspecto de relevancia social, de acuerdo a los resultados o conclusiones que se obtuvieron va a favorecer a toda la comunidad educativa para reflexionar y gestionar eficazmente el talento humano en la institución educativa para transformarlo en una organización innovadora, enfocada en el buen desempeño del docente, por lo cual los beneficiados serán los estudiantes porque recibirán una educación de calidad, en la cual mejoraran en sus aprendizajes.</a:t>
            </a:r>
            <a:r>
              <a:rPr lang="es-ES" sz="9600" b="0" i="0" u="none" strike="noStrike" dirty="0">
                <a:solidFill>
                  <a:srgbClr val="00B050"/>
                </a:solidFill>
                <a:effectLst/>
                <a:latin typeface="Arial" panose="020B0604020202020204" pitchFamily="34" charset="0"/>
                <a:cs typeface="Arial" panose="020B0604020202020204" pitchFamily="34" charset="0"/>
              </a:rPr>
              <a:t> </a:t>
            </a:r>
            <a:r>
              <a:rPr lang="es-MX" sz="9600" dirty="0">
                <a:latin typeface="Arial" panose="020B0604020202020204" pitchFamily="34" charset="0"/>
                <a:cs typeface="Arial" panose="020B0604020202020204" pitchFamily="34" charset="0"/>
              </a:rPr>
              <a:t>Santa C. (2014)</a:t>
            </a:r>
            <a:endParaRPr lang="es-MX" sz="9600" i="0" u="none" strike="noStrike" dirty="0">
              <a:effectLst/>
              <a:latin typeface="Arial" panose="020B0604020202020204" pitchFamily="34" charset="0"/>
              <a:cs typeface="Arial" panose="020B0604020202020204" pitchFamily="34" charset="0"/>
            </a:endParaRPr>
          </a:p>
          <a:p>
            <a:pPr algn="just"/>
            <a:br>
              <a:rPr lang="es-ES" sz="9600" dirty="0">
                <a:latin typeface="Arial" panose="020B0604020202020204" pitchFamily="34" charset="0"/>
                <a:cs typeface="Arial" panose="020B0604020202020204" pitchFamily="34" charset="0"/>
              </a:rPr>
            </a:br>
            <a:br>
              <a:rPr lang="es-ES" sz="9600" dirty="0">
                <a:latin typeface="Arial" panose="020B0604020202020204" pitchFamily="34" charset="0"/>
                <a:cs typeface="Arial" panose="020B0604020202020204" pitchFamily="34" charset="0"/>
              </a:rPr>
            </a:br>
            <a:r>
              <a:rPr lang="es-MX" sz="9600" dirty="0">
                <a:solidFill>
                  <a:srgbClr val="000000"/>
                </a:solidFill>
                <a:latin typeface="Arial" panose="020B0604020202020204" pitchFamily="34" charset="0"/>
                <a:cs typeface="Arial" panose="020B0604020202020204" pitchFamily="34" charset="0"/>
              </a:rPr>
              <a:t>Criterio________________</a:t>
            </a:r>
            <a:br>
              <a:rPr lang="es-ES" sz="8000" dirty="0">
                <a:latin typeface="Arial" panose="020B0604020202020204" pitchFamily="34" charset="0"/>
                <a:cs typeface="Arial" panose="020B0604020202020204" pitchFamily="34" charset="0"/>
              </a:rPr>
            </a:br>
            <a:br>
              <a:rPr lang="es-ES" sz="1800" b="0" i="0" u="none" strike="noStrike" dirty="0">
                <a:solidFill>
                  <a:srgbClr val="E46C0A"/>
                </a:solidFill>
                <a:effectLst/>
                <a:latin typeface="calibri" panose="020F0502020204030204" pitchFamily="34" charset="0"/>
              </a:rPr>
            </a:b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323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4945923" y="1064683"/>
            <a:ext cx="6822744" cy="1356360"/>
          </a:xfrm>
        </p:spPr>
        <p:txBody>
          <a:bodyPr>
            <a:normAutofit/>
          </a:bodyPr>
          <a:lstStyle/>
          <a:p>
            <a:r>
              <a:rPr lang="es-MX" sz="2800" dirty="0">
                <a:latin typeface="Arial" panose="020B0604020202020204" pitchFamily="34" charset="0"/>
                <a:cs typeface="Arial" panose="020B0604020202020204" pitchFamily="34" charset="0"/>
              </a:rPr>
              <a:t>Conceptualización</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5062157" y="2934035"/>
            <a:ext cx="6242549" cy="2394965"/>
          </a:xfrm>
        </p:spPr>
        <p:txBody>
          <a:bodyPr>
            <a:noAutofit/>
          </a:bodyPr>
          <a:lstStyle/>
          <a:p>
            <a:pPr algn="just"/>
            <a:r>
              <a:rPr lang="es-MX" sz="2800" dirty="0">
                <a:latin typeface="Arial" panose="020B0604020202020204" pitchFamily="34" charset="0"/>
                <a:cs typeface="Arial" panose="020B0604020202020204" pitchFamily="34" charset="0"/>
              </a:rPr>
              <a:t>Es el apartado dentro del proyecto en el que se sostiene la necesidad y la relevancia trascendencia de realizar el proyecto de investigación.( </a:t>
            </a:r>
            <a:r>
              <a:rPr lang="es-MX" sz="2800" dirty="0" err="1">
                <a:latin typeface="Arial" panose="020B0604020202020204" pitchFamily="34" charset="0"/>
                <a:cs typeface="Arial" panose="020B0604020202020204" pitchFamily="34" charset="0"/>
              </a:rPr>
              <a:t>Solís,2019</a:t>
            </a:r>
            <a:r>
              <a:rPr lang="es-MX" sz="2800" dirty="0">
                <a:latin typeface="Arial" panose="020B0604020202020204" pitchFamily="34" charset="0"/>
                <a:cs typeface="Arial" panose="020B0604020202020204" pitchFamily="34" charset="0"/>
              </a:rPr>
              <a:t>) </a:t>
            </a:r>
          </a:p>
        </p:txBody>
      </p:sp>
      <p:pic>
        <p:nvPicPr>
          <p:cNvPr id="11" name="Imagen 10">
            <a:extLst>
              <a:ext uri="{FF2B5EF4-FFF2-40B4-BE49-F238E27FC236}">
                <a16:creationId xmlns:a16="http://schemas.microsoft.com/office/drawing/2014/main" id="{3DA91577-6215-86C7-C722-F8E5D9FB8623}"/>
              </a:ext>
            </a:extLst>
          </p:cNvPr>
          <p:cNvPicPr>
            <a:picLocks noChangeAspect="1"/>
          </p:cNvPicPr>
          <p:nvPr/>
        </p:nvPicPr>
        <p:blipFill rotWithShape="1">
          <a:blip r:embed="rId2"/>
          <a:srcRect l="1" t="11136" r="10081" b="24408"/>
          <a:stretch/>
        </p:blipFill>
        <p:spPr>
          <a:xfrm>
            <a:off x="423334" y="1064683"/>
            <a:ext cx="4191000" cy="4872567"/>
          </a:xfrm>
          <a:prstGeom prst="rect">
            <a:avLst/>
          </a:prstGeom>
        </p:spPr>
      </p:pic>
      <p:sp>
        <p:nvSpPr>
          <p:cNvPr id="13" name="CuadroTexto 12">
            <a:extLst>
              <a:ext uri="{FF2B5EF4-FFF2-40B4-BE49-F238E27FC236}">
                <a16:creationId xmlns:a16="http://schemas.microsoft.com/office/drawing/2014/main" id="{312304DC-7695-91DB-FE0F-1EC0515D639A}"/>
              </a:ext>
            </a:extLst>
          </p:cNvPr>
          <p:cNvSpPr txBox="1"/>
          <p:nvPr/>
        </p:nvSpPr>
        <p:spPr>
          <a:xfrm>
            <a:off x="476255" y="5979578"/>
            <a:ext cx="4847162" cy="253916"/>
          </a:xfrm>
          <a:prstGeom prst="rect">
            <a:avLst/>
          </a:prstGeom>
          <a:noFill/>
        </p:spPr>
        <p:txBody>
          <a:bodyPr wrap="square">
            <a:spAutoFit/>
          </a:bodyPr>
          <a:lstStyle/>
          <a:p>
            <a:r>
              <a:rPr lang="es-MX" sz="1050" dirty="0"/>
              <a:t>https://</a:t>
            </a:r>
            <a:r>
              <a:rPr lang="es-MX" sz="1050" dirty="0" err="1"/>
              <a:t>images.app.goo.gl</a:t>
            </a:r>
            <a:r>
              <a:rPr lang="es-MX" sz="1050" dirty="0"/>
              <a:t>/5McA15s1KV9ENYEg8</a:t>
            </a:r>
          </a:p>
        </p:txBody>
      </p:sp>
    </p:spTree>
    <p:extLst>
      <p:ext uri="{BB962C8B-B14F-4D97-AF65-F5344CB8AC3E}">
        <p14:creationId xmlns:p14="http://schemas.microsoft.com/office/powerpoint/2010/main" val="221469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218" name="Picture 2" descr="Concepto de relación - Definición en DeConceptos.com">
            <a:extLst>
              <a:ext uri="{FF2B5EF4-FFF2-40B4-BE49-F238E27FC236}">
                <a16:creationId xmlns:a16="http://schemas.microsoft.com/office/drawing/2014/main" id="{ADA3B292-4FD4-428E-B1EE-C6DBF1326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685" y="1758592"/>
            <a:ext cx="4566922" cy="40386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299931F9-05ED-495E-945E-01E4F33C054A}"/>
              </a:ext>
            </a:extLst>
          </p:cNvPr>
          <p:cNvSpPr txBox="1"/>
          <p:nvPr/>
        </p:nvSpPr>
        <p:spPr>
          <a:xfrm>
            <a:off x="1011473" y="5726668"/>
            <a:ext cx="6093500" cy="276999"/>
          </a:xfrm>
          <a:prstGeom prst="rect">
            <a:avLst/>
          </a:prstGeom>
          <a:noFill/>
        </p:spPr>
        <p:txBody>
          <a:bodyPr wrap="square">
            <a:spAutoFit/>
          </a:bodyPr>
          <a:lstStyle/>
          <a:p>
            <a:r>
              <a:rPr lang="es-MX" sz="1200" dirty="0"/>
              <a:t>https://deconceptos.com/general/relacion</a:t>
            </a:r>
          </a:p>
        </p:txBody>
      </p:sp>
      <p:sp>
        <p:nvSpPr>
          <p:cNvPr id="3" name="Marcador de contenido 2">
            <a:extLst>
              <a:ext uri="{FF2B5EF4-FFF2-40B4-BE49-F238E27FC236}">
                <a16:creationId xmlns:a16="http://schemas.microsoft.com/office/drawing/2014/main" id="{8CFB6C08-258E-7FE0-F773-B2903F82FFA2}"/>
              </a:ext>
            </a:extLst>
          </p:cNvPr>
          <p:cNvSpPr>
            <a:spLocks noGrp="1"/>
          </p:cNvSpPr>
          <p:nvPr>
            <p:ph idx="1"/>
          </p:nvPr>
        </p:nvSpPr>
        <p:spPr>
          <a:xfrm>
            <a:off x="5171607" y="963083"/>
            <a:ext cx="5844264" cy="5132917"/>
          </a:xfrm>
        </p:spPr>
        <p:txBody>
          <a:bodyPr>
            <a:normAutofit fontScale="25000" lnSpcReduction="20000"/>
          </a:bodyPr>
          <a:lstStyle/>
          <a:p>
            <a:pPr algn="just"/>
            <a:r>
              <a:rPr lang="es-MX" sz="9600" dirty="0">
                <a:latin typeface="Arial" panose="020B0604020202020204" pitchFamily="34" charset="0"/>
                <a:cs typeface="Arial" panose="020B0604020202020204" pitchFamily="34" charset="0"/>
              </a:rPr>
              <a:t>Identifica en el siguiente texto algunos criterios de la justificación</a:t>
            </a:r>
            <a:br>
              <a:rPr lang="es-ES" sz="9600" dirty="0">
                <a:latin typeface="Arial" panose="020B0604020202020204" pitchFamily="34" charset="0"/>
                <a:cs typeface="Arial" panose="020B0604020202020204" pitchFamily="34" charset="0"/>
              </a:rPr>
            </a:br>
            <a:br>
              <a:rPr lang="es-ES" sz="8000" dirty="0">
                <a:latin typeface="Arial" panose="020B0604020202020204" pitchFamily="34" charset="0"/>
                <a:cs typeface="Arial" panose="020B0604020202020204" pitchFamily="34" charset="0"/>
              </a:rPr>
            </a:br>
            <a:br>
              <a:rPr lang="es-ES" sz="9600" dirty="0">
                <a:latin typeface="Arial" panose="020B0604020202020204" pitchFamily="34" charset="0"/>
                <a:cs typeface="Arial" panose="020B0604020202020204" pitchFamily="34" charset="0"/>
              </a:rPr>
            </a:br>
            <a:r>
              <a:rPr lang="es-ES" sz="9600" b="0" i="0" u="none" strike="noStrike" dirty="0">
                <a:solidFill>
                  <a:srgbClr val="FF0000"/>
                </a:solidFill>
                <a:effectLst/>
                <a:latin typeface="Arial" panose="020B0604020202020204" pitchFamily="34" charset="0"/>
                <a:cs typeface="Arial" panose="020B0604020202020204" pitchFamily="34" charset="0"/>
              </a:rPr>
              <a:t>En el aspecto teórico, se justificó por el análisis realizado al contenido conceptual y provee una visión crítica de las tendencias actuales de  la Gestión del Talento Humano en las Instituciones educativas, ya que aporta conocimientos y antecedentes para la realización de futuras investigaciones y va a servir para mejorar la calidad educativa en el desarrollo del desempeño docente, de tal manera que puedan estimular con mayor efectividad el cumplimiento de sus funciones y demás tareas.</a:t>
            </a:r>
            <a:r>
              <a:rPr lang="es-MX" sz="9600" b="0" i="0" u="none" strike="noStrike" dirty="0">
                <a:solidFill>
                  <a:srgbClr val="FF0000"/>
                </a:solidFill>
                <a:effectLst/>
                <a:latin typeface="Arial" panose="020B0604020202020204" pitchFamily="34" charset="0"/>
                <a:cs typeface="Arial" panose="020B0604020202020204" pitchFamily="34" charset="0"/>
              </a:rPr>
              <a:t> </a:t>
            </a:r>
            <a:r>
              <a:rPr lang="es-MX" sz="9600" dirty="0">
                <a:latin typeface="Arial" panose="020B0604020202020204" pitchFamily="34" charset="0"/>
                <a:cs typeface="Arial" panose="020B0604020202020204" pitchFamily="34" charset="0"/>
              </a:rPr>
              <a:t>Santa C. (2014)</a:t>
            </a:r>
            <a:endParaRPr lang="es-ES" sz="9600" i="0" u="none" strike="noStrike" dirty="0">
              <a:effectLst/>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043BC0BF-771E-B9F4-D0FB-8966048D9B0F}"/>
              </a:ext>
            </a:extLst>
          </p:cNvPr>
          <p:cNvSpPr txBox="1"/>
          <p:nvPr/>
        </p:nvSpPr>
        <p:spPr>
          <a:xfrm>
            <a:off x="5591478" y="5772834"/>
            <a:ext cx="6096000" cy="646331"/>
          </a:xfrm>
          <a:prstGeom prst="rect">
            <a:avLst/>
          </a:prstGeom>
          <a:noFill/>
        </p:spPr>
        <p:txBody>
          <a:bodyPr wrap="square">
            <a:spAutoFit/>
          </a:bodyPr>
          <a:lstStyle/>
          <a:p>
            <a:r>
              <a:rPr lang="es-MX" sz="1800" dirty="0">
                <a:solidFill>
                  <a:srgbClr val="000000"/>
                </a:solidFill>
                <a:latin typeface="Arial" panose="020B0604020202020204" pitchFamily="34" charset="0"/>
                <a:cs typeface="Arial" panose="020B0604020202020204" pitchFamily="34" charset="0"/>
              </a:rPr>
              <a:t>Criterio________________</a:t>
            </a:r>
            <a:br>
              <a:rPr lang="es-ES" sz="1800" dirty="0">
                <a:latin typeface="Arial" panose="020B0604020202020204" pitchFamily="34" charset="0"/>
                <a:cs typeface="Arial" panose="020B0604020202020204" pitchFamily="34" charset="0"/>
              </a:rPr>
            </a:br>
            <a:r>
              <a:rPr lang="es-ES" sz="1800" b="1" i="0" u="none" strike="noStrike" dirty="0">
                <a:solidFill>
                  <a:srgbClr val="E46C0A"/>
                </a:solidFill>
                <a:effectLst/>
                <a:latin typeface="Arial" panose="020B0604020202020204" pitchFamily="34" charset="0"/>
                <a:cs typeface="Arial" panose="020B0604020202020204" pitchFamily="34" charset="0"/>
              </a:rPr>
              <a:t>  </a:t>
            </a:r>
            <a:endParaRPr lang="es-MX" dirty="0"/>
          </a:p>
        </p:txBody>
      </p:sp>
    </p:spTree>
    <p:extLst>
      <p:ext uri="{BB962C8B-B14F-4D97-AF65-F5344CB8AC3E}">
        <p14:creationId xmlns:p14="http://schemas.microsoft.com/office/powerpoint/2010/main" val="3849941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218" name="Picture 2" descr="Concepto de relación - Definición en DeConceptos.com">
            <a:extLst>
              <a:ext uri="{FF2B5EF4-FFF2-40B4-BE49-F238E27FC236}">
                <a16:creationId xmlns:a16="http://schemas.microsoft.com/office/drawing/2014/main" id="{ADA3B292-4FD4-428E-B1EE-C6DBF1326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685" y="1758592"/>
            <a:ext cx="4566922" cy="40386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299931F9-05ED-495E-945E-01E4F33C054A}"/>
              </a:ext>
            </a:extLst>
          </p:cNvPr>
          <p:cNvSpPr txBox="1"/>
          <p:nvPr/>
        </p:nvSpPr>
        <p:spPr>
          <a:xfrm>
            <a:off x="1011473" y="5726668"/>
            <a:ext cx="6093500" cy="276999"/>
          </a:xfrm>
          <a:prstGeom prst="rect">
            <a:avLst/>
          </a:prstGeom>
          <a:noFill/>
        </p:spPr>
        <p:txBody>
          <a:bodyPr wrap="square">
            <a:spAutoFit/>
          </a:bodyPr>
          <a:lstStyle/>
          <a:p>
            <a:r>
              <a:rPr lang="es-MX" sz="1200" dirty="0"/>
              <a:t>https://deconceptos.com/general/relacion</a:t>
            </a:r>
          </a:p>
        </p:txBody>
      </p:sp>
      <p:sp>
        <p:nvSpPr>
          <p:cNvPr id="3" name="Marcador de contenido 2">
            <a:extLst>
              <a:ext uri="{FF2B5EF4-FFF2-40B4-BE49-F238E27FC236}">
                <a16:creationId xmlns:a16="http://schemas.microsoft.com/office/drawing/2014/main" id="{8CFB6C08-258E-7FE0-F773-B2903F82FFA2}"/>
              </a:ext>
            </a:extLst>
          </p:cNvPr>
          <p:cNvSpPr>
            <a:spLocks noGrp="1"/>
          </p:cNvSpPr>
          <p:nvPr>
            <p:ph idx="1"/>
          </p:nvPr>
        </p:nvSpPr>
        <p:spPr>
          <a:xfrm>
            <a:off x="6448949" y="963083"/>
            <a:ext cx="4566922" cy="5132917"/>
          </a:xfrm>
        </p:spPr>
        <p:txBody>
          <a:bodyPr>
            <a:noAutofit/>
          </a:bodyPr>
          <a:lstStyle/>
          <a:p>
            <a:pPr algn="just"/>
            <a:r>
              <a:rPr lang="es-MX" sz="2400" dirty="0">
                <a:latin typeface="Arial" panose="020B0604020202020204" pitchFamily="34" charset="0"/>
                <a:cs typeface="Arial" panose="020B0604020202020204" pitchFamily="34" charset="0"/>
              </a:rPr>
              <a:t>Identifica en el siguiente texto algunos criterios de la justificación</a:t>
            </a:r>
            <a:br>
              <a:rPr lang="es-ES" sz="2400" dirty="0">
                <a:latin typeface="Arial" panose="020B0604020202020204" pitchFamily="34" charset="0"/>
                <a:cs typeface="Arial" panose="020B0604020202020204" pitchFamily="34" charset="0"/>
              </a:rPr>
            </a:br>
            <a:br>
              <a:rPr lang="es-ES" sz="2400" dirty="0">
                <a:latin typeface="Arial" panose="020B0604020202020204" pitchFamily="34" charset="0"/>
                <a:cs typeface="Arial" panose="020B0604020202020204" pitchFamily="34" charset="0"/>
              </a:rPr>
            </a:br>
            <a:r>
              <a:rPr lang="es-ES" sz="2000" b="0" i="0" u="none" strike="noStrike" dirty="0">
                <a:solidFill>
                  <a:srgbClr val="7030A0"/>
                </a:solidFill>
                <a:effectLst/>
                <a:latin typeface="Arial" panose="020B0604020202020204" pitchFamily="34" charset="0"/>
                <a:cs typeface="Arial" panose="020B0604020202020204" pitchFamily="34" charset="0"/>
              </a:rPr>
              <a:t>En el aspecto metodológico, aporta instrumentos de recolección de datos sometidos al proceso de validez y confiabilidad, ya que se diseñó y aplicó un instrumento específico sobre la gestión del talento humano. Esto va a servir de guía a otros investigadores ya que brinda información y sugerencias a la problemática detectada en sus conclusiones.</a:t>
            </a:r>
            <a:r>
              <a:rPr lang="es-MX" sz="2000" b="1" dirty="0">
                <a:solidFill>
                  <a:srgbClr val="E46C0A"/>
                </a:solidFill>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Santa C. (2014)</a:t>
            </a:r>
          </a:p>
        </p:txBody>
      </p:sp>
      <p:sp>
        <p:nvSpPr>
          <p:cNvPr id="4" name="CuadroTexto 3">
            <a:extLst>
              <a:ext uri="{FF2B5EF4-FFF2-40B4-BE49-F238E27FC236}">
                <a16:creationId xmlns:a16="http://schemas.microsoft.com/office/drawing/2014/main" id="{8EBF549F-8808-7926-BE34-C2BE30F98016}"/>
              </a:ext>
            </a:extLst>
          </p:cNvPr>
          <p:cNvSpPr txBox="1"/>
          <p:nvPr/>
        </p:nvSpPr>
        <p:spPr>
          <a:xfrm>
            <a:off x="6773334" y="5894917"/>
            <a:ext cx="6096000" cy="646331"/>
          </a:xfrm>
          <a:prstGeom prst="rect">
            <a:avLst/>
          </a:prstGeom>
          <a:noFill/>
        </p:spPr>
        <p:txBody>
          <a:bodyPr wrap="square">
            <a:spAutoFit/>
          </a:bodyPr>
          <a:lstStyle/>
          <a:p>
            <a:r>
              <a:rPr lang="es-MX" sz="1800" dirty="0">
                <a:solidFill>
                  <a:srgbClr val="000000"/>
                </a:solidFill>
                <a:latin typeface="Arial" panose="020B0604020202020204" pitchFamily="34" charset="0"/>
                <a:cs typeface="Arial" panose="020B0604020202020204" pitchFamily="34" charset="0"/>
              </a:rPr>
              <a:t>Criterio________________</a:t>
            </a:r>
            <a:br>
              <a:rPr lang="es-ES" sz="1800" dirty="0">
                <a:latin typeface="Arial" panose="020B0604020202020204" pitchFamily="34" charset="0"/>
                <a:cs typeface="Arial" panose="020B0604020202020204" pitchFamily="34" charset="0"/>
              </a:rPr>
            </a:br>
            <a:r>
              <a:rPr lang="es-ES" sz="1800" b="1" i="0" u="none" strike="noStrike" dirty="0">
                <a:solidFill>
                  <a:srgbClr val="E46C0A"/>
                </a:solidFill>
                <a:effectLst/>
                <a:latin typeface="Arial" panose="020B0604020202020204" pitchFamily="34" charset="0"/>
                <a:cs typeface="Arial" panose="020B0604020202020204" pitchFamily="34" charset="0"/>
              </a:rPr>
              <a:t>  </a:t>
            </a:r>
            <a:endParaRPr lang="es-MX" dirty="0"/>
          </a:p>
        </p:txBody>
      </p:sp>
    </p:spTree>
    <p:extLst>
      <p:ext uri="{BB962C8B-B14F-4D97-AF65-F5344CB8AC3E}">
        <p14:creationId xmlns:p14="http://schemas.microsoft.com/office/powerpoint/2010/main" val="18010494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218" name="Picture 2" descr="Concepto de relación - Definición en DeConceptos.com">
            <a:extLst>
              <a:ext uri="{FF2B5EF4-FFF2-40B4-BE49-F238E27FC236}">
                <a16:creationId xmlns:a16="http://schemas.microsoft.com/office/drawing/2014/main" id="{ADA3B292-4FD4-428E-B1EE-C6DBF1326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685" y="1758592"/>
            <a:ext cx="4566922" cy="40386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299931F9-05ED-495E-945E-01E4F33C054A}"/>
              </a:ext>
            </a:extLst>
          </p:cNvPr>
          <p:cNvSpPr txBox="1"/>
          <p:nvPr/>
        </p:nvSpPr>
        <p:spPr>
          <a:xfrm>
            <a:off x="1011473" y="5726668"/>
            <a:ext cx="6093500" cy="276999"/>
          </a:xfrm>
          <a:prstGeom prst="rect">
            <a:avLst/>
          </a:prstGeom>
          <a:noFill/>
        </p:spPr>
        <p:txBody>
          <a:bodyPr wrap="square">
            <a:spAutoFit/>
          </a:bodyPr>
          <a:lstStyle/>
          <a:p>
            <a:r>
              <a:rPr lang="es-MX" sz="1200" dirty="0"/>
              <a:t>https://deconceptos.com/general/relacion</a:t>
            </a:r>
          </a:p>
        </p:txBody>
      </p:sp>
      <p:sp>
        <p:nvSpPr>
          <p:cNvPr id="3" name="Marcador de contenido 2">
            <a:extLst>
              <a:ext uri="{FF2B5EF4-FFF2-40B4-BE49-F238E27FC236}">
                <a16:creationId xmlns:a16="http://schemas.microsoft.com/office/drawing/2014/main" id="{8CFB6C08-258E-7FE0-F773-B2903F82FFA2}"/>
              </a:ext>
            </a:extLst>
          </p:cNvPr>
          <p:cNvSpPr>
            <a:spLocks noGrp="1"/>
          </p:cNvSpPr>
          <p:nvPr>
            <p:ph idx="1"/>
          </p:nvPr>
        </p:nvSpPr>
        <p:spPr>
          <a:xfrm>
            <a:off x="6364281" y="414477"/>
            <a:ext cx="5743051" cy="4138084"/>
          </a:xfrm>
        </p:spPr>
        <p:txBody>
          <a:bodyPr>
            <a:noAutofit/>
          </a:bodyPr>
          <a:lstStyle/>
          <a:p>
            <a:pPr algn="just"/>
            <a:r>
              <a:rPr lang="es-MX" sz="2400" dirty="0">
                <a:latin typeface="Arial" panose="020B0604020202020204" pitchFamily="34" charset="0"/>
                <a:cs typeface="Arial" panose="020B0604020202020204" pitchFamily="34" charset="0"/>
              </a:rPr>
              <a:t>Identifica en el siguiente texto algunos criterios de la justificación</a:t>
            </a:r>
            <a:br>
              <a:rPr lang="es-ES" sz="2400" dirty="0">
                <a:latin typeface="Arial" panose="020B0604020202020204" pitchFamily="34" charset="0"/>
                <a:cs typeface="Arial" panose="020B0604020202020204" pitchFamily="34" charset="0"/>
              </a:rPr>
            </a:br>
            <a:br>
              <a:rPr lang="es-ES" sz="2400" dirty="0">
                <a:latin typeface="Arial" panose="020B0604020202020204" pitchFamily="34" charset="0"/>
                <a:cs typeface="Arial" panose="020B0604020202020204" pitchFamily="34" charset="0"/>
              </a:rPr>
            </a:br>
            <a:r>
              <a:rPr lang="es-ES" sz="2400" b="0" i="0" u="none" strike="noStrike" dirty="0">
                <a:solidFill>
                  <a:srgbClr val="E46C0A"/>
                </a:solidFill>
                <a:effectLst/>
                <a:latin typeface="Arial" panose="020B0604020202020204" pitchFamily="34" charset="0"/>
                <a:cs typeface="Arial" panose="020B0604020202020204" pitchFamily="34" charset="0"/>
              </a:rPr>
              <a:t>En el aspecto práctico, proporciona información sobre la gestión del talento humano y en el desempeño docente sirviendo como guía al personal directivo y docente para practicar y realizar estrategias necesarias para el desarrollo del talento humano que se derivarán de los resultados que obtendremos en el presente estudio, ya que estos resultados  pueden servir de base para otros investigadores que deseen desarrollar con mayor profundidad el tema de estudio.</a:t>
            </a:r>
            <a:r>
              <a:rPr lang="es-ES" sz="2400" b="1" i="0" u="none" strike="noStrike" dirty="0">
                <a:solidFill>
                  <a:srgbClr val="E46C0A"/>
                </a:solidFill>
                <a:effectLst/>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Santa C. (2014)</a:t>
            </a:r>
            <a:r>
              <a:rPr lang="es-ES" sz="2000" i="0" u="none" strike="noStrike" dirty="0">
                <a:effectLst/>
                <a:latin typeface="Arial" panose="020B0604020202020204" pitchFamily="34" charset="0"/>
                <a:cs typeface="Arial" panose="020B0604020202020204" pitchFamily="34" charset="0"/>
              </a:rPr>
              <a:t> </a:t>
            </a:r>
          </a:p>
          <a:p>
            <a:pPr algn="just"/>
            <a:br>
              <a:rPr lang="es-ES" sz="2400" b="0" i="0" u="none" strike="noStrike" dirty="0">
                <a:solidFill>
                  <a:srgbClr val="E46C0A"/>
                </a:solidFill>
                <a:effectLst/>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F7C5A515-347F-119F-A707-3C9B7F815B64}"/>
              </a:ext>
            </a:extLst>
          </p:cNvPr>
          <p:cNvSpPr txBox="1"/>
          <p:nvPr/>
        </p:nvSpPr>
        <p:spPr>
          <a:xfrm>
            <a:off x="6723973" y="6120357"/>
            <a:ext cx="6093500" cy="646331"/>
          </a:xfrm>
          <a:prstGeom prst="rect">
            <a:avLst/>
          </a:prstGeom>
          <a:noFill/>
        </p:spPr>
        <p:txBody>
          <a:bodyPr wrap="square">
            <a:spAutoFit/>
          </a:bodyPr>
          <a:lstStyle/>
          <a:p>
            <a:r>
              <a:rPr lang="es-MX" sz="1800" dirty="0">
                <a:solidFill>
                  <a:srgbClr val="000000"/>
                </a:solidFill>
                <a:latin typeface="Arial" panose="020B0604020202020204" pitchFamily="34" charset="0"/>
                <a:cs typeface="Arial" panose="020B0604020202020204" pitchFamily="34" charset="0"/>
              </a:rPr>
              <a:t>Criterio_____________</a:t>
            </a:r>
            <a:br>
              <a:rPr lang="es-ES" sz="1800" dirty="0">
                <a:latin typeface="Arial" panose="020B0604020202020204" pitchFamily="34" charset="0"/>
                <a:cs typeface="Arial" panose="020B0604020202020204" pitchFamily="34" charset="0"/>
              </a:rPr>
            </a:br>
            <a:r>
              <a:rPr lang="es-ES" sz="1800" b="1" i="0" u="none" strike="noStrike" dirty="0">
                <a:solidFill>
                  <a:srgbClr val="E46C0A"/>
                </a:solidFill>
                <a:effectLst/>
                <a:latin typeface="Arial" panose="020B0604020202020204" pitchFamily="34" charset="0"/>
                <a:cs typeface="Arial" panose="020B0604020202020204" pitchFamily="34" charset="0"/>
              </a:rPr>
              <a:t>  </a:t>
            </a:r>
            <a:endParaRPr lang="es-MX" dirty="0"/>
          </a:p>
        </p:txBody>
      </p:sp>
    </p:spTree>
    <p:extLst>
      <p:ext uri="{BB962C8B-B14F-4D97-AF65-F5344CB8AC3E}">
        <p14:creationId xmlns:p14="http://schemas.microsoft.com/office/powerpoint/2010/main" val="4056413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p:cNvSpPr>
            <a:spLocks noGrp="1"/>
          </p:cNvSpPr>
          <p:nvPr>
            <p:ph idx="1"/>
          </p:nvPr>
        </p:nvSpPr>
        <p:spPr>
          <a:xfrm>
            <a:off x="823506" y="1732558"/>
            <a:ext cx="6076827" cy="2405525"/>
          </a:xfrm>
        </p:spPr>
        <p:txBody>
          <a:bodyPr>
            <a:noAutofit/>
          </a:bodyPr>
          <a:lstStyle/>
          <a:p>
            <a:pPr marL="45720" indent="0" algn="just">
              <a:buNone/>
            </a:pPr>
            <a:r>
              <a:rPr lang="es-MX" sz="2800" dirty="0">
                <a:latin typeface="Arial" panose="020B0604020202020204" pitchFamily="34" charset="0"/>
                <a:cs typeface="Arial" panose="020B0604020202020204" pitchFamily="34" charset="0"/>
              </a:rPr>
              <a:t>¿Has considerado la inviabilidad de una investigación?</a:t>
            </a:r>
          </a:p>
          <a:p>
            <a:pPr marL="45720" indent="0" algn="just">
              <a:buNone/>
            </a:pPr>
            <a:r>
              <a:rPr lang="es-MX" sz="2800" dirty="0">
                <a:latin typeface="Arial" panose="020B0604020202020204" pitchFamily="34" charset="0"/>
                <a:cs typeface="Arial" panose="020B0604020202020204" pitchFamily="34" charset="0"/>
              </a:rPr>
              <a:t>Plantea algunas razones:</a:t>
            </a:r>
          </a:p>
          <a:p>
            <a:pPr marL="45720" indent="0" algn="just">
              <a:buNone/>
            </a:pPr>
            <a:r>
              <a:rPr lang="es-MX" sz="2800" dirty="0">
                <a:latin typeface="Arial" panose="020B0604020202020204" pitchFamily="34" charset="0"/>
                <a:cs typeface="Arial" panose="020B0604020202020204" pitchFamily="34" charset="0"/>
              </a:rPr>
              <a:t>1.</a:t>
            </a:r>
          </a:p>
          <a:p>
            <a:pPr marL="45720" indent="0" algn="just">
              <a:buNone/>
            </a:pPr>
            <a:r>
              <a:rPr lang="es-MX" sz="2800" dirty="0">
                <a:latin typeface="Arial" panose="020B0604020202020204" pitchFamily="34" charset="0"/>
                <a:cs typeface="Arial" panose="020B0604020202020204" pitchFamily="34" charset="0"/>
              </a:rPr>
              <a:t>2.</a:t>
            </a:r>
          </a:p>
          <a:p>
            <a:pPr marL="45720" indent="0" algn="just">
              <a:buNone/>
            </a:pPr>
            <a:r>
              <a:rPr lang="es-MX" sz="2800" dirty="0">
                <a:latin typeface="Arial" panose="020B0604020202020204" pitchFamily="34" charset="0"/>
                <a:cs typeface="Arial" panose="020B0604020202020204" pitchFamily="34" charset="0"/>
              </a:rPr>
              <a:t>3.</a:t>
            </a:r>
          </a:p>
          <a:p>
            <a:pPr marL="45720" indent="0" algn="just">
              <a:buNone/>
            </a:pPr>
            <a:r>
              <a:rPr lang="es-MX" sz="2800" dirty="0">
                <a:latin typeface="Arial" panose="020B0604020202020204" pitchFamily="34" charset="0"/>
                <a:cs typeface="Arial" panose="020B0604020202020204" pitchFamily="34" charset="0"/>
              </a:rPr>
              <a:t>4.</a:t>
            </a:r>
          </a:p>
          <a:p>
            <a:pPr marL="45720" indent="0" algn="just">
              <a:buNone/>
            </a:pPr>
            <a:r>
              <a:rPr lang="es-MX" sz="2800" dirty="0">
                <a:latin typeface="Arial" panose="020B0604020202020204" pitchFamily="34" charset="0"/>
                <a:cs typeface="Arial" panose="020B0604020202020204" pitchFamily="34" charset="0"/>
              </a:rPr>
              <a:t>5.</a:t>
            </a:r>
          </a:p>
          <a:p>
            <a:pPr marL="45720" indent="0" algn="just">
              <a:buNone/>
            </a:pPr>
            <a:r>
              <a:rPr lang="es-MX" sz="2800" dirty="0">
                <a:latin typeface="Arial" panose="020B0604020202020204" pitchFamily="34" charset="0"/>
                <a:cs typeface="Arial" panose="020B0604020202020204" pitchFamily="34" charset="0"/>
              </a:rPr>
              <a:t> </a:t>
            </a:r>
          </a:p>
          <a:p>
            <a:pPr marL="45720" indent="0" algn="just">
              <a:buNone/>
            </a:pPr>
            <a:endParaRPr lang="es-MX" sz="2800" dirty="0">
              <a:latin typeface="Arial" panose="020B0604020202020204" pitchFamily="34" charset="0"/>
              <a:cs typeface="Arial" panose="020B0604020202020204" pitchFamily="34" charset="0"/>
            </a:endParaRPr>
          </a:p>
          <a:p>
            <a:pPr marL="45720" indent="0" algn="just">
              <a:buNone/>
            </a:pPr>
            <a:endParaRPr lang="es-MX" sz="2800" dirty="0">
              <a:latin typeface="Arial" panose="020B0604020202020204" pitchFamily="34" charset="0"/>
              <a:cs typeface="Arial" panose="020B0604020202020204" pitchFamily="34" charset="0"/>
            </a:endParaRPr>
          </a:p>
        </p:txBody>
      </p:sp>
      <p:pic>
        <p:nvPicPr>
          <p:cNvPr id="5122" name="Picture 2" descr="Estadística descriptiva e inferencial en el análisis de datos - cognodata">
            <a:extLst>
              <a:ext uri="{FF2B5EF4-FFF2-40B4-BE49-F238E27FC236}">
                <a16:creationId xmlns:a16="http://schemas.microsoft.com/office/drawing/2014/main" id="{48C65156-D116-47CB-BE6E-2EE5A7B9BD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9924" y="1430755"/>
            <a:ext cx="4204560" cy="399648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4D2E37C7-0C4D-414D-90C1-4E7CBE11D5FA}"/>
              </a:ext>
            </a:extLst>
          </p:cNvPr>
          <p:cNvSpPr txBox="1"/>
          <p:nvPr/>
        </p:nvSpPr>
        <p:spPr>
          <a:xfrm>
            <a:off x="7409924" y="5427244"/>
            <a:ext cx="4629519" cy="461665"/>
          </a:xfrm>
          <a:prstGeom prst="rect">
            <a:avLst/>
          </a:prstGeom>
          <a:noFill/>
        </p:spPr>
        <p:txBody>
          <a:bodyPr wrap="square">
            <a:spAutoFit/>
          </a:bodyPr>
          <a:lstStyle/>
          <a:p>
            <a:r>
              <a:rPr lang="es-MX" sz="1200" dirty="0"/>
              <a:t>https://www.cognodata.com/blog/estadistica-descriptiva-e-inferencial-analisis-datos/</a:t>
            </a:r>
          </a:p>
        </p:txBody>
      </p:sp>
    </p:spTree>
    <p:extLst>
      <p:ext uri="{BB962C8B-B14F-4D97-AF65-F5344CB8AC3E}">
        <p14:creationId xmlns:p14="http://schemas.microsoft.com/office/powerpoint/2010/main" val="16265263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926461" y="602158"/>
            <a:ext cx="4466566" cy="1443269"/>
          </a:xfrm>
        </p:spPr>
        <p:txBody>
          <a:bodyPr>
            <a:noAutofit/>
          </a:bodyPr>
          <a:lstStyle/>
          <a:p>
            <a:r>
              <a:rPr lang="es-MX" sz="2400" b="1" i="0" u="none" strike="noStrike" baseline="0" dirty="0">
                <a:latin typeface="Arial" panose="020B0604020202020204" pitchFamily="34" charset="0"/>
                <a:cs typeface="Arial" panose="020B0604020202020204" pitchFamily="34" charset="0"/>
              </a:rPr>
              <a:t>RECUERDA ¿</a:t>
            </a:r>
            <a:r>
              <a:rPr lang="es-MX" sz="2400" b="1" dirty="0">
                <a:latin typeface="Arial" panose="020B0604020202020204" pitchFamily="34" charset="0"/>
                <a:cs typeface="Arial" panose="020B0604020202020204" pitchFamily="34" charset="0"/>
              </a:rPr>
              <a:t>Con que elementos debe de contar mi Justificación en su redacción de acuerdo mi problemática?</a:t>
            </a:r>
            <a:br>
              <a:rPr lang="es-MX" sz="2400" b="1" i="0" u="none" strike="noStrike" baseline="0" dirty="0">
                <a:latin typeface="Arial" panose="020B0604020202020204" pitchFamily="34" charset="0"/>
                <a:cs typeface="Arial" panose="020B0604020202020204" pitchFamily="34" charset="0"/>
              </a:rPr>
            </a:br>
            <a:endParaRPr lang="es-MX" sz="24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709920" y="2271252"/>
            <a:ext cx="4899648" cy="3824748"/>
          </a:xfrm>
        </p:spPr>
        <p:txBody>
          <a:bodyPr>
            <a:noAutofit/>
          </a:bodyPr>
          <a:lstStyle/>
          <a:p>
            <a:pPr algn="just"/>
            <a:r>
              <a:rPr lang="es-MX" sz="2400" dirty="0">
                <a:latin typeface="Arial" panose="020B0604020202020204" pitchFamily="34" charset="0"/>
                <a:ea typeface="+mj-ea"/>
                <a:cs typeface="Arial" panose="020B0604020202020204" pitchFamily="34" charset="0"/>
              </a:rPr>
              <a:t>Conveniencia</a:t>
            </a:r>
          </a:p>
          <a:p>
            <a:pPr algn="just"/>
            <a:r>
              <a:rPr lang="es-MX" sz="2400" dirty="0">
                <a:latin typeface="Arial" panose="020B0604020202020204" pitchFamily="34" charset="0"/>
                <a:ea typeface="+mj-ea"/>
                <a:cs typeface="Arial" panose="020B0604020202020204" pitchFamily="34" charset="0"/>
              </a:rPr>
              <a:t>Relevancia Social</a:t>
            </a:r>
          </a:p>
          <a:p>
            <a:pPr algn="just"/>
            <a:r>
              <a:rPr lang="es-MX" sz="2400" dirty="0">
                <a:latin typeface="Arial" panose="020B0604020202020204" pitchFamily="34" charset="0"/>
                <a:ea typeface="+mj-ea"/>
                <a:cs typeface="Arial" panose="020B0604020202020204" pitchFamily="34" charset="0"/>
              </a:rPr>
              <a:t>Implicaciones prácticas</a:t>
            </a:r>
          </a:p>
          <a:p>
            <a:pPr algn="just"/>
            <a:r>
              <a:rPr lang="es-MX" sz="2400" dirty="0">
                <a:latin typeface="Arial" panose="020B0604020202020204" pitchFamily="34" charset="0"/>
                <a:ea typeface="+mj-ea"/>
                <a:cs typeface="Arial" panose="020B0604020202020204" pitchFamily="34" charset="0"/>
              </a:rPr>
              <a:t>Valor teórico</a:t>
            </a:r>
          </a:p>
          <a:p>
            <a:pPr algn="just"/>
            <a:r>
              <a:rPr lang="es-MX" sz="2400" dirty="0">
                <a:latin typeface="Arial" panose="020B0604020202020204" pitchFamily="34" charset="0"/>
                <a:ea typeface="+mj-ea"/>
                <a:cs typeface="Arial" panose="020B0604020202020204" pitchFamily="34" charset="0"/>
              </a:rPr>
              <a:t>Utilidad metodológica</a:t>
            </a:r>
          </a:p>
          <a:p>
            <a:pPr algn="just"/>
            <a:r>
              <a:rPr lang="es-MX" sz="2400" dirty="0">
                <a:latin typeface="Arial" panose="020B0604020202020204" pitchFamily="34" charset="0"/>
                <a:ea typeface="+mj-ea"/>
                <a:cs typeface="Arial" panose="020B0604020202020204" pitchFamily="34" charset="0"/>
              </a:rPr>
              <a:t>LISTO PLANTEA TU JUSTIFICACIÓN con los elementos que consideres pertinentes a tu investigación</a:t>
            </a:r>
          </a:p>
        </p:txBody>
      </p:sp>
      <p:pic>
        <p:nvPicPr>
          <p:cNvPr id="12" name="Imagen 1" descr="Investigación cualitativa | QuestionPro">
            <a:extLst>
              <a:ext uri="{FF2B5EF4-FFF2-40B4-BE49-F238E27FC236}">
                <a16:creationId xmlns:a16="http://schemas.microsoft.com/office/drawing/2014/main" id="{3F23B49A-0F65-42F2-85D9-8252BBE51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4662" b="13016"/>
          <a:stretch>
            <a:fillRect/>
          </a:stretch>
        </p:blipFill>
        <p:spPr bwMode="auto">
          <a:xfrm>
            <a:off x="8197426" y="2966904"/>
            <a:ext cx="3994573" cy="278750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3">
            <a:extLst>
              <a:ext uri="{FF2B5EF4-FFF2-40B4-BE49-F238E27FC236}">
                <a16:creationId xmlns:a16="http://schemas.microsoft.com/office/drawing/2014/main" id="{19B4EF87-02B6-44CA-8D43-EE4C84DC15DF}"/>
              </a:ext>
            </a:extLst>
          </p:cNvPr>
          <p:cNvSpPr>
            <a:spLocks noChangeArrowheads="1"/>
          </p:cNvSpPr>
          <p:nvPr/>
        </p:nvSpPr>
        <p:spPr bwMode="auto">
          <a:xfrm>
            <a:off x="9244849" y="5848910"/>
            <a:ext cx="267437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https://www.questionpro.com/es/investigacion-cualitativa.html</a:t>
            </a:r>
            <a:endParaRPr kumimoji="0" lang="es-MX" altLang="es-MX" sz="1800" b="0" i="0" u="none" strike="noStrike" cap="none" normalizeH="0" baseline="0">
              <a:ln>
                <a:noFill/>
              </a:ln>
              <a:solidFill>
                <a:schemeClr val="tx1"/>
              </a:solidFill>
              <a:effectLst/>
              <a:latin typeface="Arial" panose="020B0604020202020204" pitchFamily="34" charset="0"/>
            </a:endParaRPr>
          </a:p>
        </p:txBody>
      </p:sp>
      <p:pic>
        <p:nvPicPr>
          <p:cNvPr id="4" name="Imagen 3">
            <a:extLst>
              <a:ext uri="{FF2B5EF4-FFF2-40B4-BE49-F238E27FC236}">
                <a16:creationId xmlns:a16="http://schemas.microsoft.com/office/drawing/2014/main" id="{B28FA824-1FF8-A50E-678F-BA9157F19A73}"/>
              </a:ext>
            </a:extLst>
          </p:cNvPr>
          <p:cNvPicPr>
            <a:picLocks noChangeAspect="1"/>
          </p:cNvPicPr>
          <p:nvPr/>
        </p:nvPicPr>
        <p:blipFill>
          <a:blip r:embed="rId3"/>
          <a:stretch>
            <a:fillRect/>
          </a:stretch>
        </p:blipFill>
        <p:spPr>
          <a:xfrm>
            <a:off x="6415570" y="807137"/>
            <a:ext cx="2609710" cy="2787001"/>
          </a:xfrm>
          <a:prstGeom prst="rect">
            <a:avLst/>
          </a:prstGeom>
        </p:spPr>
      </p:pic>
      <p:sp>
        <p:nvSpPr>
          <p:cNvPr id="23" name="CuadroTexto 22">
            <a:extLst>
              <a:ext uri="{FF2B5EF4-FFF2-40B4-BE49-F238E27FC236}">
                <a16:creationId xmlns:a16="http://schemas.microsoft.com/office/drawing/2014/main" id="{4D85D3F7-89C0-1A50-1B53-2CEEF057FB60}"/>
              </a:ext>
            </a:extLst>
          </p:cNvPr>
          <p:cNvSpPr txBox="1"/>
          <p:nvPr/>
        </p:nvSpPr>
        <p:spPr>
          <a:xfrm>
            <a:off x="6346212" y="3510582"/>
            <a:ext cx="6096000" cy="261610"/>
          </a:xfrm>
          <a:prstGeom prst="rect">
            <a:avLst/>
          </a:prstGeom>
          <a:noFill/>
        </p:spPr>
        <p:txBody>
          <a:bodyPr wrap="square">
            <a:spAutoFit/>
          </a:bodyPr>
          <a:lstStyle/>
          <a:p>
            <a:r>
              <a:rPr lang="es-MX" sz="1100" dirty="0"/>
              <a:t>https://</a:t>
            </a:r>
            <a:r>
              <a:rPr lang="es-MX" sz="1100" dirty="0" err="1"/>
              <a:t>images.app.goo.gl</a:t>
            </a:r>
            <a:r>
              <a:rPr lang="es-MX" sz="1100" dirty="0"/>
              <a:t>/</a:t>
            </a:r>
            <a:r>
              <a:rPr lang="es-MX" sz="1100" dirty="0" err="1"/>
              <a:t>Tyo7TJ6nxPRcbvvU7</a:t>
            </a:r>
            <a:endParaRPr lang="es-MX" sz="1100" dirty="0"/>
          </a:p>
        </p:txBody>
      </p:sp>
    </p:spTree>
    <p:extLst>
      <p:ext uri="{BB962C8B-B14F-4D97-AF65-F5344CB8AC3E}">
        <p14:creationId xmlns:p14="http://schemas.microsoft.com/office/powerpoint/2010/main" val="27132359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p:cNvSpPr>
            <a:spLocks noGrp="1"/>
          </p:cNvSpPr>
          <p:nvPr>
            <p:ph idx="1"/>
          </p:nvPr>
        </p:nvSpPr>
        <p:spPr>
          <a:xfrm>
            <a:off x="823506" y="1732558"/>
            <a:ext cx="6076827" cy="2405525"/>
          </a:xfrm>
        </p:spPr>
        <p:txBody>
          <a:bodyPr>
            <a:noAutofit/>
          </a:bodyPr>
          <a:lstStyle/>
          <a:p>
            <a:pPr marL="45720" indent="0" algn="just">
              <a:buNone/>
            </a:pPr>
            <a:r>
              <a:rPr lang="es-MX" sz="2800" dirty="0">
                <a:latin typeface="Arial" panose="020B0604020202020204" pitchFamily="34" charset="0"/>
                <a:cs typeface="Arial" panose="020B0604020202020204" pitchFamily="34" charset="0"/>
              </a:rPr>
              <a:t>¿Como elaboro mi Justificación?</a:t>
            </a:r>
          </a:p>
          <a:p>
            <a:pPr marL="45720" indent="0" algn="just">
              <a:buNone/>
            </a:pPr>
            <a:endParaRPr lang="es-MX" sz="2800" dirty="0">
              <a:latin typeface="Arial" panose="020B0604020202020204" pitchFamily="34" charset="0"/>
              <a:cs typeface="Arial" panose="020B0604020202020204" pitchFamily="34" charset="0"/>
            </a:endParaRPr>
          </a:p>
          <a:p>
            <a:pPr marL="45720" indent="0" algn="just">
              <a:buNone/>
            </a:pPr>
            <a:r>
              <a:rPr lang="es-MX" sz="2800" dirty="0">
                <a:latin typeface="Arial" panose="020B0604020202020204" pitchFamily="34" charset="0"/>
                <a:cs typeface="Arial" panose="020B0604020202020204" pitchFamily="34" charset="0"/>
              </a:rPr>
              <a:t>Retoma las preguntas vistas en cada unos de los criterios  de la Justificación</a:t>
            </a:r>
          </a:p>
        </p:txBody>
      </p:sp>
      <p:pic>
        <p:nvPicPr>
          <p:cNvPr id="5122" name="Picture 2" descr="Estadística descriptiva e inferencial en el análisis de datos - cognodata">
            <a:extLst>
              <a:ext uri="{FF2B5EF4-FFF2-40B4-BE49-F238E27FC236}">
                <a16:creationId xmlns:a16="http://schemas.microsoft.com/office/drawing/2014/main" id="{48C65156-D116-47CB-BE6E-2EE5A7B9BD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9924" y="1430755"/>
            <a:ext cx="4204560" cy="399648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4D2E37C7-0C4D-414D-90C1-4E7CBE11D5FA}"/>
              </a:ext>
            </a:extLst>
          </p:cNvPr>
          <p:cNvSpPr txBox="1"/>
          <p:nvPr/>
        </p:nvSpPr>
        <p:spPr>
          <a:xfrm>
            <a:off x="7409924" y="5427244"/>
            <a:ext cx="4629519" cy="461665"/>
          </a:xfrm>
          <a:prstGeom prst="rect">
            <a:avLst/>
          </a:prstGeom>
          <a:noFill/>
        </p:spPr>
        <p:txBody>
          <a:bodyPr wrap="square">
            <a:spAutoFit/>
          </a:bodyPr>
          <a:lstStyle/>
          <a:p>
            <a:r>
              <a:rPr lang="es-MX" sz="1200" dirty="0"/>
              <a:t>https://www.cognodata.com/blog/estadistica-descriptiva-e-inferencial-analisis-datos/</a:t>
            </a:r>
          </a:p>
        </p:txBody>
      </p:sp>
    </p:spTree>
    <p:extLst>
      <p:ext uri="{BB962C8B-B14F-4D97-AF65-F5344CB8AC3E}">
        <p14:creationId xmlns:p14="http://schemas.microsoft.com/office/powerpoint/2010/main" val="16661418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720851" y="26385"/>
            <a:ext cx="9661399" cy="1356360"/>
          </a:xfrm>
        </p:spPr>
        <p:txBody>
          <a:bodyPr vert="horz" lIns="91440" tIns="45720" rIns="91440" bIns="45720" rtlCol="0" anchor="ctr">
            <a:normAutofit fontScale="90000"/>
          </a:bodyPr>
          <a:lstStyle/>
          <a:p>
            <a:r>
              <a:rPr lang="en-US" sz="3200" dirty="0"/>
              <a:t>Antes resuelve el siguiente </a:t>
            </a:r>
            <a:r>
              <a:rPr lang="en-US" sz="3200" dirty="0" err="1"/>
              <a:t>crucigrama</a:t>
            </a:r>
            <a:r>
              <a:rPr lang="en-US" sz="3200" dirty="0"/>
              <a:t> </a:t>
            </a:r>
            <a:r>
              <a:rPr lang="es-MX" sz="3200" dirty="0"/>
              <a:t>que esta relacionado con los criterios que debes de incluir en tu Justificación</a:t>
            </a:r>
            <a:endParaRPr lang="en-US" sz="3200" dirty="0"/>
          </a:p>
        </p:txBody>
      </p:sp>
      <p:pic>
        <p:nvPicPr>
          <p:cNvPr id="12" name="Imagen 13">
            <a:extLst>
              <a:ext uri="{FF2B5EF4-FFF2-40B4-BE49-F238E27FC236}">
                <a16:creationId xmlns:a16="http://schemas.microsoft.com/office/drawing/2014/main" id="{E1AC8E53-159E-4B3B-8019-B0AB2F0332F8}"/>
              </a:ext>
            </a:extLst>
          </p:cNvPr>
          <p:cNvPicPr>
            <a:picLocks noGrp="1" noChangeAspect="1"/>
          </p:cNvPicPr>
          <p:nvPr>
            <p:ph idx="1"/>
          </p:nvPr>
        </p:nvPicPr>
        <p:blipFill rotWithShape="1">
          <a:blip r:embed="rId2"/>
          <a:srcRect l="15898" t="10558" r="17058"/>
          <a:stretch/>
        </p:blipFill>
        <p:spPr>
          <a:xfrm>
            <a:off x="720852" y="1204917"/>
            <a:ext cx="6837711" cy="5043484"/>
          </a:xfrm>
          <a:prstGeom prst="rect">
            <a:avLst/>
          </a:prstGeom>
        </p:spPr>
      </p:pic>
      <p:sp>
        <p:nvSpPr>
          <p:cNvPr id="8" name="CuadroTexto 7">
            <a:extLst>
              <a:ext uri="{FF2B5EF4-FFF2-40B4-BE49-F238E27FC236}">
                <a16:creationId xmlns:a16="http://schemas.microsoft.com/office/drawing/2014/main" id="{B2EE9AE2-27A8-A547-8E5E-40A0F3845B77}"/>
              </a:ext>
            </a:extLst>
          </p:cNvPr>
          <p:cNvSpPr txBox="1"/>
          <p:nvPr/>
        </p:nvSpPr>
        <p:spPr>
          <a:xfrm>
            <a:off x="7558564" y="2057400"/>
            <a:ext cx="3912583" cy="4038600"/>
          </a:xfrm>
          <a:prstGeom prst="rect">
            <a:avLst/>
          </a:prstGeom>
        </p:spPr>
        <p:txBody>
          <a:bodyPr vert="horz" lIns="91440" tIns="45720" rIns="91440" bIns="45720" rtlCol="0">
            <a:normAutofit/>
          </a:bodyPr>
          <a:lstStyle/>
          <a:p>
            <a:pPr indent="-182880" defTabSz="914400">
              <a:lnSpc>
                <a:spcPct val="90000"/>
              </a:lnSpc>
              <a:spcAft>
                <a:spcPts val="600"/>
              </a:spcAft>
              <a:buClr>
                <a:schemeClr val="tx1"/>
              </a:buClr>
              <a:buSzPct val="80000"/>
              <a:buFont typeface="Corbel" pitchFamily="34" charset="0"/>
              <a:buChar char="•"/>
            </a:pPr>
            <a:endParaRPr lang="es-MX" sz="1600" dirty="0"/>
          </a:p>
          <a:p>
            <a:pPr indent="-182880" defTabSz="914400">
              <a:lnSpc>
                <a:spcPct val="90000"/>
              </a:lnSpc>
              <a:spcAft>
                <a:spcPts val="600"/>
              </a:spcAft>
              <a:buClr>
                <a:schemeClr val="tx1"/>
              </a:buClr>
              <a:buSzPct val="80000"/>
              <a:buFont typeface="Corbel" pitchFamily="34" charset="0"/>
              <a:buChar char="•"/>
            </a:pPr>
            <a:r>
              <a:rPr lang="es-MX" sz="1600" dirty="0"/>
              <a:t>O en línea en la siguiente dirección:</a:t>
            </a:r>
          </a:p>
          <a:p>
            <a:pPr indent="-182880" defTabSz="914400">
              <a:lnSpc>
                <a:spcPct val="90000"/>
              </a:lnSpc>
              <a:spcAft>
                <a:spcPts val="600"/>
              </a:spcAft>
              <a:buClr>
                <a:schemeClr val="tx1"/>
              </a:buClr>
              <a:buSzPct val="80000"/>
              <a:buFont typeface="Corbel" pitchFamily="34" charset="0"/>
              <a:buChar char="•"/>
            </a:pPr>
            <a:r>
              <a:rPr lang="en-US" sz="1600" dirty="0" err="1"/>
              <a:t>www.educima.com</a:t>
            </a:r>
            <a:r>
              <a:rPr lang="en-US" sz="1600" dirty="0"/>
              <a:t>/crosswords/</a:t>
            </a:r>
            <a:r>
              <a:rPr lang="en-US" sz="1600" dirty="0" err="1"/>
              <a:t>justificacin</a:t>
            </a:r>
            <a:r>
              <a:rPr lang="en-US" sz="1600" dirty="0"/>
              <a:t>-35f161db8c26e5623ad990300811e90e</a:t>
            </a:r>
          </a:p>
        </p:txBody>
      </p:sp>
    </p:spTree>
    <p:extLst>
      <p:ext uri="{BB962C8B-B14F-4D97-AF65-F5344CB8AC3E}">
        <p14:creationId xmlns:p14="http://schemas.microsoft.com/office/powerpoint/2010/main" val="6825669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p:cNvSpPr>
            <a:spLocks noGrp="1"/>
          </p:cNvSpPr>
          <p:nvPr>
            <p:ph idx="1"/>
          </p:nvPr>
        </p:nvSpPr>
        <p:spPr>
          <a:xfrm>
            <a:off x="357841" y="388475"/>
            <a:ext cx="7071660" cy="1867043"/>
          </a:xfrm>
        </p:spPr>
        <p:txBody>
          <a:bodyPr>
            <a:noAutofit/>
          </a:bodyPr>
          <a:lstStyle/>
          <a:p>
            <a:pPr marL="45720" indent="0" algn="just">
              <a:buNone/>
            </a:pPr>
            <a:r>
              <a:rPr lang="es-MX" sz="2800" dirty="0">
                <a:latin typeface="Arial" panose="020B0604020202020204" pitchFamily="34" charset="0"/>
                <a:cs typeface="Arial" panose="020B0604020202020204" pitchFamily="34" charset="0"/>
              </a:rPr>
              <a:t>Bibliografía</a:t>
            </a:r>
          </a:p>
          <a:p>
            <a:pPr marL="45720" indent="0" algn="just">
              <a:buNone/>
            </a:pPr>
            <a:r>
              <a:rPr lang="es-MX" sz="1800" b="0" i="0" u="none" strike="noStrike" dirty="0">
                <a:solidFill>
                  <a:srgbClr val="333333"/>
                </a:solidFill>
                <a:effectLst/>
                <a:latin typeface="Arial" panose="020B0604020202020204" pitchFamily="34" charset="0"/>
                <a:cs typeface="Arial" panose="020B0604020202020204" pitchFamily="34" charset="0"/>
              </a:rPr>
              <a:t>Álvarez Risco, A. (2020). Justificación de la investigación. </a:t>
            </a:r>
            <a:r>
              <a:rPr lang="es-MX" sz="1800" dirty="0">
                <a:solidFill>
                  <a:srgbClr val="333333"/>
                </a:solidFill>
                <a:latin typeface="Arial" panose="020B0604020202020204" pitchFamily="34" charset="0"/>
                <a:cs typeface="Arial" panose="020B0604020202020204" pitchFamily="34" charset="0"/>
              </a:rPr>
              <a:t>Perú: </a:t>
            </a:r>
            <a:r>
              <a:rPr lang="es-MX" sz="1800" b="0" i="0" u="none" strike="noStrike" dirty="0">
                <a:solidFill>
                  <a:srgbClr val="333333"/>
                </a:solidFill>
                <a:effectLst/>
                <a:latin typeface="Arial" panose="020B0604020202020204" pitchFamily="34" charset="0"/>
                <a:cs typeface="Arial" panose="020B0604020202020204" pitchFamily="34" charset="0"/>
              </a:rPr>
              <a:t>Universidad de Lima.</a:t>
            </a:r>
            <a:endParaRPr lang="es-MX" sz="1800" dirty="0">
              <a:latin typeface="Arial" panose="020B0604020202020204" pitchFamily="34" charset="0"/>
              <a:cs typeface="Arial" panose="020B0604020202020204" pitchFamily="34" charset="0"/>
            </a:endParaRPr>
          </a:p>
          <a:p>
            <a:pPr marL="45720" indent="0" algn="just">
              <a:buNone/>
            </a:pPr>
            <a:r>
              <a:rPr lang="es-MX" sz="1800" dirty="0">
                <a:latin typeface="Arial" panose="020B0604020202020204" pitchFamily="34" charset="0"/>
                <a:cs typeface="Arial" panose="020B0604020202020204" pitchFamily="34" charset="0"/>
              </a:rPr>
              <a:t>Castro </a:t>
            </a:r>
            <a:r>
              <a:rPr lang="es-MX" sz="1800" dirty="0" err="1">
                <a:latin typeface="Arial" panose="020B0604020202020204" pitchFamily="34" charset="0"/>
                <a:cs typeface="Arial" panose="020B0604020202020204" pitchFamily="34" charset="0"/>
              </a:rPr>
              <a:t>Résendiz</a:t>
            </a:r>
            <a:r>
              <a:rPr lang="es-MX" sz="1800" dirty="0">
                <a:latin typeface="Arial" panose="020B0604020202020204" pitchFamily="34" charset="0"/>
                <a:cs typeface="Arial" panose="020B0604020202020204" pitchFamily="34" charset="0"/>
              </a:rPr>
              <a:t> J (2012) Medios y Recursos para la investigación (2da. </a:t>
            </a:r>
            <a:r>
              <a:rPr lang="es-MX" sz="1800" dirty="0" err="1">
                <a:latin typeface="Arial" panose="020B0604020202020204" pitchFamily="34" charset="0"/>
                <a:cs typeface="Arial" panose="020B0604020202020204" pitchFamily="34" charset="0"/>
              </a:rPr>
              <a:t>Reeimpresión</a:t>
            </a:r>
            <a:r>
              <a:rPr lang="es-MX" sz="1800" dirty="0">
                <a:latin typeface="Arial" panose="020B0604020202020204" pitchFamily="34" charset="0"/>
                <a:cs typeface="Arial" panose="020B0604020202020204" pitchFamily="34" charset="0"/>
              </a:rPr>
              <a:t>.) México.UAEM.</a:t>
            </a:r>
          </a:p>
          <a:p>
            <a:pPr marL="45720" indent="0" algn="just">
              <a:buNone/>
            </a:pPr>
            <a:r>
              <a:rPr lang="es-MX" sz="1800" dirty="0">
                <a:latin typeface="Arial" panose="020B0604020202020204" pitchFamily="34" charset="0"/>
                <a:cs typeface="Arial" panose="020B0604020202020204" pitchFamily="34" charset="0"/>
              </a:rPr>
              <a:t>Hernández González, M., Prieto Pérez, J. L. (2007). Historia de la Ciencia (vol. II). España: Fundación Canaria </a:t>
            </a:r>
            <a:r>
              <a:rPr lang="es-MX" sz="1800" dirty="0" err="1">
                <a:latin typeface="Arial" panose="020B0604020202020204" pitchFamily="34" charset="0"/>
                <a:cs typeface="Arial" panose="020B0604020202020204" pitchFamily="34" charset="0"/>
              </a:rPr>
              <a:t>Orotava</a:t>
            </a:r>
            <a:r>
              <a:rPr lang="es-MX" sz="1800" dirty="0">
                <a:latin typeface="Arial" panose="020B0604020202020204" pitchFamily="34" charset="0"/>
                <a:cs typeface="Arial" panose="020B0604020202020204" pitchFamily="34" charset="0"/>
              </a:rPr>
              <a:t> de Historia de la Ciencia.</a:t>
            </a:r>
          </a:p>
          <a:p>
            <a:pPr marL="45720" indent="0" algn="just">
              <a:buNone/>
            </a:pPr>
            <a:r>
              <a:rPr lang="es-MX" sz="1800" dirty="0">
                <a:latin typeface="Arial" panose="020B0604020202020204" pitchFamily="34" charset="0"/>
                <a:cs typeface="Arial" panose="020B0604020202020204" pitchFamily="34" charset="0"/>
              </a:rPr>
              <a:t>Hernández </a:t>
            </a:r>
            <a:r>
              <a:rPr lang="es-MX" sz="1800" dirty="0" err="1">
                <a:latin typeface="Arial" panose="020B0604020202020204" pitchFamily="34" charset="0"/>
                <a:cs typeface="Arial" panose="020B0604020202020204" pitchFamily="34" charset="0"/>
              </a:rPr>
              <a:t>Sampieri</a:t>
            </a:r>
            <a:r>
              <a:rPr lang="es-MX" sz="1800" dirty="0">
                <a:latin typeface="Arial" panose="020B0604020202020204" pitchFamily="34" charset="0"/>
                <a:cs typeface="Arial" panose="020B0604020202020204" pitchFamily="34" charset="0"/>
              </a:rPr>
              <a:t> R (2017) Metodología de la Investigación (6Ta. Ed) México: McGraw Hill.</a:t>
            </a:r>
          </a:p>
          <a:p>
            <a:pPr marL="45720" indent="0" algn="just">
              <a:buNone/>
            </a:pPr>
            <a:r>
              <a:rPr lang="es-MX" sz="1800" dirty="0">
                <a:latin typeface="Arial" panose="020B0604020202020204" pitchFamily="34" charset="0"/>
                <a:cs typeface="Arial" panose="020B0604020202020204" pitchFamily="34" charset="0"/>
              </a:rPr>
              <a:t>Méndez A. C. (2001) Metodología del diseño y desarrollo del proceso de investigación(</a:t>
            </a:r>
            <a:r>
              <a:rPr lang="es-MX" sz="1800" dirty="0" err="1">
                <a:latin typeface="Arial" panose="020B0604020202020204" pitchFamily="34" charset="0"/>
                <a:cs typeface="Arial" panose="020B0604020202020204" pitchFamily="34" charset="0"/>
              </a:rPr>
              <a:t>3ra</a:t>
            </a:r>
            <a:r>
              <a:rPr lang="es-MX" sz="1800" dirty="0">
                <a:latin typeface="Arial" panose="020B0604020202020204" pitchFamily="34" charset="0"/>
                <a:cs typeface="Arial" panose="020B0604020202020204" pitchFamily="34" charset="0"/>
              </a:rPr>
              <a:t>. Ed) México: McGraw Hill.</a:t>
            </a:r>
          </a:p>
          <a:p>
            <a:pPr marL="45720" indent="0" algn="just">
              <a:buNone/>
            </a:pPr>
            <a:r>
              <a:rPr lang="es-MX" sz="1800" dirty="0" err="1">
                <a:latin typeface="Arial" panose="020B0604020202020204" pitchFamily="34" charset="0"/>
                <a:cs typeface="Arial" panose="020B0604020202020204" pitchFamily="34" charset="0"/>
              </a:rPr>
              <a:t>Salkid</a:t>
            </a:r>
            <a:r>
              <a:rPr lang="es-MX" sz="1800" dirty="0">
                <a:latin typeface="Arial" panose="020B0604020202020204" pitchFamily="34" charset="0"/>
                <a:cs typeface="Arial" panose="020B0604020202020204" pitchFamily="34" charset="0"/>
              </a:rPr>
              <a:t> </a:t>
            </a:r>
            <a:r>
              <a:rPr lang="es-MX" sz="1800" dirty="0" err="1">
                <a:latin typeface="Arial" panose="020B0604020202020204" pitchFamily="34" charset="0"/>
                <a:cs typeface="Arial" panose="020B0604020202020204" pitchFamily="34" charset="0"/>
              </a:rPr>
              <a:t>NeilJ</a:t>
            </a:r>
            <a:r>
              <a:rPr lang="es-MX" sz="1800" dirty="0">
                <a:latin typeface="Arial" panose="020B0604020202020204" pitchFamily="34" charset="0"/>
                <a:cs typeface="Arial" panose="020B0604020202020204" pitchFamily="34" charset="0"/>
              </a:rPr>
              <a:t>. (2005) Métodos de Investigación México: </a:t>
            </a:r>
            <a:r>
              <a:rPr lang="es-MX" sz="1800" dirty="0" err="1">
                <a:latin typeface="Arial" panose="020B0604020202020204" pitchFamily="34" charset="0"/>
                <a:cs typeface="Arial" panose="020B0604020202020204" pitchFamily="34" charset="0"/>
              </a:rPr>
              <a:t>Prentice</a:t>
            </a:r>
            <a:r>
              <a:rPr lang="es-MX" sz="1800" dirty="0">
                <a:latin typeface="Arial" panose="020B0604020202020204" pitchFamily="34" charset="0"/>
                <a:cs typeface="Arial" panose="020B0604020202020204" pitchFamily="34" charset="0"/>
              </a:rPr>
              <a:t> Hall.</a:t>
            </a:r>
          </a:p>
          <a:p>
            <a:pPr marL="45720" indent="0" algn="just">
              <a:buNone/>
            </a:pPr>
            <a:r>
              <a:rPr lang="es-MX" sz="1800" dirty="0">
                <a:latin typeface="Arial" panose="020B0604020202020204" pitchFamily="34" charset="0"/>
                <a:cs typeface="Arial" panose="020B0604020202020204" pitchFamily="34" charset="0"/>
              </a:rPr>
              <a:t>Santa Cruz, F ( 2014) </a:t>
            </a:r>
            <a:r>
              <a:rPr lang="es-MX" sz="1800" b="0" i="0" u="none" strike="noStrike" dirty="0">
                <a:solidFill>
                  <a:srgbClr val="000000"/>
                </a:solidFill>
                <a:effectLst/>
                <a:latin typeface="inherit"/>
              </a:rPr>
              <a:t>La Gestión del Talento Humano y su Relación con el Desempeño Docente en Trujillo.UCV. Vol.6 No. 2, </a:t>
            </a:r>
            <a:r>
              <a:rPr lang="es-MX" sz="1800" b="0" i="0" strike="noStrike" dirty="0">
                <a:effectLst/>
                <a:latin typeface="inherit"/>
              </a:rPr>
              <a:t>págs. 99-105</a:t>
            </a:r>
            <a:endParaRPr lang="es-MX" sz="1800" dirty="0">
              <a:latin typeface="Arial" panose="020B0604020202020204" pitchFamily="34" charset="0"/>
              <a:cs typeface="Arial" panose="020B0604020202020204" pitchFamily="34" charset="0"/>
            </a:endParaRPr>
          </a:p>
          <a:p>
            <a:pPr marL="45720" indent="0" algn="just">
              <a:buNone/>
            </a:pPr>
            <a:r>
              <a:rPr lang="es-MX" sz="1800" dirty="0">
                <a:latin typeface="Arial" panose="020B0604020202020204" pitchFamily="34" charset="0"/>
                <a:cs typeface="Arial" panose="020B0604020202020204" pitchFamily="34" charset="0"/>
              </a:rPr>
              <a:t>Solís Plata,D.J. (2019) Como hacer un Perfil Proyecto de Investigación Científica,U.U: </a:t>
            </a:r>
            <a:r>
              <a:rPr lang="es-MX" sz="1800" dirty="0" err="1">
                <a:latin typeface="Arial" panose="020B0604020202020204" pitchFamily="34" charset="0"/>
                <a:cs typeface="Arial" panose="020B0604020202020204" pitchFamily="34" charset="0"/>
              </a:rPr>
              <a:t>Palibrio</a:t>
            </a:r>
            <a:endParaRPr lang="es-MX" sz="1800" dirty="0">
              <a:latin typeface="Arial" panose="020B0604020202020204" pitchFamily="34" charset="0"/>
              <a:cs typeface="Arial" panose="020B0604020202020204" pitchFamily="34" charset="0"/>
            </a:endParaRPr>
          </a:p>
          <a:p>
            <a:pPr marL="45720" indent="0" algn="just">
              <a:buNone/>
            </a:pPr>
            <a:endParaRPr lang="es-MX" sz="2000" dirty="0">
              <a:latin typeface="Arial" panose="020B0604020202020204" pitchFamily="34" charset="0"/>
              <a:cs typeface="Arial" panose="020B0604020202020204" pitchFamily="34" charset="0"/>
            </a:endParaRPr>
          </a:p>
          <a:p>
            <a:pPr marL="45720" indent="0" algn="just">
              <a:buNone/>
            </a:pPr>
            <a:endParaRPr lang="es-MX" sz="2000" dirty="0">
              <a:latin typeface="Arial" panose="020B0604020202020204" pitchFamily="34" charset="0"/>
              <a:cs typeface="Arial" panose="020B0604020202020204" pitchFamily="34" charset="0"/>
            </a:endParaRPr>
          </a:p>
          <a:p>
            <a:pPr marL="45720" indent="0" algn="just">
              <a:buNone/>
            </a:pPr>
            <a:endParaRPr lang="es-MX" sz="2800" dirty="0">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CCA04F64-A684-7BB6-2417-2207A29E5CEB}"/>
              </a:ext>
            </a:extLst>
          </p:cNvPr>
          <p:cNvPicPr>
            <a:picLocks noChangeAspect="1"/>
          </p:cNvPicPr>
          <p:nvPr/>
        </p:nvPicPr>
        <p:blipFill rotWithShape="1">
          <a:blip r:embed="rId2"/>
          <a:srcRect l="20397" r="28317" b="14556"/>
          <a:stretch/>
        </p:blipFill>
        <p:spPr>
          <a:xfrm>
            <a:off x="7665177" y="733048"/>
            <a:ext cx="3613814" cy="4418238"/>
          </a:xfrm>
          <a:prstGeom prst="rect">
            <a:avLst/>
          </a:prstGeom>
        </p:spPr>
      </p:pic>
      <p:sp>
        <p:nvSpPr>
          <p:cNvPr id="9" name="CuadroTexto 8">
            <a:extLst>
              <a:ext uri="{FF2B5EF4-FFF2-40B4-BE49-F238E27FC236}">
                <a16:creationId xmlns:a16="http://schemas.microsoft.com/office/drawing/2014/main" id="{9927C1F2-FF0B-6899-04AF-D38F0B29986E}"/>
              </a:ext>
            </a:extLst>
          </p:cNvPr>
          <p:cNvSpPr txBox="1"/>
          <p:nvPr/>
        </p:nvSpPr>
        <p:spPr>
          <a:xfrm>
            <a:off x="7492964" y="5207001"/>
            <a:ext cx="4473944" cy="923330"/>
          </a:xfrm>
          <a:prstGeom prst="rect">
            <a:avLst/>
          </a:prstGeom>
          <a:noFill/>
        </p:spPr>
        <p:txBody>
          <a:bodyPr wrap="square">
            <a:spAutoFit/>
          </a:bodyPr>
          <a:lstStyle/>
          <a:p>
            <a:r>
              <a:rPr lang="es-MX" sz="1800" dirty="0"/>
              <a:t>https://</a:t>
            </a:r>
            <a:r>
              <a:rPr lang="es-MX" sz="1800" dirty="0" err="1"/>
              <a:t>es.strephonsays.com</a:t>
            </a:r>
            <a:r>
              <a:rPr lang="es-MX" sz="1800" dirty="0"/>
              <a:t>/</a:t>
            </a:r>
            <a:r>
              <a:rPr lang="es-MX" sz="1800" dirty="0" err="1"/>
              <a:t>difference-between</a:t>
            </a:r>
            <a:r>
              <a:rPr lang="es-MX" sz="1800" dirty="0"/>
              <a:t>-</a:t>
            </a:r>
            <a:r>
              <a:rPr lang="es-MX" sz="1800" dirty="0" err="1"/>
              <a:t>annotated-bibliography</a:t>
            </a:r>
            <a:r>
              <a:rPr lang="es-MX" sz="1800" dirty="0"/>
              <a:t>-</a:t>
            </a:r>
            <a:r>
              <a:rPr lang="es-MX" sz="1800" dirty="0" err="1"/>
              <a:t>and-literature-review</a:t>
            </a:r>
            <a:endParaRPr lang="es-MX" dirty="0"/>
          </a:p>
        </p:txBody>
      </p:sp>
    </p:spTree>
    <p:extLst>
      <p:ext uri="{BB962C8B-B14F-4D97-AF65-F5344CB8AC3E}">
        <p14:creationId xmlns:p14="http://schemas.microsoft.com/office/powerpoint/2010/main" val="3230386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9D64D14-0613-4A8D-BB5E-A7BF4334D791}"/>
              </a:ext>
            </a:extLst>
          </p:cNvPr>
          <p:cNvSpPr>
            <a:spLocks noChangeArrowheads="1"/>
          </p:cNvSpPr>
          <p:nvPr/>
        </p:nvSpPr>
        <p:spPr bwMode="auto">
          <a:xfrm>
            <a:off x="7914881" y="2441815"/>
            <a:ext cx="10438076" cy="347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4" name="Marcador de contenido 3">
            <a:extLst>
              <a:ext uri="{FF2B5EF4-FFF2-40B4-BE49-F238E27FC236}">
                <a16:creationId xmlns:a16="http://schemas.microsoft.com/office/drawing/2014/main" id="{408C48EF-0F09-C70C-75AA-CAFCA7F9C04F}"/>
              </a:ext>
            </a:extLst>
          </p:cNvPr>
          <p:cNvSpPr>
            <a:spLocks noGrp="1"/>
          </p:cNvSpPr>
          <p:nvPr>
            <p:ph idx="1"/>
          </p:nvPr>
        </p:nvSpPr>
        <p:spPr>
          <a:xfrm>
            <a:off x="5323416" y="1183649"/>
            <a:ext cx="4349750" cy="4490702"/>
          </a:xfrm>
        </p:spPr>
        <p:txBody>
          <a:bodyPr>
            <a:normAutofit/>
          </a:bodyPr>
          <a:lstStyle/>
          <a:p>
            <a:pPr marL="45720" indent="0">
              <a:buNone/>
            </a:pPr>
            <a:endParaRPr lang="es-MX" sz="3200" dirty="0">
              <a:latin typeface="Arial" panose="020B0604020202020204" pitchFamily="34" charset="0"/>
              <a:cs typeface="Arial" panose="020B0604020202020204" pitchFamily="34" charset="0"/>
            </a:endParaRPr>
          </a:p>
          <a:p>
            <a:pPr marL="45720" indent="0">
              <a:buNone/>
            </a:pPr>
            <a:r>
              <a:rPr lang="es-MX" sz="3200" dirty="0">
                <a:latin typeface="Arial" panose="020B0604020202020204" pitchFamily="34" charset="0"/>
                <a:cs typeface="Arial" panose="020B0604020202020204" pitchFamily="34" charset="0"/>
              </a:rPr>
              <a:t>Entonces concluimos  que: </a:t>
            </a:r>
          </a:p>
          <a:p>
            <a:pPr marL="45720" indent="0">
              <a:buNone/>
            </a:pPr>
            <a:r>
              <a:rPr lang="es-MX" sz="3200" dirty="0">
                <a:latin typeface="Arial" panose="020B0604020202020204" pitchFamily="34" charset="0"/>
                <a:cs typeface="Arial" panose="020B0604020202020204" pitchFamily="34" charset="0"/>
              </a:rPr>
              <a:t>Brinda los argumentos o razones del ser de la Investigación.</a:t>
            </a:r>
          </a:p>
        </p:txBody>
      </p:sp>
      <p:pic>
        <p:nvPicPr>
          <p:cNvPr id="10" name="Imagen 9">
            <a:extLst>
              <a:ext uri="{FF2B5EF4-FFF2-40B4-BE49-F238E27FC236}">
                <a16:creationId xmlns:a16="http://schemas.microsoft.com/office/drawing/2014/main" id="{34EDA70C-7C39-3B1A-C9AD-244BB4F27915}"/>
              </a:ext>
            </a:extLst>
          </p:cNvPr>
          <p:cNvPicPr>
            <a:picLocks noChangeAspect="1"/>
          </p:cNvPicPr>
          <p:nvPr/>
        </p:nvPicPr>
        <p:blipFill>
          <a:blip r:embed="rId2"/>
          <a:stretch>
            <a:fillRect/>
          </a:stretch>
        </p:blipFill>
        <p:spPr>
          <a:xfrm>
            <a:off x="677334" y="465667"/>
            <a:ext cx="4042833" cy="4931833"/>
          </a:xfrm>
          <a:prstGeom prst="rect">
            <a:avLst/>
          </a:prstGeom>
        </p:spPr>
      </p:pic>
      <p:sp>
        <p:nvSpPr>
          <p:cNvPr id="12" name="CuadroTexto 11">
            <a:extLst>
              <a:ext uri="{FF2B5EF4-FFF2-40B4-BE49-F238E27FC236}">
                <a16:creationId xmlns:a16="http://schemas.microsoft.com/office/drawing/2014/main" id="{982644E8-D368-B7EB-3DE6-8441CE0E99DF}"/>
              </a:ext>
            </a:extLst>
          </p:cNvPr>
          <p:cNvSpPr txBox="1"/>
          <p:nvPr/>
        </p:nvSpPr>
        <p:spPr>
          <a:xfrm>
            <a:off x="724958" y="5418672"/>
            <a:ext cx="3434291" cy="253916"/>
          </a:xfrm>
          <a:prstGeom prst="rect">
            <a:avLst/>
          </a:prstGeom>
          <a:noFill/>
        </p:spPr>
        <p:txBody>
          <a:bodyPr wrap="square">
            <a:spAutoFit/>
          </a:bodyPr>
          <a:lstStyle/>
          <a:p>
            <a:r>
              <a:rPr lang="es-MX" sz="1050" dirty="0"/>
              <a:t>https://</a:t>
            </a:r>
            <a:r>
              <a:rPr lang="es-MX" sz="1050" dirty="0" err="1"/>
              <a:t>images.app.goo.gl</a:t>
            </a:r>
            <a:r>
              <a:rPr lang="es-MX" sz="1050" dirty="0"/>
              <a:t>/</a:t>
            </a:r>
            <a:r>
              <a:rPr lang="es-MX" sz="1050" dirty="0" err="1"/>
              <a:t>NJsxgDVLVJJpnTXf6</a:t>
            </a:r>
            <a:endParaRPr lang="es-MX" sz="1050" dirty="0"/>
          </a:p>
        </p:txBody>
      </p:sp>
    </p:spTree>
    <p:extLst>
      <p:ext uri="{BB962C8B-B14F-4D97-AF65-F5344CB8AC3E}">
        <p14:creationId xmlns:p14="http://schemas.microsoft.com/office/powerpoint/2010/main" val="3210733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Content Placeholder 18"/>
          <p:cNvSpPr>
            <a:spLocks noGrp="1"/>
          </p:cNvSpPr>
          <p:nvPr>
            <p:ph idx="1"/>
          </p:nvPr>
        </p:nvSpPr>
        <p:spPr>
          <a:xfrm>
            <a:off x="5651499" y="910167"/>
            <a:ext cx="5439834" cy="5736166"/>
          </a:xfrm>
        </p:spPr>
        <p:txBody>
          <a:bodyPr anchor="ctr">
            <a:noAutofit/>
          </a:bodyPr>
          <a:lstStyle/>
          <a:p>
            <a:pPr marL="45720" indent="0">
              <a:buNone/>
            </a:pPr>
            <a:r>
              <a:rPr lang="es-MX" sz="2800" dirty="0">
                <a:solidFill>
                  <a:schemeClr val="tx1"/>
                </a:solidFill>
                <a:latin typeface="Arial" panose="020B0604020202020204" pitchFamily="34" charset="0"/>
                <a:cs typeface="Arial" panose="020B0604020202020204" pitchFamily="34" charset="0"/>
              </a:rPr>
              <a:t>Te has puesto a reflexionar </a:t>
            </a:r>
            <a:r>
              <a:rPr lang="es-MX" sz="2800" dirty="0">
                <a:latin typeface="Arial" panose="020B0604020202020204" pitchFamily="34" charset="0"/>
                <a:cs typeface="Arial" panose="020B0604020202020204" pitchFamily="34" charset="0"/>
              </a:rPr>
              <a:t>que </a:t>
            </a:r>
            <a:r>
              <a:rPr lang="es-MX" sz="2800" dirty="0">
                <a:solidFill>
                  <a:schemeClr val="tx1"/>
                </a:solidFill>
                <a:latin typeface="Arial" panose="020B0604020202020204" pitchFamily="34" charset="0"/>
                <a:cs typeface="Arial" panose="020B0604020202020204" pitchFamily="34" charset="0"/>
              </a:rPr>
              <a:t> </a:t>
            </a:r>
            <a:r>
              <a:rPr lang="es-MX" sz="2800" b="1" dirty="0">
                <a:latin typeface="Arial" panose="020B0604020202020204" pitchFamily="34" charset="0"/>
                <a:cs typeface="Arial" panose="020B0604020202020204" pitchFamily="34" charset="0"/>
              </a:rPr>
              <a:t>Justificas tus acciones </a:t>
            </a:r>
            <a:r>
              <a:rPr lang="es-MX" sz="2800" dirty="0">
                <a:solidFill>
                  <a:schemeClr val="tx1"/>
                </a:solidFill>
                <a:latin typeface="Arial" panose="020B0604020202020204" pitchFamily="34" charset="0"/>
                <a:cs typeface="Arial" panose="020B0604020202020204" pitchFamily="34" charset="0"/>
              </a:rPr>
              <a:t>en diferentes aspectos de tu vida por ejemplo: </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Salir al cine con los amigos</a:t>
            </a:r>
          </a:p>
          <a:p>
            <a:pPr>
              <a:buFont typeface="Arial" panose="020B0604020202020204" pitchFamily="34" charset="0"/>
              <a:buChar char="•"/>
            </a:pPr>
            <a:r>
              <a:rPr lang="es-MX" sz="2800" dirty="0">
                <a:solidFill>
                  <a:schemeClr val="tx1"/>
                </a:solidFill>
                <a:latin typeface="Arial" panose="020B0604020202020204" pitchFamily="34" charset="0"/>
                <a:cs typeface="Arial" panose="020B0604020202020204" pitchFamily="34" charset="0"/>
              </a:rPr>
              <a:t>Jugar videojuegos hasta tarde</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Entregar una tarea Tarde</a:t>
            </a:r>
          </a:p>
          <a:p>
            <a:pPr>
              <a:buFont typeface="Arial" panose="020B0604020202020204" pitchFamily="34" charset="0"/>
              <a:buChar char="•"/>
            </a:pPr>
            <a:r>
              <a:rPr lang="es-MX" sz="2800" dirty="0">
                <a:solidFill>
                  <a:schemeClr val="tx1"/>
                </a:solidFill>
                <a:latin typeface="Arial" panose="020B0604020202020204" pitchFamily="34" charset="0"/>
                <a:cs typeface="Arial" panose="020B0604020202020204" pitchFamily="34" charset="0"/>
              </a:rPr>
              <a:t>Ayudar en casa</a:t>
            </a:r>
            <a:endParaRPr lang="es-MX" sz="2800" dirty="0">
              <a:latin typeface="Arial" panose="020B0604020202020204" pitchFamily="34" charset="0"/>
              <a:cs typeface="Arial" panose="020B0604020202020204" pitchFamily="34" charset="0"/>
            </a:endParaRPr>
          </a:p>
          <a:p>
            <a:pPr marL="45720" indent="0">
              <a:buNone/>
            </a:pPr>
            <a:r>
              <a:rPr lang="es-MX" sz="2800" dirty="0">
                <a:latin typeface="Arial" panose="020B0604020202020204" pitchFamily="34" charset="0"/>
                <a:cs typeface="Arial" panose="020B0604020202020204" pitchFamily="34" charset="0"/>
              </a:rPr>
              <a:t>¿ Hará dime </a:t>
            </a:r>
            <a:r>
              <a:rPr lang="es-MX" sz="2800" dirty="0">
                <a:solidFill>
                  <a:schemeClr val="tx1"/>
                </a:solidFill>
                <a:latin typeface="Arial" panose="020B0604020202020204" pitchFamily="34" charset="0"/>
                <a:cs typeface="Arial" panose="020B0604020202020204" pitchFamily="34" charset="0"/>
              </a:rPr>
              <a:t> porqué harías las actividades anteriores?</a:t>
            </a:r>
          </a:p>
        </p:txBody>
      </p:sp>
      <p:pic>
        <p:nvPicPr>
          <p:cNvPr id="3" name="Imagen 2">
            <a:extLst>
              <a:ext uri="{FF2B5EF4-FFF2-40B4-BE49-F238E27FC236}">
                <a16:creationId xmlns:a16="http://schemas.microsoft.com/office/drawing/2014/main" id="{52ECBE5A-F03E-4215-880D-EBC7F9DE9BCD}"/>
              </a:ext>
            </a:extLst>
          </p:cNvPr>
          <p:cNvPicPr>
            <a:picLocks noChangeAspect="1"/>
          </p:cNvPicPr>
          <p:nvPr/>
        </p:nvPicPr>
        <p:blipFill>
          <a:blip r:embed="rId2"/>
          <a:stretch>
            <a:fillRect/>
          </a:stretch>
        </p:blipFill>
        <p:spPr>
          <a:xfrm>
            <a:off x="656161" y="976700"/>
            <a:ext cx="3586001" cy="4904599"/>
          </a:xfrm>
          <a:prstGeom prst="rect">
            <a:avLst/>
          </a:prstGeom>
        </p:spPr>
      </p:pic>
      <p:sp>
        <p:nvSpPr>
          <p:cNvPr id="5" name="CuadroTexto 4">
            <a:extLst>
              <a:ext uri="{FF2B5EF4-FFF2-40B4-BE49-F238E27FC236}">
                <a16:creationId xmlns:a16="http://schemas.microsoft.com/office/drawing/2014/main" id="{11F19BED-EBE9-4F60-BC96-CB12F412D390}"/>
              </a:ext>
            </a:extLst>
          </p:cNvPr>
          <p:cNvSpPr txBox="1"/>
          <p:nvPr/>
        </p:nvSpPr>
        <p:spPr>
          <a:xfrm>
            <a:off x="529160" y="5881299"/>
            <a:ext cx="4498258" cy="415498"/>
          </a:xfrm>
          <a:prstGeom prst="rect">
            <a:avLst/>
          </a:prstGeom>
          <a:noFill/>
        </p:spPr>
        <p:txBody>
          <a:bodyPr wrap="square">
            <a:spAutoFit/>
          </a:bodyPr>
          <a:lstStyle/>
          <a:p>
            <a:r>
              <a:rPr lang="es-MX" sz="1050" dirty="0"/>
              <a:t>https://www.efisioterapia.net/cursos/32493-entrenando-razonamiento-clinico-fisioterapia-neuromusculoesqueletica</a:t>
            </a:r>
          </a:p>
        </p:txBody>
      </p:sp>
    </p:spTree>
    <p:extLst>
      <p:ext uri="{BB962C8B-B14F-4D97-AF65-F5344CB8AC3E}">
        <p14:creationId xmlns:p14="http://schemas.microsoft.com/office/powerpoint/2010/main" val="3645849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9D64D14-0613-4A8D-BB5E-A7BF4334D791}"/>
              </a:ext>
            </a:extLst>
          </p:cNvPr>
          <p:cNvSpPr>
            <a:spLocks noChangeArrowheads="1"/>
          </p:cNvSpPr>
          <p:nvPr/>
        </p:nvSpPr>
        <p:spPr bwMode="auto">
          <a:xfrm>
            <a:off x="7914881" y="2441815"/>
            <a:ext cx="10438076" cy="347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4" name="Marcador de contenido 3">
            <a:extLst>
              <a:ext uri="{FF2B5EF4-FFF2-40B4-BE49-F238E27FC236}">
                <a16:creationId xmlns:a16="http://schemas.microsoft.com/office/drawing/2014/main" id="{408C48EF-0F09-C70C-75AA-CAFCA7F9C04F}"/>
              </a:ext>
            </a:extLst>
          </p:cNvPr>
          <p:cNvSpPr>
            <a:spLocks noGrp="1"/>
          </p:cNvSpPr>
          <p:nvPr>
            <p:ph idx="1"/>
          </p:nvPr>
        </p:nvSpPr>
        <p:spPr>
          <a:xfrm>
            <a:off x="1239265" y="1253671"/>
            <a:ext cx="4370917" cy="4958517"/>
          </a:xfrm>
        </p:spPr>
        <p:txBody>
          <a:bodyPr>
            <a:noAutofit/>
          </a:bodyPr>
          <a:lstStyle/>
          <a:p>
            <a:pPr marL="45720" indent="0">
              <a:buNone/>
            </a:pPr>
            <a:r>
              <a:rPr lang="es-MX" sz="2800" dirty="0">
                <a:latin typeface="Arial" panose="020B0604020202020204" pitchFamily="34" charset="0"/>
                <a:cs typeface="Arial" panose="020B0604020202020204" pitchFamily="34" charset="0"/>
              </a:rPr>
              <a:t>¿Entonces que podemos decir ?</a:t>
            </a:r>
          </a:p>
          <a:p>
            <a:pPr marL="45720" indent="0" algn="just">
              <a:buNone/>
            </a:pPr>
            <a:r>
              <a:rPr lang="es-MX" sz="2800" dirty="0">
                <a:latin typeface="Arial" panose="020B0604020202020204" pitchFamily="34" charset="0"/>
                <a:cs typeface="Arial" panose="020B0604020202020204" pitchFamily="34" charset="0"/>
              </a:rPr>
              <a:t>Que la </a:t>
            </a:r>
            <a:r>
              <a:rPr lang="es-MX" sz="2800" dirty="0">
                <a:solidFill>
                  <a:srgbClr val="222222"/>
                </a:solidFill>
                <a:latin typeface="Arial" panose="020B0604020202020204" pitchFamily="34" charset="0"/>
                <a:cs typeface="Arial" panose="020B0604020202020204" pitchFamily="34" charset="0"/>
              </a:rPr>
              <a:t>l</a:t>
            </a:r>
            <a:r>
              <a:rPr lang="es-MX" sz="2800" b="0" i="0" u="none" strike="noStrike" dirty="0">
                <a:solidFill>
                  <a:srgbClr val="222222"/>
                </a:solidFill>
                <a:effectLst/>
                <a:latin typeface="Arial" panose="020B0604020202020204" pitchFamily="34" charset="0"/>
                <a:cs typeface="Arial" panose="020B0604020202020204" pitchFamily="34" charset="0"/>
              </a:rPr>
              <a:t>a justificación es un elemento del quehacer cotidiano del ser humano, son los argumentos o las razones que se utilizan para demostrar algo.</a:t>
            </a:r>
            <a:endParaRPr lang="es-MX" sz="2800" dirty="0">
              <a:latin typeface="Arial" panose="020B0604020202020204" pitchFamily="34" charset="0"/>
              <a:cs typeface="Arial" panose="020B0604020202020204" pitchFamily="34" charset="0"/>
            </a:endParaRPr>
          </a:p>
        </p:txBody>
      </p:sp>
      <p:pic>
        <p:nvPicPr>
          <p:cNvPr id="12" name="Imagen 11">
            <a:extLst>
              <a:ext uri="{FF2B5EF4-FFF2-40B4-BE49-F238E27FC236}">
                <a16:creationId xmlns:a16="http://schemas.microsoft.com/office/drawing/2014/main" id="{7AFFB12A-F825-9F08-F216-D2B2A529806F}"/>
              </a:ext>
            </a:extLst>
          </p:cNvPr>
          <p:cNvPicPr>
            <a:picLocks noChangeAspect="1"/>
          </p:cNvPicPr>
          <p:nvPr/>
        </p:nvPicPr>
        <p:blipFill>
          <a:blip r:embed="rId2"/>
          <a:stretch>
            <a:fillRect/>
          </a:stretch>
        </p:blipFill>
        <p:spPr>
          <a:xfrm>
            <a:off x="6581820" y="783167"/>
            <a:ext cx="4432300" cy="5238750"/>
          </a:xfrm>
          <a:prstGeom prst="rect">
            <a:avLst/>
          </a:prstGeom>
        </p:spPr>
      </p:pic>
      <p:sp>
        <p:nvSpPr>
          <p:cNvPr id="14" name="CuadroTexto 13">
            <a:extLst>
              <a:ext uri="{FF2B5EF4-FFF2-40B4-BE49-F238E27FC236}">
                <a16:creationId xmlns:a16="http://schemas.microsoft.com/office/drawing/2014/main" id="{1D5BE407-9989-6BA6-C06D-01704E24D3ED}"/>
              </a:ext>
            </a:extLst>
          </p:cNvPr>
          <p:cNvSpPr txBox="1"/>
          <p:nvPr/>
        </p:nvSpPr>
        <p:spPr>
          <a:xfrm>
            <a:off x="6581820" y="6027522"/>
            <a:ext cx="9175750" cy="253916"/>
          </a:xfrm>
          <a:prstGeom prst="rect">
            <a:avLst/>
          </a:prstGeom>
          <a:noFill/>
        </p:spPr>
        <p:txBody>
          <a:bodyPr wrap="square">
            <a:spAutoFit/>
          </a:bodyPr>
          <a:lstStyle/>
          <a:p>
            <a:r>
              <a:rPr lang="es-MX" sz="1050" dirty="0"/>
              <a:t>https://</a:t>
            </a:r>
            <a:r>
              <a:rPr lang="es-MX" sz="1050" dirty="0" err="1"/>
              <a:t>images.app.goo.gl</a:t>
            </a:r>
            <a:r>
              <a:rPr lang="es-MX" sz="1050" dirty="0"/>
              <a:t>/</a:t>
            </a:r>
            <a:r>
              <a:rPr lang="es-MX" sz="1050" dirty="0" err="1"/>
              <a:t>FSSrbwMgxhGRrffn9</a:t>
            </a:r>
            <a:endParaRPr lang="es-MX" sz="1050" dirty="0"/>
          </a:p>
        </p:txBody>
      </p:sp>
    </p:spTree>
    <p:extLst>
      <p:ext uri="{BB962C8B-B14F-4D97-AF65-F5344CB8AC3E}">
        <p14:creationId xmlns:p14="http://schemas.microsoft.com/office/powerpoint/2010/main" val="2607555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408C48EF-0F09-C70C-75AA-CAFCA7F9C04F}"/>
              </a:ext>
            </a:extLst>
          </p:cNvPr>
          <p:cNvSpPr>
            <a:spLocks noGrp="1"/>
          </p:cNvSpPr>
          <p:nvPr>
            <p:ph idx="1"/>
          </p:nvPr>
        </p:nvSpPr>
        <p:spPr>
          <a:xfrm>
            <a:off x="6995583" y="1312333"/>
            <a:ext cx="4349750" cy="4490702"/>
          </a:xfrm>
        </p:spPr>
        <p:txBody>
          <a:bodyPr>
            <a:normAutofit lnSpcReduction="10000"/>
          </a:bodyPr>
          <a:lstStyle/>
          <a:p>
            <a:pPr marL="45720" indent="0" algn="just">
              <a:buNone/>
            </a:pPr>
            <a:endParaRPr lang="es-MX" sz="2800" dirty="0">
              <a:latin typeface="Arial" panose="020B0604020202020204" pitchFamily="34" charset="0"/>
              <a:cs typeface="Arial" panose="020B0604020202020204" pitchFamily="34" charset="0"/>
            </a:endParaRPr>
          </a:p>
          <a:p>
            <a:pPr marL="45720" indent="0" algn="just">
              <a:buNone/>
            </a:pPr>
            <a:r>
              <a:rPr lang="es-MX" sz="2800" dirty="0">
                <a:latin typeface="Arial" panose="020B0604020202020204" pitchFamily="34" charset="0"/>
                <a:cs typeface="Arial" panose="020B0604020202020204" pitchFamily="34" charset="0"/>
              </a:rPr>
              <a:t>Una vez seleccionado el tema de investigación la formulación de la situación problemática y definir el problema de investigación se tomarán en cuenta sus límites e indudablemente se debe de establecer la justificación de la investigación científica</a:t>
            </a:r>
          </a:p>
        </p:txBody>
      </p:sp>
      <p:pic>
        <p:nvPicPr>
          <p:cNvPr id="7" name="Imagen 7">
            <a:extLst>
              <a:ext uri="{FF2B5EF4-FFF2-40B4-BE49-F238E27FC236}">
                <a16:creationId xmlns:a16="http://schemas.microsoft.com/office/drawing/2014/main" id="{A9235433-8661-55D3-3622-9E91EC48D425}"/>
              </a:ext>
            </a:extLst>
          </p:cNvPr>
          <p:cNvPicPr>
            <a:picLocks noChangeAspect="1"/>
          </p:cNvPicPr>
          <p:nvPr/>
        </p:nvPicPr>
        <p:blipFill rotWithShape="1">
          <a:blip r:embed="rId2"/>
          <a:srcRect l="23138" t="20590" r="18128" b="23340"/>
          <a:stretch/>
        </p:blipFill>
        <p:spPr>
          <a:xfrm>
            <a:off x="233563" y="510920"/>
            <a:ext cx="5196783" cy="6101839"/>
          </a:xfrm>
          <a:prstGeom prst="rect">
            <a:avLst/>
          </a:prstGeom>
        </p:spPr>
      </p:pic>
      <p:sp>
        <p:nvSpPr>
          <p:cNvPr id="9" name="CuadroTexto 8">
            <a:extLst>
              <a:ext uri="{FF2B5EF4-FFF2-40B4-BE49-F238E27FC236}">
                <a16:creationId xmlns:a16="http://schemas.microsoft.com/office/drawing/2014/main" id="{2491E2A6-4283-69F1-3BFF-E2E490298DCC}"/>
              </a:ext>
            </a:extLst>
          </p:cNvPr>
          <p:cNvSpPr txBox="1"/>
          <p:nvPr/>
        </p:nvSpPr>
        <p:spPr>
          <a:xfrm>
            <a:off x="521867" y="6347080"/>
            <a:ext cx="6094540" cy="253916"/>
          </a:xfrm>
          <a:prstGeom prst="rect">
            <a:avLst/>
          </a:prstGeom>
          <a:noFill/>
        </p:spPr>
        <p:txBody>
          <a:bodyPr wrap="square">
            <a:spAutoFit/>
          </a:bodyPr>
          <a:lstStyle/>
          <a:p>
            <a:r>
              <a:rPr lang="es-MX" sz="1050" dirty="0">
                <a:latin typeface="Arial" panose="020B0604020202020204" pitchFamily="34" charset="0"/>
                <a:cs typeface="Arial" panose="020B0604020202020204" pitchFamily="34" charset="0"/>
              </a:rPr>
              <a:t>https://</a:t>
            </a:r>
            <a:r>
              <a:rPr lang="es-MX" sz="1050" dirty="0" err="1">
                <a:latin typeface="Arial" panose="020B0604020202020204" pitchFamily="34" charset="0"/>
                <a:cs typeface="Arial" panose="020B0604020202020204" pitchFamily="34" charset="0"/>
              </a:rPr>
              <a:t>images.app.goo.gl</a:t>
            </a:r>
            <a:r>
              <a:rPr lang="es-MX" sz="1050" dirty="0">
                <a:latin typeface="Arial" panose="020B0604020202020204" pitchFamily="34" charset="0"/>
                <a:cs typeface="Arial" panose="020B0604020202020204" pitchFamily="34" charset="0"/>
              </a:rPr>
              <a:t>/</a:t>
            </a:r>
            <a:r>
              <a:rPr lang="es-MX" sz="1050" dirty="0" err="1">
                <a:latin typeface="Arial" panose="020B0604020202020204" pitchFamily="34" charset="0"/>
                <a:cs typeface="Arial" panose="020B0604020202020204" pitchFamily="34" charset="0"/>
              </a:rPr>
              <a:t>FhSJ5R5824GgqpXd6</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6411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DD9B2-1BD7-4D31-BCD9-302CCB70BFA2}"/>
              </a:ext>
            </a:extLst>
          </p:cNvPr>
          <p:cNvSpPr>
            <a:spLocks noGrp="1"/>
          </p:cNvSpPr>
          <p:nvPr>
            <p:ph type="title"/>
          </p:nvPr>
        </p:nvSpPr>
        <p:spPr>
          <a:xfrm>
            <a:off x="4648404" y="609600"/>
            <a:ext cx="6822744" cy="1356360"/>
          </a:xfrm>
        </p:spPr>
        <p:txBody>
          <a:bodyPr>
            <a:normAutofit/>
          </a:bodyPr>
          <a:lstStyle/>
          <a:p>
            <a:r>
              <a:rPr lang="es-MX" sz="2800" dirty="0">
                <a:latin typeface="Arial" panose="020B0604020202020204" pitchFamily="34" charset="0"/>
                <a:cs typeface="Arial" panose="020B0604020202020204" pitchFamily="34" charset="0"/>
              </a:rPr>
              <a:t>Reflexión</a:t>
            </a:r>
          </a:p>
        </p:txBody>
      </p:sp>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4938501" y="2178600"/>
            <a:ext cx="6242549" cy="2394965"/>
          </a:xfrm>
        </p:spPr>
        <p:txBody>
          <a:bodyPr>
            <a:noAutofit/>
          </a:bodyPr>
          <a:lstStyle/>
          <a:p>
            <a:pPr algn="just"/>
            <a:r>
              <a:rPr lang="es-MX" sz="2800" dirty="0">
                <a:latin typeface="Arial" panose="020B0604020202020204" pitchFamily="34" charset="0"/>
                <a:cs typeface="Arial" panose="020B0604020202020204" pitchFamily="34" charset="0"/>
              </a:rPr>
              <a:t>¿Porqué es necesario hacer la Investigación?.</a:t>
            </a:r>
          </a:p>
          <a:p>
            <a:pPr algn="just"/>
            <a:r>
              <a:rPr lang="es-MX" sz="2800" dirty="0">
                <a:latin typeface="Arial" panose="020B0604020202020204" pitchFamily="34" charset="0"/>
                <a:cs typeface="Arial" panose="020B0604020202020204" pitchFamily="34" charset="0"/>
              </a:rPr>
              <a:t>¿Es Importante  llevarla a cabo? </a:t>
            </a:r>
          </a:p>
          <a:p>
            <a:pPr algn="just"/>
            <a:r>
              <a:rPr lang="es-MX" sz="2800" dirty="0">
                <a:latin typeface="Arial" panose="020B0604020202020204" pitchFamily="34" charset="0"/>
                <a:cs typeface="Arial" panose="020B0604020202020204" pitchFamily="34" charset="0"/>
              </a:rPr>
              <a:t>¿Es trascendental resolver el problema de investigación?</a:t>
            </a:r>
          </a:p>
        </p:txBody>
      </p:sp>
      <p:pic>
        <p:nvPicPr>
          <p:cNvPr id="7" name="Imagen 6">
            <a:extLst>
              <a:ext uri="{FF2B5EF4-FFF2-40B4-BE49-F238E27FC236}">
                <a16:creationId xmlns:a16="http://schemas.microsoft.com/office/drawing/2014/main" id="{51BEF75D-40EA-51D7-D640-4BA1B646282A}"/>
              </a:ext>
            </a:extLst>
          </p:cNvPr>
          <p:cNvPicPr>
            <a:picLocks noChangeAspect="1"/>
          </p:cNvPicPr>
          <p:nvPr/>
        </p:nvPicPr>
        <p:blipFill>
          <a:blip r:embed="rId2"/>
          <a:stretch>
            <a:fillRect/>
          </a:stretch>
        </p:blipFill>
        <p:spPr>
          <a:xfrm>
            <a:off x="505385" y="1731859"/>
            <a:ext cx="4143019" cy="3993724"/>
          </a:xfrm>
          <a:prstGeom prst="rect">
            <a:avLst/>
          </a:prstGeom>
        </p:spPr>
      </p:pic>
      <p:sp>
        <p:nvSpPr>
          <p:cNvPr id="9" name="CuadroTexto 8">
            <a:extLst>
              <a:ext uri="{FF2B5EF4-FFF2-40B4-BE49-F238E27FC236}">
                <a16:creationId xmlns:a16="http://schemas.microsoft.com/office/drawing/2014/main" id="{EDAC8DCE-A823-DC49-EA8F-F89276A85194}"/>
              </a:ext>
            </a:extLst>
          </p:cNvPr>
          <p:cNvSpPr txBox="1"/>
          <p:nvPr/>
        </p:nvSpPr>
        <p:spPr>
          <a:xfrm>
            <a:off x="505385" y="6004263"/>
            <a:ext cx="4143019" cy="307777"/>
          </a:xfrm>
          <a:prstGeom prst="rect">
            <a:avLst/>
          </a:prstGeom>
          <a:noFill/>
        </p:spPr>
        <p:txBody>
          <a:bodyPr wrap="square">
            <a:spAutoFit/>
          </a:bodyPr>
          <a:lstStyle/>
          <a:p>
            <a:r>
              <a:rPr lang="es-MX" sz="1400" dirty="0"/>
              <a:t>https://</a:t>
            </a:r>
            <a:r>
              <a:rPr lang="es-MX" sz="1400" dirty="0" err="1"/>
              <a:t>images.app.goo.gl</a:t>
            </a:r>
            <a:r>
              <a:rPr lang="es-MX" sz="1400" dirty="0"/>
              <a:t>/</a:t>
            </a:r>
            <a:r>
              <a:rPr lang="es-MX" sz="1400" dirty="0" err="1"/>
              <a:t>sKrvo9C2vwLvMqYr7</a:t>
            </a:r>
            <a:endParaRPr lang="es-MX" sz="1400" dirty="0"/>
          </a:p>
        </p:txBody>
      </p:sp>
    </p:spTree>
    <p:extLst>
      <p:ext uri="{BB962C8B-B14F-4D97-AF65-F5344CB8AC3E}">
        <p14:creationId xmlns:p14="http://schemas.microsoft.com/office/powerpoint/2010/main" val="1636518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DAA902E-FC8E-4B68-BC09-C1B2D71ED51F}"/>
              </a:ext>
            </a:extLst>
          </p:cNvPr>
          <p:cNvSpPr>
            <a:spLocks noGrp="1"/>
          </p:cNvSpPr>
          <p:nvPr>
            <p:ph idx="1"/>
          </p:nvPr>
        </p:nvSpPr>
        <p:spPr>
          <a:xfrm>
            <a:off x="4500170" y="2536722"/>
            <a:ext cx="6970978" cy="4467519"/>
          </a:xfrm>
        </p:spPr>
        <p:txBody>
          <a:bodyPr>
            <a:noAutofit/>
          </a:bodyPr>
          <a:lstStyle/>
          <a:p>
            <a:pPr algn="just"/>
            <a:r>
              <a:rPr lang="es-MX" sz="2800" b="0" i="0" u="none" strike="noStrike" baseline="0" dirty="0">
                <a:latin typeface="AGaramondPro-Regular"/>
              </a:rPr>
              <a:t> </a:t>
            </a:r>
            <a:r>
              <a:rPr lang="es-MX" sz="3200" b="0" i="0" u="none" strike="noStrike" dirty="0">
                <a:solidFill>
                  <a:srgbClr val="000000"/>
                </a:solidFill>
                <a:effectLst/>
                <a:latin typeface="Arial" panose="020B0604020202020204" pitchFamily="34" charset="0"/>
                <a:cs typeface="Arial" panose="020B0604020202020204" pitchFamily="34" charset="0"/>
              </a:rPr>
              <a:t>¿Qué tan conveniente es la investigación?, esto es, ¿para qué sirve?  ( </a:t>
            </a:r>
            <a:r>
              <a:rPr lang="es-MX" sz="3200" b="0" i="0" u="none" strike="noStrike" dirty="0" err="1">
                <a:solidFill>
                  <a:srgbClr val="000000"/>
                </a:solidFill>
                <a:effectLst/>
                <a:latin typeface="Arial" panose="020B0604020202020204" pitchFamily="34" charset="0"/>
                <a:cs typeface="Arial" panose="020B0604020202020204" pitchFamily="34" charset="0"/>
              </a:rPr>
              <a:t>Sampieri</a:t>
            </a:r>
            <a:r>
              <a:rPr lang="es-MX" sz="3200" b="0" i="0" u="none" strike="noStrike" dirty="0">
                <a:solidFill>
                  <a:srgbClr val="000000"/>
                </a:solidFill>
                <a:effectLst/>
                <a:latin typeface="Arial" panose="020B0604020202020204" pitchFamily="34" charset="0"/>
                <a:cs typeface="Arial" panose="020B0604020202020204" pitchFamily="34" charset="0"/>
              </a:rPr>
              <a:t>, 2017)</a:t>
            </a:r>
            <a:endParaRPr lang="es-MX" sz="3200" dirty="0">
              <a:latin typeface="Arial" panose="020B0604020202020204" pitchFamily="34" charset="0"/>
              <a:cs typeface="Arial" panose="020B0604020202020204" pitchFamily="34" charset="0"/>
            </a:endParaRPr>
          </a:p>
        </p:txBody>
      </p:sp>
      <p:pic>
        <p:nvPicPr>
          <p:cNvPr id="12" name="Imagen 11">
            <a:extLst>
              <a:ext uri="{FF2B5EF4-FFF2-40B4-BE49-F238E27FC236}">
                <a16:creationId xmlns:a16="http://schemas.microsoft.com/office/drawing/2014/main" id="{FA97344A-026F-A4BB-1FBB-9F2322B6BDCB}"/>
              </a:ext>
            </a:extLst>
          </p:cNvPr>
          <p:cNvPicPr>
            <a:picLocks noChangeAspect="1"/>
          </p:cNvPicPr>
          <p:nvPr/>
        </p:nvPicPr>
        <p:blipFill>
          <a:blip r:embed="rId2"/>
          <a:stretch>
            <a:fillRect/>
          </a:stretch>
        </p:blipFill>
        <p:spPr>
          <a:xfrm>
            <a:off x="309472" y="218967"/>
            <a:ext cx="3237770" cy="6393792"/>
          </a:xfrm>
          <a:prstGeom prst="rect">
            <a:avLst/>
          </a:prstGeom>
        </p:spPr>
      </p:pic>
      <p:sp>
        <p:nvSpPr>
          <p:cNvPr id="14" name="CuadroTexto 13">
            <a:extLst>
              <a:ext uri="{FF2B5EF4-FFF2-40B4-BE49-F238E27FC236}">
                <a16:creationId xmlns:a16="http://schemas.microsoft.com/office/drawing/2014/main" id="{C10BBCE4-7278-792E-CBD4-981694530FE5}"/>
              </a:ext>
            </a:extLst>
          </p:cNvPr>
          <p:cNvSpPr txBox="1"/>
          <p:nvPr/>
        </p:nvSpPr>
        <p:spPr>
          <a:xfrm>
            <a:off x="309472" y="6358843"/>
            <a:ext cx="3836275" cy="253916"/>
          </a:xfrm>
          <a:prstGeom prst="rect">
            <a:avLst/>
          </a:prstGeom>
          <a:noFill/>
        </p:spPr>
        <p:txBody>
          <a:bodyPr wrap="square">
            <a:spAutoFit/>
          </a:bodyPr>
          <a:lstStyle/>
          <a:p>
            <a:r>
              <a:rPr lang="es-MX" sz="1050" dirty="0">
                <a:latin typeface="Arial" panose="020B0604020202020204" pitchFamily="34" charset="0"/>
                <a:cs typeface="Arial" panose="020B0604020202020204" pitchFamily="34" charset="0"/>
              </a:rPr>
              <a:t>https://</a:t>
            </a:r>
            <a:r>
              <a:rPr lang="es-MX" sz="1050" dirty="0" err="1">
                <a:latin typeface="Arial" panose="020B0604020202020204" pitchFamily="34" charset="0"/>
                <a:cs typeface="Arial" panose="020B0604020202020204" pitchFamily="34" charset="0"/>
              </a:rPr>
              <a:t>images.app.goo.gl</a:t>
            </a:r>
            <a:r>
              <a:rPr lang="es-MX" sz="1050" dirty="0">
                <a:latin typeface="Arial" panose="020B0604020202020204" pitchFamily="34" charset="0"/>
                <a:cs typeface="Arial" panose="020B0604020202020204" pitchFamily="34" charset="0"/>
              </a:rPr>
              <a:t>/</a:t>
            </a:r>
            <a:r>
              <a:rPr lang="es-MX" sz="1050" dirty="0" err="1">
                <a:latin typeface="Arial" panose="020B0604020202020204" pitchFamily="34" charset="0"/>
                <a:cs typeface="Arial" panose="020B0604020202020204" pitchFamily="34" charset="0"/>
              </a:rPr>
              <a:t>YyWBUGseeTUQMxAc8</a:t>
            </a:r>
            <a:endParaRPr lang="es-MX"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0629784"/>
      </p:ext>
    </p:extLst>
  </p:cSld>
  <p:clrMapOvr>
    <a:masterClrMapping/>
  </p:clrMapOvr>
</p:sld>
</file>

<file path=ppt/theme/theme1.xml><?xml version="1.0" encoding="utf-8"?>
<a:theme xmlns:a="http://schemas.openxmlformats.org/drawingml/2006/main" name="Base">
  <a:themeElements>
    <a:clrScheme name="Base">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6253D857-4181-4777-8893-6E45A690F9F7}">
  <ds:schemaRefs>
    <ds:schemaRef ds:uri="http://schemas.microsoft.com/office/2006/metadata/contentType"/>
    <ds:schemaRef ds:uri="http://schemas.microsoft.com/office/2006/metadata/properties/metaAttributes"/>
    <ds:schemaRef ds:uri="http://www.w3.org/2000/xmlns/"/>
    <ds:schemaRef ds:uri="http://www.w3.org/2001/XMLSchema"/>
    <ds:schemaRef ds:uri="a4f35948-e619-41b3-aa29-22878b09cfd2"/>
    <ds:schemaRef ds:uri="40262f94-9f35-4ac3-9a90-690165a166b7"/>
  </ds:schemaRefs>
</ds:datastoreItem>
</file>

<file path=customXml/itemProps2.xml><?xml version="1.0" encoding="utf-8"?>
<ds:datastoreItem xmlns:ds="http://schemas.openxmlformats.org/officeDocument/2006/customXml" ds:itemID="{B024FD56-CE1B-42FC-9E83-BFBF160724C6}">
  <ds:schemaRefs>
    <ds:schemaRef ds:uri="http://schemas.microsoft.com/sharepoint/v3/contenttype/forms"/>
  </ds:schemaRefs>
</ds:datastoreItem>
</file>

<file path=customXml/itemProps3.xml><?xml version="1.0" encoding="utf-8"?>
<ds:datastoreItem xmlns:ds="http://schemas.openxmlformats.org/officeDocument/2006/customXml" ds:itemID="{DEDD01B8-816B-49B7-8C81-03AB51D87C54}">
  <ds:schemaRefs>
    <ds:schemaRef ds:uri="http://schemas.microsoft.com/office/2006/metadata/properties"/>
    <ds:schemaRef ds:uri="http://www.w3.org/2000/xmlns/"/>
    <ds:schemaRef ds:uri="40262f94-9f35-4ac3-9a90-690165a166b7"/>
    <ds:schemaRef ds:uri="http://www.w3.org/2001/XMLSchema-instance"/>
  </ds:schemaRefs>
</ds:datastoreItem>
</file>

<file path=docProps/app.xml><?xml version="1.0" encoding="utf-8"?>
<Properties xmlns="http://schemas.openxmlformats.org/officeDocument/2006/extended-properties" xmlns:vt="http://schemas.openxmlformats.org/officeDocument/2006/docPropsVTypes">
  <Template>TM03457444[[fn=Base]]</Template>
  <TotalTime>1877</TotalTime>
  <Words>1746</Words>
  <Application>Microsoft Office PowerPoint</Application>
  <PresentationFormat>Panorámica</PresentationFormat>
  <Paragraphs>161</Paragraphs>
  <Slides>37</Slides>
  <Notes>2</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Base</vt:lpstr>
      <vt:lpstr>Presentación de PowerPoint</vt:lpstr>
      <vt:lpstr>Presentación de PowerPoint</vt:lpstr>
      <vt:lpstr>Conceptualización</vt:lpstr>
      <vt:lpstr>Presentación de PowerPoint</vt:lpstr>
      <vt:lpstr>Presentación de PowerPoint</vt:lpstr>
      <vt:lpstr>Presentación de PowerPoint</vt:lpstr>
      <vt:lpstr>Presentación de PowerPoint</vt:lpstr>
      <vt:lpstr>Reflexión</vt:lpstr>
      <vt:lpstr>Presentación de PowerPoint</vt:lpstr>
      <vt:lpstr>De acuerdo a Solís (2019) se podrían tomar en cuenta para la elaboración de la Justificación el siguiente criterio Relevancia Científica</vt:lpstr>
      <vt:lpstr>Relevancia Científica</vt:lpstr>
      <vt:lpstr>Relevancia Social de acuerdo a Sampieri (2017)</vt:lpstr>
      <vt:lpstr>Relevancia Social</vt:lpstr>
      <vt:lpstr>Relevancia Social</vt:lpstr>
      <vt:lpstr>¿Qué preguntas puedo hacer para tener bases sólidas en la elaboración de la Relevancia social (Sampieri,2017)</vt:lpstr>
      <vt:lpstr> En que parte o partes del Texto Identificas la relevancia social? </vt:lpstr>
      <vt:lpstr> En que parte o partes del Texto Identificas la relevancia social? </vt:lpstr>
      <vt:lpstr> Otro Criterio de relevancia y significancia práctica propuesto por Solís(2019) </vt:lpstr>
      <vt:lpstr>Para Sampieri (2019) las Implicaciones prácticas están relacionadas con las siguiente preguntas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RECUERDA ¿Con que elementos debe de contar mi Justificación en su redacción de acuerdo mi problemática? </vt:lpstr>
      <vt:lpstr>Presentación de PowerPoint</vt:lpstr>
      <vt:lpstr>Antes resuelve el siguiente crucigrama que esta relacionado con los criterios que debes de incluir en tu Justificación</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título</dc:title>
  <dc:creator>Fernando Arturo Valladares Rivera.</dc:creator>
  <cp:lastModifiedBy>Gabriela Gomez del Castillo Garay</cp:lastModifiedBy>
  <cp:revision>115</cp:revision>
  <dcterms:created xsi:type="dcterms:W3CDTF">2017-09-03T04:21:16Z</dcterms:created>
  <dcterms:modified xsi:type="dcterms:W3CDTF">2023-08-26T23:24:17Z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74062900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