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8" r:id="rId3"/>
    <p:sldId id="259" r:id="rId4"/>
    <p:sldId id="260" r:id="rId5"/>
    <p:sldId id="261" r:id="rId6"/>
    <p:sldId id="292" r:id="rId7"/>
    <p:sldId id="262" r:id="rId8"/>
    <p:sldId id="289" r:id="rId9"/>
    <p:sldId id="263" r:id="rId10"/>
    <p:sldId id="290" r:id="rId11"/>
    <p:sldId id="264" r:id="rId12"/>
    <p:sldId id="265" r:id="rId13"/>
    <p:sldId id="266" r:id="rId14"/>
    <p:sldId id="293" r:id="rId15"/>
    <p:sldId id="294" r:id="rId16"/>
    <p:sldId id="267" r:id="rId17"/>
    <p:sldId id="268" r:id="rId18"/>
    <p:sldId id="269" r:id="rId19"/>
    <p:sldId id="295" r:id="rId20"/>
    <p:sldId id="270" r:id="rId21"/>
    <p:sldId id="297" r:id="rId22"/>
    <p:sldId id="296" r:id="rId23"/>
    <p:sldId id="271" r:id="rId24"/>
    <p:sldId id="272" r:id="rId25"/>
    <p:sldId id="298" r:id="rId26"/>
    <p:sldId id="299" r:id="rId27"/>
    <p:sldId id="300" r:id="rId28"/>
    <p:sldId id="301" r:id="rId29"/>
    <p:sldId id="302" r:id="rId30"/>
    <p:sldId id="303" r:id="rId31"/>
    <p:sldId id="287" r:id="rId32"/>
    <p:sldId id="288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1/22/2024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4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3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8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1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6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2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1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0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‹Nº›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5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1/22/2024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4" Type="http://schemas.openxmlformats.org/officeDocument/2006/relationships/image" Target="../media/image54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svg"/><Relationship Id="rId5" Type="http://schemas.openxmlformats.org/officeDocument/2006/relationships/image" Target="../media/image67.png"/><Relationship Id="rId4" Type="http://schemas.openxmlformats.org/officeDocument/2006/relationships/image" Target="../media/image66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pPr algn="ctr"/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UNIVERSIDAD AUTÓNOMA DEL ESTADO DE MÉXICO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PLANTEL NEZAHUALCÓYOTL DE LA ESCUELA PREPARATORIA</a:t>
            </a: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Asignatura: Estrategia de Resolución de Problemas  y Toma de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Módulo IV</a:t>
            </a: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Evaluación de la Toma de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Semestre: Quinto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Agosto- 2022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Dra. Laura Espinoza Avila</a:t>
            </a: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575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89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9600" y="1625608"/>
            <a:ext cx="5704407" cy="43383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                 </a:t>
            </a:r>
            <a: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</a:t>
            </a:r>
            <a:b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</a:t>
            </a: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CONSECUENCIAS  DE  UNA  ACCION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Debemos observar lo siguiente: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 </a:t>
            </a:r>
            <a: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Considerar las consecuencias, no sólo por la manera que te impactan, sino también a otras personas</a:t>
            </a:r>
            <a:b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*Otros pueden ver las consecuencias de las acciones más que uno mismo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</a:t>
            </a:r>
            <a: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 determine si las consecuencias son reversibles o no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6" r="16113" b="-1"/>
          <a:stretch/>
        </p:blipFill>
        <p:spPr>
          <a:xfrm>
            <a:off x="1454616" y="1625608"/>
            <a:ext cx="3633808" cy="4127230"/>
          </a:xfrm>
          <a:prstGeom prst="rect">
            <a:avLst/>
          </a:prstGeom>
        </p:spPr>
      </p:pic>
      <p:pic>
        <p:nvPicPr>
          <p:cNvPr id="5" name="Gráfico 4" descr="vendaje adhesivo con relleno sólido">
            <a:extLst>
              <a:ext uri="{FF2B5EF4-FFF2-40B4-BE49-F238E27FC236}">
                <a16:creationId xmlns:a16="http://schemas.microsoft.com/office/drawing/2014/main" id="{60BE48B0-B829-52E3-B1C0-FA043D967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3120" y="3689223"/>
            <a:ext cx="604520" cy="604520"/>
          </a:xfrm>
          <a:prstGeom prst="rect">
            <a:avLst/>
          </a:prstGeom>
        </p:spPr>
      </p:pic>
      <p:pic>
        <p:nvPicPr>
          <p:cNvPr id="7" name="Gráfico 6" descr="Ojo con relleno sólido">
            <a:extLst>
              <a:ext uri="{FF2B5EF4-FFF2-40B4-BE49-F238E27FC236}">
                <a16:creationId xmlns:a16="http://schemas.microsoft.com/office/drawing/2014/main" id="{DEC83D3D-6730-B0B7-CA4B-9C278B4018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41803" y="4566920"/>
            <a:ext cx="457200" cy="457200"/>
          </a:xfrm>
          <a:prstGeom prst="rect">
            <a:avLst/>
          </a:prstGeom>
        </p:spPr>
      </p:pic>
      <p:pic>
        <p:nvPicPr>
          <p:cNvPr id="9" name="Gráfico 8" descr="Repetir contorno">
            <a:extLst>
              <a:ext uri="{FF2B5EF4-FFF2-40B4-BE49-F238E27FC236}">
                <a16:creationId xmlns:a16="http://schemas.microsoft.com/office/drawing/2014/main" id="{38DD489B-F3C3-1A48-95C2-39595E10B5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62683" y="5397238"/>
            <a:ext cx="57912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61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1128" y="267855"/>
            <a:ext cx="6419272" cy="569606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                              </a:t>
            </a:r>
            <a: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 </a:t>
            </a:r>
            <a:b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CONSECUENCIAS  DE  UNA  ACCION</a:t>
            </a:r>
            <a:br>
              <a:rPr lang="es-MX" sz="2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Debemos observar lo siguiente: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</a:t>
            </a:r>
            <a: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 considere que las consecuencias inmediatas pueden ser opuestas o adversas a las de largo plazo</a:t>
            </a:r>
            <a:b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*Argumentar con fundamento y no  sólo para tener la razón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*</a:t>
            </a:r>
            <a:r>
              <a:rPr lang="es-MX" sz="2000" b="1" dirty="0">
                <a:solidFill>
                  <a:srgbClr val="FFC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Mantener la mente abierta para opciones no consideradas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6" r="16113" b="-1"/>
          <a:stretch/>
        </p:blipFill>
        <p:spPr>
          <a:xfrm>
            <a:off x="1454616" y="1625608"/>
            <a:ext cx="3633808" cy="4127230"/>
          </a:xfrm>
          <a:prstGeom prst="rect">
            <a:avLst/>
          </a:prstGeom>
        </p:spPr>
      </p:pic>
      <p:sp>
        <p:nvSpPr>
          <p:cNvPr id="20" name="Cross 19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851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áfico 9" descr="Peligro con relleno sólido">
            <a:extLst>
              <a:ext uri="{FF2B5EF4-FFF2-40B4-BE49-F238E27FC236}">
                <a16:creationId xmlns:a16="http://schemas.microsoft.com/office/drawing/2014/main" id="{4381AAE4-FC72-BF62-4516-D5457A684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19920" y="2829560"/>
            <a:ext cx="914400" cy="914400"/>
          </a:xfrm>
          <a:prstGeom prst="rect">
            <a:avLst/>
          </a:prstGeom>
        </p:spPr>
      </p:pic>
      <p:pic>
        <p:nvPicPr>
          <p:cNvPr id="14" name="Gráfico 13" descr="Lenguaje de Signos contorno">
            <a:extLst>
              <a:ext uri="{FF2B5EF4-FFF2-40B4-BE49-F238E27FC236}">
                <a16:creationId xmlns:a16="http://schemas.microsoft.com/office/drawing/2014/main" id="{A543156E-6857-BD4A-342D-ED829284F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7508" y="4107114"/>
            <a:ext cx="623256" cy="623256"/>
          </a:xfrm>
          <a:prstGeom prst="rect">
            <a:avLst/>
          </a:prstGeom>
        </p:spPr>
      </p:pic>
      <p:pic>
        <p:nvPicPr>
          <p:cNvPr id="16" name="Gráfico 15" descr="Cabeza con engranajes contorno">
            <a:extLst>
              <a:ext uri="{FF2B5EF4-FFF2-40B4-BE49-F238E27FC236}">
                <a16:creationId xmlns:a16="http://schemas.microsoft.com/office/drawing/2014/main" id="{75DF1DB7-A3D1-1775-0043-AB16F4BBCE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61459" y="5093983"/>
            <a:ext cx="789192" cy="78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194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pPr algn="ctr"/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44B3AC2B-D8DC-2869-5E9C-ED224154EBD4}"/>
              </a:ext>
            </a:extLst>
          </p:cNvPr>
          <p:cNvSpPr txBox="1">
            <a:spLocks/>
          </p:cNvSpPr>
          <p:nvPr/>
        </p:nvSpPr>
        <p:spPr>
          <a:xfrm>
            <a:off x="147782" y="609600"/>
            <a:ext cx="5283200" cy="56157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7AD02BF-2016-8F91-2247-03EA6DE001C1}"/>
              </a:ext>
            </a:extLst>
          </p:cNvPr>
          <p:cNvSpPr txBox="1">
            <a:spLocks/>
          </p:cNvSpPr>
          <p:nvPr/>
        </p:nvSpPr>
        <p:spPr>
          <a:xfrm>
            <a:off x="300182" y="762000"/>
            <a:ext cx="5283200" cy="56157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TECNICAS DE EVALUACIÓN PARA LAS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4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s-MX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TÉCNICA POSITIVO, NEGATIVO, INTERESANTE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844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67847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9688" y="831273"/>
            <a:ext cx="6518647" cy="452581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TECNICA POSITIVO, NEGATIVO, INTERESANTE</a:t>
            </a:r>
            <a:b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Considerar lo siguiente:</a:t>
            </a: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 Enfócate en la situación y elabora una tabla de tres columnas en las que ubiques lo positivo, lo negativo y lo interrogante o interesante</a:t>
            </a: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2. Genera tantas ideas como sea necesario y escribe lo positivo, negativo y lo interrogante o interesante.</a:t>
            </a: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973665" y="2186415"/>
            <a:ext cx="2792794" cy="2748840"/>
          </a:xfrm>
          <a:prstGeom prst="rect">
            <a:avLst/>
          </a:prstGeom>
        </p:spPr>
      </p:pic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94150ED5-C28A-6DD8-009D-E2CA162611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529729"/>
              </p:ext>
            </p:extLst>
          </p:nvPr>
        </p:nvGraphicFramePr>
        <p:xfrm>
          <a:off x="6444248" y="2331720"/>
          <a:ext cx="302952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842">
                  <a:extLst>
                    <a:ext uri="{9D8B030D-6E8A-4147-A177-3AD203B41FA5}">
                      <a16:colId xmlns:a16="http://schemas.microsoft.com/office/drawing/2014/main" val="2323586664"/>
                    </a:ext>
                  </a:extLst>
                </a:gridCol>
                <a:gridCol w="1009842">
                  <a:extLst>
                    <a:ext uri="{9D8B030D-6E8A-4147-A177-3AD203B41FA5}">
                      <a16:colId xmlns:a16="http://schemas.microsoft.com/office/drawing/2014/main" val="2120225675"/>
                    </a:ext>
                  </a:extLst>
                </a:gridCol>
                <a:gridCol w="1009842">
                  <a:extLst>
                    <a:ext uri="{9D8B030D-6E8A-4147-A177-3AD203B41FA5}">
                      <a16:colId xmlns:a16="http://schemas.microsoft.com/office/drawing/2014/main" val="2835744407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6915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8602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987353"/>
                  </a:ext>
                </a:extLst>
              </a:tr>
            </a:tbl>
          </a:graphicData>
        </a:graphic>
      </p:graphicFrame>
      <p:pic>
        <p:nvPicPr>
          <p:cNvPr id="6" name="Gráfico 5" descr="Signo de interrogación con relleno sólido">
            <a:extLst>
              <a:ext uri="{FF2B5EF4-FFF2-40B4-BE49-F238E27FC236}">
                <a16:creationId xmlns:a16="http://schemas.microsoft.com/office/drawing/2014/main" id="{1B679BB8-27A9-B533-DCBB-3F4AFA577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56763" y="428105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46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9688" y="332509"/>
            <a:ext cx="6518647" cy="502458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TECNICA POSITIVO, NEGATIVO, INTERESANTE</a:t>
            </a:r>
            <a:b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Considerar lo siguiente:</a:t>
            </a: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3. Numera por separado cada ocurrencia de acuerdo con lo que te parezca mejor</a:t>
            </a: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4. Llega a una conclusión para argumentar o  sustentar la decisión</a:t>
            </a: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dirty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973665" y="2186415"/>
            <a:ext cx="2792794" cy="2748840"/>
          </a:xfrm>
          <a:prstGeom prst="rect">
            <a:avLst/>
          </a:prstGeom>
        </p:spPr>
      </p:pic>
      <p:pic>
        <p:nvPicPr>
          <p:cNvPr id="5" name="Gráfico 4" descr="Insignia 1 con relleno sólido">
            <a:extLst>
              <a:ext uri="{FF2B5EF4-FFF2-40B4-BE49-F238E27FC236}">
                <a16:creationId xmlns:a16="http://schemas.microsoft.com/office/drawing/2014/main" id="{6DF1360F-B9E9-AC73-0BAC-48EC3C578D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1920" y="2494280"/>
            <a:ext cx="640080" cy="640080"/>
          </a:xfrm>
          <a:prstGeom prst="rect">
            <a:avLst/>
          </a:prstGeom>
        </p:spPr>
      </p:pic>
      <p:pic>
        <p:nvPicPr>
          <p:cNvPr id="7" name="Gráfico 6" descr="Insignia con relleno sólido">
            <a:extLst>
              <a:ext uri="{FF2B5EF4-FFF2-40B4-BE49-F238E27FC236}">
                <a16:creationId xmlns:a16="http://schemas.microsoft.com/office/drawing/2014/main" id="{780C0576-4664-6FF7-0BBB-C76C524816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59040" y="2494280"/>
            <a:ext cx="640080" cy="640080"/>
          </a:xfrm>
          <a:prstGeom prst="rect">
            <a:avLst/>
          </a:prstGeom>
        </p:spPr>
      </p:pic>
      <p:pic>
        <p:nvPicPr>
          <p:cNvPr id="10" name="Gráfico 9" descr="Insignia 3 con relleno sólido">
            <a:extLst>
              <a:ext uri="{FF2B5EF4-FFF2-40B4-BE49-F238E27FC236}">
                <a16:creationId xmlns:a16="http://schemas.microsoft.com/office/drawing/2014/main" id="{1933E01C-CAB1-F453-CE1F-4CCE7E5809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46160" y="2494280"/>
            <a:ext cx="640080" cy="640080"/>
          </a:xfrm>
          <a:prstGeom prst="rect">
            <a:avLst/>
          </a:prstGeom>
        </p:spPr>
      </p:pic>
      <p:pic>
        <p:nvPicPr>
          <p:cNvPr id="14" name="Gráfico 13" descr="Contorno de cara guiñando un ojo con relleno sólido">
            <a:extLst>
              <a:ext uri="{FF2B5EF4-FFF2-40B4-BE49-F238E27FC236}">
                <a16:creationId xmlns:a16="http://schemas.microsoft.com/office/drawing/2014/main" id="{F6A2138A-CCAB-AB20-E51C-A1C6D54983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01811" y="421132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78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36" y="621145"/>
            <a:ext cx="5283200" cy="5615709"/>
          </a:xfrm>
        </p:spPr>
        <p:txBody>
          <a:bodyPr>
            <a:noAutofit/>
          </a:bodyPr>
          <a:lstStyle/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TECNICAS DE EVALUACIÓN PARA LAS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4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s-MX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SIETE ESTILOS PARA LA RESOLUCIÓN DE CONFLICTOS</a:t>
            </a:r>
            <a:b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92436" y="10"/>
            <a:ext cx="689956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24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lustraciones gratis de Mujer">
            <a:extLst>
              <a:ext uri="{FF2B5EF4-FFF2-40B4-BE49-F238E27FC236}">
                <a16:creationId xmlns:a16="http://schemas.microsoft.com/office/drawing/2014/main" id="{AA221348-C3AE-3074-B98C-FF4EEB3AFC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6" r="12017" b="-1"/>
          <a:stretch/>
        </p:blipFill>
        <p:spPr bwMode="auto">
          <a:xfrm>
            <a:off x="5897592" y="10"/>
            <a:ext cx="6294406" cy="34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495" r="-2" b="1132"/>
          <a:stretch/>
        </p:blipFill>
        <p:spPr>
          <a:xfrm>
            <a:off x="5224246" y="3429000"/>
            <a:ext cx="6967757" cy="3429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7" y="1096772"/>
            <a:ext cx="5765505" cy="499295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TECNICA  SIETE  ESTILOS  PARA  LA  RESOLUCIÓN  DE  CONFLICTOS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 que tenemos que valorar: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700" dirty="0">
                <a:solidFill>
                  <a:schemeClr val="accent5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1.-Identificar cuándo es un conflicto</a:t>
            </a:r>
            <a:br>
              <a:rPr lang="es-MX" sz="27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700" dirty="0">
                <a:latin typeface="Cambria Math" panose="02040503050406030204" pitchFamily="18" charset="0"/>
                <a:ea typeface="Cambria Math" panose="02040503050406030204" pitchFamily="18" charset="0"/>
              </a:rPr>
              <a:t>2.-Aplicar un estilo para resolverlo</a:t>
            </a:r>
            <a:br>
              <a:rPr lang="es-MX" sz="27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7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700" b="1" dirty="0">
                <a:solidFill>
                  <a:schemeClr val="accent5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3.-Valorar la solución</a:t>
            </a:r>
          </a:p>
        </p:txBody>
      </p:sp>
      <p:sp>
        <p:nvSpPr>
          <p:cNvPr id="1033" name="Cross 1032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558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8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1760" y="637309"/>
            <a:ext cx="7000220" cy="5689599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</a:t>
            </a: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u="sng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CONFLICTO</a:t>
            </a:r>
            <a:b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Del latín </a:t>
            </a:r>
            <a:r>
              <a:rPr lang="es-MX" sz="2000" b="1" i="1" dirty="0" err="1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conflictus</a:t>
            </a:r>
            <a:r>
              <a:rPr lang="es-MX" sz="2000" b="1" i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</a:t>
            </a: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que significa CHOQUE</a:t>
            </a:r>
            <a:b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Del prefijo latín   </a:t>
            </a:r>
            <a:r>
              <a:rPr lang="es-MX" sz="2000" b="1" i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     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que significa       UNION        y</a:t>
            </a:r>
            <a:b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</a:t>
            </a: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el participio de </a:t>
            </a:r>
            <a:r>
              <a:rPr lang="es-MX" sz="2000" b="1" i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</a:t>
            </a:r>
            <a:r>
              <a:rPr lang="es-MX" sz="2000" b="1" i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FLIGERE        </a:t>
            </a: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que significa           GOLPE.    </a:t>
            </a:r>
            <a:b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Unión  de  golpe,  el golpe junto, pleito.</a:t>
            </a:r>
            <a:endParaRPr lang="es-MX" sz="27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6" r="16113" b="-1"/>
          <a:stretch/>
        </p:blipFill>
        <p:spPr>
          <a:xfrm>
            <a:off x="21" y="10"/>
            <a:ext cx="5049500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12E8ED90-6D42-AE40-963A-3924EE207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30625" y="562356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ráficos vectoriales gratis de Silueta">
            <a:extLst>
              <a:ext uri="{FF2B5EF4-FFF2-40B4-BE49-F238E27FC236}">
                <a16:creationId xmlns:a16="http://schemas.microsoft.com/office/drawing/2014/main" id="{B72C945A-D60D-9C2B-45B3-CAA2BAD05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58" y="2062480"/>
            <a:ext cx="4505234" cy="29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775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5290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8364" y="895927"/>
            <a:ext cx="5800435" cy="44333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 </a:t>
            </a:r>
            <a:b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CAUSAS DE UN CONFLICTO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Intereses en pugna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Choque de emociones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Tensiones entre involucrados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Obstáculos en la comunicación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4193223" cy="4127230"/>
          </a:xfrm>
          <a:prstGeom prst="rect">
            <a:avLst/>
          </a:prstGeom>
        </p:spPr>
      </p:pic>
      <p:pic>
        <p:nvPicPr>
          <p:cNvPr id="1026" name="Picture 2" descr="personas cara lateral silueta hablar con burbuja de voz, ilustración vectorial - ilustración de arte vectorial">
            <a:extLst>
              <a:ext uri="{FF2B5EF4-FFF2-40B4-BE49-F238E27FC236}">
                <a16:creationId xmlns:a16="http://schemas.microsoft.com/office/drawing/2014/main" id="{5A110731-065C-4D60-0CE0-187DAADEE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91" y="2277182"/>
            <a:ext cx="3832172" cy="256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167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3345" y="1274618"/>
            <a:ext cx="6585527" cy="420254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22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 </a:t>
            </a:r>
            <a:b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8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u="sng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CAUSAS DE UN CONFLICTO</a:t>
            </a: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Creencias antagónicas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Observaciones y percepciones diferentes</a:t>
            </a:r>
            <a:b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Necesidades afectadas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Formas de personalidad contrapuestas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Luchas por recursos</a:t>
            </a: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7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467360" y="355600"/>
            <a:ext cx="4230981" cy="2479040"/>
          </a:xfrm>
          <a:prstGeom prst="rect">
            <a:avLst/>
          </a:prstGeom>
        </p:spPr>
      </p:pic>
      <p:pic>
        <p:nvPicPr>
          <p:cNvPr id="2050" name="Picture 2" descr="Ilustraciones gratis de Tik tok">
            <a:extLst>
              <a:ext uri="{FF2B5EF4-FFF2-40B4-BE49-F238E27FC236}">
                <a16:creationId xmlns:a16="http://schemas.microsoft.com/office/drawing/2014/main" id="{843E6F13-DCC7-C104-7479-E51E32093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" y="3901440"/>
            <a:ext cx="4230981" cy="221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20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2614" y="1625608"/>
            <a:ext cx="4655719" cy="272216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Módulo IV</a:t>
            </a:r>
            <a:br>
              <a:rPr lang="es-MX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Evaluación de la Toma de Decisiones</a:t>
            </a: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0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6" r="16113" b="-1"/>
          <a:stretch/>
        </p:blipFill>
        <p:spPr>
          <a:xfrm>
            <a:off x="20" y="10"/>
            <a:ext cx="6038037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12E8ED90-6D42-AE40-963A-3924EE207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30625" y="562356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6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</p:spPr>
        <p:txBody>
          <a:bodyPr>
            <a:noAutofit/>
          </a:bodyPr>
          <a:lstStyle/>
          <a:p>
            <a:pPr algn="ctr"/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 </a:t>
            </a: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Siete Estilos para Resolver Conflictos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(Margarita de Sánchez)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1.-Tomar acción física</a:t>
            </a: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2.-Tomar acción económica</a:t>
            </a: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5" name="Gráfico 4" descr="Patinaje con relleno sólido">
            <a:extLst>
              <a:ext uri="{FF2B5EF4-FFF2-40B4-BE49-F238E27FC236}">
                <a16:creationId xmlns:a16="http://schemas.microsoft.com/office/drawing/2014/main" id="{BC71F10D-D380-8B83-0142-95145AF54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5769" y="3205480"/>
            <a:ext cx="762000" cy="762000"/>
          </a:xfrm>
          <a:prstGeom prst="rect">
            <a:avLst/>
          </a:prstGeom>
        </p:spPr>
      </p:pic>
      <p:pic>
        <p:nvPicPr>
          <p:cNvPr id="7" name="Gráfico 6" descr="Dólar con relleno sólido">
            <a:extLst>
              <a:ext uri="{FF2B5EF4-FFF2-40B4-BE49-F238E27FC236}">
                <a16:creationId xmlns:a16="http://schemas.microsoft.com/office/drawing/2014/main" id="{106AC342-C2B9-583F-2A41-A333101AC0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85769" y="4623262"/>
            <a:ext cx="665480" cy="66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40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</p:spPr>
        <p:txBody>
          <a:bodyPr>
            <a:noAutofit/>
          </a:bodyPr>
          <a:lstStyle/>
          <a:p>
            <a:pPr algn="ctr"/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Siete Estilos para Resolver Conflictos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(Margarita de Sánchez)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3.-Esperar y ver</a:t>
            </a: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4.-Aceptar la situación</a:t>
            </a: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9" name="Gráfico 8" descr="Silla de oficina contorno">
            <a:extLst>
              <a:ext uri="{FF2B5EF4-FFF2-40B4-BE49-F238E27FC236}">
                <a16:creationId xmlns:a16="http://schemas.microsoft.com/office/drawing/2014/main" id="{EC40F540-4630-82EC-916B-A91D73FD9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17154" y="3260431"/>
            <a:ext cx="762000" cy="762000"/>
          </a:xfrm>
          <a:prstGeom prst="rect">
            <a:avLst/>
          </a:prstGeom>
        </p:spPr>
      </p:pic>
      <p:pic>
        <p:nvPicPr>
          <p:cNvPr id="11" name="Gráfico 10" descr="Marca de insignia1 con relleno sólido">
            <a:extLst>
              <a:ext uri="{FF2B5EF4-FFF2-40B4-BE49-F238E27FC236}">
                <a16:creationId xmlns:a16="http://schemas.microsoft.com/office/drawing/2014/main" id="{AB4012A7-DF36-F67F-B1DA-1E5767308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17154" y="5368174"/>
            <a:ext cx="665481" cy="66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23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0"/>
            <a:ext cx="4941454" cy="6857990"/>
          </a:xfrm>
        </p:spPr>
        <p:txBody>
          <a:bodyPr>
            <a:noAutofit/>
          </a:bodyPr>
          <a:lstStyle/>
          <a:p>
            <a:pPr algn="ctr"/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  SIETE  ESTILOS  PARA  LA  RESOLUCIÓN  DE  CONFLICTOS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Siete Estilos para Resolver Conflictos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(Margarita de Sánchez)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5.-Reducir aspiraciones</a:t>
            </a: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6.-Solicitar la intervención de tercero</a:t>
            </a: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7.-Minar el respeto</a:t>
            </a: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13" name="Gráfico 12" descr="Matemáticas con relleno sólido">
            <a:extLst>
              <a:ext uri="{FF2B5EF4-FFF2-40B4-BE49-F238E27FC236}">
                <a16:creationId xmlns:a16="http://schemas.microsoft.com/office/drawing/2014/main" id="{97FE1838-716D-82A5-E945-AA9406579D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02853" y="2733035"/>
            <a:ext cx="650240" cy="650240"/>
          </a:xfrm>
          <a:prstGeom prst="rect">
            <a:avLst/>
          </a:prstGeom>
        </p:spPr>
      </p:pic>
      <p:pic>
        <p:nvPicPr>
          <p:cNvPr id="15" name="Gráfico 14" descr="Preguntas con relleno sólido">
            <a:extLst>
              <a:ext uri="{FF2B5EF4-FFF2-40B4-BE49-F238E27FC236}">
                <a16:creationId xmlns:a16="http://schemas.microsoft.com/office/drawing/2014/main" id="{F602AFB9-4B3C-E560-E97A-C570B2B83D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85768" y="4398121"/>
            <a:ext cx="665482" cy="665482"/>
          </a:xfrm>
          <a:prstGeom prst="rect">
            <a:avLst/>
          </a:prstGeom>
        </p:spPr>
      </p:pic>
      <p:pic>
        <p:nvPicPr>
          <p:cNvPr id="19" name="Gráfico 18" descr="Megáfono con relleno sólido">
            <a:extLst>
              <a:ext uri="{FF2B5EF4-FFF2-40B4-BE49-F238E27FC236}">
                <a16:creationId xmlns:a16="http://schemas.microsoft.com/office/drawing/2014/main" id="{DBBBEC8E-4E7E-1BFE-54D0-394678456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7611" y="5672050"/>
            <a:ext cx="665482" cy="66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32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5290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2786" y="812800"/>
            <a:ext cx="5969214" cy="48116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8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Pasos para una planeación personal:</a:t>
            </a:r>
            <a:br>
              <a:rPr lang="es-MX" sz="21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1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1- ¿A dónde quiero llegar?    VISIÓN</a:t>
            </a:r>
            <a:b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2- Identificación de quién eres       MISIÓN</a:t>
            </a:r>
            <a:b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4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3- Metas y áreas a considerar: personal, familiar, social, profesional y espiritual</a:t>
            </a:r>
            <a:br>
              <a:rPr lang="es-MX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1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1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4193223" cy="4127230"/>
          </a:xfrm>
          <a:prstGeom prst="rect">
            <a:avLst/>
          </a:prstGeom>
        </p:spPr>
      </p:pic>
      <p:pic>
        <p:nvPicPr>
          <p:cNvPr id="3074" name="Picture 2" descr="Concepto bien escogido de la manera-Metáfora del negocio de la decisión - ilustración de arte vectorial">
            <a:extLst>
              <a:ext uri="{FF2B5EF4-FFF2-40B4-BE49-F238E27FC236}">
                <a16:creationId xmlns:a16="http://schemas.microsoft.com/office/drawing/2014/main" id="{CF59D3F8-B52B-9FF5-FB1C-36E4F7226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5" y="1497220"/>
            <a:ext cx="3309510" cy="412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620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5290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157018"/>
            <a:ext cx="6797964" cy="646730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	</a:t>
            </a:r>
            <a:r>
              <a:rPr lang="es-MX" sz="22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		Requisitos de una meta </a:t>
            </a: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		               (Castañeda)</a:t>
            </a: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1. Estar por escrito</a:t>
            </a: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2. Ser específica</a:t>
            </a: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31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3512625" cy="4127230"/>
          </a:xfrm>
          <a:prstGeom prst="rect">
            <a:avLst/>
          </a:prstGeom>
        </p:spPr>
      </p:pic>
      <p:pic>
        <p:nvPicPr>
          <p:cNvPr id="7" name="Gráfico 6" descr="Pluma con relleno sólido">
            <a:extLst>
              <a:ext uri="{FF2B5EF4-FFF2-40B4-BE49-F238E27FC236}">
                <a16:creationId xmlns:a16="http://schemas.microsoft.com/office/drawing/2014/main" id="{BD7BECFD-9EF0-E8AF-FED7-F8D76B14F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0640" y="2202040"/>
            <a:ext cx="914400" cy="914400"/>
          </a:xfrm>
          <a:prstGeom prst="rect">
            <a:avLst/>
          </a:prstGeom>
        </p:spPr>
      </p:pic>
      <p:pic>
        <p:nvPicPr>
          <p:cNvPr id="10" name="Gráfico 9" descr="Pluma contorno">
            <a:extLst>
              <a:ext uri="{FF2B5EF4-FFF2-40B4-BE49-F238E27FC236}">
                <a16:creationId xmlns:a16="http://schemas.microsoft.com/office/drawing/2014/main" id="{F9B8D0EC-6054-B123-1BC0-BB799B8F98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12720" y="2776080"/>
            <a:ext cx="914400" cy="914400"/>
          </a:xfrm>
          <a:prstGeom prst="rect">
            <a:avLst/>
          </a:prstGeom>
        </p:spPr>
      </p:pic>
      <p:pic>
        <p:nvPicPr>
          <p:cNvPr id="14" name="Gráfico 13" descr="Diana contorno">
            <a:extLst>
              <a:ext uri="{FF2B5EF4-FFF2-40B4-BE49-F238E27FC236}">
                <a16:creationId xmlns:a16="http://schemas.microsoft.com/office/drawing/2014/main" id="{85D9DBBA-575E-C37E-900C-84F4D024B9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94876" y="4589610"/>
            <a:ext cx="1146600" cy="11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72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162560"/>
            <a:ext cx="6797964" cy="646176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Requisitos de una meta 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(Castañeda)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3. Medible  (grado en el que se cumplió)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4. Ser realizable y explicar cómo se logrará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3512625" cy="4127230"/>
          </a:xfrm>
          <a:prstGeom prst="rect">
            <a:avLst/>
          </a:prstGeom>
        </p:spPr>
      </p:pic>
      <p:pic>
        <p:nvPicPr>
          <p:cNvPr id="10" name="Gráfico 9" descr="Dirigir dos pines por un camino con relleno sólido">
            <a:extLst>
              <a:ext uri="{FF2B5EF4-FFF2-40B4-BE49-F238E27FC236}">
                <a16:creationId xmlns:a16="http://schemas.microsoft.com/office/drawing/2014/main" id="{F696312F-1C98-C0D2-ADF7-EF53D7022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72450" y="3378200"/>
            <a:ext cx="1131950" cy="1131950"/>
          </a:xfrm>
          <a:prstGeom prst="rect">
            <a:avLst/>
          </a:prstGeom>
        </p:spPr>
      </p:pic>
      <p:pic>
        <p:nvPicPr>
          <p:cNvPr id="14" name="Gráfico 13" descr="Agricultura con relleno sólido">
            <a:extLst>
              <a:ext uri="{FF2B5EF4-FFF2-40B4-BE49-F238E27FC236}">
                <a16:creationId xmlns:a16="http://schemas.microsoft.com/office/drawing/2014/main" id="{9DD3B24F-64F6-3BA9-734C-AC30E270E4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58050" y="5167250"/>
            <a:ext cx="1131950" cy="113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93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4240" y="284480"/>
            <a:ext cx="7477761" cy="633984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Requisitos de una meta 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(Castañeda)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5. Plantear un reto</a:t>
            </a: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6. Ser visible y que permita imaginar y sentir la emoción de logro</a:t>
            </a: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452546" y="1487060"/>
            <a:ext cx="3512625" cy="4127230"/>
          </a:xfrm>
          <a:prstGeom prst="rect">
            <a:avLst/>
          </a:prstGeom>
        </p:spPr>
      </p:pic>
      <p:pic>
        <p:nvPicPr>
          <p:cNvPr id="5" name="Gráfico 4" descr="Ejecutar con relleno sólido">
            <a:extLst>
              <a:ext uri="{FF2B5EF4-FFF2-40B4-BE49-F238E27FC236}">
                <a16:creationId xmlns:a16="http://schemas.microsoft.com/office/drawing/2014/main" id="{E5BA0535-166C-FC25-D3F2-97A1C2FF9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94880" y="2910840"/>
            <a:ext cx="1198880" cy="1198880"/>
          </a:xfrm>
          <a:prstGeom prst="rect">
            <a:avLst/>
          </a:prstGeom>
        </p:spPr>
      </p:pic>
      <p:pic>
        <p:nvPicPr>
          <p:cNvPr id="14" name="Gráfico 13" descr="Podio con relleno sólido">
            <a:extLst>
              <a:ext uri="{FF2B5EF4-FFF2-40B4-BE49-F238E27FC236}">
                <a16:creationId xmlns:a16="http://schemas.microsoft.com/office/drawing/2014/main" id="{8244A4A7-BC7A-DC03-1D99-A286EE0FDD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93760" y="5268850"/>
            <a:ext cx="1300480" cy="130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55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037" y="274320"/>
            <a:ext cx="6797964" cy="6350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Requisitos de una meta 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	(Castañeda)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7. </a:t>
            </a:r>
            <a:r>
              <a:rPr lang="es-MX" sz="2700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Calendarizable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8. Congruente con los valores, principios y creencias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2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3512625" cy="4127230"/>
          </a:xfrm>
          <a:prstGeom prst="rect">
            <a:avLst/>
          </a:prstGeom>
        </p:spPr>
      </p:pic>
      <p:pic>
        <p:nvPicPr>
          <p:cNvPr id="5" name="Gráfico 4" descr="Calendario con relleno sólido">
            <a:extLst>
              <a:ext uri="{FF2B5EF4-FFF2-40B4-BE49-F238E27FC236}">
                <a16:creationId xmlns:a16="http://schemas.microsoft.com/office/drawing/2014/main" id="{996D64F9-1040-C1B7-43FC-164544792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35818" y="2519219"/>
            <a:ext cx="1366981" cy="1366981"/>
          </a:xfrm>
          <a:prstGeom prst="rect">
            <a:avLst/>
          </a:prstGeom>
        </p:spPr>
      </p:pic>
      <p:pic>
        <p:nvPicPr>
          <p:cNvPr id="7" name="Gráfico 6" descr="Máquina tragaperras con relleno sólido">
            <a:extLst>
              <a:ext uri="{FF2B5EF4-FFF2-40B4-BE49-F238E27FC236}">
                <a16:creationId xmlns:a16="http://schemas.microsoft.com/office/drawing/2014/main" id="{23B62505-6BDD-AB8D-3701-726057E94D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62107" y="5163589"/>
            <a:ext cx="1140691" cy="114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92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3840" y="-690880"/>
            <a:ext cx="8138161" cy="7315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Considera  para el planteamiento de metas los siguientes aspectos:</a:t>
            </a:r>
            <a:br>
              <a:rPr lang="es-MX" sz="2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Familiar:  Relación con padres, hermanos…</a:t>
            </a: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Profesional: Elegir la actividad vocacional</a:t>
            </a: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411906" y="1365385"/>
            <a:ext cx="3512625" cy="4127230"/>
          </a:xfrm>
          <a:prstGeom prst="rect">
            <a:avLst/>
          </a:prstGeom>
        </p:spPr>
      </p:pic>
      <p:pic>
        <p:nvPicPr>
          <p:cNvPr id="6" name="Gráfico 5" descr="Familia con dos niños con relleno sólido">
            <a:extLst>
              <a:ext uri="{FF2B5EF4-FFF2-40B4-BE49-F238E27FC236}">
                <a16:creationId xmlns:a16="http://schemas.microsoft.com/office/drawing/2014/main" id="{8EDAC314-13BC-4997-DC4F-48766CE94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07454" y="3248891"/>
            <a:ext cx="914400" cy="914400"/>
          </a:xfrm>
          <a:prstGeom prst="rect">
            <a:avLst/>
          </a:prstGeom>
        </p:spPr>
      </p:pic>
      <p:pic>
        <p:nvPicPr>
          <p:cNvPr id="9" name="Gráfico 8" descr="Doctor con relleno sólido">
            <a:extLst>
              <a:ext uri="{FF2B5EF4-FFF2-40B4-BE49-F238E27FC236}">
                <a16:creationId xmlns:a16="http://schemas.microsoft.com/office/drawing/2014/main" id="{5F44ACBC-373A-0C1A-A6A9-2333FB24A9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55501" y="4674309"/>
            <a:ext cx="818306" cy="81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24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3840" y="-690880"/>
            <a:ext cx="8138161" cy="7315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7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VISUALIZACIÓN PROSPECTIVA</a:t>
            </a: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Considera  para el planteamiento de metas los siguientes aspectos:</a:t>
            </a:r>
            <a:br>
              <a:rPr lang="es-MX" sz="2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Social: Cómo interactúas con la sociedad</a:t>
            </a: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Espiritual:  El significado y sentido de la vida</a:t>
            </a: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7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2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411906" y="1365385"/>
            <a:ext cx="3512625" cy="4127230"/>
          </a:xfrm>
          <a:prstGeom prst="rect">
            <a:avLst/>
          </a:prstGeom>
        </p:spPr>
      </p:pic>
      <p:pic>
        <p:nvPicPr>
          <p:cNvPr id="11" name="Gráfico 10" descr="Trabajo remoto con relleno sólido">
            <a:extLst>
              <a:ext uri="{FF2B5EF4-FFF2-40B4-BE49-F238E27FC236}">
                <a16:creationId xmlns:a16="http://schemas.microsoft.com/office/drawing/2014/main" id="{55187AEE-6140-24BE-45AB-DB81F91D1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7270" y="2634053"/>
            <a:ext cx="798712" cy="706791"/>
          </a:xfrm>
          <a:prstGeom prst="rect">
            <a:avLst/>
          </a:prstGeom>
        </p:spPr>
      </p:pic>
      <p:pic>
        <p:nvPicPr>
          <p:cNvPr id="13" name="Gráfico 12" descr="Contorno de cara de ángel con relleno sólido">
            <a:extLst>
              <a:ext uri="{FF2B5EF4-FFF2-40B4-BE49-F238E27FC236}">
                <a16:creationId xmlns:a16="http://schemas.microsoft.com/office/drawing/2014/main" id="{921DC4FF-9C99-D430-C73A-18C0718B0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10500" y="4223947"/>
            <a:ext cx="745482" cy="74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00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6EC6756-249A-354D-B2C0-DA82BEEEC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5290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B14128-2D03-F14B-8681-9410A28F3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5913" y="1625608"/>
            <a:ext cx="5354196" cy="27221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br>
              <a:rPr lang="es-MX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PROPÓSITO  GENERAL DE LA ASIGNATURA</a:t>
            </a:r>
            <a:br>
              <a:rPr lang="es-MX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Emplea estrategias  y  técnicas  en la resolución de problemas y toma de decisiones de manera estratégica y sistemática que le permita aplicarlas en situaciones  de contexto en su vida cotidiana</a:t>
            </a: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1742866" y="1497220"/>
            <a:ext cx="4193223" cy="412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28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2614" y="375920"/>
            <a:ext cx="5507466" cy="5943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s-MX" sz="26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Te sugerimos ver la película</a:t>
            </a: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400" u="sng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La delgada línea amarilla</a:t>
            </a: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…Recuerda</a:t>
            </a: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tu decides que camino elegir</a:t>
            </a:r>
            <a:br>
              <a:rPr lang="es-MX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6" r="16113" b="-1"/>
          <a:stretch/>
        </p:blipFill>
        <p:spPr>
          <a:xfrm>
            <a:off x="20" y="10"/>
            <a:ext cx="6038037" cy="6857990"/>
          </a:xfrm>
          <a:prstGeom prst="rect">
            <a:avLst/>
          </a:prstGeom>
        </p:spPr>
      </p:pic>
      <p:sp>
        <p:nvSpPr>
          <p:cNvPr id="6" name="Cross 10">
            <a:extLst>
              <a:ext uri="{FF2B5EF4-FFF2-40B4-BE49-F238E27FC236}">
                <a16:creationId xmlns:a16="http://schemas.microsoft.com/office/drawing/2014/main" id="{12E8ED90-6D42-AE40-963A-3924EE207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30625" y="562356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16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Referencias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Quinto, R. M.I. et al. (2018) Estrategias de Resolución de problemas y toma de decisiones.  Libro de texto basado en competencias. 5º. Semestre UAEMEX.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354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Imágenes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decisione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/consecuencias/?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/pared-blog-consecuencias-smilies-1521359/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4.-https://pixabay.com/es/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vectors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/maceta-agrietado-arcilla-roto-575532/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5.-https://pixabay.com/es/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/mujer-agotamiento-multitarea-rostro-1733891/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6.-https://pixabay.com/es/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vectors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/silueta-relaci%c3%b3n-conflicto-3141264/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7.-https://www.istockphoto.com/es/search/search-by-asset?affiliateredirect=true&amp;assetid=1330778603&amp;assettype=image&amp;utm_campaign=SRP_illustration_sponsored&amp;utm_content=http%3A%2F%2Fpixabay.com%2Fes%2Fillustrations%2Fsearch%2Fcomunicacion%2F%3Fmanual_search%3D1&amp;utm_medium=affiliate&amp;utm_source=pixabay&amp;utm_term=comunicación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8.-https://pixabay.com/es/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illustrations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comunicacion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/?</a:t>
            </a:r>
            <a:r>
              <a:rPr lang="es-MX" sz="12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manual_search</a:t>
            </a:r>
            <a: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=1</a:t>
            </a: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2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200" dirty="0"/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9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9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PROPÓSITO DEL MÓDULO IV</a:t>
            </a: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EVALUACIÓN DE LA TOMA DE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dirty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Emplea  estrategias  para evaluar el proceso personal en la solución de problemas y en la toma de decisiones, asumiendo responsable y éticamente las consecuencias de sus actos.</a:t>
            </a:r>
            <a:br>
              <a:rPr lang="es-MX" sz="1900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40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5283200" cy="5615709"/>
          </a:xfrm>
        </p:spPr>
        <p:txBody>
          <a:bodyPr>
            <a:noAutofit/>
          </a:bodyPr>
          <a:lstStyle/>
          <a:p>
            <a:r>
              <a:rPr lang="es-MX" sz="19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TECNICAS DE EVALUACIÓN PARA LAS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1.- Técnica de Consecuencias y Secuelas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2.- Técnica positivo, negativo, interesante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3.-Siete estilos de resolución de conflictos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4.-Visualización prospectiva</a:t>
            </a: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1026" name="Picture 2" descr="Ilustraciones gratis de Decisión">
            <a:extLst>
              <a:ext uri="{FF2B5EF4-FFF2-40B4-BE49-F238E27FC236}">
                <a16:creationId xmlns:a16="http://schemas.microsoft.com/office/drawing/2014/main" id="{8DB9C70A-212B-98B2-C30B-C44476A1D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65" y="4074160"/>
            <a:ext cx="3427095" cy="228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77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5283200" cy="5615709"/>
          </a:xfrm>
        </p:spPr>
        <p:txBody>
          <a:bodyPr>
            <a:noAutofit/>
          </a:bodyPr>
          <a:lstStyle/>
          <a:p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TECNICAS DE EVALUACIÓN PARA LAS DECISIONES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s-MX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1. </a:t>
            </a:r>
            <a:r>
              <a:rPr lang="es-MX" sz="4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es-MX" sz="19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es-MX" sz="19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23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609600"/>
            <a:ext cx="4941454" cy="5615709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es-MX" sz="1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Factores a considerar: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1- Identifica la toma de decisión realizada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2-Da significado a la experiencia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3-Cuestiona las evidencias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2050" name="Picture 2" descr="Ilustraciones gratis de Etiqueta">
            <a:extLst>
              <a:ext uri="{FF2B5EF4-FFF2-40B4-BE49-F238E27FC236}">
                <a16:creationId xmlns:a16="http://schemas.microsoft.com/office/drawing/2014/main" id="{D0DB8024-4452-AC1C-DF5E-772007E79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471" y="1809750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92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609600"/>
            <a:ext cx="5920509" cy="5615709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s-MX" sz="1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Factores a considerar: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4-Discierne  para tomar decisiones razonadas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5-Manten la  mente abierta; considera la variedad de puntos de vista: a favor y en contra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6-Valora las causas y sesgos: sé consciente de tus propios prejuicios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7-Usa las respuestas para dar sentido a las relaciones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pic>
        <p:nvPicPr>
          <p:cNvPr id="3074" name="Picture 2" descr="Ilustraciones gratis de Pared">
            <a:extLst>
              <a:ext uri="{FF2B5EF4-FFF2-40B4-BE49-F238E27FC236}">
                <a16:creationId xmlns:a16="http://schemas.microsoft.com/office/drawing/2014/main" id="{FD65BBBD-F1FE-0A90-1875-BFA88894F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522" y="1798204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8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D2FD8B-EC25-AE3B-6560-B9D20D47D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129309"/>
            <a:ext cx="4941454" cy="6728691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TÉCNICA DE CONSECUENCIAS Y SECUELAS </a:t>
            </a: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CONSECUENCIAS   DE   UNA   ACCION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-Consecuencias inmediatas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-Consecuencias a mediano plazo (1-5 años)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-Consecuencias a largo plazo (de 25 en adelante)</a:t>
            </a: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br>
              <a:rPr lang="es-MX" sz="1900" b="1" dirty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endParaRPr lang="es-MX" sz="19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Fondo vectorial de salpicaduras de colores brillantes">
            <a:extLst>
              <a:ext uri="{FF2B5EF4-FFF2-40B4-BE49-F238E27FC236}">
                <a16:creationId xmlns:a16="http://schemas.microsoft.com/office/drawing/2014/main" id="{5BAC1F61-3AF2-3635-6226-C955F2A5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71" r="9841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pic>
        <p:nvPicPr>
          <p:cNvPr id="4098" name="Picture 2" descr="Gráficos vectoriales gratis de Maceta">
            <a:extLst>
              <a:ext uri="{FF2B5EF4-FFF2-40B4-BE49-F238E27FC236}">
                <a16:creationId xmlns:a16="http://schemas.microsoft.com/office/drawing/2014/main" id="{D091C632-3393-2C61-715F-A020ABDE1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678" y="4521200"/>
            <a:ext cx="2604347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123436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RegularSeedRightStep">
      <a:dk1>
        <a:srgbClr val="000000"/>
      </a:dk1>
      <a:lt1>
        <a:srgbClr val="FFFFFF"/>
      </a:lt1>
      <a:dk2>
        <a:srgbClr val="1C2732"/>
      </a:dk2>
      <a:lt2>
        <a:srgbClr val="F3F0F1"/>
      </a:lt2>
      <a:accent1>
        <a:srgbClr val="21B782"/>
      </a:accent1>
      <a:accent2>
        <a:srgbClr val="14B1BC"/>
      </a:accent2>
      <a:accent3>
        <a:srgbClr val="298CE7"/>
      </a:accent3>
      <a:accent4>
        <a:srgbClr val="2E40D9"/>
      </a:accent4>
      <a:accent5>
        <a:srgbClr val="6529E7"/>
      </a:accent5>
      <a:accent6>
        <a:srgbClr val="A217D5"/>
      </a:accent6>
      <a:hlink>
        <a:srgbClr val="BF3F6C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1659</Words>
  <Application>Microsoft Office PowerPoint</Application>
  <PresentationFormat>Panorámica</PresentationFormat>
  <Paragraphs>37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8" baseType="lpstr">
      <vt:lpstr>Arial</vt:lpstr>
      <vt:lpstr>Cambria Math</vt:lpstr>
      <vt:lpstr>Seaford Display</vt:lpstr>
      <vt:lpstr>System Font Regular</vt:lpstr>
      <vt:lpstr>Tenorite</vt:lpstr>
      <vt:lpstr>MadridVTI</vt:lpstr>
      <vt:lpstr>UNIVERSIDAD AUTÓNOMA DEL ESTADO DE MÉXICO PLANTEL NEZAHUALCÓYOTL DE LA ESCUELA PREPARATORIA  Asignatura: Estrategia de Resolución de Problemas  y Toma de Decisiones  Módulo IV Evaluación de la Toma de Decisiones   Semestre: Quinto Agosto- 2022   Dra. Laura Espinoza Avila </vt:lpstr>
      <vt:lpstr> Módulo IV  Evaluación de la Toma de Decisiones   </vt:lpstr>
      <vt:lpstr> PROPÓSITO  GENERAL DE LA ASIGNATURA  Emplea estrategias  y  técnicas  en la resolución de problemas y toma de decisiones de manera estratégica y sistemática que le permita aplicarlas en situaciones  de contexto en su vida cotidiana</vt:lpstr>
      <vt:lpstr>PROPÓSITO DEL MÓDULO IV EVALUACIÓN DE LA TOMA DE DECISIONES    Emplea  estrategias  para evaluar el proceso personal en la solución de problemas y en la toma de decisiones, asumiendo responsable y éticamente las consecuencias de sus actos.   </vt:lpstr>
      <vt:lpstr>TECNICAS DE EVALUACIÓN PARA LAS DECISIONES  1.- Técnica de Consecuencias y Secuelas  2.- Técnica positivo, negativo, interesante  3.-Siete estilos de resolución de conflictos  4.-Visualización prospectiva          </vt:lpstr>
      <vt:lpstr>     TECNICAS DE EVALUACIÓN PARA LAS DECISIONES    1. TÉCNICA DE CONSECUENCIAS Y SECUELAS      </vt:lpstr>
      <vt:lpstr>TÉCNICA DE CONSECUENCIAS Y SECUELAS Factores a considerar: 1- Identifica la toma de decisión realizada 2-Da significado a la experiencia 3-Cuestiona las evidencias </vt:lpstr>
      <vt:lpstr>TÉCNICA DE CONSECUENCIAS Y SECUELAS  Factores a considerar:  4-Discierne  para tomar decisiones razonadas 5-Manten la  mente abierta; considera la variedad de puntos de vista: a favor y en contra 6-Valora las causas y sesgos: sé consciente de tus propios prejuicios 7-Usa las respuestas para dar sentido a las relaciones </vt:lpstr>
      <vt:lpstr> TÉCNICA DE CONSECUENCIAS Y SECUELAS CONSECUENCIAS   DE   UNA   ACCION -Consecuencias inmediatas  -Consecuencias a mediano plazo (1-5 años)  -Consecuencias a largo plazo (de 25 en adelante)     </vt:lpstr>
      <vt:lpstr>                     TÉCNICA DE CONSECUENCIAS Y SECUELAS   CONSECUENCIAS  DE  UNA  ACCION  Debemos observar lo siguiente:  * Considerar las consecuencias, no sólo por la manera que te impactan, sino también a otras personas  *Otros pueden ver las consecuencias de las acciones más que uno mismo  *Se determine si las consecuencias son reversibles o no  </vt:lpstr>
      <vt:lpstr>                                  TÉCNICA DE CONSECUENCIAS Y SECUELAS   CONSECUENCIAS  DE  UNA  ACCION  Debemos observar lo siguiente:   *Se considere que las consecuencias inmediatas pueden ser opuestas o adversas a las de largo plazo   *Argumentar con fundamento y no  sólo para tener la razón    *Mantener la mente abierta para opciones no consideradas   </vt:lpstr>
      <vt:lpstr> </vt:lpstr>
      <vt:lpstr>TECNICA POSITIVO, NEGATIVO, INTERESANTE  Considerar lo siguiente:  1. Enfócate en la situación y elabora una tabla de tres columnas en las que ubiques lo positivo, lo negativo y lo interrogante o interesante      2. Genera tantas ideas como sea necesario y escribe lo positivo, negativo y lo interrogante o interesante.     </vt:lpstr>
      <vt:lpstr>TECNICA POSITIVO, NEGATIVO, INTERESANTE  Considerar lo siguiente:   3. Numera por separado cada ocurrencia de acuerdo con lo que te parezca mejor    4. Llega a una conclusión para argumentar o  sustentar la decisión       </vt:lpstr>
      <vt:lpstr>     TECNICAS DE EVALUACIÓN PARA LAS DECISIONES    3. SIETE ESTILOS PARA LA RESOLUCIÓN DE CONFLICTOS    </vt:lpstr>
      <vt:lpstr>TECNICA  SIETE  ESTILOS  PARA  LA  RESOLUCIÓN  DE  CONFLICTOS  Lo que tenemos que valorar:  1.-Identificar cuándo es un conflicto  2.-Aplicar un estilo para resolverlo  3.-Valorar la solución</vt:lpstr>
      <vt:lpstr>TECNICA  SIETE  ESTILOS  PARA  LA  RESOLUCIÓN  DE  CONFLICTOS  CONFLICTO Del latín conflictus   que significa CHOQUE Del prefijo latín   CON      que significa       UNION        y  el participio de   FLIGERE        que significa           GOLPE.     Unión  de  golpe,  el golpe junto, pleito.</vt:lpstr>
      <vt:lpstr>TECNICA  SIETE  ESTILOS  PARA  LA  RESOLUCIÓN  DE  CONFLICTOS    CAUSAS DE UN CONFLICTO    Intereses en pugna  Choque de emociones  Tensiones entre involucrados  Obstáculos en la comunicación </vt:lpstr>
      <vt:lpstr>TECNICA  SIETE  ESTILOS  PARA  LA  RESOLUCIÓN  DE  CONFLICTOS   CAUSAS DE UN CONFLICTO  Creencias antagónicas  Observaciones y percepciones diferentes  Necesidades afectadas  Formas de personalidad contrapuestas  Luchas por recursos  </vt:lpstr>
      <vt:lpstr>TECNICA  SIETE  ESTILOS  PARA  LA  RESOLUCIÓN  DE  CONFLICTOS     Siete Estilos para Resolver Conflictos (Margarita de Sánchez)   1.-Tomar acción física     2.-Tomar acción económica        </vt:lpstr>
      <vt:lpstr>TECNICA  SIETE  ESTILOS  PARA  LA  RESOLUCIÓN  DE  CONFLICTOS  Siete Estilos para Resolver Conflictos (Margarita de Sánchez)     3.-Esperar y ver       4.-Aceptar la situación      </vt:lpstr>
      <vt:lpstr>TECNICA  SIETE  ESTILOS  PARA  LA  RESOLUCIÓN  DE  CONFLICTOS  Siete Estilos para Resolver Conflictos (Margarita de Sánchez)   5.-Reducir aspiraciones     6.-Solicitar la intervención de tercero     7.-Minar el respeto    </vt:lpstr>
      <vt:lpstr>TÉCNICA VISUALIZACIÓN PROSPECTIVA  Pasos para una planeación personal:  1- ¿A dónde quiero llegar?    VISIÓN  2- Identificación de quién eres       MISIÓN  3- Metas y áreas a considerar: personal, familiar, social, profesional y espiritual   </vt:lpstr>
      <vt:lpstr>    TÉCNICA VISUALIZACIÓN PROSPECTIVA     Requisitos de una meta                    (Castañeda)    1. Estar por escrito     2. Ser específica       </vt:lpstr>
      <vt:lpstr>  TÉCNICA VISUALIZACIÓN PROSPECTIVA   Requisitos de una meta   (Castañeda)    3. Medible  (grado en el que se cumplió)      4. Ser realizable y explicar cómo se logrará      </vt:lpstr>
      <vt:lpstr>  TÉCNICA VISUALIZACIÓN PROSPECTIVA  Requisitos de una meta   (Castañeda)     5. Plantear un reto      6. Ser visible y que permita imaginar y sentir la emoción de logro     </vt:lpstr>
      <vt:lpstr>  TÉCNICA VISUALIZACIÓN PROSPECTIVA   Requisitos de una meta   (Castañeda)    7. Calendarizable      8. Congruente con los valores, principios y creencias      </vt:lpstr>
      <vt:lpstr>  TÉCNICA VISUALIZACIÓN PROSPECTIVA  Considera  para el planteamiento de metas los siguientes aspectos:   Familiar:  Relación con padres, hermanos…   Profesional: Elegir la actividad vocacional    </vt:lpstr>
      <vt:lpstr>  TÉCNICA VISUALIZACIÓN PROSPECTIVA  Considera  para el planteamiento de metas los siguientes aspectos:    Social: Cómo interactúas con la sociedad    Espiritual:  El significado y sentido de la vida     </vt:lpstr>
      <vt:lpstr>     Te sugerimos ver la película  La delgada línea amarilla    …Recuerda tu decides que camino elegir </vt:lpstr>
      <vt:lpstr>Referencias  Quinto, R. M.I. et al. (2018) Estrategias de Resolución de problemas y toma de decisiones.  Libro de texto basado en competencias. 5º. Semestre UAEMEX.            </vt:lpstr>
      <vt:lpstr>Imágenes 1.-https://pixabay.com/es/illustrations/search/decisione/?manual_search=1 2.-https://pixabay.com/es/illustrations/search/consecuencias/?manual_search=1 3.-https://pixabay.com/es/illustrations/pared-blog-consecuencias-smilies-1521359/ 4.-https://pixabay.com/es/vectors/maceta-agrietado-arcilla-roto-575532/ 5.-https://pixabay.com/es/illustrations/mujer-agotamiento-multitarea-rostro-1733891/ 6.-https://pixabay.com/es/vectors/silueta-relaci%c3%b3n-conflicto-3141264/ 7.-https://www.istockphoto.com/es/search/search-by-asset?affiliateredirect=true&amp;assetid=1330778603&amp;assettype=image&amp;utm_campaign=SRP_illustration_sponsored&amp;utm_content=http%3A%2F%2Fpixabay.com%2Fes%2Fillustrations%2Fsearch%2Fcomunicacion%2F%3Fmanual_search%3D1&amp;utm_medium=affiliate&amp;utm_source=pixabay&amp;utm_term=comunicación 8.-https://pixabay.com/es/illustrations/search/comunicacion/?manual_search=1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NEZAHUALCÓYOTL DE LA ESCUELA PREPARATORIA  Asignatura: Estrategia de Resolución de Problemas  y Toma de Decisiones  Módulo IV Evaluación de la Toma de Decisiones   Semestre: Quinto Agosto- 2022   Dra. Laura Espinoza Avila</dc:title>
  <dc:creator>Laura Espinoza Avila</dc:creator>
  <cp:lastModifiedBy>Laura Espinoza Avila</cp:lastModifiedBy>
  <cp:revision>19</cp:revision>
  <dcterms:created xsi:type="dcterms:W3CDTF">2022-09-19T16:58:18Z</dcterms:created>
  <dcterms:modified xsi:type="dcterms:W3CDTF">2024-01-22T22:08:15Z</dcterms:modified>
</cp:coreProperties>
</file>