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26" r:id="rId3"/>
    <p:sldId id="319" r:id="rId4"/>
    <p:sldId id="321" r:id="rId5"/>
    <p:sldId id="328" r:id="rId6"/>
    <p:sldId id="329" r:id="rId7"/>
    <p:sldId id="322" r:id="rId8"/>
    <p:sldId id="323" r:id="rId9"/>
    <p:sldId id="330" r:id="rId10"/>
    <p:sldId id="331" r:id="rId11"/>
    <p:sldId id="332" r:id="rId12"/>
    <p:sldId id="324" r:id="rId13"/>
    <p:sldId id="333" r:id="rId14"/>
    <p:sldId id="325" r:id="rId15"/>
    <p:sldId id="334" r:id="rId16"/>
    <p:sldId id="335" r:id="rId17"/>
    <p:sldId id="336" r:id="rId18"/>
    <p:sldId id="320" r:id="rId19"/>
    <p:sldId id="340" r:id="rId20"/>
    <p:sldId id="337" r:id="rId21"/>
    <p:sldId id="341" r:id="rId22"/>
    <p:sldId id="338" r:id="rId23"/>
    <p:sldId id="342" r:id="rId24"/>
    <p:sldId id="339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3" r:id="rId35"/>
    <p:sldId id="354" r:id="rId36"/>
    <p:sldId id="352" r:id="rId37"/>
    <p:sldId id="355" r:id="rId38"/>
    <p:sldId id="356" r:id="rId39"/>
    <p:sldId id="357" r:id="rId40"/>
    <p:sldId id="358" r:id="rId41"/>
    <p:sldId id="359" r:id="rId42"/>
    <p:sldId id="360" r:id="rId43"/>
    <p:sldId id="362" r:id="rId44"/>
    <p:sldId id="361" r:id="rId45"/>
    <p:sldId id="363" r:id="rId46"/>
    <p:sldId id="364" r:id="rId47"/>
    <p:sldId id="366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BA695"/>
    <a:srgbClr val="A9D18E"/>
    <a:srgbClr val="CCFFCC"/>
    <a:srgbClr val="FF33CC"/>
    <a:srgbClr val="FF6699"/>
    <a:srgbClr val="FFCCFF"/>
    <a:srgbClr val="6E1EC6"/>
    <a:srgbClr val="00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83" d="100"/>
          <a:sy n="83" d="100"/>
        </p:scale>
        <p:origin x="91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4706C0-3EB9-4C09-95D9-0BCCB76BE26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DCD836B-195B-4D49-823A-5EAD501AB2C4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PRINCIPALES MOTIVOS HUMANOS</a:t>
          </a:r>
        </a:p>
      </dgm:t>
    </dgm:pt>
    <dgm:pt modelId="{7C0CC741-EB68-4DCA-BFEC-5DA13BF60DF5}" type="parTrans" cxnId="{BB7455AD-725D-4B9A-B9C4-130D5B1A25AA}">
      <dgm:prSet/>
      <dgm:spPr/>
      <dgm:t>
        <a:bodyPr/>
        <a:lstStyle/>
        <a:p>
          <a:endParaRPr lang="es-MX"/>
        </a:p>
      </dgm:t>
    </dgm:pt>
    <dgm:pt modelId="{1EA42C0F-17EF-480E-A57E-FCD530DC8039}" type="sibTrans" cxnId="{BB7455AD-725D-4B9A-B9C4-130D5B1A25AA}">
      <dgm:prSet/>
      <dgm:spPr/>
      <dgm:t>
        <a:bodyPr/>
        <a:lstStyle/>
        <a:p>
          <a:endParaRPr lang="es-MX"/>
        </a:p>
      </dgm:t>
    </dgm:pt>
    <dgm:pt modelId="{5376B7A3-46A7-4081-8AEC-05F54FA7ADFE}">
      <dgm:prSet phldrT="[Texto]"/>
      <dgm:spPr>
        <a:solidFill>
          <a:schemeClr val="accent2"/>
        </a:solidFill>
      </dgm:spPr>
      <dgm:t>
        <a:bodyPr/>
        <a:lstStyle/>
        <a:p>
          <a:r>
            <a:rPr lang="es-MX" dirty="0"/>
            <a:t>TIPOS DE MOTIVACIÓN</a:t>
          </a:r>
        </a:p>
      </dgm:t>
    </dgm:pt>
    <dgm:pt modelId="{7BDFF7A3-0317-4A63-8547-BB1258980063}" type="parTrans" cxnId="{D19BDD6D-BF91-481D-97F5-1BE435A0E1AA}">
      <dgm:prSet/>
      <dgm:spPr/>
      <dgm:t>
        <a:bodyPr/>
        <a:lstStyle/>
        <a:p>
          <a:endParaRPr lang="es-MX"/>
        </a:p>
      </dgm:t>
    </dgm:pt>
    <dgm:pt modelId="{13C21534-14A9-40BD-AE70-2357ED3B8028}" type="sibTrans" cxnId="{D19BDD6D-BF91-481D-97F5-1BE435A0E1AA}">
      <dgm:prSet/>
      <dgm:spPr/>
      <dgm:t>
        <a:bodyPr/>
        <a:lstStyle/>
        <a:p>
          <a:endParaRPr lang="es-MX"/>
        </a:p>
      </dgm:t>
    </dgm:pt>
    <dgm:pt modelId="{D77E8207-F6BF-42CE-9A06-D974B5BB9FC9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>
              <a:solidFill>
                <a:srgbClr val="00B050"/>
              </a:solidFill>
            </a:rPr>
            <a:t>-Biológicos </a:t>
          </a:r>
        </a:p>
        <a:p>
          <a:r>
            <a:rPr lang="es-MX" dirty="0">
              <a:solidFill>
                <a:srgbClr val="00B050"/>
              </a:solidFill>
            </a:rPr>
            <a:t>-Psicosociales</a:t>
          </a:r>
        </a:p>
      </dgm:t>
    </dgm:pt>
    <dgm:pt modelId="{27880F63-9908-4349-80B2-E6B0F9ED1859}" type="parTrans" cxnId="{BD8115D6-8AAF-4E24-9D36-BFB7140F3785}">
      <dgm:prSet/>
      <dgm:spPr/>
      <dgm:t>
        <a:bodyPr/>
        <a:lstStyle/>
        <a:p>
          <a:endParaRPr lang="es-MX"/>
        </a:p>
      </dgm:t>
    </dgm:pt>
    <dgm:pt modelId="{A9114C13-3617-459A-AEDA-B62159A21321}" type="sibTrans" cxnId="{BD8115D6-8AAF-4E24-9D36-BFB7140F3785}">
      <dgm:prSet/>
      <dgm:spPr/>
      <dgm:t>
        <a:bodyPr/>
        <a:lstStyle/>
        <a:p>
          <a:endParaRPr lang="es-MX"/>
        </a:p>
      </dgm:t>
    </dgm:pt>
    <dgm:pt modelId="{734F0DF6-0E6D-4093-BFAA-F37E54B81149}">
      <dgm:prSet phldrT="[Texto]"/>
      <dgm:spPr>
        <a:solidFill>
          <a:schemeClr val="accent2"/>
        </a:solidFill>
      </dgm:spPr>
      <dgm:t>
        <a:bodyPr/>
        <a:lstStyle/>
        <a:p>
          <a:r>
            <a:rPr lang="es-MX" dirty="0"/>
            <a:t>Intrínseca </a:t>
          </a:r>
        </a:p>
        <a:p>
          <a:r>
            <a:rPr lang="es-MX" dirty="0"/>
            <a:t>Extrínseca</a:t>
          </a:r>
        </a:p>
      </dgm:t>
    </dgm:pt>
    <dgm:pt modelId="{5C3FF8BA-DC7B-426F-9D6E-406AE19E1324}" type="parTrans" cxnId="{A152712F-3A2F-4713-B5E9-CC8D06060897}">
      <dgm:prSet/>
      <dgm:spPr/>
      <dgm:t>
        <a:bodyPr/>
        <a:lstStyle/>
        <a:p>
          <a:endParaRPr lang="es-MX"/>
        </a:p>
      </dgm:t>
    </dgm:pt>
    <dgm:pt modelId="{114243FB-6046-460E-B0B6-A25ABEE7BD33}" type="sibTrans" cxnId="{A152712F-3A2F-4713-B5E9-CC8D06060897}">
      <dgm:prSet/>
      <dgm:spPr/>
      <dgm:t>
        <a:bodyPr/>
        <a:lstStyle/>
        <a:p>
          <a:endParaRPr lang="es-MX"/>
        </a:p>
      </dgm:t>
    </dgm:pt>
    <dgm:pt modelId="{F329CE6A-4B7B-46A3-BDA4-47FE0DED5F68}">
      <dgm:prSet phldrT="[Texto]" phldr="1"/>
      <dgm:spPr/>
      <dgm:t>
        <a:bodyPr/>
        <a:lstStyle/>
        <a:p>
          <a:endParaRPr lang="es-MX" dirty="0"/>
        </a:p>
      </dgm:t>
    </dgm:pt>
    <dgm:pt modelId="{199E2687-49E0-42BD-8DFF-9AB3E326851A}" type="parTrans" cxnId="{A53137E9-6C98-4236-9EB2-7EE66EC502B1}">
      <dgm:prSet/>
      <dgm:spPr/>
      <dgm:t>
        <a:bodyPr/>
        <a:lstStyle/>
        <a:p>
          <a:endParaRPr lang="es-MX"/>
        </a:p>
      </dgm:t>
    </dgm:pt>
    <dgm:pt modelId="{845F2297-823F-4E4D-A8A8-31A2A1595ED7}" type="sibTrans" cxnId="{A53137E9-6C98-4236-9EB2-7EE66EC502B1}">
      <dgm:prSet/>
      <dgm:spPr/>
      <dgm:t>
        <a:bodyPr/>
        <a:lstStyle/>
        <a:p>
          <a:endParaRPr lang="es-MX"/>
        </a:p>
      </dgm:t>
    </dgm:pt>
    <dgm:pt modelId="{F05BB519-6A53-4F94-8944-51BE9610E6F6}" type="pres">
      <dgm:prSet presAssocID="{804706C0-3EB9-4C09-95D9-0BCCB76BE261}" presName="diagram" presStyleCnt="0">
        <dgm:presLayoutVars>
          <dgm:dir/>
          <dgm:resizeHandles val="exact"/>
        </dgm:presLayoutVars>
      </dgm:prSet>
      <dgm:spPr/>
    </dgm:pt>
    <dgm:pt modelId="{5ED5B2F8-7861-4291-8828-8D87A359E1EF}" type="pres">
      <dgm:prSet presAssocID="{DDCD836B-195B-4D49-823A-5EAD501AB2C4}" presName="node" presStyleLbl="node1" presStyleIdx="0" presStyleCnt="5">
        <dgm:presLayoutVars>
          <dgm:bulletEnabled val="1"/>
        </dgm:presLayoutVars>
      </dgm:prSet>
      <dgm:spPr/>
    </dgm:pt>
    <dgm:pt modelId="{0E7BEB58-328F-4D25-B03D-B47E1596C246}" type="pres">
      <dgm:prSet presAssocID="{1EA42C0F-17EF-480E-A57E-FCD530DC8039}" presName="sibTrans" presStyleCnt="0"/>
      <dgm:spPr/>
    </dgm:pt>
    <dgm:pt modelId="{F532AB70-D50F-46D7-B194-92E1D44BC06D}" type="pres">
      <dgm:prSet presAssocID="{5376B7A3-46A7-4081-8AEC-05F54FA7ADFE}" presName="node" presStyleLbl="node1" presStyleIdx="1" presStyleCnt="5">
        <dgm:presLayoutVars>
          <dgm:bulletEnabled val="1"/>
        </dgm:presLayoutVars>
      </dgm:prSet>
      <dgm:spPr/>
    </dgm:pt>
    <dgm:pt modelId="{6E648A33-34B2-4444-8951-1CE88B62CE50}" type="pres">
      <dgm:prSet presAssocID="{13C21534-14A9-40BD-AE70-2357ED3B8028}" presName="sibTrans" presStyleCnt="0"/>
      <dgm:spPr/>
    </dgm:pt>
    <dgm:pt modelId="{C34B71A0-1231-4CDD-B38E-B0A4D89E0286}" type="pres">
      <dgm:prSet presAssocID="{D77E8207-F6BF-42CE-9A06-D974B5BB9FC9}" presName="node" presStyleLbl="node1" presStyleIdx="2" presStyleCnt="5">
        <dgm:presLayoutVars>
          <dgm:bulletEnabled val="1"/>
        </dgm:presLayoutVars>
      </dgm:prSet>
      <dgm:spPr/>
    </dgm:pt>
    <dgm:pt modelId="{16CBEA73-A621-4755-B51A-9F3A8A0AAF0B}" type="pres">
      <dgm:prSet presAssocID="{A9114C13-3617-459A-AEDA-B62159A21321}" presName="sibTrans" presStyleCnt="0"/>
      <dgm:spPr/>
    </dgm:pt>
    <dgm:pt modelId="{E4CB1E65-756E-4F61-BAFC-BE0593960ECC}" type="pres">
      <dgm:prSet presAssocID="{734F0DF6-0E6D-4093-BFAA-F37E54B81149}" presName="node" presStyleLbl="node1" presStyleIdx="3" presStyleCnt="5">
        <dgm:presLayoutVars>
          <dgm:bulletEnabled val="1"/>
        </dgm:presLayoutVars>
      </dgm:prSet>
      <dgm:spPr/>
    </dgm:pt>
    <dgm:pt modelId="{DF42387E-BA4F-4764-996E-7A297FDB6455}" type="pres">
      <dgm:prSet presAssocID="{114243FB-6046-460E-B0B6-A25ABEE7BD33}" presName="sibTrans" presStyleCnt="0"/>
      <dgm:spPr/>
    </dgm:pt>
    <dgm:pt modelId="{DB9035E7-B42A-40DE-9224-E7E1B682B88F}" type="pres">
      <dgm:prSet presAssocID="{F329CE6A-4B7B-46A3-BDA4-47FE0DED5F68}" presName="node" presStyleLbl="node1" presStyleIdx="4" presStyleCnt="5">
        <dgm:presLayoutVars>
          <dgm:bulletEnabled val="1"/>
        </dgm:presLayoutVars>
      </dgm:prSet>
      <dgm:spPr/>
    </dgm:pt>
  </dgm:ptLst>
  <dgm:cxnLst>
    <dgm:cxn modelId="{EB924809-A4BB-4327-BB24-B9196FF9CB1C}" type="presOf" srcId="{D77E8207-F6BF-42CE-9A06-D974B5BB9FC9}" destId="{C34B71A0-1231-4CDD-B38E-B0A4D89E0286}" srcOrd="0" destOrd="0" presId="urn:microsoft.com/office/officeart/2005/8/layout/default"/>
    <dgm:cxn modelId="{A152712F-3A2F-4713-B5E9-CC8D06060897}" srcId="{804706C0-3EB9-4C09-95D9-0BCCB76BE261}" destId="{734F0DF6-0E6D-4093-BFAA-F37E54B81149}" srcOrd="3" destOrd="0" parTransId="{5C3FF8BA-DC7B-426F-9D6E-406AE19E1324}" sibTransId="{114243FB-6046-460E-B0B6-A25ABEE7BD33}"/>
    <dgm:cxn modelId="{87FCEA5C-1DCD-4B0A-BB08-EB08449686DE}" type="presOf" srcId="{804706C0-3EB9-4C09-95D9-0BCCB76BE261}" destId="{F05BB519-6A53-4F94-8944-51BE9610E6F6}" srcOrd="0" destOrd="0" presId="urn:microsoft.com/office/officeart/2005/8/layout/default"/>
    <dgm:cxn modelId="{C526074A-46E0-4360-BDF1-7C84AA5F9DDE}" type="presOf" srcId="{F329CE6A-4B7B-46A3-BDA4-47FE0DED5F68}" destId="{DB9035E7-B42A-40DE-9224-E7E1B682B88F}" srcOrd="0" destOrd="0" presId="urn:microsoft.com/office/officeart/2005/8/layout/default"/>
    <dgm:cxn modelId="{D19BDD6D-BF91-481D-97F5-1BE435A0E1AA}" srcId="{804706C0-3EB9-4C09-95D9-0BCCB76BE261}" destId="{5376B7A3-46A7-4081-8AEC-05F54FA7ADFE}" srcOrd="1" destOrd="0" parTransId="{7BDFF7A3-0317-4A63-8547-BB1258980063}" sibTransId="{13C21534-14A9-40BD-AE70-2357ED3B8028}"/>
    <dgm:cxn modelId="{BB7455AD-725D-4B9A-B9C4-130D5B1A25AA}" srcId="{804706C0-3EB9-4C09-95D9-0BCCB76BE261}" destId="{DDCD836B-195B-4D49-823A-5EAD501AB2C4}" srcOrd="0" destOrd="0" parTransId="{7C0CC741-EB68-4DCA-BFEC-5DA13BF60DF5}" sibTransId="{1EA42C0F-17EF-480E-A57E-FCD530DC8039}"/>
    <dgm:cxn modelId="{94592FCC-31DF-4E18-B4B0-474E3A795EF9}" type="presOf" srcId="{5376B7A3-46A7-4081-8AEC-05F54FA7ADFE}" destId="{F532AB70-D50F-46D7-B194-92E1D44BC06D}" srcOrd="0" destOrd="0" presId="urn:microsoft.com/office/officeart/2005/8/layout/default"/>
    <dgm:cxn modelId="{BD8115D6-8AAF-4E24-9D36-BFB7140F3785}" srcId="{804706C0-3EB9-4C09-95D9-0BCCB76BE261}" destId="{D77E8207-F6BF-42CE-9A06-D974B5BB9FC9}" srcOrd="2" destOrd="0" parTransId="{27880F63-9908-4349-80B2-E6B0F9ED1859}" sibTransId="{A9114C13-3617-459A-AEDA-B62159A21321}"/>
    <dgm:cxn modelId="{67AC7DDE-6560-4134-9692-1EBB256789C7}" type="presOf" srcId="{734F0DF6-0E6D-4093-BFAA-F37E54B81149}" destId="{E4CB1E65-756E-4F61-BAFC-BE0593960ECC}" srcOrd="0" destOrd="0" presId="urn:microsoft.com/office/officeart/2005/8/layout/default"/>
    <dgm:cxn modelId="{5AEBACE1-380D-4990-9446-B161676261C6}" type="presOf" srcId="{DDCD836B-195B-4D49-823A-5EAD501AB2C4}" destId="{5ED5B2F8-7861-4291-8828-8D87A359E1EF}" srcOrd="0" destOrd="0" presId="urn:microsoft.com/office/officeart/2005/8/layout/default"/>
    <dgm:cxn modelId="{A53137E9-6C98-4236-9EB2-7EE66EC502B1}" srcId="{804706C0-3EB9-4C09-95D9-0BCCB76BE261}" destId="{F329CE6A-4B7B-46A3-BDA4-47FE0DED5F68}" srcOrd="4" destOrd="0" parTransId="{199E2687-49E0-42BD-8DFF-9AB3E326851A}" sibTransId="{845F2297-823F-4E4D-A8A8-31A2A1595ED7}"/>
    <dgm:cxn modelId="{FED4FC97-8584-4877-B34C-4B23537BFD85}" type="presParOf" srcId="{F05BB519-6A53-4F94-8944-51BE9610E6F6}" destId="{5ED5B2F8-7861-4291-8828-8D87A359E1EF}" srcOrd="0" destOrd="0" presId="urn:microsoft.com/office/officeart/2005/8/layout/default"/>
    <dgm:cxn modelId="{CCF215FB-74E6-4B58-840A-2D4F0B099B6F}" type="presParOf" srcId="{F05BB519-6A53-4F94-8944-51BE9610E6F6}" destId="{0E7BEB58-328F-4D25-B03D-B47E1596C246}" srcOrd="1" destOrd="0" presId="urn:microsoft.com/office/officeart/2005/8/layout/default"/>
    <dgm:cxn modelId="{A99BC0C0-17CE-4AD8-965C-96DB8F9159A6}" type="presParOf" srcId="{F05BB519-6A53-4F94-8944-51BE9610E6F6}" destId="{F532AB70-D50F-46D7-B194-92E1D44BC06D}" srcOrd="2" destOrd="0" presId="urn:microsoft.com/office/officeart/2005/8/layout/default"/>
    <dgm:cxn modelId="{233D70C1-395F-4063-8796-8FD8EAC11B03}" type="presParOf" srcId="{F05BB519-6A53-4F94-8944-51BE9610E6F6}" destId="{6E648A33-34B2-4444-8951-1CE88B62CE50}" srcOrd="3" destOrd="0" presId="urn:microsoft.com/office/officeart/2005/8/layout/default"/>
    <dgm:cxn modelId="{1996037A-8E6E-4C5C-9BB0-B63E597C262E}" type="presParOf" srcId="{F05BB519-6A53-4F94-8944-51BE9610E6F6}" destId="{C34B71A0-1231-4CDD-B38E-B0A4D89E0286}" srcOrd="4" destOrd="0" presId="urn:microsoft.com/office/officeart/2005/8/layout/default"/>
    <dgm:cxn modelId="{D8D3E4BB-BD91-4D4F-AC19-E971694CD7F5}" type="presParOf" srcId="{F05BB519-6A53-4F94-8944-51BE9610E6F6}" destId="{16CBEA73-A621-4755-B51A-9F3A8A0AAF0B}" srcOrd="5" destOrd="0" presId="urn:microsoft.com/office/officeart/2005/8/layout/default"/>
    <dgm:cxn modelId="{A730F6BC-CE90-46A7-8BBC-7D7A9340B526}" type="presParOf" srcId="{F05BB519-6A53-4F94-8944-51BE9610E6F6}" destId="{E4CB1E65-756E-4F61-BAFC-BE0593960ECC}" srcOrd="6" destOrd="0" presId="urn:microsoft.com/office/officeart/2005/8/layout/default"/>
    <dgm:cxn modelId="{6FE9F363-EBAE-4A4A-AD5E-64157DE9D2F0}" type="presParOf" srcId="{F05BB519-6A53-4F94-8944-51BE9610E6F6}" destId="{DF42387E-BA4F-4764-996E-7A297FDB6455}" srcOrd="7" destOrd="0" presId="urn:microsoft.com/office/officeart/2005/8/layout/default"/>
    <dgm:cxn modelId="{9FAD8ED9-C3D5-42DC-8D9C-A5DACE414952}" type="presParOf" srcId="{F05BB519-6A53-4F94-8944-51BE9610E6F6}" destId="{DB9035E7-B42A-40DE-9224-E7E1B682B88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4706C0-3EB9-4C09-95D9-0BCCB76BE26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DCD836B-195B-4D49-823A-5EAD501AB2C4}">
      <dgm:prSet phldrT="[Texto]"/>
      <dgm:spPr>
        <a:solidFill>
          <a:srgbClr val="FFFF99"/>
        </a:solidFill>
      </dgm:spPr>
      <dgm:t>
        <a:bodyPr/>
        <a:lstStyle/>
        <a:p>
          <a:r>
            <a:rPr lang="es-MX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CATEGORIAS DE LA EMOCION</a:t>
          </a:r>
        </a:p>
      </dgm:t>
    </dgm:pt>
    <dgm:pt modelId="{7C0CC741-EB68-4DCA-BFEC-5DA13BF60DF5}" type="parTrans" cxnId="{BB7455AD-725D-4B9A-B9C4-130D5B1A25AA}">
      <dgm:prSet/>
      <dgm:spPr/>
      <dgm:t>
        <a:bodyPr/>
        <a:lstStyle/>
        <a:p>
          <a:endParaRPr lang="es-MX"/>
        </a:p>
      </dgm:t>
    </dgm:pt>
    <dgm:pt modelId="{1EA42C0F-17EF-480E-A57E-FCD530DC8039}" type="sibTrans" cxnId="{BB7455AD-725D-4B9A-B9C4-130D5B1A25AA}">
      <dgm:prSet/>
      <dgm:spPr/>
      <dgm:t>
        <a:bodyPr/>
        <a:lstStyle/>
        <a:p>
          <a:endParaRPr lang="es-MX"/>
        </a:p>
      </dgm:t>
    </dgm:pt>
    <dgm:pt modelId="{5376B7A3-46A7-4081-8AEC-05F54FA7ADFE}">
      <dgm:prSet phldrT="[Texto]"/>
      <dgm:spPr>
        <a:solidFill>
          <a:srgbClr val="0070C0"/>
        </a:solidFill>
        <a:ln>
          <a:solidFill>
            <a:schemeClr val="accent1"/>
          </a:solidFill>
        </a:ln>
      </dgm:spPr>
      <dgm:t>
        <a:bodyPr/>
        <a:lstStyle/>
        <a:p>
          <a:r>
            <a:rPr lang="es-MX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FASES DE LA MEMORIA</a:t>
          </a:r>
          <a:endParaRPr lang="es-MX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DFF7A3-0317-4A63-8547-BB1258980063}" type="parTrans" cxnId="{D19BDD6D-BF91-481D-97F5-1BE435A0E1AA}">
      <dgm:prSet/>
      <dgm:spPr/>
      <dgm:t>
        <a:bodyPr/>
        <a:lstStyle/>
        <a:p>
          <a:endParaRPr lang="es-MX"/>
        </a:p>
      </dgm:t>
    </dgm:pt>
    <dgm:pt modelId="{13C21534-14A9-40BD-AE70-2357ED3B8028}" type="sibTrans" cxnId="{D19BDD6D-BF91-481D-97F5-1BE435A0E1AA}">
      <dgm:prSet/>
      <dgm:spPr/>
      <dgm:t>
        <a:bodyPr/>
        <a:lstStyle/>
        <a:p>
          <a:endParaRPr lang="es-MX"/>
        </a:p>
      </dgm:t>
    </dgm:pt>
    <dgm:pt modelId="{D77E8207-F6BF-42CE-9A06-D974B5BB9FC9}">
      <dgm:prSet phldrT="[Texto]"/>
      <dgm:spPr>
        <a:solidFill>
          <a:srgbClr val="FFFF99"/>
        </a:solidFill>
      </dgm:spPr>
      <dgm:t>
        <a:bodyPr/>
        <a:lstStyle/>
        <a:p>
          <a:r>
            <a:rPr lang="es-MX">
              <a:solidFill>
                <a:srgbClr val="00B050"/>
              </a:solidFill>
            </a:rPr>
            <a:t>-Miedo </a:t>
          </a:r>
        </a:p>
        <a:p>
          <a:r>
            <a:rPr lang="es-MX">
              <a:solidFill>
                <a:srgbClr val="00B050"/>
              </a:solidFill>
            </a:rPr>
            <a:t>-Sorpresa</a:t>
          </a:r>
        </a:p>
        <a:p>
          <a:r>
            <a:rPr lang="es-MX">
              <a:solidFill>
                <a:srgbClr val="00B050"/>
              </a:solidFill>
            </a:rPr>
            <a:t>-Aversión</a:t>
          </a:r>
        </a:p>
        <a:p>
          <a:r>
            <a:rPr lang="es-MX">
              <a:solidFill>
                <a:srgbClr val="00B050"/>
              </a:solidFill>
            </a:rPr>
            <a:t>-Alegría</a:t>
          </a:r>
        </a:p>
        <a:p>
          <a:r>
            <a:rPr lang="es-MX">
              <a:solidFill>
                <a:srgbClr val="00B050"/>
              </a:solidFill>
            </a:rPr>
            <a:t>-Tristeza</a:t>
          </a:r>
          <a:endParaRPr lang="es-MX" dirty="0">
            <a:solidFill>
              <a:srgbClr val="00B050"/>
            </a:solidFill>
          </a:endParaRPr>
        </a:p>
      </dgm:t>
    </dgm:pt>
    <dgm:pt modelId="{27880F63-9908-4349-80B2-E6B0F9ED1859}" type="parTrans" cxnId="{BD8115D6-8AAF-4E24-9D36-BFB7140F3785}">
      <dgm:prSet/>
      <dgm:spPr/>
      <dgm:t>
        <a:bodyPr/>
        <a:lstStyle/>
        <a:p>
          <a:endParaRPr lang="es-MX"/>
        </a:p>
      </dgm:t>
    </dgm:pt>
    <dgm:pt modelId="{A9114C13-3617-459A-AEDA-B62159A21321}" type="sibTrans" cxnId="{BD8115D6-8AAF-4E24-9D36-BFB7140F3785}">
      <dgm:prSet/>
      <dgm:spPr/>
      <dgm:t>
        <a:bodyPr/>
        <a:lstStyle/>
        <a:p>
          <a:endParaRPr lang="es-MX"/>
        </a:p>
      </dgm:t>
    </dgm:pt>
    <dgm:pt modelId="{734F0DF6-0E6D-4093-BFAA-F37E54B81149}">
      <dgm:prSet phldrT="[Texto]"/>
      <dgm:spPr>
        <a:solidFill>
          <a:srgbClr val="0070C0"/>
        </a:solidFill>
      </dgm:spPr>
      <dgm:t>
        <a:bodyPr/>
        <a:lstStyle/>
        <a:p>
          <a:r>
            <a:rPr lang="es-MX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Codificación</a:t>
          </a:r>
        </a:p>
        <a:p>
          <a:r>
            <a:rPr lang="es-MX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Almacenamiento</a:t>
          </a:r>
        </a:p>
        <a:p>
          <a:r>
            <a:rPr lang="es-MX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Recuperación</a:t>
          </a:r>
          <a:endParaRPr lang="es-MX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3FF8BA-DC7B-426F-9D6E-406AE19E1324}" type="parTrans" cxnId="{A152712F-3A2F-4713-B5E9-CC8D06060897}">
      <dgm:prSet/>
      <dgm:spPr/>
      <dgm:t>
        <a:bodyPr/>
        <a:lstStyle/>
        <a:p>
          <a:endParaRPr lang="es-MX"/>
        </a:p>
      </dgm:t>
    </dgm:pt>
    <dgm:pt modelId="{114243FB-6046-460E-B0B6-A25ABEE7BD33}" type="sibTrans" cxnId="{A152712F-3A2F-4713-B5E9-CC8D06060897}">
      <dgm:prSet/>
      <dgm:spPr/>
      <dgm:t>
        <a:bodyPr/>
        <a:lstStyle/>
        <a:p>
          <a:endParaRPr lang="es-MX"/>
        </a:p>
      </dgm:t>
    </dgm:pt>
    <dgm:pt modelId="{F329CE6A-4B7B-46A3-BDA4-47FE0DED5F68}">
      <dgm:prSet phldrT="[Texto]" phldr="1"/>
      <dgm:spPr/>
      <dgm:t>
        <a:bodyPr/>
        <a:lstStyle/>
        <a:p>
          <a:endParaRPr lang="es-MX" dirty="0"/>
        </a:p>
      </dgm:t>
    </dgm:pt>
    <dgm:pt modelId="{199E2687-49E0-42BD-8DFF-9AB3E326851A}" type="parTrans" cxnId="{A53137E9-6C98-4236-9EB2-7EE66EC502B1}">
      <dgm:prSet/>
      <dgm:spPr/>
      <dgm:t>
        <a:bodyPr/>
        <a:lstStyle/>
        <a:p>
          <a:endParaRPr lang="es-MX"/>
        </a:p>
      </dgm:t>
    </dgm:pt>
    <dgm:pt modelId="{845F2297-823F-4E4D-A8A8-31A2A1595ED7}" type="sibTrans" cxnId="{A53137E9-6C98-4236-9EB2-7EE66EC502B1}">
      <dgm:prSet/>
      <dgm:spPr/>
      <dgm:t>
        <a:bodyPr/>
        <a:lstStyle/>
        <a:p>
          <a:endParaRPr lang="es-MX"/>
        </a:p>
      </dgm:t>
    </dgm:pt>
    <dgm:pt modelId="{F05BB519-6A53-4F94-8944-51BE9610E6F6}" type="pres">
      <dgm:prSet presAssocID="{804706C0-3EB9-4C09-95D9-0BCCB76BE261}" presName="diagram" presStyleCnt="0">
        <dgm:presLayoutVars>
          <dgm:dir/>
          <dgm:resizeHandles val="exact"/>
        </dgm:presLayoutVars>
      </dgm:prSet>
      <dgm:spPr/>
    </dgm:pt>
    <dgm:pt modelId="{5ED5B2F8-7861-4291-8828-8D87A359E1EF}" type="pres">
      <dgm:prSet presAssocID="{DDCD836B-195B-4D49-823A-5EAD501AB2C4}" presName="node" presStyleLbl="node1" presStyleIdx="0" presStyleCnt="5">
        <dgm:presLayoutVars>
          <dgm:bulletEnabled val="1"/>
        </dgm:presLayoutVars>
      </dgm:prSet>
      <dgm:spPr/>
    </dgm:pt>
    <dgm:pt modelId="{0E7BEB58-328F-4D25-B03D-B47E1596C246}" type="pres">
      <dgm:prSet presAssocID="{1EA42C0F-17EF-480E-A57E-FCD530DC8039}" presName="sibTrans" presStyleCnt="0"/>
      <dgm:spPr/>
    </dgm:pt>
    <dgm:pt modelId="{F532AB70-D50F-46D7-B194-92E1D44BC06D}" type="pres">
      <dgm:prSet presAssocID="{5376B7A3-46A7-4081-8AEC-05F54FA7ADFE}" presName="node" presStyleLbl="node1" presStyleIdx="1" presStyleCnt="5">
        <dgm:presLayoutVars>
          <dgm:bulletEnabled val="1"/>
        </dgm:presLayoutVars>
      </dgm:prSet>
      <dgm:spPr/>
    </dgm:pt>
    <dgm:pt modelId="{6E648A33-34B2-4444-8951-1CE88B62CE50}" type="pres">
      <dgm:prSet presAssocID="{13C21534-14A9-40BD-AE70-2357ED3B8028}" presName="sibTrans" presStyleCnt="0"/>
      <dgm:spPr/>
    </dgm:pt>
    <dgm:pt modelId="{C34B71A0-1231-4CDD-B38E-B0A4D89E0286}" type="pres">
      <dgm:prSet presAssocID="{D77E8207-F6BF-42CE-9A06-D974B5BB9FC9}" presName="node" presStyleLbl="node1" presStyleIdx="2" presStyleCnt="5">
        <dgm:presLayoutVars>
          <dgm:bulletEnabled val="1"/>
        </dgm:presLayoutVars>
      </dgm:prSet>
      <dgm:spPr/>
    </dgm:pt>
    <dgm:pt modelId="{16CBEA73-A621-4755-B51A-9F3A8A0AAF0B}" type="pres">
      <dgm:prSet presAssocID="{A9114C13-3617-459A-AEDA-B62159A21321}" presName="sibTrans" presStyleCnt="0"/>
      <dgm:spPr/>
    </dgm:pt>
    <dgm:pt modelId="{E4CB1E65-756E-4F61-BAFC-BE0593960ECC}" type="pres">
      <dgm:prSet presAssocID="{734F0DF6-0E6D-4093-BFAA-F37E54B81149}" presName="node" presStyleLbl="node1" presStyleIdx="3" presStyleCnt="5">
        <dgm:presLayoutVars>
          <dgm:bulletEnabled val="1"/>
        </dgm:presLayoutVars>
      </dgm:prSet>
      <dgm:spPr/>
    </dgm:pt>
    <dgm:pt modelId="{DF42387E-BA4F-4764-996E-7A297FDB6455}" type="pres">
      <dgm:prSet presAssocID="{114243FB-6046-460E-B0B6-A25ABEE7BD33}" presName="sibTrans" presStyleCnt="0"/>
      <dgm:spPr/>
    </dgm:pt>
    <dgm:pt modelId="{DB9035E7-B42A-40DE-9224-E7E1B682B88F}" type="pres">
      <dgm:prSet presAssocID="{F329CE6A-4B7B-46A3-BDA4-47FE0DED5F68}" presName="node" presStyleLbl="node1" presStyleIdx="4" presStyleCnt="5">
        <dgm:presLayoutVars>
          <dgm:bulletEnabled val="1"/>
        </dgm:presLayoutVars>
      </dgm:prSet>
      <dgm:spPr/>
    </dgm:pt>
  </dgm:ptLst>
  <dgm:cxnLst>
    <dgm:cxn modelId="{AAECF126-B005-40B4-82A4-F773945A1F7D}" type="presOf" srcId="{D77E8207-F6BF-42CE-9A06-D974B5BB9FC9}" destId="{C34B71A0-1231-4CDD-B38E-B0A4D89E0286}" srcOrd="0" destOrd="0" presId="urn:microsoft.com/office/officeart/2005/8/layout/default"/>
    <dgm:cxn modelId="{C54C7629-316A-466A-84A0-8E5F0BA0A791}" type="presOf" srcId="{DDCD836B-195B-4D49-823A-5EAD501AB2C4}" destId="{5ED5B2F8-7861-4291-8828-8D87A359E1EF}" srcOrd="0" destOrd="0" presId="urn:microsoft.com/office/officeart/2005/8/layout/default"/>
    <dgm:cxn modelId="{A152712F-3A2F-4713-B5E9-CC8D06060897}" srcId="{804706C0-3EB9-4C09-95D9-0BCCB76BE261}" destId="{734F0DF6-0E6D-4093-BFAA-F37E54B81149}" srcOrd="3" destOrd="0" parTransId="{5C3FF8BA-DC7B-426F-9D6E-406AE19E1324}" sibTransId="{114243FB-6046-460E-B0B6-A25ABEE7BD33}"/>
    <dgm:cxn modelId="{844A503C-F6CD-4DA4-AE75-984D43C08FC2}" type="presOf" srcId="{804706C0-3EB9-4C09-95D9-0BCCB76BE261}" destId="{F05BB519-6A53-4F94-8944-51BE9610E6F6}" srcOrd="0" destOrd="0" presId="urn:microsoft.com/office/officeart/2005/8/layout/default"/>
    <dgm:cxn modelId="{D19BDD6D-BF91-481D-97F5-1BE435A0E1AA}" srcId="{804706C0-3EB9-4C09-95D9-0BCCB76BE261}" destId="{5376B7A3-46A7-4081-8AEC-05F54FA7ADFE}" srcOrd="1" destOrd="0" parTransId="{7BDFF7A3-0317-4A63-8547-BB1258980063}" sibTransId="{13C21534-14A9-40BD-AE70-2357ED3B8028}"/>
    <dgm:cxn modelId="{BB7455AD-725D-4B9A-B9C4-130D5B1A25AA}" srcId="{804706C0-3EB9-4C09-95D9-0BCCB76BE261}" destId="{DDCD836B-195B-4D49-823A-5EAD501AB2C4}" srcOrd="0" destOrd="0" parTransId="{7C0CC741-EB68-4DCA-BFEC-5DA13BF60DF5}" sibTransId="{1EA42C0F-17EF-480E-A57E-FCD530DC8039}"/>
    <dgm:cxn modelId="{10A2EDC2-CCF0-4D48-9069-3F072268B0AD}" type="presOf" srcId="{5376B7A3-46A7-4081-8AEC-05F54FA7ADFE}" destId="{F532AB70-D50F-46D7-B194-92E1D44BC06D}" srcOrd="0" destOrd="0" presId="urn:microsoft.com/office/officeart/2005/8/layout/default"/>
    <dgm:cxn modelId="{78BAB5D3-9C96-4CD1-8D4C-11EFE25579C5}" type="presOf" srcId="{734F0DF6-0E6D-4093-BFAA-F37E54B81149}" destId="{E4CB1E65-756E-4F61-BAFC-BE0593960ECC}" srcOrd="0" destOrd="0" presId="urn:microsoft.com/office/officeart/2005/8/layout/default"/>
    <dgm:cxn modelId="{BD8115D6-8AAF-4E24-9D36-BFB7140F3785}" srcId="{804706C0-3EB9-4C09-95D9-0BCCB76BE261}" destId="{D77E8207-F6BF-42CE-9A06-D974B5BB9FC9}" srcOrd="2" destOrd="0" parTransId="{27880F63-9908-4349-80B2-E6B0F9ED1859}" sibTransId="{A9114C13-3617-459A-AEDA-B62159A21321}"/>
    <dgm:cxn modelId="{DB0040DB-9E68-4083-AD04-ECC5250D0AE5}" type="presOf" srcId="{F329CE6A-4B7B-46A3-BDA4-47FE0DED5F68}" destId="{DB9035E7-B42A-40DE-9224-E7E1B682B88F}" srcOrd="0" destOrd="0" presId="urn:microsoft.com/office/officeart/2005/8/layout/default"/>
    <dgm:cxn modelId="{A53137E9-6C98-4236-9EB2-7EE66EC502B1}" srcId="{804706C0-3EB9-4C09-95D9-0BCCB76BE261}" destId="{F329CE6A-4B7B-46A3-BDA4-47FE0DED5F68}" srcOrd="4" destOrd="0" parTransId="{199E2687-49E0-42BD-8DFF-9AB3E326851A}" sibTransId="{845F2297-823F-4E4D-A8A8-31A2A1595ED7}"/>
    <dgm:cxn modelId="{A7F39835-6D71-408D-A375-33D212C901CA}" type="presParOf" srcId="{F05BB519-6A53-4F94-8944-51BE9610E6F6}" destId="{5ED5B2F8-7861-4291-8828-8D87A359E1EF}" srcOrd="0" destOrd="0" presId="urn:microsoft.com/office/officeart/2005/8/layout/default"/>
    <dgm:cxn modelId="{6ABC91B6-9561-4582-B66A-05463F13EEB6}" type="presParOf" srcId="{F05BB519-6A53-4F94-8944-51BE9610E6F6}" destId="{0E7BEB58-328F-4D25-B03D-B47E1596C246}" srcOrd="1" destOrd="0" presId="urn:microsoft.com/office/officeart/2005/8/layout/default"/>
    <dgm:cxn modelId="{13160182-587E-49D0-915E-5FB10DA00907}" type="presParOf" srcId="{F05BB519-6A53-4F94-8944-51BE9610E6F6}" destId="{F532AB70-D50F-46D7-B194-92E1D44BC06D}" srcOrd="2" destOrd="0" presId="urn:microsoft.com/office/officeart/2005/8/layout/default"/>
    <dgm:cxn modelId="{0891F167-FDC0-4997-A30B-F572770F1B91}" type="presParOf" srcId="{F05BB519-6A53-4F94-8944-51BE9610E6F6}" destId="{6E648A33-34B2-4444-8951-1CE88B62CE50}" srcOrd="3" destOrd="0" presId="urn:microsoft.com/office/officeart/2005/8/layout/default"/>
    <dgm:cxn modelId="{7823F157-C918-4D91-9D0E-D417CDC2C9F9}" type="presParOf" srcId="{F05BB519-6A53-4F94-8944-51BE9610E6F6}" destId="{C34B71A0-1231-4CDD-B38E-B0A4D89E0286}" srcOrd="4" destOrd="0" presId="urn:microsoft.com/office/officeart/2005/8/layout/default"/>
    <dgm:cxn modelId="{11139EF2-4E8D-4BA8-82FD-27140CD6CB1D}" type="presParOf" srcId="{F05BB519-6A53-4F94-8944-51BE9610E6F6}" destId="{16CBEA73-A621-4755-B51A-9F3A8A0AAF0B}" srcOrd="5" destOrd="0" presId="urn:microsoft.com/office/officeart/2005/8/layout/default"/>
    <dgm:cxn modelId="{4EAB6016-C0DE-441C-9871-2E07540FCD3F}" type="presParOf" srcId="{F05BB519-6A53-4F94-8944-51BE9610E6F6}" destId="{E4CB1E65-756E-4F61-BAFC-BE0593960ECC}" srcOrd="6" destOrd="0" presId="urn:microsoft.com/office/officeart/2005/8/layout/default"/>
    <dgm:cxn modelId="{CC70D802-D29C-4767-BB8F-15F713BFA6F8}" type="presParOf" srcId="{F05BB519-6A53-4F94-8944-51BE9610E6F6}" destId="{DF42387E-BA4F-4764-996E-7A297FDB6455}" srcOrd="7" destOrd="0" presId="urn:microsoft.com/office/officeart/2005/8/layout/default"/>
    <dgm:cxn modelId="{02AB3E43-6831-4591-BF3C-88C696629747}" type="presParOf" srcId="{F05BB519-6A53-4F94-8944-51BE9610E6F6}" destId="{DB9035E7-B42A-40DE-9224-E7E1B682B88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4706C0-3EB9-4C09-95D9-0BCCB76BE26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DCD836B-195B-4D49-823A-5EAD501AB2C4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CONDICIONAMIENTO CLASICO	</a:t>
          </a:r>
        </a:p>
      </dgm:t>
    </dgm:pt>
    <dgm:pt modelId="{7C0CC741-EB68-4DCA-BFEC-5DA13BF60DF5}" type="parTrans" cxnId="{BB7455AD-725D-4B9A-B9C4-130D5B1A25AA}">
      <dgm:prSet/>
      <dgm:spPr/>
      <dgm:t>
        <a:bodyPr/>
        <a:lstStyle/>
        <a:p>
          <a:endParaRPr lang="es-MX"/>
        </a:p>
      </dgm:t>
    </dgm:pt>
    <dgm:pt modelId="{1EA42C0F-17EF-480E-A57E-FCD530DC8039}" type="sibTrans" cxnId="{BB7455AD-725D-4B9A-B9C4-130D5B1A25AA}">
      <dgm:prSet/>
      <dgm:spPr/>
      <dgm:t>
        <a:bodyPr/>
        <a:lstStyle/>
        <a:p>
          <a:endParaRPr lang="es-MX"/>
        </a:p>
      </dgm:t>
    </dgm:pt>
    <dgm:pt modelId="{5376B7A3-46A7-4081-8AEC-05F54FA7ADFE}">
      <dgm:prSet phldrT="[Texto]"/>
      <dgm:spPr>
        <a:solidFill>
          <a:schemeClr val="accent2"/>
        </a:solidFill>
      </dgm:spPr>
      <dgm:t>
        <a:bodyPr/>
        <a:lstStyle/>
        <a:p>
          <a:r>
            <a:rPr lang="es-MX" dirty="0"/>
            <a:t>CONDICIONAMIENTO OPERANTE</a:t>
          </a:r>
        </a:p>
      </dgm:t>
    </dgm:pt>
    <dgm:pt modelId="{7BDFF7A3-0317-4A63-8547-BB1258980063}" type="parTrans" cxnId="{D19BDD6D-BF91-481D-97F5-1BE435A0E1AA}">
      <dgm:prSet/>
      <dgm:spPr/>
      <dgm:t>
        <a:bodyPr/>
        <a:lstStyle/>
        <a:p>
          <a:endParaRPr lang="es-MX"/>
        </a:p>
      </dgm:t>
    </dgm:pt>
    <dgm:pt modelId="{13C21534-14A9-40BD-AE70-2357ED3B8028}" type="sibTrans" cxnId="{D19BDD6D-BF91-481D-97F5-1BE435A0E1AA}">
      <dgm:prSet/>
      <dgm:spPr/>
      <dgm:t>
        <a:bodyPr/>
        <a:lstStyle/>
        <a:p>
          <a:endParaRPr lang="es-MX"/>
        </a:p>
      </dgm:t>
    </dgm:pt>
    <dgm:pt modelId="{D77E8207-F6BF-42CE-9A06-D974B5BB9FC9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s-MX" dirty="0">
            <a:solidFill>
              <a:srgbClr val="00B050"/>
            </a:solidFill>
          </a:endParaRPr>
        </a:p>
      </dgm:t>
    </dgm:pt>
    <dgm:pt modelId="{27880F63-9908-4349-80B2-E6B0F9ED1859}" type="parTrans" cxnId="{BD8115D6-8AAF-4E24-9D36-BFB7140F3785}">
      <dgm:prSet/>
      <dgm:spPr/>
      <dgm:t>
        <a:bodyPr/>
        <a:lstStyle/>
        <a:p>
          <a:endParaRPr lang="es-MX"/>
        </a:p>
      </dgm:t>
    </dgm:pt>
    <dgm:pt modelId="{A9114C13-3617-459A-AEDA-B62159A21321}" type="sibTrans" cxnId="{BD8115D6-8AAF-4E24-9D36-BFB7140F3785}">
      <dgm:prSet/>
      <dgm:spPr/>
      <dgm:t>
        <a:bodyPr/>
        <a:lstStyle/>
        <a:p>
          <a:endParaRPr lang="es-MX"/>
        </a:p>
      </dgm:t>
    </dgm:pt>
    <dgm:pt modelId="{734F0DF6-0E6D-4093-BFAA-F37E54B81149}">
      <dgm:prSet phldrT="[Texto]"/>
      <dgm:spPr>
        <a:solidFill>
          <a:schemeClr val="accent2"/>
        </a:solidFill>
      </dgm:spPr>
      <dgm:t>
        <a:bodyPr/>
        <a:lstStyle/>
        <a:p>
          <a:endParaRPr lang="es-MX" dirty="0"/>
        </a:p>
      </dgm:t>
    </dgm:pt>
    <dgm:pt modelId="{5C3FF8BA-DC7B-426F-9D6E-406AE19E1324}" type="parTrans" cxnId="{A152712F-3A2F-4713-B5E9-CC8D06060897}">
      <dgm:prSet/>
      <dgm:spPr/>
      <dgm:t>
        <a:bodyPr/>
        <a:lstStyle/>
        <a:p>
          <a:endParaRPr lang="es-MX"/>
        </a:p>
      </dgm:t>
    </dgm:pt>
    <dgm:pt modelId="{114243FB-6046-460E-B0B6-A25ABEE7BD33}" type="sibTrans" cxnId="{A152712F-3A2F-4713-B5E9-CC8D06060897}">
      <dgm:prSet/>
      <dgm:spPr/>
      <dgm:t>
        <a:bodyPr/>
        <a:lstStyle/>
        <a:p>
          <a:endParaRPr lang="es-MX"/>
        </a:p>
      </dgm:t>
    </dgm:pt>
    <dgm:pt modelId="{F329CE6A-4B7B-46A3-BDA4-47FE0DED5F68}">
      <dgm:prSet phldrT="[Texto]"/>
      <dgm:spPr/>
      <dgm:t>
        <a:bodyPr/>
        <a:lstStyle/>
        <a:p>
          <a:r>
            <a:rPr lang="es-MX" dirty="0"/>
            <a:t>INTELIGENCIA</a:t>
          </a:r>
        </a:p>
        <a:p>
          <a:endParaRPr lang="es-MX" dirty="0"/>
        </a:p>
        <a:p>
          <a:endParaRPr lang="es-MX" dirty="0"/>
        </a:p>
        <a:p>
          <a:endParaRPr lang="es-MX" dirty="0"/>
        </a:p>
      </dgm:t>
    </dgm:pt>
    <dgm:pt modelId="{199E2687-49E0-42BD-8DFF-9AB3E326851A}" type="parTrans" cxnId="{A53137E9-6C98-4236-9EB2-7EE66EC502B1}">
      <dgm:prSet/>
      <dgm:spPr/>
      <dgm:t>
        <a:bodyPr/>
        <a:lstStyle/>
        <a:p>
          <a:endParaRPr lang="es-MX"/>
        </a:p>
      </dgm:t>
    </dgm:pt>
    <dgm:pt modelId="{845F2297-823F-4E4D-A8A8-31A2A1595ED7}" type="sibTrans" cxnId="{A53137E9-6C98-4236-9EB2-7EE66EC502B1}">
      <dgm:prSet/>
      <dgm:spPr/>
      <dgm:t>
        <a:bodyPr/>
        <a:lstStyle/>
        <a:p>
          <a:endParaRPr lang="es-MX"/>
        </a:p>
      </dgm:t>
    </dgm:pt>
    <dgm:pt modelId="{F05BB519-6A53-4F94-8944-51BE9610E6F6}" type="pres">
      <dgm:prSet presAssocID="{804706C0-3EB9-4C09-95D9-0BCCB76BE261}" presName="diagram" presStyleCnt="0">
        <dgm:presLayoutVars>
          <dgm:dir/>
          <dgm:resizeHandles val="exact"/>
        </dgm:presLayoutVars>
      </dgm:prSet>
      <dgm:spPr/>
    </dgm:pt>
    <dgm:pt modelId="{5ED5B2F8-7861-4291-8828-8D87A359E1EF}" type="pres">
      <dgm:prSet presAssocID="{DDCD836B-195B-4D49-823A-5EAD501AB2C4}" presName="node" presStyleLbl="node1" presStyleIdx="0" presStyleCnt="5">
        <dgm:presLayoutVars>
          <dgm:bulletEnabled val="1"/>
        </dgm:presLayoutVars>
      </dgm:prSet>
      <dgm:spPr/>
    </dgm:pt>
    <dgm:pt modelId="{0E7BEB58-328F-4D25-B03D-B47E1596C246}" type="pres">
      <dgm:prSet presAssocID="{1EA42C0F-17EF-480E-A57E-FCD530DC8039}" presName="sibTrans" presStyleCnt="0"/>
      <dgm:spPr/>
    </dgm:pt>
    <dgm:pt modelId="{F532AB70-D50F-46D7-B194-92E1D44BC06D}" type="pres">
      <dgm:prSet presAssocID="{5376B7A3-46A7-4081-8AEC-05F54FA7ADFE}" presName="node" presStyleLbl="node1" presStyleIdx="1" presStyleCnt="5">
        <dgm:presLayoutVars>
          <dgm:bulletEnabled val="1"/>
        </dgm:presLayoutVars>
      </dgm:prSet>
      <dgm:spPr/>
    </dgm:pt>
    <dgm:pt modelId="{6E648A33-34B2-4444-8951-1CE88B62CE50}" type="pres">
      <dgm:prSet presAssocID="{13C21534-14A9-40BD-AE70-2357ED3B8028}" presName="sibTrans" presStyleCnt="0"/>
      <dgm:spPr/>
    </dgm:pt>
    <dgm:pt modelId="{C34B71A0-1231-4CDD-B38E-B0A4D89E0286}" type="pres">
      <dgm:prSet presAssocID="{D77E8207-F6BF-42CE-9A06-D974B5BB9FC9}" presName="node" presStyleLbl="node1" presStyleIdx="2" presStyleCnt="5">
        <dgm:presLayoutVars>
          <dgm:bulletEnabled val="1"/>
        </dgm:presLayoutVars>
      </dgm:prSet>
      <dgm:spPr/>
    </dgm:pt>
    <dgm:pt modelId="{16CBEA73-A621-4755-B51A-9F3A8A0AAF0B}" type="pres">
      <dgm:prSet presAssocID="{A9114C13-3617-459A-AEDA-B62159A21321}" presName="sibTrans" presStyleCnt="0"/>
      <dgm:spPr/>
    </dgm:pt>
    <dgm:pt modelId="{E4CB1E65-756E-4F61-BAFC-BE0593960ECC}" type="pres">
      <dgm:prSet presAssocID="{734F0DF6-0E6D-4093-BFAA-F37E54B81149}" presName="node" presStyleLbl="node1" presStyleIdx="3" presStyleCnt="5">
        <dgm:presLayoutVars>
          <dgm:bulletEnabled val="1"/>
        </dgm:presLayoutVars>
      </dgm:prSet>
      <dgm:spPr/>
    </dgm:pt>
    <dgm:pt modelId="{DF42387E-BA4F-4764-996E-7A297FDB6455}" type="pres">
      <dgm:prSet presAssocID="{114243FB-6046-460E-B0B6-A25ABEE7BD33}" presName="sibTrans" presStyleCnt="0"/>
      <dgm:spPr/>
    </dgm:pt>
    <dgm:pt modelId="{DB9035E7-B42A-40DE-9224-E7E1B682B88F}" type="pres">
      <dgm:prSet presAssocID="{F329CE6A-4B7B-46A3-BDA4-47FE0DED5F68}" presName="node" presStyleLbl="node1" presStyleIdx="4" presStyleCnt="5">
        <dgm:presLayoutVars>
          <dgm:bulletEnabled val="1"/>
        </dgm:presLayoutVars>
      </dgm:prSet>
      <dgm:spPr/>
    </dgm:pt>
  </dgm:ptLst>
  <dgm:cxnLst>
    <dgm:cxn modelId="{EB924809-A4BB-4327-BB24-B9196FF9CB1C}" type="presOf" srcId="{D77E8207-F6BF-42CE-9A06-D974B5BB9FC9}" destId="{C34B71A0-1231-4CDD-B38E-B0A4D89E0286}" srcOrd="0" destOrd="0" presId="urn:microsoft.com/office/officeart/2005/8/layout/default"/>
    <dgm:cxn modelId="{A152712F-3A2F-4713-B5E9-CC8D06060897}" srcId="{804706C0-3EB9-4C09-95D9-0BCCB76BE261}" destId="{734F0DF6-0E6D-4093-BFAA-F37E54B81149}" srcOrd="3" destOrd="0" parTransId="{5C3FF8BA-DC7B-426F-9D6E-406AE19E1324}" sibTransId="{114243FB-6046-460E-B0B6-A25ABEE7BD33}"/>
    <dgm:cxn modelId="{87FCEA5C-1DCD-4B0A-BB08-EB08449686DE}" type="presOf" srcId="{804706C0-3EB9-4C09-95D9-0BCCB76BE261}" destId="{F05BB519-6A53-4F94-8944-51BE9610E6F6}" srcOrd="0" destOrd="0" presId="urn:microsoft.com/office/officeart/2005/8/layout/default"/>
    <dgm:cxn modelId="{C526074A-46E0-4360-BDF1-7C84AA5F9DDE}" type="presOf" srcId="{F329CE6A-4B7B-46A3-BDA4-47FE0DED5F68}" destId="{DB9035E7-B42A-40DE-9224-E7E1B682B88F}" srcOrd="0" destOrd="0" presId="urn:microsoft.com/office/officeart/2005/8/layout/default"/>
    <dgm:cxn modelId="{D19BDD6D-BF91-481D-97F5-1BE435A0E1AA}" srcId="{804706C0-3EB9-4C09-95D9-0BCCB76BE261}" destId="{5376B7A3-46A7-4081-8AEC-05F54FA7ADFE}" srcOrd="1" destOrd="0" parTransId="{7BDFF7A3-0317-4A63-8547-BB1258980063}" sibTransId="{13C21534-14A9-40BD-AE70-2357ED3B8028}"/>
    <dgm:cxn modelId="{BB7455AD-725D-4B9A-B9C4-130D5B1A25AA}" srcId="{804706C0-3EB9-4C09-95D9-0BCCB76BE261}" destId="{DDCD836B-195B-4D49-823A-5EAD501AB2C4}" srcOrd="0" destOrd="0" parTransId="{7C0CC741-EB68-4DCA-BFEC-5DA13BF60DF5}" sibTransId="{1EA42C0F-17EF-480E-A57E-FCD530DC8039}"/>
    <dgm:cxn modelId="{94592FCC-31DF-4E18-B4B0-474E3A795EF9}" type="presOf" srcId="{5376B7A3-46A7-4081-8AEC-05F54FA7ADFE}" destId="{F532AB70-D50F-46D7-B194-92E1D44BC06D}" srcOrd="0" destOrd="0" presId="urn:microsoft.com/office/officeart/2005/8/layout/default"/>
    <dgm:cxn modelId="{BD8115D6-8AAF-4E24-9D36-BFB7140F3785}" srcId="{804706C0-3EB9-4C09-95D9-0BCCB76BE261}" destId="{D77E8207-F6BF-42CE-9A06-D974B5BB9FC9}" srcOrd="2" destOrd="0" parTransId="{27880F63-9908-4349-80B2-E6B0F9ED1859}" sibTransId="{A9114C13-3617-459A-AEDA-B62159A21321}"/>
    <dgm:cxn modelId="{67AC7DDE-6560-4134-9692-1EBB256789C7}" type="presOf" srcId="{734F0DF6-0E6D-4093-BFAA-F37E54B81149}" destId="{E4CB1E65-756E-4F61-BAFC-BE0593960ECC}" srcOrd="0" destOrd="0" presId="urn:microsoft.com/office/officeart/2005/8/layout/default"/>
    <dgm:cxn modelId="{5AEBACE1-380D-4990-9446-B161676261C6}" type="presOf" srcId="{DDCD836B-195B-4D49-823A-5EAD501AB2C4}" destId="{5ED5B2F8-7861-4291-8828-8D87A359E1EF}" srcOrd="0" destOrd="0" presId="urn:microsoft.com/office/officeart/2005/8/layout/default"/>
    <dgm:cxn modelId="{A53137E9-6C98-4236-9EB2-7EE66EC502B1}" srcId="{804706C0-3EB9-4C09-95D9-0BCCB76BE261}" destId="{F329CE6A-4B7B-46A3-BDA4-47FE0DED5F68}" srcOrd="4" destOrd="0" parTransId="{199E2687-49E0-42BD-8DFF-9AB3E326851A}" sibTransId="{845F2297-823F-4E4D-A8A8-31A2A1595ED7}"/>
    <dgm:cxn modelId="{FED4FC97-8584-4877-B34C-4B23537BFD85}" type="presParOf" srcId="{F05BB519-6A53-4F94-8944-51BE9610E6F6}" destId="{5ED5B2F8-7861-4291-8828-8D87A359E1EF}" srcOrd="0" destOrd="0" presId="urn:microsoft.com/office/officeart/2005/8/layout/default"/>
    <dgm:cxn modelId="{CCF215FB-74E6-4B58-840A-2D4F0B099B6F}" type="presParOf" srcId="{F05BB519-6A53-4F94-8944-51BE9610E6F6}" destId="{0E7BEB58-328F-4D25-B03D-B47E1596C246}" srcOrd="1" destOrd="0" presId="urn:microsoft.com/office/officeart/2005/8/layout/default"/>
    <dgm:cxn modelId="{A99BC0C0-17CE-4AD8-965C-96DB8F9159A6}" type="presParOf" srcId="{F05BB519-6A53-4F94-8944-51BE9610E6F6}" destId="{F532AB70-D50F-46D7-B194-92E1D44BC06D}" srcOrd="2" destOrd="0" presId="urn:microsoft.com/office/officeart/2005/8/layout/default"/>
    <dgm:cxn modelId="{233D70C1-395F-4063-8796-8FD8EAC11B03}" type="presParOf" srcId="{F05BB519-6A53-4F94-8944-51BE9610E6F6}" destId="{6E648A33-34B2-4444-8951-1CE88B62CE50}" srcOrd="3" destOrd="0" presId="urn:microsoft.com/office/officeart/2005/8/layout/default"/>
    <dgm:cxn modelId="{1996037A-8E6E-4C5C-9BB0-B63E597C262E}" type="presParOf" srcId="{F05BB519-6A53-4F94-8944-51BE9610E6F6}" destId="{C34B71A0-1231-4CDD-B38E-B0A4D89E0286}" srcOrd="4" destOrd="0" presId="urn:microsoft.com/office/officeart/2005/8/layout/default"/>
    <dgm:cxn modelId="{D8D3E4BB-BD91-4D4F-AC19-E971694CD7F5}" type="presParOf" srcId="{F05BB519-6A53-4F94-8944-51BE9610E6F6}" destId="{16CBEA73-A621-4755-B51A-9F3A8A0AAF0B}" srcOrd="5" destOrd="0" presId="urn:microsoft.com/office/officeart/2005/8/layout/default"/>
    <dgm:cxn modelId="{A730F6BC-CE90-46A7-8BBC-7D7A9340B526}" type="presParOf" srcId="{F05BB519-6A53-4F94-8944-51BE9610E6F6}" destId="{E4CB1E65-756E-4F61-BAFC-BE0593960ECC}" srcOrd="6" destOrd="0" presId="urn:microsoft.com/office/officeart/2005/8/layout/default"/>
    <dgm:cxn modelId="{6FE9F363-EBAE-4A4A-AD5E-64157DE9D2F0}" type="presParOf" srcId="{F05BB519-6A53-4F94-8944-51BE9610E6F6}" destId="{DF42387E-BA4F-4764-996E-7A297FDB6455}" srcOrd="7" destOrd="0" presId="urn:microsoft.com/office/officeart/2005/8/layout/default"/>
    <dgm:cxn modelId="{9FAD8ED9-C3D5-42DC-8D9C-A5DACE414952}" type="presParOf" srcId="{F05BB519-6A53-4F94-8944-51BE9610E6F6}" destId="{DB9035E7-B42A-40DE-9224-E7E1B682B88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5B2F8-7861-4291-8828-8D87A359E1EF}">
      <dsp:nvSpPr>
        <dsp:cNvPr id="0" name=""/>
        <dsp:cNvSpPr/>
      </dsp:nvSpPr>
      <dsp:spPr>
        <a:xfrm>
          <a:off x="652" y="163357"/>
          <a:ext cx="2545975" cy="15275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PRINCIPALES MOTIVOS HUMANOS</a:t>
          </a:r>
        </a:p>
      </dsp:txBody>
      <dsp:txXfrm>
        <a:off x="652" y="163357"/>
        <a:ext cx="2545975" cy="1527585"/>
      </dsp:txXfrm>
    </dsp:sp>
    <dsp:sp modelId="{F532AB70-D50F-46D7-B194-92E1D44BC06D}">
      <dsp:nvSpPr>
        <dsp:cNvPr id="0" name=""/>
        <dsp:cNvSpPr/>
      </dsp:nvSpPr>
      <dsp:spPr>
        <a:xfrm>
          <a:off x="2801226" y="163357"/>
          <a:ext cx="2545975" cy="1527585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TIPOS DE MOTIVACIÓN</a:t>
          </a:r>
        </a:p>
      </dsp:txBody>
      <dsp:txXfrm>
        <a:off x="2801226" y="163357"/>
        <a:ext cx="2545975" cy="1527585"/>
      </dsp:txXfrm>
    </dsp:sp>
    <dsp:sp modelId="{C34B71A0-1231-4CDD-B38E-B0A4D89E0286}">
      <dsp:nvSpPr>
        <dsp:cNvPr id="0" name=""/>
        <dsp:cNvSpPr/>
      </dsp:nvSpPr>
      <dsp:spPr>
        <a:xfrm>
          <a:off x="652" y="1945540"/>
          <a:ext cx="2545975" cy="15275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>
              <a:solidFill>
                <a:srgbClr val="00B050"/>
              </a:solidFill>
            </a:rPr>
            <a:t>-Biológicos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>
              <a:solidFill>
                <a:srgbClr val="00B050"/>
              </a:solidFill>
            </a:rPr>
            <a:t>-Psicosociales</a:t>
          </a:r>
        </a:p>
      </dsp:txBody>
      <dsp:txXfrm>
        <a:off x="652" y="1945540"/>
        <a:ext cx="2545975" cy="1527585"/>
      </dsp:txXfrm>
    </dsp:sp>
    <dsp:sp modelId="{E4CB1E65-756E-4F61-BAFC-BE0593960ECC}">
      <dsp:nvSpPr>
        <dsp:cNvPr id="0" name=""/>
        <dsp:cNvSpPr/>
      </dsp:nvSpPr>
      <dsp:spPr>
        <a:xfrm>
          <a:off x="2801226" y="1945540"/>
          <a:ext cx="2545975" cy="1527585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Intrínseca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Extrínseca</a:t>
          </a:r>
        </a:p>
      </dsp:txBody>
      <dsp:txXfrm>
        <a:off x="2801226" y="1945540"/>
        <a:ext cx="2545975" cy="1527585"/>
      </dsp:txXfrm>
    </dsp:sp>
    <dsp:sp modelId="{DB9035E7-B42A-40DE-9224-E7E1B682B88F}">
      <dsp:nvSpPr>
        <dsp:cNvPr id="0" name=""/>
        <dsp:cNvSpPr/>
      </dsp:nvSpPr>
      <dsp:spPr>
        <a:xfrm>
          <a:off x="1400939" y="3727723"/>
          <a:ext cx="2545975" cy="1527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000" kern="1200" dirty="0"/>
        </a:p>
      </dsp:txBody>
      <dsp:txXfrm>
        <a:off x="1400939" y="3727723"/>
        <a:ext cx="2545975" cy="15275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5B2F8-7861-4291-8828-8D87A359E1EF}">
      <dsp:nvSpPr>
        <dsp:cNvPr id="0" name=""/>
        <dsp:cNvSpPr/>
      </dsp:nvSpPr>
      <dsp:spPr>
        <a:xfrm>
          <a:off x="652" y="163357"/>
          <a:ext cx="2545975" cy="1527585"/>
        </a:xfrm>
        <a:prstGeom prst="rect">
          <a:avLst/>
        </a:prstGeom>
        <a:solidFill>
          <a:srgbClr val="FF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CATEGORIAS DE LA EMOCION</a:t>
          </a:r>
        </a:p>
      </dsp:txBody>
      <dsp:txXfrm>
        <a:off x="652" y="163357"/>
        <a:ext cx="2545975" cy="1527585"/>
      </dsp:txXfrm>
    </dsp:sp>
    <dsp:sp modelId="{F532AB70-D50F-46D7-B194-92E1D44BC06D}">
      <dsp:nvSpPr>
        <dsp:cNvPr id="0" name=""/>
        <dsp:cNvSpPr/>
      </dsp:nvSpPr>
      <dsp:spPr>
        <a:xfrm>
          <a:off x="2801226" y="163357"/>
          <a:ext cx="2545975" cy="1527585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FASES DE LA MEMORIA</a:t>
          </a:r>
          <a:endParaRPr lang="es-MX" sz="1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01226" y="163357"/>
        <a:ext cx="2545975" cy="1527585"/>
      </dsp:txXfrm>
    </dsp:sp>
    <dsp:sp modelId="{C34B71A0-1231-4CDD-B38E-B0A4D89E0286}">
      <dsp:nvSpPr>
        <dsp:cNvPr id="0" name=""/>
        <dsp:cNvSpPr/>
      </dsp:nvSpPr>
      <dsp:spPr>
        <a:xfrm>
          <a:off x="652" y="1945540"/>
          <a:ext cx="2545975" cy="1527585"/>
        </a:xfrm>
        <a:prstGeom prst="rect">
          <a:avLst/>
        </a:prstGeom>
        <a:solidFill>
          <a:srgbClr val="FF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B050"/>
              </a:solidFill>
            </a:rPr>
            <a:t>-Miedo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B050"/>
              </a:solidFill>
            </a:rPr>
            <a:t>-Sorpresa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B050"/>
              </a:solidFill>
            </a:rPr>
            <a:t>-Aversión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B050"/>
              </a:solidFill>
            </a:rPr>
            <a:t>-Alegría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B050"/>
              </a:solidFill>
            </a:rPr>
            <a:t>-Tristeza</a:t>
          </a:r>
          <a:endParaRPr lang="es-MX" sz="1500" kern="1200" dirty="0">
            <a:solidFill>
              <a:srgbClr val="00B050"/>
            </a:solidFill>
          </a:endParaRPr>
        </a:p>
      </dsp:txBody>
      <dsp:txXfrm>
        <a:off x="652" y="1945540"/>
        <a:ext cx="2545975" cy="1527585"/>
      </dsp:txXfrm>
    </dsp:sp>
    <dsp:sp modelId="{E4CB1E65-756E-4F61-BAFC-BE0593960ECC}">
      <dsp:nvSpPr>
        <dsp:cNvPr id="0" name=""/>
        <dsp:cNvSpPr/>
      </dsp:nvSpPr>
      <dsp:spPr>
        <a:xfrm>
          <a:off x="2801226" y="1945540"/>
          <a:ext cx="2545975" cy="1527585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Codificación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Almacenamiento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Recuperación</a:t>
          </a:r>
          <a:endParaRPr lang="es-MX" sz="15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01226" y="1945540"/>
        <a:ext cx="2545975" cy="1527585"/>
      </dsp:txXfrm>
    </dsp:sp>
    <dsp:sp modelId="{DB9035E7-B42A-40DE-9224-E7E1B682B88F}">
      <dsp:nvSpPr>
        <dsp:cNvPr id="0" name=""/>
        <dsp:cNvSpPr/>
      </dsp:nvSpPr>
      <dsp:spPr>
        <a:xfrm>
          <a:off x="1400939" y="3727723"/>
          <a:ext cx="2545975" cy="1527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500" kern="1200" dirty="0"/>
        </a:p>
      </dsp:txBody>
      <dsp:txXfrm>
        <a:off x="1400939" y="3727723"/>
        <a:ext cx="2545975" cy="15275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5B2F8-7861-4291-8828-8D87A359E1EF}">
      <dsp:nvSpPr>
        <dsp:cNvPr id="0" name=""/>
        <dsp:cNvSpPr/>
      </dsp:nvSpPr>
      <dsp:spPr>
        <a:xfrm>
          <a:off x="652" y="163357"/>
          <a:ext cx="2545975" cy="15275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CONDICIONAMIENTO CLASICO	</a:t>
          </a:r>
        </a:p>
      </dsp:txBody>
      <dsp:txXfrm>
        <a:off x="652" y="163357"/>
        <a:ext cx="2545975" cy="1527585"/>
      </dsp:txXfrm>
    </dsp:sp>
    <dsp:sp modelId="{F532AB70-D50F-46D7-B194-92E1D44BC06D}">
      <dsp:nvSpPr>
        <dsp:cNvPr id="0" name=""/>
        <dsp:cNvSpPr/>
      </dsp:nvSpPr>
      <dsp:spPr>
        <a:xfrm>
          <a:off x="2801226" y="163357"/>
          <a:ext cx="2545975" cy="1527585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CONDICIONAMIENTO OPERANTE</a:t>
          </a:r>
        </a:p>
      </dsp:txBody>
      <dsp:txXfrm>
        <a:off x="2801226" y="163357"/>
        <a:ext cx="2545975" cy="1527585"/>
      </dsp:txXfrm>
    </dsp:sp>
    <dsp:sp modelId="{C34B71A0-1231-4CDD-B38E-B0A4D89E0286}">
      <dsp:nvSpPr>
        <dsp:cNvPr id="0" name=""/>
        <dsp:cNvSpPr/>
      </dsp:nvSpPr>
      <dsp:spPr>
        <a:xfrm>
          <a:off x="652" y="1945540"/>
          <a:ext cx="2545975" cy="152758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>
            <a:solidFill>
              <a:srgbClr val="00B050"/>
            </a:solidFill>
          </a:endParaRPr>
        </a:p>
      </dsp:txBody>
      <dsp:txXfrm>
        <a:off x="652" y="1945540"/>
        <a:ext cx="2545975" cy="1527585"/>
      </dsp:txXfrm>
    </dsp:sp>
    <dsp:sp modelId="{E4CB1E65-756E-4F61-BAFC-BE0593960ECC}">
      <dsp:nvSpPr>
        <dsp:cNvPr id="0" name=""/>
        <dsp:cNvSpPr/>
      </dsp:nvSpPr>
      <dsp:spPr>
        <a:xfrm>
          <a:off x="2801226" y="1945540"/>
          <a:ext cx="2545975" cy="1527585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</dsp:txBody>
      <dsp:txXfrm>
        <a:off x="2801226" y="1945540"/>
        <a:ext cx="2545975" cy="1527585"/>
      </dsp:txXfrm>
    </dsp:sp>
    <dsp:sp modelId="{DB9035E7-B42A-40DE-9224-E7E1B682B88F}">
      <dsp:nvSpPr>
        <dsp:cNvPr id="0" name=""/>
        <dsp:cNvSpPr/>
      </dsp:nvSpPr>
      <dsp:spPr>
        <a:xfrm>
          <a:off x="1400939" y="3727723"/>
          <a:ext cx="2545975" cy="1527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INTELIGENCIA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</dsp:txBody>
      <dsp:txXfrm>
        <a:off x="1400939" y="3727723"/>
        <a:ext cx="2545975" cy="1527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8E013-C80D-4050-A023-D6A6F511B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B639073-52EA-4DA9-BC8B-CA0652920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425592-3F44-440A-8EF5-64DAAE560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AEED3A-5B3F-45CD-948F-BCACD5D87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1A16FC-E8E1-4CA0-AC73-8F385759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157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C14BD0-CEC5-4C84-8A9D-AF153D7B4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9090FB4-3DE6-42E9-B3AA-E76785F6DE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1211DA-1C53-4CB4-8386-BFAE1D182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D521F9-31B2-4A58-B823-6742FC5BC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673B71-301D-4CF2-8A06-9A278B4F0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064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872243-AFD7-48AA-B95E-31DEAED1B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858CD4-D0A1-4EAE-8364-40223878A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9ED82C-7CA5-47C1-82E5-AE032A485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E1FB69-6C65-41AE-BA8A-FF43160E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CC5694-A862-4528-9E93-481932F8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279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1838CA-3501-49D2-9654-02C8720F9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B8DDAA-D881-4E49-ADC6-305A653AB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A22742-8EA7-4644-A0AC-5550A5CEA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276EF7-2FBA-4018-9E8C-A84758A41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9A5018-B72F-47F0-85E5-8460B83E7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00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2F86A-8CCA-4F91-9B97-28FDEAF1D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FA8D048-80C0-4BF2-A430-0F8139B63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2CF014-BA50-4F65-A010-8229C7F9B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2D72DB-7F14-4128-861A-A9E66FF1C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CAB801-5E0B-4D87-BDEF-FBB5F68CA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87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2EFBF4-857D-453B-9C01-775937BDE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2AEE4F-BA02-440A-92E1-E1F231A04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AECAC7D-8559-48C9-9E23-FE5C1EB6B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6BEED7-1121-42AF-9DB7-B7D7A74F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1DCEDDF-54F9-4954-8178-08B4CE31F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AD13C0E-30EB-4F24-9F82-B0C5D159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560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F1072D-5F6A-4822-BB18-126F7AC2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3A51BA5-335A-4CF9-B27D-00A1D3800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7247DD-3836-497F-BD59-26FD4455B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853BA8C-27C3-4BFD-A974-04DF7EDB6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28E768-47E8-4C36-B89D-D1B3DC1D69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6529D66-CB03-4129-8E6B-5AF750AD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9026A1-4DD1-45D1-AF8C-42E612BEF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E9F79C-A8F9-4DEE-8517-F3F0E08E7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082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9EE319-5ABB-48B0-AA2B-38156599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F918620-491D-48CB-A412-C3F30E62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5D3437C-2F4A-41E1-9F8A-06EEC77EE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D2E35A4-C10C-4784-BFB4-69C481432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736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BC304DD-F05A-406A-9F59-C8E56540A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8C8B9BC-EAED-4189-8768-C5E806ABC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A38D8A8-47E9-42C1-8CC3-905A650DA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766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23F84-4DFD-4239-8471-DEF765EF9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3282C4-F91C-4039-BDF6-C1C14FD47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BF54A1-6BCB-4EC6-AF38-2CC251FBD0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8820C7-1DF6-4FA9-848E-CE52F73D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F6CE35-79DA-4654-903A-74C02661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380A68-49AE-41DB-AD90-E4F585E5D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77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568365-388C-42C6-BCCA-641B7691E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B66412D-EE0C-4E4D-832C-51DCFB865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B5C267-46A8-436C-8CFB-21C52317FE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79BFFE9-BFC7-43CC-9259-C59DF1389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067F868-03AC-49ED-8F40-7A8B97BBE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7DDA0E1-A8BD-475A-BFEA-7727B64E7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00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B4EC301-66B8-488B-B73F-C06319820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2009AA-4AB7-4B2D-802A-99020A54D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628AEC-8E0D-49E7-8161-A0E2B948CE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393D8-3771-48B6-BD53-2D15F6699059}" type="datetimeFigureOut">
              <a:rPr lang="es-MX" smtClean="0"/>
              <a:t>22/ene.2024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2528BD-7C6C-4363-A6C4-E4AA4388A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426555-A3CB-4337-B16D-525B64F2B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AD5B4-3649-4044-9578-EB4DC4B7CE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637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10" Type="http://schemas.openxmlformats.org/officeDocument/2006/relationships/image" Target="../media/image1.jpe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2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4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DAD86CA-8235-409B-982B-5E7A033E2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F234FBA-3501-47B4-AE0C-AA4AFBC8F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B5EF893B-0491-416E-9D33-BADE96007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lustraciones gratis de Cabeza">
            <a:extLst>
              <a:ext uri="{FF2B5EF4-FFF2-40B4-BE49-F238E27FC236}">
                <a16:creationId xmlns:a16="http://schemas.microsoft.com/office/drawing/2014/main" id="{E386085D-884D-0143-AFA7-832A0C439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 b="21353"/>
          <a:stretch/>
        </p:blipFill>
        <p:spPr bwMode="auto">
          <a:xfrm>
            <a:off x="838200" y="754148"/>
            <a:ext cx="10515600" cy="49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469F4FF8-F8B0-4630-BA1B-0D8B324CD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DC978C4A-7D39-C569-DF59-83F3A45ACD75}"/>
              </a:ext>
            </a:extLst>
          </p:cNvPr>
          <p:cNvSpPr txBox="1"/>
          <p:nvPr/>
        </p:nvSpPr>
        <p:spPr>
          <a:xfrm>
            <a:off x="3047999" y="1246096"/>
            <a:ext cx="641927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UNIVERSIDAD AUTÓNOMA DEL ESTADO DE MÉXICO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PLANTEL NEZAHUALCÓYOTL DE LA ESCUELA PREPARATORIA</a:t>
            </a:r>
            <a:b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algn="ctr"/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ASIGNATURA: PSICOLOGIA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MÓDULO  I</a:t>
            </a:r>
            <a:b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PSICOLOGIA COMO CIENCIA Y SUS PROCESOS BÁSICOS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Semestre: Sexto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FEBRERO -JULIO 2022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Dra. Laura Espinoza Avila</a:t>
            </a:r>
            <a:b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37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BF0CC1-F403-6A56-48D3-7645D5F8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72" y="193964"/>
            <a:ext cx="5741114" cy="6493163"/>
          </a:xfrm>
          <a:solidFill>
            <a:srgbClr val="FF66CC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APORTACIONES DEL ESTRUCTURALISMO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Introdujo el método experimental para transformarla en una ciencia independiente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Afirmó que había una relación entre la actividad mental y una huella originada por la experiencia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-Postulo que procesos psicológicos específicos, como las sensaciones en la piel, visión y otros, reciben información del exterior, como palabras, imágenes y más, y éstas se transforman en movimientos.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Trató de descifrar la estructura básica de los procesos del pensamiento</a:t>
            </a: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dirty="0"/>
            </a:br>
            <a:endParaRPr lang="es-MX" sz="1400" dirty="0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9719E4D6-A552-2DFD-527A-5F14863D6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2" r="26401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áfico 4" descr="Probetas contorno">
            <a:extLst>
              <a:ext uri="{FF2B5EF4-FFF2-40B4-BE49-F238E27FC236}">
                <a16:creationId xmlns:a16="http://schemas.microsoft.com/office/drawing/2014/main" id="{1C3E6A62-2D5D-7F85-25B3-801E68F44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0655" y="1567872"/>
            <a:ext cx="914400" cy="914400"/>
          </a:xfrm>
          <a:prstGeom prst="rect">
            <a:avLst/>
          </a:prstGeom>
        </p:spPr>
      </p:pic>
      <p:pic>
        <p:nvPicPr>
          <p:cNvPr id="8" name="Gráfico 7" descr="Huella digital con relleno sólido">
            <a:extLst>
              <a:ext uri="{FF2B5EF4-FFF2-40B4-BE49-F238E27FC236}">
                <a16:creationId xmlns:a16="http://schemas.microsoft.com/office/drawing/2014/main" id="{E41F694F-E687-94B5-3839-64341953D9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50655" y="2849416"/>
            <a:ext cx="914400" cy="914400"/>
          </a:xfrm>
          <a:prstGeom prst="rect">
            <a:avLst/>
          </a:prstGeom>
        </p:spPr>
      </p:pic>
      <p:pic>
        <p:nvPicPr>
          <p:cNvPr id="10" name="Gráfico 9" descr="Ejecutar con relleno sólido">
            <a:extLst>
              <a:ext uri="{FF2B5EF4-FFF2-40B4-BE49-F238E27FC236}">
                <a16:creationId xmlns:a16="http://schemas.microsoft.com/office/drawing/2014/main" id="{5BD97695-5A18-36A3-AB94-1A23BE337D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50655" y="4375728"/>
            <a:ext cx="914400" cy="914400"/>
          </a:xfrm>
          <a:prstGeom prst="rect">
            <a:avLst/>
          </a:prstGeom>
        </p:spPr>
      </p:pic>
      <p:pic>
        <p:nvPicPr>
          <p:cNvPr id="14" name="Gráfico 13" descr="Lluvia de ideas de grupo con relleno sólido">
            <a:extLst>
              <a:ext uri="{FF2B5EF4-FFF2-40B4-BE49-F238E27FC236}">
                <a16:creationId xmlns:a16="http://schemas.microsoft.com/office/drawing/2014/main" id="{A308591D-BB3F-4E08-6EA0-872F5C0C62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50655" y="562148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50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rgbClr val="7030A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rgbClr val="FFFF99"/>
                </a:solidFill>
              </a:rPr>
              <a:t>FUNCIONALISMO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667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33E72FA3-BD00-444A-AD9B-E6C3D069C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9DE2E48-3A23-BF4A-2BD3-AEB27C8B3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355"/>
            <a:ext cx="10515600" cy="3346250"/>
          </a:xfrm>
          <a:solidFill>
            <a:srgbClr val="7030A0"/>
          </a:solidFill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APORTACIONES</a:t>
            </a: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1-William James investigó la forma en la que los organismos luchan por adaptarse a un entorno cambiante y complejo.</a:t>
            </a: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2-Otorgo mayor valor al análisis de las emociones (aquellas sensaciones producidas por la percepción de los estímulos externos)</a:t>
            </a: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3-Mostró gran interés por la observación objetiva y la utilidad de los grupos para la psicología</a:t>
            </a: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4-Abrió camino para el desarrollo de la psicología aplicada</a:t>
            </a:r>
            <a:br>
              <a:rPr lang="es-MX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300" dirty="0"/>
            </a:br>
            <a:endParaRPr lang="es-MX" sz="1300" dirty="0"/>
          </a:p>
        </p:txBody>
      </p:sp>
      <p:pic>
        <p:nvPicPr>
          <p:cNvPr id="5" name="Gráfico 4" descr="Perro con relleno sólido">
            <a:extLst>
              <a:ext uri="{FF2B5EF4-FFF2-40B4-BE49-F238E27FC236}">
                <a16:creationId xmlns:a16="http://schemas.microsoft.com/office/drawing/2014/main" id="{C484C07B-7F7F-C33E-B112-001B47DD5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3145" y="4060065"/>
            <a:ext cx="2230486" cy="2230486"/>
          </a:xfrm>
          <a:prstGeom prst="rect">
            <a:avLst/>
          </a:prstGeom>
        </p:spPr>
      </p:pic>
      <p:pic>
        <p:nvPicPr>
          <p:cNvPr id="7" name="Gráfico 6" descr="Globo terráqueo: América con relleno sólido">
            <a:extLst>
              <a:ext uri="{FF2B5EF4-FFF2-40B4-BE49-F238E27FC236}">
                <a16:creationId xmlns:a16="http://schemas.microsoft.com/office/drawing/2014/main" id="{1545B2B5-76AF-2EE6-AF78-9EA4E8980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97410" y="4060065"/>
            <a:ext cx="2230486" cy="2230486"/>
          </a:xfrm>
          <a:prstGeom prst="rect">
            <a:avLst/>
          </a:prstGeom>
        </p:spPr>
      </p:pic>
      <p:pic>
        <p:nvPicPr>
          <p:cNvPr id="17" name="Gráfico 16" descr="Éxito de grupo con relleno sólido">
            <a:extLst>
              <a:ext uri="{FF2B5EF4-FFF2-40B4-BE49-F238E27FC236}">
                <a16:creationId xmlns:a16="http://schemas.microsoft.com/office/drawing/2014/main" id="{5C58C44A-F21D-4898-7DDA-48D6F64185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8409" y="4060065"/>
            <a:ext cx="2230486" cy="2230486"/>
          </a:xfrm>
          <a:prstGeom prst="rect">
            <a:avLst/>
          </a:prstGeom>
        </p:spPr>
      </p:pic>
      <p:pic>
        <p:nvPicPr>
          <p:cNvPr id="20" name="Gráfico 19" descr="Dirigir dos pines por un camino con relleno sólido">
            <a:extLst>
              <a:ext uri="{FF2B5EF4-FFF2-40B4-BE49-F238E27FC236}">
                <a16:creationId xmlns:a16="http://schemas.microsoft.com/office/drawing/2014/main" id="{E1BCCEC4-3F2D-E92E-809A-9DE16943EC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73389" y="4060065"/>
            <a:ext cx="2230486" cy="2230486"/>
          </a:xfrm>
          <a:prstGeom prst="rect">
            <a:avLst/>
          </a:prstGeom>
        </p:spPr>
      </p:pic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4FF9E316-0E57-0E1D-659B-C60E319CAB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8" r="16477" b="-3"/>
          <a:stretch/>
        </p:blipFill>
        <p:spPr bwMode="auto">
          <a:xfrm>
            <a:off x="9747946" y="4063918"/>
            <a:ext cx="2251332" cy="222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40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rgbClr val="FF000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rgbClr val="FFFF99"/>
                </a:solidFill>
              </a:rPr>
              <a:t>GESTALT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788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FF3156A-32B1-E0AE-D716-CC3DB9E2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0"/>
            <a:ext cx="4036334" cy="4064000"/>
          </a:xfrm>
          <a:solidFill>
            <a:srgbClr val="FF0000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s-MX" sz="18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PRINCIPALES APORTACIONES</a:t>
            </a:r>
            <a:br>
              <a:rPr lang="es-MX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s-MX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s-MX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1.-Creian que las experiencias perceptivas dependían de los patrones formados por los estímulos y por la organización de la experiencia, así que lo que vemos esta relacionado con el fondo sobre el que aparece el objeto y con otros aspectos del patrón general de estimulación</a:t>
            </a:r>
            <a:br>
              <a:rPr lang="es-MX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s-MX" sz="1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s-MX" sz="1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2.-El todo difiere de la suma de las partes, porque depende de las relaciones entre las partes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6B50B842-AF76-7380-F530-E19B08C5D9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3" b="11302"/>
          <a:stretch/>
        </p:blipFill>
        <p:spPr bwMode="auto">
          <a:xfrm>
            <a:off x="5922492" y="1842623"/>
            <a:ext cx="5536001" cy="31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ibujo gráfico Diversidad, discriminación. Política - ilustración de arte vectorial">
            <a:extLst>
              <a:ext uri="{FF2B5EF4-FFF2-40B4-BE49-F238E27FC236}">
                <a16:creationId xmlns:a16="http://schemas.microsoft.com/office/drawing/2014/main" id="{67240852-D8BC-67D5-38E3-E19BB81F7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54" y="4377830"/>
            <a:ext cx="2536845" cy="203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794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PSICOANALISIS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493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91" name="Rectangle 1639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Ilustraciones gratis de Salud mental">
            <a:extLst>
              <a:ext uri="{FF2B5EF4-FFF2-40B4-BE49-F238E27FC236}">
                <a16:creationId xmlns:a16="http://schemas.microsoft.com/office/drawing/2014/main" id="{582B3B01-857D-C5F6-85FA-D80ABB0CE4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8" r="-2" b="23025"/>
          <a:stretch/>
        </p:blipFill>
        <p:spPr bwMode="auto"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40DC2C5-5A69-D470-30D7-3C5A9FB6F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r="6" b="18965"/>
          <a:stretch/>
        </p:blipFill>
        <p:spPr bwMode="auto"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6393" name="Freeform: Shape 1639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395" name="Freeform: Shape 1639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F96C1D2-98F0-8F35-CABD-503E9DD1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PRINCIPALES APORTACIONES</a:t>
            </a:r>
          </a:p>
        </p:txBody>
      </p:sp>
      <p:sp>
        <p:nvSpPr>
          <p:cNvPr id="16397" name="Rectangle 1639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6399" name="Rectangle 1639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01" name="Rectangle 1640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DAA8A6E-8662-7EC5-C619-3AD2B01184AB}"/>
              </a:ext>
            </a:extLst>
          </p:cNvPr>
          <p:cNvSpPr txBox="1">
            <a:spLocks/>
          </p:cNvSpPr>
          <p:nvPr/>
        </p:nvSpPr>
        <p:spPr>
          <a:xfrm>
            <a:off x="448056" y="2512611"/>
            <a:ext cx="4832803" cy="366435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br>
              <a:rPr lang="en-US" sz="1700" dirty="0">
                <a:solidFill>
                  <a:schemeClr val="tx1"/>
                </a:solidFill>
              </a:rPr>
            </a:br>
            <a:r>
              <a:rPr lang="es-MX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Desarrolló el método de asociación libre: el paciente expresa todo lo que le viene a la mente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asociación libre revelaba la operación de procesos inconscientes</a:t>
            </a:r>
          </a:p>
          <a:p>
            <a:pPr marL="1714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Teorizo que tenemos tres niveles de conciencia: consciente, preconsciente e inconsciente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Dividió la estructura de la personalidad en tres componentes: ello, yo y super yo</a:t>
            </a:r>
          </a:p>
          <a:p>
            <a:pPr marL="1714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107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CONDUCTISMO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004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40DC2C5-5A69-D470-30D7-3C5A9FB6F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3" b="1130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F96C1D2-98F0-8F35-CABD-503E9DD1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92" y="639331"/>
            <a:ext cx="4204137" cy="1342754"/>
          </a:xfr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APORTACIONES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>
            <a:extLst>
              <a:ext uri="{FF2B5EF4-FFF2-40B4-BE49-F238E27FC236}">
                <a16:creationId xmlns:a16="http://schemas.microsoft.com/office/drawing/2014/main" id="{BDAA8A6E-8662-7EC5-C619-3AD2B01184AB}"/>
              </a:ext>
            </a:extLst>
          </p:cNvPr>
          <p:cNvSpPr txBox="1">
            <a:spLocks/>
          </p:cNvSpPr>
          <p:nvPr/>
        </p:nvSpPr>
        <p:spPr>
          <a:xfrm>
            <a:off x="617816" y="2340929"/>
            <a:ext cx="5209309" cy="41961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700" dirty="0">
                <a:solidFill>
                  <a:schemeClr val="tx1"/>
                </a:solidFill>
              </a:rPr>
            </a:br>
            <a:br>
              <a:rPr lang="en-US" sz="2100" dirty="0">
                <a:solidFill>
                  <a:schemeClr val="tx1"/>
                </a:solidFill>
              </a:rPr>
            </a:b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Watson propone una psicología sin apelar a la mente o la fisiología.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Definió a la psicología como ciencia natural</a:t>
            </a:r>
          </a:p>
          <a:p>
            <a:pPr>
              <a:spcAft>
                <a:spcPts val="600"/>
              </a:spcAft>
            </a:pPr>
            <a:endParaRPr lang="es-MX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la conducta animal y humana</a:t>
            </a:r>
          </a:p>
          <a:p>
            <a:pPr>
              <a:spcAft>
                <a:spcPts val="600"/>
              </a:spcAft>
            </a:pPr>
            <a:endParaRPr lang="es-MX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 desarrollado por los teóricos del aprendizaje </a:t>
            </a:r>
            <a:r>
              <a:rPr lang="es-MX" sz="29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Ivan</a:t>
            </a: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P. </a:t>
            </a:r>
            <a:r>
              <a:rPr lang="es-MX" sz="29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Pavlov</a:t>
            </a: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B. Frederic Skinner</a:t>
            </a:r>
          </a:p>
          <a:p>
            <a:pPr>
              <a:spcAft>
                <a:spcPts val="600"/>
              </a:spcAft>
            </a:pPr>
            <a:endParaRPr lang="es-MX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Consideran que la conducta es un fenómeno susceptible de observación y cuantificación</a:t>
            </a:r>
          </a:p>
          <a:p>
            <a:pPr>
              <a:spcAft>
                <a:spcPts val="600"/>
              </a:spcAft>
            </a:pPr>
            <a:endParaRPr lang="es-MX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s-MX" sz="2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Bandura afirma que muchas situaciones las aprendemos observando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7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723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HUMANISMO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66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98749-6EB1-F04F-2102-3958B641C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37A216CF-6B41-F238-CB69-38E03A656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C08EA22B-A690-A888-6E41-B0810028CC23}"/>
              </a:ext>
            </a:extLst>
          </p:cNvPr>
          <p:cNvSpPr txBox="1">
            <a:spLocks/>
          </p:cNvSpPr>
          <p:nvPr/>
        </p:nvSpPr>
        <p:spPr>
          <a:xfrm>
            <a:off x="0" y="9670"/>
            <a:ext cx="5754255" cy="37088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20000"/>
              </a:lnSpc>
            </a:pP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PROPÓSITO: GENERAL</a:t>
            </a:r>
          </a:p>
          <a:p>
            <a:pPr>
              <a:lnSpc>
                <a:spcPct val="220000"/>
              </a:lnSpc>
            </a:pPr>
            <a:b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ANALIZA LOS FUNDAMENTO DE LA PSICOLOGIA COMO CIENIA, OBJETO DE ESTUDIO, MÉTODO Y PRINCIPALES TEORÍAS PARA RELACIONARLO CON SITUACIONES DE SU VIDA COTIDIANA</a:t>
            </a:r>
          </a:p>
          <a:p>
            <a:pPr>
              <a:lnSpc>
                <a:spcPct val="220000"/>
              </a:lnSpc>
            </a:pP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endParaRPr lang="en-US" sz="2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endParaRPr lang="en-US" sz="2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endParaRPr lang="en-US" sz="2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F40ADAF-6EB4-3FF5-8537-FC512309AB01}"/>
              </a:ext>
            </a:extLst>
          </p:cNvPr>
          <p:cNvSpPr txBox="1">
            <a:spLocks/>
          </p:cNvSpPr>
          <p:nvPr/>
        </p:nvSpPr>
        <p:spPr>
          <a:xfrm>
            <a:off x="6592455" y="365125"/>
            <a:ext cx="5257800" cy="22682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PROPÓSITO DEL MÓDULO</a:t>
            </a:r>
          </a:p>
          <a:p>
            <a:pPr>
              <a:lnSpc>
                <a:spcPct val="200000"/>
              </a:lnSpc>
            </a:pPr>
            <a:endParaRPr 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IDENTIFICA QUE LA PSICOLOGÍA ESTÁ CONFORMADA POR UNA GAMA DE PARADIGMAS, TEORÍAS, MODELOS Y METODOLOGÍAS QUE LE DAN SUSTENTO COMO CIENCIA</a:t>
            </a:r>
            <a:endParaRPr lang="en-US" sz="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70C63A4-3571-2261-2F58-AD575DD657B4}"/>
              </a:ext>
            </a:extLst>
          </p:cNvPr>
          <p:cNvSpPr txBox="1">
            <a:spLocks/>
          </p:cNvSpPr>
          <p:nvPr/>
        </p:nvSpPr>
        <p:spPr>
          <a:xfrm>
            <a:off x="838200" y="4083639"/>
            <a:ext cx="10515599" cy="27205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b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20000"/>
              </a:lnSpc>
            </a:pP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</a:t>
            </a: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OMPETENCIA DISCIPLINAR</a:t>
            </a:r>
          </a:p>
          <a:p>
            <a:pPr algn="ctr">
              <a:lnSpc>
                <a:spcPct val="220000"/>
              </a:lnSpc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CIENCIAS SOCIALES BÁSICAS</a:t>
            </a:r>
          </a:p>
          <a:p>
            <a:pPr>
              <a:lnSpc>
                <a:spcPct val="220000"/>
              </a:lnSpc>
            </a:pPr>
            <a:r>
              <a:rPr lang="es-MX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VALORA DISTINTAS PRÁCTICAS SOCIALES MEDIANTE EL RECONOCIMIENTO DE SUS SIGNIFICADOS DENTRO DE UN SISTEMA CULTURAL, CON UNA ACTITUD DE RESPETO</a:t>
            </a:r>
          </a:p>
          <a:p>
            <a:endParaRPr lang="en-US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3952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6C1D2-98F0-8F35-CABD-503E9DD1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PRINCIPALES APORTACIONES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>
            <a:extLst>
              <a:ext uri="{FF2B5EF4-FFF2-40B4-BE49-F238E27FC236}">
                <a16:creationId xmlns:a16="http://schemas.microsoft.com/office/drawing/2014/main" id="{BDAA8A6E-8662-7EC5-C619-3AD2B01184AB}"/>
              </a:ext>
            </a:extLst>
          </p:cNvPr>
          <p:cNvSpPr txBox="1">
            <a:spLocks/>
          </p:cNvSpPr>
          <p:nvPr/>
        </p:nvSpPr>
        <p:spPr>
          <a:xfrm>
            <a:off x="655321" y="2575034"/>
            <a:ext cx="5120113" cy="346222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br>
              <a:rPr lang="en-US" sz="900" dirty="0">
                <a:solidFill>
                  <a:schemeClr val="tx1"/>
                </a:solidFill>
              </a:rPr>
            </a:br>
            <a:br>
              <a:rPr lang="en-US" sz="900" dirty="0">
                <a:solidFill>
                  <a:schemeClr val="tx1"/>
                </a:solidFill>
              </a:rPr>
            </a:br>
            <a:br>
              <a:rPr lang="en-US" sz="900" dirty="0">
                <a:solidFill>
                  <a:schemeClr val="tx1"/>
                </a:solidFill>
              </a:rPr>
            </a:br>
            <a:br>
              <a:rPr lang="en-US" sz="900" dirty="0">
                <a:solidFill>
                  <a:schemeClr val="tx1"/>
                </a:solidFill>
              </a:rPr>
            </a:br>
            <a:r>
              <a:rPr lang="es-MX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-Rechazan los postulados de los psicoanalistas, consideran que las acciones del hombre pueden ser moldeadas por medio de premios y castigos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enfoco a estudiar a personas con vidas extraordinarias y dejo de lado las perturbaciones psíquicas</a:t>
            </a:r>
          </a:p>
          <a:p>
            <a:pPr>
              <a:spcAft>
                <a:spcPts val="600"/>
              </a:spcAft>
            </a:pPr>
            <a:endParaRPr lang="es-MX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Impulsa la autorrealización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40DC2C5-5A69-D470-30D7-3C5A9FB6F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6" r="19556" b="4"/>
          <a:stretch/>
        </p:blipFill>
        <p:spPr bwMode="auto"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38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DE ESTUDIO DE LA PSICOLOGIA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59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783473D-AD69-6476-DB9D-F4FC85669D59}"/>
              </a:ext>
            </a:extLst>
          </p:cNvPr>
          <p:cNvSpPr txBox="1">
            <a:spLocks/>
          </p:cNvSpPr>
          <p:nvPr/>
        </p:nvSpPr>
        <p:spPr>
          <a:xfrm>
            <a:off x="4965431" y="369455"/>
            <a:ext cx="6986424" cy="58543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br>
              <a:rPr lang="en-US" sz="1000" dirty="0">
                <a:solidFill>
                  <a:schemeClr val="tx1"/>
                </a:solidFill>
              </a:rPr>
            </a:br>
            <a:endParaRPr lang="en-US" sz="10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DESCRIBIR:   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RECOGE DATOS Y RECABA INFORMACION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EXPLICAR:   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FORMULA HIPOTESIS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PREDECIR:  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PRONOSTICA UN COMPORTAMIENTO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CONTROLAR:   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ALTERA LAS CONDICIONES QUE INFLUYEN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40DC2C5-5A69-D470-30D7-3C5A9FB6F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1" r="32860" b="-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36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8" name="Picture 4" descr="Un hombre de pie con su visión - ilustración de arte vectorial">
            <a:extLst>
              <a:ext uri="{FF2B5EF4-FFF2-40B4-BE49-F238E27FC236}">
                <a16:creationId xmlns:a16="http://schemas.microsoft.com/office/drawing/2014/main" id="{F580593A-DC42-A4BC-4AE5-67C75FEA0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890" y="369455"/>
            <a:ext cx="3675448" cy="201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00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DE APLICACIÓN DE LA PSICOLOGÍA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170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557A916-FDD1-44A1-A7A1-70009FD6B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F96C1D2-98F0-8F35-CABD-503E9DD1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6085" y="1129084"/>
            <a:ext cx="3689091" cy="1960157"/>
          </a:xfr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PSICOLOGIA GENERAL		CULTURAL</a:t>
            </a: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         EXPERIMENTAL</a:t>
            </a: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EVOLUTIVA			SOCIAL</a:t>
            </a: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DE LA PERSONALIDAD	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40DC2C5-5A69-D470-30D7-3C5A9FB6F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4" r="17732" b="-1"/>
          <a:stretch/>
        </p:blipFill>
        <p:spPr bwMode="auto">
          <a:xfrm>
            <a:off x="20" y="10"/>
            <a:ext cx="7743929" cy="6857990"/>
          </a:xfrm>
          <a:custGeom>
            <a:avLst/>
            <a:gdLst/>
            <a:ahLst/>
            <a:cxnLst/>
            <a:rect l="l" t="t" r="r" b="b"/>
            <a:pathLst>
              <a:path w="7743949" h="6858000">
                <a:moveTo>
                  <a:pt x="956085" y="2071857"/>
                </a:moveTo>
                <a:cubicBezTo>
                  <a:pt x="956085" y="2071857"/>
                  <a:pt x="956085" y="2071857"/>
                  <a:pt x="4999548" y="2071857"/>
                </a:cubicBezTo>
                <a:cubicBezTo>
                  <a:pt x="5252811" y="2071857"/>
                  <a:pt x="5497339" y="2211072"/>
                  <a:pt x="5619604" y="2437296"/>
                </a:cubicBezTo>
                <a:cubicBezTo>
                  <a:pt x="5619604" y="2437296"/>
                  <a:pt x="5619604" y="2437296"/>
                  <a:pt x="7645701" y="5926372"/>
                </a:cubicBezTo>
                <a:cubicBezTo>
                  <a:pt x="7776699" y="6143896"/>
                  <a:pt x="7776699" y="6422327"/>
                  <a:pt x="7645701" y="6639850"/>
                </a:cubicBezTo>
                <a:cubicBezTo>
                  <a:pt x="7645701" y="6639850"/>
                  <a:pt x="7645701" y="6639850"/>
                  <a:pt x="7538856" y="6823844"/>
                </a:cubicBezTo>
                <a:lnTo>
                  <a:pt x="7519022" y="6858000"/>
                </a:lnTo>
                <a:lnTo>
                  <a:pt x="0" y="6858000"/>
                </a:lnTo>
                <a:lnTo>
                  <a:pt x="0" y="3003362"/>
                </a:lnTo>
                <a:lnTo>
                  <a:pt x="144017" y="2754282"/>
                </a:lnTo>
                <a:cubicBezTo>
                  <a:pt x="203181" y="2651956"/>
                  <a:pt x="264254" y="2546330"/>
                  <a:pt x="327296" y="2437296"/>
                </a:cubicBezTo>
                <a:cubicBezTo>
                  <a:pt x="458294" y="2211072"/>
                  <a:pt x="694090" y="2071857"/>
                  <a:pt x="956085" y="2071857"/>
                </a:cubicBezTo>
                <a:close/>
                <a:moveTo>
                  <a:pt x="6281397" y="1163923"/>
                </a:moveTo>
                <a:cubicBezTo>
                  <a:pt x="6281397" y="1163923"/>
                  <a:pt x="6281397" y="1163923"/>
                  <a:pt x="7148441" y="1163923"/>
                </a:cubicBezTo>
                <a:cubicBezTo>
                  <a:pt x="7202749" y="1163923"/>
                  <a:pt x="7255183" y="1193775"/>
                  <a:pt x="7281401" y="1242285"/>
                </a:cubicBezTo>
                <a:cubicBezTo>
                  <a:pt x="7281401" y="1242285"/>
                  <a:pt x="7281401" y="1242285"/>
                  <a:pt x="7715859" y="1990451"/>
                </a:cubicBezTo>
                <a:cubicBezTo>
                  <a:pt x="7743949" y="2037095"/>
                  <a:pt x="7743949" y="2096799"/>
                  <a:pt x="7715859" y="2143443"/>
                </a:cubicBezTo>
                <a:cubicBezTo>
                  <a:pt x="7715859" y="2143443"/>
                  <a:pt x="7715859" y="2143443"/>
                  <a:pt x="7281401" y="2891610"/>
                </a:cubicBezTo>
                <a:cubicBezTo>
                  <a:pt x="7255183" y="2940119"/>
                  <a:pt x="7202749" y="2969971"/>
                  <a:pt x="7148441" y="2969971"/>
                </a:cubicBezTo>
                <a:cubicBezTo>
                  <a:pt x="7148441" y="2969971"/>
                  <a:pt x="7148441" y="2969971"/>
                  <a:pt x="6281397" y="2969971"/>
                </a:cubicBezTo>
                <a:cubicBezTo>
                  <a:pt x="6225217" y="2969971"/>
                  <a:pt x="6174655" y="2940119"/>
                  <a:pt x="6146565" y="2891610"/>
                </a:cubicBezTo>
                <a:cubicBezTo>
                  <a:pt x="6146565" y="2891610"/>
                  <a:pt x="6146565" y="2891610"/>
                  <a:pt x="5713979" y="2143443"/>
                </a:cubicBezTo>
                <a:cubicBezTo>
                  <a:pt x="5685889" y="2096799"/>
                  <a:pt x="5685889" y="2037095"/>
                  <a:pt x="5713979" y="1990451"/>
                </a:cubicBezTo>
                <a:cubicBezTo>
                  <a:pt x="5713979" y="1990451"/>
                  <a:pt x="5713979" y="1990451"/>
                  <a:pt x="6146565" y="1242285"/>
                </a:cubicBezTo>
                <a:cubicBezTo>
                  <a:pt x="6174655" y="1193775"/>
                  <a:pt x="6225217" y="1163923"/>
                  <a:pt x="6281397" y="1163923"/>
                </a:cubicBezTo>
                <a:close/>
                <a:moveTo>
                  <a:pt x="0" y="0"/>
                </a:moveTo>
                <a:lnTo>
                  <a:pt x="6600525" y="0"/>
                </a:lnTo>
                <a:lnTo>
                  <a:pt x="6486618" y="196155"/>
                </a:lnTo>
                <a:cubicBezTo>
                  <a:pt x="6261242" y="584267"/>
                  <a:pt x="5994130" y="1044253"/>
                  <a:pt x="5677553" y="1589421"/>
                </a:cubicBezTo>
                <a:cubicBezTo>
                  <a:pt x="5555288" y="1815646"/>
                  <a:pt x="5310759" y="1954861"/>
                  <a:pt x="5057496" y="1954861"/>
                </a:cubicBezTo>
                <a:cubicBezTo>
                  <a:pt x="5057496" y="1954861"/>
                  <a:pt x="5057496" y="1954861"/>
                  <a:pt x="1014033" y="1954861"/>
                </a:cubicBezTo>
                <a:cubicBezTo>
                  <a:pt x="752038" y="1954861"/>
                  <a:pt x="516243" y="1815646"/>
                  <a:pt x="385244" y="1589421"/>
                </a:cubicBezTo>
                <a:cubicBezTo>
                  <a:pt x="385244" y="1589421"/>
                  <a:pt x="385244" y="1589421"/>
                  <a:pt x="69234" y="1042874"/>
                </a:cubicBezTo>
                <a:lnTo>
                  <a:pt x="0" y="92313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BDAA8A6E-8662-7EC5-C619-3AD2B01184AB}"/>
              </a:ext>
            </a:extLst>
          </p:cNvPr>
          <p:cNvSpPr txBox="1">
            <a:spLocks/>
          </p:cNvSpPr>
          <p:nvPr/>
        </p:nvSpPr>
        <p:spPr>
          <a:xfrm>
            <a:off x="8006085" y="3236181"/>
            <a:ext cx="3689091" cy="3534074"/>
          </a:xfrm>
          <a:prstGeom prst="rect">
            <a:avLst/>
          </a:prstGeom>
          <a:solidFill>
            <a:srgbClr val="00206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br>
              <a:rPr lang="en-US" sz="600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GENERO		        CIBERPSICOLOGIA</a:t>
            </a: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EDUCATIVA</a:t>
            </a: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	                      		DEPORTE</a:t>
            </a:r>
          </a:p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                INDUSTRIAL	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1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FORENSE</a:t>
            </a:r>
          </a:p>
        </p:txBody>
      </p:sp>
    </p:spTree>
    <p:extLst>
      <p:ext uri="{BB962C8B-B14F-4D97-AF65-F5344CB8AC3E}">
        <p14:creationId xmlns:p14="http://schemas.microsoft.com/office/powerpoint/2010/main" val="21832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BIOLOGICAS DE LA 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69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5" r="20894" b="-1"/>
          <a:stretch/>
        </p:blipFill>
        <p:spPr bwMode="auto">
          <a:xfrm>
            <a:off x="5101771" y="10"/>
            <a:ext cx="7094361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4066D6-1B59-4642-A86D-39464CEE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527208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1718653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84727"/>
            <a:ext cx="4538133" cy="64008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3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SUSTENTO DE ESTUDIO</a:t>
            </a:r>
            <a:br>
              <a:rPr lang="es-MX" sz="33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3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-Las funciones biológicas o químicas pueden explicar el comportamiento</a:t>
            </a:r>
            <a:b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-El cerebro funciona de forma holística, de modo que todos sus elementos se coordinan y realizan una tarea concreta</a:t>
            </a:r>
            <a:b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3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3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4626633"/>
            <a:ext cx="491961" cy="4919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F9EBB4-5078-47B2-AAA0-DF4A88D81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932" y="5011563"/>
            <a:ext cx="731558" cy="731558"/>
          </a:xfrm>
          <a:prstGeom prst="rect">
            <a:avLst/>
          </a:prstGeom>
          <a:noFill/>
          <a:ln w="127000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62751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655" name="Rectangle 27654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7" name="Rectangle 27656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7650" name="Picture 2" descr="Ilustraciones gratis de Binario">
            <a:extLst>
              <a:ext uri="{FF2B5EF4-FFF2-40B4-BE49-F238E27FC236}">
                <a16:creationId xmlns:a16="http://schemas.microsoft.com/office/drawing/2014/main" id="{DA69D393-6BB6-7DFE-D31F-70C2F98404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3" r="14664" b="-1"/>
          <a:stretch/>
        </p:blipFill>
        <p:spPr bwMode="auto">
          <a:xfrm>
            <a:off x="-4084" y="10"/>
            <a:ext cx="609905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8" r="25756" b="-1"/>
          <a:stretch/>
        </p:blipFill>
        <p:spPr bwMode="auto">
          <a:xfrm>
            <a:off x="6096844" y="10"/>
            <a:ext cx="609515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0"/>
            <a:ext cx="9795637" cy="33382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13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3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31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Partes del cerebro</a:t>
            </a:r>
            <a:br>
              <a:rPr lang="es-MX" sz="22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-Tronco cerebral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-Cerebelo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-Sistema límbico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-Amígdala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-Hipocampo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-Hipotálamo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-Tálamo</a:t>
            </a:r>
            <a:b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MX" sz="22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-Corteza cerebral</a:t>
            </a:r>
            <a:br>
              <a:rPr lang="es-MX" sz="13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s-MX" sz="1300" b="1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09253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5402" y="743447"/>
            <a:ext cx="3445765" cy="3692028"/>
          </a:xfrm>
          <a:solidFill>
            <a:srgbClr val="00206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PSICOLÓGICOS BÁSICOS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0962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8334A2EF-69D9-41C1-9876-91D7FCF7C3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74C0C03-1202-4DC9-BA33-998DDFB3F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60BF984B-F4C1-4BF0-B296-72CAD8814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2E887C16-A8CC-48BD-A34B-69B5D14BE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1194B805-0CE2-4FD6-804E-2771E18BB4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96000EBD-113B-4BB5-94F2-B2C961094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id="{C2C37892-BF6A-4DDB-BAA9-48B6A051E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B3A53A2B-EB9B-4318-A7F9-E371D211E7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59001F5F-9338-43E1-BB4B-21C681CA2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24781ABE-347F-40E9-9BB2-3E35C8F15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6D8A7767-4D16-4AB7-8277-D66FEC7F74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1B7D649D-9559-4E1D-937A-351948350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45AA5D21-8C7B-4C77-815C-C3A8EA0A58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D7A46675-AA96-41DB-B9DB-CAA471A207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82090F8A-ECF2-423C-98D0-8EF226220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EA5DE46B-A4BE-407F-835A-693D3E979E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429E4297-5489-465D-A6D7-03BD468E05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69A4CFA1-B603-453B-AC53-49E8A8DF7E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">
              <a:extLst>
                <a:ext uri="{FF2B5EF4-FFF2-40B4-BE49-F238E27FC236}">
                  <a16:creationId xmlns:a16="http://schemas.microsoft.com/office/drawing/2014/main" id="{7A997EDF-8927-490B-AD5F-046317B8B2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2">
              <a:extLst>
                <a:ext uri="{FF2B5EF4-FFF2-40B4-BE49-F238E27FC236}">
                  <a16:creationId xmlns:a16="http://schemas.microsoft.com/office/drawing/2014/main" id="{3C91BE84-B1A4-4592-A942-2C72C86DD8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">
              <a:extLst>
                <a:ext uri="{FF2B5EF4-FFF2-40B4-BE49-F238E27FC236}">
                  <a16:creationId xmlns:a16="http://schemas.microsoft.com/office/drawing/2014/main" id="{A0AAA5CD-6E44-429A-91FA-D650BAF9EE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233" y="1525479"/>
            <a:ext cx="3849624" cy="342210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1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PERCEPCIÓN</a:t>
            </a: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SENSACIÓN</a:t>
            </a: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MEMORIA</a:t>
            </a: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APRENDIZAJE</a:t>
            </a: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RAZONAMIENTO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8CA0C52-5ACA-4F17-AA4A-312E0E110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720" y="795527"/>
            <a:ext cx="5970638" cy="5248847"/>
          </a:xfrm>
          <a:prstGeom prst="rect">
            <a:avLst/>
          </a:prstGeom>
          <a:solidFill>
            <a:schemeClr val="bg1"/>
          </a:solidFill>
          <a:ln w="19050">
            <a:solidFill>
              <a:srgbClr val="D36F5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9" b="-2"/>
          <a:stretch/>
        </p:blipFill>
        <p:spPr bwMode="auto">
          <a:xfrm>
            <a:off x="972115" y="1478128"/>
            <a:ext cx="5641848" cy="388364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Isosceles Triangle 39">
            <a:extLst>
              <a:ext uri="{FF2B5EF4-FFF2-40B4-BE49-F238E27FC236}">
                <a16:creationId xmlns:a16="http://schemas.microsoft.com/office/drawing/2014/main" id="{4F37E7FB-7372-47E3-914E-7CF7E94B1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750273" y="3291386"/>
            <a:ext cx="407233" cy="35106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1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40189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1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PSICOLOGÍA COMO CIENCIA Y SUS PROCESOS BÁSICOS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344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ESTÍMULOS</a:t>
            </a:r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073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" r="16088" b="-1"/>
          <a:stretch/>
        </p:blipFill>
        <p:spPr bwMode="auto"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29" y="814875"/>
            <a:ext cx="4023360" cy="373204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CONDICIONADOS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INCONDICIONADOS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SENSORIALES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MOTIVACIONALES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IMPERCEPTIBLES</a:t>
            </a:r>
            <a:b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QUÍMICOS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2694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C0000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UMBRALES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9719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777" name="Rectangle 32776">
            <a:extLst>
              <a:ext uri="{FF2B5EF4-FFF2-40B4-BE49-F238E27FC236}">
                <a16:creationId xmlns:a16="http://schemas.microsoft.com/office/drawing/2014/main" id="{7E734232-46A8-4884-9A59-B7E3BA4BC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3" r="29853"/>
          <a:stretch/>
        </p:blipFill>
        <p:spPr bwMode="auto">
          <a:xfrm>
            <a:off x="1" y="1"/>
            <a:ext cx="4038603" cy="527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Ilustraciones gratis de Meditación">
            <a:extLst>
              <a:ext uri="{FF2B5EF4-FFF2-40B4-BE49-F238E27FC236}">
                <a16:creationId xmlns:a16="http://schemas.microsoft.com/office/drawing/2014/main" id="{7549C575-9703-8103-42BD-338DEABF84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9" r="18348" b="2"/>
          <a:stretch/>
        </p:blipFill>
        <p:spPr bwMode="auto">
          <a:xfrm>
            <a:off x="4038600" y="1"/>
            <a:ext cx="4076700" cy="527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Ilustraciones gratis de Abstracto">
            <a:extLst>
              <a:ext uri="{FF2B5EF4-FFF2-40B4-BE49-F238E27FC236}">
                <a16:creationId xmlns:a16="http://schemas.microsoft.com/office/drawing/2014/main" id="{FF4B73D6-01F4-CEAA-5693-4B6E1E1A49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3" r="18007" b="2"/>
          <a:stretch/>
        </p:blipFill>
        <p:spPr bwMode="auto">
          <a:xfrm>
            <a:off x="8115292" y="1"/>
            <a:ext cx="4076700" cy="527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9" name="Rectangle 32778">
            <a:extLst>
              <a:ext uri="{FF2B5EF4-FFF2-40B4-BE49-F238E27FC236}">
                <a16:creationId xmlns:a16="http://schemas.microsoft.com/office/drawing/2014/main" id="{D346B8D2-3218-41A5-B817-9ABFB108C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5260724"/>
            <a:ext cx="12191998" cy="1595775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81" name="Rectangle 32780">
            <a:extLst>
              <a:ext uri="{FF2B5EF4-FFF2-40B4-BE49-F238E27FC236}">
                <a16:creationId xmlns:a16="http://schemas.microsoft.com/office/drawing/2014/main" id="{51E014CA-4279-4E70-AC56-0BBEBF92C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62225"/>
            <a:ext cx="8115300" cy="1594275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83" name="Rectangle 32782">
            <a:extLst>
              <a:ext uri="{FF2B5EF4-FFF2-40B4-BE49-F238E27FC236}">
                <a16:creationId xmlns:a16="http://schemas.microsoft.com/office/drawing/2014/main" id="{28B3DCF8-9D1E-4907-B1EC-98D11BC16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636" y="5262226"/>
            <a:ext cx="12196636" cy="1594274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24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85" name="Rectangle 32784">
            <a:extLst>
              <a:ext uri="{FF2B5EF4-FFF2-40B4-BE49-F238E27FC236}">
                <a16:creationId xmlns:a16="http://schemas.microsoft.com/office/drawing/2014/main" id="{88D6B9EF-FF47-487C-8B82-F9F2B9A54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6" y="5262224"/>
            <a:ext cx="4076697" cy="1594275"/>
          </a:xfrm>
          <a:prstGeom prst="rect">
            <a:avLst/>
          </a:prstGeom>
          <a:gradFill>
            <a:gsLst>
              <a:gs pos="19000">
                <a:srgbClr val="000000">
                  <a:alpha val="62000"/>
                </a:srgbClr>
              </a:gs>
              <a:gs pos="100000">
                <a:schemeClr val="accent1">
                  <a:lumMod val="75000"/>
                  <a:alpha val="44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90" name="Rectangle 32786">
            <a:extLst>
              <a:ext uri="{FF2B5EF4-FFF2-40B4-BE49-F238E27FC236}">
                <a16:creationId xmlns:a16="http://schemas.microsoft.com/office/drawing/2014/main" id="{5717D090-7948-433A-AED2-EA1A98E6F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291050" y="-40689"/>
            <a:ext cx="1594274" cy="12192000"/>
          </a:xfrm>
          <a:prstGeom prst="rect">
            <a:avLst/>
          </a:prstGeom>
          <a:gradFill>
            <a:gsLst>
              <a:gs pos="16000">
                <a:schemeClr val="accent1">
                  <a:alpha val="0"/>
                </a:schemeClr>
              </a:gs>
              <a:gs pos="99000">
                <a:srgbClr val="000000">
                  <a:alpha val="70000"/>
                </a:srgb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789" name="Rectangle 32788">
            <a:extLst>
              <a:ext uri="{FF2B5EF4-FFF2-40B4-BE49-F238E27FC236}">
                <a16:creationId xmlns:a16="http://schemas.microsoft.com/office/drawing/2014/main" id="{D618C3E8-8260-4E23-8BA1-C2C3E80BE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64" y="5282206"/>
            <a:ext cx="12192264" cy="1153314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11000"/>
                </a:schemeClr>
              </a:gs>
              <a:gs pos="100000">
                <a:schemeClr val="accent1">
                  <a:alpha val="26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00" y="5291905"/>
            <a:ext cx="11492287" cy="102725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10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				</a:t>
            </a:r>
            <a:br>
              <a:rPr lang="en-US" sz="10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1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br>
              <a:rPr lang="en-US" sz="1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n-US" sz="16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 ABSOLUTO</a:t>
            </a:r>
            <a:b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									</a:t>
            </a:r>
            <a:r>
              <a:rPr lang="en-US" sz="16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 DIFERENCIAL</a:t>
            </a:r>
            <a:b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1600" b="1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912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FF33CC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QUE INFLUYEN EN LA PERCEPCIÓN</a:t>
            </a:r>
            <a:b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7477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9" name="Rectangle 35846">
            <a:extLst>
              <a:ext uri="{FF2B5EF4-FFF2-40B4-BE49-F238E27FC236}">
                <a16:creationId xmlns:a16="http://schemas.microsoft.com/office/drawing/2014/main" id="{ECEF6C2F-9906-4F89-9B4F-598E9F344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428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0" name="Rectangle 35848">
            <a:extLst>
              <a:ext uri="{FF2B5EF4-FFF2-40B4-BE49-F238E27FC236}">
                <a16:creationId xmlns:a16="http://schemas.microsoft.com/office/drawing/2014/main" id="{91E12CD6-A76F-439F-9C98-C0211D8FD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12192000" cy="26151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/>
        </p:blipFill>
        <p:spPr bwMode="auto">
          <a:xfrm>
            <a:off x="792163" y="642938"/>
            <a:ext cx="5876925" cy="32750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2" name="Picture 2" descr="Ilustraciones gratis de Cerebro">
            <a:extLst>
              <a:ext uri="{FF2B5EF4-FFF2-40B4-BE49-F238E27FC236}">
                <a16:creationId xmlns:a16="http://schemas.microsoft.com/office/drawing/2014/main" id="{4435B3BD-43B4-2359-1412-5540718C6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642938"/>
            <a:ext cx="4668838" cy="32750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36802"/>
            <a:ext cx="10515600" cy="1325563"/>
          </a:xfrm>
          <a:solidFill>
            <a:srgbClr val="FFCCFF"/>
          </a:solidFill>
        </p:spPr>
        <p:txBody>
          <a:bodyPr vert="horz" lIns="91440" tIns="45720" rIns="91440" bIns="45720" rtlCol="0">
            <a:normAutofit fontScale="90000"/>
          </a:bodyPr>
          <a:lstStyle/>
          <a:p>
            <a:pPr algn="ctr"/>
            <a:b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INTERNOS</a:t>
            </a:r>
            <a:br>
              <a:rPr 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EXTERNOS</a:t>
            </a:r>
          </a:p>
        </p:txBody>
      </p:sp>
    </p:spTree>
    <p:extLst>
      <p:ext uri="{BB962C8B-B14F-4D97-AF65-F5344CB8AC3E}">
        <p14:creationId xmlns:p14="http://schemas.microsoft.com/office/powerpoint/2010/main" val="314236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6E1EC6"/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PRINCIPIOS GESTALTICOS SOBRE </a:t>
            </a:r>
            <a:b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ORGANIZACION PERCEPTUAL</a:t>
            </a:r>
            <a:b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6933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0"/>
            <a:ext cx="10210800" cy="2082036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LEY DE CONTRASTE</a:t>
            </a: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LEY DE CIERRE		    LEY DE CONTINUIDAD</a:t>
            </a: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LEY DE SIMETRIA		LEY DE SEMEJANZA</a:t>
            </a: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0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LEY DE MOVIMIENTO	 LEY DE PROXIMIDAD</a:t>
            </a:r>
            <a:br>
              <a:rPr lang="en-US" sz="1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14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9957" name="Rectangle 39956">
            <a:extLst>
              <a:ext uri="{FF2B5EF4-FFF2-40B4-BE49-F238E27FC236}">
                <a16:creationId xmlns:a16="http://schemas.microsoft.com/office/drawing/2014/main" id="{70BDD0CE-06A4-404B-8A13-580229C1C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41750"/>
            <a:ext cx="12192000" cy="4716250"/>
          </a:xfrm>
          <a:prstGeom prst="rect">
            <a:avLst/>
          </a:prstGeom>
          <a:solidFill>
            <a:srgbClr val="1450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59" name="Rounded Rectangle 26">
            <a:extLst>
              <a:ext uri="{FF2B5EF4-FFF2-40B4-BE49-F238E27FC236}">
                <a16:creationId xmlns:a16="http://schemas.microsoft.com/office/drawing/2014/main" id="{B7511254-A05E-4E15-ABEE-9CE803485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2426035"/>
            <a:ext cx="11548872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938" name="Picture 2" descr="ilustraciones, imágenes clip art, dibujos animados e iconos de stock de retro christmas tree - gestalt">
            <a:extLst>
              <a:ext uri="{FF2B5EF4-FFF2-40B4-BE49-F238E27FC236}">
                <a16:creationId xmlns:a16="http://schemas.microsoft.com/office/drawing/2014/main" id="{7657A1E1-1A98-5DBE-FE1D-99119121BA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9" r="1" b="6650"/>
          <a:stretch/>
        </p:blipFill>
        <p:spPr bwMode="auto">
          <a:xfrm>
            <a:off x="641604" y="2745272"/>
            <a:ext cx="5276732" cy="32918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6542"/>
          <a:stretch/>
        </p:blipFill>
        <p:spPr bwMode="auto">
          <a:xfrm>
            <a:off x="6273664" y="2745272"/>
            <a:ext cx="5276732" cy="32918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0185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TRASTORNOS PERCEPTIVOS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2228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50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  <a:solidFill>
            <a:schemeClr val="bg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  <a:softEdge rad="127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en-US" sz="28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AGNOSIA</a:t>
            </a:r>
            <a:br>
              <a:rPr lang="en-US" sz="28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ILUSIONES</a:t>
            </a:r>
            <a:br>
              <a:rPr lang="en-US" sz="28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ALUCINACIONES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" b="1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13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8C896B9-93EA-A2BD-EBD1-2C1EA9B61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" r="23298" b="8333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40787D6-9142-8021-B9C3-B47E84FC4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11704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sz="1400" dirty="0"/>
              <a:t>PSICOLOGIA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Estudio científico de la conducta y de sus causas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B4E4E4A-FF82-3BD5-BF5A-5E6620FDF0DE}"/>
              </a:ext>
            </a:extLst>
          </p:cNvPr>
          <p:cNvSpPr txBox="1">
            <a:spLocks/>
          </p:cNvSpPr>
          <p:nvPr/>
        </p:nvSpPr>
        <p:spPr>
          <a:xfrm>
            <a:off x="212436" y="4556064"/>
            <a:ext cx="5126182" cy="15475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b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8000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n-US" sz="6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6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Ciencia que estudia el comportamiento de los seres vivos y los procesos mentales por los que los sujetos conocer y se orientan en su entorno y aprenden de la experiencia</a:t>
            </a:r>
          </a:p>
          <a:p>
            <a:endParaRPr lang="en-US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4943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FFC00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MOTIVACIÓN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9573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6E453CD-262E-1CFF-99F4-61B57BB863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3134922"/>
              </p:ext>
            </p:extLst>
          </p:nvPr>
        </p:nvGraphicFramePr>
        <p:xfrm>
          <a:off x="110837" y="719666"/>
          <a:ext cx="534785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3010" name="Picture 2" descr="Ilustraciones gratis de Navidad">
            <a:extLst>
              <a:ext uri="{FF2B5EF4-FFF2-40B4-BE49-F238E27FC236}">
                <a16:creationId xmlns:a16="http://schemas.microsoft.com/office/drawing/2014/main" id="{8FC76FA1-3DE9-8150-3124-38596B56B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26" y="4450702"/>
            <a:ext cx="2551790" cy="153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4832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FFFF99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EMOCIÓN</a:t>
            </a: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7296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6E453CD-262E-1CFF-99F4-61B57BB863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7795780"/>
              </p:ext>
            </p:extLst>
          </p:nvPr>
        </p:nvGraphicFramePr>
        <p:xfrm>
          <a:off x="110837" y="719666"/>
          <a:ext cx="534785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6082" name="Picture 2" descr="Ilustraciones gratis de Surrealista">
            <a:extLst>
              <a:ext uri="{FF2B5EF4-FFF2-40B4-BE49-F238E27FC236}">
                <a16:creationId xmlns:a16="http://schemas.microsoft.com/office/drawing/2014/main" id="{C73618BA-0E08-18BA-C23B-4736CCB84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32" y="4346275"/>
            <a:ext cx="2705110" cy="191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265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1481595"/>
            <a:ext cx="4036334" cy="2979569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793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6E453CD-262E-1CFF-99F4-61B57BB863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7229842"/>
              </p:ext>
            </p:extLst>
          </p:nvPr>
        </p:nvGraphicFramePr>
        <p:xfrm>
          <a:off x="110837" y="719666"/>
          <a:ext cx="534785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5058" name="Picture 2" descr="Gráficos vectoriales gratis de Perro">
            <a:extLst>
              <a:ext uri="{FF2B5EF4-FFF2-40B4-BE49-F238E27FC236}">
                <a16:creationId xmlns:a16="http://schemas.microsoft.com/office/drawing/2014/main" id="{74115FF9-BB1B-ADB1-5A4F-C154413A0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28" y="2868243"/>
            <a:ext cx="2050500" cy="106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Gráficos vectoriales gratis de El amor">
            <a:extLst>
              <a:ext uri="{FF2B5EF4-FFF2-40B4-BE49-F238E27FC236}">
                <a16:creationId xmlns:a16="http://schemas.microsoft.com/office/drawing/2014/main" id="{EB840736-84D8-C104-B97A-134E4065D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528" y="2671280"/>
            <a:ext cx="2585164" cy="151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2" name="Picture 6" descr="Gráficos vectoriales gratis de Cerebro">
            <a:extLst>
              <a:ext uri="{FF2B5EF4-FFF2-40B4-BE49-F238E27FC236}">
                <a16:creationId xmlns:a16="http://schemas.microsoft.com/office/drawing/2014/main" id="{DE8B432A-1536-53A0-A993-0D378F37E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553" y="4780159"/>
            <a:ext cx="1410421" cy="155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481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ED17E91-97A6-C9FD-3353-AF289B40CEA1}"/>
              </a:ext>
            </a:extLst>
          </p:cNvPr>
          <p:cNvSpPr txBox="1"/>
          <p:nvPr/>
        </p:nvSpPr>
        <p:spPr>
          <a:xfrm>
            <a:off x="120073" y="2274838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latin typeface="Comic Sans MS" panose="030F0702030302020204" pitchFamily="66" charset="0"/>
              </a:rPr>
              <a:t>Referencias:</a:t>
            </a:r>
            <a:br>
              <a:rPr lang="es-MX" sz="1800" dirty="0">
                <a:latin typeface="Comic Sans MS" panose="030F0702030302020204" pitchFamily="66" charset="0"/>
              </a:rPr>
            </a:br>
            <a:br>
              <a:rPr lang="es-MX" sz="1800" dirty="0">
                <a:latin typeface="Comic Sans MS" panose="030F0702030302020204" pitchFamily="66" charset="0"/>
              </a:rPr>
            </a:br>
            <a: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Alonso J.I., Alonso, A. y Balmori A. (2002). </a:t>
            </a:r>
            <a:r>
              <a:rPr lang="es-MX" sz="1800" i="1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Psicología</a:t>
            </a:r>
            <a: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España Mc Graw Hill</a:t>
            </a:r>
            <a:b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Diccionario de la Real Academia Española (2020).</a:t>
            </a:r>
            <a:b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95092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5922492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ED17E91-97A6-C9FD-3353-AF289B40CEA1}"/>
              </a:ext>
            </a:extLst>
          </p:cNvPr>
          <p:cNvSpPr txBox="1"/>
          <p:nvPr/>
        </p:nvSpPr>
        <p:spPr>
          <a:xfrm>
            <a:off x="120073" y="666728"/>
            <a:ext cx="5802419" cy="553997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s-MX" sz="12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Imágenes:</a:t>
            </a:r>
            <a:br>
              <a:rPr lang="es-MX" sz="1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1.-https://pixabay.com/es/</a:t>
            </a:r>
            <a:r>
              <a:rPr lang="es-MX" sz="1200" u="sng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/cabeza-acuarela-antecedentes-te%c3%b1ir-3001159/</a:t>
            </a:r>
            <a:b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2.-https://www.istockphoto.com/es/vector/dibujo-gr%C3%A1fico-diversidad-discriminaci%C3%B3n-pol%C3%ADtica-gm1257959236-368829061</a:t>
            </a:r>
            <a:b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3.-https://pixabay.com/es/</a:t>
            </a:r>
            <a:r>
              <a:rPr lang="es-MX" sz="1200" u="sng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/salud-mental-hombre-pensando-7142107/</a:t>
            </a:r>
            <a:b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4.-https://www.istockphoto.com/es/vector/un-hombre-de-pie-con-su-visi%C3%B3n-gm1312587401-401346779</a:t>
            </a:r>
            <a:b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5.-https://pixabay.com/es/</a:t>
            </a:r>
            <a:r>
              <a:rPr lang="es-MX" sz="1200" u="sng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/binario-c%c3%b3digo-5137349/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/meditaci%c3%b3n-espiritual-yoga-1384758/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/cerebro-ondas-conciencia-4372151/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8.- https://www.istockphoto.com/es/search/search-by-asset?affiliateredirect=true&amp;assetid=183078289&amp;assettype=image&amp;utm_campaign=SRP_illustration_sponsored&amp;utm_content=http%3A%2F%2Fpixabay.com%2Fes%2Fillustrations%2Fsearch%2Fgestalt%2F%3Fmanual_search%3D1&amp;utm_medium=affiliate&amp;utm_source=pixabay&amp;utm_term=gestalt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/navidad-contento-positivo-emociones-2411764/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illustrations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/surrealista-sue%c3%b1o-rostro-mujer-402830/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vectors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/perro-animal-corgi-beagle-bolonka-1417208/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12.-https://pixabay.com/es/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vectors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/el-amor-rom%c3%a1ntico-beso-romance-5947115/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13.-https://pixabay.com/es/</a:t>
            </a:r>
            <a:r>
              <a:rPr lang="es-MX" sz="12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vectors</a:t>
            </a:r>
            <a: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/cerebro-ai-inteligencia-artificial-4863428/</a:t>
            </a:r>
            <a:br>
              <a:rPr lang="es-MX" sz="1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7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8C896B9-93EA-A2BD-EBD1-2C1EA9B61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" r="23298" b="8333"/>
          <a:stretch/>
        </p:blipFill>
        <p:spPr bwMode="auto">
          <a:xfrm>
            <a:off x="5135418" y="10"/>
            <a:ext cx="705658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40787D6-9142-8021-B9C3-B47E84FC4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36" y="1122363"/>
            <a:ext cx="4858328" cy="159312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z="1800" b="1" dirty="0"/>
              <a:t>PSICOLOGIA</a:t>
            </a:r>
            <a:br>
              <a:rPr lang="es-MX" sz="1800" b="1" dirty="0"/>
            </a:br>
            <a:br>
              <a:rPr lang="es-MX" sz="1800" b="1" dirty="0"/>
            </a:br>
            <a:r>
              <a:rPr lang="es-MX" sz="1800" b="1" dirty="0"/>
              <a:t>Estudio científico de la conducta y la experiencia, de cómo los seres humanos sienten, piensan, aprenden y conocen para adaptarse al medio que les rodea</a:t>
            </a:r>
            <a:endParaRPr lang="en-US" sz="1800" b="1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B51D45D-B1CE-EF03-69AC-C844B95D8B97}"/>
              </a:ext>
            </a:extLst>
          </p:cNvPr>
          <p:cNvSpPr txBox="1">
            <a:spLocks/>
          </p:cNvSpPr>
          <p:nvPr/>
        </p:nvSpPr>
        <p:spPr>
          <a:xfrm>
            <a:off x="110836" y="3241964"/>
            <a:ext cx="5024582" cy="2041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lIns="91440" tIns="45720" rIns="91440" bIns="45720" rtlCol="0" anchor="b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s-MX" sz="6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Estudio del comportamiento y de los procesos mentales. Un estudio científico implica el uso de herramientas como la observación, la descripción y la investigación experimental para reunir información y posteriormente organizarla</a:t>
            </a:r>
            <a:endParaRPr lang="es-MX" sz="8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64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2566E9-48D9-4FC2-9574-6571706A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873" y="2660073"/>
            <a:ext cx="4645629" cy="284094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en-US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 Y PERSPECTIVAS DEL ESTUDIO DE LA PSICOLOGÍA</a:t>
            </a:r>
            <a:br>
              <a:rPr lang="en-US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C6ABA6F3-82BC-1059-9C6F-70DD194F6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53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FE0E0A-3AA3-636E-6B2B-8158BB64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655" y="3113415"/>
            <a:ext cx="4409535" cy="2387600"/>
          </a:xfrm>
          <a:solidFill>
            <a:srgbClr val="FF6699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br>
              <a:rPr lang="en-US" sz="4000" b="1" dirty="0">
                <a:solidFill>
                  <a:srgbClr val="FFFF99"/>
                </a:solidFill>
              </a:rPr>
            </a:br>
            <a:r>
              <a:rPr lang="en-US" sz="4000" b="1" dirty="0">
                <a:solidFill>
                  <a:srgbClr val="FFFF99"/>
                </a:solidFill>
              </a:rPr>
              <a:t>ESTRUCTURALISMO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53BCC5C8-2D98-A3BC-4EB1-4C770A8AE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r="21616" b="-1"/>
          <a:stretch/>
        </p:blipFill>
        <p:spPr bwMode="auto">
          <a:xfrm>
            <a:off x="733507" y="666728"/>
            <a:ext cx="5536001" cy="54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7924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EBF0CC1-F403-6A56-48D3-7645D5F8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72" y="193964"/>
            <a:ext cx="5741114" cy="6493163"/>
          </a:xfrm>
          <a:solidFill>
            <a:srgbClr val="FF66CC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APORTACIONES DEL ESTRUCTURALISMO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Creo el primer laboratorio de psicología experimental para realizar investigaciones psicológicas en la Universidad de Leipzig Alemania en 1879.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Ideo un método de observación de sí mismo, llamado introspección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-Estudió los contenidos mentales (sensaciones, sentimientos e imágenes)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dirty="0"/>
            </a:br>
            <a:br>
              <a:rPr lang="es-MX" sz="1400" dirty="0"/>
            </a:br>
            <a:endParaRPr lang="es-MX" sz="1400" dirty="0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9719E4D6-A552-2DFD-527A-5F14863D6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2" r="26401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áfico 4" descr="Microscopio contorno">
            <a:extLst>
              <a:ext uri="{FF2B5EF4-FFF2-40B4-BE49-F238E27FC236}">
                <a16:creationId xmlns:a16="http://schemas.microsoft.com/office/drawing/2014/main" id="{1A75CB6A-4277-200B-08C4-1B49A5C30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86364" y="2514600"/>
            <a:ext cx="914400" cy="914400"/>
          </a:xfrm>
          <a:prstGeom prst="rect">
            <a:avLst/>
          </a:prstGeom>
        </p:spPr>
      </p:pic>
      <p:pic>
        <p:nvPicPr>
          <p:cNvPr id="7" name="Gráfico 6" descr="Reflejo contorno">
            <a:extLst>
              <a:ext uri="{FF2B5EF4-FFF2-40B4-BE49-F238E27FC236}">
                <a16:creationId xmlns:a16="http://schemas.microsoft.com/office/drawing/2014/main" id="{470EBBAE-9BF6-E858-B708-7F4291ACF7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86364" y="3686463"/>
            <a:ext cx="914400" cy="914400"/>
          </a:xfrm>
          <a:prstGeom prst="rect">
            <a:avLst/>
          </a:prstGeom>
        </p:spPr>
      </p:pic>
      <p:pic>
        <p:nvPicPr>
          <p:cNvPr id="10" name="Gráfico 9" descr="Corazón con chispas con relleno sólido">
            <a:extLst>
              <a:ext uri="{FF2B5EF4-FFF2-40B4-BE49-F238E27FC236}">
                <a16:creationId xmlns:a16="http://schemas.microsoft.com/office/drawing/2014/main" id="{FE56F929-B847-5FB9-5697-7668B67807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6364" y="52924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80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BF0CC1-F403-6A56-48D3-7645D5F8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72" y="193964"/>
            <a:ext cx="5741114" cy="6493163"/>
          </a:xfrm>
          <a:solidFill>
            <a:srgbClr val="FF66CC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APORTACIONES DEL ESTRUCTURALISMO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Estudio la psicofisiología  de la sensación , las relaciones psicofísicas entre los estímulos externos y la percepción interna.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Realizó una descripción analítica de la conciencia sensorial</a:t>
            </a: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-Creo la primera publicación periódica de  psicología experimental.</a:t>
            </a: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solidFill>
                  <a:srgbClr val="6E1E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dirty="0"/>
            </a:br>
            <a:br>
              <a:rPr lang="es-MX" sz="1400" dirty="0"/>
            </a:br>
            <a:endParaRPr lang="es-MX" sz="1400" dirty="0"/>
          </a:p>
        </p:txBody>
      </p:sp>
      <p:pic>
        <p:nvPicPr>
          <p:cNvPr id="3" name="Picture 2" descr="Ilustraciones gratis de Cabeza">
            <a:extLst>
              <a:ext uri="{FF2B5EF4-FFF2-40B4-BE49-F238E27FC236}">
                <a16:creationId xmlns:a16="http://schemas.microsoft.com/office/drawing/2014/main" id="{9719E4D6-A552-2DFD-527A-5F14863D6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2" r="26401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áfico 5" descr="Esqueleto con relleno sólido">
            <a:extLst>
              <a:ext uri="{FF2B5EF4-FFF2-40B4-BE49-F238E27FC236}">
                <a16:creationId xmlns:a16="http://schemas.microsoft.com/office/drawing/2014/main" id="{23296BDF-55B7-4F7D-675A-EF1308CDBC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35029" y="2630054"/>
            <a:ext cx="914400" cy="914400"/>
          </a:xfrm>
          <a:prstGeom prst="rect">
            <a:avLst/>
          </a:prstGeom>
        </p:spPr>
      </p:pic>
      <p:pic>
        <p:nvPicPr>
          <p:cNvPr id="11" name="Gráfico 10" descr="Firma con relleno sólido">
            <a:extLst>
              <a:ext uri="{FF2B5EF4-FFF2-40B4-BE49-F238E27FC236}">
                <a16:creationId xmlns:a16="http://schemas.microsoft.com/office/drawing/2014/main" id="{D3243FA9-351A-ADFD-8E44-2D2681B150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35029" y="4006273"/>
            <a:ext cx="914400" cy="914400"/>
          </a:xfrm>
          <a:prstGeom prst="rect">
            <a:avLst/>
          </a:prstGeom>
        </p:spPr>
      </p:pic>
      <p:pic>
        <p:nvPicPr>
          <p:cNvPr id="13" name="Gráfico 12" descr="Libros con relleno sólido">
            <a:extLst>
              <a:ext uri="{FF2B5EF4-FFF2-40B4-BE49-F238E27FC236}">
                <a16:creationId xmlns:a16="http://schemas.microsoft.com/office/drawing/2014/main" id="{6458B006-625B-0042-1076-830CA13A07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35029" y="55233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06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1646</Words>
  <Application>Microsoft Office PowerPoint</Application>
  <PresentationFormat>Panorámica</PresentationFormat>
  <Paragraphs>146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Comic Sans MS</vt:lpstr>
      <vt:lpstr>Tema de Office</vt:lpstr>
      <vt:lpstr>Presentación de PowerPoint</vt:lpstr>
      <vt:lpstr>Presentación de PowerPoint</vt:lpstr>
      <vt:lpstr>MÓDULO 1  PSICOLOGÍA COMO CIENCIA Y SUS PROCESOS BÁSICOS</vt:lpstr>
      <vt:lpstr>PSICOLOGIA  Estudio científico de la conducta y de sus causas </vt:lpstr>
      <vt:lpstr>PSICOLOGIA  Estudio científico de la conducta y la experiencia, de cómo los seres humanos sienten, piensan, aprenden y conocen para adaptarse al medio que les rodea</vt:lpstr>
      <vt:lpstr> ANTECEDENTES Y PERSPECTIVAS DEL ESTUDIO DE LA PSICOLOGÍA </vt:lpstr>
      <vt:lpstr> ESTRUCTURALISMO</vt:lpstr>
      <vt:lpstr>PRINCIPALES APORTACIONES DEL ESTRUCTURALISMO   - Creo el primer laboratorio de psicología experimental para realizar investigaciones psicológicas en la Universidad de Leipzig Alemania en 1879.     - Ideo un método de observación de sí mismo, llamado introspección     -Estudió los contenidos mentales (sensaciones, sentimientos e imágenes)        </vt:lpstr>
      <vt:lpstr>PRINCIPALES APORTACIONES DEL ESTRUCTURALISMO   - Estudio la psicofisiología  de la sensación , las relaciones psicofísicas entre los estímulos externos y la percepción interna.      - Realizó una descripción analítica de la conciencia sensorial      -Creo la primera publicación periódica de  psicología experimental.       </vt:lpstr>
      <vt:lpstr>PRINCIPALES APORTACIONES DEL ESTRUCTURALISMO   - Introdujo el método experimental para transformarla en una ciencia independiente     - Afirmó que había una relación entre la actividad mental y una huella originada por la experiencia      -Postulo que procesos psicológicos específicos, como las sensaciones en la piel, visión y otros, reciben información del exterior, como palabras, imágenes y más, y éstas se transforman en movimientos.      - Trató de descifrar la estructura básica de los procesos del pensamiento      </vt:lpstr>
      <vt:lpstr> FUNCIONALISMO</vt:lpstr>
      <vt:lpstr>PRINCIPALES APORTACIONES   1-William James investigó la forma en la que los organismos luchan por adaptarse a un entorno cambiante y complejo.   2-Otorgo mayor valor al análisis de las emociones (aquellas sensaciones producidas por la percepción de los estímulos externos)   3-Mostró gran interés por la observación objetiva y la utilidad de los grupos para la psicología    4-Abrió camino para el desarrollo de la psicología aplicada  </vt:lpstr>
      <vt:lpstr> GESTALT</vt:lpstr>
      <vt:lpstr>PRINCIPALES APORTACIONES  1.-Creian que las experiencias perceptivas dependían de los patrones formados por los estímulos y por la organización de la experiencia, así que lo que vemos esta relacionado con el fondo sobre el que aparece el objeto y con otros aspectos del patrón general de estimulación  2.-El todo difiere de la suma de las partes, porque depende de las relaciones entre las partes</vt:lpstr>
      <vt:lpstr> PSICOANALISIS</vt:lpstr>
      <vt:lpstr>PRINCIPALES APORTACIONES</vt:lpstr>
      <vt:lpstr> CONDUCTISMO</vt:lpstr>
      <vt:lpstr>PRINCIPALES APORTACIONES</vt:lpstr>
      <vt:lpstr> HUMANISMO</vt:lpstr>
      <vt:lpstr>PRINCIPALES APORTACIONES</vt:lpstr>
      <vt:lpstr> OBJETIVOS DE ESTUDIO DE LA PSICOLOGIA  </vt:lpstr>
      <vt:lpstr>Presentación de PowerPoint</vt:lpstr>
      <vt:lpstr> AREAS DE APLICACIÓN DE LA PSICOLOGÍA  </vt:lpstr>
      <vt:lpstr>PSICOLOGIA GENERAL  CULTURAL               EXPERIMENTAL  EVOLUTIVA   SOCIAL       DE LA PERSONALIDAD </vt:lpstr>
      <vt:lpstr> BASES BIOLOGICAS DE LA  CONDUCTA  </vt:lpstr>
      <vt:lpstr> SUSTENTO DE ESTUDIO  -Las funciones biológicas o químicas pueden explicar el comportamiento  -El cerebro funciona de forma holística, de modo que todos sus elementos se coordinan y realizan una tarea concreta    </vt:lpstr>
      <vt:lpstr>  Partes del cerebro -Tronco cerebral -Cerebelo -Sistema límbico -Amígdala -Hipocampo -Hipotálamo -Tálamo -Corteza cerebral </vt:lpstr>
      <vt:lpstr> PROCESOS PSICOLÓGICOS BÁSICOS </vt:lpstr>
      <vt:lpstr> PERCEPCIÓN  SENSACIÓN  MEMORIA  APRENDIZAJE  RAZONAMIENTO</vt:lpstr>
      <vt:lpstr> TIPOS DE ESTÍMULOS </vt:lpstr>
      <vt:lpstr> INTERNOS EXTERNOS CONDICIONADOS INCONDICIONADOS SENSORIALES MOTIVACIONALES IMPERCEPTIBLES QUÍMICOS</vt:lpstr>
      <vt:lpstr>  UMBRALES</vt:lpstr>
      <vt:lpstr>                 1. ABSOLUTO             2. DIFERENCIAL  </vt:lpstr>
      <vt:lpstr>  FACTORES QUE INFLUYEN EN LA PERCEPCIÓN </vt:lpstr>
      <vt:lpstr>  INTERNOS  EXTERNOS</vt:lpstr>
      <vt:lpstr>  PRINCIPIOS GESTALTICOS SOBRE  LA ORGANIZACION PERCEPTUAL </vt:lpstr>
      <vt:lpstr>      LEY DE CONTRASTE  LEY DE CIERRE      LEY DE CONTINUIDAD  LEY DE SIMETRIA  LEY DE SEMEJANZA  LEY DE MOVIMIENTO  LEY DE PROXIMIDAD </vt:lpstr>
      <vt:lpstr>  TRASTORNOS PERCEPTIVOS</vt:lpstr>
      <vt:lpstr>AGNOSIA ILUSIONES ALUCINACIONES</vt:lpstr>
      <vt:lpstr>  MOTIVACIÓN</vt:lpstr>
      <vt:lpstr>Presentación de PowerPoint</vt:lpstr>
      <vt:lpstr>  EMOCIÓN</vt:lpstr>
      <vt:lpstr>Presentación de PowerPoint</vt:lpstr>
      <vt:lpstr>  Aprendizaje 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MEXICO PLANTEL NEZAHUALCÓYOTL DE LA ESCUELA PREPARATORIA  Asignatura: Desarrollo Personal Tema: Estrategias para la autorregulación emocional</dc:title>
  <dc:creator>Laura Espinoza Avila</dc:creator>
  <cp:lastModifiedBy>Laura Espinoza Avila</cp:lastModifiedBy>
  <cp:revision>53</cp:revision>
  <dcterms:created xsi:type="dcterms:W3CDTF">2020-09-22T04:13:27Z</dcterms:created>
  <dcterms:modified xsi:type="dcterms:W3CDTF">2024-01-22T22:07:02Z</dcterms:modified>
</cp:coreProperties>
</file>