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91" r:id="rId3"/>
    <p:sldId id="292" r:id="rId4"/>
    <p:sldId id="293" r:id="rId5"/>
    <p:sldId id="256" r:id="rId6"/>
    <p:sldId id="289" r:id="rId7"/>
    <p:sldId id="294" r:id="rId8"/>
    <p:sldId id="316" r:id="rId9"/>
    <p:sldId id="317" r:id="rId10"/>
    <p:sldId id="257" r:id="rId11"/>
    <p:sldId id="258" r:id="rId12"/>
    <p:sldId id="259" r:id="rId13"/>
    <p:sldId id="295" r:id="rId14"/>
    <p:sldId id="296" r:id="rId15"/>
    <p:sldId id="297" r:id="rId16"/>
    <p:sldId id="299" r:id="rId17"/>
    <p:sldId id="298"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287" r:id="rId34"/>
    <p:sldId id="286"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99"/>
    <a:srgbClr val="FF6699"/>
    <a:srgbClr val="6E1EC6"/>
    <a:srgbClr val="FF99FF"/>
    <a:srgbClr val="CCECFF"/>
    <a:srgbClr val="FF66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60"/>
  </p:normalViewPr>
  <p:slideViewPr>
    <p:cSldViewPr snapToGrid="0">
      <p:cViewPr varScale="1">
        <p:scale>
          <a:sx n="83" d="100"/>
          <a:sy n="83" d="100"/>
        </p:scale>
        <p:origin x="917"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BBD07A-4FE4-48A9-9DE9-14ED38DD5E81}"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MX"/>
        </a:p>
      </dgm:t>
    </dgm:pt>
    <dgm:pt modelId="{3D8747B1-01FC-4A9B-AF5B-8D276F0200AB}">
      <dgm:prSet phldrT="[Texto]" custT="1"/>
      <dgm:spPr>
        <a:solidFill>
          <a:schemeClr val="accent6">
            <a:lumMod val="20000"/>
            <a:lumOff val="80000"/>
          </a:schemeClr>
        </a:solidFill>
      </dgm:spPr>
      <dgm:t>
        <a:bodyPr/>
        <a:lstStyle/>
        <a:p>
          <a:r>
            <a:rPr lang="es-MX" sz="2400" dirty="0">
              <a:solidFill>
                <a:schemeClr val="accent6">
                  <a:lumMod val="50000"/>
                </a:schemeClr>
              </a:solidFill>
              <a:effectLst>
                <a:outerShdw blurRad="38100" dist="38100" dir="2700000" algn="tl">
                  <a:srgbClr val="000000">
                    <a:alpha val="43137"/>
                  </a:srgbClr>
                </a:outerShdw>
              </a:effectLst>
            </a:rPr>
            <a:t>Influencia cultural</a:t>
          </a:r>
        </a:p>
      </dgm:t>
    </dgm:pt>
    <dgm:pt modelId="{FED0A82C-4683-4FB4-8DB4-65B3DC9D7B7D}" type="parTrans" cxnId="{08E8B54B-D5F0-44A0-8F54-E229ECDC9AE0}">
      <dgm:prSet/>
      <dgm:spPr/>
      <dgm:t>
        <a:bodyPr/>
        <a:lstStyle/>
        <a:p>
          <a:endParaRPr lang="es-MX"/>
        </a:p>
      </dgm:t>
    </dgm:pt>
    <dgm:pt modelId="{AE16FB83-2487-4333-A6EF-C6573747676B}" type="sibTrans" cxnId="{08E8B54B-D5F0-44A0-8F54-E229ECDC9AE0}">
      <dgm:prSet/>
      <dgm:spPr/>
      <dgm:t>
        <a:bodyPr/>
        <a:lstStyle/>
        <a:p>
          <a:endParaRPr lang="es-MX"/>
        </a:p>
      </dgm:t>
    </dgm:pt>
    <dgm:pt modelId="{DDEA380C-79E1-44CC-903D-2D3E6926D014}">
      <dgm:prSet phldrT="[Texto]"/>
      <dgm:spPr>
        <a:solidFill>
          <a:schemeClr val="accent6">
            <a:lumMod val="20000"/>
            <a:lumOff val="80000"/>
          </a:schemeClr>
        </a:solidFill>
      </dgm:spPr>
      <dgm:t>
        <a:bodyPr/>
        <a:lstStyle/>
        <a:p>
          <a:r>
            <a:rPr lang="es-MX" sz="2000" dirty="0">
              <a:solidFill>
                <a:schemeClr val="tx1"/>
              </a:solidFill>
              <a:effectLst>
                <a:outerShdw blurRad="38100" dist="38100" dir="2700000" algn="tl">
                  <a:srgbClr val="000000">
                    <a:alpha val="43137"/>
                  </a:srgbClr>
                </a:outerShdw>
              </a:effectLst>
            </a:rPr>
            <a:t>Originada por la existencia de sociedades organizadas</a:t>
          </a:r>
        </a:p>
      </dgm:t>
    </dgm:pt>
    <dgm:pt modelId="{953DCE86-34C3-47AE-9F01-170E60C6884F}" type="parTrans" cxnId="{503ECA5E-35FD-4D41-9AD4-1DE56AFA7D4C}">
      <dgm:prSet/>
      <dgm:spPr/>
      <dgm:t>
        <a:bodyPr/>
        <a:lstStyle/>
        <a:p>
          <a:endParaRPr lang="es-MX"/>
        </a:p>
      </dgm:t>
    </dgm:pt>
    <dgm:pt modelId="{7CC477AA-77CF-4B59-BDF3-64479B57081B}" type="sibTrans" cxnId="{503ECA5E-35FD-4D41-9AD4-1DE56AFA7D4C}">
      <dgm:prSet/>
      <dgm:spPr/>
      <dgm:t>
        <a:bodyPr/>
        <a:lstStyle/>
        <a:p>
          <a:endParaRPr lang="es-MX"/>
        </a:p>
      </dgm:t>
    </dgm:pt>
    <dgm:pt modelId="{4367DF9A-CE51-4F80-844C-FB08E1763AE1}">
      <dgm:prSet phldrT="[Texto]"/>
      <dgm:spPr/>
      <dgm:t>
        <a:bodyPr/>
        <a:lstStyle/>
        <a:p>
          <a:r>
            <a:rPr lang="es-MX" dirty="0"/>
            <a:t>*</a:t>
          </a:r>
        </a:p>
      </dgm:t>
    </dgm:pt>
    <dgm:pt modelId="{25DA5918-454E-45D9-B447-A42883F58724}" type="parTrans" cxnId="{7BA842AF-86E7-410E-A62A-7883E2674CAC}">
      <dgm:prSet/>
      <dgm:spPr/>
      <dgm:t>
        <a:bodyPr/>
        <a:lstStyle/>
        <a:p>
          <a:endParaRPr lang="es-MX"/>
        </a:p>
      </dgm:t>
    </dgm:pt>
    <dgm:pt modelId="{5FF688D7-BE63-4480-84BB-03FDB03D6F9E}" type="sibTrans" cxnId="{7BA842AF-86E7-410E-A62A-7883E2674CAC}">
      <dgm:prSet/>
      <dgm:spPr/>
      <dgm:t>
        <a:bodyPr/>
        <a:lstStyle/>
        <a:p>
          <a:endParaRPr lang="es-MX"/>
        </a:p>
      </dgm:t>
    </dgm:pt>
    <dgm:pt modelId="{DC83E275-EC21-4D3C-BDFE-D390500782E3}">
      <dgm:prSet phldrT="[Texto]" custT="1"/>
      <dgm:spPr>
        <a:solidFill>
          <a:schemeClr val="accent6">
            <a:lumMod val="40000"/>
            <a:lumOff val="60000"/>
          </a:schemeClr>
        </a:solidFill>
      </dgm:spPr>
      <dgm:t>
        <a:bodyPr/>
        <a:lstStyle/>
        <a:p>
          <a:r>
            <a:rPr lang="es-MX" sz="2400" dirty="0">
              <a:solidFill>
                <a:schemeClr val="accent6">
                  <a:lumMod val="50000"/>
                </a:schemeClr>
              </a:solidFill>
            </a:rPr>
            <a:t>Influencia social</a:t>
          </a:r>
        </a:p>
      </dgm:t>
    </dgm:pt>
    <dgm:pt modelId="{14DB834D-05A4-4FC3-8BF1-9887AEB65D9D}" type="parTrans" cxnId="{7739AB9D-D452-4ACE-A04C-39453489CBA6}">
      <dgm:prSet/>
      <dgm:spPr/>
      <dgm:t>
        <a:bodyPr/>
        <a:lstStyle/>
        <a:p>
          <a:endParaRPr lang="es-MX"/>
        </a:p>
      </dgm:t>
    </dgm:pt>
    <dgm:pt modelId="{47F44A75-575D-4FE5-B82E-3E570DA1604F}" type="sibTrans" cxnId="{7739AB9D-D452-4ACE-A04C-39453489CBA6}">
      <dgm:prSet/>
      <dgm:spPr/>
      <dgm:t>
        <a:bodyPr/>
        <a:lstStyle/>
        <a:p>
          <a:endParaRPr lang="es-MX"/>
        </a:p>
      </dgm:t>
    </dgm:pt>
    <dgm:pt modelId="{985A798A-D973-43BE-ACC6-D684708CC477}">
      <dgm:prSet phldrT="[Texto]"/>
      <dgm:spPr>
        <a:solidFill>
          <a:schemeClr val="accent6">
            <a:lumMod val="40000"/>
            <a:lumOff val="60000"/>
          </a:schemeClr>
        </a:solidFill>
      </dgm:spPr>
      <dgm:t>
        <a:bodyPr/>
        <a:lstStyle/>
        <a:p>
          <a:r>
            <a:rPr lang="es-MX" sz="2000" dirty="0">
              <a:solidFill>
                <a:schemeClr val="accent6">
                  <a:lumMod val="50000"/>
                </a:schemeClr>
              </a:solidFill>
            </a:rPr>
            <a:t>Debida a grupos primarios dentro de la sociedad</a:t>
          </a:r>
        </a:p>
      </dgm:t>
    </dgm:pt>
    <dgm:pt modelId="{E0C243CA-FF92-4070-ABE1-7187F77B3527}" type="parTrans" cxnId="{09D25890-2CBB-4351-AA37-ED9EBB2759E9}">
      <dgm:prSet/>
      <dgm:spPr/>
      <dgm:t>
        <a:bodyPr/>
        <a:lstStyle/>
        <a:p>
          <a:endParaRPr lang="es-MX"/>
        </a:p>
      </dgm:t>
    </dgm:pt>
    <dgm:pt modelId="{8B1862FB-177F-4D82-B893-0E7A39C76E3E}" type="sibTrans" cxnId="{09D25890-2CBB-4351-AA37-ED9EBB2759E9}">
      <dgm:prSet/>
      <dgm:spPr/>
      <dgm:t>
        <a:bodyPr/>
        <a:lstStyle/>
        <a:p>
          <a:endParaRPr lang="es-MX"/>
        </a:p>
      </dgm:t>
    </dgm:pt>
    <dgm:pt modelId="{0B0A3B79-BFC0-4B5C-ACF9-E98520E7366A}">
      <dgm:prSet phldrT="[Texto]"/>
      <dgm:spPr/>
      <dgm:t>
        <a:bodyPr/>
        <a:lstStyle/>
        <a:p>
          <a:r>
            <a:rPr lang="es-MX" dirty="0"/>
            <a:t>*</a:t>
          </a:r>
        </a:p>
      </dgm:t>
    </dgm:pt>
    <dgm:pt modelId="{6E1E47CE-0C65-49F4-94CA-17841F95FDE5}" type="parTrans" cxnId="{D3B47734-15D5-47AF-A4D1-6AF127E6FC0A}">
      <dgm:prSet/>
      <dgm:spPr/>
      <dgm:t>
        <a:bodyPr/>
        <a:lstStyle/>
        <a:p>
          <a:endParaRPr lang="es-MX"/>
        </a:p>
      </dgm:t>
    </dgm:pt>
    <dgm:pt modelId="{A7C3D1FF-5D5A-4936-9FDF-6835B846578D}" type="sibTrans" cxnId="{D3B47734-15D5-47AF-A4D1-6AF127E6FC0A}">
      <dgm:prSet/>
      <dgm:spPr/>
      <dgm:t>
        <a:bodyPr/>
        <a:lstStyle/>
        <a:p>
          <a:endParaRPr lang="es-MX"/>
        </a:p>
      </dgm:t>
    </dgm:pt>
    <dgm:pt modelId="{E373A02F-2712-4E68-91B2-B3F8C95351BF}">
      <dgm:prSet phldrT="[Texto]" custT="1"/>
      <dgm:spPr>
        <a:solidFill>
          <a:schemeClr val="accent6">
            <a:lumMod val="20000"/>
            <a:lumOff val="80000"/>
          </a:schemeClr>
        </a:solidFill>
      </dgm:spPr>
      <dgm:t>
        <a:bodyPr/>
        <a:lstStyle/>
        <a:p>
          <a:r>
            <a:rPr lang="es-MX" sz="2400" dirty="0">
              <a:solidFill>
                <a:schemeClr val="accent6">
                  <a:lumMod val="50000"/>
                </a:schemeClr>
              </a:solidFill>
              <a:effectLst>
                <a:outerShdw blurRad="38100" dist="38100" dir="2700000" algn="tl">
                  <a:srgbClr val="000000">
                    <a:alpha val="43137"/>
                  </a:srgbClr>
                </a:outerShdw>
              </a:effectLst>
            </a:rPr>
            <a:t>Influencia ambiental</a:t>
          </a:r>
        </a:p>
      </dgm:t>
    </dgm:pt>
    <dgm:pt modelId="{0C575C46-EBC2-47F0-972C-0734DE2CF15C}" type="parTrans" cxnId="{A1A05C3E-3D13-424F-AAA5-516020BA1F92}">
      <dgm:prSet/>
      <dgm:spPr/>
      <dgm:t>
        <a:bodyPr/>
        <a:lstStyle/>
        <a:p>
          <a:endParaRPr lang="es-MX"/>
        </a:p>
      </dgm:t>
    </dgm:pt>
    <dgm:pt modelId="{371B7601-B1A1-4523-91CE-3DA67DA8D5E1}" type="sibTrans" cxnId="{A1A05C3E-3D13-424F-AAA5-516020BA1F92}">
      <dgm:prSet/>
      <dgm:spPr/>
      <dgm:t>
        <a:bodyPr/>
        <a:lstStyle/>
        <a:p>
          <a:endParaRPr lang="es-MX"/>
        </a:p>
      </dgm:t>
    </dgm:pt>
    <dgm:pt modelId="{DC1F22E5-0308-4D03-B8B2-5E8EA642F124}">
      <dgm:prSet phldrT="[Texto]"/>
      <dgm:spPr>
        <a:solidFill>
          <a:schemeClr val="accent6">
            <a:lumMod val="20000"/>
            <a:lumOff val="80000"/>
          </a:schemeClr>
        </a:solidFill>
      </dgm:spPr>
      <dgm:t>
        <a:bodyPr/>
        <a:lstStyle/>
        <a:p>
          <a:r>
            <a:rPr lang="es-MX" sz="2000" dirty="0">
              <a:solidFill>
                <a:schemeClr val="tx1"/>
              </a:solidFill>
              <a:effectLst>
                <a:outerShdw blurRad="38100" dist="38100" dir="2700000" algn="tl">
                  <a:srgbClr val="000000">
                    <a:alpha val="43137"/>
                  </a:srgbClr>
                </a:outerShdw>
              </a:effectLst>
            </a:rPr>
            <a:t>Mediadas por  propiedades físicas del ambiente social</a:t>
          </a:r>
        </a:p>
      </dgm:t>
    </dgm:pt>
    <dgm:pt modelId="{55FD0293-8605-4DEA-A34B-4019F1AC292F}" type="parTrans" cxnId="{57CCD78C-BE42-4EF9-80CE-C53CFB3CAE74}">
      <dgm:prSet/>
      <dgm:spPr/>
      <dgm:t>
        <a:bodyPr/>
        <a:lstStyle/>
        <a:p>
          <a:endParaRPr lang="es-MX"/>
        </a:p>
      </dgm:t>
    </dgm:pt>
    <dgm:pt modelId="{F78EE252-EBE8-4085-8B9D-9267AF0CAE93}" type="sibTrans" cxnId="{57CCD78C-BE42-4EF9-80CE-C53CFB3CAE74}">
      <dgm:prSet/>
      <dgm:spPr/>
      <dgm:t>
        <a:bodyPr/>
        <a:lstStyle/>
        <a:p>
          <a:endParaRPr lang="es-MX"/>
        </a:p>
      </dgm:t>
    </dgm:pt>
    <dgm:pt modelId="{4A94A96F-5292-4E92-BF39-5D9F110D5F96}">
      <dgm:prSet phldrT="[Texto]" custT="1"/>
      <dgm:spPr>
        <a:solidFill>
          <a:schemeClr val="accent6">
            <a:lumMod val="20000"/>
            <a:lumOff val="80000"/>
          </a:schemeClr>
        </a:solidFill>
      </dgm:spPr>
      <dgm:t>
        <a:bodyPr/>
        <a:lstStyle/>
        <a:p>
          <a:endParaRPr lang="es-MX" sz="2400" dirty="0">
            <a:solidFill>
              <a:schemeClr val="accent6">
                <a:lumMod val="50000"/>
              </a:schemeClr>
            </a:solidFill>
            <a:effectLst>
              <a:outerShdw blurRad="38100" dist="38100" dir="2700000" algn="tl">
                <a:srgbClr val="000000">
                  <a:alpha val="43137"/>
                </a:srgbClr>
              </a:outerShdw>
            </a:effectLst>
          </a:endParaRPr>
        </a:p>
      </dgm:t>
    </dgm:pt>
    <dgm:pt modelId="{ED00D1CE-5B0E-4773-A30D-B69ABA597C4E}" type="parTrans" cxnId="{8390ACD3-95B3-4AC6-88C7-436868DE659C}">
      <dgm:prSet/>
      <dgm:spPr/>
      <dgm:t>
        <a:bodyPr/>
        <a:lstStyle/>
        <a:p>
          <a:endParaRPr lang="es-MX"/>
        </a:p>
      </dgm:t>
    </dgm:pt>
    <dgm:pt modelId="{C5BC60B9-3001-4886-9203-8242D26399EB}" type="sibTrans" cxnId="{8390ACD3-95B3-4AC6-88C7-436868DE659C}">
      <dgm:prSet/>
      <dgm:spPr/>
      <dgm:t>
        <a:bodyPr/>
        <a:lstStyle/>
        <a:p>
          <a:endParaRPr lang="es-MX"/>
        </a:p>
      </dgm:t>
    </dgm:pt>
    <dgm:pt modelId="{16025393-B83E-407D-A3D4-0B9086431E4B}">
      <dgm:prSet phldrT="[Texto]"/>
      <dgm:spPr/>
      <dgm:t>
        <a:bodyPr/>
        <a:lstStyle/>
        <a:p>
          <a:r>
            <a:rPr lang="es-MX" dirty="0"/>
            <a:t>*</a:t>
          </a:r>
        </a:p>
      </dgm:t>
    </dgm:pt>
    <dgm:pt modelId="{33513C2B-A445-44E2-B7B8-A6C7C22F0B2C}" type="sibTrans" cxnId="{AE10F3C6-C124-4CBE-818E-C573B91B25DE}">
      <dgm:prSet/>
      <dgm:spPr/>
      <dgm:t>
        <a:bodyPr/>
        <a:lstStyle/>
        <a:p>
          <a:endParaRPr lang="es-MX"/>
        </a:p>
      </dgm:t>
    </dgm:pt>
    <dgm:pt modelId="{8F72B6EE-07AD-43C6-AE8A-BF42606717B8}" type="parTrans" cxnId="{AE10F3C6-C124-4CBE-818E-C573B91B25DE}">
      <dgm:prSet/>
      <dgm:spPr/>
      <dgm:t>
        <a:bodyPr/>
        <a:lstStyle/>
        <a:p>
          <a:endParaRPr lang="es-MX"/>
        </a:p>
      </dgm:t>
    </dgm:pt>
    <dgm:pt modelId="{2DD2E4A4-E066-4916-810F-7A83DBFFA186}">
      <dgm:prSet phldrT="[Texto]"/>
      <dgm:spPr>
        <a:solidFill>
          <a:schemeClr val="accent6">
            <a:lumMod val="40000"/>
            <a:lumOff val="60000"/>
          </a:schemeClr>
        </a:solidFill>
      </dgm:spPr>
      <dgm:t>
        <a:bodyPr/>
        <a:lstStyle/>
        <a:p>
          <a:endParaRPr lang="es-MX" sz="2000" dirty="0">
            <a:solidFill>
              <a:schemeClr val="accent6">
                <a:lumMod val="50000"/>
              </a:schemeClr>
            </a:solidFill>
          </a:endParaRPr>
        </a:p>
      </dgm:t>
    </dgm:pt>
    <dgm:pt modelId="{B1D24FDD-DE2A-4C43-A669-A9EB8D1F2852}" type="parTrans" cxnId="{F5AAC0EC-7047-4B27-BF34-DAD111331C5B}">
      <dgm:prSet/>
      <dgm:spPr/>
      <dgm:t>
        <a:bodyPr/>
        <a:lstStyle/>
        <a:p>
          <a:endParaRPr lang="es-MX"/>
        </a:p>
      </dgm:t>
    </dgm:pt>
    <dgm:pt modelId="{59CFF3C4-1778-4918-BF05-5D96B6327027}" type="sibTrans" cxnId="{F5AAC0EC-7047-4B27-BF34-DAD111331C5B}">
      <dgm:prSet/>
      <dgm:spPr/>
      <dgm:t>
        <a:bodyPr/>
        <a:lstStyle/>
        <a:p>
          <a:endParaRPr lang="es-MX"/>
        </a:p>
      </dgm:t>
    </dgm:pt>
    <dgm:pt modelId="{9EEE7471-773B-4E3B-BFA6-05D796E50F62}">
      <dgm:prSet phldrT="[Texto]" custT="1"/>
      <dgm:spPr>
        <a:solidFill>
          <a:schemeClr val="accent6">
            <a:lumMod val="20000"/>
            <a:lumOff val="80000"/>
          </a:schemeClr>
        </a:solidFill>
      </dgm:spPr>
      <dgm:t>
        <a:bodyPr/>
        <a:lstStyle/>
        <a:p>
          <a:endParaRPr lang="es-MX" sz="2400" dirty="0">
            <a:solidFill>
              <a:schemeClr val="accent6">
                <a:lumMod val="50000"/>
              </a:schemeClr>
            </a:solidFill>
            <a:effectLst>
              <a:outerShdw blurRad="38100" dist="38100" dir="2700000" algn="tl">
                <a:srgbClr val="000000">
                  <a:alpha val="43137"/>
                </a:srgbClr>
              </a:outerShdw>
            </a:effectLst>
          </a:endParaRPr>
        </a:p>
      </dgm:t>
    </dgm:pt>
    <dgm:pt modelId="{ED6F3019-B539-4419-A070-FA59DBE691D6}" type="parTrans" cxnId="{7275E2B5-3AF1-4912-AEA6-A57E91497EDF}">
      <dgm:prSet/>
      <dgm:spPr/>
      <dgm:t>
        <a:bodyPr/>
        <a:lstStyle/>
        <a:p>
          <a:endParaRPr lang="es-MX"/>
        </a:p>
      </dgm:t>
    </dgm:pt>
    <dgm:pt modelId="{4ED43F2B-06EF-433C-847A-861686B0F609}" type="sibTrans" cxnId="{7275E2B5-3AF1-4912-AEA6-A57E91497EDF}">
      <dgm:prSet/>
      <dgm:spPr/>
      <dgm:t>
        <a:bodyPr/>
        <a:lstStyle/>
        <a:p>
          <a:endParaRPr lang="es-MX"/>
        </a:p>
      </dgm:t>
    </dgm:pt>
    <dgm:pt modelId="{8CCD5AC2-D636-43B4-9D55-7CBC4687B123}" type="pres">
      <dgm:prSet presAssocID="{7DBBD07A-4FE4-48A9-9DE9-14ED38DD5E81}" presName="linearFlow" presStyleCnt="0">
        <dgm:presLayoutVars>
          <dgm:dir/>
          <dgm:animLvl val="lvl"/>
          <dgm:resizeHandles/>
        </dgm:presLayoutVars>
      </dgm:prSet>
      <dgm:spPr/>
    </dgm:pt>
    <dgm:pt modelId="{F3AF7FF3-B0A4-4117-B37E-BEB001773ACA}" type="pres">
      <dgm:prSet presAssocID="{16025393-B83E-407D-A3D4-0B9086431E4B}" presName="compositeNode" presStyleCnt="0">
        <dgm:presLayoutVars>
          <dgm:bulletEnabled val="1"/>
        </dgm:presLayoutVars>
      </dgm:prSet>
      <dgm:spPr/>
    </dgm:pt>
    <dgm:pt modelId="{D284B285-B13B-477D-9446-5AB40BB1C903}" type="pres">
      <dgm:prSet presAssocID="{16025393-B83E-407D-A3D4-0B9086431E4B}" presName="image" presStyleLbl="fgImgPlace1" presStyleIdx="0" presStyleCnt="3" custLinFactX="171991" custLinFactNeighborX="200000" custLinFactNeighborY="-1801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breta de direcciones con relleno sólido"/>
        </a:ext>
      </dgm:extLst>
    </dgm:pt>
    <dgm:pt modelId="{3DE5F23C-738A-40D3-9B11-FEB06800EDED}" type="pres">
      <dgm:prSet presAssocID="{16025393-B83E-407D-A3D4-0B9086431E4B}" presName="childNode" presStyleLbl="node1" presStyleIdx="0" presStyleCnt="3">
        <dgm:presLayoutVars>
          <dgm:bulletEnabled val="1"/>
        </dgm:presLayoutVars>
      </dgm:prSet>
      <dgm:spPr/>
    </dgm:pt>
    <dgm:pt modelId="{7482FF0E-466C-4C90-B6FD-9218222BA8BA}" type="pres">
      <dgm:prSet presAssocID="{16025393-B83E-407D-A3D4-0B9086431E4B}" presName="parentNode" presStyleLbl="revTx" presStyleIdx="0" presStyleCnt="3">
        <dgm:presLayoutVars>
          <dgm:chMax val="0"/>
          <dgm:bulletEnabled val="1"/>
        </dgm:presLayoutVars>
      </dgm:prSet>
      <dgm:spPr/>
    </dgm:pt>
    <dgm:pt modelId="{D533210B-5F4A-4D08-9C20-8AA85C86C416}" type="pres">
      <dgm:prSet presAssocID="{33513C2B-A445-44E2-B7B8-A6C7C22F0B2C}" presName="sibTrans" presStyleCnt="0"/>
      <dgm:spPr/>
    </dgm:pt>
    <dgm:pt modelId="{670C5310-6184-4608-8AE6-AF2AAB3C4900}" type="pres">
      <dgm:prSet presAssocID="{4367DF9A-CE51-4F80-844C-FB08E1763AE1}" presName="compositeNode" presStyleCnt="0">
        <dgm:presLayoutVars>
          <dgm:bulletEnabled val="1"/>
        </dgm:presLayoutVars>
      </dgm:prSet>
      <dgm:spPr/>
    </dgm:pt>
    <dgm:pt modelId="{9A98E1DA-B950-419D-934D-5000BFF7FFF1}" type="pres">
      <dgm:prSet presAssocID="{4367DF9A-CE51-4F80-844C-FB08E1763AE1}" presName="image" presStyleLbl="fgImgPlace1" presStyleIdx="1" presStyleCnt="3" custLinFactX="-144002" custLinFactNeighborX="-200000" custLinFactNeighborY="-1751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ujer artista contorno"/>
        </a:ext>
      </dgm:extLst>
    </dgm:pt>
    <dgm:pt modelId="{B7060046-E010-45DF-A6BC-A2CFA65BCC0F}" type="pres">
      <dgm:prSet presAssocID="{4367DF9A-CE51-4F80-844C-FB08E1763AE1}" presName="childNode" presStyleLbl="node1" presStyleIdx="1" presStyleCnt="3">
        <dgm:presLayoutVars>
          <dgm:bulletEnabled val="1"/>
        </dgm:presLayoutVars>
      </dgm:prSet>
      <dgm:spPr/>
    </dgm:pt>
    <dgm:pt modelId="{6F828F31-E03B-4E0A-91B5-15090A71BD2D}" type="pres">
      <dgm:prSet presAssocID="{4367DF9A-CE51-4F80-844C-FB08E1763AE1}" presName="parentNode" presStyleLbl="revTx" presStyleIdx="1" presStyleCnt="3">
        <dgm:presLayoutVars>
          <dgm:chMax val="0"/>
          <dgm:bulletEnabled val="1"/>
        </dgm:presLayoutVars>
      </dgm:prSet>
      <dgm:spPr/>
    </dgm:pt>
    <dgm:pt modelId="{AC3A7014-520F-407A-8F42-99878B11795A}" type="pres">
      <dgm:prSet presAssocID="{5FF688D7-BE63-4480-84BB-03FDB03D6F9E}" presName="sibTrans" presStyleCnt="0"/>
      <dgm:spPr/>
    </dgm:pt>
    <dgm:pt modelId="{63C3DD6B-B266-472D-BEC8-B8829996326C}" type="pres">
      <dgm:prSet presAssocID="{0B0A3B79-BFC0-4B5C-ACF9-E98520E7366A}" presName="compositeNode" presStyleCnt="0">
        <dgm:presLayoutVars>
          <dgm:bulletEnabled val="1"/>
        </dgm:presLayoutVars>
      </dgm:prSet>
      <dgm:spPr/>
    </dgm:pt>
    <dgm:pt modelId="{6904A676-EBCE-402D-9900-C1B1C5FA0E6E}" type="pres">
      <dgm:prSet presAssocID="{0B0A3B79-BFC0-4B5C-ACF9-E98520E7366A}" presName="imag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ambú contorno"/>
        </a:ext>
      </dgm:extLst>
    </dgm:pt>
    <dgm:pt modelId="{272350D3-94C6-4305-BAA8-FBC6CC25E7FB}" type="pres">
      <dgm:prSet presAssocID="{0B0A3B79-BFC0-4B5C-ACF9-E98520E7366A}" presName="childNode" presStyleLbl="node1" presStyleIdx="2" presStyleCnt="3" custScaleX="114407">
        <dgm:presLayoutVars>
          <dgm:bulletEnabled val="1"/>
        </dgm:presLayoutVars>
      </dgm:prSet>
      <dgm:spPr/>
    </dgm:pt>
    <dgm:pt modelId="{03AF06C9-C520-46A3-9F08-5EAD1B859C49}" type="pres">
      <dgm:prSet presAssocID="{0B0A3B79-BFC0-4B5C-ACF9-E98520E7366A}" presName="parentNode" presStyleLbl="revTx" presStyleIdx="2" presStyleCnt="3">
        <dgm:presLayoutVars>
          <dgm:chMax val="0"/>
          <dgm:bulletEnabled val="1"/>
        </dgm:presLayoutVars>
      </dgm:prSet>
      <dgm:spPr/>
    </dgm:pt>
  </dgm:ptLst>
  <dgm:cxnLst>
    <dgm:cxn modelId="{E214DE06-A22A-4795-83B9-C104128626A2}" type="presOf" srcId="{E373A02F-2712-4E68-91B2-B3F8C95351BF}" destId="{272350D3-94C6-4305-BAA8-FBC6CC25E7FB}" srcOrd="0" destOrd="0" presId="urn:microsoft.com/office/officeart/2005/8/layout/hList2"/>
    <dgm:cxn modelId="{D3B47734-15D5-47AF-A4D1-6AF127E6FC0A}" srcId="{7DBBD07A-4FE4-48A9-9DE9-14ED38DD5E81}" destId="{0B0A3B79-BFC0-4B5C-ACF9-E98520E7366A}" srcOrd="2" destOrd="0" parTransId="{6E1E47CE-0C65-49F4-94CA-17841F95FDE5}" sibTransId="{A7C3D1FF-5D5A-4936-9FDF-6835B846578D}"/>
    <dgm:cxn modelId="{1D234036-E079-4C22-A0C0-7EFBB188B398}" type="presOf" srcId="{4367DF9A-CE51-4F80-844C-FB08E1763AE1}" destId="{6F828F31-E03B-4E0A-91B5-15090A71BD2D}" srcOrd="0" destOrd="0" presId="urn:microsoft.com/office/officeart/2005/8/layout/hList2"/>
    <dgm:cxn modelId="{A1A05C3E-3D13-424F-AAA5-516020BA1F92}" srcId="{0B0A3B79-BFC0-4B5C-ACF9-E98520E7366A}" destId="{E373A02F-2712-4E68-91B2-B3F8C95351BF}" srcOrd="0" destOrd="0" parTransId="{0C575C46-EBC2-47F0-972C-0734DE2CF15C}" sibTransId="{371B7601-B1A1-4523-91CE-3DA67DA8D5E1}"/>
    <dgm:cxn modelId="{0D5DB45D-C77E-45FE-9AB8-EF1AA30C8540}" type="presOf" srcId="{DC1F22E5-0308-4D03-B8B2-5E8EA642F124}" destId="{272350D3-94C6-4305-BAA8-FBC6CC25E7FB}" srcOrd="0" destOrd="2" presId="urn:microsoft.com/office/officeart/2005/8/layout/hList2"/>
    <dgm:cxn modelId="{503ECA5E-35FD-4D41-9AD4-1DE56AFA7D4C}" srcId="{16025393-B83E-407D-A3D4-0B9086431E4B}" destId="{DDEA380C-79E1-44CC-903D-2D3E6926D014}" srcOrd="2" destOrd="0" parTransId="{953DCE86-34C3-47AE-9F01-170E60C6884F}" sibTransId="{7CC477AA-77CF-4B59-BDF3-64479B57081B}"/>
    <dgm:cxn modelId="{08E8B54B-D5F0-44A0-8F54-E229ECDC9AE0}" srcId="{16025393-B83E-407D-A3D4-0B9086431E4B}" destId="{3D8747B1-01FC-4A9B-AF5B-8D276F0200AB}" srcOrd="0" destOrd="0" parTransId="{FED0A82C-4683-4FB4-8DB4-65B3DC9D7B7D}" sibTransId="{AE16FB83-2487-4333-A6EF-C6573747676B}"/>
    <dgm:cxn modelId="{CF3E0555-2E04-4FD6-932E-0B75032CF607}" type="presOf" srcId="{985A798A-D973-43BE-ACC6-D684708CC477}" destId="{B7060046-E010-45DF-A6BC-A2CFA65BCC0F}" srcOrd="0" destOrd="2" presId="urn:microsoft.com/office/officeart/2005/8/layout/hList2"/>
    <dgm:cxn modelId="{9EAABD7B-1D61-478A-A735-F78F4DF6C3C0}" type="presOf" srcId="{3D8747B1-01FC-4A9B-AF5B-8D276F0200AB}" destId="{3DE5F23C-738A-40D3-9B11-FEB06800EDED}" srcOrd="0" destOrd="0" presId="urn:microsoft.com/office/officeart/2005/8/layout/hList2"/>
    <dgm:cxn modelId="{AB0E117E-C4E7-46AF-88EA-22153DC236C1}" type="presOf" srcId="{0B0A3B79-BFC0-4B5C-ACF9-E98520E7366A}" destId="{03AF06C9-C520-46A3-9F08-5EAD1B859C49}" srcOrd="0" destOrd="0" presId="urn:microsoft.com/office/officeart/2005/8/layout/hList2"/>
    <dgm:cxn modelId="{57CCD78C-BE42-4EF9-80CE-C53CFB3CAE74}" srcId="{0B0A3B79-BFC0-4B5C-ACF9-E98520E7366A}" destId="{DC1F22E5-0308-4D03-B8B2-5E8EA642F124}" srcOrd="2" destOrd="0" parTransId="{55FD0293-8605-4DEA-A34B-4019F1AC292F}" sibTransId="{F78EE252-EBE8-4085-8B9D-9267AF0CAE93}"/>
    <dgm:cxn modelId="{09D25890-2CBB-4351-AA37-ED9EBB2759E9}" srcId="{4367DF9A-CE51-4F80-844C-FB08E1763AE1}" destId="{985A798A-D973-43BE-ACC6-D684708CC477}" srcOrd="2" destOrd="0" parTransId="{E0C243CA-FF92-4070-ABE1-7187F77B3527}" sibTransId="{8B1862FB-177F-4D82-B893-0E7A39C76E3E}"/>
    <dgm:cxn modelId="{0B67A598-10B3-4E29-910D-D9559BF997F6}" type="presOf" srcId="{DDEA380C-79E1-44CC-903D-2D3E6926D014}" destId="{3DE5F23C-738A-40D3-9B11-FEB06800EDED}" srcOrd="0" destOrd="2" presId="urn:microsoft.com/office/officeart/2005/8/layout/hList2"/>
    <dgm:cxn modelId="{DC272E99-719E-4EEE-9751-A301969A59AB}" type="presOf" srcId="{DC83E275-EC21-4D3C-BDFE-D390500782E3}" destId="{B7060046-E010-45DF-A6BC-A2CFA65BCC0F}" srcOrd="0" destOrd="0" presId="urn:microsoft.com/office/officeart/2005/8/layout/hList2"/>
    <dgm:cxn modelId="{7739AB9D-D452-4ACE-A04C-39453489CBA6}" srcId="{4367DF9A-CE51-4F80-844C-FB08E1763AE1}" destId="{DC83E275-EC21-4D3C-BDFE-D390500782E3}" srcOrd="0" destOrd="0" parTransId="{14DB834D-05A4-4FC3-8BF1-9887AEB65D9D}" sibTransId="{47F44A75-575D-4FE5-B82E-3E570DA1604F}"/>
    <dgm:cxn modelId="{7BA842AF-86E7-410E-A62A-7883E2674CAC}" srcId="{7DBBD07A-4FE4-48A9-9DE9-14ED38DD5E81}" destId="{4367DF9A-CE51-4F80-844C-FB08E1763AE1}" srcOrd="1" destOrd="0" parTransId="{25DA5918-454E-45D9-B447-A42883F58724}" sibTransId="{5FF688D7-BE63-4480-84BB-03FDB03D6F9E}"/>
    <dgm:cxn modelId="{7275E2B5-3AF1-4912-AEA6-A57E91497EDF}" srcId="{0B0A3B79-BFC0-4B5C-ACF9-E98520E7366A}" destId="{9EEE7471-773B-4E3B-BFA6-05D796E50F62}" srcOrd="1" destOrd="0" parTransId="{ED6F3019-B539-4419-A070-FA59DBE691D6}" sibTransId="{4ED43F2B-06EF-433C-847A-861686B0F609}"/>
    <dgm:cxn modelId="{7BBE5EC1-2747-4CA5-8250-9BA701CFD263}" type="presOf" srcId="{7DBBD07A-4FE4-48A9-9DE9-14ED38DD5E81}" destId="{8CCD5AC2-D636-43B4-9D55-7CBC4687B123}" srcOrd="0" destOrd="0" presId="urn:microsoft.com/office/officeart/2005/8/layout/hList2"/>
    <dgm:cxn modelId="{AE10F3C6-C124-4CBE-818E-C573B91B25DE}" srcId="{7DBBD07A-4FE4-48A9-9DE9-14ED38DD5E81}" destId="{16025393-B83E-407D-A3D4-0B9086431E4B}" srcOrd="0" destOrd="0" parTransId="{8F72B6EE-07AD-43C6-AE8A-BF42606717B8}" sibTransId="{33513C2B-A445-44E2-B7B8-A6C7C22F0B2C}"/>
    <dgm:cxn modelId="{932279CE-2EA0-4C68-AC39-FFB9E141E4AC}" type="presOf" srcId="{2DD2E4A4-E066-4916-810F-7A83DBFFA186}" destId="{B7060046-E010-45DF-A6BC-A2CFA65BCC0F}" srcOrd="0" destOrd="1" presId="urn:microsoft.com/office/officeart/2005/8/layout/hList2"/>
    <dgm:cxn modelId="{8390ACD3-95B3-4AC6-88C7-436868DE659C}" srcId="{16025393-B83E-407D-A3D4-0B9086431E4B}" destId="{4A94A96F-5292-4E92-BF39-5D9F110D5F96}" srcOrd="1" destOrd="0" parTransId="{ED00D1CE-5B0E-4773-A30D-B69ABA597C4E}" sibTransId="{C5BC60B9-3001-4886-9203-8242D26399EB}"/>
    <dgm:cxn modelId="{156303E6-EF0C-4945-B544-1D1A18FBC97A}" type="presOf" srcId="{16025393-B83E-407D-A3D4-0B9086431E4B}" destId="{7482FF0E-466C-4C90-B6FD-9218222BA8BA}" srcOrd="0" destOrd="0" presId="urn:microsoft.com/office/officeart/2005/8/layout/hList2"/>
    <dgm:cxn modelId="{8F21B3E7-77DE-4746-81FD-D2F2A6163569}" type="presOf" srcId="{4A94A96F-5292-4E92-BF39-5D9F110D5F96}" destId="{3DE5F23C-738A-40D3-9B11-FEB06800EDED}" srcOrd="0" destOrd="1" presId="urn:microsoft.com/office/officeart/2005/8/layout/hList2"/>
    <dgm:cxn modelId="{F5AAC0EC-7047-4B27-BF34-DAD111331C5B}" srcId="{4367DF9A-CE51-4F80-844C-FB08E1763AE1}" destId="{2DD2E4A4-E066-4916-810F-7A83DBFFA186}" srcOrd="1" destOrd="0" parTransId="{B1D24FDD-DE2A-4C43-A669-A9EB8D1F2852}" sibTransId="{59CFF3C4-1778-4918-BF05-5D96B6327027}"/>
    <dgm:cxn modelId="{16D3BBF2-DFA2-464D-9CA6-BFBF2430138A}" type="presOf" srcId="{9EEE7471-773B-4E3B-BFA6-05D796E50F62}" destId="{272350D3-94C6-4305-BAA8-FBC6CC25E7FB}" srcOrd="0" destOrd="1" presId="urn:microsoft.com/office/officeart/2005/8/layout/hList2"/>
    <dgm:cxn modelId="{D2CF4A54-DF2C-4B4B-820B-81FB1F793532}" type="presParOf" srcId="{8CCD5AC2-D636-43B4-9D55-7CBC4687B123}" destId="{F3AF7FF3-B0A4-4117-B37E-BEB001773ACA}" srcOrd="0" destOrd="0" presId="urn:microsoft.com/office/officeart/2005/8/layout/hList2"/>
    <dgm:cxn modelId="{0F483803-9FDA-4A11-9EB8-7632D4624B1F}" type="presParOf" srcId="{F3AF7FF3-B0A4-4117-B37E-BEB001773ACA}" destId="{D284B285-B13B-477D-9446-5AB40BB1C903}" srcOrd="0" destOrd="0" presId="urn:microsoft.com/office/officeart/2005/8/layout/hList2"/>
    <dgm:cxn modelId="{C3B531DA-E989-48EC-AEE4-74F21A55299E}" type="presParOf" srcId="{F3AF7FF3-B0A4-4117-B37E-BEB001773ACA}" destId="{3DE5F23C-738A-40D3-9B11-FEB06800EDED}" srcOrd="1" destOrd="0" presId="urn:microsoft.com/office/officeart/2005/8/layout/hList2"/>
    <dgm:cxn modelId="{38CCF8D5-6DFF-4F25-AEFA-6A3C93F9AE6C}" type="presParOf" srcId="{F3AF7FF3-B0A4-4117-B37E-BEB001773ACA}" destId="{7482FF0E-466C-4C90-B6FD-9218222BA8BA}" srcOrd="2" destOrd="0" presId="urn:microsoft.com/office/officeart/2005/8/layout/hList2"/>
    <dgm:cxn modelId="{D66B1E68-4AED-4E2F-92AB-159A3188905F}" type="presParOf" srcId="{8CCD5AC2-D636-43B4-9D55-7CBC4687B123}" destId="{D533210B-5F4A-4D08-9C20-8AA85C86C416}" srcOrd="1" destOrd="0" presId="urn:microsoft.com/office/officeart/2005/8/layout/hList2"/>
    <dgm:cxn modelId="{36B41342-1A9A-43D7-856D-C525F956E21F}" type="presParOf" srcId="{8CCD5AC2-D636-43B4-9D55-7CBC4687B123}" destId="{670C5310-6184-4608-8AE6-AF2AAB3C4900}" srcOrd="2" destOrd="0" presId="urn:microsoft.com/office/officeart/2005/8/layout/hList2"/>
    <dgm:cxn modelId="{B9AA9C6D-8603-438F-B019-C9A5DD27B1DD}" type="presParOf" srcId="{670C5310-6184-4608-8AE6-AF2AAB3C4900}" destId="{9A98E1DA-B950-419D-934D-5000BFF7FFF1}" srcOrd="0" destOrd="0" presId="urn:microsoft.com/office/officeart/2005/8/layout/hList2"/>
    <dgm:cxn modelId="{3A1CC873-ACEA-4B35-9095-41059436A159}" type="presParOf" srcId="{670C5310-6184-4608-8AE6-AF2AAB3C4900}" destId="{B7060046-E010-45DF-A6BC-A2CFA65BCC0F}" srcOrd="1" destOrd="0" presId="urn:microsoft.com/office/officeart/2005/8/layout/hList2"/>
    <dgm:cxn modelId="{A4239E98-B2C0-40CA-AEAC-0F8281F0B5C6}" type="presParOf" srcId="{670C5310-6184-4608-8AE6-AF2AAB3C4900}" destId="{6F828F31-E03B-4E0A-91B5-15090A71BD2D}" srcOrd="2" destOrd="0" presId="urn:microsoft.com/office/officeart/2005/8/layout/hList2"/>
    <dgm:cxn modelId="{C79F426E-9B77-44F9-A588-DEF60A88342F}" type="presParOf" srcId="{8CCD5AC2-D636-43B4-9D55-7CBC4687B123}" destId="{AC3A7014-520F-407A-8F42-99878B11795A}" srcOrd="3" destOrd="0" presId="urn:microsoft.com/office/officeart/2005/8/layout/hList2"/>
    <dgm:cxn modelId="{A37FAA82-C6EC-468F-B327-3FADB7A8AB50}" type="presParOf" srcId="{8CCD5AC2-D636-43B4-9D55-7CBC4687B123}" destId="{63C3DD6B-B266-472D-BEC8-B8829996326C}" srcOrd="4" destOrd="0" presId="urn:microsoft.com/office/officeart/2005/8/layout/hList2"/>
    <dgm:cxn modelId="{81C6EE07-A54E-436A-A0D9-E69683CB2769}" type="presParOf" srcId="{63C3DD6B-B266-472D-BEC8-B8829996326C}" destId="{6904A676-EBCE-402D-9900-C1B1C5FA0E6E}" srcOrd="0" destOrd="0" presId="urn:microsoft.com/office/officeart/2005/8/layout/hList2"/>
    <dgm:cxn modelId="{42A53520-5558-4CFF-833C-8D5FFB75C97E}" type="presParOf" srcId="{63C3DD6B-B266-472D-BEC8-B8829996326C}" destId="{272350D3-94C6-4305-BAA8-FBC6CC25E7FB}" srcOrd="1" destOrd="0" presId="urn:microsoft.com/office/officeart/2005/8/layout/hList2"/>
    <dgm:cxn modelId="{1B66D008-0323-49DA-9789-758CD7DADBB2}" type="presParOf" srcId="{63C3DD6B-B266-472D-BEC8-B8829996326C}" destId="{03AF06C9-C520-46A3-9F08-5EAD1B859C49}"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2FF0E-466C-4C90-B6FD-9218222BA8BA}">
      <dsp:nvSpPr>
        <dsp:cNvPr id="0" name=""/>
        <dsp:cNvSpPr/>
      </dsp:nvSpPr>
      <dsp:spPr>
        <a:xfrm rot="16200000">
          <a:off x="-1189434"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1189434" y="1901134"/>
        <a:ext cx="2870098" cy="383301"/>
      </dsp:txXfrm>
    </dsp:sp>
    <dsp:sp modelId="{3DE5F23C-738A-40D3-9B11-FEB06800EDED}">
      <dsp:nvSpPr>
        <dsp:cNvPr id="0" name=""/>
        <dsp:cNvSpPr/>
      </dsp:nvSpPr>
      <dsp:spPr>
        <a:xfrm>
          <a:off x="437265" y="657736"/>
          <a:ext cx="1909249" cy="2870098"/>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effectLst>
                <a:outerShdw blurRad="38100" dist="38100" dir="2700000" algn="tl">
                  <a:srgbClr val="000000">
                    <a:alpha val="43137"/>
                  </a:srgbClr>
                </a:outerShdw>
              </a:effectLst>
            </a:rPr>
            <a:t>Influencia cultural</a:t>
          </a:r>
        </a:p>
        <a:p>
          <a:pPr marL="228600" lvl="1" indent="-228600" algn="l" defTabSz="1066800">
            <a:lnSpc>
              <a:spcPct val="90000"/>
            </a:lnSpc>
            <a:spcBef>
              <a:spcPct val="0"/>
            </a:spcBef>
            <a:spcAft>
              <a:spcPct val="15000"/>
            </a:spcAft>
            <a:buChar char="•"/>
          </a:pPr>
          <a:endParaRPr lang="es-MX" sz="2400" kern="1200" dirty="0">
            <a:solidFill>
              <a:schemeClr val="accent6">
                <a:lumMod val="50000"/>
              </a:schemeClr>
            </a:solidFill>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MX" sz="2000" kern="1200" dirty="0">
              <a:solidFill>
                <a:schemeClr val="tx1"/>
              </a:solidFill>
              <a:effectLst>
                <a:outerShdw blurRad="38100" dist="38100" dir="2700000" algn="tl">
                  <a:srgbClr val="000000">
                    <a:alpha val="43137"/>
                  </a:srgbClr>
                </a:outerShdw>
              </a:effectLst>
            </a:rPr>
            <a:t>Originada por la existencia de sociedades organizadas</a:t>
          </a:r>
        </a:p>
      </dsp:txBody>
      <dsp:txXfrm>
        <a:off x="437265" y="657736"/>
        <a:ext cx="1909249" cy="2870098"/>
      </dsp:txXfrm>
    </dsp:sp>
    <dsp:sp modelId="{D284B285-B13B-477D-9446-5AB40BB1C903}">
      <dsp:nvSpPr>
        <dsp:cNvPr id="0" name=""/>
        <dsp:cNvSpPr/>
      </dsp:nvSpPr>
      <dsp:spPr>
        <a:xfrm>
          <a:off x="2905659" y="13682"/>
          <a:ext cx="766603" cy="7666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828F31-E03B-4E0A-91B5-15090A71BD2D}">
      <dsp:nvSpPr>
        <dsp:cNvPr id="0" name=""/>
        <dsp:cNvSpPr/>
      </dsp:nvSpPr>
      <dsp:spPr>
        <a:xfrm rot="16200000">
          <a:off x="1605559"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1605559" y="1901134"/>
        <a:ext cx="2870098" cy="383301"/>
      </dsp:txXfrm>
    </dsp:sp>
    <dsp:sp modelId="{B7060046-E010-45DF-A6BC-A2CFA65BCC0F}">
      <dsp:nvSpPr>
        <dsp:cNvPr id="0" name=""/>
        <dsp:cNvSpPr/>
      </dsp:nvSpPr>
      <dsp:spPr>
        <a:xfrm>
          <a:off x="3232259" y="657736"/>
          <a:ext cx="1909249" cy="2870098"/>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rPr>
            <a:t>Influencia social</a:t>
          </a:r>
        </a:p>
        <a:p>
          <a:pPr marL="228600" lvl="1" indent="-228600" algn="l" defTabSz="889000">
            <a:lnSpc>
              <a:spcPct val="90000"/>
            </a:lnSpc>
            <a:spcBef>
              <a:spcPct val="0"/>
            </a:spcBef>
            <a:spcAft>
              <a:spcPct val="15000"/>
            </a:spcAft>
            <a:buChar char="•"/>
          </a:pPr>
          <a:endParaRPr lang="es-MX" sz="2000" kern="1200" dirty="0">
            <a:solidFill>
              <a:schemeClr val="accent6">
                <a:lumMod val="50000"/>
              </a:schemeClr>
            </a:solidFill>
          </a:endParaRPr>
        </a:p>
        <a:p>
          <a:pPr marL="228600" lvl="1" indent="-228600" algn="l" defTabSz="889000">
            <a:lnSpc>
              <a:spcPct val="90000"/>
            </a:lnSpc>
            <a:spcBef>
              <a:spcPct val="0"/>
            </a:spcBef>
            <a:spcAft>
              <a:spcPct val="15000"/>
            </a:spcAft>
            <a:buChar char="•"/>
          </a:pPr>
          <a:r>
            <a:rPr lang="es-MX" sz="2000" kern="1200" dirty="0">
              <a:solidFill>
                <a:schemeClr val="accent6">
                  <a:lumMod val="50000"/>
                </a:schemeClr>
              </a:solidFill>
            </a:rPr>
            <a:t>Debida a grupos primarios dentro de la sociedad</a:t>
          </a:r>
        </a:p>
      </dsp:txBody>
      <dsp:txXfrm>
        <a:off x="3232259" y="657736"/>
        <a:ext cx="1909249" cy="2870098"/>
      </dsp:txXfrm>
    </dsp:sp>
    <dsp:sp modelId="{9A98E1DA-B950-419D-934D-5000BFF7FFF1}">
      <dsp:nvSpPr>
        <dsp:cNvPr id="0" name=""/>
        <dsp:cNvSpPr/>
      </dsp:nvSpPr>
      <dsp:spPr>
        <a:xfrm>
          <a:off x="211826" y="17500"/>
          <a:ext cx="766603" cy="7666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AF06C9-C520-46A3-9F08-5EAD1B859C49}">
      <dsp:nvSpPr>
        <dsp:cNvPr id="0" name=""/>
        <dsp:cNvSpPr/>
      </dsp:nvSpPr>
      <dsp:spPr>
        <a:xfrm rot="16200000">
          <a:off x="4400554"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4400554" y="1901134"/>
        <a:ext cx="2870098" cy="383301"/>
      </dsp:txXfrm>
    </dsp:sp>
    <dsp:sp modelId="{272350D3-94C6-4305-BAA8-FBC6CC25E7FB}">
      <dsp:nvSpPr>
        <dsp:cNvPr id="0" name=""/>
        <dsp:cNvSpPr/>
      </dsp:nvSpPr>
      <dsp:spPr>
        <a:xfrm>
          <a:off x="5889721" y="657736"/>
          <a:ext cx="2184314" cy="2870098"/>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effectLst>
                <a:outerShdw blurRad="38100" dist="38100" dir="2700000" algn="tl">
                  <a:srgbClr val="000000">
                    <a:alpha val="43137"/>
                  </a:srgbClr>
                </a:outerShdw>
              </a:effectLst>
            </a:rPr>
            <a:t>Influencia ambiental</a:t>
          </a:r>
        </a:p>
        <a:p>
          <a:pPr marL="228600" lvl="1" indent="-228600" algn="l" defTabSz="1066800">
            <a:lnSpc>
              <a:spcPct val="90000"/>
            </a:lnSpc>
            <a:spcBef>
              <a:spcPct val="0"/>
            </a:spcBef>
            <a:spcAft>
              <a:spcPct val="15000"/>
            </a:spcAft>
            <a:buChar char="•"/>
          </a:pPr>
          <a:endParaRPr lang="es-MX" sz="2400" kern="1200" dirty="0">
            <a:solidFill>
              <a:schemeClr val="accent6">
                <a:lumMod val="50000"/>
              </a:schemeClr>
            </a:solidFill>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MX" sz="2000" kern="1200" dirty="0">
              <a:solidFill>
                <a:schemeClr val="tx1"/>
              </a:solidFill>
              <a:effectLst>
                <a:outerShdw blurRad="38100" dist="38100" dir="2700000" algn="tl">
                  <a:srgbClr val="000000">
                    <a:alpha val="43137"/>
                  </a:srgbClr>
                </a:outerShdw>
              </a:effectLst>
            </a:rPr>
            <a:t>Mediadas por  propiedades físicas del ambiente social</a:t>
          </a:r>
        </a:p>
      </dsp:txBody>
      <dsp:txXfrm>
        <a:off x="5889721" y="657736"/>
        <a:ext cx="2184314" cy="2870098"/>
      </dsp:txXfrm>
    </dsp:sp>
    <dsp:sp modelId="{6904A676-EBCE-402D-9900-C1B1C5FA0E6E}">
      <dsp:nvSpPr>
        <dsp:cNvPr id="0" name=""/>
        <dsp:cNvSpPr/>
      </dsp:nvSpPr>
      <dsp:spPr>
        <a:xfrm>
          <a:off x="5643952" y="151778"/>
          <a:ext cx="766603" cy="76660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8E013-C80D-4050-A023-D6A6F511B3E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8B639073-52EA-4DA9-BC8B-CA0652920F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D2425592-3F44-440A-8EF5-64DAAE5603D6}"/>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FFAEED3A-5B3F-45CD-948F-BCACD5D87BA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01A16FC-E8E1-4CA0-AC73-8F385759D742}"/>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711570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C14BD0-CEC5-4C84-8A9D-AF153D7B422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19090FB4-3DE6-42E9-B3AA-E76785F6DEE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31211DA-1C53-4CB4-8386-BFAE1D1827BC}"/>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DED521F9-31B2-4A58-B823-6742FC5BCD8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8673B71-301D-4CF2-8A06-9A278B4F02AD}"/>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990648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872243-AFD7-48AA-B95E-31DEAED1B14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8858CD4-D0A1-4EAE-8364-40223878A63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89ED82C-7CA5-47C1-82E5-AE032A4850F7}"/>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ACE1FB69-6C65-41AE-BA8A-FF43160E4AE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9CC5694-A862-4528-9E93-481932F81BB4}"/>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472795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1838CA-3501-49D2-9654-02C8720F987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FB8DDAA-D881-4E49-ADC6-305A653AB0B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3A22742-8EA7-4644-A0AC-5550A5CEA2BC}"/>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1F276EF7-2FBA-4018-9E8C-A84758A41D0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79A5018-B72F-47F0-85E5-8460B83E7A22}"/>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01900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62F86A-8CCA-4F91-9B97-28FDEAF1DD69}"/>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FA8D048-80C0-4BF2-A430-0F8139B63C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22CF014-BA50-4F65-A010-8229C7F9B2E3}"/>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A92D72DB-7F14-4128-861A-A9E66FF1C60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8CAB801-5E0B-4D87-BDEF-FBB5F68CA763}"/>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758733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2EFBF4-857D-453B-9C01-775937BDE42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F2AEE4F-BA02-440A-92E1-E1F231A043A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5AECAC7D-8559-48C9-9E23-FE5C1EB6B63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166BEED7-1121-42AF-9DB7-B7D7A74FD338}"/>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6" name="Marcador de pie de página 5">
            <a:extLst>
              <a:ext uri="{FF2B5EF4-FFF2-40B4-BE49-F238E27FC236}">
                <a16:creationId xmlns:a16="http://schemas.microsoft.com/office/drawing/2014/main" id="{91DCEDDF-54F9-4954-8178-08B4CE31F5C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AD13C0E-30EB-4F24-9F82-B0C5D1590264}"/>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235605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F1072D-5F6A-4822-BB18-126F7AC2C54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3A51BA5-335A-4CF9-B27D-00A1D38001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97247DD-3836-497F-BD59-26FD4455BF5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3853BA8C-27C3-4BFD-A974-04DF7EDB63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C28E768-47E8-4C36-B89D-D1B3DC1D698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06529D66-CB03-4129-8E6B-5AF750AD1059}"/>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8" name="Marcador de pie de página 7">
            <a:extLst>
              <a:ext uri="{FF2B5EF4-FFF2-40B4-BE49-F238E27FC236}">
                <a16:creationId xmlns:a16="http://schemas.microsoft.com/office/drawing/2014/main" id="{5C9026A1-4DD1-45D1-AF8C-42E612BEF693}"/>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D0E9F79C-A8F9-4DEE-8517-F3F0E08E70F3}"/>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670827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9EE319-5ABB-48B0-AA2B-3815659941A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7F918620-491D-48CB-A412-C3F30E62AE57}"/>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4" name="Marcador de pie de página 3">
            <a:extLst>
              <a:ext uri="{FF2B5EF4-FFF2-40B4-BE49-F238E27FC236}">
                <a16:creationId xmlns:a16="http://schemas.microsoft.com/office/drawing/2014/main" id="{F5D3437C-2F4A-41E1-9F8A-06EEC77EE68F}"/>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8D2E35A4-C10C-4784-BFB4-69C48143200C}"/>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3387367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BC304DD-F05A-406A-9F59-C8E56540AC0C}"/>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3" name="Marcador de pie de página 2">
            <a:extLst>
              <a:ext uri="{FF2B5EF4-FFF2-40B4-BE49-F238E27FC236}">
                <a16:creationId xmlns:a16="http://schemas.microsoft.com/office/drawing/2014/main" id="{08C8B9BC-EAED-4189-8768-C5E806ABCE4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4A38D8A8-47E9-42C1-8CC3-905A650DAF6C}"/>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937664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E23F84-4DFD-4239-8471-DEF765EF9DB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43282C4-F91C-4039-BDF6-C1C14FD470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62BF54A1-6BCB-4EC6-AF38-2CC251FBD0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D8820C7-1DF6-4FA9-848E-CE52F73D5553}"/>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6" name="Marcador de pie de página 5">
            <a:extLst>
              <a:ext uri="{FF2B5EF4-FFF2-40B4-BE49-F238E27FC236}">
                <a16:creationId xmlns:a16="http://schemas.microsoft.com/office/drawing/2014/main" id="{78F6CE35-79DA-4654-903A-74C02661802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1380A68-49AE-41DB-AD90-E4F585E5D75D}"/>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797710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568365-388C-42C6-BCCA-641B7691E47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2B66412D-EE0C-4E4D-832C-51DCFB865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62B5C267-46A8-436C-8CFB-21C52317FE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79BFFE9-BFC7-43CC-9259-C59DF1389142}"/>
              </a:ext>
            </a:extLst>
          </p:cNvPr>
          <p:cNvSpPr>
            <a:spLocks noGrp="1"/>
          </p:cNvSpPr>
          <p:nvPr>
            <p:ph type="dt" sz="half" idx="10"/>
          </p:nvPr>
        </p:nvSpPr>
        <p:spPr/>
        <p:txBody>
          <a:bodyPr/>
          <a:lstStyle/>
          <a:p>
            <a:fld id="{020393D8-3771-48B6-BD53-2D15F6699059}" type="datetimeFigureOut">
              <a:rPr lang="es-MX" smtClean="0"/>
              <a:t>22/01/2024</a:t>
            </a:fld>
            <a:endParaRPr lang="es-MX"/>
          </a:p>
        </p:txBody>
      </p:sp>
      <p:sp>
        <p:nvSpPr>
          <p:cNvPr id="6" name="Marcador de pie de página 5">
            <a:extLst>
              <a:ext uri="{FF2B5EF4-FFF2-40B4-BE49-F238E27FC236}">
                <a16:creationId xmlns:a16="http://schemas.microsoft.com/office/drawing/2014/main" id="{D067F868-03AC-49ED-8F40-7A8B97BBE83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7DDA0E1-A8BD-475A-BFEA-7727B64E7EB5}"/>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56004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B4EC301-66B8-488B-B73F-C06319820E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A2009AA-4AB7-4B2D-802A-99020A54DB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F628AEC-8E0D-49E7-8161-A0E2B948CE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0393D8-3771-48B6-BD53-2D15F6699059}" type="datetimeFigureOut">
              <a:rPr lang="es-MX" smtClean="0"/>
              <a:t>22/01/2024</a:t>
            </a:fld>
            <a:endParaRPr lang="es-MX"/>
          </a:p>
        </p:txBody>
      </p:sp>
      <p:sp>
        <p:nvSpPr>
          <p:cNvPr id="5" name="Marcador de pie de página 4">
            <a:extLst>
              <a:ext uri="{FF2B5EF4-FFF2-40B4-BE49-F238E27FC236}">
                <a16:creationId xmlns:a16="http://schemas.microsoft.com/office/drawing/2014/main" id="{2B2528BD-7C6C-4363-A6C4-E4AA4388A5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24426555-A3CB-4337-B16D-525B64F2B5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AD5B4-3649-4044-9578-EB4DC4B7CE54}" type="slidenum">
              <a:rPr lang="es-MX" smtClean="0"/>
              <a:t>‹Nº›</a:t>
            </a:fld>
            <a:endParaRPr lang="es-MX"/>
          </a:p>
        </p:txBody>
      </p:sp>
    </p:spTree>
    <p:extLst>
      <p:ext uri="{BB962C8B-B14F-4D97-AF65-F5344CB8AC3E}">
        <p14:creationId xmlns:p14="http://schemas.microsoft.com/office/powerpoint/2010/main" val="341637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19.jpe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33.sv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svg"/><Relationship Id="rId2" Type="http://schemas.openxmlformats.org/officeDocument/2006/relationships/image" Target="../media/image2.jpeg"/><Relationship Id="rId16"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31.svg"/><Relationship Id="rId11" Type="http://schemas.openxmlformats.org/officeDocument/2006/relationships/image" Target="../media/image36.png"/><Relationship Id="rId5" Type="http://schemas.openxmlformats.org/officeDocument/2006/relationships/image" Target="../media/image30.png"/><Relationship Id="rId15" Type="http://schemas.openxmlformats.org/officeDocument/2006/relationships/image" Target="../media/image40.jpe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34.png"/><Relationship Id="rId14" Type="http://schemas.openxmlformats.org/officeDocument/2006/relationships/image" Target="../media/image39.sv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hyperlink" Target="https://www.istockphoto.com/es/vector/marco-verde-fresco-gm1212739750-352158755"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6247146" y="0"/>
            <a:ext cx="4870434" cy="6857999"/>
          </a:xfrm>
          <a:solidFill>
            <a:schemeClr val="accent6">
              <a:lumMod val="60000"/>
              <a:lumOff val="40000"/>
            </a:schemeClr>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a:bodyPr>
          <a:lstStyle/>
          <a:p>
            <a:pPr algn="ct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r>
              <a:rPr lang="en-US" sz="2200" b="1" kern="1200" dirty="0">
                <a:solidFill>
                  <a:schemeClr val="tx1"/>
                </a:solidFill>
                <a:effectLst>
                  <a:outerShdw blurRad="38100" dist="38100" dir="2700000" algn="tl">
                    <a:srgbClr val="000000">
                      <a:alpha val="43137"/>
                    </a:srgbClr>
                  </a:outerShdw>
                </a:effectLst>
                <a:latin typeface="+mj-lt"/>
                <a:ea typeface="+mj-ea"/>
                <a:cs typeface="+mj-cs"/>
              </a:rPr>
              <a:t>UNIVERSIDAD AUTÓNOMA DEL ESTADO DE MÉXICO</a:t>
            </a:r>
            <a:br>
              <a:rPr lang="en-US" sz="2200" b="1" kern="1200" dirty="0">
                <a:solidFill>
                  <a:schemeClr val="tx1"/>
                </a:solidFill>
                <a:effectLst>
                  <a:outerShdw blurRad="38100" dist="38100" dir="2700000" algn="tl">
                    <a:srgbClr val="000000">
                      <a:alpha val="43137"/>
                    </a:srgbClr>
                  </a:outerShdw>
                </a:effectLst>
                <a:latin typeface="+mj-lt"/>
                <a:ea typeface="+mj-ea"/>
                <a:cs typeface="+mj-cs"/>
              </a:rPr>
            </a:br>
            <a:r>
              <a:rPr lang="en-US" sz="2200" b="1" kern="1200" dirty="0">
                <a:solidFill>
                  <a:schemeClr val="tx1"/>
                </a:solidFill>
                <a:effectLst>
                  <a:outerShdw blurRad="38100" dist="38100" dir="2700000" algn="tl">
                    <a:srgbClr val="000000">
                      <a:alpha val="43137"/>
                    </a:srgbClr>
                  </a:outerShdw>
                </a:effectLst>
                <a:latin typeface="+mj-lt"/>
                <a:ea typeface="+mj-ea"/>
                <a:cs typeface="+mj-cs"/>
              </a:rPr>
              <a:t>PLANTEL NEZAHUALCÓYOTL DE LA ESCUELA PREPARATORIA</a:t>
            </a:r>
            <a:br>
              <a:rPr lang="en-US" sz="2200" kern="1200" dirty="0">
                <a:solidFill>
                  <a:schemeClr val="tx1"/>
                </a:solidFill>
                <a:effectLst>
                  <a:outerShdw blurRad="38100" dist="38100" dir="2700000" algn="tl">
                    <a:srgbClr val="000000">
                      <a:alpha val="43137"/>
                    </a:srgbClr>
                  </a:outerShdw>
                </a:effectLst>
                <a:latin typeface="+mj-lt"/>
                <a:ea typeface="+mj-ea"/>
                <a:cs typeface="+mj-cs"/>
              </a:rPr>
            </a:br>
            <a:br>
              <a:rPr lang="en-US" sz="2200"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Asignatura: Psicología</a:t>
            </a:r>
            <a:br>
              <a:rPr lang="es-MX" sz="2200" b="1" kern="1200" dirty="0">
                <a:solidFill>
                  <a:schemeClr val="tx1"/>
                </a:solidFill>
                <a:effectLst>
                  <a:outerShdw blurRad="38100" dist="38100" dir="2700000" algn="tl">
                    <a:srgbClr val="000000">
                      <a:alpha val="43137"/>
                    </a:srgbClr>
                  </a:outerShdw>
                </a:effectLst>
                <a:latin typeface="+mj-lt"/>
                <a:ea typeface="+mj-ea"/>
                <a:cs typeface="+mj-cs"/>
              </a:rPr>
            </a:br>
            <a:br>
              <a:rPr lang="es-MX" sz="2200" b="1"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Tema: Módulo IV</a:t>
            </a:r>
            <a:br>
              <a:rPr lang="es-MX" sz="2200" b="1"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Bases sociales del comportamiento humano</a:t>
            </a:r>
            <a:br>
              <a:rPr lang="es-MX" sz="2200" b="1" kern="1200" dirty="0">
                <a:solidFill>
                  <a:schemeClr val="tx1"/>
                </a:solidFill>
                <a:effectLst>
                  <a:outerShdw blurRad="38100" dist="38100" dir="2700000" algn="tl">
                    <a:srgbClr val="000000">
                      <a:alpha val="43137"/>
                    </a:srgbClr>
                  </a:outerShdw>
                </a:effectLst>
                <a:latin typeface="+mj-lt"/>
                <a:ea typeface="+mj-ea"/>
                <a:cs typeface="+mj-cs"/>
              </a:rPr>
            </a:br>
            <a:br>
              <a:rPr lang="es-MX" sz="2200" b="1" kern="1200" dirty="0">
                <a:solidFill>
                  <a:schemeClr val="tx1"/>
                </a:solidFill>
                <a:effectLst>
                  <a:outerShdw blurRad="38100" dist="38100" dir="2700000" algn="tl">
                    <a:srgbClr val="000000">
                      <a:alpha val="43137"/>
                    </a:srgbClr>
                  </a:outerShdw>
                </a:effectLst>
                <a:latin typeface="+mj-lt"/>
                <a:ea typeface="+mj-ea"/>
                <a:cs typeface="+mj-cs"/>
              </a:rPr>
            </a:br>
            <a:br>
              <a:rPr lang="es-MX" sz="2200" b="1"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Semestre: Sexto</a:t>
            </a:r>
            <a:br>
              <a:rPr lang="es-MX" sz="2200" b="1"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FEBRERO -JULIO 2023</a:t>
            </a:r>
            <a:br>
              <a:rPr lang="es-MX" sz="2200" b="1" kern="1200" dirty="0">
                <a:solidFill>
                  <a:schemeClr val="tx1"/>
                </a:solidFill>
                <a:effectLst>
                  <a:outerShdw blurRad="38100" dist="38100" dir="2700000" algn="tl">
                    <a:srgbClr val="000000">
                      <a:alpha val="43137"/>
                    </a:srgbClr>
                  </a:outerShdw>
                </a:effectLst>
                <a:latin typeface="+mj-lt"/>
                <a:ea typeface="+mj-ea"/>
                <a:cs typeface="+mj-cs"/>
              </a:rPr>
            </a:br>
            <a:br>
              <a:rPr lang="es-MX" sz="2200" b="1" kern="1200" dirty="0">
                <a:solidFill>
                  <a:schemeClr val="tx1"/>
                </a:solidFill>
                <a:effectLst>
                  <a:outerShdw blurRad="38100" dist="38100" dir="2700000" algn="tl">
                    <a:srgbClr val="000000">
                      <a:alpha val="43137"/>
                    </a:srgbClr>
                  </a:outerShdw>
                </a:effectLst>
                <a:latin typeface="+mj-lt"/>
                <a:ea typeface="+mj-ea"/>
                <a:cs typeface="+mj-cs"/>
              </a:rPr>
            </a:br>
            <a:br>
              <a:rPr lang="es-MX" sz="2200" b="1" kern="1200" dirty="0">
                <a:solidFill>
                  <a:schemeClr val="tx1"/>
                </a:solidFill>
                <a:effectLst>
                  <a:outerShdw blurRad="38100" dist="38100" dir="2700000" algn="tl">
                    <a:srgbClr val="000000">
                      <a:alpha val="43137"/>
                    </a:srgbClr>
                  </a:outerShdw>
                </a:effectLst>
                <a:latin typeface="+mj-lt"/>
                <a:ea typeface="+mj-ea"/>
                <a:cs typeface="+mj-cs"/>
              </a:rPr>
            </a:br>
            <a:r>
              <a:rPr lang="es-MX" sz="2200" b="1" kern="1200" dirty="0">
                <a:solidFill>
                  <a:schemeClr val="tx1"/>
                </a:solidFill>
                <a:effectLst>
                  <a:outerShdw blurRad="38100" dist="38100" dir="2700000" algn="tl">
                    <a:srgbClr val="000000">
                      <a:alpha val="43137"/>
                    </a:srgbClr>
                  </a:outerShdw>
                </a:effectLst>
                <a:latin typeface="+mj-lt"/>
                <a:ea typeface="+mj-ea"/>
                <a:cs typeface="+mj-cs"/>
              </a:rPr>
              <a:t>Dra. Laura Espinoza Avila</a:t>
            </a:r>
            <a:br>
              <a:rPr lang="es-MX" sz="2200" kern="1200" dirty="0">
                <a:solidFill>
                  <a:schemeClr val="tx1"/>
                </a:solidFill>
                <a:effectLst>
                  <a:outerShdw blurRad="38100" dist="38100" dir="2700000" algn="tl">
                    <a:srgbClr val="000000">
                      <a:alpha val="43137"/>
                    </a:srgbClr>
                  </a:outerShdw>
                </a:effectLst>
                <a:latin typeface="+mj-lt"/>
                <a:ea typeface="+mj-ea"/>
                <a:cs typeface="+mj-cs"/>
              </a:rPr>
            </a:br>
            <a:endParaRPr lang="es-MX" sz="2200"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6" name="Imagen 5">
            <a:extLst>
              <a:ext uri="{FF2B5EF4-FFF2-40B4-BE49-F238E27FC236}">
                <a16:creationId xmlns:a16="http://schemas.microsoft.com/office/drawing/2014/main" id="{C3936AEE-368F-5D64-4A2C-6EBE440FECDE}"/>
              </a:ext>
            </a:extLst>
          </p:cNvPr>
          <p:cNvPicPr>
            <a:picLocks noChangeAspect="1"/>
          </p:cNvPicPr>
          <p:nvPr/>
        </p:nvPicPr>
        <p:blipFill rotWithShape="1">
          <a:blip r:embed="rId2"/>
          <a:srcRect r="3222" b="-3"/>
          <a:stretch/>
        </p:blipFill>
        <p:spPr>
          <a:xfrm>
            <a:off x="10" y="10"/>
            <a:ext cx="5097086" cy="3436674"/>
          </a:xfrm>
          <a:prstGeom prst="rect">
            <a:avLst/>
          </a:prstGeom>
        </p:spPr>
      </p:pic>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10304"/>
          <a:stretch/>
        </p:blipFill>
        <p:spPr bwMode="auto">
          <a:xfrm>
            <a:off x="-7" y="3429000"/>
            <a:ext cx="5097087" cy="3429000"/>
          </a:xfrm>
          <a:prstGeom prst="rect">
            <a:avLst/>
          </a:prstGeom>
          <a:solidFill>
            <a:schemeClr val="tx1"/>
          </a:solidFill>
        </p:spPr>
      </p:pic>
      <p:sp>
        <p:nvSpPr>
          <p:cNvPr id="1036" name="Rectangle 1035">
            <a:extLst>
              <a:ext uri="{FF2B5EF4-FFF2-40B4-BE49-F238E27FC236}">
                <a16:creationId xmlns:a16="http://schemas.microsoft.com/office/drawing/2014/main" id="{EC99CB2A-3A69-AFA0-E665-554D9C82A5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5407"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556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1" name="Rectangle 2060">
            <a:extLst>
              <a:ext uri="{FF2B5EF4-FFF2-40B4-BE49-F238E27FC236}">
                <a16:creationId xmlns:a16="http://schemas.microsoft.com/office/drawing/2014/main" id="{02D44074-0B69-4F0C-A7B3-5645CE40D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rgbClr val="4057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B2DA69A1-3E16-6729-1CA8-CE0F72859BD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642938" y="655638"/>
            <a:ext cx="6569075" cy="4035425"/>
          </a:xfrm>
          <a:prstGeom prst="rect">
            <a:avLst/>
          </a:prstGeom>
        </p:spPr>
      </p:pic>
      <p:pic>
        <p:nvPicPr>
          <p:cNvPr id="2054" name="Picture 6" descr="Gráficos vectoriales gratis de Comunidad">
            <a:extLst>
              <a:ext uri="{FF2B5EF4-FFF2-40B4-BE49-F238E27FC236}">
                <a16:creationId xmlns:a16="http://schemas.microsoft.com/office/drawing/2014/main" id="{F796C198-6069-9795-38C5-E1F6CB598D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4759325"/>
            <a:ext cx="1438275" cy="1438275"/>
          </a:xfrm>
          <a:prstGeom prst="rect">
            <a:avLst/>
          </a:prstGeom>
          <a:extLst>
            <a:ext uri="{909E8E84-426E-40DD-AFC4-6F175D3DCCD1}">
              <a14:hiddenFill xmlns:a14="http://schemas.microsoft.com/office/drawing/2010/main">
                <a:solidFill>
                  <a:srgbClr val="FFFFFF"/>
                </a:solidFill>
              </a14:hiddenFill>
            </a:ext>
          </a:extLst>
        </p:spPr>
      </p:pic>
      <p:pic>
        <p:nvPicPr>
          <p:cNvPr id="5" name="Imagen 4" descr="Escultura de la cara de un hombre&#10;&#10;Descripción generada automáticamente con confianza baja">
            <a:extLst>
              <a:ext uri="{FF2B5EF4-FFF2-40B4-BE49-F238E27FC236}">
                <a16:creationId xmlns:a16="http://schemas.microsoft.com/office/drawing/2014/main" id="{871CF893-B1AF-DBBC-4062-1F79B9837EF7}"/>
              </a:ext>
            </a:extLst>
          </p:cNvPr>
          <p:cNvPicPr>
            <a:picLocks noChangeAspect="1"/>
          </p:cNvPicPr>
          <p:nvPr/>
        </p:nvPicPr>
        <p:blipFill>
          <a:blip r:embed="rId4"/>
          <a:stretch>
            <a:fillRect/>
          </a:stretch>
        </p:blipFill>
        <p:spPr>
          <a:xfrm>
            <a:off x="2149475" y="4759325"/>
            <a:ext cx="2236788" cy="1438275"/>
          </a:xfrm>
          <a:prstGeom prst="rect">
            <a:avLst/>
          </a:prstGeom>
        </p:spPr>
      </p:pic>
      <p:pic>
        <p:nvPicPr>
          <p:cNvPr id="2056" name="Picture 8" descr="Gráficos vectoriales gratis de Votar">
            <a:extLst>
              <a:ext uri="{FF2B5EF4-FFF2-40B4-BE49-F238E27FC236}">
                <a16:creationId xmlns:a16="http://schemas.microsoft.com/office/drawing/2014/main" id="{97860F10-A440-22A2-BEDC-FAA5FC86EB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4525" y="4759325"/>
            <a:ext cx="2757488" cy="1438275"/>
          </a:xfrm>
          <a:prstGeom prst="rect">
            <a:avLst/>
          </a:prstGeom>
          <a:extLst>
            <a:ext uri="{909E8E84-426E-40DD-AFC4-6F175D3DCCD1}">
              <a14:hiddenFill xmlns:a14="http://schemas.microsoft.com/office/drawing/2010/main">
                <a:solidFill>
                  <a:srgbClr val="FFFFFF"/>
                </a:solidFill>
              </a14:hiddenFill>
            </a:ext>
          </a:extLst>
        </p:spPr>
      </p:pic>
      <p:sp>
        <p:nvSpPr>
          <p:cNvPr id="4" name="Título 3">
            <a:extLst>
              <a:ext uri="{FF2B5EF4-FFF2-40B4-BE49-F238E27FC236}">
                <a16:creationId xmlns:a16="http://schemas.microsoft.com/office/drawing/2014/main" id="{4D8A00F9-543E-2E01-4E48-30994BD26F97}"/>
              </a:ext>
            </a:extLst>
          </p:cNvPr>
          <p:cNvSpPr>
            <a:spLocks noGrp="1"/>
          </p:cNvSpPr>
          <p:nvPr>
            <p:ph type="title"/>
          </p:nvPr>
        </p:nvSpPr>
        <p:spPr>
          <a:xfrm>
            <a:off x="8153399" y="640081"/>
            <a:ext cx="3395133" cy="5574452"/>
          </a:xfrm>
        </p:spPr>
        <p:txBody>
          <a:bodyPr vert="horz" lIns="91440" tIns="45720" rIns="91440" bIns="45720" rtlCol="0">
            <a:normAutofit/>
          </a:bodyPr>
          <a:lstStyle/>
          <a:p>
            <a:r>
              <a:rPr lang="en-US" sz="2400" b="1">
                <a:solidFill>
                  <a:srgbClr val="FFFFFF"/>
                </a:solidFill>
                <a:latin typeface="Cambria Math" panose="02040503050406030204" pitchFamily="18" charset="0"/>
                <a:ea typeface="Cambria Math" panose="02040503050406030204" pitchFamily="18" charset="0"/>
              </a:rPr>
              <a:t>GRUPO</a:t>
            </a:r>
            <a:br>
              <a:rPr lang="en-US" sz="2400" b="1">
                <a:solidFill>
                  <a:srgbClr val="FFFFFF"/>
                </a:solidFill>
                <a:latin typeface="Cambria Math" panose="02040503050406030204" pitchFamily="18" charset="0"/>
                <a:ea typeface="Cambria Math" panose="02040503050406030204" pitchFamily="18" charset="0"/>
              </a:rPr>
            </a:br>
            <a:br>
              <a:rPr lang="en-US" sz="2400" b="1">
                <a:solidFill>
                  <a:srgbClr val="FFFFFF"/>
                </a:solidFill>
                <a:latin typeface="Cambria Math" panose="02040503050406030204" pitchFamily="18" charset="0"/>
                <a:ea typeface="Cambria Math" panose="02040503050406030204" pitchFamily="18" charset="0"/>
              </a:rPr>
            </a:br>
            <a:r>
              <a:rPr lang="es-MX" sz="2400" b="1">
                <a:solidFill>
                  <a:srgbClr val="FFFFFF"/>
                </a:solidFill>
                <a:latin typeface="Cambria Math" panose="02040503050406030204" pitchFamily="18" charset="0"/>
                <a:ea typeface="Cambria Math" panose="02040503050406030204" pitchFamily="18" charset="0"/>
              </a:rPr>
              <a:t>Etimológicamente proviene del italiano groppo o gruppo</a:t>
            </a:r>
            <a:br>
              <a:rPr lang="es-MX" sz="2400" b="1">
                <a:solidFill>
                  <a:srgbClr val="FFFFFF"/>
                </a:solidFill>
                <a:latin typeface="Cambria Math" panose="02040503050406030204" pitchFamily="18" charset="0"/>
                <a:ea typeface="Cambria Math" panose="02040503050406030204" pitchFamily="18" charset="0"/>
              </a:rPr>
            </a:br>
            <a:br>
              <a:rPr lang="es-MX" sz="2400" b="1">
                <a:solidFill>
                  <a:srgbClr val="FFFFFF"/>
                </a:solidFill>
                <a:latin typeface="Cambria Math" panose="02040503050406030204" pitchFamily="18" charset="0"/>
                <a:ea typeface="Cambria Math" panose="02040503050406030204" pitchFamily="18" charset="0"/>
              </a:rPr>
            </a:br>
            <a:r>
              <a:rPr lang="es-MX" sz="2400">
                <a:solidFill>
                  <a:srgbClr val="FFFFFF"/>
                </a:solidFill>
                <a:latin typeface="Cambria Math" panose="02040503050406030204" pitchFamily="18" charset="0"/>
                <a:ea typeface="Cambria Math" panose="02040503050406030204" pitchFamily="18" charset="0"/>
              </a:rPr>
              <a:t>El significado inicialmente era “nudo” o “circulo”</a:t>
            </a:r>
            <a:br>
              <a:rPr lang="es-MX" sz="2400">
                <a:solidFill>
                  <a:srgbClr val="FFFFFF"/>
                </a:solidFill>
                <a:latin typeface="Cambria Math" panose="02040503050406030204" pitchFamily="18" charset="0"/>
                <a:ea typeface="Cambria Math" panose="02040503050406030204" pitchFamily="18" charset="0"/>
              </a:rPr>
            </a:br>
            <a:br>
              <a:rPr lang="es-MX" sz="2400">
                <a:solidFill>
                  <a:srgbClr val="FFFFFF"/>
                </a:solidFill>
                <a:latin typeface="Cambria Math" panose="02040503050406030204" pitchFamily="18" charset="0"/>
                <a:ea typeface="Cambria Math" panose="02040503050406030204" pitchFamily="18" charset="0"/>
              </a:rPr>
            </a:br>
            <a:r>
              <a:rPr lang="es-MX" sz="2400">
                <a:solidFill>
                  <a:srgbClr val="FFFFFF"/>
                </a:solidFill>
                <a:latin typeface="Cambria Math" panose="02040503050406030204" pitchFamily="18" charset="0"/>
                <a:ea typeface="Cambria Math" panose="02040503050406030204" pitchFamily="18" charset="0"/>
              </a:rPr>
              <a:t>El significad o actualmente es </a:t>
            </a:r>
            <a:r>
              <a:rPr lang="es-MX" sz="2400" b="1">
                <a:solidFill>
                  <a:srgbClr val="FFFFFF"/>
                </a:solidFill>
                <a:latin typeface="Cambria Math" panose="02040503050406030204" pitchFamily="18" charset="0"/>
                <a:ea typeface="Cambria Math" panose="02040503050406030204" pitchFamily="18" charset="0"/>
              </a:rPr>
              <a:t>REUNIÓN  o  CONJUNTO</a:t>
            </a:r>
            <a:br>
              <a:rPr lang="es-MX" sz="2400" b="1">
                <a:solidFill>
                  <a:srgbClr val="FFFFFF"/>
                </a:solidFill>
              </a:rPr>
            </a:br>
            <a:br>
              <a:rPr lang="es-MX" sz="2400" b="1">
                <a:solidFill>
                  <a:srgbClr val="FFFFFF"/>
                </a:solidFill>
              </a:rPr>
            </a:br>
            <a:endParaRPr lang="es-MX" sz="2400" b="1">
              <a:solidFill>
                <a:srgbClr val="FFFFFF"/>
              </a:solidFill>
            </a:endParaRPr>
          </a:p>
        </p:txBody>
      </p:sp>
    </p:spTree>
    <p:extLst>
      <p:ext uri="{BB962C8B-B14F-4D97-AF65-F5344CB8AC3E}">
        <p14:creationId xmlns:p14="http://schemas.microsoft.com/office/powerpoint/2010/main" val="139973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96502E5C-A704-BEB1-3635-D109054C30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455918"/>
            <a:ext cx="12191980" cy="6856718"/>
          </a:xfrm>
          <a:prstGeom prst="rect">
            <a:avLst/>
          </a:prstGeom>
          <a:solidFill>
            <a:schemeClr val="tx1"/>
          </a:solidFill>
        </p:spPr>
      </p:pic>
      <p:sp>
        <p:nvSpPr>
          <p:cNvPr id="7" name="CuadroTexto 6">
            <a:extLst>
              <a:ext uri="{FF2B5EF4-FFF2-40B4-BE49-F238E27FC236}">
                <a16:creationId xmlns:a16="http://schemas.microsoft.com/office/drawing/2014/main" id="{02EF2076-F81F-7C22-F6A5-5AC181FDF34E}"/>
              </a:ext>
            </a:extLst>
          </p:cNvPr>
          <p:cNvSpPr txBox="1"/>
          <p:nvPr/>
        </p:nvSpPr>
        <p:spPr>
          <a:xfrm>
            <a:off x="467360" y="1910080"/>
            <a:ext cx="11257280" cy="1938992"/>
          </a:xfrm>
          <a:prstGeom prst="rect">
            <a:avLst/>
          </a:prstGeom>
          <a:noFill/>
        </p:spPr>
        <p:txBody>
          <a:bodyPr wrap="square" rtlCol="0">
            <a:spAutoFit/>
          </a:bodyPr>
          <a:lstStyle/>
          <a:p>
            <a:r>
              <a:rPr lang="es-MX" sz="2400" dirty="0">
                <a:latin typeface="Cambria Math" panose="02040503050406030204" pitchFamily="18" charset="0"/>
                <a:ea typeface="Cambria Math" panose="02040503050406030204" pitchFamily="18" charset="0"/>
              </a:rPr>
              <a:t>Cada persona adquiere sus aprendizajes básicos y sociales en un grupo, los cuales pueden ser flexibles: como un grupo de amigos, o rígidos: como un grupo de trabajo</a:t>
            </a:r>
            <a:r>
              <a:rPr lang="es-MX" sz="2400" b="1" dirty="0">
                <a:latin typeface="Cambria Math" panose="02040503050406030204" pitchFamily="18" charset="0"/>
                <a:ea typeface="Cambria Math" panose="02040503050406030204" pitchFamily="18" charset="0"/>
              </a:rPr>
              <a:t>.</a:t>
            </a:r>
          </a:p>
          <a:p>
            <a:endParaRPr lang="es-MX" sz="2400" b="1" dirty="0">
              <a:latin typeface="Cambria Math" panose="02040503050406030204" pitchFamily="18" charset="0"/>
              <a:ea typeface="Cambria Math" panose="02040503050406030204" pitchFamily="18" charset="0"/>
            </a:endParaRPr>
          </a:p>
          <a:p>
            <a:r>
              <a:rPr lang="es-MX" sz="2400" b="1" dirty="0">
                <a:latin typeface="Cambria Math" panose="02040503050406030204" pitchFamily="18" charset="0"/>
                <a:ea typeface="Cambria Math" panose="02040503050406030204" pitchFamily="18" charset="0"/>
              </a:rPr>
              <a:t>Grupo: es el conjunto de por los menos dos individuos que interactúan entre sí y comparten objetivos en común</a:t>
            </a:r>
            <a:r>
              <a:rPr lang="es-MX" b="1" dirty="0">
                <a:latin typeface="Cambria Math" panose="02040503050406030204" pitchFamily="18" charset="0"/>
                <a:ea typeface="Cambria Math" panose="02040503050406030204" pitchFamily="18" charset="0"/>
              </a:rPr>
              <a:t>.</a:t>
            </a:r>
          </a:p>
        </p:txBody>
      </p:sp>
      <p:pic>
        <p:nvPicPr>
          <p:cNvPr id="3074" name="Picture 2" descr="Gráficos vectoriales gratis de Gente">
            <a:extLst>
              <a:ext uri="{FF2B5EF4-FFF2-40B4-BE49-F238E27FC236}">
                <a16:creationId xmlns:a16="http://schemas.microsoft.com/office/drawing/2014/main" id="{3E541CDE-78CF-3FEC-CC95-2C0ECE5C7E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068320"/>
            <a:ext cx="9144000" cy="4105612"/>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77C56189-B21F-111B-227D-95C90812E2AA}"/>
              </a:ext>
            </a:extLst>
          </p:cNvPr>
          <p:cNvPicPr>
            <a:picLocks noChangeAspect="1"/>
          </p:cNvPicPr>
          <p:nvPr/>
        </p:nvPicPr>
        <p:blipFill>
          <a:blip r:embed="rId4"/>
          <a:stretch>
            <a:fillRect/>
          </a:stretch>
        </p:blipFill>
        <p:spPr>
          <a:xfrm>
            <a:off x="4988559" y="5759152"/>
            <a:ext cx="2214881" cy="1097566"/>
          </a:xfrm>
          <a:prstGeom prst="rect">
            <a:avLst/>
          </a:prstGeom>
        </p:spPr>
      </p:pic>
    </p:spTree>
    <p:extLst>
      <p:ext uri="{BB962C8B-B14F-4D97-AF65-F5344CB8AC3E}">
        <p14:creationId xmlns:p14="http://schemas.microsoft.com/office/powerpoint/2010/main" val="3093549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Marco verde fresco - ilustración de arte vectorial">
            <a:extLst>
              <a:ext uri="{FF2B5EF4-FFF2-40B4-BE49-F238E27FC236}">
                <a16:creationId xmlns:a16="http://schemas.microsoft.com/office/drawing/2014/main" id="{7F16A452-4807-4FAD-D199-937F3ED21F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261437"/>
            <a:ext cx="11576450" cy="6335126"/>
          </a:xfrm>
          <a:prstGeom prst="rect">
            <a:avLst/>
          </a:prstGeom>
          <a:solidFill>
            <a:schemeClr val="tx1"/>
          </a:solidFill>
        </p:spPr>
      </p:pic>
      <p:sp>
        <p:nvSpPr>
          <p:cNvPr id="7" name="CuadroTexto 6">
            <a:extLst>
              <a:ext uri="{FF2B5EF4-FFF2-40B4-BE49-F238E27FC236}">
                <a16:creationId xmlns:a16="http://schemas.microsoft.com/office/drawing/2014/main" id="{29AB6957-6AC6-5B25-AF89-C08F55E9C0F5}"/>
              </a:ext>
            </a:extLst>
          </p:cNvPr>
          <p:cNvSpPr txBox="1"/>
          <p:nvPr/>
        </p:nvSpPr>
        <p:spPr>
          <a:xfrm>
            <a:off x="1330960" y="2661920"/>
            <a:ext cx="9743440" cy="1870448"/>
          </a:xfrm>
          <a:prstGeom prst="rect">
            <a:avLst/>
          </a:prstGeom>
          <a:noFill/>
        </p:spPr>
        <p:txBody>
          <a:bodyPr wrap="square" rtlCol="0">
            <a:spAutoFit/>
          </a:bodyPr>
          <a:lstStyle/>
          <a:p>
            <a:pPr algn="ctr"/>
            <a:r>
              <a:rPr lang="es-MX" sz="2400" b="1" dirty="0">
                <a:latin typeface="Cambria Math" panose="02040503050406030204" pitchFamily="18" charset="0"/>
                <a:ea typeface="Cambria Math" panose="02040503050406030204" pitchFamily="18" charset="0"/>
              </a:rPr>
              <a:t>FORMACIÓN DE GRUPOS</a:t>
            </a:r>
          </a:p>
          <a:p>
            <a:pPr algn="ctr"/>
            <a:endParaRPr lang="es-MX" sz="2400" b="1" dirty="0">
              <a:latin typeface="Cambria Math" panose="02040503050406030204" pitchFamily="18" charset="0"/>
              <a:ea typeface="Cambria Math" panose="02040503050406030204" pitchFamily="18" charset="0"/>
            </a:endParaRPr>
          </a:p>
          <a:p>
            <a:pPr algn="ctr">
              <a:lnSpc>
                <a:spcPct val="150000"/>
              </a:lnSpc>
            </a:pP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Esta estrechamente ligado al propio desarrollo de la humanidad ya que aumentan sus posibilidades de supervivencia.</a:t>
            </a:r>
          </a:p>
        </p:txBody>
      </p:sp>
      <p:pic>
        <p:nvPicPr>
          <p:cNvPr id="3" name="Imagen 2">
            <a:extLst>
              <a:ext uri="{FF2B5EF4-FFF2-40B4-BE49-F238E27FC236}">
                <a16:creationId xmlns:a16="http://schemas.microsoft.com/office/drawing/2014/main" id="{6F66CAB8-0486-34D6-8297-537EF1573C35}"/>
              </a:ext>
            </a:extLst>
          </p:cNvPr>
          <p:cNvPicPr>
            <a:picLocks noChangeAspect="1"/>
          </p:cNvPicPr>
          <p:nvPr/>
        </p:nvPicPr>
        <p:blipFill>
          <a:blip r:embed="rId3"/>
          <a:stretch>
            <a:fillRect/>
          </a:stretch>
        </p:blipFill>
        <p:spPr>
          <a:xfrm>
            <a:off x="4836159" y="4532368"/>
            <a:ext cx="2519681" cy="2064195"/>
          </a:xfrm>
          <a:prstGeom prst="rect">
            <a:avLst/>
          </a:prstGeom>
        </p:spPr>
      </p:pic>
    </p:spTree>
    <p:extLst>
      <p:ext uri="{BB962C8B-B14F-4D97-AF65-F5344CB8AC3E}">
        <p14:creationId xmlns:p14="http://schemas.microsoft.com/office/powerpoint/2010/main" val="190991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139517"/>
            <a:ext cx="11576450" cy="6335126"/>
          </a:xfrm>
          <a:prstGeom prst="rect">
            <a:avLst/>
          </a:prstGeom>
          <a:solidFill>
            <a:schemeClr val="tx1"/>
          </a:solidFill>
        </p:spPr>
      </p:pic>
      <p:sp>
        <p:nvSpPr>
          <p:cNvPr id="2" name="CuadroTexto 1">
            <a:extLst>
              <a:ext uri="{FF2B5EF4-FFF2-40B4-BE49-F238E27FC236}">
                <a16:creationId xmlns:a16="http://schemas.microsoft.com/office/drawing/2014/main" id="{320A0951-FE24-F5A3-F1DA-E5F5B66DB728}"/>
              </a:ext>
            </a:extLst>
          </p:cNvPr>
          <p:cNvSpPr txBox="1"/>
          <p:nvPr/>
        </p:nvSpPr>
        <p:spPr>
          <a:xfrm>
            <a:off x="426720" y="2403455"/>
            <a:ext cx="11369040" cy="4040273"/>
          </a:xfrm>
          <a:prstGeom prst="rect">
            <a:avLst/>
          </a:prstGeom>
          <a:noFill/>
        </p:spPr>
        <p:txBody>
          <a:bodyPr wrap="square" rtlCol="0">
            <a:spAutoFit/>
          </a:bodyPr>
          <a:lstStyle/>
          <a:p>
            <a:pPr algn="ctr"/>
            <a:r>
              <a:rPr lang="es-MX" sz="2400" b="1" dirty="0">
                <a:latin typeface="Cambria Math" panose="02040503050406030204" pitchFamily="18" charset="0"/>
                <a:ea typeface="Cambria Math" panose="02040503050406030204" pitchFamily="18" charset="0"/>
              </a:rPr>
              <a:t>MECANISMOS DE INTEGRACION SOCIAL</a:t>
            </a:r>
          </a:p>
          <a:p>
            <a:pPr algn="ctr"/>
            <a:r>
              <a:rPr lang="es-MX" sz="2400" b="1" dirty="0">
                <a:latin typeface="Cambria Math" panose="02040503050406030204" pitchFamily="18" charset="0"/>
                <a:ea typeface="Cambria Math" panose="02040503050406030204" pitchFamily="18" charset="0"/>
              </a:rPr>
              <a:t>(Moreland)</a:t>
            </a:r>
          </a:p>
          <a:p>
            <a:pPr algn="ctr"/>
            <a:endParaRPr lang="es-MX" sz="2400" b="1" dirty="0">
              <a:latin typeface="Cambria Math" panose="02040503050406030204" pitchFamily="18" charset="0"/>
              <a:ea typeface="Cambria Math" panose="02040503050406030204" pitchFamily="18" charset="0"/>
            </a:endParaRPr>
          </a:p>
          <a:p>
            <a:pPr marL="457200" indent="-457200">
              <a:lnSpc>
                <a:spcPct val="200000"/>
              </a:lnSpc>
              <a:buFont typeface="+mj-lt"/>
              <a:buAutoNum type="arabicPeriod"/>
            </a:pPr>
            <a:r>
              <a:rPr lang="es-MX" sz="2400" u="sng" dirty="0">
                <a:latin typeface="Cambria Math" panose="02040503050406030204" pitchFamily="18" charset="0"/>
                <a:ea typeface="Cambria Math" panose="02040503050406030204" pitchFamily="18" charset="0"/>
              </a:rPr>
              <a:t>Integración ambiental</a:t>
            </a:r>
            <a:r>
              <a:rPr lang="es-MX" sz="2400" dirty="0">
                <a:latin typeface="Cambria Math" panose="02040503050406030204" pitchFamily="18" charset="0"/>
                <a:ea typeface="Cambria Math" panose="02040503050406030204" pitchFamily="18" charset="0"/>
              </a:rPr>
              <a:t>: </a:t>
            </a:r>
            <a:r>
              <a:rPr lang="es-MX" sz="2400"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el espacio físico y social proporciona los recursos</a:t>
            </a:r>
          </a:p>
          <a:p>
            <a:pPr marL="457200" indent="-457200">
              <a:lnSpc>
                <a:spcPct val="200000"/>
              </a:lnSpc>
              <a:buFont typeface="+mj-lt"/>
              <a:buAutoNum type="arabicPeriod"/>
            </a:pPr>
            <a:r>
              <a:rPr lang="es-MX" sz="24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Integración comportamental</a:t>
            </a: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las personas son interdependientes</a:t>
            </a:r>
          </a:p>
          <a:p>
            <a:pPr marL="457200" indent="-457200">
              <a:lnSpc>
                <a:spcPct val="200000"/>
              </a:lnSpc>
              <a:buFont typeface="+mj-lt"/>
              <a:buAutoNum type="arabicPeriod"/>
            </a:pPr>
            <a:r>
              <a:rPr lang="es-MX" sz="2400" u="sng" dirty="0">
                <a:latin typeface="Cambria Math" panose="02040503050406030204" pitchFamily="18" charset="0"/>
                <a:ea typeface="Cambria Math" panose="02040503050406030204" pitchFamily="18" charset="0"/>
              </a:rPr>
              <a:t>Integración afectiva</a:t>
            </a:r>
            <a:r>
              <a:rPr lang="es-MX" sz="2400" dirty="0">
                <a:latin typeface="Cambria Math" panose="02040503050406030204" pitchFamily="18" charset="0"/>
                <a:ea typeface="Cambria Math" panose="02040503050406030204" pitchFamily="18" charset="0"/>
              </a:rPr>
              <a:t>: </a:t>
            </a:r>
            <a:r>
              <a:rPr lang="es-MX" sz="2400"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las personas desarrollan sentimientos compartidos</a:t>
            </a:r>
          </a:p>
          <a:p>
            <a:pPr marL="457200" indent="-457200">
              <a:lnSpc>
                <a:spcPct val="200000"/>
              </a:lnSpc>
              <a:buFont typeface="+mj-lt"/>
              <a:buAutoNum type="arabicPeriod"/>
            </a:pPr>
            <a:r>
              <a:rPr lang="es-MX" sz="24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Integración cognitiva</a:t>
            </a: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comparten características personales</a:t>
            </a:r>
          </a:p>
        </p:txBody>
      </p:sp>
      <p:pic>
        <p:nvPicPr>
          <p:cNvPr id="5" name="Imagen 4">
            <a:extLst>
              <a:ext uri="{FF2B5EF4-FFF2-40B4-BE49-F238E27FC236}">
                <a16:creationId xmlns:a16="http://schemas.microsoft.com/office/drawing/2014/main" id="{BC0115D7-D22B-D2E7-0162-F9F3080BAE61}"/>
              </a:ext>
            </a:extLst>
          </p:cNvPr>
          <p:cNvPicPr>
            <a:picLocks noChangeAspect="1"/>
          </p:cNvPicPr>
          <p:nvPr/>
        </p:nvPicPr>
        <p:blipFill>
          <a:blip r:embed="rId3"/>
          <a:stretch>
            <a:fillRect/>
          </a:stretch>
        </p:blipFill>
        <p:spPr>
          <a:xfrm>
            <a:off x="4716645" y="1078213"/>
            <a:ext cx="2532419" cy="1255483"/>
          </a:xfrm>
          <a:prstGeom prst="rect">
            <a:avLst/>
          </a:prstGeom>
        </p:spPr>
      </p:pic>
    </p:spTree>
    <p:extLst>
      <p:ext uri="{BB962C8B-B14F-4D97-AF65-F5344CB8AC3E}">
        <p14:creationId xmlns:p14="http://schemas.microsoft.com/office/powerpoint/2010/main" val="3201878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6338"/>
          <a:stretch/>
        </p:blipFill>
        <p:spPr bwMode="auto">
          <a:xfrm>
            <a:off x="180279" y="161490"/>
            <a:ext cx="11827082" cy="6534092"/>
          </a:xfrm>
          <a:custGeom>
            <a:avLst/>
            <a:gdLst/>
            <a:ahLst/>
            <a:cxnLst/>
            <a:rect l="l" t="t" r="r" b="b"/>
            <a:pathLst>
              <a:path w="11827082" h="6534092">
                <a:moveTo>
                  <a:pt x="6610089" y="5"/>
                </a:moveTo>
                <a:cubicBezTo>
                  <a:pt x="6763993" y="-277"/>
                  <a:pt x="6862741" y="14300"/>
                  <a:pt x="6956523" y="21390"/>
                </a:cubicBezTo>
                <a:cubicBezTo>
                  <a:pt x="7271939" y="-12207"/>
                  <a:pt x="7581352" y="149"/>
                  <a:pt x="7768349" y="21390"/>
                </a:cubicBezTo>
                <a:lnTo>
                  <a:pt x="7831642" y="23688"/>
                </a:lnTo>
                <a:lnTo>
                  <a:pt x="7886307" y="21390"/>
                </a:lnTo>
                <a:cubicBezTo>
                  <a:pt x="7951978" y="17798"/>
                  <a:pt x="8007622" y="16567"/>
                  <a:pt x="8057445" y="16600"/>
                </a:cubicBezTo>
                <a:lnTo>
                  <a:pt x="8096254" y="17396"/>
                </a:lnTo>
                <a:lnTo>
                  <a:pt x="8199591" y="12947"/>
                </a:lnTo>
                <a:cubicBezTo>
                  <a:pt x="8247971" y="12558"/>
                  <a:pt x="8296272" y="14617"/>
                  <a:pt x="8344260" y="21390"/>
                </a:cubicBezTo>
                <a:lnTo>
                  <a:pt x="8355505" y="22738"/>
                </a:lnTo>
                <a:lnTo>
                  <a:pt x="8462217" y="21390"/>
                </a:lnTo>
                <a:cubicBezTo>
                  <a:pt x="8567700" y="16869"/>
                  <a:pt x="8666620" y="17239"/>
                  <a:pt x="8761697" y="18554"/>
                </a:cubicBezTo>
                <a:lnTo>
                  <a:pt x="8808871" y="19038"/>
                </a:lnTo>
                <a:lnTo>
                  <a:pt x="8941246" y="13930"/>
                </a:lnTo>
                <a:cubicBezTo>
                  <a:pt x="9040199" y="10800"/>
                  <a:pt x="9149474" y="10157"/>
                  <a:pt x="9260166" y="21390"/>
                </a:cubicBezTo>
                <a:lnTo>
                  <a:pt x="9339613" y="26448"/>
                </a:lnTo>
                <a:lnTo>
                  <a:pt x="9432845" y="28493"/>
                </a:lnTo>
                <a:cubicBezTo>
                  <a:pt x="9587011" y="31230"/>
                  <a:pt x="9744909" y="31599"/>
                  <a:pt x="9849954" y="21390"/>
                </a:cubicBezTo>
                <a:cubicBezTo>
                  <a:pt x="10060044" y="972"/>
                  <a:pt x="10204432" y="2657"/>
                  <a:pt x="10425865" y="21390"/>
                </a:cubicBezTo>
                <a:lnTo>
                  <a:pt x="10477895" y="25158"/>
                </a:lnTo>
                <a:lnTo>
                  <a:pt x="10566351" y="27751"/>
                </a:lnTo>
                <a:cubicBezTo>
                  <a:pt x="10727031" y="32755"/>
                  <a:pt x="10877889" y="35639"/>
                  <a:pt x="11001775" y="21390"/>
                </a:cubicBezTo>
                <a:cubicBezTo>
                  <a:pt x="11249546" y="-7108"/>
                  <a:pt x="11434553" y="12510"/>
                  <a:pt x="11813601" y="21390"/>
                </a:cubicBezTo>
                <a:cubicBezTo>
                  <a:pt x="11817928" y="208271"/>
                  <a:pt x="11818867" y="336567"/>
                  <a:pt x="11813601" y="475847"/>
                </a:cubicBezTo>
                <a:cubicBezTo>
                  <a:pt x="11808335" y="615127"/>
                  <a:pt x="11845853" y="1008651"/>
                  <a:pt x="11813601" y="1254916"/>
                </a:cubicBezTo>
                <a:cubicBezTo>
                  <a:pt x="11809570" y="1285699"/>
                  <a:pt x="11806768" y="1314174"/>
                  <a:pt x="11804923" y="1340777"/>
                </a:cubicBezTo>
                <a:lnTo>
                  <a:pt x="11803652" y="1373115"/>
                </a:lnTo>
                <a:lnTo>
                  <a:pt x="11804560" y="1395572"/>
                </a:lnTo>
                <a:cubicBezTo>
                  <a:pt x="11806656" y="1431340"/>
                  <a:pt x="11809600" y="1470662"/>
                  <a:pt x="11813601" y="1514605"/>
                </a:cubicBezTo>
                <a:cubicBezTo>
                  <a:pt x="11829606" y="1690380"/>
                  <a:pt x="11822955" y="1813845"/>
                  <a:pt x="11815628" y="1920902"/>
                </a:cubicBezTo>
                <a:lnTo>
                  <a:pt x="11811346" y="1995660"/>
                </a:lnTo>
                <a:lnTo>
                  <a:pt x="11813868" y="2104640"/>
                </a:lnTo>
                <a:lnTo>
                  <a:pt x="11817197" y="2264365"/>
                </a:lnTo>
                <a:lnTo>
                  <a:pt x="11821465" y="2306631"/>
                </a:lnTo>
                <a:cubicBezTo>
                  <a:pt x="11835170" y="2477814"/>
                  <a:pt x="11818400" y="2578773"/>
                  <a:pt x="11813601" y="2683208"/>
                </a:cubicBezTo>
                <a:cubicBezTo>
                  <a:pt x="11809487" y="2772725"/>
                  <a:pt x="11816027" y="2930030"/>
                  <a:pt x="11816192" y="3070653"/>
                </a:cubicBezTo>
                <a:lnTo>
                  <a:pt x="11813610" y="3202145"/>
                </a:lnTo>
                <a:lnTo>
                  <a:pt x="11813601" y="3267510"/>
                </a:lnTo>
                <a:cubicBezTo>
                  <a:pt x="11811419" y="3587194"/>
                  <a:pt x="11813535" y="3497122"/>
                  <a:pt x="11813601" y="3721967"/>
                </a:cubicBezTo>
                <a:cubicBezTo>
                  <a:pt x="11813617" y="3778178"/>
                  <a:pt x="11814293" y="3835214"/>
                  <a:pt x="11815131" y="3894088"/>
                </a:cubicBezTo>
                <a:lnTo>
                  <a:pt x="11816203" y="3972593"/>
                </a:lnTo>
                <a:lnTo>
                  <a:pt x="11816265" y="3973919"/>
                </a:lnTo>
                <a:cubicBezTo>
                  <a:pt x="11819902" y="4062998"/>
                  <a:pt x="11819694" y="4122248"/>
                  <a:pt x="11818174" y="4171327"/>
                </a:cubicBezTo>
                <a:lnTo>
                  <a:pt x="11817878" y="4178488"/>
                </a:lnTo>
                <a:lnTo>
                  <a:pt x="11818118" y="4277530"/>
                </a:lnTo>
                <a:cubicBezTo>
                  <a:pt x="11817612" y="4347824"/>
                  <a:pt x="11816272" y="4421987"/>
                  <a:pt x="11813601" y="4501036"/>
                </a:cubicBezTo>
                <a:cubicBezTo>
                  <a:pt x="11824398" y="4779554"/>
                  <a:pt x="11834923" y="4895505"/>
                  <a:pt x="11813601" y="5020415"/>
                </a:cubicBezTo>
                <a:cubicBezTo>
                  <a:pt x="11808270" y="5051643"/>
                  <a:pt x="11804885" y="5094410"/>
                  <a:pt x="11802984" y="5145366"/>
                </a:cubicBezTo>
                <a:lnTo>
                  <a:pt x="11802805" y="5153576"/>
                </a:lnTo>
                <a:lnTo>
                  <a:pt x="11813601" y="5280104"/>
                </a:lnTo>
                <a:cubicBezTo>
                  <a:pt x="11848339" y="5545832"/>
                  <a:pt x="11803810" y="5568088"/>
                  <a:pt x="11813601" y="5734561"/>
                </a:cubicBezTo>
                <a:cubicBezTo>
                  <a:pt x="11814825" y="5755370"/>
                  <a:pt x="11815354" y="5777180"/>
                  <a:pt x="11815391" y="5800160"/>
                </a:cubicBezTo>
                <a:lnTo>
                  <a:pt x="11814403" y="5861994"/>
                </a:lnTo>
                <a:lnTo>
                  <a:pt x="11814897" y="5940552"/>
                </a:lnTo>
                <a:cubicBezTo>
                  <a:pt x="11813455" y="6007961"/>
                  <a:pt x="11810716" y="6074118"/>
                  <a:pt x="11808410" y="6139030"/>
                </a:cubicBezTo>
                <a:lnTo>
                  <a:pt x="11805249" y="6294204"/>
                </a:lnTo>
                <a:lnTo>
                  <a:pt x="11806853" y="6377232"/>
                </a:lnTo>
                <a:lnTo>
                  <a:pt x="11813601" y="6513630"/>
                </a:lnTo>
                <a:cubicBezTo>
                  <a:pt x="11755932" y="6520071"/>
                  <a:pt x="11702085" y="6522123"/>
                  <a:pt x="11651008" y="6521869"/>
                </a:cubicBezTo>
                <a:lnTo>
                  <a:pt x="11606878" y="6520178"/>
                </a:lnTo>
                <a:lnTo>
                  <a:pt x="11480359" y="6526470"/>
                </a:lnTo>
                <a:cubicBezTo>
                  <a:pt x="11411497" y="6529079"/>
                  <a:pt x="11340067" y="6529281"/>
                  <a:pt x="11235913" y="6522672"/>
                </a:cubicBezTo>
                <a:lnTo>
                  <a:pt x="11167376" y="6517338"/>
                </a:lnTo>
                <a:lnTo>
                  <a:pt x="11118099" y="6519937"/>
                </a:lnTo>
                <a:cubicBezTo>
                  <a:pt x="11008080" y="6519923"/>
                  <a:pt x="10918905" y="6505169"/>
                  <a:pt x="10779737" y="6513630"/>
                </a:cubicBezTo>
                <a:lnTo>
                  <a:pt x="10756340" y="6513513"/>
                </a:lnTo>
                <a:lnTo>
                  <a:pt x="10748952" y="6514346"/>
                </a:lnTo>
                <a:cubicBezTo>
                  <a:pt x="10725838" y="6516206"/>
                  <a:pt x="10699773" y="6516641"/>
                  <a:pt x="10661780" y="6513630"/>
                </a:cubicBezTo>
                <a:lnTo>
                  <a:pt x="10643067" y="6512943"/>
                </a:lnTo>
                <a:lnTo>
                  <a:pt x="10627638" y="6512866"/>
                </a:lnTo>
                <a:lnTo>
                  <a:pt x="10598539" y="6511309"/>
                </a:lnTo>
                <a:lnTo>
                  <a:pt x="10590670" y="6511020"/>
                </a:lnTo>
                <a:cubicBezTo>
                  <a:pt x="10422654" y="6509230"/>
                  <a:pt x="10114537" y="6525711"/>
                  <a:pt x="9930443" y="6519069"/>
                </a:cubicBezTo>
                <a:lnTo>
                  <a:pt x="9908887" y="6517613"/>
                </a:lnTo>
                <a:lnTo>
                  <a:pt x="9697150" y="6531900"/>
                </a:lnTo>
                <a:cubicBezTo>
                  <a:pt x="9438634" y="6540253"/>
                  <a:pt x="9217380" y="6522684"/>
                  <a:pt x="9038128" y="6513630"/>
                </a:cubicBezTo>
                <a:lnTo>
                  <a:pt x="8901719" y="6509665"/>
                </a:lnTo>
                <a:lnTo>
                  <a:pt x="8766922" y="6512046"/>
                </a:lnTo>
                <a:cubicBezTo>
                  <a:pt x="8694433" y="6513288"/>
                  <a:pt x="8629372" y="6514112"/>
                  <a:pt x="8580175" y="6513630"/>
                </a:cubicBezTo>
                <a:lnTo>
                  <a:pt x="8571277" y="6513524"/>
                </a:lnTo>
                <a:lnTo>
                  <a:pt x="8462217" y="6513630"/>
                </a:lnTo>
                <a:cubicBezTo>
                  <a:pt x="8225188" y="6509968"/>
                  <a:pt x="7780127" y="6525503"/>
                  <a:pt x="7532434" y="6513630"/>
                </a:cubicBezTo>
                <a:lnTo>
                  <a:pt x="7448622" y="6511320"/>
                </a:lnTo>
                <a:lnTo>
                  <a:pt x="7428354" y="6513630"/>
                </a:lnTo>
                <a:cubicBezTo>
                  <a:pt x="7293248" y="6538560"/>
                  <a:pt x="7186080" y="6533261"/>
                  <a:pt x="7078782" y="6523679"/>
                </a:cubicBezTo>
                <a:lnTo>
                  <a:pt x="6973169" y="6513887"/>
                </a:lnTo>
                <a:lnTo>
                  <a:pt x="6954249" y="6514033"/>
                </a:lnTo>
                <a:cubicBezTo>
                  <a:pt x="6918701" y="6514123"/>
                  <a:pt x="6880374" y="6514018"/>
                  <a:pt x="6838566" y="6513630"/>
                </a:cubicBezTo>
                <a:lnTo>
                  <a:pt x="6790865" y="6514652"/>
                </a:lnTo>
                <a:lnTo>
                  <a:pt x="6717520" y="6518204"/>
                </a:lnTo>
                <a:lnTo>
                  <a:pt x="6690736" y="6516798"/>
                </a:lnTo>
                <a:lnTo>
                  <a:pt x="6604647" y="6518643"/>
                </a:lnTo>
                <a:cubicBezTo>
                  <a:pt x="6383546" y="6528740"/>
                  <a:pt x="6188571" y="6547337"/>
                  <a:pt x="5908782" y="6513630"/>
                </a:cubicBezTo>
                <a:lnTo>
                  <a:pt x="5827432" y="6506155"/>
                </a:lnTo>
                <a:lnTo>
                  <a:pt x="5818169" y="6505897"/>
                </a:lnTo>
                <a:cubicBezTo>
                  <a:pt x="5656134" y="6501940"/>
                  <a:pt x="5476891" y="6500561"/>
                  <a:pt x="5360626" y="6513630"/>
                </a:cubicBezTo>
                <a:cubicBezTo>
                  <a:pt x="5244362" y="6526700"/>
                  <a:pt x="5155294" y="6523407"/>
                  <a:pt x="5082581" y="6518492"/>
                </a:cubicBezTo>
                <a:lnTo>
                  <a:pt x="5011539" y="6513612"/>
                </a:lnTo>
                <a:lnTo>
                  <a:pt x="4978999" y="6513630"/>
                </a:lnTo>
                <a:lnTo>
                  <a:pt x="4947560" y="6512597"/>
                </a:lnTo>
                <a:lnTo>
                  <a:pt x="4902673" y="6513630"/>
                </a:lnTo>
                <a:cubicBezTo>
                  <a:pt x="4851834" y="6520217"/>
                  <a:pt x="4795188" y="6523001"/>
                  <a:pt x="4737076" y="6522747"/>
                </a:cubicBezTo>
                <a:lnTo>
                  <a:pt x="4649328" y="6518160"/>
                </a:lnTo>
                <a:lnTo>
                  <a:pt x="4624935" y="6519597"/>
                </a:lnTo>
                <a:cubicBezTo>
                  <a:pt x="4598495" y="6519851"/>
                  <a:pt x="4566987" y="6518389"/>
                  <a:pt x="4521046" y="6513630"/>
                </a:cubicBezTo>
                <a:lnTo>
                  <a:pt x="4456833" y="6510131"/>
                </a:lnTo>
                <a:lnTo>
                  <a:pt x="4343538" y="6512337"/>
                </a:lnTo>
                <a:cubicBezTo>
                  <a:pt x="4260681" y="6514690"/>
                  <a:pt x="4174545" y="6517475"/>
                  <a:pt x="4104725" y="6513630"/>
                </a:cubicBezTo>
                <a:cubicBezTo>
                  <a:pt x="3965085" y="6505941"/>
                  <a:pt x="3802107" y="6535988"/>
                  <a:pt x="3528815" y="6513630"/>
                </a:cubicBezTo>
                <a:lnTo>
                  <a:pt x="3407613" y="6504978"/>
                </a:lnTo>
                <a:lnTo>
                  <a:pt x="3251268" y="6513630"/>
                </a:lnTo>
                <a:cubicBezTo>
                  <a:pt x="3103602" y="6529652"/>
                  <a:pt x="3004932" y="6519904"/>
                  <a:pt x="2867035" y="6513929"/>
                </a:cubicBezTo>
                <a:lnTo>
                  <a:pt x="2840124" y="6513045"/>
                </a:lnTo>
                <a:lnTo>
                  <a:pt x="2834946" y="6513630"/>
                </a:lnTo>
                <a:cubicBezTo>
                  <a:pt x="2691933" y="6538293"/>
                  <a:pt x="2614008" y="6529004"/>
                  <a:pt x="2502859" y="6520536"/>
                </a:cubicBezTo>
                <a:lnTo>
                  <a:pt x="2442001" y="6517197"/>
                </a:lnTo>
                <a:lnTo>
                  <a:pt x="2438245" y="6517313"/>
                </a:lnTo>
                <a:cubicBezTo>
                  <a:pt x="2401807" y="6517985"/>
                  <a:pt x="2368299" y="6518156"/>
                  <a:pt x="2336678" y="6517988"/>
                </a:cubicBezTo>
                <a:lnTo>
                  <a:pt x="2185932" y="6514754"/>
                </a:lnTo>
                <a:lnTo>
                  <a:pt x="1960620" y="6520062"/>
                </a:lnTo>
                <a:cubicBezTo>
                  <a:pt x="1876521" y="6521810"/>
                  <a:pt x="1788378" y="6523022"/>
                  <a:pt x="1701155" y="6522387"/>
                </a:cubicBezTo>
                <a:lnTo>
                  <a:pt x="1589271" y="6518529"/>
                </a:lnTo>
                <a:lnTo>
                  <a:pt x="1539168" y="6519829"/>
                </a:lnTo>
                <a:cubicBezTo>
                  <a:pt x="1395291" y="6522782"/>
                  <a:pt x="1407110" y="6517174"/>
                  <a:pt x="1287620" y="6513630"/>
                </a:cubicBezTo>
                <a:cubicBezTo>
                  <a:pt x="1168131" y="6510087"/>
                  <a:pt x="1041230" y="6513238"/>
                  <a:pt x="932033" y="6514000"/>
                </a:cubicBezTo>
                <a:lnTo>
                  <a:pt x="918750" y="6513952"/>
                </a:lnTo>
                <a:lnTo>
                  <a:pt x="858917" y="6514806"/>
                </a:lnTo>
                <a:cubicBezTo>
                  <a:pt x="826932" y="6514879"/>
                  <a:pt x="792070" y="6514545"/>
                  <a:pt x="753341" y="6513630"/>
                </a:cubicBezTo>
                <a:cubicBezTo>
                  <a:pt x="443511" y="6506311"/>
                  <a:pt x="354936" y="6524642"/>
                  <a:pt x="17841" y="6513630"/>
                </a:cubicBezTo>
                <a:cubicBezTo>
                  <a:pt x="-956" y="6342673"/>
                  <a:pt x="-10467" y="6012653"/>
                  <a:pt x="17841" y="5799484"/>
                </a:cubicBezTo>
                <a:lnTo>
                  <a:pt x="19845" y="5756408"/>
                </a:lnTo>
                <a:lnTo>
                  <a:pt x="17841" y="5734561"/>
                </a:lnTo>
                <a:cubicBezTo>
                  <a:pt x="13149" y="5695472"/>
                  <a:pt x="12578" y="5648752"/>
                  <a:pt x="13918" y="5598323"/>
                </a:cubicBezTo>
                <a:lnTo>
                  <a:pt x="18180" y="5508699"/>
                </a:lnTo>
                <a:lnTo>
                  <a:pt x="16493" y="5477760"/>
                </a:lnTo>
                <a:cubicBezTo>
                  <a:pt x="8966" y="5369709"/>
                  <a:pt x="1889" y="5260695"/>
                  <a:pt x="17841" y="5150260"/>
                </a:cubicBezTo>
                <a:cubicBezTo>
                  <a:pt x="-3463" y="5038150"/>
                  <a:pt x="-2139" y="4857473"/>
                  <a:pt x="6850" y="4650409"/>
                </a:cubicBezTo>
                <a:lnTo>
                  <a:pt x="14633" y="4498670"/>
                </a:lnTo>
                <a:lnTo>
                  <a:pt x="14494" y="4495758"/>
                </a:lnTo>
                <a:cubicBezTo>
                  <a:pt x="12245" y="4421472"/>
                  <a:pt x="13025" y="4335511"/>
                  <a:pt x="14442" y="4243130"/>
                </a:cubicBezTo>
                <a:lnTo>
                  <a:pt x="16801" y="4091152"/>
                </a:lnTo>
                <a:lnTo>
                  <a:pt x="13537" y="4018512"/>
                </a:lnTo>
                <a:lnTo>
                  <a:pt x="17696" y="3920163"/>
                </a:lnTo>
                <a:lnTo>
                  <a:pt x="17841" y="3851812"/>
                </a:lnTo>
                <a:cubicBezTo>
                  <a:pt x="15571" y="3651484"/>
                  <a:pt x="26219" y="3546077"/>
                  <a:pt x="24551" y="3386181"/>
                </a:cubicBezTo>
                <a:lnTo>
                  <a:pt x="24397" y="3379573"/>
                </a:lnTo>
                <a:lnTo>
                  <a:pt x="22173" y="3327681"/>
                </a:lnTo>
                <a:cubicBezTo>
                  <a:pt x="20895" y="3304536"/>
                  <a:pt x="19446" y="3284181"/>
                  <a:pt x="17841" y="3267510"/>
                </a:cubicBezTo>
                <a:cubicBezTo>
                  <a:pt x="8213" y="3167488"/>
                  <a:pt x="-3113" y="2984082"/>
                  <a:pt x="3931" y="2799801"/>
                </a:cubicBezTo>
                <a:lnTo>
                  <a:pt x="4125" y="2797274"/>
                </a:lnTo>
                <a:lnTo>
                  <a:pt x="3717" y="2776150"/>
                </a:lnTo>
                <a:cubicBezTo>
                  <a:pt x="3237" y="2640023"/>
                  <a:pt x="7465" y="2516197"/>
                  <a:pt x="17841" y="2423520"/>
                </a:cubicBezTo>
                <a:cubicBezTo>
                  <a:pt x="20435" y="2400350"/>
                  <a:pt x="22069" y="2375698"/>
                  <a:pt x="22982" y="2349684"/>
                </a:cubicBezTo>
                <a:lnTo>
                  <a:pt x="23157" y="2331991"/>
                </a:lnTo>
                <a:lnTo>
                  <a:pt x="21648" y="2290240"/>
                </a:lnTo>
                <a:cubicBezTo>
                  <a:pt x="18695" y="2240502"/>
                  <a:pt x="15426" y="2193755"/>
                  <a:pt x="14054" y="2150784"/>
                </a:cubicBezTo>
                <a:lnTo>
                  <a:pt x="17291" y="2050968"/>
                </a:lnTo>
                <a:lnTo>
                  <a:pt x="12351" y="1872365"/>
                </a:lnTo>
                <a:cubicBezTo>
                  <a:pt x="11665" y="1799113"/>
                  <a:pt x="12859" y="1722821"/>
                  <a:pt x="17841" y="1644450"/>
                </a:cubicBezTo>
                <a:lnTo>
                  <a:pt x="21169" y="1569934"/>
                </a:lnTo>
                <a:lnTo>
                  <a:pt x="20488" y="1547698"/>
                </a:lnTo>
                <a:cubicBezTo>
                  <a:pt x="19568" y="1516527"/>
                  <a:pt x="18663" y="1483900"/>
                  <a:pt x="17841" y="1449683"/>
                </a:cubicBezTo>
                <a:cubicBezTo>
                  <a:pt x="11271" y="1175953"/>
                  <a:pt x="1415" y="1152151"/>
                  <a:pt x="17841" y="995226"/>
                </a:cubicBezTo>
                <a:lnTo>
                  <a:pt x="19885" y="968921"/>
                </a:lnTo>
                <a:lnTo>
                  <a:pt x="17841" y="930304"/>
                </a:lnTo>
                <a:cubicBezTo>
                  <a:pt x="7442" y="768208"/>
                  <a:pt x="7865" y="285783"/>
                  <a:pt x="17841" y="21390"/>
                </a:cubicBezTo>
                <a:cubicBezTo>
                  <a:pt x="147136" y="10433"/>
                  <a:pt x="296588" y="9602"/>
                  <a:pt x="440468" y="11925"/>
                </a:cubicBezTo>
                <a:lnTo>
                  <a:pt x="473966" y="12726"/>
                </a:lnTo>
                <a:lnTo>
                  <a:pt x="478805" y="12539"/>
                </a:lnTo>
                <a:lnTo>
                  <a:pt x="484496" y="12977"/>
                </a:lnTo>
                <a:lnTo>
                  <a:pt x="648894" y="16905"/>
                </a:lnTo>
                <a:cubicBezTo>
                  <a:pt x="714833" y="18773"/>
                  <a:pt x="776163" y="20559"/>
                  <a:pt x="829667" y="21390"/>
                </a:cubicBezTo>
                <a:lnTo>
                  <a:pt x="916694" y="22693"/>
                </a:lnTo>
                <a:lnTo>
                  <a:pt x="933747" y="21390"/>
                </a:lnTo>
                <a:cubicBezTo>
                  <a:pt x="1086511" y="12604"/>
                  <a:pt x="1591110" y="15003"/>
                  <a:pt x="1863531" y="21390"/>
                </a:cubicBezTo>
                <a:lnTo>
                  <a:pt x="1920387" y="22646"/>
                </a:lnTo>
                <a:lnTo>
                  <a:pt x="2054705" y="24358"/>
                </a:lnTo>
                <a:cubicBezTo>
                  <a:pt x="2107717" y="24456"/>
                  <a:pt x="2161143" y="23719"/>
                  <a:pt x="2217404" y="21390"/>
                </a:cubicBezTo>
                <a:cubicBezTo>
                  <a:pt x="2442445" y="12073"/>
                  <a:pt x="2732199" y="18194"/>
                  <a:pt x="2911273" y="21390"/>
                </a:cubicBezTo>
                <a:lnTo>
                  <a:pt x="3023675" y="20799"/>
                </a:lnTo>
                <a:lnTo>
                  <a:pt x="3093869" y="15816"/>
                </a:lnTo>
                <a:cubicBezTo>
                  <a:pt x="3182922" y="11551"/>
                  <a:pt x="3301373" y="10993"/>
                  <a:pt x="3429365" y="12165"/>
                </a:cubicBezTo>
                <a:lnTo>
                  <a:pt x="3575555" y="14425"/>
                </a:lnTo>
                <a:lnTo>
                  <a:pt x="3605772" y="13210"/>
                </a:lnTo>
                <a:cubicBezTo>
                  <a:pt x="3774503" y="6974"/>
                  <a:pt x="3960371" y="3465"/>
                  <a:pt x="4063093" y="21390"/>
                </a:cubicBezTo>
                <a:lnTo>
                  <a:pt x="4088792" y="24677"/>
                </a:lnTo>
                <a:lnTo>
                  <a:pt x="4129769" y="25744"/>
                </a:lnTo>
                <a:cubicBezTo>
                  <a:pt x="4269845" y="29597"/>
                  <a:pt x="4297423" y="30995"/>
                  <a:pt x="4403088" y="21390"/>
                </a:cubicBezTo>
                <a:cubicBezTo>
                  <a:pt x="4473592" y="10814"/>
                  <a:pt x="4858406" y="-6032"/>
                  <a:pt x="5096956" y="21390"/>
                </a:cubicBezTo>
                <a:lnTo>
                  <a:pt x="5251798" y="27914"/>
                </a:lnTo>
                <a:lnTo>
                  <a:pt x="5332872" y="21390"/>
                </a:lnTo>
                <a:cubicBezTo>
                  <a:pt x="5422885" y="11295"/>
                  <a:pt x="5502187" y="8863"/>
                  <a:pt x="5576462" y="10240"/>
                </a:cubicBezTo>
                <a:lnTo>
                  <a:pt x="5700011" y="17015"/>
                </a:lnTo>
                <a:lnTo>
                  <a:pt x="5761151" y="15143"/>
                </a:lnTo>
                <a:cubicBezTo>
                  <a:pt x="5846776" y="14123"/>
                  <a:pt x="5935566" y="15403"/>
                  <a:pt x="6026740" y="21390"/>
                </a:cubicBezTo>
                <a:lnTo>
                  <a:pt x="6161088" y="29209"/>
                </a:lnTo>
                <a:lnTo>
                  <a:pt x="6262655" y="21390"/>
                </a:lnTo>
                <a:cubicBezTo>
                  <a:pt x="6405549" y="5694"/>
                  <a:pt x="6517747" y="175"/>
                  <a:pt x="6610089" y="5"/>
                </a:cubicBezTo>
                <a:close/>
              </a:path>
            </a:pathLst>
          </a:custGeom>
          <a:solidFill>
            <a:schemeClr val="tx1"/>
          </a:solidFill>
        </p:spPr>
      </p:pic>
      <p:sp>
        <p:nvSpPr>
          <p:cNvPr id="2" name="CuadroTexto 1">
            <a:extLst>
              <a:ext uri="{FF2B5EF4-FFF2-40B4-BE49-F238E27FC236}">
                <a16:creationId xmlns:a16="http://schemas.microsoft.com/office/drawing/2014/main" id="{CF2C3268-FF83-A387-0BC7-ADD88976E70B}"/>
              </a:ext>
            </a:extLst>
          </p:cNvPr>
          <p:cNvSpPr txBox="1"/>
          <p:nvPr/>
        </p:nvSpPr>
        <p:spPr>
          <a:xfrm>
            <a:off x="180279" y="2671424"/>
            <a:ext cx="11612881" cy="4247317"/>
          </a:xfrm>
          <a:prstGeom prst="rect">
            <a:avLst/>
          </a:prstGeom>
          <a:noFill/>
        </p:spPr>
        <p:txBody>
          <a:bodyPr wrap="square" rtlCol="0">
            <a:spAutoFit/>
          </a:bodyPr>
          <a:lstStyle/>
          <a:p>
            <a:r>
              <a:rPr lang="es-MX" b="1" dirty="0">
                <a:latin typeface="Cambria Math" panose="02040503050406030204" pitchFamily="18" charset="0"/>
                <a:ea typeface="Cambria Math" panose="02040503050406030204" pitchFamily="18" charset="0"/>
              </a:rPr>
              <a:t>TIPOS DE GRUPOS:</a:t>
            </a: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			PRIMARIOS					GRANDES</a:t>
            </a:r>
          </a:p>
          <a:p>
            <a:endParaRPr lang="es-MX" dirty="0"/>
          </a:p>
          <a:p>
            <a:endParaRPr lang="es-MX" dirty="0"/>
          </a:p>
          <a:p>
            <a:r>
              <a:rPr lang="es-MX" b="1" dirty="0">
                <a:solidFill>
                  <a:srgbClr val="0070C0"/>
                </a:solidFill>
              </a:rPr>
              <a:t>POR SU ORIGEN</a:t>
            </a:r>
            <a:r>
              <a:rPr lang="es-MX" dirty="0"/>
              <a:t>					</a:t>
            </a:r>
            <a:r>
              <a:rPr lang="es-MX" b="1" dirty="0">
                <a:solidFill>
                  <a:srgbClr val="0070C0"/>
                </a:solidFill>
              </a:rPr>
              <a:t>POR SU TAMAÑO</a:t>
            </a:r>
          </a:p>
          <a:p>
            <a:pPr lvl="6"/>
            <a:endParaRPr lang="es-MX" dirty="0"/>
          </a:p>
          <a:p>
            <a:pPr lvl="6"/>
            <a:endParaRPr lang="es-MX" dirty="0"/>
          </a:p>
          <a:p>
            <a:pPr lvl="6"/>
            <a:r>
              <a:rPr lang="es-MX" dirty="0"/>
              <a:t>SECUNDARIOS					PEQUEÑOS</a:t>
            </a:r>
          </a:p>
          <a:p>
            <a:endParaRPr lang="es-MX" dirty="0"/>
          </a:p>
          <a:p>
            <a:endParaRPr lang="es-MX" dirty="0"/>
          </a:p>
          <a:p>
            <a:endParaRPr lang="es-MX" dirty="0"/>
          </a:p>
          <a:p>
            <a:endParaRPr lang="es-MX" dirty="0"/>
          </a:p>
        </p:txBody>
      </p:sp>
      <p:cxnSp>
        <p:nvCxnSpPr>
          <p:cNvPr id="7" name="Conector recto de flecha 6">
            <a:extLst>
              <a:ext uri="{FF2B5EF4-FFF2-40B4-BE49-F238E27FC236}">
                <a16:creationId xmlns:a16="http://schemas.microsoft.com/office/drawing/2014/main" id="{3FA86C0E-7B23-A74B-DA46-FFF31E409E9D}"/>
              </a:ext>
            </a:extLst>
          </p:cNvPr>
          <p:cNvCxnSpPr/>
          <p:nvPr/>
        </p:nvCxnSpPr>
        <p:spPr>
          <a:xfrm flipV="1">
            <a:off x="7599680" y="4033083"/>
            <a:ext cx="60960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47B486B6-B985-FF5C-ABDC-EAF44B9A61D6}"/>
              </a:ext>
            </a:extLst>
          </p:cNvPr>
          <p:cNvCxnSpPr/>
          <p:nvPr/>
        </p:nvCxnSpPr>
        <p:spPr>
          <a:xfrm>
            <a:off x="2214880" y="4926530"/>
            <a:ext cx="70104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7A7DA64F-6877-DAFB-8CB1-1173926B2BA9}"/>
              </a:ext>
            </a:extLst>
          </p:cNvPr>
          <p:cNvCxnSpPr>
            <a:cxnSpLocks/>
          </p:cNvCxnSpPr>
          <p:nvPr/>
        </p:nvCxnSpPr>
        <p:spPr>
          <a:xfrm flipV="1">
            <a:off x="2214880" y="4114800"/>
            <a:ext cx="60960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23506FD-715A-FB25-0A6C-9EEDF0AF1E6F}"/>
              </a:ext>
            </a:extLst>
          </p:cNvPr>
          <p:cNvCxnSpPr>
            <a:cxnSpLocks/>
          </p:cNvCxnSpPr>
          <p:nvPr/>
        </p:nvCxnSpPr>
        <p:spPr>
          <a:xfrm>
            <a:off x="7599680" y="4884749"/>
            <a:ext cx="70104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Imagen 4">
            <a:extLst>
              <a:ext uri="{FF2B5EF4-FFF2-40B4-BE49-F238E27FC236}">
                <a16:creationId xmlns:a16="http://schemas.microsoft.com/office/drawing/2014/main" id="{998C089E-4452-9D75-2367-A675498A9A0B}"/>
              </a:ext>
            </a:extLst>
          </p:cNvPr>
          <p:cNvPicPr>
            <a:picLocks noChangeAspect="1"/>
          </p:cNvPicPr>
          <p:nvPr/>
        </p:nvPicPr>
        <p:blipFill>
          <a:blip r:embed="rId3"/>
          <a:stretch>
            <a:fillRect/>
          </a:stretch>
        </p:blipFill>
        <p:spPr>
          <a:xfrm>
            <a:off x="4741691" y="904512"/>
            <a:ext cx="2704257" cy="1766912"/>
          </a:xfrm>
          <a:prstGeom prst="rect">
            <a:avLst/>
          </a:prstGeom>
        </p:spPr>
      </p:pic>
    </p:spTree>
    <p:extLst>
      <p:ext uri="{BB962C8B-B14F-4D97-AF65-F5344CB8AC3E}">
        <p14:creationId xmlns:p14="http://schemas.microsoft.com/office/powerpoint/2010/main" val="1810263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1143940" y="592666"/>
            <a:ext cx="9904119" cy="5571067"/>
          </a:xfrm>
          <a:prstGeom prst="rect">
            <a:avLst/>
          </a:prstGeom>
          <a:solidFill>
            <a:schemeClr val="tx1"/>
          </a:solidFill>
        </p:spPr>
      </p:pic>
      <p:sp>
        <p:nvSpPr>
          <p:cNvPr id="2" name="CuadroTexto 1">
            <a:extLst>
              <a:ext uri="{FF2B5EF4-FFF2-40B4-BE49-F238E27FC236}">
                <a16:creationId xmlns:a16="http://schemas.microsoft.com/office/drawing/2014/main" id="{8094FA15-A15B-A4FB-5E10-8EA41179E842}"/>
              </a:ext>
            </a:extLst>
          </p:cNvPr>
          <p:cNvSpPr txBox="1"/>
          <p:nvPr/>
        </p:nvSpPr>
        <p:spPr>
          <a:xfrm>
            <a:off x="2936240" y="3068320"/>
            <a:ext cx="6482080" cy="1432560"/>
          </a:xfrm>
          <a:prstGeom prst="rect">
            <a:avLst/>
          </a:prstGeom>
          <a:noFill/>
        </p:spPr>
        <p:txBody>
          <a:bodyPr wrap="square" rtlCol="0">
            <a:spAutoFit/>
          </a:bodyPr>
          <a:lstStyle/>
          <a:p>
            <a:endParaRPr lang="es-MX" dirty="0"/>
          </a:p>
        </p:txBody>
      </p:sp>
      <p:sp>
        <p:nvSpPr>
          <p:cNvPr id="7" name="CuadroTexto 6">
            <a:extLst>
              <a:ext uri="{FF2B5EF4-FFF2-40B4-BE49-F238E27FC236}">
                <a16:creationId xmlns:a16="http://schemas.microsoft.com/office/drawing/2014/main" id="{185DA618-08DD-4FBC-51D4-A63C42E1B6BD}"/>
              </a:ext>
            </a:extLst>
          </p:cNvPr>
          <p:cNvSpPr txBox="1"/>
          <p:nvPr/>
        </p:nvSpPr>
        <p:spPr>
          <a:xfrm>
            <a:off x="447040" y="2610683"/>
            <a:ext cx="11478200" cy="4247317"/>
          </a:xfrm>
          <a:prstGeom prst="rect">
            <a:avLst/>
          </a:prstGeom>
          <a:noFill/>
        </p:spPr>
        <p:txBody>
          <a:bodyPr wrap="square" rtlCol="0">
            <a:spAutoFit/>
          </a:bodyPr>
          <a:lstStyle/>
          <a:p>
            <a:r>
              <a:rPr lang="es-MX" b="1" dirty="0">
                <a:latin typeface="Cambria Math" panose="02040503050406030204" pitchFamily="18" charset="0"/>
                <a:ea typeface="Cambria Math" panose="02040503050406030204" pitchFamily="18" charset="0"/>
              </a:rPr>
              <a:t>TIPOS DE GRUPOS:</a:t>
            </a: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			TEMPORALES						FORMALES</a:t>
            </a:r>
          </a:p>
          <a:p>
            <a:endParaRPr lang="es-MX" dirty="0"/>
          </a:p>
          <a:p>
            <a:endParaRPr lang="es-MX" dirty="0"/>
          </a:p>
          <a:p>
            <a:r>
              <a:rPr lang="es-MX" dirty="0">
                <a:ln w="0"/>
                <a:solidFill>
                  <a:schemeClr val="accent1"/>
                </a:solidFill>
                <a:effectLst>
                  <a:outerShdw blurRad="38100" dist="25400" dir="5400000" algn="ctr" rotWithShape="0">
                    <a:srgbClr val="6E747A">
                      <a:alpha val="43000"/>
                    </a:srgbClr>
                  </a:outerShdw>
                </a:effectLst>
              </a:rPr>
              <a:t>POR SU TEMPORALIDAD</a:t>
            </a:r>
            <a:r>
              <a:rPr lang="es-MX" dirty="0"/>
              <a:t>					</a:t>
            </a:r>
            <a:r>
              <a:rPr lang="es-MX" dirty="0">
                <a:ln w="0"/>
                <a:solidFill>
                  <a:schemeClr val="accent1"/>
                </a:solidFill>
                <a:effectLst>
                  <a:outerShdw blurRad="38100" dist="25400" dir="5400000" algn="ctr" rotWithShape="0">
                    <a:srgbClr val="6E747A">
                      <a:alpha val="43000"/>
                    </a:srgbClr>
                  </a:outerShdw>
                </a:effectLst>
              </a:rPr>
              <a:t>POR SU FORMALIDAD</a:t>
            </a:r>
          </a:p>
          <a:p>
            <a:pPr lvl="6"/>
            <a:endParaRPr lang="es-MX" dirty="0"/>
          </a:p>
          <a:p>
            <a:pPr lvl="6"/>
            <a:endParaRPr lang="es-MX" dirty="0"/>
          </a:p>
          <a:p>
            <a:pPr lvl="6"/>
            <a:r>
              <a:rPr lang="es-MX" b="1" dirty="0"/>
              <a:t>PERMANENTES</a:t>
            </a:r>
            <a:r>
              <a:rPr lang="es-MX" dirty="0"/>
              <a:t>						</a:t>
            </a:r>
            <a:r>
              <a:rPr lang="es-MX" b="1" dirty="0"/>
              <a:t>INFORMALES</a:t>
            </a:r>
          </a:p>
          <a:p>
            <a:endParaRPr lang="es-MX" dirty="0"/>
          </a:p>
          <a:p>
            <a:endParaRPr lang="es-MX" dirty="0"/>
          </a:p>
          <a:p>
            <a:endParaRPr lang="es-MX" dirty="0"/>
          </a:p>
          <a:p>
            <a:endParaRPr lang="es-MX" dirty="0"/>
          </a:p>
        </p:txBody>
      </p:sp>
      <p:cxnSp>
        <p:nvCxnSpPr>
          <p:cNvPr id="9" name="Conector recto de flecha 8">
            <a:extLst>
              <a:ext uri="{FF2B5EF4-FFF2-40B4-BE49-F238E27FC236}">
                <a16:creationId xmlns:a16="http://schemas.microsoft.com/office/drawing/2014/main" id="{FEE69782-3962-3B0F-A595-913A1CD33C41}"/>
              </a:ext>
            </a:extLst>
          </p:cNvPr>
          <p:cNvCxnSpPr>
            <a:cxnSpLocks/>
          </p:cNvCxnSpPr>
          <p:nvPr/>
        </p:nvCxnSpPr>
        <p:spPr>
          <a:xfrm flipV="1">
            <a:off x="2865120" y="4114800"/>
            <a:ext cx="45720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40CAC0F8-FDB9-570F-A1F7-D92D052345B8}"/>
              </a:ext>
            </a:extLst>
          </p:cNvPr>
          <p:cNvCxnSpPr/>
          <p:nvPr/>
        </p:nvCxnSpPr>
        <p:spPr>
          <a:xfrm>
            <a:off x="2865120" y="4836160"/>
            <a:ext cx="58928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B21FC6B-3E34-EB82-8626-ED168DE9D745}"/>
              </a:ext>
            </a:extLst>
          </p:cNvPr>
          <p:cNvCxnSpPr>
            <a:cxnSpLocks/>
          </p:cNvCxnSpPr>
          <p:nvPr/>
        </p:nvCxnSpPr>
        <p:spPr>
          <a:xfrm flipV="1">
            <a:off x="9140630" y="4185701"/>
            <a:ext cx="45720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14CF84DA-11BD-5B20-8F95-B6C3EA291653}"/>
              </a:ext>
            </a:extLst>
          </p:cNvPr>
          <p:cNvCxnSpPr>
            <a:cxnSpLocks/>
          </p:cNvCxnSpPr>
          <p:nvPr/>
        </p:nvCxnSpPr>
        <p:spPr>
          <a:xfrm>
            <a:off x="9160925" y="4891821"/>
            <a:ext cx="514790" cy="4066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Imagen 4">
            <a:extLst>
              <a:ext uri="{FF2B5EF4-FFF2-40B4-BE49-F238E27FC236}">
                <a16:creationId xmlns:a16="http://schemas.microsoft.com/office/drawing/2014/main" id="{A5981E3B-DB02-402A-E4F5-2114BA47D596}"/>
              </a:ext>
            </a:extLst>
          </p:cNvPr>
          <p:cNvPicPr>
            <a:picLocks noChangeAspect="1"/>
          </p:cNvPicPr>
          <p:nvPr/>
        </p:nvPicPr>
        <p:blipFill>
          <a:blip r:embed="rId3"/>
          <a:stretch>
            <a:fillRect/>
          </a:stretch>
        </p:blipFill>
        <p:spPr>
          <a:xfrm>
            <a:off x="4710361" y="922339"/>
            <a:ext cx="2771275" cy="1810701"/>
          </a:xfrm>
          <a:prstGeom prst="rect">
            <a:avLst/>
          </a:prstGeom>
        </p:spPr>
      </p:pic>
    </p:spTree>
    <p:extLst>
      <p:ext uri="{BB962C8B-B14F-4D97-AF65-F5344CB8AC3E}">
        <p14:creationId xmlns:p14="http://schemas.microsoft.com/office/powerpoint/2010/main" val="198872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261437"/>
            <a:ext cx="11576450" cy="6335126"/>
          </a:xfrm>
          <a:prstGeom prst="rect">
            <a:avLst/>
          </a:prstGeom>
          <a:solidFill>
            <a:schemeClr val="tx1"/>
          </a:solidFill>
        </p:spPr>
      </p:pic>
      <p:sp>
        <p:nvSpPr>
          <p:cNvPr id="2" name="CuadroTexto 1">
            <a:extLst>
              <a:ext uri="{FF2B5EF4-FFF2-40B4-BE49-F238E27FC236}">
                <a16:creationId xmlns:a16="http://schemas.microsoft.com/office/drawing/2014/main" id="{9ABDAE4D-39BB-3738-3E5F-5CC5C6D30B0F}"/>
              </a:ext>
            </a:extLst>
          </p:cNvPr>
          <p:cNvSpPr txBox="1"/>
          <p:nvPr/>
        </p:nvSpPr>
        <p:spPr>
          <a:xfrm>
            <a:off x="3738880" y="1834539"/>
            <a:ext cx="3789680" cy="738664"/>
          </a:xfrm>
          <a:prstGeom prst="rect">
            <a:avLst/>
          </a:prstGeom>
          <a:noFill/>
        </p:spPr>
        <p:txBody>
          <a:bodyPr wrap="square" rtlCol="0">
            <a:spAutoFit/>
          </a:bodyPr>
          <a:lstStyle/>
          <a:p>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FUNCIONES DE LOS ROLES</a:t>
            </a:r>
          </a:p>
          <a:p>
            <a:endParaRPr lang="es-MX" dirty="0"/>
          </a:p>
        </p:txBody>
      </p:sp>
      <p:sp>
        <p:nvSpPr>
          <p:cNvPr id="6" name="CuadroTexto 5">
            <a:extLst>
              <a:ext uri="{FF2B5EF4-FFF2-40B4-BE49-F238E27FC236}">
                <a16:creationId xmlns:a16="http://schemas.microsoft.com/office/drawing/2014/main" id="{3A97BEAB-E39F-CF85-1570-02B491CF65A1}"/>
              </a:ext>
            </a:extLst>
          </p:cNvPr>
          <p:cNvSpPr txBox="1"/>
          <p:nvPr/>
        </p:nvSpPr>
        <p:spPr>
          <a:xfrm>
            <a:off x="711200" y="2573203"/>
            <a:ext cx="4287520" cy="378045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Constituyen una base para la comunicación entre los miembros</a:t>
            </a:r>
          </a:p>
          <a:p>
            <a:pPr marL="285750" indent="-285750">
              <a:lnSpc>
                <a:spcPct val="150000"/>
              </a:lnSpc>
              <a:buFont typeface="Arial" panose="020B0604020202020204" pitchFamily="34" charset="0"/>
              <a:buChar char="•"/>
            </a:pP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dirty="0">
                <a:latin typeface="Cambria Math" panose="02040503050406030204" pitchFamily="18" charset="0"/>
                <a:ea typeface="Cambria Math" panose="02040503050406030204" pitchFamily="18" charset="0"/>
              </a:rPr>
              <a:t>Funcionan y actúan como agencia medidora entre el individuo y el grupo</a:t>
            </a:r>
          </a:p>
          <a:p>
            <a:pPr>
              <a:lnSpc>
                <a:spcPct val="150000"/>
              </a:lnSpc>
            </a:pP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Cuando el rol se adecua a las expectativas, se asegura el buen funcionamiento</a:t>
            </a:r>
            <a:r>
              <a:rPr lang="es-MX" dirty="0">
                <a:latin typeface="Cambria Math" panose="02040503050406030204" pitchFamily="18" charset="0"/>
                <a:ea typeface="Cambria Math" panose="02040503050406030204" pitchFamily="18" charset="0"/>
              </a:rPr>
              <a:t> </a:t>
            </a:r>
          </a:p>
        </p:txBody>
      </p:sp>
      <p:sp>
        <p:nvSpPr>
          <p:cNvPr id="7" name="CuadroTexto 6">
            <a:extLst>
              <a:ext uri="{FF2B5EF4-FFF2-40B4-BE49-F238E27FC236}">
                <a16:creationId xmlns:a16="http://schemas.microsoft.com/office/drawing/2014/main" id="{02F44693-061A-4C8F-DB81-5793B2BF7939}"/>
              </a:ext>
            </a:extLst>
          </p:cNvPr>
          <p:cNvSpPr txBox="1"/>
          <p:nvPr/>
        </p:nvSpPr>
        <p:spPr>
          <a:xfrm>
            <a:off x="7011888" y="2573203"/>
            <a:ext cx="3556000" cy="336496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latin typeface="Cambria Math" panose="02040503050406030204" pitchFamily="18" charset="0"/>
                <a:ea typeface="Cambria Math" panose="02040503050406030204" pitchFamily="18" charset="0"/>
              </a:rPr>
              <a:t>Implica una división de tareas entre los diversos miembros, lo que facilita el alcance de las metas grupales</a:t>
            </a:r>
          </a:p>
          <a:p>
            <a:pPr marL="285750" indent="-285750">
              <a:lnSpc>
                <a:spcPct val="150000"/>
              </a:lnSpc>
              <a:buFont typeface="Arial" panose="020B0604020202020204" pitchFamily="34" charset="0"/>
              <a:buChar char="•"/>
            </a:pPr>
            <a:endParaRPr lang="es-MX" dirty="0">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Los roles forman parte de nuestra autodefinición en el grupo</a:t>
            </a:r>
          </a:p>
        </p:txBody>
      </p:sp>
      <p:pic>
        <p:nvPicPr>
          <p:cNvPr id="5" name="Imagen 4">
            <a:extLst>
              <a:ext uri="{FF2B5EF4-FFF2-40B4-BE49-F238E27FC236}">
                <a16:creationId xmlns:a16="http://schemas.microsoft.com/office/drawing/2014/main" id="{4054F68D-3583-5702-3B5E-5A136D653A37}"/>
              </a:ext>
            </a:extLst>
          </p:cNvPr>
          <p:cNvPicPr>
            <a:picLocks noChangeAspect="1"/>
          </p:cNvPicPr>
          <p:nvPr/>
        </p:nvPicPr>
        <p:blipFill>
          <a:blip r:embed="rId3"/>
          <a:stretch>
            <a:fillRect/>
          </a:stretch>
        </p:blipFill>
        <p:spPr>
          <a:xfrm>
            <a:off x="4931936" y="2882159"/>
            <a:ext cx="2146737" cy="1402639"/>
          </a:xfrm>
          <a:prstGeom prst="rect">
            <a:avLst/>
          </a:prstGeom>
        </p:spPr>
      </p:pic>
    </p:spTree>
    <p:extLst>
      <p:ext uri="{BB962C8B-B14F-4D97-AF65-F5344CB8AC3E}">
        <p14:creationId xmlns:p14="http://schemas.microsoft.com/office/powerpoint/2010/main" val="346686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4613B4A9-1C7C-4729-A016-AB42D39794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2919"/>
          <a:stretch/>
        </p:blipFill>
        <p:spPr bwMode="auto">
          <a:xfrm>
            <a:off x="329316" y="-457190"/>
            <a:ext cx="11862684" cy="685799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a:solidFill>
            <a:schemeClr val="tx1"/>
          </a:solidFill>
        </p:spPr>
      </p:pic>
      <p:sp>
        <p:nvSpPr>
          <p:cNvPr id="2" name="CuadroTexto 1">
            <a:extLst>
              <a:ext uri="{FF2B5EF4-FFF2-40B4-BE49-F238E27FC236}">
                <a16:creationId xmlns:a16="http://schemas.microsoft.com/office/drawing/2014/main" id="{693AF4AF-3AE1-BA9A-B8DE-43E809209B2A}"/>
              </a:ext>
            </a:extLst>
          </p:cNvPr>
          <p:cNvSpPr txBox="1"/>
          <p:nvPr/>
        </p:nvSpPr>
        <p:spPr>
          <a:xfrm>
            <a:off x="467360" y="1503680"/>
            <a:ext cx="11257280" cy="5324535"/>
          </a:xfrm>
          <a:prstGeom prst="rect">
            <a:avLst/>
          </a:prstGeom>
          <a:noFill/>
        </p:spPr>
        <p:txBody>
          <a:bodyPr wrap="square" rtlCol="0">
            <a:spAutoFit/>
          </a:bodyPr>
          <a:lstStyle/>
          <a:p>
            <a:r>
              <a:rPr lang="es-MX" sz="2000" dirty="0">
                <a:latin typeface="Cambria Math" panose="02040503050406030204" pitchFamily="18" charset="0"/>
                <a:ea typeface="Cambria Math" panose="02040503050406030204" pitchFamily="18" charset="0"/>
              </a:rPr>
              <a:t>ROLES GRUPALES</a:t>
            </a:r>
          </a:p>
          <a:p>
            <a:endParaRPr lang="es-MX" sz="1000" dirty="0">
              <a:latin typeface="Cambria Math" panose="02040503050406030204" pitchFamily="18" charset="0"/>
              <a:ea typeface="Cambria Math" panose="02040503050406030204" pitchFamily="18" charset="0"/>
            </a:endParaRPr>
          </a:p>
          <a:p>
            <a:r>
              <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Rol</a:t>
            </a:r>
            <a:r>
              <a:rPr lang="es-MX" sz="2000" dirty="0">
                <a:latin typeface="Cambria Math" panose="02040503050406030204" pitchFamily="18" charset="0"/>
                <a:ea typeface="Cambria Math" panose="02040503050406030204" pitchFamily="18" charset="0"/>
              </a:rPr>
              <a:t>: conjunto de conductas esperadas que se vinculan con la posición de un grupo, modelo de conducta social</a:t>
            </a: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sz="2000" b="1" dirty="0">
                <a:solidFill>
                  <a:schemeClr val="accent5">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TIPOS DE ROLES</a:t>
            </a:r>
          </a:p>
          <a:p>
            <a:endParaRPr lang="es-MX" sz="2000" dirty="0">
              <a:latin typeface="Cambria Math" panose="02040503050406030204" pitchFamily="18" charset="0"/>
              <a:ea typeface="Cambria Math" panose="02040503050406030204" pitchFamily="18" charset="0"/>
            </a:endParaRP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Prescrito	Realizado			Ideal		Institucionalizado	Informal</a:t>
            </a: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o</a:t>
            </a: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Impuesto</a:t>
            </a: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p:txBody>
      </p:sp>
      <p:pic>
        <p:nvPicPr>
          <p:cNvPr id="4100" name="Picture 4" descr="Conjunto de conceptos de gente de negocios. Idea de estrategia y logro en el trabajo en equipo. Idea genial - ilustración de arte vectorial">
            <a:extLst>
              <a:ext uri="{FF2B5EF4-FFF2-40B4-BE49-F238E27FC236}">
                <a16:creationId xmlns:a16="http://schemas.microsoft.com/office/drawing/2014/main" id="{BA8775F6-4DFE-C11F-CF53-331F669F4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321" y="2448286"/>
            <a:ext cx="4145660" cy="184939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ector recto de flecha 6">
            <a:extLst>
              <a:ext uri="{FF2B5EF4-FFF2-40B4-BE49-F238E27FC236}">
                <a16:creationId xmlns:a16="http://schemas.microsoft.com/office/drawing/2014/main" id="{44F85EAB-ABC2-0F5B-C1C9-114209C231E5}"/>
              </a:ext>
            </a:extLst>
          </p:cNvPr>
          <p:cNvCxnSpPr>
            <a:cxnSpLocks/>
          </p:cNvCxnSpPr>
          <p:nvPr/>
        </p:nvCxnSpPr>
        <p:spPr>
          <a:xfrm flipH="1">
            <a:off x="1481453" y="4612640"/>
            <a:ext cx="3677539" cy="50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A53FAB35-2D77-4966-6A6A-0AE3EB78FDBB}"/>
              </a:ext>
            </a:extLst>
          </p:cNvPr>
          <p:cNvCxnSpPr>
            <a:cxnSpLocks/>
          </p:cNvCxnSpPr>
          <p:nvPr/>
        </p:nvCxnSpPr>
        <p:spPr>
          <a:xfrm flipH="1">
            <a:off x="3484880" y="4897120"/>
            <a:ext cx="2022890" cy="365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9272D6D1-77A8-F003-542C-A97A3B6BE1AA}"/>
              </a:ext>
            </a:extLst>
          </p:cNvPr>
          <p:cNvCxnSpPr/>
          <p:nvPr/>
        </p:nvCxnSpPr>
        <p:spPr>
          <a:xfrm>
            <a:off x="6286771" y="4710777"/>
            <a:ext cx="0" cy="309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0C4EC0B0-F752-0F52-928F-0F2DBB0476FD}"/>
              </a:ext>
            </a:extLst>
          </p:cNvPr>
          <p:cNvCxnSpPr>
            <a:cxnSpLocks/>
          </p:cNvCxnSpPr>
          <p:nvPr/>
        </p:nvCxnSpPr>
        <p:spPr>
          <a:xfrm>
            <a:off x="6823236" y="4875184"/>
            <a:ext cx="1660745" cy="2048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A7AE7DC5-C80D-A9BE-FF98-1D405729BF61}"/>
              </a:ext>
            </a:extLst>
          </p:cNvPr>
          <p:cNvCxnSpPr>
            <a:cxnSpLocks/>
          </p:cNvCxnSpPr>
          <p:nvPr/>
        </p:nvCxnSpPr>
        <p:spPr>
          <a:xfrm>
            <a:off x="7122160" y="4754880"/>
            <a:ext cx="3702858" cy="325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Imagen 4">
            <a:extLst>
              <a:ext uri="{FF2B5EF4-FFF2-40B4-BE49-F238E27FC236}">
                <a16:creationId xmlns:a16="http://schemas.microsoft.com/office/drawing/2014/main" id="{D183D91A-79D4-A9C3-DBAD-F68D6F501901}"/>
              </a:ext>
            </a:extLst>
          </p:cNvPr>
          <p:cNvPicPr>
            <a:picLocks noChangeAspect="1"/>
          </p:cNvPicPr>
          <p:nvPr/>
        </p:nvPicPr>
        <p:blipFill>
          <a:blip r:embed="rId4"/>
          <a:stretch>
            <a:fillRect/>
          </a:stretch>
        </p:blipFill>
        <p:spPr>
          <a:xfrm>
            <a:off x="4684008" y="-98888"/>
            <a:ext cx="2820936" cy="1843148"/>
          </a:xfrm>
          <a:prstGeom prst="rect">
            <a:avLst/>
          </a:prstGeom>
        </p:spPr>
      </p:pic>
    </p:spTree>
    <p:extLst>
      <p:ext uri="{BB962C8B-B14F-4D97-AF65-F5344CB8AC3E}">
        <p14:creationId xmlns:p14="http://schemas.microsoft.com/office/powerpoint/2010/main" val="114751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153EDB2-4AAD-43F4-AE78-4D326C8133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grpSp>
        <p:nvGrpSpPr>
          <p:cNvPr id="10" name="Group 9">
            <a:extLst>
              <a:ext uri="{FF2B5EF4-FFF2-40B4-BE49-F238E27FC236}">
                <a16:creationId xmlns:a16="http://schemas.microsoft.com/office/drawing/2014/main" id="{A3CB7779-72E2-4E92-AE18-6BBC335DD8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7625" y="0"/>
            <a:ext cx="11097905" cy="6858000"/>
            <a:chOff x="547625" y="0"/>
            <a:chExt cx="11097905" cy="6858000"/>
          </a:xfrm>
        </p:grpSpPr>
        <p:sp>
          <p:nvSpPr>
            <p:cNvPr id="11" name="Freeform: Shape 10">
              <a:extLst>
                <a:ext uri="{FF2B5EF4-FFF2-40B4-BE49-F238E27FC236}">
                  <a16:creationId xmlns:a16="http://schemas.microsoft.com/office/drawing/2014/main" id="{175B9DA5-08BD-40EA-B06C-3D3CCD06A8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907575" y="0"/>
              <a:ext cx="10345003" cy="6858000"/>
            </a:xfrm>
            <a:custGeom>
              <a:avLst/>
              <a:gdLst>
                <a:gd name="connsiteX0" fmla="*/ 7551973 w 9174595"/>
                <a:gd name="connsiteY0" fmla="*/ 0 h 6858000"/>
                <a:gd name="connsiteX1" fmla="*/ 5634635 w 9174595"/>
                <a:gd name="connsiteY1" fmla="*/ 0 h 6858000"/>
                <a:gd name="connsiteX2" fmla="*/ 5550590 w 9174595"/>
                <a:gd name="connsiteY2" fmla="*/ 0 h 6858000"/>
                <a:gd name="connsiteX3" fmla="*/ 5480986 w 9174595"/>
                <a:gd name="connsiteY3" fmla="*/ 0 h 6858000"/>
                <a:gd name="connsiteX4" fmla="*/ 4886240 w 9174595"/>
                <a:gd name="connsiteY4" fmla="*/ 0 h 6858000"/>
                <a:gd name="connsiteX5" fmla="*/ 4816638 w 9174595"/>
                <a:gd name="connsiteY5" fmla="*/ 0 h 6858000"/>
                <a:gd name="connsiteX6" fmla="*/ 4357958 w 9174595"/>
                <a:gd name="connsiteY6" fmla="*/ 0 h 6858000"/>
                <a:gd name="connsiteX7" fmla="*/ 4288354 w 9174595"/>
                <a:gd name="connsiteY7" fmla="*/ 0 h 6858000"/>
                <a:gd name="connsiteX8" fmla="*/ 3693608 w 9174595"/>
                <a:gd name="connsiteY8" fmla="*/ 0 h 6858000"/>
                <a:gd name="connsiteX9" fmla="*/ 3624006 w 9174595"/>
                <a:gd name="connsiteY9" fmla="*/ 0 h 6858000"/>
                <a:gd name="connsiteX10" fmla="*/ 3276448 w 9174595"/>
                <a:gd name="connsiteY10" fmla="*/ 0 h 6858000"/>
                <a:gd name="connsiteX11" fmla="*/ 1622622 w 9174595"/>
                <a:gd name="connsiteY11" fmla="*/ 0 h 6858000"/>
                <a:gd name="connsiteX12" fmla="*/ 1600504 w 9174595"/>
                <a:gd name="connsiteY12" fmla="*/ 14997 h 6858000"/>
                <a:gd name="connsiteX13" fmla="*/ 0 w 9174595"/>
                <a:gd name="connsiteY13" fmla="*/ 3621656 h 6858000"/>
                <a:gd name="connsiteX14" fmla="*/ 1873886 w 9174595"/>
                <a:gd name="connsiteY14" fmla="*/ 6374814 h 6858000"/>
                <a:gd name="connsiteX15" fmla="*/ 2390406 w 9174595"/>
                <a:gd name="connsiteY15" fmla="*/ 6780599 h 6858000"/>
                <a:gd name="connsiteX16" fmla="*/ 2502136 w 9174595"/>
                <a:gd name="connsiteY16" fmla="*/ 6858000 h 6858000"/>
                <a:gd name="connsiteX17" fmla="*/ 3276448 w 9174595"/>
                <a:gd name="connsiteY17" fmla="*/ 6858000 h 6858000"/>
                <a:gd name="connsiteX18" fmla="*/ 3624006 w 9174595"/>
                <a:gd name="connsiteY18" fmla="*/ 6858000 h 6858000"/>
                <a:gd name="connsiteX19" fmla="*/ 3693608 w 9174595"/>
                <a:gd name="connsiteY19" fmla="*/ 6858000 h 6858000"/>
                <a:gd name="connsiteX20" fmla="*/ 4288354 w 9174595"/>
                <a:gd name="connsiteY20" fmla="*/ 6858000 h 6858000"/>
                <a:gd name="connsiteX21" fmla="*/ 4357958 w 9174595"/>
                <a:gd name="connsiteY21" fmla="*/ 6858000 h 6858000"/>
                <a:gd name="connsiteX22" fmla="*/ 4816638 w 9174595"/>
                <a:gd name="connsiteY22" fmla="*/ 6858000 h 6858000"/>
                <a:gd name="connsiteX23" fmla="*/ 4886240 w 9174595"/>
                <a:gd name="connsiteY23" fmla="*/ 6858000 h 6858000"/>
                <a:gd name="connsiteX24" fmla="*/ 5480986 w 9174595"/>
                <a:gd name="connsiteY24" fmla="*/ 6858000 h 6858000"/>
                <a:gd name="connsiteX25" fmla="*/ 5550590 w 9174595"/>
                <a:gd name="connsiteY25" fmla="*/ 6858000 h 6858000"/>
                <a:gd name="connsiteX26" fmla="*/ 5634635 w 9174595"/>
                <a:gd name="connsiteY26" fmla="*/ 6858000 h 6858000"/>
                <a:gd name="connsiteX27" fmla="*/ 6672460 w 9174595"/>
                <a:gd name="connsiteY27" fmla="*/ 6858000 h 6858000"/>
                <a:gd name="connsiteX28" fmla="*/ 6784188 w 9174595"/>
                <a:gd name="connsiteY28" fmla="*/ 6780599 h 6858000"/>
                <a:gd name="connsiteX29" fmla="*/ 7300708 w 9174595"/>
                <a:gd name="connsiteY29" fmla="*/ 6374814 h 6858000"/>
                <a:gd name="connsiteX30" fmla="*/ 9174595 w 9174595"/>
                <a:gd name="connsiteY30" fmla="*/ 3621656 h 6858000"/>
                <a:gd name="connsiteX31" fmla="*/ 7574092 w 9174595"/>
                <a:gd name="connsiteY3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74595" h="6858000">
                  <a:moveTo>
                    <a:pt x="7551973" y="0"/>
                  </a:moveTo>
                  <a:lnTo>
                    <a:pt x="5634635" y="0"/>
                  </a:lnTo>
                  <a:lnTo>
                    <a:pt x="5550590" y="0"/>
                  </a:lnTo>
                  <a:lnTo>
                    <a:pt x="5480986" y="0"/>
                  </a:lnTo>
                  <a:lnTo>
                    <a:pt x="4886240" y="0"/>
                  </a:lnTo>
                  <a:lnTo>
                    <a:pt x="4816638" y="0"/>
                  </a:lnTo>
                  <a:lnTo>
                    <a:pt x="4357958" y="0"/>
                  </a:lnTo>
                  <a:lnTo>
                    <a:pt x="4288354" y="0"/>
                  </a:lnTo>
                  <a:lnTo>
                    <a:pt x="3693608" y="0"/>
                  </a:lnTo>
                  <a:lnTo>
                    <a:pt x="3624006" y="0"/>
                  </a:lnTo>
                  <a:lnTo>
                    <a:pt x="3276448" y="0"/>
                  </a:lnTo>
                  <a:lnTo>
                    <a:pt x="1622622" y="0"/>
                  </a:lnTo>
                  <a:lnTo>
                    <a:pt x="1600504" y="14997"/>
                  </a:lnTo>
                  <a:cubicBezTo>
                    <a:pt x="573594" y="754641"/>
                    <a:pt x="0" y="2093192"/>
                    <a:pt x="0" y="3621656"/>
                  </a:cubicBezTo>
                  <a:cubicBezTo>
                    <a:pt x="0" y="4969131"/>
                    <a:pt x="928496" y="5602839"/>
                    <a:pt x="1873886" y="6374814"/>
                  </a:cubicBezTo>
                  <a:cubicBezTo>
                    <a:pt x="2046046" y="6515397"/>
                    <a:pt x="2216632" y="6653108"/>
                    <a:pt x="2390406" y="6780599"/>
                  </a:cubicBezTo>
                  <a:lnTo>
                    <a:pt x="2502136" y="6858000"/>
                  </a:lnTo>
                  <a:lnTo>
                    <a:pt x="3276448" y="6858000"/>
                  </a:lnTo>
                  <a:lnTo>
                    <a:pt x="3624006" y="6858000"/>
                  </a:lnTo>
                  <a:lnTo>
                    <a:pt x="3693608" y="6858000"/>
                  </a:lnTo>
                  <a:lnTo>
                    <a:pt x="4288354" y="6858000"/>
                  </a:lnTo>
                  <a:lnTo>
                    <a:pt x="4357958" y="6858000"/>
                  </a:lnTo>
                  <a:lnTo>
                    <a:pt x="4816638" y="6858000"/>
                  </a:lnTo>
                  <a:lnTo>
                    <a:pt x="4886240" y="6858000"/>
                  </a:lnTo>
                  <a:lnTo>
                    <a:pt x="5480986" y="6858000"/>
                  </a:lnTo>
                  <a:lnTo>
                    <a:pt x="5550590" y="6858000"/>
                  </a:lnTo>
                  <a:lnTo>
                    <a:pt x="5634635" y="6858000"/>
                  </a:lnTo>
                  <a:lnTo>
                    <a:pt x="6672460" y="6858000"/>
                  </a:lnTo>
                  <a:lnTo>
                    <a:pt x="6784188" y="6780599"/>
                  </a:lnTo>
                  <a:cubicBezTo>
                    <a:pt x="6957963" y="6653108"/>
                    <a:pt x="7128548" y="6515397"/>
                    <a:pt x="7300708" y="6374814"/>
                  </a:cubicBezTo>
                  <a:cubicBezTo>
                    <a:pt x="8246100" y="5602839"/>
                    <a:pt x="9174595" y="4969131"/>
                    <a:pt x="9174595" y="3621656"/>
                  </a:cubicBezTo>
                  <a:cubicBezTo>
                    <a:pt x="9174595" y="2093192"/>
                    <a:pt x="8601001" y="754641"/>
                    <a:pt x="7574092" y="1499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9EE62D72-11EF-40E9-BF23-0FCAEACDD7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708673"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676336F2-6633-4E26-8760-05F94D87D5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75235"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4" name="Freeform: Shape 13">
              <a:extLst>
                <a:ext uri="{FF2B5EF4-FFF2-40B4-BE49-F238E27FC236}">
                  <a16:creationId xmlns:a16="http://schemas.microsoft.com/office/drawing/2014/main" id="{39F3102E-7749-422F-8F51-A148252B8E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47625" y="0"/>
              <a:ext cx="2209181" cy="6858000"/>
            </a:xfrm>
            <a:custGeom>
              <a:avLst/>
              <a:gdLst>
                <a:gd name="connsiteX0" fmla="*/ 955085 w 2209181"/>
                <a:gd name="connsiteY0" fmla="*/ 0 h 6858000"/>
                <a:gd name="connsiteX1" fmla="*/ 937727 w 2209181"/>
                <a:gd name="connsiteY1" fmla="*/ 0 h 6858000"/>
                <a:gd name="connsiteX2" fmla="*/ 963738 w 2209181"/>
                <a:gd name="connsiteY2" fmla="*/ 24346 h 6858000"/>
                <a:gd name="connsiteX3" fmla="*/ 2184004 w 2209181"/>
                <a:gd name="connsiteY3" fmla="*/ 3809420 h 6858000"/>
                <a:gd name="connsiteX4" fmla="*/ 218679 w 2209181"/>
                <a:gd name="connsiteY4" fmla="*/ 6681644 h 6858000"/>
                <a:gd name="connsiteX5" fmla="*/ 0 w 2209181"/>
                <a:gd name="connsiteY5" fmla="*/ 6858000 h 6858000"/>
                <a:gd name="connsiteX6" fmla="*/ 19349 w 2209181"/>
                <a:gd name="connsiteY6" fmla="*/ 6858000 h 6858000"/>
                <a:gd name="connsiteX7" fmla="*/ 236958 w 2209181"/>
                <a:gd name="connsiteY7" fmla="*/ 6682507 h 6858000"/>
                <a:gd name="connsiteX8" fmla="*/ 2202283 w 2209181"/>
                <a:gd name="connsiteY8" fmla="*/ 3810283 h 6858000"/>
                <a:gd name="connsiteX9" fmla="*/ 982018 w 2209181"/>
                <a:gd name="connsiteY9" fmla="*/ 2521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55085" y="0"/>
                  </a:moveTo>
                  <a:lnTo>
                    <a:pt x="937727" y="0"/>
                  </a:lnTo>
                  <a:lnTo>
                    <a:pt x="963738" y="24346"/>
                  </a:lnTo>
                  <a:cubicBezTo>
                    <a:pt x="1818009" y="885455"/>
                    <a:pt x="2251801" y="2269402"/>
                    <a:pt x="2184004" y="3809420"/>
                  </a:cubicBezTo>
                  <a:cubicBezTo>
                    <a:pt x="2120250" y="5257592"/>
                    <a:pt x="1181008" y="5895709"/>
                    <a:pt x="218679" y="6681644"/>
                  </a:cubicBezTo>
                  <a:lnTo>
                    <a:pt x="0" y="6858000"/>
                  </a:lnTo>
                  <a:lnTo>
                    <a:pt x="19349" y="6858000"/>
                  </a:lnTo>
                  <a:lnTo>
                    <a:pt x="236958" y="6682507"/>
                  </a:lnTo>
                  <a:cubicBezTo>
                    <a:pt x="1199288" y="5896573"/>
                    <a:pt x="2138530" y="5258455"/>
                    <a:pt x="2202283" y="3810283"/>
                  </a:cubicBezTo>
                  <a:cubicBezTo>
                    <a:pt x="2270080" y="2270266"/>
                    <a:pt x="1836289" y="886318"/>
                    <a:pt x="982018" y="25210"/>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871191CD-1211-4C40-9D45-449D9BE65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36349" y="0"/>
              <a:ext cx="2209181" cy="6858000"/>
            </a:xfrm>
            <a:custGeom>
              <a:avLst/>
              <a:gdLst>
                <a:gd name="connsiteX0" fmla="*/ 937727 w 2209181"/>
                <a:gd name="connsiteY0" fmla="*/ 0 h 6858000"/>
                <a:gd name="connsiteX1" fmla="*/ 955085 w 2209181"/>
                <a:gd name="connsiteY1" fmla="*/ 0 h 6858000"/>
                <a:gd name="connsiteX2" fmla="*/ 982018 w 2209181"/>
                <a:gd name="connsiteY2" fmla="*/ 25210 h 6858000"/>
                <a:gd name="connsiteX3" fmla="*/ 2202283 w 2209181"/>
                <a:gd name="connsiteY3" fmla="*/ 3810283 h 6858000"/>
                <a:gd name="connsiteX4" fmla="*/ 236958 w 2209181"/>
                <a:gd name="connsiteY4" fmla="*/ 6682507 h 6858000"/>
                <a:gd name="connsiteX5" fmla="*/ 19349 w 2209181"/>
                <a:gd name="connsiteY5" fmla="*/ 6858000 h 6858000"/>
                <a:gd name="connsiteX6" fmla="*/ 0 w 2209181"/>
                <a:gd name="connsiteY6" fmla="*/ 6858000 h 6858000"/>
                <a:gd name="connsiteX7" fmla="*/ 218679 w 2209181"/>
                <a:gd name="connsiteY7" fmla="*/ 6681644 h 6858000"/>
                <a:gd name="connsiteX8" fmla="*/ 2184004 w 2209181"/>
                <a:gd name="connsiteY8" fmla="*/ 3809420 h 6858000"/>
                <a:gd name="connsiteX9" fmla="*/ 963738 w 2209181"/>
                <a:gd name="connsiteY9" fmla="*/ 243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37727" y="0"/>
                  </a:moveTo>
                  <a:lnTo>
                    <a:pt x="955085" y="0"/>
                  </a:lnTo>
                  <a:lnTo>
                    <a:pt x="982018" y="25210"/>
                  </a:lnTo>
                  <a:cubicBezTo>
                    <a:pt x="1836289" y="886318"/>
                    <a:pt x="2270080" y="2270266"/>
                    <a:pt x="2202283" y="3810283"/>
                  </a:cubicBezTo>
                  <a:cubicBezTo>
                    <a:pt x="2138530" y="5258455"/>
                    <a:pt x="1199288" y="5896573"/>
                    <a:pt x="236958" y="6682507"/>
                  </a:cubicBezTo>
                  <a:lnTo>
                    <a:pt x="19349" y="6858000"/>
                  </a:lnTo>
                  <a:lnTo>
                    <a:pt x="0" y="6858000"/>
                  </a:lnTo>
                  <a:lnTo>
                    <a:pt x="218679" y="6681644"/>
                  </a:lnTo>
                  <a:cubicBezTo>
                    <a:pt x="1181008" y="5895709"/>
                    <a:pt x="2120250" y="5257592"/>
                    <a:pt x="2184004" y="3809420"/>
                  </a:cubicBezTo>
                  <a:cubicBezTo>
                    <a:pt x="2251801" y="2269402"/>
                    <a:pt x="1818009" y="885455"/>
                    <a:pt x="963738" y="24346"/>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907575" y="1251329"/>
            <a:ext cx="10319225" cy="4252983"/>
          </a:xfrm>
          <a:prstGeom prst="rect">
            <a:avLst/>
          </a:prstGeom>
          <a:solidFill>
            <a:schemeClr val="tx1"/>
          </a:solidFill>
        </p:spPr>
      </p:pic>
      <p:sp>
        <p:nvSpPr>
          <p:cNvPr id="2" name="CuadroTexto 1">
            <a:extLst>
              <a:ext uri="{FF2B5EF4-FFF2-40B4-BE49-F238E27FC236}">
                <a16:creationId xmlns:a16="http://schemas.microsoft.com/office/drawing/2014/main" id="{9AC19B2D-C7CB-413C-7DB1-197A79EBF378}"/>
              </a:ext>
            </a:extLst>
          </p:cNvPr>
          <p:cNvSpPr txBox="1"/>
          <p:nvPr/>
        </p:nvSpPr>
        <p:spPr>
          <a:xfrm>
            <a:off x="2123440" y="2560320"/>
            <a:ext cx="7487919" cy="2308324"/>
          </a:xfrm>
          <a:prstGeom prst="rect">
            <a:avLst/>
          </a:prstGeom>
          <a:noFill/>
        </p:spPr>
        <p:txBody>
          <a:bodyPr wrap="square" rtlCol="0">
            <a:spAutoFit/>
          </a:bodyPr>
          <a:lstStyle/>
          <a:p>
            <a:pPr algn="ctr"/>
            <a:r>
              <a:rPr lang="es-MX"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CLASIFICACIÓN DE ROLES</a:t>
            </a:r>
          </a:p>
          <a:p>
            <a:pPr algn="ct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Relacionados con la formación y mantenimiento de la dinámica grupal</a:t>
            </a:r>
          </a:p>
          <a:p>
            <a:pPr marL="285750" indent="-285750" algn="ctr">
              <a:buFont typeface="Wingdings" panose="05000000000000000000" pitchFamily="2" charset="2"/>
              <a:buChar char="ü"/>
            </a:pP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Relacionados con las tareas para conseguir las metas colectivas</a:t>
            </a:r>
          </a:p>
          <a:p>
            <a:pPr marL="285750" indent="-285750" algn="ctr">
              <a:buFont typeface="Wingdings" panose="05000000000000000000" pitchFamily="2" charset="2"/>
              <a:buChar char="ü"/>
            </a:pP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Individuales dirigidos a la satisfacción de necesidades personales</a:t>
            </a:r>
          </a:p>
          <a:p>
            <a:pPr algn="ctr"/>
            <a:endParaRPr lang="es-MX" dirty="0">
              <a:latin typeface="Cambria Math" panose="02040503050406030204" pitchFamily="18" charset="0"/>
              <a:ea typeface="Cambria Math" panose="02040503050406030204" pitchFamily="18" charset="0"/>
            </a:endParaRPr>
          </a:p>
        </p:txBody>
      </p:sp>
      <p:pic>
        <p:nvPicPr>
          <p:cNvPr id="5122" name="Picture 2" descr="Gráficos vectoriales gratis de Familia">
            <a:extLst>
              <a:ext uri="{FF2B5EF4-FFF2-40B4-BE49-F238E27FC236}">
                <a16:creationId xmlns:a16="http://schemas.microsoft.com/office/drawing/2014/main" id="{1DD742DC-6E21-F320-41E3-DB9710D704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43552" y="56075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Gráficos vectoriales gratis de Familia">
            <a:extLst>
              <a:ext uri="{FF2B5EF4-FFF2-40B4-BE49-F238E27FC236}">
                <a16:creationId xmlns:a16="http://schemas.microsoft.com/office/drawing/2014/main" id="{05043FBC-7C95-44F6-E717-5284057A7A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1370"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Gráficos vectoriales gratis de Familia">
            <a:extLst>
              <a:ext uri="{FF2B5EF4-FFF2-40B4-BE49-F238E27FC236}">
                <a16:creationId xmlns:a16="http://schemas.microsoft.com/office/drawing/2014/main" id="{6C644E44-CE79-8B46-6EC2-555EA0A8BC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7230"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Gráficos vectoriales gratis de Familia">
            <a:extLst>
              <a:ext uri="{FF2B5EF4-FFF2-40B4-BE49-F238E27FC236}">
                <a16:creationId xmlns:a16="http://schemas.microsoft.com/office/drawing/2014/main" id="{D745CE7F-789A-EEC9-57D3-0F88186137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4763"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Gráficos vectoriales gratis de Familia">
            <a:extLst>
              <a:ext uri="{FF2B5EF4-FFF2-40B4-BE49-F238E27FC236}">
                <a16:creationId xmlns:a16="http://schemas.microsoft.com/office/drawing/2014/main" id="{10D1E805-1942-5FEB-B75A-2FDD1E60C0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0726" y="5596453"/>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Gráficos vectoriales gratis de Familia">
            <a:extLst>
              <a:ext uri="{FF2B5EF4-FFF2-40B4-BE49-F238E27FC236}">
                <a16:creationId xmlns:a16="http://schemas.microsoft.com/office/drawing/2014/main" id="{3058C35D-5BDD-EDD0-11A5-8FCE11BC4A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2" y="5544848"/>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BA7FA18B-AF20-A5F6-1D52-6D1466542F27}"/>
              </a:ext>
            </a:extLst>
          </p:cNvPr>
          <p:cNvPicPr>
            <a:picLocks noChangeAspect="1"/>
          </p:cNvPicPr>
          <p:nvPr/>
        </p:nvPicPr>
        <p:blipFill>
          <a:blip r:embed="rId4"/>
          <a:stretch>
            <a:fillRect/>
          </a:stretch>
        </p:blipFill>
        <p:spPr>
          <a:xfrm>
            <a:off x="5585954" y="4673600"/>
            <a:ext cx="1540404" cy="1006472"/>
          </a:xfrm>
          <a:prstGeom prst="rect">
            <a:avLst/>
          </a:prstGeom>
        </p:spPr>
      </p:pic>
    </p:spTree>
    <p:extLst>
      <p:ext uri="{BB962C8B-B14F-4D97-AF65-F5344CB8AC3E}">
        <p14:creationId xmlns:p14="http://schemas.microsoft.com/office/powerpoint/2010/main" val="1489967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CB19FB-7C96-4FEC-9331-E826E4E36C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7904"/>
          <a:stretch/>
        </p:blipFill>
        <p:spPr bwMode="auto">
          <a:xfrm>
            <a:off x="838200" y="-3810"/>
            <a:ext cx="9928860" cy="6858001"/>
          </a:xfrm>
          <a:prstGeom prst="rect">
            <a:avLst/>
          </a:prstGeom>
          <a:solidFill>
            <a:schemeClr val="tx1"/>
          </a:solidFill>
        </p:spPr>
      </p:pic>
      <p:grpSp>
        <p:nvGrpSpPr>
          <p:cNvPr id="10" name="Group 9">
            <a:extLst>
              <a:ext uri="{FF2B5EF4-FFF2-40B4-BE49-F238E27FC236}">
                <a16:creationId xmlns:a16="http://schemas.microsoft.com/office/drawing/2014/main" id="{DF071BB7-867E-46A9-A7C2-3FCB28CB8F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810"/>
            <a:ext cx="12192000" cy="6858000"/>
            <a:chOff x="0" y="-3810"/>
            <a:chExt cx="12192000" cy="6858000"/>
          </a:xfrm>
        </p:grpSpPr>
        <p:sp>
          <p:nvSpPr>
            <p:cNvPr id="11" name="Freeform: Shape 10">
              <a:extLst>
                <a:ext uri="{FF2B5EF4-FFF2-40B4-BE49-F238E27FC236}">
                  <a16:creationId xmlns:a16="http://schemas.microsoft.com/office/drawing/2014/main" id="{6FF0FCAE-6984-42EA-83CB-9F69F24A3E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4102025 w 8273365"/>
                <a:gd name="connsiteY0" fmla="*/ 169161 h 6858000"/>
                <a:gd name="connsiteX1" fmla="*/ 1827641 w 8273365"/>
                <a:gd name="connsiteY1" fmla="*/ 1129498 h 6858000"/>
                <a:gd name="connsiteX2" fmla="*/ 1132950 w 8273365"/>
                <a:gd name="connsiteY2" fmla="*/ 2178191 h 6858000"/>
                <a:gd name="connsiteX3" fmla="*/ 877835 w 8273365"/>
                <a:gd name="connsiteY3" fmla="*/ 3466345 h 6858000"/>
                <a:gd name="connsiteX4" fmla="*/ 1089650 w 8273365"/>
                <a:gd name="connsiteY4" fmla="*/ 4644934 h 6858000"/>
                <a:gd name="connsiteX5" fmla="*/ 1672144 w 8273365"/>
                <a:gd name="connsiteY5" fmla="*/ 5633505 h 6858000"/>
                <a:gd name="connsiteX6" fmla="*/ 2747751 w 8273365"/>
                <a:gd name="connsiteY6" fmla="*/ 6459556 h 6858000"/>
                <a:gd name="connsiteX7" fmla="*/ 4102171 w 8273365"/>
                <a:gd name="connsiteY7" fmla="*/ 6763529 h 6858000"/>
                <a:gd name="connsiteX8" fmla="*/ 5506765 w 8273365"/>
                <a:gd name="connsiteY8" fmla="*/ 5818405 h 6858000"/>
                <a:gd name="connsiteX9" fmla="*/ 5914160 w 8273365"/>
                <a:gd name="connsiteY9" fmla="*/ 5382925 h 6858000"/>
                <a:gd name="connsiteX10" fmla="*/ 6891758 w 8273365"/>
                <a:gd name="connsiteY10" fmla="*/ 4677848 h 6858000"/>
                <a:gd name="connsiteX11" fmla="*/ 7158868 w 8273365"/>
                <a:gd name="connsiteY11" fmla="*/ 4511965 h 6858000"/>
                <a:gd name="connsiteX12" fmla="*/ 7306320 w 8273365"/>
                <a:gd name="connsiteY12" fmla="*/ 4179467 h 6858000"/>
                <a:gd name="connsiteX13" fmla="*/ 7315828 w 8273365"/>
                <a:gd name="connsiteY13" fmla="*/ 2884730 h 6858000"/>
                <a:gd name="connsiteX14" fmla="*/ 6704519 w 8273365"/>
                <a:gd name="connsiteY14" fmla="*/ 1640752 h 6858000"/>
                <a:gd name="connsiteX15" fmla="*/ 5471805 w 8273365"/>
                <a:gd name="connsiteY15" fmla="*/ 563096 h 6858000"/>
                <a:gd name="connsiteX16" fmla="*/ 4102025 w 8273365"/>
                <a:gd name="connsiteY16" fmla="*/ 169161 h 6858000"/>
                <a:gd name="connsiteX17" fmla="*/ 1815426 w 8273365"/>
                <a:gd name="connsiteY17" fmla="*/ 0 h 6858000"/>
                <a:gd name="connsiteX18" fmla="*/ 6228114 w 8273365"/>
                <a:gd name="connsiteY18" fmla="*/ 0 h 6858000"/>
                <a:gd name="connsiteX19" fmla="*/ 6378838 w 8273365"/>
                <a:gd name="connsiteY19" fmla="*/ 104569 h 6858000"/>
                <a:gd name="connsiteX20" fmla="*/ 8151535 w 8273365"/>
                <a:gd name="connsiteY20" fmla="*/ 4415712 h 6858000"/>
                <a:gd name="connsiteX21" fmla="*/ 6540097 w 8273365"/>
                <a:gd name="connsiteY21" fmla="*/ 5998038 h 6858000"/>
                <a:gd name="connsiteX22" fmla="*/ 5741125 w 8273365"/>
                <a:gd name="connsiteY22" fmla="*/ 6849976 h 6858000"/>
                <a:gd name="connsiteX23" fmla="*/ 5732797 w 8273365"/>
                <a:gd name="connsiteY23" fmla="*/ 6858000 h 6858000"/>
                <a:gd name="connsiteX24" fmla="*/ 1711956 w 8273365"/>
                <a:gd name="connsiteY24" fmla="*/ 6858000 h 6858000"/>
                <a:gd name="connsiteX25" fmla="*/ 1631859 w 8273365"/>
                <a:gd name="connsiteY25" fmla="*/ 6799706 h 6858000"/>
                <a:gd name="connsiteX26" fmla="*/ 1004515 w 8273365"/>
                <a:gd name="connsiteY26" fmla="*/ 6203417 h 6858000"/>
                <a:gd name="connsiteX27" fmla="*/ 0 w 8273365"/>
                <a:gd name="connsiteY27" fmla="*/ 3466345 h 6858000"/>
                <a:gd name="connsiteX28" fmla="*/ 1808555 w 8273365"/>
                <a:gd name="connsiteY28" fmla="*/ 44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273365" h="6858000">
                  <a:moveTo>
                    <a:pt x="4102025" y="169161"/>
                  </a:moveTo>
                  <a:cubicBezTo>
                    <a:pt x="3243792" y="169161"/>
                    <a:pt x="2435879" y="510143"/>
                    <a:pt x="1827641" y="1129498"/>
                  </a:cubicBezTo>
                  <a:cubicBezTo>
                    <a:pt x="1529958" y="1432447"/>
                    <a:pt x="1296200" y="1785278"/>
                    <a:pt x="1132950" y="2178191"/>
                  </a:cubicBezTo>
                  <a:cubicBezTo>
                    <a:pt x="963703" y="2585585"/>
                    <a:pt x="877835" y="3019017"/>
                    <a:pt x="877835" y="3466345"/>
                  </a:cubicBezTo>
                  <a:cubicBezTo>
                    <a:pt x="877835" y="3873007"/>
                    <a:pt x="949074" y="4269431"/>
                    <a:pt x="1089650" y="4644934"/>
                  </a:cubicBezTo>
                  <a:cubicBezTo>
                    <a:pt x="1225254" y="5007127"/>
                    <a:pt x="1421271" y="5339626"/>
                    <a:pt x="1672144" y="5633505"/>
                  </a:cubicBezTo>
                  <a:cubicBezTo>
                    <a:pt x="1968657" y="5980924"/>
                    <a:pt x="2340649" y="6266465"/>
                    <a:pt x="2747751" y="6459556"/>
                  </a:cubicBezTo>
                  <a:cubicBezTo>
                    <a:pt x="3172991" y="6661277"/>
                    <a:pt x="3628659" y="6763529"/>
                    <a:pt x="4102171" y="6763529"/>
                  </a:cubicBezTo>
                  <a:cubicBezTo>
                    <a:pt x="4621030" y="6763529"/>
                    <a:pt x="4940657" y="6439515"/>
                    <a:pt x="5506765" y="5818405"/>
                  </a:cubicBezTo>
                  <a:cubicBezTo>
                    <a:pt x="5636225" y="5676365"/>
                    <a:pt x="5770072" y="5529498"/>
                    <a:pt x="5914160" y="5382925"/>
                  </a:cubicBezTo>
                  <a:cubicBezTo>
                    <a:pt x="6290981" y="4999374"/>
                    <a:pt x="6638252" y="4813450"/>
                    <a:pt x="6891758" y="4677848"/>
                  </a:cubicBezTo>
                  <a:cubicBezTo>
                    <a:pt x="7016098" y="4611144"/>
                    <a:pt x="7114398" y="4558629"/>
                    <a:pt x="7158868" y="4511965"/>
                  </a:cubicBezTo>
                  <a:cubicBezTo>
                    <a:pt x="7208604" y="4459742"/>
                    <a:pt x="7260974" y="4341693"/>
                    <a:pt x="7306320" y="4179467"/>
                  </a:cubicBezTo>
                  <a:cubicBezTo>
                    <a:pt x="7422466" y="3764174"/>
                    <a:pt x="7425540" y="3328547"/>
                    <a:pt x="7315828" y="2884730"/>
                  </a:cubicBezTo>
                  <a:cubicBezTo>
                    <a:pt x="7210506" y="2459197"/>
                    <a:pt x="6999129" y="2028984"/>
                    <a:pt x="6704519" y="1640752"/>
                  </a:cubicBezTo>
                  <a:cubicBezTo>
                    <a:pt x="6369826" y="1199861"/>
                    <a:pt x="5943562" y="827136"/>
                    <a:pt x="5471805" y="563096"/>
                  </a:cubicBezTo>
                  <a:cubicBezTo>
                    <a:pt x="5011311" y="305349"/>
                    <a:pt x="4537651" y="169161"/>
                    <a:pt x="4102025" y="169161"/>
                  </a:cubicBezTo>
                  <a:close/>
                  <a:moveTo>
                    <a:pt x="1815426" y="0"/>
                  </a:moveTo>
                  <a:lnTo>
                    <a:pt x="6228114" y="0"/>
                  </a:lnTo>
                  <a:lnTo>
                    <a:pt x="6378838" y="104569"/>
                  </a:lnTo>
                  <a:cubicBezTo>
                    <a:pt x="7701449" y="1070221"/>
                    <a:pt x="8614337" y="2759472"/>
                    <a:pt x="8151535" y="4415712"/>
                  </a:cubicBezTo>
                  <a:cubicBezTo>
                    <a:pt x="7841710" y="5524525"/>
                    <a:pt x="7282330" y="5242495"/>
                    <a:pt x="6540097" y="5998038"/>
                  </a:cubicBezTo>
                  <a:cubicBezTo>
                    <a:pt x="6261706" y="6281367"/>
                    <a:pt x="6008555" y="6583271"/>
                    <a:pt x="5741125" y="6849976"/>
                  </a:cubicBezTo>
                  <a:lnTo>
                    <a:pt x="5732797" y="6858000"/>
                  </a:lnTo>
                  <a:lnTo>
                    <a:pt x="1711956" y="6858000"/>
                  </a:lnTo>
                  <a:lnTo>
                    <a:pt x="1631859" y="6799706"/>
                  </a:lnTo>
                  <a:cubicBezTo>
                    <a:pt x="1402830" y="6623620"/>
                    <a:pt x="1192523" y="6423644"/>
                    <a:pt x="1004515" y="6203417"/>
                  </a:cubicBezTo>
                  <a:cubicBezTo>
                    <a:pt x="378870" y="5470546"/>
                    <a:pt x="0" y="4513427"/>
                    <a:pt x="0" y="3466345"/>
                  </a:cubicBezTo>
                  <a:cubicBezTo>
                    <a:pt x="0" y="2025290"/>
                    <a:pt x="717408" y="754744"/>
                    <a:pt x="1808555" y="448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FEEDAA96-38BD-4AC0-8E5F-CF74F5C718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1616062 w 8273365"/>
                <a:gd name="connsiteY0" fmla="*/ 0 h 6858000"/>
                <a:gd name="connsiteX1" fmla="*/ 3206514 w 8273365"/>
                <a:gd name="connsiteY1" fmla="*/ 0 h 6858000"/>
                <a:gd name="connsiteX2" fmla="*/ 3122517 w 8273365"/>
                <a:gd name="connsiteY2" fmla="*/ 23655 h 6858000"/>
                <a:gd name="connsiteX3" fmla="*/ 1723196 w 8273365"/>
                <a:gd name="connsiteY3" fmla="*/ 880747 h 6858000"/>
                <a:gd name="connsiteX4" fmla="*/ 997786 w 8273365"/>
                <a:gd name="connsiteY4" fmla="*/ 1975811 h 6858000"/>
                <a:gd name="connsiteX5" fmla="*/ 731408 w 8273365"/>
                <a:gd name="connsiteY5" fmla="*/ 3320136 h 6858000"/>
                <a:gd name="connsiteX6" fmla="*/ 952731 w 8273365"/>
                <a:gd name="connsiteY6" fmla="*/ 4550071 h 6858000"/>
                <a:gd name="connsiteX7" fmla="*/ 1560970 w 8273365"/>
                <a:gd name="connsiteY7" fmla="*/ 5582379 h 6858000"/>
                <a:gd name="connsiteX8" fmla="*/ 2685142 w 8273365"/>
                <a:gd name="connsiteY8" fmla="*/ 6445587 h 6858000"/>
                <a:gd name="connsiteX9" fmla="*/ 4102171 w 8273365"/>
                <a:gd name="connsiteY9" fmla="*/ 6763602 h 6858000"/>
                <a:gd name="connsiteX10" fmla="*/ 4840307 w 8273365"/>
                <a:gd name="connsiteY10" fmla="*/ 6518434 h 6858000"/>
                <a:gd name="connsiteX11" fmla="*/ 5614867 w 8273365"/>
                <a:gd name="connsiteY11" fmla="*/ 5770643 h 6858000"/>
                <a:gd name="connsiteX12" fmla="*/ 6018458 w 8273365"/>
                <a:gd name="connsiteY12" fmla="*/ 5339114 h 6858000"/>
                <a:gd name="connsiteX13" fmla="*/ 6960802 w 8273365"/>
                <a:gd name="connsiteY13" fmla="*/ 4660514 h 6858000"/>
                <a:gd name="connsiteX14" fmla="*/ 7264776 w 8273365"/>
                <a:gd name="connsiteY14" fmla="*/ 4466544 h 6858000"/>
                <a:gd name="connsiteX15" fmla="*/ 7447190 w 8273365"/>
                <a:gd name="connsiteY15" fmla="*/ 4072462 h 6858000"/>
                <a:gd name="connsiteX16" fmla="*/ 7457722 w 8273365"/>
                <a:gd name="connsiteY16" fmla="*/ 2703268 h 6858000"/>
                <a:gd name="connsiteX17" fmla="*/ 6820959 w 8273365"/>
                <a:gd name="connsiteY17" fmla="*/ 1406044 h 6858000"/>
                <a:gd name="connsiteX18" fmla="*/ 5543190 w 8273365"/>
                <a:gd name="connsiteY18" fmla="*/ 289185 h 6858000"/>
                <a:gd name="connsiteX19" fmla="*/ 4996775 w 8273365"/>
                <a:gd name="connsiteY19" fmla="*/ 40060 h 6858000"/>
                <a:gd name="connsiteX20" fmla="*/ 4871645 w 8273365"/>
                <a:gd name="connsiteY20" fmla="*/ 0 h 6858000"/>
                <a:gd name="connsiteX21" fmla="*/ 6433093 w 8273365"/>
                <a:gd name="connsiteY21" fmla="*/ 0 h 6858000"/>
                <a:gd name="connsiteX22" fmla="*/ 6564891 w 8273365"/>
                <a:gd name="connsiteY22" fmla="*/ 101152 h 6858000"/>
                <a:gd name="connsiteX23" fmla="*/ 8151535 w 8273365"/>
                <a:gd name="connsiteY23" fmla="*/ 4269504 h 6858000"/>
                <a:gd name="connsiteX24" fmla="*/ 6540097 w 8273365"/>
                <a:gd name="connsiteY24" fmla="*/ 5851830 h 6858000"/>
                <a:gd name="connsiteX25" fmla="*/ 5606037 w 8273365"/>
                <a:gd name="connsiteY25" fmla="*/ 6833938 h 6858000"/>
                <a:gd name="connsiteX26" fmla="*/ 5578888 w 8273365"/>
                <a:gd name="connsiteY26" fmla="*/ 6858000 h 6858000"/>
                <a:gd name="connsiteX27" fmla="*/ 1925521 w 8273365"/>
                <a:gd name="connsiteY27" fmla="*/ 6858000 h 6858000"/>
                <a:gd name="connsiteX28" fmla="*/ 1807085 w 8273365"/>
                <a:gd name="connsiteY28" fmla="*/ 6781026 h 6858000"/>
                <a:gd name="connsiteX29" fmla="*/ 1004515 w 8273365"/>
                <a:gd name="connsiteY29" fmla="*/ 6057209 h 6858000"/>
                <a:gd name="connsiteX30" fmla="*/ 0 w 8273365"/>
                <a:gd name="connsiteY30" fmla="*/ 3320136 h 6858000"/>
                <a:gd name="connsiteX31" fmla="*/ 1492767 w 8273365"/>
                <a:gd name="connsiteY31" fmla="*/ 9861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273365" h="6858000">
                  <a:moveTo>
                    <a:pt x="1616062" y="0"/>
                  </a:moveTo>
                  <a:lnTo>
                    <a:pt x="3206514" y="0"/>
                  </a:lnTo>
                  <a:lnTo>
                    <a:pt x="3122517" y="23655"/>
                  </a:lnTo>
                  <a:cubicBezTo>
                    <a:pt x="2599902" y="185042"/>
                    <a:pt x="2120807" y="476097"/>
                    <a:pt x="1723196" y="880747"/>
                  </a:cubicBezTo>
                  <a:cubicBezTo>
                    <a:pt x="1412348" y="1197008"/>
                    <a:pt x="1168351" y="1565490"/>
                    <a:pt x="997786" y="1975811"/>
                  </a:cubicBezTo>
                  <a:cubicBezTo>
                    <a:pt x="821078" y="2401050"/>
                    <a:pt x="731408" y="2853352"/>
                    <a:pt x="731408" y="3320136"/>
                  </a:cubicBezTo>
                  <a:cubicBezTo>
                    <a:pt x="731408" y="3744353"/>
                    <a:pt x="805864" y="4158182"/>
                    <a:pt x="952731" y="4550071"/>
                  </a:cubicBezTo>
                  <a:cubicBezTo>
                    <a:pt x="1094331" y="4928208"/>
                    <a:pt x="1298980" y="5275627"/>
                    <a:pt x="1560970" y="5582379"/>
                  </a:cubicBezTo>
                  <a:cubicBezTo>
                    <a:pt x="1870793" y="5945304"/>
                    <a:pt x="2259610" y="6243718"/>
                    <a:pt x="2685142" y="6445587"/>
                  </a:cubicBezTo>
                  <a:cubicBezTo>
                    <a:pt x="3130131" y="6656669"/>
                    <a:pt x="3606861" y="6763602"/>
                    <a:pt x="4102171" y="6763602"/>
                  </a:cubicBezTo>
                  <a:cubicBezTo>
                    <a:pt x="4371914" y="6763602"/>
                    <a:pt x="4599528" y="6687974"/>
                    <a:pt x="4840307" y="6518434"/>
                  </a:cubicBezTo>
                  <a:cubicBezTo>
                    <a:pt x="5099811" y="6335729"/>
                    <a:pt x="5349951" y="6061159"/>
                    <a:pt x="5614867" y="5770643"/>
                  </a:cubicBezTo>
                  <a:cubicBezTo>
                    <a:pt x="5743449" y="5629628"/>
                    <a:pt x="5876273" y="5483786"/>
                    <a:pt x="6018458" y="5339114"/>
                  </a:cubicBezTo>
                  <a:cubicBezTo>
                    <a:pt x="6379773" y="4971361"/>
                    <a:pt x="6715635" y="4791728"/>
                    <a:pt x="6960802" y="4660514"/>
                  </a:cubicBezTo>
                  <a:cubicBezTo>
                    <a:pt x="7116154" y="4577280"/>
                    <a:pt x="7206994" y="4527251"/>
                    <a:pt x="7264776" y="4466544"/>
                  </a:cubicBezTo>
                  <a:cubicBezTo>
                    <a:pt x="7332650" y="4395306"/>
                    <a:pt x="7394089" y="4262628"/>
                    <a:pt x="7447190" y="4072462"/>
                  </a:cubicBezTo>
                  <a:cubicBezTo>
                    <a:pt x="7570066" y="3632594"/>
                    <a:pt x="7573576" y="3171954"/>
                    <a:pt x="7457722" y="2703268"/>
                  </a:cubicBezTo>
                  <a:cubicBezTo>
                    <a:pt x="7347718" y="2258572"/>
                    <a:pt x="7127565" y="1810073"/>
                    <a:pt x="6820959" y="1406044"/>
                  </a:cubicBezTo>
                  <a:cubicBezTo>
                    <a:pt x="6474271" y="949207"/>
                    <a:pt x="6032355" y="563024"/>
                    <a:pt x="5543190" y="289185"/>
                  </a:cubicBezTo>
                  <a:cubicBezTo>
                    <a:pt x="5362386" y="187977"/>
                    <a:pt x="5179299" y="104665"/>
                    <a:pt x="4996775" y="40060"/>
                  </a:cubicBezTo>
                  <a:lnTo>
                    <a:pt x="4871645" y="0"/>
                  </a:lnTo>
                  <a:lnTo>
                    <a:pt x="6433093" y="0"/>
                  </a:lnTo>
                  <a:lnTo>
                    <a:pt x="6564891" y="101152"/>
                  </a:lnTo>
                  <a:cubicBezTo>
                    <a:pt x="7785271" y="1084819"/>
                    <a:pt x="8592299" y="2692132"/>
                    <a:pt x="8151535" y="4269504"/>
                  </a:cubicBezTo>
                  <a:cubicBezTo>
                    <a:pt x="7841710" y="5378317"/>
                    <a:pt x="7282330" y="5096287"/>
                    <a:pt x="6540097" y="5851830"/>
                  </a:cubicBezTo>
                  <a:cubicBezTo>
                    <a:pt x="6215307" y="6182380"/>
                    <a:pt x="5924872" y="6538214"/>
                    <a:pt x="5606037" y="6833938"/>
                  </a:cubicBezTo>
                  <a:lnTo>
                    <a:pt x="5578888" y="6858000"/>
                  </a:lnTo>
                  <a:lnTo>
                    <a:pt x="1925521" y="6858000"/>
                  </a:lnTo>
                  <a:lnTo>
                    <a:pt x="1807085" y="6781026"/>
                  </a:lnTo>
                  <a:cubicBezTo>
                    <a:pt x="1509378" y="6576133"/>
                    <a:pt x="1239525" y="6332492"/>
                    <a:pt x="1004515" y="6057209"/>
                  </a:cubicBezTo>
                  <a:cubicBezTo>
                    <a:pt x="378870" y="5324338"/>
                    <a:pt x="0" y="4367220"/>
                    <a:pt x="0" y="3320136"/>
                  </a:cubicBezTo>
                  <a:cubicBezTo>
                    <a:pt x="0" y="2023187"/>
                    <a:pt x="581101" y="864350"/>
                    <a:pt x="1492767" y="9861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D000679E-B592-4134-AC05-8EC80BBC4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37594" y="-3810"/>
              <a:ext cx="8219860" cy="6858000"/>
            </a:xfrm>
            <a:custGeom>
              <a:avLst/>
              <a:gdLst>
                <a:gd name="connsiteX0" fmla="*/ 5534366 w 8219860"/>
                <a:gd name="connsiteY0" fmla="*/ 0 h 6858000"/>
                <a:gd name="connsiteX1" fmla="*/ 6263243 w 8219860"/>
                <a:gd name="connsiteY1" fmla="*/ 0 h 6858000"/>
                <a:gd name="connsiteX2" fmla="*/ 6295307 w 8219860"/>
                <a:gd name="connsiteY2" fmla="*/ 21377 h 6858000"/>
                <a:gd name="connsiteX3" fmla="*/ 6907056 w 8219860"/>
                <a:gd name="connsiteY3" fmla="*/ 522976 h 6858000"/>
                <a:gd name="connsiteX4" fmla="*/ 7434107 w 8219860"/>
                <a:gd name="connsiteY4" fmla="*/ 1119513 h 6858000"/>
                <a:gd name="connsiteX5" fmla="*/ 7856130 w 8219860"/>
                <a:gd name="connsiteY5" fmla="*/ 1802940 h 6858000"/>
                <a:gd name="connsiteX6" fmla="*/ 8019380 w 8219860"/>
                <a:gd name="connsiteY6" fmla="*/ 2174201 h 6858000"/>
                <a:gd name="connsiteX7" fmla="*/ 8054634 w 8219860"/>
                <a:gd name="connsiteY7" fmla="*/ 2269723 h 6858000"/>
                <a:gd name="connsiteX8" fmla="*/ 8086962 w 8219860"/>
                <a:gd name="connsiteY8" fmla="*/ 2366562 h 6858000"/>
                <a:gd name="connsiteX9" fmla="*/ 8115633 w 8219860"/>
                <a:gd name="connsiteY9" fmla="*/ 2464717 h 6858000"/>
                <a:gd name="connsiteX10" fmla="*/ 8140794 w 8219860"/>
                <a:gd name="connsiteY10" fmla="*/ 2563895 h 6858000"/>
                <a:gd name="connsiteX11" fmla="*/ 8218615 w 8219860"/>
                <a:gd name="connsiteY11" fmla="*/ 3378975 h 6858000"/>
                <a:gd name="connsiteX12" fmla="*/ 8175170 w 8219860"/>
                <a:gd name="connsiteY12" fmla="*/ 3786370 h 6858000"/>
                <a:gd name="connsiteX13" fmla="*/ 8073943 w 8219860"/>
                <a:gd name="connsiteY13" fmla="*/ 4180891 h 6858000"/>
                <a:gd name="connsiteX14" fmla="*/ 7939071 w 8219860"/>
                <a:gd name="connsiteY14" fmla="*/ 4562246 h 6858000"/>
                <a:gd name="connsiteX15" fmla="*/ 7854229 w 8219860"/>
                <a:gd name="connsiteY15" fmla="*/ 4751828 h 6858000"/>
                <a:gd name="connsiteX16" fmla="*/ 7745102 w 8219860"/>
                <a:gd name="connsiteY16" fmla="*/ 4936435 h 6858000"/>
                <a:gd name="connsiteX17" fmla="*/ 7605403 w 8219860"/>
                <a:gd name="connsiteY17" fmla="*/ 5106852 h 6858000"/>
                <a:gd name="connsiteX18" fmla="*/ 7524949 w 8219860"/>
                <a:gd name="connsiteY18" fmla="*/ 5182481 h 6858000"/>
                <a:gd name="connsiteX19" fmla="*/ 7440106 w 8219860"/>
                <a:gd name="connsiteY19" fmla="*/ 5250208 h 6858000"/>
                <a:gd name="connsiteX20" fmla="*/ 7101758 w 8219860"/>
                <a:gd name="connsiteY20" fmla="*/ 5463633 h 6858000"/>
                <a:gd name="connsiteX21" fmla="*/ 6804366 w 8219860"/>
                <a:gd name="connsiteY21" fmla="*/ 5657895 h 6858000"/>
                <a:gd name="connsiteX22" fmla="*/ 6671103 w 8219860"/>
                <a:gd name="connsiteY22" fmla="*/ 5765704 h 6858000"/>
                <a:gd name="connsiteX23" fmla="*/ 6545887 w 8219860"/>
                <a:gd name="connsiteY23" fmla="*/ 5882583 h 6858000"/>
                <a:gd name="connsiteX24" fmla="*/ 6485473 w 8219860"/>
                <a:gd name="connsiteY24" fmla="*/ 5945046 h 6858000"/>
                <a:gd name="connsiteX25" fmla="*/ 6423303 w 8219860"/>
                <a:gd name="connsiteY25" fmla="*/ 6011604 h 6858000"/>
                <a:gd name="connsiteX26" fmla="*/ 6298672 w 8219860"/>
                <a:gd name="connsiteY26" fmla="*/ 6146768 h 6858000"/>
                <a:gd name="connsiteX27" fmla="*/ 6040923 w 8219860"/>
                <a:gd name="connsiteY27" fmla="*/ 6418997 h 6858000"/>
                <a:gd name="connsiteX28" fmla="*/ 5907662 w 8219860"/>
                <a:gd name="connsiteY28" fmla="*/ 6555769 h 6858000"/>
                <a:gd name="connsiteX29" fmla="*/ 5769864 w 8219860"/>
                <a:gd name="connsiteY29" fmla="*/ 6691081 h 6858000"/>
                <a:gd name="connsiteX30" fmla="*/ 5581270 w 8219860"/>
                <a:gd name="connsiteY30" fmla="*/ 6858000 h 6858000"/>
                <a:gd name="connsiteX31" fmla="*/ 5057635 w 8219860"/>
                <a:gd name="connsiteY31" fmla="*/ 6858000 h 6858000"/>
                <a:gd name="connsiteX32" fmla="*/ 5112401 w 8219860"/>
                <a:gd name="connsiteY32" fmla="*/ 6812805 h 6858000"/>
                <a:gd name="connsiteX33" fmla="*/ 5241495 w 8219860"/>
                <a:gd name="connsiteY33" fmla="*/ 6689617 h 6858000"/>
                <a:gd name="connsiteX34" fmla="*/ 5485639 w 8219860"/>
                <a:gd name="connsiteY34" fmla="*/ 6421192 h 6858000"/>
                <a:gd name="connsiteX35" fmla="*/ 5603981 w 8219860"/>
                <a:gd name="connsiteY35" fmla="*/ 6279592 h 6858000"/>
                <a:gd name="connsiteX36" fmla="*/ 5722615 w 8219860"/>
                <a:gd name="connsiteY36" fmla="*/ 6135503 h 6858000"/>
                <a:gd name="connsiteX37" fmla="*/ 5967636 w 8219860"/>
                <a:gd name="connsiteY37" fmla="*/ 5845135 h 6858000"/>
                <a:gd name="connsiteX38" fmla="*/ 6099583 w 8219860"/>
                <a:gd name="connsiteY38" fmla="*/ 5703828 h 6858000"/>
                <a:gd name="connsiteX39" fmla="*/ 6168189 w 8219860"/>
                <a:gd name="connsiteY39" fmla="*/ 5634490 h 6858000"/>
                <a:gd name="connsiteX40" fmla="*/ 6241769 w 8219860"/>
                <a:gd name="connsiteY40" fmla="*/ 5564129 h 6858000"/>
                <a:gd name="connsiteX41" fmla="*/ 6567684 w 8219860"/>
                <a:gd name="connsiteY41" fmla="*/ 5312962 h 6858000"/>
                <a:gd name="connsiteX42" fmla="*/ 6918466 w 8219860"/>
                <a:gd name="connsiteY42" fmla="*/ 5121628 h 6858000"/>
                <a:gd name="connsiteX43" fmla="*/ 7084202 w 8219860"/>
                <a:gd name="connsiteY43" fmla="*/ 5039856 h 6858000"/>
                <a:gd name="connsiteX44" fmla="*/ 7231508 w 8219860"/>
                <a:gd name="connsiteY44" fmla="*/ 4955159 h 6858000"/>
                <a:gd name="connsiteX45" fmla="*/ 7455757 w 8219860"/>
                <a:gd name="connsiteY45" fmla="*/ 4736907 h 6858000"/>
                <a:gd name="connsiteX46" fmla="*/ 7597796 w 8219860"/>
                <a:gd name="connsiteY46" fmla="*/ 4437761 h 6858000"/>
                <a:gd name="connsiteX47" fmla="*/ 7667720 w 8219860"/>
                <a:gd name="connsiteY47" fmla="*/ 4093562 h 6858000"/>
                <a:gd name="connsiteX48" fmla="*/ 7680008 w 8219860"/>
                <a:gd name="connsiteY48" fmla="*/ 3742632 h 6858000"/>
                <a:gd name="connsiteX49" fmla="*/ 7657188 w 8219860"/>
                <a:gd name="connsiteY49" fmla="*/ 3396237 h 6858000"/>
                <a:gd name="connsiteX50" fmla="*/ 7604818 w 8219860"/>
                <a:gd name="connsiteY50" fmla="*/ 3055255 h 6858000"/>
                <a:gd name="connsiteX51" fmla="*/ 7522900 w 8219860"/>
                <a:gd name="connsiteY51" fmla="*/ 2720270 h 6858000"/>
                <a:gd name="connsiteX52" fmla="*/ 7299968 w 8219860"/>
                <a:gd name="connsiteY52" fmla="*/ 2062442 h 6858000"/>
                <a:gd name="connsiteX53" fmla="*/ 6971566 w 8219860"/>
                <a:gd name="connsiteY53" fmla="*/ 1438698 h 6858000"/>
                <a:gd name="connsiteX54" fmla="*/ 6771307 w 8219860"/>
                <a:gd name="connsiteY54" fmla="*/ 1144380 h 6858000"/>
                <a:gd name="connsiteX55" fmla="*/ 6547935 w 8219860"/>
                <a:gd name="connsiteY55" fmla="*/ 865129 h 6858000"/>
                <a:gd name="connsiteX56" fmla="*/ 6037997 w 8219860"/>
                <a:gd name="connsiteY56" fmla="*/ 359872 h 6858000"/>
                <a:gd name="connsiteX57" fmla="*/ 5602369 w 8219860"/>
                <a:gd name="connsiteY57" fmla="*/ 40572 h 6858000"/>
                <a:gd name="connsiteX58" fmla="*/ 1689206 w 8219860"/>
                <a:gd name="connsiteY58" fmla="*/ 0 h 6858000"/>
                <a:gd name="connsiteX59" fmla="*/ 2580244 w 8219860"/>
                <a:gd name="connsiteY59" fmla="*/ 0 h 6858000"/>
                <a:gd name="connsiteX60" fmla="*/ 2556490 w 8219860"/>
                <a:gd name="connsiteY60" fmla="*/ 13997 h 6858000"/>
                <a:gd name="connsiteX61" fmla="*/ 2125407 w 8219860"/>
                <a:gd name="connsiteY61" fmla="*/ 323156 h 6858000"/>
                <a:gd name="connsiteX62" fmla="*/ 1859322 w 8219860"/>
                <a:gd name="connsiteY62" fmla="*/ 553842 h 6858000"/>
                <a:gd name="connsiteX63" fmla="*/ 1607425 w 8219860"/>
                <a:gd name="connsiteY63" fmla="*/ 799741 h 6858000"/>
                <a:gd name="connsiteX64" fmla="*/ 861829 w 8219860"/>
                <a:gd name="connsiteY64" fmla="*/ 1987400 h 6858000"/>
                <a:gd name="connsiteX65" fmla="*/ 661422 w 8219860"/>
                <a:gd name="connsiteY65" fmla="*/ 2660149 h 6858000"/>
                <a:gd name="connsiteX66" fmla="*/ 608323 w 8219860"/>
                <a:gd name="connsiteY66" fmla="*/ 3006544 h 6858000"/>
                <a:gd name="connsiteX67" fmla="*/ 584625 w 8219860"/>
                <a:gd name="connsiteY67" fmla="*/ 3355571 h 6858000"/>
                <a:gd name="connsiteX68" fmla="*/ 589891 w 8219860"/>
                <a:gd name="connsiteY68" fmla="*/ 3705330 h 6858000"/>
                <a:gd name="connsiteX69" fmla="*/ 623389 w 8219860"/>
                <a:gd name="connsiteY69" fmla="*/ 4053626 h 6858000"/>
                <a:gd name="connsiteX70" fmla="*/ 787078 w 8219860"/>
                <a:gd name="connsiteY70" fmla="*/ 4735736 h 6858000"/>
                <a:gd name="connsiteX71" fmla="*/ 1081251 w 8219860"/>
                <a:gd name="connsiteY71" fmla="*/ 5376742 h 6858000"/>
                <a:gd name="connsiteX72" fmla="*/ 1274196 w 8219860"/>
                <a:gd name="connsiteY72" fmla="*/ 5674278 h 6858000"/>
                <a:gd name="connsiteX73" fmla="*/ 1381274 w 8219860"/>
                <a:gd name="connsiteY73" fmla="*/ 5816170 h 6858000"/>
                <a:gd name="connsiteX74" fmla="*/ 1495959 w 8219860"/>
                <a:gd name="connsiteY74" fmla="*/ 5953677 h 6858000"/>
                <a:gd name="connsiteX75" fmla="*/ 2013356 w 8219860"/>
                <a:gd name="connsiteY75" fmla="*/ 6450448 h 6858000"/>
                <a:gd name="connsiteX76" fmla="*/ 2083865 w 8219860"/>
                <a:gd name="connsiteY76" fmla="*/ 6506327 h 6858000"/>
                <a:gd name="connsiteX77" fmla="*/ 2155688 w 8219860"/>
                <a:gd name="connsiteY77" fmla="*/ 6560744 h 6858000"/>
                <a:gd name="connsiteX78" fmla="*/ 2228537 w 8219860"/>
                <a:gd name="connsiteY78" fmla="*/ 6613844 h 6858000"/>
                <a:gd name="connsiteX79" fmla="*/ 2302700 w 8219860"/>
                <a:gd name="connsiteY79" fmla="*/ 6665190 h 6858000"/>
                <a:gd name="connsiteX80" fmla="*/ 2610915 w 8219860"/>
                <a:gd name="connsiteY80" fmla="*/ 6853454 h 6858000"/>
                <a:gd name="connsiteX81" fmla="*/ 2619731 w 8219860"/>
                <a:gd name="connsiteY81" fmla="*/ 6858000 h 6858000"/>
                <a:gd name="connsiteX82" fmla="*/ 1931408 w 8219860"/>
                <a:gd name="connsiteY82" fmla="*/ 6858000 h 6858000"/>
                <a:gd name="connsiteX83" fmla="*/ 1782231 w 8219860"/>
                <a:gd name="connsiteY83" fmla="*/ 6759101 h 6858000"/>
                <a:gd name="connsiteX84" fmla="*/ 1179844 w 8219860"/>
                <a:gd name="connsiteY84" fmla="*/ 6247262 h 6858000"/>
                <a:gd name="connsiteX85" fmla="*/ 677221 w 8219860"/>
                <a:gd name="connsiteY85" fmla="*/ 5628784 h 6858000"/>
                <a:gd name="connsiteX86" fmla="*/ 302740 w 8219860"/>
                <a:gd name="connsiteY86" fmla="*/ 4919612 h 6858000"/>
                <a:gd name="connsiteX87" fmla="*/ 71615 w 8219860"/>
                <a:gd name="connsiteY87" fmla="*/ 4147685 h 6858000"/>
                <a:gd name="connsiteX88" fmla="*/ 14420 w 8219860"/>
                <a:gd name="connsiteY88" fmla="*/ 3747313 h 6858000"/>
                <a:gd name="connsiteX89" fmla="*/ 815 w 8219860"/>
                <a:gd name="connsiteY89" fmla="*/ 3342991 h 6858000"/>
                <a:gd name="connsiteX90" fmla="*/ 29340 w 8219860"/>
                <a:gd name="connsiteY90" fmla="*/ 2939692 h 6858000"/>
                <a:gd name="connsiteX91" fmla="*/ 97946 w 8219860"/>
                <a:gd name="connsiteY91" fmla="*/ 2541660 h 6858000"/>
                <a:gd name="connsiteX92" fmla="*/ 341358 w 8219860"/>
                <a:gd name="connsiteY92" fmla="*/ 1774268 h 6858000"/>
                <a:gd name="connsiteX93" fmla="*/ 1212758 w 8219860"/>
                <a:gd name="connsiteY93" fmla="*/ 432721 h 6858000"/>
                <a:gd name="connsiteX94" fmla="*/ 1499908 w 8219860"/>
                <a:gd name="connsiteY94" fmla="*/ 150982 h 6858000"/>
                <a:gd name="connsiteX95" fmla="*/ 1655863 w 8219860"/>
                <a:gd name="connsiteY95" fmla="*/ 2359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8219860" h="6858000">
                  <a:moveTo>
                    <a:pt x="5534366" y="0"/>
                  </a:moveTo>
                  <a:lnTo>
                    <a:pt x="6263243" y="0"/>
                  </a:lnTo>
                  <a:lnTo>
                    <a:pt x="6295307" y="21377"/>
                  </a:lnTo>
                  <a:cubicBezTo>
                    <a:pt x="6511218" y="172340"/>
                    <a:pt x="6716597" y="339247"/>
                    <a:pt x="6907056" y="522976"/>
                  </a:cubicBezTo>
                  <a:cubicBezTo>
                    <a:pt x="7097514" y="706706"/>
                    <a:pt x="7274807" y="905503"/>
                    <a:pt x="7434107" y="1119513"/>
                  </a:cubicBezTo>
                  <a:cubicBezTo>
                    <a:pt x="7593992" y="1333084"/>
                    <a:pt x="7735155" y="1562014"/>
                    <a:pt x="7856130" y="1802940"/>
                  </a:cubicBezTo>
                  <a:cubicBezTo>
                    <a:pt x="7916105" y="1923621"/>
                    <a:pt x="7970376" y="2047668"/>
                    <a:pt x="8019380" y="2174201"/>
                  </a:cubicBezTo>
                  <a:cubicBezTo>
                    <a:pt x="8031375" y="2205944"/>
                    <a:pt x="8043808" y="2237541"/>
                    <a:pt x="8054634" y="2269723"/>
                  </a:cubicBezTo>
                  <a:lnTo>
                    <a:pt x="8086962" y="2366562"/>
                  </a:lnTo>
                  <a:lnTo>
                    <a:pt x="8115633" y="2464717"/>
                  </a:lnTo>
                  <a:cubicBezTo>
                    <a:pt x="8124995" y="2497484"/>
                    <a:pt x="8132602" y="2530836"/>
                    <a:pt x="8140794" y="2563895"/>
                  </a:cubicBezTo>
                  <a:cubicBezTo>
                    <a:pt x="8203402" y="2829836"/>
                    <a:pt x="8225636" y="3105576"/>
                    <a:pt x="8218615" y="3378975"/>
                  </a:cubicBezTo>
                  <a:cubicBezTo>
                    <a:pt x="8214958" y="3515749"/>
                    <a:pt x="8200476" y="3652229"/>
                    <a:pt x="8175170" y="3786370"/>
                  </a:cubicBezTo>
                  <a:cubicBezTo>
                    <a:pt x="8149716" y="3920510"/>
                    <a:pt x="8114462" y="4052163"/>
                    <a:pt x="8073943" y="4180891"/>
                  </a:cubicBezTo>
                  <a:cubicBezTo>
                    <a:pt x="8033570" y="4309911"/>
                    <a:pt x="7990270" y="4435421"/>
                    <a:pt x="7939071" y="4562246"/>
                  </a:cubicBezTo>
                  <a:cubicBezTo>
                    <a:pt x="7913472" y="4625587"/>
                    <a:pt x="7885678" y="4688926"/>
                    <a:pt x="7854229" y="4751828"/>
                  </a:cubicBezTo>
                  <a:cubicBezTo>
                    <a:pt x="7822193" y="4814437"/>
                    <a:pt x="7786792" y="4876752"/>
                    <a:pt x="7745102" y="4936435"/>
                  </a:cubicBezTo>
                  <a:cubicBezTo>
                    <a:pt x="7703998" y="4996411"/>
                    <a:pt x="7657040" y="5053899"/>
                    <a:pt x="7605403" y="5106852"/>
                  </a:cubicBezTo>
                  <a:cubicBezTo>
                    <a:pt x="7579512" y="5133183"/>
                    <a:pt x="7552596" y="5158489"/>
                    <a:pt x="7524949" y="5182481"/>
                  </a:cubicBezTo>
                  <a:cubicBezTo>
                    <a:pt x="7497301" y="5206323"/>
                    <a:pt x="7468776" y="5228704"/>
                    <a:pt x="7440106" y="5250208"/>
                  </a:cubicBezTo>
                  <a:cubicBezTo>
                    <a:pt x="7324836" y="5335930"/>
                    <a:pt x="7208103" y="5400146"/>
                    <a:pt x="7101758" y="5463633"/>
                  </a:cubicBezTo>
                  <a:cubicBezTo>
                    <a:pt x="6994825" y="5526533"/>
                    <a:pt x="6896230" y="5588996"/>
                    <a:pt x="6804366" y="5657895"/>
                  </a:cubicBezTo>
                  <a:cubicBezTo>
                    <a:pt x="6758141" y="5691978"/>
                    <a:pt x="6713965" y="5728110"/>
                    <a:pt x="6671103" y="5765704"/>
                  </a:cubicBezTo>
                  <a:cubicBezTo>
                    <a:pt x="6627952" y="5802860"/>
                    <a:pt x="6586408" y="5842209"/>
                    <a:pt x="6545887" y="5882583"/>
                  </a:cubicBezTo>
                  <a:cubicBezTo>
                    <a:pt x="6525407" y="5903062"/>
                    <a:pt x="6506245" y="5923103"/>
                    <a:pt x="6485473" y="5945046"/>
                  </a:cubicBezTo>
                  <a:lnTo>
                    <a:pt x="6423303" y="6011604"/>
                  </a:lnTo>
                  <a:lnTo>
                    <a:pt x="6298672" y="6146768"/>
                  </a:lnTo>
                  <a:cubicBezTo>
                    <a:pt x="6214853" y="6237315"/>
                    <a:pt x="6128400" y="6327572"/>
                    <a:pt x="6040923" y="6418997"/>
                  </a:cubicBezTo>
                  <a:cubicBezTo>
                    <a:pt x="5997186" y="6464637"/>
                    <a:pt x="5952569" y="6510130"/>
                    <a:pt x="5907662" y="6555769"/>
                  </a:cubicBezTo>
                  <a:cubicBezTo>
                    <a:pt x="5862460" y="6601118"/>
                    <a:pt x="5816528" y="6646172"/>
                    <a:pt x="5769864" y="6691081"/>
                  </a:cubicBezTo>
                  <a:lnTo>
                    <a:pt x="5581270" y="6858000"/>
                  </a:lnTo>
                  <a:lnTo>
                    <a:pt x="5057635" y="6858000"/>
                  </a:lnTo>
                  <a:lnTo>
                    <a:pt x="5112401" y="6812805"/>
                  </a:lnTo>
                  <a:cubicBezTo>
                    <a:pt x="5156505" y="6773364"/>
                    <a:pt x="5199439" y="6732113"/>
                    <a:pt x="5241495" y="6689617"/>
                  </a:cubicBezTo>
                  <a:cubicBezTo>
                    <a:pt x="5325753" y="6604628"/>
                    <a:pt x="5405916" y="6513934"/>
                    <a:pt x="5485639" y="6421192"/>
                  </a:cubicBezTo>
                  <a:cubicBezTo>
                    <a:pt x="5525427" y="6374674"/>
                    <a:pt x="5564631" y="6327425"/>
                    <a:pt x="5603981" y="6279592"/>
                  </a:cubicBezTo>
                  <a:lnTo>
                    <a:pt x="5722615" y="6135503"/>
                  </a:lnTo>
                  <a:cubicBezTo>
                    <a:pt x="5802339" y="6038957"/>
                    <a:pt x="5882062" y="5940510"/>
                    <a:pt x="5967636" y="5845135"/>
                  </a:cubicBezTo>
                  <a:cubicBezTo>
                    <a:pt x="6010496" y="5797446"/>
                    <a:pt x="6054381" y="5750345"/>
                    <a:pt x="6099583" y="5703828"/>
                  </a:cubicBezTo>
                  <a:lnTo>
                    <a:pt x="6168189" y="5634490"/>
                  </a:lnTo>
                  <a:cubicBezTo>
                    <a:pt x="6191300" y="5611524"/>
                    <a:pt x="6216754" y="5587094"/>
                    <a:pt x="6241769" y="5564129"/>
                  </a:cubicBezTo>
                  <a:cubicBezTo>
                    <a:pt x="6342117" y="5470948"/>
                    <a:pt x="6452414" y="5386688"/>
                    <a:pt x="6567684" y="5312962"/>
                  </a:cubicBezTo>
                  <a:cubicBezTo>
                    <a:pt x="6682806" y="5238945"/>
                    <a:pt x="6803635" y="5177360"/>
                    <a:pt x="6918466" y="5121628"/>
                  </a:cubicBezTo>
                  <a:cubicBezTo>
                    <a:pt x="6975808" y="5093833"/>
                    <a:pt x="7031688" y="5067211"/>
                    <a:pt x="7084202" y="5039856"/>
                  </a:cubicBezTo>
                  <a:cubicBezTo>
                    <a:pt x="7136864" y="5012793"/>
                    <a:pt x="7186453" y="4985439"/>
                    <a:pt x="7231508" y="4955159"/>
                  </a:cubicBezTo>
                  <a:cubicBezTo>
                    <a:pt x="7322202" y="4895476"/>
                    <a:pt x="7395635" y="4824530"/>
                    <a:pt x="7455757" y="4736907"/>
                  </a:cubicBezTo>
                  <a:cubicBezTo>
                    <a:pt x="7515440" y="4649431"/>
                    <a:pt x="7562543" y="4547326"/>
                    <a:pt x="7597796" y="4437761"/>
                  </a:cubicBezTo>
                  <a:cubicBezTo>
                    <a:pt x="7632758" y="4328343"/>
                    <a:pt x="7655139" y="4210293"/>
                    <a:pt x="7667720" y="4093562"/>
                  </a:cubicBezTo>
                  <a:cubicBezTo>
                    <a:pt x="7679860" y="3976389"/>
                    <a:pt x="7682494" y="3858925"/>
                    <a:pt x="7680008" y="3742632"/>
                  </a:cubicBezTo>
                  <a:cubicBezTo>
                    <a:pt x="7676350" y="3626192"/>
                    <a:pt x="7668451" y="3510776"/>
                    <a:pt x="7657188" y="3396237"/>
                  </a:cubicBezTo>
                  <a:cubicBezTo>
                    <a:pt x="7645923" y="3281699"/>
                    <a:pt x="7628808" y="3167745"/>
                    <a:pt x="7604818" y="3055255"/>
                  </a:cubicBezTo>
                  <a:cubicBezTo>
                    <a:pt x="7581120" y="2942618"/>
                    <a:pt x="7552888" y="2831298"/>
                    <a:pt x="7522900" y="2720270"/>
                  </a:cubicBezTo>
                  <a:cubicBezTo>
                    <a:pt x="7462926" y="2498361"/>
                    <a:pt x="7392418" y="2277038"/>
                    <a:pt x="7299968" y="2062442"/>
                  </a:cubicBezTo>
                  <a:cubicBezTo>
                    <a:pt x="7207518" y="1847847"/>
                    <a:pt x="7097514" y="1639104"/>
                    <a:pt x="6971566" y="1438698"/>
                  </a:cubicBezTo>
                  <a:cubicBezTo>
                    <a:pt x="6908226" y="1338642"/>
                    <a:pt x="6841668" y="1240340"/>
                    <a:pt x="6771307" y="1144380"/>
                  </a:cubicBezTo>
                  <a:cubicBezTo>
                    <a:pt x="6700945" y="1048419"/>
                    <a:pt x="6625903" y="955677"/>
                    <a:pt x="6547935" y="865129"/>
                  </a:cubicBezTo>
                  <a:cubicBezTo>
                    <a:pt x="6392438" y="683740"/>
                    <a:pt x="6221873" y="514199"/>
                    <a:pt x="6037997" y="359872"/>
                  </a:cubicBezTo>
                  <a:cubicBezTo>
                    <a:pt x="5900420" y="243689"/>
                    <a:pt x="5754861" y="136638"/>
                    <a:pt x="5602369" y="40572"/>
                  </a:cubicBezTo>
                  <a:close/>
                  <a:moveTo>
                    <a:pt x="1689206" y="0"/>
                  </a:moveTo>
                  <a:lnTo>
                    <a:pt x="2580244" y="0"/>
                  </a:lnTo>
                  <a:lnTo>
                    <a:pt x="2556490" y="13997"/>
                  </a:lnTo>
                  <a:cubicBezTo>
                    <a:pt x="2405637" y="107875"/>
                    <a:pt x="2262108" y="212018"/>
                    <a:pt x="2125407" y="323156"/>
                  </a:cubicBezTo>
                  <a:cubicBezTo>
                    <a:pt x="2033982" y="397174"/>
                    <a:pt x="1946944" y="475874"/>
                    <a:pt x="1859322" y="553842"/>
                  </a:cubicBezTo>
                  <a:cubicBezTo>
                    <a:pt x="1771699" y="631664"/>
                    <a:pt x="1686271" y="712557"/>
                    <a:pt x="1607425" y="799741"/>
                  </a:cubicBezTo>
                  <a:cubicBezTo>
                    <a:pt x="1289847" y="1146281"/>
                    <a:pt x="1036342" y="1551627"/>
                    <a:pt x="861829" y="1987400"/>
                  </a:cubicBezTo>
                  <a:cubicBezTo>
                    <a:pt x="774499" y="2205213"/>
                    <a:pt x="707062" y="2430780"/>
                    <a:pt x="661422" y="2660149"/>
                  </a:cubicBezTo>
                  <a:cubicBezTo>
                    <a:pt x="638750" y="2774834"/>
                    <a:pt x="621196" y="2890541"/>
                    <a:pt x="608323" y="3006544"/>
                  </a:cubicBezTo>
                  <a:cubicBezTo>
                    <a:pt x="595888" y="3122545"/>
                    <a:pt x="587990" y="3239131"/>
                    <a:pt x="584625" y="3355571"/>
                  </a:cubicBezTo>
                  <a:cubicBezTo>
                    <a:pt x="581699" y="3472156"/>
                    <a:pt x="582578" y="3588890"/>
                    <a:pt x="589891" y="3705330"/>
                  </a:cubicBezTo>
                  <a:cubicBezTo>
                    <a:pt x="595742" y="3821770"/>
                    <a:pt x="607591" y="3937917"/>
                    <a:pt x="623389" y="4053626"/>
                  </a:cubicBezTo>
                  <a:cubicBezTo>
                    <a:pt x="655864" y="4284896"/>
                    <a:pt x="709988" y="4513828"/>
                    <a:pt x="787078" y="4735736"/>
                  </a:cubicBezTo>
                  <a:cubicBezTo>
                    <a:pt x="864023" y="4957499"/>
                    <a:pt x="962324" y="5172825"/>
                    <a:pt x="1081251" y="5376742"/>
                  </a:cubicBezTo>
                  <a:cubicBezTo>
                    <a:pt x="1140934" y="5478553"/>
                    <a:pt x="1205152" y="5578172"/>
                    <a:pt x="1274196" y="5674278"/>
                  </a:cubicBezTo>
                  <a:cubicBezTo>
                    <a:pt x="1308571" y="5722552"/>
                    <a:pt x="1344557" y="5769654"/>
                    <a:pt x="1381274" y="5816170"/>
                  </a:cubicBezTo>
                  <a:cubicBezTo>
                    <a:pt x="1418575" y="5862543"/>
                    <a:pt x="1456608" y="5908622"/>
                    <a:pt x="1495959" y="5953677"/>
                  </a:cubicBezTo>
                  <a:cubicBezTo>
                    <a:pt x="1652919" y="6133894"/>
                    <a:pt x="1826555" y="6300071"/>
                    <a:pt x="2013356" y="6450448"/>
                  </a:cubicBezTo>
                  <a:cubicBezTo>
                    <a:pt x="2037053" y="6468879"/>
                    <a:pt x="2060020" y="6488188"/>
                    <a:pt x="2083865" y="6506327"/>
                  </a:cubicBezTo>
                  <a:lnTo>
                    <a:pt x="2155688" y="6560744"/>
                  </a:lnTo>
                  <a:lnTo>
                    <a:pt x="2228537" y="6613844"/>
                  </a:lnTo>
                  <a:lnTo>
                    <a:pt x="2302700" y="6665190"/>
                  </a:lnTo>
                  <a:cubicBezTo>
                    <a:pt x="2402465" y="6732186"/>
                    <a:pt x="2505008" y="6795525"/>
                    <a:pt x="2610915" y="6853454"/>
                  </a:cubicBezTo>
                  <a:lnTo>
                    <a:pt x="2619731" y="6858000"/>
                  </a:lnTo>
                  <a:lnTo>
                    <a:pt x="1931408" y="6858000"/>
                  </a:lnTo>
                  <a:lnTo>
                    <a:pt x="1782231" y="6759101"/>
                  </a:lnTo>
                  <a:cubicBezTo>
                    <a:pt x="1566612" y="6607846"/>
                    <a:pt x="1365329" y="6435527"/>
                    <a:pt x="1179844" y="6247262"/>
                  </a:cubicBezTo>
                  <a:cubicBezTo>
                    <a:pt x="994506" y="6059437"/>
                    <a:pt x="824235" y="5851280"/>
                    <a:pt x="677221" y="5628784"/>
                  </a:cubicBezTo>
                  <a:cubicBezTo>
                    <a:pt x="530062" y="5405851"/>
                    <a:pt x="404700" y="5167998"/>
                    <a:pt x="302740" y="4919612"/>
                  </a:cubicBezTo>
                  <a:cubicBezTo>
                    <a:pt x="200636" y="4671373"/>
                    <a:pt x="123692" y="4412162"/>
                    <a:pt x="71615" y="4147685"/>
                  </a:cubicBezTo>
                  <a:cubicBezTo>
                    <a:pt x="45285" y="4015446"/>
                    <a:pt x="26854" y="3881599"/>
                    <a:pt x="14420" y="3747313"/>
                  </a:cubicBezTo>
                  <a:cubicBezTo>
                    <a:pt x="3595" y="3612880"/>
                    <a:pt x="-2256" y="3477862"/>
                    <a:pt x="815" y="3342991"/>
                  </a:cubicBezTo>
                  <a:cubicBezTo>
                    <a:pt x="3156" y="3208119"/>
                    <a:pt x="12811" y="3073394"/>
                    <a:pt x="29340" y="2939692"/>
                  </a:cubicBezTo>
                  <a:cubicBezTo>
                    <a:pt x="45578" y="2805845"/>
                    <a:pt x="68690" y="2673022"/>
                    <a:pt x="97946" y="2541660"/>
                  </a:cubicBezTo>
                  <a:cubicBezTo>
                    <a:pt x="156167" y="2278939"/>
                    <a:pt x="237791" y="2021777"/>
                    <a:pt x="341358" y="1774268"/>
                  </a:cubicBezTo>
                  <a:cubicBezTo>
                    <a:pt x="548640" y="1279252"/>
                    <a:pt x="844567" y="822415"/>
                    <a:pt x="1212758" y="432721"/>
                  </a:cubicBezTo>
                  <a:cubicBezTo>
                    <a:pt x="1305208" y="335736"/>
                    <a:pt x="1399705" y="240506"/>
                    <a:pt x="1499908" y="150982"/>
                  </a:cubicBezTo>
                  <a:cubicBezTo>
                    <a:pt x="1550010" y="106294"/>
                    <a:pt x="1602232" y="64018"/>
                    <a:pt x="1655863" y="2359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4" name="Freeform: Shape 13">
              <a:extLst>
                <a:ext uri="{FF2B5EF4-FFF2-40B4-BE49-F238E27FC236}">
                  <a16:creationId xmlns:a16="http://schemas.microsoft.com/office/drawing/2014/main" id="{EC2EF310-93E6-4F72-B482-07BF5CFBB0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65807" y="-3810"/>
              <a:ext cx="8870393" cy="6858000"/>
            </a:xfrm>
            <a:custGeom>
              <a:avLst/>
              <a:gdLst>
                <a:gd name="connsiteX0" fmla="*/ 6200652 w 8899328"/>
                <a:gd name="connsiteY0" fmla="*/ 0 h 6858000"/>
                <a:gd name="connsiteX1" fmla="*/ 7036991 w 8899328"/>
                <a:gd name="connsiteY1" fmla="*/ 0 h 6858000"/>
                <a:gd name="connsiteX2" fmla="*/ 7111956 w 8899328"/>
                <a:gd name="connsiteY2" fmla="*/ 52444 h 6858000"/>
                <a:gd name="connsiteX3" fmla="*/ 8899328 w 8899328"/>
                <a:gd name="connsiteY3" fmla="*/ 3560285 h 6858000"/>
                <a:gd name="connsiteX4" fmla="*/ 7441506 w 8899328"/>
                <a:gd name="connsiteY4" fmla="*/ 6800585 h 6858000"/>
                <a:gd name="connsiteX5" fmla="*/ 7374130 w 8899328"/>
                <a:gd name="connsiteY5" fmla="*/ 6858000 h 6858000"/>
                <a:gd name="connsiteX6" fmla="*/ 5835221 w 8899328"/>
                <a:gd name="connsiteY6" fmla="*/ 6858000 h 6858000"/>
                <a:gd name="connsiteX7" fmla="*/ 5891385 w 8899328"/>
                <a:gd name="connsiteY7" fmla="*/ 6810175 h 6858000"/>
                <a:gd name="connsiteX8" fmla="*/ 6032854 w 8899328"/>
                <a:gd name="connsiteY8" fmla="*/ 6677494 h 6858000"/>
                <a:gd name="connsiteX9" fmla="*/ 6170584 w 8899328"/>
                <a:gd name="connsiteY9" fmla="*/ 6539762 h 6858000"/>
                <a:gd name="connsiteX10" fmla="*/ 6305296 w 8899328"/>
                <a:gd name="connsiteY10" fmla="*/ 6398150 h 6858000"/>
                <a:gd name="connsiteX11" fmla="*/ 6572709 w 8899328"/>
                <a:gd name="connsiteY11" fmla="*/ 6110468 h 6858000"/>
                <a:gd name="connsiteX12" fmla="*/ 6707707 w 8899328"/>
                <a:gd name="connsiteY12" fmla="*/ 5966410 h 6858000"/>
                <a:gd name="connsiteX13" fmla="*/ 6846876 w 8899328"/>
                <a:gd name="connsiteY13" fmla="*/ 5823934 h 6858000"/>
                <a:gd name="connsiteX14" fmla="*/ 7497863 w 8899328"/>
                <a:gd name="connsiteY14" fmla="*/ 5348633 h 6858000"/>
                <a:gd name="connsiteX15" fmla="*/ 7825226 w 8899328"/>
                <a:gd name="connsiteY15" fmla="*/ 5147788 h 6858000"/>
                <a:gd name="connsiteX16" fmla="*/ 8071216 w 8899328"/>
                <a:gd name="connsiteY16" fmla="*/ 4893890 h 6858000"/>
                <a:gd name="connsiteX17" fmla="*/ 8224043 w 8899328"/>
                <a:gd name="connsiteY17" fmla="*/ 4570985 h 6858000"/>
                <a:gd name="connsiteX18" fmla="*/ 8315049 w 8899328"/>
                <a:gd name="connsiteY18" fmla="*/ 4212279 h 6858000"/>
                <a:gd name="connsiteX19" fmla="*/ 8330721 w 8899328"/>
                <a:gd name="connsiteY19" fmla="*/ 4120699 h 6858000"/>
                <a:gd name="connsiteX20" fmla="*/ 8343947 w 8899328"/>
                <a:gd name="connsiteY20" fmla="*/ 4028973 h 6858000"/>
                <a:gd name="connsiteX21" fmla="*/ 8353867 w 8899328"/>
                <a:gd name="connsiteY21" fmla="*/ 3936961 h 6858000"/>
                <a:gd name="connsiteX22" fmla="*/ 8361055 w 8899328"/>
                <a:gd name="connsiteY22" fmla="*/ 3844661 h 6858000"/>
                <a:gd name="connsiteX23" fmla="*/ 8365083 w 8899328"/>
                <a:gd name="connsiteY23" fmla="*/ 3475748 h 6858000"/>
                <a:gd name="connsiteX24" fmla="*/ 8359475 w 8899328"/>
                <a:gd name="connsiteY24" fmla="*/ 3383736 h 6858000"/>
                <a:gd name="connsiteX25" fmla="*/ 8350992 w 8899328"/>
                <a:gd name="connsiteY25" fmla="*/ 3292012 h 6858000"/>
                <a:gd name="connsiteX26" fmla="*/ 8340497 w 8899328"/>
                <a:gd name="connsiteY26" fmla="*/ 3200431 h 6858000"/>
                <a:gd name="connsiteX27" fmla="*/ 8327557 w 8899328"/>
                <a:gd name="connsiteY27" fmla="*/ 3109137 h 6858000"/>
                <a:gd name="connsiteX28" fmla="*/ 8252222 w 8899328"/>
                <a:gd name="connsiteY28" fmla="*/ 2747843 h 6858000"/>
                <a:gd name="connsiteX29" fmla="*/ 7998038 w 8899328"/>
                <a:gd name="connsiteY29" fmla="*/ 2051137 h 6858000"/>
                <a:gd name="connsiteX30" fmla="*/ 7825803 w 8899328"/>
                <a:gd name="connsiteY30" fmla="*/ 1719174 h 6858000"/>
                <a:gd name="connsiteX31" fmla="*/ 7627401 w 8899328"/>
                <a:gd name="connsiteY31" fmla="*/ 1399431 h 6858000"/>
                <a:gd name="connsiteX32" fmla="*/ 7404557 w 8899328"/>
                <a:gd name="connsiteY32" fmla="*/ 1093490 h 6858000"/>
                <a:gd name="connsiteX33" fmla="*/ 7157849 w 8899328"/>
                <a:gd name="connsiteY33" fmla="*/ 803362 h 6858000"/>
                <a:gd name="connsiteX34" fmla="*/ 6889001 w 8899328"/>
                <a:gd name="connsiteY34" fmla="*/ 530489 h 6858000"/>
                <a:gd name="connsiteX35" fmla="*/ 6597149 w 8899328"/>
                <a:gd name="connsiteY35" fmla="*/ 279180 h 6858000"/>
                <a:gd name="connsiteX36" fmla="*/ 6283731 w 8899328"/>
                <a:gd name="connsiteY36" fmla="*/ 51736 h 6858000"/>
                <a:gd name="connsiteX37" fmla="*/ 1862338 w 8899328"/>
                <a:gd name="connsiteY37" fmla="*/ 0 h 6858000"/>
                <a:gd name="connsiteX38" fmla="*/ 2555184 w 8899328"/>
                <a:gd name="connsiteY38" fmla="*/ 0 h 6858000"/>
                <a:gd name="connsiteX39" fmla="*/ 2420890 w 8899328"/>
                <a:gd name="connsiteY39" fmla="*/ 86030 h 6858000"/>
                <a:gd name="connsiteX40" fmla="*/ 1703381 w 8899328"/>
                <a:gd name="connsiteY40" fmla="*/ 715375 h 6858000"/>
                <a:gd name="connsiteX41" fmla="*/ 923719 w 8899328"/>
                <a:gd name="connsiteY41" fmla="*/ 1986010 h 6858000"/>
                <a:gd name="connsiteX42" fmla="*/ 717122 w 8899328"/>
                <a:gd name="connsiteY42" fmla="*/ 2694936 h 6858000"/>
                <a:gd name="connsiteX43" fmla="*/ 646244 w 8899328"/>
                <a:gd name="connsiteY43" fmla="*/ 3427730 h 6858000"/>
                <a:gd name="connsiteX44" fmla="*/ 707346 w 8899328"/>
                <a:gd name="connsiteY44" fmla="*/ 4160522 h 6858000"/>
                <a:gd name="connsiteX45" fmla="*/ 902872 w 8899328"/>
                <a:gd name="connsiteY45" fmla="*/ 4869880 h 6858000"/>
                <a:gd name="connsiteX46" fmla="*/ 1677359 w 8899328"/>
                <a:gd name="connsiteY46" fmla="*/ 6124701 h 6858000"/>
                <a:gd name="connsiteX47" fmla="*/ 2547624 w 8899328"/>
                <a:gd name="connsiteY47" fmla="*/ 6829930 h 6858000"/>
                <a:gd name="connsiteX48" fmla="*/ 2596857 w 8899328"/>
                <a:gd name="connsiteY48" fmla="*/ 6858000 h 6858000"/>
                <a:gd name="connsiteX49" fmla="*/ 1525198 w 8899328"/>
                <a:gd name="connsiteY49" fmla="*/ 6858000 h 6858000"/>
                <a:gd name="connsiteX50" fmla="*/ 1457823 w 8899328"/>
                <a:gd name="connsiteY50" fmla="*/ 6800585 h 6858000"/>
                <a:gd name="connsiteX51" fmla="*/ 0 w 8899328"/>
                <a:gd name="connsiteY51" fmla="*/ 3560285 h 6858000"/>
                <a:gd name="connsiteX52" fmla="*/ 1787372 w 8899328"/>
                <a:gd name="connsiteY52" fmla="*/ 5244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99328" h="6858000">
                  <a:moveTo>
                    <a:pt x="6200652" y="0"/>
                  </a:moveTo>
                  <a:lnTo>
                    <a:pt x="7036991" y="0"/>
                  </a:lnTo>
                  <a:lnTo>
                    <a:pt x="7111956" y="52444"/>
                  </a:lnTo>
                  <a:cubicBezTo>
                    <a:pt x="8196995" y="850732"/>
                    <a:pt x="8899328" y="2124819"/>
                    <a:pt x="8899328" y="3560285"/>
                  </a:cubicBezTo>
                  <a:cubicBezTo>
                    <a:pt x="8899328" y="4844649"/>
                    <a:pt x="8337073" y="5999820"/>
                    <a:pt x="7441506" y="6800585"/>
                  </a:cubicBezTo>
                  <a:lnTo>
                    <a:pt x="7374130" y="6858000"/>
                  </a:lnTo>
                  <a:lnTo>
                    <a:pt x="5835221" y="6858000"/>
                  </a:lnTo>
                  <a:lnTo>
                    <a:pt x="5891385" y="6810175"/>
                  </a:lnTo>
                  <a:cubicBezTo>
                    <a:pt x="5939440" y="6767098"/>
                    <a:pt x="5986561" y="6722781"/>
                    <a:pt x="6032854" y="6677494"/>
                  </a:cubicBezTo>
                  <a:cubicBezTo>
                    <a:pt x="6079290" y="6632350"/>
                    <a:pt x="6125297" y="6586487"/>
                    <a:pt x="6170584" y="6539762"/>
                  </a:cubicBezTo>
                  <a:cubicBezTo>
                    <a:pt x="6215872" y="6493038"/>
                    <a:pt x="6260585" y="6445738"/>
                    <a:pt x="6305296" y="6398150"/>
                  </a:cubicBezTo>
                  <a:cubicBezTo>
                    <a:pt x="6394865" y="6303119"/>
                    <a:pt x="6483283" y="6206649"/>
                    <a:pt x="6572709" y="6110468"/>
                  </a:cubicBezTo>
                  <a:lnTo>
                    <a:pt x="6707707" y="5966410"/>
                  </a:lnTo>
                  <a:cubicBezTo>
                    <a:pt x="6752995" y="5918535"/>
                    <a:pt x="6798426" y="5871090"/>
                    <a:pt x="6846876" y="5823934"/>
                  </a:cubicBezTo>
                  <a:cubicBezTo>
                    <a:pt x="7037227" y="5634303"/>
                    <a:pt x="7265821" y="5478169"/>
                    <a:pt x="7497863" y="5348633"/>
                  </a:cubicBezTo>
                  <a:cubicBezTo>
                    <a:pt x="7612735" y="5282499"/>
                    <a:pt x="7726745" y="5220534"/>
                    <a:pt x="7825226" y="5147788"/>
                  </a:cubicBezTo>
                  <a:cubicBezTo>
                    <a:pt x="7924139" y="5075471"/>
                    <a:pt x="8006807" y="4992085"/>
                    <a:pt x="8071216" y="4893890"/>
                  </a:cubicBezTo>
                  <a:cubicBezTo>
                    <a:pt x="8136631" y="4796702"/>
                    <a:pt x="8185081" y="4686430"/>
                    <a:pt x="8224043" y="4570985"/>
                  </a:cubicBezTo>
                  <a:cubicBezTo>
                    <a:pt x="8263005" y="4455537"/>
                    <a:pt x="8292046" y="4334053"/>
                    <a:pt x="8315049" y="4212279"/>
                  </a:cubicBezTo>
                  <a:cubicBezTo>
                    <a:pt x="8320225" y="4181657"/>
                    <a:pt x="8326407" y="4151321"/>
                    <a:pt x="8330721" y="4120699"/>
                  </a:cubicBezTo>
                  <a:lnTo>
                    <a:pt x="8343947" y="4028973"/>
                  </a:lnTo>
                  <a:lnTo>
                    <a:pt x="8353867" y="3936961"/>
                  </a:lnTo>
                  <a:cubicBezTo>
                    <a:pt x="8357605" y="3906338"/>
                    <a:pt x="8358468" y="3875427"/>
                    <a:pt x="8361055" y="3844661"/>
                  </a:cubicBezTo>
                  <a:cubicBezTo>
                    <a:pt x="8369825" y="3721738"/>
                    <a:pt x="8369969" y="3598527"/>
                    <a:pt x="8365083" y="3475748"/>
                  </a:cubicBezTo>
                  <a:lnTo>
                    <a:pt x="8359475" y="3383736"/>
                  </a:lnTo>
                  <a:cubicBezTo>
                    <a:pt x="8357031" y="3353114"/>
                    <a:pt x="8353723" y="3322634"/>
                    <a:pt x="8350992" y="3292012"/>
                  </a:cubicBezTo>
                  <a:cubicBezTo>
                    <a:pt x="8348549" y="3261388"/>
                    <a:pt x="8343947" y="3230909"/>
                    <a:pt x="8340497" y="3200431"/>
                  </a:cubicBezTo>
                  <a:cubicBezTo>
                    <a:pt x="8337333" y="3169807"/>
                    <a:pt x="8332301" y="3139471"/>
                    <a:pt x="8327557" y="3109137"/>
                  </a:cubicBezTo>
                  <a:cubicBezTo>
                    <a:pt x="8308293" y="2987651"/>
                    <a:pt x="8283133" y="2867173"/>
                    <a:pt x="8252222" y="2747843"/>
                  </a:cubicBezTo>
                  <a:cubicBezTo>
                    <a:pt x="8188963" y="2509618"/>
                    <a:pt x="8103565" y="2276424"/>
                    <a:pt x="7998038" y="2051137"/>
                  </a:cubicBezTo>
                  <a:cubicBezTo>
                    <a:pt x="7945131" y="1938709"/>
                    <a:pt x="7887767" y="1827864"/>
                    <a:pt x="7825803" y="1719174"/>
                  </a:cubicBezTo>
                  <a:cubicBezTo>
                    <a:pt x="7764413" y="1610196"/>
                    <a:pt x="7697704" y="1503807"/>
                    <a:pt x="7627401" y="1399431"/>
                  </a:cubicBezTo>
                  <a:cubicBezTo>
                    <a:pt x="7557241" y="1295054"/>
                    <a:pt x="7482337" y="1193408"/>
                    <a:pt x="7404557" y="1093490"/>
                  </a:cubicBezTo>
                  <a:cubicBezTo>
                    <a:pt x="7326203" y="994145"/>
                    <a:pt x="7243824" y="897388"/>
                    <a:pt x="7157849" y="803362"/>
                  </a:cubicBezTo>
                  <a:cubicBezTo>
                    <a:pt x="7071731" y="709624"/>
                    <a:pt x="6982739" y="617755"/>
                    <a:pt x="6889001" y="530489"/>
                  </a:cubicBezTo>
                  <a:cubicBezTo>
                    <a:pt x="6795407" y="443077"/>
                    <a:pt x="6698076" y="359115"/>
                    <a:pt x="6597149" y="279180"/>
                  </a:cubicBezTo>
                  <a:cubicBezTo>
                    <a:pt x="6496223" y="199244"/>
                    <a:pt x="6391846" y="122902"/>
                    <a:pt x="6283731" y="51736"/>
                  </a:cubicBezTo>
                  <a:close/>
                  <a:moveTo>
                    <a:pt x="1862338" y="0"/>
                  </a:moveTo>
                  <a:lnTo>
                    <a:pt x="2555184" y="0"/>
                  </a:lnTo>
                  <a:lnTo>
                    <a:pt x="2420890" y="86030"/>
                  </a:lnTo>
                  <a:cubicBezTo>
                    <a:pt x="2154693" y="266478"/>
                    <a:pt x="1913733" y="479863"/>
                    <a:pt x="1703381" y="715375"/>
                  </a:cubicBezTo>
                  <a:cubicBezTo>
                    <a:pt x="1365810" y="1092339"/>
                    <a:pt x="1104149" y="1525660"/>
                    <a:pt x="923719" y="1986010"/>
                  </a:cubicBezTo>
                  <a:cubicBezTo>
                    <a:pt x="833720" y="2216041"/>
                    <a:pt x="763129" y="2453260"/>
                    <a:pt x="717122" y="2694936"/>
                  </a:cubicBezTo>
                  <a:cubicBezTo>
                    <a:pt x="671259" y="2936614"/>
                    <a:pt x="647538" y="3182027"/>
                    <a:pt x="646244" y="3427730"/>
                  </a:cubicBezTo>
                  <a:cubicBezTo>
                    <a:pt x="644376" y="3673432"/>
                    <a:pt x="665077" y="3918845"/>
                    <a:pt x="707346" y="4160522"/>
                  </a:cubicBezTo>
                  <a:cubicBezTo>
                    <a:pt x="749183" y="4402342"/>
                    <a:pt x="816035" y="4639849"/>
                    <a:pt x="902872" y="4869880"/>
                  </a:cubicBezTo>
                  <a:cubicBezTo>
                    <a:pt x="1077984" y="5329367"/>
                    <a:pt x="1339500" y="5759239"/>
                    <a:pt x="1677359" y="6124701"/>
                  </a:cubicBezTo>
                  <a:cubicBezTo>
                    <a:pt x="1930752" y="6398797"/>
                    <a:pt x="2225066" y="6636097"/>
                    <a:pt x="2547624" y="6829930"/>
                  </a:cubicBezTo>
                  <a:lnTo>
                    <a:pt x="2596857" y="6858000"/>
                  </a:lnTo>
                  <a:lnTo>
                    <a:pt x="1525198" y="6858000"/>
                  </a:lnTo>
                  <a:lnTo>
                    <a:pt x="1457823" y="6800585"/>
                  </a:lnTo>
                  <a:cubicBezTo>
                    <a:pt x="562255" y="5999820"/>
                    <a:pt x="0" y="4844649"/>
                    <a:pt x="0" y="3560285"/>
                  </a:cubicBezTo>
                  <a:cubicBezTo>
                    <a:pt x="0" y="2124819"/>
                    <a:pt x="702333" y="850732"/>
                    <a:pt x="1787372" y="5244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5" name="Freeform: Shape 14">
              <a:extLst>
                <a:ext uri="{FF2B5EF4-FFF2-40B4-BE49-F238E27FC236}">
                  <a16:creationId xmlns:a16="http://schemas.microsoft.com/office/drawing/2014/main" id="{100AB910-B0C2-495C-AFD9-34F51C9D45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810"/>
              <a:ext cx="12192000" cy="6858000"/>
            </a:xfrm>
            <a:custGeom>
              <a:avLst/>
              <a:gdLst>
                <a:gd name="connsiteX0" fmla="*/ 8201697 w 12192000"/>
                <a:gd name="connsiteY0" fmla="*/ 0 h 6858001"/>
                <a:gd name="connsiteX1" fmla="*/ 12192000 w 12192000"/>
                <a:gd name="connsiteY1" fmla="*/ 0 h 6858001"/>
                <a:gd name="connsiteX2" fmla="*/ 12192000 w 12192000"/>
                <a:gd name="connsiteY2" fmla="*/ 6858001 h 6858001"/>
                <a:gd name="connsiteX3" fmla="*/ 8460487 w 12192000"/>
                <a:gd name="connsiteY3" fmla="*/ 6858001 h 6858001"/>
                <a:gd name="connsiteX4" fmla="*/ 8553921 w 12192000"/>
                <a:gd name="connsiteY4" fmla="*/ 6784577 h 6858001"/>
                <a:gd name="connsiteX5" fmla="*/ 10092281 w 12192000"/>
                <a:gd name="connsiteY5" fmla="*/ 3522553 h 6858001"/>
                <a:gd name="connsiteX6" fmla="*/ 8228486 w 12192000"/>
                <a:gd name="connsiteY6" fmla="*/ 17174 h 6858001"/>
                <a:gd name="connsiteX7" fmla="*/ 0 w 12192000"/>
                <a:gd name="connsiteY7" fmla="*/ 0 h 6858001"/>
                <a:gd name="connsiteX8" fmla="*/ 3528179 w 12192000"/>
                <a:gd name="connsiteY8" fmla="*/ 0 h 6858001"/>
                <a:gd name="connsiteX9" fmla="*/ 3501391 w 12192000"/>
                <a:gd name="connsiteY9" fmla="*/ 17174 h 6858001"/>
                <a:gd name="connsiteX10" fmla="*/ 1637595 w 12192000"/>
                <a:gd name="connsiteY10" fmla="*/ 3522553 h 6858001"/>
                <a:gd name="connsiteX11" fmla="*/ 3175956 w 12192000"/>
                <a:gd name="connsiteY11" fmla="*/ 6784577 h 6858001"/>
                <a:gd name="connsiteX12" fmla="*/ 3269390 w 12192000"/>
                <a:gd name="connsiteY12" fmla="*/ 6858001 h 6858001"/>
                <a:gd name="connsiteX13" fmla="*/ 0 w 12192000"/>
                <a:gd name="connsiteY13"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1">
                  <a:moveTo>
                    <a:pt x="8201697" y="0"/>
                  </a:moveTo>
                  <a:lnTo>
                    <a:pt x="12192000" y="0"/>
                  </a:lnTo>
                  <a:lnTo>
                    <a:pt x="12192000" y="6858001"/>
                  </a:lnTo>
                  <a:lnTo>
                    <a:pt x="8460487" y="6858001"/>
                  </a:lnTo>
                  <a:lnTo>
                    <a:pt x="8553921" y="6784577"/>
                  </a:lnTo>
                  <a:cubicBezTo>
                    <a:pt x="9493436" y="6009220"/>
                    <a:pt x="10092281" y="4835820"/>
                    <a:pt x="10092281" y="3522553"/>
                  </a:cubicBezTo>
                  <a:cubicBezTo>
                    <a:pt x="10092281" y="2063368"/>
                    <a:pt x="9352966" y="776858"/>
                    <a:pt x="8228486" y="17174"/>
                  </a:cubicBezTo>
                  <a:close/>
                  <a:moveTo>
                    <a:pt x="0" y="0"/>
                  </a:moveTo>
                  <a:lnTo>
                    <a:pt x="3528179" y="0"/>
                  </a:lnTo>
                  <a:lnTo>
                    <a:pt x="3501391" y="17174"/>
                  </a:lnTo>
                  <a:cubicBezTo>
                    <a:pt x="2376910" y="776858"/>
                    <a:pt x="1637595" y="2063368"/>
                    <a:pt x="1637595" y="3522553"/>
                  </a:cubicBezTo>
                  <a:cubicBezTo>
                    <a:pt x="1637595" y="4835820"/>
                    <a:pt x="2236440" y="6009220"/>
                    <a:pt x="3175956" y="6784577"/>
                  </a:cubicBezTo>
                  <a:lnTo>
                    <a:pt x="3269390" y="6858001"/>
                  </a:lnTo>
                  <a:lnTo>
                    <a:pt x="0"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CuadroTexto 1">
            <a:extLst>
              <a:ext uri="{FF2B5EF4-FFF2-40B4-BE49-F238E27FC236}">
                <a16:creationId xmlns:a16="http://schemas.microsoft.com/office/drawing/2014/main" id="{220F31DC-DDAC-29AF-B2E1-AA3B8305C157}"/>
              </a:ext>
            </a:extLst>
          </p:cNvPr>
          <p:cNvSpPr txBox="1"/>
          <p:nvPr/>
        </p:nvSpPr>
        <p:spPr>
          <a:xfrm>
            <a:off x="1637594" y="2184400"/>
            <a:ext cx="8510402" cy="1292662"/>
          </a:xfrm>
          <a:prstGeom prst="rect">
            <a:avLst/>
          </a:prstGeom>
          <a:noFill/>
        </p:spPr>
        <p:txBody>
          <a:bodyPr wrap="square" rtlCol="0">
            <a:spAutoFit/>
          </a:bodyPr>
          <a:lstStyle/>
          <a:p>
            <a:pPr algn="ctr"/>
            <a:r>
              <a:rPr lang="es-MX" sz="2400" b="1" dirty="0">
                <a:solidFill>
                  <a:schemeClr val="accent6">
                    <a:lumMod val="50000"/>
                  </a:schemeClr>
                </a:solidFill>
                <a:latin typeface="Cambria Math" panose="02040503050406030204" pitchFamily="18" charset="0"/>
                <a:ea typeface="Cambria Math" panose="02040503050406030204" pitchFamily="18" charset="0"/>
              </a:rPr>
              <a:t>NORMAS SOCIALES</a:t>
            </a:r>
          </a:p>
          <a:p>
            <a:pPr algn="ct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Son patrones o expectativas de conducta compartidas por los miembros de un grupo, regulan el comportamiento adecuado y correcto</a:t>
            </a:r>
          </a:p>
        </p:txBody>
      </p:sp>
      <p:pic>
        <p:nvPicPr>
          <p:cNvPr id="6148" name="Picture 4" descr="Gráficos vectoriales gratis de Justicia">
            <a:extLst>
              <a:ext uri="{FF2B5EF4-FFF2-40B4-BE49-F238E27FC236}">
                <a16:creationId xmlns:a16="http://schemas.microsoft.com/office/drawing/2014/main" id="{46C112C9-11FE-0B31-ABAA-CE30D77145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5207" y="3854453"/>
            <a:ext cx="2621280" cy="3007359"/>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BA9F5AD0-A9F2-1063-3DCD-D606E0963E71}"/>
              </a:ext>
            </a:extLst>
          </p:cNvPr>
          <p:cNvPicPr>
            <a:picLocks noChangeAspect="1"/>
          </p:cNvPicPr>
          <p:nvPr/>
        </p:nvPicPr>
        <p:blipFill>
          <a:blip r:embed="rId4"/>
          <a:stretch>
            <a:fillRect/>
          </a:stretch>
        </p:blipFill>
        <p:spPr>
          <a:xfrm>
            <a:off x="9715059" y="5233894"/>
            <a:ext cx="2476635" cy="1618188"/>
          </a:xfrm>
          <a:prstGeom prst="rect">
            <a:avLst/>
          </a:prstGeom>
        </p:spPr>
      </p:pic>
    </p:spTree>
    <p:extLst>
      <p:ext uri="{BB962C8B-B14F-4D97-AF65-F5344CB8AC3E}">
        <p14:creationId xmlns:p14="http://schemas.microsoft.com/office/powerpoint/2010/main" val="831612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7A203437-703A-4E00-A8C0-91D328D6C7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3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589009" y="502400"/>
            <a:ext cx="3367171" cy="1818064"/>
          </a:xfrm>
          <a:solidFill>
            <a:schemeClr val="accent6">
              <a:lumMod val="60000"/>
              <a:lumOff val="40000"/>
            </a:schemeClr>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ctr">
            <a:normAutofit fontScale="90000"/>
          </a:bodyPr>
          <a:lstStyle/>
          <a:p>
            <a:pPr algn="ct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br>
              <a:rPr lang="en-US" sz="700" kern="1200" dirty="0">
                <a:solidFill>
                  <a:schemeClr val="tx1"/>
                </a:solidFill>
                <a:latin typeface="+mj-lt"/>
                <a:ea typeface="+mj-ea"/>
                <a:cs typeface="+mj-cs"/>
              </a:rPr>
            </a:br>
            <a:r>
              <a:rPr lang="es-MX" sz="1800" b="1" kern="1200" dirty="0">
                <a:solidFill>
                  <a:schemeClr val="tx1"/>
                </a:solidFill>
                <a:effectLst>
                  <a:outerShdw blurRad="38100" dist="38100" dir="2700000" algn="tl">
                    <a:srgbClr val="000000">
                      <a:alpha val="43137"/>
                    </a:srgbClr>
                  </a:outerShdw>
                </a:effectLst>
                <a:latin typeface="+mj-lt"/>
                <a:ea typeface="+mj-ea"/>
                <a:cs typeface="+mj-cs"/>
              </a:rPr>
              <a:t>PROPÓSITO:  </a:t>
            </a:r>
            <a:br>
              <a:rPr lang="es-MX" sz="1800" b="1" kern="1200" dirty="0">
                <a:solidFill>
                  <a:schemeClr val="tx1"/>
                </a:solidFill>
                <a:effectLst>
                  <a:outerShdw blurRad="38100" dist="38100" dir="2700000" algn="tl">
                    <a:srgbClr val="000000">
                      <a:alpha val="43137"/>
                    </a:srgbClr>
                  </a:outerShdw>
                </a:effectLst>
                <a:latin typeface="+mj-lt"/>
                <a:ea typeface="+mj-ea"/>
                <a:cs typeface="+mj-cs"/>
              </a:rPr>
            </a:br>
            <a:r>
              <a:rPr lang="es-MX" sz="1800" b="1" kern="1200" dirty="0">
                <a:solidFill>
                  <a:schemeClr val="tx1"/>
                </a:solidFill>
                <a:effectLst>
                  <a:outerShdw blurRad="38100" dist="38100" dir="2700000" algn="tl">
                    <a:srgbClr val="000000">
                      <a:alpha val="43137"/>
                    </a:srgbClr>
                  </a:outerShdw>
                </a:effectLst>
                <a:latin typeface="+mj-lt"/>
                <a:ea typeface="+mj-ea"/>
                <a:cs typeface="+mj-cs"/>
              </a:rPr>
              <a:t>Distingue  las bases sociales del comportamiento  y como influyen  en su comportamiento como un ser biopsicosocial.</a:t>
            </a:r>
            <a:br>
              <a:rPr lang="es-MX" sz="1800" b="1"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kern="1200" dirty="0">
                <a:solidFill>
                  <a:schemeClr val="tx1"/>
                </a:solidFill>
                <a:effectLst>
                  <a:outerShdw blurRad="38100" dist="38100" dir="2700000" algn="tl">
                    <a:srgbClr val="000000">
                      <a:alpha val="43137"/>
                    </a:srgbClr>
                  </a:outerShdw>
                </a:effectLst>
                <a:latin typeface="+mj-lt"/>
                <a:ea typeface="+mj-ea"/>
                <a:cs typeface="+mj-cs"/>
              </a:rPr>
            </a:br>
            <a:br>
              <a:rPr lang="en-US" sz="700" b="1" kern="1200" dirty="0">
                <a:solidFill>
                  <a:schemeClr val="tx1"/>
                </a:solidFill>
                <a:effectLst>
                  <a:outerShdw blurRad="38100" dist="38100" dir="2700000" algn="tl">
                    <a:srgbClr val="000000">
                      <a:alpha val="43137"/>
                    </a:srgbClr>
                  </a:outerShdw>
                </a:effectLst>
                <a:latin typeface="+mj-lt"/>
                <a:ea typeface="+mj-ea"/>
                <a:cs typeface="+mj-cs"/>
              </a:rPr>
            </a:br>
            <a:br>
              <a:rPr lang="en-US" sz="700" b="1" kern="1200" dirty="0">
                <a:solidFill>
                  <a:schemeClr val="tx1"/>
                </a:solidFill>
                <a:effectLst>
                  <a:outerShdw blurRad="38100" dist="38100" dir="2700000" algn="tl">
                    <a:srgbClr val="000000">
                      <a:alpha val="43137"/>
                    </a:srgbClr>
                  </a:outerShdw>
                </a:effectLst>
                <a:latin typeface="+mj-lt"/>
                <a:ea typeface="+mj-ea"/>
                <a:cs typeface="+mj-cs"/>
              </a:rPr>
            </a:br>
            <a:br>
              <a:rPr lang="en-US" sz="700" b="1" kern="1200" dirty="0">
                <a:solidFill>
                  <a:schemeClr val="tx1"/>
                </a:solidFill>
                <a:effectLst>
                  <a:outerShdw blurRad="38100" dist="38100" dir="2700000" algn="tl">
                    <a:srgbClr val="000000">
                      <a:alpha val="43137"/>
                    </a:srgbClr>
                  </a:outerShdw>
                </a:effectLst>
                <a:latin typeface="+mj-lt"/>
                <a:ea typeface="+mj-ea"/>
                <a:cs typeface="+mj-cs"/>
              </a:rPr>
            </a:br>
            <a:endParaRPr lang="en-US" sz="700"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765"/>
          <a:stretch/>
        </p:blipFill>
        <p:spPr bwMode="auto">
          <a:xfrm>
            <a:off x="4555236" y="6"/>
            <a:ext cx="7636763" cy="2762724"/>
          </a:xfrm>
          <a:prstGeom prst="rect">
            <a:avLst/>
          </a:prstGeom>
          <a:solidFill>
            <a:schemeClr val="tx1"/>
          </a:solidFill>
        </p:spPr>
      </p:pic>
      <p:sp>
        <p:nvSpPr>
          <p:cNvPr id="1038" name="Rectangle 1037">
            <a:extLst>
              <a:ext uri="{FF2B5EF4-FFF2-40B4-BE49-F238E27FC236}">
                <a16:creationId xmlns:a16="http://schemas.microsoft.com/office/drawing/2014/main" id="{CD84038B-4A56-439B-A184-79B2D4506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62729"/>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pic>
        <p:nvPicPr>
          <p:cNvPr id="4" name="Imagen 3">
            <a:extLst>
              <a:ext uri="{FF2B5EF4-FFF2-40B4-BE49-F238E27FC236}">
                <a16:creationId xmlns:a16="http://schemas.microsoft.com/office/drawing/2014/main" id="{13312695-6B3A-AA59-B080-1EE9A2C18792}"/>
              </a:ext>
            </a:extLst>
          </p:cNvPr>
          <p:cNvPicPr>
            <a:picLocks noChangeAspect="1"/>
          </p:cNvPicPr>
          <p:nvPr/>
        </p:nvPicPr>
        <p:blipFill rotWithShape="1">
          <a:blip r:embed="rId3"/>
          <a:srcRect l="5799" r="20297" b="-3"/>
          <a:stretch/>
        </p:blipFill>
        <p:spPr>
          <a:xfrm>
            <a:off x="-1" y="2826737"/>
            <a:ext cx="4565779" cy="4031263"/>
          </a:xfrm>
          <a:prstGeom prst="rect">
            <a:avLst/>
          </a:prstGeom>
        </p:spPr>
      </p:pic>
      <p:sp>
        <p:nvSpPr>
          <p:cNvPr id="7" name="Título 1">
            <a:extLst>
              <a:ext uri="{FF2B5EF4-FFF2-40B4-BE49-F238E27FC236}">
                <a16:creationId xmlns:a16="http://schemas.microsoft.com/office/drawing/2014/main" id="{B4FF7FE8-66A4-A941-0503-FEF16ECFA044}"/>
              </a:ext>
            </a:extLst>
          </p:cNvPr>
          <p:cNvSpPr txBox="1">
            <a:spLocks/>
          </p:cNvSpPr>
          <p:nvPr/>
        </p:nvSpPr>
        <p:spPr>
          <a:xfrm>
            <a:off x="5449633" y="3455208"/>
            <a:ext cx="5742432" cy="2344708"/>
          </a:xfrm>
          <a:prstGeom prst="rect">
            <a:avLst/>
          </a:prstGeom>
          <a:solidFill>
            <a:schemeClr val="accent6">
              <a:lumMod val="60000"/>
              <a:lumOff val="40000"/>
            </a:schemeClr>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accent2"/>
                </a:solidFill>
                <a:latin typeface="+mn-lt"/>
                <a:ea typeface="+mn-ea"/>
                <a:cs typeface="+mn-cs"/>
              </a:defRPr>
            </a:lvl1pPr>
            <a:lvl2pPr>
              <a:defRPr>
                <a:solidFill>
                  <a:schemeClr val="accent2"/>
                </a:solidFill>
                <a:latin typeface="+mn-lt"/>
                <a:ea typeface="+mn-ea"/>
                <a:cs typeface="+mn-cs"/>
              </a:defRPr>
            </a:lvl2pPr>
            <a:lvl3pPr>
              <a:defRPr>
                <a:solidFill>
                  <a:schemeClr val="accent2"/>
                </a:solidFill>
                <a:latin typeface="+mn-lt"/>
                <a:ea typeface="+mn-ea"/>
                <a:cs typeface="+mn-cs"/>
              </a:defRPr>
            </a:lvl3pPr>
            <a:lvl4pPr>
              <a:defRPr>
                <a:solidFill>
                  <a:schemeClr val="accent2"/>
                </a:solidFill>
                <a:latin typeface="+mn-lt"/>
                <a:ea typeface="+mn-ea"/>
                <a:cs typeface="+mn-cs"/>
              </a:defRPr>
            </a:lvl4pPr>
            <a:lvl5pPr>
              <a:defRPr>
                <a:solidFill>
                  <a:schemeClr val="accent2"/>
                </a:solidFill>
                <a:latin typeface="+mn-lt"/>
                <a:ea typeface="+mn-ea"/>
                <a:cs typeface="+mn-cs"/>
              </a:defRPr>
            </a:lvl5pPr>
            <a:lvl6pPr>
              <a:defRPr>
                <a:solidFill>
                  <a:schemeClr val="accent2"/>
                </a:solidFill>
                <a:latin typeface="+mn-lt"/>
                <a:ea typeface="+mn-ea"/>
                <a:cs typeface="+mn-cs"/>
              </a:defRPr>
            </a:lvl6pPr>
            <a:lvl7pPr>
              <a:defRPr>
                <a:solidFill>
                  <a:schemeClr val="accent2"/>
                </a:solidFill>
                <a:latin typeface="+mn-lt"/>
                <a:ea typeface="+mn-ea"/>
                <a:cs typeface="+mn-cs"/>
              </a:defRPr>
            </a:lvl7pPr>
            <a:lvl8pPr>
              <a:defRPr>
                <a:solidFill>
                  <a:schemeClr val="accent2"/>
                </a:solidFill>
                <a:latin typeface="+mn-lt"/>
                <a:ea typeface="+mn-ea"/>
                <a:cs typeface="+mn-cs"/>
              </a:defRPr>
            </a:lvl8pPr>
            <a:lvl9pPr>
              <a:defRPr>
                <a:solidFill>
                  <a:schemeClr val="accent2"/>
                </a:solidFill>
                <a:latin typeface="+mn-lt"/>
                <a:ea typeface="+mn-ea"/>
                <a:cs typeface="+mn-cs"/>
              </a:defRPr>
            </a:lvl9pPr>
          </a:lstStyle>
          <a:p>
            <a:pPr indent="-228600">
              <a:spcAft>
                <a:spcPts val="600"/>
              </a:spcAft>
              <a:buFont typeface="Arial" panose="020B0604020202020204" pitchFamily="34" charset="0"/>
              <a:buChar char="•"/>
            </a:pP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n-US" sz="500" dirty="0">
                <a:solidFill>
                  <a:schemeClr val="tx1"/>
                </a:solidFill>
              </a:rPr>
            </a:br>
            <a:br>
              <a:rPr lang="es-MX" sz="1800" dirty="0">
                <a:solidFill>
                  <a:schemeClr val="tx1"/>
                </a:solidFill>
              </a:rPr>
            </a:br>
            <a:br>
              <a:rPr lang="es-MX" sz="1800" dirty="0">
                <a:solidFill>
                  <a:schemeClr val="tx1"/>
                </a:solidFill>
              </a:rPr>
            </a:br>
            <a:br>
              <a:rPr lang="es-MX" sz="1800" dirty="0">
                <a:solidFill>
                  <a:schemeClr val="tx1"/>
                </a:solidFill>
              </a:rPr>
            </a:br>
            <a:r>
              <a:rPr lang="es-MX" sz="1800" b="1" dirty="0">
                <a:solidFill>
                  <a:schemeClr val="tx1"/>
                </a:solidFill>
                <a:effectLst>
                  <a:outerShdw blurRad="38100" dist="38100" dir="2700000" algn="tl">
                    <a:srgbClr val="000000">
                      <a:alpha val="43137"/>
                    </a:srgbClr>
                  </a:outerShdw>
                </a:effectLst>
              </a:rPr>
              <a:t>COMPETENCIA DISCIPLINAR</a:t>
            </a:r>
          </a:p>
          <a:p>
            <a:pPr indent="-228600">
              <a:spcAft>
                <a:spcPts val="600"/>
              </a:spcAft>
              <a:buFont typeface="Arial" panose="020B0604020202020204" pitchFamily="34" charset="0"/>
              <a:buChar char="•"/>
            </a:pPr>
            <a:r>
              <a:rPr lang="es-MX" sz="1800" b="1" dirty="0">
                <a:solidFill>
                  <a:schemeClr val="tx1"/>
                </a:solidFill>
                <a:effectLst>
                  <a:outerShdw blurRad="38100" dist="38100" dir="2700000" algn="tl">
                    <a:srgbClr val="000000">
                      <a:alpha val="43137"/>
                    </a:srgbClr>
                  </a:outerShdw>
                </a:effectLst>
              </a:rPr>
              <a:t>CIENCIAS SOCIALES BÁSICAS</a:t>
            </a:r>
          </a:p>
          <a:p>
            <a:pPr indent="-228600">
              <a:spcAft>
                <a:spcPts val="600"/>
              </a:spcAft>
              <a:buFont typeface="Arial" panose="020B0604020202020204" pitchFamily="34" charset="0"/>
              <a:buChar char="•"/>
            </a:pPr>
            <a:endParaRPr lang="es-MX" sz="18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r>
              <a:rPr lang="es-MX" sz="1800" b="1" dirty="0">
                <a:solidFill>
                  <a:schemeClr val="tx1"/>
                </a:solidFill>
                <a:effectLst>
                  <a:outerShdw blurRad="38100" dist="38100" dir="2700000" algn="tl">
                    <a:srgbClr val="000000">
                      <a:alpha val="43137"/>
                    </a:srgbClr>
                  </a:outerShdw>
                </a:effectLst>
              </a:rPr>
              <a:t>Identifica el conocimiento social y humanista como una construcción en constante transformación</a:t>
            </a:r>
          </a:p>
          <a:p>
            <a:pPr indent="-228600">
              <a:spcAft>
                <a:spcPts val="600"/>
              </a:spcAft>
              <a:buFont typeface="Arial" panose="020B0604020202020204" pitchFamily="34" charset="0"/>
              <a:buChar char="•"/>
            </a:pPr>
            <a:endParaRPr lang="es-MX" sz="18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s-MX" sz="18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b="1" dirty="0">
              <a:solidFill>
                <a:schemeClr val="tx1"/>
              </a:solidFill>
              <a:effectLst>
                <a:outerShdw blurRad="38100" dist="38100" dir="2700000" algn="tl">
                  <a:srgbClr val="000000">
                    <a:alpha val="43137"/>
                  </a:srgbClr>
                </a:outerShdw>
              </a:effectLst>
            </a:endParaRPr>
          </a:p>
          <a:p>
            <a:pPr indent="-228600">
              <a:spcAft>
                <a:spcPts val="600"/>
              </a:spcAft>
              <a:buFont typeface="Arial" panose="020B0604020202020204" pitchFamily="34" charset="0"/>
              <a:buChar char="•"/>
            </a:pPr>
            <a:endParaRPr lang="en-US" sz="500" dirty="0">
              <a:solidFill>
                <a:schemeClr val="tx1"/>
              </a:solidFill>
              <a:effectLst>
                <a:outerShdw blurRad="38100" dist="38100" dir="2700000" algn="tl">
                  <a:srgbClr val="000000">
                    <a:alpha val="43137"/>
                  </a:srgbClr>
                </a:outerShdw>
              </a:effectLst>
            </a:endParaRPr>
          </a:p>
        </p:txBody>
      </p:sp>
      <p:sp>
        <p:nvSpPr>
          <p:cNvPr id="1040" name="Rectangle 1039">
            <a:extLst>
              <a:ext uri="{FF2B5EF4-FFF2-40B4-BE49-F238E27FC236}">
                <a16:creationId xmlns:a16="http://schemas.microsoft.com/office/drawing/2014/main" id="{4F96EE13-2C4D-4262-812E-DDE5FC35F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58239" y="3396995"/>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Tree>
    <p:extLst>
      <p:ext uri="{BB962C8B-B14F-4D97-AF65-F5344CB8AC3E}">
        <p14:creationId xmlns:p14="http://schemas.microsoft.com/office/powerpoint/2010/main" val="37503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7"/>
                                        </p:tgtEl>
                                        <p:attrNameLst>
                                          <p:attrName>style.visibility</p:attrName>
                                        </p:attrNameLst>
                                      </p:cBhvr>
                                      <p:to>
                                        <p:strVal val="visible"/>
                                      </p:to>
                                    </p:set>
                                    <p:animEffect transition="in" filter="fade">
                                      <p:cBhvr>
                                        <p:cTn id="10"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5000"/>
          <a:stretch/>
        </p:blipFill>
        <p:spPr bwMode="auto">
          <a:xfrm>
            <a:off x="838200" y="233807"/>
            <a:ext cx="10468866" cy="5888737"/>
          </a:xfrm>
          <a:prstGeom prst="rect">
            <a:avLst/>
          </a:prstGeom>
          <a:solidFill>
            <a:schemeClr val="tx1"/>
          </a:solidFill>
          <a:ln w="28575">
            <a:solidFill>
              <a:schemeClr val="bg1"/>
            </a:solidFill>
          </a:ln>
        </p:spPr>
      </p:pic>
      <p:sp>
        <p:nvSpPr>
          <p:cNvPr id="2" name="CuadroTexto 1">
            <a:extLst>
              <a:ext uri="{FF2B5EF4-FFF2-40B4-BE49-F238E27FC236}">
                <a16:creationId xmlns:a16="http://schemas.microsoft.com/office/drawing/2014/main" id="{BC3BBBFE-D9AD-245A-B914-3A7975FDEB56}"/>
              </a:ext>
            </a:extLst>
          </p:cNvPr>
          <p:cNvSpPr txBox="1"/>
          <p:nvPr/>
        </p:nvSpPr>
        <p:spPr>
          <a:xfrm>
            <a:off x="975360" y="2245360"/>
            <a:ext cx="10241280" cy="4093428"/>
          </a:xfrm>
          <a:prstGeom prst="rect">
            <a:avLst/>
          </a:prstGeom>
          <a:noFill/>
        </p:spPr>
        <p:txBody>
          <a:bodyPr wrap="square" rtlCol="0">
            <a:spAutoFit/>
          </a:bodyPr>
          <a:lstStyle/>
          <a:p>
            <a:pPr algn="ctr"/>
            <a:r>
              <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FUNCIONES DE LAS NORMAS GRUPALES</a:t>
            </a: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sp>
        <p:nvSpPr>
          <p:cNvPr id="6" name="Rectángulo: esquinas superiores cortadas 5">
            <a:extLst>
              <a:ext uri="{FF2B5EF4-FFF2-40B4-BE49-F238E27FC236}">
                <a16:creationId xmlns:a16="http://schemas.microsoft.com/office/drawing/2014/main" id="{70D2FEDC-FBA9-4A8B-E6D8-C1A147BDAFC1}"/>
              </a:ext>
            </a:extLst>
          </p:cNvPr>
          <p:cNvSpPr/>
          <p:nvPr/>
        </p:nvSpPr>
        <p:spPr>
          <a:xfrm>
            <a:off x="884934" y="3178175"/>
            <a:ext cx="3332480" cy="2682240"/>
          </a:xfrm>
          <a:prstGeom prst="snip2Same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s-MX" sz="28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Locomoción del grupo</a:t>
            </a:r>
          </a:p>
          <a:p>
            <a:pPr algn="ctr"/>
            <a:endParaRPr lang="es-MX" dirty="0"/>
          </a:p>
          <a:p>
            <a:pPr marL="285750" indent="-285750" algn="ctr">
              <a:buFont typeface="Wingdings" panose="05000000000000000000" pitchFamily="2" charset="2"/>
              <a:buChar char="Ø"/>
            </a:pPr>
            <a:endParaRPr lang="es-MX" dirty="0"/>
          </a:p>
        </p:txBody>
      </p:sp>
      <p:sp>
        <p:nvSpPr>
          <p:cNvPr id="9" name="Rectángulo: esquinas superiores cortadas 8">
            <a:extLst>
              <a:ext uri="{FF2B5EF4-FFF2-40B4-BE49-F238E27FC236}">
                <a16:creationId xmlns:a16="http://schemas.microsoft.com/office/drawing/2014/main" id="{FE344AD5-E043-EB56-0C61-D37EB6D90554}"/>
              </a:ext>
            </a:extLst>
          </p:cNvPr>
          <p:cNvSpPr/>
          <p:nvPr/>
        </p:nvSpPr>
        <p:spPr>
          <a:xfrm>
            <a:off x="4364734" y="3178175"/>
            <a:ext cx="3332480" cy="2682240"/>
          </a:xfrm>
          <a:prstGeom prst="snip2Same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400" dirty="0">
              <a:solidFill>
                <a:schemeClr val="accent6">
                  <a:lumMod val="50000"/>
                </a:schemeClr>
              </a:solidFill>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Ø"/>
            </a:pPr>
            <a:r>
              <a:rPr lang="es-MX" sz="2400" dirty="0">
                <a:solidFill>
                  <a:schemeClr val="accent6">
                    <a:lumMod val="50000"/>
                  </a:schemeClr>
                </a:solidFill>
                <a:latin typeface="Cambria Math" panose="02040503050406030204" pitchFamily="18" charset="0"/>
                <a:ea typeface="Cambria Math" panose="02040503050406030204" pitchFamily="18" charset="0"/>
              </a:rPr>
              <a:t>Mantenimiento del grupo</a:t>
            </a:r>
          </a:p>
          <a:p>
            <a:pPr marL="285750" indent="-285750" algn="ctr">
              <a:buFont typeface="Wingdings" panose="05000000000000000000" pitchFamily="2" charset="2"/>
              <a:buChar char="Ø"/>
            </a:pPr>
            <a:endParaRPr lang="es-MX" sz="2400" dirty="0">
              <a:solidFill>
                <a:schemeClr val="accent6">
                  <a:lumMod val="50000"/>
                </a:schemeClr>
              </a:solidFill>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Ø"/>
            </a:pPr>
            <a:r>
              <a:rPr lang="es-MX" sz="2400" dirty="0">
                <a:solidFill>
                  <a:schemeClr val="accent6">
                    <a:lumMod val="50000"/>
                  </a:schemeClr>
                </a:solidFill>
                <a:latin typeface="Cambria Math" panose="02040503050406030204" pitchFamily="18" charset="0"/>
                <a:ea typeface="Cambria Math" panose="02040503050406030204" pitchFamily="18" charset="0"/>
              </a:rPr>
              <a:t>Realidad social</a:t>
            </a:r>
          </a:p>
          <a:p>
            <a:pPr marL="285750" indent="-285750" algn="ctr">
              <a:buFont typeface="Wingdings" panose="05000000000000000000" pitchFamily="2" charset="2"/>
              <a:buChar char="Ø"/>
            </a:pPr>
            <a:endParaRPr lang="es-MX" dirty="0"/>
          </a:p>
        </p:txBody>
      </p:sp>
      <p:sp>
        <p:nvSpPr>
          <p:cNvPr id="13" name="Rectángulo: esquinas superiores cortadas 12">
            <a:extLst>
              <a:ext uri="{FF2B5EF4-FFF2-40B4-BE49-F238E27FC236}">
                <a16:creationId xmlns:a16="http://schemas.microsoft.com/office/drawing/2014/main" id="{7FD38B97-EACB-7199-A50D-3676C00AD8B6}"/>
              </a:ext>
            </a:extLst>
          </p:cNvPr>
          <p:cNvSpPr/>
          <p:nvPr/>
        </p:nvSpPr>
        <p:spPr>
          <a:xfrm>
            <a:off x="7860791" y="3159525"/>
            <a:ext cx="3332480" cy="2682240"/>
          </a:xfrm>
          <a:prstGeom prst="snip2Same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s-MX" sz="2800" b="1" dirty="0">
                <a:solidFill>
                  <a:schemeClr val="accent6">
                    <a:lumMod val="50000"/>
                  </a:schemeClr>
                </a:solidFill>
                <a:effectLst>
                  <a:outerShdw blurRad="38100" dist="38100" dir="2700000" algn="tl">
                    <a:srgbClr val="000000">
                      <a:alpha val="43137"/>
                    </a:srgbClr>
                  </a:outerShdw>
                </a:effectLst>
              </a:rPr>
              <a:t>Definición de las relaciones</a:t>
            </a:r>
          </a:p>
          <a:p>
            <a:pPr marL="285750" indent="-285750" algn="ctr">
              <a:buFont typeface="Wingdings" panose="05000000000000000000" pitchFamily="2" charset="2"/>
              <a:buChar char="Ø"/>
            </a:pPr>
            <a:endParaRPr lang="es-MX" dirty="0"/>
          </a:p>
        </p:txBody>
      </p:sp>
    </p:spTree>
    <p:extLst>
      <p:ext uri="{BB962C8B-B14F-4D97-AF65-F5344CB8AC3E}">
        <p14:creationId xmlns:p14="http://schemas.microsoft.com/office/powerpoint/2010/main" val="3138429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59D998-AB6C-46E1-B394-118E9A1E2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13"/>
          <a:stretch/>
        </p:blipFill>
        <p:spPr bwMode="auto">
          <a:xfrm>
            <a:off x="91460" y="386090"/>
            <a:ext cx="12191980" cy="6865943"/>
          </a:xfrm>
          <a:custGeom>
            <a:avLst/>
            <a:gdLst/>
            <a:ahLst/>
            <a:cxnLst/>
            <a:rect l="l" t="t" r="r" b="b"/>
            <a:pathLst>
              <a:path w="12192000" h="6857681">
                <a:moveTo>
                  <a:pt x="0" y="0"/>
                </a:moveTo>
                <a:lnTo>
                  <a:pt x="6033794" y="0"/>
                </a:lnTo>
                <a:lnTo>
                  <a:pt x="6104632" y="17448"/>
                </a:lnTo>
                <a:cubicBezTo>
                  <a:pt x="6167597" y="23966"/>
                  <a:pt x="6148747" y="27214"/>
                  <a:pt x="6198111" y="26888"/>
                </a:cubicBezTo>
                <a:cubicBezTo>
                  <a:pt x="6203032" y="26525"/>
                  <a:pt x="6212450" y="35708"/>
                  <a:pt x="6231511" y="33431"/>
                </a:cubicBezTo>
                <a:cubicBezTo>
                  <a:pt x="6261681" y="37362"/>
                  <a:pt x="6245025" y="48416"/>
                  <a:pt x="6283668" y="52056"/>
                </a:cubicBezTo>
                <a:cubicBezTo>
                  <a:pt x="6280095" y="55478"/>
                  <a:pt x="6317954" y="53783"/>
                  <a:pt x="6321602" y="65933"/>
                </a:cubicBezTo>
                <a:cubicBezTo>
                  <a:pt x="6338020" y="69803"/>
                  <a:pt x="6363241" y="73066"/>
                  <a:pt x="6382175" y="75274"/>
                </a:cubicBezTo>
                <a:cubicBezTo>
                  <a:pt x="6410543" y="81224"/>
                  <a:pt x="6424665" y="87641"/>
                  <a:pt x="6428857" y="91880"/>
                </a:cubicBezTo>
                <a:cubicBezTo>
                  <a:pt x="6457257" y="98611"/>
                  <a:pt x="6454186" y="99822"/>
                  <a:pt x="6491478" y="114104"/>
                </a:cubicBezTo>
                <a:cubicBezTo>
                  <a:pt x="6513363" y="108974"/>
                  <a:pt x="6532168" y="120070"/>
                  <a:pt x="6541328" y="130204"/>
                </a:cubicBezTo>
                <a:cubicBezTo>
                  <a:pt x="6566101" y="139804"/>
                  <a:pt x="6619910" y="162727"/>
                  <a:pt x="6655300" y="165762"/>
                </a:cubicBezTo>
                <a:cubicBezTo>
                  <a:pt x="6709422" y="165032"/>
                  <a:pt x="6694278" y="176304"/>
                  <a:pt x="6718357" y="184874"/>
                </a:cubicBezTo>
                <a:cubicBezTo>
                  <a:pt x="6737101" y="195527"/>
                  <a:pt x="6734493" y="186329"/>
                  <a:pt x="6754054" y="199796"/>
                </a:cubicBezTo>
                <a:lnTo>
                  <a:pt x="6790284" y="215417"/>
                </a:lnTo>
                <a:lnTo>
                  <a:pt x="6833979" y="239878"/>
                </a:lnTo>
                <a:lnTo>
                  <a:pt x="6843981" y="246602"/>
                </a:lnTo>
                <a:cubicBezTo>
                  <a:pt x="6849111" y="246626"/>
                  <a:pt x="6852366" y="247045"/>
                  <a:pt x="6854445" y="247782"/>
                </a:cubicBezTo>
                <a:cubicBezTo>
                  <a:pt x="6854496" y="247881"/>
                  <a:pt x="6854549" y="247980"/>
                  <a:pt x="6854600" y="248079"/>
                </a:cubicBezTo>
                <a:lnTo>
                  <a:pt x="6869364" y="251040"/>
                </a:lnTo>
                <a:cubicBezTo>
                  <a:pt x="6886479" y="251404"/>
                  <a:pt x="6920818" y="277370"/>
                  <a:pt x="6937072" y="276678"/>
                </a:cubicBezTo>
                <a:cubicBezTo>
                  <a:pt x="6944247" y="293133"/>
                  <a:pt x="6941053" y="265766"/>
                  <a:pt x="6968404" y="280704"/>
                </a:cubicBezTo>
                <a:cubicBezTo>
                  <a:pt x="6980596" y="282696"/>
                  <a:pt x="6985722" y="284716"/>
                  <a:pt x="6995938" y="286247"/>
                </a:cubicBezTo>
                <a:cubicBezTo>
                  <a:pt x="6996079" y="286667"/>
                  <a:pt x="7029560" y="289467"/>
                  <a:pt x="7029701" y="289887"/>
                </a:cubicBezTo>
                <a:lnTo>
                  <a:pt x="7054104" y="293980"/>
                </a:lnTo>
                <a:lnTo>
                  <a:pt x="7059678" y="296051"/>
                </a:lnTo>
                <a:lnTo>
                  <a:pt x="7092167" y="292851"/>
                </a:lnTo>
                <a:lnTo>
                  <a:pt x="7108387" y="292672"/>
                </a:lnTo>
                <a:lnTo>
                  <a:pt x="7114139" y="289579"/>
                </a:lnTo>
                <a:cubicBezTo>
                  <a:pt x="7119705" y="287930"/>
                  <a:pt x="7126840" y="287741"/>
                  <a:pt x="7137488" y="290860"/>
                </a:cubicBezTo>
                <a:lnTo>
                  <a:pt x="7139729" y="292153"/>
                </a:lnTo>
                <a:lnTo>
                  <a:pt x="7172532" y="286561"/>
                </a:lnTo>
                <a:cubicBezTo>
                  <a:pt x="7179544" y="284784"/>
                  <a:pt x="7207552" y="294171"/>
                  <a:pt x="7213458" y="290616"/>
                </a:cubicBezTo>
                <a:cubicBezTo>
                  <a:pt x="7269364" y="295457"/>
                  <a:pt x="7303569" y="278925"/>
                  <a:pt x="7371827" y="290351"/>
                </a:cubicBezTo>
                <a:cubicBezTo>
                  <a:pt x="7417519" y="294938"/>
                  <a:pt x="7443196" y="294841"/>
                  <a:pt x="7472683" y="298450"/>
                </a:cubicBezTo>
                <a:cubicBezTo>
                  <a:pt x="7502170" y="302059"/>
                  <a:pt x="7529752" y="308462"/>
                  <a:pt x="7548749" y="312007"/>
                </a:cubicBezTo>
                <a:cubicBezTo>
                  <a:pt x="7567746" y="315552"/>
                  <a:pt x="7562619" y="317217"/>
                  <a:pt x="7586664" y="319723"/>
                </a:cubicBezTo>
                <a:cubicBezTo>
                  <a:pt x="7610709" y="322229"/>
                  <a:pt x="7669675" y="320322"/>
                  <a:pt x="7693021" y="327043"/>
                </a:cubicBezTo>
                <a:cubicBezTo>
                  <a:pt x="7718238" y="326359"/>
                  <a:pt x="7721537" y="337391"/>
                  <a:pt x="7735314" y="336075"/>
                </a:cubicBezTo>
                <a:cubicBezTo>
                  <a:pt x="7806549" y="352546"/>
                  <a:pt x="7865892" y="349618"/>
                  <a:pt x="7952583" y="346950"/>
                </a:cubicBezTo>
                <a:cubicBezTo>
                  <a:pt x="8009730" y="351831"/>
                  <a:pt x="8008698" y="354607"/>
                  <a:pt x="8033745" y="357420"/>
                </a:cubicBezTo>
                <a:cubicBezTo>
                  <a:pt x="8041390" y="360247"/>
                  <a:pt x="8045181" y="350414"/>
                  <a:pt x="8052068" y="354306"/>
                </a:cubicBezTo>
                <a:lnTo>
                  <a:pt x="8087434" y="359505"/>
                </a:lnTo>
                <a:lnTo>
                  <a:pt x="8113399" y="369645"/>
                </a:lnTo>
                <a:lnTo>
                  <a:pt x="8137804" y="376078"/>
                </a:lnTo>
                <a:lnTo>
                  <a:pt x="8167138" y="378809"/>
                </a:lnTo>
                <a:cubicBezTo>
                  <a:pt x="8176124" y="381225"/>
                  <a:pt x="8176713" y="389019"/>
                  <a:pt x="8188557" y="388892"/>
                </a:cubicBezTo>
                <a:cubicBezTo>
                  <a:pt x="8224517" y="394064"/>
                  <a:pt x="8289287" y="398547"/>
                  <a:pt x="8338182" y="404244"/>
                </a:cubicBezTo>
                <a:cubicBezTo>
                  <a:pt x="8362404" y="400849"/>
                  <a:pt x="8397142" y="407351"/>
                  <a:pt x="8407187" y="417040"/>
                </a:cubicBezTo>
                <a:cubicBezTo>
                  <a:pt x="8419182" y="419735"/>
                  <a:pt x="8448098" y="419784"/>
                  <a:pt x="8459765" y="417876"/>
                </a:cubicBezTo>
                <a:cubicBezTo>
                  <a:pt x="8470121" y="418155"/>
                  <a:pt x="8471999" y="421843"/>
                  <a:pt x="8485759" y="423277"/>
                </a:cubicBezTo>
                <a:cubicBezTo>
                  <a:pt x="8500778" y="426656"/>
                  <a:pt x="8533354" y="442668"/>
                  <a:pt x="8547497" y="447675"/>
                </a:cubicBezTo>
                <a:cubicBezTo>
                  <a:pt x="8561640" y="452682"/>
                  <a:pt x="8547256" y="447497"/>
                  <a:pt x="8570615" y="453317"/>
                </a:cubicBezTo>
                <a:cubicBezTo>
                  <a:pt x="8578949" y="455301"/>
                  <a:pt x="8577204" y="463036"/>
                  <a:pt x="8595122" y="466725"/>
                </a:cubicBezTo>
                <a:cubicBezTo>
                  <a:pt x="8613041" y="470415"/>
                  <a:pt x="8653176" y="474680"/>
                  <a:pt x="8678126" y="475454"/>
                </a:cubicBezTo>
                <a:cubicBezTo>
                  <a:pt x="8706000" y="462935"/>
                  <a:pt x="8696233" y="479979"/>
                  <a:pt x="8747203" y="464224"/>
                </a:cubicBezTo>
                <a:cubicBezTo>
                  <a:pt x="8748514" y="466239"/>
                  <a:pt x="8769343" y="465372"/>
                  <a:pt x="8790692" y="466720"/>
                </a:cubicBezTo>
                <a:cubicBezTo>
                  <a:pt x="8812041" y="468068"/>
                  <a:pt x="8857501" y="479363"/>
                  <a:pt x="8875298" y="472310"/>
                </a:cubicBezTo>
                <a:lnTo>
                  <a:pt x="9032306" y="471571"/>
                </a:lnTo>
                <a:lnTo>
                  <a:pt x="9122435" y="483407"/>
                </a:lnTo>
                <a:cubicBezTo>
                  <a:pt x="9153775" y="485302"/>
                  <a:pt x="9159039" y="493942"/>
                  <a:pt x="9179171" y="490552"/>
                </a:cubicBezTo>
                <a:cubicBezTo>
                  <a:pt x="9213108" y="492737"/>
                  <a:pt x="9191622" y="508779"/>
                  <a:pt x="9230778" y="495862"/>
                </a:cubicBezTo>
                <a:cubicBezTo>
                  <a:pt x="9220076" y="509598"/>
                  <a:pt x="9249178" y="492136"/>
                  <a:pt x="9269314" y="503195"/>
                </a:cubicBezTo>
                <a:cubicBezTo>
                  <a:pt x="9297556" y="495041"/>
                  <a:pt x="9326591" y="505312"/>
                  <a:pt x="9343734" y="506508"/>
                </a:cubicBezTo>
                <a:cubicBezTo>
                  <a:pt x="9360877" y="507704"/>
                  <a:pt x="9347612" y="511465"/>
                  <a:pt x="9372172" y="510372"/>
                </a:cubicBezTo>
                <a:lnTo>
                  <a:pt x="9406856" y="515908"/>
                </a:lnTo>
                <a:cubicBezTo>
                  <a:pt x="9405045" y="511337"/>
                  <a:pt x="9410063" y="512684"/>
                  <a:pt x="9423824" y="513399"/>
                </a:cubicBezTo>
                <a:lnTo>
                  <a:pt x="9460782" y="509325"/>
                </a:lnTo>
                <a:lnTo>
                  <a:pt x="9486144" y="513434"/>
                </a:lnTo>
                <a:cubicBezTo>
                  <a:pt x="9489544" y="513295"/>
                  <a:pt x="9513720" y="508821"/>
                  <a:pt x="9513235" y="505310"/>
                </a:cubicBezTo>
                <a:cubicBezTo>
                  <a:pt x="9539685" y="520038"/>
                  <a:pt x="9542332" y="510786"/>
                  <a:pt x="9569455" y="507032"/>
                </a:cubicBezTo>
                <a:cubicBezTo>
                  <a:pt x="9592710" y="508415"/>
                  <a:pt x="9572665" y="508880"/>
                  <a:pt x="9628861" y="510620"/>
                </a:cubicBezTo>
                <a:cubicBezTo>
                  <a:pt x="9650737" y="526789"/>
                  <a:pt x="9635011" y="498901"/>
                  <a:pt x="9677951" y="521543"/>
                </a:cubicBezTo>
                <a:cubicBezTo>
                  <a:pt x="9680053" y="519778"/>
                  <a:pt x="9706563" y="521397"/>
                  <a:pt x="9720438" y="523172"/>
                </a:cubicBezTo>
                <a:cubicBezTo>
                  <a:pt x="9734313" y="524947"/>
                  <a:pt x="9746849" y="522784"/>
                  <a:pt x="9761204" y="532196"/>
                </a:cubicBezTo>
                <a:cubicBezTo>
                  <a:pt x="9771692" y="535091"/>
                  <a:pt x="9752949" y="530854"/>
                  <a:pt x="9785747" y="535781"/>
                </a:cubicBezTo>
                <a:cubicBezTo>
                  <a:pt x="9818545" y="540708"/>
                  <a:pt x="9925449" y="557390"/>
                  <a:pt x="9957993" y="561756"/>
                </a:cubicBezTo>
                <a:cubicBezTo>
                  <a:pt x="9990537" y="566122"/>
                  <a:pt x="9967648" y="568686"/>
                  <a:pt x="9981009" y="569119"/>
                </a:cubicBezTo>
                <a:cubicBezTo>
                  <a:pt x="9994370" y="569552"/>
                  <a:pt x="10023139" y="562486"/>
                  <a:pt x="10038159" y="564356"/>
                </a:cubicBezTo>
                <a:cubicBezTo>
                  <a:pt x="10057015" y="566262"/>
                  <a:pt x="10059811" y="573563"/>
                  <a:pt x="10071129" y="573194"/>
                </a:cubicBezTo>
                <a:cubicBezTo>
                  <a:pt x="10081593" y="562977"/>
                  <a:pt x="10092704" y="563090"/>
                  <a:pt x="10110830" y="569286"/>
                </a:cubicBezTo>
                <a:cubicBezTo>
                  <a:pt x="10144643" y="572070"/>
                  <a:pt x="10144670" y="561560"/>
                  <a:pt x="10177323" y="563075"/>
                </a:cubicBezTo>
                <a:cubicBezTo>
                  <a:pt x="10191652" y="562496"/>
                  <a:pt x="10199318" y="565790"/>
                  <a:pt x="10223224" y="562516"/>
                </a:cubicBezTo>
                <a:cubicBezTo>
                  <a:pt x="10240245" y="563214"/>
                  <a:pt x="10274444" y="564970"/>
                  <a:pt x="10297489" y="554688"/>
                </a:cubicBezTo>
                <a:cubicBezTo>
                  <a:pt x="10322484" y="553379"/>
                  <a:pt x="10304332" y="552915"/>
                  <a:pt x="10331612" y="555505"/>
                </a:cubicBezTo>
                <a:cubicBezTo>
                  <a:pt x="10364938" y="556023"/>
                  <a:pt x="10378810" y="549792"/>
                  <a:pt x="10398068" y="551274"/>
                </a:cubicBezTo>
                <a:cubicBezTo>
                  <a:pt x="10410608" y="547019"/>
                  <a:pt x="10396406" y="552090"/>
                  <a:pt x="10444604" y="546749"/>
                </a:cubicBezTo>
                <a:cubicBezTo>
                  <a:pt x="10463706" y="556208"/>
                  <a:pt x="10480046" y="543272"/>
                  <a:pt x="10496391" y="545310"/>
                </a:cubicBezTo>
                <a:cubicBezTo>
                  <a:pt x="10522313" y="544276"/>
                  <a:pt x="10586025" y="544389"/>
                  <a:pt x="10609659" y="542925"/>
                </a:cubicBezTo>
                <a:cubicBezTo>
                  <a:pt x="10633293" y="541461"/>
                  <a:pt x="10608137" y="539280"/>
                  <a:pt x="10638198" y="536528"/>
                </a:cubicBezTo>
                <a:cubicBezTo>
                  <a:pt x="10693566" y="548777"/>
                  <a:pt x="10724464" y="526732"/>
                  <a:pt x="10780502" y="524034"/>
                </a:cubicBezTo>
                <a:cubicBezTo>
                  <a:pt x="10814519" y="506962"/>
                  <a:pt x="10838626" y="524696"/>
                  <a:pt x="10875821" y="511631"/>
                </a:cubicBezTo>
                <a:cubicBezTo>
                  <a:pt x="10900992" y="507636"/>
                  <a:pt x="10904648" y="511453"/>
                  <a:pt x="10918825" y="509588"/>
                </a:cubicBezTo>
                <a:cubicBezTo>
                  <a:pt x="10933002" y="507723"/>
                  <a:pt x="10948992" y="503227"/>
                  <a:pt x="10960884" y="500440"/>
                </a:cubicBezTo>
                <a:cubicBezTo>
                  <a:pt x="10967249" y="504078"/>
                  <a:pt x="11016720" y="497668"/>
                  <a:pt x="11015578" y="492864"/>
                </a:cubicBezTo>
                <a:cubicBezTo>
                  <a:pt x="11022928" y="494510"/>
                  <a:pt x="11043247" y="500882"/>
                  <a:pt x="11045541" y="493276"/>
                </a:cubicBezTo>
                <a:cubicBezTo>
                  <a:pt x="11083069" y="493195"/>
                  <a:pt x="11104152" y="492128"/>
                  <a:pt x="11136980" y="502266"/>
                </a:cubicBezTo>
                <a:cubicBezTo>
                  <a:pt x="11160311" y="506043"/>
                  <a:pt x="11144016" y="504016"/>
                  <a:pt x="11158537" y="506413"/>
                </a:cubicBezTo>
                <a:cubicBezTo>
                  <a:pt x="11173058" y="508810"/>
                  <a:pt x="11197248" y="504516"/>
                  <a:pt x="11220930" y="503946"/>
                </a:cubicBezTo>
                <a:cubicBezTo>
                  <a:pt x="11244941" y="504078"/>
                  <a:pt x="11272916" y="508160"/>
                  <a:pt x="11290697" y="509588"/>
                </a:cubicBezTo>
                <a:cubicBezTo>
                  <a:pt x="11308478" y="511016"/>
                  <a:pt x="11312720" y="510673"/>
                  <a:pt x="11327615" y="512515"/>
                </a:cubicBezTo>
                <a:cubicBezTo>
                  <a:pt x="11352471" y="509065"/>
                  <a:pt x="11373358" y="510883"/>
                  <a:pt x="11391973" y="518258"/>
                </a:cubicBezTo>
                <a:cubicBezTo>
                  <a:pt x="11406458" y="520151"/>
                  <a:pt x="11399034" y="524460"/>
                  <a:pt x="11409760" y="526257"/>
                </a:cubicBezTo>
                <a:cubicBezTo>
                  <a:pt x="11420486" y="528054"/>
                  <a:pt x="11427325" y="519930"/>
                  <a:pt x="11456330" y="521896"/>
                </a:cubicBezTo>
                <a:cubicBezTo>
                  <a:pt x="11466649" y="522293"/>
                  <a:pt x="11466304" y="529914"/>
                  <a:pt x="11488341" y="531019"/>
                </a:cubicBezTo>
                <a:cubicBezTo>
                  <a:pt x="11510378" y="532124"/>
                  <a:pt x="11598983" y="536881"/>
                  <a:pt x="11631415" y="538053"/>
                </a:cubicBezTo>
                <a:cubicBezTo>
                  <a:pt x="11663847" y="539225"/>
                  <a:pt x="11650717" y="536007"/>
                  <a:pt x="11666264" y="535672"/>
                </a:cubicBezTo>
                <a:cubicBezTo>
                  <a:pt x="11681811" y="535337"/>
                  <a:pt x="11700204" y="526934"/>
                  <a:pt x="11724698" y="536041"/>
                </a:cubicBezTo>
                <a:cubicBezTo>
                  <a:pt x="11743020" y="531196"/>
                  <a:pt x="11743491" y="542315"/>
                  <a:pt x="11763807" y="545183"/>
                </a:cubicBezTo>
                <a:cubicBezTo>
                  <a:pt x="11775016" y="549241"/>
                  <a:pt x="11789046" y="548064"/>
                  <a:pt x="11798300" y="550863"/>
                </a:cubicBezTo>
                <a:cubicBezTo>
                  <a:pt x="11807554" y="553662"/>
                  <a:pt x="11814870" y="554166"/>
                  <a:pt x="11821716" y="557213"/>
                </a:cubicBezTo>
                <a:cubicBezTo>
                  <a:pt x="11828562" y="560260"/>
                  <a:pt x="11830643" y="566367"/>
                  <a:pt x="11839374" y="569145"/>
                </a:cubicBezTo>
                <a:cubicBezTo>
                  <a:pt x="11848105" y="571923"/>
                  <a:pt x="11861759" y="576813"/>
                  <a:pt x="11871722" y="578644"/>
                </a:cubicBezTo>
                <a:cubicBezTo>
                  <a:pt x="11881685" y="580475"/>
                  <a:pt x="11880173" y="577641"/>
                  <a:pt x="11899154" y="580133"/>
                </a:cubicBezTo>
                <a:cubicBezTo>
                  <a:pt x="11930093" y="585454"/>
                  <a:pt x="11957956" y="589309"/>
                  <a:pt x="11992753" y="588833"/>
                </a:cubicBezTo>
                <a:cubicBezTo>
                  <a:pt x="11999276" y="598540"/>
                  <a:pt x="12009663" y="594134"/>
                  <a:pt x="12023554" y="588997"/>
                </a:cubicBezTo>
                <a:cubicBezTo>
                  <a:pt x="12049522" y="596077"/>
                  <a:pt x="12093380" y="601562"/>
                  <a:pt x="12137802" y="617391"/>
                </a:cubicBezTo>
                <a:cubicBezTo>
                  <a:pt x="12156710" y="627093"/>
                  <a:pt x="12160884" y="628759"/>
                  <a:pt x="12174434" y="631430"/>
                </a:cubicBezTo>
                <a:lnTo>
                  <a:pt x="12192000" y="634770"/>
                </a:lnTo>
                <a:lnTo>
                  <a:pt x="12192000" y="6857681"/>
                </a:lnTo>
                <a:lnTo>
                  <a:pt x="9979612" y="6857681"/>
                </a:lnTo>
                <a:lnTo>
                  <a:pt x="9971269" y="6854457"/>
                </a:lnTo>
                <a:cubicBezTo>
                  <a:pt x="9959912" y="6851181"/>
                  <a:pt x="9949163" y="6849764"/>
                  <a:pt x="9939502" y="6851921"/>
                </a:cubicBezTo>
                <a:cubicBezTo>
                  <a:pt x="9891606" y="6835635"/>
                  <a:pt x="9864404" y="6844006"/>
                  <a:pt x="9834453" y="6832151"/>
                </a:cubicBezTo>
                <a:cubicBezTo>
                  <a:pt x="9804501" y="6820296"/>
                  <a:pt x="9801374" y="6798259"/>
                  <a:pt x="9759795" y="6780787"/>
                </a:cubicBezTo>
                <a:cubicBezTo>
                  <a:pt x="9718217" y="6763314"/>
                  <a:pt x="9629817" y="6740362"/>
                  <a:pt x="9584980" y="6727313"/>
                </a:cubicBezTo>
                <a:cubicBezTo>
                  <a:pt x="9546420" y="6722010"/>
                  <a:pt x="9530408" y="6725469"/>
                  <a:pt x="9490770" y="6702489"/>
                </a:cubicBezTo>
                <a:cubicBezTo>
                  <a:pt x="9443320" y="6701025"/>
                  <a:pt x="9424336" y="6690023"/>
                  <a:pt x="9380405" y="6676541"/>
                </a:cubicBezTo>
                <a:cubicBezTo>
                  <a:pt x="9335978" y="6675243"/>
                  <a:pt x="9297645" y="6680915"/>
                  <a:pt x="9259939" y="6674414"/>
                </a:cubicBezTo>
                <a:cubicBezTo>
                  <a:pt x="9244772" y="6679394"/>
                  <a:pt x="9230416" y="6681084"/>
                  <a:pt x="9216296" y="6672209"/>
                </a:cubicBezTo>
                <a:cubicBezTo>
                  <a:pt x="9174886" y="6673387"/>
                  <a:pt x="9165078" y="6684906"/>
                  <a:pt x="9138624" y="6674601"/>
                </a:cubicBezTo>
                <a:cubicBezTo>
                  <a:pt x="9108454" y="6672027"/>
                  <a:pt x="9060163" y="6657862"/>
                  <a:pt x="9035273" y="6656766"/>
                </a:cubicBezTo>
                <a:cubicBezTo>
                  <a:pt x="9043993" y="6670577"/>
                  <a:pt x="8988276" y="6655711"/>
                  <a:pt x="8989286" y="6668016"/>
                </a:cubicBezTo>
                <a:cubicBezTo>
                  <a:pt x="8965548" y="6651220"/>
                  <a:pt x="8960144" y="6673151"/>
                  <a:pt x="8932387" y="6668707"/>
                </a:cubicBezTo>
                <a:cubicBezTo>
                  <a:pt x="8918435" y="6662528"/>
                  <a:pt x="8909159" y="6661716"/>
                  <a:pt x="8898375" y="6669282"/>
                </a:cubicBezTo>
                <a:cubicBezTo>
                  <a:pt x="8833747" y="6639096"/>
                  <a:pt x="8863155" y="6669089"/>
                  <a:pt x="8806495" y="6658618"/>
                </a:cubicBezTo>
                <a:cubicBezTo>
                  <a:pt x="8757168" y="6647242"/>
                  <a:pt x="8702613" y="6640665"/>
                  <a:pt x="8650927" y="6611139"/>
                </a:cubicBezTo>
                <a:cubicBezTo>
                  <a:pt x="8640770" y="6602610"/>
                  <a:pt x="8619775" y="6599998"/>
                  <a:pt x="8604033" y="6605300"/>
                </a:cubicBezTo>
                <a:cubicBezTo>
                  <a:pt x="8601324" y="6606213"/>
                  <a:pt x="8598878" y="6607331"/>
                  <a:pt x="8596767" y="6608618"/>
                </a:cubicBezTo>
                <a:cubicBezTo>
                  <a:pt x="8565299" y="6587556"/>
                  <a:pt x="8548876" y="6598771"/>
                  <a:pt x="8533762" y="6584302"/>
                </a:cubicBezTo>
                <a:cubicBezTo>
                  <a:pt x="8487059" y="6579247"/>
                  <a:pt x="8451683" y="6594395"/>
                  <a:pt x="8437660" y="6581725"/>
                </a:cubicBezTo>
                <a:cubicBezTo>
                  <a:pt x="8414209" y="6582991"/>
                  <a:pt x="8383722" y="6598678"/>
                  <a:pt x="8364494" y="6585073"/>
                </a:cubicBezTo>
                <a:cubicBezTo>
                  <a:pt x="8363342" y="6596536"/>
                  <a:pt x="8336540" y="6576888"/>
                  <a:pt x="8323751" y="6584665"/>
                </a:cubicBezTo>
                <a:cubicBezTo>
                  <a:pt x="8314841" y="6591411"/>
                  <a:pt x="8304634" y="6587022"/>
                  <a:pt x="8293791" y="6586903"/>
                </a:cubicBezTo>
                <a:cubicBezTo>
                  <a:pt x="8280721" y="6592424"/>
                  <a:pt x="8232642" y="6585021"/>
                  <a:pt x="8219223" y="6578961"/>
                </a:cubicBezTo>
                <a:cubicBezTo>
                  <a:pt x="8185638" y="6557431"/>
                  <a:pt x="8123924" y="6576522"/>
                  <a:pt x="8096330" y="6560092"/>
                </a:cubicBezTo>
                <a:cubicBezTo>
                  <a:pt x="8087121" y="6557869"/>
                  <a:pt x="8078422" y="6557144"/>
                  <a:pt x="8070086" y="6557355"/>
                </a:cubicBezTo>
                <a:lnTo>
                  <a:pt x="8047207" y="6560092"/>
                </a:lnTo>
                <a:lnTo>
                  <a:pt x="8041620" y="6565163"/>
                </a:lnTo>
                <a:lnTo>
                  <a:pt x="8027134" y="6564473"/>
                </a:lnTo>
                <a:lnTo>
                  <a:pt x="8023214" y="6565355"/>
                </a:lnTo>
                <a:cubicBezTo>
                  <a:pt x="8015729" y="6567060"/>
                  <a:pt x="8008307" y="6568574"/>
                  <a:pt x="8000801" y="6569339"/>
                </a:cubicBezTo>
                <a:cubicBezTo>
                  <a:pt x="8005606" y="6544751"/>
                  <a:pt x="7937754" y="6571777"/>
                  <a:pt x="7954618" y="6551428"/>
                </a:cubicBezTo>
                <a:cubicBezTo>
                  <a:pt x="7914215" y="6551344"/>
                  <a:pt x="7940865" y="6531998"/>
                  <a:pt x="7896427" y="6551123"/>
                </a:cubicBezTo>
                <a:lnTo>
                  <a:pt x="7643090" y="6532163"/>
                </a:lnTo>
                <a:cubicBezTo>
                  <a:pt x="7673996" y="6576436"/>
                  <a:pt x="7562550" y="6494154"/>
                  <a:pt x="7553164" y="6525457"/>
                </a:cubicBezTo>
                <a:cubicBezTo>
                  <a:pt x="7546247" y="6496957"/>
                  <a:pt x="7465610" y="6497391"/>
                  <a:pt x="7421154" y="6476273"/>
                </a:cubicBezTo>
                <a:cubicBezTo>
                  <a:pt x="7361551" y="6472649"/>
                  <a:pt x="7315144" y="6450550"/>
                  <a:pt x="7255968" y="6462166"/>
                </a:cubicBezTo>
                <a:cubicBezTo>
                  <a:pt x="7253251" y="6458417"/>
                  <a:pt x="7249451" y="6455333"/>
                  <a:pt x="7244911" y="6452730"/>
                </a:cubicBezTo>
                <a:lnTo>
                  <a:pt x="7230265" y="6446549"/>
                </a:lnTo>
                <a:lnTo>
                  <a:pt x="7227815" y="6447125"/>
                </a:lnTo>
                <a:cubicBezTo>
                  <a:pt x="7217801" y="6447570"/>
                  <a:pt x="7212312" y="6446146"/>
                  <a:pt x="7208840" y="6443899"/>
                </a:cubicBezTo>
                <a:lnTo>
                  <a:pt x="7205995" y="6440529"/>
                </a:lnTo>
                <a:lnTo>
                  <a:pt x="7193384" y="6437481"/>
                </a:lnTo>
                <a:lnTo>
                  <a:pt x="7169652" y="6429226"/>
                </a:lnTo>
                <a:lnTo>
                  <a:pt x="7164173" y="6429791"/>
                </a:lnTo>
                <a:lnTo>
                  <a:pt x="7126763" y="6420626"/>
                </a:lnTo>
                <a:lnTo>
                  <a:pt x="7125753" y="6421501"/>
                </a:lnTo>
                <a:cubicBezTo>
                  <a:pt x="7122639" y="6423254"/>
                  <a:pt x="7118733" y="6424154"/>
                  <a:pt x="7113057" y="6423293"/>
                </a:cubicBezTo>
                <a:cubicBezTo>
                  <a:pt x="7114552" y="6439288"/>
                  <a:pt x="7106783" y="6428384"/>
                  <a:pt x="7089914" y="6424434"/>
                </a:cubicBezTo>
                <a:cubicBezTo>
                  <a:pt x="7088470" y="6448394"/>
                  <a:pt x="7044915" y="6428308"/>
                  <a:pt x="7030458" y="6439456"/>
                </a:cubicBezTo>
                <a:cubicBezTo>
                  <a:pt x="7018098" y="6436014"/>
                  <a:pt x="7005002" y="6432811"/>
                  <a:pt x="6991398" y="6430012"/>
                </a:cubicBezTo>
                <a:lnTo>
                  <a:pt x="6983250" y="6428652"/>
                </a:lnTo>
                <a:lnTo>
                  <a:pt x="6982969" y="6428851"/>
                </a:lnTo>
                <a:cubicBezTo>
                  <a:pt x="6980946" y="6429033"/>
                  <a:pt x="6978171" y="6428766"/>
                  <a:pt x="6974140" y="6427864"/>
                </a:cubicBezTo>
                <a:lnTo>
                  <a:pt x="6968396" y="6426177"/>
                </a:lnTo>
                <a:lnTo>
                  <a:pt x="6952590" y="6423541"/>
                </a:lnTo>
                <a:lnTo>
                  <a:pt x="6946361" y="6424122"/>
                </a:lnTo>
                <a:lnTo>
                  <a:pt x="6942752" y="6426497"/>
                </a:lnTo>
                <a:lnTo>
                  <a:pt x="6941472" y="6425953"/>
                </a:lnTo>
                <a:cubicBezTo>
                  <a:pt x="6933258" y="6419432"/>
                  <a:pt x="6934084" y="6412085"/>
                  <a:pt x="6907932" y="6428597"/>
                </a:cubicBezTo>
                <a:cubicBezTo>
                  <a:pt x="6887113" y="6416820"/>
                  <a:pt x="6874835" y="6427475"/>
                  <a:pt x="6837100" y="6425985"/>
                </a:cubicBezTo>
                <a:cubicBezTo>
                  <a:pt x="6826990" y="6416391"/>
                  <a:pt x="6813527" y="6417132"/>
                  <a:pt x="6798354" y="6421041"/>
                </a:cubicBezTo>
                <a:cubicBezTo>
                  <a:pt x="6766250" y="6412267"/>
                  <a:pt x="6729955" y="6415375"/>
                  <a:pt x="6690235" y="6411268"/>
                </a:cubicBezTo>
                <a:cubicBezTo>
                  <a:pt x="6654585" y="6395260"/>
                  <a:pt x="6622599" y="6408785"/>
                  <a:pt x="6580197" y="6404322"/>
                </a:cubicBezTo>
                <a:cubicBezTo>
                  <a:pt x="6554864" y="6382418"/>
                  <a:pt x="6541862" y="6413854"/>
                  <a:pt x="6516748" y="6416928"/>
                </a:cubicBezTo>
                <a:lnTo>
                  <a:pt x="6510427" y="6416567"/>
                </a:lnTo>
                <a:lnTo>
                  <a:pt x="6496409" y="6411723"/>
                </a:lnTo>
                <a:lnTo>
                  <a:pt x="6491671" y="6409264"/>
                </a:lnTo>
                <a:cubicBezTo>
                  <a:pt x="6488210" y="6407807"/>
                  <a:pt x="6485652" y="6407144"/>
                  <a:pt x="6483603" y="6407023"/>
                </a:cubicBezTo>
                <a:lnTo>
                  <a:pt x="6483235" y="6407169"/>
                </a:lnTo>
                <a:lnTo>
                  <a:pt x="6476007" y="6404672"/>
                </a:lnTo>
                <a:cubicBezTo>
                  <a:pt x="6464202" y="6399995"/>
                  <a:pt x="6453088" y="6395002"/>
                  <a:pt x="6442802" y="6389891"/>
                </a:cubicBezTo>
                <a:cubicBezTo>
                  <a:pt x="6423332" y="6398448"/>
                  <a:pt x="6390988" y="6372810"/>
                  <a:pt x="6377838" y="6395551"/>
                </a:cubicBezTo>
                <a:cubicBezTo>
                  <a:pt x="6363436" y="6389290"/>
                  <a:pt x="6361258" y="6377704"/>
                  <a:pt x="6354860" y="6393247"/>
                </a:cubicBezTo>
                <a:cubicBezTo>
                  <a:pt x="6349784" y="6391587"/>
                  <a:pt x="6345558" y="6391878"/>
                  <a:pt x="6341683" y="6393098"/>
                </a:cubicBezTo>
                <a:lnTo>
                  <a:pt x="6340276" y="6393789"/>
                </a:lnTo>
                <a:lnTo>
                  <a:pt x="6308531" y="6379516"/>
                </a:lnTo>
                <a:lnTo>
                  <a:pt x="6302948" y="6379253"/>
                </a:lnTo>
                <a:cubicBezTo>
                  <a:pt x="6248814" y="6382108"/>
                  <a:pt x="6205926" y="6362006"/>
                  <a:pt x="6140607" y="6334265"/>
                </a:cubicBezTo>
                <a:cubicBezTo>
                  <a:pt x="6137487" y="6331108"/>
                  <a:pt x="6051161" y="6339116"/>
                  <a:pt x="6050365" y="6335126"/>
                </a:cubicBezTo>
                <a:cubicBezTo>
                  <a:pt x="6006576" y="6331181"/>
                  <a:pt x="6035144" y="6327580"/>
                  <a:pt x="5978838" y="6322018"/>
                </a:cubicBezTo>
                <a:cubicBezTo>
                  <a:pt x="5962530" y="6314338"/>
                  <a:pt x="5894920" y="6289616"/>
                  <a:pt x="5897645" y="6301654"/>
                </a:cubicBezTo>
                <a:lnTo>
                  <a:pt x="5796158" y="6279213"/>
                </a:lnTo>
                <a:lnTo>
                  <a:pt x="5664797" y="6258481"/>
                </a:lnTo>
                <a:lnTo>
                  <a:pt x="5558293" y="6242384"/>
                </a:lnTo>
                <a:lnTo>
                  <a:pt x="5549921" y="6243309"/>
                </a:lnTo>
                <a:lnTo>
                  <a:pt x="5528450" y="6240218"/>
                </a:lnTo>
                <a:lnTo>
                  <a:pt x="5520604" y="6238128"/>
                </a:lnTo>
                <a:cubicBezTo>
                  <a:pt x="5515114" y="6237034"/>
                  <a:pt x="5511354" y="6236750"/>
                  <a:pt x="5508634" y="6237043"/>
                </a:cubicBezTo>
                <a:lnTo>
                  <a:pt x="5508268" y="6237311"/>
                </a:lnTo>
                <a:lnTo>
                  <a:pt x="5497199" y="6235718"/>
                </a:lnTo>
                <a:cubicBezTo>
                  <a:pt x="5478687" y="6232353"/>
                  <a:pt x="5460838" y="6228438"/>
                  <a:pt x="5443971" y="6224189"/>
                </a:cubicBezTo>
                <a:cubicBezTo>
                  <a:pt x="5425088" y="6239333"/>
                  <a:pt x="5365198" y="6213813"/>
                  <a:pt x="5364587" y="6245607"/>
                </a:cubicBezTo>
                <a:cubicBezTo>
                  <a:pt x="5341603" y="6240798"/>
                  <a:pt x="5330518" y="6226543"/>
                  <a:pt x="5333425" y="6247706"/>
                </a:cubicBezTo>
                <a:cubicBezTo>
                  <a:pt x="5325718" y="6246708"/>
                  <a:pt x="5320498" y="6247999"/>
                  <a:pt x="5316391" y="6250403"/>
                </a:cubicBezTo>
                <a:lnTo>
                  <a:pt x="5315083" y="6251588"/>
                </a:lnTo>
                <a:lnTo>
                  <a:pt x="5264093" y="6240388"/>
                </a:lnTo>
                <a:lnTo>
                  <a:pt x="5256734" y="6241276"/>
                </a:lnTo>
                <a:lnTo>
                  <a:pt x="5224251" y="6230935"/>
                </a:lnTo>
                <a:lnTo>
                  <a:pt x="5207068" y="6227214"/>
                </a:lnTo>
                <a:lnTo>
                  <a:pt x="5203042" y="6222819"/>
                </a:lnTo>
                <a:lnTo>
                  <a:pt x="5013633" y="6212104"/>
                </a:lnTo>
                <a:cubicBezTo>
                  <a:pt x="5007363" y="6208771"/>
                  <a:pt x="4867451" y="6189553"/>
                  <a:pt x="4863573" y="6184654"/>
                </a:cubicBezTo>
                <a:lnTo>
                  <a:pt x="4651416" y="6166539"/>
                </a:lnTo>
                <a:cubicBezTo>
                  <a:pt x="4624977" y="6160344"/>
                  <a:pt x="4469364" y="6128170"/>
                  <a:pt x="4481486" y="6142882"/>
                </a:cubicBezTo>
                <a:cubicBezTo>
                  <a:pt x="4405439" y="6106748"/>
                  <a:pt x="4365783" y="6101727"/>
                  <a:pt x="4269331" y="6098123"/>
                </a:cubicBezTo>
                <a:cubicBezTo>
                  <a:pt x="4210440" y="6124597"/>
                  <a:pt x="4245321" y="6098279"/>
                  <a:pt x="4190801" y="6099192"/>
                </a:cubicBezTo>
                <a:cubicBezTo>
                  <a:pt x="4212420" y="6071793"/>
                  <a:pt x="4151268" y="6084104"/>
                  <a:pt x="4127486" y="6076624"/>
                </a:cubicBezTo>
                <a:cubicBezTo>
                  <a:pt x="4117403" y="6077826"/>
                  <a:pt x="4107474" y="6080022"/>
                  <a:pt x="4097468" y="6082472"/>
                </a:cubicBezTo>
                <a:lnTo>
                  <a:pt x="4092230" y="6083737"/>
                </a:lnTo>
                <a:lnTo>
                  <a:pt x="4072646" y="6083192"/>
                </a:lnTo>
                <a:lnTo>
                  <a:pt x="4065392" y="6090055"/>
                </a:lnTo>
                <a:lnTo>
                  <a:pt x="4034674" y="6094262"/>
                </a:lnTo>
                <a:cubicBezTo>
                  <a:pt x="4023438" y="6094753"/>
                  <a:pt x="4011659" y="6094013"/>
                  <a:pt x="3999109" y="6091300"/>
                </a:cubicBezTo>
                <a:cubicBezTo>
                  <a:pt x="3960965" y="6070220"/>
                  <a:pt x="3878759" y="6097089"/>
                  <a:pt x="3832245" y="6069403"/>
                </a:cubicBezTo>
                <a:cubicBezTo>
                  <a:pt x="3780875" y="6064935"/>
                  <a:pt x="3723613" y="6065226"/>
                  <a:pt x="3690889" y="6064489"/>
                </a:cubicBezTo>
                <a:cubicBezTo>
                  <a:pt x="3674068" y="6075123"/>
                  <a:pt x="3636813" y="6049759"/>
                  <a:pt x="3635899" y="6064980"/>
                </a:cubicBezTo>
                <a:lnTo>
                  <a:pt x="3620576" y="6070271"/>
                </a:lnTo>
                <a:lnTo>
                  <a:pt x="3604087" y="6064439"/>
                </a:lnTo>
                <a:cubicBezTo>
                  <a:pt x="3590166" y="6069757"/>
                  <a:pt x="3579308" y="6073243"/>
                  <a:pt x="3568387" y="6069146"/>
                </a:cubicBezTo>
                <a:lnTo>
                  <a:pt x="3503818" y="6089506"/>
                </a:lnTo>
                <a:cubicBezTo>
                  <a:pt x="3510915" y="6100196"/>
                  <a:pt x="3472416" y="6088681"/>
                  <a:pt x="3466246" y="6098777"/>
                </a:cubicBezTo>
                <a:cubicBezTo>
                  <a:pt x="3462890" y="6107015"/>
                  <a:pt x="3450430" y="6105442"/>
                  <a:pt x="3440422" y="6107901"/>
                </a:cubicBezTo>
                <a:cubicBezTo>
                  <a:pt x="3432391" y="6116010"/>
                  <a:pt x="3383132" y="6120663"/>
                  <a:pt x="3366542" y="6118330"/>
                </a:cubicBezTo>
                <a:cubicBezTo>
                  <a:pt x="3311828" y="6124732"/>
                  <a:pt x="3277604" y="6138667"/>
                  <a:pt x="3240669" y="6130264"/>
                </a:cubicBezTo>
                <a:cubicBezTo>
                  <a:pt x="3230661" y="6130422"/>
                  <a:pt x="3222184" y="6131822"/>
                  <a:pt x="3214708" y="6133988"/>
                </a:cubicBezTo>
                <a:lnTo>
                  <a:pt x="3194214" y="6147821"/>
                </a:lnTo>
                <a:lnTo>
                  <a:pt x="3180468" y="6150623"/>
                </a:lnTo>
                <a:lnTo>
                  <a:pt x="3177508" y="6152351"/>
                </a:lnTo>
                <a:cubicBezTo>
                  <a:pt x="3171873" y="6155673"/>
                  <a:pt x="3166158" y="6158806"/>
                  <a:pt x="3159834" y="6161276"/>
                </a:cubicBezTo>
                <a:cubicBezTo>
                  <a:pt x="3135185" y="6159416"/>
                  <a:pt x="3121213" y="6160394"/>
                  <a:pt x="3104835" y="6155927"/>
                </a:cubicBezTo>
                <a:cubicBezTo>
                  <a:pt x="3067805" y="6165414"/>
                  <a:pt x="3078432" y="6141523"/>
                  <a:pt x="3051373" y="6169421"/>
                </a:cubicBezTo>
                <a:cubicBezTo>
                  <a:pt x="2978033" y="6169169"/>
                  <a:pt x="2947947" y="6220998"/>
                  <a:pt x="2877306" y="6208324"/>
                </a:cubicBezTo>
                <a:cubicBezTo>
                  <a:pt x="2821913" y="6217975"/>
                  <a:pt x="2762952" y="6223226"/>
                  <a:pt x="2719018" y="6227333"/>
                </a:cubicBezTo>
                <a:cubicBezTo>
                  <a:pt x="2639811" y="6232636"/>
                  <a:pt x="2504877" y="6234795"/>
                  <a:pt x="2454061" y="6236538"/>
                </a:cubicBezTo>
                <a:cubicBezTo>
                  <a:pt x="2403245" y="6238280"/>
                  <a:pt x="2420126" y="6239079"/>
                  <a:pt x="2414120" y="6237789"/>
                </a:cubicBezTo>
                <a:lnTo>
                  <a:pt x="2384765" y="6235638"/>
                </a:lnTo>
                <a:lnTo>
                  <a:pt x="2365600" y="6233135"/>
                </a:lnTo>
                <a:cubicBezTo>
                  <a:pt x="2356752" y="6235910"/>
                  <a:pt x="2350716" y="6235915"/>
                  <a:pt x="2345941" y="6234695"/>
                </a:cubicBezTo>
                <a:lnTo>
                  <a:pt x="2340941" y="6232305"/>
                </a:lnTo>
                <a:lnTo>
                  <a:pt x="2327235" y="6232519"/>
                </a:lnTo>
                <a:lnTo>
                  <a:pt x="2299646" y="6230633"/>
                </a:lnTo>
                <a:lnTo>
                  <a:pt x="2295035" y="6232443"/>
                </a:lnTo>
                <a:lnTo>
                  <a:pt x="2268728" y="6240177"/>
                </a:lnTo>
                <a:cubicBezTo>
                  <a:pt x="2268628" y="6240521"/>
                  <a:pt x="2254084" y="6233657"/>
                  <a:pt x="2253984" y="6234001"/>
                </a:cubicBezTo>
                <a:cubicBezTo>
                  <a:pt x="2239122" y="6237048"/>
                  <a:pt x="2209108" y="6234931"/>
                  <a:pt x="2191113" y="6240434"/>
                </a:cubicBezTo>
                <a:lnTo>
                  <a:pt x="2146012" y="6259810"/>
                </a:lnTo>
                <a:cubicBezTo>
                  <a:pt x="2145973" y="6259892"/>
                  <a:pt x="2128598" y="6274390"/>
                  <a:pt x="2128560" y="6274472"/>
                </a:cubicBezTo>
                <a:cubicBezTo>
                  <a:pt x="2126838" y="6275117"/>
                  <a:pt x="2124109" y="6275530"/>
                  <a:pt x="2119778" y="6275665"/>
                </a:cubicBezTo>
                <a:lnTo>
                  <a:pt x="2110434" y="6282700"/>
                </a:lnTo>
                <a:lnTo>
                  <a:pt x="2081418" y="6289059"/>
                </a:lnTo>
                <a:lnTo>
                  <a:pt x="2088526" y="6281659"/>
                </a:lnTo>
                <a:cubicBezTo>
                  <a:pt x="2076371" y="6277676"/>
                  <a:pt x="2071903" y="6270803"/>
                  <a:pt x="2059717" y="6292002"/>
                </a:cubicBezTo>
                <a:cubicBezTo>
                  <a:pt x="2032291" y="6286224"/>
                  <a:pt x="2028634" y="6298813"/>
                  <a:pt x="1993045" y="6306390"/>
                </a:cubicBezTo>
                <a:cubicBezTo>
                  <a:pt x="1976971" y="6300063"/>
                  <a:pt x="1965178" y="6303922"/>
                  <a:pt x="1954075" y="6311066"/>
                </a:cubicBezTo>
                <a:cubicBezTo>
                  <a:pt x="1918456" y="6310689"/>
                  <a:pt x="1887456" y="6322102"/>
                  <a:pt x="1848190" y="6327771"/>
                </a:cubicBezTo>
                <a:lnTo>
                  <a:pt x="1737951" y="6344513"/>
                </a:lnTo>
                <a:lnTo>
                  <a:pt x="1696709" y="6346605"/>
                </a:lnTo>
                <a:cubicBezTo>
                  <a:pt x="1692504" y="6346100"/>
                  <a:pt x="1663837" y="6347211"/>
                  <a:pt x="1661872" y="6347587"/>
                </a:cubicBezTo>
                <a:lnTo>
                  <a:pt x="1655864" y="6347808"/>
                </a:lnTo>
                <a:lnTo>
                  <a:pt x="1633028" y="6358060"/>
                </a:lnTo>
                <a:cubicBezTo>
                  <a:pt x="1618899" y="6356602"/>
                  <a:pt x="1619623" y="6369112"/>
                  <a:pt x="1606576" y="6366899"/>
                </a:cubicBezTo>
                <a:lnTo>
                  <a:pt x="1461291" y="6379054"/>
                </a:lnTo>
                <a:lnTo>
                  <a:pt x="1428798" y="6379606"/>
                </a:lnTo>
                <a:cubicBezTo>
                  <a:pt x="1424834" y="6377722"/>
                  <a:pt x="1419064" y="6376842"/>
                  <a:pt x="1409244" y="6378241"/>
                </a:cubicBezTo>
                <a:lnTo>
                  <a:pt x="1406951" y="6379043"/>
                </a:lnTo>
                <a:lnTo>
                  <a:pt x="1391002" y="6374347"/>
                </a:lnTo>
                <a:cubicBezTo>
                  <a:pt x="1385899" y="6372215"/>
                  <a:pt x="1381417" y="6369535"/>
                  <a:pt x="1377852" y="6366097"/>
                </a:cubicBezTo>
                <a:cubicBezTo>
                  <a:pt x="1352108" y="6365458"/>
                  <a:pt x="1267249" y="6359383"/>
                  <a:pt x="1239424" y="6359700"/>
                </a:cubicBezTo>
                <a:cubicBezTo>
                  <a:pt x="1211599" y="6360016"/>
                  <a:pt x="1221978" y="6361392"/>
                  <a:pt x="1208014" y="6357188"/>
                </a:cubicBezTo>
                <a:lnTo>
                  <a:pt x="1152751" y="6345283"/>
                </a:lnTo>
                <a:lnTo>
                  <a:pt x="949771" y="6335308"/>
                </a:lnTo>
                <a:cubicBezTo>
                  <a:pt x="888502" y="6312655"/>
                  <a:pt x="822682" y="6331858"/>
                  <a:pt x="752723" y="6320875"/>
                </a:cubicBezTo>
                <a:cubicBezTo>
                  <a:pt x="697396" y="6317271"/>
                  <a:pt x="686655" y="6275609"/>
                  <a:pt x="665167" y="6275293"/>
                </a:cubicBezTo>
                <a:cubicBezTo>
                  <a:pt x="657908" y="6276764"/>
                  <a:pt x="625159" y="6270979"/>
                  <a:pt x="618141" y="6273378"/>
                </a:cubicBezTo>
                <a:cubicBezTo>
                  <a:pt x="606112" y="6250236"/>
                  <a:pt x="628751" y="6263137"/>
                  <a:pt x="596498" y="6261621"/>
                </a:cubicBezTo>
                <a:cubicBezTo>
                  <a:pt x="598654" y="6267969"/>
                  <a:pt x="583476" y="6241875"/>
                  <a:pt x="568296" y="6259035"/>
                </a:cubicBezTo>
                <a:lnTo>
                  <a:pt x="550874" y="6247808"/>
                </a:lnTo>
                <a:lnTo>
                  <a:pt x="521056" y="6251759"/>
                </a:lnTo>
                <a:cubicBezTo>
                  <a:pt x="512844" y="6252767"/>
                  <a:pt x="496898" y="6238469"/>
                  <a:pt x="487255" y="6237156"/>
                </a:cubicBezTo>
                <a:cubicBezTo>
                  <a:pt x="449168" y="6235869"/>
                  <a:pt x="452372" y="6218847"/>
                  <a:pt x="431825" y="6228675"/>
                </a:cubicBezTo>
                <a:cubicBezTo>
                  <a:pt x="409674" y="6239271"/>
                  <a:pt x="353899" y="6202116"/>
                  <a:pt x="346639" y="6209624"/>
                </a:cubicBezTo>
                <a:cubicBezTo>
                  <a:pt x="335776" y="6218525"/>
                  <a:pt x="269484" y="6176632"/>
                  <a:pt x="271007" y="6188053"/>
                </a:cubicBezTo>
                <a:cubicBezTo>
                  <a:pt x="223668" y="6157668"/>
                  <a:pt x="207158" y="6173403"/>
                  <a:pt x="189996" y="6162482"/>
                </a:cubicBezTo>
                <a:cubicBezTo>
                  <a:pt x="167941" y="6147838"/>
                  <a:pt x="134526" y="6155297"/>
                  <a:pt x="121342" y="6139836"/>
                </a:cubicBezTo>
                <a:cubicBezTo>
                  <a:pt x="108158" y="6124375"/>
                  <a:pt x="113782" y="6146084"/>
                  <a:pt x="90669" y="6116573"/>
                </a:cubicBezTo>
                <a:cubicBezTo>
                  <a:pt x="76705" y="6097951"/>
                  <a:pt x="64226" y="6077165"/>
                  <a:pt x="49115" y="6053333"/>
                </a:cubicBezTo>
                <a:cubicBezTo>
                  <a:pt x="34004" y="6029501"/>
                  <a:pt x="12038" y="6070748"/>
                  <a:pt x="0" y="6024041"/>
                </a:cubicBezTo>
                <a:close/>
              </a:path>
            </a:pathLst>
          </a:custGeom>
          <a:solidFill>
            <a:schemeClr val="tx1"/>
          </a:solidFill>
        </p:spPr>
      </p:pic>
      <p:sp>
        <p:nvSpPr>
          <p:cNvPr id="2" name="Rectángulo: esquinas diagonales cortadas 1">
            <a:extLst>
              <a:ext uri="{FF2B5EF4-FFF2-40B4-BE49-F238E27FC236}">
                <a16:creationId xmlns:a16="http://schemas.microsoft.com/office/drawing/2014/main" id="{053B11BF-BBB7-B772-75E0-1525835EE2EA}"/>
              </a:ext>
            </a:extLst>
          </p:cNvPr>
          <p:cNvSpPr/>
          <p:nvPr/>
        </p:nvSpPr>
        <p:spPr>
          <a:xfrm>
            <a:off x="1127760" y="3078480"/>
            <a:ext cx="2733040" cy="3241040"/>
          </a:xfrm>
          <a:prstGeom prst="snip2Diag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solidFill>
                  <a:schemeClr val="accent6">
                    <a:lumMod val="50000"/>
                  </a:schemeClr>
                </a:solidFill>
              </a:rPr>
              <a:t>Anomia</a:t>
            </a:r>
          </a:p>
          <a:p>
            <a:pPr algn="ctr"/>
            <a:endParaRPr lang="es-MX" b="1" dirty="0">
              <a:solidFill>
                <a:schemeClr val="accent6">
                  <a:lumMod val="50000"/>
                </a:schemeClr>
              </a:solidFill>
            </a:endParaRPr>
          </a:p>
          <a:p>
            <a:pPr algn="ctr"/>
            <a:r>
              <a:rPr lang="es-MX" b="1" dirty="0">
                <a:solidFill>
                  <a:schemeClr val="accent6">
                    <a:lumMod val="50000"/>
                  </a:schemeClr>
                </a:solidFill>
              </a:rPr>
              <a:t>Ausencia de ley</a:t>
            </a:r>
          </a:p>
        </p:txBody>
      </p:sp>
      <p:pic>
        <p:nvPicPr>
          <p:cNvPr id="7170" name="Picture 2" descr="Ilustraciones gratis de Psicología">
            <a:extLst>
              <a:ext uri="{FF2B5EF4-FFF2-40B4-BE49-F238E27FC236}">
                <a16:creationId xmlns:a16="http://schemas.microsoft.com/office/drawing/2014/main" id="{1BF42394-509F-5752-B3F5-9B994B3018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630" y="3078480"/>
            <a:ext cx="3238500" cy="324104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esquinas diagonales cortadas 6">
            <a:extLst>
              <a:ext uri="{FF2B5EF4-FFF2-40B4-BE49-F238E27FC236}">
                <a16:creationId xmlns:a16="http://schemas.microsoft.com/office/drawing/2014/main" id="{133596D6-7166-2BB8-9BD6-232BF4266219}"/>
              </a:ext>
            </a:extLst>
          </p:cNvPr>
          <p:cNvSpPr/>
          <p:nvPr/>
        </p:nvSpPr>
        <p:spPr>
          <a:xfrm>
            <a:off x="8229600" y="3078480"/>
            <a:ext cx="2733040" cy="3241040"/>
          </a:xfrm>
          <a:prstGeom prst="snip2Diag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solidFill>
                  <a:schemeClr val="accent6">
                    <a:lumMod val="50000"/>
                  </a:schemeClr>
                </a:solidFill>
              </a:rPr>
              <a:t>Anomia Social</a:t>
            </a:r>
          </a:p>
          <a:p>
            <a:pPr algn="ctr"/>
            <a:endParaRPr lang="es-MX" b="1" dirty="0">
              <a:solidFill>
                <a:schemeClr val="accent6">
                  <a:lumMod val="50000"/>
                </a:schemeClr>
              </a:solidFill>
            </a:endParaRPr>
          </a:p>
          <a:p>
            <a:pPr algn="ctr"/>
            <a:r>
              <a:rPr lang="es-MX" b="1" dirty="0">
                <a:solidFill>
                  <a:schemeClr val="accent6">
                    <a:lumMod val="50000"/>
                  </a:schemeClr>
                </a:solidFill>
              </a:rPr>
              <a:t>Cambio de valores</a:t>
            </a:r>
          </a:p>
        </p:txBody>
      </p:sp>
    </p:spTree>
    <p:extLst>
      <p:ext uri="{BB962C8B-B14F-4D97-AF65-F5344CB8AC3E}">
        <p14:creationId xmlns:p14="http://schemas.microsoft.com/office/powerpoint/2010/main" val="2191013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73E9FC8-2143-48A2-9DEE-AABBC7E30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265888"/>
          </a:xfrm>
          <a:custGeom>
            <a:avLst/>
            <a:gdLst>
              <a:gd name="connsiteX0" fmla="*/ 0 w 12188952"/>
              <a:gd name="connsiteY0" fmla="*/ 0 h 6265888"/>
              <a:gd name="connsiteX1" fmla="*/ 12188952 w 12188952"/>
              <a:gd name="connsiteY1" fmla="*/ 0 h 6265888"/>
              <a:gd name="connsiteX2" fmla="*/ 12188952 w 12188952"/>
              <a:gd name="connsiteY2" fmla="*/ 5061023 h 6265888"/>
              <a:gd name="connsiteX3" fmla="*/ 12188400 w 12188952"/>
              <a:gd name="connsiteY3" fmla="*/ 5061281 h 6265888"/>
              <a:gd name="connsiteX4" fmla="*/ 6096000 w 12188952"/>
              <a:gd name="connsiteY4" fmla="*/ 6265888 h 6265888"/>
              <a:gd name="connsiteX5" fmla="*/ 3601 w 12188952"/>
              <a:gd name="connsiteY5" fmla="*/ 5061281 h 6265888"/>
              <a:gd name="connsiteX6" fmla="*/ 0 w 12188952"/>
              <a:gd name="connsiteY6" fmla="*/ 5059596 h 626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8952" h="6265888">
                <a:moveTo>
                  <a:pt x="0" y="0"/>
                </a:moveTo>
                <a:lnTo>
                  <a:pt x="12188952" y="0"/>
                </a:lnTo>
                <a:lnTo>
                  <a:pt x="12188952" y="5061023"/>
                </a:lnTo>
                <a:lnTo>
                  <a:pt x="12188400" y="5061281"/>
                </a:lnTo>
                <a:cubicBezTo>
                  <a:pt x="10489511" y="5817852"/>
                  <a:pt x="8380622" y="6265888"/>
                  <a:pt x="6096000" y="6265888"/>
                </a:cubicBezTo>
                <a:cubicBezTo>
                  <a:pt x="3811379" y="6265888"/>
                  <a:pt x="1702489" y="5817852"/>
                  <a:pt x="3601" y="5061281"/>
                </a:cubicBezTo>
                <a:lnTo>
                  <a:pt x="0" y="5059596"/>
                </a:ln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341"/>
          <a:stretch/>
        </p:blipFill>
        <p:spPr bwMode="auto">
          <a:xfrm>
            <a:off x="1" y="10"/>
            <a:ext cx="12192000" cy="6003842"/>
          </a:xfrm>
          <a:custGeom>
            <a:avLst/>
            <a:gdLst/>
            <a:ahLst/>
            <a:cxnLst/>
            <a:rect l="l" t="t" r="r" b="b"/>
            <a:pathLst>
              <a:path w="12187427" h="6003852">
                <a:moveTo>
                  <a:pt x="0" y="0"/>
                </a:moveTo>
                <a:lnTo>
                  <a:pt x="12187427" y="0"/>
                </a:lnTo>
                <a:lnTo>
                  <a:pt x="12187427" y="4772371"/>
                </a:lnTo>
                <a:lnTo>
                  <a:pt x="11865111" y="4913285"/>
                </a:lnTo>
                <a:cubicBezTo>
                  <a:pt x="10225213" y="5601147"/>
                  <a:pt x="8237833" y="6003852"/>
                  <a:pt x="6096000" y="6003852"/>
                </a:cubicBezTo>
                <a:cubicBezTo>
                  <a:pt x="3811379" y="6003852"/>
                  <a:pt x="1702489" y="5545663"/>
                  <a:pt x="3601" y="4771946"/>
                </a:cubicBezTo>
                <a:lnTo>
                  <a:pt x="0" y="4770223"/>
                </a:lnTo>
                <a:close/>
              </a:path>
            </a:pathLst>
          </a:custGeom>
          <a:solidFill>
            <a:schemeClr val="tx1"/>
          </a:solidFill>
        </p:spPr>
      </p:pic>
      <p:sp>
        <p:nvSpPr>
          <p:cNvPr id="2" name="CuadroTexto 1">
            <a:extLst>
              <a:ext uri="{FF2B5EF4-FFF2-40B4-BE49-F238E27FC236}">
                <a16:creationId xmlns:a16="http://schemas.microsoft.com/office/drawing/2014/main" id="{432224FF-E2DD-9211-4BA1-F3FF4DE1B4AB}"/>
              </a:ext>
            </a:extLst>
          </p:cNvPr>
          <p:cNvSpPr txBox="1"/>
          <p:nvPr/>
        </p:nvSpPr>
        <p:spPr>
          <a:xfrm>
            <a:off x="132080" y="2082800"/>
            <a:ext cx="11897360" cy="5878532"/>
          </a:xfrm>
          <a:prstGeom prst="rect">
            <a:avLst/>
          </a:prstGeom>
          <a:noFill/>
        </p:spPr>
        <p:txBody>
          <a:bodyPr wrap="square" rtlCol="0">
            <a:spAutoFit/>
          </a:bodyPr>
          <a:lstStyle/>
          <a:p>
            <a:pPr algn="ctr"/>
            <a:r>
              <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FACTORES SOCIALES QUE INFLUYEN EN LA CONDUCTA INDIVIDUAL Y DE GRUPO</a:t>
            </a: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sz="2000" b="1" dirty="0">
                <a:solidFill>
                  <a:schemeClr val="accent6">
                    <a:lumMod val="50000"/>
                  </a:schemeClr>
                </a:solidFill>
                <a:latin typeface="Cambria Math" panose="02040503050406030204" pitchFamily="18" charset="0"/>
                <a:ea typeface="Cambria Math" panose="02040503050406030204" pitchFamily="18" charset="0"/>
              </a:rPr>
              <a:t>Tipologías para clasificar los procesos de influencia</a:t>
            </a:r>
          </a:p>
          <a:p>
            <a:pPr algn="ctr"/>
            <a:endParaRPr lang="es-MX" sz="20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just"/>
            <a:r>
              <a:rPr lang="es-MX" sz="2000" b="1" dirty="0">
                <a:solidFill>
                  <a:schemeClr val="accent6">
                    <a:lumMod val="50000"/>
                  </a:schemeClr>
                </a:solidFill>
                <a:latin typeface="Cambria Math" panose="02040503050406030204" pitchFamily="18" charset="0"/>
                <a:ea typeface="Cambria Math" panose="02040503050406030204" pitchFamily="18" charset="0"/>
              </a:rPr>
              <a:t>COMUNICACIÓN 			COMUNICACIÓN DIRECTA DIRIGIDA		COMUNICACIÓN DE</a:t>
            </a:r>
          </a:p>
          <a:p>
            <a:pPr algn="just"/>
            <a:r>
              <a:rPr lang="es-MX" sz="2000" b="1" dirty="0">
                <a:solidFill>
                  <a:schemeClr val="accent6">
                    <a:lumMod val="50000"/>
                  </a:schemeClr>
                </a:solidFill>
                <a:latin typeface="Cambria Math" panose="02040503050406030204" pitchFamily="18" charset="0"/>
                <a:ea typeface="Cambria Math" panose="02040503050406030204" pitchFamily="18" charset="0"/>
              </a:rPr>
              <a:t> CARA A CARA 			A UNA AUDIENCIA				MASAS</a:t>
            </a:r>
            <a:r>
              <a:rPr lang="es-MX" sz="2400" b="1" dirty="0">
                <a:solidFill>
                  <a:schemeClr val="accent6">
                    <a:lumMod val="50000"/>
                  </a:schemeClr>
                </a:solidFill>
                <a:latin typeface="Cambria Math" panose="02040503050406030204" pitchFamily="18" charset="0"/>
                <a:ea typeface="Cambria Math" panose="02040503050406030204" pitchFamily="18" charset="0"/>
              </a:rPr>
              <a:t>						</a:t>
            </a: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pic>
        <p:nvPicPr>
          <p:cNvPr id="8194" name="Picture 2" descr="Silueta, Empresario, Mujer De Negocios">
            <a:extLst>
              <a:ext uri="{FF2B5EF4-FFF2-40B4-BE49-F238E27FC236}">
                <a16:creationId xmlns:a16="http://schemas.microsoft.com/office/drawing/2014/main" id="{80795B9E-EC1F-20CB-1DF4-EC236AC578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685" y="4713364"/>
            <a:ext cx="920115" cy="179792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Enseñando, Salón De Clases, Profesor">
            <a:extLst>
              <a:ext uri="{FF2B5EF4-FFF2-40B4-BE49-F238E27FC236}">
                <a16:creationId xmlns:a16="http://schemas.microsoft.com/office/drawing/2014/main" id="{3CFB4E70-3D87-F50F-5E8D-00A8FC7B39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6149" y="4625123"/>
            <a:ext cx="3048572" cy="1974408"/>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Fotos gratis de Luz laser">
            <a:extLst>
              <a:ext uri="{FF2B5EF4-FFF2-40B4-BE49-F238E27FC236}">
                <a16:creationId xmlns:a16="http://schemas.microsoft.com/office/drawing/2014/main" id="{FA54D734-6B12-553E-3F8D-C5B2A68F3B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90690" y="4713365"/>
            <a:ext cx="3310759" cy="1797926"/>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87D1EDA0-998F-854A-E693-0C26B2918858}"/>
              </a:ext>
            </a:extLst>
          </p:cNvPr>
          <p:cNvPicPr>
            <a:picLocks noChangeAspect="1"/>
          </p:cNvPicPr>
          <p:nvPr/>
        </p:nvPicPr>
        <p:blipFill>
          <a:blip r:embed="rId6"/>
          <a:stretch>
            <a:fillRect/>
          </a:stretch>
        </p:blipFill>
        <p:spPr>
          <a:xfrm>
            <a:off x="4773627" y="356764"/>
            <a:ext cx="2641697" cy="1726036"/>
          </a:xfrm>
          <a:prstGeom prst="rect">
            <a:avLst/>
          </a:prstGeom>
        </p:spPr>
      </p:pic>
    </p:spTree>
    <p:extLst>
      <p:ext uri="{BB962C8B-B14F-4D97-AF65-F5344CB8AC3E}">
        <p14:creationId xmlns:p14="http://schemas.microsoft.com/office/powerpoint/2010/main" val="3250320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1282"/>
            <a:ext cx="12191980" cy="6856718"/>
          </a:xfrm>
          <a:prstGeom prst="rect">
            <a:avLst/>
          </a:prstGeom>
          <a:solidFill>
            <a:schemeClr val="tx1"/>
          </a:solidFill>
        </p:spPr>
      </p:pic>
      <p:graphicFrame>
        <p:nvGraphicFramePr>
          <p:cNvPr id="2" name="Diagrama 1">
            <a:extLst>
              <a:ext uri="{FF2B5EF4-FFF2-40B4-BE49-F238E27FC236}">
                <a16:creationId xmlns:a16="http://schemas.microsoft.com/office/drawing/2014/main" id="{7B64D9EE-5CED-5D78-BAA8-64D39D91334D}"/>
              </a:ext>
            </a:extLst>
          </p:cNvPr>
          <p:cNvGraphicFramePr/>
          <p:nvPr>
            <p:extLst>
              <p:ext uri="{D42A27DB-BD31-4B8C-83A1-F6EECF244321}">
                <p14:modId xmlns:p14="http://schemas.microsoft.com/office/powerpoint/2010/main" val="1724335121"/>
              </p:ext>
            </p:extLst>
          </p:nvPr>
        </p:nvGraphicFramePr>
        <p:xfrm>
          <a:off x="2032000" y="2458720"/>
          <a:ext cx="8128000" cy="3679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B709E441-EF78-21C8-ADF6-55599956FE82}"/>
              </a:ext>
            </a:extLst>
          </p:cNvPr>
          <p:cNvSpPr txBox="1"/>
          <p:nvPr/>
        </p:nvSpPr>
        <p:spPr>
          <a:xfrm>
            <a:off x="2631440" y="1904081"/>
            <a:ext cx="7599680"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BASES DE LA CONDUCTA SOCIAL HUMANA</a:t>
            </a:r>
          </a:p>
        </p:txBody>
      </p:sp>
      <p:pic>
        <p:nvPicPr>
          <p:cNvPr id="5" name="Imagen 4">
            <a:extLst>
              <a:ext uri="{FF2B5EF4-FFF2-40B4-BE49-F238E27FC236}">
                <a16:creationId xmlns:a16="http://schemas.microsoft.com/office/drawing/2014/main" id="{03682E92-BE56-2289-0E12-F6AB63D77675}"/>
              </a:ext>
            </a:extLst>
          </p:cNvPr>
          <p:cNvPicPr>
            <a:picLocks noChangeAspect="1"/>
          </p:cNvPicPr>
          <p:nvPr/>
        </p:nvPicPr>
        <p:blipFill>
          <a:blip r:embed="rId8"/>
          <a:stretch>
            <a:fillRect/>
          </a:stretch>
        </p:blipFill>
        <p:spPr>
          <a:xfrm>
            <a:off x="5127466" y="678138"/>
            <a:ext cx="1937067" cy="1265644"/>
          </a:xfrm>
          <a:prstGeom prst="rect">
            <a:avLst/>
          </a:prstGeom>
        </p:spPr>
      </p:pic>
    </p:spTree>
    <p:extLst>
      <p:ext uri="{BB962C8B-B14F-4D97-AF65-F5344CB8AC3E}">
        <p14:creationId xmlns:p14="http://schemas.microsoft.com/office/powerpoint/2010/main" val="3007918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CC4BDB-5B81-4023-B967-7DF04BC133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4995"/>
          <a:stretch/>
        </p:blipFill>
        <p:spPr bwMode="auto">
          <a:xfrm>
            <a:off x="2" y="10"/>
            <a:ext cx="12191271" cy="6857989"/>
          </a:xfrm>
          <a:custGeom>
            <a:avLst/>
            <a:gdLst/>
            <a:ahLst/>
            <a:cxnLst/>
            <a:rect l="l" t="t" r="r" b="b"/>
            <a:pathLst>
              <a:path w="12191271" h="6850048">
                <a:moveTo>
                  <a:pt x="636938" y="0"/>
                </a:moveTo>
                <a:lnTo>
                  <a:pt x="12191271" y="0"/>
                </a:lnTo>
                <a:lnTo>
                  <a:pt x="12191271" y="34"/>
                </a:lnTo>
                <a:lnTo>
                  <a:pt x="12188836" y="26696"/>
                </a:lnTo>
                <a:cubicBezTo>
                  <a:pt x="12159738" y="43228"/>
                  <a:pt x="12151834" y="118002"/>
                  <a:pt x="12131136" y="168244"/>
                </a:cubicBezTo>
                <a:cubicBezTo>
                  <a:pt x="12124808" y="199505"/>
                  <a:pt x="12149886" y="254732"/>
                  <a:pt x="12134482" y="260696"/>
                </a:cubicBezTo>
                <a:cubicBezTo>
                  <a:pt x="12141738" y="278745"/>
                  <a:pt x="12126232" y="287417"/>
                  <a:pt x="12123358" y="303160"/>
                </a:cubicBezTo>
                <a:cubicBezTo>
                  <a:pt x="12127622" y="318147"/>
                  <a:pt x="12122174" y="322795"/>
                  <a:pt x="12119930" y="334153"/>
                </a:cubicBezTo>
                <a:cubicBezTo>
                  <a:pt x="12122824" y="340739"/>
                  <a:pt x="12121652" y="350621"/>
                  <a:pt x="12117292" y="352523"/>
                </a:cubicBezTo>
                <a:cubicBezTo>
                  <a:pt x="12108502" y="344302"/>
                  <a:pt x="12109672" y="380554"/>
                  <a:pt x="12103022" y="380764"/>
                </a:cubicBezTo>
                <a:cubicBezTo>
                  <a:pt x="12099682" y="400323"/>
                  <a:pt x="12099092" y="490383"/>
                  <a:pt x="12087384" y="501357"/>
                </a:cubicBezTo>
                <a:cubicBezTo>
                  <a:pt x="12078470" y="540103"/>
                  <a:pt x="12088892" y="604695"/>
                  <a:pt x="12086884" y="621818"/>
                </a:cubicBezTo>
                <a:cubicBezTo>
                  <a:pt x="12103872" y="645808"/>
                  <a:pt x="12046274" y="710838"/>
                  <a:pt x="12037912" y="783603"/>
                </a:cubicBezTo>
                <a:cubicBezTo>
                  <a:pt x="12038728" y="794128"/>
                  <a:pt x="12038178" y="799388"/>
                  <a:pt x="12033652" y="800460"/>
                </a:cubicBezTo>
                <a:cubicBezTo>
                  <a:pt x="12030680" y="822866"/>
                  <a:pt x="12018000" y="839465"/>
                  <a:pt x="12021616" y="857543"/>
                </a:cubicBezTo>
                <a:cubicBezTo>
                  <a:pt x="12012916" y="850673"/>
                  <a:pt x="12020790" y="891755"/>
                  <a:pt x="12011726" y="892266"/>
                </a:cubicBezTo>
                <a:cubicBezTo>
                  <a:pt x="12007210" y="905052"/>
                  <a:pt x="11997872" y="927582"/>
                  <a:pt x="11994512" y="934260"/>
                </a:cubicBezTo>
                <a:lnTo>
                  <a:pt x="11991560" y="932336"/>
                </a:lnTo>
                <a:lnTo>
                  <a:pt x="11990514" y="940487"/>
                </a:lnTo>
                <a:lnTo>
                  <a:pt x="11988602" y="958836"/>
                </a:lnTo>
                <a:cubicBezTo>
                  <a:pt x="11985966" y="966456"/>
                  <a:pt x="11975758" y="977088"/>
                  <a:pt x="11974700" y="986207"/>
                </a:cubicBezTo>
                <a:cubicBezTo>
                  <a:pt x="11970938" y="1004735"/>
                  <a:pt x="11977876" y="1007075"/>
                  <a:pt x="11982258" y="1013556"/>
                </a:cubicBezTo>
                <a:cubicBezTo>
                  <a:pt x="11981214" y="1026451"/>
                  <a:pt x="11971950" y="1050442"/>
                  <a:pt x="11968448" y="1063580"/>
                </a:cubicBezTo>
                <a:cubicBezTo>
                  <a:pt x="11964708" y="1069989"/>
                  <a:pt x="11969836" y="1093522"/>
                  <a:pt x="11961240" y="1092388"/>
                </a:cubicBezTo>
                <a:cubicBezTo>
                  <a:pt x="11960426" y="1105603"/>
                  <a:pt x="11958786" y="1112923"/>
                  <a:pt x="11957400" y="1120089"/>
                </a:cubicBezTo>
                <a:lnTo>
                  <a:pt x="11952458" y="1136369"/>
                </a:lnTo>
                <a:cubicBezTo>
                  <a:pt x="11950090" y="1140925"/>
                  <a:pt x="11948538" y="1146011"/>
                  <a:pt x="11948726" y="1152132"/>
                </a:cubicBezTo>
                <a:lnTo>
                  <a:pt x="11949742" y="1158140"/>
                </a:lnTo>
                <a:lnTo>
                  <a:pt x="11948154" y="1158608"/>
                </a:lnTo>
                <a:cubicBezTo>
                  <a:pt x="11945686" y="1158803"/>
                  <a:pt x="11928734" y="1161056"/>
                  <a:pt x="11927260" y="1180442"/>
                </a:cubicBezTo>
                <a:cubicBezTo>
                  <a:pt x="11921496" y="1192709"/>
                  <a:pt x="11919204" y="1203402"/>
                  <a:pt x="11915994" y="1221353"/>
                </a:cubicBezTo>
                <a:cubicBezTo>
                  <a:pt x="11915516" y="1232713"/>
                  <a:pt x="11926308" y="1235102"/>
                  <a:pt x="11924388" y="1248604"/>
                </a:cubicBezTo>
                <a:cubicBezTo>
                  <a:pt x="11911346" y="1301115"/>
                  <a:pt x="11929638" y="1279167"/>
                  <a:pt x="11916648" y="1307095"/>
                </a:cubicBezTo>
                <a:cubicBezTo>
                  <a:pt x="11915436" y="1312439"/>
                  <a:pt x="11915606" y="1317191"/>
                  <a:pt x="11916360" y="1321583"/>
                </a:cubicBezTo>
                <a:lnTo>
                  <a:pt x="11918132" y="1328373"/>
                </a:lnTo>
                <a:lnTo>
                  <a:pt x="11911374" y="1349635"/>
                </a:lnTo>
                <a:cubicBezTo>
                  <a:pt x="11908688" y="1360345"/>
                  <a:pt x="11906470" y="1371840"/>
                  <a:pt x="11904778" y="1383852"/>
                </a:cubicBezTo>
                <a:cubicBezTo>
                  <a:pt x="11907652" y="1387748"/>
                  <a:pt x="11902226" y="1395665"/>
                  <a:pt x="11900890" y="1399838"/>
                </a:cubicBezTo>
                <a:cubicBezTo>
                  <a:pt x="11902940" y="1400643"/>
                  <a:pt x="11902928" y="1410976"/>
                  <a:pt x="11900874" y="1413889"/>
                </a:cubicBezTo>
                <a:cubicBezTo>
                  <a:pt x="11886092" y="1485537"/>
                  <a:pt x="11909474" y="1450776"/>
                  <a:pt x="11893500" y="1491153"/>
                </a:cubicBezTo>
                <a:cubicBezTo>
                  <a:pt x="11892154" y="1498399"/>
                  <a:pt x="11892622" y="1504376"/>
                  <a:pt x="11893858" y="1509677"/>
                </a:cubicBezTo>
                <a:lnTo>
                  <a:pt x="11897264" y="1519651"/>
                </a:lnTo>
                <a:lnTo>
                  <a:pt x="11895090" y="1525679"/>
                </a:lnTo>
                <a:cubicBezTo>
                  <a:pt x="11892484" y="1550498"/>
                  <a:pt x="11896104" y="1559433"/>
                  <a:pt x="11890274" y="1572282"/>
                </a:cubicBezTo>
                <a:cubicBezTo>
                  <a:pt x="11897250" y="1597020"/>
                  <a:pt x="11889764" y="1586796"/>
                  <a:pt x="11886744" y="1602539"/>
                </a:cubicBezTo>
                <a:cubicBezTo>
                  <a:pt x="11883642" y="1614697"/>
                  <a:pt x="11882502" y="1589859"/>
                  <a:pt x="11880728" y="1602238"/>
                </a:cubicBezTo>
                <a:cubicBezTo>
                  <a:pt x="11881720" y="1616707"/>
                  <a:pt x="11874476" y="1613372"/>
                  <a:pt x="11875940" y="1628576"/>
                </a:cubicBezTo>
                <a:cubicBezTo>
                  <a:pt x="11881788" y="1627172"/>
                  <a:pt x="11872080" y="1656092"/>
                  <a:pt x="11876794" y="1658841"/>
                </a:cubicBezTo>
                <a:lnTo>
                  <a:pt x="11876694" y="1659046"/>
                </a:lnTo>
                <a:cubicBezTo>
                  <a:pt x="11866634" y="1667627"/>
                  <a:pt x="11851866" y="1763404"/>
                  <a:pt x="11841806" y="1771984"/>
                </a:cubicBezTo>
                <a:cubicBezTo>
                  <a:pt x="11810410" y="1824881"/>
                  <a:pt x="11780100" y="1952023"/>
                  <a:pt x="11765636" y="2016516"/>
                </a:cubicBezTo>
                <a:cubicBezTo>
                  <a:pt x="11751172" y="2081009"/>
                  <a:pt x="11756430" y="2114985"/>
                  <a:pt x="11755018" y="2158942"/>
                </a:cubicBezTo>
                <a:lnTo>
                  <a:pt x="11756288" y="2240371"/>
                </a:lnTo>
                <a:lnTo>
                  <a:pt x="11751858" y="2253578"/>
                </a:lnTo>
                <a:cubicBezTo>
                  <a:pt x="11750642" y="2255242"/>
                  <a:pt x="11750294" y="2257858"/>
                  <a:pt x="11752262" y="2273603"/>
                </a:cubicBezTo>
                <a:cubicBezTo>
                  <a:pt x="11740738" y="2308149"/>
                  <a:pt x="11737736" y="2368195"/>
                  <a:pt x="11722998" y="2393147"/>
                </a:cubicBezTo>
                <a:cubicBezTo>
                  <a:pt x="11727870" y="2391170"/>
                  <a:pt x="11729790" y="2408227"/>
                  <a:pt x="11726462" y="2418325"/>
                </a:cubicBezTo>
                <a:cubicBezTo>
                  <a:pt x="11745428" y="2412080"/>
                  <a:pt x="11706204" y="2455637"/>
                  <a:pt x="11717312" y="2469703"/>
                </a:cubicBezTo>
                <a:cubicBezTo>
                  <a:pt x="11706060" y="2466046"/>
                  <a:pt x="11682162" y="2507996"/>
                  <a:pt x="11689052" y="2534428"/>
                </a:cubicBezTo>
                <a:cubicBezTo>
                  <a:pt x="11683298" y="2568704"/>
                  <a:pt x="11671550" y="2590146"/>
                  <a:pt x="11671572" y="2628315"/>
                </a:cubicBezTo>
                <a:cubicBezTo>
                  <a:pt x="11669958" y="2628904"/>
                  <a:pt x="11668516" y="2630315"/>
                  <a:pt x="11667202" y="2632291"/>
                </a:cubicBezTo>
                <a:lnTo>
                  <a:pt x="11663792" y="2639275"/>
                </a:lnTo>
                <a:lnTo>
                  <a:pt x="11663828" y="2640882"/>
                </a:lnTo>
                <a:cubicBezTo>
                  <a:pt x="11663260" y="2646928"/>
                  <a:pt x="11662318" y="2649787"/>
                  <a:pt x="11661216" y="2651232"/>
                </a:cubicBezTo>
                <a:lnTo>
                  <a:pt x="11659736" y="2651998"/>
                </a:lnTo>
                <a:lnTo>
                  <a:pt x="11657658" y="2658628"/>
                </a:lnTo>
                <a:lnTo>
                  <a:pt x="11652798" y="2670425"/>
                </a:lnTo>
                <a:lnTo>
                  <a:pt x="11652608" y="2673819"/>
                </a:lnTo>
                <a:lnTo>
                  <a:pt x="11646398" y="2693461"/>
                </a:lnTo>
                <a:lnTo>
                  <a:pt x="11646654" y="2694295"/>
                </a:lnTo>
                <a:cubicBezTo>
                  <a:pt x="11647086" y="2696613"/>
                  <a:pt x="11647138" y="2699170"/>
                  <a:pt x="11646396" y="2702293"/>
                </a:cubicBezTo>
                <a:cubicBezTo>
                  <a:pt x="11652536" y="2705759"/>
                  <a:pt x="11647852" y="2707391"/>
                  <a:pt x="11645122" y="2716295"/>
                </a:cubicBezTo>
                <a:cubicBezTo>
                  <a:pt x="11654048" y="2723663"/>
                  <a:pt x="11643268" y="2743972"/>
                  <a:pt x="11646406" y="2755554"/>
                </a:cubicBezTo>
                <a:cubicBezTo>
                  <a:pt x="11644200" y="2761932"/>
                  <a:pt x="11642026" y="2768809"/>
                  <a:pt x="11639970" y="2776095"/>
                </a:cubicBezTo>
                <a:lnTo>
                  <a:pt x="11638858" y="2780546"/>
                </a:lnTo>
                <a:lnTo>
                  <a:pt x="11638912" y="2780766"/>
                </a:lnTo>
                <a:cubicBezTo>
                  <a:pt x="11638832" y="2782014"/>
                  <a:pt x="11638528" y="2783583"/>
                  <a:pt x="11637890" y="2785722"/>
                </a:cubicBezTo>
                <a:lnTo>
                  <a:pt x="11636832" y="2788662"/>
                </a:lnTo>
                <a:lnTo>
                  <a:pt x="11634674" y="2797295"/>
                </a:lnTo>
                <a:lnTo>
                  <a:pt x="11634434" y="2801139"/>
                </a:lnTo>
                <a:cubicBezTo>
                  <a:pt x="11635286" y="2816294"/>
                  <a:pt x="11647702" y="2823339"/>
                  <a:pt x="11638528" y="2839295"/>
                </a:cubicBezTo>
                <a:cubicBezTo>
                  <a:pt x="11636094" y="2865138"/>
                  <a:pt x="11641034" y="2884181"/>
                  <a:pt x="11634070" y="2906237"/>
                </a:cubicBezTo>
                <a:cubicBezTo>
                  <a:pt x="11631818" y="2930445"/>
                  <a:pt x="11632514" y="2952380"/>
                  <a:pt x="11628506" y="2972091"/>
                </a:cubicBezTo>
                <a:cubicBezTo>
                  <a:pt x="11629844" y="2981191"/>
                  <a:pt x="11625508" y="2988486"/>
                  <a:pt x="11625932" y="2995729"/>
                </a:cubicBezTo>
                <a:cubicBezTo>
                  <a:pt x="11626358" y="3002972"/>
                  <a:pt x="11636102" y="3002605"/>
                  <a:pt x="11631060" y="3015551"/>
                </a:cubicBezTo>
                <a:cubicBezTo>
                  <a:pt x="11639036" y="3026970"/>
                  <a:pt x="11634852" y="3046550"/>
                  <a:pt x="11634862" y="3052653"/>
                </a:cubicBezTo>
                <a:lnTo>
                  <a:pt x="11638472" y="3085161"/>
                </a:lnTo>
                <a:lnTo>
                  <a:pt x="11617590" y="3113393"/>
                </a:lnTo>
                <a:cubicBezTo>
                  <a:pt x="11621846" y="3121866"/>
                  <a:pt x="11613122" y="3148828"/>
                  <a:pt x="11622718" y="3149063"/>
                </a:cubicBezTo>
                <a:cubicBezTo>
                  <a:pt x="11620874" y="3159401"/>
                  <a:pt x="11616380" y="3164407"/>
                  <a:pt x="11622820" y="3163072"/>
                </a:cubicBezTo>
                <a:cubicBezTo>
                  <a:pt x="11622276" y="3170605"/>
                  <a:pt x="11620826" y="3184783"/>
                  <a:pt x="11619438" y="3194257"/>
                </a:cubicBezTo>
                <a:lnTo>
                  <a:pt x="11614494" y="3219915"/>
                </a:lnTo>
                <a:lnTo>
                  <a:pt x="11613098" y="3221731"/>
                </a:lnTo>
                <a:cubicBezTo>
                  <a:pt x="11612634" y="3224213"/>
                  <a:pt x="11612392" y="3231115"/>
                  <a:pt x="11611708" y="3234801"/>
                </a:cubicBezTo>
                <a:lnTo>
                  <a:pt x="11609006" y="3243851"/>
                </a:lnTo>
                <a:cubicBezTo>
                  <a:pt x="11607894" y="3246676"/>
                  <a:pt x="11606598" y="3249062"/>
                  <a:pt x="11605054" y="3250812"/>
                </a:cubicBezTo>
                <a:cubicBezTo>
                  <a:pt x="11608816" y="3286401"/>
                  <a:pt x="11599242" y="3315146"/>
                  <a:pt x="11596882" y="3351401"/>
                </a:cubicBezTo>
                <a:cubicBezTo>
                  <a:pt x="11606320" y="3370932"/>
                  <a:pt x="11574486" y="3407777"/>
                  <a:pt x="11562942" y="3412738"/>
                </a:cubicBezTo>
                <a:cubicBezTo>
                  <a:pt x="11558508" y="3443835"/>
                  <a:pt x="11567878" y="3479425"/>
                  <a:pt x="11562930" y="3515212"/>
                </a:cubicBezTo>
                <a:lnTo>
                  <a:pt x="11545452" y="3647527"/>
                </a:lnTo>
                <a:cubicBezTo>
                  <a:pt x="11538634" y="3726778"/>
                  <a:pt x="11536610" y="3789073"/>
                  <a:pt x="11537114" y="3864465"/>
                </a:cubicBezTo>
                <a:cubicBezTo>
                  <a:pt x="11537618" y="3939858"/>
                  <a:pt x="11535598" y="4034053"/>
                  <a:pt x="11548476" y="4099881"/>
                </a:cubicBezTo>
                <a:lnTo>
                  <a:pt x="11552432" y="4165133"/>
                </a:lnTo>
                <a:lnTo>
                  <a:pt x="11552732" y="4173457"/>
                </a:lnTo>
                <a:cubicBezTo>
                  <a:pt x="11546540" y="4200651"/>
                  <a:pt x="11557802" y="4228513"/>
                  <a:pt x="11553200" y="4250383"/>
                </a:cubicBezTo>
                <a:cubicBezTo>
                  <a:pt x="11552922" y="4256452"/>
                  <a:pt x="11553192" y="4261667"/>
                  <a:pt x="11553798" y="4266324"/>
                </a:cubicBezTo>
                <a:lnTo>
                  <a:pt x="11556298" y="4278290"/>
                </a:lnTo>
                <a:lnTo>
                  <a:pt x="11558608" y="4279552"/>
                </a:lnTo>
                <a:lnTo>
                  <a:pt x="11559256" y="4288041"/>
                </a:lnTo>
                <a:lnTo>
                  <a:pt x="11559842" y="4289935"/>
                </a:lnTo>
                <a:cubicBezTo>
                  <a:pt x="11559766" y="4297619"/>
                  <a:pt x="11558376" y="4321255"/>
                  <a:pt x="11558794" y="4334153"/>
                </a:cubicBezTo>
                <a:cubicBezTo>
                  <a:pt x="11561310" y="4357137"/>
                  <a:pt x="11552162" y="4349289"/>
                  <a:pt x="11562346" y="4367326"/>
                </a:cubicBezTo>
                <a:cubicBezTo>
                  <a:pt x="11559750" y="4411719"/>
                  <a:pt x="11572402" y="4426587"/>
                  <a:pt x="11564954" y="4468612"/>
                </a:cubicBezTo>
                <a:cubicBezTo>
                  <a:pt x="11563988" y="4505670"/>
                  <a:pt x="11581512" y="4533280"/>
                  <a:pt x="11580786" y="4546196"/>
                </a:cubicBezTo>
                <a:cubicBezTo>
                  <a:pt x="11581754" y="4580683"/>
                  <a:pt x="11563866" y="4624484"/>
                  <a:pt x="11563432" y="4665534"/>
                </a:cubicBezTo>
                <a:cubicBezTo>
                  <a:pt x="11565794" y="4700759"/>
                  <a:pt x="11560190" y="4735452"/>
                  <a:pt x="11568406" y="4764690"/>
                </a:cubicBezTo>
                <a:cubicBezTo>
                  <a:pt x="11567130" y="4767647"/>
                  <a:pt x="11566180" y="4770968"/>
                  <a:pt x="11565462" y="4774527"/>
                </a:cubicBezTo>
                <a:lnTo>
                  <a:pt x="11564000" y="4785178"/>
                </a:lnTo>
                <a:lnTo>
                  <a:pt x="11564328" y="4798347"/>
                </a:lnTo>
                <a:lnTo>
                  <a:pt x="11563206" y="4801234"/>
                </a:lnTo>
                <a:lnTo>
                  <a:pt x="11561136" y="4826142"/>
                </a:lnTo>
                <a:lnTo>
                  <a:pt x="11561700" y="4829040"/>
                </a:lnTo>
                <a:lnTo>
                  <a:pt x="11560522" y="4853748"/>
                </a:lnTo>
                <a:lnTo>
                  <a:pt x="11560924" y="4853991"/>
                </a:lnTo>
                <a:cubicBezTo>
                  <a:pt x="11561796" y="4855098"/>
                  <a:pt x="11562390" y="4856978"/>
                  <a:pt x="11562416" y="4860528"/>
                </a:cubicBezTo>
                <a:cubicBezTo>
                  <a:pt x="11568496" y="4853650"/>
                  <a:pt x="11564776" y="4862172"/>
                  <a:pt x="11564316" y="4873245"/>
                </a:cubicBezTo>
                <a:lnTo>
                  <a:pt x="11572682" y="4927107"/>
                </a:lnTo>
                <a:lnTo>
                  <a:pt x="11572672" y="4932248"/>
                </a:lnTo>
                <a:cubicBezTo>
                  <a:pt x="11572704" y="4932275"/>
                  <a:pt x="11572734" y="4932305"/>
                  <a:pt x="11572766" y="4932333"/>
                </a:cubicBezTo>
                <a:cubicBezTo>
                  <a:pt x="11572964" y="4933414"/>
                  <a:pt x="11573036" y="4935090"/>
                  <a:pt x="11572942" y="4937721"/>
                </a:cubicBezTo>
                <a:lnTo>
                  <a:pt x="11577402" y="4975055"/>
                </a:lnTo>
                <a:cubicBezTo>
                  <a:pt x="11574168" y="4991322"/>
                  <a:pt x="11579054" y="4994280"/>
                  <a:pt x="11580860" y="5016279"/>
                </a:cubicBezTo>
                <a:cubicBezTo>
                  <a:pt x="11577794" y="5025639"/>
                  <a:pt x="11578930" y="5033009"/>
                  <a:pt x="11581396" y="5040153"/>
                </a:cubicBezTo>
                <a:cubicBezTo>
                  <a:pt x="11580034" y="5061698"/>
                  <a:pt x="11583522" y="5081146"/>
                  <a:pt x="11584442" y="5105259"/>
                </a:cubicBezTo>
                <a:cubicBezTo>
                  <a:pt x="11580512" y="5131545"/>
                  <a:pt x="11587750" y="5144617"/>
                  <a:pt x="11588702" y="5170388"/>
                </a:cubicBezTo>
                <a:cubicBezTo>
                  <a:pt x="11581846" y="5193034"/>
                  <a:pt x="11594798" y="5188571"/>
                  <a:pt x="11597568" y="5201681"/>
                </a:cubicBezTo>
                <a:lnTo>
                  <a:pt x="11596842" y="5215195"/>
                </a:lnTo>
                <a:lnTo>
                  <a:pt x="11596192" y="5218814"/>
                </a:lnTo>
                <a:cubicBezTo>
                  <a:pt x="11595848" y="5221331"/>
                  <a:pt x="11595754" y="5223032"/>
                  <a:pt x="11595836" y="5224243"/>
                </a:cubicBezTo>
                <a:lnTo>
                  <a:pt x="11595408" y="5229443"/>
                </a:lnTo>
                <a:cubicBezTo>
                  <a:pt x="11594346" y="5237912"/>
                  <a:pt x="11593122" y="5246108"/>
                  <a:pt x="11591796" y="5253878"/>
                </a:cubicBezTo>
                <a:cubicBezTo>
                  <a:pt x="11596328" y="5261714"/>
                  <a:pt x="11588472" y="5289750"/>
                  <a:pt x="11598078" y="5288650"/>
                </a:cubicBezTo>
                <a:cubicBezTo>
                  <a:pt x="11596572" y="5299191"/>
                  <a:pt x="11592238" y="5304794"/>
                  <a:pt x="11598640" y="5302571"/>
                </a:cubicBezTo>
                <a:cubicBezTo>
                  <a:pt x="11598320" y="5306080"/>
                  <a:pt x="11598696" y="5308372"/>
                  <a:pt x="11599412" y="5310113"/>
                </a:cubicBezTo>
                <a:lnTo>
                  <a:pt x="11599768" y="5310652"/>
                </a:lnTo>
                <a:lnTo>
                  <a:pt x="11593310" y="5352392"/>
                </a:lnTo>
                <a:lnTo>
                  <a:pt x="11592144" y="5360280"/>
                </a:lnTo>
                <a:lnTo>
                  <a:pt x="11589598" y="5374040"/>
                </a:lnTo>
                <a:lnTo>
                  <a:pt x="11589840" y="5375477"/>
                </a:lnTo>
                <a:lnTo>
                  <a:pt x="11587428" y="5384856"/>
                </a:lnTo>
                <a:cubicBezTo>
                  <a:pt x="11586404" y="5387820"/>
                  <a:pt x="11585186" y="5390375"/>
                  <a:pt x="11583696" y="5392331"/>
                </a:cubicBezTo>
                <a:cubicBezTo>
                  <a:pt x="11588614" y="5427214"/>
                  <a:pt x="11579964" y="5457140"/>
                  <a:pt x="11578774" y="5493537"/>
                </a:cubicBezTo>
                <a:cubicBezTo>
                  <a:pt x="11574386" y="5533576"/>
                  <a:pt x="11562428" y="5590359"/>
                  <a:pt x="11557362" y="5632561"/>
                </a:cubicBezTo>
                <a:lnTo>
                  <a:pt x="11548380" y="5746753"/>
                </a:lnTo>
                <a:cubicBezTo>
                  <a:pt x="11556238" y="5772089"/>
                  <a:pt x="11550878" y="5798350"/>
                  <a:pt x="11551024" y="5822826"/>
                </a:cubicBezTo>
                <a:cubicBezTo>
                  <a:pt x="11542796" y="5814291"/>
                  <a:pt x="11553924" y="5853157"/>
                  <a:pt x="11544052" y="5852276"/>
                </a:cubicBezTo>
                <a:cubicBezTo>
                  <a:pt x="11544390" y="5856758"/>
                  <a:pt x="11545032" y="5861128"/>
                  <a:pt x="11545748" y="5865520"/>
                </a:cubicBezTo>
                <a:lnTo>
                  <a:pt x="11546116" y="5867822"/>
                </a:lnTo>
                <a:lnTo>
                  <a:pt x="11545906" y="5876651"/>
                </a:lnTo>
                <a:lnTo>
                  <a:pt x="11547962" y="5879618"/>
                </a:lnTo>
                <a:lnTo>
                  <a:pt x="11549160" y="5893249"/>
                </a:lnTo>
                <a:cubicBezTo>
                  <a:pt x="11549282" y="5898280"/>
                  <a:pt x="11549030" y="5903609"/>
                  <a:pt x="11548180" y="5909369"/>
                </a:cubicBezTo>
                <a:cubicBezTo>
                  <a:pt x="11541720" y="5927436"/>
                  <a:pt x="11549640" y="5963239"/>
                  <a:pt x="11541162" y="5985355"/>
                </a:cubicBezTo>
                <a:cubicBezTo>
                  <a:pt x="11538794" y="5993983"/>
                  <a:pt x="11531140" y="6003419"/>
                  <a:pt x="11533408" y="6010880"/>
                </a:cubicBezTo>
                <a:cubicBezTo>
                  <a:pt x="11533384" y="6032967"/>
                  <a:pt x="11540672" y="6093692"/>
                  <a:pt x="11541022" y="6117880"/>
                </a:cubicBezTo>
                <a:cubicBezTo>
                  <a:pt x="11536010" y="6127417"/>
                  <a:pt x="11542236" y="6147591"/>
                  <a:pt x="11540416" y="6176296"/>
                </a:cubicBezTo>
                <a:cubicBezTo>
                  <a:pt x="11533696" y="6193575"/>
                  <a:pt x="11520672" y="6223706"/>
                  <a:pt x="11515330" y="6241549"/>
                </a:cubicBezTo>
                <a:cubicBezTo>
                  <a:pt x="11509988" y="6259393"/>
                  <a:pt x="11506830" y="6256209"/>
                  <a:pt x="11508360" y="6283356"/>
                </a:cubicBezTo>
                <a:cubicBezTo>
                  <a:pt x="11496758" y="6317094"/>
                  <a:pt x="11506504" y="6340085"/>
                  <a:pt x="11502164" y="6370897"/>
                </a:cubicBezTo>
                <a:cubicBezTo>
                  <a:pt x="11498220" y="6406078"/>
                  <a:pt x="11505228" y="6378276"/>
                  <a:pt x="11493420" y="6419907"/>
                </a:cubicBezTo>
                <a:cubicBezTo>
                  <a:pt x="11496498" y="6425815"/>
                  <a:pt x="11498672" y="6444204"/>
                  <a:pt x="11496258" y="6453162"/>
                </a:cubicBezTo>
                <a:cubicBezTo>
                  <a:pt x="11496982" y="6471523"/>
                  <a:pt x="11512650" y="6498528"/>
                  <a:pt x="11512334" y="6514298"/>
                </a:cubicBezTo>
                <a:cubicBezTo>
                  <a:pt x="11512200" y="6527176"/>
                  <a:pt x="11507906" y="6505466"/>
                  <a:pt x="11506458" y="6519308"/>
                </a:cubicBezTo>
                <a:cubicBezTo>
                  <a:pt x="11505546" y="6536357"/>
                  <a:pt x="11496970" y="6533583"/>
                  <a:pt x="11506912" y="6550074"/>
                </a:cubicBezTo>
                <a:cubicBezTo>
                  <a:pt x="11502902" y="6566946"/>
                  <a:pt x="11507560" y="6571936"/>
                  <a:pt x="11508214" y="6596919"/>
                </a:cubicBezTo>
                <a:cubicBezTo>
                  <a:pt x="11504722" y="6606203"/>
                  <a:pt x="11505462" y="6614758"/>
                  <a:pt x="11507524" y="6623534"/>
                </a:cubicBezTo>
                <a:cubicBezTo>
                  <a:pt x="11505086" y="6646907"/>
                  <a:pt x="11507528" y="6669655"/>
                  <a:pt x="11507206" y="6696669"/>
                </a:cubicBezTo>
                <a:cubicBezTo>
                  <a:pt x="11501998" y="6724388"/>
                  <a:pt x="11508454" y="6741397"/>
                  <a:pt x="11508078" y="6770256"/>
                </a:cubicBezTo>
                <a:cubicBezTo>
                  <a:pt x="11509260" y="6790406"/>
                  <a:pt x="11512798" y="6819910"/>
                  <a:pt x="11515012" y="6840678"/>
                </a:cubicBezTo>
                <a:lnTo>
                  <a:pt x="11515906" y="6850048"/>
                </a:lnTo>
                <a:lnTo>
                  <a:pt x="0" y="6850048"/>
                </a:lnTo>
                <a:lnTo>
                  <a:pt x="0" y="6150255"/>
                </a:lnTo>
                <a:lnTo>
                  <a:pt x="17548" y="6079421"/>
                </a:lnTo>
                <a:cubicBezTo>
                  <a:pt x="24104" y="6016456"/>
                  <a:pt x="27371" y="6035306"/>
                  <a:pt x="27043" y="5985942"/>
                </a:cubicBezTo>
                <a:cubicBezTo>
                  <a:pt x="26678" y="5981021"/>
                  <a:pt x="35914" y="5971603"/>
                  <a:pt x="33624" y="5952542"/>
                </a:cubicBezTo>
                <a:cubicBezTo>
                  <a:pt x="37578" y="5922372"/>
                  <a:pt x="48696" y="5939028"/>
                  <a:pt x="52357" y="5900385"/>
                </a:cubicBezTo>
                <a:cubicBezTo>
                  <a:pt x="55799" y="5903958"/>
                  <a:pt x="54094" y="5866099"/>
                  <a:pt x="66315" y="5862451"/>
                </a:cubicBezTo>
                <a:cubicBezTo>
                  <a:pt x="70207" y="5846033"/>
                  <a:pt x="73489" y="5820812"/>
                  <a:pt x="75710" y="5801878"/>
                </a:cubicBezTo>
                <a:cubicBezTo>
                  <a:pt x="81695" y="5773510"/>
                  <a:pt x="88149" y="5759388"/>
                  <a:pt x="92413" y="5755196"/>
                </a:cubicBezTo>
                <a:cubicBezTo>
                  <a:pt x="99183" y="5726796"/>
                  <a:pt x="100401" y="5729867"/>
                  <a:pt x="114766" y="5692575"/>
                </a:cubicBezTo>
                <a:cubicBezTo>
                  <a:pt x="109606" y="5670690"/>
                  <a:pt x="120766" y="5651885"/>
                  <a:pt x="130959" y="5642725"/>
                </a:cubicBezTo>
                <a:cubicBezTo>
                  <a:pt x="140615" y="5617952"/>
                  <a:pt x="163671" y="5564143"/>
                  <a:pt x="166724" y="5528753"/>
                </a:cubicBezTo>
                <a:cubicBezTo>
                  <a:pt x="165990" y="5474631"/>
                  <a:pt x="177327" y="5489775"/>
                  <a:pt x="185947" y="5465696"/>
                </a:cubicBezTo>
                <a:cubicBezTo>
                  <a:pt x="196662" y="5446952"/>
                  <a:pt x="187411" y="5449560"/>
                  <a:pt x="200956" y="5429999"/>
                </a:cubicBezTo>
                <a:lnTo>
                  <a:pt x="216668" y="5393769"/>
                </a:lnTo>
                <a:lnTo>
                  <a:pt x="241271" y="5350074"/>
                </a:lnTo>
                <a:lnTo>
                  <a:pt x="248034" y="5340072"/>
                </a:lnTo>
                <a:cubicBezTo>
                  <a:pt x="248058" y="5334942"/>
                  <a:pt x="248479" y="5331687"/>
                  <a:pt x="249221" y="5329608"/>
                </a:cubicBezTo>
                <a:cubicBezTo>
                  <a:pt x="249320" y="5329557"/>
                  <a:pt x="249420" y="5329504"/>
                  <a:pt x="249519" y="5329453"/>
                </a:cubicBezTo>
                <a:lnTo>
                  <a:pt x="252498" y="5314689"/>
                </a:lnTo>
                <a:cubicBezTo>
                  <a:pt x="252864" y="5297574"/>
                  <a:pt x="278981" y="5263235"/>
                  <a:pt x="278285" y="5246981"/>
                </a:cubicBezTo>
                <a:cubicBezTo>
                  <a:pt x="294835" y="5239806"/>
                  <a:pt x="267309" y="5243000"/>
                  <a:pt x="282334" y="5215649"/>
                </a:cubicBezTo>
                <a:cubicBezTo>
                  <a:pt x="284338" y="5203457"/>
                  <a:pt x="286369" y="5198331"/>
                  <a:pt x="287909" y="5188115"/>
                </a:cubicBezTo>
                <a:cubicBezTo>
                  <a:pt x="288332" y="5187974"/>
                  <a:pt x="291148" y="5154493"/>
                  <a:pt x="291570" y="5154352"/>
                </a:cubicBezTo>
                <a:lnTo>
                  <a:pt x="295687" y="5129949"/>
                </a:lnTo>
                <a:lnTo>
                  <a:pt x="297770" y="5124375"/>
                </a:lnTo>
                <a:lnTo>
                  <a:pt x="294552" y="5091886"/>
                </a:lnTo>
                <a:lnTo>
                  <a:pt x="294372" y="5075666"/>
                </a:lnTo>
                <a:lnTo>
                  <a:pt x="291261" y="5069914"/>
                </a:lnTo>
                <a:cubicBezTo>
                  <a:pt x="289602" y="5064348"/>
                  <a:pt x="289412" y="5057213"/>
                  <a:pt x="292549" y="5046565"/>
                </a:cubicBezTo>
                <a:lnTo>
                  <a:pt x="293850" y="5044324"/>
                </a:lnTo>
                <a:lnTo>
                  <a:pt x="288225" y="5011521"/>
                </a:lnTo>
                <a:cubicBezTo>
                  <a:pt x="286438" y="5004509"/>
                  <a:pt x="295879" y="4976501"/>
                  <a:pt x="292304" y="4970595"/>
                </a:cubicBezTo>
                <a:cubicBezTo>
                  <a:pt x="297173" y="4914689"/>
                  <a:pt x="280545" y="4880484"/>
                  <a:pt x="292037" y="4812226"/>
                </a:cubicBezTo>
                <a:cubicBezTo>
                  <a:pt x="296651" y="4766534"/>
                  <a:pt x="296553" y="4740857"/>
                  <a:pt x="300183" y="4711370"/>
                </a:cubicBezTo>
                <a:cubicBezTo>
                  <a:pt x="303813" y="4681883"/>
                  <a:pt x="310253" y="4654301"/>
                  <a:pt x="313819" y="4635304"/>
                </a:cubicBezTo>
                <a:cubicBezTo>
                  <a:pt x="317385" y="4616307"/>
                  <a:pt x="319059" y="4621434"/>
                  <a:pt x="321580" y="4597389"/>
                </a:cubicBezTo>
                <a:cubicBezTo>
                  <a:pt x="324100" y="4573344"/>
                  <a:pt x="322182" y="4514378"/>
                  <a:pt x="328942" y="4491032"/>
                </a:cubicBezTo>
                <a:cubicBezTo>
                  <a:pt x="328254" y="4465815"/>
                  <a:pt x="339350" y="4462516"/>
                  <a:pt x="338027" y="4448739"/>
                </a:cubicBezTo>
                <a:cubicBezTo>
                  <a:pt x="354594" y="4377504"/>
                  <a:pt x="351648" y="4318161"/>
                  <a:pt x="348965" y="4231470"/>
                </a:cubicBezTo>
                <a:cubicBezTo>
                  <a:pt x="353874" y="4174323"/>
                  <a:pt x="356666" y="4175355"/>
                  <a:pt x="359496" y="4150308"/>
                </a:cubicBezTo>
                <a:cubicBezTo>
                  <a:pt x="362339" y="4142663"/>
                  <a:pt x="352449" y="4138872"/>
                  <a:pt x="356364" y="4131985"/>
                </a:cubicBezTo>
                <a:lnTo>
                  <a:pt x="361593" y="4096619"/>
                </a:lnTo>
                <a:lnTo>
                  <a:pt x="371792" y="4070654"/>
                </a:lnTo>
                <a:lnTo>
                  <a:pt x="378262" y="4046249"/>
                </a:lnTo>
                <a:lnTo>
                  <a:pt x="381009" y="4016915"/>
                </a:lnTo>
                <a:cubicBezTo>
                  <a:pt x="383439" y="4007929"/>
                  <a:pt x="391279" y="4007340"/>
                  <a:pt x="391151" y="3995496"/>
                </a:cubicBezTo>
                <a:cubicBezTo>
                  <a:pt x="396353" y="3959536"/>
                  <a:pt x="400862" y="3894766"/>
                  <a:pt x="406592" y="3845871"/>
                </a:cubicBezTo>
                <a:cubicBezTo>
                  <a:pt x="403177" y="3821649"/>
                  <a:pt x="409717" y="3786911"/>
                  <a:pt x="419462" y="3776866"/>
                </a:cubicBezTo>
                <a:cubicBezTo>
                  <a:pt x="422173" y="3764871"/>
                  <a:pt x="422222" y="3735955"/>
                  <a:pt x="420303" y="3724288"/>
                </a:cubicBezTo>
                <a:cubicBezTo>
                  <a:pt x="420584" y="3713932"/>
                  <a:pt x="424293" y="3712054"/>
                  <a:pt x="425736" y="3698294"/>
                </a:cubicBezTo>
                <a:cubicBezTo>
                  <a:pt x="429134" y="3683275"/>
                  <a:pt x="445239" y="3650699"/>
                  <a:pt x="450275" y="3636556"/>
                </a:cubicBezTo>
                <a:cubicBezTo>
                  <a:pt x="455311" y="3622413"/>
                  <a:pt x="450096" y="3636797"/>
                  <a:pt x="455950" y="3613438"/>
                </a:cubicBezTo>
                <a:cubicBezTo>
                  <a:pt x="457946" y="3605104"/>
                  <a:pt x="465726" y="3606849"/>
                  <a:pt x="469436" y="3588931"/>
                </a:cubicBezTo>
                <a:cubicBezTo>
                  <a:pt x="473148" y="3571012"/>
                  <a:pt x="477437" y="3530877"/>
                  <a:pt x="478216" y="3505927"/>
                </a:cubicBezTo>
                <a:cubicBezTo>
                  <a:pt x="465624" y="3478053"/>
                  <a:pt x="482767" y="3487820"/>
                  <a:pt x="466921" y="3436850"/>
                </a:cubicBezTo>
                <a:cubicBezTo>
                  <a:pt x="468947" y="3435539"/>
                  <a:pt x="468075" y="3414710"/>
                  <a:pt x="469431" y="3393361"/>
                </a:cubicBezTo>
                <a:cubicBezTo>
                  <a:pt x="470787" y="3372012"/>
                  <a:pt x="482148" y="3326552"/>
                  <a:pt x="475054" y="3308755"/>
                </a:cubicBezTo>
                <a:lnTo>
                  <a:pt x="474310" y="3151747"/>
                </a:lnTo>
                <a:lnTo>
                  <a:pt x="486215" y="3061618"/>
                </a:lnTo>
                <a:cubicBezTo>
                  <a:pt x="488121" y="3030278"/>
                  <a:pt x="496811" y="3025014"/>
                  <a:pt x="493402" y="3004882"/>
                </a:cubicBezTo>
                <a:cubicBezTo>
                  <a:pt x="495599" y="2970945"/>
                  <a:pt x="511735" y="2992431"/>
                  <a:pt x="498742" y="2953275"/>
                </a:cubicBezTo>
                <a:cubicBezTo>
                  <a:pt x="512558" y="2963977"/>
                  <a:pt x="494995" y="2934875"/>
                  <a:pt x="506118" y="2914739"/>
                </a:cubicBezTo>
                <a:cubicBezTo>
                  <a:pt x="497917" y="2886497"/>
                  <a:pt x="508247" y="2857462"/>
                  <a:pt x="509450" y="2840319"/>
                </a:cubicBezTo>
                <a:cubicBezTo>
                  <a:pt x="510653" y="2823176"/>
                  <a:pt x="514436" y="2836441"/>
                  <a:pt x="513337" y="2811881"/>
                </a:cubicBezTo>
                <a:lnTo>
                  <a:pt x="518905" y="2777197"/>
                </a:lnTo>
                <a:cubicBezTo>
                  <a:pt x="514307" y="2779008"/>
                  <a:pt x="515662" y="2773990"/>
                  <a:pt x="516381" y="2760229"/>
                </a:cubicBezTo>
                <a:lnTo>
                  <a:pt x="512284" y="2723271"/>
                </a:lnTo>
                <a:lnTo>
                  <a:pt x="516417" y="2697909"/>
                </a:lnTo>
                <a:cubicBezTo>
                  <a:pt x="516277" y="2694509"/>
                  <a:pt x="511777" y="2670333"/>
                  <a:pt x="508245" y="2670818"/>
                </a:cubicBezTo>
                <a:cubicBezTo>
                  <a:pt x="523059" y="2644368"/>
                  <a:pt x="513753" y="2641721"/>
                  <a:pt x="509977" y="2614598"/>
                </a:cubicBezTo>
                <a:cubicBezTo>
                  <a:pt x="511368" y="2591343"/>
                  <a:pt x="511836" y="2611388"/>
                  <a:pt x="513586" y="2555192"/>
                </a:cubicBezTo>
                <a:cubicBezTo>
                  <a:pt x="529849" y="2533316"/>
                  <a:pt x="501799" y="2549042"/>
                  <a:pt x="524573" y="2506102"/>
                </a:cubicBezTo>
                <a:cubicBezTo>
                  <a:pt x="522798" y="2504000"/>
                  <a:pt x="524426" y="2477490"/>
                  <a:pt x="526211" y="2463615"/>
                </a:cubicBezTo>
                <a:cubicBezTo>
                  <a:pt x="527997" y="2449740"/>
                  <a:pt x="525821" y="2437204"/>
                  <a:pt x="535288" y="2422849"/>
                </a:cubicBezTo>
                <a:cubicBezTo>
                  <a:pt x="538200" y="2412361"/>
                  <a:pt x="533938" y="2431104"/>
                  <a:pt x="538894" y="2398306"/>
                </a:cubicBezTo>
                <a:cubicBezTo>
                  <a:pt x="543849" y="2365508"/>
                  <a:pt x="560628" y="2258604"/>
                  <a:pt x="565019" y="2226060"/>
                </a:cubicBezTo>
                <a:cubicBezTo>
                  <a:pt x="569411" y="2193516"/>
                  <a:pt x="571990" y="2216405"/>
                  <a:pt x="572425" y="2203044"/>
                </a:cubicBezTo>
                <a:cubicBezTo>
                  <a:pt x="572861" y="2189683"/>
                  <a:pt x="565754" y="2160914"/>
                  <a:pt x="567634" y="2145894"/>
                </a:cubicBezTo>
                <a:cubicBezTo>
                  <a:pt x="569552" y="2127038"/>
                  <a:pt x="576895" y="2124242"/>
                  <a:pt x="576524" y="2112924"/>
                </a:cubicBezTo>
                <a:cubicBezTo>
                  <a:pt x="566248" y="2102460"/>
                  <a:pt x="566361" y="2091349"/>
                  <a:pt x="572593" y="2073223"/>
                </a:cubicBezTo>
                <a:cubicBezTo>
                  <a:pt x="575393" y="2039410"/>
                  <a:pt x="564822" y="2039383"/>
                  <a:pt x="566346" y="2006730"/>
                </a:cubicBezTo>
                <a:cubicBezTo>
                  <a:pt x="565764" y="1992401"/>
                  <a:pt x="569077" y="1984735"/>
                  <a:pt x="565784" y="1960829"/>
                </a:cubicBezTo>
                <a:cubicBezTo>
                  <a:pt x="566486" y="1943808"/>
                  <a:pt x="568252" y="1909609"/>
                  <a:pt x="557910" y="1886564"/>
                </a:cubicBezTo>
                <a:cubicBezTo>
                  <a:pt x="556594" y="1861569"/>
                  <a:pt x="556127" y="1879721"/>
                  <a:pt x="558732" y="1852441"/>
                </a:cubicBezTo>
                <a:cubicBezTo>
                  <a:pt x="559253" y="1819115"/>
                  <a:pt x="552986" y="1805243"/>
                  <a:pt x="554477" y="1785985"/>
                </a:cubicBezTo>
                <a:cubicBezTo>
                  <a:pt x="550197" y="1773445"/>
                  <a:pt x="555297" y="1787647"/>
                  <a:pt x="549925" y="1739449"/>
                </a:cubicBezTo>
                <a:cubicBezTo>
                  <a:pt x="559439" y="1720347"/>
                  <a:pt x="546428" y="1704007"/>
                  <a:pt x="548478" y="1687662"/>
                </a:cubicBezTo>
                <a:cubicBezTo>
                  <a:pt x="547438" y="1661740"/>
                  <a:pt x="547552" y="1598028"/>
                  <a:pt x="546079" y="1574394"/>
                </a:cubicBezTo>
                <a:cubicBezTo>
                  <a:pt x="544606" y="1550760"/>
                  <a:pt x="542413" y="1575916"/>
                  <a:pt x="539645" y="1545855"/>
                </a:cubicBezTo>
                <a:cubicBezTo>
                  <a:pt x="551965" y="1490487"/>
                  <a:pt x="529792" y="1459589"/>
                  <a:pt x="527078" y="1403551"/>
                </a:cubicBezTo>
                <a:cubicBezTo>
                  <a:pt x="509907" y="1369534"/>
                  <a:pt x="527744" y="1345427"/>
                  <a:pt x="514603" y="1308232"/>
                </a:cubicBezTo>
                <a:cubicBezTo>
                  <a:pt x="510585" y="1283061"/>
                  <a:pt x="514424" y="1279405"/>
                  <a:pt x="512548" y="1265228"/>
                </a:cubicBezTo>
                <a:cubicBezTo>
                  <a:pt x="510672" y="1251051"/>
                  <a:pt x="506150" y="1235061"/>
                  <a:pt x="503347" y="1223169"/>
                </a:cubicBezTo>
                <a:cubicBezTo>
                  <a:pt x="507006" y="1216804"/>
                  <a:pt x="500559" y="1167333"/>
                  <a:pt x="495727" y="1168475"/>
                </a:cubicBezTo>
                <a:cubicBezTo>
                  <a:pt x="497383" y="1161125"/>
                  <a:pt x="503792" y="1140806"/>
                  <a:pt x="496141" y="1138512"/>
                </a:cubicBezTo>
                <a:cubicBezTo>
                  <a:pt x="496060" y="1100984"/>
                  <a:pt x="494987" y="1079901"/>
                  <a:pt x="505184" y="1047073"/>
                </a:cubicBezTo>
                <a:cubicBezTo>
                  <a:pt x="508983" y="1023742"/>
                  <a:pt x="506944" y="1040037"/>
                  <a:pt x="509355" y="1025516"/>
                </a:cubicBezTo>
                <a:cubicBezTo>
                  <a:pt x="511766" y="1010995"/>
                  <a:pt x="507447" y="986805"/>
                  <a:pt x="506873" y="963123"/>
                </a:cubicBezTo>
                <a:cubicBezTo>
                  <a:pt x="507006" y="939112"/>
                  <a:pt x="511112" y="911137"/>
                  <a:pt x="512548" y="893356"/>
                </a:cubicBezTo>
                <a:cubicBezTo>
                  <a:pt x="513984" y="875575"/>
                  <a:pt x="513640" y="871333"/>
                  <a:pt x="515492" y="856438"/>
                </a:cubicBezTo>
                <a:cubicBezTo>
                  <a:pt x="512022" y="831582"/>
                  <a:pt x="513851" y="810695"/>
                  <a:pt x="521269" y="792080"/>
                </a:cubicBezTo>
                <a:cubicBezTo>
                  <a:pt x="523173" y="777595"/>
                  <a:pt x="527507" y="785019"/>
                  <a:pt x="529314" y="774293"/>
                </a:cubicBezTo>
                <a:cubicBezTo>
                  <a:pt x="531122" y="763567"/>
                  <a:pt x="522950" y="756728"/>
                  <a:pt x="524928" y="727723"/>
                </a:cubicBezTo>
                <a:cubicBezTo>
                  <a:pt x="525327" y="717404"/>
                  <a:pt x="532992" y="717749"/>
                  <a:pt x="534104" y="695712"/>
                </a:cubicBezTo>
                <a:cubicBezTo>
                  <a:pt x="535215" y="673675"/>
                  <a:pt x="540000" y="585070"/>
                  <a:pt x="541179" y="552638"/>
                </a:cubicBezTo>
                <a:cubicBezTo>
                  <a:pt x="542357" y="520206"/>
                  <a:pt x="539121" y="533336"/>
                  <a:pt x="538784" y="517789"/>
                </a:cubicBezTo>
                <a:cubicBezTo>
                  <a:pt x="538447" y="502242"/>
                  <a:pt x="529995" y="483849"/>
                  <a:pt x="539155" y="459355"/>
                </a:cubicBezTo>
                <a:cubicBezTo>
                  <a:pt x="534282" y="441033"/>
                  <a:pt x="545465" y="440562"/>
                  <a:pt x="548350" y="420246"/>
                </a:cubicBezTo>
                <a:cubicBezTo>
                  <a:pt x="552432" y="409037"/>
                  <a:pt x="551248" y="395007"/>
                  <a:pt x="554063" y="385753"/>
                </a:cubicBezTo>
                <a:cubicBezTo>
                  <a:pt x="556878" y="376499"/>
                  <a:pt x="557385" y="369183"/>
                  <a:pt x="560450" y="362337"/>
                </a:cubicBezTo>
                <a:cubicBezTo>
                  <a:pt x="563515" y="355491"/>
                  <a:pt x="569657" y="353410"/>
                  <a:pt x="572451" y="344679"/>
                </a:cubicBezTo>
                <a:cubicBezTo>
                  <a:pt x="575246" y="335948"/>
                  <a:pt x="580164" y="322294"/>
                  <a:pt x="582006" y="312331"/>
                </a:cubicBezTo>
                <a:cubicBezTo>
                  <a:pt x="583847" y="302368"/>
                  <a:pt x="580997" y="303880"/>
                  <a:pt x="583503" y="284899"/>
                </a:cubicBezTo>
                <a:cubicBezTo>
                  <a:pt x="588855" y="253960"/>
                  <a:pt x="592732" y="226097"/>
                  <a:pt x="592254" y="191300"/>
                </a:cubicBezTo>
                <a:cubicBezTo>
                  <a:pt x="602017" y="184777"/>
                  <a:pt x="597586" y="174390"/>
                  <a:pt x="592419" y="160499"/>
                </a:cubicBezTo>
                <a:cubicBezTo>
                  <a:pt x="599540" y="134531"/>
                  <a:pt x="605057" y="90673"/>
                  <a:pt x="620978" y="46251"/>
                </a:cubicBezTo>
                <a:cubicBezTo>
                  <a:pt x="630736" y="27343"/>
                  <a:pt x="632412" y="23169"/>
                  <a:pt x="635098" y="9619"/>
                </a:cubicBezTo>
                <a:close/>
              </a:path>
            </a:pathLst>
          </a:custGeom>
          <a:solidFill>
            <a:schemeClr val="tx1"/>
          </a:solidFill>
        </p:spPr>
      </p:pic>
      <p:sp>
        <p:nvSpPr>
          <p:cNvPr id="2" name="CuadroTexto 1">
            <a:extLst>
              <a:ext uri="{FF2B5EF4-FFF2-40B4-BE49-F238E27FC236}">
                <a16:creationId xmlns:a16="http://schemas.microsoft.com/office/drawing/2014/main" id="{541B4DE3-A033-85E2-33E8-3CBF712B7F59}"/>
              </a:ext>
            </a:extLst>
          </p:cNvPr>
          <p:cNvSpPr txBox="1"/>
          <p:nvPr/>
        </p:nvSpPr>
        <p:spPr>
          <a:xfrm>
            <a:off x="1930400" y="1671782"/>
            <a:ext cx="8580582" cy="3046988"/>
          </a:xfrm>
          <a:prstGeom prst="rect">
            <a:avLst/>
          </a:prstGeom>
          <a:noFill/>
        </p:spPr>
        <p:txBody>
          <a:bodyPr wrap="square" rtlCol="0">
            <a:spAutoFit/>
          </a:bodyPr>
          <a:lstStyle/>
          <a:p>
            <a:pPr algn="ctr"/>
            <a:r>
              <a:rPr lang="es-MX" sz="2400" b="1" dirty="0">
                <a:effectLst>
                  <a:outerShdw blurRad="38100" dist="38100" dir="2700000" algn="tl">
                    <a:srgbClr val="000000">
                      <a:alpha val="43137"/>
                    </a:srgbClr>
                  </a:outerShdw>
                </a:effectLst>
              </a:rPr>
              <a:t>ESTRATO SOCIAL</a:t>
            </a:r>
          </a:p>
          <a:p>
            <a:pPr algn="ctr"/>
            <a:endParaRPr lang="es-MX" sz="2400" b="1" dirty="0">
              <a:effectLst>
                <a:outerShdw blurRad="38100" dist="38100" dir="2700000" algn="tl">
                  <a:srgbClr val="000000">
                    <a:alpha val="43137"/>
                  </a:srgbClr>
                </a:outerShdw>
              </a:effectLst>
            </a:endParaRPr>
          </a:p>
          <a:p>
            <a:pPr algn="ctr"/>
            <a:r>
              <a:rPr lang="es-MX" sz="2400" b="1" dirty="0">
                <a:effectLst>
                  <a:outerShdw blurRad="38100" dist="38100" dir="2700000" algn="tl">
                    <a:srgbClr val="000000">
                      <a:alpha val="43137"/>
                    </a:srgbClr>
                  </a:outerShdw>
                </a:effectLst>
              </a:rPr>
              <a:t>Es un agrupamiento parcial de la sociedad, agrupados de diferentes formas, por ejemplo:</a:t>
            </a:r>
          </a:p>
          <a:p>
            <a:pPr algn="ctr"/>
            <a:endParaRPr lang="es-MX" sz="2400" b="1" dirty="0">
              <a:effectLst>
                <a:outerShdw blurRad="38100" dist="38100" dir="2700000" algn="tl">
                  <a:srgbClr val="000000">
                    <a:alpha val="43137"/>
                  </a:srgbClr>
                </a:outerShdw>
              </a:effectLst>
            </a:endParaRPr>
          </a:p>
          <a:p>
            <a:pPr marL="342900" indent="-342900">
              <a:buFont typeface="Arial" panose="020B0604020202020204" pitchFamily="34" charset="0"/>
              <a:buChar char="•"/>
            </a:pPr>
            <a:r>
              <a:rPr lang="es-MX" sz="2400" dirty="0">
                <a:solidFill>
                  <a:schemeClr val="accent6">
                    <a:lumMod val="50000"/>
                  </a:schemeClr>
                </a:solidFill>
              </a:rPr>
              <a:t>Indicadores socioeconómicos	Situación geográfica	</a:t>
            </a:r>
          </a:p>
          <a:p>
            <a:pPr marL="342900" indent="-342900">
              <a:buFont typeface="Arial" panose="020B0604020202020204" pitchFamily="34" charset="0"/>
              <a:buChar char="•"/>
            </a:pPr>
            <a:r>
              <a:rPr lang="es-MX" sz="2400" dirty="0">
                <a:solidFill>
                  <a:schemeClr val="accent6">
                    <a:lumMod val="50000"/>
                  </a:schemeClr>
                </a:solidFill>
              </a:rPr>
              <a:t>Ingresos				Educación</a:t>
            </a:r>
          </a:p>
          <a:p>
            <a:pPr marL="342900" indent="-342900">
              <a:buFont typeface="Arial" panose="020B0604020202020204" pitchFamily="34" charset="0"/>
              <a:buChar char="•"/>
            </a:pPr>
            <a:r>
              <a:rPr lang="es-MX" sz="2400" dirty="0">
                <a:solidFill>
                  <a:schemeClr val="accent6">
                    <a:lumMod val="50000"/>
                  </a:schemeClr>
                </a:solidFill>
              </a:rPr>
              <a:t>Origen familiar			Tipo de vivienda</a:t>
            </a:r>
          </a:p>
        </p:txBody>
      </p:sp>
      <p:pic>
        <p:nvPicPr>
          <p:cNvPr id="1030" name="Picture 6" descr="Fotos gratis de Modelo">
            <a:extLst>
              <a:ext uri="{FF2B5EF4-FFF2-40B4-BE49-F238E27FC236}">
                <a16:creationId xmlns:a16="http://schemas.microsoft.com/office/drawing/2014/main" id="{0427235E-E585-5469-3A5A-304089E43D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4931" y="4846275"/>
            <a:ext cx="2512291" cy="188421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CC3DBD3E-547F-A8DF-4B29-194F9B2D2233}"/>
              </a:ext>
            </a:extLst>
          </p:cNvPr>
          <p:cNvPicPr>
            <a:picLocks noChangeAspect="1"/>
          </p:cNvPicPr>
          <p:nvPr/>
        </p:nvPicPr>
        <p:blipFill>
          <a:blip r:embed="rId4"/>
          <a:stretch>
            <a:fillRect/>
          </a:stretch>
        </p:blipFill>
        <p:spPr>
          <a:xfrm>
            <a:off x="2146165" y="4846275"/>
            <a:ext cx="2581746" cy="1884217"/>
          </a:xfrm>
          <a:prstGeom prst="rect">
            <a:avLst/>
          </a:prstGeom>
        </p:spPr>
      </p:pic>
    </p:spTree>
    <p:extLst>
      <p:ext uri="{BB962C8B-B14F-4D97-AF65-F5344CB8AC3E}">
        <p14:creationId xmlns:p14="http://schemas.microsoft.com/office/powerpoint/2010/main" val="555954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2612"/>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9532"/>
          <a:stretch/>
        </p:blipFill>
        <p:spPr bwMode="auto">
          <a:xfrm>
            <a:off x="615790" y="508000"/>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a:solidFill>
            <a:schemeClr val="tx1"/>
          </a:solidFill>
        </p:spPr>
      </p:pic>
      <p:sp>
        <p:nvSpPr>
          <p:cNvPr id="2" name="CuadroTexto 1">
            <a:extLst>
              <a:ext uri="{FF2B5EF4-FFF2-40B4-BE49-F238E27FC236}">
                <a16:creationId xmlns:a16="http://schemas.microsoft.com/office/drawing/2014/main" id="{0487895E-6EAA-B3A1-34C5-690004A37BF1}"/>
              </a:ext>
            </a:extLst>
          </p:cNvPr>
          <p:cNvSpPr txBox="1"/>
          <p:nvPr/>
        </p:nvSpPr>
        <p:spPr>
          <a:xfrm>
            <a:off x="615790" y="2632364"/>
            <a:ext cx="10960420" cy="3847207"/>
          </a:xfrm>
          <a:prstGeom prst="rect">
            <a:avLst/>
          </a:prstGeom>
          <a:noFill/>
        </p:spPr>
        <p:txBody>
          <a:bodyPr wrap="square" rtlCol="0">
            <a:spAutoFit/>
          </a:bodyPr>
          <a:lstStyle/>
          <a:p>
            <a:pPr algn="ctr"/>
            <a:r>
              <a:rPr lang="es-MX" sz="3200" b="1" dirty="0">
                <a:solidFill>
                  <a:schemeClr val="accent6">
                    <a:lumMod val="50000"/>
                  </a:schemeClr>
                </a:solidFill>
                <a:effectLst>
                  <a:outerShdw blurRad="38100" dist="38100" dir="2700000" algn="tl">
                    <a:srgbClr val="000000">
                      <a:alpha val="43137"/>
                    </a:srgbClr>
                  </a:outerShdw>
                </a:effectLst>
              </a:rPr>
              <a:t>PERSUASIÓN</a:t>
            </a:r>
          </a:p>
          <a:p>
            <a:pPr algn="ctr"/>
            <a:endParaRPr lang="es-MX" sz="3200" b="1" dirty="0">
              <a:solidFill>
                <a:schemeClr val="accent6">
                  <a:lumMod val="50000"/>
                </a:schemeClr>
              </a:solidFill>
              <a:effectLst>
                <a:outerShdw blurRad="38100" dist="38100" dir="2700000" algn="tl">
                  <a:srgbClr val="000000">
                    <a:alpha val="43137"/>
                  </a:srgbClr>
                </a:outerShdw>
              </a:effectLst>
            </a:endParaRPr>
          </a:p>
          <a:p>
            <a:r>
              <a:rPr lang="es-MX" sz="2000" b="1" dirty="0">
                <a:effectLst>
                  <a:outerShdw blurRad="38100" dist="38100" dir="2700000" algn="tl">
                    <a:srgbClr val="000000">
                      <a:alpha val="43137"/>
                    </a:srgbClr>
                  </a:outerShdw>
                </a:effectLst>
              </a:rPr>
              <a:t>Aquella actividad por la que el emisor intenta suscitar un cambio en las actitudes , creencias o acciones del receptor a través de la transmisión de un determinado mensaje que es susceptible de ser aceptado o rechazado por este último</a:t>
            </a:r>
          </a:p>
          <a:p>
            <a:endParaRPr lang="es-MX" sz="2000" b="1" dirty="0">
              <a:solidFill>
                <a:schemeClr val="accent6">
                  <a:lumMod val="50000"/>
                </a:schemeClr>
              </a:solidFill>
              <a:effectLst>
                <a:outerShdw blurRad="38100" dist="38100" dir="2700000" algn="tl">
                  <a:srgbClr val="000000">
                    <a:alpha val="43137"/>
                  </a:srgbClr>
                </a:outerShdw>
              </a:effectLst>
            </a:endParaRPr>
          </a:p>
          <a:p>
            <a:pPr algn="ctr"/>
            <a:r>
              <a:rPr lang="es-MX" sz="2000" b="1" dirty="0">
                <a:solidFill>
                  <a:schemeClr val="accent6">
                    <a:lumMod val="50000"/>
                  </a:schemeClr>
                </a:solidFill>
                <a:effectLst>
                  <a:outerShdw blurRad="38100" dist="38100" dir="2700000" algn="tl">
                    <a:srgbClr val="000000">
                      <a:alpha val="43137"/>
                    </a:srgbClr>
                  </a:outerShdw>
                </a:effectLst>
              </a:rPr>
              <a:t>TEORIAS DE LA PERSUASIÓN</a:t>
            </a: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p:txBody>
      </p:sp>
      <p:sp>
        <p:nvSpPr>
          <p:cNvPr id="6" name="Rectángulo 5">
            <a:extLst>
              <a:ext uri="{FF2B5EF4-FFF2-40B4-BE49-F238E27FC236}">
                <a16:creationId xmlns:a16="http://schemas.microsoft.com/office/drawing/2014/main" id="{F48AF57B-A7C1-0996-9C7F-203194EDA22C}"/>
              </a:ext>
            </a:extLst>
          </p:cNvPr>
          <p:cNvSpPr/>
          <p:nvPr/>
        </p:nvSpPr>
        <p:spPr>
          <a:xfrm>
            <a:off x="1874982" y="5541817"/>
            <a:ext cx="3223491" cy="62807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PROCESAMIENTO SISTEMÁTICO</a:t>
            </a:r>
          </a:p>
        </p:txBody>
      </p:sp>
      <p:sp>
        <p:nvSpPr>
          <p:cNvPr id="7" name="Rectángulo 6">
            <a:extLst>
              <a:ext uri="{FF2B5EF4-FFF2-40B4-BE49-F238E27FC236}">
                <a16:creationId xmlns:a16="http://schemas.microsoft.com/office/drawing/2014/main" id="{CA0CAFB2-0973-D7F9-BA52-F1E7505505C7}"/>
              </a:ext>
            </a:extLst>
          </p:cNvPr>
          <p:cNvSpPr/>
          <p:nvPr/>
        </p:nvSpPr>
        <p:spPr>
          <a:xfrm>
            <a:off x="7093529" y="5541818"/>
            <a:ext cx="3223491" cy="62807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PROCESAMIENTO DUAL</a:t>
            </a:r>
          </a:p>
        </p:txBody>
      </p:sp>
      <p:pic>
        <p:nvPicPr>
          <p:cNvPr id="5" name="Imagen 4">
            <a:extLst>
              <a:ext uri="{FF2B5EF4-FFF2-40B4-BE49-F238E27FC236}">
                <a16:creationId xmlns:a16="http://schemas.microsoft.com/office/drawing/2014/main" id="{697C5845-A4C4-60C3-37E1-0F0DA6C4A198}"/>
              </a:ext>
            </a:extLst>
          </p:cNvPr>
          <p:cNvPicPr>
            <a:picLocks noChangeAspect="1"/>
          </p:cNvPicPr>
          <p:nvPr/>
        </p:nvPicPr>
        <p:blipFill>
          <a:blip r:embed="rId3"/>
          <a:stretch>
            <a:fillRect/>
          </a:stretch>
        </p:blipFill>
        <p:spPr>
          <a:xfrm>
            <a:off x="5321842" y="5337341"/>
            <a:ext cx="1548318" cy="1011643"/>
          </a:xfrm>
          <a:prstGeom prst="rect">
            <a:avLst/>
          </a:prstGeom>
        </p:spPr>
      </p:pic>
    </p:spTree>
    <p:extLst>
      <p:ext uri="{BB962C8B-B14F-4D97-AF65-F5344CB8AC3E}">
        <p14:creationId xmlns:p14="http://schemas.microsoft.com/office/powerpoint/2010/main" val="897279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8338C31-82A4-E785-66ED-F748B44D4B43}"/>
              </a:ext>
            </a:extLst>
          </p:cNvPr>
          <p:cNvSpPr txBox="1"/>
          <p:nvPr/>
        </p:nvSpPr>
        <p:spPr>
          <a:xfrm>
            <a:off x="1524000" y="4914855"/>
            <a:ext cx="9144000" cy="786703"/>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1700" b="1" kern="1200">
                <a:solidFill>
                  <a:schemeClr val="tx1"/>
                </a:solidFill>
                <a:effectLst>
                  <a:outerShdw blurRad="38100" dist="38100" dir="2700000" algn="tl">
                    <a:srgbClr val="000000">
                      <a:alpha val="43137"/>
                    </a:srgbClr>
                  </a:outerShdw>
                </a:effectLst>
                <a:latin typeface="+mj-lt"/>
                <a:ea typeface="+mj-ea"/>
                <a:cs typeface="+mj-cs"/>
              </a:rPr>
              <a:t>PROPAGANDA</a:t>
            </a:r>
          </a:p>
          <a:p>
            <a:pPr algn="ctr">
              <a:lnSpc>
                <a:spcPct val="90000"/>
              </a:lnSpc>
              <a:spcBef>
                <a:spcPct val="0"/>
              </a:spcBef>
              <a:spcAft>
                <a:spcPts val="600"/>
              </a:spcAft>
            </a:pPr>
            <a:r>
              <a:rPr lang="en-US" sz="1700" b="1" kern="1200">
                <a:solidFill>
                  <a:schemeClr val="tx1"/>
                </a:solidFill>
                <a:latin typeface="+mj-lt"/>
                <a:ea typeface="+mj-ea"/>
                <a:cs typeface="+mj-cs"/>
              </a:rPr>
              <a:t>Técnica destinada a propagar ideas, doctrinas y opiniones para lograr la aceptación de las personas.</a:t>
            </a:r>
          </a:p>
          <a:p>
            <a:pPr algn="ctr">
              <a:lnSpc>
                <a:spcPct val="90000"/>
              </a:lnSpc>
              <a:spcBef>
                <a:spcPct val="0"/>
              </a:spcBef>
              <a:spcAft>
                <a:spcPts val="600"/>
              </a:spcAft>
            </a:pPr>
            <a:endParaRPr lang="en-US" sz="1700" b="1" kern="1200">
              <a:solidFill>
                <a:schemeClr val="tx1"/>
              </a:solidFill>
              <a:effectLst>
                <a:outerShdw blurRad="38100" dist="38100" dir="2700000" algn="tl">
                  <a:srgbClr val="000000">
                    <a:alpha val="43137"/>
                  </a:srgbClr>
                </a:outerShdw>
              </a:effectLst>
              <a:latin typeface="+mj-lt"/>
              <a:ea typeface="+mj-ea"/>
              <a:cs typeface="+mj-cs"/>
            </a:endParaRPr>
          </a:p>
        </p:txBody>
      </p:sp>
      <p:pic>
        <p:nvPicPr>
          <p:cNvPr id="2050" name="Picture 2" descr="Fotos gratis de Pintada">
            <a:extLst>
              <a:ext uri="{FF2B5EF4-FFF2-40B4-BE49-F238E27FC236}">
                <a16:creationId xmlns:a16="http://schemas.microsoft.com/office/drawing/2014/main" id="{CDDC6A68-0C41-D06B-D564-F4FC09D87F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633" r="25510" b="3"/>
          <a:stretch/>
        </p:blipFill>
        <p:spPr bwMode="auto">
          <a:xfrm>
            <a:off x="20" y="10"/>
            <a:ext cx="4057849" cy="460567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844" r="16842" b="-2"/>
          <a:stretch/>
        </p:blipFill>
        <p:spPr bwMode="auto">
          <a:xfrm>
            <a:off x="4050406" y="10"/>
            <a:ext cx="4072229" cy="4605671"/>
          </a:xfrm>
          <a:prstGeom prst="rect">
            <a:avLst/>
          </a:prstGeom>
          <a:solidFill>
            <a:schemeClr val="tx1"/>
          </a:solidFill>
        </p:spPr>
      </p:pic>
      <p:pic>
        <p:nvPicPr>
          <p:cNvPr id="5" name="Imagen 4">
            <a:extLst>
              <a:ext uri="{FF2B5EF4-FFF2-40B4-BE49-F238E27FC236}">
                <a16:creationId xmlns:a16="http://schemas.microsoft.com/office/drawing/2014/main" id="{516FDEC5-1593-84A7-F181-04DD2562F724}"/>
              </a:ext>
            </a:extLst>
          </p:cNvPr>
          <p:cNvPicPr>
            <a:picLocks noChangeAspect="1"/>
          </p:cNvPicPr>
          <p:nvPr/>
        </p:nvPicPr>
        <p:blipFill rotWithShape="1">
          <a:blip r:embed="rId4"/>
          <a:srcRect l="13914" r="28413" b="-1"/>
          <a:stretch/>
        </p:blipFill>
        <p:spPr>
          <a:xfrm>
            <a:off x="8121253" y="10"/>
            <a:ext cx="4070747" cy="4605671"/>
          </a:xfrm>
          <a:prstGeom prst="rect">
            <a:avLst/>
          </a:prstGeom>
        </p:spPr>
      </p:pic>
      <p:grpSp>
        <p:nvGrpSpPr>
          <p:cNvPr id="2064" name="Group 2063">
            <a:extLst>
              <a:ext uri="{FF2B5EF4-FFF2-40B4-BE49-F238E27FC236}">
                <a16:creationId xmlns:a16="http://schemas.microsoft.com/office/drawing/2014/main" id="{F8BE462D-E495-3E62-5CC3-9693D1109F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554338"/>
            <a:ext cx="12207200" cy="123363"/>
            <a:chOff x="-5025" y="6737718"/>
            <a:chExt cx="12207200" cy="123363"/>
          </a:xfrm>
        </p:grpSpPr>
        <p:sp>
          <p:nvSpPr>
            <p:cNvPr id="2065" name="Rectangle 2064">
              <a:extLst>
                <a:ext uri="{FF2B5EF4-FFF2-40B4-BE49-F238E27FC236}">
                  <a16:creationId xmlns:a16="http://schemas.microsoft.com/office/drawing/2014/main" id="{43739F71-965D-62D2-7B27-C5AB2F8BD5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6" name="Rectangle 2065">
              <a:extLst>
                <a:ext uri="{FF2B5EF4-FFF2-40B4-BE49-F238E27FC236}">
                  <a16:creationId xmlns:a16="http://schemas.microsoft.com/office/drawing/2014/main" id="{CFDCD924-CA02-003A-7AAC-53F9D34EF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30388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2" name="CuadroTexto 1">
            <a:extLst>
              <a:ext uri="{FF2B5EF4-FFF2-40B4-BE49-F238E27FC236}">
                <a16:creationId xmlns:a16="http://schemas.microsoft.com/office/drawing/2014/main" id="{E0FA974F-2DFE-7D81-1FA9-0DC53CB7288C}"/>
              </a:ext>
            </a:extLst>
          </p:cNvPr>
          <p:cNvSpPr txBox="1"/>
          <p:nvPr/>
        </p:nvSpPr>
        <p:spPr>
          <a:xfrm>
            <a:off x="2881745" y="2115127"/>
            <a:ext cx="7001164" cy="800219"/>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rPr>
              <a:t>DIVISIÓN DE LA CULTURA</a:t>
            </a:r>
          </a:p>
          <a:p>
            <a:endParaRPr lang="es-MX" dirty="0"/>
          </a:p>
        </p:txBody>
      </p:sp>
      <p:sp>
        <p:nvSpPr>
          <p:cNvPr id="6" name="Diagrama de flujo: proceso alternativo 5">
            <a:extLst>
              <a:ext uri="{FF2B5EF4-FFF2-40B4-BE49-F238E27FC236}">
                <a16:creationId xmlns:a16="http://schemas.microsoft.com/office/drawing/2014/main" id="{5ED134DB-3D79-DD5A-A1E4-DFDB19EBAFA1}"/>
              </a:ext>
            </a:extLst>
          </p:cNvPr>
          <p:cNvSpPr/>
          <p:nvPr/>
        </p:nvSpPr>
        <p:spPr>
          <a:xfrm>
            <a:off x="1708729" y="3487990"/>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1) HABITOS, COSTUMBRES Y MANERAS DE CONDUCIRSE</a:t>
            </a:r>
          </a:p>
        </p:txBody>
      </p:sp>
      <p:sp>
        <p:nvSpPr>
          <p:cNvPr id="10" name="Diagrama de flujo: proceso alternativo 9">
            <a:extLst>
              <a:ext uri="{FF2B5EF4-FFF2-40B4-BE49-F238E27FC236}">
                <a16:creationId xmlns:a16="http://schemas.microsoft.com/office/drawing/2014/main" id="{B5116026-8298-4985-1D60-B53F47C08022}"/>
              </a:ext>
            </a:extLst>
          </p:cNvPr>
          <p:cNvSpPr/>
          <p:nvPr/>
        </p:nvSpPr>
        <p:spPr>
          <a:xfrm>
            <a:off x="4572000" y="5219699"/>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3)ARTEFACTOS, HERRAMIENTAS, UTENSILIOS, CONSTRUCCIONES Y MAQUINAS</a:t>
            </a:r>
          </a:p>
        </p:txBody>
      </p:sp>
      <p:sp>
        <p:nvSpPr>
          <p:cNvPr id="11" name="Diagrama de flujo: proceso alternativo 10">
            <a:extLst>
              <a:ext uri="{FF2B5EF4-FFF2-40B4-BE49-F238E27FC236}">
                <a16:creationId xmlns:a16="http://schemas.microsoft.com/office/drawing/2014/main" id="{58EB413E-7C5F-EE80-B923-C4F285702979}"/>
              </a:ext>
            </a:extLst>
          </p:cNvPr>
          <p:cNvSpPr/>
          <p:nvPr/>
        </p:nvSpPr>
        <p:spPr>
          <a:xfrm>
            <a:off x="7527636" y="3487990"/>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accent6">
                    <a:lumMod val="50000"/>
                  </a:schemeClr>
                </a:solidFill>
                <a:effectLst>
                  <a:outerShdw blurRad="38100" dist="38100" dir="2700000" algn="tl">
                    <a:srgbClr val="000000">
                      <a:alpha val="43137"/>
                    </a:srgbClr>
                  </a:outerShdw>
                </a:effectLst>
              </a:rPr>
              <a:t>2)SISTEMA DE CREENCIAS</a:t>
            </a:r>
          </a:p>
        </p:txBody>
      </p:sp>
      <p:pic>
        <p:nvPicPr>
          <p:cNvPr id="13" name="Imagen 12">
            <a:extLst>
              <a:ext uri="{FF2B5EF4-FFF2-40B4-BE49-F238E27FC236}">
                <a16:creationId xmlns:a16="http://schemas.microsoft.com/office/drawing/2014/main" id="{54B2284E-A1A4-217B-F6D4-1F548960F07D}"/>
              </a:ext>
            </a:extLst>
          </p:cNvPr>
          <p:cNvPicPr>
            <a:picLocks noChangeAspect="1"/>
          </p:cNvPicPr>
          <p:nvPr/>
        </p:nvPicPr>
        <p:blipFill>
          <a:blip r:embed="rId3"/>
          <a:stretch>
            <a:fillRect/>
          </a:stretch>
        </p:blipFill>
        <p:spPr>
          <a:xfrm>
            <a:off x="4826624" y="3429000"/>
            <a:ext cx="2538752" cy="1658774"/>
          </a:xfrm>
          <a:prstGeom prst="rect">
            <a:avLst/>
          </a:prstGeom>
        </p:spPr>
      </p:pic>
    </p:spTree>
    <p:extLst>
      <p:ext uri="{BB962C8B-B14F-4D97-AF65-F5344CB8AC3E}">
        <p14:creationId xmlns:p14="http://schemas.microsoft.com/office/powerpoint/2010/main" val="3933816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59D998-AB6C-46E1-B394-118E9A1E2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13"/>
          <a:stretch/>
        </p:blipFill>
        <p:spPr bwMode="auto">
          <a:xfrm>
            <a:off x="20" y="10"/>
            <a:ext cx="12191980" cy="6865943"/>
          </a:xfrm>
          <a:custGeom>
            <a:avLst/>
            <a:gdLst/>
            <a:ahLst/>
            <a:cxnLst/>
            <a:rect l="l" t="t" r="r" b="b"/>
            <a:pathLst>
              <a:path w="12192000" h="6857681">
                <a:moveTo>
                  <a:pt x="0" y="0"/>
                </a:moveTo>
                <a:lnTo>
                  <a:pt x="6033794" y="0"/>
                </a:lnTo>
                <a:lnTo>
                  <a:pt x="6104632" y="17448"/>
                </a:lnTo>
                <a:cubicBezTo>
                  <a:pt x="6167597" y="23966"/>
                  <a:pt x="6148747" y="27214"/>
                  <a:pt x="6198111" y="26888"/>
                </a:cubicBezTo>
                <a:cubicBezTo>
                  <a:pt x="6203032" y="26525"/>
                  <a:pt x="6212450" y="35708"/>
                  <a:pt x="6231511" y="33431"/>
                </a:cubicBezTo>
                <a:cubicBezTo>
                  <a:pt x="6261681" y="37362"/>
                  <a:pt x="6245025" y="48416"/>
                  <a:pt x="6283668" y="52056"/>
                </a:cubicBezTo>
                <a:cubicBezTo>
                  <a:pt x="6280095" y="55478"/>
                  <a:pt x="6317954" y="53783"/>
                  <a:pt x="6321602" y="65933"/>
                </a:cubicBezTo>
                <a:cubicBezTo>
                  <a:pt x="6338020" y="69803"/>
                  <a:pt x="6363241" y="73066"/>
                  <a:pt x="6382175" y="75274"/>
                </a:cubicBezTo>
                <a:cubicBezTo>
                  <a:pt x="6410543" y="81224"/>
                  <a:pt x="6424665" y="87641"/>
                  <a:pt x="6428857" y="91880"/>
                </a:cubicBezTo>
                <a:cubicBezTo>
                  <a:pt x="6457257" y="98611"/>
                  <a:pt x="6454186" y="99822"/>
                  <a:pt x="6491478" y="114104"/>
                </a:cubicBezTo>
                <a:cubicBezTo>
                  <a:pt x="6513363" y="108974"/>
                  <a:pt x="6532168" y="120070"/>
                  <a:pt x="6541328" y="130204"/>
                </a:cubicBezTo>
                <a:cubicBezTo>
                  <a:pt x="6566101" y="139804"/>
                  <a:pt x="6619910" y="162727"/>
                  <a:pt x="6655300" y="165762"/>
                </a:cubicBezTo>
                <a:cubicBezTo>
                  <a:pt x="6709422" y="165032"/>
                  <a:pt x="6694278" y="176304"/>
                  <a:pt x="6718357" y="184874"/>
                </a:cubicBezTo>
                <a:cubicBezTo>
                  <a:pt x="6737101" y="195527"/>
                  <a:pt x="6734493" y="186329"/>
                  <a:pt x="6754054" y="199796"/>
                </a:cubicBezTo>
                <a:lnTo>
                  <a:pt x="6790284" y="215417"/>
                </a:lnTo>
                <a:lnTo>
                  <a:pt x="6833979" y="239878"/>
                </a:lnTo>
                <a:lnTo>
                  <a:pt x="6843981" y="246602"/>
                </a:lnTo>
                <a:cubicBezTo>
                  <a:pt x="6849111" y="246626"/>
                  <a:pt x="6852366" y="247045"/>
                  <a:pt x="6854445" y="247782"/>
                </a:cubicBezTo>
                <a:cubicBezTo>
                  <a:pt x="6854496" y="247881"/>
                  <a:pt x="6854549" y="247980"/>
                  <a:pt x="6854600" y="248079"/>
                </a:cubicBezTo>
                <a:lnTo>
                  <a:pt x="6869364" y="251040"/>
                </a:lnTo>
                <a:cubicBezTo>
                  <a:pt x="6886479" y="251404"/>
                  <a:pt x="6920818" y="277370"/>
                  <a:pt x="6937072" y="276678"/>
                </a:cubicBezTo>
                <a:cubicBezTo>
                  <a:pt x="6944247" y="293133"/>
                  <a:pt x="6941053" y="265766"/>
                  <a:pt x="6968404" y="280704"/>
                </a:cubicBezTo>
                <a:cubicBezTo>
                  <a:pt x="6980596" y="282696"/>
                  <a:pt x="6985722" y="284716"/>
                  <a:pt x="6995938" y="286247"/>
                </a:cubicBezTo>
                <a:cubicBezTo>
                  <a:pt x="6996079" y="286667"/>
                  <a:pt x="7029560" y="289467"/>
                  <a:pt x="7029701" y="289887"/>
                </a:cubicBezTo>
                <a:lnTo>
                  <a:pt x="7054104" y="293980"/>
                </a:lnTo>
                <a:lnTo>
                  <a:pt x="7059678" y="296051"/>
                </a:lnTo>
                <a:lnTo>
                  <a:pt x="7092167" y="292851"/>
                </a:lnTo>
                <a:lnTo>
                  <a:pt x="7108387" y="292672"/>
                </a:lnTo>
                <a:lnTo>
                  <a:pt x="7114139" y="289579"/>
                </a:lnTo>
                <a:cubicBezTo>
                  <a:pt x="7119705" y="287930"/>
                  <a:pt x="7126840" y="287741"/>
                  <a:pt x="7137488" y="290860"/>
                </a:cubicBezTo>
                <a:lnTo>
                  <a:pt x="7139729" y="292153"/>
                </a:lnTo>
                <a:lnTo>
                  <a:pt x="7172532" y="286561"/>
                </a:lnTo>
                <a:cubicBezTo>
                  <a:pt x="7179544" y="284784"/>
                  <a:pt x="7207552" y="294171"/>
                  <a:pt x="7213458" y="290616"/>
                </a:cubicBezTo>
                <a:cubicBezTo>
                  <a:pt x="7269364" y="295457"/>
                  <a:pt x="7303569" y="278925"/>
                  <a:pt x="7371827" y="290351"/>
                </a:cubicBezTo>
                <a:cubicBezTo>
                  <a:pt x="7417519" y="294938"/>
                  <a:pt x="7443196" y="294841"/>
                  <a:pt x="7472683" y="298450"/>
                </a:cubicBezTo>
                <a:cubicBezTo>
                  <a:pt x="7502170" y="302059"/>
                  <a:pt x="7529752" y="308462"/>
                  <a:pt x="7548749" y="312007"/>
                </a:cubicBezTo>
                <a:cubicBezTo>
                  <a:pt x="7567746" y="315552"/>
                  <a:pt x="7562619" y="317217"/>
                  <a:pt x="7586664" y="319723"/>
                </a:cubicBezTo>
                <a:cubicBezTo>
                  <a:pt x="7610709" y="322229"/>
                  <a:pt x="7669675" y="320322"/>
                  <a:pt x="7693021" y="327043"/>
                </a:cubicBezTo>
                <a:cubicBezTo>
                  <a:pt x="7718238" y="326359"/>
                  <a:pt x="7721537" y="337391"/>
                  <a:pt x="7735314" y="336075"/>
                </a:cubicBezTo>
                <a:cubicBezTo>
                  <a:pt x="7806549" y="352546"/>
                  <a:pt x="7865892" y="349618"/>
                  <a:pt x="7952583" y="346950"/>
                </a:cubicBezTo>
                <a:cubicBezTo>
                  <a:pt x="8009730" y="351831"/>
                  <a:pt x="8008698" y="354607"/>
                  <a:pt x="8033745" y="357420"/>
                </a:cubicBezTo>
                <a:cubicBezTo>
                  <a:pt x="8041390" y="360247"/>
                  <a:pt x="8045181" y="350414"/>
                  <a:pt x="8052068" y="354306"/>
                </a:cubicBezTo>
                <a:lnTo>
                  <a:pt x="8087434" y="359505"/>
                </a:lnTo>
                <a:lnTo>
                  <a:pt x="8113399" y="369645"/>
                </a:lnTo>
                <a:lnTo>
                  <a:pt x="8137804" y="376078"/>
                </a:lnTo>
                <a:lnTo>
                  <a:pt x="8167138" y="378809"/>
                </a:lnTo>
                <a:cubicBezTo>
                  <a:pt x="8176124" y="381225"/>
                  <a:pt x="8176713" y="389019"/>
                  <a:pt x="8188557" y="388892"/>
                </a:cubicBezTo>
                <a:cubicBezTo>
                  <a:pt x="8224517" y="394064"/>
                  <a:pt x="8289287" y="398547"/>
                  <a:pt x="8338182" y="404244"/>
                </a:cubicBezTo>
                <a:cubicBezTo>
                  <a:pt x="8362404" y="400849"/>
                  <a:pt x="8397142" y="407351"/>
                  <a:pt x="8407187" y="417040"/>
                </a:cubicBezTo>
                <a:cubicBezTo>
                  <a:pt x="8419182" y="419735"/>
                  <a:pt x="8448098" y="419784"/>
                  <a:pt x="8459765" y="417876"/>
                </a:cubicBezTo>
                <a:cubicBezTo>
                  <a:pt x="8470121" y="418155"/>
                  <a:pt x="8471999" y="421843"/>
                  <a:pt x="8485759" y="423277"/>
                </a:cubicBezTo>
                <a:cubicBezTo>
                  <a:pt x="8500778" y="426656"/>
                  <a:pt x="8533354" y="442668"/>
                  <a:pt x="8547497" y="447675"/>
                </a:cubicBezTo>
                <a:cubicBezTo>
                  <a:pt x="8561640" y="452682"/>
                  <a:pt x="8547256" y="447497"/>
                  <a:pt x="8570615" y="453317"/>
                </a:cubicBezTo>
                <a:cubicBezTo>
                  <a:pt x="8578949" y="455301"/>
                  <a:pt x="8577204" y="463036"/>
                  <a:pt x="8595122" y="466725"/>
                </a:cubicBezTo>
                <a:cubicBezTo>
                  <a:pt x="8613041" y="470415"/>
                  <a:pt x="8653176" y="474680"/>
                  <a:pt x="8678126" y="475454"/>
                </a:cubicBezTo>
                <a:cubicBezTo>
                  <a:pt x="8706000" y="462935"/>
                  <a:pt x="8696233" y="479979"/>
                  <a:pt x="8747203" y="464224"/>
                </a:cubicBezTo>
                <a:cubicBezTo>
                  <a:pt x="8748514" y="466239"/>
                  <a:pt x="8769343" y="465372"/>
                  <a:pt x="8790692" y="466720"/>
                </a:cubicBezTo>
                <a:cubicBezTo>
                  <a:pt x="8812041" y="468068"/>
                  <a:pt x="8857501" y="479363"/>
                  <a:pt x="8875298" y="472310"/>
                </a:cubicBezTo>
                <a:lnTo>
                  <a:pt x="9032306" y="471571"/>
                </a:lnTo>
                <a:lnTo>
                  <a:pt x="9122435" y="483407"/>
                </a:lnTo>
                <a:cubicBezTo>
                  <a:pt x="9153775" y="485302"/>
                  <a:pt x="9159039" y="493942"/>
                  <a:pt x="9179171" y="490552"/>
                </a:cubicBezTo>
                <a:cubicBezTo>
                  <a:pt x="9213108" y="492737"/>
                  <a:pt x="9191622" y="508779"/>
                  <a:pt x="9230778" y="495862"/>
                </a:cubicBezTo>
                <a:cubicBezTo>
                  <a:pt x="9220076" y="509598"/>
                  <a:pt x="9249178" y="492136"/>
                  <a:pt x="9269314" y="503195"/>
                </a:cubicBezTo>
                <a:cubicBezTo>
                  <a:pt x="9297556" y="495041"/>
                  <a:pt x="9326591" y="505312"/>
                  <a:pt x="9343734" y="506508"/>
                </a:cubicBezTo>
                <a:cubicBezTo>
                  <a:pt x="9360877" y="507704"/>
                  <a:pt x="9347612" y="511465"/>
                  <a:pt x="9372172" y="510372"/>
                </a:cubicBezTo>
                <a:lnTo>
                  <a:pt x="9406856" y="515908"/>
                </a:lnTo>
                <a:cubicBezTo>
                  <a:pt x="9405045" y="511337"/>
                  <a:pt x="9410063" y="512684"/>
                  <a:pt x="9423824" y="513399"/>
                </a:cubicBezTo>
                <a:lnTo>
                  <a:pt x="9460782" y="509325"/>
                </a:lnTo>
                <a:lnTo>
                  <a:pt x="9486144" y="513434"/>
                </a:lnTo>
                <a:cubicBezTo>
                  <a:pt x="9489544" y="513295"/>
                  <a:pt x="9513720" y="508821"/>
                  <a:pt x="9513235" y="505310"/>
                </a:cubicBezTo>
                <a:cubicBezTo>
                  <a:pt x="9539685" y="520038"/>
                  <a:pt x="9542332" y="510786"/>
                  <a:pt x="9569455" y="507032"/>
                </a:cubicBezTo>
                <a:cubicBezTo>
                  <a:pt x="9592710" y="508415"/>
                  <a:pt x="9572665" y="508880"/>
                  <a:pt x="9628861" y="510620"/>
                </a:cubicBezTo>
                <a:cubicBezTo>
                  <a:pt x="9650737" y="526789"/>
                  <a:pt x="9635011" y="498901"/>
                  <a:pt x="9677951" y="521543"/>
                </a:cubicBezTo>
                <a:cubicBezTo>
                  <a:pt x="9680053" y="519778"/>
                  <a:pt x="9706563" y="521397"/>
                  <a:pt x="9720438" y="523172"/>
                </a:cubicBezTo>
                <a:cubicBezTo>
                  <a:pt x="9734313" y="524947"/>
                  <a:pt x="9746849" y="522784"/>
                  <a:pt x="9761204" y="532196"/>
                </a:cubicBezTo>
                <a:cubicBezTo>
                  <a:pt x="9771692" y="535091"/>
                  <a:pt x="9752949" y="530854"/>
                  <a:pt x="9785747" y="535781"/>
                </a:cubicBezTo>
                <a:cubicBezTo>
                  <a:pt x="9818545" y="540708"/>
                  <a:pt x="9925449" y="557390"/>
                  <a:pt x="9957993" y="561756"/>
                </a:cubicBezTo>
                <a:cubicBezTo>
                  <a:pt x="9990537" y="566122"/>
                  <a:pt x="9967648" y="568686"/>
                  <a:pt x="9981009" y="569119"/>
                </a:cubicBezTo>
                <a:cubicBezTo>
                  <a:pt x="9994370" y="569552"/>
                  <a:pt x="10023139" y="562486"/>
                  <a:pt x="10038159" y="564356"/>
                </a:cubicBezTo>
                <a:cubicBezTo>
                  <a:pt x="10057015" y="566262"/>
                  <a:pt x="10059811" y="573563"/>
                  <a:pt x="10071129" y="573194"/>
                </a:cubicBezTo>
                <a:cubicBezTo>
                  <a:pt x="10081593" y="562977"/>
                  <a:pt x="10092704" y="563090"/>
                  <a:pt x="10110830" y="569286"/>
                </a:cubicBezTo>
                <a:cubicBezTo>
                  <a:pt x="10144643" y="572070"/>
                  <a:pt x="10144670" y="561560"/>
                  <a:pt x="10177323" y="563075"/>
                </a:cubicBezTo>
                <a:cubicBezTo>
                  <a:pt x="10191652" y="562496"/>
                  <a:pt x="10199318" y="565790"/>
                  <a:pt x="10223224" y="562516"/>
                </a:cubicBezTo>
                <a:cubicBezTo>
                  <a:pt x="10240245" y="563214"/>
                  <a:pt x="10274444" y="564970"/>
                  <a:pt x="10297489" y="554688"/>
                </a:cubicBezTo>
                <a:cubicBezTo>
                  <a:pt x="10322484" y="553379"/>
                  <a:pt x="10304332" y="552915"/>
                  <a:pt x="10331612" y="555505"/>
                </a:cubicBezTo>
                <a:cubicBezTo>
                  <a:pt x="10364938" y="556023"/>
                  <a:pt x="10378810" y="549792"/>
                  <a:pt x="10398068" y="551274"/>
                </a:cubicBezTo>
                <a:cubicBezTo>
                  <a:pt x="10410608" y="547019"/>
                  <a:pt x="10396406" y="552090"/>
                  <a:pt x="10444604" y="546749"/>
                </a:cubicBezTo>
                <a:cubicBezTo>
                  <a:pt x="10463706" y="556208"/>
                  <a:pt x="10480046" y="543272"/>
                  <a:pt x="10496391" y="545310"/>
                </a:cubicBezTo>
                <a:cubicBezTo>
                  <a:pt x="10522313" y="544276"/>
                  <a:pt x="10586025" y="544389"/>
                  <a:pt x="10609659" y="542925"/>
                </a:cubicBezTo>
                <a:cubicBezTo>
                  <a:pt x="10633293" y="541461"/>
                  <a:pt x="10608137" y="539280"/>
                  <a:pt x="10638198" y="536528"/>
                </a:cubicBezTo>
                <a:cubicBezTo>
                  <a:pt x="10693566" y="548777"/>
                  <a:pt x="10724464" y="526732"/>
                  <a:pt x="10780502" y="524034"/>
                </a:cubicBezTo>
                <a:cubicBezTo>
                  <a:pt x="10814519" y="506962"/>
                  <a:pt x="10838626" y="524696"/>
                  <a:pt x="10875821" y="511631"/>
                </a:cubicBezTo>
                <a:cubicBezTo>
                  <a:pt x="10900992" y="507636"/>
                  <a:pt x="10904648" y="511453"/>
                  <a:pt x="10918825" y="509588"/>
                </a:cubicBezTo>
                <a:cubicBezTo>
                  <a:pt x="10933002" y="507723"/>
                  <a:pt x="10948992" y="503227"/>
                  <a:pt x="10960884" y="500440"/>
                </a:cubicBezTo>
                <a:cubicBezTo>
                  <a:pt x="10967249" y="504078"/>
                  <a:pt x="11016720" y="497668"/>
                  <a:pt x="11015578" y="492864"/>
                </a:cubicBezTo>
                <a:cubicBezTo>
                  <a:pt x="11022928" y="494510"/>
                  <a:pt x="11043247" y="500882"/>
                  <a:pt x="11045541" y="493276"/>
                </a:cubicBezTo>
                <a:cubicBezTo>
                  <a:pt x="11083069" y="493195"/>
                  <a:pt x="11104152" y="492128"/>
                  <a:pt x="11136980" y="502266"/>
                </a:cubicBezTo>
                <a:cubicBezTo>
                  <a:pt x="11160311" y="506043"/>
                  <a:pt x="11144016" y="504016"/>
                  <a:pt x="11158537" y="506413"/>
                </a:cubicBezTo>
                <a:cubicBezTo>
                  <a:pt x="11173058" y="508810"/>
                  <a:pt x="11197248" y="504516"/>
                  <a:pt x="11220930" y="503946"/>
                </a:cubicBezTo>
                <a:cubicBezTo>
                  <a:pt x="11244941" y="504078"/>
                  <a:pt x="11272916" y="508160"/>
                  <a:pt x="11290697" y="509588"/>
                </a:cubicBezTo>
                <a:cubicBezTo>
                  <a:pt x="11308478" y="511016"/>
                  <a:pt x="11312720" y="510673"/>
                  <a:pt x="11327615" y="512515"/>
                </a:cubicBezTo>
                <a:cubicBezTo>
                  <a:pt x="11352471" y="509065"/>
                  <a:pt x="11373358" y="510883"/>
                  <a:pt x="11391973" y="518258"/>
                </a:cubicBezTo>
                <a:cubicBezTo>
                  <a:pt x="11406458" y="520151"/>
                  <a:pt x="11399034" y="524460"/>
                  <a:pt x="11409760" y="526257"/>
                </a:cubicBezTo>
                <a:cubicBezTo>
                  <a:pt x="11420486" y="528054"/>
                  <a:pt x="11427325" y="519930"/>
                  <a:pt x="11456330" y="521896"/>
                </a:cubicBezTo>
                <a:cubicBezTo>
                  <a:pt x="11466649" y="522293"/>
                  <a:pt x="11466304" y="529914"/>
                  <a:pt x="11488341" y="531019"/>
                </a:cubicBezTo>
                <a:cubicBezTo>
                  <a:pt x="11510378" y="532124"/>
                  <a:pt x="11598983" y="536881"/>
                  <a:pt x="11631415" y="538053"/>
                </a:cubicBezTo>
                <a:cubicBezTo>
                  <a:pt x="11663847" y="539225"/>
                  <a:pt x="11650717" y="536007"/>
                  <a:pt x="11666264" y="535672"/>
                </a:cubicBezTo>
                <a:cubicBezTo>
                  <a:pt x="11681811" y="535337"/>
                  <a:pt x="11700204" y="526934"/>
                  <a:pt x="11724698" y="536041"/>
                </a:cubicBezTo>
                <a:cubicBezTo>
                  <a:pt x="11743020" y="531196"/>
                  <a:pt x="11743491" y="542315"/>
                  <a:pt x="11763807" y="545183"/>
                </a:cubicBezTo>
                <a:cubicBezTo>
                  <a:pt x="11775016" y="549241"/>
                  <a:pt x="11789046" y="548064"/>
                  <a:pt x="11798300" y="550863"/>
                </a:cubicBezTo>
                <a:cubicBezTo>
                  <a:pt x="11807554" y="553662"/>
                  <a:pt x="11814870" y="554166"/>
                  <a:pt x="11821716" y="557213"/>
                </a:cubicBezTo>
                <a:cubicBezTo>
                  <a:pt x="11828562" y="560260"/>
                  <a:pt x="11830643" y="566367"/>
                  <a:pt x="11839374" y="569145"/>
                </a:cubicBezTo>
                <a:cubicBezTo>
                  <a:pt x="11848105" y="571923"/>
                  <a:pt x="11861759" y="576813"/>
                  <a:pt x="11871722" y="578644"/>
                </a:cubicBezTo>
                <a:cubicBezTo>
                  <a:pt x="11881685" y="580475"/>
                  <a:pt x="11880173" y="577641"/>
                  <a:pt x="11899154" y="580133"/>
                </a:cubicBezTo>
                <a:cubicBezTo>
                  <a:pt x="11930093" y="585454"/>
                  <a:pt x="11957956" y="589309"/>
                  <a:pt x="11992753" y="588833"/>
                </a:cubicBezTo>
                <a:cubicBezTo>
                  <a:pt x="11999276" y="598540"/>
                  <a:pt x="12009663" y="594134"/>
                  <a:pt x="12023554" y="588997"/>
                </a:cubicBezTo>
                <a:cubicBezTo>
                  <a:pt x="12049522" y="596077"/>
                  <a:pt x="12093380" y="601562"/>
                  <a:pt x="12137802" y="617391"/>
                </a:cubicBezTo>
                <a:cubicBezTo>
                  <a:pt x="12156710" y="627093"/>
                  <a:pt x="12160884" y="628759"/>
                  <a:pt x="12174434" y="631430"/>
                </a:cubicBezTo>
                <a:lnTo>
                  <a:pt x="12192000" y="634770"/>
                </a:lnTo>
                <a:lnTo>
                  <a:pt x="12192000" y="6857681"/>
                </a:lnTo>
                <a:lnTo>
                  <a:pt x="9979612" y="6857681"/>
                </a:lnTo>
                <a:lnTo>
                  <a:pt x="9971269" y="6854457"/>
                </a:lnTo>
                <a:cubicBezTo>
                  <a:pt x="9959912" y="6851181"/>
                  <a:pt x="9949163" y="6849764"/>
                  <a:pt x="9939502" y="6851921"/>
                </a:cubicBezTo>
                <a:cubicBezTo>
                  <a:pt x="9891606" y="6835635"/>
                  <a:pt x="9864404" y="6844006"/>
                  <a:pt x="9834453" y="6832151"/>
                </a:cubicBezTo>
                <a:cubicBezTo>
                  <a:pt x="9804501" y="6820296"/>
                  <a:pt x="9801374" y="6798259"/>
                  <a:pt x="9759795" y="6780787"/>
                </a:cubicBezTo>
                <a:cubicBezTo>
                  <a:pt x="9718217" y="6763314"/>
                  <a:pt x="9629817" y="6740362"/>
                  <a:pt x="9584980" y="6727313"/>
                </a:cubicBezTo>
                <a:cubicBezTo>
                  <a:pt x="9546420" y="6722010"/>
                  <a:pt x="9530408" y="6725469"/>
                  <a:pt x="9490770" y="6702489"/>
                </a:cubicBezTo>
                <a:cubicBezTo>
                  <a:pt x="9443320" y="6701025"/>
                  <a:pt x="9424336" y="6690023"/>
                  <a:pt x="9380405" y="6676541"/>
                </a:cubicBezTo>
                <a:cubicBezTo>
                  <a:pt x="9335978" y="6675243"/>
                  <a:pt x="9297645" y="6680915"/>
                  <a:pt x="9259939" y="6674414"/>
                </a:cubicBezTo>
                <a:cubicBezTo>
                  <a:pt x="9244772" y="6679394"/>
                  <a:pt x="9230416" y="6681084"/>
                  <a:pt x="9216296" y="6672209"/>
                </a:cubicBezTo>
                <a:cubicBezTo>
                  <a:pt x="9174886" y="6673387"/>
                  <a:pt x="9165078" y="6684906"/>
                  <a:pt x="9138624" y="6674601"/>
                </a:cubicBezTo>
                <a:cubicBezTo>
                  <a:pt x="9108454" y="6672027"/>
                  <a:pt x="9060163" y="6657862"/>
                  <a:pt x="9035273" y="6656766"/>
                </a:cubicBezTo>
                <a:cubicBezTo>
                  <a:pt x="9043993" y="6670577"/>
                  <a:pt x="8988276" y="6655711"/>
                  <a:pt x="8989286" y="6668016"/>
                </a:cubicBezTo>
                <a:cubicBezTo>
                  <a:pt x="8965548" y="6651220"/>
                  <a:pt x="8960144" y="6673151"/>
                  <a:pt x="8932387" y="6668707"/>
                </a:cubicBezTo>
                <a:cubicBezTo>
                  <a:pt x="8918435" y="6662528"/>
                  <a:pt x="8909159" y="6661716"/>
                  <a:pt x="8898375" y="6669282"/>
                </a:cubicBezTo>
                <a:cubicBezTo>
                  <a:pt x="8833747" y="6639096"/>
                  <a:pt x="8863155" y="6669089"/>
                  <a:pt x="8806495" y="6658618"/>
                </a:cubicBezTo>
                <a:cubicBezTo>
                  <a:pt x="8757168" y="6647242"/>
                  <a:pt x="8702613" y="6640665"/>
                  <a:pt x="8650927" y="6611139"/>
                </a:cubicBezTo>
                <a:cubicBezTo>
                  <a:pt x="8640770" y="6602610"/>
                  <a:pt x="8619775" y="6599998"/>
                  <a:pt x="8604033" y="6605300"/>
                </a:cubicBezTo>
                <a:cubicBezTo>
                  <a:pt x="8601324" y="6606213"/>
                  <a:pt x="8598878" y="6607331"/>
                  <a:pt x="8596767" y="6608618"/>
                </a:cubicBezTo>
                <a:cubicBezTo>
                  <a:pt x="8565299" y="6587556"/>
                  <a:pt x="8548876" y="6598771"/>
                  <a:pt x="8533762" y="6584302"/>
                </a:cubicBezTo>
                <a:cubicBezTo>
                  <a:pt x="8487059" y="6579247"/>
                  <a:pt x="8451683" y="6594395"/>
                  <a:pt x="8437660" y="6581725"/>
                </a:cubicBezTo>
                <a:cubicBezTo>
                  <a:pt x="8414209" y="6582991"/>
                  <a:pt x="8383722" y="6598678"/>
                  <a:pt x="8364494" y="6585073"/>
                </a:cubicBezTo>
                <a:cubicBezTo>
                  <a:pt x="8363342" y="6596536"/>
                  <a:pt x="8336540" y="6576888"/>
                  <a:pt x="8323751" y="6584665"/>
                </a:cubicBezTo>
                <a:cubicBezTo>
                  <a:pt x="8314841" y="6591411"/>
                  <a:pt x="8304634" y="6587022"/>
                  <a:pt x="8293791" y="6586903"/>
                </a:cubicBezTo>
                <a:cubicBezTo>
                  <a:pt x="8280721" y="6592424"/>
                  <a:pt x="8232642" y="6585021"/>
                  <a:pt x="8219223" y="6578961"/>
                </a:cubicBezTo>
                <a:cubicBezTo>
                  <a:pt x="8185638" y="6557431"/>
                  <a:pt x="8123924" y="6576522"/>
                  <a:pt x="8096330" y="6560092"/>
                </a:cubicBezTo>
                <a:cubicBezTo>
                  <a:pt x="8087121" y="6557869"/>
                  <a:pt x="8078422" y="6557144"/>
                  <a:pt x="8070086" y="6557355"/>
                </a:cubicBezTo>
                <a:lnTo>
                  <a:pt x="8047207" y="6560092"/>
                </a:lnTo>
                <a:lnTo>
                  <a:pt x="8041620" y="6565163"/>
                </a:lnTo>
                <a:lnTo>
                  <a:pt x="8027134" y="6564473"/>
                </a:lnTo>
                <a:lnTo>
                  <a:pt x="8023214" y="6565355"/>
                </a:lnTo>
                <a:cubicBezTo>
                  <a:pt x="8015729" y="6567060"/>
                  <a:pt x="8008307" y="6568574"/>
                  <a:pt x="8000801" y="6569339"/>
                </a:cubicBezTo>
                <a:cubicBezTo>
                  <a:pt x="8005606" y="6544751"/>
                  <a:pt x="7937754" y="6571777"/>
                  <a:pt x="7954618" y="6551428"/>
                </a:cubicBezTo>
                <a:cubicBezTo>
                  <a:pt x="7914215" y="6551344"/>
                  <a:pt x="7940865" y="6531998"/>
                  <a:pt x="7896427" y="6551123"/>
                </a:cubicBezTo>
                <a:lnTo>
                  <a:pt x="7643090" y="6532163"/>
                </a:lnTo>
                <a:cubicBezTo>
                  <a:pt x="7673996" y="6576436"/>
                  <a:pt x="7562550" y="6494154"/>
                  <a:pt x="7553164" y="6525457"/>
                </a:cubicBezTo>
                <a:cubicBezTo>
                  <a:pt x="7546247" y="6496957"/>
                  <a:pt x="7465610" y="6497391"/>
                  <a:pt x="7421154" y="6476273"/>
                </a:cubicBezTo>
                <a:cubicBezTo>
                  <a:pt x="7361551" y="6472649"/>
                  <a:pt x="7315144" y="6450550"/>
                  <a:pt x="7255968" y="6462166"/>
                </a:cubicBezTo>
                <a:cubicBezTo>
                  <a:pt x="7253251" y="6458417"/>
                  <a:pt x="7249451" y="6455333"/>
                  <a:pt x="7244911" y="6452730"/>
                </a:cubicBezTo>
                <a:lnTo>
                  <a:pt x="7230265" y="6446549"/>
                </a:lnTo>
                <a:lnTo>
                  <a:pt x="7227815" y="6447125"/>
                </a:lnTo>
                <a:cubicBezTo>
                  <a:pt x="7217801" y="6447570"/>
                  <a:pt x="7212312" y="6446146"/>
                  <a:pt x="7208840" y="6443899"/>
                </a:cubicBezTo>
                <a:lnTo>
                  <a:pt x="7205995" y="6440529"/>
                </a:lnTo>
                <a:lnTo>
                  <a:pt x="7193384" y="6437481"/>
                </a:lnTo>
                <a:lnTo>
                  <a:pt x="7169652" y="6429226"/>
                </a:lnTo>
                <a:lnTo>
                  <a:pt x="7164173" y="6429791"/>
                </a:lnTo>
                <a:lnTo>
                  <a:pt x="7126763" y="6420626"/>
                </a:lnTo>
                <a:lnTo>
                  <a:pt x="7125753" y="6421501"/>
                </a:lnTo>
                <a:cubicBezTo>
                  <a:pt x="7122639" y="6423254"/>
                  <a:pt x="7118733" y="6424154"/>
                  <a:pt x="7113057" y="6423293"/>
                </a:cubicBezTo>
                <a:cubicBezTo>
                  <a:pt x="7114552" y="6439288"/>
                  <a:pt x="7106783" y="6428384"/>
                  <a:pt x="7089914" y="6424434"/>
                </a:cubicBezTo>
                <a:cubicBezTo>
                  <a:pt x="7088470" y="6448394"/>
                  <a:pt x="7044915" y="6428308"/>
                  <a:pt x="7030458" y="6439456"/>
                </a:cubicBezTo>
                <a:cubicBezTo>
                  <a:pt x="7018098" y="6436014"/>
                  <a:pt x="7005002" y="6432811"/>
                  <a:pt x="6991398" y="6430012"/>
                </a:cubicBezTo>
                <a:lnTo>
                  <a:pt x="6983250" y="6428652"/>
                </a:lnTo>
                <a:lnTo>
                  <a:pt x="6982969" y="6428851"/>
                </a:lnTo>
                <a:cubicBezTo>
                  <a:pt x="6980946" y="6429033"/>
                  <a:pt x="6978171" y="6428766"/>
                  <a:pt x="6974140" y="6427864"/>
                </a:cubicBezTo>
                <a:lnTo>
                  <a:pt x="6968396" y="6426177"/>
                </a:lnTo>
                <a:lnTo>
                  <a:pt x="6952590" y="6423541"/>
                </a:lnTo>
                <a:lnTo>
                  <a:pt x="6946361" y="6424122"/>
                </a:lnTo>
                <a:lnTo>
                  <a:pt x="6942752" y="6426497"/>
                </a:lnTo>
                <a:lnTo>
                  <a:pt x="6941472" y="6425953"/>
                </a:lnTo>
                <a:cubicBezTo>
                  <a:pt x="6933258" y="6419432"/>
                  <a:pt x="6934084" y="6412085"/>
                  <a:pt x="6907932" y="6428597"/>
                </a:cubicBezTo>
                <a:cubicBezTo>
                  <a:pt x="6887113" y="6416820"/>
                  <a:pt x="6874835" y="6427475"/>
                  <a:pt x="6837100" y="6425985"/>
                </a:cubicBezTo>
                <a:cubicBezTo>
                  <a:pt x="6826990" y="6416391"/>
                  <a:pt x="6813527" y="6417132"/>
                  <a:pt x="6798354" y="6421041"/>
                </a:cubicBezTo>
                <a:cubicBezTo>
                  <a:pt x="6766250" y="6412267"/>
                  <a:pt x="6729955" y="6415375"/>
                  <a:pt x="6690235" y="6411268"/>
                </a:cubicBezTo>
                <a:cubicBezTo>
                  <a:pt x="6654585" y="6395260"/>
                  <a:pt x="6622599" y="6408785"/>
                  <a:pt x="6580197" y="6404322"/>
                </a:cubicBezTo>
                <a:cubicBezTo>
                  <a:pt x="6554864" y="6382418"/>
                  <a:pt x="6541862" y="6413854"/>
                  <a:pt x="6516748" y="6416928"/>
                </a:cubicBezTo>
                <a:lnTo>
                  <a:pt x="6510427" y="6416567"/>
                </a:lnTo>
                <a:lnTo>
                  <a:pt x="6496409" y="6411723"/>
                </a:lnTo>
                <a:lnTo>
                  <a:pt x="6491671" y="6409264"/>
                </a:lnTo>
                <a:cubicBezTo>
                  <a:pt x="6488210" y="6407807"/>
                  <a:pt x="6485652" y="6407144"/>
                  <a:pt x="6483603" y="6407023"/>
                </a:cubicBezTo>
                <a:lnTo>
                  <a:pt x="6483235" y="6407169"/>
                </a:lnTo>
                <a:lnTo>
                  <a:pt x="6476007" y="6404672"/>
                </a:lnTo>
                <a:cubicBezTo>
                  <a:pt x="6464202" y="6399995"/>
                  <a:pt x="6453088" y="6395002"/>
                  <a:pt x="6442802" y="6389891"/>
                </a:cubicBezTo>
                <a:cubicBezTo>
                  <a:pt x="6423332" y="6398448"/>
                  <a:pt x="6390988" y="6372810"/>
                  <a:pt x="6377838" y="6395551"/>
                </a:cubicBezTo>
                <a:cubicBezTo>
                  <a:pt x="6363436" y="6389290"/>
                  <a:pt x="6361258" y="6377704"/>
                  <a:pt x="6354860" y="6393247"/>
                </a:cubicBezTo>
                <a:cubicBezTo>
                  <a:pt x="6349784" y="6391587"/>
                  <a:pt x="6345558" y="6391878"/>
                  <a:pt x="6341683" y="6393098"/>
                </a:cubicBezTo>
                <a:lnTo>
                  <a:pt x="6340276" y="6393789"/>
                </a:lnTo>
                <a:lnTo>
                  <a:pt x="6308531" y="6379516"/>
                </a:lnTo>
                <a:lnTo>
                  <a:pt x="6302948" y="6379253"/>
                </a:lnTo>
                <a:cubicBezTo>
                  <a:pt x="6248814" y="6382108"/>
                  <a:pt x="6205926" y="6362006"/>
                  <a:pt x="6140607" y="6334265"/>
                </a:cubicBezTo>
                <a:cubicBezTo>
                  <a:pt x="6137487" y="6331108"/>
                  <a:pt x="6051161" y="6339116"/>
                  <a:pt x="6050365" y="6335126"/>
                </a:cubicBezTo>
                <a:cubicBezTo>
                  <a:pt x="6006576" y="6331181"/>
                  <a:pt x="6035144" y="6327580"/>
                  <a:pt x="5978838" y="6322018"/>
                </a:cubicBezTo>
                <a:cubicBezTo>
                  <a:pt x="5962530" y="6314338"/>
                  <a:pt x="5894920" y="6289616"/>
                  <a:pt x="5897645" y="6301654"/>
                </a:cubicBezTo>
                <a:lnTo>
                  <a:pt x="5796158" y="6279213"/>
                </a:lnTo>
                <a:lnTo>
                  <a:pt x="5664797" y="6258481"/>
                </a:lnTo>
                <a:lnTo>
                  <a:pt x="5558293" y="6242384"/>
                </a:lnTo>
                <a:lnTo>
                  <a:pt x="5549921" y="6243309"/>
                </a:lnTo>
                <a:lnTo>
                  <a:pt x="5528450" y="6240218"/>
                </a:lnTo>
                <a:lnTo>
                  <a:pt x="5520604" y="6238128"/>
                </a:lnTo>
                <a:cubicBezTo>
                  <a:pt x="5515114" y="6237034"/>
                  <a:pt x="5511354" y="6236750"/>
                  <a:pt x="5508634" y="6237043"/>
                </a:cubicBezTo>
                <a:lnTo>
                  <a:pt x="5508268" y="6237311"/>
                </a:lnTo>
                <a:lnTo>
                  <a:pt x="5497199" y="6235718"/>
                </a:lnTo>
                <a:cubicBezTo>
                  <a:pt x="5478687" y="6232353"/>
                  <a:pt x="5460838" y="6228438"/>
                  <a:pt x="5443971" y="6224189"/>
                </a:cubicBezTo>
                <a:cubicBezTo>
                  <a:pt x="5425088" y="6239333"/>
                  <a:pt x="5365198" y="6213813"/>
                  <a:pt x="5364587" y="6245607"/>
                </a:cubicBezTo>
                <a:cubicBezTo>
                  <a:pt x="5341603" y="6240798"/>
                  <a:pt x="5330518" y="6226543"/>
                  <a:pt x="5333425" y="6247706"/>
                </a:cubicBezTo>
                <a:cubicBezTo>
                  <a:pt x="5325718" y="6246708"/>
                  <a:pt x="5320498" y="6247999"/>
                  <a:pt x="5316391" y="6250403"/>
                </a:cubicBezTo>
                <a:lnTo>
                  <a:pt x="5315083" y="6251588"/>
                </a:lnTo>
                <a:lnTo>
                  <a:pt x="5264093" y="6240388"/>
                </a:lnTo>
                <a:lnTo>
                  <a:pt x="5256734" y="6241276"/>
                </a:lnTo>
                <a:lnTo>
                  <a:pt x="5224251" y="6230935"/>
                </a:lnTo>
                <a:lnTo>
                  <a:pt x="5207068" y="6227214"/>
                </a:lnTo>
                <a:lnTo>
                  <a:pt x="5203042" y="6222819"/>
                </a:lnTo>
                <a:lnTo>
                  <a:pt x="5013633" y="6212104"/>
                </a:lnTo>
                <a:cubicBezTo>
                  <a:pt x="5007363" y="6208771"/>
                  <a:pt x="4867451" y="6189553"/>
                  <a:pt x="4863573" y="6184654"/>
                </a:cubicBezTo>
                <a:lnTo>
                  <a:pt x="4651416" y="6166539"/>
                </a:lnTo>
                <a:cubicBezTo>
                  <a:pt x="4624977" y="6160344"/>
                  <a:pt x="4469364" y="6128170"/>
                  <a:pt x="4481486" y="6142882"/>
                </a:cubicBezTo>
                <a:cubicBezTo>
                  <a:pt x="4405439" y="6106748"/>
                  <a:pt x="4365783" y="6101727"/>
                  <a:pt x="4269331" y="6098123"/>
                </a:cubicBezTo>
                <a:cubicBezTo>
                  <a:pt x="4210440" y="6124597"/>
                  <a:pt x="4245321" y="6098279"/>
                  <a:pt x="4190801" y="6099192"/>
                </a:cubicBezTo>
                <a:cubicBezTo>
                  <a:pt x="4212420" y="6071793"/>
                  <a:pt x="4151268" y="6084104"/>
                  <a:pt x="4127486" y="6076624"/>
                </a:cubicBezTo>
                <a:cubicBezTo>
                  <a:pt x="4117403" y="6077826"/>
                  <a:pt x="4107474" y="6080022"/>
                  <a:pt x="4097468" y="6082472"/>
                </a:cubicBezTo>
                <a:lnTo>
                  <a:pt x="4092230" y="6083737"/>
                </a:lnTo>
                <a:lnTo>
                  <a:pt x="4072646" y="6083192"/>
                </a:lnTo>
                <a:lnTo>
                  <a:pt x="4065392" y="6090055"/>
                </a:lnTo>
                <a:lnTo>
                  <a:pt x="4034674" y="6094262"/>
                </a:lnTo>
                <a:cubicBezTo>
                  <a:pt x="4023438" y="6094753"/>
                  <a:pt x="4011659" y="6094013"/>
                  <a:pt x="3999109" y="6091300"/>
                </a:cubicBezTo>
                <a:cubicBezTo>
                  <a:pt x="3960965" y="6070220"/>
                  <a:pt x="3878759" y="6097089"/>
                  <a:pt x="3832245" y="6069403"/>
                </a:cubicBezTo>
                <a:cubicBezTo>
                  <a:pt x="3780875" y="6064935"/>
                  <a:pt x="3723613" y="6065226"/>
                  <a:pt x="3690889" y="6064489"/>
                </a:cubicBezTo>
                <a:cubicBezTo>
                  <a:pt x="3674068" y="6075123"/>
                  <a:pt x="3636813" y="6049759"/>
                  <a:pt x="3635899" y="6064980"/>
                </a:cubicBezTo>
                <a:lnTo>
                  <a:pt x="3620576" y="6070271"/>
                </a:lnTo>
                <a:lnTo>
                  <a:pt x="3604087" y="6064439"/>
                </a:lnTo>
                <a:cubicBezTo>
                  <a:pt x="3590166" y="6069757"/>
                  <a:pt x="3579308" y="6073243"/>
                  <a:pt x="3568387" y="6069146"/>
                </a:cubicBezTo>
                <a:lnTo>
                  <a:pt x="3503818" y="6089506"/>
                </a:lnTo>
                <a:cubicBezTo>
                  <a:pt x="3510915" y="6100196"/>
                  <a:pt x="3472416" y="6088681"/>
                  <a:pt x="3466246" y="6098777"/>
                </a:cubicBezTo>
                <a:cubicBezTo>
                  <a:pt x="3462890" y="6107015"/>
                  <a:pt x="3450430" y="6105442"/>
                  <a:pt x="3440422" y="6107901"/>
                </a:cubicBezTo>
                <a:cubicBezTo>
                  <a:pt x="3432391" y="6116010"/>
                  <a:pt x="3383132" y="6120663"/>
                  <a:pt x="3366542" y="6118330"/>
                </a:cubicBezTo>
                <a:cubicBezTo>
                  <a:pt x="3311828" y="6124732"/>
                  <a:pt x="3277604" y="6138667"/>
                  <a:pt x="3240669" y="6130264"/>
                </a:cubicBezTo>
                <a:cubicBezTo>
                  <a:pt x="3230661" y="6130422"/>
                  <a:pt x="3222184" y="6131822"/>
                  <a:pt x="3214708" y="6133988"/>
                </a:cubicBezTo>
                <a:lnTo>
                  <a:pt x="3194214" y="6147821"/>
                </a:lnTo>
                <a:lnTo>
                  <a:pt x="3180468" y="6150623"/>
                </a:lnTo>
                <a:lnTo>
                  <a:pt x="3177508" y="6152351"/>
                </a:lnTo>
                <a:cubicBezTo>
                  <a:pt x="3171873" y="6155673"/>
                  <a:pt x="3166158" y="6158806"/>
                  <a:pt x="3159834" y="6161276"/>
                </a:cubicBezTo>
                <a:cubicBezTo>
                  <a:pt x="3135185" y="6159416"/>
                  <a:pt x="3121213" y="6160394"/>
                  <a:pt x="3104835" y="6155927"/>
                </a:cubicBezTo>
                <a:cubicBezTo>
                  <a:pt x="3067805" y="6165414"/>
                  <a:pt x="3078432" y="6141523"/>
                  <a:pt x="3051373" y="6169421"/>
                </a:cubicBezTo>
                <a:cubicBezTo>
                  <a:pt x="2978033" y="6169169"/>
                  <a:pt x="2947947" y="6220998"/>
                  <a:pt x="2877306" y="6208324"/>
                </a:cubicBezTo>
                <a:cubicBezTo>
                  <a:pt x="2821913" y="6217975"/>
                  <a:pt x="2762952" y="6223226"/>
                  <a:pt x="2719018" y="6227333"/>
                </a:cubicBezTo>
                <a:cubicBezTo>
                  <a:pt x="2639811" y="6232636"/>
                  <a:pt x="2504877" y="6234795"/>
                  <a:pt x="2454061" y="6236538"/>
                </a:cubicBezTo>
                <a:cubicBezTo>
                  <a:pt x="2403245" y="6238280"/>
                  <a:pt x="2420126" y="6239079"/>
                  <a:pt x="2414120" y="6237789"/>
                </a:cubicBezTo>
                <a:lnTo>
                  <a:pt x="2384765" y="6235638"/>
                </a:lnTo>
                <a:lnTo>
                  <a:pt x="2365600" y="6233135"/>
                </a:lnTo>
                <a:cubicBezTo>
                  <a:pt x="2356752" y="6235910"/>
                  <a:pt x="2350716" y="6235915"/>
                  <a:pt x="2345941" y="6234695"/>
                </a:cubicBezTo>
                <a:lnTo>
                  <a:pt x="2340941" y="6232305"/>
                </a:lnTo>
                <a:lnTo>
                  <a:pt x="2327235" y="6232519"/>
                </a:lnTo>
                <a:lnTo>
                  <a:pt x="2299646" y="6230633"/>
                </a:lnTo>
                <a:lnTo>
                  <a:pt x="2295035" y="6232443"/>
                </a:lnTo>
                <a:lnTo>
                  <a:pt x="2268728" y="6240177"/>
                </a:lnTo>
                <a:cubicBezTo>
                  <a:pt x="2268628" y="6240521"/>
                  <a:pt x="2254084" y="6233657"/>
                  <a:pt x="2253984" y="6234001"/>
                </a:cubicBezTo>
                <a:cubicBezTo>
                  <a:pt x="2239122" y="6237048"/>
                  <a:pt x="2209108" y="6234931"/>
                  <a:pt x="2191113" y="6240434"/>
                </a:cubicBezTo>
                <a:lnTo>
                  <a:pt x="2146012" y="6259810"/>
                </a:lnTo>
                <a:cubicBezTo>
                  <a:pt x="2145973" y="6259892"/>
                  <a:pt x="2128598" y="6274390"/>
                  <a:pt x="2128560" y="6274472"/>
                </a:cubicBezTo>
                <a:cubicBezTo>
                  <a:pt x="2126838" y="6275117"/>
                  <a:pt x="2124109" y="6275530"/>
                  <a:pt x="2119778" y="6275665"/>
                </a:cubicBezTo>
                <a:lnTo>
                  <a:pt x="2110434" y="6282700"/>
                </a:lnTo>
                <a:lnTo>
                  <a:pt x="2081418" y="6289059"/>
                </a:lnTo>
                <a:lnTo>
                  <a:pt x="2088526" y="6281659"/>
                </a:lnTo>
                <a:cubicBezTo>
                  <a:pt x="2076371" y="6277676"/>
                  <a:pt x="2071903" y="6270803"/>
                  <a:pt x="2059717" y="6292002"/>
                </a:cubicBezTo>
                <a:cubicBezTo>
                  <a:pt x="2032291" y="6286224"/>
                  <a:pt x="2028634" y="6298813"/>
                  <a:pt x="1993045" y="6306390"/>
                </a:cubicBezTo>
                <a:cubicBezTo>
                  <a:pt x="1976971" y="6300063"/>
                  <a:pt x="1965178" y="6303922"/>
                  <a:pt x="1954075" y="6311066"/>
                </a:cubicBezTo>
                <a:cubicBezTo>
                  <a:pt x="1918456" y="6310689"/>
                  <a:pt x="1887456" y="6322102"/>
                  <a:pt x="1848190" y="6327771"/>
                </a:cubicBezTo>
                <a:lnTo>
                  <a:pt x="1737951" y="6344513"/>
                </a:lnTo>
                <a:lnTo>
                  <a:pt x="1696709" y="6346605"/>
                </a:lnTo>
                <a:cubicBezTo>
                  <a:pt x="1692504" y="6346100"/>
                  <a:pt x="1663837" y="6347211"/>
                  <a:pt x="1661872" y="6347587"/>
                </a:cubicBezTo>
                <a:lnTo>
                  <a:pt x="1655864" y="6347808"/>
                </a:lnTo>
                <a:lnTo>
                  <a:pt x="1633028" y="6358060"/>
                </a:lnTo>
                <a:cubicBezTo>
                  <a:pt x="1618899" y="6356602"/>
                  <a:pt x="1619623" y="6369112"/>
                  <a:pt x="1606576" y="6366899"/>
                </a:cubicBezTo>
                <a:lnTo>
                  <a:pt x="1461291" y="6379054"/>
                </a:lnTo>
                <a:lnTo>
                  <a:pt x="1428798" y="6379606"/>
                </a:lnTo>
                <a:cubicBezTo>
                  <a:pt x="1424834" y="6377722"/>
                  <a:pt x="1419064" y="6376842"/>
                  <a:pt x="1409244" y="6378241"/>
                </a:cubicBezTo>
                <a:lnTo>
                  <a:pt x="1406951" y="6379043"/>
                </a:lnTo>
                <a:lnTo>
                  <a:pt x="1391002" y="6374347"/>
                </a:lnTo>
                <a:cubicBezTo>
                  <a:pt x="1385899" y="6372215"/>
                  <a:pt x="1381417" y="6369535"/>
                  <a:pt x="1377852" y="6366097"/>
                </a:cubicBezTo>
                <a:cubicBezTo>
                  <a:pt x="1352108" y="6365458"/>
                  <a:pt x="1267249" y="6359383"/>
                  <a:pt x="1239424" y="6359700"/>
                </a:cubicBezTo>
                <a:cubicBezTo>
                  <a:pt x="1211599" y="6360016"/>
                  <a:pt x="1221978" y="6361392"/>
                  <a:pt x="1208014" y="6357188"/>
                </a:cubicBezTo>
                <a:lnTo>
                  <a:pt x="1152751" y="6345283"/>
                </a:lnTo>
                <a:lnTo>
                  <a:pt x="949771" y="6335308"/>
                </a:lnTo>
                <a:cubicBezTo>
                  <a:pt x="888502" y="6312655"/>
                  <a:pt x="822682" y="6331858"/>
                  <a:pt x="752723" y="6320875"/>
                </a:cubicBezTo>
                <a:cubicBezTo>
                  <a:pt x="697396" y="6317271"/>
                  <a:pt x="686655" y="6275609"/>
                  <a:pt x="665167" y="6275293"/>
                </a:cubicBezTo>
                <a:cubicBezTo>
                  <a:pt x="657908" y="6276764"/>
                  <a:pt x="625159" y="6270979"/>
                  <a:pt x="618141" y="6273378"/>
                </a:cubicBezTo>
                <a:cubicBezTo>
                  <a:pt x="606112" y="6250236"/>
                  <a:pt x="628751" y="6263137"/>
                  <a:pt x="596498" y="6261621"/>
                </a:cubicBezTo>
                <a:cubicBezTo>
                  <a:pt x="598654" y="6267969"/>
                  <a:pt x="583476" y="6241875"/>
                  <a:pt x="568296" y="6259035"/>
                </a:cubicBezTo>
                <a:lnTo>
                  <a:pt x="550874" y="6247808"/>
                </a:lnTo>
                <a:lnTo>
                  <a:pt x="521056" y="6251759"/>
                </a:lnTo>
                <a:cubicBezTo>
                  <a:pt x="512844" y="6252767"/>
                  <a:pt x="496898" y="6238469"/>
                  <a:pt x="487255" y="6237156"/>
                </a:cubicBezTo>
                <a:cubicBezTo>
                  <a:pt x="449168" y="6235869"/>
                  <a:pt x="452372" y="6218847"/>
                  <a:pt x="431825" y="6228675"/>
                </a:cubicBezTo>
                <a:cubicBezTo>
                  <a:pt x="409674" y="6239271"/>
                  <a:pt x="353899" y="6202116"/>
                  <a:pt x="346639" y="6209624"/>
                </a:cubicBezTo>
                <a:cubicBezTo>
                  <a:pt x="335776" y="6218525"/>
                  <a:pt x="269484" y="6176632"/>
                  <a:pt x="271007" y="6188053"/>
                </a:cubicBezTo>
                <a:cubicBezTo>
                  <a:pt x="223668" y="6157668"/>
                  <a:pt x="207158" y="6173403"/>
                  <a:pt x="189996" y="6162482"/>
                </a:cubicBezTo>
                <a:cubicBezTo>
                  <a:pt x="167941" y="6147838"/>
                  <a:pt x="134526" y="6155297"/>
                  <a:pt x="121342" y="6139836"/>
                </a:cubicBezTo>
                <a:cubicBezTo>
                  <a:pt x="108158" y="6124375"/>
                  <a:pt x="113782" y="6146084"/>
                  <a:pt x="90669" y="6116573"/>
                </a:cubicBezTo>
                <a:cubicBezTo>
                  <a:pt x="76705" y="6097951"/>
                  <a:pt x="64226" y="6077165"/>
                  <a:pt x="49115" y="6053333"/>
                </a:cubicBezTo>
                <a:cubicBezTo>
                  <a:pt x="34004" y="6029501"/>
                  <a:pt x="12038" y="6070748"/>
                  <a:pt x="0" y="6024041"/>
                </a:cubicBezTo>
                <a:close/>
              </a:path>
            </a:pathLst>
          </a:custGeom>
          <a:solidFill>
            <a:schemeClr val="tx1"/>
          </a:solidFill>
        </p:spPr>
      </p:pic>
      <p:sp>
        <p:nvSpPr>
          <p:cNvPr id="2" name="Diagrama de flujo: proceso alternativo 1">
            <a:extLst>
              <a:ext uri="{FF2B5EF4-FFF2-40B4-BE49-F238E27FC236}">
                <a16:creationId xmlns:a16="http://schemas.microsoft.com/office/drawing/2014/main" id="{62FC35AC-F17A-A77F-6D74-D2C29E9CB90B}"/>
              </a:ext>
            </a:extLst>
          </p:cNvPr>
          <p:cNvSpPr/>
          <p:nvPr/>
        </p:nvSpPr>
        <p:spPr>
          <a:xfrm>
            <a:off x="1330034" y="1828801"/>
            <a:ext cx="9716655" cy="1505527"/>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000" b="1" dirty="0">
                <a:ln w="0"/>
                <a:solidFill>
                  <a:schemeClr val="tx1"/>
                </a:solidFill>
                <a:effectLst>
                  <a:outerShdw blurRad="38100" dist="38100" dir="2700000" algn="tl">
                    <a:srgbClr val="000000">
                      <a:alpha val="43137"/>
                    </a:srgbClr>
                  </a:outerShdw>
                </a:effectLst>
              </a:rPr>
              <a:t>IDENTIDAD</a:t>
            </a:r>
          </a:p>
          <a:p>
            <a:pPr algn="ctr"/>
            <a:endParaRPr lang="es-MX" sz="2000" b="1" dirty="0">
              <a:ln w="0"/>
              <a:solidFill>
                <a:schemeClr val="tx1"/>
              </a:solidFill>
              <a:effectLst>
                <a:outerShdw blurRad="38100" dist="38100" dir="2700000" algn="tl">
                  <a:srgbClr val="000000">
                    <a:alpha val="43137"/>
                  </a:srgbClr>
                </a:outerShdw>
              </a:effectLst>
            </a:endParaRPr>
          </a:p>
          <a:p>
            <a:pPr algn="ctr"/>
            <a:r>
              <a:rPr lang="es-MX" sz="2000" b="1" dirty="0">
                <a:ln w="0"/>
                <a:solidFill>
                  <a:schemeClr val="tx1"/>
                </a:solidFill>
                <a:effectLst>
                  <a:outerShdw blurRad="38100" dist="38100" dir="2700000" algn="tl">
                    <a:srgbClr val="000000">
                      <a:alpha val="43137"/>
                    </a:srgbClr>
                  </a:outerShdw>
                </a:effectLst>
              </a:rPr>
              <a:t>Resultado de un proceso de categorización, asumir la pertenencia a un grupo.</a:t>
            </a:r>
          </a:p>
          <a:p>
            <a:pPr algn="ctr"/>
            <a:r>
              <a:rPr lang="es-MX" sz="2000" b="1" dirty="0">
                <a:ln w="0"/>
                <a:solidFill>
                  <a:schemeClr val="tx1"/>
                </a:solidFill>
                <a:effectLst>
                  <a:outerShdw blurRad="38100" dist="38100" dir="2700000" algn="tl">
                    <a:srgbClr val="000000">
                      <a:alpha val="43137"/>
                    </a:srgbClr>
                  </a:outerShdw>
                </a:effectLst>
              </a:rPr>
              <a:t>Esta relacionada con los intereses, aspiraciones, expectativas o comportamientos</a:t>
            </a:r>
          </a:p>
        </p:txBody>
      </p:sp>
      <p:sp>
        <p:nvSpPr>
          <p:cNvPr id="6" name="Rectángulo 5">
            <a:extLst>
              <a:ext uri="{FF2B5EF4-FFF2-40B4-BE49-F238E27FC236}">
                <a16:creationId xmlns:a16="http://schemas.microsoft.com/office/drawing/2014/main" id="{9833556A-5E4E-3031-19B3-F11FC0879A19}"/>
              </a:ext>
            </a:extLst>
          </p:cNvPr>
          <p:cNvSpPr/>
          <p:nvPr/>
        </p:nvSpPr>
        <p:spPr>
          <a:xfrm>
            <a:off x="397163" y="3858490"/>
            <a:ext cx="11397673" cy="960582"/>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effectLst>
                  <a:outerShdw blurRad="38100" dist="38100" dir="2700000" algn="tl">
                    <a:srgbClr val="000000">
                      <a:alpha val="43137"/>
                    </a:srgbClr>
                  </a:outerShdw>
                </a:effectLst>
              </a:rPr>
              <a:t>DESARROLLO DE LA VIDA COMUNITARIA</a:t>
            </a:r>
          </a:p>
          <a:p>
            <a:pPr algn="ctr"/>
            <a:endParaRPr lang="es-MX" sz="2400" b="1" dirty="0">
              <a:effectLst>
                <a:outerShdw blurRad="38100" dist="38100" dir="2700000" algn="tl">
                  <a:srgbClr val="000000">
                    <a:alpha val="43137"/>
                  </a:srgbClr>
                </a:outerShdw>
              </a:effectLst>
            </a:endParaRPr>
          </a:p>
          <a:p>
            <a:pPr algn="ctr"/>
            <a:r>
              <a:rPr lang="es-MX" sz="2000" dirty="0">
                <a:ln w="0"/>
                <a:solidFill>
                  <a:schemeClr val="tx1"/>
                </a:solidFill>
                <a:effectLst>
                  <a:outerShdw blurRad="38100" dist="19050" dir="2700000" algn="tl" rotWithShape="0">
                    <a:schemeClr val="dk1">
                      <a:alpha val="40000"/>
                    </a:schemeClr>
                  </a:outerShdw>
                </a:effectLst>
              </a:rPr>
              <a:t>FAMILIA –   ESCUELA   –    ORGANIZACIÓN CIVIL O POLÍTICA    –    CONGREGACIÓN RELIGIOSA    -    AMIGOS</a:t>
            </a:r>
          </a:p>
        </p:txBody>
      </p:sp>
      <p:sp>
        <p:nvSpPr>
          <p:cNvPr id="7" name="Diagrama de flujo: proceso alternativo 6">
            <a:extLst>
              <a:ext uri="{FF2B5EF4-FFF2-40B4-BE49-F238E27FC236}">
                <a16:creationId xmlns:a16="http://schemas.microsoft.com/office/drawing/2014/main" id="{EAB0EBF4-16A3-5BF7-0894-6FC1444FE524}"/>
              </a:ext>
            </a:extLst>
          </p:cNvPr>
          <p:cNvSpPr/>
          <p:nvPr/>
        </p:nvSpPr>
        <p:spPr>
          <a:xfrm>
            <a:off x="1330033" y="5163119"/>
            <a:ext cx="9716655" cy="1267700"/>
          </a:xfrm>
          <a:prstGeom prst="flowChartAlternateProcess">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2800" dirty="0">
                <a:effectLst>
                  <a:outerShdw blurRad="38100" dist="38100" dir="2700000" algn="tl">
                    <a:srgbClr val="000000">
                      <a:alpha val="43137"/>
                    </a:srgbClr>
                  </a:outerShdw>
                </a:effectLst>
              </a:rPr>
              <a:t>VALORES COLECTIVOS DEL GRUPO</a:t>
            </a:r>
          </a:p>
          <a:p>
            <a:pPr algn="ctr"/>
            <a:endParaRPr lang="es-MX" dirty="0"/>
          </a:p>
          <a:p>
            <a:pPr algn="ctr"/>
            <a:r>
              <a:rPr lang="es-MX" b="1" dirty="0">
                <a:solidFill>
                  <a:schemeClr val="accent6">
                    <a:lumMod val="50000"/>
                  </a:schemeClr>
                </a:solidFill>
                <a:effectLst>
                  <a:outerShdw blurRad="38100" dist="38100" dir="2700000" algn="tl">
                    <a:srgbClr val="000000">
                      <a:alpha val="43137"/>
                    </a:srgbClr>
                  </a:outerShdw>
                </a:effectLst>
              </a:rPr>
              <a:t>RESPETO  -  LIBERTAD  -  IGUALDAD  -  JUSTICIA  -  SOLIDARIDAD</a:t>
            </a:r>
          </a:p>
        </p:txBody>
      </p:sp>
    </p:spTree>
    <p:extLst>
      <p:ext uri="{BB962C8B-B14F-4D97-AF65-F5344CB8AC3E}">
        <p14:creationId xmlns:p14="http://schemas.microsoft.com/office/powerpoint/2010/main" val="3034665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2" name="CuadroTexto 1">
            <a:extLst>
              <a:ext uri="{FF2B5EF4-FFF2-40B4-BE49-F238E27FC236}">
                <a16:creationId xmlns:a16="http://schemas.microsoft.com/office/drawing/2014/main" id="{E8C3790B-548A-C56E-CA50-34F74C88B7E5}"/>
              </a:ext>
            </a:extLst>
          </p:cNvPr>
          <p:cNvSpPr txBox="1"/>
          <p:nvPr/>
        </p:nvSpPr>
        <p:spPr>
          <a:xfrm>
            <a:off x="1995055" y="1339273"/>
            <a:ext cx="8220363" cy="156966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DESARROLLO PSICOSOCIAL DE LA SEXUALIDAD</a:t>
            </a:r>
          </a:p>
          <a:p>
            <a:pPr algn="ctr"/>
            <a:endParaRPr lang="es-MX" sz="2800" b="1" dirty="0">
              <a:effectLst>
                <a:outerShdw blurRad="38100" dist="38100" dir="2700000" algn="tl">
                  <a:srgbClr val="000000">
                    <a:alpha val="43137"/>
                  </a:srgbClr>
                </a:outerShdw>
              </a:effectLst>
            </a:endParaRPr>
          </a:p>
          <a:p>
            <a:pPr algn="ctr"/>
            <a:r>
              <a:rPr lang="es-MX" sz="2000" b="1" dirty="0">
                <a:effectLst>
                  <a:outerShdw blurRad="38100" dist="38100" dir="2700000" algn="tl">
                    <a:srgbClr val="000000">
                      <a:alpha val="43137"/>
                    </a:srgbClr>
                  </a:outerShdw>
                </a:effectLst>
              </a:rPr>
              <a:t>Elementos que influyen en el desarrollo de la sexualidad</a:t>
            </a:r>
          </a:p>
          <a:p>
            <a:pPr algn="ctr"/>
            <a:endParaRPr lang="es-MX" sz="2000" b="1" dirty="0">
              <a:effectLst>
                <a:outerShdw blurRad="38100" dist="38100" dir="2700000" algn="tl">
                  <a:srgbClr val="000000">
                    <a:alpha val="43137"/>
                  </a:srgbClr>
                </a:outerShdw>
              </a:effectLst>
            </a:endParaRPr>
          </a:p>
        </p:txBody>
      </p:sp>
      <p:sp>
        <p:nvSpPr>
          <p:cNvPr id="6" name="Hexágono 5">
            <a:extLst>
              <a:ext uri="{FF2B5EF4-FFF2-40B4-BE49-F238E27FC236}">
                <a16:creationId xmlns:a16="http://schemas.microsoft.com/office/drawing/2014/main" id="{B648D685-0EBB-FD9C-CA04-DE1739E3526A}"/>
              </a:ext>
            </a:extLst>
          </p:cNvPr>
          <p:cNvSpPr/>
          <p:nvPr/>
        </p:nvSpPr>
        <p:spPr>
          <a:xfrm>
            <a:off x="2631426" y="3401291"/>
            <a:ext cx="2346036" cy="1653309"/>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ESTEREOTIPOS CULTURALES:</a:t>
            </a:r>
          </a:p>
          <a:p>
            <a:pPr algn="ctr"/>
            <a:r>
              <a:rPr lang="es-MX" dirty="0">
                <a:solidFill>
                  <a:schemeClr val="tx1"/>
                </a:solidFill>
              </a:rPr>
              <a:t>Son acuerdos implícitos</a:t>
            </a:r>
          </a:p>
        </p:txBody>
      </p:sp>
      <p:sp>
        <p:nvSpPr>
          <p:cNvPr id="7" name="Hexágono 6">
            <a:extLst>
              <a:ext uri="{FF2B5EF4-FFF2-40B4-BE49-F238E27FC236}">
                <a16:creationId xmlns:a16="http://schemas.microsoft.com/office/drawing/2014/main" id="{B8191BD7-EADA-DBDE-98AC-C0F82684115B}"/>
              </a:ext>
            </a:extLst>
          </p:cNvPr>
          <p:cNvSpPr/>
          <p:nvPr/>
        </p:nvSpPr>
        <p:spPr>
          <a:xfrm>
            <a:off x="5227782" y="4054764"/>
            <a:ext cx="2346036" cy="2223915"/>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ESQUEMAS DE GÉNERO:</a:t>
            </a:r>
          </a:p>
          <a:p>
            <a:pPr algn="ctr"/>
            <a:r>
              <a:rPr lang="es-MX" sz="1600" dirty="0">
                <a:solidFill>
                  <a:schemeClr val="tx1"/>
                </a:solidFill>
              </a:rPr>
              <a:t>Percepción que adquiere el individuo de lo que la sociedad espera de él</a:t>
            </a:r>
          </a:p>
          <a:p>
            <a:pPr algn="ctr"/>
            <a:endParaRPr lang="es-MX" dirty="0"/>
          </a:p>
        </p:txBody>
      </p:sp>
      <p:sp>
        <p:nvSpPr>
          <p:cNvPr id="9" name="Hexágono 8">
            <a:extLst>
              <a:ext uri="{FF2B5EF4-FFF2-40B4-BE49-F238E27FC236}">
                <a16:creationId xmlns:a16="http://schemas.microsoft.com/office/drawing/2014/main" id="{FAA71BEE-278E-B35B-1B51-E621C9DCFC2D}"/>
              </a:ext>
            </a:extLst>
          </p:cNvPr>
          <p:cNvSpPr/>
          <p:nvPr/>
        </p:nvSpPr>
        <p:spPr>
          <a:xfrm>
            <a:off x="7869382" y="3403599"/>
            <a:ext cx="2346036" cy="1653309"/>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ESTEREOTIPOS DE GÉNERO:</a:t>
            </a:r>
          </a:p>
          <a:p>
            <a:pPr algn="ctr"/>
            <a:r>
              <a:rPr lang="es-MX" dirty="0">
                <a:solidFill>
                  <a:schemeClr val="tx1"/>
                </a:solidFill>
              </a:rPr>
              <a:t>Acuerdos sociales sobre roles</a:t>
            </a:r>
          </a:p>
        </p:txBody>
      </p:sp>
      <p:pic>
        <p:nvPicPr>
          <p:cNvPr id="5" name="Imagen 4">
            <a:extLst>
              <a:ext uri="{FF2B5EF4-FFF2-40B4-BE49-F238E27FC236}">
                <a16:creationId xmlns:a16="http://schemas.microsoft.com/office/drawing/2014/main" id="{3FD14B7E-3804-89EE-3FB1-EB619DF09275}"/>
              </a:ext>
            </a:extLst>
          </p:cNvPr>
          <p:cNvPicPr>
            <a:picLocks noChangeAspect="1"/>
          </p:cNvPicPr>
          <p:nvPr/>
        </p:nvPicPr>
        <p:blipFill>
          <a:blip r:embed="rId3"/>
          <a:stretch>
            <a:fillRect/>
          </a:stretch>
        </p:blipFill>
        <p:spPr>
          <a:xfrm>
            <a:off x="0" y="0"/>
            <a:ext cx="1757135" cy="1148080"/>
          </a:xfrm>
          <a:prstGeom prst="rect">
            <a:avLst/>
          </a:prstGeom>
        </p:spPr>
      </p:pic>
    </p:spTree>
    <p:extLst>
      <p:ext uri="{BB962C8B-B14F-4D97-AF65-F5344CB8AC3E}">
        <p14:creationId xmlns:p14="http://schemas.microsoft.com/office/powerpoint/2010/main" val="95247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20" y="10"/>
            <a:ext cx="6095980" cy="3428990"/>
          </a:xfrm>
          <a:prstGeom prst="rect">
            <a:avLst/>
          </a:prstGeom>
          <a:solidFill>
            <a:schemeClr val="tx1"/>
          </a:solidFill>
        </p:spPr>
      </p:pic>
      <p:pic>
        <p:nvPicPr>
          <p:cNvPr id="4" name="Picture 2" descr="Marco verde fresco - ilustración de arte vectorial">
            <a:extLst>
              <a:ext uri="{FF2B5EF4-FFF2-40B4-BE49-F238E27FC236}">
                <a16:creationId xmlns:a16="http://schemas.microsoft.com/office/drawing/2014/main" id="{D17C2F8E-9583-7DA2-04AA-3E3181FEA5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6096000" y="10"/>
            <a:ext cx="6096000" cy="3428990"/>
          </a:xfrm>
          <a:prstGeom prst="rect">
            <a:avLst/>
          </a:prstGeom>
          <a:solidFill>
            <a:schemeClr val="tx1"/>
          </a:solidFill>
        </p:spPr>
      </p:pic>
      <p:pic>
        <p:nvPicPr>
          <p:cNvPr id="3080" name="Picture 8" descr="Ilustraciones gratis de Tik tok">
            <a:extLst>
              <a:ext uri="{FF2B5EF4-FFF2-40B4-BE49-F238E27FC236}">
                <a16:creationId xmlns:a16="http://schemas.microsoft.com/office/drawing/2014/main" id="{CDE31BD0-7C99-AC23-ED08-C19C0D08D1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494"/>
          <a:stretch/>
        </p:blipFill>
        <p:spPr bwMode="auto">
          <a:xfrm>
            <a:off x="20" y="3429000"/>
            <a:ext cx="609598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lustraciones gratis de Tik tok">
            <a:extLst>
              <a:ext uri="{FF2B5EF4-FFF2-40B4-BE49-F238E27FC236}">
                <a16:creationId xmlns:a16="http://schemas.microsoft.com/office/drawing/2014/main" id="{F4F8CD8A-B184-8CBC-134D-F151FF63A6A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495"/>
          <a:stretch/>
        </p:blipFill>
        <p:spPr bwMode="auto">
          <a:xfrm>
            <a:off x="6096000" y="3429000"/>
            <a:ext cx="6096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3085" name="Rectangle 3084">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7" name="Frame 3086">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3091187" y="508001"/>
            <a:ext cx="6095979" cy="3599274"/>
          </a:xfrm>
          <a:solidFill>
            <a:schemeClr val="bg1"/>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ctr">
            <a:normAutofit fontScale="90000"/>
          </a:bodyPr>
          <a:lstStyle/>
          <a:p>
            <a:pPr algn="ct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r>
              <a:rPr lang="es-MX" sz="2200" b="1"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Psicología Social: roles, posición y estructura de grupo, normas y anomia</a:t>
            </a:r>
            <a:br>
              <a:rPr lang="es-MX" sz="1800" b="1"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1800" b="1" kern="1200" dirty="0">
                <a:solidFill>
                  <a:srgbClr val="080808"/>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1800" b="1" kern="1200" dirty="0">
                <a:solidFill>
                  <a:srgbClr val="080808"/>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1800" b="1" kern="1200" dirty="0">
                <a:solidFill>
                  <a:schemeClr val="accent1">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La psicología social es una de las ramas de la psicología que se encarga de analizar los procesos que influyen en el modo en que funciona una sociedad, también investiga la influencia de las relaciones sociales en el desarrollo humano; ésta nos dice que son los procesos sociales los que moldean la personalidad de cada individuo.</a:t>
            </a:r>
            <a:br>
              <a:rPr lang="es-MX" sz="700" b="1" kern="1200" dirty="0">
                <a:solidFill>
                  <a:schemeClr val="accent1">
                    <a:lumMod val="50000"/>
                  </a:schemeClr>
                </a:solidFill>
                <a:effectLst>
                  <a:outerShdw blurRad="38100" dist="38100" dir="2700000" algn="tl">
                    <a:srgbClr val="000000">
                      <a:alpha val="43137"/>
                    </a:srgbClr>
                  </a:outerShdw>
                </a:effectLst>
                <a:latin typeface="+mj-lt"/>
                <a:ea typeface="+mj-ea"/>
                <a:cs typeface="+mj-cs"/>
              </a:rPr>
            </a:br>
            <a:br>
              <a:rPr lang="en-US" sz="700" b="1" kern="1200" dirty="0">
                <a:solidFill>
                  <a:schemeClr val="accent1">
                    <a:lumMod val="50000"/>
                  </a:schemeClr>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endParaRPr lang="en-US" sz="700" kern="1200" dirty="0">
              <a:solidFill>
                <a:srgbClr val="080808"/>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361301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1282"/>
            <a:ext cx="12191980" cy="6856718"/>
          </a:xfrm>
          <a:prstGeom prst="rect">
            <a:avLst/>
          </a:prstGeom>
          <a:solidFill>
            <a:schemeClr val="tx1"/>
          </a:solidFill>
        </p:spPr>
      </p:pic>
      <p:sp>
        <p:nvSpPr>
          <p:cNvPr id="6" name="Marcador de texto 5">
            <a:extLst>
              <a:ext uri="{FF2B5EF4-FFF2-40B4-BE49-F238E27FC236}">
                <a16:creationId xmlns:a16="http://schemas.microsoft.com/office/drawing/2014/main" id="{F6CFC819-5122-629A-C715-FA467D78CEED}"/>
              </a:ext>
            </a:extLst>
          </p:cNvPr>
          <p:cNvSpPr>
            <a:spLocks noGrp="1"/>
          </p:cNvSpPr>
          <p:nvPr>
            <p:ph type="body" idx="1"/>
          </p:nvPr>
        </p:nvSpPr>
        <p:spPr>
          <a:xfrm>
            <a:off x="831327" y="2644531"/>
            <a:ext cx="5157787" cy="823912"/>
          </a:xfrm>
        </p:spPr>
        <p:txBody>
          <a:bodyPr/>
          <a:lstStyle/>
          <a:p>
            <a:r>
              <a:rPr lang="es-MX" dirty="0"/>
              <a:t>SEXO BIOLÓGICO</a:t>
            </a:r>
          </a:p>
          <a:p>
            <a:endParaRPr lang="es-MX" dirty="0"/>
          </a:p>
        </p:txBody>
      </p:sp>
      <p:sp>
        <p:nvSpPr>
          <p:cNvPr id="7" name="Marcador de contenido 6">
            <a:extLst>
              <a:ext uri="{FF2B5EF4-FFF2-40B4-BE49-F238E27FC236}">
                <a16:creationId xmlns:a16="http://schemas.microsoft.com/office/drawing/2014/main" id="{6273379D-0B6A-89B4-F2C8-CF3009664834}"/>
              </a:ext>
            </a:extLst>
          </p:cNvPr>
          <p:cNvSpPr>
            <a:spLocks noGrp="1"/>
          </p:cNvSpPr>
          <p:nvPr>
            <p:ph sz="half" idx="2"/>
          </p:nvPr>
        </p:nvSpPr>
        <p:spPr>
          <a:xfrm>
            <a:off x="858091" y="3172130"/>
            <a:ext cx="5157787" cy="3684588"/>
          </a:xfrm>
        </p:spPr>
        <p:txBody>
          <a:bodyPr/>
          <a:lstStyle/>
          <a:p>
            <a:endParaRPr lang="es-MX" dirty="0"/>
          </a:p>
          <a:p>
            <a:endParaRPr lang="es-MX" dirty="0"/>
          </a:p>
          <a:p>
            <a:endParaRPr lang="es-MX" dirty="0"/>
          </a:p>
          <a:p>
            <a:endParaRPr lang="es-MX" dirty="0"/>
          </a:p>
          <a:p>
            <a:r>
              <a:rPr lang="es-MX" dirty="0"/>
              <a:t>SEXO DE ASIGNACION </a:t>
            </a:r>
          </a:p>
        </p:txBody>
      </p:sp>
      <p:sp>
        <p:nvSpPr>
          <p:cNvPr id="9" name="Marcador de texto 8">
            <a:extLst>
              <a:ext uri="{FF2B5EF4-FFF2-40B4-BE49-F238E27FC236}">
                <a16:creationId xmlns:a16="http://schemas.microsoft.com/office/drawing/2014/main" id="{983EBB04-C1A1-7755-39B6-A961BCA59B09}"/>
              </a:ext>
            </a:extLst>
          </p:cNvPr>
          <p:cNvSpPr>
            <a:spLocks noGrp="1"/>
          </p:cNvSpPr>
          <p:nvPr>
            <p:ph type="body" sz="quarter" idx="3"/>
          </p:nvPr>
        </p:nvSpPr>
        <p:spPr/>
        <p:txBody>
          <a:bodyPr/>
          <a:lstStyle/>
          <a:p>
            <a:r>
              <a:rPr lang="es-MX" dirty="0"/>
              <a:t>SEXO DE IDENTIDAD</a:t>
            </a:r>
          </a:p>
          <a:p>
            <a:endParaRPr lang="es-MX" dirty="0"/>
          </a:p>
        </p:txBody>
      </p:sp>
      <p:sp>
        <p:nvSpPr>
          <p:cNvPr id="2" name="Título 1">
            <a:extLst>
              <a:ext uri="{FF2B5EF4-FFF2-40B4-BE49-F238E27FC236}">
                <a16:creationId xmlns:a16="http://schemas.microsoft.com/office/drawing/2014/main" id="{F1FF8FD1-A8A6-592A-7C0F-20526A24BAAD}"/>
              </a:ext>
            </a:extLst>
          </p:cNvPr>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CONCEPTOS</a:t>
            </a:r>
          </a:p>
        </p:txBody>
      </p:sp>
      <p:sp>
        <p:nvSpPr>
          <p:cNvPr id="10" name="Marcador de contenido 9">
            <a:extLst>
              <a:ext uri="{FF2B5EF4-FFF2-40B4-BE49-F238E27FC236}">
                <a16:creationId xmlns:a16="http://schemas.microsoft.com/office/drawing/2014/main" id="{7542E307-53A2-BB5E-94CD-8930A144900F}"/>
              </a:ext>
            </a:extLst>
          </p:cNvPr>
          <p:cNvSpPr>
            <a:spLocks noGrp="1"/>
          </p:cNvSpPr>
          <p:nvPr>
            <p:ph sz="quarter" idx="4"/>
          </p:nvPr>
        </p:nvSpPr>
        <p:spPr>
          <a:xfrm>
            <a:off x="6236855" y="3172130"/>
            <a:ext cx="5183188" cy="3684588"/>
          </a:xfrm>
        </p:spPr>
        <p:txBody>
          <a:bodyPr/>
          <a:lstStyle/>
          <a:p>
            <a:endParaRPr lang="es-MX" dirty="0"/>
          </a:p>
          <a:p>
            <a:endParaRPr lang="es-MX" dirty="0"/>
          </a:p>
          <a:p>
            <a:endParaRPr lang="es-MX" dirty="0"/>
          </a:p>
          <a:p>
            <a:pPr algn="ctr"/>
            <a:endParaRPr lang="es-MX" dirty="0"/>
          </a:p>
          <a:p>
            <a:r>
              <a:rPr lang="es-MX" dirty="0"/>
              <a:t>ROLES DE GENERO</a:t>
            </a:r>
          </a:p>
        </p:txBody>
      </p:sp>
      <p:pic>
        <p:nvPicPr>
          <p:cNvPr id="12" name="Gráfico 11" descr="Género con relleno sólido">
            <a:extLst>
              <a:ext uri="{FF2B5EF4-FFF2-40B4-BE49-F238E27FC236}">
                <a16:creationId xmlns:a16="http://schemas.microsoft.com/office/drawing/2014/main" id="{823903BB-86B0-FE57-F636-50C68778FE9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39043" y="2314879"/>
            <a:ext cx="914400" cy="914400"/>
          </a:xfrm>
          <a:prstGeom prst="rect">
            <a:avLst/>
          </a:prstGeom>
        </p:spPr>
      </p:pic>
      <p:pic>
        <p:nvPicPr>
          <p:cNvPr id="14" name="Gráfico 13" descr="Mujer con coleta alta">
            <a:extLst>
              <a:ext uri="{FF2B5EF4-FFF2-40B4-BE49-F238E27FC236}">
                <a16:creationId xmlns:a16="http://schemas.microsoft.com/office/drawing/2014/main" id="{946E49DA-E295-061C-26F0-C6BCFEDDCA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42987" y="3882175"/>
            <a:ext cx="819150" cy="904875"/>
          </a:xfrm>
          <a:prstGeom prst="rect">
            <a:avLst/>
          </a:prstGeom>
        </p:spPr>
      </p:pic>
      <p:pic>
        <p:nvPicPr>
          <p:cNvPr id="16" name="Gráfico 15" descr="Colegial contorno">
            <a:extLst>
              <a:ext uri="{FF2B5EF4-FFF2-40B4-BE49-F238E27FC236}">
                <a16:creationId xmlns:a16="http://schemas.microsoft.com/office/drawing/2014/main" id="{9B196598-2EEF-157B-5069-D733545A6D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25592" y="3863486"/>
            <a:ext cx="914400" cy="914400"/>
          </a:xfrm>
          <a:prstGeom prst="rect">
            <a:avLst/>
          </a:prstGeom>
        </p:spPr>
      </p:pic>
      <p:pic>
        <p:nvPicPr>
          <p:cNvPr id="18" name="Gráfico 17" descr="Cerebro izquierdo y derecho con relleno sólido">
            <a:extLst>
              <a:ext uri="{FF2B5EF4-FFF2-40B4-BE49-F238E27FC236}">
                <a16:creationId xmlns:a16="http://schemas.microsoft.com/office/drawing/2014/main" id="{599F2E14-C236-4520-01F8-322C839606E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2200" y="2251653"/>
            <a:ext cx="914400" cy="914400"/>
          </a:xfrm>
          <a:prstGeom prst="rect">
            <a:avLst/>
          </a:prstGeom>
        </p:spPr>
      </p:pic>
      <p:pic>
        <p:nvPicPr>
          <p:cNvPr id="20" name="Gráfico 19" descr="Corazón con relleno sólido">
            <a:extLst>
              <a:ext uri="{FF2B5EF4-FFF2-40B4-BE49-F238E27FC236}">
                <a16:creationId xmlns:a16="http://schemas.microsoft.com/office/drawing/2014/main" id="{DEEE8264-39E0-DB27-E326-00C59694A09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59325" y="2187331"/>
            <a:ext cx="914400" cy="914400"/>
          </a:xfrm>
          <a:prstGeom prst="rect">
            <a:avLst/>
          </a:prstGeom>
        </p:spPr>
      </p:pic>
      <p:pic>
        <p:nvPicPr>
          <p:cNvPr id="22" name="Gráfico 21" descr="Masculino con relleno sólido">
            <a:extLst>
              <a:ext uri="{FF2B5EF4-FFF2-40B4-BE49-F238E27FC236}">
                <a16:creationId xmlns:a16="http://schemas.microsoft.com/office/drawing/2014/main" id="{63DAE0CE-2BD4-76AD-269A-25103A5F909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546450" y="2207528"/>
            <a:ext cx="914400" cy="914400"/>
          </a:xfrm>
          <a:prstGeom prst="rect">
            <a:avLst/>
          </a:prstGeom>
        </p:spPr>
      </p:pic>
      <p:pic>
        <p:nvPicPr>
          <p:cNvPr id="3074" name="Picture 2" descr="Fotos gratis de Pareja">
            <a:extLst>
              <a:ext uri="{FF2B5EF4-FFF2-40B4-BE49-F238E27FC236}">
                <a16:creationId xmlns:a16="http://schemas.microsoft.com/office/drawing/2014/main" id="{43D336A8-7C2C-2DD6-C3C4-9C332C075DB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601691" y="3487970"/>
            <a:ext cx="2247900" cy="149860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254BC495-3523-6202-77BB-FB62B7D76C6D}"/>
              </a:ext>
            </a:extLst>
          </p:cNvPr>
          <p:cNvPicPr>
            <a:picLocks noChangeAspect="1"/>
          </p:cNvPicPr>
          <p:nvPr/>
        </p:nvPicPr>
        <p:blipFill>
          <a:blip r:embed="rId16"/>
          <a:stretch>
            <a:fillRect/>
          </a:stretch>
        </p:blipFill>
        <p:spPr>
          <a:xfrm>
            <a:off x="9873531" y="3487970"/>
            <a:ext cx="2004101" cy="1498600"/>
          </a:xfrm>
          <a:prstGeom prst="rect">
            <a:avLst/>
          </a:prstGeom>
        </p:spPr>
      </p:pic>
    </p:spTree>
    <p:extLst>
      <p:ext uri="{BB962C8B-B14F-4D97-AF65-F5344CB8AC3E}">
        <p14:creationId xmlns:p14="http://schemas.microsoft.com/office/powerpoint/2010/main" val="4224508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3008" y="1282"/>
            <a:ext cx="12191980" cy="6856718"/>
          </a:xfrm>
          <a:prstGeom prst="rect">
            <a:avLst/>
          </a:prstGeom>
          <a:solidFill>
            <a:schemeClr val="tx1"/>
          </a:solidFill>
        </p:spPr>
      </p:pic>
      <p:sp>
        <p:nvSpPr>
          <p:cNvPr id="2" name="Corazón 1">
            <a:extLst>
              <a:ext uri="{FF2B5EF4-FFF2-40B4-BE49-F238E27FC236}">
                <a16:creationId xmlns:a16="http://schemas.microsoft.com/office/drawing/2014/main" id="{3E948A9E-64AE-E1B4-286D-213B8B844923}"/>
              </a:ext>
            </a:extLst>
          </p:cNvPr>
          <p:cNvSpPr/>
          <p:nvPr/>
        </p:nvSpPr>
        <p:spPr>
          <a:xfrm>
            <a:off x="4405746" y="341745"/>
            <a:ext cx="3629890" cy="2854037"/>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n w="0"/>
                <a:solidFill>
                  <a:schemeClr val="tx1"/>
                </a:solidFill>
              </a:rPr>
              <a:t>ORIENTACIONES SEXUALES</a:t>
            </a:r>
          </a:p>
        </p:txBody>
      </p:sp>
      <p:sp>
        <p:nvSpPr>
          <p:cNvPr id="6" name="Corazón 5">
            <a:extLst>
              <a:ext uri="{FF2B5EF4-FFF2-40B4-BE49-F238E27FC236}">
                <a16:creationId xmlns:a16="http://schemas.microsoft.com/office/drawing/2014/main" id="{60D96F6A-C67B-F397-778B-3EFC3EC00A48}"/>
              </a:ext>
            </a:extLst>
          </p:cNvPr>
          <p:cNvSpPr/>
          <p:nvPr/>
        </p:nvSpPr>
        <p:spPr>
          <a:xfrm>
            <a:off x="38495" y="2191326"/>
            <a:ext cx="3185021" cy="2318327"/>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effectLst>
                  <a:outerShdw blurRad="38100" dist="38100" dir="2700000" algn="tl">
                    <a:srgbClr val="000000">
                      <a:alpha val="43137"/>
                    </a:srgbClr>
                  </a:outerShdw>
                </a:effectLst>
              </a:rPr>
              <a:t>HOMOSEXUALIDAD</a:t>
            </a:r>
          </a:p>
        </p:txBody>
      </p:sp>
      <p:sp>
        <p:nvSpPr>
          <p:cNvPr id="7" name="Corazón 6">
            <a:extLst>
              <a:ext uri="{FF2B5EF4-FFF2-40B4-BE49-F238E27FC236}">
                <a16:creationId xmlns:a16="http://schemas.microsoft.com/office/drawing/2014/main" id="{81B94F2A-3833-B555-98B8-0A64F811ABAF}"/>
              </a:ext>
            </a:extLst>
          </p:cNvPr>
          <p:cNvSpPr/>
          <p:nvPr/>
        </p:nvSpPr>
        <p:spPr>
          <a:xfrm>
            <a:off x="1902691" y="4308764"/>
            <a:ext cx="2960255" cy="2318326"/>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BISEXUALIDAD</a:t>
            </a:r>
          </a:p>
        </p:txBody>
      </p:sp>
      <p:sp>
        <p:nvSpPr>
          <p:cNvPr id="9" name="Corazón 8">
            <a:extLst>
              <a:ext uri="{FF2B5EF4-FFF2-40B4-BE49-F238E27FC236}">
                <a16:creationId xmlns:a16="http://schemas.microsoft.com/office/drawing/2014/main" id="{A14E0708-04D2-C96A-AB5D-EA875AB775A1}"/>
              </a:ext>
            </a:extLst>
          </p:cNvPr>
          <p:cNvSpPr/>
          <p:nvPr/>
        </p:nvSpPr>
        <p:spPr>
          <a:xfrm>
            <a:off x="4784437" y="3265058"/>
            <a:ext cx="2872508" cy="2318325"/>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TRANSEXUALISMO</a:t>
            </a:r>
          </a:p>
        </p:txBody>
      </p:sp>
      <p:sp>
        <p:nvSpPr>
          <p:cNvPr id="10" name="Corazón 9">
            <a:extLst>
              <a:ext uri="{FF2B5EF4-FFF2-40B4-BE49-F238E27FC236}">
                <a16:creationId xmlns:a16="http://schemas.microsoft.com/office/drawing/2014/main" id="{D7435D08-D624-A6DB-8C43-7094CCC30922}"/>
              </a:ext>
            </a:extLst>
          </p:cNvPr>
          <p:cNvSpPr/>
          <p:nvPr/>
        </p:nvSpPr>
        <p:spPr>
          <a:xfrm>
            <a:off x="7656945" y="4345711"/>
            <a:ext cx="2493819" cy="2318324"/>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TRANSGÉNERO</a:t>
            </a:r>
          </a:p>
        </p:txBody>
      </p:sp>
      <p:sp>
        <p:nvSpPr>
          <p:cNvPr id="11" name="Corazón 10">
            <a:extLst>
              <a:ext uri="{FF2B5EF4-FFF2-40B4-BE49-F238E27FC236}">
                <a16:creationId xmlns:a16="http://schemas.microsoft.com/office/drawing/2014/main" id="{754B7437-B6D7-24C3-AC31-4DB12722F8F0}"/>
              </a:ext>
            </a:extLst>
          </p:cNvPr>
          <p:cNvSpPr/>
          <p:nvPr/>
        </p:nvSpPr>
        <p:spPr>
          <a:xfrm>
            <a:off x="9505764" y="2191326"/>
            <a:ext cx="2647741" cy="2475347"/>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effectLst>
                  <a:outerShdw blurRad="38100" dist="38100" dir="2700000" algn="tl">
                    <a:srgbClr val="000000">
                      <a:alpha val="43137"/>
                    </a:srgbClr>
                  </a:outerShdw>
                </a:effectLst>
              </a:rPr>
              <a:t>TRAVESTISMO</a:t>
            </a:r>
          </a:p>
        </p:txBody>
      </p:sp>
      <p:pic>
        <p:nvPicPr>
          <p:cNvPr id="5" name="Imagen 4">
            <a:extLst>
              <a:ext uri="{FF2B5EF4-FFF2-40B4-BE49-F238E27FC236}">
                <a16:creationId xmlns:a16="http://schemas.microsoft.com/office/drawing/2014/main" id="{A22BC5E7-D080-5D5A-99BA-E94A245ECBAB}"/>
              </a:ext>
            </a:extLst>
          </p:cNvPr>
          <p:cNvPicPr>
            <a:picLocks noChangeAspect="1"/>
          </p:cNvPicPr>
          <p:nvPr/>
        </p:nvPicPr>
        <p:blipFill>
          <a:blip r:embed="rId3"/>
          <a:stretch>
            <a:fillRect/>
          </a:stretch>
        </p:blipFill>
        <p:spPr>
          <a:xfrm>
            <a:off x="5084644" y="5652659"/>
            <a:ext cx="2272093" cy="1194850"/>
          </a:xfrm>
          <a:prstGeom prst="rect">
            <a:avLst/>
          </a:prstGeom>
        </p:spPr>
      </p:pic>
    </p:spTree>
    <p:extLst>
      <p:ext uri="{BB962C8B-B14F-4D97-AF65-F5344CB8AC3E}">
        <p14:creationId xmlns:p14="http://schemas.microsoft.com/office/powerpoint/2010/main" val="3083213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6" name="Rombo 5">
            <a:extLst>
              <a:ext uri="{FF2B5EF4-FFF2-40B4-BE49-F238E27FC236}">
                <a16:creationId xmlns:a16="http://schemas.microsoft.com/office/drawing/2014/main" id="{68DEC1B3-F769-D727-A613-EAA8803DFCAB}"/>
              </a:ext>
            </a:extLst>
          </p:cNvPr>
          <p:cNvSpPr/>
          <p:nvPr/>
        </p:nvSpPr>
        <p:spPr>
          <a:xfrm>
            <a:off x="1376219" y="1898073"/>
            <a:ext cx="3144982"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VINCULACIÓN AFECTIVA</a:t>
            </a:r>
          </a:p>
        </p:txBody>
      </p:sp>
      <p:sp>
        <p:nvSpPr>
          <p:cNvPr id="7" name="Rombo 6">
            <a:extLst>
              <a:ext uri="{FF2B5EF4-FFF2-40B4-BE49-F238E27FC236}">
                <a16:creationId xmlns:a16="http://schemas.microsoft.com/office/drawing/2014/main" id="{F7A02F8D-DB18-4B4C-BE27-0F0AEE47068F}"/>
              </a:ext>
            </a:extLst>
          </p:cNvPr>
          <p:cNvSpPr/>
          <p:nvPr/>
        </p:nvSpPr>
        <p:spPr>
          <a:xfrm>
            <a:off x="7959865" y="1898073"/>
            <a:ext cx="2855915"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NOVIAZGO</a:t>
            </a:r>
          </a:p>
          <a:p>
            <a:pPr algn="ctr"/>
            <a:r>
              <a:rPr lang="es-MX" dirty="0">
                <a:solidFill>
                  <a:schemeClr val="tx1"/>
                </a:solidFill>
                <a:effectLst>
                  <a:outerShdw blurRad="38100" dist="38100" dir="2700000" algn="tl">
                    <a:srgbClr val="000000">
                      <a:alpha val="43137"/>
                    </a:srgbClr>
                  </a:outerShdw>
                </a:effectLst>
              </a:rPr>
              <a:t>Violencia</a:t>
            </a:r>
          </a:p>
        </p:txBody>
      </p:sp>
      <p:sp>
        <p:nvSpPr>
          <p:cNvPr id="9" name="Rombo 8">
            <a:extLst>
              <a:ext uri="{FF2B5EF4-FFF2-40B4-BE49-F238E27FC236}">
                <a16:creationId xmlns:a16="http://schemas.microsoft.com/office/drawing/2014/main" id="{C1C2E423-5599-1376-CE6E-4E4D187ED0BF}"/>
              </a:ext>
            </a:extLst>
          </p:cNvPr>
          <p:cNvSpPr/>
          <p:nvPr/>
        </p:nvSpPr>
        <p:spPr>
          <a:xfrm>
            <a:off x="4668042" y="1403933"/>
            <a:ext cx="3144982" cy="2666990"/>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SEXUALIDAD RESPONSABLE</a:t>
            </a:r>
          </a:p>
        </p:txBody>
      </p:sp>
      <p:sp>
        <p:nvSpPr>
          <p:cNvPr id="10" name="Rombo 9">
            <a:extLst>
              <a:ext uri="{FF2B5EF4-FFF2-40B4-BE49-F238E27FC236}">
                <a16:creationId xmlns:a16="http://schemas.microsoft.com/office/drawing/2014/main" id="{2CE583CA-3BFE-0DE1-20C0-0ABB57F5BB2D}"/>
              </a:ext>
            </a:extLst>
          </p:cNvPr>
          <p:cNvSpPr/>
          <p:nvPr/>
        </p:nvSpPr>
        <p:spPr>
          <a:xfrm>
            <a:off x="9117229" y="4530431"/>
            <a:ext cx="3000880"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EMBARAZO </a:t>
            </a:r>
            <a:r>
              <a:rPr lang="es-MX" sz="1700" dirty="0">
                <a:solidFill>
                  <a:schemeClr val="tx1"/>
                </a:solidFill>
                <a:effectLst>
                  <a:outerShdw blurRad="38100" dist="38100" dir="2700000" algn="tl">
                    <a:srgbClr val="000000">
                      <a:alpha val="43137"/>
                    </a:srgbClr>
                  </a:outerShdw>
                </a:effectLst>
              </a:rPr>
              <a:t>ADOLESCENTE</a:t>
            </a:r>
          </a:p>
          <a:p>
            <a:pPr algn="ctr"/>
            <a:r>
              <a:rPr lang="es-MX" dirty="0">
                <a:solidFill>
                  <a:schemeClr val="tx1"/>
                </a:solidFill>
                <a:effectLst>
                  <a:outerShdw blurRad="38100" dist="38100" dir="2700000" algn="tl">
                    <a:srgbClr val="000000">
                      <a:alpha val="43137"/>
                    </a:srgbClr>
                  </a:outerShdw>
                </a:effectLst>
              </a:rPr>
              <a:t>ITS</a:t>
            </a:r>
          </a:p>
        </p:txBody>
      </p:sp>
      <p:sp>
        <p:nvSpPr>
          <p:cNvPr id="11" name="Rombo 10">
            <a:extLst>
              <a:ext uri="{FF2B5EF4-FFF2-40B4-BE49-F238E27FC236}">
                <a16:creationId xmlns:a16="http://schemas.microsoft.com/office/drawing/2014/main" id="{CC52C3DA-8F2F-9E51-55C3-396DFD702D23}"/>
              </a:ext>
            </a:extLst>
          </p:cNvPr>
          <p:cNvSpPr/>
          <p:nvPr/>
        </p:nvSpPr>
        <p:spPr>
          <a:xfrm>
            <a:off x="6554453" y="4517733"/>
            <a:ext cx="2478397"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RESPUESTA SEXUAL HUMANA</a:t>
            </a:r>
          </a:p>
        </p:txBody>
      </p:sp>
      <p:sp>
        <p:nvSpPr>
          <p:cNvPr id="12" name="Rombo 11">
            <a:extLst>
              <a:ext uri="{FF2B5EF4-FFF2-40B4-BE49-F238E27FC236}">
                <a16:creationId xmlns:a16="http://schemas.microsoft.com/office/drawing/2014/main" id="{C32C8408-A465-A007-1718-E60A96338A09}"/>
              </a:ext>
            </a:extLst>
          </p:cNvPr>
          <p:cNvSpPr/>
          <p:nvPr/>
        </p:nvSpPr>
        <p:spPr>
          <a:xfrm>
            <a:off x="3552633" y="4478470"/>
            <a:ext cx="2917442" cy="1782628"/>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RELACIONES COITALES</a:t>
            </a:r>
          </a:p>
          <a:p>
            <a:pPr algn="ctr"/>
            <a:r>
              <a:rPr lang="es-MX" dirty="0">
                <a:solidFill>
                  <a:schemeClr val="tx1"/>
                </a:solidFill>
                <a:effectLst>
                  <a:outerShdw blurRad="38100" dist="38100" dir="2700000" algn="tl">
                    <a:srgbClr val="000000">
                      <a:alpha val="43137"/>
                    </a:srgbClr>
                  </a:outerShdw>
                </a:effectLst>
              </a:rPr>
              <a:t>SEXO ANAL, ORAL</a:t>
            </a:r>
          </a:p>
        </p:txBody>
      </p:sp>
      <p:sp>
        <p:nvSpPr>
          <p:cNvPr id="13" name="Rombo 12">
            <a:extLst>
              <a:ext uri="{FF2B5EF4-FFF2-40B4-BE49-F238E27FC236}">
                <a16:creationId xmlns:a16="http://schemas.microsoft.com/office/drawing/2014/main" id="{C21A48D4-BBE6-7C73-4F39-08CE8B6E6EC4}"/>
              </a:ext>
            </a:extLst>
          </p:cNvPr>
          <p:cNvSpPr/>
          <p:nvPr/>
        </p:nvSpPr>
        <p:spPr>
          <a:xfrm>
            <a:off x="0" y="4038600"/>
            <a:ext cx="3468255" cy="2666990"/>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AUTOEROTISMO</a:t>
            </a:r>
          </a:p>
          <a:p>
            <a:pPr algn="ctr"/>
            <a:r>
              <a:rPr lang="es-MX" dirty="0">
                <a:solidFill>
                  <a:schemeClr val="tx1"/>
                </a:solidFill>
                <a:effectLst>
                  <a:outerShdw blurRad="38100" dist="38100" dir="2700000" algn="tl">
                    <a:srgbClr val="000000">
                      <a:alpha val="43137"/>
                    </a:srgbClr>
                  </a:outerShdw>
                </a:effectLst>
              </a:rPr>
              <a:t>CARICIAS EROTICAS</a:t>
            </a:r>
          </a:p>
        </p:txBody>
      </p:sp>
      <p:sp>
        <p:nvSpPr>
          <p:cNvPr id="14" name="Diagrama de flujo: proceso alternativo 13">
            <a:extLst>
              <a:ext uri="{FF2B5EF4-FFF2-40B4-BE49-F238E27FC236}">
                <a16:creationId xmlns:a16="http://schemas.microsoft.com/office/drawing/2014/main" id="{6F26D2E6-FEA7-F99F-3A64-5AF9F8A83CE4}"/>
              </a:ext>
            </a:extLst>
          </p:cNvPr>
          <p:cNvSpPr/>
          <p:nvPr/>
        </p:nvSpPr>
        <p:spPr>
          <a:xfrm>
            <a:off x="3352800" y="152410"/>
            <a:ext cx="6169891" cy="654621"/>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ln w="0"/>
                <a:solidFill>
                  <a:schemeClr val="tx1"/>
                </a:solidFill>
                <a:effectLst>
                  <a:outerShdw blurRad="38100" dist="19050" dir="2700000" algn="tl" rotWithShape="0">
                    <a:schemeClr val="dk1">
                      <a:alpha val="40000"/>
                    </a:schemeClr>
                  </a:outerShdw>
                </a:effectLst>
              </a:rPr>
              <a:t>CONCEPTOS BÁSICOS</a:t>
            </a:r>
          </a:p>
        </p:txBody>
      </p:sp>
      <p:pic>
        <p:nvPicPr>
          <p:cNvPr id="4" name="Imagen 3">
            <a:extLst>
              <a:ext uri="{FF2B5EF4-FFF2-40B4-BE49-F238E27FC236}">
                <a16:creationId xmlns:a16="http://schemas.microsoft.com/office/drawing/2014/main" id="{BB9C08F8-4058-FFA9-EC1B-59A0F1365434}"/>
              </a:ext>
            </a:extLst>
          </p:cNvPr>
          <p:cNvPicPr>
            <a:picLocks noChangeAspect="1"/>
          </p:cNvPicPr>
          <p:nvPr/>
        </p:nvPicPr>
        <p:blipFill>
          <a:blip r:embed="rId3"/>
          <a:stretch>
            <a:fillRect/>
          </a:stretch>
        </p:blipFill>
        <p:spPr>
          <a:xfrm>
            <a:off x="5751466" y="5764007"/>
            <a:ext cx="1521595" cy="994182"/>
          </a:xfrm>
          <a:prstGeom prst="rect">
            <a:avLst/>
          </a:prstGeom>
        </p:spPr>
      </p:pic>
    </p:spTree>
    <p:extLst>
      <p:ext uri="{BB962C8B-B14F-4D97-AF65-F5344CB8AC3E}">
        <p14:creationId xmlns:p14="http://schemas.microsoft.com/office/powerpoint/2010/main" val="2783277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52AD82-85CC-4FB5-A436-90930E28B9FE}"/>
              </a:ext>
            </a:extLst>
          </p:cNvPr>
          <p:cNvSpPr>
            <a:spLocks noGrp="1"/>
          </p:cNvSpPr>
          <p:nvPr>
            <p:ph type="title"/>
          </p:nvPr>
        </p:nvSpPr>
        <p:spPr>
          <a:xfrm>
            <a:off x="0" y="0"/>
            <a:ext cx="12192000" cy="6858000"/>
          </a:xfrm>
          <a:solidFill>
            <a:schemeClr val="accent6">
              <a:lumMod val="40000"/>
              <a:lumOff val="60000"/>
            </a:schemeClr>
          </a:solidFill>
        </p:spPr>
        <p:txBody>
          <a:bodyPr>
            <a:normAutofit/>
          </a:bodyPr>
          <a:lstStyle/>
          <a:p>
            <a:br>
              <a:rPr lang="es-MX" sz="3100" dirty="0">
                <a:latin typeface="Comic Sans MS" panose="030F0702030302020204" pitchFamily="66" charset="0"/>
              </a:rPr>
            </a:br>
            <a:br>
              <a:rPr lang="es-MX" sz="3100" dirty="0">
                <a:latin typeface="Comic Sans MS" panose="030F0702030302020204" pitchFamily="66" charset="0"/>
              </a:rPr>
            </a:br>
            <a:br>
              <a:rPr lang="es-MX" sz="3100" dirty="0">
                <a:latin typeface="Comic Sans MS" panose="030F0702030302020204" pitchFamily="66" charset="0"/>
              </a:rPr>
            </a:br>
            <a:r>
              <a:rPr lang="es-MX" sz="2700" b="1" dirty="0">
                <a:latin typeface="Comic Sans MS" panose="030F0702030302020204" pitchFamily="66" charset="0"/>
              </a:rPr>
              <a:t>Referencias:</a:t>
            </a:r>
            <a:br>
              <a:rPr lang="es-MX" sz="2700" dirty="0">
                <a:latin typeface="Comic Sans MS" panose="030F0702030302020204" pitchFamily="66" charset="0"/>
              </a:rPr>
            </a:br>
            <a:br>
              <a:rPr lang="es-MX" sz="2700" dirty="0">
                <a:latin typeface="Comic Sans MS" panose="030F0702030302020204" pitchFamily="66" charset="0"/>
              </a:rPr>
            </a:b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Alonso J.I., Alonso, A. y Balmori A. (2002). </a:t>
            </a:r>
            <a:r>
              <a:rPr lang="es-MX" sz="2700" i="1"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Psicología</a:t>
            </a: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 España Mc Graw Hill</a:t>
            </a: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Diccionario de la Real Academia Española (2020).</a:t>
            </a: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br>
              <a:rPr lang="es-MX" sz="2700" dirty="0">
                <a:latin typeface="Calibri" panose="020F0502020204030204" pitchFamily="34" charset="0"/>
                <a:ea typeface="Calibri" panose="020F0502020204030204" pitchFamily="34" charset="0"/>
                <a:cs typeface="Times New Roman" panose="02020603050405020304" pitchFamily="18" charset="0"/>
              </a:rPr>
            </a:br>
            <a:br>
              <a:rPr lang="es-MX" sz="2700" dirty="0">
                <a:latin typeface="Comic Sans MS" panose="030F0702030302020204" pitchFamily="66" charset="0"/>
              </a:rPr>
            </a:br>
            <a:br>
              <a:rPr lang="es-MX" sz="3100" dirty="0">
                <a:latin typeface="Comic Sans MS" panose="030F0702030302020204" pitchFamily="66" charset="0"/>
              </a:rPr>
            </a:br>
            <a:br>
              <a:rPr lang="es-MX" dirty="0"/>
            </a:br>
            <a:endParaRPr lang="es-MX" dirty="0"/>
          </a:p>
        </p:txBody>
      </p:sp>
    </p:spTree>
    <p:extLst>
      <p:ext uri="{BB962C8B-B14F-4D97-AF65-F5344CB8AC3E}">
        <p14:creationId xmlns:p14="http://schemas.microsoft.com/office/powerpoint/2010/main" val="23585093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50DED8-8480-464C-BED4-17ADFB01330A}"/>
              </a:ext>
            </a:extLst>
          </p:cNvPr>
          <p:cNvSpPr>
            <a:spLocks noGrp="1"/>
          </p:cNvSpPr>
          <p:nvPr>
            <p:ph type="title"/>
          </p:nvPr>
        </p:nvSpPr>
        <p:spPr>
          <a:xfrm>
            <a:off x="0" y="0"/>
            <a:ext cx="12192000" cy="6857999"/>
          </a:xfrm>
          <a:solidFill>
            <a:schemeClr val="accent6">
              <a:lumMod val="20000"/>
              <a:lumOff val="80000"/>
            </a:schemeClr>
          </a:solidFill>
        </p:spPr>
        <p:txBody>
          <a:bodyPr>
            <a:normAutofit fontScale="90000"/>
          </a:bodyPr>
          <a:lstStyle/>
          <a:p>
            <a:pPr>
              <a:lnSpc>
                <a:spcPct val="100000"/>
              </a:lnSpc>
            </a:pP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r>
              <a:rPr lang="es-MX" sz="1300" b="1" dirty="0">
                <a:latin typeface="Cambria Math" panose="02040503050406030204" pitchFamily="18" charset="0"/>
                <a:ea typeface="Cambria Math" panose="02040503050406030204" pitchFamily="18" charset="0"/>
              </a:rPr>
              <a:t>Imágenes:</a:t>
            </a:r>
            <a:br>
              <a:rPr lang="es-MX" sz="13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br>
            <a:r>
              <a:rPr lang="es-MX" sz="1300" u="sng" dirty="0">
                <a:latin typeface="Cambria Math" panose="02040503050406030204" pitchFamily="18" charset="0"/>
                <a:ea typeface="Cambria Math" panose="02040503050406030204" pitchFamily="18" charset="0"/>
              </a:rPr>
              <a:t>1.- </a:t>
            </a:r>
            <a:r>
              <a:rPr lang="es-MX" sz="1300" u="sng" dirty="0">
                <a:hlinkClick r:id="rId2">
                  <a:extLst>
                    <a:ext uri="{A12FA001-AC4F-418D-AE19-62706E023703}">
                      <ahyp:hlinkClr xmlns:ahyp="http://schemas.microsoft.com/office/drawing/2018/hyperlinkcolor" val="tx"/>
                    </a:ext>
                  </a:extLst>
                </a:hlinkClick>
              </a:rPr>
              <a:t>https://www.istockphoto.com/es/vector/marco-verde-fresco-gm1212739750-352158755</a:t>
            </a:r>
            <a:br>
              <a:rPr lang="es-MX" sz="1300" dirty="0"/>
            </a:br>
            <a:r>
              <a:rPr lang="es-MX" sz="1300" dirty="0"/>
              <a:t>2.-https://pixabay.com/es/</a:t>
            </a:r>
            <a:r>
              <a:rPr lang="es-MX" sz="1300" dirty="0" err="1"/>
              <a:t>illustrations</a:t>
            </a:r>
            <a:r>
              <a:rPr lang="es-MX" sz="1300" dirty="0"/>
              <a:t>/tik-tok-tiktok-gente-caras-monitor-1087838/</a:t>
            </a:r>
            <a:br>
              <a:rPr lang="es-MX" sz="1300" dirty="0"/>
            </a:br>
            <a:r>
              <a:rPr lang="es-MX" sz="1300" dirty="0"/>
              <a:t>3.-https://pixabay.com/es/</a:t>
            </a:r>
            <a:r>
              <a:rPr lang="es-MX" sz="1300" dirty="0" err="1"/>
              <a:t>illustrations</a:t>
            </a:r>
            <a:r>
              <a:rPr lang="es-MX" sz="1300" dirty="0"/>
              <a:t>/lupa-gente-cabeza-caras-psicolog%c3%ada-1607208/</a:t>
            </a:r>
            <a:br>
              <a:rPr lang="es-MX" sz="1300" dirty="0"/>
            </a:br>
            <a:r>
              <a:rPr lang="es-MX" sz="1300" dirty="0">
                <a:latin typeface="Cambria Math" panose="02040503050406030204" pitchFamily="18" charset="0"/>
                <a:ea typeface="Cambria Math" panose="02040503050406030204" pitchFamily="18" charset="0"/>
              </a:rPr>
              <a:t>4.-https://pixabay.com/es/</a:t>
            </a:r>
            <a:r>
              <a:rPr lang="es-MX" sz="1300" dirty="0" err="1">
                <a:latin typeface="Cambria Math" panose="02040503050406030204" pitchFamily="18" charset="0"/>
                <a:ea typeface="Cambria Math" panose="02040503050406030204" pitchFamily="18" charset="0"/>
              </a:rPr>
              <a:t>illustrations</a:t>
            </a:r>
            <a:r>
              <a:rPr lang="es-MX" sz="1300" dirty="0">
                <a:latin typeface="Cambria Math" panose="02040503050406030204" pitchFamily="18" charset="0"/>
                <a:ea typeface="Cambria Math" panose="02040503050406030204" pitchFamily="18" charset="0"/>
              </a:rPr>
              <a:t>/lupa-gente-cabeza-caras-psicolog%c3%ada-1607208/</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5.-https://www.istockphoto.com/es/foto/collage-anal%C3%B3gico-con-retrato-femenino-y-su-reflejo-espejo-gm1304922773-395944473?phrase=distorsion%20mujer</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6.-https://www.istockphoto.com/es/vector/conjunto-de-seis-retratos-ilustraci%C3%B3n-vectorial-simple-y-minimalista-de-la-cara-de-gm1346122604-423977729?phrase=personas%20guapas</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7.-https://pixabay.com/es/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/chaplin-charlie-silueta-actor-3330639/</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8.-https://pixabay.com/es/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/gato-espejo-le%c3%b3n-reflexi%c3%b3n-5690627/</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9.-https://pixabay.com/es/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/comunidad-grupo-multitud-gente-1751058/</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10.-https://pixabay.com/es/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/gente-grupo-multitud-l%c3%adnea-silueta-312122/</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11.-https://www.istockphoto.com/es/vector/conjunto-de-conceptos-de-gente-de-negocios-idea-de-estrategia-y-logro-en-el-trabajo-gm1246026640-363138264</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12.-https://pixabay.com/es/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/familia-marco-coraz%c3%b3n-frontera-2789673/</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13.-https://pixabay.com/es/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/justicia-juez-juicio-abogado-ley-2831349/</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14.-https://pixabay.com/es/</a:t>
            </a:r>
            <a:r>
              <a:rPr lang="es-MX" sz="1300" dirty="0" err="1">
                <a:latin typeface="Cambria Math" panose="02040503050406030204" pitchFamily="18" charset="0"/>
                <a:ea typeface="Cambria Math" panose="02040503050406030204" pitchFamily="18" charset="0"/>
              </a:rPr>
              <a:t>illustrations</a:t>
            </a:r>
            <a:r>
              <a:rPr lang="es-MX" sz="1300" dirty="0">
                <a:latin typeface="Cambria Math" panose="02040503050406030204" pitchFamily="18" charset="0"/>
                <a:ea typeface="Cambria Math" panose="02040503050406030204" pitchFamily="18" charset="0"/>
              </a:rPr>
              <a:t>/psicolog%c3%ada-mente-pensamientos-2422442/</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15.- https://pixabay.com/es/images/search/cara%20a%20cara/</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16.- https://pixabay.com/es/photos/luz-laser-concierto-m%c3%basica-461515/</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17.-https://pixabay.com/es/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/modelo-tiempo-mujer-ficci%c3%b3n-2614564/</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18.-https://pixabay.com/es/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/pintada-patr%c3%b3n-san-diego-1282291/</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19.-https://pixabay.com/es/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/pareja-romance-bicicleta-prado-1718244/</a:t>
            </a: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br>
            <a:br>
              <a:rPr lang="es-MX" sz="1300" dirty="0"/>
            </a:br>
            <a:br>
              <a:rPr lang="es-MX" dirty="0"/>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effectLst>
                  <a:outerShdw blurRad="38100" dist="38100" dir="2700000" algn="tl">
                    <a:srgbClr val="000000">
                      <a:alpha val="43137"/>
                    </a:srgbClr>
                  </a:outerShdw>
                </a:effectLst>
                <a:latin typeface="Comic Sans MS" panose="030F0702030302020204" pitchFamily="66" charset="0"/>
              </a:rPr>
            </a:br>
            <a:br>
              <a:rPr lang="es-MX" dirty="0"/>
            </a:br>
            <a:br>
              <a:rPr lang="es-MX" dirty="0"/>
            </a:br>
            <a:br>
              <a:rPr lang="es-MX" dirty="0"/>
            </a:br>
            <a:br>
              <a:rPr lang="es-MX" dirty="0"/>
            </a:br>
            <a:br>
              <a:rPr lang="es-MX" dirty="0"/>
            </a:br>
            <a:endParaRPr lang="es-MX" dirty="0"/>
          </a:p>
        </p:txBody>
      </p:sp>
    </p:spTree>
    <p:extLst>
      <p:ext uri="{BB962C8B-B14F-4D97-AF65-F5344CB8AC3E}">
        <p14:creationId xmlns:p14="http://schemas.microsoft.com/office/powerpoint/2010/main" val="3585768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1" name="Rectangle 2070">
            <a:extLst>
              <a:ext uri="{FF2B5EF4-FFF2-40B4-BE49-F238E27FC236}">
                <a16:creationId xmlns:a16="http://schemas.microsoft.com/office/drawing/2014/main" id="{D48D9584-D2FD-48CE-9E17-4E250B743B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Marco verde fresco - ilustración de arte vectorial">
            <a:extLst>
              <a:ext uri="{FF2B5EF4-FFF2-40B4-BE49-F238E27FC236}">
                <a16:creationId xmlns:a16="http://schemas.microsoft.com/office/drawing/2014/main" id="{1C900B7E-1FBA-4A42-EEB5-3BC07CD4DB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8913"/>
          <a:stretch/>
        </p:blipFill>
        <p:spPr bwMode="auto">
          <a:xfrm>
            <a:off x="357721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solidFill>
            <a:schemeClr val="tx1"/>
          </a:solidFill>
        </p:spPr>
      </p:pic>
      <p:pic>
        <p:nvPicPr>
          <p:cNvPr id="2050" name="Picture 2" descr="Ilustraciones gratis de Lupa">
            <a:extLst>
              <a:ext uri="{FF2B5EF4-FFF2-40B4-BE49-F238E27FC236}">
                <a16:creationId xmlns:a16="http://schemas.microsoft.com/office/drawing/2014/main" id="{47EC8283-1AA5-ED63-1DF1-A9CE2D217E3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876" r="24962"/>
          <a:stretch/>
        </p:blipFill>
        <p:spPr bwMode="auto">
          <a:xfrm>
            <a:off x="7822523" y="3456433"/>
            <a:ext cx="4369477" cy="3401568"/>
          </a:xfrm>
          <a:custGeom>
            <a:avLst/>
            <a:gdLst/>
            <a:ahLst/>
            <a:cxnLst/>
            <a:rect l="l" t="t" r="r" b="b"/>
            <a:pathLst>
              <a:path w="4369477" h="3401568">
                <a:moveTo>
                  <a:pt x="781270" y="0"/>
                </a:moveTo>
                <a:lnTo>
                  <a:pt x="4369477" y="0"/>
                </a:lnTo>
                <a:lnTo>
                  <a:pt x="4369477" y="3401568"/>
                </a:lnTo>
                <a:lnTo>
                  <a:pt x="0" y="3401568"/>
                </a:lnTo>
                <a:lnTo>
                  <a:pt x="1963" y="3397912"/>
                </a:lnTo>
                <a:cubicBezTo>
                  <a:pt x="454182" y="2512619"/>
                  <a:pt x="736170" y="1430108"/>
                  <a:pt x="776876" y="254399"/>
                </a:cubicBezTo>
                <a:close/>
              </a:path>
            </a:pathLst>
          </a:custGeom>
          <a:noFill/>
          <a:extLst>
            <a:ext uri="{909E8E84-426E-40DD-AFC4-6F175D3DCCD1}">
              <a14:hiddenFill xmlns:a14="http://schemas.microsoft.com/office/drawing/2010/main">
                <a:solidFill>
                  <a:srgbClr val="FFFFFF"/>
                </a:solidFill>
              </a14:hiddenFill>
            </a:ext>
          </a:extLst>
        </p:spPr>
      </p:pic>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7921"/>
          <a:stretch/>
        </p:blipFill>
        <p:spPr bwMode="auto">
          <a:xfrm>
            <a:off x="3630260"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a:solidFill>
            <a:schemeClr val="tx1"/>
          </a:solidFill>
        </p:spPr>
      </p:pic>
      <p:sp useBgFill="1">
        <p:nvSpPr>
          <p:cNvPr id="2073" name="Freeform: Shape 2072">
            <a:extLst>
              <a:ext uri="{FF2B5EF4-FFF2-40B4-BE49-F238E27FC236}">
                <a16:creationId xmlns:a16="http://schemas.microsoft.com/office/drawing/2014/main" id="{CA17DEF4-6C5D-41C6-8D93-5C7CFD7ADA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97136" cy="6858000"/>
          </a:xfrm>
          <a:custGeom>
            <a:avLst/>
            <a:gdLst>
              <a:gd name="connsiteX0" fmla="*/ 0 w 4397136"/>
              <a:gd name="connsiteY0" fmla="*/ 0 h 6858000"/>
              <a:gd name="connsiteX1" fmla="*/ 3599069 w 4397136"/>
              <a:gd name="connsiteY1" fmla="*/ 0 h 6858000"/>
              <a:gd name="connsiteX2" fmla="*/ 3634072 w 4397136"/>
              <a:gd name="connsiteY2" fmla="*/ 58977 h 6858000"/>
              <a:gd name="connsiteX3" fmla="*/ 4397136 w 4397136"/>
              <a:gd name="connsiteY3" fmla="*/ 3474189 h 6858000"/>
              <a:gd name="connsiteX4" fmla="*/ 3802221 w 4397136"/>
              <a:gd name="connsiteY4" fmla="*/ 6546415 h 6858000"/>
              <a:gd name="connsiteX5" fmla="*/ 3649466 w 4397136"/>
              <a:gd name="connsiteY5" fmla="*/ 6858000 h 6858000"/>
              <a:gd name="connsiteX6" fmla="*/ 0 w 439713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7136" h="6858000">
                <a:moveTo>
                  <a:pt x="0" y="0"/>
                </a:moveTo>
                <a:lnTo>
                  <a:pt x="3599069" y="0"/>
                </a:lnTo>
                <a:lnTo>
                  <a:pt x="3634072" y="58977"/>
                </a:lnTo>
                <a:cubicBezTo>
                  <a:pt x="4105532" y="933006"/>
                  <a:pt x="4397136" y="2140466"/>
                  <a:pt x="4397136" y="3474189"/>
                </a:cubicBezTo>
                <a:cubicBezTo>
                  <a:pt x="4397136" y="4641197"/>
                  <a:pt x="4173877" y="5711534"/>
                  <a:pt x="3802221" y="6546415"/>
                </a:cubicBezTo>
                <a:lnTo>
                  <a:pt x="3649466"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75" name="Freeform: Shape 2074">
            <a:extLst>
              <a:ext uri="{FF2B5EF4-FFF2-40B4-BE49-F238E27FC236}">
                <a16:creationId xmlns:a16="http://schemas.microsoft.com/office/drawing/2014/main" id="{22BBC5A3-5C8C-4FB9-AEFF-8778D2C98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86504" cy="6858000"/>
          </a:xfrm>
          <a:custGeom>
            <a:avLst/>
            <a:gdLst>
              <a:gd name="connsiteX0" fmla="*/ 0 w 4386504"/>
              <a:gd name="connsiteY0" fmla="*/ 0 h 6858000"/>
              <a:gd name="connsiteX1" fmla="*/ 3588437 w 4386504"/>
              <a:gd name="connsiteY1" fmla="*/ 0 h 6858000"/>
              <a:gd name="connsiteX2" fmla="*/ 3623440 w 4386504"/>
              <a:gd name="connsiteY2" fmla="*/ 58977 h 6858000"/>
              <a:gd name="connsiteX3" fmla="*/ 4386504 w 4386504"/>
              <a:gd name="connsiteY3" fmla="*/ 3474189 h 6858000"/>
              <a:gd name="connsiteX4" fmla="*/ 3791589 w 4386504"/>
              <a:gd name="connsiteY4" fmla="*/ 6546415 h 6858000"/>
              <a:gd name="connsiteX5" fmla="*/ 3638834 w 4386504"/>
              <a:gd name="connsiteY5" fmla="*/ 6858000 h 6858000"/>
              <a:gd name="connsiteX6" fmla="*/ 0 w 438650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6504" h="6858000">
                <a:moveTo>
                  <a:pt x="0" y="0"/>
                </a:moveTo>
                <a:lnTo>
                  <a:pt x="3588437" y="0"/>
                </a:lnTo>
                <a:lnTo>
                  <a:pt x="3623440" y="58977"/>
                </a:lnTo>
                <a:cubicBezTo>
                  <a:pt x="4094900" y="933006"/>
                  <a:pt x="4386504" y="2140466"/>
                  <a:pt x="4386504" y="3474189"/>
                </a:cubicBezTo>
                <a:cubicBezTo>
                  <a:pt x="4386504" y="4641197"/>
                  <a:pt x="4163245" y="5711534"/>
                  <a:pt x="3791589" y="6546415"/>
                </a:cubicBezTo>
                <a:lnTo>
                  <a:pt x="3638834"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438912" y="518160"/>
            <a:ext cx="3429000" cy="3889248"/>
          </a:xfrm>
          <a:solidFill>
            <a:schemeClr val="accent6">
              <a:lumMod val="20000"/>
              <a:lumOff val="80000"/>
            </a:schemeClr>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fontScale="90000"/>
          </a:bodyPr>
          <a:lstStyle/>
          <a:p>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1000" kern="1200" dirty="0">
                <a:solidFill>
                  <a:schemeClr val="tx1"/>
                </a:solidFill>
                <a:latin typeface="+mj-lt"/>
                <a:ea typeface="+mj-ea"/>
                <a:cs typeface="+mj-cs"/>
              </a:rPr>
            </a:br>
            <a:br>
              <a:rPr lang="en-US" sz="2200" kern="1200" dirty="0">
                <a:solidFill>
                  <a:schemeClr val="tx1"/>
                </a:solidFill>
                <a:latin typeface="+mj-lt"/>
                <a:ea typeface="+mj-ea"/>
                <a:cs typeface="+mj-cs"/>
              </a:rPr>
            </a:br>
            <a:br>
              <a:rPr lang="en-US" sz="2200" kern="1200" dirty="0">
                <a:solidFill>
                  <a:schemeClr val="tx1"/>
                </a:solidFill>
                <a:latin typeface="+mj-lt"/>
                <a:ea typeface="+mj-ea"/>
                <a:cs typeface="+mj-cs"/>
              </a:rPr>
            </a:br>
            <a:br>
              <a:rPr lang="en-US" sz="2200" kern="1200" noProof="1">
                <a:solidFill>
                  <a:schemeClr val="tx1"/>
                </a:solidFill>
                <a:latin typeface="+mj-lt"/>
                <a:ea typeface="+mj-ea"/>
                <a:cs typeface="+mj-cs"/>
              </a:rPr>
            </a:br>
            <a:r>
              <a:rPr lang="en-US" sz="2200" b="1" kern="1200" noProof="1">
                <a:solidFill>
                  <a:schemeClr val="tx1"/>
                </a:solidFill>
                <a:effectLst>
                  <a:outerShdw blurRad="38100" dist="38100" dir="2700000" algn="tl">
                    <a:srgbClr val="000000">
                      <a:alpha val="43137"/>
                    </a:srgbClr>
                  </a:outerShdw>
                </a:effectLst>
                <a:latin typeface="+mj-lt"/>
                <a:ea typeface="+mj-ea"/>
                <a:cs typeface="+mj-cs"/>
              </a:rPr>
              <a:t>Ignacio Alonso menciona que la psicología social investiga cómo las personas conocen y procesan la información de su medio social. El estudio de la percepción, la atribución de la casualidad y la cognición social demuestran la flexibilidad de la conducta humana y la importancia del aprendizaje cultural.</a:t>
            </a:r>
            <a:br>
              <a:rPr lang="en-US" sz="2200" b="1" kern="1200" noProof="1">
                <a:solidFill>
                  <a:schemeClr val="tx1"/>
                </a:solidFill>
                <a:effectLst>
                  <a:outerShdw blurRad="38100" dist="38100" dir="2700000" algn="tl">
                    <a:srgbClr val="000000">
                      <a:alpha val="43137"/>
                    </a:srgbClr>
                  </a:outerShdw>
                </a:effectLst>
                <a:latin typeface="+mj-lt"/>
                <a:ea typeface="+mj-ea"/>
                <a:cs typeface="+mj-cs"/>
              </a:rPr>
            </a:br>
            <a:br>
              <a:rPr lang="en-US" sz="2200" b="1" kern="1200" dirty="0">
                <a:solidFill>
                  <a:schemeClr val="tx1"/>
                </a:solidFill>
                <a:effectLst>
                  <a:outerShdw blurRad="38100" dist="38100" dir="2700000" algn="tl">
                    <a:srgbClr val="000000">
                      <a:alpha val="43137"/>
                    </a:srgbClr>
                  </a:outerShdw>
                </a:effectLst>
                <a:latin typeface="+mj-lt"/>
                <a:ea typeface="+mj-ea"/>
                <a:cs typeface="+mj-cs"/>
              </a:rPr>
            </a:br>
            <a:br>
              <a:rPr lang="en-US" sz="1000" b="1" kern="1200" dirty="0">
                <a:solidFill>
                  <a:schemeClr val="tx1"/>
                </a:solidFill>
                <a:effectLst>
                  <a:outerShdw blurRad="38100" dist="38100" dir="2700000" algn="tl">
                    <a:srgbClr val="000000">
                      <a:alpha val="43137"/>
                    </a:srgbClr>
                  </a:outerShdw>
                </a:effectLst>
                <a:latin typeface="+mj-lt"/>
                <a:ea typeface="+mj-ea"/>
                <a:cs typeface="+mj-cs"/>
              </a:rPr>
            </a:br>
            <a:endParaRPr lang="en-US" sz="1000" kern="1200" dirty="0">
              <a:solidFill>
                <a:schemeClr val="tx1"/>
              </a:solidFill>
              <a:effectLst>
                <a:outerShdw blurRad="38100" dist="38100" dir="2700000" algn="tl">
                  <a:srgbClr val="000000">
                    <a:alpha val="43137"/>
                  </a:srgbClr>
                </a:outerShdw>
              </a:effectLst>
              <a:latin typeface="+mj-lt"/>
              <a:ea typeface="+mj-ea"/>
              <a:cs typeface="+mj-cs"/>
            </a:endParaRPr>
          </a:p>
        </p:txBody>
      </p:sp>
      <p:sp>
        <p:nvSpPr>
          <p:cNvPr id="2077" name="Rectangle 2076">
            <a:extLst>
              <a:ext uri="{FF2B5EF4-FFF2-40B4-BE49-F238E27FC236}">
                <a16:creationId xmlns:a16="http://schemas.microsoft.com/office/drawing/2014/main" id="{3BB917E8-D696-4787-96D6-521A9C42F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a:extLst>
              <a:ext uri="{FF2B5EF4-FFF2-40B4-BE49-F238E27FC236}">
                <a16:creationId xmlns:a16="http://schemas.microsoft.com/office/drawing/2014/main" id="{0DFCEC9E-D517-0199-98EE-EBB34129F313}"/>
              </a:ext>
            </a:extLst>
          </p:cNvPr>
          <p:cNvPicPr>
            <a:picLocks noChangeAspect="1"/>
          </p:cNvPicPr>
          <p:nvPr/>
        </p:nvPicPr>
        <p:blipFill rotWithShape="1">
          <a:blip r:embed="rId4"/>
          <a:srcRect l="1059" r="15560" b="2"/>
          <a:stretch/>
        </p:blipFill>
        <p:spPr>
          <a:xfrm>
            <a:off x="7845207" y="10"/>
            <a:ext cx="4346795" cy="3401558"/>
          </a:xfrm>
          <a:custGeom>
            <a:avLst/>
            <a:gdLst/>
            <a:ahLst/>
            <a:cxnLst/>
            <a:rect l="l" t="t" r="r" b="b"/>
            <a:pathLst>
              <a:path w="4346795" h="3401568">
                <a:moveTo>
                  <a:pt x="0" y="0"/>
                </a:moveTo>
                <a:lnTo>
                  <a:pt x="4346795" y="0"/>
                </a:lnTo>
                <a:lnTo>
                  <a:pt x="4346795" y="3401568"/>
                </a:lnTo>
                <a:lnTo>
                  <a:pt x="762748" y="3401568"/>
                </a:lnTo>
                <a:lnTo>
                  <a:pt x="751436" y="2963954"/>
                </a:lnTo>
                <a:cubicBezTo>
                  <a:pt x="698408" y="1942163"/>
                  <a:pt x="463174" y="995044"/>
                  <a:pt x="93264" y="192283"/>
                </a:cubicBezTo>
                <a:close/>
              </a:path>
            </a:pathLst>
          </a:custGeom>
        </p:spPr>
      </p:pic>
      <p:sp>
        <p:nvSpPr>
          <p:cNvPr id="2079" name="Rectangle 2078">
            <a:extLst>
              <a:ext uri="{FF2B5EF4-FFF2-40B4-BE49-F238E27FC236}">
                <a16:creationId xmlns:a16="http://schemas.microsoft.com/office/drawing/2014/main" id="{39F4C545-E278-42ED-9B78-2EBA464444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4544568"/>
            <a:ext cx="341496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495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02D44074-0B69-4F0C-A7B3-5645CE40D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rgbClr val="4057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C2C35846-2E2D-A90B-9862-72172C25EAC6}"/>
              </a:ext>
            </a:extLst>
          </p:cNvPr>
          <p:cNvPicPr>
            <a:picLocks noChangeAspect="1"/>
          </p:cNvPicPr>
          <p:nvPr/>
        </p:nvPicPr>
        <p:blipFill>
          <a:blip r:embed="rId2"/>
          <a:stretch>
            <a:fillRect/>
          </a:stretch>
        </p:blipFill>
        <p:spPr>
          <a:xfrm>
            <a:off x="1066800" y="639763"/>
            <a:ext cx="5719763" cy="3714750"/>
          </a:xfrm>
          <a:prstGeom prst="rect">
            <a:avLst/>
          </a:prstGeom>
        </p:spPr>
      </p:pic>
      <p:pic>
        <p:nvPicPr>
          <p:cNvPr id="5122" name="Picture 2" descr="Sponsored image">
            <a:extLst>
              <a:ext uri="{FF2B5EF4-FFF2-40B4-BE49-F238E27FC236}">
                <a16:creationId xmlns:a16="http://schemas.microsoft.com/office/drawing/2014/main" id="{25D78F7C-FBB0-C76C-EF2A-78E1688C0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424363"/>
            <a:ext cx="2414588" cy="1790700"/>
          </a:xfrm>
          <a:prstGeom prst="rect">
            <a:avLst/>
          </a:prstGeom>
          <a:extLst>
            <a:ext uri="{909E8E84-426E-40DD-AFC4-6F175D3DCCD1}">
              <a14:hiddenFill xmlns:a14="http://schemas.microsoft.com/office/drawing/2010/main">
                <a:solidFill>
                  <a:srgbClr val="FFFFFF"/>
                </a:solidFill>
              </a14:hiddenFill>
            </a:ext>
          </a:extLst>
        </p:spPr>
      </p:pic>
      <p:pic>
        <p:nvPicPr>
          <p:cNvPr id="3" name="Picture 2" descr="Marco verde fresco - ilustración de arte vectorial">
            <a:extLst>
              <a:ext uri="{FF2B5EF4-FFF2-40B4-BE49-F238E27FC236}">
                <a16:creationId xmlns:a16="http://schemas.microsoft.com/office/drawing/2014/main" id="{116A19C4-B096-3910-970C-A8C310EFC5D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5000"/>
          <a:stretch/>
        </p:blipFill>
        <p:spPr bwMode="auto">
          <a:xfrm>
            <a:off x="3549650" y="4424363"/>
            <a:ext cx="3236913" cy="1790700"/>
          </a:xfrm>
          <a:prstGeom prst="rect">
            <a:avLst/>
          </a:prstGeom>
        </p:spPr>
      </p:pic>
      <p:sp>
        <p:nvSpPr>
          <p:cNvPr id="4" name="Título 3">
            <a:extLst>
              <a:ext uri="{FF2B5EF4-FFF2-40B4-BE49-F238E27FC236}">
                <a16:creationId xmlns:a16="http://schemas.microsoft.com/office/drawing/2014/main" id="{272D4E35-882E-4DFD-B9F0-5939BD994F27}"/>
              </a:ext>
            </a:extLst>
          </p:cNvPr>
          <p:cNvSpPr>
            <a:spLocks noGrp="1"/>
          </p:cNvSpPr>
          <p:nvPr>
            <p:ph type="title"/>
          </p:nvPr>
        </p:nvSpPr>
        <p:spPr>
          <a:xfrm>
            <a:off x="8153399" y="640081"/>
            <a:ext cx="3395133" cy="5574452"/>
          </a:xfrm>
        </p:spPr>
        <p:txBody>
          <a:bodyPr vert="horz" lIns="91440" tIns="45720" rIns="91440" bIns="45720" rtlCol="0">
            <a:normAutofit/>
          </a:bodyPr>
          <a:lstStyle/>
          <a:p>
            <a:r>
              <a:rPr lang="es-MX" sz="2800" kern="1200">
                <a:solidFill>
                  <a:srgbClr val="FFFFFF"/>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Percepción social:</a:t>
            </a:r>
            <a:br>
              <a:rPr lang="es-MX" sz="2800" kern="1200">
                <a:solidFill>
                  <a:srgbClr val="FFFFFF"/>
                </a:solidFill>
                <a:latin typeface="Cambria Math" panose="02040503050406030204" pitchFamily="18" charset="0"/>
                <a:ea typeface="Cambria Math" panose="02040503050406030204" pitchFamily="18" charset="0"/>
              </a:rPr>
            </a:br>
            <a:br>
              <a:rPr lang="es-MX" sz="2800" b="1" kern="1200">
                <a:solidFill>
                  <a:srgbClr val="FFFFFF"/>
                </a:solidFill>
                <a:latin typeface="Cambria Math" panose="02040503050406030204" pitchFamily="18" charset="0"/>
                <a:ea typeface="Cambria Math" panose="02040503050406030204" pitchFamily="18" charset="0"/>
              </a:rPr>
            </a:br>
            <a:r>
              <a:rPr lang="es-MX" sz="2800" b="1" kern="1200">
                <a:solidFill>
                  <a:srgbClr val="FFFFFF"/>
                </a:solidFill>
                <a:latin typeface="Cambria Math" panose="02040503050406030204" pitchFamily="18" charset="0"/>
                <a:ea typeface="Cambria Math" panose="02040503050406030204" pitchFamily="18" charset="0"/>
              </a:rPr>
              <a:t>Cada individuo trata a los demás según como los percibe y no como en realidad son, ya que con frecuencia sólo conocemos la imagen que nos formamos de ellos</a:t>
            </a:r>
            <a:br>
              <a:rPr lang="es-MX" sz="2800" b="1" kern="1200">
                <a:solidFill>
                  <a:srgbClr val="FFFFFF"/>
                </a:solidFill>
                <a:latin typeface="+mj-lt"/>
                <a:ea typeface="+mj-ea"/>
                <a:cs typeface="+mj-cs"/>
              </a:rPr>
            </a:br>
            <a:br>
              <a:rPr lang="es-MX" sz="2800" b="1" kern="1200">
                <a:solidFill>
                  <a:srgbClr val="FFFFFF"/>
                </a:solidFill>
                <a:latin typeface="+mj-lt"/>
                <a:ea typeface="+mj-ea"/>
                <a:cs typeface="+mj-cs"/>
              </a:rPr>
            </a:br>
            <a:br>
              <a:rPr lang="es-MX" sz="2800" b="1" kern="1200">
                <a:solidFill>
                  <a:srgbClr val="FFFFFF"/>
                </a:solidFill>
                <a:latin typeface="+mj-lt"/>
                <a:ea typeface="+mj-ea"/>
                <a:cs typeface="+mj-cs"/>
              </a:rPr>
            </a:br>
            <a:endParaRPr lang="es-MX" sz="2800" b="1" kern="1200">
              <a:solidFill>
                <a:srgbClr val="FFFFFF"/>
              </a:solidFill>
              <a:latin typeface="+mj-lt"/>
              <a:ea typeface="+mj-ea"/>
              <a:cs typeface="+mj-cs"/>
            </a:endParaRPr>
          </a:p>
        </p:txBody>
      </p:sp>
    </p:spTree>
    <p:extLst>
      <p:ext uri="{BB962C8B-B14F-4D97-AF65-F5344CB8AC3E}">
        <p14:creationId xmlns:p14="http://schemas.microsoft.com/office/powerpoint/2010/main" val="2757955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147926A1-FA0D-8752-0F8A-02B364C34052}"/>
              </a:ext>
            </a:extLst>
          </p:cNvPr>
          <p:cNvPicPr>
            <a:picLocks noChangeAspect="1"/>
          </p:cNvPicPr>
          <p:nvPr/>
        </p:nvPicPr>
        <p:blipFill rotWithShape="1">
          <a:blip r:embed="rId2"/>
          <a:srcRect l="13383" r="27886" b="4"/>
          <a:stretch/>
        </p:blipFill>
        <p:spPr>
          <a:xfrm>
            <a:off x="-4642" y="10"/>
            <a:ext cx="3006061" cy="3339639"/>
          </a:xfrm>
          <a:prstGeom prst="rect">
            <a:avLst/>
          </a:prstGeom>
        </p:spPr>
      </p:pic>
      <p:pic>
        <p:nvPicPr>
          <p:cNvPr id="6148" name="Picture 4" descr="collage analógico con retrato femenino y su reflejo espejo - distorciones fotografías e imágenes de stock">
            <a:extLst>
              <a:ext uri="{FF2B5EF4-FFF2-40B4-BE49-F238E27FC236}">
                <a16:creationId xmlns:a16="http://schemas.microsoft.com/office/drawing/2014/main" id="{CA6E6BB6-470C-BF48-EB38-9967B73D5C9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828" r="-1" b="-1"/>
          <a:stretch/>
        </p:blipFill>
        <p:spPr bwMode="auto">
          <a:xfrm>
            <a:off x="3198068" y="10"/>
            <a:ext cx="2991088" cy="33396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Marco verde fresco - ilustración de arte vectorial">
            <a:extLst>
              <a:ext uri="{FF2B5EF4-FFF2-40B4-BE49-F238E27FC236}">
                <a16:creationId xmlns:a16="http://schemas.microsoft.com/office/drawing/2014/main" id="{1DFE17F1-28F5-7B03-3768-454518AE2FD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28054"/>
          <a:stretch/>
        </p:blipFill>
        <p:spPr bwMode="auto">
          <a:xfrm>
            <a:off x="-2" y="3518351"/>
            <a:ext cx="6189158" cy="3339649"/>
          </a:xfrm>
          <a:prstGeom prst="rect">
            <a:avLst/>
          </a:prstGeom>
          <a:solidFill>
            <a:schemeClr val="tx1"/>
          </a:solidFill>
        </p:spPr>
      </p:pic>
      <p:sp>
        <p:nvSpPr>
          <p:cNvPr id="8" name="CuadroTexto 7">
            <a:extLst>
              <a:ext uri="{FF2B5EF4-FFF2-40B4-BE49-F238E27FC236}">
                <a16:creationId xmlns:a16="http://schemas.microsoft.com/office/drawing/2014/main" id="{1A9E419A-C11F-5AAF-587E-585F4A1FE9FC}"/>
              </a:ext>
            </a:extLst>
          </p:cNvPr>
          <p:cNvSpPr txBox="1"/>
          <p:nvPr/>
        </p:nvSpPr>
        <p:spPr>
          <a:xfrm>
            <a:off x="6600265" y="2413645"/>
            <a:ext cx="4753534" cy="369473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t>Distorsiones de la percepción social:</a:t>
            </a:r>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r>
              <a:rPr lang="en-US" sz="2000" b="1"/>
              <a:t>Error de primacía</a:t>
            </a:r>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r>
              <a:rPr lang="en-US" sz="2000">
                <a:effectLst>
                  <a:outerShdw blurRad="38100" dist="38100" dir="2700000" algn="tl">
                    <a:srgbClr val="000000">
                      <a:alpha val="43137"/>
                    </a:srgbClr>
                  </a:outerShdw>
                </a:effectLst>
              </a:rPr>
              <a:t>La valoración del primer contacto condiciona los acontecimientos posteriores</a:t>
            </a:r>
            <a:r>
              <a:rPr lang="en-US" sz="2000"/>
              <a:t>.</a:t>
            </a:r>
          </a:p>
          <a:p>
            <a:pPr indent="-228600">
              <a:lnSpc>
                <a:spcPct val="90000"/>
              </a:lnSpc>
              <a:spcAft>
                <a:spcPts val="600"/>
              </a:spcAft>
              <a:buFont typeface="Arial" panose="020B0604020202020204" pitchFamily="34" charset="0"/>
              <a:buChar char="•"/>
            </a:pPr>
            <a:r>
              <a:rPr lang="en-US" sz="2000"/>
              <a:t>Por ejemplo, conocemos a alguien cuando esta enfadado, es probable que nos pongamos en su contra.</a:t>
            </a:r>
          </a:p>
          <a:p>
            <a:pPr indent="-228600">
              <a:lnSpc>
                <a:spcPct val="90000"/>
              </a:lnSpc>
              <a:spcAft>
                <a:spcPts val="600"/>
              </a:spcAft>
              <a:buFont typeface="Arial" panose="020B0604020202020204" pitchFamily="34" charset="0"/>
              <a:buChar char="•"/>
            </a:pPr>
            <a:endParaRPr lang="en-US" sz="2000"/>
          </a:p>
        </p:txBody>
      </p:sp>
    </p:spTree>
    <p:extLst>
      <p:ext uri="{BB962C8B-B14F-4D97-AF65-F5344CB8AC3E}">
        <p14:creationId xmlns:p14="http://schemas.microsoft.com/office/powerpoint/2010/main" val="3751587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1" name="Rectangle 7180">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Escultura de la cara de un hombre&#10;&#10;Descripción generada automáticamente con confianza baja">
            <a:extLst>
              <a:ext uri="{FF2B5EF4-FFF2-40B4-BE49-F238E27FC236}">
                <a16:creationId xmlns:a16="http://schemas.microsoft.com/office/drawing/2014/main" id="{908EBEFF-0433-FA9E-7C9B-99741EA19869}"/>
              </a:ext>
            </a:extLst>
          </p:cNvPr>
          <p:cNvPicPr>
            <a:picLocks noChangeAspect="1"/>
          </p:cNvPicPr>
          <p:nvPr/>
        </p:nvPicPr>
        <p:blipFill rotWithShape="1">
          <a:blip r:embed="rId2"/>
          <a:srcRect l="13383" r="27886" b="4"/>
          <a:stretch/>
        </p:blipFill>
        <p:spPr>
          <a:xfrm>
            <a:off x="-4642" y="10"/>
            <a:ext cx="3006061" cy="3339639"/>
          </a:xfrm>
          <a:prstGeom prst="rect">
            <a:avLst/>
          </a:prstGeom>
        </p:spPr>
      </p:pic>
      <p:pic>
        <p:nvPicPr>
          <p:cNvPr id="7176" name="Picture 8" descr="ilustraciones, imágenes clip art, dibujos animados e iconos de stock de conjunto de seis retratos. ilustración vectorial simple y minimalista de la cara de una mujer hermosa. dibujo de líneas. - personas guapas">
            <a:extLst>
              <a:ext uri="{FF2B5EF4-FFF2-40B4-BE49-F238E27FC236}">
                <a16:creationId xmlns:a16="http://schemas.microsoft.com/office/drawing/2014/main" id="{DA6BE097-E15F-E0B4-CAB2-4BE7152350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23" r="10004" b="-1"/>
          <a:stretch/>
        </p:blipFill>
        <p:spPr bwMode="auto">
          <a:xfrm>
            <a:off x="3198068" y="10"/>
            <a:ext cx="2991088" cy="333963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rco verde fresco - ilustración de arte vectorial">
            <a:extLst>
              <a:ext uri="{FF2B5EF4-FFF2-40B4-BE49-F238E27FC236}">
                <a16:creationId xmlns:a16="http://schemas.microsoft.com/office/drawing/2014/main" id="{ABECE3CA-B23A-C01F-AF91-0C4F3922560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28054"/>
          <a:stretch/>
        </p:blipFill>
        <p:spPr bwMode="auto">
          <a:xfrm>
            <a:off x="-2" y="3518351"/>
            <a:ext cx="6189158" cy="3339649"/>
          </a:xfrm>
          <a:prstGeom prst="rect">
            <a:avLst/>
          </a:prstGeom>
          <a:solidFill>
            <a:schemeClr val="tx1"/>
          </a:solidFill>
        </p:spPr>
      </p:pic>
      <p:sp>
        <p:nvSpPr>
          <p:cNvPr id="4" name="CuadroTexto 3">
            <a:extLst>
              <a:ext uri="{FF2B5EF4-FFF2-40B4-BE49-F238E27FC236}">
                <a16:creationId xmlns:a16="http://schemas.microsoft.com/office/drawing/2014/main" id="{3CEA37D0-7719-FDDB-A722-4210D8F650D8}"/>
              </a:ext>
            </a:extLst>
          </p:cNvPr>
          <p:cNvSpPr txBox="1"/>
          <p:nvPr/>
        </p:nvSpPr>
        <p:spPr>
          <a:xfrm>
            <a:off x="6600265" y="2413645"/>
            <a:ext cx="4753534" cy="3694734"/>
          </a:xfrm>
          <a:prstGeom prst="rect">
            <a:avLst/>
          </a:prstGeom>
          <a:solidFill>
            <a:schemeClr val="accent6">
              <a:lumMod val="20000"/>
              <a:lumOff val="80000"/>
            </a:schemeClr>
          </a:solidFill>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dirty="0" err="1"/>
              <a:t>Distorsiones</a:t>
            </a:r>
            <a:r>
              <a:rPr lang="en-US" sz="2000" b="1" dirty="0"/>
              <a:t> de la </a:t>
            </a:r>
            <a:r>
              <a:rPr lang="en-US" sz="2000" b="1" dirty="0" err="1"/>
              <a:t>percepción</a:t>
            </a:r>
            <a:r>
              <a:rPr lang="en-US" sz="2000" b="1" dirty="0"/>
              <a:t> social:</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b="1" dirty="0" err="1"/>
              <a:t>Efecto</a:t>
            </a:r>
            <a:r>
              <a:rPr lang="en-US" sz="2000" b="1" dirty="0"/>
              <a:t> de halo</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dirty="0">
                <a:effectLst>
                  <a:outerShdw blurRad="38100" dist="38100" dir="2700000" algn="tl">
                    <a:srgbClr val="000000">
                      <a:alpha val="43137"/>
                    </a:srgbClr>
                  </a:outerShdw>
                </a:effectLst>
              </a:rPr>
              <a:t>Si </a:t>
            </a:r>
            <a:r>
              <a:rPr lang="en-US" sz="2000" dirty="0" err="1">
                <a:effectLst>
                  <a:outerShdw blurRad="38100" dist="38100" dir="2700000" algn="tl">
                    <a:srgbClr val="000000">
                      <a:alpha val="43137"/>
                    </a:srgbClr>
                  </a:outerShdw>
                </a:effectLst>
              </a:rPr>
              <a:t>conocemos</a:t>
            </a:r>
            <a:r>
              <a:rPr lang="en-US" sz="2000" dirty="0">
                <a:effectLst>
                  <a:outerShdw blurRad="38100" dist="38100" dir="2700000" algn="tl">
                    <a:srgbClr val="000000">
                      <a:alpha val="43137"/>
                    </a:srgbClr>
                  </a:outerShdw>
                </a:effectLst>
              </a:rPr>
              <a:t> </a:t>
            </a:r>
            <a:r>
              <a:rPr lang="en-US" sz="2000" dirty="0" err="1">
                <a:effectLst>
                  <a:outerShdw blurRad="38100" dist="38100" dir="2700000" algn="tl">
                    <a:srgbClr val="000000">
                      <a:alpha val="43137"/>
                    </a:srgbClr>
                  </a:outerShdw>
                </a:effectLst>
              </a:rPr>
              <a:t>una</a:t>
            </a:r>
            <a:r>
              <a:rPr lang="en-US" sz="2000" dirty="0">
                <a:effectLst>
                  <a:outerShdw blurRad="38100" dist="38100" dir="2700000" algn="tl">
                    <a:srgbClr val="000000">
                      <a:alpha val="43137"/>
                    </a:srgbClr>
                  </a:outerShdw>
                </a:effectLst>
              </a:rPr>
              <a:t> </a:t>
            </a:r>
            <a:r>
              <a:rPr lang="en-US" sz="2000" dirty="0" err="1">
                <a:effectLst>
                  <a:outerShdw blurRad="38100" dist="38100" dir="2700000" algn="tl">
                    <a:srgbClr val="000000">
                      <a:alpha val="43137"/>
                    </a:srgbClr>
                  </a:outerShdw>
                </a:effectLst>
              </a:rPr>
              <a:t>característica</a:t>
            </a:r>
            <a:r>
              <a:rPr lang="en-US" sz="2000" dirty="0">
                <a:effectLst>
                  <a:outerShdw blurRad="38100" dist="38100" dir="2700000" algn="tl">
                    <a:srgbClr val="000000">
                      <a:alpha val="43137"/>
                    </a:srgbClr>
                  </a:outerShdw>
                </a:effectLst>
              </a:rPr>
              <a:t> de </a:t>
            </a:r>
            <a:r>
              <a:rPr lang="en-US" sz="2000" dirty="0" err="1">
                <a:effectLst>
                  <a:outerShdw blurRad="38100" dist="38100" dir="2700000" algn="tl">
                    <a:srgbClr val="000000">
                      <a:alpha val="43137"/>
                    </a:srgbClr>
                  </a:outerShdw>
                </a:effectLst>
              </a:rPr>
              <a:t>una</a:t>
            </a:r>
            <a:r>
              <a:rPr lang="en-US" sz="2000" dirty="0">
                <a:effectLst>
                  <a:outerShdw blurRad="38100" dist="38100" dir="2700000" algn="tl">
                    <a:srgbClr val="000000">
                      <a:alpha val="43137"/>
                    </a:srgbClr>
                  </a:outerShdw>
                </a:effectLst>
              </a:rPr>
              <a:t> persona </a:t>
            </a:r>
            <a:r>
              <a:rPr lang="en-US" sz="2000" dirty="0" err="1">
                <a:effectLst>
                  <a:outerShdw blurRad="38100" dist="38100" dir="2700000" algn="tl">
                    <a:srgbClr val="000000">
                      <a:alpha val="43137"/>
                    </a:srgbClr>
                  </a:outerShdw>
                </a:effectLst>
              </a:rPr>
              <a:t>presuponemos</a:t>
            </a:r>
            <a:r>
              <a:rPr lang="en-US" sz="2000" dirty="0">
                <a:effectLst>
                  <a:outerShdw blurRad="38100" dist="38100" dir="2700000" algn="tl">
                    <a:srgbClr val="000000">
                      <a:alpha val="43137"/>
                    </a:srgbClr>
                  </a:outerShdw>
                </a:effectLst>
              </a:rPr>
              <a:t>  que </a:t>
            </a:r>
            <a:r>
              <a:rPr lang="en-US" sz="2000" dirty="0" err="1">
                <a:effectLst>
                  <a:outerShdw blurRad="38100" dist="38100" dir="2700000" algn="tl">
                    <a:srgbClr val="000000">
                      <a:alpha val="43137"/>
                    </a:srgbClr>
                  </a:outerShdw>
                </a:effectLst>
              </a:rPr>
              <a:t>también</a:t>
            </a:r>
            <a:r>
              <a:rPr lang="en-US" sz="2000" dirty="0">
                <a:effectLst>
                  <a:outerShdw blurRad="38100" dist="38100" dir="2700000" algn="tl">
                    <a:srgbClr val="000000">
                      <a:alpha val="43137"/>
                    </a:srgbClr>
                  </a:outerShdw>
                </a:effectLst>
              </a:rPr>
              <a:t> </a:t>
            </a:r>
            <a:r>
              <a:rPr lang="en-US" sz="2000" dirty="0" err="1">
                <a:effectLst>
                  <a:outerShdw blurRad="38100" dist="38100" dir="2700000" algn="tl">
                    <a:srgbClr val="000000">
                      <a:alpha val="43137"/>
                    </a:srgbClr>
                  </a:outerShdw>
                </a:effectLst>
              </a:rPr>
              <a:t>posee</a:t>
            </a:r>
            <a:r>
              <a:rPr lang="en-US" sz="2000" dirty="0">
                <a:effectLst>
                  <a:outerShdw blurRad="38100" dist="38100" dir="2700000" algn="tl">
                    <a:srgbClr val="000000">
                      <a:alpha val="43137"/>
                    </a:srgbClr>
                  </a:outerShdw>
                </a:effectLst>
              </a:rPr>
              <a:t> </a:t>
            </a:r>
            <a:r>
              <a:rPr lang="en-US" sz="2000" dirty="0" err="1">
                <a:effectLst>
                  <a:outerShdw blurRad="38100" dist="38100" dir="2700000" algn="tl">
                    <a:srgbClr val="000000">
                      <a:alpha val="43137"/>
                    </a:srgbClr>
                  </a:outerShdw>
                </a:effectLst>
              </a:rPr>
              <a:t>cualidades</a:t>
            </a:r>
            <a:r>
              <a:rPr lang="en-US" sz="2000" dirty="0">
                <a:effectLst>
                  <a:outerShdw blurRad="38100" dist="38100" dir="2700000" algn="tl">
                    <a:srgbClr val="000000">
                      <a:alpha val="43137"/>
                    </a:srgbClr>
                  </a:outerShdw>
                </a:effectLst>
              </a:rPr>
              <a:t>. </a:t>
            </a:r>
          </a:p>
          <a:p>
            <a:pPr indent="-228600">
              <a:lnSpc>
                <a:spcPct val="90000"/>
              </a:lnSpc>
              <a:spcAft>
                <a:spcPts val="600"/>
              </a:spcAft>
              <a:buFont typeface="Arial" panose="020B0604020202020204" pitchFamily="34" charset="0"/>
              <a:buChar char="•"/>
            </a:pPr>
            <a:r>
              <a:rPr lang="en-US" sz="2000" dirty="0"/>
              <a:t>Por </a:t>
            </a:r>
            <a:r>
              <a:rPr lang="en-US" sz="2000" dirty="0" err="1"/>
              <a:t>ejemplo</a:t>
            </a:r>
            <a:r>
              <a:rPr lang="en-US" sz="2000" dirty="0"/>
              <a:t>, </a:t>
            </a:r>
            <a:r>
              <a:rPr lang="en-US" sz="2000" dirty="0" err="1"/>
              <a:t>si</a:t>
            </a:r>
            <a:r>
              <a:rPr lang="en-US" sz="2000" dirty="0"/>
              <a:t> </a:t>
            </a:r>
            <a:r>
              <a:rPr lang="en-US" sz="2000" dirty="0" err="1"/>
              <a:t>consideramos</a:t>
            </a:r>
            <a:r>
              <a:rPr lang="en-US" sz="2000" dirty="0"/>
              <a:t> que </a:t>
            </a:r>
            <a:r>
              <a:rPr lang="en-US" sz="2000" dirty="0" err="1"/>
              <a:t>una</a:t>
            </a:r>
            <a:r>
              <a:rPr lang="en-US" sz="2000" dirty="0"/>
              <a:t> persona es </a:t>
            </a:r>
            <a:r>
              <a:rPr lang="en-US" sz="2000" dirty="0" err="1"/>
              <a:t>guapa</a:t>
            </a:r>
            <a:r>
              <a:rPr lang="en-US" sz="2000" dirty="0"/>
              <a:t>, </a:t>
            </a:r>
            <a:r>
              <a:rPr lang="en-US" sz="2000" dirty="0" err="1"/>
              <a:t>consideramos</a:t>
            </a:r>
            <a:r>
              <a:rPr lang="en-US" sz="2000" dirty="0"/>
              <a:t> que </a:t>
            </a:r>
            <a:r>
              <a:rPr lang="en-US" sz="2000" dirty="0" err="1"/>
              <a:t>también</a:t>
            </a:r>
            <a:r>
              <a:rPr lang="en-US" sz="2000" dirty="0"/>
              <a:t> es </a:t>
            </a:r>
            <a:r>
              <a:rPr lang="en-US" sz="2000" dirty="0" err="1"/>
              <a:t>inteligente</a:t>
            </a:r>
            <a:r>
              <a:rPr lang="en-US" sz="2000" dirty="0"/>
              <a:t>, </a:t>
            </a:r>
            <a:r>
              <a:rPr lang="en-US" sz="2000" dirty="0" err="1"/>
              <a:t>agradable</a:t>
            </a:r>
            <a:r>
              <a:rPr lang="en-US" sz="2000" dirty="0"/>
              <a:t>, etc.</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2461723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0" y="0"/>
            <a:ext cx="12191999" cy="6858011"/>
          </a:xfrm>
          <a:prstGeom prst="rect">
            <a:avLst/>
          </a:prstGeom>
          <a:solidFill>
            <a:schemeClr val="tx1"/>
          </a:solidFill>
        </p:spPr>
      </p:pic>
      <p:pic>
        <p:nvPicPr>
          <p:cNvPr id="6" name="Picture 2" descr="Marco verde fresco - ilustración de arte vectorial">
            <a:extLst>
              <a:ext uri="{FF2B5EF4-FFF2-40B4-BE49-F238E27FC236}">
                <a16:creationId xmlns:a16="http://schemas.microsoft.com/office/drawing/2014/main" id="{BD19E1F7-4E90-6ABA-F887-22CFB73471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8" name="CuadroTexto 7">
            <a:extLst>
              <a:ext uri="{FF2B5EF4-FFF2-40B4-BE49-F238E27FC236}">
                <a16:creationId xmlns:a16="http://schemas.microsoft.com/office/drawing/2014/main" id="{EA6E3068-ECD0-240E-9924-01365505698C}"/>
              </a:ext>
            </a:extLst>
          </p:cNvPr>
          <p:cNvSpPr txBox="1"/>
          <p:nvPr/>
        </p:nvSpPr>
        <p:spPr>
          <a:xfrm>
            <a:off x="1958109" y="1792760"/>
            <a:ext cx="8275782" cy="2400657"/>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Personalidad implícita</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Consiste en realizar juicios con informaciones limitadas.</a:t>
            </a:r>
          </a:p>
          <a:p>
            <a:endParaRPr lang="es-MX" dirty="0">
              <a:solidFill>
                <a:schemeClr val="accent6">
                  <a:lumMod val="75000"/>
                </a:schemeClr>
              </a:solidFill>
              <a:effectLst>
                <a:outerShdw blurRad="38100" dist="38100" dir="2700000" algn="tl">
                  <a:srgbClr val="000000">
                    <a:alpha val="43137"/>
                  </a:srgbClr>
                </a:outerShdw>
              </a:effectLst>
            </a:endParaRPr>
          </a:p>
          <a:p>
            <a:r>
              <a:rPr lang="es-MX" dirty="0">
                <a:solidFill>
                  <a:schemeClr val="accent6">
                    <a:lumMod val="75000"/>
                  </a:schemeClr>
                </a:solidFill>
              </a:rPr>
              <a:t>Por ejemplo, cuando afirmamos que todos los vendedores son extrovertidos o que todos los artistas son egocéntricos.</a:t>
            </a:r>
          </a:p>
        </p:txBody>
      </p:sp>
      <p:pic>
        <p:nvPicPr>
          <p:cNvPr id="10" name="Imagen 9">
            <a:extLst>
              <a:ext uri="{FF2B5EF4-FFF2-40B4-BE49-F238E27FC236}">
                <a16:creationId xmlns:a16="http://schemas.microsoft.com/office/drawing/2014/main" id="{A2AB89D5-9BA3-8346-C98E-1DC0EB93C15F}"/>
              </a:ext>
            </a:extLst>
          </p:cNvPr>
          <p:cNvPicPr>
            <a:picLocks noChangeAspect="1"/>
          </p:cNvPicPr>
          <p:nvPr/>
        </p:nvPicPr>
        <p:blipFill>
          <a:blip r:embed="rId3"/>
          <a:stretch>
            <a:fillRect/>
          </a:stretch>
        </p:blipFill>
        <p:spPr>
          <a:xfrm>
            <a:off x="6985261" y="4098754"/>
            <a:ext cx="1188563" cy="2546061"/>
          </a:xfrm>
          <a:prstGeom prst="rect">
            <a:avLst/>
          </a:prstGeom>
        </p:spPr>
      </p:pic>
      <p:pic>
        <p:nvPicPr>
          <p:cNvPr id="7" name="Imagen 6">
            <a:extLst>
              <a:ext uri="{FF2B5EF4-FFF2-40B4-BE49-F238E27FC236}">
                <a16:creationId xmlns:a16="http://schemas.microsoft.com/office/drawing/2014/main" id="{753800F9-26AC-3562-278E-83A9D0C48638}"/>
              </a:ext>
            </a:extLst>
          </p:cNvPr>
          <p:cNvPicPr>
            <a:picLocks noChangeAspect="1"/>
          </p:cNvPicPr>
          <p:nvPr/>
        </p:nvPicPr>
        <p:blipFill>
          <a:blip r:embed="rId4"/>
          <a:stretch>
            <a:fillRect/>
          </a:stretch>
        </p:blipFill>
        <p:spPr>
          <a:xfrm>
            <a:off x="3677920" y="4694651"/>
            <a:ext cx="2123440" cy="1613547"/>
          </a:xfrm>
          <a:prstGeom prst="rect">
            <a:avLst/>
          </a:prstGeom>
        </p:spPr>
      </p:pic>
    </p:spTree>
    <p:extLst>
      <p:ext uri="{BB962C8B-B14F-4D97-AF65-F5344CB8AC3E}">
        <p14:creationId xmlns:p14="http://schemas.microsoft.com/office/powerpoint/2010/main" val="58119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Marco verde fresco - ilustración de arte vectorial">
            <a:extLst>
              <a:ext uri="{FF2B5EF4-FFF2-40B4-BE49-F238E27FC236}">
                <a16:creationId xmlns:a16="http://schemas.microsoft.com/office/drawing/2014/main" id="{90B1A659-9E1B-FB50-728D-6266CCDFC9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8463"/>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8" name="CuadroTexto 7">
            <a:extLst>
              <a:ext uri="{FF2B5EF4-FFF2-40B4-BE49-F238E27FC236}">
                <a16:creationId xmlns:a16="http://schemas.microsoft.com/office/drawing/2014/main" id="{282F09B4-19EF-E3FF-DB7B-05D7420A72CA}"/>
              </a:ext>
            </a:extLst>
          </p:cNvPr>
          <p:cNvSpPr txBox="1"/>
          <p:nvPr/>
        </p:nvSpPr>
        <p:spPr>
          <a:xfrm>
            <a:off x="1958109" y="1792760"/>
            <a:ext cx="8275782" cy="2677656"/>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Correlación ilusoria</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Consiste en percibir una relación donde no existe ninguna o una relación más fuerte de la que existe en realidad.</a:t>
            </a:r>
          </a:p>
          <a:p>
            <a:endParaRPr lang="es-MX" dirty="0">
              <a:solidFill>
                <a:schemeClr val="accent6">
                  <a:lumMod val="75000"/>
                </a:schemeClr>
              </a:solidFill>
              <a:effectLst>
                <a:outerShdw blurRad="38100" dist="38100" dir="2700000" algn="tl">
                  <a:srgbClr val="000000">
                    <a:alpha val="43137"/>
                  </a:srgbClr>
                </a:outerShdw>
              </a:effectLst>
            </a:endParaRPr>
          </a:p>
          <a:p>
            <a:r>
              <a:rPr lang="es-MX" dirty="0">
                <a:solidFill>
                  <a:schemeClr val="accent6">
                    <a:lumMod val="75000"/>
                  </a:schemeClr>
                </a:solidFill>
              </a:rPr>
              <a:t>Por ejemplo, creer que el estado de ánimo de las mujeres se correlaciona con el ciclo menstrual.</a:t>
            </a:r>
          </a:p>
        </p:txBody>
      </p:sp>
      <p:pic>
        <p:nvPicPr>
          <p:cNvPr id="1028" name="Picture 4" descr="Gráficos vectoriales gratis de Gato">
            <a:extLst>
              <a:ext uri="{FF2B5EF4-FFF2-40B4-BE49-F238E27FC236}">
                <a16:creationId xmlns:a16="http://schemas.microsoft.com/office/drawing/2014/main" id="{A89B8CCB-6977-C966-04E9-900E348B6D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9569" y="4503204"/>
            <a:ext cx="3616337" cy="2233842"/>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2AA637C8-569B-64E1-4257-4C8E5C56A944}"/>
              </a:ext>
            </a:extLst>
          </p:cNvPr>
          <p:cNvPicPr>
            <a:picLocks noChangeAspect="1"/>
          </p:cNvPicPr>
          <p:nvPr/>
        </p:nvPicPr>
        <p:blipFill>
          <a:blip r:embed="rId4"/>
          <a:stretch>
            <a:fillRect/>
          </a:stretch>
        </p:blipFill>
        <p:spPr>
          <a:xfrm>
            <a:off x="2065630" y="4503204"/>
            <a:ext cx="2978906" cy="2233842"/>
          </a:xfrm>
          <a:prstGeom prst="rect">
            <a:avLst/>
          </a:prstGeom>
        </p:spPr>
      </p:pic>
    </p:spTree>
    <p:extLst>
      <p:ext uri="{BB962C8B-B14F-4D97-AF65-F5344CB8AC3E}">
        <p14:creationId xmlns:p14="http://schemas.microsoft.com/office/powerpoint/2010/main" val="24917523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1343</TotalTime>
  <Words>1750</Words>
  <Application>Microsoft Office PowerPoint</Application>
  <PresentationFormat>Panorámica</PresentationFormat>
  <Paragraphs>236</Paragraphs>
  <Slides>34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Meiryo</vt:lpstr>
      <vt:lpstr>Arial</vt:lpstr>
      <vt:lpstr>Calibri</vt:lpstr>
      <vt:lpstr>Calibri Light</vt:lpstr>
      <vt:lpstr>Cambria Math</vt:lpstr>
      <vt:lpstr>Comic Sans MS</vt:lpstr>
      <vt:lpstr>Wingdings</vt:lpstr>
      <vt:lpstr>Tema de Office</vt:lpstr>
      <vt:lpstr>  UNIVERSIDAD AUTÓNOMA DEL ESTADO DE MÉXICO PLANTEL NEZAHUALCÓYOTL DE LA ESCUELA PREPARATORIA  Asignatura: Psicología  Tema: Módulo IV Bases sociales del comportamiento humano   Semestre: Sexto FEBRERO -JULIO 2023   Dra. Laura Espinoza Avila </vt:lpstr>
      <vt:lpstr>               PROPÓSITO:   Distingue  las bases sociales del comportamiento  y como influyen  en su comportamiento como un ser biopsicosocial.          </vt:lpstr>
      <vt:lpstr>                         Psicología Social: roles, posición y estructura de grupo, normas y anomia   La psicología social es una de las ramas de la psicología que se encarga de analizar los procesos que influyen en el modo en que funciona una sociedad, también investiga la influencia de las relaciones sociales en el desarrollo humano; ésta nos dice que son los procesos sociales los que moldean la personalidad de cada individuo.                               </vt:lpstr>
      <vt:lpstr>                 Ignacio Alonso menciona que la psicología social investiga cómo las personas conocen y procesan la información de su medio social. El estudio de la percepción, la atribución de la casualidad y la cognición social demuestran la flexibilidad de la conducta humana y la importancia del aprendizaje cultural.   </vt:lpstr>
      <vt:lpstr>Percepción social:  Cada individuo trata a los demás según como los percibe y no como en realidad son, ya que con frecuencia sólo conocemos la imagen que nos formamos de ellos   </vt:lpstr>
      <vt:lpstr>Presentación de PowerPoint</vt:lpstr>
      <vt:lpstr>Presentación de PowerPoint</vt:lpstr>
      <vt:lpstr>Presentación de PowerPoint</vt:lpstr>
      <vt:lpstr>Presentación de PowerPoint</vt:lpstr>
      <vt:lpstr>GRUPO  Etimológicamente proviene del italiano groppo o gruppo  El significado inicialmente era “nudo” o “circulo”  El significad o actualmente es REUNIÓN  o  CONJUNTO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CONCEPTOS</vt:lpstr>
      <vt:lpstr>Presentación de PowerPoint</vt:lpstr>
      <vt:lpstr>Presentación de PowerPoint</vt:lpstr>
      <vt:lpstr>   Referencias:  Alonso J.I., Alonso, A. y Balmori A. (2002). Psicología. España Mc Graw Hill  Diccionario de la Real Academia Española (2020).     </vt:lpstr>
      <vt:lpstr>                Imágenes: 1.- https://www.istockphoto.com/es/vector/marco-verde-fresco-gm1212739750-352158755 2.-https://pixabay.com/es/illustrations/tik-tok-tiktok-gente-caras-monitor-1087838/ 3.-https://pixabay.com/es/illustrations/lupa-gente-cabeza-caras-psicolog%c3%ada-1607208/ 4.-https://pixabay.com/es/illustrations/lupa-gente-cabeza-caras-psicolog%c3%ada-1607208/ 5.-https://www.istockphoto.com/es/foto/collage-anal%C3%B3gico-con-retrato-femenino-y-su-reflejo-espejo-gm1304922773-395944473?phrase=distorsion%20mujer 6.-https://www.istockphoto.com/es/vector/conjunto-de-seis-retratos-ilustraci%C3%B3n-vectorial-simple-y-minimalista-de-la-cara-de-gm1346122604-423977729?phrase=personas%20guapas 7.-https://pixabay.com/es/vectors/chaplin-charlie-silueta-actor-3330639/ 8.-https://pixabay.com/es/vectors/gato-espejo-le%c3%b3n-reflexi%c3%b3n-5690627/ 9.-https://pixabay.com/es/vectors/comunidad-grupo-multitud-gente-1751058/ 10.-https://pixabay.com/es/vectors/gente-grupo-multitud-l%c3%adnea-silueta-312122/ 11.-https://www.istockphoto.com/es/vector/conjunto-de-conceptos-de-gente-de-negocios-idea-de-estrategia-y-logro-en-el-trabajo-gm1246026640-363138264 12.-https://pixabay.com/es/vectors/familia-marco-coraz%c3%b3n-frontera-2789673/ 13.-https://pixabay.com/es/vectors/justicia-juez-juicio-abogado-ley-2831349/ 14.-https://pixabay.com/es/illustrations/psicolog%c3%ada-mente-pensamientos-2422442/ 15.- https://pixabay.com/es/images/search/cara%20a%20cara/ 16.- https://pixabay.com/es/photos/luz-laser-concierto-m%c3%basica-461515/ 17.-https://pixabay.com/es/photos/modelo-tiempo-mujer-ficci%c3%b3n-2614564/ 18.-https://pixabay.com/es/photos/pintada-patr%c3%b3n-san-diego-1282291/ 19.-https://pixabay.com/es/photos/pareja-romance-bicicleta-prado-1718244/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 PLANTEL NEZAHUALCÓYOTL DE LA ESCUELA PREPARATORIA  Asignatura: Desarrollo Personal Tema: Estrategias para la autorregulación emocional</dc:title>
  <dc:creator>Laura Espinoza Avila</dc:creator>
  <cp:lastModifiedBy>Laura Espinoza Avila</cp:lastModifiedBy>
  <cp:revision>42</cp:revision>
  <dcterms:created xsi:type="dcterms:W3CDTF">2020-09-22T04:13:27Z</dcterms:created>
  <dcterms:modified xsi:type="dcterms:W3CDTF">2024-01-22T22:15:48Z</dcterms:modified>
</cp:coreProperties>
</file>