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8" r:id="rId3"/>
    <p:sldId id="259" r:id="rId4"/>
    <p:sldId id="260" r:id="rId5"/>
    <p:sldId id="261" r:id="rId6"/>
    <p:sldId id="292" r:id="rId7"/>
    <p:sldId id="262" r:id="rId8"/>
    <p:sldId id="289" r:id="rId9"/>
    <p:sldId id="263" r:id="rId10"/>
    <p:sldId id="290" r:id="rId11"/>
    <p:sldId id="264" r:id="rId12"/>
    <p:sldId id="265" r:id="rId13"/>
    <p:sldId id="266" r:id="rId14"/>
    <p:sldId id="293" r:id="rId15"/>
    <p:sldId id="294" r:id="rId16"/>
    <p:sldId id="267" r:id="rId17"/>
    <p:sldId id="268" r:id="rId18"/>
    <p:sldId id="269" r:id="rId19"/>
    <p:sldId id="295" r:id="rId20"/>
    <p:sldId id="270" r:id="rId21"/>
    <p:sldId id="297" r:id="rId22"/>
    <p:sldId id="296" r:id="rId23"/>
    <p:sldId id="271" r:id="rId24"/>
    <p:sldId id="272" r:id="rId25"/>
    <p:sldId id="298" r:id="rId26"/>
    <p:sldId id="299" r:id="rId27"/>
    <p:sldId id="300" r:id="rId28"/>
    <p:sldId id="301" r:id="rId29"/>
    <p:sldId id="302" r:id="rId30"/>
    <p:sldId id="303" r:id="rId31"/>
    <p:sldId id="287" r:id="rId32"/>
    <p:sldId id="288" r:id="rId3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6" autoAdjust="0"/>
    <p:restoredTop sz="94660"/>
  </p:normalViewPr>
  <p:slideViewPr>
    <p:cSldViewPr snapToGrid="0">
      <p:cViewPr varScale="1">
        <p:scale>
          <a:sx n="83" d="100"/>
          <a:sy n="83" d="100"/>
        </p:scale>
        <p:origin x="46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1D227D51-204B-ED48-AF9A-0BE9633FE04A}"/>
              </a:ext>
            </a:extLst>
          </p:cNvPr>
          <p:cNvSpPr/>
          <p:nvPr/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57A23F45-CDAE-8A40-8DE7-92A0BBC119B7}"/>
              </a:ext>
            </a:extLst>
          </p:cNvPr>
          <p:cNvSpPr/>
          <p:nvPr/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8546383-CCC4-544B-B0D8-DE78DE39BB78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5D1728-714F-2942-A0D1-82FF9419B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8035342" cy="2722164"/>
          </a:xfrm>
        </p:spPr>
        <p:txBody>
          <a:bodyPr anchor="b"/>
          <a:lstStyle>
            <a:lvl1pPr algn="l">
              <a:defRPr sz="8000" spc="-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072D4-1496-3347-BBF8-5879DF263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6" y="4466845"/>
            <a:ext cx="8035342" cy="88290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FC724-B499-364B-AEB5-B6517F6A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7105" y="5708747"/>
            <a:ext cx="3882843" cy="365125"/>
          </a:xfrm>
        </p:spPr>
        <p:txBody>
          <a:bodyPr/>
          <a:lstStyle>
            <a:lvl1pPr>
              <a:defRPr sz="1400"/>
            </a:lvl1pPr>
          </a:lstStyle>
          <a:p>
            <a:fld id="{73C3BD54-29B9-3D42-B178-776ED395AA85}" type="datetimeFigureOut">
              <a:rPr lang="en-US" smtClean="0"/>
              <a:pPr/>
              <a:t>1/22/2024</a:t>
            </a:fld>
            <a:endParaRPr lang="en-US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3889C-A4E9-B24E-818F-46A1124C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0F50F-250E-6D45-AEBC-2573FED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4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9F6C0E12-251D-EA44-BF81-4ABDFBB94321}"/>
              </a:ext>
            </a:extLst>
          </p:cNvPr>
          <p:cNvSpPr/>
          <p:nvPr/>
        </p:nvSpPr>
        <p:spPr>
          <a:xfrm>
            <a:off x="7087169" y="1096772"/>
            <a:ext cx="465222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C5FF4-095A-114E-87B6-73C7ADFF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E6EC9-9650-2042-8581-5B4082F94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A0800-B373-3B40-B187-30AFE44CD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A4C1C-C790-B449-8C06-78E8303F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3E620-F86B-F447-AB06-DDAB39192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0487CB5-43E0-974C-9DDC-252A8A37107F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E9CB83EF-4143-5A45-9B3A-9E70DD50253B}"/>
              </a:ext>
            </a:extLst>
          </p:cNvPr>
          <p:cNvSpPr/>
          <p:nvPr/>
        </p:nvSpPr>
        <p:spPr>
          <a:xfrm>
            <a:off x="11415183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3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9DF801-FF8E-6247-9065-D9304CD609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55667" y="1204722"/>
            <a:ext cx="1853360" cy="46766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E2615-7E4D-AB47-ACE6-236D716D7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73667" y="1204722"/>
            <a:ext cx="8274047" cy="4696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F0223-5AC9-374E-BD0C-344F67E2A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EDD42-54A1-E648-8829-140EC4C57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FDF8F-8DBC-8A47-8000-5BA35DF9F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CE2A98-5154-A544-BE2A-FDC0811C19A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C4EC832-8181-5643-8A62-117E43F0E498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24AF3281-BC22-374D-A461-8B3181F600AA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36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9F291BE0-7A7E-D04F-974F-9F4577FB2F46}"/>
              </a:ext>
            </a:extLst>
          </p:cNvPr>
          <p:cNvSpPr/>
          <p:nvPr/>
        </p:nvSpPr>
        <p:spPr>
          <a:xfrm>
            <a:off x="6163735" y="1096772"/>
            <a:ext cx="557106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BD33FF1F-6094-0B4A-A3E4-6B0D9283DB44}"/>
              </a:ext>
            </a:extLst>
          </p:cNvPr>
          <p:cNvSpPr/>
          <p:nvPr/>
        </p:nvSpPr>
        <p:spPr>
          <a:xfrm>
            <a:off x="1152948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78A6D9C-C7A5-414B-8CB7-E31470D7D28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D850E-6310-C04D-8CAC-B7FA9F33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B7FB3-5DFC-6547-9567-C0ABE874C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7D2DB-A7B1-204E-8416-E938952B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24BA1-E2D0-1E4B-9DB3-664FE273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E64B2-36E4-5A4E-A78A-A629829A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87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C97F6C6D-13AE-FD40-841C-4AB96460C390}"/>
              </a:ext>
            </a:extLst>
          </p:cNvPr>
          <p:cNvSpPr/>
          <p:nvPr/>
        </p:nvSpPr>
        <p:spPr>
          <a:xfrm>
            <a:off x="4291015" y="1096772"/>
            <a:ext cx="7436404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24E27617-2112-2342-9FF1-39F2A241CCCC}"/>
              </a:ext>
            </a:extLst>
          </p:cNvPr>
          <p:cNvSpPr/>
          <p:nvPr/>
        </p:nvSpPr>
        <p:spPr>
          <a:xfrm>
            <a:off x="408637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33CE582-7AFE-D048-B5BC-212A12A28F25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9EAEF4-E84F-CF40-B27B-01E1D2AF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1881951"/>
            <a:ext cx="7335836" cy="1987707"/>
          </a:xfrm>
        </p:spPr>
        <p:txBody>
          <a:bodyPr anchor="b"/>
          <a:lstStyle>
            <a:lvl1pPr>
              <a:defRPr sz="6000" spc="-1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7B7E1-CC48-2441-975D-F1A5412B8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49" y="3869661"/>
            <a:ext cx="7335836" cy="94846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26218-1FCF-7A4D-B138-D1B1DE91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84204-038C-FD4B-8E1C-0A9967BF2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59AB9-E1C6-C841-B423-FD2BB13C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1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057A-C120-5E4E-BB74-223EB6D00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EB7BE-6258-C84C-8242-9865D1361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111" y="2691637"/>
            <a:ext cx="4946643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D23CD-80DB-5740-AE68-76414CA31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76903" y="2691637"/>
            <a:ext cx="4946639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E0921-9102-1440-B315-77888872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7802F-1937-2F43-8FF4-846135D6F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09C72-E794-4F4F-8E09-D4883EED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FEFA3E2-0F30-664C-AAE4-DE6526B5C71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C3D7AFF-BC7E-BA41-9C64-B5F9619C0EA1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671D2311-E9B8-F041-A7B8-D5696903F22A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66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9CA91-F119-0244-888A-95539A84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10" y="1204721"/>
            <a:ext cx="8266175" cy="14447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A3EAC-4422-D548-8D7F-E9944566F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11" y="2691638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40CA2-88A9-CC42-A375-8B87E47CC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111" y="3515550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5F960C-714E-2E4A-8141-A88F38274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6866" y="2691162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97BC24-C907-EC4B-872D-17429A657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76866" y="3515074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E2A045-4283-3C47-B125-68CF3B19F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BC25BC-2C98-574D-BCCD-E36CAB07F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A5C95A-7789-E042-8471-D442D9BB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F1BA5B-EDD8-B648-8A3E-E2B3570B1EA0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476360-629C-DE48-85B7-F4BE6CC457D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C5F6C588-FC1B-3147-AFA1-CD7D76C5AEAC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7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15401-5318-7045-8AE3-B1A99F2D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E2F55F-EB76-AE49-B554-12B65B63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CB6E6E-D81E-C44A-AC54-CBE0134C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025B9-9F46-3049-9977-0119B96D3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760068-EADA-2B4B-9819-CF981184FAE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1DA7622-137E-184A-A93C-8DBB10318AE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54FB0990-6F8D-B048-8309-19B0D1A41033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23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F81DD-2B1F-3444-8023-DD52318F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927EE3-DAA3-D948-B8FD-48417540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532D4-FFBF-6C47-A6C9-D55196D91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B8D5541-7726-BA46-8BFA-BF6AA8D42BD7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97F434CF-7503-CE4F-8426-C312C6315AD0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DBFB2F-FE34-E349-9484-C275FBE3161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1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2DCFD-BEE6-AC49-BABD-D8B89C3B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E035-8260-4443-B1D9-A9C8D5840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813" y="1508252"/>
            <a:ext cx="5606518" cy="40458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1AA53-7507-D04B-9B8E-6A4F7122E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68295"/>
            <a:ext cx="4114800" cy="3185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6E11F-3003-0745-ACAB-FAA4E676E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C11A6-59AC-FE45-8A1C-9DDC0058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6F51E-1A94-034C-BBEE-C26A3AF0E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0B7D330-76C0-224C-9C3C-27C4D2B0DDB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464D55-5C51-844B-A38A-8143590FB934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FD988250-C554-DE44-B887-57D0B2AA8E37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08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86C7C-36AD-9A4E-8524-8F44E8839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015248-4C80-3348-A8A9-6C9F5D32F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31151" y="1096772"/>
            <a:ext cx="6096270" cy="576122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B3083-CA16-C54A-B130-7BEE6DF9D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70666"/>
            <a:ext cx="4114800" cy="31834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C6EB5-D7D1-E247-B9D7-D319E5AA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BF6CC-F5C4-9847-BADB-8B7441C8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63FE4-B2F5-7741-B517-533F1C98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B80A771-7D8E-0F4A-93A3-B977667D338E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C9320FA-0E3A-2749-9085-DF30FA26F4BD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A3DF5D0-8A2C-A049-9132-EE1EF7D014D4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52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52BFD-D607-6845-9C7B-1C8D3B4EE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8267296" cy="14465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B52FF-3B04-8245-BF0B-89C9E2933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691638"/>
            <a:ext cx="8267296" cy="318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99BFE-CBDD-C344-A21E-44A52F11B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5149" y="594969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 smtClean="0">
                <a:latin typeface="+mn-lt"/>
              </a:defRPr>
            </a:lvl1pPr>
          </a:lstStyle>
          <a:p>
            <a:fld id="{73C3BD54-29B9-3D42-B178-776ED395AA85}" type="datetimeFigureOut">
              <a:rPr lang="en-US" smtClean="0"/>
              <a:pPr/>
              <a:t>1/22/2024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371C0-3DCE-0743-946F-C7540DD78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543179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32ADB-4517-194F-8B4B-A9D26B3C0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3024" y="511175"/>
            <a:ext cx="914400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86BB3423-611C-6944-BA94-F2572F36241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0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System Font Regular"/>
        <a:buChar char="–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5.sv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10" Type="http://schemas.openxmlformats.org/officeDocument/2006/relationships/image" Target="../media/image1.pn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5.svg"/><Relationship Id="rId7" Type="http://schemas.openxmlformats.org/officeDocument/2006/relationships/image" Target="../media/image49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57.sv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65.svg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sv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69.svg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480" y="467361"/>
            <a:ext cx="3899002" cy="568202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UNIVERSIDAD AUTÓNOMA DEL ESTADO DE MÉXICO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PLANTEL NEZAHUALCÓYOTL DE LA ESCUELA PREPARATORIA</a:t>
            </a: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Asignatura: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 Estrategia de Resolución de Problemas  y Toma de Decisiones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Módulo IV</a:t>
            </a: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Evaluación de la Toma de Decisiones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Semestre: Quinto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Agosto- 2023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Dra. Laura Espinoza Avila</a:t>
            </a: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endParaRPr lang="es-MX" sz="2000" dirty="0">
              <a:latin typeface="Comic Sans MS" panose="030F0702030302020204" pitchFamily="66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2D8B2C6-CD77-4A4C-75AA-75396AF5F7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303" b="-1"/>
          <a:stretch/>
        </p:blipFill>
        <p:spPr>
          <a:xfrm>
            <a:off x="5224242" y="1096772"/>
            <a:ext cx="6503180" cy="576122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ross 21">
            <a:extLst>
              <a:ext uri="{FF2B5EF4-FFF2-40B4-BE49-F238E27FC236}">
                <a16:creationId xmlns:a16="http://schemas.microsoft.com/office/drawing/2014/main" id="{3CC27946-0B30-1740-A1AC-994A4C762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7558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8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ross 15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6923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5707" y="531628"/>
            <a:ext cx="5062628" cy="523925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                     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TÉCNICA DE CONSECUENCIAS Y SECUELAS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 CONSECUENCIAS  DE  UNA  ACCION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Debemos observar lo siguiente: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* Considerar las consecuencias, no sólo por la manera que te impactan, sino también a otras personas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*Otros pueden ver las consecuencias de las acciones más que uno mismo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*Se determine si las consecuencias son reversibles o no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endParaRPr lang="es-MX" sz="2000" dirty="0">
              <a:latin typeface="Comic Sans MS" panose="030F0702030302020204" pitchFamily="66" charset="0"/>
            </a:endParaRPr>
          </a:p>
        </p:txBody>
      </p:sp>
      <p:pic>
        <p:nvPicPr>
          <p:cNvPr id="9" name="Gráfico 8" descr="Repetir contorno">
            <a:extLst>
              <a:ext uri="{FF2B5EF4-FFF2-40B4-BE49-F238E27FC236}">
                <a16:creationId xmlns:a16="http://schemas.microsoft.com/office/drawing/2014/main" id="{38DD489B-F3C3-1A48-95C2-39595E10B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9925" y="3614302"/>
            <a:ext cx="2010143" cy="201014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209874F-815E-354F-B64A-4331EC2C6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064" y="4062283"/>
            <a:ext cx="2142655" cy="1114180"/>
          </a:xfrm>
          <a:prstGeom prst="rect">
            <a:avLst/>
          </a:prstGeom>
        </p:spPr>
      </p:pic>
      <p:pic>
        <p:nvPicPr>
          <p:cNvPr id="5" name="Gráfico 4" descr="vendaje adhesivo con relleno sólido">
            <a:extLst>
              <a:ext uri="{FF2B5EF4-FFF2-40B4-BE49-F238E27FC236}">
                <a16:creationId xmlns:a16="http://schemas.microsoft.com/office/drawing/2014/main" id="{60BE48B0-B829-52E3-B1C0-FA043D967B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89924" y="1496211"/>
            <a:ext cx="2010142" cy="2010142"/>
          </a:xfrm>
          <a:prstGeom prst="rect">
            <a:avLst/>
          </a:prstGeom>
        </p:spPr>
      </p:pic>
      <p:pic>
        <p:nvPicPr>
          <p:cNvPr id="7" name="Gráfico 6" descr="Ojo con relleno sólido">
            <a:extLst>
              <a:ext uri="{FF2B5EF4-FFF2-40B4-BE49-F238E27FC236}">
                <a16:creationId xmlns:a16="http://schemas.microsoft.com/office/drawing/2014/main" id="{DEC83D3D-6730-B0B7-CA4B-9C278B4018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9322" y="1496211"/>
            <a:ext cx="2010142" cy="201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61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8800" y="132081"/>
            <a:ext cx="4425208" cy="575835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                                 </a:t>
            </a: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TÉCNICA DE CONSECUENCIAS Y SECUELAS 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CONSECUENCIAS  DE  UNA  ACCION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Debemos observar lo siguiente: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*Se considere que las consecuencias inmediatas pueden ser opuestas o adversas a las de largo plazo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*Argumentar con fundamento y no  sólo para tener la razón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*Mantener la mente abierta para opciones no consideradas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5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059D4FA-B1BC-5DD7-8283-C331BF2DE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812" y="3766021"/>
            <a:ext cx="3282125" cy="1706704"/>
          </a:xfrm>
          <a:prstGeom prst="rect">
            <a:avLst/>
          </a:prstGeom>
        </p:spPr>
      </p:pic>
      <p:pic>
        <p:nvPicPr>
          <p:cNvPr id="14" name="Gráfico 13" descr="Lenguaje de Signos contorno">
            <a:extLst>
              <a:ext uri="{FF2B5EF4-FFF2-40B4-BE49-F238E27FC236}">
                <a16:creationId xmlns:a16="http://schemas.microsoft.com/office/drawing/2014/main" id="{A543156E-6857-BD4A-342D-ED829284F0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7366" y="3614302"/>
            <a:ext cx="2010143" cy="2010143"/>
          </a:xfrm>
          <a:prstGeom prst="rect">
            <a:avLst/>
          </a:prstGeom>
        </p:spPr>
      </p:pic>
      <p:pic>
        <p:nvPicPr>
          <p:cNvPr id="16" name="Gráfico 15" descr="Cabeza con engranajes contorno">
            <a:extLst>
              <a:ext uri="{FF2B5EF4-FFF2-40B4-BE49-F238E27FC236}">
                <a16:creationId xmlns:a16="http://schemas.microsoft.com/office/drawing/2014/main" id="{75DF1DB7-A3D1-1775-0043-AB16F4BBCE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20372" y="1755879"/>
            <a:ext cx="2010142" cy="2010142"/>
          </a:xfrm>
          <a:prstGeom prst="rect">
            <a:avLst/>
          </a:prstGeom>
        </p:spPr>
      </p:pic>
      <p:pic>
        <p:nvPicPr>
          <p:cNvPr id="10" name="Gráfico 9" descr="Peligro con relleno sólido">
            <a:extLst>
              <a:ext uri="{FF2B5EF4-FFF2-40B4-BE49-F238E27FC236}">
                <a16:creationId xmlns:a16="http://schemas.microsoft.com/office/drawing/2014/main" id="{4381AAE4-FC72-BF62-4516-D5457A6846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07368" y="1496211"/>
            <a:ext cx="2010142" cy="2010142"/>
          </a:xfrm>
          <a:prstGeom prst="rect">
            <a:avLst/>
          </a:prstGeom>
        </p:spPr>
      </p:pic>
      <p:sp>
        <p:nvSpPr>
          <p:cNvPr id="29" name="Cross 28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8518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94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4941454" cy="5615709"/>
          </a:xfrm>
        </p:spPr>
        <p:txBody>
          <a:bodyPr>
            <a:noAutofit/>
          </a:bodyPr>
          <a:lstStyle/>
          <a:p>
            <a:pPr algn="ctr"/>
            <a:b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4B3AC2B-D8DC-2869-5E9C-ED224154EBD4}"/>
              </a:ext>
            </a:extLst>
          </p:cNvPr>
          <p:cNvSpPr txBox="1">
            <a:spLocks/>
          </p:cNvSpPr>
          <p:nvPr/>
        </p:nvSpPr>
        <p:spPr>
          <a:xfrm>
            <a:off x="147782" y="609600"/>
            <a:ext cx="5283200" cy="56157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7AD02BF-2016-8F91-2247-03EA6DE001C1}"/>
              </a:ext>
            </a:extLst>
          </p:cNvPr>
          <p:cNvSpPr txBox="1">
            <a:spLocks/>
          </p:cNvSpPr>
          <p:nvPr/>
        </p:nvSpPr>
        <p:spPr>
          <a:xfrm>
            <a:off x="300182" y="762000"/>
            <a:ext cx="5283200" cy="56157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TECNICAS DE EVALUACIÓN PARA LAS DECISIONES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2</a:t>
            </a:r>
            <a:r>
              <a:rPr lang="es-MX" sz="4400" dirty="0">
                <a:latin typeface="Comic Sans MS" panose="030F0702030302020204" pitchFamily="66" charset="0"/>
                <a:ea typeface="Cambria Math" panose="02040503050406030204" pitchFamily="18" charset="0"/>
              </a:rPr>
              <a:t>. </a:t>
            </a:r>
            <a:r>
              <a:rPr lang="es-MX" sz="44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TÉCNICA POSITIVO, NEGATIVO, INTERESANTE</a:t>
            </a: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C339356-D496-C1F3-4FFA-A52781EE1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0689" y="1902893"/>
            <a:ext cx="6401129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4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67847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9688" y="121920"/>
            <a:ext cx="6518647" cy="6106160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TECNICA POSITIVO, NEGATIVO, INTERESANTE</a:t>
            </a:r>
            <a:b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  <a:t>Considerar lo siguiente:</a:t>
            </a: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  <a:t>1. Enfócate en la situación y elabora una tabla de tres columnas en las que ubiques lo positivo, lo negativo y lo interrogante o interesante</a:t>
            </a: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  <a:t>2. Genera tantas ideas como sea necesario y escribe lo positivo, negativo y lo interrogante o interesante.</a:t>
            </a: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94150ED5-C28A-6DD8-009D-E2CA162611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406964"/>
              </p:ext>
            </p:extLst>
          </p:nvPr>
        </p:nvGraphicFramePr>
        <p:xfrm>
          <a:off x="6576328" y="3122815"/>
          <a:ext cx="302952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842">
                  <a:extLst>
                    <a:ext uri="{9D8B030D-6E8A-4147-A177-3AD203B41FA5}">
                      <a16:colId xmlns:a16="http://schemas.microsoft.com/office/drawing/2014/main" val="2323586664"/>
                    </a:ext>
                  </a:extLst>
                </a:gridCol>
                <a:gridCol w="1009842">
                  <a:extLst>
                    <a:ext uri="{9D8B030D-6E8A-4147-A177-3AD203B41FA5}">
                      <a16:colId xmlns:a16="http://schemas.microsoft.com/office/drawing/2014/main" val="2120225675"/>
                    </a:ext>
                  </a:extLst>
                </a:gridCol>
                <a:gridCol w="1009842">
                  <a:extLst>
                    <a:ext uri="{9D8B030D-6E8A-4147-A177-3AD203B41FA5}">
                      <a16:colId xmlns:a16="http://schemas.microsoft.com/office/drawing/2014/main" val="2835744407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6915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8602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987353"/>
                  </a:ext>
                </a:extLst>
              </a:tr>
            </a:tbl>
          </a:graphicData>
        </a:graphic>
      </p:graphicFrame>
      <p:pic>
        <p:nvPicPr>
          <p:cNvPr id="6" name="Gráfico 5" descr="Signo de interrogación con relleno sólido">
            <a:extLst>
              <a:ext uri="{FF2B5EF4-FFF2-40B4-BE49-F238E27FC236}">
                <a16:creationId xmlns:a16="http://schemas.microsoft.com/office/drawing/2014/main" id="{1B679BB8-27A9-B533-DCBB-3F4AFA577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56763" y="4281055"/>
            <a:ext cx="914400" cy="9144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054B738-CE39-A50C-5A82-2B3A2660D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80719" y="1762039"/>
            <a:ext cx="3241040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46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9688" y="332509"/>
            <a:ext cx="6518647" cy="502458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TECNICA POSITIVO, NEGATIVO, INTERESANTE</a:t>
            </a:r>
            <a:b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  <a:t>Considerar lo siguiente:</a:t>
            </a:r>
            <a:b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  <a:t>3. Numera por separado cada ocurrencia de acuerdo con lo que te parezca mejor</a:t>
            </a:r>
            <a:b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200" dirty="0">
                <a:latin typeface="Cambria Math" panose="02040503050406030204" pitchFamily="18" charset="0"/>
                <a:ea typeface="Cambria Math" panose="02040503050406030204" pitchFamily="18" charset="0"/>
              </a:rPr>
              <a:t>4. Llega a una conclusión para argumentar o  sustentar la decisión</a:t>
            </a:r>
            <a:br>
              <a:rPr lang="es-MX" sz="18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Gráfico 4" descr="Insignia 1 con relleno sólido">
            <a:extLst>
              <a:ext uri="{FF2B5EF4-FFF2-40B4-BE49-F238E27FC236}">
                <a16:creationId xmlns:a16="http://schemas.microsoft.com/office/drawing/2014/main" id="{6DF1360F-B9E9-AC73-0BAC-48EC3C578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1920" y="2494280"/>
            <a:ext cx="640080" cy="640080"/>
          </a:xfrm>
          <a:prstGeom prst="rect">
            <a:avLst/>
          </a:prstGeom>
        </p:spPr>
      </p:pic>
      <p:pic>
        <p:nvPicPr>
          <p:cNvPr id="7" name="Gráfico 6" descr="Insignia con relleno sólido">
            <a:extLst>
              <a:ext uri="{FF2B5EF4-FFF2-40B4-BE49-F238E27FC236}">
                <a16:creationId xmlns:a16="http://schemas.microsoft.com/office/drawing/2014/main" id="{780C0576-4664-6FF7-0BBB-C76C524816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59040" y="2494280"/>
            <a:ext cx="640080" cy="640080"/>
          </a:xfrm>
          <a:prstGeom prst="rect">
            <a:avLst/>
          </a:prstGeom>
        </p:spPr>
      </p:pic>
      <p:pic>
        <p:nvPicPr>
          <p:cNvPr id="10" name="Gráfico 9" descr="Insignia 3 con relleno sólido">
            <a:extLst>
              <a:ext uri="{FF2B5EF4-FFF2-40B4-BE49-F238E27FC236}">
                <a16:creationId xmlns:a16="http://schemas.microsoft.com/office/drawing/2014/main" id="{1933E01C-CAB1-F453-CE1F-4CCE7E5809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46160" y="2494280"/>
            <a:ext cx="640080" cy="640080"/>
          </a:xfrm>
          <a:prstGeom prst="rect">
            <a:avLst/>
          </a:prstGeom>
        </p:spPr>
      </p:pic>
      <p:pic>
        <p:nvPicPr>
          <p:cNvPr id="14" name="Gráfico 13" descr="Contorno de cara guiñando un ojo con relleno sólido">
            <a:extLst>
              <a:ext uri="{FF2B5EF4-FFF2-40B4-BE49-F238E27FC236}">
                <a16:creationId xmlns:a16="http://schemas.microsoft.com/office/drawing/2014/main" id="{F6A2138A-CCAB-AB20-E51C-A1C6D54983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501811" y="4211320"/>
            <a:ext cx="914400" cy="9144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66B1985-5B51-555F-4BC2-EEA5B3BB0C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253999" y="453827"/>
            <a:ext cx="3677920" cy="464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78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4933" y="731520"/>
            <a:ext cx="3894376" cy="506913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TECNICAS DE EVALUACIÓN PARA LAS DECISIONES</a:t>
            </a:r>
            <a:b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3</a:t>
            </a:r>
            <a:r>
              <a:rPr lang="es-MX" sz="2700" dirty="0">
                <a:latin typeface="Comic Sans MS" panose="030F0702030302020204" pitchFamily="66" charset="0"/>
                <a:ea typeface="Cambria Math" panose="02040503050406030204" pitchFamily="18" charset="0"/>
              </a:rPr>
              <a:t>. </a:t>
            </a:r>
            <a: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SIETE ESTILOS PARA LA RESOLUCIÓN DE CONFLICTOS</a:t>
            </a:r>
            <a:b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7A83356-6528-1B14-C68A-C853AFA639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303" b="-1"/>
          <a:stretch/>
        </p:blipFill>
        <p:spPr>
          <a:xfrm>
            <a:off x="5224242" y="1096772"/>
            <a:ext cx="6503180" cy="576122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3CC27946-0B30-1740-A1AC-994A4C762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7558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24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9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lustraciones gratis de Mujer">
            <a:extLst>
              <a:ext uri="{FF2B5EF4-FFF2-40B4-BE49-F238E27FC236}">
                <a16:creationId xmlns:a16="http://schemas.microsoft.com/office/drawing/2014/main" id="{AA221348-C3AE-3074-B98C-FF4EEB3AFC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2" r="19433" b="-1"/>
          <a:stretch/>
        </p:blipFill>
        <p:spPr bwMode="auto">
          <a:xfrm>
            <a:off x="6562608" y="10"/>
            <a:ext cx="5629390" cy="342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D62D109-63CE-11DB-5CB5-F3D1BAF3B0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634" b="3"/>
          <a:stretch/>
        </p:blipFill>
        <p:spPr>
          <a:xfrm>
            <a:off x="6562614" y="3429000"/>
            <a:ext cx="5629389" cy="3429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6172408" cy="27221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  SIETE  ESTILOS  PARA  LA  RESOLUCIÓN  DE  CONFLICTOS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Lo que tenemos que valorar: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1.-Identificar cuándo es un conflicto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2.-Aplicar un estilo para resolverlo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3.-Valorar la solución</a:t>
            </a:r>
          </a:p>
        </p:txBody>
      </p:sp>
      <p:sp>
        <p:nvSpPr>
          <p:cNvPr id="1042" name="Cross 1041">
            <a:extLst>
              <a:ext uri="{FF2B5EF4-FFF2-40B4-BE49-F238E27FC236}">
                <a16:creationId xmlns:a16="http://schemas.microsoft.com/office/drawing/2014/main" id="{4029224B-C0FC-EC47-B248-0D4271BC7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5179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8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080" y="1625607"/>
            <a:ext cx="4459647" cy="372871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  SIETE  ESTILOS  PARA  LA  RESOLUCIÓN  DE  CONFLICTOS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u="sng" dirty="0">
                <a:latin typeface="Comic Sans MS" panose="030F0702030302020204" pitchFamily="66" charset="0"/>
                <a:ea typeface="Cambria Math" panose="02040503050406030204" pitchFamily="18" charset="0"/>
              </a:rPr>
              <a:t>CONFLICTO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Del latín </a:t>
            </a:r>
            <a:r>
              <a:rPr lang="es-MX" sz="2000" b="1" i="1" dirty="0" err="1">
                <a:latin typeface="Comic Sans MS" panose="030F0702030302020204" pitchFamily="66" charset="0"/>
                <a:ea typeface="Cambria Math" panose="02040503050406030204" pitchFamily="18" charset="0"/>
              </a:rPr>
              <a:t>conflictus</a:t>
            </a:r>
            <a:r>
              <a:rPr lang="es-MX" sz="2000" b="1" i="1" dirty="0">
                <a:latin typeface="Comic Sans MS" panose="030F0702030302020204" pitchFamily="66" charset="0"/>
                <a:ea typeface="Cambria Math" panose="02040503050406030204" pitchFamily="18" charset="0"/>
              </a:rPr>
              <a:t>  </a:t>
            </a: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 que significa CHOQUE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Del prefijo latín   </a:t>
            </a:r>
            <a:r>
              <a:rPr lang="es-MX" sz="2000" b="1" i="1" dirty="0">
                <a:latin typeface="Comic Sans MS" panose="030F0702030302020204" pitchFamily="66" charset="0"/>
                <a:ea typeface="Cambria Math" panose="02040503050406030204" pitchFamily="18" charset="0"/>
              </a:rPr>
              <a:t>CON     </a:t>
            </a: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 que significa       UNION        y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 el participio de </a:t>
            </a:r>
            <a:r>
              <a:rPr lang="es-MX" sz="2000" b="1" i="1" dirty="0">
                <a:latin typeface="Comic Sans MS" panose="030F0702030302020204" pitchFamily="66" charset="0"/>
                <a:ea typeface="Cambria Math" panose="02040503050406030204" pitchFamily="18" charset="0"/>
              </a:rPr>
              <a:t>  FLIGERE        </a:t>
            </a: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que significa           GOLPE.    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Unión  de  golpe,  el golpe junto, pleito.</a:t>
            </a: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050" name="Picture 2" descr="Gráficos vectoriales gratis de Silueta">
            <a:extLst>
              <a:ext uri="{FF2B5EF4-FFF2-40B4-BE49-F238E27FC236}">
                <a16:creationId xmlns:a16="http://schemas.microsoft.com/office/drawing/2014/main" id="{B72C945A-D60D-9C2B-45B3-CAA2BAD05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12985" y="2505095"/>
            <a:ext cx="3205348" cy="210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20B8A9D-634A-B6EA-A448-BB2FF4E05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682" y="2725463"/>
            <a:ext cx="3205348" cy="1666780"/>
          </a:xfrm>
          <a:prstGeom prst="rect">
            <a:avLst/>
          </a:prstGeom>
        </p:spPr>
      </p:pic>
      <p:sp>
        <p:nvSpPr>
          <p:cNvPr id="2059" name="Cross 2058">
            <a:extLst>
              <a:ext uri="{FF2B5EF4-FFF2-40B4-BE49-F238E27FC236}">
                <a16:creationId xmlns:a16="http://schemas.microsoft.com/office/drawing/2014/main" id="{8FF2C30B-C8A1-7E4F-9E2A-C1B204E51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74749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75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436880"/>
            <a:ext cx="3894376" cy="539496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  SIETE  ESTILOS  PARA  LA  RESOLUCIÓN  DE  CONFLICTOS 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CAUSAS DE UN CONFLICTO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Intereses en pugna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Choque de emociones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Tensiones entre involucrados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Obstáculos en la comunicación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endParaRPr lang="es-MX" sz="2000" dirty="0">
              <a:latin typeface="Comic Sans MS" panose="030F0702030302020204" pitchFamily="66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ABD048A-96CE-487A-4A8A-B11C96D39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709" y="2070613"/>
            <a:ext cx="5731624" cy="2980444"/>
          </a:xfrm>
          <a:prstGeom prst="rect">
            <a:avLst/>
          </a:prstGeom>
        </p:spPr>
      </p:pic>
      <p:sp>
        <p:nvSpPr>
          <p:cNvPr id="22" name="Cross 21">
            <a:extLst>
              <a:ext uri="{FF2B5EF4-FFF2-40B4-BE49-F238E27FC236}">
                <a16:creationId xmlns:a16="http://schemas.microsoft.com/office/drawing/2014/main" id="{5FA1B450-DB4E-404E-9C1C-703E4FCCF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1776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674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Ilustraciones gratis de Tik tok">
            <a:extLst>
              <a:ext uri="{FF2B5EF4-FFF2-40B4-BE49-F238E27FC236}">
                <a16:creationId xmlns:a16="http://schemas.microsoft.com/office/drawing/2014/main" id="{843E6F13-DCC7-C104-7479-E51E320933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5" r="1558" b="2"/>
          <a:stretch/>
        </p:blipFill>
        <p:spPr bwMode="auto">
          <a:xfrm>
            <a:off x="-3" y="10"/>
            <a:ext cx="6967758" cy="342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1FF3810-A764-813F-B1CA-CF4E0499A0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61" r="-2" b="-2"/>
          <a:stretch/>
        </p:blipFill>
        <p:spPr>
          <a:xfrm>
            <a:off x="3" y="3429000"/>
            <a:ext cx="6967757" cy="3429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87060" y="1096772"/>
            <a:ext cx="3907826" cy="522274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  SIETE  ESTILOS  PARA  LA  RESOLUCIÓN  DE  CONFLICTOS </a:t>
            </a: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b="1" u="sng" dirty="0">
                <a:latin typeface="Comic Sans MS" panose="030F0702030302020204" pitchFamily="66" charset="0"/>
                <a:ea typeface="Cambria Math" panose="02040503050406030204" pitchFamily="18" charset="0"/>
              </a:rPr>
              <a:t>CAUSAS DE UN CONFLICTO</a:t>
            </a: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Creencias antagónicas</a:t>
            </a: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Observaciones y percepciones diferentes</a:t>
            </a: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Necesidades afectadas</a:t>
            </a: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Formas de personalidad contrapuestas</a:t>
            </a: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Luchas por recursos</a:t>
            </a: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500" dirty="0"/>
          </a:p>
        </p:txBody>
      </p:sp>
      <p:sp>
        <p:nvSpPr>
          <p:cNvPr id="2057" name="Cross 2056">
            <a:extLst>
              <a:ext uri="{FF2B5EF4-FFF2-40B4-BE49-F238E27FC236}">
                <a16:creationId xmlns:a16="http://schemas.microsoft.com/office/drawing/2014/main" id="{4029224B-C0FC-EC47-B248-0D4271BC7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0326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0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4F048CC-17C9-B246-BF2A-29E51AD1C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8AC8691-F34B-0B4D-0CFE-0EFF7BB408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5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0" name="Rectangle">
            <a:extLst>
              <a:ext uri="{FF2B5EF4-FFF2-40B4-BE49-F238E27FC236}">
                <a16:creationId xmlns:a16="http://schemas.microsoft.com/office/drawing/2014/main" id="{53C4D10E-16D3-5D49-A995-1FD27619A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25786" y="1096771"/>
            <a:ext cx="4701054" cy="5761229"/>
          </a:xfrm>
          <a:prstGeom prst="rect">
            <a:avLst/>
          </a:prstGeom>
          <a:gradFill flip="none" rotWithShape="1">
            <a:gsLst>
              <a:gs pos="32000">
                <a:schemeClr val="bg1">
                  <a:alpha val="67000"/>
                </a:schemeClr>
              </a:gs>
              <a:gs pos="0">
                <a:schemeClr val="bg1">
                  <a:alpha val="55000"/>
                </a:schemeClr>
              </a:gs>
              <a:gs pos="99000">
                <a:schemeClr val="bg1">
                  <a:alpha val="5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/>
            <a:endParaRPr sz="2600" cap="all" dirty="0">
              <a:solidFill>
                <a:srgbClr val="FFFFFF"/>
              </a:solidFill>
              <a:sym typeface="Avenir Next"/>
            </a:endParaRPr>
          </a:p>
        </p:txBody>
      </p:sp>
      <p:sp>
        <p:nvSpPr>
          <p:cNvPr id="22" name="Cross 21">
            <a:extLst>
              <a:ext uri="{FF2B5EF4-FFF2-40B4-BE49-F238E27FC236}">
                <a16:creationId xmlns:a16="http://schemas.microsoft.com/office/drawing/2014/main" id="{24124FF1-775D-AC4A-81D0-73FC0F54A6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1940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53E2C7F-F4FF-A94D-ACAE-82823EC88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34265" y="1625608"/>
            <a:ext cx="3882842" cy="27221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Módulo IV</a:t>
            </a: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Evaluación de la Toma de Decisiones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59736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0"/>
            <a:ext cx="4941454" cy="685799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  SIETE  ESTILOS  PARA  LA  RESOLUCIÓN  DE  CONFLICTOS 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Siete Estilos para Resolver Conflictos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(Margarita de Sánchez)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1.-Tomar acción física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2.-Tomar acción económica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Gráfico 4" descr="Patinaje con relleno sólido">
            <a:extLst>
              <a:ext uri="{FF2B5EF4-FFF2-40B4-BE49-F238E27FC236}">
                <a16:creationId xmlns:a16="http://schemas.microsoft.com/office/drawing/2014/main" id="{BC71F10D-D380-8B83-0142-95145AF542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5769" y="3205480"/>
            <a:ext cx="762000" cy="762000"/>
          </a:xfrm>
          <a:prstGeom prst="rect">
            <a:avLst/>
          </a:prstGeom>
        </p:spPr>
      </p:pic>
      <p:pic>
        <p:nvPicPr>
          <p:cNvPr id="7" name="Gráfico 6" descr="Dólar con relleno sólido">
            <a:extLst>
              <a:ext uri="{FF2B5EF4-FFF2-40B4-BE49-F238E27FC236}">
                <a16:creationId xmlns:a16="http://schemas.microsoft.com/office/drawing/2014/main" id="{106AC342-C2B9-583F-2A41-A333101AC0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85769" y="4623262"/>
            <a:ext cx="665480" cy="66548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A0FFC22-FED2-9956-686D-706A532C77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5860" y="1325628"/>
            <a:ext cx="4306186" cy="474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40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0"/>
            <a:ext cx="4941454" cy="685799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  SIETE  ESTILOS  PARA  LA  RESOLUCIÓN  DE  CONFLICTOS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Siete Estilos para Resolver Conflictos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(Margarita de Sánchez)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3.-Esperar y ver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4.-Aceptar la situación</a:t>
            </a: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Gráfico 8" descr="Silla de oficina contorno">
            <a:extLst>
              <a:ext uri="{FF2B5EF4-FFF2-40B4-BE49-F238E27FC236}">
                <a16:creationId xmlns:a16="http://schemas.microsoft.com/office/drawing/2014/main" id="{EC40F540-4630-82EC-916B-A91D73FD9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17154" y="3260431"/>
            <a:ext cx="762000" cy="762000"/>
          </a:xfrm>
          <a:prstGeom prst="rect">
            <a:avLst/>
          </a:prstGeom>
        </p:spPr>
      </p:pic>
      <p:pic>
        <p:nvPicPr>
          <p:cNvPr id="11" name="Gráfico 10" descr="Marca de insignia1 con relleno sólido">
            <a:extLst>
              <a:ext uri="{FF2B5EF4-FFF2-40B4-BE49-F238E27FC236}">
                <a16:creationId xmlns:a16="http://schemas.microsoft.com/office/drawing/2014/main" id="{AB4012A7-DF36-F67F-B1DA-1E57673083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17154" y="5368174"/>
            <a:ext cx="665481" cy="66548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4A7FEC7-98D6-1BBA-1F22-BA58EF680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0291" y="1762034"/>
            <a:ext cx="6401129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237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0"/>
            <a:ext cx="4941454" cy="685799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  SIETE  ESTILOS  PARA  LA  RESOLUCIÓN  DE  CONFLICTOS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Siete Estilos para Resolver Conflictos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(Margarita de Sánchez)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5.-Reducir aspiraciones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6.-Solicitar la intervención de tercero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7.-Minar el respeto</a:t>
            </a: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" name="Gráfico 12" descr="Matemáticas con relleno sólido">
            <a:extLst>
              <a:ext uri="{FF2B5EF4-FFF2-40B4-BE49-F238E27FC236}">
                <a16:creationId xmlns:a16="http://schemas.microsoft.com/office/drawing/2014/main" id="{97FE1838-716D-82A5-E945-AA9406579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02853" y="2733035"/>
            <a:ext cx="650240" cy="650240"/>
          </a:xfrm>
          <a:prstGeom prst="rect">
            <a:avLst/>
          </a:prstGeom>
        </p:spPr>
      </p:pic>
      <p:pic>
        <p:nvPicPr>
          <p:cNvPr id="15" name="Gráfico 14" descr="Preguntas con relleno sólido">
            <a:extLst>
              <a:ext uri="{FF2B5EF4-FFF2-40B4-BE49-F238E27FC236}">
                <a16:creationId xmlns:a16="http://schemas.microsoft.com/office/drawing/2014/main" id="{F602AFB9-4B3C-E560-E97A-C570B2B83D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85768" y="4398121"/>
            <a:ext cx="665482" cy="665482"/>
          </a:xfrm>
          <a:prstGeom prst="rect">
            <a:avLst/>
          </a:prstGeom>
        </p:spPr>
      </p:pic>
      <p:pic>
        <p:nvPicPr>
          <p:cNvPr id="19" name="Gráfico 18" descr="Megáfono con relleno sólido">
            <a:extLst>
              <a:ext uri="{FF2B5EF4-FFF2-40B4-BE49-F238E27FC236}">
                <a16:creationId xmlns:a16="http://schemas.microsoft.com/office/drawing/2014/main" id="{DBBBEC8E-4E7E-1BFE-54D0-3946784567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87611" y="5672050"/>
            <a:ext cx="665482" cy="66548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A0665FD-1BB7-1930-7CB9-491F160F26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94744" y="1762039"/>
            <a:ext cx="5741582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32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oncepto bien escogido de la manera-Metáfora del negocio de la decisión - ilustración de arte vectorial">
            <a:extLst>
              <a:ext uri="{FF2B5EF4-FFF2-40B4-BE49-F238E27FC236}">
                <a16:creationId xmlns:a16="http://schemas.microsoft.com/office/drawing/2014/main" id="{CF59D3F8-B52B-9FF5-FB1C-36E4F72263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9" r="-2" b="31508"/>
          <a:stretch/>
        </p:blipFill>
        <p:spPr bwMode="auto">
          <a:xfrm>
            <a:off x="-3" y="10"/>
            <a:ext cx="6967758" cy="342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FEC1B7E-3BDC-F0E7-3C29-52F76407B2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61" r="-2" b="-2"/>
          <a:stretch/>
        </p:blipFill>
        <p:spPr>
          <a:xfrm>
            <a:off x="3" y="3429000"/>
            <a:ext cx="6967757" cy="3429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5962" y="701040"/>
            <a:ext cx="3907826" cy="509016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TÉCNICA VISUALIZACIÓN PROSPECTIVA</a:t>
            </a:r>
            <a:b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Pasos para una planeación personal: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1- ¿A dónde quiero llegar?    VISIÓN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2- Identificación de quién eres       MISIÓN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3- Metas y áreas a considerar: personal, familiar, social, profesional y espiritual</a:t>
            </a:r>
            <a:b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2000" dirty="0"/>
          </a:p>
        </p:txBody>
      </p:sp>
      <p:sp>
        <p:nvSpPr>
          <p:cNvPr id="3081" name="Cross 3080">
            <a:extLst>
              <a:ext uri="{FF2B5EF4-FFF2-40B4-BE49-F238E27FC236}">
                <a16:creationId xmlns:a16="http://schemas.microsoft.com/office/drawing/2014/main" id="{4029224B-C0FC-EC47-B248-0D4271BC7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0326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20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5290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4037" y="157018"/>
            <a:ext cx="6797964" cy="646730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	</a:t>
            </a:r>
            <a: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TÉCNICA VISUALIZACIÓN PROSPECTIVA</a:t>
            </a: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			Requisitos de una meta </a:t>
            </a: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			               (Castañeda)</a:t>
            </a: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1. Estar por escrito</a:t>
            </a:r>
            <a:b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2. Ser específica</a:t>
            </a:r>
            <a:b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7" name="Gráfico 6" descr="Pluma con relleno sólido">
            <a:extLst>
              <a:ext uri="{FF2B5EF4-FFF2-40B4-BE49-F238E27FC236}">
                <a16:creationId xmlns:a16="http://schemas.microsoft.com/office/drawing/2014/main" id="{BD7BECFD-9EF0-E8AF-FED7-F8D76B14F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30640" y="2202040"/>
            <a:ext cx="914400" cy="914400"/>
          </a:xfrm>
          <a:prstGeom prst="rect">
            <a:avLst/>
          </a:prstGeom>
        </p:spPr>
      </p:pic>
      <p:pic>
        <p:nvPicPr>
          <p:cNvPr id="10" name="Gráfico 9" descr="Pluma contorno">
            <a:extLst>
              <a:ext uri="{FF2B5EF4-FFF2-40B4-BE49-F238E27FC236}">
                <a16:creationId xmlns:a16="http://schemas.microsoft.com/office/drawing/2014/main" id="{F9B8D0EC-6054-B123-1BC0-BB799B8F98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12720" y="2776080"/>
            <a:ext cx="914400" cy="914400"/>
          </a:xfrm>
          <a:prstGeom prst="rect">
            <a:avLst/>
          </a:prstGeom>
        </p:spPr>
      </p:pic>
      <p:pic>
        <p:nvPicPr>
          <p:cNvPr id="14" name="Gráfico 13" descr="Diana contorno">
            <a:extLst>
              <a:ext uri="{FF2B5EF4-FFF2-40B4-BE49-F238E27FC236}">
                <a16:creationId xmlns:a16="http://schemas.microsoft.com/office/drawing/2014/main" id="{85D9DBBA-575E-C37E-900C-84F4D024B9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4876" y="4589610"/>
            <a:ext cx="1146600" cy="1146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07B7997-1AF7-B299-0132-E6BD90AA6C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67833" y="1762039"/>
            <a:ext cx="4423143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672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4037" y="162560"/>
            <a:ext cx="6797964" cy="646176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TÉCNICA VISUALIZACIÓN PROSPECTIVA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	Requisitos de una meta 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	(Castañeda)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3. Medible  (grado en el que se cumplió)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 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4. Ser realizable y explicar cómo se logrará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endParaRPr lang="es-MX" sz="2200" dirty="0">
              <a:latin typeface="Comic Sans MS" panose="030F0702030302020204" pitchFamily="66" charset="0"/>
            </a:endParaRPr>
          </a:p>
        </p:txBody>
      </p:sp>
      <p:pic>
        <p:nvPicPr>
          <p:cNvPr id="10" name="Gráfico 9" descr="Dirigir dos pines por un camino con relleno sólido">
            <a:extLst>
              <a:ext uri="{FF2B5EF4-FFF2-40B4-BE49-F238E27FC236}">
                <a16:creationId xmlns:a16="http://schemas.microsoft.com/office/drawing/2014/main" id="{F696312F-1C98-C0D2-ADF7-EF53D7022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72450" y="3378200"/>
            <a:ext cx="1131950" cy="1131950"/>
          </a:xfrm>
          <a:prstGeom prst="rect">
            <a:avLst/>
          </a:prstGeom>
        </p:spPr>
      </p:pic>
      <p:pic>
        <p:nvPicPr>
          <p:cNvPr id="14" name="Gráfico 13" descr="Agricultura con relleno sólido">
            <a:extLst>
              <a:ext uri="{FF2B5EF4-FFF2-40B4-BE49-F238E27FC236}">
                <a16:creationId xmlns:a16="http://schemas.microsoft.com/office/drawing/2014/main" id="{9DD3B24F-64F6-3BA9-734C-AC30E270E4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58050" y="5167250"/>
            <a:ext cx="1131950" cy="11319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1558147-F2F7-DFD3-1B6B-4DC7E361C4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915" y="1762039"/>
            <a:ext cx="4631002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936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4240" y="284480"/>
            <a:ext cx="7477761" cy="65735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TÉCNICA VISUALIZACIÓN PROSPECTIVA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	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	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5. Plantear un reto</a:t>
            </a:r>
            <a:br>
              <a:rPr lang="es-MX" sz="27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6. Ser visible y que permita imaginar y sentir la emoción de logro</a:t>
            </a:r>
            <a:br>
              <a:rPr lang="es-MX" sz="27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5" name="Gráfico 4" descr="Ejecutar con relleno sólido">
            <a:extLst>
              <a:ext uri="{FF2B5EF4-FFF2-40B4-BE49-F238E27FC236}">
                <a16:creationId xmlns:a16="http://schemas.microsoft.com/office/drawing/2014/main" id="{E5BA0535-166C-FC25-D3F2-97A1C2FF9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94880" y="2910840"/>
            <a:ext cx="1198880" cy="1198880"/>
          </a:xfrm>
          <a:prstGeom prst="rect">
            <a:avLst/>
          </a:prstGeom>
        </p:spPr>
      </p:pic>
      <p:pic>
        <p:nvPicPr>
          <p:cNvPr id="14" name="Gráfico 13" descr="Podio con relleno sólido">
            <a:extLst>
              <a:ext uri="{FF2B5EF4-FFF2-40B4-BE49-F238E27FC236}">
                <a16:creationId xmlns:a16="http://schemas.microsoft.com/office/drawing/2014/main" id="{8244A4A7-BC7A-DC03-1D99-A286EE0FDD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93760" y="5268850"/>
            <a:ext cx="1300480" cy="130048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2E1EDC9-52B3-5D6E-D8FB-C2E9C68297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296" y="1762039"/>
            <a:ext cx="4090155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855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4037" y="0"/>
            <a:ext cx="6797964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TÉCNICA VISUALIZACIÓN PROSPECTIVA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7. </a:t>
            </a:r>
            <a:r>
              <a:rPr lang="es-MX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Calendarizable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8. Congruente con los valores, principios y creencias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5" name="Gráfico 4" descr="Calendario con relleno sólido">
            <a:extLst>
              <a:ext uri="{FF2B5EF4-FFF2-40B4-BE49-F238E27FC236}">
                <a16:creationId xmlns:a16="http://schemas.microsoft.com/office/drawing/2014/main" id="{996D64F9-1040-C1B7-43FC-1645447921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35818" y="2519219"/>
            <a:ext cx="1366981" cy="1366981"/>
          </a:xfrm>
          <a:prstGeom prst="rect">
            <a:avLst/>
          </a:prstGeom>
        </p:spPr>
      </p:pic>
      <p:pic>
        <p:nvPicPr>
          <p:cNvPr id="7" name="Gráfico 6" descr="Máquina tragaperras con relleno sólido">
            <a:extLst>
              <a:ext uri="{FF2B5EF4-FFF2-40B4-BE49-F238E27FC236}">
                <a16:creationId xmlns:a16="http://schemas.microsoft.com/office/drawing/2014/main" id="{23B62505-6BDD-AB8D-3701-726057E94D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62107" y="5163589"/>
            <a:ext cx="1140691" cy="114069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541A2D0-8E15-6057-96ED-90E420E3AF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235" y="1762039"/>
            <a:ext cx="4643049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920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53840" y="-690880"/>
            <a:ext cx="8138161" cy="73152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TÉCNICA VISUALIZACIÓN PROSPECTIVA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Considera  para el planteamiento de metas los siguientes aspectos: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Familiar:  Relación con padres, hermanos…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Profesional: Elegir la actividad vocacional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6" name="Gráfico 5" descr="Familia con dos niños con relleno sólido">
            <a:extLst>
              <a:ext uri="{FF2B5EF4-FFF2-40B4-BE49-F238E27FC236}">
                <a16:creationId xmlns:a16="http://schemas.microsoft.com/office/drawing/2014/main" id="{8EDAC314-13BC-4997-DC4F-48766CE940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7454" y="3248891"/>
            <a:ext cx="914400" cy="914400"/>
          </a:xfrm>
          <a:prstGeom prst="rect">
            <a:avLst/>
          </a:prstGeom>
        </p:spPr>
      </p:pic>
      <p:pic>
        <p:nvPicPr>
          <p:cNvPr id="9" name="Gráfico 8" descr="Doctor con relleno sólido">
            <a:extLst>
              <a:ext uri="{FF2B5EF4-FFF2-40B4-BE49-F238E27FC236}">
                <a16:creationId xmlns:a16="http://schemas.microsoft.com/office/drawing/2014/main" id="{5F44ACBC-373A-0C1A-A6A9-2333FB24A9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55501" y="4674309"/>
            <a:ext cx="818306" cy="81830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F747A27-816C-9F7D-49ED-C2A58AC02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296" y="2039130"/>
            <a:ext cx="3664854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24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26560" y="182880"/>
            <a:ext cx="7965441" cy="59436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TÉCNICA VISUALIZACIÓN PROSPECTIVA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Considera  para el planteamiento de metas los siguientes aspectos: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Social: Cómo interactúas con la sociedad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Espiritual:  El significado y sentido de la vida</a:t>
            </a: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11" name="Gráfico 10" descr="Trabajo remoto con relleno sólido">
            <a:extLst>
              <a:ext uri="{FF2B5EF4-FFF2-40B4-BE49-F238E27FC236}">
                <a16:creationId xmlns:a16="http://schemas.microsoft.com/office/drawing/2014/main" id="{55187AEE-6140-24BE-45AB-DB81F91D1A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57270" y="2634053"/>
            <a:ext cx="798712" cy="706791"/>
          </a:xfrm>
          <a:prstGeom prst="rect">
            <a:avLst/>
          </a:prstGeom>
        </p:spPr>
      </p:pic>
      <p:pic>
        <p:nvPicPr>
          <p:cNvPr id="13" name="Gráfico 12" descr="Contorno de cara de ángel con relleno sólido">
            <a:extLst>
              <a:ext uri="{FF2B5EF4-FFF2-40B4-BE49-F238E27FC236}">
                <a16:creationId xmlns:a16="http://schemas.microsoft.com/office/drawing/2014/main" id="{921DC4FF-9C99-D430-C73A-18C0718B0C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10500" y="4223947"/>
            <a:ext cx="745482" cy="74548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437D9CA-6A57-D19F-5E96-D4C2690B22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133" y="1762039"/>
            <a:ext cx="3622324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00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4F048CC-17C9-B246-BF2A-29E51AD1C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48EE5A3-95FA-C8F4-B614-5CF9CBE85E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5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0" name="Rectangle">
            <a:extLst>
              <a:ext uri="{FF2B5EF4-FFF2-40B4-BE49-F238E27FC236}">
                <a16:creationId xmlns:a16="http://schemas.microsoft.com/office/drawing/2014/main" id="{53C4D10E-16D3-5D49-A995-1FD27619A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0549940" cy="6858000"/>
          </a:xfrm>
          <a:prstGeom prst="rect">
            <a:avLst/>
          </a:prstGeom>
          <a:gradFill flip="none" rotWithShape="1">
            <a:gsLst>
              <a:gs pos="32000">
                <a:schemeClr val="bg1">
                  <a:alpha val="67000"/>
                </a:schemeClr>
              </a:gs>
              <a:gs pos="0">
                <a:schemeClr val="bg1">
                  <a:alpha val="55000"/>
                </a:schemeClr>
              </a:gs>
              <a:gs pos="99000">
                <a:schemeClr val="bg1">
                  <a:alpha val="5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/>
            <a:endParaRPr sz="2600" cap="all" dirty="0">
              <a:solidFill>
                <a:srgbClr val="FFFFFF"/>
              </a:solidFill>
              <a:sym typeface="Avenir Next"/>
            </a:endParaRPr>
          </a:p>
        </p:txBody>
      </p:sp>
      <p:sp>
        <p:nvSpPr>
          <p:cNvPr id="22" name="Cross 21">
            <a:extLst>
              <a:ext uri="{FF2B5EF4-FFF2-40B4-BE49-F238E27FC236}">
                <a16:creationId xmlns:a16="http://schemas.microsoft.com/office/drawing/2014/main" id="{24124FF1-775D-AC4A-81D0-73FC0F54A6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4250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53E2C7F-F4FF-A94D-ACAE-82823EC88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5" y="1625608"/>
            <a:ext cx="6696951" cy="2722164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26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PROPÓSITO  GENERAL DE LA ASIGNATURA</a:t>
            </a:r>
            <a:b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600" dirty="0">
                <a:latin typeface="Comic Sans MS" panose="030F0702030302020204" pitchFamily="66" charset="0"/>
                <a:ea typeface="Cambria Math" panose="02040503050406030204" pitchFamily="18" charset="0"/>
              </a:rPr>
              <a:t>Emplea estrategias  y  técnicas  en la resolución de problemas y toma de decisiones de manera estratégica y sistemática que le permita aplicarlas en situaciones  de contexto en su vida cotidiana</a:t>
            </a:r>
          </a:p>
        </p:txBody>
      </p:sp>
    </p:spTree>
    <p:extLst>
      <p:ext uri="{BB962C8B-B14F-4D97-AF65-F5344CB8AC3E}">
        <p14:creationId xmlns:p14="http://schemas.microsoft.com/office/powerpoint/2010/main" val="34321288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2615" y="701040"/>
            <a:ext cx="5507466" cy="59436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26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Te sugerimos ver la película</a:t>
            </a:r>
            <a:b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4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La delgada línea amarilla</a:t>
            </a:r>
            <a:b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…Recuerda</a:t>
            </a:r>
            <a:b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tu decides que camino elegir</a:t>
            </a:r>
            <a:br>
              <a:rPr lang="es-MX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endParaRPr lang="es-MX" sz="4000" dirty="0">
              <a:latin typeface="Comic Sans MS" panose="030F0702030302020204" pitchFamily="66" charset="0"/>
            </a:endParaRPr>
          </a:p>
        </p:txBody>
      </p:sp>
      <p:sp>
        <p:nvSpPr>
          <p:cNvPr id="6" name="Cross 10">
            <a:extLst>
              <a:ext uri="{FF2B5EF4-FFF2-40B4-BE49-F238E27FC236}">
                <a16:creationId xmlns:a16="http://schemas.microsoft.com/office/drawing/2014/main" id="{12E8ED90-6D42-AE40-963A-3924EE207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30625" y="562356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E3B76A7-0EA1-53F0-64B2-176F2E5AD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1762039"/>
            <a:ext cx="5507467" cy="33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2161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843280"/>
            <a:ext cx="3894376" cy="350449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Referencias</a:t>
            </a:r>
            <a:b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Quinto, R. M.I. et al. (2018) Estrategias de Resolución de problemas y toma de decisiones.  Libro de texto basado en competencias. 5º. Semestre UAEMEX.</a:t>
            </a:r>
            <a:b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5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4AC180B-66DC-1C51-0C8D-508640B0DA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303" b="-1"/>
          <a:stretch/>
        </p:blipFill>
        <p:spPr>
          <a:xfrm>
            <a:off x="5224242" y="1096772"/>
            <a:ext cx="6503180" cy="576122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3CC27946-0B30-1740-A1AC-994A4C762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7558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354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4941454" cy="5615709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Imágenes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1.-https://pixabay.com/es/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decisione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/?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manual_search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=1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2.-https://pixabay.com/es/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/consecuencias/?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manual_search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=1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3.-https://pixabay.com/es/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/pared-blog-consecuencias-smilies-1521359/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4.-https://pixabay.com/es/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vectors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/maceta-agrietado-arcilla-roto-575532/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5.-https://pixabay.com/es/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/mujer-agotamiento-multitarea-rostro-1733891/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6.-https://pixabay.com/es/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vectors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/silueta-relaci%c3%b3n-conflicto-3141264/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7.-https://www.istockphoto.com/es/search/search-by-asset?affiliateredirect=true&amp;assetid=1330778603&amp;assettype=image&amp;utm_campaign=SRP_illustration_sponsored&amp;utm_content=http%3A%2F%2Fpixabay.com%2Fes%2Fillustrations%2Fsearch%2Fcomunicacion%2F%3Fmanual_search%3D1&amp;utm_medium=affiliate&amp;utm_source=pixabay&amp;utm_term=comunicación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8.-https://pixabay.com/es/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comunicacion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/?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manual_search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=1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2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3E7BAC4-C620-6857-6FA8-A8014684C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437" y="1056709"/>
            <a:ext cx="3870251" cy="588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99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1E44419-8E1E-F670-0EEB-58999BFAEA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303" b="-1"/>
          <a:stretch/>
        </p:blipFill>
        <p:spPr>
          <a:xfrm>
            <a:off x="5224242" y="1096772"/>
            <a:ext cx="6503180" cy="576122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419" y="1087882"/>
            <a:ext cx="4526734" cy="437769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PROPÓSITO DEL MÓDULO IV</a:t>
            </a:r>
            <a:br>
              <a:rPr lang="es-MX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  <a:t>EVALUACIÓN DE LA TOMA DE DECISIONES</a:t>
            </a: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2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  <a:t>Emplea  estrategias  para evaluar el proceso personal en la solución de problemas y en la toma de decisiones, asumiendo responsable y éticamente las consecuencias de sus actos.</a:t>
            </a:r>
            <a:br>
              <a:rPr lang="es-MX" sz="22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000" dirty="0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4029224B-C0FC-EC47-B248-0D4271BC7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7558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00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565F2BF-A56D-885B-6CAA-E6B4ACD85E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634" b="3"/>
          <a:stretch/>
        </p:blipFill>
        <p:spPr>
          <a:xfrm>
            <a:off x="6562608" y="10"/>
            <a:ext cx="5629390" cy="3428990"/>
          </a:xfrm>
          <a:prstGeom prst="rect">
            <a:avLst/>
          </a:prstGeom>
        </p:spPr>
      </p:pic>
      <p:pic>
        <p:nvPicPr>
          <p:cNvPr id="1026" name="Picture 2" descr="Ilustraciones gratis de Decisión">
            <a:extLst>
              <a:ext uri="{FF2B5EF4-FFF2-40B4-BE49-F238E27FC236}">
                <a16:creationId xmlns:a16="http://schemas.microsoft.com/office/drawing/2014/main" id="{8DB9C70A-212B-98B2-C30B-C44476A1D1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8742"/>
          <a:stretch/>
        </p:blipFill>
        <p:spPr bwMode="auto">
          <a:xfrm>
            <a:off x="6562614" y="3429000"/>
            <a:ext cx="5629389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520995"/>
            <a:ext cx="5039716" cy="572031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TECNICAS DE EVALUACIÓN PARA LAS DECISIONES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1.- Técnica de Consecuencias y Secuelas</a:t>
            </a: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2.- Técnica positivo, negativo, interesante</a:t>
            </a: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3.-Siete estilos de resolución de conflictos</a:t>
            </a: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4.-Visualización prospectiva</a:t>
            </a: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3" name="Cross 1032">
            <a:extLst>
              <a:ext uri="{FF2B5EF4-FFF2-40B4-BE49-F238E27FC236}">
                <a16:creationId xmlns:a16="http://schemas.microsoft.com/office/drawing/2014/main" id="{4029224B-C0FC-EC47-B248-0D4271BC7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5179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7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7170" y="538480"/>
            <a:ext cx="4131436" cy="380929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TECNICAS DE EVALUACIÓN PARA LAS DECISIONES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  <a:t>1. </a:t>
            </a: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TÉCNICA DE CONSECUENCIAS Y SECUELAS</a:t>
            </a:r>
            <a:br>
              <a:rPr lang="es-MX" sz="2000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4A6D669-4169-6204-96E0-F804C2FE6C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960" b="-1"/>
          <a:stretch/>
        </p:blipFill>
        <p:spPr>
          <a:xfrm>
            <a:off x="464577" y="1096772"/>
            <a:ext cx="6098032" cy="5761228"/>
          </a:xfrm>
          <a:prstGeom prst="rect">
            <a:avLst/>
          </a:prstGeom>
        </p:spPr>
      </p:pic>
      <p:sp>
        <p:nvSpPr>
          <p:cNvPr id="12" name="Cross 11">
            <a:extLst>
              <a:ext uri="{FF2B5EF4-FFF2-40B4-BE49-F238E27FC236}">
                <a16:creationId xmlns:a16="http://schemas.microsoft.com/office/drawing/2014/main" id="{D6F182EB-F44A-974A-9658-0DE4252E4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5177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685E0E-0D11-CD46-BE7F-9339AAD81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23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1151" y="976630"/>
            <a:ext cx="5588778" cy="337114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TÉCNICA DE CONSECUENCIAS Y SECUELAS</a:t>
            </a:r>
            <a:b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Factores a considerar:</a:t>
            </a:r>
            <a:b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1- Identifica la toma de decisión realizada</a:t>
            </a:r>
            <a:b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2-Da significado a la experiencia</a:t>
            </a:r>
            <a:b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3-Cuestiona las evidencias</a:t>
            </a:r>
            <a:br>
              <a:rPr lang="es-MX" sz="26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endParaRPr lang="es-MX" sz="2600" dirty="0">
              <a:latin typeface="Comic Sans MS" panose="030F0702030302020204" pitchFamily="66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6575A5D-3D7F-D8B9-D5F4-D10488897E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48" r="53726" b="-1"/>
          <a:stretch/>
        </p:blipFill>
        <p:spPr>
          <a:xfrm>
            <a:off x="464577" y="1096772"/>
            <a:ext cx="4235107" cy="5761228"/>
          </a:xfrm>
          <a:prstGeom prst="rect">
            <a:avLst/>
          </a:prstGeom>
        </p:spPr>
      </p:pic>
      <p:sp>
        <p:nvSpPr>
          <p:cNvPr id="12" name="Cross 11">
            <a:extLst>
              <a:ext uri="{FF2B5EF4-FFF2-40B4-BE49-F238E27FC236}">
                <a16:creationId xmlns:a16="http://schemas.microsoft.com/office/drawing/2014/main" id="{2C50974A-117B-AC4C-9263-31C309D98E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2252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6D51F4-767D-7946-AB07-22210BFC7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22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1151" y="792480"/>
            <a:ext cx="5588778" cy="456184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TÉCNICA DE CONSECUENCIAS Y SECUELAS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Factores a considerar: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4-Discierne  para tomar decisiones razonadas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5-Manten la  mente abierta; considera la variedad de puntos de vista: a favor y en contra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6-Valora las causas y sesgos: sé consciente de tus propios prejuicios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7-Usa las respuestas para dar sentido a las relaciones</a:t>
            </a: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C930726-E777-85E9-DC23-42DB8CFA1D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48" r="53726" b="-1"/>
          <a:stretch/>
        </p:blipFill>
        <p:spPr>
          <a:xfrm>
            <a:off x="464577" y="1096772"/>
            <a:ext cx="4235107" cy="5761228"/>
          </a:xfrm>
          <a:prstGeom prst="rect">
            <a:avLst/>
          </a:prstGeom>
        </p:spPr>
      </p:pic>
      <p:sp>
        <p:nvSpPr>
          <p:cNvPr id="12" name="Cross 11">
            <a:extLst>
              <a:ext uri="{FF2B5EF4-FFF2-40B4-BE49-F238E27FC236}">
                <a16:creationId xmlns:a16="http://schemas.microsoft.com/office/drawing/2014/main" id="{2C50974A-117B-AC4C-9263-31C309D98E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2252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6D51F4-767D-7946-AB07-22210BFC7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9" name="Rectangle 4102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0" name="Rectangle 4104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5" y="264160"/>
            <a:ext cx="3377643" cy="522224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5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TÉCNICA DE CONSECUENCIAS Y SECUELAS CONSECUENCIAS   DE   UNA   ACCION</a:t>
            </a:r>
            <a:b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-Consecuencias inmediatas</a:t>
            </a:r>
            <a:b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-Consecuencias a mediano plazo (1-5 años)</a:t>
            </a:r>
            <a:b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r>
              <a:rPr lang="es-MX" sz="24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-Consecuencias a largo plazo (de 25 en adelante</a:t>
            </a:r>
            <a: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  <a:t>)</a:t>
            </a:r>
            <a:b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br>
              <a:rPr lang="es-MX" sz="1500" b="1" dirty="0">
                <a:latin typeface="Comic Sans MS" panose="030F0702030302020204" pitchFamily="66" charset="0"/>
                <a:ea typeface="Cambria Math" panose="02040503050406030204" pitchFamily="18" charset="0"/>
              </a:rPr>
            </a:br>
            <a:endParaRPr lang="es-MX" sz="1500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Gráficos vectoriales gratis de Maceta">
            <a:extLst>
              <a:ext uri="{FF2B5EF4-FFF2-40B4-BE49-F238E27FC236}">
                <a16:creationId xmlns:a16="http://schemas.microsoft.com/office/drawing/2014/main" id="{D091C632-3393-2C61-715F-A020ABDE1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12985" y="2056346"/>
            <a:ext cx="3205348" cy="300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E0BE865-42E0-D7EB-702C-13C3D030F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682" y="2725463"/>
            <a:ext cx="3205348" cy="1666780"/>
          </a:xfrm>
          <a:prstGeom prst="rect">
            <a:avLst/>
          </a:prstGeom>
        </p:spPr>
      </p:pic>
      <p:sp>
        <p:nvSpPr>
          <p:cNvPr id="4111" name="Cross 4106">
            <a:extLst>
              <a:ext uri="{FF2B5EF4-FFF2-40B4-BE49-F238E27FC236}">
                <a16:creationId xmlns:a16="http://schemas.microsoft.com/office/drawing/2014/main" id="{8FF2C30B-C8A1-7E4F-9E2A-C1B204E51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74749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23436"/>
      </p:ext>
    </p:extLst>
  </p:cSld>
  <p:clrMapOvr>
    <a:masterClrMapping/>
  </p:clrMapOvr>
</p:sld>
</file>

<file path=ppt/theme/theme1.xml><?xml version="1.0" encoding="utf-8"?>
<a:theme xmlns:a="http://schemas.openxmlformats.org/drawingml/2006/main" name="MadridVTI">
  <a:themeElements>
    <a:clrScheme name="AnalogousFromRegularSeedRightStep">
      <a:dk1>
        <a:srgbClr val="000000"/>
      </a:dk1>
      <a:lt1>
        <a:srgbClr val="FFFFFF"/>
      </a:lt1>
      <a:dk2>
        <a:srgbClr val="1C2732"/>
      </a:dk2>
      <a:lt2>
        <a:srgbClr val="F3F0F1"/>
      </a:lt2>
      <a:accent1>
        <a:srgbClr val="21B782"/>
      </a:accent1>
      <a:accent2>
        <a:srgbClr val="14B1BC"/>
      </a:accent2>
      <a:accent3>
        <a:srgbClr val="298CE7"/>
      </a:accent3>
      <a:accent4>
        <a:srgbClr val="2E40D9"/>
      </a:accent4>
      <a:accent5>
        <a:srgbClr val="6529E7"/>
      </a:accent5>
      <a:accent6>
        <a:srgbClr val="A217D5"/>
      </a:accent6>
      <a:hlink>
        <a:srgbClr val="BF3F6C"/>
      </a:hlink>
      <a:folHlink>
        <a:srgbClr val="7F7F7F"/>
      </a:folHlink>
    </a:clrScheme>
    <a:fontScheme name="Madrid">
      <a:majorFont>
        <a:latin typeface="Seaford Display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ridVTI" id="{5F675924-ADDD-6B4C-A2D4-69150D1F0C16}" vid="{BEA84270-19BD-7342-8ABF-EFF1668AF1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1654</Words>
  <Application>Microsoft Office PowerPoint</Application>
  <PresentationFormat>Panorámica</PresentationFormat>
  <Paragraphs>37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Arial</vt:lpstr>
      <vt:lpstr>Cambria Math</vt:lpstr>
      <vt:lpstr>Comic Sans MS</vt:lpstr>
      <vt:lpstr>Seaford Display</vt:lpstr>
      <vt:lpstr>System Font Regular</vt:lpstr>
      <vt:lpstr>Tenorite</vt:lpstr>
      <vt:lpstr>MadridVTI</vt:lpstr>
      <vt:lpstr>UNIVERSIDAD AUTÓNOMA DEL ESTADO DE MÉXICO  PLANTEL NEZAHUALCÓYOTL DE LA ESCUELA PREPARATORIA  Asignatura:  Estrategia de Resolución de Problemas  y Toma de Decisiones  Módulo IV Evaluación de la Toma de Decisiones   Semestre: Quinto Agosto- 2023   Dra. Laura Espinoza Avila </vt:lpstr>
      <vt:lpstr> Módulo IV  Evaluación de la Toma de Decisiones   </vt:lpstr>
      <vt:lpstr> PROPÓSITO  GENERAL DE LA ASIGNATURA  Emplea estrategias  y  técnicas  en la resolución de problemas y toma de decisiones de manera estratégica y sistemática que le permita aplicarlas en situaciones  de contexto en su vida cotidiana</vt:lpstr>
      <vt:lpstr>PROPÓSITO DEL MÓDULO IV  EVALUACIÓN DE LA TOMA DE DECISIONES    Emplea  estrategias  para evaluar el proceso personal en la solución de problemas y en la toma de decisiones, asumiendo responsable y éticamente las consecuencias de sus actos.   </vt:lpstr>
      <vt:lpstr>  TECNICAS DE EVALUACIÓN PARA LAS DECISIONES  1.- Técnica de Consecuencias y Secuelas  2.- Técnica positivo, negativo, interesante  3.-Siete estilos de resolución de conflictos  4.-Visualización prospectiva          </vt:lpstr>
      <vt:lpstr>     TECNICAS DE EVALUACIÓN PARA LAS DECISIONES    1. TÉCNICA DE CONSECUENCIAS Y SECUELAS      </vt:lpstr>
      <vt:lpstr>TÉCNICA DE CONSECUENCIAS Y SECUELAS  Factores a considerar:  1- Identifica la toma de decisión realizada 2-Da significado a la experiencia 3-Cuestiona las evidencias </vt:lpstr>
      <vt:lpstr>TÉCNICA DE CONSECUENCIAS Y SECUELAS  Factores a considerar:  4-Discierne  para tomar decisiones razonadas 5-Manten la  mente abierta; considera la variedad de puntos de vista: a favor y en contra 6-Valora las causas y sesgos: sé consciente de tus propios prejuicios 7-Usa las respuestas para dar sentido a las relaciones   </vt:lpstr>
      <vt:lpstr> TÉCNICA DE CONSECUENCIAS Y SECUELAS CONSECUENCIAS   DE   UNA   ACCION  -Consecuencias inmediatas  -Consecuencias a mediano plazo (1-5 años)  -Consecuencias a largo plazo (de 25 en adelante)     </vt:lpstr>
      <vt:lpstr>                      TÉCNICA DE CONSECUENCIAS Y SECUELAS   CONSECUENCIAS  DE  UNA  ACCION  Debemos observar lo siguiente:  * Considerar las consecuencias, no sólo por la manera que te impactan, sino también a otras personas  *Otros pueden ver las consecuencias de las acciones más que uno mismo  *Se determine si las consecuencias son reversibles o no  </vt:lpstr>
      <vt:lpstr>                                  TÉCNICA DE CONSECUENCIAS Y SECUELAS   CONSECUENCIAS  DE  UNA  ACCION  Debemos observar lo siguiente:   *Se considere que las consecuencias inmediatas pueden ser opuestas o adversas a las de largo plazo   *Argumentar con fundamento y no  sólo para tener la razón    *Mantener la mente abierta para opciones no consideradas   </vt:lpstr>
      <vt:lpstr> </vt:lpstr>
      <vt:lpstr>TECNICA POSITIVO, NEGATIVO, INTERESANTE  Considerar lo siguiente:  1. Enfócate en la situación y elabora una tabla de tres columnas en las que ubiques lo positivo, lo negativo y lo interrogante o interesante      2. Genera tantas ideas como sea necesario y escribe lo positivo, negativo y lo interrogante o interesante.     </vt:lpstr>
      <vt:lpstr>TECNICA POSITIVO, NEGATIVO, INTERESANTE  Considerar lo siguiente:   3. Numera por separado cada ocurrencia de acuerdo con lo que te parezca mejor    4. Llega a una conclusión para argumentar o  sustentar la decisión       </vt:lpstr>
      <vt:lpstr>     TECNICAS DE EVALUACIÓN PARA LAS DECISIONES     3. SIETE ESTILOS PARA LA RESOLUCIÓN DE CONFLICTOS    </vt:lpstr>
      <vt:lpstr>TECNICA  SIETE  ESTILOS  PARA  LA  RESOLUCIÓN  DE  CONFLICTOS  Lo que tenemos que valorar:  1.-Identificar cuándo es un conflicto  2.-Aplicar un estilo para resolverlo  3.-Valorar la solución</vt:lpstr>
      <vt:lpstr>TECNICA  SIETE  ESTILOS  PARA  LA  RESOLUCIÓN  DE  CONFLICTOS  CONFLICTO Del latín conflictus   que significa CHOQUE Del prefijo latín   CON      que significa       UNION        y  el participio de   FLIGERE        que significa           GOLPE.     Unión  de  golpe,  el golpe junto, pleito.</vt:lpstr>
      <vt:lpstr>TECNICA  SIETE  ESTILOS  PARA  LA  RESOLUCIÓN  DE  CONFLICTOS    CAUSAS DE UN CONFLICTO    Intereses en pugna  Choque de emociones  Tensiones entre involucrados  Obstáculos en la comunicación </vt:lpstr>
      <vt:lpstr>TECNICA  SIETE  ESTILOS  PARA  LA  RESOLUCIÓN  DE  CONFLICTOS   CAUSAS DE UN CONFLICTO  Creencias antagónicas  Observaciones y percepciones diferentes  Necesidades afectadas  Formas de personalidad contrapuestas  Luchas por recursos  </vt:lpstr>
      <vt:lpstr>TECNICA  SIETE  ESTILOS  PARA  LA  RESOLUCIÓN  DE  CONFLICTOS     Siete Estilos para Resolver Conflictos (Margarita de Sánchez)   1.-Tomar acción física     2.-Tomar acción económica        </vt:lpstr>
      <vt:lpstr>TECNICA  SIETE  ESTILOS  PARA  LA  RESOLUCIÓN  DE  CONFLICTOS  Siete Estilos para Resolver Conflictos (Margarita de Sánchez)     3.-Esperar y ver       4.-Aceptar la situación      </vt:lpstr>
      <vt:lpstr>TECNICA  SIETE  ESTILOS  PARA  LA  RESOLUCIÓN  DE  CONFLICTOS  Siete Estilos para Resolver Conflictos (Margarita de Sánchez)   5.-Reducir aspiraciones     6.-Solicitar la intervención de tercero     7.-Minar el respeto    </vt:lpstr>
      <vt:lpstr>TÉCNICA VISUALIZACIÓN PROSPECTIVA  Pasos para una planeación personal:  1- ¿A dónde quiero llegar?    VISIÓN  2- Identificación de quién eres       MISIÓN  3- Metas y áreas a considerar: personal, familiar, social, profesional y espiritual   </vt:lpstr>
      <vt:lpstr>    TÉCNICA VISUALIZACIÓN PROSPECTIVA     Requisitos de una meta                    (Castañeda)    1. Estar por escrito     2. Ser específica       </vt:lpstr>
      <vt:lpstr>  TÉCNICA VISUALIZACIÓN PROSPECTIVA   Requisitos de una meta   (Castañeda)    3. Medible  (grado en el que se cumplió)      4. Ser realizable y explicar cómo se logrará      </vt:lpstr>
      <vt:lpstr>  TÉCNICA VISUALIZACIÓN PROSPECTIVA         5. Plantear un reto      6. Ser visible y que permita imaginar y sentir la emoción de logro     </vt:lpstr>
      <vt:lpstr>  TÉCNICA VISUALIZACIÓN PROSPECTIVA     7. Calendarizable      8. Congruente con los valores, principios y creencias      </vt:lpstr>
      <vt:lpstr>  TÉCNICA VISUALIZACIÓN PROSPECTIVA  Considera  para el planteamiento de metas los siguientes aspectos:   Familiar:  Relación con padres, hermanos…   Profesional: Elegir la actividad vocacional    </vt:lpstr>
      <vt:lpstr>TÉCNICA VISUALIZACIÓN PROSPECTIVA  Considera  para el planteamiento de metas los siguientes aspectos:    Social: Cómo interactúas con la sociedad    Espiritual:  El significado y sentido de la vida     </vt:lpstr>
      <vt:lpstr>       Te sugerimos ver la película  La delgada línea amarilla    …Recuerda tu decides que camino elegir </vt:lpstr>
      <vt:lpstr>Referencias  Quinto, R. M.I. et al. (2018) Estrategias de Resolución de problemas y toma de decisiones.  Libro de texto basado en competencias. 5º. Semestre UAEMEX.            </vt:lpstr>
      <vt:lpstr>Imágenes 1.-https://pixabay.com/es/illustrations/search/decisione/?manual_search=1 2.-https://pixabay.com/es/illustrations/search/consecuencias/?manual_search=1 3.-https://pixabay.com/es/illustrations/pared-blog-consecuencias-smilies-1521359/ 4.-https://pixabay.com/es/vectors/maceta-agrietado-arcilla-roto-575532/ 5.-https://pixabay.com/es/illustrations/mujer-agotamiento-multitarea-rostro-1733891/ 6.-https://pixabay.com/es/vectors/silueta-relaci%c3%b3n-conflicto-3141264/ 7.-https://www.istockphoto.com/es/search/search-by-asset?affiliateredirect=true&amp;assetid=1330778603&amp;assettype=image&amp;utm_campaign=SRP_illustration_sponsored&amp;utm_content=http%3A%2F%2Fpixabay.com%2Fes%2Fillustrations%2Fsearch%2Fcomunicacion%2F%3Fmanual_search%3D1&amp;utm_medium=affiliate&amp;utm_source=pixabay&amp;utm_term=comunicación 8.-https://pixabay.com/es/illustrations/search/comunicacion/?manual_search=1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NEZAHUALCÓYOTL DE LA ESCUELA PREPARATORIA  Asignatura: Estrategia de Resolución de Problemas  y Toma de Decisiones  Módulo IV Evaluación de la Toma de Decisiones   Semestre: Quinto Agosto- 2022   Dra. Laura Espinoza Avila</dc:title>
  <dc:creator>Laura Espinoza Avila</dc:creator>
  <cp:lastModifiedBy>Laura Espinoza Avila</cp:lastModifiedBy>
  <cp:revision>21</cp:revision>
  <dcterms:created xsi:type="dcterms:W3CDTF">2022-09-19T16:58:18Z</dcterms:created>
  <dcterms:modified xsi:type="dcterms:W3CDTF">2024-01-22T22:17:00Z</dcterms:modified>
</cp:coreProperties>
</file>