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8" r:id="rId1"/>
  </p:sldMasterIdLst>
  <p:sldIdLst>
    <p:sldId id="256" r:id="rId2"/>
    <p:sldId id="257" r:id="rId3"/>
    <p:sldId id="294" r:id="rId4"/>
    <p:sldId id="290" r:id="rId5"/>
    <p:sldId id="258" r:id="rId6"/>
    <p:sldId id="260" r:id="rId7"/>
    <p:sldId id="261" r:id="rId8"/>
    <p:sldId id="262" r:id="rId9"/>
    <p:sldId id="263" r:id="rId10"/>
    <p:sldId id="264" r:id="rId11"/>
    <p:sldId id="291" r:id="rId12"/>
    <p:sldId id="292" r:id="rId13"/>
    <p:sldId id="265" r:id="rId14"/>
    <p:sldId id="266" r:id="rId15"/>
    <p:sldId id="267" r:id="rId16"/>
    <p:sldId id="268" r:id="rId17"/>
    <p:sldId id="293" r:id="rId18"/>
    <p:sldId id="269" r:id="rId19"/>
    <p:sldId id="270" r:id="rId20"/>
    <p:sldId id="274" r:id="rId21"/>
    <p:sldId id="275" r:id="rId22"/>
    <p:sldId id="276" r:id="rId23"/>
    <p:sldId id="277" r:id="rId24"/>
    <p:sldId id="278" r:id="rId25"/>
    <p:sldId id="280" r:id="rId26"/>
    <p:sldId id="282" r:id="rId27"/>
    <p:sldId id="295" r:id="rId28"/>
    <p:sldId id="296" r:id="rId29"/>
    <p:sldId id="283" r:id="rId30"/>
    <p:sldId id="285" r:id="rId31"/>
    <p:sldId id="286" r:id="rId32"/>
    <p:sldId id="288" r:id="rId33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E573"/>
    <a:srgbClr val="99FFCC"/>
    <a:srgbClr val="66FF33"/>
    <a:srgbClr val="003399"/>
    <a:srgbClr val="99CC00"/>
    <a:srgbClr val="FF3399"/>
    <a:srgbClr val="FF66FF"/>
    <a:srgbClr val="00CCFF"/>
    <a:srgbClr val="B6F5FC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6" autoAdjust="0"/>
    <p:restoredTop sz="94660"/>
  </p:normalViewPr>
  <p:slideViewPr>
    <p:cSldViewPr snapToGrid="0">
      <p:cViewPr varScale="1">
        <p:scale>
          <a:sx n="63" d="100"/>
          <a:sy n="63" d="100"/>
        </p:scale>
        <p:origin x="61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04DB13E-F722-4ED6-BB00-556651E9528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26428D7-C6F3-473D-A360-A3F5C3E8728C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9103" y="2244830"/>
            <a:ext cx="8933796" cy="2437232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3000"/>
              </a:lnSpc>
              <a:defRPr lang="en-US" sz="68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9101" y="4682062"/>
            <a:ext cx="8936846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6"/>
            <a:ext cx="1554480" cy="485546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EA0C0817-A112-4847-8014-A94B7D2A4EA3}" type="datetime1">
              <a:rPr lang="en-US" smtClean="0"/>
              <a:t>7/17/2024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629100" y="5177408"/>
            <a:ext cx="5730295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20" y="5177408"/>
            <a:ext cx="1955980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468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40B7-36AB-4376-BE14-EF7004D79BB9}" type="datetime1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697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CAB8-DCAE-46A5-AADA-B3FAD11A54E0}" type="datetime1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62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B432-ACDA-4023-A761-2BAB76577B62}" type="datetime1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715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A4A1889-E37C-4EC3-9E41-9DAD221CF38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9156" y="2275165"/>
            <a:ext cx="8933688" cy="2406895"/>
          </a:xfrm>
        </p:spPr>
        <p:txBody>
          <a:bodyPr anchor="ctr">
            <a:normAutofit/>
          </a:bodyPr>
          <a:lstStyle>
            <a:lvl1pPr algn="ctr">
              <a:lnSpc>
                <a:spcPct val="83000"/>
              </a:lnSpc>
              <a:defRPr lang="en-US" sz="68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683EB04-C23E-490C-A1A6-030CF79D23C8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F8A84C03-E1CA-4A4E-81D6-9BB0C335B7A0}"/>
                </a:ext>
              </a:extLst>
            </p:cNvPr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A26FB5A-D5D1-4DAB-AC43-7F51A7F2D197}"/>
                </a:ext>
              </a:extLst>
            </p:cNvPr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9303F14-E560-4C02-94F4-B4695FE26813}"/>
                </a:ext>
              </a:extLst>
            </p:cNvPr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9156" y="4682062"/>
            <a:ext cx="8939784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800">
                <a:solidFill>
                  <a:schemeClr val="tx1">
                    <a:lumMod val="95000"/>
                    <a:lumOff val="5000"/>
                  </a:schemeClr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18760" y="1344502"/>
            <a:ext cx="1554480" cy="498781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9C646AA-F36E-4540-911D-FFFC0A0EF24A}" type="datetime1">
              <a:rPr lang="en-US" smtClean="0"/>
              <a:t>7/17/2024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29157" y="5177408"/>
            <a:ext cx="5660134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177408"/>
            <a:ext cx="1958339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4649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6176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6D26-FA5F-4637-B602-B7C2DC34CFD4}" type="datetime1">
              <a:rPr lang="en-US" smtClean="0"/>
              <a:t>7/17/2024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606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92472"/>
            <a:ext cx="4663440" cy="3163825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8712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>
                <a:solidFill>
                  <a:schemeClr val="tx1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8712" y="2792471"/>
            <a:ext cx="4663440" cy="3164509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15D8-96D1-4781-BC50-CA8A088B2FE4}" type="datetime1">
              <a:rPr lang="en-US" smtClean="0"/>
              <a:t>7/17/2024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472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96C99-B8F8-4528-BD05-0E16E943DC09}" type="datetime1">
              <a:rPr lang="en-US" smtClean="0"/>
              <a:t>7/17/2024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116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6942-C211-4B28-8DBD-C953E00AF71B}" type="datetime1">
              <a:rPr lang="en-US" smtClean="0"/>
              <a:t>7/17/2024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168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5E1BBF9-8BEF-4353-BA68-30AAF9EBD8D8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B941C21-2A5D-4912-AB06-1BB0C0EB6AE1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8200" y="607392"/>
            <a:ext cx="3161963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2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68580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58200" y="2336800"/>
            <a:ext cx="3161963" cy="3606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88000" y="6035040"/>
            <a:ext cx="1955800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E8D12A6-918A-48BD-8CB9-CA713993B0EA}" type="datetime1">
              <a:rPr lang="en-US" smtClean="0"/>
              <a:t>7/17/2024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85801" y="6035040"/>
            <a:ext cx="4584700" cy="36576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3435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567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687CA98-D9C7-497F-A1DA-7D22F8753BCE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7696201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62337" y="6035040"/>
            <a:ext cx="2071963" cy="365760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778CE86-875F-4587-BCF6-FA054AFC0D53}" type="datetime1">
              <a:rPr lang="en-US" smtClean="0"/>
              <a:pPr/>
              <a:t>7/17/2024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2648" y="6035040"/>
            <a:ext cx="4588002" cy="365760"/>
          </a:xfrm>
        </p:spPr>
        <p:txBody>
          <a:bodyPr/>
          <a:lstStyle>
            <a:lvl1pPr marL="0" algn="r" defTabSz="914400" rtl="0" eaLnBrk="1" latinLnBrk="0" hangingPunct="1">
              <a:defRPr lang="en-US" sz="1000" b="1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5296" cy="365760"/>
          </a:xfrm>
        </p:spPr>
        <p:txBody>
          <a:bodyPr/>
          <a:lstStyle/>
          <a:p>
            <a:fld id="{34B7E4EF-A1BD-40F4-AB7B-04F084DD991D}" type="slidenum">
              <a:rPr lang="en-US" smtClean="0"/>
              <a:t>‹Nº›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B3D8CC-BB13-41A5-8F34-B8E84A4F9534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7250" y="603504"/>
            <a:ext cx="3144774" cy="164592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2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7250" y="2386584"/>
            <a:ext cx="3144774" cy="3511296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41595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E94681D-2A4C-4A8D-B9B5-31D440D032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849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6FA2B21-3FCD-4721-B95C-427943F61125}" type="datetime1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543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77" r:id="rId5"/>
    <p:sldLayoutId id="2147483783" r:id="rId6"/>
    <p:sldLayoutId id="2147483778" r:id="rId7"/>
    <p:sldLayoutId id="2147483779" r:id="rId8"/>
    <p:sldLayoutId id="2147483780" r:id="rId9"/>
    <p:sldLayoutId id="2147483781" r:id="rId10"/>
    <p:sldLayoutId id="214748378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400" i="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Rectangle 95">
            <a:extLst>
              <a:ext uri="{FF2B5EF4-FFF2-40B4-BE49-F238E27FC236}">
                <a16:creationId xmlns:a16="http://schemas.microsoft.com/office/drawing/2014/main" id="{EA4E4267-CAF0-4C38-8DC6-CD3B1A9F04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0EE3ACC5-126D-4BA4-8B45-7F0B5B839C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384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MX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AB2868F7-FE10-4289-A5BD-90763C7A2F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3866" cy="6858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BD94142C-10EE-487C-A327-404FDF358F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6197" y="643464"/>
            <a:ext cx="4143830" cy="556630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  <p:txBody>
          <a:bodyPr/>
          <a:lstStyle/>
          <a:p>
            <a:endParaRPr lang="es-MX"/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5F7FAC2D-7A74-4939-A917-A1A5AF935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21587" y="806860"/>
            <a:ext cx="3813048" cy="5239512"/>
          </a:xfrm>
          <a:prstGeom prst="rect">
            <a:avLst/>
          </a:prstGeom>
          <a:noFill/>
          <a:ln w="6350" cap="sq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65A55796-6CE2-BDF5-C3B7-3A6EF841EA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6493" y="1559768"/>
            <a:ext cx="2978281" cy="4012082"/>
          </a:xfrm>
          <a:solidFill>
            <a:srgbClr val="E5E573"/>
          </a:solidFill>
        </p:spPr>
        <p:txBody>
          <a:bodyPr>
            <a:noAutofit/>
          </a:bodyPr>
          <a:lstStyle/>
          <a:p>
            <a:r>
              <a:rPr lang="es-MX" sz="1600" b="1" dirty="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UNIVERSIDAD AUTÓNOMA DEL ESTADO DE MÉXICO</a:t>
            </a:r>
            <a:br>
              <a:rPr lang="es-MX" sz="1600" b="1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16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PLANTEL NEZAHUALCÓYOTL DE LA ESCUELA PREPARATORIA</a:t>
            </a:r>
            <a:br>
              <a:rPr lang="es-MX" sz="16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6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1600" b="1" dirty="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Asignatura: DESARROLLO PERSONAL</a:t>
            </a:r>
            <a:br>
              <a:rPr lang="es-MX" sz="1600" b="1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600" b="1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16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Módulo IV</a:t>
            </a:r>
            <a:br>
              <a:rPr lang="es-MX" sz="16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16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PLENITUD ADOLESCENTE</a:t>
            </a:r>
            <a:br>
              <a:rPr lang="es-MX" sz="1600" b="1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600" b="1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600" b="1" dirty="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1600" b="1" dirty="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Semestre: PRIMERO</a:t>
            </a:r>
            <a:br>
              <a:rPr lang="es-MX" sz="1600" b="1" dirty="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1600" b="1" dirty="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FEBRERO- JULIO  2023B</a:t>
            </a:r>
            <a:br>
              <a:rPr lang="es-MX" sz="1600" b="1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600" b="1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600" b="1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16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Dra. Laura Espinoza Avila</a:t>
            </a:r>
            <a:br>
              <a:rPr lang="es-MX" sz="16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es-MX" sz="1600" dirty="0">
              <a:solidFill>
                <a:schemeClr val="bg1"/>
              </a:solidFill>
            </a:endParaRP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BA53A868-C420-4BAE-9244-EC162AF05C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67992" y="640856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MX"/>
          </a:p>
        </p:txBody>
      </p: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C2686EF3-81CC-419F-96C3-002A758803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882292" y="640855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F8D93CCA-A85E-4529-A6F0-8BB54D27BC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573932" y="640855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1ECFA516-C18C-41AE-AFF2-A0D0A59C9E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882292" y="1286150"/>
            <a:ext cx="1691640" cy="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n 3">
            <a:extLst>
              <a:ext uri="{FF2B5EF4-FFF2-40B4-BE49-F238E27FC236}">
                <a16:creationId xmlns:a16="http://schemas.microsoft.com/office/drawing/2014/main" id="{66FD203A-0911-1FBE-CC20-A3E52B427E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6570" y="1403958"/>
            <a:ext cx="6202238" cy="404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1244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CD7B8A97-A55C-4B63-9224-277C84F4B6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7BACC1F-078C-4E50-F75C-7EAECBBFD0E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3932" r="20525" b="2"/>
          <a:stretch/>
        </p:blipFill>
        <p:spPr>
          <a:xfrm>
            <a:off x="233261" y="233264"/>
            <a:ext cx="3324388" cy="3755625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64E8C82B-29EE-43B6-90D9-4C3463486D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92243" y="239052"/>
            <a:ext cx="2722671" cy="2474937"/>
          </a:xfrm>
          <a:prstGeom prst="rect">
            <a:avLst/>
          </a:prstGeom>
          <a:solidFill>
            <a:srgbClr val="4F4166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6E2D67D-01A2-4277-8EA0-1560E7E95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3264" y="4154694"/>
            <a:ext cx="3324388" cy="2470041"/>
          </a:xfrm>
          <a:prstGeom prst="rect">
            <a:avLst/>
          </a:prstGeom>
          <a:solidFill>
            <a:srgbClr val="4F4166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69E6646C-D2DB-C5F9-FB84-FCE92022024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4318" r="18305" b="-2"/>
          <a:stretch/>
        </p:blipFill>
        <p:spPr>
          <a:xfrm>
            <a:off x="3692246" y="2874858"/>
            <a:ext cx="2722671" cy="3749878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66A5D548-4865-4D5F-97A6-2D8C1657B2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79451" y="233264"/>
            <a:ext cx="5362178" cy="6391471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FFB280C-BA0C-49DC-926F-5BB41ADF0A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08711" y="374903"/>
            <a:ext cx="510365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BBD6B60-A047-CB55-426E-BC9ECF504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4082" y="642594"/>
            <a:ext cx="4472921" cy="1371600"/>
          </a:xfrm>
          <a:solidFill>
            <a:srgbClr val="E5E573"/>
          </a:solidFill>
        </p:spPr>
        <p:txBody>
          <a:bodyPr>
            <a:normAutofit/>
          </a:bodyPr>
          <a:lstStyle/>
          <a:p>
            <a:r>
              <a:rPr lang="es-MX" sz="3100" dirty="0">
                <a:latin typeface="Cambria Math" panose="02040503050406030204" pitchFamily="18" charset="0"/>
                <a:ea typeface="Cambria Math" panose="02040503050406030204" pitchFamily="18" charset="0"/>
              </a:rPr>
              <a:t>Consejos que ayudan a postergar la gratificación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5BA9EBC-14E1-1003-258B-1C4BC62FF5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64082" y="2103120"/>
            <a:ext cx="4472921" cy="39319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   </a:t>
            </a:r>
            <a:r>
              <a:rPr lang="es-MX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Olvidar el estímulo</a:t>
            </a:r>
          </a:p>
          <a:p>
            <a:pPr marL="0" indent="0">
              <a:buNone/>
            </a:pPr>
            <a:endParaRPr lang="es-MX" sz="28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s-MX" sz="2800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Ya que siempre va a ser atractivo… </a:t>
            </a:r>
            <a:r>
              <a:rPr lang="es-MX" sz="2800" b="1" dirty="0">
                <a:solidFill>
                  <a:srgbClr val="00B050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ocúpate  en otra actividad </a:t>
            </a:r>
          </a:p>
        </p:txBody>
      </p:sp>
    </p:spTree>
    <p:extLst>
      <p:ext uri="{BB962C8B-B14F-4D97-AF65-F5344CB8AC3E}">
        <p14:creationId xmlns:p14="http://schemas.microsoft.com/office/powerpoint/2010/main" val="3707516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Un colibrí parado en una rama&#10;&#10;Descripción generada automáticamente">
            <a:extLst>
              <a:ext uri="{FF2B5EF4-FFF2-40B4-BE49-F238E27FC236}">
                <a16:creationId xmlns:a16="http://schemas.microsoft.com/office/drawing/2014/main" id="{56D3CD5E-F23C-4C2F-FEFC-2DAE4D300FA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673" r="-1" b="9098"/>
          <a:stretch/>
        </p:blipFill>
        <p:spPr>
          <a:xfrm>
            <a:off x="20" y="10"/>
            <a:ext cx="12188932" cy="685799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D64F326-929E-45E2-B54D-DC7E172077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7329" y="941695"/>
            <a:ext cx="5452527" cy="497461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 cap="sq" cmpd="sng" algn="ctr">
            <a:noFill/>
            <a:prstDash val="solid"/>
            <a:miter lim="800000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BFCDFD7-7B3B-4ED9-B533-34D0B37244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3272" y="1106424"/>
            <a:ext cx="5120640" cy="4645152"/>
          </a:xfrm>
          <a:prstGeom prst="rect">
            <a:avLst/>
          </a:prstGeom>
          <a:noFill/>
          <a:ln w="6350" cap="sq" cmpd="sng" algn="ctr">
            <a:solidFill>
              <a:schemeClr val="tx1"/>
            </a:solidFill>
            <a:prstDash val="solid"/>
            <a:miter lim="800000"/>
          </a:ln>
          <a:effectLst>
            <a:softEdge rad="0"/>
          </a:effectLst>
        </p:spPr>
        <p:txBody>
          <a:bodyPr/>
          <a:lstStyle/>
          <a:p>
            <a:endParaRPr lang="es-MX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BBD6B60-A047-CB55-426E-BC9ECF504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7951" y="1352277"/>
            <a:ext cx="4633416" cy="1371600"/>
          </a:xfrm>
          <a:solidFill>
            <a:srgbClr val="E5E573"/>
          </a:solidFill>
        </p:spPr>
        <p:txBody>
          <a:bodyPr>
            <a:normAutofit/>
          </a:bodyPr>
          <a:lstStyle/>
          <a:p>
            <a:r>
              <a:rPr lang="es-MX" sz="31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Consejos que ayudan a postergar la gratificación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5BA9EBC-14E1-1003-258B-1C4BC62FF5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0" y="2852792"/>
            <a:ext cx="4633415" cy="2572193"/>
          </a:xfrm>
          <a:solidFill>
            <a:srgbClr val="E5E573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 Enfocarse en la recompensa</a:t>
            </a:r>
          </a:p>
          <a:p>
            <a:pPr marL="0" indent="0">
              <a:buNone/>
            </a:pPr>
            <a:endParaRPr lang="es-MX" sz="28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s-MX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Enviar la atención a otro estímulo</a:t>
            </a:r>
          </a:p>
          <a:p>
            <a:pPr marL="0" indent="0">
              <a:buNone/>
            </a:pPr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3997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9">
            <a:extLst>
              <a:ext uri="{FF2B5EF4-FFF2-40B4-BE49-F238E27FC236}">
                <a16:creationId xmlns:a16="http://schemas.microsoft.com/office/drawing/2014/main" id="{2DC4AA0A-D9C3-4A0B-990D-1BCB0022A6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867" y="0"/>
            <a:ext cx="12193867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Imagen 4" descr="Colibrí sobre una rama&#10;&#10;Descripción generada automáticamente">
            <a:extLst>
              <a:ext uri="{FF2B5EF4-FFF2-40B4-BE49-F238E27FC236}">
                <a16:creationId xmlns:a16="http://schemas.microsoft.com/office/drawing/2014/main" id="{A90F1231-EA4D-A9F2-EB9A-AD6643813E4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7192" r="16106"/>
          <a:stretch/>
        </p:blipFill>
        <p:spPr>
          <a:xfrm>
            <a:off x="4322742" y="648231"/>
            <a:ext cx="3520820" cy="3217333"/>
          </a:xfrm>
          <a:prstGeom prst="rect">
            <a:avLst/>
          </a:prstGeom>
        </p:spPr>
      </p:pic>
      <p:sp>
        <p:nvSpPr>
          <p:cNvPr id="19" name="Rectangle 11">
            <a:extLst>
              <a:ext uri="{FF2B5EF4-FFF2-40B4-BE49-F238E27FC236}">
                <a16:creationId xmlns:a16="http://schemas.microsoft.com/office/drawing/2014/main" id="{370878C7-7719-40BD-AA97-751A856705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0501" y="4212709"/>
            <a:ext cx="10905302" cy="1997060"/>
          </a:xfrm>
          <a:prstGeom prst="rect">
            <a:avLst/>
          </a:prstGeom>
          <a:solidFill>
            <a:srgbClr val="669D5E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  <p:txBody>
          <a:bodyPr/>
          <a:lstStyle/>
          <a:p>
            <a:endParaRPr lang="es-MX"/>
          </a:p>
        </p:txBody>
      </p:sp>
      <p:sp>
        <p:nvSpPr>
          <p:cNvPr id="20" name="Rectangle 13">
            <a:extLst>
              <a:ext uri="{FF2B5EF4-FFF2-40B4-BE49-F238E27FC236}">
                <a16:creationId xmlns:a16="http://schemas.microsoft.com/office/drawing/2014/main" id="{1D9D3865-C494-4C4A-8495-8245E90546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3348" y="4379135"/>
            <a:ext cx="10579608" cy="1664208"/>
          </a:xfrm>
          <a:prstGeom prst="rect">
            <a:avLst/>
          </a:prstGeom>
          <a:noFill/>
          <a:ln w="6350" cap="sq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BBD6B60-A047-CB55-426E-BC9ECF504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234" y="4495894"/>
            <a:ext cx="4942542" cy="1371600"/>
          </a:xfrm>
          <a:solidFill>
            <a:srgbClr val="E5E573"/>
          </a:solidFill>
        </p:spPr>
        <p:txBody>
          <a:bodyPr>
            <a:normAutofit/>
          </a:bodyPr>
          <a:lstStyle/>
          <a:p>
            <a:r>
              <a:rPr lang="es-MX" sz="34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Consejos que ayudan a postergar la gratificación</a:t>
            </a:r>
          </a:p>
        </p:txBody>
      </p:sp>
      <p:cxnSp>
        <p:nvCxnSpPr>
          <p:cNvPr id="21" name="Straight Connector 15">
            <a:extLst>
              <a:ext uri="{FF2B5EF4-FFF2-40B4-BE49-F238E27FC236}">
                <a16:creationId xmlns:a16="http://schemas.microsoft.com/office/drawing/2014/main" id="{B78EE79F-FCAA-4CF9-9746-730B51FC4C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4634895"/>
            <a:ext cx="0" cy="11526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5BA9EBC-14E1-1003-258B-1C4BC62FF5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6866" y="4495894"/>
            <a:ext cx="4978899" cy="1444718"/>
          </a:xfrm>
        </p:spPr>
        <p:txBody>
          <a:bodyPr anchor="ctr">
            <a:normAutofit/>
          </a:bodyPr>
          <a:lstStyle/>
          <a:p>
            <a:r>
              <a:rPr lang="es-MX" sz="24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Pensar en abstracto</a:t>
            </a:r>
          </a:p>
          <a:p>
            <a:r>
              <a:rPr lang="es-MX" sz="24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Pensar en él como algo diferente</a:t>
            </a:r>
          </a:p>
          <a:p>
            <a:pPr marL="0" indent="0">
              <a:buNone/>
            </a:pPr>
            <a:endParaRPr lang="es-MX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19422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2DC4AA0A-D9C3-4A0B-990D-1BCB0022A6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867" y="0"/>
            <a:ext cx="12193867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Imagen 4" descr="Ave de color naranja&#10;&#10;Descripción generada automáticamente">
            <a:extLst>
              <a:ext uri="{FF2B5EF4-FFF2-40B4-BE49-F238E27FC236}">
                <a16:creationId xmlns:a16="http://schemas.microsoft.com/office/drawing/2014/main" id="{379E7A2A-D52B-5DD9-CD6B-C5A61E12514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6990"/>
          <a:stretch/>
        </p:blipFill>
        <p:spPr>
          <a:xfrm>
            <a:off x="4388540" y="648231"/>
            <a:ext cx="3389224" cy="3217333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370878C7-7719-40BD-AA97-751A856705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0501" y="4212709"/>
            <a:ext cx="10905302" cy="1997060"/>
          </a:xfrm>
          <a:prstGeom prst="rect">
            <a:avLst/>
          </a:prstGeom>
          <a:solidFill>
            <a:srgbClr val="505B66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  <p:txBody>
          <a:bodyPr/>
          <a:lstStyle/>
          <a:p>
            <a:endParaRPr lang="es-MX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D9D3865-C494-4C4A-8495-8245E90546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3348" y="4379135"/>
            <a:ext cx="10579608" cy="1664208"/>
          </a:xfrm>
          <a:prstGeom prst="rect">
            <a:avLst/>
          </a:prstGeom>
          <a:noFill/>
          <a:ln w="6350" cap="sq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BBD6B60-A047-CB55-426E-BC9ECF504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234" y="4495894"/>
            <a:ext cx="4942542" cy="1371600"/>
          </a:xfrm>
          <a:solidFill>
            <a:srgbClr val="E5E573"/>
          </a:solidFill>
        </p:spPr>
        <p:txBody>
          <a:bodyPr>
            <a:normAutofit/>
          </a:bodyPr>
          <a:lstStyle/>
          <a:p>
            <a:r>
              <a:rPr lang="es-MX" b="1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TOLERANCIA A LA FRUSTRACIÓN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78EE79F-FCAA-4CF9-9746-730B51FC4C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4634895"/>
            <a:ext cx="0" cy="11526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5BA9EBC-14E1-1003-258B-1C4BC62FF5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6866" y="4495894"/>
            <a:ext cx="4978899" cy="1444718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s-MX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Explica con tus propias palabras que entiendes por este concepto.</a:t>
            </a:r>
          </a:p>
        </p:txBody>
      </p:sp>
    </p:spTree>
    <p:extLst>
      <p:ext uri="{BB962C8B-B14F-4D97-AF65-F5344CB8AC3E}">
        <p14:creationId xmlns:p14="http://schemas.microsoft.com/office/powerpoint/2010/main" val="12874104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BD6B60-A047-CB55-426E-BC9ECF504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642593"/>
            <a:ext cx="6603538" cy="1744183"/>
          </a:xfrm>
          <a:solidFill>
            <a:srgbClr val="E5E573"/>
          </a:solidFill>
        </p:spPr>
        <p:txBody>
          <a:bodyPr>
            <a:normAutofit/>
          </a:bodyPr>
          <a:lstStyle/>
          <a:p>
            <a:r>
              <a:rPr lang="es-MX" dirty="0">
                <a:latin typeface="Cambria Math" panose="02040503050406030204" pitchFamily="18" charset="0"/>
                <a:ea typeface="Cambria Math" panose="02040503050406030204" pitchFamily="18" charset="0"/>
              </a:rPr>
              <a:t>TOLERANCIA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5BA9EBC-14E1-1003-258B-1C4BC62FF5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8680" y="2386584"/>
            <a:ext cx="6603538" cy="3648456"/>
          </a:xfrm>
        </p:spPr>
        <p:txBody>
          <a:bodyPr>
            <a:normAutofit/>
          </a:bodyPr>
          <a:lstStyle/>
          <a:p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es-MX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Del latín  </a:t>
            </a:r>
            <a:r>
              <a:rPr lang="es-MX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TOLERARE</a:t>
            </a:r>
          </a:p>
          <a:p>
            <a:endParaRPr lang="es-MX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es-MX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Que significa </a:t>
            </a:r>
            <a:r>
              <a:rPr lang="es-MX" sz="32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sostener</a:t>
            </a:r>
            <a:r>
              <a:rPr lang="es-MX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 o </a:t>
            </a:r>
            <a:r>
              <a:rPr lang="es-MX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soportar</a:t>
            </a:r>
          </a:p>
          <a:p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5" name="Imagen 4" descr="Ave de color naranja&#10;&#10;Descripción generada automáticamente">
            <a:extLst>
              <a:ext uri="{FF2B5EF4-FFF2-40B4-BE49-F238E27FC236}">
                <a16:creationId xmlns:a16="http://schemas.microsoft.com/office/drawing/2014/main" id="{71F4642F-98AB-D5B8-D3DC-2378B16445C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6990"/>
          <a:stretch/>
        </p:blipFill>
        <p:spPr>
          <a:xfrm>
            <a:off x="8315404" y="642592"/>
            <a:ext cx="2770631" cy="2630113"/>
          </a:xfrm>
          <a:prstGeom prst="rect">
            <a:avLst/>
          </a:prstGeom>
        </p:spPr>
      </p:pic>
      <p:pic>
        <p:nvPicPr>
          <p:cNvPr id="6" name="Imagen 5" descr="Un colibrí parado en una rama&#10;&#10;Descripción generada automáticamente">
            <a:extLst>
              <a:ext uri="{FF2B5EF4-FFF2-40B4-BE49-F238E27FC236}">
                <a16:creationId xmlns:a16="http://schemas.microsoft.com/office/drawing/2014/main" id="{DF60546E-D352-5BE3-CD1D-C5165C567E2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3638" r="7626" b="-1"/>
          <a:stretch/>
        </p:blipFill>
        <p:spPr>
          <a:xfrm>
            <a:off x="8329273" y="3594439"/>
            <a:ext cx="2770601" cy="2630114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1EE8F117-D5DC-4AF4-AD72-FB7A93BAA4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825681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BD6B60-A047-CB55-426E-BC9ECF504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9450" y="727627"/>
            <a:ext cx="4957553" cy="1645920"/>
          </a:xfrm>
        </p:spPr>
        <p:txBody>
          <a:bodyPr>
            <a:normAutofit/>
          </a:bodyPr>
          <a:lstStyle/>
          <a:p>
            <a:br>
              <a:rPr lang="es-MX" sz="3700"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es-MX" sz="3700">
                <a:latin typeface="Cambria Math" panose="02040503050406030204" pitchFamily="18" charset="0"/>
                <a:ea typeface="Cambria Math" panose="02040503050406030204" pitchFamily="18" charset="0"/>
              </a:rPr>
              <a:t>Tolerancia</a:t>
            </a:r>
            <a:br>
              <a:rPr lang="es-MX" sz="370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es-MX" sz="370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BBB6B01-5B73-410C-B70E-8CF2FA470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8836" y="721224"/>
            <a:ext cx="5367164" cy="5415552"/>
          </a:xfrm>
          <a:prstGeom prst="rect">
            <a:avLst/>
          </a:prstGeom>
          <a:solidFill>
            <a:srgbClr val="FFFFFF"/>
          </a:solidFill>
          <a:ln w="6350" cap="flat" cmpd="sng" algn="ctr">
            <a:noFill/>
            <a:prstDash val="solid"/>
          </a:ln>
          <a:effectLst>
            <a:softEdge rad="0"/>
          </a:effectLst>
        </p:spPr>
        <p:txBody>
          <a:bodyPr/>
          <a:lstStyle/>
          <a:p>
            <a:endParaRPr lang="es-MX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712F587-12D0-435C-8E3F-F44C36EE71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5217" y="892220"/>
            <a:ext cx="5054517" cy="5097085"/>
          </a:xfrm>
          <a:prstGeom prst="rect">
            <a:avLst/>
          </a:prstGeom>
          <a:noFill/>
          <a:ln w="6350" cap="sq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/>
          <a:lstStyle/>
          <a:p>
            <a:endParaRPr lang="es-MX"/>
          </a:p>
        </p:txBody>
      </p:sp>
      <p:pic>
        <p:nvPicPr>
          <p:cNvPr id="5" name="Imagen 4" descr="Un colibrí parado en una rama&#10;&#10;Descripción generada automáticamente">
            <a:extLst>
              <a:ext uri="{FF2B5EF4-FFF2-40B4-BE49-F238E27FC236}">
                <a16:creationId xmlns:a16="http://schemas.microsoft.com/office/drawing/2014/main" id="{1A56690E-DF87-4998-B064-649CAC5659F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3638" r="7626" b="-1"/>
          <a:stretch/>
        </p:blipFill>
        <p:spPr>
          <a:xfrm>
            <a:off x="1205256" y="1342784"/>
            <a:ext cx="4414438" cy="4190596"/>
          </a:xfrm>
          <a:prstGeom prst="rect">
            <a:avLst/>
          </a:prstGeom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5BA9EBC-14E1-1003-258B-1C4BC62FF5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79450" y="2538919"/>
            <a:ext cx="4957554" cy="3496120"/>
          </a:xfrm>
        </p:spPr>
        <p:txBody>
          <a:bodyPr>
            <a:normAutofit/>
          </a:bodyPr>
          <a:lstStyle/>
          <a:p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Es la </a:t>
            </a:r>
            <a:r>
              <a:rPr lang="es-MX" sz="2000" b="1" dirty="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aceptación </a:t>
            </a:r>
            <a: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de la diversidad de opinión, social, étnica, cultural y religiosa.</a:t>
            </a:r>
          </a:p>
          <a:p>
            <a:pPr marL="0" indent="0">
              <a:buNone/>
            </a:pPr>
            <a:endParaRPr lang="es-MX" sz="2000" b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es-MX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Es la capacidad de </a:t>
            </a:r>
            <a:r>
              <a:rPr lang="es-MX" sz="2000" b="1" dirty="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saber escuchar </a:t>
            </a:r>
            <a:r>
              <a:rPr lang="es-MX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y aceptar a los demás, valorando las distintas formas de entender y posicionarse en la vida, siempre que no atenten contra los derechos fundamentales de la persona.</a:t>
            </a:r>
          </a:p>
        </p:txBody>
      </p:sp>
    </p:spTree>
    <p:extLst>
      <p:ext uri="{BB962C8B-B14F-4D97-AF65-F5344CB8AC3E}">
        <p14:creationId xmlns:p14="http://schemas.microsoft.com/office/powerpoint/2010/main" val="15078527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0">
            <a:extLst>
              <a:ext uri="{FF2B5EF4-FFF2-40B4-BE49-F238E27FC236}">
                <a16:creationId xmlns:a16="http://schemas.microsoft.com/office/drawing/2014/main" id="{11657BF2-BFFB-4FF0-9FE2-4D7F7A7C9D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2">
            <a:extLst>
              <a:ext uri="{FF2B5EF4-FFF2-40B4-BE49-F238E27FC236}">
                <a16:creationId xmlns:a16="http://schemas.microsoft.com/office/drawing/2014/main" id="{25397171-E233-4F26-9A8C-29C436537D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84393" y="237744"/>
            <a:ext cx="7652977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MX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A830B9C-C9EB-4D80-9552-AE9DE30758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1553" y="374904"/>
            <a:ext cx="734015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MX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BBD6B60-A047-CB55-426E-BC9ECF504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642593"/>
            <a:ext cx="6281928" cy="1744183"/>
          </a:xfrm>
        </p:spPr>
        <p:txBody>
          <a:bodyPr>
            <a:normAutofit/>
          </a:bodyPr>
          <a:lstStyle/>
          <a:p>
            <a:r>
              <a:rPr lang="es-MX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FRUSTRACION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5BA9EBC-14E1-1003-258B-1C4BC62FF5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8680" y="2386584"/>
            <a:ext cx="6281928" cy="36484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3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Del latín </a:t>
            </a:r>
            <a:r>
              <a:rPr lang="es-MX" sz="3600" b="1" i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frustratio</a:t>
            </a:r>
            <a:endParaRPr lang="es-MX" sz="3600" b="1" i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>
              <a:buNone/>
            </a:pPr>
            <a:endParaRPr lang="es-MX" sz="36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>
              <a:buNone/>
            </a:pPr>
            <a:r>
              <a:rPr lang="es-MX" sz="36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Dejar sin efecto </a:t>
            </a:r>
            <a:r>
              <a:rPr lang="es-MX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o malograr un intento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95FF8BFE-2E34-F50A-1B8E-CC570497286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2840" b="-2"/>
          <a:stretch/>
        </p:blipFill>
        <p:spPr>
          <a:xfrm>
            <a:off x="7837371" y="237744"/>
            <a:ext cx="4124416" cy="6382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400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04DB13E-F722-4ED6-BB00-556651E952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48DB4B7D-6E19-4B1E-A0ED-621919C15D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  <p:txBody>
          <a:bodyPr/>
          <a:lstStyle/>
          <a:p>
            <a:endParaRPr lang="es-MX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CB196DE-BC07-4C0A-9A6F-6FFD5F7754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C13C32D-C8E0-49CB-AF18-A6A13B7FE2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MX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26428D7-C6F3-473D-A360-A3F5C3E872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65E3DF13-4412-4927-AA38-F077B5A4CB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4569EC13-67CE-4C90-95BA-1F7D7F3D38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0A59492E-0F24-4A22-B24D-A110B40311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73E9A47A-0DE5-4DA7-BAE9-484DFD0FC1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3190" y="457200"/>
            <a:ext cx="11281609" cy="5943603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  <p:txBody>
          <a:bodyPr/>
          <a:lstStyle/>
          <a:p>
            <a:endParaRPr lang="es-MX"/>
          </a:p>
        </p:txBody>
      </p:sp>
      <p:pic>
        <p:nvPicPr>
          <p:cNvPr id="5" name="Imagen 4" descr="Un colibrí parado en una rama&#10;&#10;Descripción generada automáticamente">
            <a:extLst>
              <a:ext uri="{FF2B5EF4-FFF2-40B4-BE49-F238E27FC236}">
                <a16:creationId xmlns:a16="http://schemas.microsoft.com/office/drawing/2014/main" id="{7DB0B822-DC11-115C-26D5-2E4F5DC11FF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7407" r="3" b="38909"/>
          <a:stretch/>
        </p:blipFill>
        <p:spPr>
          <a:xfrm>
            <a:off x="616734" y="617981"/>
            <a:ext cx="5739744" cy="2993899"/>
          </a:xfrm>
          <a:prstGeom prst="rect">
            <a:avLst/>
          </a:prstGeom>
        </p:spPr>
      </p:pic>
      <p:pic>
        <p:nvPicPr>
          <p:cNvPr id="6" name="Imagen 5" descr="Un colibrí parado en una rama&#10;&#10;Descripción generada automáticamente">
            <a:extLst>
              <a:ext uri="{FF2B5EF4-FFF2-40B4-BE49-F238E27FC236}">
                <a16:creationId xmlns:a16="http://schemas.microsoft.com/office/drawing/2014/main" id="{66B738DD-60A3-2437-B3A4-2D247464508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" b="8624"/>
          <a:stretch/>
        </p:blipFill>
        <p:spPr>
          <a:xfrm>
            <a:off x="6356484" y="621793"/>
            <a:ext cx="5214769" cy="2990087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77A036E4-AD62-415C-BE0D-1FAC55129C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6738" y="621793"/>
            <a:ext cx="10954512" cy="5614416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BBD6B60-A047-CB55-426E-BC9ECF504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1170" y="3726485"/>
            <a:ext cx="9732773" cy="146511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83000"/>
              </a:lnSpc>
            </a:pPr>
            <a:r>
              <a:rPr lang="en-US" sz="6000" cap="all" spc="-100" dirty="0"/>
              <a:t>FRUSTRACIÓN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5BA9EBC-14E1-1003-258B-1C4BC62FF5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5191597"/>
            <a:ext cx="9517450" cy="638904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s-MX" sz="1800" b="1" spc="80" dirty="0">
                <a:solidFill>
                  <a:srgbClr val="00B050"/>
                </a:solidFill>
              </a:rPr>
              <a:t>Sentimiento</a:t>
            </a:r>
            <a:r>
              <a:rPr lang="es-MX" sz="1800" b="1" spc="8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s-MX" sz="1800" b="1" spc="80" dirty="0">
                <a:solidFill>
                  <a:srgbClr val="00B050"/>
                </a:solidFill>
              </a:rPr>
              <a:t>desagradable</a:t>
            </a:r>
            <a:r>
              <a:rPr lang="es-MX" sz="1800" b="1" spc="8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que se produce cuando la expectativa de una persona no se ve satisfecha.</a:t>
            </a:r>
            <a:endParaRPr lang="es-MX" sz="1800" spc="8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7FE32D9-A8E2-4856-8207-E416D873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5880" y="446824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MX"/>
          </a:p>
        </p:txBody>
      </p:sp>
      <p:cxnSp>
        <p:nvCxnSpPr>
          <p:cNvPr id="44" name="Straight Connector 29">
            <a:extLst>
              <a:ext uri="{FF2B5EF4-FFF2-40B4-BE49-F238E27FC236}">
                <a16:creationId xmlns:a16="http://schemas.microsoft.com/office/drawing/2014/main" id="{74FBE789-A5E3-43CB-A8FF-434FE371BC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50180" y="446823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31">
            <a:extLst>
              <a:ext uri="{FF2B5EF4-FFF2-40B4-BE49-F238E27FC236}">
                <a16:creationId xmlns:a16="http://schemas.microsoft.com/office/drawing/2014/main" id="{704BA3B8-B0ED-4CCA-A490-7E59070AA2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941820" y="446823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33">
            <a:extLst>
              <a:ext uri="{FF2B5EF4-FFF2-40B4-BE49-F238E27FC236}">
                <a16:creationId xmlns:a16="http://schemas.microsoft.com/office/drawing/2014/main" id="{7E1469F4-CE99-479D-BBBF-B8F17ED649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50180" y="1092118"/>
            <a:ext cx="1691640" cy="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12225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BD6B60-A047-CB55-426E-BC9ECF504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642593"/>
            <a:ext cx="6603538" cy="1744183"/>
          </a:xfrm>
        </p:spPr>
        <p:txBody>
          <a:bodyPr>
            <a:normAutofit/>
          </a:bodyPr>
          <a:lstStyle/>
          <a:p>
            <a:r>
              <a:rPr lang="es-MX">
                <a:latin typeface="Cambria Math" panose="02040503050406030204" pitchFamily="18" charset="0"/>
                <a:ea typeface="Cambria Math" panose="02040503050406030204" pitchFamily="18" charset="0"/>
              </a:rPr>
              <a:t>FRUSTRACIÓN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5BA9EBC-14E1-1003-258B-1C4BC62FF5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8680" y="2386584"/>
            <a:ext cx="6603538" cy="3648456"/>
          </a:xfrm>
          <a:solidFill>
            <a:srgbClr val="E5E573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En psicología es un:</a:t>
            </a:r>
          </a:p>
          <a:p>
            <a:pPr marL="0" indent="0">
              <a:buNone/>
            </a:pPr>
            <a:r>
              <a:rPr lang="es-MX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 Síndrome que presenta síntomas diversos, están vinculados a la </a:t>
            </a:r>
            <a:r>
              <a:rPr lang="es-MX" sz="2800" b="1" dirty="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desintegración emocional</a:t>
            </a:r>
            <a:r>
              <a:rPr lang="es-MX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, que se vive en diferentes niveles y con múltiples causas y consecuencias</a:t>
            </a:r>
          </a:p>
        </p:txBody>
      </p:sp>
      <p:pic>
        <p:nvPicPr>
          <p:cNvPr id="6" name="Imagen 5" descr="Un colibrí parado en una rama&#10;&#10;Descripción generada automáticamente">
            <a:extLst>
              <a:ext uri="{FF2B5EF4-FFF2-40B4-BE49-F238E27FC236}">
                <a16:creationId xmlns:a16="http://schemas.microsoft.com/office/drawing/2014/main" id="{5F6282AB-0EC7-6FE9-47C8-133ADF8335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3029" y="784656"/>
            <a:ext cx="3595381" cy="2345985"/>
          </a:xfrm>
          <a:prstGeom prst="rect">
            <a:avLst/>
          </a:prstGeom>
        </p:spPr>
      </p:pic>
      <p:pic>
        <p:nvPicPr>
          <p:cNvPr id="5" name="Imagen 4" descr="Un colibrí parado en una rama&#10;&#10;Descripción generada automáticamente">
            <a:extLst>
              <a:ext uri="{FF2B5EF4-FFF2-40B4-BE49-F238E27FC236}">
                <a16:creationId xmlns:a16="http://schemas.microsoft.com/office/drawing/2014/main" id="{D5CDE8BF-EBDC-81B0-2819-32B82E27A66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3932" r="20525" b="2"/>
          <a:stretch/>
        </p:blipFill>
        <p:spPr>
          <a:xfrm>
            <a:off x="8550531" y="3594439"/>
            <a:ext cx="2328085" cy="2630114"/>
          </a:xfrm>
          <a:prstGeom prst="rect">
            <a:avLst/>
          </a:prstGeom>
        </p:spPr>
      </p:pic>
      <p:sp>
        <p:nvSpPr>
          <p:cNvPr id="3088" name="Rectangle 3087">
            <a:extLst>
              <a:ext uri="{FF2B5EF4-FFF2-40B4-BE49-F238E27FC236}">
                <a16:creationId xmlns:a16="http://schemas.microsoft.com/office/drawing/2014/main" id="{1EE8F117-D5DC-4AF4-AD72-FB7A93BAA4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372094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9" name="Rectangle 32">
            <a:extLst>
              <a:ext uri="{FF2B5EF4-FFF2-40B4-BE49-F238E27FC236}">
                <a16:creationId xmlns:a16="http://schemas.microsoft.com/office/drawing/2014/main" id="{11657BF2-BFFB-4FF0-9FE2-4D7F7A7C9D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4">
            <a:extLst>
              <a:ext uri="{FF2B5EF4-FFF2-40B4-BE49-F238E27FC236}">
                <a16:creationId xmlns:a16="http://schemas.microsoft.com/office/drawing/2014/main" id="{25397171-E233-4F26-9A8C-29C436537D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84393" y="237744"/>
            <a:ext cx="7652977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MX"/>
          </a:p>
        </p:txBody>
      </p:sp>
      <p:sp>
        <p:nvSpPr>
          <p:cNvPr id="41" name="Rectangle 36">
            <a:extLst>
              <a:ext uri="{FF2B5EF4-FFF2-40B4-BE49-F238E27FC236}">
                <a16:creationId xmlns:a16="http://schemas.microsoft.com/office/drawing/2014/main" id="{EA830B9C-C9EB-4D80-9552-AE9DE30758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1553" y="374904"/>
            <a:ext cx="734015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MX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BBD6B60-A047-CB55-426E-BC9ECF504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642593"/>
            <a:ext cx="6281928" cy="1744183"/>
          </a:xfrm>
        </p:spPr>
        <p:txBody>
          <a:bodyPr>
            <a:normAutofit/>
          </a:bodyPr>
          <a:lstStyle/>
          <a:p>
            <a:r>
              <a:rPr lang="es-MX">
                <a:latin typeface="Cambria Math" panose="02040503050406030204" pitchFamily="18" charset="0"/>
                <a:ea typeface="Cambria Math" panose="02040503050406030204" pitchFamily="18" charset="0"/>
              </a:rPr>
              <a:t>TOLERANCIA A LA FRUSTRACIÓN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5BA9EBC-14E1-1003-258B-1C4BC62FF5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8680" y="2386584"/>
            <a:ext cx="6281928" cy="3648456"/>
          </a:xfrm>
        </p:spPr>
        <p:txBody>
          <a:bodyPr>
            <a:normAutofit/>
          </a:bodyPr>
          <a:lstStyle/>
          <a:p>
            <a:endParaRPr lang="es-MX" b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s-MX" b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>
              <a:buNone/>
            </a:pPr>
            <a:r>
              <a:rPr lang="es-MX" sz="32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Debemos buscar un </a:t>
            </a:r>
            <a:r>
              <a:rPr lang="es-MX" sz="3200" b="1" dirty="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equilibrio </a:t>
            </a:r>
            <a:r>
              <a:rPr lang="es-MX" sz="32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entre los intereses de obtener placer y diversión, y la realidad y sus reveses.</a:t>
            </a:r>
          </a:p>
        </p:txBody>
      </p:sp>
      <p:pic>
        <p:nvPicPr>
          <p:cNvPr id="5" name="Imagen 4" descr="Un colibrí parado en una rama&#10;&#10;Descripción generada automáticamente">
            <a:extLst>
              <a:ext uri="{FF2B5EF4-FFF2-40B4-BE49-F238E27FC236}">
                <a16:creationId xmlns:a16="http://schemas.microsoft.com/office/drawing/2014/main" id="{A9428AE4-E481-385D-DFD2-73D5D446D40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2840" b="-2"/>
          <a:stretch/>
        </p:blipFill>
        <p:spPr>
          <a:xfrm>
            <a:off x="7837371" y="237744"/>
            <a:ext cx="4124416" cy="6382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731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B6EE7E08-B389-43E5-B019-1B0A8ACBBD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1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2E0B3DDB-3142-3517-F928-AF2F7ED4F61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7594" r="11584" b="1"/>
          <a:stretch/>
        </p:blipFill>
        <p:spPr>
          <a:xfrm>
            <a:off x="20" y="10"/>
            <a:ext cx="6392647" cy="6857990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E60D94A5-8A09-4BAB-8F7C-69BC34C54D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21267" y="255102"/>
            <a:ext cx="5342133" cy="6361598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A1AE32B-3A6E-4C5E-8FEB-73861B9A26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69100" y="393365"/>
            <a:ext cx="5018211" cy="6035547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BBD6B60-A047-CB55-426E-BC9ECF504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4082" y="642594"/>
            <a:ext cx="4472921" cy="1371600"/>
          </a:xfrm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es-MX" sz="4000" dirty="0">
                <a:latin typeface="Cambria Math" panose="02040503050406030204" pitchFamily="18" charset="0"/>
                <a:ea typeface="Cambria Math" panose="02040503050406030204" pitchFamily="18" charset="0"/>
              </a:rPr>
              <a:t>MODULO IV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5BA9EBC-14E1-1003-258B-1C4BC62FF5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64082" y="2103120"/>
            <a:ext cx="4472922" cy="3931920"/>
          </a:xfrm>
          <a:solidFill>
            <a:srgbClr val="E5E573"/>
          </a:solidFill>
        </p:spPr>
        <p:txBody>
          <a:bodyPr>
            <a:normAutofit/>
          </a:bodyPr>
          <a:lstStyle/>
          <a:p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r>
              <a:rPr lang="es-MX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PLENITUD</a:t>
            </a:r>
          </a:p>
          <a:p>
            <a:pPr marL="0" indent="0" algn="ctr">
              <a:buNone/>
            </a:pPr>
            <a:r>
              <a:rPr lang="es-MX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ADOLESCENTE</a:t>
            </a:r>
          </a:p>
        </p:txBody>
      </p:sp>
    </p:spTree>
    <p:extLst>
      <p:ext uri="{BB962C8B-B14F-4D97-AF65-F5344CB8AC3E}">
        <p14:creationId xmlns:p14="http://schemas.microsoft.com/office/powerpoint/2010/main" val="21221131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904DB13E-F722-4ED6-BB00-556651E952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1E8D93C5-28EB-42D0-86CE-D804955653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  <p:txBody>
          <a:bodyPr/>
          <a:lstStyle/>
          <a:p>
            <a:endParaRPr lang="es-MX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B1B1E7D-F76D-4744-AF85-239E6998A4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BB65211-00DB-45B6-A223-033B2D19CB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MX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26428D7-C6F3-473D-A360-A3F5C3E872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4DF524F-3FEF-4236-90C6-820E876A94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400A003-1BE9-49C2-8E57-DCD9B870FC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83BF0991-F9A1-4282-99DB-92D70239F6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1DAC2350-FA6C-4B24-9A17-926C160E8C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3190" y="457200"/>
            <a:ext cx="11281609" cy="5943603"/>
          </a:xfrm>
          <a:prstGeom prst="rect">
            <a:avLst/>
          </a:prstGeom>
          <a:solidFill>
            <a:srgbClr val="FFFFFF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  <p:txBody>
          <a:bodyPr/>
          <a:lstStyle/>
          <a:p>
            <a:endParaRPr lang="es-MX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2A637C44-0146-4C54-A1A1-57BC8E6C3C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6738" y="621793"/>
            <a:ext cx="10954512" cy="5614416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BBD6B60-A047-CB55-426E-BC9ECF504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1170" y="3755360"/>
            <a:ext cx="9732773" cy="1465112"/>
          </a:xfrm>
          <a:solidFill>
            <a:srgbClr val="E5E573"/>
          </a:solidFill>
          <a:scene3d>
            <a:camera prst="orthographicFront"/>
            <a:lightRig rig="threePt" dir="t"/>
          </a:scene3d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83000"/>
              </a:lnSpc>
            </a:pPr>
            <a:r>
              <a:rPr lang="es-MX" i="1" cap="all" spc="-100" dirty="0"/>
              <a:t>La tolerancia a la frustración es una capacidad que puede aprenderse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AB310E7-DE5C-4964-8CBB-E87A22B5BD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5880" y="446824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MX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BC6D0BA2-2FCA-496D-A55A-C56A7B3E09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50180" y="446823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A158404-99A1-4EB0-B63C-8744C273AC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941820" y="446823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B1848EA8-FE52-4762-AE9B-5D1DD4C336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50180" y="1092118"/>
            <a:ext cx="1691640" cy="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Marcador de contenido 5" descr="Un pájaro parado en una rama&#10;&#10;Descripción generada automáticamente">
            <a:extLst>
              <a:ext uri="{FF2B5EF4-FFF2-40B4-BE49-F238E27FC236}">
                <a16:creationId xmlns:a16="http://schemas.microsoft.com/office/drawing/2014/main" id="{1657D235-C1A2-8FB6-3F29-DBC7B2023EC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2081" r="21543" b="1"/>
          <a:stretch/>
        </p:blipFill>
        <p:spPr>
          <a:xfrm>
            <a:off x="5090036" y="1395172"/>
            <a:ext cx="2022511" cy="221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1792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169" name="Rectangle 6168">
            <a:extLst>
              <a:ext uri="{FF2B5EF4-FFF2-40B4-BE49-F238E27FC236}">
                <a16:creationId xmlns:a16="http://schemas.microsoft.com/office/drawing/2014/main" id="{77B2BA5B-1894-4AF7-A31A-68B310384E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866" y="0"/>
            <a:ext cx="12193866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71" name="Rectangle 6170">
            <a:extLst>
              <a:ext uri="{FF2B5EF4-FFF2-40B4-BE49-F238E27FC236}">
                <a16:creationId xmlns:a16="http://schemas.microsoft.com/office/drawing/2014/main" id="{3F8292AA-2164-4B18-AEBD-CC13F4CA6F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6165" y="282258"/>
            <a:ext cx="5617029" cy="6323816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73" name="Rectangle 6172">
            <a:extLst>
              <a:ext uri="{FF2B5EF4-FFF2-40B4-BE49-F238E27FC236}">
                <a16:creationId xmlns:a16="http://schemas.microsoft.com/office/drawing/2014/main" id="{492E3DD6-EE3F-4714-B087-11DF4E1FBC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5" y="424872"/>
            <a:ext cx="5336217" cy="6058223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BBD6B60-A047-CB55-426E-BC9ECF504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7486" y="727626"/>
            <a:ext cx="4602152" cy="1718225"/>
          </a:xfrm>
        </p:spPr>
        <p:txBody>
          <a:bodyPr>
            <a:normAutofit/>
          </a:bodyPr>
          <a:lstStyle/>
          <a:p>
            <a:r>
              <a:rPr lang="es-MX">
                <a:latin typeface="Cambria Math" panose="02040503050406030204" pitchFamily="18" charset="0"/>
                <a:ea typeface="Cambria Math" panose="02040503050406030204" pitchFamily="18" charset="0"/>
              </a:rPr>
              <a:t>RESILIENCIA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5BA9EBC-14E1-1003-258B-1C4BC62FF5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7486" y="2538919"/>
            <a:ext cx="4602152" cy="3596880"/>
          </a:xfrm>
          <a:custGeom>
            <a:avLst/>
            <a:gdLst>
              <a:gd name="connsiteX0" fmla="*/ 0 w 4472922"/>
              <a:gd name="connsiteY0" fmla="*/ 0 h 3131672"/>
              <a:gd name="connsiteX1" fmla="*/ 559115 w 4472922"/>
              <a:gd name="connsiteY1" fmla="*/ 0 h 3131672"/>
              <a:gd name="connsiteX2" fmla="*/ 1073501 w 4472922"/>
              <a:gd name="connsiteY2" fmla="*/ 0 h 3131672"/>
              <a:gd name="connsiteX3" fmla="*/ 1677346 w 4472922"/>
              <a:gd name="connsiteY3" fmla="*/ 0 h 3131672"/>
              <a:gd name="connsiteX4" fmla="*/ 2325919 w 4472922"/>
              <a:gd name="connsiteY4" fmla="*/ 0 h 3131672"/>
              <a:gd name="connsiteX5" fmla="*/ 2974493 w 4472922"/>
              <a:gd name="connsiteY5" fmla="*/ 0 h 3131672"/>
              <a:gd name="connsiteX6" fmla="*/ 3623067 w 4472922"/>
              <a:gd name="connsiteY6" fmla="*/ 0 h 3131672"/>
              <a:gd name="connsiteX7" fmla="*/ 4472922 w 4472922"/>
              <a:gd name="connsiteY7" fmla="*/ 0 h 3131672"/>
              <a:gd name="connsiteX8" fmla="*/ 4472922 w 4472922"/>
              <a:gd name="connsiteY8" fmla="*/ 459312 h 3131672"/>
              <a:gd name="connsiteX9" fmla="*/ 4472922 w 4472922"/>
              <a:gd name="connsiteY9" fmla="*/ 981257 h 3131672"/>
              <a:gd name="connsiteX10" fmla="*/ 4472922 w 4472922"/>
              <a:gd name="connsiteY10" fmla="*/ 1565836 h 3131672"/>
              <a:gd name="connsiteX11" fmla="*/ 4472922 w 4472922"/>
              <a:gd name="connsiteY11" fmla="*/ 1993831 h 3131672"/>
              <a:gd name="connsiteX12" fmla="*/ 4472922 w 4472922"/>
              <a:gd name="connsiteY12" fmla="*/ 2421826 h 3131672"/>
              <a:gd name="connsiteX13" fmla="*/ 4472922 w 4472922"/>
              <a:gd name="connsiteY13" fmla="*/ 3131672 h 3131672"/>
              <a:gd name="connsiteX14" fmla="*/ 3913807 w 4472922"/>
              <a:gd name="connsiteY14" fmla="*/ 3131672 h 3131672"/>
              <a:gd name="connsiteX15" fmla="*/ 3265233 w 4472922"/>
              <a:gd name="connsiteY15" fmla="*/ 3131672 h 3131672"/>
              <a:gd name="connsiteX16" fmla="*/ 2750847 w 4472922"/>
              <a:gd name="connsiteY16" fmla="*/ 3131672 h 3131672"/>
              <a:gd name="connsiteX17" fmla="*/ 2191732 w 4472922"/>
              <a:gd name="connsiteY17" fmla="*/ 3131672 h 3131672"/>
              <a:gd name="connsiteX18" fmla="*/ 1766804 w 4472922"/>
              <a:gd name="connsiteY18" fmla="*/ 3131672 h 3131672"/>
              <a:gd name="connsiteX19" fmla="*/ 1252418 w 4472922"/>
              <a:gd name="connsiteY19" fmla="*/ 3131672 h 3131672"/>
              <a:gd name="connsiteX20" fmla="*/ 693303 w 4472922"/>
              <a:gd name="connsiteY20" fmla="*/ 3131672 h 3131672"/>
              <a:gd name="connsiteX21" fmla="*/ 0 w 4472922"/>
              <a:gd name="connsiteY21" fmla="*/ 3131672 h 3131672"/>
              <a:gd name="connsiteX22" fmla="*/ 0 w 4472922"/>
              <a:gd name="connsiteY22" fmla="*/ 2547093 h 3131672"/>
              <a:gd name="connsiteX23" fmla="*/ 0 w 4472922"/>
              <a:gd name="connsiteY23" fmla="*/ 2056465 h 3131672"/>
              <a:gd name="connsiteX24" fmla="*/ 0 w 4472922"/>
              <a:gd name="connsiteY24" fmla="*/ 1534519 h 3131672"/>
              <a:gd name="connsiteX25" fmla="*/ 0 w 4472922"/>
              <a:gd name="connsiteY25" fmla="*/ 981257 h 3131672"/>
              <a:gd name="connsiteX26" fmla="*/ 0 w 4472922"/>
              <a:gd name="connsiteY26" fmla="*/ 521945 h 3131672"/>
              <a:gd name="connsiteX27" fmla="*/ 0 w 4472922"/>
              <a:gd name="connsiteY27" fmla="*/ 0 h 3131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472922" h="3131672" fill="none" extrusionOk="0">
                <a:moveTo>
                  <a:pt x="0" y="0"/>
                </a:moveTo>
                <a:cubicBezTo>
                  <a:pt x="142945" y="-59145"/>
                  <a:pt x="305593" y="60840"/>
                  <a:pt x="559115" y="0"/>
                </a:cubicBezTo>
                <a:cubicBezTo>
                  <a:pt x="812638" y="-60840"/>
                  <a:pt x="878541" y="24183"/>
                  <a:pt x="1073501" y="0"/>
                </a:cubicBezTo>
                <a:cubicBezTo>
                  <a:pt x="1268461" y="-24183"/>
                  <a:pt x="1494174" y="69913"/>
                  <a:pt x="1677346" y="0"/>
                </a:cubicBezTo>
                <a:cubicBezTo>
                  <a:pt x="1860519" y="-69913"/>
                  <a:pt x="2132353" y="17556"/>
                  <a:pt x="2325919" y="0"/>
                </a:cubicBezTo>
                <a:cubicBezTo>
                  <a:pt x="2519485" y="-17556"/>
                  <a:pt x="2670786" y="3640"/>
                  <a:pt x="2974493" y="0"/>
                </a:cubicBezTo>
                <a:cubicBezTo>
                  <a:pt x="3278200" y="-3640"/>
                  <a:pt x="3347657" y="33533"/>
                  <a:pt x="3623067" y="0"/>
                </a:cubicBezTo>
                <a:cubicBezTo>
                  <a:pt x="3898477" y="-33533"/>
                  <a:pt x="4285462" y="47920"/>
                  <a:pt x="4472922" y="0"/>
                </a:cubicBezTo>
                <a:cubicBezTo>
                  <a:pt x="4485264" y="218173"/>
                  <a:pt x="4457502" y="267709"/>
                  <a:pt x="4472922" y="459312"/>
                </a:cubicBezTo>
                <a:cubicBezTo>
                  <a:pt x="4488342" y="650915"/>
                  <a:pt x="4463981" y="756026"/>
                  <a:pt x="4472922" y="981257"/>
                </a:cubicBezTo>
                <a:cubicBezTo>
                  <a:pt x="4481863" y="1206489"/>
                  <a:pt x="4452717" y="1445512"/>
                  <a:pt x="4472922" y="1565836"/>
                </a:cubicBezTo>
                <a:cubicBezTo>
                  <a:pt x="4493127" y="1686160"/>
                  <a:pt x="4428036" y="1840065"/>
                  <a:pt x="4472922" y="1993831"/>
                </a:cubicBezTo>
                <a:cubicBezTo>
                  <a:pt x="4517808" y="2147597"/>
                  <a:pt x="4470267" y="2300614"/>
                  <a:pt x="4472922" y="2421826"/>
                </a:cubicBezTo>
                <a:cubicBezTo>
                  <a:pt x="4475577" y="2543039"/>
                  <a:pt x="4455781" y="2915346"/>
                  <a:pt x="4472922" y="3131672"/>
                </a:cubicBezTo>
                <a:cubicBezTo>
                  <a:pt x="4229044" y="3148271"/>
                  <a:pt x="4143912" y="3108589"/>
                  <a:pt x="3913807" y="3131672"/>
                </a:cubicBezTo>
                <a:cubicBezTo>
                  <a:pt x="3683703" y="3154755"/>
                  <a:pt x="3434719" y="3126282"/>
                  <a:pt x="3265233" y="3131672"/>
                </a:cubicBezTo>
                <a:cubicBezTo>
                  <a:pt x="3095747" y="3137062"/>
                  <a:pt x="2900416" y="3100862"/>
                  <a:pt x="2750847" y="3131672"/>
                </a:cubicBezTo>
                <a:cubicBezTo>
                  <a:pt x="2601278" y="3162482"/>
                  <a:pt x="2453527" y="3096424"/>
                  <a:pt x="2191732" y="3131672"/>
                </a:cubicBezTo>
                <a:cubicBezTo>
                  <a:pt x="1929938" y="3166920"/>
                  <a:pt x="1962245" y="3130595"/>
                  <a:pt x="1766804" y="3131672"/>
                </a:cubicBezTo>
                <a:cubicBezTo>
                  <a:pt x="1571363" y="3132749"/>
                  <a:pt x="1436437" y="3105681"/>
                  <a:pt x="1252418" y="3131672"/>
                </a:cubicBezTo>
                <a:cubicBezTo>
                  <a:pt x="1068399" y="3157663"/>
                  <a:pt x="958393" y="3104814"/>
                  <a:pt x="693303" y="3131672"/>
                </a:cubicBezTo>
                <a:cubicBezTo>
                  <a:pt x="428214" y="3158530"/>
                  <a:pt x="221111" y="3085282"/>
                  <a:pt x="0" y="3131672"/>
                </a:cubicBezTo>
                <a:cubicBezTo>
                  <a:pt x="-60606" y="2934496"/>
                  <a:pt x="52664" y="2700922"/>
                  <a:pt x="0" y="2547093"/>
                </a:cubicBezTo>
                <a:cubicBezTo>
                  <a:pt x="-52664" y="2393264"/>
                  <a:pt x="8855" y="2295065"/>
                  <a:pt x="0" y="2056465"/>
                </a:cubicBezTo>
                <a:cubicBezTo>
                  <a:pt x="-8855" y="1817865"/>
                  <a:pt x="6304" y="1649519"/>
                  <a:pt x="0" y="1534519"/>
                </a:cubicBezTo>
                <a:cubicBezTo>
                  <a:pt x="-6304" y="1419519"/>
                  <a:pt x="4801" y="1149623"/>
                  <a:pt x="0" y="981257"/>
                </a:cubicBezTo>
                <a:cubicBezTo>
                  <a:pt x="-4801" y="812891"/>
                  <a:pt x="9915" y="699807"/>
                  <a:pt x="0" y="521945"/>
                </a:cubicBezTo>
                <a:cubicBezTo>
                  <a:pt x="-9915" y="344083"/>
                  <a:pt x="27276" y="240842"/>
                  <a:pt x="0" y="0"/>
                </a:cubicBezTo>
                <a:close/>
              </a:path>
              <a:path w="4472922" h="3131672" stroke="0" extrusionOk="0">
                <a:moveTo>
                  <a:pt x="0" y="0"/>
                </a:moveTo>
                <a:cubicBezTo>
                  <a:pt x="277220" y="-43508"/>
                  <a:pt x="385287" y="18512"/>
                  <a:pt x="559115" y="0"/>
                </a:cubicBezTo>
                <a:cubicBezTo>
                  <a:pt x="732943" y="-18512"/>
                  <a:pt x="958237" y="17387"/>
                  <a:pt x="1118231" y="0"/>
                </a:cubicBezTo>
                <a:cubicBezTo>
                  <a:pt x="1278225" y="-17387"/>
                  <a:pt x="1536406" y="9694"/>
                  <a:pt x="1677346" y="0"/>
                </a:cubicBezTo>
                <a:cubicBezTo>
                  <a:pt x="1818286" y="-9694"/>
                  <a:pt x="2035432" y="15480"/>
                  <a:pt x="2147003" y="0"/>
                </a:cubicBezTo>
                <a:cubicBezTo>
                  <a:pt x="2258574" y="-15480"/>
                  <a:pt x="2439546" y="26088"/>
                  <a:pt x="2616659" y="0"/>
                </a:cubicBezTo>
                <a:cubicBezTo>
                  <a:pt x="2793772" y="-26088"/>
                  <a:pt x="2989992" y="13079"/>
                  <a:pt x="3220504" y="0"/>
                </a:cubicBezTo>
                <a:cubicBezTo>
                  <a:pt x="3451017" y="-13079"/>
                  <a:pt x="3541924" y="1485"/>
                  <a:pt x="3734890" y="0"/>
                </a:cubicBezTo>
                <a:cubicBezTo>
                  <a:pt x="3927856" y="-1485"/>
                  <a:pt x="4194272" y="48062"/>
                  <a:pt x="4472922" y="0"/>
                </a:cubicBezTo>
                <a:cubicBezTo>
                  <a:pt x="4523000" y="141976"/>
                  <a:pt x="4444589" y="296484"/>
                  <a:pt x="4472922" y="459312"/>
                </a:cubicBezTo>
                <a:cubicBezTo>
                  <a:pt x="4501255" y="622140"/>
                  <a:pt x="4471929" y="733076"/>
                  <a:pt x="4472922" y="887307"/>
                </a:cubicBezTo>
                <a:cubicBezTo>
                  <a:pt x="4473915" y="1041538"/>
                  <a:pt x="4420172" y="1235521"/>
                  <a:pt x="4472922" y="1377936"/>
                </a:cubicBezTo>
                <a:cubicBezTo>
                  <a:pt x="4525672" y="1520351"/>
                  <a:pt x="4452075" y="1767569"/>
                  <a:pt x="4472922" y="1868564"/>
                </a:cubicBezTo>
                <a:cubicBezTo>
                  <a:pt x="4493769" y="1969559"/>
                  <a:pt x="4440795" y="2103539"/>
                  <a:pt x="4472922" y="2327876"/>
                </a:cubicBezTo>
                <a:cubicBezTo>
                  <a:pt x="4505049" y="2552213"/>
                  <a:pt x="4419282" y="2874911"/>
                  <a:pt x="4472922" y="3131672"/>
                </a:cubicBezTo>
                <a:cubicBezTo>
                  <a:pt x="4322961" y="3181769"/>
                  <a:pt x="4104044" y="3098122"/>
                  <a:pt x="4003265" y="3131672"/>
                </a:cubicBezTo>
                <a:cubicBezTo>
                  <a:pt x="3902486" y="3165222"/>
                  <a:pt x="3683608" y="3108926"/>
                  <a:pt x="3533608" y="3131672"/>
                </a:cubicBezTo>
                <a:cubicBezTo>
                  <a:pt x="3383608" y="3154418"/>
                  <a:pt x="3223314" y="3070811"/>
                  <a:pt x="2974493" y="3131672"/>
                </a:cubicBezTo>
                <a:cubicBezTo>
                  <a:pt x="2725673" y="3192533"/>
                  <a:pt x="2654820" y="3075620"/>
                  <a:pt x="2504836" y="3131672"/>
                </a:cubicBezTo>
                <a:cubicBezTo>
                  <a:pt x="2354852" y="3187724"/>
                  <a:pt x="2249212" y="3105739"/>
                  <a:pt x="2079909" y="3131672"/>
                </a:cubicBezTo>
                <a:cubicBezTo>
                  <a:pt x="1910606" y="3157605"/>
                  <a:pt x="1775161" y="3125270"/>
                  <a:pt x="1610252" y="3131672"/>
                </a:cubicBezTo>
                <a:cubicBezTo>
                  <a:pt x="1445343" y="3138074"/>
                  <a:pt x="1265337" y="3102579"/>
                  <a:pt x="1006407" y="3131672"/>
                </a:cubicBezTo>
                <a:cubicBezTo>
                  <a:pt x="747478" y="3160765"/>
                  <a:pt x="757924" y="3110738"/>
                  <a:pt x="581480" y="3131672"/>
                </a:cubicBezTo>
                <a:cubicBezTo>
                  <a:pt x="405036" y="3152606"/>
                  <a:pt x="239147" y="3081179"/>
                  <a:pt x="0" y="3131672"/>
                </a:cubicBezTo>
                <a:cubicBezTo>
                  <a:pt x="-59940" y="2958931"/>
                  <a:pt x="65833" y="2703816"/>
                  <a:pt x="0" y="2547093"/>
                </a:cubicBezTo>
                <a:cubicBezTo>
                  <a:pt x="-65833" y="2390370"/>
                  <a:pt x="35903" y="2189225"/>
                  <a:pt x="0" y="1962514"/>
                </a:cubicBezTo>
                <a:cubicBezTo>
                  <a:pt x="-35903" y="1735803"/>
                  <a:pt x="39299" y="1664023"/>
                  <a:pt x="0" y="1440569"/>
                </a:cubicBezTo>
                <a:cubicBezTo>
                  <a:pt x="-39299" y="1217115"/>
                  <a:pt x="34447" y="1203246"/>
                  <a:pt x="0" y="981257"/>
                </a:cubicBezTo>
                <a:cubicBezTo>
                  <a:pt x="-34447" y="759268"/>
                  <a:pt x="34267" y="726879"/>
                  <a:pt x="0" y="521945"/>
                </a:cubicBezTo>
                <a:cubicBezTo>
                  <a:pt x="-34267" y="317011"/>
                  <a:pt x="10721" y="136154"/>
                  <a:pt x="0" y="0"/>
                </a:cubicBezTo>
                <a:close/>
              </a:path>
            </a:pathLst>
          </a:cu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La palabra tiene su origen en la ingeniería</a:t>
            </a:r>
          </a:p>
          <a:p>
            <a:pPr marL="0" indent="0">
              <a:buNone/>
            </a:pPr>
            <a:endParaRPr lang="es-MX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>
              <a:buNone/>
            </a:pPr>
            <a: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Señala la característica de algunos materiales para </a:t>
            </a:r>
            <a:r>
              <a:rPr lang="es-MX" sz="2000" b="1" dirty="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soportar un impacto y recobrar la forma </a:t>
            </a:r>
            <a: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original después de ser sometido a grandes presiones </a:t>
            </a:r>
          </a:p>
        </p:txBody>
      </p:sp>
      <p:sp>
        <p:nvSpPr>
          <p:cNvPr id="6175" name="Rectangle 6174">
            <a:extLst>
              <a:ext uri="{FF2B5EF4-FFF2-40B4-BE49-F238E27FC236}">
                <a16:creationId xmlns:a16="http://schemas.microsoft.com/office/drawing/2014/main" id="{25B8B2C1-56D3-48CF-B950-1C2F68E198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115771" y="282258"/>
            <a:ext cx="1846073" cy="2780881"/>
          </a:xfrm>
          <a:prstGeom prst="rect">
            <a:avLst/>
          </a:prstGeom>
          <a:solidFill>
            <a:srgbClr val="797C35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77" name="Rectangle 6176">
            <a:extLst>
              <a:ext uri="{FF2B5EF4-FFF2-40B4-BE49-F238E27FC236}">
                <a16:creationId xmlns:a16="http://schemas.microsoft.com/office/drawing/2014/main" id="{4D37A8D7-D2CC-4162-895A-C3ECA645FB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13957" y="4194827"/>
            <a:ext cx="2071742" cy="2411247"/>
          </a:xfrm>
          <a:prstGeom prst="rect">
            <a:avLst/>
          </a:prstGeom>
          <a:solidFill>
            <a:srgbClr val="797C35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Imagen 5" descr="Un colibrí parado en una rama&#10;&#10;Descripción generada automáticamente">
            <a:extLst>
              <a:ext uri="{FF2B5EF4-FFF2-40B4-BE49-F238E27FC236}">
                <a16:creationId xmlns:a16="http://schemas.microsoft.com/office/drawing/2014/main" id="{C68C383A-BD86-5E82-9D68-6675CF20110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984" r="4" b="22487"/>
          <a:stretch/>
        </p:blipFill>
        <p:spPr>
          <a:xfrm>
            <a:off x="8245165" y="3209731"/>
            <a:ext cx="3716680" cy="3396343"/>
          </a:xfrm>
          <a:prstGeom prst="rect">
            <a:avLst/>
          </a:prstGeom>
        </p:spPr>
      </p:pic>
      <p:pic>
        <p:nvPicPr>
          <p:cNvPr id="5" name="Imagen 4" descr="Un colibrí parado en una rama&#10;&#10;Descripción generada automáticamente">
            <a:extLst>
              <a:ext uri="{FF2B5EF4-FFF2-40B4-BE49-F238E27FC236}">
                <a16:creationId xmlns:a16="http://schemas.microsoft.com/office/drawing/2014/main" id="{EBBB7E19-CCF4-CEFF-A4E0-94C24C788FE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3638" r="7626" b="-1"/>
          <a:stretch/>
        </p:blipFill>
        <p:spPr>
          <a:xfrm>
            <a:off x="6013956" y="282258"/>
            <a:ext cx="3950144" cy="3749831"/>
          </a:xfrm>
          <a:custGeom>
            <a:avLst/>
            <a:gdLst/>
            <a:ahLst/>
            <a:cxnLst/>
            <a:rect l="l" t="t" r="r" b="b"/>
            <a:pathLst>
              <a:path w="3950144" h="3749831">
                <a:moveTo>
                  <a:pt x="0" y="0"/>
                </a:moveTo>
                <a:lnTo>
                  <a:pt x="3950144" y="0"/>
                </a:lnTo>
                <a:lnTo>
                  <a:pt x="3950144" y="2780881"/>
                </a:lnTo>
                <a:lnTo>
                  <a:pt x="2071742" y="2780881"/>
                </a:lnTo>
                <a:lnTo>
                  <a:pt x="2071742" y="3749831"/>
                </a:lnTo>
                <a:lnTo>
                  <a:pt x="0" y="374983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6537135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4" name="Rectangle 43">
            <a:extLst>
              <a:ext uri="{FF2B5EF4-FFF2-40B4-BE49-F238E27FC236}">
                <a16:creationId xmlns:a16="http://schemas.microsoft.com/office/drawing/2014/main" id="{77B2BA5B-1894-4AF7-A31A-68B310384E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866" y="0"/>
            <a:ext cx="12193866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3F8292AA-2164-4B18-AEBD-CC13F4CA6F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6165" y="282258"/>
            <a:ext cx="5617029" cy="6323816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492E3DD6-EE3F-4714-B087-11DF4E1FBC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5" y="424872"/>
            <a:ext cx="5336217" cy="6058223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BBD6B60-A047-CB55-426E-BC9ECF504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7486" y="727626"/>
            <a:ext cx="4602152" cy="1718225"/>
          </a:xfrm>
        </p:spPr>
        <p:txBody>
          <a:bodyPr>
            <a:normAutofit/>
          </a:bodyPr>
          <a:lstStyle/>
          <a:p>
            <a:r>
              <a:rPr lang="es-MX" sz="37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Raíz etimológica</a:t>
            </a:r>
            <a:br>
              <a:rPr lang="es-MX" sz="37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es-MX" sz="37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de</a:t>
            </a:r>
            <a:br>
              <a:rPr lang="es-MX" sz="37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es-MX" sz="37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Resiliencia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5BA9EBC-14E1-1003-258B-1C4BC62FF5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7486" y="2538919"/>
            <a:ext cx="4602152" cy="359688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MX" i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>
              <a:buNone/>
            </a:pPr>
            <a:r>
              <a:rPr lang="es-MX" b="1" i="1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Resilio</a:t>
            </a:r>
            <a:r>
              <a:rPr lang="es-MX" b="1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endParaRPr lang="es-MX" i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s-MX" i="1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Volver atrás </a:t>
            </a:r>
          </a:p>
          <a:p>
            <a:pPr marL="0" indent="0">
              <a:buNone/>
            </a:pPr>
            <a:endParaRPr lang="es-MX" i="1"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s-MX" i="1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Volver de un salto</a:t>
            </a:r>
          </a:p>
          <a:p>
            <a:pPr marL="0" indent="0">
              <a:buNone/>
            </a:pPr>
            <a:endParaRPr lang="es-MX" i="1"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s-MX" i="1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Rebotar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25B8B2C1-56D3-48CF-B950-1C2F68E198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115771" y="282258"/>
            <a:ext cx="1846073" cy="2780881"/>
          </a:xfrm>
          <a:prstGeom prst="rect">
            <a:avLst/>
          </a:prstGeom>
          <a:solidFill>
            <a:srgbClr val="3B6155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4D37A8D7-D2CC-4162-895A-C3ECA645FB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13957" y="4194827"/>
            <a:ext cx="2071742" cy="2411247"/>
          </a:xfrm>
          <a:prstGeom prst="rect">
            <a:avLst/>
          </a:prstGeom>
          <a:solidFill>
            <a:srgbClr val="3B6155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Imagen 11" descr="Un colibrí parado en una rama&#10;&#10;Descripción generada automáticamente">
            <a:extLst>
              <a:ext uri="{FF2B5EF4-FFF2-40B4-BE49-F238E27FC236}">
                <a16:creationId xmlns:a16="http://schemas.microsoft.com/office/drawing/2014/main" id="{19CF46BA-C73F-25AD-CDF0-ED2671766B3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984" r="4" b="22487"/>
          <a:stretch/>
        </p:blipFill>
        <p:spPr>
          <a:xfrm>
            <a:off x="8245165" y="3209731"/>
            <a:ext cx="3716680" cy="3396343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4DA112B6-E690-E258-7CED-B0BFAA54989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137" r="2" b="5854"/>
          <a:stretch/>
        </p:blipFill>
        <p:spPr>
          <a:xfrm>
            <a:off x="6013956" y="282258"/>
            <a:ext cx="3950144" cy="3749831"/>
          </a:xfrm>
          <a:custGeom>
            <a:avLst/>
            <a:gdLst/>
            <a:ahLst/>
            <a:cxnLst/>
            <a:rect l="l" t="t" r="r" b="b"/>
            <a:pathLst>
              <a:path w="3950144" h="3749831">
                <a:moveTo>
                  <a:pt x="0" y="0"/>
                </a:moveTo>
                <a:lnTo>
                  <a:pt x="3950144" y="0"/>
                </a:lnTo>
                <a:lnTo>
                  <a:pt x="3950144" y="2780881"/>
                </a:lnTo>
                <a:lnTo>
                  <a:pt x="2071742" y="2780881"/>
                </a:lnTo>
                <a:lnTo>
                  <a:pt x="2071742" y="3749831"/>
                </a:lnTo>
                <a:lnTo>
                  <a:pt x="0" y="374983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6848737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0">
            <a:extLst>
              <a:ext uri="{FF2B5EF4-FFF2-40B4-BE49-F238E27FC236}">
                <a16:creationId xmlns:a16="http://schemas.microsoft.com/office/drawing/2014/main" id="{9FC88856-5C40-4F5B-BCD7-CD624FFEBF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n 4" descr="Un colibrí parado en una rama&#10;&#10;Descripción generada automáticamente">
            <a:extLst>
              <a:ext uri="{FF2B5EF4-FFF2-40B4-BE49-F238E27FC236}">
                <a16:creationId xmlns:a16="http://schemas.microsoft.com/office/drawing/2014/main" id="{B670B2E6-1423-E288-765E-220C1FE6BFF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984" r="4" b="22487"/>
          <a:stretch/>
        </p:blipFill>
        <p:spPr>
          <a:xfrm>
            <a:off x="1678161" y="941695"/>
            <a:ext cx="2621823" cy="2395865"/>
          </a:xfrm>
          <a:prstGeom prst="rect">
            <a:avLst/>
          </a:prstGeom>
        </p:spPr>
      </p:pic>
      <p:sp>
        <p:nvSpPr>
          <p:cNvPr id="18" name="Rectangle 12">
            <a:extLst>
              <a:ext uri="{FF2B5EF4-FFF2-40B4-BE49-F238E27FC236}">
                <a16:creationId xmlns:a16="http://schemas.microsoft.com/office/drawing/2014/main" id="{CD64F326-929E-45E2-B54D-DC7E172077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90224" y="941695"/>
            <a:ext cx="5452527" cy="497461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6350" cap="sq" cmpd="sng" algn="ctr">
            <a:noFill/>
            <a:prstDash val="solid"/>
            <a:miter lim="800000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19" name="Rectangle 14">
            <a:extLst>
              <a:ext uri="{FF2B5EF4-FFF2-40B4-BE49-F238E27FC236}">
                <a16:creationId xmlns:a16="http://schemas.microsoft.com/office/drawing/2014/main" id="{7BFCDFD7-7B3B-4ED9-B533-34D0B37244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56167" y="1106424"/>
            <a:ext cx="5120640" cy="4645152"/>
          </a:xfrm>
          <a:prstGeom prst="rect">
            <a:avLst/>
          </a:prstGeom>
          <a:noFill/>
          <a:ln w="6350" cap="sq" cmpd="sng" algn="ctr">
            <a:solidFill>
              <a:schemeClr val="bg1"/>
            </a:solidFill>
            <a:prstDash val="solid"/>
            <a:miter lim="800000"/>
          </a:ln>
          <a:effectLst>
            <a:softEdge rad="0"/>
          </a:effectLst>
        </p:spPr>
        <p:txBody>
          <a:bodyPr/>
          <a:lstStyle/>
          <a:p>
            <a:endParaRPr lang="es-MX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BBD6B60-A047-CB55-426E-BC9ECF504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0846" y="1352277"/>
            <a:ext cx="4633416" cy="1371600"/>
          </a:xfrm>
          <a:solidFill>
            <a:srgbClr val="E5E573"/>
          </a:solidFill>
          <a:scene3d>
            <a:camera prst="orthographicFront"/>
            <a:lightRig rig="threePt" dir="t"/>
          </a:scene3d>
        </p:spPr>
        <p:txBody>
          <a:bodyPr>
            <a:normAutofit/>
          </a:bodyPr>
          <a:lstStyle/>
          <a:p>
            <a:r>
              <a:rPr lang="es-MX" sz="31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Significado de resiliencia desde las ciencias sociales y humanas</a:t>
            </a:r>
          </a:p>
        </p:txBody>
      </p:sp>
      <p:pic>
        <p:nvPicPr>
          <p:cNvPr id="6" name="Imagen 5" descr="Ave de color naranja&#10;&#10;Descripción generada automáticamente">
            <a:extLst>
              <a:ext uri="{FF2B5EF4-FFF2-40B4-BE49-F238E27FC236}">
                <a16:creationId xmlns:a16="http://schemas.microsoft.com/office/drawing/2014/main" id="{D5533389-E5E7-0CAA-D520-FC514922D45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6990"/>
          <a:stretch/>
        </p:blipFill>
        <p:spPr>
          <a:xfrm>
            <a:off x="1727138" y="3520440"/>
            <a:ext cx="2523868" cy="2395865"/>
          </a:xfrm>
          <a:prstGeom prst="rect">
            <a:avLst/>
          </a:prstGeom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5BA9EBC-14E1-1003-258B-1C4BC62FF5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10845" y="2852792"/>
            <a:ext cx="4633415" cy="2572193"/>
          </a:xfrm>
          <a:scene3d>
            <a:camera prst="orthographicFront"/>
            <a:lightRig rig="threePt" dir="t"/>
          </a:scene3d>
        </p:spPr>
        <p:txBody>
          <a:bodyPr>
            <a:normAutofit lnSpcReduction="10000"/>
          </a:bodyPr>
          <a:lstStyle/>
          <a:p>
            <a:endParaRPr lang="es-MX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es-MX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Capacidad que tienen las personas  para </a:t>
            </a:r>
            <a:r>
              <a:rPr lang="es-MX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enfrentar y superar </a:t>
            </a:r>
            <a:r>
              <a:rPr lang="es-MX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experiencias traumáticas, estresantes y de riesgo, así como recuperar su nivel o ritmo de vida</a:t>
            </a:r>
          </a:p>
        </p:txBody>
      </p:sp>
    </p:spTree>
    <p:extLst>
      <p:ext uri="{BB962C8B-B14F-4D97-AF65-F5344CB8AC3E}">
        <p14:creationId xmlns:p14="http://schemas.microsoft.com/office/powerpoint/2010/main" val="42189508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BD6B60-A047-CB55-426E-BC9ECF504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6137" y="727626"/>
            <a:ext cx="4602152" cy="1718225"/>
          </a:xfrm>
          <a:solidFill>
            <a:srgbClr val="E5E573"/>
          </a:solidFill>
        </p:spPr>
        <p:txBody>
          <a:bodyPr>
            <a:normAutofit/>
          </a:bodyPr>
          <a:lstStyle/>
          <a:p>
            <a:pPr algn="ctr"/>
            <a:r>
              <a:rPr lang="es-MX" sz="3200" b="1" dirty="0">
                <a:solidFill>
                  <a:srgbClr val="00206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ELEMENTOS PRINCIPALES DE LA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5BA9EBC-14E1-1003-258B-1C4BC62FF5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6137" y="2538919"/>
            <a:ext cx="4602152" cy="3557805"/>
          </a:xfrm>
          <a:solidFill>
            <a:srgbClr val="E5E573"/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RESILIENCIA</a:t>
            </a:r>
          </a:p>
        </p:txBody>
      </p:sp>
      <p:sp>
        <p:nvSpPr>
          <p:cNvPr id="5" name="Placa 4">
            <a:extLst>
              <a:ext uri="{FF2B5EF4-FFF2-40B4-BE49-F238E27FC236}">
                <a16:creationId xmlns:a16="http://schemas.microsoft.com/office/drawing/2014/main" id="{C8483196-AC42-0E3F-A401-06F0C197283E}"/>
              </a:ext>
            </a:extLst>
          </p:cNvPr>
          <p:cNvSpPr/>
          <p:nvPr/>
        </p:nvSpPr>
        <p:spPr>
          <a:xfrm>
            <a:off x="6846137" y="3365391"/>
            <a:ext cx="1801091" cy="757381"/>
          </a:xfrm>
          <a:prstGeom prst="plaqu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rgbClr val="002060"/>
                </a:solidFill>
              </a:rPr>
              <a:t>Vulnerabilidad</a:t>
            </a:r>
          </a:p>
          <a:p>
            <a:pPr algn="ctr"/>
            <a:endParaRPr lang="es-MX" dirty="0"/>
          </a:p>
        </p:txBody>
      </p:sp>
      <p:sp>
        <p:nvSpPr>
          <p:cNvPr id="6" name="Placa 5">
            <a:extLst>
              <a:ext uri="{FF2B5EF4-FFF2-40B4-BE49-F238E27FC236}">
                <a16:creationId xmlns:a16="http://schemas.microsoft.com/office/drawing/2014/main" id="{75C02B8F-211C-F769-9C04-6CC25C42DA57}"/>
              </a:ext>
            </a:extLst>
          </p:cNvPr>
          <p:cNvSpPr/>
          <p:nvPr/>
        </p:nvSpPr>
        <p:spPr>
          <a:xfrm>
            <a:off x="9647198" y="4909127"/>
            <a:ext cx="1801091" cy="757381"/>
          </a:xfrm>
          <a:prstGeom prst="plaqu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rgbClr val="002060"/>
                </a:solidFill>
              </a:rPr>
              <a:t>Adaptación</a:t>
            </a:r>
          </a:p>
        </p:txBody>
      </p:sp>
      <p:sp>
        <p:nvSpPr>
          <p:cNvPr id="7" name="Placa 6">
            <a:extLst>
              <a:ext uri="{FF2B5EF4-FFF2-40B4-BE49-F238E27FC236}">
                <a16:creationId xmlns:a16="http://schemas.microsoft.com/office/drawing/2014/main" id="{B14B4CD9-BC46-B25B-1836-ED940A44A181}"/>
              </a:ext>
            </a:extLst>
          </p:cNvPr>
          <p:cNvSpPr/>
          <p:nvPr/>
        </p:nvSpPr>
        <p:spPr>
          <a:xfrm>
            <a:off x="9647198" y="3377981"/>
            <a:ext cx="1801091" cy="757381"/>
          </a:xfrm>
          <a:prstGeom prst="plaqu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rgbClr val="002060"/>
                </a:solidFill>
              </a:rPr>
              <a:t>Riesgo</a:t>
            </a:r>
          </a:p>
          <a:p>
            <a:pPr algn="ctr"/>
            <a:endParaRPr lang="es-MX" dirty="0"/>
          </a:p>
        </p:txBody>
      </p:sp>
      <p:sp>
        <p:nvSpPr>
          <p:cNvPr id="8" name="Placa 7">
            <a:extLst>
              <a:ext uri="{FF2B5EF4-FFF2-40B4-BE49-F238E27FC236}">
                <a16:creationId xmlns:a16="http://schemas.microsoft.com/office/drawing/2014/main" id="{B4108986-6158-F53E-3225-000AA25C5708}"/>
              </a:ext>
            </a:extLst>
          </p:cNvPr>
          <p:cNvSpPr/>
          <p:nvPr/>
        </p:nvSpPr>
        <p:spPr>
          <a:xfrm>
            <a:off x="6846137" y="4909127"/>
            <a:ext cx="1801091" cy="757381"/>
          </a:xfrm>
          <a:prstGeom prst="plaqu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rgbClr val="002060"/>
                </a:solidFill>
              </a:rPr>
              <a:t>Protección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5C5091D-58F1-BBC9-439E-03585028F79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137" r="2" b="5854"/>
          <a:stretch/>
        </p:blipFill>
        <p:spPr>
          <a:xfrm>
            <a:off x="1395720" y="1159296"/>
            <a:ext cx="3950144" cy="3749831"/>
          </a:xfrm>
          <a:custGeom>
            <a:avLst/>
            <a:gdLst/>
            <a:ahLst/>
            <a:cxnLst/>
            <a:rect l="l" t="t" r="r" b="b"/>
            <a:pathLst>
              <a:path w="3950144" h="3749831">
                <a:moveTo>
                  <a:pt x="0" y="0"/>
                </a:moveTo>
                <a:lnTo>
                  <a:pt x="3950144" y="0"/>
                </a:lnTo>
                <a:lnTo>
                  <a:pt x="3950144" y="2780881"/>
                </a:lnTo>
                <a:lnTo>
                  <a:pt x="2071742" y="2780881"/>
                </a:lnTo>
                <a:lnTo>
                  <a:pt x="2071742" y="3749831"/>
                </a:lnTo>
                <a:lnTo>
                  <a:pt x="0" y="3749831"/>
                </a:lnTo>
                <a:close/>
              </a:path>
            </a:pathLst>
          </a:custGeom>
        </p:spPr>
      </p:pic>
      <p:pic>
        <p:nvPicPr>
          <p:cNvPr id="10" name="Imagen 9" descr="Un colibrí parado en una rama&#10;&#10;Descripción generada automáticamente">
            <a:extLst>
              <a:ext uri="{FF2B5EF4-FFF2-40B4-BE49-F238E27FC236}">
                <a16:creationId xmlns:a16="http://schemas.microsoft.com/office/drawing/2014/main" id="{E188AA60-9277-CB62-276E-BCEE249B935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3638" r="7626" b="-1"/>
          <a:stretch/>
        </p:blipFill>
        <p:spPr>
          <a:xfrm>
            <a:off x="3478465" y="3865414"/>
            <a:ext cx="2617535" cy="2484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880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BD6B60-A047-CB55-426E-BC9ECF504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6137" y="727626"/>
            <a:ext cx="4602152" cy="1718225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s-MX" sz="4000" dirty="0">
                <a:solidFill>
                  <a:srgbClr val="002060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Fuentes </a:t>
            </a:r>
            <a:br>
              <a:rPr lang="es-MX" sz="4000" dirty="0">
                <a:solidFill>
                  <a:srgbClr val="002060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es-MX" sz="4000" dirty="0">
                <a:solidFill>
                  <a:srgbClr val="002060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de la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5BA9EBC-14E1-1003-258B-1C4BC62FF5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6137" y="2538919"/>
            <a:ext cx="4602152" cy="3557805"/>
          </a:xfrm>
          <a:solidFill>
            <a:srgbClr val="E5E573"/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Resiliencia</a:t>
            </a:r>
            <a:r>
              <a:rPr lang="es-MX" sz="4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DE371A8D-F7C4-2C8B-8640-53685B4AD370}"/>
              </a:ext>
            </a:extLst>
          </p:cNvPr>
          <p:cNvSpPr/>
          <p:nvPr/>
        </p:nvSpPr>
        <p:spPr>
          <a:xfrm>
            <a:off x="6945746" y="3445956"/>
            <a:ext cx="1865746" cy="983150"/>
          </a:xfrm>
          <a:prstGeom prst="round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Yo tengo</a:t>
            </a:r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9DB03B71-5906-EAF6-8052-88423308EEE2}"/>
              </a:ext>
            </a:extLst>
          </p:cNvPr>
          <p:cNvSpPr/>
          <p:nvPr/>
        </p:nvSpPr>
        <p:spPr>
          <a:xfrm>
            <a:off x="9499600" y="3434149"/>
            <a:ext cx="1865746" cy="983150"/>
          </a:xfrm>
          <a:prstGeom prst="round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Yo soy</a:t>
            </a:r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37834633-7CE4-56AD-2E0A-CD2A2A61E6BF}"/>
              </a:ext>
            </a:extLst>
          </p:cNvPr>
          <p:cNvSpPr/>
          <p:nvPr/>
        </p:nvSpPr>
        <p:spPr>
          <a:xfrm>
            <a:off x="6945746" y="4957619"/>
            <a:ext cx="1865746" cy="983150"/>
          </a:xfrm>
          <a:prstGeom prst="round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Yo puedo</a:t>
            </a:r>
          </a:p>
        </p:txBody>
      </p:sp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2F5FA5DF-A3A5-4919-9D81-79D0DBEEA18A}"/>
              </a:ext>
            </a:extLst>
          </p:cNvPr>
          <p:cNvSpPr/>
          <p:nvPr/>
        </p:nvSpPr>
        <p:spPr>
          <a:xfrm>
            <a:off x="9499600" y="4957619"/>
            <a:ext cx="1865746" cy="983150"/>
          </a:xfrm>
          <a:prstGeom prst="round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Yo estoy</a:t>
            </a:r>
          </a:p>
        </p:txBody>
      </p:sp>
      <p:pic>
        <p:nvPicPr>
          <p:cNvPr id="9" name="Imagen 8" descr="Un colibrí parado en una rama&#10;&#10;Descripción generada automáticamente">
            <a:extLst>
              <a:ext uri="{FF2B5EF4-FFF2-40B4-BE49-F238E27FC236}">
                <a16:creationId xmlns:a16="http://schemas.microsoft.com/office/drawing/2014/main" id="{51473FC4-28EB-FFDF-EF5D-54A4ECE15CF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3932" r="20525" b="2"/>
          <a:stretch/>
        </p:blipFill>
        <p:spPr>
          <a:xfrm>
            <a:off x="2281811" y="2113943"/>
            <a:ext cx="2328085" cy="2630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6397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BD6B60-A047-CB55-426E-BC9ECF504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6137" y="727626"/>
            <a:ext cx="4602152" cy="1718225"/>
          </a:xfrm>
          <a:solidFill>
            <a:srgbClr val="E5E573"/>
          </a:solidFill>
        </p:spPr>
        <p:txBody>
          <a:bodyPr>
            <a:normAutofit/>
          </a:bodyPr>
          <a:lstStyle/>
          <a:p>
            <a:pPr algn="ctr"/>
            <a:r>
              <a:rPr lang="es-MX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Transcendencia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5BA9EBC-14E1-1003-258B-1C4BC62FF5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6137" y="2538919"/>
            <a:ext cx="4602152" cy="3557805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4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Se refiere a ir más allá de algún límite</a:t>
            </a:r>
          </a:p>
          <a:p>
            <a:pPr marL="0" indent="0" algn="ctr">
              <a:buNone/>
            </a:pPr>
            <a:endParaRPr lang="es-MX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" name="Flecha: a la derecha 4">
            <a:extLst>
              <a:ext uri="{FF2B5EF4-FFF2-40B4-BE49-F238E27FC236}">
                <a16:creationId xmlns:a16="http://schemas.microsoft.com/office/drawing/2014/main" id="{C517CB9E-3B82-B1A9-30EC-D34A033A7097}"/>
              </a:ext>
            </a:extLst>
          </p:cNvPr>
          <p:cNvSpPr/>
          <p:nvPr/>
        </p:nvSpPr>
        <p:spPr>
          <a:xfrm>
            <a:off x="7749309" y="4618182"/>
            <a:ext cx="3038764" cy="1145309"/>
          </a:xfrm>
          <a:prstGeom prst="rightArrow">
            <a:avLst/>
          </a:prstGeom>
          <a:solidFill>
            <a:schemeClr val="bg1"/>
          </a:solidFill>
          <a:ln w="76200"/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6" name="Imagen 5" descr="Colibrí sobre una rama&#10;&#10;Descripción generada automáticamente">
            <a:extLst>
              <a:ext uri="{FF2B5EF4-FFF2-40B4-BE49-F238E27FC236}">
                <a16:creationId xmlns:a16="http://schemas.microsoft.com/office/drawing/2014/main" id="{38D7F4AF-4494-A5A0-16BF-76A8B8D9BDF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644" r="7560" b="2"/>
          <a:stretch/>
        </p:blipFill>
        <p:spPr>
          <a:xfrm>
            <a:off x="861237" y="967563"/>
            <a:ext cx="5745160" cy="4582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7712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BD6B60-A047-CB55-426E-BC9ECF504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6137" y="727626"/>
            <a:ext cx="4602152" cy="1718225"/>
          </a:xfrm>
          <a:solidFill>
            <a:schemeClr val="bg2"/>
          </a:solidFill>
        </p:spPr>
        <p:txBody>
          <a:bodyPr>
            <a:normAutofit/>
          </a:bodyPr>
          <a:lstStyle/>
          <a:p>
            <a:pPr algn="ctr"/>
            <a:r>
              <a:rPr lang="es-MX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Transcendencia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5BA9EBC-14E1-1003-258B-1C4BC62FF5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6137" y="2538919"/>
            <a:ext cx="4602152" cy="3557805"/>
          </a:xfrm>
          <a:solidFill>
            <a:srgbClr val="E5E573"/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…Los límites pueden ser físicos o simbólicos</a:t>
            </a:r>
          </a:p>
          <a:p>
            <a:pPr marL="0" indent="0" algn="ctr">
              <a:buNone/>
            </a:pPr>
            <a:endParaRPr lang="es-MX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6" name="Imagen 5" descr="Un colibrí parado en una rama&#10;&#10;Descripción generada automáticamente">
            <a:extLst>
              <a:ext uri="{FF2B5EF4-FFF2-40B4-BE49-F238E27FC236}">
                <a16:creationId xmlns:a16="http://schemas.microsoft.com/office/drawing/2014/main" id="{9B165D72-F902-9ADE-FB7B-BB438877CAF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3932" r="20525" b="2"/>
          <a:stretch/>
        </p:blipFill>
        <p:spPr>
          <a:xfrm>
            <a:off x="2281811" y="2113943"/>
            <a:ext cx="2328085" cy="2630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088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04DB13E-F722-4ED6-BB00-556651E952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1419E3D9-C5FB-41A9-B6D2-DFB210BB62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  <p:txBody>
          <a:bodyPr/>
          <a:lstStyle/>
          <a:p>
            <a:endParaRPr lang="es-MX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67909BF-1DF7-4ACE-8F58-6CF719BB27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9E8BEDB-0BBC-4F21-9CFB-8530D664C3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MX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26428D7-C6F3-473D-A360-A3F5C3E872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51D6D676-6F2F-4446-9935-2D8D038214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E9BAEA2B-9C25-4B43-8C9A-A9D0C3E9B1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21FC5F3A-7F1A-4EE8-A913-C8E96ACC3C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420551B3-B4DA-48EE-988C-4FAEAEB5CE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Marcador de contenido 5" descr="Un pájaro parado en una rama&#10;&#10;Descripción generada automáticamente">
            <a:extLst>
              <a:ext uri="{FF2B5EF4-FFF2-40B4-BE49-F238E27FC236}">
                <a16:creationId xmlns:a16="http://schemas.microsoft.com/office/drawing/2014/main" id="{DAA5E208-E7BF-445C-5F3D-62ECCA2BA2A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247" r="14709"/>
          <a:stretch/>
        </p:blipFill>
        <p:spPr>
          <a:xfrm>
            <a:off x="4646383" y="10"/>
            <a:ext cx="7545616" cy="6857990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2644B391-9BFE-445C-A9EC-F544BB85FB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62210" cy="6858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 cap="sq" cmpd="sng" algn="ctr">
            <a:noFill/>
            <a:prstDash val="solid"/>
            <a:miter lim="800000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0F26E69-87D9-4655-AE7B-280A87AA3C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3977" y="164592"/>
            <a:ext cx="4334256" cy="6528816"/>
          </a:xfrm>
          <a:prstGeom prst="rect">
            <a:avLst/>
          </a:prstGeom>
          <a:noFill/>
          <a:ln w="6350" cap="sq" cmpd="sng" algn="ctr">
            <a:solidFill>
              <a:schemeClr val="tx1"/>
            </a:solidFill>
            <a:prstDash val="solid"/>
            <a:miter lim="800000"/>
          </a:ln>
          <a:effectLst>
            <a:softEdge rad="0"/>
          </a:effectLst>
        </p:spPr>
        <p:txBody>
          <a:bodyPr/>
          <a:lstStyle/>
          <a:p>
            <a:endParaRPr lang="es-MX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BBD6B60-A047-CB55-426E-BC9ECF504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0899" y="354222"/>
            <a:ext cx="3729162" cy="33417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83000"/>
              </a:lnSpc>
            </a:pPr>
            <a:r>
              <a:rPr lang="es-MX" sz="3300" cap="all" spc="-100" dirty="0">
                <a:solidFill>
                  <a:schemeClr val="tx1"/>
                </a:solidFill>
              </a:rPr>
              <a:t>Transcendencia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5BA9EBC-14E1-1003-258B-1C4BC62FF5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9952" y="3647261"/>
            <a:ext cx="3793642" cy="1547404"/>
          </a:xfrm>
        </p:spPr>
        <p:txBody>
          <a:bodyPr vert="horz" lIns="91440" tIns="45720" rIns="91440" bIns="45720" rtlCol="0">
            <a:noAutofit/>
          </a:bodyPr>
          <a:lstStyle/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es-MX" sz="2400" spc="8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…Un valor importante en la vida, donde el hombre </a:t>
            </a:r>
            <a:r>
              <a:rPr lang="es-MX" sz="2400" b="1" spc="8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 supera a sí mismo</a:t>
            </a:r>
          </a:p>
        </p:txBody>
      </p:sp>
    </p:spTree>
    <p:extLst>
      <p:ext uri="{BB962C8B-B14F-4D97-AF65-F5344CB8AC3E}">
        <p14:creationId xmlns:p14="http://schemas.microsoft.com/office/powerpoint/2010/main" val="2024577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4A3A5EB-931E-46DE-A692-6731DB9885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358634F-705D-44E4-9FBF-A406E2F9A4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MX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FCFE1E3-A09C-4196-A99F-B7C3014E96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BBD6B60-A047-CB55-426E-BC9ECF504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es-MX" b="1" dirty="0">
                <a:latin typeface="Cambria Math" panose="02040503050406030204" pitchFamily="18" charset="0"/>
                <a:ea typeface="Cambria Math" panose="02040503050406030204" pitchFamily="18" charset="0"/>
              </a:rPr>
              <a:t>APRENDAMOS A VIVIR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5BA9EBC-14E1-1003-258B-1C4BC62FF5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2103120"/>
            <a:ext cx="6485467" cy="3931920"/>
          </a:xfrm>
          <a:solidFill>
            <a:srgbClr val="E5E573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La aventura de la vida es, aprender</a:t>
            </a:r>
          </a:p>
          <a:p>
            <a:pPr marL="0" indent="0">
              <a:buNone/>
            </a:pPr>
            <a:r>
              <a:rPr lang="es-MX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El propósito de la vida, es crear</a:t>
            </a:r>
          </a:p>
          <a:p>
            <a:pPr marL="0" indent="0">
              <a:buNone/>
            </a:pPr>
            <a:r>
              <a:rPr lang="es-MX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La naturaleza de la vida, es cambiar</a:t>
            </a:r>
          </a:p>
          <a:p>
            <a:pPr marL="0" indent="0">
              <a:buNone/>
            </a:pPr>
            <a:r>
              <a:rPr lang="es-MX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El reto de la vida, es vencer</a:t>
            </a:r>
          </a:p>
          <a:p>
            <a:pPr marL="0" indent="0">
              <a:buNone/>
            </a:pPr>
            <a:r>
              <a:rPr lang="es-MX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La esencia de la vida, es cuidar</a:t>
            </a:r>
          </a:p>
          <a:p>
            <a:pPr marL="0" indent="0">
              <a:buNone/>
            </a:pPr>
            <a:r>
              <a:rPr lang="es-MX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La oportunidad de la vida, es servir</a:t>
            </a:r>
          </a:p>
          <a:p>
            <a:pPr marL="0" indent="0">
              <a:buNone/>
            </a:pPr>
            <a:r>
              <a:rPr lang="es-MX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El secreto de la vida, es atreverse</a:t>
            </a:r>
          </a:p>
          <a:p>
            <a:pPr marL="0" indent="0">
              <a:buNone/>
            </a:pPr>
            <a:r>
              <a:rPr lang="es-MX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El gusto de la vida, es ofrecer la amistad</a:t>
            </a:r>
          </a:p>
          <a:p>
            <a:pPr marL="0" indent="0">
              <a:buNone/>
            </a:pPr>
            <a:r>
              <a:rPr lang="es-MX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La belleza de la vida, es dar</a:t>
            </a:r>
          </a:p>
          <a:p>
            <a:pPr marL="0" indent="0">
              <a:buNone/>
            </a:pPr>
            <a:r>
              <a:rPr lang="es-MX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El gozo de la vida, es amar</a:t>
            </a:r>
          </a:p>
          <a:p>
            <a:pPr marL="0" indent="0">
              <a:buNone/>
            </a:pPr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5" name="Imagen 4" descr="Un colibrí parado en una rama&#10;&#10;Descripción generada automáticamente">
            <a:extLst>
              <a:ext uri="{FF2B5EF4-FFF2-40B4-BE49-F238E27FC236}">
                <a16:creationId xmlns:a16="http://schemas.microsoft.com/office/drawing/2014/main" id="{A1E8898C-823A-7652-B08A-C01736847C8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3932" r="20525" b="2"/>
          <a:stretch/>
        </p:blipFill>
        <p:spPr>
          <a:xfrm>
            <a:off x="8020571" y="2272113"/>
            <a:ext cx="3019646" cy="3411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1938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EBBBF70-6ABC-46E8-A293-73A60B8E2E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3190" y="457200"/>
            <a:ext cx="11281609" cy="5943603"/>
          </a:xfrm>
          <a:prstGeom prst="rect">
            <a:avLst/>
          </a:prstGeom>
          <a:solidFill>
            <a:srgbClr val="FFFFFF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  <p:txBody>
          <a:bodyPr/>
          <a:lstStyle/>
          <a:p>
            <a:endParaRPr lang="es-MX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5388887-43DC-4FAF-9400-7925701AFE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6738" y="621793"/>
            <a:ext cx="10954512" cy="5614416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65A55796-6CE2-BDF5-C3B7-3A6EF841EA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53248" y="1916670"/>
            <a:ext cx="6218001" cy="3042706"/>
          </a:xfrm>
        </p:spPr>
        <p:txBody>
          <a:bodyPr>
            <a:normAutofit/>
          </a:bodyPr>
          <a:lstStyle/>
          <a:p>
            <a:pPr algn="l"/>
            <a:r>
              <a:rPr lang="es-MX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PROPÓSITO DE LA ASIGNATURA</a:t>
            </a:r>
            <a:br>
              <a:rPr lang="es-MX" sz="26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6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2400" b="1" cap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Desarrolla su autoconocimiento, autonomía y autoestima. </a:t>
            </a:r>
            <a:br>
              <a:rPr lang="es-MX" sz="2400" b="1" cap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400" b="1" cap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2400" b="1" cap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Se interesa y esfuerza para trabajar de manera colaborativa</a:t>
            </a:r>
            <a:r>
              <a:rPr lang="es-MX" sz="26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.</a:t>
            </a:r>
            <a:endParaRPr lang="es-MX" sz="26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F2FD4B7-706B-4F5C-A0C7-7D69677C7B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51298" y="446824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MX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6E6DC6E-1FA3-4048-B867-BDB51763F3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365598" y="446823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E066135-B6C1-4001-B7CC-53A443DF25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057238" y="446823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3AD82B4-5F4B-4968-B15E-29DCF8592D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365598" y="1092118"/>
            <a:ext cx="1691640" cy="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n 3">
            <a:extLst>
              <a:ext uri="{FF2B5EF4-FFF2-40B4-BE49-F238E27FC236}">
                <a16:creationId xmlns:a16="http://schemas.microsoft.com/office/drawing/2014/main" id="{79908B07-0977-00F3-BD26-86024D6E69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1170" y="2213912"/>
            <a:ext cx="3752067" cy="2448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4882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B6EE7E08-B389-43E5-B019-1B0A8ACBBD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1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7ED554C6-E63B-5858-BF4C-BD7F74B1F3D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" b="10156"/>
          <a:stretch/>
        </p:blipFill>
        <p:spPr>
          <a:xfrm>
            <a:off x="20" y="10"/>
            <a:ext cx="6392647" cy="6857990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E60D94A5-8A09-4BAB-8F7C-69BC34C54D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21267" y="255102"/>
            <a:ext cx="5342133" cy="6361598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A1AE32B-3A6E-4C5E-8FEB-73861B9A26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69100" y="393365"/>
            <a:ext cx="5018211" cy="6035547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BBD6B60-A047-CB55-426E-BC9ECF504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4082" y="642594"/>
            <a:ext cx="4472921" cy="1371600"/>
          </a:xfrm>
        </p:spPr>
        <p:txBody>
          <a:bodyPr>
            <a:normAutofit/>
          </a:bodyPr>
          <a:lstStyle/>
          <a:p>
            <a:r>
              <a:rPr lang="es-MX" sz="4000" b="1">
                <a:latin typeface="Cambria Math" panose="02040503050406030204" pitchFamily="18" charset="0"/>
                <a:ea typeface="Cambria Math" panose="02040503050406030204" pitchFamily="18" charset="0"/>
              </a:rPr>
              <a:t>El tiempo para vivir plenamente 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5BA9EBC-14E1-1003-258B-1C4BC62FF5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64082" y="2103120"/>
            <a:ext cx="4472922" cy="3931920"/>
          </a:xfrm>
          <a:solidFill>
            <a:srgbClr val="E5E573"/>
          </a:solidFill>
        </p:spPr>
        <p:txBody>
          <a:bodyPr>
            <a:normAutofit/>
          </a:bodyPr>
          <a:lstStyle/>
          <a:p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r">
              <a:buNone/>
            </a:pPr>
            <a:r>
              <a:rPr lang="es-MX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…HOY</a:t>
            </a:r>
          </a:p>
        </p:txBody>
      </p:sp>
    </p:spTree>
    <p:extLst>
      <p:ext uri="{BB962C8B-B14F-4D97-AF65-F5344CB8AC3E}">
        <p14:creationId xmlns:p14="http://schemas.microsoft.com/office/powerpoint/2010/main" val="136879206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8632963-757B-40C2-BB84-FC6107A54D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866" y="0"/>
            <a:ext cx="12193866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n 4" descr="Un colibrí parado en una rama&#10;&#10;Descripción generada automáticamente">
            <a:extLst>
              <a:ext uri="{FF2B5EF4-FFF2-40B4-BE49-F238E27FC236}">
                <a16:creationId xmlns:a16="http://schemas.microsoft.com/office/drawing/2014/main" id="{B225F1AA-3692-3520-81AC-417E781D655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6407" r="807" b="8082"/>
          <a:stretch/>
        </p:blipFill>
        <p:spPr>
          <a:xfrm>
            <a:off x="20" y="-1"/>
            <a:ext cx="12191980" cy="6857999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2853AE55-7E35-44B0-89F1-3F52B262AF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67615" y="253548"/>
            <a:ext cx="5612193" cy="6361598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BC4BE4D-4B50-4F51-9F85-4B5D60B02D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5448" y="407588"/>
            <a:ext cx="5299768" cy="602287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BBD6B60-A047-CB55-426E-BC9ECF504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4043" y="727626"/>
            <a:ext cx="4602152" cy="1718225"/>
          </a:xfrm>
        </p:spPr>
        <p:txBody>
          <a:bodyPr>
            <a:normAutofit/>
          </a:bodyPr>
          <a:lstStyle/>
          <a:p>
            <a:r>
              <a:rPr lang="es-MX" dirty="0">
                <a:latin typeface="Cambria Math" panose="02040503050406030204" pitchFamily="18" charset="0"/>
                <a:ea typeface="Cambria Math" panose="02040503050406030204" pitchFamily="18" charset="0"/>
              </a:rPr>
              <a:t>Referencia </a:t>
            </a:r>
            <a:endParaRPr lang="es-MX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5BA9EBC-14E1-1003-258B-1C4BC62FF5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4043" y="2538920"/>
            <a:ext cx="4602152" cy="3480066"/>
          </a:xfrm>
        </p:spPr>
        <p:txBody>
          <a:bodyPr>
            <a:normAutofit/>
          </a:bodyPr>
          <a:lstStyle/>
          <a:p>
            <a:endParaRPr lang="es-MX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es-MX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Montes, et al. (2022). Desarrollo personal. Libro de texto basado en competencias. Universidad Autónoma del Estado de México.</a:t>
            </a:r>
          </a:p>
        </p:txBody>
      </p:sp>
    </p:spTree>
    <p:extLst>
      <p:ext uri="{BB962C8B-B14F-4D97-AF65-F5344CB8AC3E}">
        <p14:creationId xmlns:p14="http://schemas.microsoft.com/office/powerpoint/2010/main" val="337902336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B6EE7E08-B389-43E5-B019-1B0A8ACBBD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1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n 4" descr="Un colibrí parado en una rama&#10;&#10;Descripción generada automáticamente">
            <a:extLst>
              <a:ext uri="{FF2B5EF4-FFF2-40B4-BE49-F238E27FC236}">
                <a16:creationId xmlns:a16="http://schemas.microsoft.com/office/drawing/2014/main" id="{9837F7EB-D1F4-7056-1B61-6B83027DAF5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7595" r="11583" b="1"/>
          <a:stretch/>
        </p:blipFill>
        <p:spPr>
          <a:xfrm>
            <a:off x="20" y="10"/>
            <a:ext cx="6392647" cy="6857990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E60D94A5-8A09-4BAB-8F7C-69BC34C54D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21267" y="255102"/>
            <a:ext cx="5342133" cy="6361598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A1AE32B-3A6E-4C5E-8FEB-73861B9A26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69100" y="393365"/>
            <a:ext cx="5018211" cy="6035547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BBD6B60-A047-CB55-426E-BC9ECF504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4082" y="642594"/>
            <a:ext cx="4472921" cy="1371600"/>
          </a:xfrm>
          <a:solidFill>
            <a:srgbClr val="E5E573"/>
          </a:solidFill>
        </p:spPr>
        <p:txBody>
          <a:bodyPr>
            <a:normAutofit/>
          </a:bodyPr>
          <a:lstStyle/>
          <a:p>
            <a:r>
              <a:rPr lang="es-MX" sz="4000" dirty="0">
                <a:latin typeface="Cambria Math" panose="02040503050406030204" pitchFamily="18" charset="0"/>
                <a:ea typeface="Cambria Math" panose="02040503050406030204" pitchFamily="18" charset="0"/>
              </a:rPr>
              <a:t>Imágenes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5BA9EBC-14E1-1003-258B-1C4BC62FF5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64082" y="2103120"/>
            <a:ext cx="4472922" cy="393192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endParaRPr lang="es-MX" sz="1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>
              <a:lnSpc>
                <a:spcPct val="90000"/>
              </a:lnSpc>
            </a:pPr>
            <a:r>
              <a:rPr lang="es-MX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1.-https://pixabay.com/es/</a:t>
            </a:r>
            <a:r>
              <a:rPr lang="es-MX" sz="140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photos</a:t>
            </a:r>
            <a:r>
              <a:rPr lang="es-MX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/colibr%C3%AD-p%C3%A1jaro-vuelo-ave-voladora-8253941/</a:t>
            </a:r>
          </a:p>
          <a:p>
            <a:pPr>
              <a:lnSpc>
                <a:spcPct val="90000"/>
              </a:lnSpc>
            </a:pPr>
            <a:r>
              <a:rPr lang="es-MX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2.-https://pixabay.com/es/</a:t>
            </a:r>
            <a:r>
              <a:rPr lang="es-MX" sz="140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photos</a:t>
            </a:r>
            <a:r>
              <a:rPr lang="es-MX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/colibr%C3%AD-p%C3%A1jaro-animal-colibr%C3%AD-rufo-5111260/</a:t>
            </a:r>
          </a:p>
          <a:p>
            <a:pPr>
              <a:lnSpc>
                <a:spcPct val="90000"/>
              </a:lnSpc>
            </a:pPr>
            <a:r>
              <a:rPr lang="es-MX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3.-https://pixabay.com/es/</a:t>
            </a:r>
            <a:r>
              <a:rPr lang="es-MX" sz="140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photos</a:t>
            </a:r>
            <a:r>
              <a:rPr lang="es-MX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/colibr%C3%AD-p%C3%A1jaro-hibisco-naturaleza-5171798/</a:t>
            </a:r>
          </a:p>
          <a:p>
            <a:pPr>
              <a:lnSpc>
                <a:spcPct val="90000"/>
              </a:lnSpc>
            </a:pPr>
            <a:r>
              <a:rPr lang="es-MX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4.-https://pixabay.com/es/</a:t>
            </a:r>
            <a:r>
              <a:rPr lang="es-MX" sz="140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photos</a:t>
            </a:r>
            <a:r>
              <a:rPr lang="es-MX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/colibr%C3%AD-p%C3%A1jaro-naturaleza-8279984/</a:t>
            </a:r>
          </a:p>
          <a:p>
            <a:pPr>
              <a:lnSpc>
                <a:spcPct val="90000"/>
              </a:lnSpc>
            </a:pPr>
            <a:r>
              <a:rPr lang="es-MX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5.-https://pixabay.com/es/</a:t>
            </a:r>
            <a:r>
              <a:rPr lang="es-MX" sz="140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photos</a:t>
            </a:r>
            <a:r>
              <a:rPr lang="es-MX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/inca-de-cuello-p%C3%A1jaro-colibr%C3%AD-6465559/</a:t>
            </a:r>
          </a:p>
          <a:p>
            <a:pPr>
              <a:lnSpc>
                <a:spcPct val="90000"/>
              </a:lnSpc>
            </a:pPr>
            <a:r>
              <a:rPr lang="es-MX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6.-</a:t>
            </a:r>
            <a:r>
              <a:rPr lang="es-ES" sz="1400"/>
              <a:t>https://pixabay.com/es/photos/colibr%C3%AD-pajaro-verde-p%C3%A1jaro-7751243/</a:t>
            </a:r>
          </a:p>
          <a:p>
            <a:pPr>
              <a:lnSpc>
                <a:spcPct val="90000"/>
              </a:lnSpc>
            </a:pPr>
            <a:endParaRPr lang="es-MX" sz="1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44826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A4E4267-CAF0-4C38-8DC6-CD3B1A9F04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EE3ACC5-126D-4BA4-8B45-7F0B5B839C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384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MX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B2868F7-FE10-4289-A5BD-90763C7A2F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866" y="0"/>
            <a:ext cx="12193866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n 3" descr="Ave de color naranja&#10;&#10;Descripción generada automáticamente">
            <a:extLst>
              <a:ext uri="{FF2B5EF4-FFF2-40B4-BE49-F238E27FC236}">
                <a16:creationId xmlns:a16="http://schemas.microsoft.com/office/drawing/2014/main" id="{2C2DBC40-E481-923B-BFE9-48A698DBFF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7577" y="645106"/>
            <a:ext cx="2823838" cy="3229275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BD94142C-10EE-487C-A327-404FDF358F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0501" y="4212709"/>
            <a:ext cx="10905302" cy="199706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  <p:txBody>
          <a:bodyPr/>
          <a:lstStyle/>
          <a:p>
            <a:endParaRPr lang="es-MX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F7FAC2D-7A74-4939-A917-A1A5AF935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3348" y="4379135"/>
            <a:ext cx="10579608" cy="1664208"/>
          </a:xfrm>
          <a:prstGeom prst="rect">
            <a:avLst/>
          </a:prstGeom>
          <a:noFill/>
          <a:ln w="6350" cap="sq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65A55796-6CE2-BDF5-C3B7-3A6EF841EA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5032" y="4519486"/>
            <a:ext cx="10366743" cy="1054907"/>
          </a:xfrm>
          <a:solidFill>
            <a:srgbClr val="E5E573"/>
          </a:solidFill>
        </p:spPr>
        <p:txBody>
          <a:bodyPr>
            <a:normAutofit/>
          </a:bodyPr>
          <a:lstStyle/>
          <a:p>
            <a:r>
              <a:rPr lang="es-MX" sz="1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PROPÓSITO DEL MÓDULO</a:t>
            </a:r>
            <a:br>
              <a:rPr lang="es-MX" sz="1600" dirty="0">
                <a:solidFill>
                  <a:srgbClr val="00B050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</a:br>
            <a:br>
              <a:rPr lang="es-MX" sz="1600" dirty="0">
                <a:solidFill>
                  <a:srgbClr val="00B050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</a:br>
            <a:r>
              <a:rPr lang="es-MX" sz="1600" dirty="0">
                <a:solidFill>
                  <a:srgbClr val="00B050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Emplea     estrategias     para   FOMENTAR   EL   HÁBITO   DE   MEJORA   CONTINUA EN   EL   PLANO   PERSONAL,  SOCIAL   Y   FAMILIAR;   ESTO   LE   PERMITIRÁ   UNA TOMA   DE   DECISIONES   AUTOGESTIVA   Y   REFLEXIVA.</a:t>
            </a:r>
            <a:endParaRPr lang="es-MX" sz="16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79101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77B2BA5B-1894-4AF7-A31A-68B310384E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866" y="0"/>
            <a:ext cx="12193866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F8292AA-2164-4B18-AEBD-CC13F4CA6F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6165" y="282258"/>
            <a:ext cx="5617029" cy="6323816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92E3DD6-EE3F-4714-B087-11DF4E1FBC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5" y="424872"/>
            <a:ext cx="5336217" cy="6058223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BBD6B60-A047-CB55-426E-BC9ECF504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7486" y="727626"/>
            <a:ext cx="4602152" cy="1718225"/>
          </a:xfrm>
        </p:spPr>
        <p:txBody>
          <a:bodyPr>
            <a:normAutofit/>
          </a:bodyPr>
          <a:lstStyle/>
          <a:p>
            <a:r>
              <a:rPr lang="es-MX" dirty="0">
                <a:latin typeface="Cambria Math" panose="02040503050406030204" pitchFamily="18" charset="0"/>
                <a:ea typeface="Cambria Math" panose="02040503050406030204" pitchFamily="18" charset="0"/>
              </a:rPr>
              <a:t>TEMAS</a:t>
            </a:r>
            <a:endParaRPr lang="es-MX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5BA9EBC-14E1-1003-258B-1C4BC62FF5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7486" y="2538919"/>
            <a:ext cx="4602152" cy="3596880"/>
          </a:xfrm>
        </p:spPr>
        <p:txBody>
          <a:bodyPr>
            <a:normAutofit/>
          </a:bodyPr>
          <a:lstStyle/>
          <a:p>
            <a:endParaRPr lang="es-MX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es-MX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1.Postergación de la gratificación</a:t>
            </a:r>
          </a:p>
          <a:p>
            <a:endParaRPr lang="es-MX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es-MX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2.Tolerancia a la frustración</a:t>
            </a:r>
          </a:p>
          <a:p>
            <a:endParaRPr lang="es-MX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es-MX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3.Resiliencia y el valor de la trascendencia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5B8B2C1-56D3-48CF-B950-1C2F68E198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115771" y="282258"/>
            <a:ext cx="1846073" cy="2780881"/>
          </a:xfrm>
          <a:prstGeom prst="rect">
            <a:avLst/>
          </a:prstGeom>
          <a:solidFill>
            <a:srgbClr val="505B66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D37A8D7-D2CC-4162-895A-C3ECA645FB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13957" y="4194827"/>
            <a:ext cx="2071742" cy="2411247"/>
          </a:xfrm>
          <a:prstGeom prst="rect">
            <a:avLst/>
          </a:prstGeom>
          <a:solidFill>
            <a:srgbClr val="505B66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Imagen 6" descr="Ave de color naranja&#10;&#10;Descripción generada automáticamente">
            <a:extLst>
              <a:ext uri="{FF2B5EF4-FFF2-40B4-BE49-F238E27FC236}">
                <a16:creationId xmlns:a16="http://schemas.microsoft.com/office/drawing/2014/main" id="{8C30B5BB-3E61-75C4-A606-19289F115B5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" b="20093"/>
          <a:stretch/>
        </p:blipFill>
        <p:spPr>
          <a:xfrm>
            <a:off x="8245165" y="3209731"/>
            <a:ext cx="3716680" cy="3396343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610C6C77-6C5E-C058-B328-2D20BE3BB06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3638" r="7626" b="-1"/>
          <a:stretch/>
        </p:blipFill>
        <p:spPr>
          <a:xfrm>
            <a:off x="6013956" y="282258"/>
            <a:ext cx="3950144" cy="3749831"/>
          </a:xfrm>
          <a:custGeom>
            <a:avLst/>
            <a:gdLst/>
            <a:ahLst/>
            <a:cxnLst/>
            <a:rect l="l" t="t" r="r" b="b"/>
            <a:pathLst>
              <a:path w="3950144" h="3749831">
                <a:moveTo>
                  <a:pt x="0" y="0"/>
                </a:moveTo>
                <a:lnTo>
                  <a:pt x="3950144" y="0"/>
                </a:lnTo>
                <a:lnTo>
                  <a:pt x="3950144" y="2780881"/>
                </a:lnTo>
                <a:lnTo>
                  <a:pt x="2071742" y="2780881"/>
                </a:lnTo>
                <a:lnTo>
                  <a:pt x="2071742" y="3749831"/>
                </a:lnTo>
                <a:lnTo>
                  <a:pt x="0" y="374983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7436516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CD7B8A97-A55C-4B63-9224-277C84F4B6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74CFE802-D042-5918-7BCF-78B1EB7767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261" y="1026495"/>
            <a:ext cx="3324388" cy="2169162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64E8C82B-29EE-43B6-90D9-4C3463486D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92243" y="239052"/>
            <a:ext cx="2722671" cy="2474937"/>
          </a:xfrm>
          <a:prstGeom prst="rect">
            <a:avLst/>
          </a:prstGeom>
          <a:solidFill>
            <a:srgbClr val="505B66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6E2D67D-01A2-4277-8EA0-1560E7E95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3264" y="4154694"/>
            <a:ext cx="3324388" cy="2470041"/>
          </a:xfrm>
          <a:prstGeom prst="rect">
            <a:avLst/>
          </a:prstGeom>
          <a:solidFill>
            <a:srgbClr val="505B66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Imagen 5" descr="Ave de color naranja&#10;&#10;Descripción generada automáticamente">
            <a:extLst>
              <a:ext uri="{FF2B5EF4-FFF2-40B4-BE49-F238E27FC236}">
                <a16:creationId xmlns:a16="http://schemas.microsoft.com/office/drawing/2014/main" id="{22BAA8AE-7277-FA82-E521-B6D824DE6E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2246" y="3193006"/>
            <a:ext cx="2722671" cy="3113582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66A5D548-4865-4D5F-97A6-2D8C1657B2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79451" y="233264"/>
            <a:ext cx="5362178" cy="6391471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FFB280C-BA0C-49DC-926F-5BB41ADF0A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08711" y="374903"/>
            <a:ext cx="510365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BBD6B60-A047-CB55-426E-BC9ECF504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4082" y="642594"/>
            <a:ext cx="4472921" cy="1371600"/>
          </a:xfrm>
        </p:spPr>
        <p:txBody>
          <a:bodyPr>
            <a:normAutofit/>
          </a:bodyPr>
          <a:lstStyle/>
          <a:p>
            <a:r>
              <a:rPr lang="es-MX" sz="3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1. POSTERGACIÓN DE LA GRATIFICACIÓN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5BA9EBC-14E1-1003-258B-1C4BC62FF5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08712" y="2103120"/>
            <a:ext cx="5232918" cy="3931920"/>
          </a:xfrm>
        </p:spPr>
        <p:txBody>
          <a:bodyPr>
            <a:normAutofit/>
          </a:bodyPr>
          <a:lstStyle/>
          <a:p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es-MX" sz="2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Habilidad   para   </a:t>
            </a:r>
            <a:r>
              <a:rPr lang="es-MX" sz="2400" b="1" dirty="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aplazar </a:t>
            </a:r>
            <a:r>
              <a:rPr lang="es-MX" sz="2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  o   dejar   de   lado actividades   que   generan   satisfacción   inmediata   con   el   fin   de   lograr,   una   meta   que   proporcione una   mayor   recompensa   a    un   plazo   más   largo.</a:t>
            </a:r>
          </a:p>
        </p:txBody>
      </p:sp>
    </p:spTree>
    <p:extLst>
      <p:ext uri="{BB962C8B-B14F-4D97-AF65-F5344CB8AC3E}">
        <p14:creationId xmlns:p14="http://schemas.microsoft.com/office/powerpoint/2010/main" val="30924038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56" name="Rectangle 1045">
            <a:extLst>
              <a:ext uri="{FF2B5EF4-FFF2-40B4-BE49-F238E27FC236}">
                <a16:creationId xmlns:a16="http://schemas.microsoft.com/office/drawing/2014/main" id="{77B2BA5B-1894-4AF7-A31A-68B310384E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866" y="0"/>
            <a:ext cx="12193866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7" name="Rectangle 1047">
            <a:extLst>
              <a:ext uri="{FF2B5EF4-FFF2-40B4-BE49-F238E27FC236}">
                <a16:creationId xmlns:a16="http://schemas.microsoft.com/office/drawing/2014/main" id="{3F8292AA-2164-4B18-AEBD-CC13F4CA6F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6165" y="282258"/>
            <a:ext cx="5617029" cy="6323816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8" name="Rectangle 1049">
            <a:extLst>
              <a:ext uri="{FF2B5EF4-FFF2-40B4-BE49-F238E27FC236}">
                <a16:creationId xmlns:a16="http://schemas.microsoft.com/office/drawing/2014/main" id="{492E3DD6-EE3F-4714-B087-11DF4E1FBC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5" y="424872"/>
            <a:ext cx="5336217" cy="6058223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BBD6B60-A047-CB55-426E-BC9ECF504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7486" y="727626"/>
            <a:ext cx="4602152" cy="1718225"/>
          </a:xfrm>
        </p:spPr>
        <p:txBody>
          <a:bodyPr>
            <a:normAutofit/>
          </a:bodyPr>
          <a:lstStyle/>
          <a:p>
            <a:r>
              <a:rPr lang="es-MX" sz="3700" dirty="0">
                <a:latin typeface="Cambria Math" panose="02040503050406030204" pitchFamily="18" charset="0"/>
                <a:ea typeface="Cambria Math" panose="02040503050406030204" pitchFamily="18" charset="0"/>
              </a:rPr>
              <a:t>1.POSTERGACIÓN DE LA GRATIFICACIÓN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5BA9EBC-14E1-1003-258B-1C4BC62FF5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7680" y="2538919"/>
            <a:ext cx="5090160" cy="3596880"/>
          </a:xfrm>
        </p:spPr>
        <p:txBody>
          <a:bodyPr>
            <a:normAutofit/>
          </a:bodyPr>
          <a:lstStyle/>
          <a:p>
            <a:r>
              <a:rPr lang="es-MX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Postergar o no la gratificación </a:t>
            </a:r>
            <a:r>
              <a:rPr lang="es-MX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nos puede cambiar la vida</a:t>
            </a:r>
            <a:r>
              <a:rPr lang="es-MX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, ya sea para bien o para mal: una buena aplicación de esta habilidad nos permitiría priorizar lo necesario e indispensable sobre lo deseable, además de privilegiar la razón sobre el impulso.</a:t>
            </a:r>
          </a:p>
        </p:txBody>
      </p:sp>
      <p:sp>
        <p:nvSpPr>
          <p:cNvPr id="1059" name="Rectangle 1051">
            <a:extLst>
              <a:ext uri="{FF2B5EF4-FFF2-40B4-BE49-F238E27FC236}">
                <a16:creationId xmlns:a16="http://schemas.microsoft.com/office/drawing/2014/main" id="{25B8B2C1-56D3-48CF-B950-1C2F68E198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115771" y="282258"/>
            <a:ext cx="1846073" cy="2780881"/>
          </a:xfrm>
          <a:prstGeom prst="rect">
            <a:avLst/>
          </a:prstGeom>
          <a:solidFill>
            <a:srgbClr val="505B66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0" name="Rectangle 1053">
            <a:extLst>
              <a:ext uri="{FF2B5EF4-FFF2-40B4-BE49-F238E27FC236}">
                <a16:creationId xmlns:a16="http://schemas.microsoft.com/office/drawing/2014/main" id="{4D37A8D7-D2CC-4162-895A-C3ECA645FB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13957" y="4194827"/>
            <a:ext cx="2071742" cy="2411247"/>
          </a:xfrm>
          <a:prstGeom prst="rect">
            <a:avLst/>
          </a:prstGeom>
          <a:solidFill>
            <a:srgbClr val="505B66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Imagen 6" descr="Colibrí sobre una rama&#10;&#10;Descripción generada automáticamente">
            <a:extLst>
              <a:ext uri="{FF2B5EF4-FFF2-40B4-BE49-F238E27FC236}">
                <a16:creationId xmlns:a16="http://schemas.microsoft.com/office/drawing/2014/main" id="{263CAEC5-BF5C-09AB-A92A-32F621EF7AD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7192" r="16106"/>
          <a:stretch/>
        </p:blipFill>
        <p:spPr>
          <a:xfrm>
            <a:off x="8245165" y="3209731"/>
            <a:ext cx="3716680" cy="3396343"/>
          </a:xfrm>
          <a:prstGeom prst="rect">
            <a:avLst/>
          </a:prstGeom>
        </p:spPr>
      </p:pic>
      <p:pic>
        <p:nvPicPr>
          <p:cNvPr id="5" name="Imagen 4" descr="Ave de color naranja&#10;&#10;Descripción generada automáticamente">
            <a:extLst>
              <a:ext uri="{FF2B5EF4-FFF2-40B4-BE49-F238E27FC236}">
                <a16:creationId xmlns:a16="http://schemas.microsoft.com/office/drawing/2014/main" id="{F28FFB4C-9F80-DD27-AD7A-BF6F33A69F1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6990"/>
          <a:stretch/>
        </p:blipFill>
        <p:spPr>
          <a:xfrm>
            <a:off x="6013956" y="282258"/>
            <a:ext cx="3950144" cy="3749831"/>
          </a:xfrm>
          <a:custGeom>
            <a:avLst/>
            <a:gdLst/>
            <a:ahLst/>
            <a:cxnLst/>
            <a:rect l="l" t="t" r="r" b="b"/>
            <a:pathLst>
              <a:path w="3950144" h="3749831">
                <a:moveTo>
                  <a:pt x="0" y="0"/>
                </a:moveTo>
                <a:lnTo>
                  <a:pt x="3950144" y="0"/>
                </a:lnTo>
                <a:lnTo>
                  <a:pt x="3950144" y="2780881"/>
                </a:lnTo>
                <a:lnTo>
                  <a:pt x="2071742" y="2780881"/>
                </a:lnTo>
                <a:lnTo>
                  <a:pt x="2071742" y="3749831"/>
                </a:lnTo>
                <a:lnTo>
                  <a:pt x="0" y="374983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2236412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5851415-CF4E-4C41-9E36-04E444B517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B516B89-DEA0-4832-8C56-F048168DAD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7646" y="413053"/>
            <a:ext cx="8212114" cy="6064596"/>
          </a:xfrm>
          <a:prstGeom prst="rect">
            <a:avLst/>
          </a:prstGeom>
          <a:solidFill>
            <a:srgbClr val="FFFFFF"/>
          </a:solidFill>
          <a:ln w="6350" cap="sq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/>
          <a:lstStyle/>
          <a:p>
            <a:endParaRPr lang="es-MX"/>
          </a:p>
        </p:txBody>
      </p:sp>
      <p:pic>
        <p:nvPicPr>
          <p:cNvPr id="5" name="Imagen 4" descr="Colibrí sobre una rama&#10;&#10;Descripción generada automáticamente">
            <a:extLst>
              <a:ext uri="{FF2B5EF4-FFF2-40B4-BE49-F238E27FC236}">
                <a16:creationId xmlns:a16="http://schemas.microsoft.com/office/drawing/2014/main" id="{8888E1E2-3CCB-2B5A-4256-6C2D1BFB64F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644" r="7560" b="2"/>
          <a:stretch/>
        </p:blipFill>
        <p:spPr>
          <a:xfrm>
            <a:off x="582639" y="578707"/>
            <a:ext cx="7882128" cy="5733288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3EA2D33E-BAA2-467B-80B0-8887D9A99F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MX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067C508-2065-42E3-98D2-F3A9B8339B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4978" y="402336"/>
            <a:ext cx="2596896" cy="605332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BBD6B60-A047-CB55-426E-BC9ECF504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21801" y="612843"/>
            <a:ext cx="2312480" cy="1499738"/>
          </a:xfrm>
        </p:spPr>
        <p:txBody>
          <a:bodyPr anchor="b">
            <a:normAutofit/>
          </a:bodyPr>
          <a:lstStyle/>
          <a:p>
            <a:pPr algn="ctr"/>
            <a:r>
              <a:rPr lang="es-MX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Fuerza de voluntad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5BA9EBC-14E1-1003-258B-1C4BC62FF5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21801" y="2149813"/>
            <a:ext cx="2312479" cy="4046706"/>
          </a:xfrm>
        </p:spPr>
        <p:txBody>
          <a:bodyPr>
            <a:normAutofit/>
          </a:bodyPr>
          <a:lstStyle/>
          <a:p>
            <a:endParaRPr lang="es-MX" sz="18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endParaRPr lang="es-MX" sz="18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r>
              <a:rPr lang="es-MX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Capacidad de </a:t>
            </a:r>
            <a:r>
              <a:rPr lang="es-MX" sz="1800" b="1" dirty="0">
                <a:solidFill>
                  <a:srgbClr val="00B050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resistir</a:t>
            </a:r>
            <a:r>
              <a:rPr lang="es-MX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 la tentación a corto plazo para cumplir con las metas de largo plazo si existen buenos motivos para hacerlo</a:t>
            </a:r>
          </a:p>
        </p:txBody>
      </p:sp>
    </p:spTree>
    <p:extLst>
      <p:ext uri="{BB962C8B-B14F-4D97-AF65-F5344CB8AC3E}">
        <p14:creationId xmlns:p14="http://schemas.microsoft.com/office/powerpoint/2010/main" val="26925610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CD7B8A97-A55C-4B63-9224-277C84F4B6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37B3F8AD-1B59-7171-D96C-0E9DF4CE9E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261" y="1068050"/>
            <a:ext cx="3324388" cy="208605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64E8C82B-29EE-43B6-90D9-4C3463486D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92243" y="239052"/>
            <a:ext cx="2722671" cy="2474937"/>
          </a:xfrm>
          <a:prstGeom prst="rect">
            <a:avLst/>
          </a:prstGeom>
          <a:solidFill>
            <a:srgbClr val="505B66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6E2D67D-01A2-4277-8EA0-1560E7E95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3264" y="4154694"/>
            <a:ext cx="3324388" cy="2470041"/>
          </a:xfrm>
          <a:prstGeom prst="rect">
            <a:avLst/>
          </a:prstGeom>
          <a:solidFill>
            <a:srgbClr val="505B66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Imagen 6" descr="Ave de color naranja&#10;&#10;Descripción generada automáticamente">
            <a:extLst>
              <a:ext uri="{FF2B5EF4-FFF2-40B4-BE49-F238E27FC236}">
                <a16:creationId xmlns:a16="http://schemas.microsoft.com/office/drawing/2014/main" id="{D4D49133-2E3F-CD37-5849-F3A026A1B7D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6990"/>
          <a:stretch/>
        </p:blipFill>
        <p:spPr>
          <a:xfrm>
            <a:off x="3692246" y="3457505"/>
            <a:ext cx="2722671" cy="2584584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66A5D548-4865-4D5F-97A6-2D8C1657B2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79451" y="233264"/>
            <a:ext cx="5362178" cy="6391471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FFB280C-BA0C-49DC-926F-5BB41ADF0A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08711" y="374903"/>
            <a:ext cx="510365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BBD6B60-A047-CB55-426E-BC9ECF504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4082" y="642594"/>
            <a:ext cx="4472921" cy="1371600"/>
          </a:xfrm>
        </p:spPr>
        <p:txBody>
          <a:bodyPr>
            <a:normAutofit/>
          </a:bodyPr>
          <a:lstStyle/>
          <a:p>
            <a:r>
              <a:rPr lang="es-MX" sz="4000" b="1">
                <a:latin typeface="Cambria Math" panose="02040503050406030204" pitchFamily="18" charset="0"/>
                <a:ea typeface="Cambria Math" panose="02040503050406030204" pitchFamily="18" charset="0"/>
              </a:rPr>
              <a:t>Cómo desarrollar la fuerza de voluntad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5BA9EBC-14E1-1003-258B-1C4BC62FF5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64082" y="2103120"/>
            <a:ext cx="4472921" cy="3931920"/>
          </a:xfrm>
          <a:solidFill>
            <a:srgbClr val="E5E573"/>
          </a:solidFill>
        </p:spPr>
        <p:txBody>
          <a:bodyPr>
            <a:normAutofit/>
          </a:bodyPr>
          <a:lstStyle/>
          <a:p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es-MX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1.</a:t>
            </a:r>
            <a:r>
              <a:rPr lang="es-MX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La motivación</a:t>
            </a:r>
          </a:p>
          <a:p>
            <a:endParaRPr lang="es-MX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r>
              <a:rPr lang="es-MX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2.Estar convencidos</a:t>
            </a:r>
          </a:p>
          <a:p>
            <a:endParaRPr lang="es-MX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r>
              <a:rPr lang="es-MX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3.</a:t>
            </a:r>
            <a:r>
              <a:rPr lang="es-MX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Amor a nosotros mismos</a:t>
            </a:r>
          </a:p>
        </p:txBody>
      </p:sp>
    </p:spTree>
    <p:extLst>
      <p:ext uri="{BB962C8B-B14F-4D97-AF65-F5344CB8AC3E}">
        <p14:creationId xmlns:p14="http://schemas.microsoft.com/office/powerpoint/2010/main" val="24661442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VTI">
  <a:themeElements>
    <a:clrScheme name="Custom 8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96A9A9"/>
      </a:accent1>
      <a:accent2>
        <a:srgbClr val="CB58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D0690C"/>
      </a:hlink>
      <a:folHlink>
        <a:srgbClr val="9696A0"/>
      </a:folHlink>
    </a:clrScheme>
    <a:fontScheme name="Savon">
      <a:majorFont>
        <a:latin typeface="Gill Sans MT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VTI" id="{A72E8C35-66DD-49F8-AF66-813F19B983AE}" vid="{93CCBC76-B7A1-4C3D-93EA-5CE34C4670F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</TotalTime>
  <Words>890</Words>
  <Application>Microsoft Office PowerPoint</Application>
  <PresentationFormat>Panorámica</PresentationFormat>
  <Paragraphs>128</Paragraphs>
  <Slides>32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37" baseType="lpstr">
      <vt:lpstr>Arial</vt:lpstr>
      <vt:lpstr>Cambria Math</vt:lpstr>
      <vt:lpstr>Garamond</vt:lpstr>
      <vt:lpstr>Gill Sans MT</vt:lpstr>
      <vt:lpstr>SavonVTI</vt:lpstr>
      <vt:lpstr>UNIVERSIDAD AUTÓNOMA DEL ESTADO DE MÉXICO PLANTEL NEZAHUALCÓYOTL DE LA ESCUELA PREPARATORIA  Asignatura: DESARROLLO PERSONAL  Módulo IV PLENITUD ADOLESCENTE   Semestre: PRIMERO FEBRERO- JULIO  2023B   Dra. Laura Espinoza Avila </vt:lpstr>
      <vt:lpstr>MODULO IV</vt:lpstr>
      <vt:lpstr>PROPÓSITO DE LA ASIGNATURA  Desarrolla su autoconocimiento, autonomía y autoestima.   Se interesa y esfuerza para trabajar de manera colaborativa.</vt:lpstr>
      <vt:lpstr>PROPÓSITO DEL MÓDULO  Emplea     estrategias     para   FOMENTAR   EL   HÁBITO   DE   MEJORA   CONTINUA EN   EL   PLANO   PERSONAL,  SOCIAL   Y   FAMILIAR;   ESTO   LE   PERMITIRÁ   UNA TOMA   DE   DECISIONES   AUTOGESTIVA   Y   REFLEXIVA.</vt:lpstr>
      <vt:lpstr>TEMAS</vt:lpstr>
      <vt:lpstr>1. POSTERGACIÓN DE LA GRATIFICACIÓN</vt:lpstr>
      <vt:lpstr>1.POSTERGACIÓN DE LA GRATIFICACIÓN</vt:lpstr>
      <vt:lpstr>Fuerza de voluntad</vt:lpstr>
      <vt:lpstr>Cómo desarrollar la fuerza de voluntad</vt:lpstr>
      <vt:lpstr>Consejos que ayudan a postergar la gratificación</vt:lpstr>
      <vt:lpstr>Consejos que ayudan a postergar la gratificación</vt:lpstr>
      <vt:lpstr>Consejos que ayudan a postergar la gratificación</vt:lpstr>
      <vt:lpstr>TOLERANCIA A LA FRUSTRACIÓN</vt:lpstr>
      <vt:lpstr>TOLERANCIA</vt:lpstr>
      <vt:lpstr> Tolerancia </vt:lpstr>
      <vt:lpstr>FRUSTRACION</vt:lpstr>
      <vt:lpstr>FRUSTRACIÓN</vt:lpstr>
      <vt:lpstr>FRUSTRACIÓN</vt:lpstr>
      <vt:lpstr>TOLERANCIA A LA FRUSTRACIÓN</vt:lpstr>
      <vt:lpstr>La tolerancia a la frustración es una capacidad que puede aprenderse</vt:lpstr>
      <vt:lpstr>RESILIENCIA</vt:lpstr>
      <vt:lpstr>Raíz etimológica de Resiliencia </vt:lpstr>
      <vt:lpstr>Significado de resiliencia desde las ciencias sociales y humanas</vt:lpstr>
      <vt:lpstr>ELEMENTOS PRINCIPALES DE LA</vt:lpstr>
      <vt:lpstr>Fuentes  de la</vt:lpstr>
      <vt:lpstr>Transcendencia</vt:lpstr>
      <vt:lpstr>Transcendencia</vt:lpstr>
      <vt:lpstr>Transcendencia</vt:lpstr>
      <vt:lpstr>APRENDAMOS A VIVIR</vt:lpstr>
      <vt:lpstr>El tiempo para vivir plenamente es</vt:lpstr>
      <vt:lpstr>Referencia </vt:lpstr>
      <vt:lpstr>Imágenes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AUTÓNOMA DEL ESTADO DE MÉXICO PLANTEL NEZAHUALCÓYOTL DE LA ESCUELA PREPARATORIA  Asignatura: DESARROLLO PERSONAL  Módulo IV PLENITUD ADOLESCENTE   Semestre: PRIMERO FEBRERO- JULIO  2022A   Dra. Laura Espinoza Avila</dc:title>
  <dc:creator>Laura Espinoza Avila</dc:creator>
  <cp:lastModifiedBy>Laura Espinoza Avila</cp:lastModifiedBy>
  <cp:revision>23</cp:revision>
  <dcterms:created xsi:type="dcterms:W3CDTF">2022-09-22T04:29:45Z</dcterms:created>
  <dcterms:modified xsi:type="dcterms:W3CDTF">2024-07-18T05:18:18Z</dcterms:modified>
</cp:coreProperties>
</file>