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 id="2147483797" r:id="rId2"/>
  </p:sldMasterIdLst>
  <p:sldIdLst>
    <p:sldId id="256" r:id="rId3"/>
    <p:sldId id="257" r:id="rId4"/>
    <p:sldId id="258" r:id="rId5"/>
    <p:sldId id="259" r:id="rId6"/>
    <p:sldId id="260" r:id="rId7"/>
    <p:sldId id="261" r:id="rId8"/>
    <p:sldId id="262" r:id="rId9"/>
    <p:sldId id="287" r:id="rId10"/>
    <p:sldId id="263" r:id="rId11"/>
    <p:sldId id="264" r:id="rId12"/>
    <p:sldId id="265" r:id="rId13"/>
    <p:sldId id="266" r:id="rId14"/>
    <p:sldId id="267" r:id="rId15"/>
    <p:sldId id="268" r:id="rId16"/>
    <p:sldId id="269" r:id="rId17"/>
    <p:sldId id="270" r:id="rId18"/>
    <p:sldId id="271" r:id="rId19"/>
    <p:sldId id="289"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90" r:id="rId34"/>
    <p:sldId id="286" r:id="rId35"/>
    <p:sldId id="288" r:id="rId36"/>
    <p:sldId id="291"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1" autoAdjust="0"/>
    <p:restoredTop sz="94660"/>
  </p:normalViewPr>
  <p:slideViewPr>
    <p:cSldViewPr snapToGrid="0">
      <p:cViewPr varScale="1">
        <p:scale>
          <a:sx n="63" d="100"/>
          <a:sy n="63" d="100"/>
        </p:scale>
        <p:origin x="612" y="56"/>
      </p:cViewPr>
      <p:guideLst/>
    </p:cSldViewPr>
  </p:slideViewPr>
  <p:notesTextViewPr>
    <p:cViewPr>
      <p:scale>
        <a:sx n="1" d="1"/>
        <a:sy n="1" d="1"/>
      </p:scale>
      <p:origin x="0" y="0"/>
    </p:cViewPr>
  </p:notesTextViewPr>
  <p:sorterViewPr>
    <p:cViewPr>
      <p:scale>
        <a:sx n="100" d="100"/>
        <a:sy n="100" d="100"/>
      </p:scale>
      <p:origin x="0" y="-880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6736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96389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896200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897307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48130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679489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06364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52840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C04E684-10F4-4CC3-A0B9-F03AA7BE37CF}" type="datetimeFigureOut">
              <a:rPr lang="en-US" smtClean="0"/>
              <a:t>8/8/2024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54038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0280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01570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0175404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48721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37762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51212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845160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24192258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724208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49601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1727472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967068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1041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03706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73612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97843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38952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49875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59159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8/8/2024</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34925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4.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8/8/2024</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1730971344"/>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39" r:id="rId6"/>
    <p:sldLayoutId id="2147483746" r:id="rId7"/>
    <p:sldLayoutId id="2147483747" r:id="rId8"/>
    <p:sldLayoutId id="2147483736" r:id="rId9"/>
    <p:sldLayoutId id="2147483737" r:id="rId10"/>
    <p:sldLayoutId id="2147483738" r:id="rId11"/>
    <p:sldLayoutId id="2147483740"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04E684-10F4-4CC3-A0B9-F03AA7BE37CF}" type="datetimeFigureOut">
              <a:rPr lang="en-US" smtClean="0"/>
              <a:t>8/8/2024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3232444527"/>
      </p:ext>
    </p:extLst>
  </p:cSld>
  <p:clrMap bg1="dk1" tx1="lt1" bg2="dk2" tx2="lt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26.jpe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13.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13.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ogle.com/search?q=vigotsky&amp;oq=vigotsky&amp;aqs=chrome.0.69i59j46j0l6.2340j0j9&amp;sourceid=chrome&amp;ie=UTF-8" TargetMode="External"/><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hyperlink" Target="https://pixabay.com/es/vectors/recursos-humanos-gente-las-manos-2724191/" TargetMode="External"/><Relationship Id="rId7" Type="http://schemas.openxmlformats.org/officeDocument/2006/relationships/hyperlink" Target="https://pixabay.com/es/vectors/hombre-dormido-mexicano-guitarra-3262834/" TargetMode="External"/><Relationship Id="rId2" Type="http://schemas.openxmlformats.org/officeDocument/2006/relationships/hyperlink" Target="https://pixabay.com/es/vectors/yoga-tipograf%C3%ADa-meditaci%C3%B3n-8557894/" TargetMode="External"/><Relationship Id="rId1" Type="http://schemas.openxmlformats.org/officeDocument/2006/relationships/slideLayout" Target="../slideLayouts/slideLayout14.xml"/><Relationship Id="rId6" Type="http://schemas.openxmlformats.org/officeDocument/2006/relationships/hyperlink" Target="https://pixabay.com/es/vectors/androide-sistema-operativo-reinicio-2995824/" TargetMode="External"/><Relationship Id="rId5" Type="http://schemas.openxmlformats.org/officeDocument/2006/relationships/hyperlink" Target="https://pixabay.com/es/vectors/flechas-pirater%C3%ADa-de-crecimiento-7558940/" TargetMode="External"/><Relationship Id="rId4" Type="http://schemas.openxmlformats.org/officeDocument/2006/relationships/hyperlink" Target="https://pixabay.com/es/vectors/ni%C3%B1o-hilera-jard%C3%ADn-de-la-infancia-1096177/"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9134821-5D8B-4373-BA74-CFE9AB35A55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12" name="Picture 11">
            <a:extLst>
              <a:ext uri="{FF2B5EF4-FFF2-40B4-BE49-F238E27FC236}">
                <a16:creationId xmlns:a16="http://schemas.microsoft.com/office/drawing/2014/main" id="{5965195F-79F5-4911-907D-13CB3F53435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8A610DC7-FE1B-47B9-8452-CFC389786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16" name="Picture 15">
            <a:extLst>
              <a:ext uri="{FF2B5EF4-FFF2-40B4-BE49-F238E27FC236}">
                <a16:creationId xmlns:a16="http://schemas.microsoft.com/office/drawing/2014/main" id="{2742ADC1-2286-40B7-A3C6-D6C3362FA04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8" name="Picture 17">
            <a:extLst>
              <a:ext uri="{FF2B5EF4-FFF2-40B4-BE49-F238E27FC236}">
                <a16:creationId xmlns:a16="http://schemas.microsoft.com/office/drawing/2014/main" id="{C878FBDC-78F2-4D49-8DB3-1A48CA9F7F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20" name="Rectangle 19">
            <a:extLst>
              <a:ext uri="{FF2B5EF4-FFF2-40B4-BE49-F238E27FC236}">
                <a16:creationId xmlns:a16="http://schemas.microsoft.com/office/drawing/2014/main" id="{DC9A0934-0C2C-4565-9290-A345B19BD9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4084" y="126124"/>
            <a:ext cx="5245901" cy="4456386"/>
          </a:xfrm>
        </p:spPr>
        <p:txBody>
          <a:bodyPr vert="horz" lIns="91440" tIns="45720" rIns="91440" bIns="45720" rtlCol="0" anchor="t">
            <a:normAutofit fontScale="90000"/>
          </a:bodyPr>
          <a:lstStyle/>
          <a:p>
            <a:pPr algn="ctr">
              <a:lnSpc>
                <a:spcPct val="90000"/>
              </a:lnSpc>
            </a:pP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UNIVERSIDAD AUTÓNOMA DEL ESTADO DE MÉXICO</a:t>
            </a: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PLANTEL NEZAHUALCÓYOTL DE LA ESCUELA PREPARATORIA</a:t>
            </a: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ASIGNATURA: PSICOLOGÍA</a:t>
            </a: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TEMA: TEORÍAS DE LA PERSONALIDAD</a:t>
            </a: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1800" b="1"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SEMESTRE: SEXTO</a:t>
            </a: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br>
              <a:rPr lang="en-US" sz="1100" dirty="0">
                <a:effectLst>
                  <a:outerShdw blurRad="38100" dist="38100" dir="2700000" algn="tl">
                    <a:srgbClr val="000000">
                      <a:alpha val="43137"/>
                    </a:srgbClr>
                  </a:outerShdw>
                </a:effectLst>
              </a:rPr>
            </a:br>
            <a:endParaRPr lang="en-US" sz="1100" dirty="0"/>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48931" y="3858142"/>
            <a:ext cx="4166509" cy="2090713"/>
          </a:xfrm>
        </p:spPr>
        <p:txBody>
          <a:bodyPr vert="horz" lIns="91440" tIns="45720" rIns="91440" bIns="45720" rtlCol="0">
            <a:normAutofit fontScale="25000" lnSpcReduction="20000"/>
          </a:bodyPr>
          <a:lstStyle/>
          <a:p>
            <a:pPr>
              <a:buFont typeface="Wingdings 3" charset="2"/>
              <a:buChar char=""/>
            </a:pPr>
            <a:endParaRPr lang="en-US" dirty="0">
              <a:solidFill>
                <a:schemeClr val="tx1"/>
              </a:solidFill>
            </a:endParaRPr>
          </a:p>
          <a:p>
            <a:pPr>
              <a:buFont typeface="Wingdings 3" charset="2"/>
              <a:buChar char=""/>
            </a:pPr>
            <a:endParaRPr lang="en-US" dirty="0">
              <a:solidFill>
                <a:schemeClr val="tx1"/>
              </a:solidFill>
            </a:endParaRPr>
          </a:p>
          <a:p>
            <a:pPr>
              <a:buFont typeface="Wingdings 3" charset="2"/>
              <a:buChar char=""/>
            </a:pPr>
            <a:endParaRPr lang="en-US" dirty="0">
              <a:solidFill>
                <a:schemeClr val="tx1"/>
              </a:solidFill>
            </a:endParaRPr>
          </a:p>
          <a:p>
            <a:pPr>
              <a:buFont typeface="Wingdings 3" charset="2"/>
              <a:buChar char=""/>
            </a:pPr>
            <a:endParaRPr lang="en-US" dirty="0">
              <a:solidFill>
                <a:schemeClr val="tx1"/>
              </a:solidFill>
            </a:endParaRPr>
          </a:p>
          <a:p>
            <a:pPr>
              <a:buFont typeface="Wingdings 3" charset="2"/>
              <a:buChar char=""/>
            </a:pPr>
            <a:endParaRPr lang="en-US" sz="6200" dirty="0">
              <a:solidFill>
                <a:schemeClr val="tx1"/>
              </a:solidFill>
            </a:endParaRPr>
          </a:p>
          <a:p>
            <a:pPr>
              <a:buFont typeface="Wingdings 3" charset="2"/>
              <a:buChar char=""/>
            </a:pPr>
            <a:r>
              <a:rPr lang="en-US" sz="6200" dirty="0">
                <a:solidFill>
                  <a:schemeClr val="tx1"/>
                </a:solidFill>
              </a:rPr>
              <a:t>DRA. LAURA ESPINOZA AVILA</a:t>
            </a:r>
          </a:p>
          <a:p>
            <a:pPr>
              <a:buFont typeface="Wingdings 3" charset="2"/>
              <a:buChar char=""/>
            </a:pPr>
            <a:endParaRPr lang="en-US" sz="6200" dirty="0">
              <a:solidFill>
                <a:schemeClr val="tx1"/>
              </a:solidFill>
            </a:endParaRPr>
          </a:p>
          <a:p>
            <a:pPr algn="r">
              <a:buFont typeface="Wingdings 3" charset="2"/>
              <a:buChar char=""/>
            </a:pPr>
            <a:r>
              <a:rPr lang="en-US" sz="6200" dirty="0">
                <a:solidFill>
                  <a:schemeClr val="tx1"/>
                </a:solidFill>
              </a:rPr>
              <a:t>TOLUCA, MÉXICO, 2024.</a:t>
            </a:r>
          </a:p>
          <a:p>
            <a:pPr>
              <a:buFont typeface="Wingdings 3" charset="2"/>
              <a:buChar char=""/>
            </a:pPr>
            <a:endParaRPr lang="en-US" dirty="0">
              <a:solidFill>
                <a:schemeClr val="tx1"/>
              </a:solidFill>
            </a:endParaRPr>
          </a:p>
          <a:p>
            <a:pPr>
              <a:buFont typeface="Wingdings 3" charset="2"/>
              <a:buChar char=""/>
            </a:pPr>
            <a:endParaRPr lang="en-US" dirty="0">
              <a:solidFill>
                <a:schemeClr val="tx1"/>
              </a:solidFill>
            </a:endParaRPr>
          </a:p>
        </p:txBody>
      </p:sp>
      <p:sp>
        <p:nvSpPr>
          <p:cNvPr id="22" name="Freeform 31">
            <a:extLst>
              <a:ext uri="{FF2B5EF4-FFF2-40B4-BE49-F238E27FC236}">
                <a16:creationId xmlns:a16="http://schemas.microsoft.com/office/drawing/2014/main" id="{1288C528-6850-4309-8D5E-276D46744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4" name="Rectangle 23">
            <a:extLst>
              <a:ext uri="{FF2B5EF4-FFF2-40B4-BE49-F238E27FC236}">
                <a16:creationId xmlns:a16="http://schemas.microsoft.com/office/drawing/2014/main" id="{E83C4BF2-CE85-4725-91F5-903A0C2535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3992" y="0"/>
            <a:ext cx="609842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5">
            <a:extLst>
              <a:ext uri="{FF2B5EF4-FFF2-40B4-BE49-F238E27FC236}">
                <a16:creationId xmlns:a16="http://schemas.microsoft.com/office/drawing/2014/main" id="{F7E85553-125B-468C-B123-443207482B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45057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5" name="Imagen 4">
            <a:extLst>
              <a:ext uri="{FF2B5EF4-FFF2-40B4-BE49-F238E27FC236}">
                <a16:creationId xmlns:a16="http://schemas.microsoft.com/office/drawing/2014/main" id="{ACD22791-552E-270D-9D37-A986DFC5A017}"/>
              </a:ext>
            </a:extLst>
          </p:cNvPr>
          <p:cNvPicPr>
            <a:picLocks noChangeAspect="1"/>
          </p:cNvPicPr>
          <p:nvPr/>
        </p:nvPicPr>
        <p:blipFill>
          <a:blip r:embed="rId7"/>
          <a:stretch>
            <a:fillRect/>
          </a:stretch>
        </p:blipFill>
        <p:spPr>
          <a:xfrm>
            <a:off x="6093992" y="1848531"/>
            <a:ext cx="5449889" cy="3160935"/>
          </a:xfrm>
          <a:prstGeom prst="rect">
            <a:avLst/>
          </a:prstGeom>
          <a:effectLst/>
        </p:spPr>
      </p:pic>
      <p:sp>
        <p:nvSpPr>
          <p:cNvPr id="28" name="Rectangle 27">
            <a:extLst>
              <a:ext uri="{FF2B5EF4-FFF2-40B4-BE49-F238E27FC236}">
                <a16:creationId xmlns:a16="http://schemas.microsoft.com/office/drawing/2014/main" id="{C1DE0CAB-0099-47AE-8A9D-F0C808666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Tree>
    <p:extLst>
      <p:ext uri="{BB962C8B-B14F-4D97-AF65-F5344CB8AC3E}">
        <p14:creationId xmlns:p14="http://schemas.microsoft.com/office/powerpoint/2010/main" val="82029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5944358" y="1447800"/>
            <a:ext cx="5599942" cy="3096987"/>
          </a:xfrm>
        </p:spPr>
        <p:txBody>
          <a:bodyPr>
            <a:normAutofit fontScale="90000"/>
          </a:bodyPr>
          <a:lstStyle/>
          <a:p>
            <a:pPr>
              <a:lnSpc>
                <a:spcPct val="90000"/>
              </a:lnSpc>
            </a:pP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dirty="0">
                <a:solidFill>
                  <a:srgbClr val="00B050"/>
                </a:solidFill>
                <a:latin typeface="Comic Sans MS" panose="030F0702030302020204" pitchFamily="66" charset="0"/>
                <a:cs typeface="Aharoni" panose="02010803020104030203" pitchFamily="2" charset="-79"/>
              </a:rPr>
              <a:t>3.2.2. TEORÍA PSICOANALÍTICA</a:t>
            </a:r>
            <a:br>
              <a:rPr lang="es-MX" sz="1700" b="1" dirty="0">
                <a:solidFill>
                  <a:srgbClr val="00B050"/>
                </a:solidFill>
                <a:latin typeface="Comic Sans MS" panose="030F0702030302020204" pitchFamily="66" charset="0"/>
                <a:cs typeface="Aharoni" panose="02010803020104030203" pitchFamily="2" charset="-79"/>
              </a:rPr>
            </a:br>
            <a:r>
              <a:rPr lang="es-MX" sz="1700" b="1" dirty="0">
                <a:solidFill>
                  <a:srgbClr val="00B050"/>
                </a:solidFill>
                <a:latin typeface="Comic Sans MS" panose="030F0702030302020204" pitchFamily="66" charset="0"/>
                <a:cs typeface="Aharoni" panose="02010803020104030203" pitchFamily="2" charset="-79"/>
              </a:rPr>
              <a:t>Llamada segunda fuerza</a:t>
            </a:r>
            <a:br>
              <a:rPr lang="es-MX" sz="1700" b="1" dirty="0">
                <a:solidFill>
                  <a:srgbClr val="00B05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solidFill>
                  <a:srgbClr val="00B05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dirty="0">
                <a:solidFill>
                  <a:srgbClr val="00B05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considerada una teoría de la personalidad de Sigmund Freud, que considera al individuo en conflicto constante entre sus tendencias  biológicas y la necesidad de dominarlas</a:t>
            </a: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700" dirty="0">
              <a:latin typeface="Comic Sans MS" panose="030F0702030302020204" pitchFamily="66" charset="0"/>
            </a:endParaRPr>
          </a:p>
        </p:txBody>
      </p:sp>
      <p:sp>
        <p:nvSpPr>
          <p:cNvPr id="10254" name="Rectangle 10253">
            <a:extLst>
              <a:ext uri="{FF2B5EF4-FFF2-40B4-BE49-F238E27FC236}">
                <a16:creationId xmlns:a16="http://schemas.microsoft.com/office/drawing/2014/main" id="{7955D806-F309-4A44-806E-E2AFF0D30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34352"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6" name="Freeform 27">
            <a:extLst>
              <a:ext uri="{FF2B5EF4-FFF2-40B4-BE49-F238E27FC236}">
                <a16:creationId xmlns:a16="http://schemas.microsoft.com/office/drawing/2014/main" id="{CDCA9621-80EC-4A84-9617-BF9F096B3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93485"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0258" name="Freeform 5">
            <a:extLst>
              <a:ext uri="{FF2B5EF4-FFF2-40B4-BE49-F238E27FC236}">
                <a16:creationId xmlns:a16="http://schemas.microsoft.com/office/drawing/2014/main" id="{A886F9AD-F9A7-4C03-B7AD-94008E0DCA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1438400"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10242" name="Picture 2" descr="Teorías de Personalidad en Psicología: SIGMUND FREUD - biografía, teorías y  críticas">
            <a:extLst>
              <a:ext uri="{FF2B5EF4-FFF2-40B4-BE49-F238E27FC236}">
                <a16:creationId xmlns:a16="http://schemas.microsoft.com/office/drawing/2014/main" id="{5DE20FD8-D0B7-4FA0-85E5-53C48279F2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891"/>
          <a:stretch/>
        </p:blipFill>
        <p:spPr bwMode="auto">
          <a:xfrm>
            <a:off x="1102878" y="647698"/>
            <a:ext cx="3075600" cy="2123483"/>
          </a:xfrm>
          <a:prstGeom prst="rect">
            <a:avLst/>
          </a:prstGeom>
          <a:effectLst/>
          <a:extLst>
            <a:ext uri="{909E8E84-426E-40DD-AFC4-6F175D3DCCD1}">
              <a14:hiddenFill xmlns:a14="http://schemas.microsoft.com/office/drawing/2010/main">
                <a:solidFill>
                  <a:srgbClr val="FFFFFF"/>
                </a:solidFill>
              </a14:hiddenFill>
            </a:ext>
          </a:extLst>
        </p:spPr>
      </p:pic>
      <p:pic>
        <p:nvPicPr>
          <p:cNvPr id="6" name="Imagen 5" descr="Un dibujo de una persona&#10;&#10;Descripción generada automáticamente con confianza media">
            <a:extLst>
              <a:ext uri="{FF2B5EF4-FFF2-40B4-BE49-F238E27FC236}">
                <a16:creationId xmlns:a16="http://schemas.microsoft.com/office/drawing/2014/main" id="{1A821C3C-9AFF-E83E-9328-DDA3D3F3BD36}"/>
              </a:ext>
            </a:extLst>
          </p:cNvPr>
          <p:cNvPicPr>
            <a:picLocks noChangeAspect="1"/>
          </p:cNvPicPr>
          <p:nvPr/>
        </p:nvPicPr>
        <p:blipFill>
          <a:blip r:embed="rId4"/>
          <a:stretch>
            <a:fillRect/>
          </a:stretch>
        </p:blipFill>
        <p:spPr>
          <a:xfrm>
            <a:off x="1165074" y="2878324"/>
            <a:ext cx="2948389" cy="3331513"/>
          </a:xfrm>
          <a:prstGeom prst="rect">
            <a:avLst/>
          </a:prstGeom>
          <a:effectLst/>
        </p:spPr>
      </p:pic>
    </p:spTree>
    <p:extLst>
      <p:ext uri="{BB962C8B-B14F-4D97-AF65-F5344CB8AC3E}">
        <p14:creationId xmlns:p14="http://schemas.microsoft.com/office/powerpoint/2010/main" val="103096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742108" y="1454964"/>
            <a:ext cx="4802191" cy="3308840"/>
          </a:xfrm>
        </p:spPr>
        <p:txBody>
          <a:bodyPr>
            <a:normAutofit fontScale="90000"/>
          </a:bodyPr>
          <a:lstStyle/>
          <a:p>
            <a:pPr>
              <a:lnSpc>
                <a:spcPct val="90000"/>
              </a:lnSpc>
            </a:pP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Psicoanálisis</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enfoque terapéutico desarrollado con el objetivo de eliminar la ansiedad, proporcionando al paciente el conocimiento de los conflictos inconscientes que afectan su comportamiento y sus emociones</a:t>
            </a:r>
            <a: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t>
            </a:r>
            <a:br>
              <a:rPr lang="es-MX" sz="1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800" dirty="0">
              <a:latin typeface="Comic Sans MS" panose="030F0702030302020204" pitchFamily="66" charset="0"/>
            </a:endParaRPr>
          </a:p>
        </p:txBody>
      </p:sp>
      <p:pic>
        <p:nvPicPr>
          <p:cNvPr id="6" name="Imagen 5" descr="Un dibujo de un árbol&#10;&#10;Descripción generada automáticamente con confianza baja">
            <a:extLst>
              <a:ext uri="{FF2B5EF4-FFF2-40B4-BE49-F238E27FC236}">
                <a16:creationId xmlns:a16="http://schemas.microsoft.com/office/drawing/2014/main" id="{A5A77965-B952-5B4B-7E62-50E8B01EAC4C}"/>
              </a:ext>
            </a:extLst>
          </p:cNvPr>
          <p:cNvPicPr>
            <a:picLocks noChangeAspect="1"/>
          </p:cNvPicPr>
          <p:nvPr/>
        </p:nvPicPr>
        <p:blipFill>
          <a:blip r:embed="rId3"/>
          <a:srcRect l="985"/>
          <a:stretch/>
        </p:blipFill>
        <p:spPr>
          <a:xfrm>
            <a:off x="-1" y="10"/>
            <a:ext cx="6094407" cy="6857990"/>
          </a:xfrm>
          <a:prstGeom prst="rect">
            <a:avLst/>
          </a:prstGeom>
        </p:spPr>
      </p:pic>
    </p:spTree>
    <p:extLst>
      <p:ext uri="{BB962C8B-B14F-4D97-AF65-F5344CB8AC3E}">
        <p14:creationId xmlns:p14="http://schemas.microsoft.com/office/powerpoint/2010/main" val="109914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4872012" y="1447800"/>
            <a:ext cx="5222325" cy="3329581"/>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Estructura de la personalidad según Freud:</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yo o ego</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yo o super ego</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rPr>
            </a:br>
            <a:endParaRPr lang="es-MX" sz="1800">
              <a:latin typeface="Comic Sans MS" panose="030F0702030302020204" pitchFamily="66" charset="0"/>
            </a:endParaRPr>
          </a:p>
        </p:txBody>
      </p:sp>
      <p:sp>
        <p:nvSpPr>
          <p:cNvPr id="13328" name="Rectangle 13327">
            <a:extLst>
              <a:ext uri="{FF2B5EF4-FFF2-40B4-BE49-F238E27FC236}">
                <a16:creationId xmlns:a16="http://schemas.microsoft.com/office/drawing/2014/main" id="{2FD235D7-E555-468D-A368-E23596CCE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57780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30" name="Freeform 8">
            <a:extLst>
              <a:ext uri="{FF2B5EF4-FFF2-40B4-BE49-F238E27FC236}">
                <a16:creationId xmlns:a16="http://schemas.microsoft.com/office/drawing/2014/main" id="{AA0BB620-0E1B-444E-B4DA-620EC18FC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5692"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3332" name="Freeform 5">
            <a:extLst>
              <a:ext uri="{FF2B5EF4-FFF2-40B4-BE49-F238E27FC236}">
                <a16:creationId xmlns:a16="http://schemas.microsoft.com/office/drawing/2014/main" id="{2429450D-EE6E-4527-982F-934CA86EE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8060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13314" name="Picture 2" descr="image038">
            <a:extLst>
              <a:ext uri="{FF2B5EF4-FFF2-40B4-BE49-F238E27FC236}">
                <a16:creationId xmlns:a16="http://schemas.microsoft.com/office/drawing/2014/main" id="{76255EFA-834F-4C28-931E-F0EA222D044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7240" y="2501517"/>
            <a:ext cx="2936836" cy="2083566"/>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460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51261" y="1447800"/>
            <a:ext cx="3342459" cy="3329581"/>
          </a:xfrm>
        </p:spPr>
        <p:txBody>
          <a:bodyPr>
            <a:normAutofit fontScale="90000"/>
          </a:bodyPr>
          <a:lstStyle/>
          <a:p>
            <a:pPr>
              <a:lnSpc>
                <a:spcPct val="90000"/>
              </a:lnSpc>
            </a:pP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Esta presente al nacer. Constituido por necesidades básicas (hambre, sed, sexualidad), o instintos de vida. Alimentados por una forma de energía llamada libido .</a:t>
            </a: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id contiene el instinto de vida (eros) llamado así por el dios griego del amor y el de muerte (</a:t>
            </a:r>
            <a:r>
              <a:rPr lang="es-MX" sz="1500" b="1" dirty="0" err="1">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thanatos</a:t>
            </a:r>
            <a:r>
              <a:rPr lang="es-MX" sz="15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responsable de la agresividad y destrucción.</a:t>
            </a: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endParaRPr lang="es-MX" sz="15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51261" y="4777379"/>
            <a:ext cx="3342459" cy="1471019"/>
          </a:xfrm>
        </p:spPr>
        <p:txBody>
          <a:bodyPr>
            <a:normAutofit/>
          </a:bodyPr>
          <a:lstStyle/>
          <a:p>
            <a:endParaRPr lang="es-MX" sz="1800" dirty="0">
              <a:latin typeface="Comic Sans MS" panose="030F0702030302020204" pitchFamily="66" charset="0"/>
            </a:endParaRPr>
          </a:p>
          <a:p>
            <a:endParaRPr lang="es-MX" sz="1800" dirty="0"/>
          </a:p>
        </p:txBody>
      </p:sp>
      <p:pic>
        <p:nvPicPr>
          <p:cNvPr id="14338" name="Picture 2" descr="Arte de la cara del diablo - Descargar PNG/SVG transparente">
            <a:extLst>
              <a:ext uri="{FF2B5EF4-FFF2-40B4-BE49-F238E27FC236}">
                <a16:creationId xmlns:a16="http://schemas.microsoft.com/office/drawing/2014/main" id="{FB84F768-D8C6-4016-B36C-45683F7F957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496" r="13510" b="-1"/>
          <a:stretch/>
        </p:blipFill>
        <p:spPr bwMode="auto">
          <a:xfrm>
            <a:off x="4645233" y="-1"/>
            <a:ext cx="3771175" cy="6857539"/>
          </a:xfrm>
          <a:prstGeom prst="rect">
            <a:avLst/>
          </a:prstGeom>
          <a:extLst>
            <a:ext uri="{909E8E84-426E-40DD-AFC4-6F175D3DCCD1}">
              <a14:hiddenFill xmlns:a14="http://schemas.microsoft.com/office/drawing/2010/main">
                <a:solidFill>
                  <a:srgbClr val="FFFFFF"/>
                </a:solidFill>
              </a14:hiddenFill>
            </a:ext>
          </a:extLst>
        </p:spPr>
      </p:pic>
      <p:pic>
        <p:nvPicPr>
          <p:cNvPr id="7" name="Imagen 6" descr="Logotipo&#10;&#10;Descripción generada automáticamente">
            <a:extLst>
              <a:ext uri="{FF2B5EF4-FFF2-40B4-BE49-F238E27FC236}">
                <a16:creationId xmlns:a16="http://schemas.microsoft.com/office/drawing/2014/main" id="{B1E54E4B-FEB4-0C76-4698-2BEDF7A1848A}"/>
              </a:ext>
            </a:extLst>
          </p:cNvPr>
          <p:cNvPicPr>
            <a:picLocks noChangeAspect="1"/>
          </p:cNvPicPr>
          <p:nvPr/>
        </p:nvPicPr>
        <p:blipFill>
          <a:blip r:embed="rId4"/>
          <a:srcRect l="22719" r="22269" b="1"/>
          <a:stretch/>
        </p:blipFill>
        <p:spPr>
          <a:xfrm>
            <a:off x="8417949" y="10"/>
            <a:ext cx="3772511" cy="6857529"/>
          </a:xfrm>
          <a:prstGeom prst="rect">
            <a:avLst/>
          </a:prstGeom>
        </p:spPr>
      </p:pic>
      <p:sp>
        <p:nvSpPr>
          <p:cNvPr id="14358" name="Rectangle 14351">
            <a:extLst>
              <a:ext uri="{FF2B5EF4-FFF2-40B4-BE49-F238E27FC236}">
                <a16:creationId xmlns:a16="http://schemas.microsoft.com/office/drawing/2014/main" id="{3AE75F60-083A-49C3-A062-CF32F0F22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Tree>
    <p:extLst>
      <p:ext uri="{BB962C8B-B14F-4D97-AF65-F5344CB8AC3E}">
        <p14:creationId xmlns:p14="http://schemas.microsoft.com/office/powerpoint/2010/main" val="3641040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96" name="Picture 16395">
            <a:extLst>
              <a:ext uri="{FF2B5EF4-FFF2-40B4-BE49-F238E27FC236}">
                <a16:creationId xmlns:a16="http://schemas.microsoft.com/office/drawing/2014/main" id="{B1115DF5-AFBD-4F66-AE21-09484AD45C9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16398" name="Picture 16397">
            <a:extLst>
              <a:ext uri="{FF2B5EF4-FFF2-40B4-BE49-F238E27FC236}">
                <a16:creationId xmlns:a16="http://schemas.microsoft.com/office/drawing/2014/main" id="{33D1B7F8-74CC-4614-855A-84CC82628BE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400" name="Oval 16399">
            <a:extLst>
              <a:ext uri="{FF2B5EF4-FFF2-40B4-BE49-F238E27FC236}">
                <a16:creationId xmlns:a16="http://schemas.microsoft.com/office/drawing/2014/main" id="{16BEC653-A047-40E7-A65C-5C7D3EDEC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16402" name="Picture 16401">
            <a:extLst>
              <a:ext uri="{FF2B5EF4-FFF2-40B4-BE49-F238E27FC236}">
                <a16:creationId xmlns:a16="http://schemas.microsoft.com/office/drawing/2014/main" id="{1CA27089-EF20-428F-BEFB-D680CC61A24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6404" name="Picture 16403">
            <a:extLst>
              <a:ext uri="{FF2B5EF4-FFF2-40B4-BE49-F238E27FC236}">
                <a16:creationId xmlns:a16="http://schemas.microsoft.com/office/drawing/2014/main" id="{1BFA68AB-4F1A-4721-A4D2-0C578829A0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6406" name="Rectangle 16405">
            <a:extLst>
              <a:ext uri="{FF2B5EF4-FFF2-40B4-BE49-F238E27FC236}">
                <a16:creationId xmlns:a16="http://schemas.microsoft.com/office/drawing/2014/main" id="{D43CBC87-A39A-44E4-9EE2-21CCD5CED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16408" name="Rectangle 16407">
            <a:extLst>
              <a:ext uri="{FF2B5EF4-FFF2-40B4-BE49-F238E27FC236}">
                <a16:creationId xmlns:a16="http://schemas.microsoft.com/office/drawing/2014/main" id="{935B8EF4-1A59-4D23-9073-CC822D6C3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48929" y="965200"/>
            <a:ext cx="3505495" cy="4773613"/>
          </a:xfrm>
        </p:spPr>
        <p:txBody>
          <a:bodyPr vert="horz" lIns="91440" tIns="45720" rIns="91440" bIns="45720" rtlCol="0" anchor="ctr">
            <a:normAutofit fontScale="90000"/>
          </a:bodyPr>
          <a:lstStyle/>
          <a:p>
            <a:pPr>
              <a:lnSpc>
                <a:spcPct val="90000"/>
              </a:lnSpc>
            </a:pP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EGO O YO</a:t>
            </a: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desarrolla poco después del nacimiento, cuando el niño se da cuenta de que no todo lo que quiere lo obtiene.</a:t>
            </a: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Opera mediante el principio de realidad, por el cual una persona idea un plan y lo lleva a cabo a través de juna acción para ensayar y ver si está en el camino correcto o llamada prueba de la realidad.</a:t>
            </a:r>
            <a:br>
              <a:rPr lang="es-MX" sz="1800" dirty="0">
                <a:solidFill>
                  <a:srgbClr val="EBEBE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es-MX"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br>
              <a:rPr lang="en-US" sz="1100" dirty="0">
                <a:solidFill>
                  <a:srgbClr val="EBEBEB"/>
                </a:solidFill>
                <a:effectLst>
                  <a:outerShdw blurRad="38100" dist="38100" dir="2700000" algn="tl">
                    <a:srgbClr val="000000">
                      <a:alpha val="43137"/>
                    </a:srgbClr>
                  </a:outerShdw>
                </a:effectLst>
              </a:rPr>
            </a:br>
            <a:endParaRPr lang="en-US" sz="1100" dirty="0">
              <a:solidFill>
                <a:srgbClr val="EBEBEB"/>
              </a:solidFill>
            </a:endParaRPr>
          </a:p>
        </p:txBody>
      </p:sp>
      <p:sp>
        <p:nvSpPr>
          <p:cNvPr id="16410" name="Rectangle 16409">
            <a:extLst>
              <a:ext uri="{FF2B5EF4-FFF2-40B4-BE49-F238E27FC236}">
                <a16:creationId xmlns:a16="http://schemas.microsoft.com/office/drawing/2014/main" id="{F05075F9-95DE-4EE5-8B27-45016C98C1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412" name="Rounded Rectangle 9">
            <a:extLst>
              <a:ext uri="{FF2B5EF4-FFF2-40B4-BE49-F238E27FC236}">
                <a16:creationId xmlns:a16="http://schemas.microsoft.com/office/drawing/2014/main" id="{F1FA2CDB-3235-4224-8583-449FAD4E76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484632"/>
            <a:ext cx="6584098" cy="5739187"/>
          </a:xfrm>
          <a:prstGeom prst="roundRect">
            <a:avLst>
              <a:gd name="adj" fmla="val 0"/>
            </a:avLst>
          </a:prstGeom>
          <a:ln w="12700" cap="sq">
            <a:solidFill>
              <a:schemeClr val="bg1">
                <a:lumMod val="75000"/>
              </a:schemeClr>
            </a:solidFill>
            <a:miter lim="800000"/>
          </a:ln>
          <a:effectLst>
            <a:outerShdw blurRad="63500" dist="25400" dir="5400000" algn="tl"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14" name="Rectangle 16413">
            <a:extLst>
              <a:ext uri="{FF2B5EF4-FFF2-40B4-BE49-F238E27FC236}">
                <a16:creationId xmlns:a16="http://schemas.microsoft.com/office/drawing/2014/main" id="{634317E1-B08F-401E-8A71-42E0BF6B6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16391" name="Rectangle 16390">
            <a:extLst>
              <a:ext uri="{FF2B5EF4-FFF2-40B4-BE49-F238E27FC236}">
                <a16:creationId xmlns:a16="http://schemas.microsoft.com/office/drawing/2014/main" id="{9219ABE2-5CAE-4E98-81F0-DAA4761522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08638" y="1087477"/>
            <a:ext cx="5614987" cy="452905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descr="Silueta Del Vector Del Hombre De Negocios, Varón Del Retrato Del Esquema  Que Maneja En El Traje Que Coloca La Parte Delantera Int Ilustración del  Vector - Ilustración de ocupado, calculado: 100140614">
            <a:extLst>
              <a:ext uri="{FF2B5EF4-FFF2-40B4-BE49-F238E27FC236}">
                <a16:creationId xmlns:a16="http://schemas.microsoft.com/office/drawing/2014/main" id="{FC65C3B9-5C03-4F50-AC89-29523AB33675}"/>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5867218" y="1609010"/>
            <a:ext cx="2468039" cy="3488394"/>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1732944"/>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3066507"/>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EGO O SUPER YO</a:t>
            </a: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última parte que se desarrolla. Aparece en la primera infancia. Opera bajo el principio de perfección. Representa los valores de los padres y la sociedad comunican al niño.</a:t>
            </a: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Interioriza los conceptos de bueno y malo.</a:t>
            </a: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deber y la conciencia.</a:t>
            </a: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dirty="0">
              <a:latin typeface="Comic Sans MS" panose="030F0702030302020204" pitchFamily="66" charset="0"/>
            </a:endParaRPr>
          </a:p>
        </p:txBody>
      </p:sp>
      <p:sp>
        <p:nvSpPr>
          <p:cNvPr id="21511" name="Rectangle 21510">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13"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1515"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21506" name="Picture 2" descr="Cristiano Religioso De La Navidad De La Silueta Del ángel Ilustración del  Vector - Ilustración de navidad, ángel: 117125966">
            <a:extLst>
              <a:ext uri="{FF2B5EF4-FFF2-40B4-BE49-F238E27FC236}">
                <a16:creationId xmlns:a16="http://schemas.microsoft.com/office/drawing/2014/main" id="{ABAAF588-A0A3-4F53-8D2C-60652017EB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66" r="16056"/>
          <a:stretch/>
        </p:blipFill>
        <p:spPr bwMode="auto">
          <a:xfrm>
            <a:off x="1738491" y="647698"/>
            <a:ext cx="4081388" cy="5562139"/>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73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3066507"/>
          </a:xfrm>
        </p:spPr>
        <p:txBody>
          <a:bodyPr>
            <a:normAutofit fontScale="90000"/>
          </a:bodyPr>
          <a:lstStyle/>
          <a:p>
            <a:pPr marL="514350" indent="-514350">
              <a:lnSpc>
                <a:spcPct val="90000"/>
              </a:lnSpc>
              <a:buFont typeface="+mj-lt"/>
              <a:buAutoNum type="arabicPeriod"/>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DESARROLLO PSICOSEXUAL</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Freud la personalidad se desarrolla en 5 etapas.</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Oral</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Anal</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Fálica </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de Latencia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Genital</a:t>
            </a:r>
            <a:endParaRPr lang="es-MX" sz="1400">
              <a:latin typeface="Comic Sans MS" panose="030F0702030302020204" pitchFamily="66" charset="0"/>
            </a:endParaRPr>
          </a:p>
        </p:txBody>
      </p:sp>
      <p:sp>
        <p:nvSpPr>
          <p:cNvPr id="24590" name="Rectangle 24589">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92"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4594"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24578" name="Picture 2" descr="Desarrollo psicosexual: las 5 etapas de Sigmund Freud - Lifeder">
            <a:extLst>
              <a:ext uri="{FF2B5EF4-FFF2-40B4-BE49-F238E27FC236}">
                <a16:creationId xmlns:a16="http://schemas.microsoft.com/office/drawing/2014/main" id="{027E92E3-DB0E-450A-BA27-A6D6CC8671B0}"/>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artisticPhotocopy trans="37000" detail="5"/>
                    </a14:imgEffect>
                  </a14:imgLayer>
                </a14:imgProps>
              </a:ext>
              <a:ext uri="{28A0092B-C50C-407E-A947-70E740481C1C}">
                <a14:useLocalDpi xmlns:a14="http://schemas.microsoft.com/office/drawing/2010/main" val="0"/>
              </a:ext>
            </a:extLst>
          </a:blip>
          <a:srcRect r="5" b="30960"/>
          <a:stretch/>
        </p:blipFill>
        <p:spPr bwMode="auto">
          <a:xfrm>
            <a:off x="643854" y="1264027"/>
            <a:ext cx="6270662" cy="4329481"/>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59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5939871" y="1325880"/>
            <a:ext cx="5604429" cy="3066507"/>
          </a:xfrm>
        </p:spPr>
        <p:txBody>
          <a:bodyPr>
            <a:normAutofit fontScale="90000"/>
          </a:bodyPr>
          <a:lstStyle/>
          <a:p>
            <a:pPr>
              <a:lnSpc>
                <a:spcPct val="90000"/>
              </a:lnSpc>
            </a:pP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MECANISMOS DE DEFENSA</a:t>
            </a: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Represión             Regresión</a:t>
            </a: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Proyección</a:t>
            </a: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Formación reactiva               Racionalización</a:t>
            </a: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7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7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5939871" y="4588329"/>
            <a:ext cx="5604429" cy="1621508"/>
          </a:xfrm>
        </p:spPr>
        <p:txBody>
          <a:bodyPr>
            <a:normAutofit/>
          </a:bodyPr>
          <a:lstStyle/>
          <a:p>
            <a:r>
              <a:rPr lang="es-MX" sz="1800" b="1" dirty="0">
                <a:latin typeface="Comic Sans MS" panose="030F0702030302020204" pitchFamily="66" charset="0"/>
              </a:rPr>
              <a:t>Ejercicio: </a:t>
            </a:r>
          </a:p>
          <a:p>
            <a:r>
              <a:rPr lang="es-MX" sz="1800" b="1" dirty="0">
                <a:latin typeface="Comic Sans MS" panose="030F0702030302020204" pitchFamily="66" charset="0"/>
              </a:rPr>
              <a:t>Investiga los mecanismos de defensa y elabora un ejemplo de cada uno de ellos.</a:t>
            </a:r>
            <a:endParaRPr lang="es-MX" sz="1800" dirty="0">
              <a:latin typeface="Comic Sans MS" panose="030F0702030302020204" pitchFamily="66" charset="0"/>
            </a:endParaRPr>
          </a:p>
          <a:p>
            <a:endParaRPr lang="es-MX" sz="1800" dirty="0"/>
          </a:p>
        </p:txBody>
      </p:sp>
      <p:sp>
        <p:nvSpPr>
          <p:cNvPr id="25616" name="Rectangle 25615">
            <a:extLst>
              <a:ext uri="{FF2B5EF4-FFF2-40B4-BE49-F238E27FC236}">
                <a16:creationId xmlns:a16="http://schemas.microsoft.com/office/drawing/2014/main" id="{B12FE664-7AE1-4FD5-8D98-7169F9B2F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4447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18" name="Freeform 36">
            <a:extLst>
              <a:ext uri="{FF2B5EF4-FFF2-40B4-BE49-F238E27FC236}">
                <a16:creationId xmlns:a16="http://schemas.microsoft.com/office/drawing/2014/main" id="{07FB68D8-E42A-45A3-85FF-A75B3E77B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0355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5620" name="Freeform 5">
            <a:extLst>
              <a:ext uri="{FF2B5EF4-FFF2-40B4-BE49-F238E27FC236}">
                <a16:creationId xmlns:a16="http://schemas.microsoft.com/office/drawing/2014/main" id="{378AFD60-F48C-4B53-86B2-50EA0728E2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144846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25602" name="Picture 2" descr="Los mecanismos de defensa: Freud... - Psico-online UBA | Facebook">
            <a:extLst>
              <a:ext uri="{FF2B5EF4-FFF2-40B4-BE49-F238E27FC236}">
                <a16:creationId xmlns:a16="http://schemas.microsoft.com/office/drawing/2014/main" id="{2A0051A2-ABFB-47CA-A367-E7DE154AC2F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4" y="1934133"/>
            <a:ext cx="3990829" cy="2989269"/>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056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7594FC8B-8CD2-407F-94F1-9C71F5AEC2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28" name="Picture 27">
            <a:extLst>
              <a:ext uri="{FF2B5EF4-FFF2-40B4-BE49-F238E27FC236}">
                <a16:creationId xmlns:a16="http://schemas.microsoft.com/office/drawing/2014/main" id="{DBABC971-8D40-4A4F-AC60-28B9172789B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30" name="Oval 29">
            <a:extLst>
              <a:ext uri="{FF2B5EF4-FFF2-40B4-BE49-F238E27FC236}">
                <a16:creationId xmlns:a16="http://schemas.microsoft.com/office/drawing/2014/main" id="{B9C04DC5-313B-4FE4-B868-5672A37641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32" name="Picture 31">
            <a:extLst>
              <a:ext uri="{FF2B5EF4-FFF2-40B4-BE49-F238E27FC236}">
                <a16:creationId xmlns:a16="http://schemas.microsoft.com/office/drawing/2014/main" id="{791AE23E-90C9-4963-96E2-8DADBFC3BC0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34" name="Picture 33">
            <a:extLst>
              <a:ext uri="{FF2B5EF4-FFF2-40B4-BE49-F238E27FC236}">
                <a16:creationId xmlns:a16="http://schemas.microsoft.com/office/drawing/2014/main" id="{C5F93E90-4379-4AAC-B021-E5FA6D974AE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36" name="Rectangle 35">
            <a:extLst>
              <a:ext uri="{FF2B5EF4-FFF2-40B4-BE49-F238E27FC236}">
                <a16:creationId xmlns:a16="http://schemas.microsoft.com/office/drawing/2014/main" id="{329FDD08-42D8-4AFF-90E5-5DAA5BC4CB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E27A3BFC-D1A6-4EFD-8111-CD780C504FE3}"/>
              </a:ext>
            </a:extLst>
          </p:cNvPr>
          <p:cNvSpPr>
            <a:spLocks noGrp="1"/>
          </p:cNvSpPr>
          <p:nvPr>
            <p:ph type="title"/>
          </p:nvPr>
        </p:nvSpPr>
        <p:spPr>
          <a:xfrm>
            <a:off x="5939871" y="1325880"/>
            <a:ext cx="5604429" cy="3066507"/>
          </a:xfrm>
        </p:spPr>
        <p:txBody>
          <a:bodyPr vert="horz" lIns="91440" tIns="45720" rIns="91440" bIns="45720" rtlCol="0" anchor="b">
            <a:normAutofit/>
          </a:bodyPr>
          <a:lstStyle/>
          <a:p>
            <a:pPr>
              <a:lnSpc>
                <a:spcPct val="90000"/>
              </a:lnSpc>
            </a:pPr>
            <a:r>
              <a:rPr lang="en-US" sz="1700">
                <a:effectLst>
                  <a:outerShdw blurRad="38100" dist="38100" dir="2700000" algn="tl">
                    <a:srgbClr val="000000">
                      <a:alpha val="43137"/>
                    </a:srgbClr>
                  </a:outerShdw>
                </a:effectLst>
              </a:rPr>
              <a:t>Descubrimiento del inconsciente</a:t>
            </a:r>
            <a:br>
              <a:rPr lang="en-US" sz="1700">
                <a:effectLst>
                  <a:outerShdw blurRad="38100" dist="38100" dir="2700000" algn="tl">
                    <a:srgbClr val="000000">
                      <a:alpha val="43137"/>
                    </a:srgbClr>
                  </a:outerShdw>
                </a:effectLst>
              </a:rPr>
            </a:br>
            <a:r>
              <a:rPr lang="en-US" sz="1700">
                <a:effectLst>
                  <a:outerShdw blurRad="38100" dist="38100" dir="2700000" algn="tl">
                    <a:srgbClr val="000000">
                      <a:alpha val="43137"/>
                    </a:srgbClr>
                  </a:outerShdw>
                </a:effectLst>
              </a:rPr>
              <a:t>Muchos de sus pacientes ignoraban las causas de sus traumas</a:t>
            </a:r>
            <a:r>
              <a:rPr lang="en-US" sz="1700"/>
              <a:t>.</a:t>
            </a:r>
            <a:br>
              <a:rPr lang="en-US" sz="1700"/>
            </a:br>
            <a:br>
              <a:rPr lang="en-US" sz="1700"/>
            </a:br>
            <a:r>
              <a:rPr lang="en-US" sz="1700"/>
              <a:t>Freud estableció distintos niveles de conciencia</a:t>
            </a:r>
            <a:br>
              <a:rPr lang="en-US" sz="1700"/>
            </a:br>
            <a:br>
              <a:rPr lang="en-US" sz="1700"/>
            </a:br>
            <a:r>
              <a:rPr lang="en-US" sz="1700"/>
              <a:t>1. Consciente</a:t>
            </a:r>
            <a:br>
              <a:rPr lang="en-US" sz="1700"/>
            </a:br>
            <a:r>
              <a:rPr lang="en-US" sz="1700"/>
              <a:t>2. Preconsciente</a:t>
            </a:r>
            <a:br>
              <a:rPr lang="en-US" sz="1700"/>
            </a:br>
            <a:r>
              <a:rPr lang="en-US" sz="1700"/>
              <a:t>3. Inconsciente</a:t>
            </a:r>
            <a:br>
              <a:rPr lang="en-US" sz="1700"/>
            </a:br>
            <a:br>
              <a:rPr lang="en-US" sz="1700"/>
            </a:br>
            <a:endParaRPr lang="en-US" sz="1700"/>
          </a:p>
        </p:txBody>
      </p:sp>
      <p:sp>
        <p:nvSpPr>
          <p:cNvPr id="38" name="Rectangle 37">
            <a:extLst>
              <a:ext uri="{FF2B5EF4-FFF2-40B4-BE49-F238E27FC236}">
                <a16:creationId xmlns:a16="http://schemas.microsoft.com/office/drawing/2014/main" id="{B12FE664-7AE1-4FD5-8D98-7169F9B2F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4447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6">
            <a:extLst>
              <a:ext uri="{FF2B5EF4-FFF2-40B4-BE49-F238E27FC236}">
                <a16:creationId xmlns:a16="http://schemas.microsoft.com/office/drawing/2014/main" id="{07FB68D8-E42A-45A3-85FF-A75B3E77B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0355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2" name="Freeform 5">
            <a:extLst>
              <a:ext uri="{FF2B5EF4-FFF2-40B4-BE49-F238E27FC236}">
                <a16:creationId xmlns:a16="http://schemas.microsoft.com/office/drawing/2014/main" id="{378AFD60-F48C-4B53-86B2-50EA0728E2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144846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5" name="Imagen 4">
            <a:extLst>
              <a:ext uri="{FF2B5EF4-FFF2-40B4-BE49-F238E27FC236}">
                <a16:creationId xmlns:a16="http://schemas.microsoft.com/office/drawing/2014/main" id="{1F7911B0-6472-FB4A-AEB1-D90026B7F20F}"/>
              </a:ext>
            </a:extLst>
          </p:cNvPr>
          <p:cNvPicPr>
            <a:picLocks noChangeAspect="1"/>
          </p:cNvPicPr>
          <p:nvPr/>
        </p:nvPicPr>
        <p:blipFill>
          <a:blip r:embed="rId7"/>
          <a:stretch>
            <a:fillRect/>
          </a:stretch>
        </p:blipFill>
        <p:spPr>
          <a:xfrm>
            <a:off x="643854" y="942270"/>
            <a:ext cx="3990829" cy="4972995"/>
          </a:xfrm>
          <a:prstGeom prst="rect">
            <a:avLst/>
          </a:prstGeom>
          <a:effectLst/>
        </p:spPr>
      </p:pic>
    </p:spTree>
    <p:extLst>
      <p:ext uri="{BB962C8B-B14F-4D97-AF65-F5344CB8AC3E}">
        <p14:creationId xmlns:p14="http://schemas.microsoft.com/office/powerpoint/2010/main" val="2042633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10623" y="1447800"/>
            <a:ext cx="3333676" cy="3096987"/>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3.2.3. TEORÍA HUMANISTA</a:t>
            </a: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tercera fuerza</a:t>
            </a: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de la personalidad ejemplificado por las teorías de Rogers y Maslow; según éstas, la meta de toda persona es conseguir su autorrealización.</a:t>
            </a: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Ponen el énfasis en la experiencia subjetiva privada y el crecimiento personal</a:t>
            </a:r>
            <a:br>
              <a:rPr lang="es-MX" sz="1400" b="1" dirty="0">
                <a:solidFill>
                  <a:srgbClr val="FFC000"/>
                </a:solidFill>
                <a:effectLst>
                  <a:outerShdw blurRad="38100" dist="38100" dir="2700000" algn="tl">
                    <a:srgbClr val="000000">
                      <a:alpha val="43137"/>
                    </a:srgbClr>
                  </a:outerShdw>
                </a:effectLst>
                <a:latin typeface="Comic Sans MS" panose="030F0702030302020204" pitchFamily="66" charset="0"/>
              </a:rPr>
            </a:br>
            <a:endParaRPr lang="es-MX" sz="1400" dirty="0">
              <a:solidFill>
                <a:srgbClr val="FFC000"/>
              </a:solidFill>
              <a:latin typeface="Comic Sans MS" panose="030F0702030302020204" pitchFamily="66" charset="0"/>
            </a:endParaRPr>
          </a:p>
        </p:txBody>
      </p:sp>
      <p:sp>
        <p:nvSpPr>
          <p:cNvPr id="27664" name="Rectangle 27663">
            <a:extLst>
              <a:ext uri="{FF2B5EF4-FFF2-40B4-BE49-F238E27FC236}">
                <a16:creationId xmlns:a16="http://schemas.microsoft.com/office/drawing/2014/main" id="{9219ABE2-5CAE-4E98-81F0-DAA4761522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6915664" cy="55781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a persona&#10;&#10;Descripción generada automáticamente con confianza media">
            <a:extLst>
              <a:ext uri="{FF2B5EF4-FFF2-40B4-BE49-F238E27FC236}">
                <a16:creationId xmlns:a16="http://schemas.microsoft.com/office/drawing/2014/main" id="{6788764E-74A0-B651-EBEC-D167E0DFCCDF}"/>
              </a:ext>
            </a:extLst>
          </p:cNvPr>
          <p:cNvPicPr>
            <a:picLocks noChangeAspect="1"/>
          </p:cNvPicPr>
          <p:nvPr/>
        </p:nvPicPr>
        <p:blipFill>
          <a:blip r:embed="rId3"/>
          <a:stretch>
            <a:fillRect/>
          </a:stretch>
        </p:blipFill>
        <p:spPr>
          <a:xfrm>
            <a:off x="955392" y="1929604"/>
            <a:ext cx="3039745" cy="3001747"/>
          </a:xfrm>
          <a:prstGeom prst="rect">
            <a:avLst/>
          </a:prstGeom>
          <a:effectLst/>
        </p:spPr>
      </p:pic>
      <p:pic>
        <p:nvPicPr>
          <p:cNvPr id="26626" name="Picture 2" descr="CARL ROGERS Y SU TEORÍA DE LA PERSONALIDAD | Psicologia y Empresa">
            <a:extLst>
              <a:ext uri="{FF2B5EF4-FFF2-40B4-BE49-F238E27FC236}">
                <a16:creationId xmlns:a16="http://schemas.microsoft.com/office/drawing/2014/main" id="{94F69DDA-BCAA-4915-AAC4-FA72E5F5757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91230" y="1163029"/>
            <a:ext cx="3039745" cy="1968234"/>
          </a:xfrm>
          <a:prstGeom prst="rect">
            <a:avLst/>
          </a:prstGeom>
          <a:effectLst/>
          <a:extLst>
            <a:ext uri="{909E8E84-426E-40DD-AFC4-6F175D3DCCD1}">
              <a14:hiddenFill xmlns:a14="http://schemas.microsoft.com/office/drawing/2010/main">
                <a:solidFill>
                  <a:srgbClr val="FFFFFF"/>
                </a:solidFill>
              </a14:hiddenFill>
            </a:ext>
          </a:extLst>
        </p:spPr>
      </p:pic>
      <p:pic>
        <p:nvPicPr>
          <p:cNvPr id="27650" name="Picture 2" descr="Legislacion en salud: NECESIDADES BASICAS DE VIRGINIA HENDERSON Y ABRAHAM  MASLOW.">
            <a:extLst>
              <a:ext uri="{FF2B5EF4-FFF2-40B4-BE49-F238E27FC236}">
                <a16:creationId xmlns:a16="http://schemas.microsoft.com/office/drawing/2014/main" id="{8BAC20A9-8D24-4DA1-9843-F32061155C16}"/>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191230" y="3737291"/>
            <a:ext cx="3039745" cy="1953036"/>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49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1059" name="Picture 1045">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060" name="Picture 1047">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061" name="Oval 1049">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1062" name="Picture 1051">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63" name="Picture 1053">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064" name="Rectangle 1055">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6" name="Imagen 5">
            <a:extLst>
              <a:ext uri="{FF2B5EF4-FFF2-40B4-BE49-F238E27FC236}">
                <a16:creationId xmlns:a16="http://schemas.microsoft.com/office/drawing/2014/main" id="{3ECE9D27-07B3-E298-4313-4067CC872587}"/>
              </a:ext>
            </a:extLst>
          </p:cNvPr>
          <p:cNvPicPr>
            <a:picLocks noChangeAspect="1"/>
          </p:cNvPicPr>
          <p:nvPr/>
        </p:nvPicPr>
        <p:blipFill>
          <a:blip r:embed="rId7"/>
          <a:srcRect l="8904" r="14755"/>
          <a:stretch/>
        </p:blipFill>
        <p:spPr>
          <a:xfrm>
            <a:off x="4634680" y="10"/>
            <a:ext cx="7560130" cy="6857990"/>
          </a:xfrm>
          <a:prstGeom prst="rect">
            <a:avLst/>
          </a:prstGeom>
        </p:spPr>
      </p:pic>
      <p:sp>
        <p:nvSpPr>
          <p:cNvPr id="1058" name="Rectangle 1057">
            <a:extLst>
              <a:ext uri="{FF2B5EF4-FFF2-40B4-BE49-F238E27FC236}">
                <a16:creationId xmlns:a16="http://schemas.microsoft.com/office/drawing/2014/main" id="{A26E2FAE-FA60-497B-B2CB-7702C6FF3A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3" name="Subtítulo 2">
            <a:extLst>
              <a:ext uri="{FF2B5EF4-FFF2-40B4-BE49-F238E27FC236}">
                <a16:creationId xmlns:a16="http://schemas.microsoft.com/office/drawing/2014/main" id="{0A77D96A-7A3B-46B9-8B8C-E66E2D0FEE99}"/>
              </a:ext>
            </a:extLst>
          </p:cNvPr>
          <p:cNvSpPr>
            <a:spLocks noGrp="1"/>
          </p:cNvSpPr>
          <p:nvPr>
            <p:ph type="subTitle" idx="1"/>
          </p:nvPr>
        </p:nvSpPr>
        <p:spPr>
          <a:xfrm>
            <a:off x="650669" y="2438400"/>
            <a:ext cx="3330328" cy="3809999"/>
          </a:xfrm>
        </p:spPr>
        <p:txBody>
          <a:bodyPr vert="horz" lIns="91440" tIns="45720" rIns="91440" bIns="45720" rtlCol="0">
            <a:normAutofit fontScale="62500" lnSpcReduction="20000"/>
          </a:bodyPr>
          <a:lstStyle/>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gn="ctr">
              <a:lnSpc>
                <a:spcPct val="220000"/>
              </a:lnSpc>
              <a:buClr>
                <a:schemeClr val="bg2">
                  <a:lumMod val="40000"/>
                  <a:lumOff val="60000"/>
                </a:schemeClr>
              </a:buClr>
            </a:pPr>
            <a:r>
              <a:rPr lang="es-MX" sz="3200" b="1" dirty="0">
                <a:solidFill>
                  <a:schemeClr val="tx1"/>
                </a:solidFill>
                <a:effectLst>
                  <a:outerShdw blurRad="38100" dist="38100" dir="2700000" algn="tl">
                    <a:srgbClr val="000000">
                      <a:alpha val="43137"/>
                    </a:srgbClr>
                  </a:outerShdw>
                </a:effectLst>
              </a:rPr>
              <a:t>TEORIAS </a:t>
            </a:r>
            <a:r>
              <a:rPr lang="en-US" sz="3200" b="1" dirty="0">
                <a:solidFill>
                  <a:schemeClr val="tx1"/>
                </a:solidFill>
                <a:effectLst>
                  <a:outerShdw blurRad="38100" dist="38100" dir="2700000" algn="tl">
                    <a:srgbClr val="000000">
                      <a:alpha val="43137"/>
                    </a:srgbClr>
                  </a:outerShdw>
                </a:effectLst>
              </a:rPr>
              <a:t>DE LAPERSONALIDAD</a:t>
            </a: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br>
              <a:rPr lang="en-US" sz="700" dirty="0">
                <a:solidFill>
                  <a:schemeClr val="tx1"/>
                </a:solidFill>
                <a:effectLst>
                  <a:outerShdw blurRad="38100" dist="38100" dir="2700000" algn="tl">
                    <a:srgbClr val="000000">
                      <a:alpha val="43137"/>
                    </a:srgbClr>
                  </a:outerShdw>
                </a:effectLst>
              </a:rPr>
            </a:br>
            <a:endParaRPr lang="en-US" sz="700" dirty="0">
              <a:solidFill>
                <a:schemeClr val="tx1"/>
              </a:solidFill>
              <a:effectLst>
                <a:outerShdw blurRad="38100" dist="38100" dir="2700000" algn="tl">
                  <a:srgbClr val="000000">
                    <a:alpha val="43137"/>
                  </a:srgbClr>
                </a:outerShdw>
              </a:effectLst>
            </a:endParaRPr>
          </a:p>
          <a:p>
            <a:pPr>
              <a:lnSpc>
                <a:spcPct val="90000"/>
              </a:lnSpc>
              <a:buClr>
                <a:schemeClr val="bg2">
                  <a:lumMod val="40000"/>
                  <a:lumOff val="60000"/>
                </a:schemeClr>
              </a:buClr>
              <a:buFont typeface="Wingdings 3" charset="2"/>
              <a:buChar char=""/>
            </a:pPr>
            <a:endParaRPr lang="en-US" sz="700" dirty="0">
              <a:solidFill>
                <a:schemeClr val="tx1"/>
              </a:solidFill>
            </a:endParaRPr>
          </a:p>
        </p:txBody>
      </p:sp>
    </p:spTree>
    <p:extLst>
      <p:ext uri="{BB962C8B-B14F-4D97-AF65-F5344CB8AC3E}">
        <p14:creationId xmlns:p14="http://schemas.microsoft.com/office/powerpoint/2010/main" val="20051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C8E541E-F46D-4823-8DB2-872BC4A722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DFA58F-DE6F-4232-907E-6B5DB371DC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15" name="Freeform 16">
            <a:extLst>
              <a:ext uri="{FF2B5EF4-FFF2-40B4-BE49-F238E27FC236}">
                <a16:creationId xmlns:a16="http://schemas.microsoft.com/office/drawing/2014/main" id="{8DB971D8-C6E3-4485-8895-8ABD7A9AB7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2835162"/>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2">
              <a:alpha val="20000"/>
            </a:schemeClr>
          </a:solidFill>
          <a:ln>
            <a:noFill/>
          </a:ln>
        </p:spPr>
        <p:txBody>
          <a:bodyPr rtlCol="0" anchor="ctr"/>
          <a:lstStyle/>
          <a:p>
            <a:pPr algn="ctr"/>
            <a:endParaRPr lang="en-US">
              <a:solidFill>
                <a:schemeClr val="tx1"/>
              </a:solidFill>
            </a:endParaRPr>
          </a:p>
        </p:txBody>
      </p:sp>
      <p:sp useBgFill="1">
        <p:nvSpPr>
          <p:cNvPr id="17" name="Rectangle 16">
            <a:extLst>
              <a:ext uri="{FF2B5EF4-FFF2-40B4-BE49-F238E27FC236}">
                <a16:creationId xmlns:a16="http://schemas.microsoft.com/office/drawing/2014/main" id="{4526474A-480D-4539-BBC4-C39D5B71B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70824"/>
            <a:ext cx="12191695" cy="14871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Freeform 5">
            <a:extLst>
              <a:ext uri="{FF2B5EF4-FFF2-40B4-BE49-F238E27FC236}">
                <a16:creationId xmlns:a16="http://schemas.microsoft.com/office/drawing/2014/main" id="{1BBBFF8E-A51B-4081-B134-B1E893A89F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3136999"/>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ln>
            <a:noFill/>
          </a:ln>
        </p:spPr>
        <p:txBody>
          <a:bodyPr/>
          <a:lstStyle/>
          <a:p>
            <a:endParaRPr lang="es-MX"/>
          </a:p>
        </p:txBody>
      </p:sp>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36916" y="3928983"/>
            <a:ext cx="9149350" cy="1793390"/>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Psicoterapia Humanista</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terapéutico cuyo objetivo es ayudar a los pacientes a desarrollarse eliminando  las coacciones contra su autoperfeccionamiento.</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rPr>
            </a:br>
            <a:br>
              <a:rPr lang="es-MX" sz="1800" b="1">
                <a:effectLst>
                  <a:outerShdw blurRad="38100" dist="38100" dir="2700000" algn="tl">
                    <a:srgbClr val="000000">
                      <a:alpha val="43137"/>
                    </a:srgbClr>
                  </a:outerShdw>
                </a:effectLst>
                <a:latin typeface="Comic Sans MS" panose="030F0702030302020204" pitchFamily="66" charset="0"/>
              </a:rPr>
            </a:br>
            <a:br>
              <a:rPr lang="es-MX" sz="1800" b="1">
                <a:effectLst>
                  <a:outerShdw blurRad="38100" dist="38100" dir="2700000" algn="tl">
                    <a:srgbClr val="000000">
                      <a:alpha val="43137"/>
                    </a:srgbClr>
                  </a:outerShdw>
                </a:effectLst>
                <a:latin typeface="Comic Sans MS" panose="030F0702030302020204" pitchFamily="66" charset="0"/>
              </a:rPr>
            </a:br>
            <a:endParaRPr lang="es-MX" sz="1800">
              <a:latin typeface="Comic Sans MS" panose="030F0702030302020204" pitchFamily="66" charset="0"/>
            </a:endParaRPr>
          </a:p>
        </p:txBody>
      </p:sp>
      <p:pic>
        <p:nvPicPr>
          <p:cNvPr id="6" name="Imagen 5">
            <a:extLst>
              <a:ext uri="{FF2B5EF4-FFF2-40B4-BE49-F238E27FC236}">
                <a16:creationId xmlns:a16="http://schemas.microsoft.com/office/drawing/2014/main" id="{051C550E-5C52-A155-EA64-02AB1E05226D}"/>
              </a:ext>
            </a:extLst>
          </p:cNvPr>
          <p:cNvPicPr>
            <a:picLocks noChangeAspect="1"/>
          </p:cNvPicPr>
          <p:nvPr/>
        </p:nvPicPr>
        <p:blipFill>
          <a:blip r:embed="rId3"/>
          <a:stretch>
            <a:fillRect/>
          </a:stretch>
        </p:blipFill>
        <p:spPr>
          <a:xfrm>
            <a:off x="2181679" y="635589"/>
            <a:ext cx="8255829" cy="2373552"/>
          </a:xfrm>
          <a:prstGeom prst="rect">
            <a:avLst/>
          </a:prstGeom>
          <a:effectLst/>
        </p:spPr>
      </p:pic>
    </p:spTree>
    <p:extLst>
      <p:ext uri="{BB962C8B-B14F-4D97-AF65-F5344CB8AC3E}">
        <p14:creationId xmlns:p14="http://schemas.microsoft.com/office/powerpoint/2010/main" val="315743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3066507"/>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6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6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6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Carl Rogers está centrada en el concepto del sí mismo como núcleo de la personalidad.</a:t>
            </a:r>
            <a:br>
              <a:rPr lang="es-MX" sz="16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objetivo de una persona sana es el crecimiento de autoactualización.</a:t>
            </a:r>
            <a:b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proceso de convertirse en persona.</a:t>
            </a:r>
            <a:b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600"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persona congruente funciona al más alto nivel. Abierta a la experiencia, observa a la gente y a las cosas de forma precisa, se lleva bien con los demás y tiene un alto nivel de autoestima.</a:t>
            </a:r>
            <a:br>
              <a:rPr lang="es-MX" sz="1400" b="1" dirty="0">
                <a:effectLst>
                  <a:outerShdw blurRad="38100" dist="38100" dir="2700000" algn="tl">
                    <a:srgbClr val="000000">
                      <a:alpha val="43137"/>
                    </a:srgbClr>
                  </a:outerShdw>
                </a:effectLst>
                <a:latin typeface="Comic Sans MS" panose="030F0702030302020204" pitchFamily="66" charset="0"/>
              </a:rPr>
            </a:br>
            <a:endParaRPr lang="es-MX" sz="1400" b="1" dirty="0">
              <a:latin typeface="Comic Sans MS" panose="030F0702030302020204" pitchFamily="66" charset="0"/>
            </a:endParaRPr>
          </a:p>
        </p:txBody>
      </p:sp>
      <p:sp>
        <p:nvSpPr>
          <p:cNvPr id="11" name="Rectangle 10">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5"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6" name="Imagen 5" descr="Dibujo de una persona&#10;&#10;Descripción generada automáticamente con confianza media">
            <a:extLst>
              <a:ext uri="{FF2B5EF4-FFF2-40B4-BE49-F238E27FC236}">
                <a16:creationId xmlns:a16="http://schemas.microsoft.com/office/drawing/2014/main" id="{B255CF68-3E31-CD32-28F3-094E29992FC6}"/>
              </a:ext>
            </a:extLst>
          </p:cNvPr>
          <p:cNvPicPr>
            <a:picLocks noChangeAspect="1"/>
          </p:cNvPicPr>
          <p:nvPr/>
        </p:nvPicPr>
        <p:blipFill>
          <a:blip r:embed="rId3"/>
          <a:stretch>
            <a:fillRect/>
          </a:stretch>
        </p:blipFill>
        <p:spPr>
          <a:xfrm>
            <a:off x="643854" y="1665145"/>
            <a:ext cx="6270662" cy="3527245"/>
          </a:xfrm>
          <a:prstGeom prst="rect">
            <a:avLst/>
          </a:prstGeom>
          <a:effectLst/>
        </p:spPr>
      </p:pic>
    </p:spTree>
    <p:extLst>
      <p:ext uri="{BB962C8B-B14F-4D97-AF65-F5344CB8AC3E}">
        <p14:creationId xmlns:p14="http://schemas.microsoft.com/office/powerpoint/2010/main" val="2579458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51261" y="528320"/>
            <a:ext cx="2779325" cy="6217920"/>
          </a:xfrm>
        </p:spPr>
        <p:txBody>
          <a:bodyPr>
            <a:normAutofit fontScale="90000"/>
          </a:bodyPr>
          <a:lstStyle/>
          <a:p>
            <a:pPr>
              <a:lnSpc>
                <a:spcPct val="90000"/>
              </a:lnSpc>
            </a:pP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2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2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2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Abraham Maslow contribuye con la teoría de la autoactualización.</a:t>
            </a:r>
            <a:br>
              <a:rPr lang="es-MX" sz="2200" b="1" dirty="0">
                <a:solidFill>
                  <a:srgbClr val="FFC000"/>
                </a:solidFill>
                <a:effectLst>
                  <a:outerShdw blurRad="38100" dist="38100" dir="2700000" algn="tl">
                    <a:srgbClr val="000000">
                      <a:alpha val="43137"/>
                    </a:srgbClr>
                  </a:outerShdw>
                </a:effectLst>
                <a:latin typeface="Comic Sans MS" panose="030F0702030302020204" pitchFamily="66" charset="0"/>
              </a:rPr>
            </a:br>
            <a:b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t>Su preocupación fue más por las personas sanas que por las enfermas.</a:t>
            </a:r>
            <a:b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br>
            <a:b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t>Estudio  la alegría, el entusiasmo, el amor y el bienestar.</a:t>
            </a:r>
            <a:b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br>
            <a:b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2200" dirty="0">
                <a:solidFill>
                  <a:srgbClr val="FFC000"/>
                </a:solidFill>
                <a:effectLst>
                  <a:outerShdw blurRad="38100" dist="38100" dir="2700000" algn="tl">
                    <a:srgbClr val="000000">
                      <a:alpha val="43137"/>
                    </a:srgbClr>
                  </a:outerShdw>
                </a:effectLst>
                <a:latin typeface="Comic Sans MS" panose="030F0702030302020204" pitchFamily="66" charset="0"/>
              </a:rPr>
              <a:t>Se dedico a investigar aquellas personas creativas que se desenvolvían adecuadamente en la sociedad.</a:t>
            </a:r>
            <a:br>
              <a:rPr lang="es-MX" sz="1200" dirty="0">
                <a:effectLst>
                  <a:outerShdw blurRad="38100" dist="38100" dir="2700000" algn="tl">
                    <a:srgbClr val="000000">
                      <a:alpha val="43137"/>
                    </a:srgbClr>
                  </a:outerShdw>
                </a:effectLst>
                <a:latin typeface="Comic Sans MS" panose="030F0702030302020204" pitchFamily="66" charset="0"/>
              </a:rPr>
            </a:br>
            <a:br>
              <a:rPr lang="es-MX" sz="1200" b="1" dirty="0">
                <a:effectLst>
                  <a:outerShdw blurRad="38100" dist="38100" dir="2700000" algn="tl">
                    <a:srgbClr val="000000">
                      <a:alpha val="43137"/>
                    </a:srgbClr>
                  </a:outerShdw>
                </a:effectLst>
                <a:latin typeface="Comic Sans MS" panose="030F0702030302020204" pitchFamily="66" charset="0"/>
              </a:rPr>
            </a:br>
            <a:br>
              <a:rPr lang="es-MX" sz="1200" b="1" dirty="0">
                <a:effectLst>
                  <a:outerShdw blurRad="38100" dist="38100" dir="2700000" algn="tl">
                    <a:srgbClr val="000000">
                      <a:alpha val="43137"/>
                    </a:srgbClr>
                  </a:outerShdw>
                </a:effectLst>
                <a:latin typeface="Comic Sans MS" panose="030F0702030302020204" pitchFamily="66" charset="0"/>
              </a:rPr>
            </a:br>
            <a:endParaRPr lang="es-MX" sz="12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51261" y="4777379"/>
            <a:ext cx="2779325" cy="1471019"/>
          </a:xfrm>
        </p:spPr>
        <p:txBody>
          <a:bodyPr>
            <a:normAutofit/>
          </a:bodyPr>
          <a:lstStyle/>
          <a:p>
            <a:endParaRPr lang="es-MX" sz="1800">
              <a:latin typeface="Comic Sans MS" panose="030F0702030302020204" pitchFamily="66" charset="0"/>
            </a:endParaRPr>
          </a:p>
          <a:p>
            <a:endParaRPr lang="es-MX" sz="1800"/>
          </a:p>
        </p:txBody>
      </p:sp>
      <p:sp>
        <p:nvSpPr>
          <p:cNvPr id="32775" name="Rectangle 32774">
            <a:extLst>
              <a:ext uri="{FF2B5EF4-FFF2-40B4-BE49-F238E27FC236}">
                <a16:creationId xmlns:a16="http://schemas.microsoft.com/office/drawing/2014/main" id="{A90F7FD6-5F53-47E2-9642-DC24B80209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cxnSp>
        <p:nvCxnSpPr>
          <p:cNvPr id="32777" name="Straight Connector 32776">
            <a:extLst>
              <a:ext uri="{FF2B5EF4-FFF2-40B4-BE49-F238E27FC236}">
                <a16:creationId xmlns:a16="http://schemas.microsoft.com/office/drawing/2014/main" id="{A33B0D42-BF97-45CF-80C1-3EEA6D51F5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67" y="0"/>
            <a:ext cx="0" cy="68580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779" name="Straight Connector 32778">
            <a:extLst>
              <a:ext uri="{FF2B5EF4-FFF2-40B4-BE49-F238E27FC236}">
                <a16:creationId xmlns:a16="http://schemas.microsoft.com/office/drawing/2014/main" id="{1C4B9417-719A-48F6-8359-D75B95CE36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3381" y="3428768"/>
            <a:ext cx="406861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5" name="AutoShape 2">
            <a:extLst>
              <a:ext uri="{FF2B5EF4-FFF2-40B4-BE49-F238E27FC236}">
                <a16:creationId xmlns:a16="http://schemas.microsoft.com/office/drawing/2014/main" id="{548A65ED-AB25-468C-AB6E-E85394735FD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a:extLst>
              <a:ext uri="{FF2B5EF4-FFF2-40B4-BE49-F238E27FC236}">
                <a16:creationId xmlns:a16="http://schemas.microsoft.com/office/drawing/2014/main" id="{D5BB4D89-9280-E108-5986-814437131625}"/>
              </a:ext>
            </a:extLst>
          </p:cNvPr>
          <p:cNvPicPr>
            <a:picLocks noChangeAspect="1"/>
          </p:cNvPicPr>
          <p:nvPr/>
        </p:nvPicPr>
        <p:blipFill>
          <a:blip r:embed="rId3"/>
          <a:stretch>
            <a:fillRect/>
          </a:stretch>
        </p:blipFill>
        <p:spPr>
          <a:xfrm>
            <a:off x="4873562" y="1673135"/>
            <a:ext cx="2444876" cy="3511730"/>
          </a:xfrm>
          <a:prstGeom prst="rect">
            <a:avLst/>
          </a:prstGeom>
        </p:spPr>
      </p:pic>
    </p:spTree>
    <p:extLst>
      <p:ext uri="{BB962C8B-B14F-4D97-AF65-F5344CB8AC3E}">
        <p14:creationId xmlns:p14="http://schemas.microsoft.com/office/powerpoint/2010/main" val="235189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7385967" y="1325880"/>
            <a:ext cx="4158334" cy="3066507"/>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Maslow de la motivación humana descansa en la existencia de una jerarquía de necesidades.</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D (Corrigen deficiencias)</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B (Consiguen un nivel más alto en la existencia)</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400" dirty="0">
              <a:latin typeface="Comic Sans MS" panose="030F0702030302020204" pitchFamily="66" charset="0"/>
            </a:endParaRPr>
          </a:p>
        </p:txBody>
      </p:sp>
      <p:sp>
        <p:nvSpPr>
          <p:cNvPr id="33808" name="Rectangle 33807">
            <a:extLst>
              <a:ext uri="{FF2B5EF4-FFF2-40B4-BE49-F238E27FC236}">
                <a16:creationId xmlns:a16="http://schemas.microsoft.com/office/drawing/2014/main" id="{C9583823-2AA3-46EB-A803-287EC900BC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0565"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10" name="Freeform 36">
            <a:extLst>
              <a:ext uri="{FF2B5EF4-FFF2-40B4-BE49-F238E27FC236}">
                <a16:creationId xmlns:a16="http://schemas.microsoft.com/office/drawing/2014/main" id="{CA87D9D8-42FB-4157-A365-AD97CC6BAF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49646"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33812" name="Freeform 5">
            <a:extLst>
              <a:ext uri="{FF2B5EF4-FFF2-40B4-BE49-F238E27FC236}">
                <a16:creationId xmlns:a16="http://schemas.microsoft.com/office/drawing/2014/main" id="{2E6028E3-4806-4E1D-A24F-F8166F67F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2894561"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33794" name="Picture 2" descr="Pirámide de Maslow - Qué es, definición y concepto | Economipedia">
            <a:extLst>
              <a:ext uri="{FF2B5EF4-FFF2-40B4-BE49-F238E27FC236}">
                <a16:creationId xmlns:a16="http://schemas.microsoft.com/office/drawing/2014/main" id="{6AB01DC5-7A94-4543-9CC3-A870C0F671B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4" y="2124297"/>
            <a:ext cx="5450557" cy="2608940"/>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624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7" y="1454963"/>
            <a:ext cx="3342462" cy="3308380"/>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3.2.4. TEORÍA COGNOSCITIVA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ocupa de como la mente procesa la información. </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la cual la incompatibilidad entre nuestros pensamientos y nuestras acciones puede causar incomodidad, que luego intentamos reducir.</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orienta a la comprensión de las cosas basándose en la percepción de los objetos y de las relaciones e interacciones entre ellos.</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500">
              <a:latin typeface="Comic Sans MS" panose="030F0702030302020204" pitchFamily="66" charset="0"/>
            </a:endParaRPr>
          </a:p>
        </p:txBody>
      </p:sp>
      <p:pic>
        <p:nvPicPr>
          <p:cNvPr id="3" name="Imagen 2">
            <a:extLst>
              <a:ext uri="{FF2B5EF4-FFF2-40B4-BE49-F238E27FC236}">
                <a16:creationId xmlns:a16="http://schemas.microsoft.com/office/drawing/2014/main" id="{F1E59C28-CF65-3564-D8BF-EE8043E068F2}"/>
              </a:ext>
            </a:extLst>
          </p:cNvPr>
          <p:cNvPicPr>
            <a:picLocks noChangeAspect="1"/>
          </p:cNvPicPr>
          <p:nvPr/>
        </p:nvPicPr>
        <p:blipFill>
          <a:blip r:embed="rId3"/>
          <a:srcRect l="12190" r="16361" b="-1"/>
          <a:stretch/>
        </p:blipFill>
        <p:spPr>
          <a:xfrm>
            <a:off x="607848" y="609601"/>
            <a:ext cx="6946288" cy="5638797"/>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218973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664844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COGNOSCITIVA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a:t>
            </a:r>
            <a:r>
              <a:rPr lang="es-MX" sz="2800" b="1" dirty="0" err="1">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Vigotsky</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Ausubel</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Erick Erickson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Robert Gagné</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34818" name="Picture 2" descr="Según Jean Piaget, estas son las 4 etapas del desarrollo cognitivo - Elige  Educar">
            <a:extLst>
              <a:ext uri="{FF2B5EF4-FFF2-40B4-BE49-F238E27FC236}">
                <a16:creationId xmlns:a16="http://schemas.microsoft.com/office/drawing/2014/main" id="{C608943E-5DA5-4CD0-9F85-7B2A1C9723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2800" y="1762120"/>
            <a:ext cx="2103438"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5842" name="Picture 2" descr="Lev Vygotsky y las raíces del lenguaje - La perspectiva vygotskyana">
            <a:extLst>
              <a:ext uri="{FF2B5EF4-FFF2-40B4-BE49-F238E27FC236}">
                <a16:creationId xmlns:a16="http://schemas.microsoft.com/office/drawing/2014/main" id="{0B4427A5-C23C-4CFD-8FA7-9E2975E26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801" y="3415348"/>
            <a:ext cx="2362200" cy="1817052"/>
          </a:xfrm>
          <a:prstGeom prst="rect">
            <a:avLst/>
          </a:prstGeom>
          <a:noFill/>
          <a:extLst>
            <a:ext uri="{909E8E84-426E-40DD-AFC4-6F175D3DCCD1}">
              <a14:hiddenFill xmlns:a14="http://schemas.microsoft.com/office/drawing/2010/main">
                <a:solidFill>
                  <a:srgbClr val="FFFFFF"/>
                </a:solidFill>
              </a14:hiddenFill>
            </a:ext>
          </a:extLst>
        </p:spPr>
      </p:pic>
      <p:pic>
        <p:nvPicPr>
          <p:cNvPr id="36866" name="Picture 2" descr="▷ Biografía de AUSUBEL, DAVID PAUL (1918-2008)【PsicoActiva】">
            <a:extLst>
              <a:ext uri="{FF2B5EF4-FFF2-40B4-BE49-F238E27FC236}">
                <a16:creationId xmlns:a16="http://schemas.microsoft.com/office/drawing/2014/main" id="{AE5BC2AD-FFC8-4045-B6C8-6FA9ED531F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02800" y="5219700"/>
            <a:ext cx="24892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7890" name="Picture 2" descr="Howard Garner - Mapa Mental">
            <a:extLst>
              <a:ext uri="{FF2B5EF4-FFF2-40B4-BE49-F238E27FC236}">
                <a16:creationId xmlns:a16="http://schemas.microsoft.com/office/drawing/2014/main" id="{52FB366C-0865-49CD-9212-E7A6100299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3303" y="5219686"/>
            <a:ext cx="2169477"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8914" name="Picture 2" descr="Erik Erikson - Wikipedia, la enciclopedia libre">
            <a:extLst>
              <a:ext uri="{FF2B5EF4-FFF2-40B4-BE49-F238E27FC236}">
                <a16:creationId xmlns:a16="http://schemas.microsoft.com/office/drawing/2014/main" id="{7551CC8B-85D7-4BB4-882B-2F47C2F07DB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2864" y="5219686"/>
            <a:ext cx="1981209" cy="1638304"/>
          </a:xfrm>
          <a:prstGeom prst="rect">
            <a:avLst/>
          </a:prstGeom>
          <a:noFill/>
          <a:extLst>
            <a:ext uri="{909E8E84-426E-40DD-AFC4-6F175D3DCCD1}">
              <a14:hiddenFill xmlns:a14="http://schemas.microsoft.com/office/drawing/2010/main">
                <a:solidFill>
                  <a:srgbClr val="FFFFFF"/>
                </a:solidFill>
              </a14:hiddenFill>
            </a:ext>
          </a:extLst>
        </p:spPr>
      </p:pic>
      <p:pic>
        <p:nvPicPr>
          <p:cNvPr id="39938" name="Picture 2" descr="Jerome Bruner: biografía del impulsor de la revolución cognitiva">
            <a:extLst>
              <a:ext uri="{FF2B5EF4-FFF2-40B4-BE49-F238E27FC236}">
                <a16:creationId xmlns:a16="http://schemas.microsoft.com/office/drawing/2014/main" id="{B90D5D14-0108-4D11-B582-66611B702B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01" y="3994145"/>
            <a:ext cx="2727313" cy="2863845"/>
          </a:xfrm>
          <a:prstGeom prst="rect">
            <a:avLst/>
          </a:prstGeom>
          <a:noFill/>
          <a:extLst>
            <a:ext uri="{909E8E84-426E-40DD-AFC4-6F175D3DCCD1}">
              <a14:hiddenFill xmlns:a14="http://schemas.microsoft.com/office/drawing/2010/main">
                <a:solidFill>
                  <a:srgbClr val="FFFFFF"/>
                </a:solidFill>
              </a14:hiddenFill>
            </a:ext>
          </a:extLst>
        </p:spPr>
      </p:pic>
      <p:pic>
        <p:nvPicPr>
          <p:cNvPr id="40962" name="Picture 2" descr="Robert M. Gagné: biografía y teoría constructivista del aprendizaje -  Lifeder">
            <a:extLst>
              <a:ext uri="{FF2B5EF4-FFF2-40B4-BE49-F238E27FC236}">
                <a16:creationId xmlns:a16="http://schemas.microsoft.com/office/drawing/2014/main" id="{F909B565-1E2C-49CC-9F25-BD6E12D34F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800" y="1660520"/>
            <a:ext cx="1962150" cy="233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054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4262120"/>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del desarrollo cognitivo: Habla sobre la naturaleza y el desarrollo de la inteligencia humana.</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Plantea 4 etapas del desarrollo:</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Etapa sensorio motora</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Etapa pre operacional</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Etapa de operaciones concretas</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4. Etapa de operaciones formales</a:t>
            </a: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endParaRPr lang="es-MX" sz="1400" dirty="0">
              <a:latin typeface="Comic Sans MS" panose="030F0702030302020204" pitchFamily="66" charset="0"/>
            </a:endParaRPr>
          </a:p>
        </p:txBody>
      </p:sp>
      <p:sp>
        <p:nvSpPr>
          <p:cNvPr id="43024" name="Rectangle 43023">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026"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3028"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3010" name="Picture 2" descr="ETAPAS DEL DESARROLLO COGNITIVO DE JEAN PIAGET timeline | Timetoast  timelines">
            <a:extLst>
              <a:ext uri="{FF2B5EF4-FFF2-40B4-BE49-F238E27FC236}">
                <a16:creationId xmlns:a16="http://schemas.microsoft.com/office/drawing/2014/main" id="{63756B46-2EBA-4D43-A9E7-B12D9B5C44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4" y="1978677"/>
            <a:ext cx="6270662" cy="2900181"/>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043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306650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Vygotsky</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 la teoría de Vigotsky la cultura tiene un papel preponderante. Y señala que el desarrollo individual no se puede entender sin referencia al medio social, en el que el infante se incluye.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 la internalización , es decir, la apropiación gradual de la cultura.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11" name="Rectangle 10">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5"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6" name="Imagen 5">
            <a:extLst>
              <a:ext uri="{FF2B5EF4-FFF2-40B4-BE49-F238E27FC236}">
                <a16:creationId xmlns:a16="http://schemas.microsoft.com/office/drawing/2014/main" id="{6D0075C5-2FBD-B30A-7CFF-201C547D0548}"/>
              </a:ext>
            </a:extLst>
          </p:cNvPr>
          <p:cNvPicPr>
            <a:picLocks noChangeAspect="1"/>
          </p:cNvPicPr>
          <p:nvPr/>
        </p:nvPicPr>
        <p:blipFill>
          <a:blip r:embed="rId3"/>
          <a:stretch>
            <a:fillRect/>
          </a:stretch>
        </p:blipFill>
        <p:spPr>
          <a:xfrm>
            <a:off x="904694" y="647698"/>
            <a:ext cx="5748982" cy="5562139"/>
          </a:xfrm>
          <a:prstGeom prst="rect">
            <a:avLst/>
          </a:prstGeom>
          <a:effectLst/>
        </p:spPr>
      </p:pic>
    </p:spTree>
    <p:extLst>
      <p:ext uri="{BB962C8B-B14F-4D97-AF65-F5344CB8AC3E}">
        <p14:creationId xmlns:p14="http://schemas.microsoft.com/office/powerpoint/2010/main" val="308294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4759960"/>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P. Ausubel </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Diferencia dos tipos de aprendizaje:</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El que se refiere al modo en que se adquiere el conocimiento.</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El relativo a la forma en que el conocimiento es subsecuentemente incorporado en la estructura de conocimientos o estructuras cognitiva del educando.</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del aprendizaje significativo: cuando los nuevos contenidos tienen un significado a la luz de los conocimientos que ya se tienen.</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800" dirty="0">
              <a:solidFill>
                <a:srgbClr val="FFC000"/>
              </a:solidFill>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191925" y="4588329"/>
            <a:ext cx="3352375" cy="1621508"/>
          </a:xfrm>
        </p:spPr>
        <p:txBody>
          <a:bodyPr>
            <a:normAutofit/>
          </a:bodyPr>
          <a:lstStyle/>
          <a:p>
            <a:endParaRPr lang="es-MX" sz="1800">
              <a:latin typeface="Comic Sans MS" panose="030F0702030302020204" pitchFamily="66" charset="0"/>
            </a:endParaRPr>
          </a:p>
          <a:p>
            <a:endParaRPr lang="es-MX" sz="1800"/>
          </a:p>
        </p:txBody>
      </p:sp>
      <p:sp>
        <p:nvSpPr>
          <p:cNvPr id="45072" name="Rectangle 45071">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74"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5076"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5058" name="Picture 2" descr="Ejemplo práctico de la teoría de la asimilación de David Ausubel.... |  Download Scientific Diagram">
            <a:extLst>
              <a:ext uri="{FF2B5EF4-FFF2-40B4-BE49-F238E27FC236}">
                <a16:creationId xmlns:a16="http://schemas.microsoft.com/office/drawing/2014/main" id="{AF4CB628-C998-478A-8C07-A3A5703F7F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4" y="2071354"/>
            <a:ext cx="6270662" cy="2714827"/>
          </a:xfrm>
          <a:prstGeom prst="rect">
            <a:avLst/>
          </a:prstGeom>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879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4343400"/>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 las inteligencias múltiples.</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Destaca que no existe una inteligencia única, sino varias, las cuales marcan las potencialidades y acentos significativos de cada individuo, trazados por las fortalezas y debilidades en toda una serie de escenarios de expansión de la inteligencia.</a:t>
            </a: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endParaRPr lang="es-MX" sz="1400" dirty="0">
              <a:latin typeface="Comic Sans MS" panose="030F0702030302020204" pitchFamily="66" charset="0"/>
            </a:endParaRPr>
          </a:p>
        </p:txBody>
      </p:sp>
      <p:sp>
        <p:nvSpPr>
          <p:cNvPr id="46096" name="Rectangle 46095">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98"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6100"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6082" name="Picture 2" descr="9 Tipos de Inteligencia según Gardner y Ejemplos - Infografía y Video">
            <a:extLst>
              <a:ext uri="{FF2B5EF4-FFF2-40B4-BE49-F238E27FC236}">
                <a16:creationId xmlns:a16="http://schemas.microsoft.com/office/drawing/2014/main" id="{131264D8-BE72-4FDD-B0D4-7B665231734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8115" y="647698"/>
            <a:ext cx="5562139" cy="556213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755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7" y="1454963"/>
            <a:ext cx="3342462" cy="3308380"/>
          </a:xfrm>
        </p:spPr>
        <p:txBody>
          <a:bodyPr>
            <a:normAutofit fontScale="90000"/>
          </a:bodyPr>
          <a:lstStyle/>
          <a:p>
            <a:pPr>
              <a:lnSpc>
                <a:spcPct val="90000"/>
              </a:lnSpc>
            </a:pP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Teorías de la personalidad</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¿Qué es una teoría?</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conjunto de hipótesis, postulados y modelos que relacionan los datos empíricos de un sistema y permiten comprender sus interrelaciones y hacer predicciones sobre el desarrollo futuro.</a:t>
            </a:r>
            <a:br>
              <a:rPr lang="es-MX" sz="15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500">
              <a:latin typeface="Comic Sans MS" panose="030F0702030302020204" pitchFamily="66" charset="0"/>
            </a:endParaRPr>
          </a:p>
        </p:txBody>
      </p:sp>
      <p:pic>
        <p:nvPicPr>
          <p:cNvPr id="3" name="Imagen 2">
            <a:extLst>
              <a:ext uri="{FF2B5EF4-FFF2-40B4-BE49-F238E27FC236}">
                <a16:creationId xmlns:a16="http://schemas.microsoft.com/office/drawing/2014/main" id="{D64E1901-4A55-3FAD-55C7-009DA3F22949}"/>
              </a:ext>
            </a:extLst>
          </p:cNvPr>
          <p:cNvPicPr>
            <a:picLocks noChangeAspect="1"/>
          </p:cNvPicPr>
          <p:nvPr/>
        </p:nvPicPr>
        <p:blipFill>
          <a:blip r:embed="rId3"/>
          <a:srcRect l="12190" r="16361" b="-1"/>
          <a:stretch/>
        </p:blipFill>
        <p:spPr>
          <a:xfrm>
            <a:off x="607848" y="609601"/>
            <a:ext cx="6946288" cy="5638797"/>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344004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1454964"/>
            <a:ext cx="3342460" cy="4580076"/>
          </a:xfrm>
        </p:spPr>
        <p:txBody>
          <a:bodyPr>
            <a:normAutofit fontScale="90000"/>
          </a:bodyPr>
          <a:lstStyle/>
          <a:p>
            <a:pPr>
              <a:lnSpc>
                <a:spcPct val="90000"/>
              </a:lnSpc>
            </a:pP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Erik Erikson: Aporta la teoría del Desarrollo Psicosocial </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Reinterpreta las fases psicosexuales de Freud</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t>1. Enfatizo la comprensión del YO</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t>2. Puso en relieve las etapas de desarrollo psicosexual de Freud</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t>3. Propuso el concepto de desarrollo de la personalidad desde la infancia a la vejez</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br>
            <a: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t>4. Investigó acerca del impacto de la cultura, de la sociedad y de la historia</a:t>
            </a:r>
            <a:br>
              <a:rPr lang="es-MX" sz="1800" b="1" dirty="0">
                <a:solidFill>
                  <a:srgbClr val="FFC000"/>
                </a:solidFill>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endParaRPr lang="es-MX" sz="1500" dirty="0">
              <a:latin typeface="Comic Sans MS" panose="030F0702030302020204" pitchFamily="66" charset="0"/>
            </a:endParaRPr>
          </a:p>
        </p:txBody>
      </p:sp>
      <p:pic>
        <p:nvPicPr>
          <p:cNvPr id="5" name="Imagen 4" descr="Gráfico&#10;&#10;Descripción generada automáticamente">
            <a:extLst>
              <a:ext uri="{FF2B5EF4-FFF2-40B4-BE49-F238E27FC236}">
                <a16:creationId xmlns:a16="http://schemas.microsoft.com/office/drawing/2014/main" id="{5518C0F9-B568-BB09-BAD0-0802674EFF14}"/>
              </a:ext>
            </a:extLst>
          </p:cNvPr>
          <p:cNvPicPr>
            <a:picLocks noChangeAspect="1"/>
          </p:cNvPicPr>
          <p:nvPr/>
        </p:nvPicPr>
        <p:blipFill>
          <a:blip r:embed="rId3"/>
          <a:srcRect t="5872" r="1" b="6295"/>
          <a:stretch/>
        </p:blipFill>
        <p:spPr>
          <a:xfrm>
            <a:off x="-1" y="10"/>
            <a:ext cx="7554140" cy="6857990"/>
          </a:xfrm>
          <a:prstGeom prst="rect">
            <a:avLst/>
          </a:prstGeom>
        </p:spPr>
      </p:pic>
    </p:spTree>
    <p:extLst>
      <p:ext uri="{BB962C8B-B14F-4D97-AF65-F5344CB8AC3E}">
        <p14:creationId xmlns:p14="http://schemas.microsoft.com/office/powerpoint/2010/main" val="123330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191925" y="1325880"/>
            <a:ext cx="3352375" cy="3066507"/>
          </a:xfrm>
        </p:spPr>
        <p:txBody>
          <a:bodyPr>
            <a:normAutofit fontScale="90000"/>
          </a:bodyPr>
          <a:lstStyle/>
          <a:p>
            <a:pPr>
              <a:lnSpc>
                <a:spcPct val="90000"/>
              </a:lnSpc>
            </a:pP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los modelos de representación mental y de realidad.</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Representación actuante.</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Representación icónica.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Representación simbólica</a:t>
            </a: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br>
              <a:rPr lang="es-MX" sz="1400" b="1">
                <a:effectLst>
                  <a:outerShdw blurRad="38100" dist="38100" dir="2700000" algn="tl">
                    <a:srgbClr val="000000">
                      <a:alpha val="43137"/>
                    </a:srgbClr>
                  </a:outerShdw>
                </a:effectLst>
                <a:latin typeface="Comic Sans MS" panose="030F0702030302020204" pitchFamily="66" charset="0"/>
              </a:rPr>
            </a:br>
            <a:endParaRPr lang="es-MX" sz="1400">
              <a:latin typeface="Comic Sans MS" panose="030F0702030302020204" pitchFamily="66" charset="0"/>
            </a:endParaRPr>
          </a:p>
        </p:txBody>
      </p:sp>
      <p:sp>
        <p:nvSpPr>
          <p:cNvPr id="48144" name="Rectangle 48143">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46"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8148"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8130" name="Picture 2" descr="Aportes y limitaciones – Jerome Bruner">
            <a:extLst>
              <a:ext uri="{FF2B5EF4-FFF2-40B4-BE49-F238E27FC236}">
                <a16:creationId xmlns:a16="http://schemas.microsoft.com/office/drawing/2014/main" id="{F49CC04F-8ABE-4A0D-9AF2-752D6EF8A8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854" y="1665144"/>
            <a:ext cx="6270662" cy="352724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983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EF069A7-81F9-4F0F-A6C8-6BE5176A7824}"/>
              </a:ext>
            </a:extLst>
          </p:cNvPr>
          <p:cNvSpPr>
            <a:spLocks noGrp="1"/>
          </p:cNvSpPr>
          <p:nvPr>
            <p:ph idx="1"/>
          </p:nvPr>
        </p:nvSpPr>
        <p:spPr>
          <a:xfrm>
            <a:off x="648931" y="2438400"/>
            <a:ext cx="4166509" cy="3785419"/>
          </a:xfrm>
        </p:spPr>
        <p:txBody>
          <a:bodyPr>
            <a:normAutofit/>
          </a:bodyPr>
          <a:lstStyle/>
          <a:p>
            <a:pPr>
              <a:lnSpc>
                <a:spcPct val="90000"/>
              </a:lnSpc>
            </a:pPr>
            <a:r>
              <a:rPr lang="es-MX" sz="1700">
                <a:latin typeface="Comic Sans MS" panose="030F0702030302020204" pitchFamily="66" charset="0"/>
              </a:rPr>
              <a:t>Robert M. Gagné</a:t>
            </a:r>
          </a:p>
          <a:p>
            <a:pPr>
              <a:lnSpc>
                <a:spcPct val="90000"/>
              </a:lnSpc>
            </a:pPr>
            <a:endParaRPr lang="es-MX" sz="1700">
              <a:latin typeface="Comic Sans MS" panose="030F0702030302020204" pitchFamily="66" charset="0"/>
            </a:endParaRPr>
          </a:p>
          <a:p>
            <a:pPr>
              <a:lnSpc>
                <a:spcPct val="90000"/>
              </a:lnSpc>
            </a:pPr>
            <a:r>
              <a:rPr lang="es-MX" sz="1700">
                <a:latin typeface="Comic Sans MS" panose="030F0702030302020204" pitchFamily="66" charset="0"/>
              </a:rPr>
              <a:t>Aporta la teoría del aprendizaje, sostiene la existencia de distintos tipos o niveles de aprendizaje, los que necesitan diferente tipo de instrucción:</a:t>
            </a:r>
          </a:p>
          <a:p>
            <a:pPr>
              <a:lnSpc>
                <a:spcPct val="90000"/>
              </a:lnSpc>
            </a:pPr>
            <a:r>
              <a:rPr lang="es-MX" sz="1700">
                <a:latin typeface="Comic Sans MS" panose="030F0702030302020204" pitchFamily="66" charset="0"/>
              </a:rPr>
              <a:t>Información verbal</a:t>
            </a:r>
          </a:p>
          <a:p>
            <a:pPr>
              <a:lnSpc>
                <a:spcPct val="90000"/>
              </a:lnSpc>
            </a:pPr>
            <a:r>
              <a:rPr lang="es-MX" sz="1700">
                <a:latin typeface="Comic Sans MS" panose="030F0702030302020204" pitchFamily="66" charset="0"/>
              </a:rPr>
              <a:t>Habilidades intelectuales}</a:t>
            </a:r>
          </a:p>
          <a:p>
            <a:pPr>
              <a:lnSpc>
                <a:spcPct val="90000"/>
              </a:lnSpc>
            </a:pPr>
            <a:r>
              <a:rPr lang="es-MX" sz="1700">
                <a:latin typeface="Comic Sans MS" panose="030F0702030302020204" pitchFamily="66" charset="0"/>
              </a:rPr>
              <a:t>Estrategias cognitivas</a:t>
            </a:r>
          </a:p>
          <a:p>
            <a:pPr>
              <a:lnSpc>
                <a:spcPct val="90000"/>
              </a:lnSpc>
            </a:pPr>
            <a:r>
              <a:rPr lang="es-MX" sz="1700">
                <a:latin typeface="Comic Sans MS" panose="030F0702030302020204" pitchFamily="66" charset="0"/>
              </a:rPr>
              <a:t>Habilidades motoras</a:t>
            </a:r>
          </a:p>
          <a:p>
            <a:pPr>
              <a:lnSpc>
                <a:spcPct val="90000"/>
              </a:lnSpc>
            </a:pPr>
            <a:r>
              <a:rPr lang="es-MX" sz="1700">
                <a:latin typeface="Comic Sans MS" panose="030F0702030302020204" pitchFamily="66" charset="0"/>
              </a:rPr>
              <a:t>Actitudes </a:t>
            </a:r>
          </a:p>
        </p:txBody>
      </p:sp>
      <p:sp>
        <p:nvSpPr>
          <p:cNvPr id="49170" name="Freeform 31">
            <a:extLst>
              <a:ext uri="{FF2B5EF4-FFF2-40B4-BE49-F238E27FC236}">
                <a16:creationId xmlns:a16="http://schemas.microsoft.com/office/drawing/2014/main" id="{1288C528-6850-4309-8D5E-276D46744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9172" name="Rectangle 49171">
            <a:extLst>
              <a:ext uri="{FF2B5EF4-FFF2-40B4-BE49-F238E27FC236}">
                <a16:creationId xmlns:a16="http://schemas.microsoft.com/office/drawing/2014/main" id="{E83C4BF2-CE85-4725-91F5-903A0C2535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3992" y="0"/>
            <a:ext cx="609842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74" name="Freeform 5">
            <a:extLst>
              <a:ext uri="{FF2B5EF4-FFF2-40B4-BE49-F238E27FC236}">
                <a16:creationId xmlns:a16="http://schemas.microsoft.com/office/drawing/2014/main" id="{F7E85553-125B-468C-B123-443207482B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45057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49154" name="Picture 2" descr="Principios de la Teoría de Gagne - YouTube">
            <a:extLst>
              <a:ext uri="{FF2B5EF4-FFF2-40B4-BE49-F238E27FC236}">
                <a16:creationId xmlns:a16="http://schemas.microsoft.com/office/drawing/2014/main" id="{C5456800-4350-4537-815A-D38AF2ADD2B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93992" y="1387920"/>
            <a:ext cx="5449889" cy="408215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9176" name="Rectangle 49175">
            <a:extLst>
              <a:ext uri="{FF2B5EF4-FFF2-40B4-BE49-F238E27FC236}">
                <a16:creationId xmlns:a16="http://schemas.microsoft.com/office/drawing/2014/main" id="{C1DE0CAB-0099-47AE-8A9D-F0C808666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spTree>
    <p:extLst>
      <p:ext uri="{BB962C8B-B14F-4D97-AF65-F5344CB8AC3E}">
        <p14:creationId xmlns:p14="http://schemas.microsoft.com/office/powerpoint/2010/main" val="3032764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2000" cy="6648450"/>
          </a:xfrm>
        </p:spPr>
        <p:txBody>
          <a:bodyPr>
            <a:normAutofit fontScale="90000"/>
          </a:bodyPr>
          <a:lstStyle/>
          <a:p>
            <a:pP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Referencias de imágenes.</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https://pixabay.com/es/photos/fotograf%C3%ADa-tomando-fotos-mujer-2754902/</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https://pixabay.com/es/photos/pham-ngu-lao-vietnam-bicicleta-3989110/</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https://pixabay.com/es/photos/gente-calle-para-caminar-ciudad-6545894/</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https://pixabay.com/es/photos/ni%C3%B1o-yogur-comiendo-chico-contento-932083/</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https://pixabay.com/es/vectors/asesoramiento-terapeuta-silueta-3630323/</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https://pixabay.com/es/vectors/hombre-pilas-cerebro-poder-bater%C3%ADa-5244897/</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https://pixabay.com/es/vectors/desconocido-pensar-contemplar-1769656/</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https://pixabay.com/es/vectors/ai-generado-demonio-sat%C3%A1n-monstruo-8882613/</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3">
                  <a:extLst>
                    <a:ext uri="{A12FA001-AC4F-418D-AE19-62706E023703}">
                      <ahyp:hlinkClr xmlns:ahyp="http://schemas.microsoft.com/office/drawing/2018/hyperlinkcolor" val="tx"/>
                    </a:ext>
                  </a:extLst>
                </a:hlinkClick>
              </a:rPr>
              <a:t>https://www.google.com/search?q=vigotsky&amp;oq=vigotsky&amp;aqs=chrome.0.69i59j46j0l6.2340j0j9&amp;sourceid=chrome&amp;ie=UTF-8</a:t>
            </a:r>
            <a:br>
              <a:rPr lang="es-MX" sz="2800" dirty="0">
                <a:solidFill>
                  <a:schemeClr val="accent2">
                    <a:lumMod val="60000"/>
                    <a:lumOff val="40000"/>
                  </a:schemeClr>
                </a:solidFill>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300" dirty="0">
              <a:solidFill>
                <a:schemeClr val="accent1">
                  <a:lumMod val="60000"/>
                  <a:lumOff val="40000"/>
                </a:schemeClr>
              </a:solidFill>
              <a:latin typeface="Comic Sans MS" panose="030F0702030302020204" pitchFamily="66" charset="0"/>
            </a:endParaRPr>
          </a:p>
        </p:txBody>
      </p:sp>
    </p:spTree>
    <p:extLst>
      <p:ext uri="{BB962C8B-B14F-4D97-AF65-F5344CB8AC3E}">
        <p14:creationId xmlns:p14="http://schemas.microsoft.com/office/powerpoint/2010/main" val="1667272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E327E86-CE64-4800-8236-76CA55CF79B2}"/>
              </a:ext>
            </a:extLst>
          </p:cNvPr>
          <p:cNvSpPr>
            <a:spLocks noGrp="1"/>
          </p:cNvSpPr>
          <p:nvPr>
            <p:ph idx="1"/>
          </p:nvPr>
        </p:nvSpPr>
        <p:spPr>
          <a:xfrm>
            <a:off x="171450" y="419100"/>
            <a:ext cx="12020550" cy="5829299"/>
          </a:xfrm>
        </p:spPr>
        <p:txBody>
          <a:bodyPr>
            <a:normAutofit/>
          </a:bodyPr>
          <a:lstStyle/>
          <a:p>
            <a:endParaRPr lang="es-MX" dirty="0"/>
          </a:p>
          <a:p>
            <a:endParaRPr lang="es-MX" dirty="0"/>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p:txBody>
      </p:sp>
      <p:sp>
        <p:nvSpPr>
          <p:cNvPr id="4" name="CuadroTexto 3">
            <a:extLst>
              <a:ext uri="{FF2B5EF4-FFF2-40B4-BE49-F238E27FC236}">
                <a16:creationId xmlns:a16="http://schemas.microsoft.com/office/drawing/2014/main" id="{A7DA3428-35D7-0B91-EBE5-BB98B35A4094}"/>
              </a:ext>
            </a:extLst>
          </p:cNvPr>
          <p:cNvSpPr txBox="1"/>
          <p:nvPr/>
        </p:nvSpPr>
        <p:spPr>
          <a:xfrm>
            <a:off x="100330" y="179282"/>
            <a:ext cx="11849100" cy="5863144"/>
          </a:xfrm>
          <a:prstGeom prst="rect">
            <a:avLst/>
          </a:prstGeom>
          <a:noFill/>
        </p:spPr>
        <p:txBody>
          <a:bodyPr wrap="square">
            <a:spAutoFit/>
          </a:bodyPr>
          <a:lstStyle/>
          <a:p>
            <a:r>
              <a:rPr lang="es-MX" sz="2500" b="1" dirty="0">
                <a:latin typeface="Comic Sans MS" panose="030F0702030302020204" pitchFamily="66" charset="0"/>
                <a:hlinkClick r:id="rId2"/>
              </a:rPr>
              <a:t>https://pixabay.com/es/vectors/yoga-tipograf%C3%ADa-meditaci%C3%B3n-8557894/</a:t>
            </a:r>
            <a:endParaRPr lang="es-MX" sz="2500" b="1" dirty="0">
              <a:latin typeface="Comic Sans MS" panose="030F0702030302020204" pitchFamily="66" charset="0"/>
            </a:endParaRPr>
          </a:p>
          <a:p>
            <a:r>
              <a:rPr lang="es-MX" sz="2500" b="1" dirty="0">
                <a:latin typeface="Comic Sans MS" panose="030F0702030302020204" pitchFamily="66" charset="0"/>
                <a:hlinkClick r:id="rId3"/>
              </a:rPr>
              <a:t>https://pixabay.com/es/vectors/recursos-humanos-gente-las-manos-2724191/</a:t>
            </a:r>
            <a:endParaRPr lang="es-MX" sz="2500" b="1" dirty="0">
              <a:latin typeface="Comic Sans MS" panose="030F0702030302020204" pitchFamily="66" charset="0"/>
            </a:endParaRPr>
          </a:p>
          <a:p>
            <a:r>
              <a:rPr lang="es-MX" sz="2500" b="1" dirty="0">
                <a:latin typeface="Comic Sans MS" panose="030F0702030302020204" pitchFamily="66" charset="0"/>
                <a:hlinkClick r:id="rId4"/>
              </a:rPr>
              <a:t>https://pixabay.com/es/vectors/ni%C3%B1o-hilera-jard%C3%ADn-de-la-infancia-1096177/</a:t>
            </a:r>
            <a:endParaRPr lang="es-MX" sz="2500" b="1" dirty="0">
              <a:latin typeface="Comic Sans MS" panose="030F0702030302020204" pitchFamily="66" charset="0"/>
            </a:endParaRPr>
          </a:p>
          <a:p>
            <a:r>
              <a:rPr lang="es-MX" sz="2500" b="1" dirty="0">
                <a:latin typeface="Comic Sans MS" panose="030F0702030302020204" pitchFamily="66" charset="0"/>
                <a:hlinkClick r:id="rId5"/>
              </a:rPr>
              <a:t>https://pixabay.com/es/vectors/flechas-pirater%C3%ADa-de-crecimiento-7558940/</a:t>
            </a:r>
            <a:endParaRPr lang="es-MX" sz="2500" b="1" dirty="0">
              <a:latin typeface="Comic Sans MS" panose="030F0702030302020204" pitchFamily="66" charset="0"/>
            </a:endParaRPr>
          </a:p>
          <a:p>
            <a:r>
              <a:rPr lang="es-MX" sz="2500" b="1" dirty="0">
                <a:latin typeface="Comic Sans MS" panose="030F0702030302020204" pitchFamily="66" charset="0"/>
                <a:hlinkClick r:id="rId6"/>
              </a:rPr>
              <a:t>https://pixabay.com/es/vectors/androide-sistema-operativo-reinicio-2995824/</a:t>
            </a:r>
            <a:endParaRPr lang="es-MX" sz="2500" b="1" dirty="0">
              <a:latin typeface="Comic Sans MS" panose="030F0702030302020204" pitchFamily="66" charset="0"/>
            </a:endParaRPr>
          </a:p>
          <a:p>
            <a:r>
              <a:rPr lang="es-MX" sz="2500" b="1" dirty="0">
                <a:latin typeface="Comic Sans MS" panose="030F0702030302020204" pitchFamily="66" charset="0"/>
                <a:hlinkClick r:id="rId7"/>
              </a:rPr>
              <a:t>https://pixabay.com/es/vectors/hombre-dormido-mexicano-guitarra-3262834/</a:t>
            </a:r>
            <a:endParaRPr lang="es-MX" sz="2500" b="1" dirty="0">
              <a:latin typeface="Comic Sans MS" panose="030F0702030302020204" pitchFamily="66" charset="0"/>
            </a:endParaRPr>
          </a:p>
          <a:p>
            <a:endParaRPr lang="es-MX" sz="2500" b="1" dirty="0">
              <a:latin typeface="Comic Sans MS" panose="030F0702030302020204" pitchFamily="66" charset="0"/>
            </a:endParaRPr>
          </a:p>
          <a:p>
            <a:endParaRPr lang="es-MX" sz="2500" b="1" dirty="0">
              <a:latin typeface="Comic Sans MS" panose="030F0702030302020204" pitchFamily="66" charset="0"/>
            </a:endParaRPr>
          </a:p>
          <a:p>
            <a:endParaRPr lang="es-MX" sz="2500" b="1" dirty="0">
              <a:latin typeface="Comic Sans MS" panose="030F0702030302020204" pitchFamily="66" charset="0"/>
            </a:endParaRPr>
          </a:p>
        </p:txBody>
      </p:sp>
    </p:spTree>
    <p:extLst>
      <p:ext uri="{BB962C8B-B14F-4D97-AF65-F5344CB8AC3E}">
        <p14:creationId xmlns:p14="http://schemas.microsoft.com/office/powerpoint/2010/main" val="3956474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7CF3B77E-A781-474A-83C3-25EDD1EE8DDC}"/>
              </a:ext>
            </a:extLst>
          </p:cNvPr>
          <p:cNvSpPr txBox="1"/>
          <p:nvPr/>
        </p:nvSpPr>
        <p:spPr>
          <a:xfrm>
            <a:off x="736600" y="843677"/>
            <a:ext cx="8204200" cy="2862322"/>
          </a:xfrm>
          <a:prstGeom prst="rect">
            <a:avLst/>
          </a:prstGeom>
          <a:noFill/>
        </p:spPr>
        <p:txBody>
          <a:bodyPr wrap="square">
            <a:spAutoFit/>
          </a:bodyPr>
          <a:lstStyle/>
          <a:p>
            <a:r>
              <a:rPr lang="es-MX" sz="2000" b="1" dirty="0">
                <a:solidFill>
                  <a:srgbClr val="FFC000"/>
                </a:solidFill>
              </a:rPr>
              <a:t>Referencias :</a:t>
            </a:r>
          </a:p>
          <a:p>
            <a:endParaRPr lang="es-MX" sz="2000" b="1" dirty="0">
              <a:solidFill>
                <a:srgbClr val="FFC000"/>
              </a:solidFill>
            </a:endParaRPr>
          </a:p>
          <a:p>
            <a:r>
              <a:rPr lang="es-MX" sz="2000" b="1" dirty="0">
                <a:solidFill>
                  <a:srgbClr val="FFC000"/>
                </a:solidFill>
                <a:effectLst/>
                <a:latin typeface="Comic Sans MS" panose="030F0702030302020204" pitchFamily="66" charset="0"/>
                <a:ea typeface="Calibri" panose="020F0502020204030204" pitchFamily="34" charset="0"/>
                <a:cs typeface="Times New Roman" panose="02020603050405020304" pitchFamily="18" charset="0"/>
              </a:rPr>
              <a:t>Alonso J.I., Alonso, A. y Balmori A. (2002). </a:t>
            </a:r>
            <a:r>
              <a:rPr lang="es-MX" sz="2000" b="1" i="1" dirty="0">
                <a:solidFill>
                  <a:srgbClr val="FFC000"/>
                </a:solidFill>
                <a:effectLst/>
                <a:latin typeface="Comic Sans MS" panose="030F0702030302020204" pitchFamily="66" charset="0"/>
                <a:ea typeface="Calibri" panose="020F0502020204030204" pitchFamily="34" charset="0"/>
                <a:cs typeface="Times New Roman" panose="02020603050405020304" pitchFamily="18" charset="0"/>
              </a:rPr>
              <a:t>Psicología</a:t>
            </a:r>
            <a:r>
              <a:rPr lang="es-MX" sz="2000" b="1" dirty="0">
                <a:solidFill>
                  <a:srgbClr val="FFC000"/>
                </a:solidFill>
                <a:effectLst/>
                <a:latin typeface="Comic Sans MS" panose="030F0702030302020204" pitchFamily="66" charset="0"/>
                <a:ea typeface="Calibri" panose="020F0502020204030204" pitchFamily="34" charset="0"/>
                <a:cs typeface="Times New Roman" panose="02020603050405020304" pitchFamily="18" charset="0"/>
              </a:rPr>
              <a:t>. España Mc Graw Hill</a:t>
            </a:r>
            <a:br>
              <a:rPr lang="es-MX" sz="2000" b="1"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br>
            <a:br>
              <a:rPr lang="es-MX" sz="2000" b="1" dirty="0">
                <a:solidFill>
                  <a:srgbClr val="FFC000"/>
                </a:solidFill>
              </a:rPr>
            </a:br>
            <a:r>
              <a:rPr lang="es-MX" sz="2000" b="1" dirty="0">
                <a:solidFill>
                  <a:srgbClr val="FFC000"/>
                </a:solidFill>
                <a:effectLst/>
                <a:latin typeface="Comic Sans MS" panose="030F0702030302020204" pitchFamily="66" charset="0"/>
                <a:ea typeface="Calibri" panose="020F0502020204030204" pitchFamily="34" charset="0"/>
                <a:cs typeface="Times New Roman" panose="02020603050405020304" pitchFamily="18" charset="0"/>
              </a:rPr>
              <a:t>Diccionario de la Real Academia Española (2020).</a:t>
            </a:r>
            <a:br>
              <a:rPr lang="es-MX" sz="2000" b="1" dirty="0">
                <a:solidFill>
                  <a:srgbClr val="FFC000"/>
                </a:solidFill>
                <a:latin typeface="Calibri" panose="020F0502020204030204" pitchFamily="34" charset="0"/>
                <a:ea typeface="Calibri" panose="020F0502020204030204" pitchFamily="34" charset="0"/>
                <a:cs typeface="Times New Roman" panose="02020603050405020304" pitchFamily="18" charset="0"/>
              </a:rPr>
            </a:br>
            <a:endParaRPr lang="es-MX" sz="2000" b="1" dirty="0">
              <a:solidFill>
                <a:srgbClr val="FFC000"/>
              </a:solidFill>
              <a:latin typeface="Calibri" panose="020F0502020204030204" pitchFamily="34" charset="0"/>
              <a:ea typeface="Calibri" panose="020F0502020204030204" pitchFamily="34" charset="0"/>
              <a:cs typeface="Times New Roman" panose="02020603050405020304" pitchFamily="18" charset="0"/>
            </a:endParaRPr>
          </a:p>
          <a:p>
            <a:r>
              <a:rPr lang="es-MX" sz="2000" b="1" dirty="0">
                <a:solidFill>
                  <a:srgbClr val="FFC000"/>
                </a:solidFill>
              </a:rPr>
              <a:t>Papalia D.E. y Wendkos, S. (2006). Psicología. Ed. Mc Graw Hill México</a:t>
            </a:r>
          </a:p>
        </p:txBody>
      </p:sp>
    </p:spTree>
    <p:extLst>
      <p:ext uri="{BB962C8B-B14F-4D97-AF65-F5344CB8AC3E}">
        <p14:creationId xmlns:p14="http://schemas.microsoft.com/office/powerpoint/2010/main" val="556476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201839" y="853440"/>
            <a:ext cx="3342459" cy="4226560"/>
          </a:xfrm>
        </p:spPr>
        <p:txBody>
          <a:bodyPr>
            <a:normAutofit fontScale="90000"/>
          </a:bodyPr>
          <a:lstStyle/>
          <a:p>
            <a:pPr>
              <a:lnSpc>
                <a:spcPct val="90000"/>
              </a:lnSpc>
            </a:pP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accent4"/>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3.2.1. TEORÍA CONDUCTISTA</a:t>
            </a: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primera fuerza</a:t>
            </a: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Resaltan el ambiente externo y los efectos del condicionamiento y el aprendizaje sobre la personalidad.</a:t>
            </a: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br>
              <a:rPr lang="es-MX" sz="1500" b="1" dirty="0">
                <a:solidFill>
                  <a:schemeClr val="tx1"/>
                </a:solidFill>
                <a:effectLst>
                  <a:outerShdw blurRad="38100" dist="38100" dir="2700000" algn="tl">
                    <a:srgbClr val="000000">
                      <a:alpha val="43137"/>
                    </a:srgbClr>
                  </a:outerShdw>
                </a:effectLst>
                <a:latin typeface="Comic Sans MS" panose="030F0702030302020204" pitchFamily="66" charset="0"/>
              </a:rPr>
            </a:br>
            <a:endParaRPr lang="es-MX" sz="1500" dirty="0">
              <a:solidFill>
                <a:schemeClr val="tx1"/>
              </a:solidFill>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8201839" y="4777379"/>
            <a:ext cx="3342459" cy="1471019"/>
          </a:xfrm>
        </p:spPr>
        <p:txBody>
          <a:bodyPr>
            <a:normAutofit/>
          </a:bodyPr>
          <a:lstStyle/>
          <a:p>
            <a:r>
              <a:rPr lang="es-MX" sz="1800" dirty="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t>Su principal  representante es </a:t>
            </a:r>
            <a:r>
              <a:rPr lang="es-MX" sz="1800" b="1" dirty="0">
                <a:solidFill>
                  <a:schemeClr val="tx2">
                    <a:lumMod val="75000"/>
                  </a:schemeClr>
                </a:solidFill>
                <a:effectLst>
                  <a:outerShdw blurRad="38100" dist="38100" dir="2700000" algn="tl">
                    <a:srgbClr val="000000">
                      <a:alpha val="43137"/>
                    </a:srgbClr>
                  </a:outerShdw>
                </a:effectLst>
                <a:latin typeface="Comic Sans MS" panose="030F0702030302020204" pitchFamily="66" charset="0"/>
              </a:rPr>
              <a:t>Burrhus Frederic Skinner</a:t>
            </a:r>
          </a:p>
          <a:p>
            <a:endParaRPr lang="es-MX" sz="1800" dirty="0">
              <a:latin typeface="Comic Sans MS" panose="030F0702030302020204" pitchFamily="66" charset="0"/>
            </a:endParaRPr>
          </a:p>
        </p:txBody>
      </p:sp>
      <p:pic>
        <p:nvPicPr>
          <p:cNvPr id="5122" name="Picture 2" descr="Teorías de Personalidad en Psicología: B.F. Skinner">
            <a:extLst>
              <a:ext uri="{FF2B5EF4-FFF2-40B4-BE49-F238E27FC236}">
                <a16:creationId xmlns:a16="http://schemas.microsoft.com/office/drawing/2014/main" id="{0038842E-34E5-4E62-BF43-54B1258944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675" r="19677"/>
          <a:stretch/>
        </p:blipFill>
        <p:spPr bwMode="auto">
          <a:xfrm>
            <a:off x="607848" y="609601"/>
            <a:ext cx="3419804" cy="5638797"/>
          </a:xfrm>
          <a:prstGeom prst="rect">
            <a:avLst/>
          </a:prstGeom>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pic>
        <p:nvPicPr>
          <p:cNvPr id="7" name="Imagen 6" descr="Un par de personas de pie&#10;&#10;Descripción generada automáticamente con confianza baja">
            <a:extLst>
              <a:ext uri="{FF2B5EF4-FFF2-40B4-BE49-F238E27FC236}">
                <a16:creationId xmlns:a16="http://schemas.microsoft.com/office/drawing/2014/main" id="{A53E16B9-7811-C18B-AA31-5327BAA57CD7}"/>
              </a:ext>
            </a:extLst>
          </p:cNvPr>
          <p:cNvPicPr>
            <a:picLocks noChangeAspect="1"/>
          </p:cNvPicPr>
          <p:nvPr/>
        </p:nvPicPr>
        <p:blipFill>
          <a:blip r:embed="rId4"/>
          <a:srcRect l="37046" r="25865" b="-2"/>
          <a:stretch/>
        </p:blipFill>
        <p:spPr>
          <a:xfrm>
            <a:off x="4139714" y="609601"/>
            <a:ext cx="3414424" cy="5638797"/>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410534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ext uri="{BEBA8EAE-BF5A-486C-A8C5-ECC9F3942E4B}">
                <a14:imgProps xmlns:a14="http://schemas.microsoft.com/office/drawing/2010/main">
                  <a14:imgLayer r:embed="rId3">
                    <a14:imgEffect>
                      <a14:artisticPencilSketch/>
                    </a14:imgEffect>
                  </a14:imgLayer>
                </a14:imgProps>
              </a:ext>
            </a:extLst>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408195" y="944880"/>
            <a:ext cx="5687805" cy="5074920"/>
          </a:xfrm>
          <a:effectLst>
            <a:outerShdw blurRad="50800" dist="38100" dir="10800000" algn="r" rotWithShape="0">
              <a:prstClr val="black">
                <a:alpha val="40000"/>
              </a:prstClr>
            </a:outerShdw>
          </a:effectLst>
          <a:scene3d>
            <a:camera prst="orthographicFront"/>
            <a:lightRig rig="threePt" dir="t"/>
          </a:scene3d>
          <a:sp3d>
            <a:bevelT w="101600" prst="riblet"/>
          </a:sp3d>
        </p:spPr>
        <p:txBody>
          <a:bodyPr>
            <a:normAutofit fontScale="90000"/>
          </a:bodyPr>
          <a:lstStyle/>
          <a:p>
            <a:pPr algn="ct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tx1">
                    <a:lumMod val="9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Skinner establece que la conducta humana es función de los diferentes tipos de actividad que realizamos o no , según que en el pasado hayamos sido castigados o recompensados por haberlos realizado y según las consecuencias que esperamos en el futuro.</a:t>
            </a:r>
            <a:br>
              <a:rPr lang="es-MX" sz="2800" b="1" dirty="0">
                <a:solidFill>
                  <a:schemeClr val="tx1">
                    <a:lumMod val="9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4" name="Imagen 3">
            <a:extLst>
              <a:ext uri="{FF2B5EF4-FFF2-40B4-BE49-F238E27FC236}">
                <a16:creationId xmlns:a16="http://schemas.microsoft.com/office/drawing/2014/main" id="{D81771F7-8536-12C0-6150-883483089CD7}"/>
              </a:ext>
            </a:extLst>
          </p:cNvPr>
          <p:cNvPicPr>
            <a:picLocks noChangeAspect="1"/>
          </p:cNvPicPr>
          <p:nvPr/>
        </p:nvPicPr>
        <p:blipFill>
          <a:blip r:embed="rId4"/>
          <a:stretch>
            <a:fillRect/>
          </a:stretch>
        </p:blipFill>
        <p:spPr>
          <a:xfrm>
            <a:off x="6787265" y="1916984"/>
            <a:ext cx="4629388" cy="3130711"/>
          </a:xfrm>
          <a:prstGeom prst="rect">
            <a:avLst/>
          </a:prstGeom>
        </p:spPr>
      </p:pic>
    </p:spTree>
    <p:extLst>
      <p:ext uri="{BB962C8B-B14F-4D97-AF65-F5344CB8AC3E}">
        <p14:creationId xmlns:p14="http://schemas.microsoft.com/office/powerpoint/2010/main" val="1920471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8336271" y="2003546"/>
            <a:ext cx="3352375" cy="3709642"/>
          </a:xfrm>
        </p:spPr>
        <p:txBody>
          <a:bodyPr>
            <a:normAutofit fontScale="90000"/>
          </a:bodyPr>
          <a:lstStyle/>
          <a:p>
            <a:pPr>
              <a:lnSpc>
                <a:spcPct val="90000"/>
              </a:lnSpc>
            </a:pP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700" b="1" dirty="0">
                <a:solidFill>
                  <a:schemeClr val="tx1">
                    <a:lumMod val="6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Las recompensas son mucho más poderosas  que los castigos  para generar una determinada conducta.</a:t>
            </a:r>
            <a:br>
              <a:rPr lang="es-MX" sz="2700" b="1" dirty="0">
                <a:solidFill>
                  <a:schemeClr val="tx1">
                    <a:lumMod val="6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br>
              <a:rPr lang="es-MX" sz="1400" b="1" dirty="0">
                <a:effectLst>
                  <a:outerShdw blurRad="38100" dist="38100" dir="2700000" algn="tl">
                    <a:srgbClr val="000000">
                      <a:alpha val="43137"/>
                    </a:srgbClr>
                  </a:outerShdw>
                </a:effectLst>
                <a:latin typeface="Comic Sans MS" panose="030F0702030302020204" pitchFamily="66" charset="0"/>
              </a:rPr>
            </a:br>
            <a:endParaRPr lang="es-MX" sz="1400" dirty="0">
              <a:latin typeface="Comic Sans MS" panose="030F0702030302020204" pitchFamily="66" charset="0"/>
            </a:endParaRPr>
          </a:p>
        </p:txBody>
      </p:sp>
      <p:sp>
        <p:nvSpPr>
          <p:cNvPr id="11" name="Rectangle 10">
            <a:extLst>
              <a:ext uri="{FF2B5EF4-FFF2-40B4-BE49-F238E27FC236}">
                <a16:creationId xmlns:a16="http://schemas.microsoft.com/office/drawing/2014/main" id="{4C1E981B-F06E-48B4-9275-F4B261AFCA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5"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pic>
        <p:nvPicPr>
          <p:cNvPr id="6" name="Imagen 5" descr="Un niño con la boca abierta&#10;&#10;Descripción generada automáticamente con confianza media">
            <a:extLst>
              <a:ext uri="{FF2B5EF4-FFF2-40B4-BE49-F238E27FC236}">
                <a16:creationId xmlns:a16="http://schemas.microsoft.com/office/drawing/2014/main" id="{7FD129A9-BB0E-E641-DAF7-E9C6A4248C6B}"/>
              </a:ext>
            </a:extLst>
          </p:cNvPr>
          <p:cNvPicPr>
            <a:picLocks noChangeAspect="1"/>
          </p:cNvPicPr>
          <p:nvPr/>
        </p:nvPicPr>
        <p:blipFill>
          <a:blip r:embed="rId3"/>
          <a:stretch>
            <a:fillRect/>
          </a:stretch>
        </p:blipFill>
        <p:spPr>
          <a:xfrm>
            <a:off x="643854" y="1288905"/>
            <a:ext cx="6270662" cy="4279725"/>
          </a:xfrm>
          <a:prstGeom prst="rect">
            <a:avLst/>
          </a:prstGeom>
          <a:effectLst/>
        </p:spPr>
      </p:pic>
    </p:spTree>
    <p:extLst>
      <p:ext uri="{BB962C8B-B14F-4D97-AF65-F5344CB8AC3E}">
        <p14:creationId xmlns:p14="http://schemas.microsoft.com/office/powerpoint/2010/main" val="220905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51261" y="1447800"/>
            <a:ext cx="3342459" cy="3329581"/>
          </a:xfrm>
        </p:spPr>
        <p:txBody>
          <a:bodyPr>
            <a:normAutofit fontScale="90000"/>
          </a:bodyPr>
          <a:lstStyle/>
          <a:p>
            <a:pPr>
              <a:lnSpc>
                <a:spcPct val="90000"/>
              </a:lnSpc>
            </a:pP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5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 acuerdo con Skinner la conducta humana es aprendida en el sentido de que sigue unas leyes básicas, o principios de aprendizaje.</a:t>
            </a:r>
            <a:br>
              <a:rPr lang="es-MX" sz="1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el resultado del encadenamiento  de un número de secuencias  de estímulo respuesta.</a:t>
            </a:r>
            <a:br>
              <a:rPr lang="es-MX" sz="1500" b="1" dirty="0">
                <a:effectLst>
                  <a:outerShdw blurRad="38100" dist="38100" dir="2700000" algn="tl">
                    <a:srgbClr val="000000">
                      <a:alpha val="43137"/>
                    </a:srgbClr>
                  </a:outerShdw>
                </a:effectLst>
                <a:latin typeface="Comic Sans MS" panose="030F0702030302020204" pitchFamily="66" charset="0"/>
              </a:rPr>
            </a:br>
            <a:br>
              <a:rPr lang="es-MX" sz="1500" b="1" dirty="0">
                <a:effectLst>
                  <a:outerShdw blurRad="38100" dist="38100" dir="2700000" algn="tl">
                    <a:srgbClr val="000000">
                      <a:alpha val="43137"/>
                    </a:srgbClr>
                  </a:outerShdw>
                </a:effectLst>
                <a:latin typeface="Comic Sans MS" panose="030F0702030302020204" pitchFamily="66" charset="0"/>
              </a:rPr>
            </a:br>
            <a:endParaRPr lang="es-MX" sz="1500" dirty="0">
              <a:latin typeface="Comic Sans MS" panose="030F0702030302020204" pitchFamily="66" charset="0"/>
            </a:endParaRPr>
          </a:p>
        </p:txBody>
      </p:sp>
      <p:sp>
        <p:nvSpPr>
          <p:cNvPr id="8" name="Subtítulo 2">
            <a:extLst>
              <a:ext uri="{FF2B5EF4-FFF2-40B4-BE49-F238E27FC236}">
                <a16:creationId xmlns:a16="http://schemas.microsoft.com/office/drawing/2014/main" id="{90611769-9AE9-471B-8DE7-A25E2EABB7C5}"/>
              </a:ext>
            </a:extLst>
          </p:cNvPr>
          <p:cNvSpPr>
            <a:spLocks noGrp="1"/>
          </p:cNvSpPr>
          <p:nvPr>
            <p:ph type="subTitle" idx="1"/>
          </p:nvPr>
        </p:nvSpPr>
        <p:spPr>
          <a:xfrm>
            <a:off x="651261" y="4777379"/>
            <a:ext cx="3342459" cy="1471019"/>
          </a:xfrm>
        </p:spPr>
        <p:txBody>
          <a:bodyPr>
            <a:normAutofit/>
          </a:bodyPr>
          <a:lstStyle/>
          <a:p>
            <a:endParaRPr lang="es-MX" sz="1800">
              <a:latin typeface="Comic Sans MS" panose="030F0702030302020204" pitchFamily="66" charset="0"/>
            </a:endParaRPr>
          </a:p>
          <a:p>
            <a:endParaRPr lang="es-MX" sz="1800"/>
          </a:p>
        </p:txBody>
      </p:sp>
      <p:pic>
        <p:nvPicPr>
          <p:cNvPr id="6" name="Imagen 5" descr="Niña sentada en una mesa&#10;&#10;Descripción generada automáticamente con confianza media">
            <a:extLst>
              <a:ext uri="{FF2B5EF4-FFF2-40B4-BE49-F238E27FC236}">
                <a16:creationId xmlns:a16="http://schemas.microsoft.com/office/drawing/2014/main" id="{4D2CD3C0-0750-A1FE-3FFF-577A5A734DED}"/>
              </a:ext>
            </a:extLst>
          </p:cNvPr>
          <p:cNvPicPr>
            <a:picLocks noChangeAspect="1"/>
          </p:cNvPicPr>
          <p:nvPr/>
        </p:nvPicPr>
        <p:blipFill>
          <a:blip r:embed="rId3"/>
          <a:srcRect t="17324" b="13571"/>
          <a:stretch/>
        </p:blipFill>
        <p:spPr>
          <a:xfrm>
            <a:off x="4645234" y="10"/>
            <a:ext cx="7546766" cy="3428990"/>
          </a:xfrm>
          <a:prstGeom prst="rect">
            <a:avLst/>
          </a:prstGeom>
        </p:spPr>
      </p:pic>
      <p:sp>
        <p:nvSpPr>
          <p:cNvPr id="8214" name="Rectangle 8207">
            <a:extLst>
              <a:ext uri="{FF2B5EF4-FFF2-40B4-BE49-F238E27FC236}">
                <a16:creationId xmlns:a16="http://schemas.microsoft.com/office/drawing/2014/main" id="{D953CC02-8888-494A-B845-0ABF53D9E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s-MX"/>
          </a:p>
        </p:txBody>
      </p:sp>
      <p:pic>
        <p:nvPicPr>
          <p:cNvPr id="8194" name="Picture 2" descr="El condicionamiento operante de Skinner – Educada.Mente">
            <a:extLst>
              <a:ext uri="{FF2B5EF4-FFF2-40B4-BE49-F238E27FC236}">
                <a16:creationId xmlns:a16="http://schemas.microsoft.com/office/drawing/2014/main" id="{5C530596-2488-461B-875E-AF3519A308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2352" r="-2" b="5179"/>
          <a:stretch/>
        </p:blipFill>
        <p:spPr bwMode="auto">
          <a:xfrm>
            <a:off x="4643695" y="3429001"/>
            <a:ext cx="7546766" cy="3428538"/>
          </a:xfrm>
          <a:prstGeom prst="rect">
            <a:avLst/>
          </a:prstGeom>
          <a:extLst>
            <a:ext uri="{909E8E84-426E-40DD-AFC4-6F175D3DCCD1}">
              <a14:hiddenFill xmlns:a14="http://schemas.microsoft.com/office/drawing/2010/main">
                <a:solidFill>
                  <a:srgbClr val="FFFFFF"/>
                </a:solidFill>
              </a14:hiddenFill>
            </a:ext>
          </a:extLst>
        </p:spPr>
      </p:pic>
      <p:sp>
        <p:nvSpPr>
          <p:cNvPr id="10" name="Subtítulo 2">
            <a:extLst>
              <a:ext uri="{FF2B5EF4-FFF2-40B4-BE49-F238E27FC236}">
                <a16:creationId xmlns:a16="http://schemas.microsoft.com/office/drawing/2014/main" id="{E0966D0C-CCE6-47F9-8522-3DF5851CDFA1}"/>
              </a:ext>
            </a:extLst>
          </p:cNvPr>
          <p:cNvSpPr txBox="1">
            <a:spLocks/>
          </p:cNvSpPr>
          <p:nvPr/>
        </p:nvSpPr>
        <p:spPr>
          <a:xfrm>
            <a:off x="10698480" y="4777379"/>
            <a:ext cx="82232" cy="388981"/>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lumMod val="60000"/>
                  <a:lumOff val="40000"/>
                </a:schemeClr>
              </a:buClr>
              <a:buSzPct val="80000"/>
              <a:buFont typeface="Wingdings 3" charset="2"/>
              <a:buNone/>
              <a:defRPr sz="2000" b="0" i="0" kern="1200" cap="all">
                <a:solidFill>
                  <a:schemeClr val="accent1">
                    <a:lumMod val="60000"/>
                    <a:lumOff val="40000"/>
                  </a:schemeClr>
                </a:solidFill>
                <a:latin typeface="+mj-lt"/>
                <a:ea typeface="+mj-ea"/>
                <a:cs typeface="+mj-cs"/>
              </a:defRPr>
            </a:lvl1pPr>
            <a:lvl2pPr marL="457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9pPr>
          </a:lstStyle>
          <a:p>
            <a:pPr>
              <a:lnSpc>
                <a:spcPct val="90000"/>
              </a:lnSpc>
            </a:pPr>
            <a:endParaRPr lang="es-MX">
              <a:solidFill>
                <a:schemeClr val="accent6">
                  <a:lumMod val="75000"/>
                </a:schemeClr>
              </a:solidFill>
              <a:latin typeface="Comic Sans MS" panose="030F0702030302020204" pitchFamily="66" charset="0"/>
            </a:endParaRPr>
          </a:p>
          <a:p>
            <a:pPr>
              <a:lnSpc>
                <a:spcPct val="90000"/>
              </a:lnSpc>
            </a:pPr>
            <a:endParaRPr lang="es-MX"/>
          </a:p>
        </p:txBody>
      </p:sp>
    </p:spTree>
    <p:extLst>
      <p:ext uri="{BB962C8B-B14F-4D97-AF65-F5344CB8AC3E}">
        <p14:creationId xmlns:p14="http://schemas.microsoft.com/office/powerpoint/2010/main" val="343238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nodePh="1">
                                  <p:stCondLst>
                                    <p:cond delay="1500"/>
                                  </p:stCondLst>
                                  <p:endCondLst>
                                    <p:cond evt="begin" delay="0">
                                      <p:tn val="8"/>
                                    </p:cond>
                                  </p:endCondLst>
                                  <p:iterate>
                                    <p:tmPct val="10000"/>
                                  </p:iterate>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7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9234" name="Freeform 7">
            <a:extLst>
              <a:ext uri="{FF2B5EF4-FFF2-40B4-BE49-F238E27FC236}">
                <a16:creationId xmlns:a16="http://schemas.microsoft.com/office/drawing/2014/main" id="{0A01F2A2-AEDD-47DC-AFB5-B97CEB9A5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ítulo 1">
            <a:extLst>
              <a:ext uri="{FF2B5EF4-FFF2-40B4-BE49-F238E27FC236}">
                <a16:creationId xmlns:a16="http://schemas.microsoft.com/office/drawing/2014/main" id="{1E1BFBF9-55E9-47A8-8C24-BCCCB2054D38}"/>
              </a:ext>
            </a:extLst>
          </p:cNvPr>
          <p:cNvSpPr>
            <a:spLocks noGrp="1"/>
          </p:cNvSpPr>
          <p:nvPr>
            <p:ph type="title"/>
          </p:nvPr>
        </p:nvSpPr>
        <p:spPr>
          <a:xfrm>
            <a:off x="648930" y="629267"/>
            <a:ext cx="9252154" cy="1016654"/>
          </a:xfrm>
        </p:spPr>
        <p:txBody>
          <a:bodyPr>
            <a:normAutofit/>
          </a:bodyPr>
          <a:lstStyle/>
          <a:p>
            <a:r>
              <a:rPr lang="es-MX">
                <a:latin typeface="Comic Sans MS" panose="030F0702030302020204" pitchFamily="66" charset="0"/>
              </a:rPr>
              <a:t>EN SUMA:</a:t>
            </a:r>
          </a:p>
        </p:txBody>
      </p:sp>
      <p:sp>
        <p:nvSpPr>
          <p:cNvPr id="9236" name="Rectangle 9235">
            <a:extLst>
              <a:ext uri="{FF2B5EF4-FFF2-40B4-BE49-F238E27FC236}">
                <a16:creationId xmlns:a16="http://schemas.microsoft.com/office/drawing/2014/main" id="{DB5AF5F3-AD0A-4EFA-854A-47C780F262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38" name="Freeform 5">
            <a:extLst>
              <a:ext uri="{FF2B5EF4-FFF2-40B4-BE49-F238E27FC236}">
                <a16:creationId xmlns:a16="http://schemas.microsoft.com/office/drawing/2014/main" id="{1E3D6D6C-E192-4135-B1DB-17C71EEBC9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txBody>
          <a:bodyPr/>
          <a:lstStyle/>
          <a:p>
            <a:endParaRPr lang="es-MX"/>
          </a:p>
        </p:txBody>
      </p:sp>
      <p:sp>
        <p:nvSpPr>
          <p:cNvPr id="3" name="Marcador de contenido 2">
            <a:extLst>
              <a:ext uri="{FF2B5EF4-FFF2-40B4-BE49-F238E27FC236}">
                <a16:creationId xmlns:a16="http://schemas.microsoft.com/office/drawing/2014/main" id="{FDAD1D72-E629-4C5E-9C20-3E33B08BF77E}"/>
              </a:ext>
            </a:extLst>
          </p:cNvPr>
          <p:cNvSpPr>
            <a:spLocks noGrp="1"/>
          </p:cNvSpPr>
          <p:nvPr>
            <p:ph idx="1"/>
          </p:nvPr>
        </p:nvSpPr>
        <p:spPr>
          <a:xfrm>
            <a:off x="648931" y="2548281"/>
            <a:ext cx="5122606" cy="3658689"/>
          </a:xfrm>
        </p:spPr>
        <p:txBody>
          <a:bodyPr>
            <a:normAutofit/>
          </a:bodyPr>
          <a:lstStyle/>
          <a:p>
            <a:r>
              <a:rPr lang="es-MX" b="1">
                <a:solidFill>
                  <a:schemeClr val="bg1"/>
                </a:solidFill>
                <a:latin typeface="Comic Sans MS" panose="030F0702030302020204" pitchFamily="66" charset="0"/>
              </a:rPr>
              <a:t>El conductismo es  una escuela psicológica  que pone el énfasis  en el estudio de los comportamientos observables  y en el papel del ambiente como agente causal del comportamiento.</a:t>
            </a:r>
          </a:p>
          <a:p>
            <a:endParaRPr lang="es-MX">
              <a:solidFill>
                <a:schemeClr val="bg1"/>
              </a:solidFill>
            </a:endParaRPr>
          </a:p>
        </p:txBody>
      </p:sp>
      <p:pic>
        <p:nvPicPr>
          <p:cNvPr id="6" name="Imagen 5">
            <a:extLst>
              <a:ext uri="{FF2B5EF4-FFF2-40B4-BE49-F238E27FC236}">
                <a16:creationId xmlns:a16="http://schemas.microsoft.com/office/drawing/2014/main" id="{BB39C38E-D19A-6776-628C-556AD5251FAA}"/>
              </a:ext>
            </a:extLst>
          </p:cNvPr>
          <p:cNvPicPr>
            <a:picLocks noChangeAspect="1"/>
          </p:cNvPicPr>
          <p:nvPr/>
        </p:nvPicPr>
        <p:blipFill>
          <a:blip r:embed="rId3"/>
          <a:stretch>
            <a:fillRect/>
          </a:stretch>
        </p:blipFill>
        <p:spPr>
          <a:xfrm>
            <a:off x="6091916" y="2941423"/>
            <a:ext cx="5451627" cy="2875733"/>
          </a:xfrm>
          <a:prstGeom prst="rect">
            <a:avLst/>
          </a:prstGeom>
          <a:effectLst/>
        </p:spPr>
      </p:pic>
    </p:spTree>
    <p:extLst>
      <p:ext uri="{BB962C8B-B14F-4D97-AF65-F5344CB8AC3E}">
        <p14:creationId xmlns:p14="http://schemas.microsoft.com/office/powerpoint/2010/main" val="90047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6742108" y="1454964"/>
            <a:ext cx="4802191" cy="3308840"/>
          </a:xfrm>
        </p:spPr>
        <p:txBody>
          <a:bodyPr>
            <a:normAutofit fontScale="90000"/>
          </a:bodyPr>
          <a:lstStyle/>
          <a:p>
            <a:pPr>
              <a:lnSpc>
                <a:spcPct val="90000"/>
              </a:lnSpc>
            </a:pP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conductista</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James Watson</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Edward Lee Thorndike</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Iván </a:t>
            </a:r>
            <a:r>
              <a:rPr lang="es-MX" sz="1800" b="1" err="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Petrovich</a:t>
            </a: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Pávlov</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Burrhus Frederic Skinner</a:t>
            </a:r>
            <a:br>
              <a:rPr lang="es-MX" sz="1800" b="1">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800" b="1">
                <a:effectLst>
                  <a:outerShdw blurRad="38100" dist="38100" dir="2700000" algn="tl">
                    <a:srgbClr val="000000">
                      <a:alpha val="43137"/>
                    </a:srgbClr>
                  </a:outerShdw>
                </a:effectLst>
                <a:latin typeface="Comic Sans MS" panose="030F0702030302020204" pitchFamily="66" charset="0"/>
              </a:rPr>
            </a:br>
            <a:br>
              <a:rPr lang="es-MX" sz="1800" b="1">
                <a:effectLst>
                  <a:outerShdw blurRad="38100" dist="38100" dir="2700000" algn="tl">
                    <a:srgbClr val="000000">
                      <a:alpha val="43137"/>
                    </a:srgbClr>
                  </a:outerShdw>
                </a:effectLst>
                <a:latin typeface="Comic Sans MS" panose="030F0702030302020204" pitchFamily="66" charset="0"/>
              </a:rPr>
            </a:br>
            <a:endParaRPr lang="es-MX" sz="180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6742108" y="4763803"/>
            <a:ext cx="4802191" cy="1464378"/>
          </a:xfrm>
        </p:spPr>
        <p:txBody>
          <a:bodyPr>
            <a:normAutofit/>
          </a:bodyPr>
          <a:lstStyle/>
          <a:p>
            <a:pPr>
              <a:lnSpc>
                <a:spcPct val="90000"/>
              </a:lnSpc>
            </a:pPr>
            <a:r>
              <a:rPr lang="es-MX" sz="1700" b="1" dirty="0">
                <a:solidFill>
                  <a:srgbClr val="FFC000"/>
                </a:solidFill>
                <a:latin typeface="Comic Sans MS" panose="030F0702030302020204" pitchFamily="66" charset="0"/>
              </a:rPr>
              <a:t>Actividad:</a:t>
            </a:r>
          </a:p>
          <a:p>
            <a:pPr>
              <a:lnSpc>
                <a:spcPct val="90000"/>
              </a:lnSpc>
            </a:pPr>
            <a:r>
              <a:rPr lang="es-MX" sz="1700" b="1" dirty="0">
                <a:solidFill>
                  <a:srgbClr val="FFC000"/>
                </a:solidFill>
                <a:latin typeface="Comic Sans MS" panose="030F0702030302020204" pitchFamily="66" charset="0"/>
              </a:rPr>
              <a:t>Investiga la biografía de cada uno de los representantes del conductismo y escribe cada una en tu cuaderno.</a:t>
            </a:r>
          </a:p>
          <a:p>
            <a:pPr>
              <a:lnSpc>
                <a:spcPct val="90000"/>
              </a:lnSpc>
            </a:pPr>
            <a:endParaRPr lang="es-MX" sz="1700" dirty="0"/>
          </a:p>
        </p:txBody>
      </p:sp>
      <p:pic>
        <p:nvPicPr>
          <p:cNvPr id="5" name="Imagen 4" descr="Niña sentada en una mesa&#10;&#10;Descripción generada automáticamente con confianza media">
            <a:extLst>
              <a:ext uri="{FF2B5EF4-FFF2-40B4-BE49-F238E27FC236}">
                <a16:creationId xmlns:a16="http://schemas.microsoft.com/office/drawing/2014/main" id="{C1D6B6F3-2352-B935-3E27-06A0B5090E7E}"/>
              </a:ext>
            </a:extLst>
          </p:cNvPr>
          <p:cNvPicPr>
            <a:picLocks noChangeAspect="1"/>
          </p:cNvPicPr>
          <p:nvPr/>
        </p:nvPicPr>
        <p:blipFill>
          <a:blip r:embed="rId3"/>
          <a:srcRect l="19100" r="22470"/>
          <a:stretch/>
        </p:blipFill>
        <p:spPr>
          <a:xfrm>
            <a:off x="-1" y="10"/>
            <a:ext cx="6094407" cy="6857990"/>
          </a:xfrm>
          <a:prstGeom prst="rect">
            <a:avLst/>
          </a:prstGeom>
        </p:spPr>
      </p:pic>
    </p:spTree>
    <p:extLst>
      <p:ext uri="{BB962C8B-B14F-4D97-AF65-F5344CB8AC3E}">
        <p14:creationId xmlns:p14="http://schemas.microsoft.com/office/powerpoint/2010/main" val="288137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shVTI">
  <a:themeElements>
    <a:clrScheme name="AnalogousFromRegularSeedLeftStep">
      <a:dk1>
        <a:srgbClr val="000000"/>
      </a:dk1>
      <a:lt1>
        <a:srgbClr val="FFFFFF"/>
      </a:lt1>
      <a:dk2>
        <a:srgbClr val="412431"/>
      </a:dk2>
      <a:lt2>
        <a:srgbClr val="E2E8E8"/>
      </a:lt2>
      <a:accent1>
        <a:srgbClr val="D7393B"/>
      </a:accent1>
      <a:accent2>
        <a:srgbClr val="C5276B"/>
      </a:accent2>
      <a:accent3>
        <a:srgbClr val="D739BF"/>
      </a:accent3>
      <a:accent4>
        <a:srgbClr val="9B27C5"/>
      </a:accent4>
      <a:accent5>
        <a:srgbClr val="6B39D7"/>
      </a:accent5>
      <a:accent6>
        <a:srgbClr val="3D4BCB"/>
      </a:accent6>
      <a:hlink>
        <a:srgbClr val="309190"/>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otalTime>555</TotalTime>
  <Words>2107</Words>
  <Application>Microsoft Office PowerPoint</Application>
  <PresentationFormat>Panorámica</PresentationFormat>
  <Paragraphs>89</Paragraphs>
  <Slides>35</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35</vt:i4>
      </vt:variant>
    </vt:vector>
  </HeadingPairs>
  <TitlesOfParts>
    <vt:vector size="43" baseType="lpstr">
      <vt:lpstr>Arial</vt:lpstr>
      <vt:lpstr>Calibri</vt:lpstr>
      <vt:lpstr>Century Gothic</vt:lpstr>
      <vt:lpstr>Comic Sans MS</vt:lpstr>
      <vt:lpstr>Elephant</vt:lpstr>
      <vt:lpstr>Wingdings 3</vt:lpstr>
      <vt:lpstr>BrushVTI</vt:lpstr>
      <vt:lpstr>Ion</vt:lpstr>
      <vt:lpstr>         UNIVERSIDAD AUTÓNOMA DEL ESTADO DE MÉXICO  PLANTEL NEZAHUALCÓYOTL DE LA ESCUELA PREPARATORIA  ASIGNATURA: PSICOLOGÍA  TEMA: TEORÍAS DE LA PERSONALIDAD  SEMESTRE: SEXTO    </vt:lpstr>
      <vt:lpstr>Presentación de PowerPoint</vt:lpstr>
      <vt:lpstr>              Teorías de la personalidad  ¿Qué es una teoría?   Es un conjunto de hipótesis, postulados y modelos que relacionan los datos empíricos de un sistema y permiten comprender sus interrelaciones y hacer predicciones sobre el desarrollo futuro. </vt:lpstr>
      <vt:lpstr>                     3.2.1. TEORÍA CONDUCTISTA Llamada primera fuerza  Resaltan el ambiente externo y los efectos del condicionamiento y el aprendizaje sobre la personalidad.         </vt:lpstr>
      <vt:lpstr>             Skinner establece que la conducta humana es función de los diferentes tipos de actividad que realizamos o no , según que en el pasado hayamos sido castigados o recompensados por haberlos realizado y según las consecuencias que esperamos en el futuro.   </vt:lpstr>
      <vt:lpstr>           Las recompensas son mucho más poderosas  que los castigos  para generar una determinada conducta.         </vt:lpstr>
      <vt:lpstr>         De acuerdo con Skinner la conducta humana es aprendida en el sentido de que sigue unas leyes básicas, o principios de aprendizaje.  Es el resultado del encadenamiento  de un número de secuencias  de estímulo respuesta.  </vt:lpstr>
      <vt:lpstr>EN SUMA:</vt:lpstr>
      <vt:lpstr>         Representantes de la teoría conductista   James Watson  Edward Lee Thorndike  Iván Petrovich Pávlov  Burrhus Frederic Skinner   </vt:lpstr>
      <vt:lpstr>         3.2.2. TEORÍA PSICOANALÍTICA Llamada segunda fuerza  Es considerada una teoría de la personalidad de Sigmund Freud, que considera al individuo en conflicto constante entre sus tendencias  biológicas y la necesidad de dominarlas  </vt:lpstr>
      <vt:lpstr>         Psicoanálisis  Es un enfoque terapéutico desarrollado con el objetivo de eliminar la ansiedad, proporcionando al paciente el conocimiento de los conflictos inconscientes que afectan su comportamiento y sus emociones. </vt:lpstr>
      <vt:lpstr>         Estructura de la personalidad según Freud:  Id o ello yo o ego super yo o super ego   </vt:lpstr>
      <vt:lpstr>         ID O ELLO   Esta presente al nacer. Constituido por necesidades básicas (hambre, sed, sexualidad), o instintos de vida. Alimentados por una forma de energía llamada libido .     El id contiene el instinto de vida (eros) llamado así por el dios griego del amor y el de muerte (thanatos), responsable de la agresividad y destrucción.   </vt:lpstr>
      <vt:lpstr>         EGO O YO  Se desarrolla poco después del nacimiento, cuando el niño se da cuenta de que no todo lo que quiere lo obtiene.   Opera mediante el principio de realidad, por el cual una persona idea un plan y lo lleva a cabo a través de juna acción para ensayar y ver si está en el camino correcto o llamada prueba de la realidad.    </vt:lpstr>
      <vt:lpstr>         SUPER EGO O SUPER YO  La última parte que se desarrolla. Aparece en la primera infancia. Opera bajo el principio de perfección. Representa los valores de los padres y la sociedad comunican al niño. Interioriza los conceptos de bueno y malo.  El deber y la conciencia.  </vt:lpstr>
      <vt:lpstr>         DESARROLLO PSICOSEXUAL  Según Freud la personalidad se desarrolla en 5 etapas.  Etapa Oral Etapa Anal Fálica  Etapa de Latencia Etapa Genital</vt:lpstr>
      <vt:lpstr>         MECANISMOS DE DEFENSA  Represión             Regresión Proyección Formación reactiva               Racionalización      </vt:lpstr>
      <vt:lpstr>Descubrimiento del inconsciente Muchos de sus pacientes ignoraban las causas de sus traumas.  Freud estableció distintos niveles de conciencia  1. Consciente 2. Preconsciente 3. Inconsciente  </vt:lpstr>
      <vt:lpstr>         3.2.3. TEORÍA HUMANISTA Llamada tercera fuerza  Enfoque de la personalidad ejemplificado por las teorías de Rogers y Maslow; según éstas, la meta de toda persona es conseguir su autorrealización. Ponen el énfasis en la experiencia subjetiva privada y el crecimiento personal </vt:lpstr>
      <vt:lpstr>         Psicoterapia Humanista  Enfoque terapéutico cuyo objetivo es ayudar a los pacientes a desarrollarse eliminando  las coacciones contra su autoperfeccionamiento.    </vt:lpstr>
      <vt:lpstr>         La teoría de Carl Rogers está centrada en el concepto del sí mismo como núcleo de la personalidad.  El objetivo de una persona sana es el crecimiento de autoactualización. El proceso de convertirse en persona. La persona congruente funciona al más alto nivel. Abierta a la experiencia, observa a la gente y a las cosas de forma precisa, se lleva bien con los demás y tiene un alto nivel de autoestima. </vt:lpstr>
      <vt:lpstr>         Abraham Maslow contribuye con la teoría de la autoactualización.  Su preocupación fue más por las personas sanas que por las enfermas.  Estudio  la alegría, el entusiasmo, el amor y el bienestar.  Se dedico a investigar aquellas personas creativas que se desenvolvían adecuadamente en la sociedad.   </vt:lpstr>
      <vt:lpstr>         La teoría de Maslow de la motivación humana descansa en la existencia de una jerarquía de necesidades.  Necesidades D (Corrigen deficiencias)  Necesidades B (Consiguen un nivel más alto en la existencia)   </vt:lpstr>
      <vt:lpstr>         3.2.4. TEORÍA COGNOSCITIVA  Se ocupa de como la mente procesa la información.   Según la cual la incompatibilidad entre nuestros pensamientos y nuestras acciones puede causar incomodidad, que luego intentamos reducir.  Se orienta a la comprensión de las cosas basándose en la percepción de los objetos y de las relaciones e interacciones entre ellos.  </vt:lpstr>
      <vt:lpstr>         REPRESENTANTES DE LA TEORÍA COGNOSCITIVA  Jean Piaget Lev Vigotsky David Ausubel Howard Gardner Erick Erickson Jerome Bruner Robert Gagné </vt:lpstr>
      <vt:lpstr>         Jean Piaget  Aporta la teoría del desarrollo cognitivo: Habla sobre la naturaleza y el desarrollo de la inteligencia humana.  Plantea 4 etapas del desarrollo:  1. Etapa sensorio motora 2. Etapa pre operacional 3. Etapa de operaciones concretas 4. Etapa de operaciones formales  </vt:lpstr>
      <vt:lpstr>         Lev Vygotsky  En la teoría de Vigotsky la cultura tiene un papel preponderante. Y señala que el desarrollo individual no se puede entender sin referencia al medio social, en el que el infante se incluye. Habla de la internalización , es decir, la apropiación gradual de la cultura.     </vt:lpstr>
      <vt:lpstr>         David P. Ausubel   Diferencia dos tipos de aprendizaje:  1. El que se refiere al modo en que se adquiere el conocimiento.  2. El relativo a la forma en que el conocimiento es subsecuentemente incorporado en la estructura de conocimientos o estructuras cognitiva del educando. Habla del aprendizaje significativo: cuando los nuevos contenidos tienen un significado a la luz de los conocimientos que ya se tienen. </vt:lpstr>
      <vt:lpstr>         Howard Gardner  Aporta la teoría de las inteligencias múltiples.  Destaca que no existe una inteligencia única, sino varias, las cuales marcan las potencialidades y acentos significativos de cada individuo, trazados por las fortalezas y debilidades en toda una serie de escenarios de expansión de la inteligencia.     </vt:lpstr>
      <vt:lpstr>         Erik Erikson: Aporta la teoría del Desarrollo Psicosocial   Reinterpreta las fases psicosexuales de Freud 1. Enfatizo la comprensión del YO 2. Puso en relieve las etapas de desarrollo psicosexual de Freud 3. Propuso el concepto de desarrollo de la personalidad desde la infancia a la vejez 4. Investigó acerca del impacto de la cultura, de la sociedad y de la historia   </vt:lpstr>
      <vt:lpstr>         Jerome Bruner  Aporta los modelos de representación mental y de realidad. 1. Representación actuante. 2. Representación icónica. 3. Representación simbólica     </vt:lpstr>
      <vt:lpstr>Presentación de PowerPoint</vt:lpstr>
      <vt:lpstr>        Referencias de imágenes.  https://pixabay.com/es/photos/fotograf%C3%ADa-tomando-fotos-mujer-2754902/ https://pixabay.com/es/photos/pham-ngu-lao-vietnam-bicicleta-3989110/ https://pixabay.com/es/photos/gente-calle-para-caminar-ciudad-6545894/ https://pixabay.com/es/photos/ni%C3%B1o-yogur-comiendo-chico-contento-932083/ https://pixabay.com/es/vectors/asesoramiento-terapeuta-silueta-3630323/ https://pixabay.com/es/vectors/hombre-pilas-cerebro-poder-bater%C3%ADa-5244897/ https://pixabay.com/es/vectors/desconocido-pensar-contemplar-1769656/ https://pixabay.com/es/vectors/ai-generado-demonio-sat%C3%A1n-monstruo-8882613/ https://www.google.com/search?q=vigotsky&amp;oq=vigotsky&amp;aqs=chrome.0.69i59j46j0l6.2340j0j9&amp;sourceid=chrome&amp;ie=UTF-8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NEZAHUALCÓYOTL DE LA ESCUELA PREPARATORIA  ASIGNATURA: PSICOLOGÍA  TEMA: TEORÍAS DE LA PERSONALIDAD  SEMESTRE: SEXTO</dc:title>
  <dc:creator>Laura Espinoza Avila</dc:creator>
  <cp:lastModifiedBy>Laura Espinoza Avila</cp:lastModifiedBy>
  <cp:revision>26</cp:revision>
  <dcterms:created xsi:type="dcterms:W3CDTF">2020-09-29T16:03:07Z</dcterms:created>
  <dcterms:modified xsi:type="dcterms:W3CDTF">2024-08-09T01:08:20Z</dcterms:modified>
</cp:coreProperties>
</file>