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4" r:id="rId30"/>
    <p:sldId id="286" r:id="rId31"/>
    <p:sldId id="287" r:id="rId32"/>
    <p:sldId id="288" r:id="rId33"/>
    <p:sldId id="289" r:id="rId34"/>
    <p:sldId id="290" r:id="rId35"/>
  </p:sldIdLst>
  <p:sldSz cx="12192000" cy="6858000"/>
  <p:notesSz cx="7102475" cy="93884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3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Estadìstica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D36-489E-854A-C57226B534B6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36-489E-854A-C57226B534B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6D4-4813-AA4A-98F38EF1784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6D4-4813-AA4A-98F38EF1784A}"/>
              </c:ext>
            </c:extLst>
          </c:dPt>
          <c:cat>
            <c:strRef>
              <c:f>Hoja1!$A$2:$A$5</c:f>
              <c:strCache>
                <c:ptCount val="2"/>
                <c:pt idx="0">
                  <c:v>Descriptiva</c:v>
                </c:pt>
                <c:pt idx="1">
                  <c:v>Inferencial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36-489E-854A-C57226B534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CC93C37-B8D1-08CB-97C4-8F83573295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75583"/>
            <a:ext cx="12192000" cy="700916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8B5AC0D-389D-2B2E-817B-18407D3E7974}"/>
              </a:ext>
            </a:extLst>
          </p:cNvPr>
          <p:cNvSpPr/>
          <p:nvPr userDrawn="1"/>
        </p:nvSpPr>
        <p:spPr>
          <a:xfrm>
            <a:off x="209550" y="0"/>
            <a:ext cx="2305050" cy="15430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1475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C0DFD-4B62-1C84-5DC5-338745651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0C68F5D-20C5-B5C1-724B-C233712DD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C0D3F7-A1C7-665F-6FE7-2C530AEA5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B1B013-0BEE-0F58-F7F3-17F5A442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91EC92-AA43-D97C-E67A-662D352E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618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4AA61E0-2EA5-5F2A-533D-8CA991BBE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A188331-2D32-C1DD-B86E-33DD4F71C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19CBA6-41EA-EB50-E570-CA70E8D1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EB3AB-8D35-A39B-0F48-295A384D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3DD703-5283-CB91-C38D-B18BB7446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456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6C13F5-F5B0-AAB1-918A-4078A6A4B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CD2C05-7277-6809-D3E2-C1A925F53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8DE117-F345-A66B-AA46-680DCB830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4B6387-C6AF-E7D2-80E4-CB18AD75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2045B3-449B-F5B1-5C0F-59DD238F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4565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269DCC-AFDE-9C9B-FEE7-923997488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B144DAA-12DC-E1DB-20DD-804DB8C57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DC775B-2604-08F9-2D14-765EA3638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C75377-6E31-973D-B8FD-B2C7BF40A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B8426E-A245-1C1D-BE40-47269591C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60515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E00E71-0317-A2AC-4958-C8D96DA90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CE41BF-81F9-6B84-2C87-6A5571A1CC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06A641-124D-7D21-3AD7-A60CE8BD35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23EE67F-8925-814B-A310-541BB1BD2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1AC873B-70B8-F9CE-CF90-A2BBAE880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FA16C78-07F6-F3B6-645B-75726913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630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E8A479-B581-A12B-2C87-8AA763912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8BBCED-4C51-204B-2F33-2852BA3E5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7D9C1D-74C7-C272-80F2-85D52F0DB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B6DC3AB-058D-4CDE-134E-31A285FA98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5CA9B08-6009-346B-8A02-21C8804D3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1BCB659-630C-AED7-D5EA-6469714BB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CDA1251-BECE-4AD6-0EB1-1F3A01895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DE1CF7-11D0-DD87-0559-68FE20778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79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70C76-D4A6-9BF7-4F79-CB0EDD83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950B7CE-5F97-2EC6-1380-A8E367548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F60145-26B9-3338-E1E3-CCA01D1C2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3916587-BC2D-ED25-BC77-6C9001822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055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E7B25C-91CA-93DD-4269-BEF2FEF64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479F857-018F-62E3-D254-F810CA33C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4BC4CB-4618-E201-9880-2980C36A5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389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B428DF-ED30-F158-4F7F-152B54E0A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F9C3F0-A612-2B6E-E72C-43AACB438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7653251-5214-063E-8D1D-36E1F1707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901E7C-3B79-0D1C-E75A-5C41437BF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D44FCD-399D-962F-44E2-34D38EEF2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5DFBC1F-9AC1-07C4-D184-9F0F78D8A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36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1AFAA3-A6E8-FCEC-57CB-C55592355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55D5789-8C44-B7E6-5ED9-2941A4F8A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8C94DDC-39BF-7EEA-D834-865EEE33A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96FA215-D8C8-DD09-B847-43A6F26F3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0E29F2-0E5B-F7AA-308C-FBDEDDCBC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D08528-2E03-ECFF-987D-0A94D09E3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915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D4A948B-A88E-ED33-3BC9-2CEFA2B0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C3EAA6-90CF-163F-5754-EFD8B8033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827B79-D55E-E134-79D9-753184AA0D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35904-C3F8-744C-8C09-316A8DC63D34}" type="datetimeFigureOut">
              <a:rPr lang="es-MX" smtClean="0"/>
              <a:t>08/12/2025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CEA669-6DDC-E3C6-87D5-ABD6657368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5B4D64-0ADE-EA77-172B-09DBC1626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F9338-8D5A-6045-9344-ABF9D9E93C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747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FAA9B38B-F10A-8A8A-6E68-14A01C6FF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0D95EA7-E1E1-A29B-5135-38FCB14F1DF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0" y="-108855"/>
            <a:ext cx="12192000" cy="6966856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87DF66E4-3397-CD6A-ED23-9B1D9A102C45}"/>
              </a:ext>
            </a:extLst>
          </p:cNvPr>
          <p:cNvSpPr/>
          <p:nvPr/>
        </p:nvSpPr>
        <p:spPr>
          <a:xfrm>
            <a:off x="2427324" y="1934080"/>
            <a:ext cx="7686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Estadística descriptiva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1FB3904-101B-2990-9B7F-DC127685A9AE}"/>
              </a:ext>
            </a:extLst>
          </p:cNvPr>
          <p:cNvSpPr/>
          <p:nvPr/>
        </p:nvSpPr>
        <p:spPr>
          <a:xfrm>
            <a:off x="4558565" y="3262625"/>
            <a:ext cx="26164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Séptimo período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D1ABAB9-9306-6471-5B32-8A0F365D0226}"/>
              </a:ext>
            </a:extLst>
          </p:cNvPr>
          <p:cNvSpPr/>
          <p:nvPr/>
        </p:nvSpPr>
        <p:spPr>
          <a:xfrm>
            <a:off x="9412922" y="5820430"/>
            <a:ext cx="9861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96C3EF0-F820-708F-4BAA-C8D1025B1EF0}"/>
              </a:ext>
            </a:extLst>
          </p:cNvPr>
          <p:cNvSpPr/>
          <p:nvPr/>
        </p:nvSpPr>
        <p:spPr>
          <a:xfrm>
            <a:off x="2278997" y="171390"/>
            <a:ext cx="762700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Facultad de Odontología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8BD43C6-0752-8C60-00A5-50F8B9323C4E}"/>
              </a:ext>
            </a:extLst>
          </p:cNvPr>
          <p:cNvSpPr/>
          <p:nvPr/>
        </p:nvSpPr>
        <p:spPr>
          <a:xfrm>
            <a:off x="1780998" y="3815700"/>
            <a:ext cx="85411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Área de docencia: Investigación y Formación Básica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BF2A78F-1089-513E-C34E-7E63C55DDC60}"/>
              </a:ext>
            </a:extLst>
          </p:cNvPr>
          <p:cNvSpPr/>
          <p:nvPr/>
        </p:nvSpPr>
        <p:spPr>
          <a:xfrm>
            <a:off x="-1080672" y="6112817"/>
            <a:ext cx="762700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0" i="1" cap="none" spc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Dra. Maria Elena V. Escalona Franco</a:t>
            </a:r>
          </a:p>
        </p:txBody>
      </p:sp>
      <p:pic>
        <p:nvPicPr>
          <p:cNvPr id="16" name="Imagen 15" descr="Un dibujo de un perro&#10;&#10;El contenido generado por IA puede ser incorrecto.">
            <a:extLst>
              <a:ext uri="{FF2B5EF4-FFF2-40B4-BE49-F238E27FC236}">
                <a16:creationId xmlns:a16="http://schemas.microsoft.com/office/drawing/2014/main" id="{E4FE3BF8-EC8F-C63F-0CF7-BBE6184C94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545" y="131921"/>
            <a:ext cx="1181369" cy="1041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Imagen 17" descr="Patrón de fondo&#10;&#10;El contenido generado por IA puede ser incorrecto.">
            <a:extLst>
              <a:ext uri="{FF2B5EF4-FFF2-40B4-BE49-F238E27FC236}">
                <a16:creationId xmlns:a16="http://schemas.microsoft.com/office/drawing/2014/main" id="{1713FEAC-F46F-C7AF-58F3-EE3039EA17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2292" y="285592"/>
            <a:ext cx="1273594" cy="113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04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77961-F02E-A0E0-7D5F-EC58075F0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C03FA697-C29F-40B3-736B-B66044A953CD}"/>
              </a:ext>
            </a:extLst>
          </p:cNvPr>
          <p:cNvSpPr/>
          <p:nvPr/>
        </p:nvSpPr>
        <p:spPr>
          <a:xfrm>
            <a:off x="4053208" y="200620"/>
            <a:ext cx="42963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Escala nominal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42C95C9-6E3D-CF48-D8A9-36C11484CF73}"/>
              </a:ext>
            </a:extLst>
          </p:cNvPr>
          <p:cNvGrpSpPr/>
          <p:nvPr/>
        </p:nvGrpSpPr>
        <p:grpSpPr>
          <a:xfrm>
            <a:off x="2381250" y="970061"/>
            <a:ext cx="8278380" cy="5915851"/>
            <a:chOff x="2381250" y="970061"/>
            <a:chExt cx="8278380" cy="5915851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86453B00-1D8E-D87D-77A8-59B57273C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81250" y="970061"/>
              <a:ext cx="8278380" cy="5915851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D4289F63-6F60-2906-DA6E-BBCD4686F7F4}"/>
                </a:ext>
              </a:extLst>
            </p:cNvPr>
            <p:cNvSpPr/>
            <p:nvPr/>
          </p:nvSpPr>
          <p:spPr>
            <a:xfrm>
              <a:off x="8096250" y="970061"/>
              <a:ext cx="2563380" cy="11635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00747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59EB8-8D24-8829-7FD2-ED0939A03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F17F80E3-485D-A27D-9E29-9CC7383765BB}"/>
              </a:ext>
            </a:extLst>
          </p:cNvPr>
          <p:cNvSpPr/>
          <p:nvPr/>
        </p:nvSpPr>
        <p:spPr>
          <a:xfrm>
            <a:off x="4194273" y="200620"/>
            <a:ext cx="40142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Escala ordinal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9CB0936-FE75-9FAC-E69B-E3FD37334E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9250" y="970061"/>
            <a:ext cx="7978510" cy="5887939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96FA7DF-816F-5B8A-5EC2-F349D3CE10E1}"/>
              </a:ext>
            </a:extLst>
          </p:cNvPr>
          <p:cNvSpPr/>
          <p:nvPr/>
        </p:nvSpPr>
        <p:spPr>
          <a:xfrm>
            <a:off x="7424380" y="970061"/>
            <a:ext cx="2563380" cy="11635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5048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3AC7E-AC5D-EC4C-8C05-683E37FFB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33E237B6-5868-A4CC-A78F-61965033BD92}"/>
              </a:ext>
            </a:extLst>
          </p:cNvPr>
          <p:cNvSpPr/>
          <p:nvPr/>
        </p:nvSpPr>
        <p:spPr>
          <a:xfrm>
            <a:off x="3958633" y="200620"/>
            <a:ext cx="44855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Escala intervalo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2A5EFDB-9BEB-F9E5-D32A-2E51AF43A7C5}"/>
              </a:ext>
            </a:extLst>
          </p:cNvPr>
          <p:cNvSpPr/>
          <p:nvPr/>
        </p:nvSpPr>
        <p:spPr>
          <a:xfrm>
            <a:off x="7424380" y="970061"/>
            <a:ext cx="2563380" cy="11635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D59E467-1FFC-51AB-F356-BD97793B804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020" y="969849"/>
            <a:ext cx="8039030" cy="5888151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D063584-3015-3F59-C6E2-401C3028932A}"/>
              </a:ext>
            </a:extLst>
          </p:cNvPr>
          <p:cNvSpPr/>
          <p:nvPr/>
        </p:nvSpPr>
        <p:spPr>
          <a:xfrm>
            <a:off x="7572388" y="970061"/>
            <a:ext cx="2733661" cy="11635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1546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2C22A-79F1-0D45-0C77-F2DD7E66F3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B91AB890-7BF4-E382-A31A-81D6F8C6F5B2}"/>
              </a:ext>
            </a:extLst>
          </p:cNvPr>
          <p:cNvSpPr/>
          <p:nvPr/>
        </p:nvSpPr>
        <p:spPr>
          <a:xfrm>
            <a:off x="3958633" y="200620"/>
            <a:ext cx="44855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Escala intervalo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5F561EF-F7F5-DB8F-545E-3FD24AD64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398" y="970061"/>
            <a:ext cx="8911203" cy="613626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B88A7A6-31FC-11C1-91C1-7881481F78BF}"/>
              </a:ext>
            </a:extLst>
          </p:cNvPr>
          <p:cNvSpPr/>
          <p:nvPr/>
        </p:nvSpPr>
        <p:spPr>
          <a:xfrm>
            <a:off x="7817940" y="970061"/>
            <a:ext cx="2733661" cy="11635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8562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B994B-FF1A-2110-6B33-0BA9E369F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E11E7BA8-0AC5-C210-B47F-B79E2D633C67}"/>
              </a:ext>
            </a:extLst>
          </p:cNvPr>
          <p:cNvSpPr/>
          <p:nvPr/>
        </p:nvSpPr>
        <p:spPr>
          <a:xfrm>
            <a:off x="3050532" y="200620"/>
            <a:ext cx="63017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Organización de Datos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A820409-2833-4AD8-C7ED-0C3AB16B2EED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Tablas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Listas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Agrupación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F8C5E0D-6332-7A40-C778-77F65552E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743" y="1123950"/>
            <a:ext cx="7372257" cy="589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696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F5A76-2567-D9C0-C8E6-9025382B9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41B7B1D2-A738-A7E8-A3DF-DA2A69507DA5}"/>
              </a:ext>
            </a:extLst>
          </p:cNvPr>
          <p:cNvSpPr/>
          <p:nvPr/>
        </p:nvSpPr>
        <p:spPr>
          <a:xfrm>
            <a:off x="3258217" y="200620"/>
            <a:ext cx="58863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Tablas de Frecuencia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31E8C26-B07C-EAF0-DF99-156552B6DA71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Frecuencia absoluta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Frecuencia relativa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Frecuencia acumulada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133AF81-7318-EA8C-5D75-8965216813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5705" y="2762251"/>
            <a:ext cx="6166296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47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B715B-1DCC-AAEA-82BB-E2CD7A0B7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07B9F385-589C-DC85-6CA8-F6C8CF8FC4E6}"/>
              </a:ext>
            </a:extLst>
          </p:cNvPr>
          <p:cNvSpPr/>
          <p:nvPr/>
        </p:nvSpPr>
        <p:spPr>
          <a:xfrm>
            <a:off x="2939924" y="200620"/>
            <a:ext cx="65229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Representación Gráfica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E567ADB-0789-75F9-7660-653E9601E019}"/>
              </a:ext>
            </a:extLst>
          </p:cNvPr>
          <p:cNvSpPr/>
          <p:nvPr/>
        </p:nvSpPr>
        <p:spPr>
          <a:xfrm>
            <a:off x="819150" y="1123950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Reglas para elegir gráficos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Claridad y precisión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52E092E-6822-F7AC-5D93-77119707B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1" y="1784917"/>
            <a:ext cx="51054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03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F11FB-09DA-7032-37C1-9579BA028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FE32487F-17B4-0B67-D823-C9D46E3BCDCC}"/>
              </a:ext>
            </a:extLst>
          </p:cNvPr>
          <p:cNvSpPr/>
          <p:nvPr/>
        </p:nvSpPr>
        <p:spPr>
          <a:xfrm>
            <a:off x="3755051" y="200620"/>
            <a:ext cx="48926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Gráfica de Barras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1FBD6E0-1C22-374D-1C52-B746778FD7E9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Uso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Interpretación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Ejemplo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F6BEF91-2C05-124E-9227-F53678EAD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900" y="2526308"/>
            <a:ext cx="6636364" cy="441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5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871A7-DAD6-D475-0F86-0F85B669C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70548C66-681D-EFE0-4E94-A1D7406B24DB}"/>
              </a:ext>
            </a:extLst>
          </p:cNvPr>
          <p:cNvSpPr/>
          <p:nvPr/>
        </p:nvSpPr>
        <p:spPr>
          <a:xfrm>
            <a:off x="4556552" y="200620"/>
            <a:ext cx="3289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Histograma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695AE29-627D-5363-5BBE-61587FF15563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Diferencia entre barras y histogramas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Aplicaciones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8955811-C14F-E9C4-170E-90F671713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972" y="2380210"/>
            <a:ext cx="8772525" cy="447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69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865F5-0B3D-60D7-1CEC-B9209092E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88B16575-89AE-69F2-B0B4-8DE478521235}"/>
              </a:ext>
            </a:extLst>
          </p:cNvPr>
          <p:cNvSpPr/>
          <p:nvPr/>
        </p:nvSpPr>
        <p:spPr>
          <a:xfrm>
            <a:off x="2924695" y="200620"/>
            <a:ext cx="65533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Polígono de Frecuencia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4FDD811-8BBC-56B2-0F10-FBF54A8A47BB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Cuándo usarlo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BCD101E-E7F9-B3A5-82CC-8B42F01EA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4" y="2628900"/>
            <a:ext cx="9492979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549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526A12B-A6BF-854B-D75D-A7C5DFBD8379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 general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Aplicación de la estadística al campo biológico, médico y de la salud descriptiva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89FA78-04F2-B952-282E-8078334C2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443645"/>
            <a:ext cx="6915150" cy="3414355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CAEEED8C-42A1-375E-D161-344D463BB4F7}"/>
              </a:ext>
            </a:extLst>
          </p:cNvPr>
          <p:cNvSpPr/>
          <p:nvPr/>
        </p:nvSpPr>
        <p:spPr>
          <a:xfrm>
            <a:off x="1430778" y="200620"/>
            <a:ext cx="8917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¿Que es la bioestadística?</a:t>
            </a:r>
          </a:p>
        </p:txBody>
      </p:sp>
    </p:spTree>
    <p:extLst>
      <p:ext uri="{BB962C8B-B14F-4D97-AF65-F5344CB8AC3E}">
        <p14:creationId xmlns:p14="http://schemas.microsoft.com/office/powerpoint/2010/main" val="3135278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715F9-075F-3CD6-D6FE-C1E949586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DFF86C28-2AC1-6679-C672-FD5DEC63EFB3}"/>
              </a:ext>
            </a:extLst>
          </p:cNvPr>
          <p:cNvSpPr/>
          <p:nvPr/>
        </p:nvSpPr>
        <p:spPr>
          <a:xfrm>
            <a:off x="3990692" y="200620"/>
            <a:ext cx="44214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Gráfica Circular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E294498-BD9C-0875-BD7F-52B74DBA1B9E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Uso adecuado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Limitaciones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FC5C5FA-1AB0-59BF-DBB2-C3012D1142A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3300" y="791803"/>
            <a:ext cx="8640414" cy="606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93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6FDF4-ACE9-008F-C7F4-D224CCB7D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511AB4C0-FB60-C7EC-B06F-E4739C576E15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Medidas de Tendencia Central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264801-C29D-E26D-4638-A4103574F758}"/>
              </a:ext>
            </a:extLst>
          </p:cNvPr>
          <p:cNvSpPr/>
          <p:nvPr/>
        </p:nvSpPr>
        <p:spPr>
          <a:xfrm>
            <a:off x="714993" y="970061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Mediana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8902854-A05D-E0AF-F369-BED7AA87B7B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9680"/>
          <a:stretch>
            <a:fillRect/>
          </a:stretch>
        </p:blipFill>
        <p:spPr>
          <a:xfrm>
            <a:off x="2067185" y="2876550"/>
            <a:ext cx="892256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06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1808A-6830-69E2-BCC0-A217E4820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E3B84F28-3A24-8BA6-5C50-70A13B513F7D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 media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576D9F2-7F1D-B57A-0991-0580A43FCB6B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Fórmula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Ejemplo práctico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00A8DB-956C-7B7A-D07C-D462A8726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450" y="2028230"/>
            <a:ext cx="462915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13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B3BAE-F4F8-1044-476C-2849FF9D3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134FCF04-051F-980F-A475-48D831B11F0C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Mediana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D69FAB0-7DAC-D838-8C7D-7C9D2F6415FF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Útil cuando hay valores atípicos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9ECA05F-3F09-DE9A-A2F6-6C67EF7BB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412" y="2416611"/>
            <a:ext cx="7371038" cy="4441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9307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94A4B-AAF6-8288-7E91-A9EC57E28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6D3C835B-FD60-93AE-4A2A-421C05E7D291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Moda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C22900A-9FAC-D346-5239-F567F8B7F937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Conjuntos unimodales / bimodales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1B48150-5B0D-A30C-8BCF-1F1CBE629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247" y="2416611"/>
            <a:ext cx="9850291" cy="460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537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60D977-3092-05B4-8CF2-2406F52E0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5A4BE162-5FF1-0E72-304E-C42633C60B04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Medidas de Dispersión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CA06FAA-0574-6AB6-6F88-DB6B66003959}"/>
              </a:ext>
            </a:extLst>
          </p:cNvPr>
          <p:cNvSpPr/>
          <p:nvPr/>
        </p:nvSpPr>
        <p:spPr>
          <a:xfrm>
            <a:off x="714993" y="970061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Rango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Varianza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Desviación estándar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18C7935-4AEB-85DF-920A-9005C772E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112" y="1232571"/>
            <a:ext cx="6267888" cy="562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017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9606B-53E8-B923-518B-398019079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79CC5F6B-496C-4D9B-068F-517B17565F21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Rango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5C50248-FE74-B13D-E900-D45548144326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Cálculo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582F4B8-10BD-BF16-265C-1BA1882C3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1157882"/>
            <a:ext cx="7867650" cy="590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73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12C02-C6A9-D2F5-F20F-596A853B5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FB6CDEDE-D7D5-56B9-C932-E515E80B1D77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Varianza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87FBBF7-D814-2928-BBA4-056A7DF05DFE}"/>
              </a:ext>
            </a:extLst>
          </p:cNvPr>
          <p:cNvSpPr/>
          <p:nvPr/>
        </p:nvSpPr>
        <p:spPr>
          <a:xfrm>
            <a:off x="714993" y="97006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Fórmula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Interpretación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AB056E5-6AE1-9AAD-11C8-F5D0E1FB484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706"/>
          <a:stretch>
            <a:fillRect/>
          </a:stretch>
        </p:blipFill>
        <p:spPr>
          <a:xfrm>
            <a:off x="4857750" y="1096312"/>
            <a:ext cx="7334250" cy="595962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672DDAA-5C2B-B360-EE25-5AD48ECD6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278" y="3186052"/>
            <a:ext cx="2810188" cy="281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52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0CF4C-3824-F34C-4A4D-0429CD854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5BBFDDEC-4F74-5B5A-75AF-E70DFE84FB1A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Desviación Estándar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1DC0B63-7024-1855-A372-90409621EA75}"/>
              </a:ext>
            </a:extLst>
          </p:cNvPr>
          <p:cNvSpPr/>
          <p:nvPr/>
        </p:nvSpPr>
        <p:spPr>
          <a:xfrm>
            <a:off x="714993" y="970061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Versa sobre la dispersión real de datos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Ejemplo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A5D09FF-36FD-AF40-0032-D2214B0FB6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05" b="14410"/>
          <a:stretch>
            <a:fillRect/>
          </a:stretch>
        </p:blipFill>
        <p:spPr>
          <a:xfrm>
            <a:off x="209550" y="4281184"/>
            <a:ext cx="4667250" cy="237619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7D299EE-0956-6C3F-7511-69B04B117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229" y="2476501"/>
            <a:ext cx="6899771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582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74499-3D47-69A2-3431-0850CD0A5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1D8DCD09-95BF-E877-E956-4D76B7551514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Percentiles y Cuartiles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65F8984-4B7E-1E21-F5F5-46BCF41D0FBE}"/>
              </a:ext>
            </a:extLst>
          </p:cNvPr>
          <p:cNvSpPr/>
          <p:nvPr/>
        </p:nvSpPr>
        <p:spPr>
          <a:xfrm>
            <a:off x="0" y="3012026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Significado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Aplicaciones en salud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10A75DD-B5ED-05DF-C41D-EEAB248EE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475" y="1771651"/>
            <a:ext cx="6502063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3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DB0A9-8758-6ED7-DC64-293A707E9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035E1DE-4940-39FE-2AFB-6E491065E955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Toma de decisiones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Interpretación de datos en investigación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Evaluación de tratamientos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C5197108-0FBB-EBDD-2314-754612D196B1}"/>
              </a:ext>
            </a:extLst>
          </p:cNvPr>
          <p:cNvSpPr/>
          <p:nvPr/>
        </p:nvSpPr>
        <p:spPr>
          <a:xfrm>
            <a:off x="819150" y="200620"/>
            <a:ext cx="10764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Importancia de la Bioestadística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A2EF728-3AF2-96B3-07EC-A747478F68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667"/>
          <a:stretch>
            <a:fillRect/>
          </a:stretch>
        </p:blipFill>
        <p:spPr>
          <a:xfrm>
            <a:off x="400050" y="3048000"/>
            <a:ext cx="860413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2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B1A4F-251E-FB51-ACA0-36D82B39C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98127CDD-45E9-6621-92E2-C4E10B9F6399}"/>
              </a:ext>
            </a:extLst>
          </p:cNvPr>
          <p:cNvSpPr/>
          <p:nvPr/>
        </p:nvSpPr>
        <p:spPr>
          <a:xfrm>
            <a:off x="2067185" y="200620"/>
            <a:ext cx="82684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Diagrama de Caja y Bigotes (</a:t>
            </a:r>
            <a:r>
              <a:rPr lang="es-ES" sz="4400" b="1" dirty="0" err="1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Boxplot</a:t>
            </a:r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8A9F4E5-E305-F7E0-F0C4-555948B4BAAD}"/>
              </a:ext>
            </a:extLst>
          </p:cNvPr>
          <p:cNvSpPr/>
          <p:nvPr/>
        </p:nvSpPr>
        <p:spPr>
          <a:xfrm>
            <a:off x="0" y="1576491"/>
            <a:ext cx="10972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Identificación de valores atípicos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Interpretación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7084709-F173-DCB0-D4C9-81BB5366C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428" y="2552111"/>
            <a:ext cx="8071572" cy="383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36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14A4E-AE0F-EE6E-8E12-B6BF02404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CB90154E-B58B-3BC7-785C-4214EE3268B9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Distribución Normal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0E44F99-67E8-76B1-FF66-765BA8ABFB17}"/>
              </a:ext>
            </a:extLst>
          </p:cNvPr>
          <p:cNvSpPr/>
          <p:nvPr/>
        </p:nvSpPr>
        <p:spPr>
          <a:xfrm>
            <a:off x="647700" y="1576491"/>
            <a:ext cx="103251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Características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Importancia en biología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1FC642-0E3F-4743-FFA3-B12C980FD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0" y="3076575"/>
            <a:ext cx="756285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715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83902-3C51-99A0-9032-98D70870C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D9422338-D01B-BA92-8EE0-100D6249DAB4}"/>
              </a:ext>
            </a:extLst>
          </p:cNvPr>
          <p:cNvSpPr/>
          <p:nvPr/>
        </p:nvSpPr>
        <p:spPr>
          <a:xfrm>
            <a:off x="2067185" y="200620"/>
            <a:ext cx="826841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Ejemplo Integrado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6C37803-6E52-2340-8F09-A4D0A1FE2722}"/>
              </a:ext>
            </a:extLst>
          </p:cNvPr>
          <p:cNvSpPr/>
          <p:nvPr/>
        </p:nvSpPr>
        <p:spPr>
          <a:xfrm>
            <a:off x="609600" y="1305342"/>
            <a:ext cx="103251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Conjunto de datos biométricos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Cálculo de medidas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Gráficos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F0601EA-35DC-BE57-CD07-EDA659C20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384" y="2757591"/>
            <a:ext cx="7289616" cy="410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945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05A16-5E16-99F3-1062-883BB9865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B8FDC9CC-0DF6-7AAA-A344-9C4932CDFFC0}"/>
              </a:ext>
            </a:extLst>
          </p:cNvPr>
          <p:cNvSpPr/>
          <p:nvPr/>
        </p:nvSpPr>
        <p:spPr>
          <a:xfrm>
            <a:off x="971550" y="200620"/>
            <a:ext cx="10744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Errores Comunes en Bioestadística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24E9C63-0573-E7E2-C315-D532AAD45248}"/>
              </a:ext>
            </a:extLst>
          </p:cNvPr>
          <p:cNvSpPr/>
          <p:nvPr/>
        </p:nvSpPr>
        <p:spPr>
          <a:xfrm>
            <a:off x="609600" y="1305342"/>
            <a:ext cx="103251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Mala selección de gráficos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Interpretaciones incorrectas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Falta de limpieza de datos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6888E5C-59DC-9AB5-4FB3-E0314DC189C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571"/>
          <a:stretch>
            <a:fillRect/>
          </a:stretch>
        </p:blipFill>
        <p:spPr>
          <a:xfrm>
            <a:off x="1607655" y="3565504"/>
            <a:ext cx="8907945" cy="290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581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301CB-5E7E-8676-9181-C248FD32E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C389241A-F66F-D939-D16B-8A146B4DCBB6}"/>
              </a:ext>
            </a:extLst>
          </p:cNvPr>
          <p:cNvSpPr/>
          <p:nvPr/>
        </p:nvSpPr>
        <p:spPr>
          <a:xfrm>
            <a:off x="971550" y="200620"/>
            <a:ext cx="107442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082D1C-A1B2-3CFC-885B-6A43BE4DBE63}"/>
              </a:ext>
            </a:extLst>
          </p:cNvPr>
          <p:cNvSpPr/>
          <p:nvPr/>
        </p:nvSpPr>
        <p:spPr>
          <a:xfrm>
            <a:off x="609600" y="1305342"/>
            <a:ext cx="1110615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Importancia de la bioestadística descriptiva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Aplicación en investigaciones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Invitación a practicar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7BEB81B-5A79-3F12-26F8-81A004EB7F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11" t="9877" r="8230" b="10700"/>
          <a:stretch>
            <a:fillRect/>
          </a:stretch>
        </p:blipFill>
        <p:spPr>
          <a:xfrm>
            <a:off x="7581900" y="2318463"/>
            <a:ext cx="4610100" cy="453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8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ACE62-41FD-5824-DAF8-45B1BC416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3E39A1B-967A-7A38-1B1E-E15A6E1F6650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Descriptiva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Inferencial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Diferencias clave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4427DF8-6595-7C0F-832A-8CD676F2CD65}"/>
              </a:ext>
            </a:extLst>
          </p:cNvPr>
          <p:cNvSpPr/>
          <p:nvPr/>
        </p:nvSpPr>
        <p:spPr>
          <a:xfrm>
            <a:off x="2768241" y="200620"/>
            <a:ext cx="6866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Tipos de Estadística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1553FF6-4628-668A-B0B1-C1FE1915A7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2734182"/>
              </p:ext>
            </p:extLst>
          </p:nvPr>
        </p:nvGraphicFramePr>
        <p:xfrm>
          <a:off x="2768241" y="3386667"/>
          <a:ext cx="5911850" cy="347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44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59F9B-7D5E-CA1F-2C06-D356BBA8B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8515781-93F2-B63A-6ED3-5311234E64FD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 de población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Definición de muestra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Ejemplos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4F3AFFC-38F6-F959-5559-844C8487BB19}"/>
              </a:ext>
            </a:extLst>
          </p:cNvPr>
          <p:cNvSpPr/>
          <p:nvPr/>
        </p:nvSpPr>
        <p:spPr>
          <a:xfrm>
            <a:off x="572288" y="200620"/>
            <a:ext cx="11258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Conceptos Básicos: Población y Muestra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8899BA1-B059-6ABF-A0C4-5996E86BDBA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8050" y="3314700"/>
            <a:ext cx="57150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65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0156D-DF47-2362-4D45-D35EB9930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B87A5EB-6EB9-2FEF-E09D-4363EBF4C33D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Cualitativas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Cuantitativas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Subtipos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E1DD73F-EBC9-D53C-6AF4-0C79A07825D9}"/>
              </a:ext>
            </a:extLst>
          </p:cNvPr>
          <p:cNvSpPr/>
          <p:nvPr/>
        </p:nvSpPr>
        <p:spPr>
          <a:xfrm>
            <a:off x="3142254" y="200620"/>
            <a:ext cx="61182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Variables Estadísticas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5EBC6B2-AF11-106F-430C-878CA2E68B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5647" y="1714500"/>
            <a:ext cx="867335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62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E7330-11B1-374E-A7FB-9BFCAB65B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C6F6921-440F-6304-AD22-E7582170F552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Nominales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Ordinales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Ejemplos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DD0379A-90A6-3351-D27B-2D94FBC6210D}"/>
              </a:ext>
            </a:extLst>
          </p:cNvPr>
          <p:cNvSpPr/>
          <p:nvPr/>
        </p:nvSpPr>
        <p:spPr>
          <a:xfrm>
            <a:off x="3142254" y="200620"/>
            <a:ext cx="61182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Variables Cualitativas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32ECC64-3643-4351-2C6D-4BCB3AF1D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2217" y="1046261"/>
            <a:ext cx="5662083" cy="385976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0483EF0-7C55-2BB1-06F2-2A76F92D0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3214930"/>
            <a:ext cx="5310717" cy="368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03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811B1-F59A-9217-261A-49E0EB80E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7F43C20-4F7E-B33B-C633-3BFD00C4DC93}"/>
              </a:ext>
            </a:extLst>
          </p:cNvPr>
          <p:cNvSpPr/>
          <p:nvPr/>
        </p:nvSpPr>
        <p:spPr>
          <a:xfrm>
            <a:off x="819150" y="1123950"/>
            <a:ext cx="10972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Discretas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Continuas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Ejemplos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A2281E5-BBCE-CF20-5BD9-039A75B6AA3D}"/>
              </a:ext>
            </a:extLst>
          </p:cNvPr>
          <p:cNvSpPr/>
          <p:nvPr/>
        </p:nvSpPr>
        <p:spPr>
          <a:xfrm>
            <a:off x="3018021" y="200620"/>
            <a:ext cx="63667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Variables Cuantitativas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F6C0A31-4FE8-DA8C-0E8F-8FFEC741E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359" y="1123950"/>
            <a:ext cx="6563641" cy="421063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DB9158-4C24-2C32-240A-A3DB531B4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3247608"/>
            <a:ext cx="6868484" cy="378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17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98BF1-0A84-7A34-56D7-6E5836BDC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ABE67D2-80F2-2188-1780-C2ADCC95121C}"/>
              </a:ext>
            </a:extLst>
          </p:cNvPr>
          <p:cNvSpPr/>
          <p:nvPr/>
        </p:nvSpPr>
        <p:spPr>
          <a:xfrm>
            <a:off x="819150" y="1123950"/>
            <a:ext cx="109728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Nominal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Ordinal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Intervalo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Razón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Aplicaciones en biología/salud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5ADB0AA-F0C7-DA69-6878-FEAC78B9F5FD}"/>
              </a:ext>
            </a:extLst>
          </p:cNvPr>
          <p:cNvSpPr/>
          <p:nvPr/>
        </p:nvSpPr>
        <p:spPr>
          <a:xfrm>
            <a:off x="3347086" y="200620"/>
            <a:ext cx="57086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Escalas de Medición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3DEC172-4E23-4714-F4DA-3FD62AE466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2252" y="3782369"/>
            <a:ext cx="6354298" cy="307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033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4321</TotalTime>
  <Words>279</Words>
  <Application>Microsoft Office PowerPoint</Application>
  <PresentationFormat>Panorámica</PresentationFormat>
  <Paragraphs>116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Maria Elena Victoria Escalona Franco</cp:lastModifiedBy>
  <cp:revision>6</cp:revision>
  <cp:lastPrinted>2025-12-08T16:18:05Z</cp:lastPrinted>
  <dcterms:created xsi:type="dcterms:W3CDTF">2025-08-15T18:51:26Z</dcterms:created>
  <dcterms:modified xsi:type="dcterms:W3CDTF">2025-12-08T16:18:11Z</dcterms:modified>
</cp:coreProperties>
</file>