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9"/>
  </p:notes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301" r:id="rId12"/>
    <p:sldId id="391" r:id="rId13"/>
    <p:sldId id="392" r:id="rId14"/>
    <p:sldId id="393" r:id="rId15"/>
    <p:sldId id="394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6C8D2451-FA57-44E7-9C76-AA41D4A7AA3B}">
          <p14:sldIdLst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301"/>
            <p14:sldId id="391"/>
            <p14:sldId id="392"/>
            <p14:sldId id="393"/>
            <p14:sldId id="394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</p14:sldIdLst>
        </p14:section>
        <p14:section name="Sección sin título" id="{7549D2B8-349F-4A5F-93D6-3B6A0597126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9E1"/>
    <a:srgbClr val="DE6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51" autoAdjust="0"/>
    <p:restoredTop sz="94660"/>
  </p:normalViewPr>
  <p:slideViewPr>
    <p:cSldViewPr snapToGrid="0">
      <p:cViewPr>
        <p:scale>
          <a:sx n="75" d="100"/>
          <a:sy n="75" d="100"/>
        </p:scale>
        <p:origin x="1530" y="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A5CBF-90D2-4743-A393-6581AA679C80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1D20BD7-619E-40CB-94EA-A7EDA2361B05}">
      <dgm:prSet phldrT="[Texto]"/>
      <dgm:spPr/>
      <dgm:t>
        <a:bodyPr/>
        <a:lstStyle/>
        <a:p>
          <a:r>
            <a:rPr lang="es-MX" dirty="0"/>
            <a:t>1</a:t>
          </a:r>
        </a:p>
      </dgm:t>
    </dgm:pt>
    <dgm:pt modelId="{4DACB829-86C9-4582-9E79-413A1F2F4A58}" type="parTrans" cxnId="{4EC7D5CD-A1AA-4A89-A789-25228776127F}">
      <dgm:prSet/>
      <dgm:spPr/>
      <dgm:t>
        <a:bodyPr/>
        <a:lstStyle/>
        <a:p>
          <a:endParaRPr lang="es-MX"/>
        </a:p>
      </dgm:t>
    </dgm:pt>
    <dgm:pt modelId="{C6DC81A9-9E63-4250-B1CB-F0EE35E11C65}" type="sibTrans" cxnId="{4EC7D5CD-A1AA-4A89-A789-25228776127F}">
      <dgm:prSet/>
      <dgm:spPr/>
      <dgm:t>
        <a:bodyPr/>
        <a:lstStyle/>
        <a:p>
          <a:endParaRPr lang="es-MX"/>
        </a:p>
      </dgm:t>
    </dgm:pt>
    <dgm:pt modelId="{BDB3FEC3-ECC2-42A5-9F53-9603DE4DCDFB}">
      <dgm:prSet phldrT="[Texto]"/>
      <dgm:spPr/>
      <dgm:t>
        <a:bodyPr/>
        <a:lstStyle/>
        <a:p>
          <a:r>
            <a:rPr lang="es-MX" dirty="0"/>
            <a:t>INTERROGATORIO</a:t>
          </a:r>
        </a:p>
      </dgm:t>
    </dgm:pt>
    <dgm:pt modelId="{B2D38E06-9C5A-4A5E-BB7B-F49725397374}" type="parTrans" cxnId="{A8D63DA8-EE3B-4FE8-B606-88C4A42BF780}">
      <dgm:prSet/>
      <dgm:spPr/>
      <dgm:t>
        <a:bodyPr/>
        <a:lstStyle/>
        <a:p>
          <a:endParaRPr lang="es-MX"/>
        </a:p>
      </dgm:t>
    </dgm:pt>
    <dgm:pt modelId="{6E0431AA-7728-4B67-8F39-38E49A0FBF4E}" type="sibTrans" cxnId="{A8D63DA8-EE3B-4FE8-B606-88C4A42BF780}">
      <dgm:prSet/>
      <dgm:spPr/>
      <dgm:t>
        <a:bodyPr/>
        <a:lstStyle/>
        <a:p>
          <a:endParaRPr lang="es-MX"/>
        </a:p>
      </dgm:t>
    </dgm:pt>
    <dgm:pt modelId="{7C929C11-E152-4E4D-8A8A-351F2BF926CB}">
      <dgm:prSet phldrT="[Texto]"/>
      <dgm:spPr/>
      <dgm:t>
        <a:bodyPr/>
        <a:lstStyle/>
        <a:p>
          <a:r>
            <a:rPr lang="es-MX" dirty="0"/>
            <a:t>2</a:t>
          </a:r>
        </a:p>
      </dgm:t>
    </dgm:pt>
    <dgm:pt modelId="{629C0B41-F7FF-4A3E-B6EF-633F3441FD62}" type="parTrans" cxnId="{DA97004A-6217-4086-86F8-DC8A0DDD98A1}">
      <dgm:prSet/>
      <dgm:spPr/>
      <dgm:t>
        <a:bodyPr/>
        <a:lstStyle/>
        <a:p>
          <a:endParaRPr lang="es-MX"/>
        </a:p>
      </dgm:t>
    </dgm:pt>
    <dgm:pt modelId="{B7CFA553-5BB8-4C62-B212-3B10AA86529C}" type="sibTrans" cxnId="{DA97004A-6217-4086-86F8-DC8A0DDD98A1}">
      <dgm:prSet/>
      <dgm:spPr/>
      <dgm:t>
        <a:bodyPr/>
        <a:lstStyle/>
        <a:p>
          <a:endParaRPr lang="es-MX"/>
        </a:p>
      </dgm:t>
    </dgm:pt>
    <dgm:pt modelId="{EE013584-D8CB-46D9-B943-09D4B2765C35}">
      <dgm:prSet phldrT="[Texto]"/>
      <dgm:spPr/>
      <dgm:t>
        <a:bodyPr/>
        <a:lstStyle/>
        <a:p>
          <a:r>
            <a:rPr lang="es-MX" dirty="0"/>
            <a:t>INSPECCIÓN (VISTA)</a:t>
          </a:r>
        </a:p>
      </dgm:t>
    </dgm:pt>
    <dgm:pt modelId="{9403D7EA-2B72-4D07-8F4F-F368F1B21A5F}" type="parTrans" cxnId="{10807289-F473-4BB6-BE26-62D2ACC8058E}">
      <dgm:prSet/>
      <dgm:spPr/>
      <dgm:t>
        <a:bodyPr/>
        <a:lstStyle/>
        <a:p>
          <a:endParaRPr lang="es-MX"/>
        </a:p>
      </dgm:t>
    </dgm:pt>
    <dgm:pt modelId="{7B35A54F-3B3E-47B9-A94F-E600495F8EEE}" type="sibTrans" cxnId="{10807289-F473-4BB6-BE26-62D2ACC8058E}">
      <dgm:prSet/>
      <dgm:spPr/>
      <dgm:t>
        <a:bodyPr/>
        <a:lstStyle/>
        <a:p>
          <a:endParaRPr lang="es-MX"/>
        </a:p>
      </dgm:t>
    </dgm:pt>
    <dgm:pt modelId="{9BE4BF34-4B82-45C1-B7AD-469E986B65DE}">
      <dgm:prSet phldrT="[Texto]"/>
      <dgm:spPr/>
      <dgm:t>
        <a:bodyPr/>
        <a:lstStyle/>
        <a:p>
          <a:r>
            <a:rPr lang="es-MX" dirty="0"/>
            <a:t>3</a:t>
          </a:r>
        </a:p>
      </dgm:t>
    </dgm:pt>
    <dgm:pt modelId="{84B06775-0034-4DF3-92F6-CA522ECDD97A}" type="parTrans" cxnId="{E0941C5B-30F6-4CE2-A759-1553561A4560}">
      <dgm:prSet/>
      <dgm:spPr/>
      <dgm:t>
        <a:bodyPr/>
        <a:lstStyle/>
        <a:p>
          <a:endParaRPr lang="es-MX"/>
        </a:p>
      </dgm:t>
    </dgm:pt>
    <dgm:pt modelId="{7A39FB60-0ED0-41CD-B8F2-0C3B444A41B8}" type="sibTrans" cxnId="{E0941C5B-30F6-4CE2-A759-1553561A4560}">
      <dgm:prSet/>
      <dgm:spPr/>
      <dgm:t>
        <a:bodyPr/>
        <a:lstStyle/>
        <a:p>
          <a:endParaRPr lang="es-MX"/>
        </a:p>
      </dgm:t>
    </dgm:pt>
    <dgm:pt modelId="{E8147E56-3A38-47B6-AB7F-5624A01CCFCD}">
      <dgm:prSet phldrT="[Texto]"/>
      <dgm:spPr/>
      <dgm:t>
        <a:bodyPr/>
        <a:lstStyle/>
        <a:p>
          <a:r>
            <a:rPr lang="es-MX" dirty="0"/>
            <a:t>4</a:t>
          </a:r>
        </a:p>
      </dgm:t>
    </dgm:pt>
    <dgm:pt modelId="{604F0CC1-84C8-40E3-80F3-0BABAD723104}" type="parTrans" cxnId="{852AC95C-C76D-4777-8698-E8D2B6868164}">
      <dgm:prSet/>
      <dgm:spPr/>
      <dgm:t>
        <a:bodyPr/>
        <a:lstStyle/>
        <a:p>
          <a:endParaRPr lang="es-MX"/>
        </a:p>
      </dgm:t>
    </dgm:pt>
    <dgm:pt modelId="{9C85F6D9-1AA5-4B09-AD4A-64526AE0DA6D}" type="sibTrans" cxnId="{852AC95C-C76D-4777-8698-E8D2B6868164}">
      <dgm:prSet/>
      <dgm:spPr/>
      <dgm:t>
        <a:bodyPr/>
        <a:lstStyle/>
        <a:p>
          <a:endParaRPr lang="es-MX"/>
        </a:p>
      </dgm:t>
    </dgm:pt>
    <dgm:pt modelId="{64FEC0E0-E4AE-499A-8E59-F31A56EAB706}">
      <dgm:prSet phldrT="[Texto]"/>
      <dgm:spPr/>
      <dgm:t>
        <a:bodyPr/>
        <a:lstStyle/>
        <a:p>
          <a:r>
            <a:rPr lang="es-MX" dirty="0"/>
            <a:t>5</a:t>
          </a:r>
        </a:p>
      </dgm:t>
    </dgm:pt>
    <dgm:pt modelId="{DC896EC2-D859-44A6-B401-5D1CE1817A44}" type="parTrans" cxnId="{9FA89FEA-3760-47F8-A8BF-253DB080C716}">
      <dgm:prSet/>
      <dgm:spPr/>
      <dgm:t>
        <a:bodyPr/>
        <a:lstStyle/>
        <a:p>
          <a:endParaRPr lang="es-MX"/>
        </a:p>
      </dgm:t>
    </dgm:pt>
    <dgm:pt modelId="{9138D539-2F0A-4BEC-8A49-40C9E76F6299}" type="sibTrans" cxnId="{9FA89FEA-3760-47F8-A8BF-253DB080C716}">
      <dgm:prSet/>
      <dgm:spPr/>
      <dgm:t>
        <a:bodyPr/>
        <a:lstStyle/>
        <a:p>
          <a:endParaRPr lang="es-MX"/>
        </a:p>
      </dgm:t>
    </dgm:pt>
    <dgm:pt modelId="{D544C5D6-19A1-456E-8B18-B00EA6C65182}">
      <dgm:prSet phldrT="[Texto]"/>
      <dgm:spPr/>
      <dgm:t>
        <a:bodyPr/>
        <a:lstStyle/>
        <a:p>
          <a:r>
            <a:rPr lang="es-MX" dirty="0"/>
            <a:t>6</a:t>
          </a:r>
        </a:p>
      </dgm:t>
    </dgm:pt>
    <dgm:pt modelId="{833AB76A-6A72-4F75-84F9-A32A60D0B07E}" type="parTrans" cxnId="{59AB5A1C-490C-4BFA-8399-EFB86147EC36}">
      <dgm:prSet/>
      <dgm:spPr/>
      <dgm:t>
        <a:bodyPr/>
        <a:lstStyle/>
        <a:p>
          <a:endParaRPr lang="es-MX"/>
        </a:p>
      </dgm:t>
    </dgm:pt>
    <dgm:pt modelId="{966FEDC3-4E5E-469A-8B85-86A40A67E95D}" type="sibTrans" cxnId="{59AB5A1C-490C-4BFA-8399-EFB86147EC36}">
      <dgm:prSet/>
      <dgm:spPr/>
      <dgm:t>
        <a:bodyPr/>
        <a:lstStyle/>
        <a:p>
          <a:endParaRPr lang="es-MX"/>
        </a:p>
      </dgm:t>
    </dgm:pt>
    <dgm:pt modelId="{D72447CA-2B7B-4F11-ADE1-E6EAC401B9C3}">
      <dgm:prSet phldrT="[Texto]"/>
      <dgm:spPr/>
      <dgm:t>
        <a:bodyPr/>
        <a:lstStyle/>
        <a:p>
          <a:r>
            <a:rPr lang="es-MX" dirty="0"/>
            <a:t>7</a:t>
          </a:r>
        </a:p>
      </dgm:t>
    </dgm:pt>
    <dgm:pt modelId="{6C41A5D7-237B-42C1-8CA7-7D25DF61E1A6}" type="parTrans" cxnId="{BB1DFE57-9250-45DE-8426-63DDA4527E2D}">
      <dgm:prSet/>
      <dgm:spPr/>
      <dgm:t>
        <a:bodyPr/>
        <a:lstStyle/>
        <a:p>
          <a:endParaRPr lang="es-MX"/>
        </a:p>
      </dgm:t>
    </dgm:pt>
    <dgm:pt modelId="{F99327C9-4F7F-427B-A20A-503ADE5E9F53}" type="sibTrans" cxnId="{BB1DFE57-9250-45DE-8426-63DDA4527E2D}">
      <dgm:prSet/>
      <dgm:spPr/>
      <dgm:t>
        <a:bodyPr/>
        <a:lstStyle/>
        <a:p>
          <a:endParaRPr lang="es-MX"/>
        </a:p>
      </dgm:t>
    </dgm:pt>
    <dgm:pt modelId="{CFC9975C-4214-45A7-8CD9-4E1EF9BCA2A3}">
      <dgm:prSet phldrT="[Texto]"/>
      <dgm:spPr/>
      <dgm:t>
        <a:bodyPr/>
        <a:lstStyle/>
        <a:p>
          <a:r>
            <a:rPr lang="es-MX" dirty="0"/>
            <a:t>8</a:t>
          </a:r>
        </a:p>
      </dgm:t>
    </dgm:pt>
    <dgm:pt modelId="{D698FB9C-494B-4C7A-974B-D422C7277D55}" type="parTrans" cxnId="{926D212D-3440-4D83-A223-B6EB8F6287FD}">
      <dgm:prSet/>
      <dgm:spPr/>
      <dgm:t>
        <a:bodyPr/>
        <a:lstStyle/>
        <a:p>
          <a:endParaRPr lang="es-MX"/>
        </a:p>
      </dgm:t>
    </dgm:pt>
    <dgm:pt modelId="{B4013C7C-540C-4340-B2B2-3AC9503CA2F2}" type="sibTrans" cxnId="{926D212D-3440-4D83-A223-B6EB8F6287FD}">
      <dgm:prSet/>
      <dgm:spPr/>
      <dgm:t>
        <a:bodyPr/>
        <a:lstStyle/>
        <a:p>
          <a:endParaRPr lang="es-MX"/>
        </a:p>
      </dgm:t>
    </dgm:pt>
    <dgm:pt modelId="{27610FAF-1EE8-4FE0-95F8-D963AD91181E}">
      <dgm:prSet/>
      <dgm:spPr/>
      <dgm:t>
        <a:bodyPr/>
        <a:lstStyle/>
        <a:p>
          <a:r>
            <a:rPr lang="es-MX" dirty="0"/>
            <a:t>PALPACIÓN (TACTO-MANOS)</a:t>
          </a:r>
        </a:p>
      </dgm:t>
    </dgm:pt>
    <dgm:pt modelId="{F4D78BC6-B78A-4636-8449-E147251A7BEC}" type="parTrans" cxnId="{953C6DA8-BD51-4F45-964A-432704B03899}">
      <dgm:prSet/>
      <dgm:spPr/>
      <dgm:t>
        <a:bodyPr/>
        <a:lstStyle/>
        <a:p>
          <a:endParaRPr lang="es-MX"/>
        </a:p>
      </dgm:t>
    </dgm:pt>
    <dgm:pt modelId="{E38BA3AE-E4FA-45C1-BAA9-52A7472CAA26}" type="sibTrans" cxnId="{953C6DA8-BD51-4F45-964A-432704B03899}">
      <dgm:prSet/>
      <dgm:spPr/>
      <dgm:t>
        <a:bodyPr/>
        <a:lstStyle/>
        <a:p>
          <a:endParaRPr lang="es-MX"/>
        </a:p>
      </dgm:t>
    </dgm:pt>
    <dgm:pt modelId="{7E69874B-3CBC-4EA8-A91A-7FA56C93C4B8}">
      <dgm:prSet/>
      <dgm:spPr/>
      <dgm:t>
        <a:bodyPr/>
        <a:lstStyle/>
        <a:p>
          <a:r>
            <a:rPr lang="es-MX" dirty="0"/>
            <a:t>PERCUSIÓN (OÍDO)</a:t>
          </a:r>
        </a:p>
      </dgm:t>
    </dgm:pt>
    <dgm:pt modelId="{4664D57C-F4C0-4B45-BE07-A916AFC7C565}" type="parTrans" cxnId="{3A8D88A8-D755-421F-8EA7-D92803BB3DE2}">
      <dgm:prSet/>
      <dgm:spPr/>
      <dgm:t>
        <a:bodyPr/>
        <a:lstStyle/>
        <a:p>
          <a:endParaRPr lang="es-MX"/>
        </a:p>
      </dgm:t>
    </dgm:pt>
    <dgm:pt modelId="{FCCECAB9-9A41-4AD2-AE24-C4213A25835D}" type="sibTrans" cxnId="{3A8D88A8-D755-421F-8EA7-D92803BB3DE2}">
      <dgm:prSet/>
      <dgm:spPr/>
      <dgm:t>
        <a:bodyPr/>
        <a:lstStyle/>
        <a:p>
          <a:endParaRPr lang="es-MX"/>
        </a:p>
      </dgm:t>
    </dgm:pt>
    <dgm:pt modelId="{DF89D283-C33B-46CA-98C4-55431D9622EB}">
      <dgm:prSet/>
      <dgm:spPr/>
      <dgm:t>
        <a:bodyPr/>
        <a:lstStyle/>
        <a:p>
          <a:r>
            <a:rPr lang="es-MX" dirty="0"/>
            <a:t>AUSCULTACIÓN (OÍDO, A TRAVÉS DE INSTRUMENTOS)</a:t>
          </a:r>
        </a:p>
      </dgm:t>
    </dgm:pt>
    <dgm:pt modelId="{AD61B17A-F778-4C75-84E9-07CEB70F1021}" type="parTrans" cxnId="{ADA5D52F-AC20-467E-BAE7-ACF5856E685B}">
      <dgm:prSet/>
      <dgm:spPr/>
      <dgm:t>
        <a:bodyPr/>
        <a:lstStyle/>
        <a:p>
          <a:endParaRPr lang="es-MX"/>
        </a:p>
      </dgm:t>
    </dgm:pt>
    <dgm:pt modelId="{D86A9740-69E9-4BAD-8738-48B374F68D14}" type="sibTrans" cxnId="{ADA5D52F-AC20-467E-BAE7-ACF5856E685B}">
      <dgm:prSet/>
      <dgm:spPr/>
      <dgm:t>
        <a:bodyPr/>
        <a:lstStyle/>
        <a:p>
          <a:endParaRPr lang="es-MX"/>
        </a:p>
      </dgm:t>
    </dgm:pt>
    <dgm:pt modelId="{9E220BA1-10E0-46E0-BA1E-4969D4EE81B1}">
      <dgm:prSet/>
      <dgm:spPr/>
      <dgm:t>
        <a:bodyPr/>
        <a:lstStyle/>
        <a:p>
          <a:r>
            <a:rPr lang="es-MX" dirty="0"/>
            <a:t>MEDICIÓN (ESTUDIO COMPARATIVO DE LO NORMAL CON LO ANORMAL)</a:t>
          </a:r>
        </a:p>
      </dgm:t>
    </dgm:pt>
    <dgm:pt modelId="{0E15C236-0491-4EE7-9E31-C443483579BE}" type="parTrans" cxnId="{5BF33C45-AA48-4AE2-8317-9C809AE91CC4}">
      <dgm:prSet/>
      <dgm:spPr/>
      <dgm:t>
        <a:bodyPr/>
        <a:lstStyle/>
        <a:p>
          <a:endParaRPr lang="es-MX"/>
        </a:p>
      </dgm:t>
    </dgm:pt>
    <dgm:pt modelId="{932B6CA3-44E0-407E-AC82-B57F1F1CE929}" type="sibTrans" cxnId="{5BF33C45-AA48-4AE2-8317-9C809AE91CC4}">
      <dgm:prSet/>
      <dgm:spPr/>
      <dgm:t>
        <a:bodyPr/>
        <a:lstStyle/>
        <a:p>
          <a:endParaRPr lang="es-MX"/>
        </a:p>
      </dgm:t>
    </dgm:pt>
    <dgm:pt modelId="{73A127C5-6FF5-4D7D-9E14-0B70EA12EFB8}">
      <dgm:prSet/>
      <dgm:spPr/>
      <dgm:t>
        <a:bodyPr/>
        <a:lstStyle/>
        <a:p>
          <a:r>
            <a:rPr lang="es-MX" dirty="0"/>
            <a:t>PUNCIÓN EXPLORADORA</a:t>
          </a:r>
        </a:p>
      </dgm:t>
    </dgm:pt>
    <dgm:pt modelId="{53C26AC2-C9B2-49F2-8886-7D4B513C58AF}" type="parTrans" cxnId="{A6862548-F6E0-4F83-8308-D1A465339C5E}">
      <dgm:prSet/>
      <dgm:spPr/>
      <dgm:t>
        <a:bodyPr/>
        <a:lstStyle/>
        <a:p>
          <a:endParaRPr lang="es-MX"/>
        </a:p>
      </dgm:t>
    </dgm:pt>
    <dgm:pt modelId="{90BD9ABA-BC5B-4AE5-8D8B-180E1E80AC58}" type="sibTrans" cxnId="{A6862548-F6E0-4F83-8308-D1A465339C5E}">
      <dgm:prSet/>
      <dgm:spPr/>
      <dgm:t>
        <a:bodyPr/>
        <a:lstStyle/>
        <a:p>
          <a:endParaRPr lang="es-MX"/>
        </a:p>
      </dgm:t>
    </dgm:pt>
    <dgm:pt modelId="{1C37DF15-B82C-4109-AE1A-E10D85A0DBC3}">
      <dgm:prSet/>
      <dgm:spPr/>
      <dgm:t>
        <a:bodyPr/>
        <a:lstStyle/>
        <a:p>
          <a:r>
            <a:rPr lang="es-MX" dirty="0"/>
            <a:t>PRUEBAS DE LABORATORIO</a:t>
          </a:r>
        </a:p>
      </dgm:t>
    </dgm:pt>
    <dgm:pt modelId="{96956DA3-7137-4544-9FC5-55175AF24595}" type="parTrans" cxnId="{00118D79-C7A3-4321-B555-A0D94C554F7A}">
      <dgm:prSet/>
      <dgm:spPr/>
      <dgm:t>
        <a:bodyPr/>
        <a:lstStyle/>
        <a:p>
          <a:endParaRPr lang="es-MX"/>
        </a:p>
      </dgm:t>
    </dgm:pt>
    <dgm:pt modelId="{80F82BC5-8F43-486C-A2BA-BD53D64CEC11}" type="sibTrans" cxnId="{00118D79-C7A3-4321-B555-A0D94C554F7A}">
      <dgm:prSet/>
      <dgm:spPr/>
      <dgm:t>
        <a:bodyPr/>
        <a:lstStyle/>
        <a:p>
          <a:endParaRPr lang="es-MX"/>
        </a:p>
      </dgm:t>
    </dgm:pt>
    <dgm:pt modelId="{5E7EC537-1C06-4C76-A88F-80BB1859A51D}" type="pres">
      <dgm:prSet presAssocID="{2E6A5CBF-90D2-4743-A393-6581AA679C80}" presName="linearFlow" presStyleCnt="0">
        <dgm:presLayoutVars>
          <dgm:dir/>
          <dgm:animLvl val="lvl"/>
          <dgm:resizeHandles val="exact"/>
        </dgm:presLayoutVars>
      </dgm:prSet>
      <dgm:spPr/>
    </dgm:pt>
    <dgm:pt modelId="{5EE71398-98C3-4E52-94AC-726C389D81E0}" type="pres">
      <dgm:prSet presAssocID="{91D20BD7-619E-40CB-94EA-A7EDA2361B05}" presName="composite" presStyleCnt="0"/>
      <dgm:spPr/>
    </dgm:pt>
    <dgm:pt modelId="{96AC4A23-B017-446D-8185-B2FA6DB033A9}" type="pres">
      <dgm:prSet presAssocID="{91D20BD7-619E-40CB-94EA-A7EDA2361B05}" presName="parentText" presStyleLbl="alignNode1" presStyleIdx="0" presStyleCnt="8">
        <dgm:presLayoutVars>
          <dgm:chMax val="1"/>
          <dgm:bulletEnabled val="1"/>
        </dgm:presLayoutVars>
      </dgm:prSet>
      <dgm:spPr/>
    </dgm:pt>
    <dgm:pt modelId="{D4BAA50E-FED2-4193-BA93-8BEBD0050A2F}" type="pres">
      <dgm:prSet presAssocID="{91D20BD7-619E-40CB-94EA-A7EDA2361B05}" presName="descendantText" presStyleLbl="alignAcc1" presStyleIdx="0" presStyleCnt="8">
        <dgm:presLayoutVars>
          <dgm:bulletEnabled val="1"/>
        </dgm:presLayoutVars>
      </dgm:prSet>
      <dgm:spPr/>
    </dgm:pt>
    <dgm:pt modelId="{AE1ED6A2-715B-4CC5-AF24-EE510C7FD34C}" type="pres">
      <dgm:prSet presAssocID="{C6DC81A9-9E63-4250-B1CB-F0EE35E11C65}" presName="sp" presStyleCnt="0"/>
      <dgm:spPr/>
    </dgm:pt>
    <dgm:pt modelId="{AD0D1D66-1A5C-4C77-8D57-FB6EB66A2A3B}" type="pres">
      <dgm:prSet presAssocID="{7C929C11-E152-4E4D-8A8A-351F2BF926CB}" presName="composite" presStyleCnt="0"/>
      <dgm:spPr/>
    </dgm:pt>
    <dgm:pt modelId="{6729A1BF-4F5A-4994-942B-AC462EB642BF}" type="pres">
      <dgm:prSet presAssocID="{7C929C11-E152-4E4D-8A8A-351F2BF926CB}" presName="parentText" presStyleLbl="alignNode1" presStyleIdx="1" presStyleCnt="8">
        <dgm:presLayoutVars>
          <dgm:chMax val="1"/>
          <dgm:bulletEnabled val="1"/>
        </dgm:presLayoutVars>
      </dgm:prSet>
      <dgm:spPr/>
    </dgm:pt>
    <dgm:pt modelId="{15F12FA4-584D-4C15-A1C5-5E3BEE6F1AAA}" type="pres">
      <dgm:prSet presAssocID="{7C929C11-E152-4E4D-8A8A-351F2BF926CB}" presName="descendantText" presStyleLbl="alignAcc1" presStyleIdx="1" presStyleCnt="8">
        <dgm:presLayoutVars>
          <dgm:bulletEnabled val="1"/>
        </dgm:presLayoutVars>
      </dgm:prSet>
      <dgm:spPr/>
    </dgm:pt>
    <dgm:pt modelId="{5D14E4A0-94DC-4519-9960-938FAEE6CCC6}" type="pres">
      <dgm:prSet presAssocID="{B7CFA553-5BB8-4C62-B212-3B10AA86529C}" presName="sp" presStyleCnt="0"/>
      <dgm:spPr/>
    </dgm:pt>
    <dgm:pt modelId="{68B6B221-59A5-4A96-A694-F5B080B907D5}" type="pres">
      <dgm:prSet presAssocID="{9BE4BF34-4B82-45C1-B7AD-469E986B65DE}" presName="composite" presStyleCnt="0"/>
      <dgm:spPr/>
    </dgm:pt>
    <dgm:pt modelId="{7AFE5DDF-8F9D-4C35-BF36-BF4ECF374F28}" type="pres">
      <dgm:prSet presAssocID="{9BE4BF34-4B82-45C1-B7AD-469E986B65DE}" presName="parentText" presStyleLbl="alignNode1" presStyleIdx="2" presStyleCnt="8">
        <dgm:presLayoutVars>
          <dgm:chMax val="1"/>
          <dgm:bulletEnabled val="1"/>
        </dgm:presLayoutVars>
      </dgm:prSet>
      <dgm:spPr/>
    </dgm:pt>
    <dgm:pt modelId="{47C72BBD-2EC2-4EC5-811E-BBB381EA5A7A}" type="pres">
      <dgm:prSet presAssocID="{9BE4BF34-4B82-45C1-B7AD-469E986B65DE}" presName="descendantText" presStyleLbl="alignAcc1" presStyleIdx="2" presStyleCnt="8">
        <dgm:presLayoutVars>
          <dgm:bulletEnabled val="1"/>
        </dgm:presLayoutVars>
      </dgm:prSet>
      <dgm:spPr/>
    </dgm:pt>
    <dgm:pt modelId="{FB40B7AA-FF39-4830-92BD-7F7B12936A04}" type="pres">
      <dgm:prSet presAssocID="{7A39FB60-0ED0-41CD-B8F2-0C3B444A41B8}" presName="sp" presStyleCnt="0"/>
      <dgm:spPr/>
    </dgm:pt>
    <dgm:pt modelId="{8B5C47EE-8366-4906-8500-FB9FF52C4581}" type="pres">
      <dgm:prSet presAssocID="{E8147E56-3A38-47B6-AB7F-5624A01CCFCD}" presName="composite" presStyleCnt="0"/>
      <dgm:spPr/>
    </dgm:pt>
    <dgm:pt modelId="{600E4F4D-EAB4-4C6D-BE31-85169A3A9E61}" type="pres">
      <dgm:prSet presAssocID="{E8147E56-3A38-47B6-AB7F-5624A01CCFCD}" presName="parentText" presStyleLbl="alignNode1" presStyleIdx="3" presStyleCnt="8">
        <dgm:presLayoutVars>
          <dgm:chMax val="1"/>
          <dgm:bulletEnabled val="1"/>
        </dgm:presLayoutVars>
      </dgm:prSet>
      <dgm:spPr/>
    </dgm:pt>
    <dgm:pt modelId="{8AC0352A-C0B3-4A05-A691-B8395477B661}" type="pres">
      <dgm:prSet presAssocID="{E8147E56-3A38-47B6-AB7F-5624A01CCFCD}" presName="descendantText" presStyleLbl="alignAcc1" presStyleIdx="3" presStyleCnt="8">
        <dgm:presLayoutVars>
          <dgm:bulletEnabled val="1"/>
        </dgm:presLayoutVars>
      </dgm:prSet>
      <dgm:spPr/>
    </dgm:pt>
    <dgm:pt modelId="{604BCF4B-A77B-4A70-9339-E63109142450}" type="pres">
      <dgm:prSet presAssocID="{9C85F6D9-1AA5-4B09-AD4A-64526AE0DA6D}" presName="sp" presStyleCnt="0"/>
      <dgm:spPr/>
    </dgm:pt>
    <dgm:pt modelId="{676975F6-C961-4C9A-AEA9-630276A06D65}" type="pres">
      <dgm:prSet presAssocID="{64FEC0E0-E4AE-499A-8E59-F31A56EAB706}" presName="composite" presStyleCnt="0"/>
      <dgm:spPr/>
    </dgm:pt>
    <dgm:pt modelId="{6F03B721-761D-4E78-A1C3-29DD25D6F403}" type="pres">
      <dgm:prSet presAssocID="{64FEC0E0-E4AE-499A-8E59-F31A56EAB706}" presName="parentText" presStyleLbl="alignNode1" presStyleIdx="4" presStyleCnt="8">
        <dgm:presLayoutVars>
          <dgm:chMax val="1"/>
          <dgm:bulletEnabled val="1"/>
        </dgm:presLayoutVars>
      </dgm:prSet>
      <dgm:spPr/>
    </dgm:pt>
    <dgm:pt modelId="{110D1A19-650B-412C-BED3-D8CDF2FE4C13}" type="pres">
      <dgm:prSet presAssocID="{64FEC0E0-E4AE-499A-8E59-F31A56EAB706}" presName="descendantText" presStyleLbl="alignAcc1" presStyleIdx="4" presStyleCnt="8">
        <dgm:presLayoutVars>
          <dgm:bulletEnabled val="1"/>
        </dgm:presLayoutVars>
      </dgm:prSet>
      <dgm:spPr/>
    </dgm:pt>
    <dgm:pt modelId="{63309F86-20B8-40EB-8879-FA6B79F043C3}" type="pres">
      <dgm:prSet presAssocID="{9138D539-2F0A-4BEC-8A49-40C9E76F6299}" presName="sp" presStyleCnt="0"/>
      <dgm:spPr/>
    </dgm:pt>
    <dgm:pt modelId="{8A6B2616-2047-4F1A-A087-41A7AE1D4F65}" type="pres">
      <dgm:prSet presAssocID="{D544C5D6-19A1-456E-8B18-B00EA6C65182}" presName="composite" presStyleCnt="0"/>
      <dgm:spPr/>
    </dgm:pt>
    <dgm:pt modelId="{3A2B77E9-6E97-4C15-974A-A2B1A8BFFDF2}" type="pres">
      <dgm:prSet presAssocID="{D544C5D6-19A1-456E-8B18-B00EA6C65182}" presName="parentText" presStyleLbl="alignNode1" presStyleIdx="5" presStyleCnt="8">
        <dgm:presLayoutVars>
          <dgm:chMax val="1"/>
          <dgm:bulletEnabled val="1"/>
        </dgm:presLayoutVars>
      </dgm:prSet>
      <dgm:spPr/>
    </dgm:pt>
    <dgm:pt modelId="{C224B7C0-6B73-4719-9AC5-8D45EDBC6E4B}" type="pres">
      <dgm:prSet presAssocID="{D544C5D6-19A1-456E-8B18-B00EA6C65182}" presName="descendantText" presStyleLbl="alignAcc1" presStyleIdx="5" presStyleCnt="8">
        <dgm:presLayoutVars>
          <dgm:bulletEnabled val="1"/>
        </dgm:presLayoutVars>
      </dgm:prSet>
      <dgm:spPr/>
    </dgm:pt>
    <dgm:pt modelId="{3AE3C870-752C-4E23-A53D-53B653183187}" type="pres">
      <dgm:prSet presAssocID="{966FEDC3-4E5E-469A-8B85-86A40A67E95D}" presName="sp" presStyleCnt="0"/>
      <dgm:spPr/>
    </dgm:pt>
    <dgm:pt modelId="{5B758454-889F-4026-A9D8-156D21D34209}" type="pres">
      <dgm:prSet presAssocID="{D72447CA-2B7B-4F11-ADE1-E6EAC401B9C3}" presName="composite" presStyleCnt="0"/>
      <dgm:spPr/>
    </dgm:pt>
    <dgm:pt modelId="{91874A5C-D8C2-4E78-B337-17A35406BE98}" type="pres">
      <dgm:prSet presAssocID="{D72447CA-2B7B-4F11-ADE1-E6EAC401B9C3}" presName="parentText" presStyleLbl="alignNode1" presStyleIdx="6" presStyleCnt="8">
        <dgm:presLayoutVars>
          <dgm:chMax val="1"/>
          <dgm:bulletEnabled val="1"/>
        </dgm:presLayoutVars>
      </dgm:prSet>
      <dgm:spPr/>
    </dgm:pt>
    <dgm:pt modelId="{B774D848-8C30-494E-8241-35825595908C}" type="pres">
      <dgm:prSet presAssocID="{D72447CA-2B7B-4F11-ADE1-E6EAC401B9C3}" presName="descendantText" presStyleLbl="alignAcc1" presStyleIdx="6" presStyleCnt="8">
        <dgm:presLayoutVars>
          <dgm:bulletEnabled val="1"/>
        </dgm:presLayoutVars>
      </dgm:prSet>
      <dgm:spPr/>
    </dgm:pt>
    <dgm:pt modelId="{20B6B8B2-4090-41DC-9259-2D60B188E64F}" type="pres">
      <dgm:prSet presAssocID="{F99327C9-4F7F-427B-A20A-503ADE5E9F53}" presName="sp" presStyleCnt="0"/>
      <dgm:spPr/>
    </dgm:pt>
    <dgm:pt modelId="{EB4DEDFF-793C-438F-B56D-C68169B0D0BF}" type="pres">
      <dgm:prSet presAssocID="{CFC9975C-4214-45A7-8CD9-4E1EF9BCA2A3}" presName="composite" presStyleCnt="0"/>
      <dgm:spPr/>
    </dgm:pt>
    <dgm:pt modelId="{CE6B2106-FCFD-4530-A435-9F01C9DC1D77}" type="pres">
      <dgm:prSet presAssocID="{CFC9975C-4214-45A7-8CD9-4E1EF9BCA2A3}" presName="parentText" presStyleLbl="alignNode1" presStyleIdx="7" presStyleCnt="8">
        <dgm:presLayoutVars>
          <dgm:chMax val="1"/>
          <dgm:bulletEnabled val="1"/>
        </dgm:presLayoutVars>
      </dgm:prSet>
      <dgm:spPr/>
    </dgm:pt>
    <dgm:pt modelId="{A7F63BD8-1AAD-434D-A6DD-FAB8807CE169}" type="pres">
      <dgm:prSet presAssocID="{CFC9975C-4214-45A7-8CD9-4E1EF9BCA2A3}" presName="descendantText" presStyleLbl="alignAcc1" presStyleIdx="7" presStyleCnt="8">
        <dgm:presLayoutVars>
          <dgm:bulletEnabled val="1"/>
        </dgm:presLayoutVars>
      </dgm:prSet>
      <dgm:spPr/>
    </dgm:pt>
  </dgm:ptLst>
  <dgm:cxnLst>
    <dgm:cxn modelId="{59AB5A1C-490C-4BFA-8399-EFB86147EC36}" srcId="{2E6A5CBF-90D2-4743-A393-6581AA679C80}" destId="{D544C5D6-19A1-456E-8B18-B00EA6C65182}" srcOrd="5" destOrd="0" parTransId="{833AB76A-6A72-4F75-84F9-A32A60D0B07E}" sibTransId="{966FEDC3-4E5E-469A-8B85-86A40A67E95D}"/>
    <dgm:cxn modelId="{AADE5D1E-7B45-4953-8F96-8357B3056B31}" type="presOf" srcId="{DF89D283-C33B-46CA-98C4-55431D9622EB}" destId="{110D1A19-650B-412C-BED3-D8CDF2FE4C13}" srcOrd="0" destOrd="0" presId="urn:microsoft.com/office/officeart/2005/8/layout/chevron2"/>
    <dgm:cxn modelId="{926D212D-3440-4D83-A223-B6EB8F6287FD}" srcId="{2E6A5CBF-90D2-4743-A393-6581AA679C80}" destId="{CFC9975C-4214-45A7-8CD9-4E1EF9BCA2A3}" srcOrd="7" destOrd="0" parTransId="{D698FB9C-494B-4C7A-974B-D422C7277D55}" sibTransId="{B4013C7C-540C-4340-B2B2-3AC9503CA2F2}"/>
    <dgm:cxn modelId="{315D8C2D-439E-4BE3-A78C-B50F1BFB4547}" type="presOf" srcId="{BDB3FEC3-ECC2-42A5-9F53-9603DE4DCDFB}" destId="{D4BAA50E-FED2-4193-BA93-8BEBD0050A2F}" srcOrd="0" destOrd="0" presId="urn:microsoft.com/office/officeart/2005/8/layout/chevron2"/>
    <dgm:cxn modelId="{ADA5D52F-AC20-467E-BAE7-ACF5856E685B}" srcId="{64FEC0E0-E4AE-499A-8E59-F31A56EAB706}" destId="{DF89D283-C33B-46CA-98C4-55431D9622EB}" srcOrd="0" destOrd="0" parTransId="{AD61B17A-F778-4C75-84E9-07CEB70F1021}" sibTransId="{D86A9740-69E9-4BAD-8738-48B374F68D14}"/>
    <dgm:cxn modelId="{E0941C5B-30F6-4CE2-A759-1553561A4560}" srcId="{2E6A5CBF-90D2-4743-A393-6581AA679C80}" destId="{9BE4BF34-4B82-45C1-B7AD-469E986B65DE}" srcOrd="2" destOrd="0" parTransId="{84B06775-0034-4DF3-92F6-CA522ECDD97A}" sibTransId="{7A39FB60-0ED0-41CD-B8F2-0C3B444A41B8}"/>
    <dgm:cxn modelId="{852AC95C-C76D-4777-8698-E8D2B6868164}" srcId="{2E6A5CBF-90D2-4743-A393-6581AA679C80}" destId="{E8147E56-3A38-47B6-AB7F-5624A01CCFCD}" srcOrd="3" destOrd="0" parTransId="{604F0CC1-84C8-40E3-80F3-0BABAD723104}" sibTransId="{9C85F6D9-1AA5-4B09-AD4A-64526AE0DA6D}"/>
    <dgm:cxn modelId="{1971AD5E-71CB-40B0-9C5A-B622A65ADA5B}" type="presOf" srcId="{9BE4BF34-4B82-45C1-B7AD-469E986B65DE}" destId="{7AFE5DDF-8F9D-4C35-BF36-BF4ECF374F28}" srcOrd="0" destOrd="0" presId="urn:microsoft.com/office/officeart/2005/8/layout/chevron2"/>
    <dgm:cxn modelId="{72A30760-820C-494A-B9AA-AF36CEDE6F0B}" type="presOf" srcId="{D544C5D6-19A1-456E-8B18-B00EA6C65182}" destId="{3A2B77E9-6E97-4C15-974A-A2B1A8BFFDF2}" srcOrd="0" destOrd="0" presId="urn:microsoft.com/office/officeart/2005/8/layout/chevron2"/>
    <dgm:cxn modelId="{2A593062-5FC9-4E27-92C4-8C07B64E5F59}" type="presOf" srcId="{73A127C5-6FF5-4D7D-9E14-0B70EA12EFB8}" destId="{B774D848-8C30-494E-8241-35825595908C}" srcOrd="0" destOrd="0" presId="urn:microsoft.com/office/officeart/2005/8/layout/chevron2"/>
    <dgm:cxn modelId="{5BF33C45-AA48-4AE2-8317-9C809AE91CC4}" srcId="{D544C5D6-19A1-456E-8B18-B00EA6C65182}" destId="{9E220BA1-10E0-46E0-BA1E-4969D4EE81B1}" srcOrd="0" destOrd="0" parTransId="{0E15C236-0491-4EE7-9E31-C443483579BE}" sibTransId="{932B6CA3-44E0-407E-AC82-B57F1F1CE929}"/>
    <dgm:cxn modelId="{A6862548-F6E0-4F83-8308-D1A465339C5E}" srcId="{D72447CA-2B7B-4F11-ADE1-E6EAC401B9C3}" destId="{73A127C5-6FF5-4D7D-9E14-0B70EA12EFB8}" srcOrd="0" destOrd="0" parTransId="{53C26AC2-C9B2-49F2-8886-7D4B513C58AF}" sibTransId="{90BD9ABA-BC5B-4AE5-8D8B-180E1E80AC58}"/>
    <dgm:cxn modelId="{DA97004A-6217-4086-86F8-DC8A0DDD98A1}" srcId="{2E6A5CBF-90D2-4743-A393-6581AA679C80}" destId="{7C929C11-E152-4E4D-8A8A-351F2BF926CB}" srcOrd="1" destOrd="0" parTransId="{629C0B41-F7FF-4A3E-B6EF-633F3441FD62}" sibTransId="{B7CFA553-5BB8-4C62-B212-3B10AA86529C}"/>
    <dgm:cxn modelId="{DDB7DF6C-8A32-4AAF-8A19-507C6B159415}" type="presOf" srcId="{CFC9975C-4214-45A7-8CD9-4E1EF9BCA2A3}" destId="{CE6B2106-FCFD-4530-A435-9F01C9DC1D77}" srcOrd="0" destOrd="0" presId="urn:microsoft.com/office/officeart/2005/8/layout/chevron2"/>
    <dgm:cxn modelId="{BB1DFE57-9250-45DE-8426-63DDA4527E2D}" srcId="{2E6A5CBF-90D2-4743-A393-6581AA679C80}" destId="{D72447CA-2B7B-4F11-ADE1-E6EAC401B9C3}" srcOrd="6" destOrd="0" parTransId="{6C41A5D7-237B-42C1-8CA7-7D25DF61E1A6}" sibTransId="{F99327C9-4F7F-427B-A20A-503ADE5E9F53}"/>
    <dgm:cxn modelId="{00118D79-C7A3-4321-B555-A0D94C554F7A}" srcId="{CFC9975C-4214-45A7-8CD9-4E1EF9BCA2A3}" destId="{1C37DF15-B82C-4109-AE1A-E10D85A0DBC3}" srcOrd="0" destOrd="0" parTransId="{96956DA3-7137-4544-9FC5-55175AF24595}" sibTransId="{80F82BC5-8F43-486C-A2BA-BD53D64CEC11}"/>
    <dgm:cxn modelId="{DA085F7A-A64E-4A77-803A-BE8315246CD8}" type="presOf" srcId="{E8147E56-3A38-47B6-AB7F-5624A01CCFCD}" destId="{600E4F4D-EAB4-4C6D-BE31-85169A3A9E61}" srcOrd="0" destOrd="0" presId="urn:microsoft.com/office/officeart/2005/8/layout/chevron2"/>
    <dgm:cxn modelId="{10807289-F473-4BB6-BE26-62D2ACC8058E}" srcId="{7C929C11-E152-4E4D-8A8A-351F2BF926CB}" destId="{EE013584-D8CB-46D9-B943-09D4B2765C35}" srcOrd="0" destOrd="0" parTransId="{9403D7EA-2B72-4D07-8F4F-F368F1B21A5F}" sibTransId="{7B35A54F-3B3E-47B9-A94F-E600495F8EEE}"/>
    <dgm:cxn modelId="{D4EF1FA4-A3BE-4B79-A062-A77087563877}" type="presOf" srcId="{91D20BD7-619E-40CB-94EA-A7EDA2361B05}" destId="{96AC4A23-B017-446D-8185-B2FA6DB033A9}" srcOrd="0" destOrd="0" presId="urn:microsoft.com/office/officeart/2005/8/layout/chevron2"/>
    <dgm:cxn modelId="{A29723A7-0A0D-43C1-8B6E-04F817B739E8}" type="presOf" srcId="{7C929C11-E152-4E4D-8A8A-351F2BF926CB}" destId="{6729A1BF-4F5A-4994-942B-AC462EB642BF}" srcOrd="0" destOrd="0" presId="urn:microsoft.com/office/officeart/2005/8/layout/chevron2"/>
    <dgm:cxn modelId="{A8D63DA8-EE3B-4FE8-B606-88C4A42BF780}" srcId="{91D20BD7-619E-40CB-94EA-A7EDA2361B05}" destId="{BDB3FEC3-ECC2-42A5-9F53-9603DE4DCDFB}" srcOrd="0" destOrd="0" parTransId="{B2D38E06-9C5A-4A5E-BB7B-F49725397374}" sibTransId="{6E0431AA-7728-4B67-8F39-38E49A0FBF4E}"/>
    <dgm:cxn modelId="{953C6DA8-BD51-4F45-964A-432704B03899}" srcId="{9BE4BF34-4B82-45C1-B7AD-469E986B65DE}" destId="{27610FAF-1EE8-4FE0-95F8-D963AD91181E}" srcOrd="0" destOrd="0" parTransId="{F4D78BC6-B78A-4636-8449-E147251A7BEC}" sibTransId="{E38BA3AE-E4FA-45C1-BAA9-52A7472CAA26}"/>
    <dgm:cxn modelId="{3A8D88A8-D755-421F-8EA7-D92803BB3DE2}" srcId="{E8147E56-3A38-47B6-AB7F-5624A01CCFCD}" destId="{7E69874B-3CBC-4EA8-A91A-7FA56C93C4B8}" srcOrd="0" destOrd="0" parTransId="{4664D57C-F4C0-4B45-BE07-A916AFC7C565}" sibTransId="{FCCECAB9-9A41-4AD2-AE24-C4213A25835D}"/>
    <dgm:cxn modelId="{43AE00B3-C2E3-4EB5-A335-2BBBF67C4D0F}" type="presOf" srcId="{27610FAF-1EE8-4FE0-95F8-D963AD91181E}" destId="{47C72BBD-2EC2-4EC5-811E-BBB381EA5A7A}" srcOrd="0" destOrd="0" presId="urn:microsoft.com/office/officeart/2005/8/layout/chevron2"/>
    <dgm:cxn modelId="{8C89D6B3-F911-4872-899F-720BD2D7C586}" type="presOf" srcId="{9E220BA1-10E0-46E0-BA1E-4969D4EE81B1}" destId="{C224B7C0-6B73-4719-9AC5-8D45EDBC6E4B}" srcOrd="0" destOrd="0" presId="urn:microsoft.com/office/officeart/2005/8/layout/chevron2"/>
    <dgm:cxn modelId="{66A97DB8-5E8B-42FF-A94E-335C8AD6C026}" type="presOf" srcId="{64FEC0E0-E4AE-499A-8E59-F31A56EAB706}" destId="{6F03B721-761D-4E78-A1C3-29DD25D6F403}" srcOrd="0" destOrd="0" presId="urn:microsoft.com/office/officeart/2005/8/layout/chevron2"/>
    <dgm:cxn modelId="{4EC7D5CD-A1AA-4A89-A789-25228776127F}" srcId="{2E6A5CBF-90D2-4743-A393-6581AA679C80}" destId="{91D20BD7-619E-40CB-94EA-A7EDA2361B05}" srcOrd="0" destOrd="0" parTransId="{4DACB829-86C9-4582-9E79-413A1F2F4A58}" sibTransId="{C6DC81A9-9E63-4250-B1CB-F0EE35E11C65}"/>
    <dgm:cxn modelId="{296732DE-3CB0-40B1-A552-EF58B577237E}" type="presOf" srcId="{1C37DF15-B82C-4109-AE1A-E10D85A0DBC3}" destId="{A7F63BD8-1AAD-434D-A6DD-FAB8807CE169}" srcOrd="0" destOrd="0" presId="urn:microsoft.com/office/officeart/2005/8/layout/chevron2"/>
    <dgm:cxn modelId="{9FA89FEA-3760-47F8-A8BF-253DB080C716}" srcId="{2E6A5CBF-90D2-4743-A393-6581AA679C80}" destId="{64FEC0E0-E4AE-499A-8E59-F31A56EAB706}" srcOrd="4" destOrd="0" parTransId="{DC896EC2-D859-44A6-B401-5D1CE1817A44}" sibTransId="{9138D539-2F0A-4BEC-8A49-40C9E76F6299}"/>
    <dgm:cxn modelId="{C3CCB0F1-860C-4264-B470-13554030512E}" type="presOf" srcId="{7E69874B-3CBC-4EA8-A91A-7FA56C93C4B8}" destId="{8AC0352A-C0B3-4A05-A691-B8395477B661}" srcOrd="0" destOrd="0" presId="urn:microsoft.com/office/officeart/2005/8/layout/chevron2"/>
    <dgm:cxn modelId="{E6CCEEFA-61D7-49D6-9CDC-FF90099F9587}" type="presOf" srcId="{2E6A5CBF-90D2-4743-A393-6581AA679C80}" destId="{5E7EC537-1C06-4C76-A88F-80BB1859A51D}" srcOrd="0" destOrd="0" presId="urn:microsoft.com/office/officeart/2005/8/layout/chevron2"/>
    <dgm:cxn modelId="{75F041FC-A41D-47F9-8534-47D0F6747AD5}" type="presOf" srcId="{D72447CA-2B7B-4F11-ADE1-E6EAC401B9C3}" destId="{91874A5C-D8C2-4E78-B337-17A35406BE98}" srcOrd="0" destOrd="0" presId="urn:microsoft.com/office/officeart/2005/8/layout/chevron2"/>
    <dgm:cxn modelId="{42A892FC-36B4-498E-886B-ECFCF61371D8}" type="presOf" srcId="{EE013584-D8CB-46D9-B943-09D4B2765C35}" destId="{15F12FA4-584D-4C15-A1C5-5E3BEE6F1AAA}" srcOrd="0" destOrd="0" presId="urn:microsoft.com/office/officeart/2005/8/layout/chevron2"/>
    <dgm:cxn modelId="{95AAF0EE-F8DE-4197-A521-862EC5B59133}" type="presParOf" srcId="{5E7EC537-1C06-4C76-A88F-80BB1859A51D}" destId="{5EE71398-98C3-4E52-94AC-726C389D81E0}" srcOrd="0" destOrd="0" presId="urn:microsoft.com/office/officeart/2005/8/layout/chevron2"/>
    <dgm:cxn modelId="{B52D68FC-043A-4612-BCFD-AF7DB5BF500E}" type="presParOf" srcId="{5EE71398-98C3-4E52-94AC-726C389D81E0}" destId="{96AC4A23-B017-446D-8185-B2FA6DB033A9}" srcOrd="0" destOrd="0" presId="urn:microsoft.com/office/officeart/2005/8/layout/chevron2"/>
    <dgm:cxn modelId="{32CA57AE-1CF2-4527-9C28-D951643C6279}" type="presParOf" srcId="{5EE71398-98C3-4E52-94AC-726C389D81E0}" destId="{D4BAA50E-FED2-4193-BA93-8BEBD0050A2F}" srcOrd="1" destOrd="0" presId="urn:microsoft.com/office/officeart/2005/8/layout/chevron2"/>
    <dgm:cxn modelId="{81712DA7-7319-4C88-8528-FB21ED39AF59}" type="presParOf" srcId="{5E7EC537-1C06-4C76-A88F-80BB1859A51D}" destId="{AE1ED6A2-715B-4CC5-AF24-EE510C7FD34C}" srcOrd="1" destOrd="0" presId="urn:microsoft.com/office/officeart/2005/8/layout/chevron2"/>
    <dgm:cxn modelId="{BD3A5B41-165C-4B65-9371-14CFBF33208C}" type="presParOf" srcId="{5E7EC537-1C06-4C76-A88F-80BB1859A51D}" destId="{AD0D1D66-1A5C-4C77-8D57-FB6EB66A2A3B}" srcOrd="2" destOrd="0" presId="urn:microsoft.com/office/officeart/2005/8/layout/chevron2"/>
    <dgm:cxn modelId="{F5264B1E-4E85-4281-B91B-0580251BCF30}" type="presParOf" srcId="{AD0D1D66-1A5C-4C77-8D57-FB6EB66A2A3B}" destId="{6729A1BF-4F5A-4994-942B-AC462EB642BF}" srcOrd="0" destOrd="0" presId="urn:microsoft.com/office/officeart/2005/8/layout/chevron2"/>
    <dgm:cxn modelId="{A97CE566-425D-4A19-8B8F-300F5513C47B}" type="presParOf" srcId="{AD0D1D66-1A5C-4C77-8D57-FB6EB66A2A3B}" destId="{15F12FA4-584D-4C15-A1C5-5E3BEE6F1AAA}" srcOrd="1" destOrd="0" presId="urn:microsoft.com/office/officeart/2005/8/layout/chevron2"/>
    <dgm:cxn modelId="{E6331B8C-D02A-4DA9-92C9-8F2DF434FEAD}" type="presParOf" srcId="{5E7EC537-1C06-4C76-A88F-80BB1859A51D}" destId="{5D14E4A0-94DC-4519-9960-938FAEE6CCC6}" srcOrd="3" destOrd="0" presId="urn:microsoft.com/office/officeart/2005/8/layout/chevron2"/>
    <dgm:cxn modelId="{72A4699A-D6FC-41F1-A5F9-1F80E48D19A7}" type="presParOf" srcId="{5E7EC537-1C06-4C76-A88F-80BB1859A51D}" destId="{68B6B221-59A5-4A96-A694-F5B080B907D5}" srcOrd="4" destOrd="0" presId="urn:microsoft.com/office/officeart/2005/8/layout/chevron2"/>
    <dgm:cxn modelId="{D3EFA088-3133-4AE5-A826-7F5FCCD93AAC}" type="presParOf" srcId="{68B6B221-59A5-4A96-A694-F5B080B907D5}" destId="{7AFE5DDF-8F9D-4C35-BF36-BF4ECF374F28}" srcOrd="0" destOrd="0" presId="urn:microsoft.com/office/officeart/2005/8/layout/chevron2"/>
    <dgm:cxn modelId="{D509D367-DAF6-4194-B5FB-1DFA0D2C268F}" type="presParOf" srcId="{68B6B221-59A5-4A96-A694-F5B080B907D5}" destId="{47C72BBD-2EC2-4EC5-811E-BBB381EA5A7A}" srcOrd="1" destOrd="0" presId="urn:microsoft.com/office/officeart/2005/8/layout/chevron2"/>
    <dgm:cxn modelId="{9AC918C7-35E9-4640-807B-2875D318012E}" type="presParOf" srcId="{5E7EC537-1C06-4C76-A88F-80BB1859A51D}" destId="{FB40B7AA-FF39-4830-92BD-7F7B12936A04}" srcOrd="5" destOrd="0" presId="urn:microsoft.com/office/officeart/2005/8/layout/chevron2"/>
    <dgm:cxn modelId="{2A5856DD-F13A-4281-A697-536DDB97AB9E}" type="presParOf" srcId="{5E7EC537-1C06-4C76-A88F-80BB1859A51D}" destId="{8B5C47EE-8366-4906-8500-FB9FF52C4581}" srcOrd="6" destOrd="0" presId="urn:microsoft.com/office/officeart/2005/8/layout/chevron2"/>
    <dgm:cxn modelId="{B4F62DEC-D591-4BD3-A8A8-EEF0C4936980}" type="presParOf" srcId="{8B5C47EE-8366-4906-8500-FB9FF52C4581}" destId="{600E4F4D-EAB4-4C6D-BE31-85169A3A9E61}" srcOrd="0" destOrd="0" presId="urn:microsoft.com/office/officeart/2005/8/layout/chevron2"/>
    <dgm:cxn modelId="{1F78D79C-7756-4503-9D33-2DB19C9851F0}" type="presParOf" srcId="{8B5C47EE-8366-4906-8500-FB9FF52C4581}" destId="{8AC0352A-C0B3-4A05-A691-B8395477B661}" srcOrd="1" destOrd="0" presId="urn:microsoft.com/office/officeart/2005/8/layout/chevron2"/>
    <dgm:cxn modelId="{EEFAF50D-0191-4C7C-8828-CC35990E73B7}" type="presParOf" srcId="{5E7EC537-1C06-4C76-A88F-80BB1859A51D}" destId="{604BCF4B-A77B-4A70-9339-E63109142450}" srcOrd="7" destOrd="0" presId="urn:microsoft.com/office/officeart/2005/8/layout/chevron2"/>
    <dgm:cxn modelId="{C95825EF-13E7-48A5-BCCE-B5C9432A6FCA}" type="presParOf" srcId="{5E7EC537-1C06-4C76-A88F-80BB1859A51D}" destId="{676975F6-C961-4C9A-AEA9-630276A06D65}" srcOrd="8" destOrd="0" presId="urn:microsoft.com/office/officeart/2005/8/layout/chevron2"/>
    <dgm:cxn modelId="{E18B9EAB-00B5-48AF-94A5-95C7F25F6E87}" type="presParOf" srcId="{676975F6-C961-4C9A-AEA9-630276A06D65}" destId="{6F03B721-761D-4E78-A1C3-29DD25D6F403}" srcOrd="0" destOrd="0" presId="urn:microsoft.com/office/officeart/2005/8/layout/chevron2"/>
    <dgm:cxn modelId="{F0D114F0-E681-4FE5-8D8F-B2097F75792A}" type="presParOf" srcId="{676975F6-C961-4C9A-AEA9-630276A06D65}" destId="{110D1A19-650B-412C-BED3-D8CDF2FE4C13}" srcOrd="1" destOrd="0" presId="urn:microsoft.com/office/officeart/2005/8/layout/chevron2"/>
    <dgm:cxn modelId="{8FA9DCB6-FF53-43DF-A7E1-760C62F49458}" type="presParOf" srcId="{5E7EC537-1C06-4C76-A88F-80BB1859A51D}" destId="{63309F86-20B8-40EB-8879-FA6B79F043C3}" srcOrd="9" destOrd="0" presId="urn:microsoft.com/office/officeart/2005/8/layout/chevron2"/>
    <dgm:cxn modelId="{33C2BB0C-9637-419A-B1D0-98482B4CC1E1}" type="presParOf" srcId="{5E7EC537-1C06-4C76-A88F-80BB1859A51D}" destId="{8A6B2616-2047-4F1A-A087-41A7AE1D4F65}" srcOrd="10" destOrd="0" presId="urn:microsoft.com/office/officeart/2005/8/layout/chevron2"/>
    <dgm:cxn modelId="{EC744597-A265-44E2-B78A-EBD33A488308}" type="presParOf" srcId="{8A6B2616-2047-4F1A-A087-41A7AE1D4F65}" destId="{3A2B77E9-6E97-4C15-974A-A2B1A8BFFDF2}" srcOrd="0" destOrd="0" presId="urn:microsoft.com/office/officeart/2005/8/layout/chevron2"/>
    <dgm:cxn modelId="{A865FAF1-99EF-4120-BA9F-DC0F6F68B9FB}" type="presParOf" srcId="{8A6B2616-2047-4F1A-A087-41A7AE1D4F65}" destId="{C224B7C0-6B73-4719-9AC5-8D45EDBC6E4B}" srcOrd="1" destOrd="0" presId="urn:microsoft.com/office/officeart/2005/8/layout/chevron2"/>
    <dgm:cxn modelId="{572D409E-1FDE-48F3-AB13-BED64A9D938F}" type="presParOf" srcId="{5E7EC537-1C06-4C76-A88F-80BB1859A51D}" destId="{3AE3C870-752C-4E23-A53D-53B653183187}" srcOrd="11" destOrd="0" presId="urn:microsoft.com/office/officeart/2005/8/layout/chevron2"/>
    <dgm:cxn modelId="{F80E842D-A732-42EA-9A2E-7B69C60A4D6A}" type="presParOf" srcId="{5E7EC537-1C06-4C76-A88F-80BB1859A51D}" destId="{5B758454-889F-4026-A9D8-156D21D34209}" srcOrd="12" destOrd="0" presId="urn:microsoft.com/office/officeart/2005/8/layout/chevron2"/>
    <dgm:cxn modelId="{95358CC2-DFB2-4127-90AE-71A9F85BDF1F}" type="presParOf" srcId="{5B758454-889F-4026-A9D8-156D21D34209}" destId="{91874A5C-D8C2-4E78-B337-17A35406BE98}" srcOrd="0" destOrd="0" presId="urn:microsoft.com/office/officeart/2005/8/layout/chevron2"/>
    <dgm:cxn modelId="{2233A336-10F1-4E16-BAA4-76182E87D090}" type="presParOf" srcId="{5B758454-889F-4026-A9D8-156D21D34209}" destId="{B774D848-8C30-494E-8241-35825595908C}" srcOrd="1" destOrd="0" presId="urn:microsoft.com/office/officeart/2005/8/layout/chevron2"/>
    <dgm:cxn modelId="{110EC17A-1481-4F9E-AA26-EA25709A876E}" type="presParOf" srcId="{5E7EC537-1C06-4C76-A88F-80BB1859A51D}" destId="{20B6B8B2-4090-41DC-9259-2D60B188E64F}" srcOrd="13" destOrd="0" presId="urn:microsoft.com/office/officeart/2005/8/layout/chevron2"/>
    <dgm:cxn modelId="{80CF9A06-DC76-4CD8-BB7C-CD97C1FA2789}" type="presParOf" srcId="{5E7EC537-1C06-4C76-A88F-80BB1859A51D}" destId="{EB4DEDFF-793C-438F-B56D-C68169B0D0BF}" srcOrd="14" destOrd="0" presId="urn:microsoft.com/office/officeart/2005/8/layout/chevron2"/>
    <dgm:cxn modelId="{F78653D4-24AA-4A3E-840F-5064DD7DB051}" type="presParOf" srcId="{EB4DEDFF-793C-438F-B56D-C68169B0D0BF}" destId="{CE6B2106-FCFD-4530-A435-9F01C9DC1D77}" srcOrd="0" destOrd="0" presId="urn:microsoft.com/office/officeart/2005/8/layout/chevron2"/>
    <dgm:cxn modelId="{CC9AAD49-04E9-4813-ACCA-3BBA5F1111B9}" type="presParOf" srcId="{EB4DEDFF-793C-438F-B56D-C68169B0D0BF}" destId="{A7F63BD8-1AAD-434D-A6DD-FAB8807CE1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AC4A23-B017-446D-8185-B2FA6DB033A9}">
      <dsp:nvSpPr>
        <dsp:cNvPr id="0" name=""/>
        <dsp:cNvSpPr/>
      </dsp:nvSpPr>
      <dsp:spPr>
        <a:xfrm rot="5400000">
          <a:off x="-89460" y="91277"/>
          <a:ext cx="596404" cy="41748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1</a:t>
          </a:r>
        </a:p>
      </dsp:txBody>
      <dsp:txXfrm rot="-5400000">
        <a:off x="1" y="210557"/>
        <a:ext cx="417482" cy="178922"/>
      </dsp:txXfrm>
    </dsp:sp>
    <dsp:sp modelId="{D4BAA50E-FED2-4193-BA93-8BEBD0050A2F}">
      <dsp:nvSpPr>
        <dsp:cNvPr id="0" name=""/>
        <dsp:cNvSpPr/>
      </dsp:nvSpPr>
      <dsp:spPr>
        <a:xfrm rot="5400000">
          <a:off x="2991240" y="-2571941"/>
          <a:ext cx="387662" cy="55351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INTERROGATORIO</a:t>
          </a:r>
        </a:p>
      </dsp:txBody>
      <dsp:txXfrm rot="-5400000">
        <a:off x="417482" y="20741"/>
        <a:ext cx="5516254" cy="349814"/>
      </dsp:txXfrm>
    </dsp:sp>
    <dsp:sp modelId="{6729A1BF-4F5A-4994-942B-AC462EB642BF}">
      <dsp:nvSpPr>
        <dsp:cNvPr id="0" name=""/>
        <dsp:cNvSpPr/>
      </dsp:nvSpPr>
      <dsp:spPr>
        <a:xfrm rot="5400000">
          <a:off x="-89460" y="612482"/>
          <a:ext cx="596404" cy="41748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2</a:t>
          </a:r>
        </a:p>
      </dsp:txBody>
      <dsp:txXfrm rot="-5400000">
        <a:off x="1" y="731762"/>
        <a:ext cx="417482" cy="178922"/>
      </dsp:txXfrm>
    </dsp:sp>
    <dsp:sp modelId="{15F12FA4-584D-4C15-A1C5-5E3BEE6F1AAA}">
      <dsp:nvSpPr>
        <dsp:cNvPr id="0" name=""/>
        <dsp:cNvSpPr/>
      </dsp:nvSpPr>
      <dsp:spPr>
        <a:xfrm rot="5400000">
          <a:off x="2991240" y="-2050736"/>
          <a:ext cx="387662" cy="55351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INSPECCIÓN (VISTA)</a:t>
          </a:r>
        </a:p>
      </dsp:txBody>
      <dsp:txXfrm rot="-5400000">
        <a:off x="417482" y="541946"/>
        <a:ext cx="5516254" cy="349814"/>
      </dsp:txXfrm>
    </dsp:sp>
    <dsp:sp modelId="{7AFE5DDF-8F9D-4C35-BF36-BF4ECF374F28}">
      <dsp:nvSpPr>
        <dsp:cNvPr id="0" name=""/>
        <dsp:cNvSpPr/>
      </dsp:nvSpPr>
      <dsp:spPr>
        <a:xfrm rot="5400000">
          <a:off x="-89460" y="1133687"/>
          <a:ext cx="596404" cy="417482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3</a:t>
          </a:r>
        </a:p>
      </dsp:txBody>
      <dsp:txXfrm rot="-5400000">
        <a:off x="1" y="1252967"/>
        <a:ext cx="417482" cy="178922"/>
      </dsp:txXfrm>
    </dsp:sp>
    <dsp:sp modelId="{47C72BBD-2EC2-4EC5-811E-BBB381EA5A7A}">
      <dsp:nvSpPr>
        <dsp:cNvPr id="0" name=""/>
        <dsp:cNvSpPr/>
      </dsp:nvSpPr>
      <dsp:spPr>
        <a:xfrm rot="5400000">
          <a:off x="2991240" y="-1529531"/>
          <a:ext cx="387662" cy="55351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PALPACIÓN (TACTO-MANOS)</a:t>
          </a:r>
        </a:p>
      </dsp:txBody>
      <dsp:txXfrm rot="-5400000">
        <a:off x="417482" y="1063151"/>
        <a:ext cx="5516254" cy="349814"/>
      </dsp:txXfrm>
    </dsp:sp>
    <dsp:sp modelId="{600E4F4D-EAB4-4C6D-BE31-85169A3A9E61}">
      <dsp:nvSpPr>
        <dsp:cNvPr id="0" name=""/>
        <dsp:cNvSpPr/>
      </dsp:nvSpPr>
      <dsp:spPr>
        <a:xfrm rot="5400000">
          <a:off x="-89460" y="1654892"/>
          <a:ext cx="596404" cy="417482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4</a:t>
          </a:r>
        </a:p>
      </dsp:txBody>
      <dsp:txXfrm rot="-5400000">
        <a:off x="1" y="1774172"/>
        <a:ext cx="417482" cy="178922"/>
      </dsp:txXfrm>
    </dsp:sp>
    <dsp:sp modelId="{8AC0352A-C0B3-4A05-A691-B8395477B661}">
      <dsp:nvSpPr>
        <dsp:cNvPr id="0" name=""/>
        <dsp:cNvSpPr/>
      </dsp:nvSpPr>
      <dsp:spPr>
        <a:xfrm rot="5400000">
          <a:off x="2991240" y="-1008326"/>
          <a:ext cx="387662" cy="55351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PERCUSIÓN (OÍDO)</a:t>
          </a:r>
        </a:p>
      </dsp:txBody>
      <dsp:txXfrm rot="-5400000">
        <a:off x="417482" y="1584356"/>
        <a:ext cx="5516254" cy="349814"/>
      </dsp:txXfrm>
    </dsp:sp>
    <dsp:sp modelId="{6F03B721-761D-4E78-A1C3-29DD25D6F403}">
      <dsp:nvSpPr>
        <dsp:cNvPr id="0" name=""/>
        <dsp:cNvSpPr/>
      </dsp:nvSpPr>
      <dsp:spPr>
        <a:xfrm rot="5400000">
          <a:off x="-89460" y="2176097"/>
          <a:ext cx="596404" cy="417482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5</a:t>
          </a:r>
        </a:p>
      </dsp:txBody>
      <dsp:txXfrm rot="-5400000">
        <a:off x="1" y="2295377"/>
        <a:ext cx="417482" cy="178922"/>
      </dsp:txXfrm>
    </dsp:sp>
    <dsp:sp modelId="{110D1A19-650B-412C-BED3-D8CDF2FE4C13}">
      <dsp:nvSpPr>
        <dsp:cNvPr id="0" name=""/>
        <dsp:cNvSpPr/>
      </dsp:nvSpPr>
      <dsp:spPr>
        <a:xfrm rot="5400000">
          <a:off x="2991240" y="-487121"/>
          <a:ext cx="387662" cy="55351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AUSCULTACIÓN (OÍDO, A TRAVÉS DE INSTRUMENTOS)</a:t>
          </a:r>
        </a:p>
      </dsp:txBody>
      <dsp:txXfrm rot="-5400000">
        <a:off x="417482" y="2105561"/>
        <a:ext cx="5516254" cy="349814"/>
      </dsp:txXfrm>
    </dsp:sp>
    <dsp:sp modelId="{3A2B77E9-6E97-4C15-974A-A2B1A8BFFDF2}">
      <dsp:nvSpPr>
        <dsp:cNvPr id="0" name=""/>
        <dsp:cNvSpPr/>
      </dsp:nvSpPr>
      <dsp:spPr>
        <a:xfrm rot="5400000">
          <a:off x="-89460" y="2697301"/>
          <a:ext cx="596404" cy="41748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6</a:t>
          </a:r>
        </a:p>
      </dsp:txBody>
      <dsp:txXfrm rot="-5400000">
        <a:off x="1" y="2816581"/>
        <a:ext cx="417482" cy="178922"/>
      </dsp:txXfrm>
    </dsp:sp>
    <dsp:sp modelId="{C224B7C0-6B73-4719-9AC5-8D45EDBC6E4B}">
      <dsp:nvSpPr>
        <dsp:cNvPr id="0" name=""/>
        <dsp:cNvSpPr/>
      </dsp:nvSpPr>
      <dsp:spPr>
        <a:xfrm rot="5400000">
          <a:off x="2991240" y="34083"/>
          <a:ext cx="387662" cy="55351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MEDICIÓN (ESTUDIO COMPARATIVO DE LO NORMAL CON LO ANORMAL)</a:t>
          </a:r>
        </a:p>
      </dsp:txBody>
      <dsp:txXfrm rot="-5400000">
        <a:off x="417482" y="2626765"/>
        <a:ext cx="5516254" cy="349814"/>
      </dsp:txXfrm>
    </dsp:sp>
    <dsp:sp modelId="{91874A5C-D8C2-4E78-B337-17A35406BE98}">
      <dsp:nvSpPr>
        <dsp:cNvPr id="0" name=""/>
        <dsp:cNvSpPr/>
      </dsp:nvSpPr>
      <dsp:spPr>
        <a:xfrm rot="5400000">
          <a:off x="-89460" y="3218506"/>
          <a:ext cx="596404" cy="41748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7</a:t>
          </a:r>
        </a:p>
      </dsp:txBody>
      <dsp:txXfrm rot="-5400000">
        <a:off x="1" y="3337786"/>
        <a:ext cx="417482" cy="178922"/>
      </dsp:txXfrm>
    </dsp:sp>
    <dsp:sp modelId="{B774D848-8C30-494E-8241-35825595908C}">
      <dsp:nvSpPr>
        <dsp:cNvPr id="0" name=""/>
        <dsp:cNvSpPr/>
      </dsp:nvSpPr>
      <dsp:spPr>
        <a:xfrm rot="5400000">
          <a:off x="2991240" y="555288"/>
          <a:ext cx="387662" cy="55351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PUNCIÓN EXPLORADORA</a:t>
          </a:r>
        </a:p>
      </dsp:txBody>
      <dsp:txXfrm rot="-5400000">
        <a:off x="417482" y="3147970"/>
        <a:ext cx="5516254" cy="349814"/>
      </dsp:txXfrm>
    </dsp:sp>
    <dsp:sp modelId="{CE6B2106-FCFD-4530-A435-9F01C9DC1D77}">
      <dsp:nvSpPr>
        <dsp:cNvPr id="0" name=""/>
        <dsp:cNvSpPr/>
      </dsp:nvSpPr>
      <dsp:spPr>
        <a:xfrm rot="5400000">
          <a:off x="-89460" y="3739711"/>
          <a:ext cx="596404" cy="417482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8</a:t>
          </a:r>
        </a:p>
      </dsp:txBody>
      <dsp:txXfrm rot="-5400000">
        <a:off x="1" y="3858991"/>
        <a:ext cx="417482" cy="178922"/>
      </dsp:txXfrm>
    </dsp:sp>
    <dsp:sp modelId="{A7F63BD8-1AAD-434D-A6DD-FAB8807CE169}">
      <dsp:nvSpPr>
        <dsp:cNvPr id="0" name=""/>
        <dsp:cNvSpPr/>
      </dsp:nvSpPr>
      <dsp:spPr>
        <a:xfrm rot="5400000">
          <a:off x="2991240" y="1076493"/>
          <a:ext cx="387662" cy="55351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PRUEBAS DE LABORATORIO</a:t>
          </a:r>
        </a:p>
      </dsp:txBody>
      <dsp:txXfrm rot="-5400000">
        <a:off x="417482" y="3669175"/>
        <a:ext cx="5516254" cy="3498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D2C3720D-CD1A-4E78-BA05-7501C4552656}" type="datetimeFigureOut">
              <a:rPr lang="es-MX" smtClean="0"/>
              <a:t>07/12/2025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9BEF88C8-212A-4561-8449-0380FE16A5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0213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F88C8-212A-4561-8449-0380FE16A5CC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6326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12/7/2025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12/7/2025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12/7/2025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12/7/2025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12/7/2025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12/7/2025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12/7/2025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12/7/2025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MX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12/7/2025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jpg"/><Relationship Id="rId4" Type="http://schemas.openxmlformats.org/officeDocument/2006/relationships/image" Target="../media/image81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312522CF-FC3D-B3D5-2825-3DC7123C5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072" y="3598984"/>
            <a:ext cx="5791928" cy="3259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n 3" descr="Texto&#10;&#10;El contenido generado por IA puede ser incorrecto.">
            <a:extLst>
              <a:ext uri="{FF2B5EF4-FFF2-40B4-BE49-F238E27FC236}">
                <a16:creationId xmlns:a16="http://schemas.microsoft.com/office/drawing/2014/main" id="{45D1E77E-8B58-D4F4-6C97-F2D27E147FD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12192000" cy="242667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B108153-C342-9CD8-E1B3-DE58049A5AEB}"/>
              </a:ext>
            </a:extLst>
          </p:cNvPr>
          <p:cNvSpPr txBox="1"/>
          <p:nvPr/>
        </p:nvSpPr>
        <p:spPr>
          <a:xfrm>
            <a:off x="4101287" y="2321004"/>
            <a:ext cx="39894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600" dirty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Conceptos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675FAC5-9B03-8C55-1312-CAA96042718B}"/>
              </a:ext>
            </a:extLst>
          </p:cNvPr>
          <p:cNvSpPr txBox="1"/>
          <p:nvPr/>
        </p:nvSpPr>
        <p:spPr>
          <a:xfrm>
            <a:off x="11359661" y="6296055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2025</a:t>
            </a:r>
          </a:p>
        </p:txBody>
      </p:sp>
      <p:pic>
        <p:nvPicPr>
          <p:cNvPr id="11" name="Picture 4" descr="Resultado de imagen para semiologia">
            <a:extLst>
              <a:ext uri="{FF2B5EF4-FFF2-40B4-BE49-F238E27FC236}">
                <a16:creationId xmlns:a16="http://schemas.microsoft.com/office/drawing/2014/main" id="{F00105C0-E4D1-022E-F138-83CB182D82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" r="4381"/>
          <a:stretch>
            <a:fillRect/>
          </a:stretch>
        </p:blipFill>
        <p:spPr bwMode="auto">
          <a:xfrm>
            <a:off x="316522" y="3046196"/>
            <a:ext cx="3141785" cy="24266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182614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1323" y="187569"/>
            <a:ext cx="10534357" cy="5681525"/>
          </a:xfrm>
        </p:spPr>
        <p:txBody>
          <a:bodyPr>
            <a:normAutofit lnSpcReduction="10000"/>
          </a:bodyPr>
          <a:lstStyle/>
          <a:p>
            <a:r>
              <a:rPr lang="es-MX" sz="3600" dirty="0" err="1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Prodromo</a:t>
            </a:r>
            <a:r>
              <a:rPr lang="es-MX" sz="3600" dirty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r>
              <a:rPr lang="es-MX" sz="3600" dirty="0" err="1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ó</a:t>
            </a:r>
            <a:r>
              <a:rPr lang="es-MX" sz="3600" dirty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 estado prodrómico    </a:t>
            </a:r>
          </a:p>
          <a:p>
            <a:r>
              <a:rPr lang="es-MX" sz="1600" b="1" dirty="0"/>
              <a:t>Aparecen los primeros síntomas </a:t>
            </a:r>
          </a:p>
          <a:p>
            <a:r>
              <a:rPr lang="es-MX" sz="1600" b="1" dirty="0"/>
              <a:t>                                   &gt;&gt;Antesala de la enfermedad&lt;&lt;</a:t>
            </a:r>
          </a:p>
          <a:p>
            <a:r>
              <a:rPr lang="es-MX" sz="1600" b="1" dirty="0"/>
              <a:t>                           «Signos y síntomas vagos» como: -Conjuntivitis  -Cefalea   -Diarrea   </a:t>
            </a:r>
          </a:p>
          <a:p>
            <a:r>
              <a:rPr lang="es-MX" sz="1600" b="1" dirty="0"/>
              <a:t>                                                                                   -Náuseas   -Vómito   -Irritabilidad, etc.</a:t>
            </a:r>
          </a:p>
          <a:p>
            <a:endParaRPr lang="es-MX" sz="1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1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1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1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1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sz="1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200" b="1" i="1" dirty="0">
                <a:solidFill>
                  <a:srgbClr val="0070C0"/>
                </a:solidFill>
              </a:rPr>
              <a:t>Estado (ACME)   </a:t>
            </a:r>
            <a:r>
              <a:rPr lang="es-MX" sz="1500" b="1" dirty="0"/>
              <a:t>Se establece la enfermedad</a:t>
            </a:r>
          </a:p>
          <a:p>
            <a:r>
              <a:rPr lang="es-MX" sz="1500" b="1" dirty="0"/>
              <a:t>                                           Los síntomas alcanzan su máxima intensidad </a:t>
            </a:r>
          </a:p>
          <a:p>
            <a:r>
              <a:rPr lang="es-MX" sz="1500" b="1" dirty="0"/>
              <a:t>                                           Aparecen el o los </a:t>
            </a:r>
            <a:r>
              <a:rPr lang="es-MX" sz="1500" b="1" dirty="0">
                <a:solidFill>
                  <a:srgbClr val="FF0000"/>
                </a:solidFill>
              </a:rPr>
              <a:t>signos patognomónicos.</a:t>
            </a:r>
          </a:p>
          <a:p>
            <a:endParaRPr lang="es-MX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546" y="140677"/>
            <a:ext cx="2567406" cy="1604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4" descr="Resultado de imagen para vomi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68" y="2042355"/>
            <a:ext cx="2060501" cy="2060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7" descr="Resultado de imagen para vomit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832" y="2279099"/>
            <a:ext cx="2615954" cy="1587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012" y="1872051"/>
            <a:ext cx="2648150" cy="203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487" y="3062751"/>
            <a:ext cx="2747759" cy="3144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012" y="4102856"/>
            <a:ext cx="2648150" cy="2104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38117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8585" y="363415"/>
            <a:ext cx="10757095" cy="5505679"/>
          </a:xfrm>
        </p:spPr>
        <p:txBody>
          <a:bodyPr/>
          <a:lstStyle/>
          <a:p>
            <a:pPr algn="just"/>
            <a:r>
              <a:rPr lang="es-MX" sz="1900" b="1" i="1" dirty="0">
                <a:solidFill>
                  <a:srgbClr val="0070C0"/>
                </a:solidFill>
              </a:rPr>
              <a:t>Convalecencia</a:t>
            </a:r>
            <a:r>
              <a:rPr lang="es-MX" dirty="0"/>
              <a:t>: </a:t>
            </a:r>
            <a:r>
              <a:rPr lang="es-MX" sz="1600" b="1" dirty="0"/>
              <a:t>Salida de la enfermedad y retorno  absoluto de la salud. </a:t>
            </a:r>
          </a:p>
          <a:p>
            <a:pPr algn="just"/>
            <a:r>
              <a:rPr lang="es-MX" sz="1200" b="1" dirty="0"/>
              <a:t>                                     </a:t>
            </a:r>
            <a:r>
              <a:rPr lang="es-MX" sz="1400" b="1" dirty="0"/>
              <a:t>    *(adinamia=sinónimo de agotamiento, cansancio)</a:t>
            </a:r>
          </a:p>
          <a:p>
            <a:endParaRPr lang="es-MX" sz="1200" dirty="0"/>
          </a:p>
          <a:p>
            <a:endParaRPr lang="es-MX" sz="1200" dirty="0"/>
          </a:p>
          <a:p>
            <a:endParaRPr lang="es-MX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1900" b="1" i="1" dirty="0">
                <a:solidFill>
                  <a:srgbClr val="0070C0"/>
                </a:solidFill>
              </a:rPr>
              <a:t>Periodo</a:t>
            </a:r>
            <a:r>
              <a:rPr lang="es-MX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1900" b="1" i="1" dirty="0">
                <a:solidFill>
                  <a:srgbClr val="0070C0"/>
                </a:solidFill>
              </a:rPr>
              <a:t>de</a:t>
            </a:r>
            <a:r>
              <a:rPr lang="es-MX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1900" b="1" i="1" dirty="0">
                <a:solidFill>
                  <a:srgbClr val="0070C0"/>
                </a:solidFill>
              </a:rPr>
              <a:t>declinación</a:t>
            </a:r>
            <a:r>
              <a:rPr lang="es-MX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algn="just"/>
            <a:r>
              <a:rPr lang="es-MX" sz="1600" b="1" dirty="0"/>
              <a:t>Periodo peligroso por defensas bajas en donde puede </a:t>
            </a:r>
          </a:p>
          <a:p>
            <a:pPr algn="just"/>
            <a:r>
              <a:rPr lang="es-MX" sz="1600" b="1" dirty="0"/>
              <a:t>contagiarse de  otra enfermedad por descuido.</a:t>
            </a:r>
          </a:p>
          <a:p>
            <a:pPr algn="just"/>
            <a:r>
              <a:rPr lang="es-MX" sz="1600" b="1" dirty="0"/>
              <a:t>Sin defensas, se puede establecer cualquier complicación , sistema inmune deprimido.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1200" b="1" dirty="0"/>
          </a:p>
          <a:p>
            <a:endParaRPr lang="es-MX" sz="1200" dirty="0"/>
          </a:p>
          <a:p>
            <a:endParaRPr lang="es-MX" sz="16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468" y="845660"/>
            <a:ext cx="2507141" cy="1602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9654" y="68770"/>
            <a:ext cx="2309671" cy="1773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1249" y="2546425"/>
            <a:ext cx="3031360" cy="1741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8495" y="2489814"/>
            <a:ext cx="2631987" cy="1937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3660" y="4626919"/>
            <a:ext cx="2631987" cy="1953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498329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8468" y="337506"/>
            <a:ext cx="10058400" cy="933129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6600" dirty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HISTORIA CLÍNICA</a:t>
            </a:r>
            <a:endParaRPr lang="en-US" sz="6600" dirty="0">
              <a:ln w="0"/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883" y="1936557"/>
            <a:ext cx="5563520" cy="3709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730463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MX" sz="2000" b="1" dirty="0">
                <a:solidFill>
                  <a:schemeClr val="tx1"/>
                </a:solidFill>
              </a:rPr>
              <a:t>Es el registro médico-legal del paciente, que nos ayuda a efectuar un diagnóstico, para la atención y tratamiento del enfermo. Nos sirve de guía para la enseñanza médica e investigación clínica. Fundamenta legalmente reclamaciones, seguro, etc. Es además una prueba, en caso de errores clínicos. Los datos recolectados son estrictamente confidenciales.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097280" y="1961002"/>
            <a:ext cx="10058400" cy="390809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MX" sz="1900" b="1" i="1" dirty="0">
                <a:solidFill>
                  <a:srgbClr val="0070C0"/>
                </a:solidFill>
              </a:rPr>
              <a:t>Actitud del médico </a:t>
            </a:r>
            <a:r>
              <a:rPr lang="es-MX" dirty="0">
                <a:solidFill>
                  <a:srgbClr val="FF0000"/>
                </a:solidFill>
              </a:rPr>
              <a:t>(A través de la ética profesional):</a:t>
            </a:r>
          </a:p>
          <a:p>
            <a:pPr marL="0" indent="0" algn="just">
              <a:buNone/>
            </a:pPr>
            <a:r>
              <a:rPr lang="es-MX" sz="1800" b="1" dirty="0"/>
              <a:t>Obedecer a una serie de derechos y obligaciones que dan la pauta a las relaciones entre dos personas (paciente-médico). De allí que sea tranquilo, interesado, comprensivo, además de usar un lenguaje sencillo, transparente y sin tecnicismos.</a:t>
            </a:r>
          </a:p>
          <a:p>
            <a:pPr marL="0" indent="0" algn="ctr">
              <a:buNone/>
            </a:pPr>
            <a:r>
              <a:rPr lang="es-MX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</a:rPr>
              <a:t>Medicina Odontológica </a:t>
            </a:r>
          </a:p>
          <a:p>
            <a:pPr marL="0" indent="0" algn="just">
              <a:buNone/>
            </a:pPr>
            <a:r>
              <a:rPr lang="es-MX" sz="1600" b="1" dirty="0">
                <a:solidFill>
                  <a:schemeClr val="tx1"/>
                </a:solidFill>
                <a:cs typeface="Arial" panose="020B0604020202020204" pitchFamily="34" charset="0"/>
              </a:rPr>
              <a:t>Para llevar una buena </a:t>
            </a:r>
          </a:p>
          <a:p>
            <a:pPr marL="0" indent="0" algn="just">
              <a:buNone/>
            </a:pPr>
            <a:r>
              <a:rPr lang="es-MX" sz="1600" b="1" dirty="0">
                <a:solidFill>
                  <a:schemeClr val="tx1"/>
                </a:solidFill>
                <a:cs typeface="Arial" panose="020B0604020202020204" pitchFamily="34" charset="0"/>
              </a:rPr>
              <a:t>medicina odontológica </a:t>
            </a:r>
          </a:p>
          <a:p>
            <a:pPr marL="0" indent="0" algn="just">
              <a:buNone/>
            </a:pPr>
            <a:r>
              <a:rPr lang="es-MX" sz="1600" b="1" dirty="0">
                <a:solidFill>
                  <a:schemeClr val="tx1"/>
                </a:solidFill>
                <a:cs typeface="Arial" panose="020B0604020202020204" pitchFamily="34" charset="0"/>
              </a:rPr>
              <a:t>debemos aplicar: </a:t>
            </a:r>
            <a:endParaRPr lang="en-US" sz="16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 rot="19307576">
            <a:off x="3701668" y="4363707"/>
            <a:ext cx="1542362" cy="26440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EVIDENCIA</a:t>
            </a:r>
            <a:endParaRPr lang="en-US" dirty="0"/>
          </a:p>
        </p:txBody>
      </p:sp>
      <p:sp>
        <p:nvSpPr>
          <p:cNvPr id="6" name="Rectángulo 5"/>
          <p:cNvSpPr/>
          <p:nvPr/>
        </p:nvSpPr>
        <p:spPr>
          <a:xfrm>
            <a:off x="5005110" y="5736891"/>
            <a:ext cx="1934266" cy="26440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RAZONAMIENTO</a:t>
            </a:r>
            <a:endParaRPr lang="en-US" dirty="0"/>
          </a:p>
        </p:txBody>
      </p:sp>
      <p:sp>
        <p:nvSpPr>
          <p:cNvPr id="7" name="Rectángulo 6"/>
          <p:cNvSpPr/>
          <p:nvPr/>
        </p:nvSpPr>
        <p:spPr>
          <a:xfrm rot="2610457">
            <a:off x="6716245" y="4476868"/>
            <a:ext cx="1542362" cy="3235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CONOCIMIENTO</a:t>
            </a:r>
            <a:endParaRPr lang="en-US" sz="1600" dirty="0"/>
          </a:p>
        </p:txBody>
      </p:sp>
      <p:cxnSp>
        <p:nvCxnSpPr>
          <p:cNvPr id="9" name="Conector recto de flecha 8"/>
          <p:cNvCxnSpPr/>
          <p:nvPr/>
        </p:nvCxnSpPr>
        <p:spPr>
          <a:xfrm flipV="1">
            <a:off x="5398265" y="4109292"/>
            <a:ext cx="1134737" cy="11016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4095119" y="5235614"/>
            <a:ext cx="755460" cy="521572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H="1">
            <a:off x="7093907" y="5363904"/>
            <a:ext cx="686501" cy="505189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31299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02535" y="187287"/>
            <a:ext cx="10675115" cy="5681807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MX" sz="1900" b="1" i="1" dirty="0">
                <a:solidFill>
                  <a:srgbClr val="0070C0"/>
                </a:solidFill>
              </a:rPr>
              <a:t>Evidencia</a:t>
            </a:r>
            <a:r>
              <a:rPr lang="es-MX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dirty="0"/>
              <a:t> </a:t>
            </a:r>
            <a:r>
              <a:rPr lang="es-MX" sz="1800" dirty="0"/>
              <a:t>El verbo es el puente de comunicación, aunado a la simpatía y calma (desarrollo de la historia clínica y tratamiento).</a:t>
            </a:r>
          </a:p>
          <a:p>
            <a:pPr>
              <a:buFont typeface="Wingdings" panose="05000000000000000000" pitchFamily="2" charset="2"/>
              <a:buChar char="q"/>
            </a:pPr>
            <a:endParaRPr lang="es-MX" sz="1800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>
              <a:buFont typeface="Wingdings" panose="05000000000000000000" pitchFamily="2" charset="2"/>
              <a:buChar char="q"/>
            </a:pPr>
            <a:r>
              <a:rPr lang="es-MX" sz="1900" b="1" i="1" dirty="0">
                <a:solidFill>
                  <a:srgbClr val="0070C0"/>
                </a:solidFill>
              </a:rPr>
              <a:t>Conocimiento</a:t>
            </a:r>
            <a:r>
              <a:rPr lang="es-MX" dirty="0"/>
              <a:t> </a:t>
            </a:r>
            <a:r>
              <a:rPr lang="es-MX" sz="1800" dirty="0"/>
              <a:t>Las palabras almacenadas en la memoria, son parte del depósito de lo aprendido (se comprende, se precisa y se maneja).</a:t>
            </a:r>
          </a:p>
          <a:p>
            <a:pPr>
              <a:buFont typeface="Wingdings" panose="05000000000000000000" pitchFamily="2" charset="2"/>
              <a:buChar char="q"/>
            </a:pPr>
            <a:endParaRPr lang="es-MX" sz="1800" dirty="0"/>
          </a:p>
          <a:p>
            <a:pPr>
              <a:buFont typeface="Wingdings" panose="05000000000000000000" pitchFamily="2" charset="2"/>
              <a:buChar char="q"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>
              <a:buFont typeface="Wingdings" panose="05000000000000000000" pitchFamily="2" charset="2"/>
              <a:buChar char="q"/>
            </a:pPr>
            <a:r>
              <a:rPr lang="es-MX" sz="1900" b="1" i="1" dirty="0">
                <a:solidFill>
                  <a:srgbClr val="0070C0"/>
                </a:solidFill>
              </a:rPr>
              <a:t>Razonamiento</a:t>
            </a:r>
            <a:r>
              <a:rPr lang="es-MX" dirty="0"/>
              <a:t> </a:t>
            </a:r>
            <a:r>
              <a:rPr lang="es-MX" sz="1800" dirty="0"/>
              <a:t>Poner en relación los datos obtenidos con lo aprendido.</a:t>
            </a:r>
          </a:p>
          <a:p>
            <a:pPr marL="0" indent="0">
              <a:buNone/>
            </a:pPr>
            <a:r>
              <a:rPr lang="es-MX" sz="1800" dirty="0"/>
              <a:t>(Manipulación o Aplicación)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6266" y="528636"/>
            <a:ext cx="1805228" cy="17990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5497" y="852380"/>
            <a:ext cx="1946316" cy="1297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1813" y="2581194"/>
            <a:ext cx="3829063" cy="1679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2273" y="4918335"/>
            <a:ext cx="2273993" cy="1752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2077" y="4767348"/>
            <a:ext cx="2281767" cy="1711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2881952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1222" y="305923"/>
            <a:ext cx="10058400" cy="887267"/>
          </a:xfrm>
          <a:noFill/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6600" dirty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HOMBRE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567" y="4321452"/>
            <a:ext cx="9943825" cy="1514411"/>
          </a:xfrm>
        </p:spPr>
        <p:txBody>
          <a:bodyPr>
            <a:normAutofit/>
          </a:bodyPr>
          <a:lstStyle/>
          <a:p>
            <a:pPr algn="ctr"/>
            <a:r>
              <a:rPr lang="es-MX" sz="1600" b="1" dirty="0"/>
              <a:t>Descripción del paciente</a:t>
            </a:r>
            <a:r>
              <a:rPr lang="es-MX" sz="1600" dirty="0"/>
              <a:t>.</a:t>
            </a:r>
          </a:p>
          <a:p>
            <a:pPr algn="ctr"/>
            <a:endParaRPr lang="es-MX" sz="1600" dirty="0"/>
          </a:p>
          <a:p>
            <a:pPr algn="ctr"/>
            <a:endParaRPr lang="en-US" sz="1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6478" r="6622"/>
          <a:stretch/>
        </p:blipFill>
        <p:spPr>
          <a:xfrm>
            <a:off x="8942411" y="1684526"/>
            <a:ext cx="2729552" cy="1657471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097280" y="3685288"/>
            <a:ext cx="10058400" cy="46271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&gt;&gt;HISTORIA CLÍNICA&lt;&lt;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1330034" y="1545467"/>
            <a:ext cx="9789588" cy="213135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600" b="1" dirty="0"/>
              <a:t>Es un ser  complejo, metafísico y de costumbres</a:t>
            </a:r>
          </a:p>
          <a:p>
            <a:pPr algn="ctr"/>
            <a:endParaRPr lang="es-MX" sz="1600" dirty="0"/>
          </a:p>
          <a:p>
            <a:pPr>
              <a:buFont typeface="Wingdings" panose="05000000000000000000" pitchFamily="2" charset="2"/>
              <a:buChar char="Ø"/>
            </a:pPr>
            <a:r>
              <a:rPr lang="es-MX" sz="1600" dirty="0"/>
              <a:t>     </a:t>
            </a:r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MX" sz="1900" b="1" i="1" dirty="0">
                <a:solidFill>
                  <a:srgbClr val="0070C0"/>
                </a:solidFill>
              </a:rPr>
              <a:t>Estudio</a:t>
            </a:r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1900" b="1" i="1" dirty="0">
                <a:solidFill>
                  <a:srgbClr val="0070C0"/>
                </a:solidFill>
              </a:rPr>
              <a:t>clínico</a:t>
            </a:r>
          </a:p>
          <a:p>
            <a:pPr marL="342900" indent="-342900">
              <a:buFont typeface="Calibri" panose="020F0502020204030204" pitchFamily="34" charset="0"/>
              <a:buAutoNum type="alphaUcParenR"/>
            </a:pPr>
            <a:r>
              <a:rPr lang="es-MX" sz="1600" b="1" dirty="0"/>
              <a:t>HISTORIA CLÍNICA </a:t>
            </a:r>
            <a:r>
              <a:rPr lang="es-MX" sz="1600" b="1" dirty="0">
                <a:sym typeface="Wingdings" panose="05000000000000000000" pitchFamily="2" charset="2"/>
              </a:rPr>
              <a:t> El conocimiento y la razón nos lleva al diagnóstico.</a:t>
            </a:r>
          </a:p>
          <a:p>
            <a:pPr marL="342900" indent="-342900">
              <a:buFont typeface="Calibri" panose="020F0502020204030204" pitchFamily="34" charset="0"/>
              <a:buAutoNum type="alphaUcParenR"/>
            </a:pPr>
            <a:r>
              <a:rPr lang="es-MX" sz="1600" b="1" dirty="0">
                <a:sym typeface="Wingdings" panose="05000000000000000000" pitchFamily="2" charset="2"/>
              </a:rPr>
              <a:t>EXPLORACIÓN CLÍNICA  Revisión sistémica (un todo).</a:t>
            </a:r>
            <a:endParaRPr lang="es-MX" sz="1600" b="1" dirty="0"/>
          </a:p>
          <a:p>
            <a:pPr algn="ctr"/>
            <a:endParaRPr lang="es-MX" sz="1600" dirty="0"/>
          </a:p>
          <a:p>
            <a:pPr algn="ctr"/>
            <a:endParaRPr lang="en-US" sz="1600" dirty="0"/>
          </a:p>
        </p:txBody>
      </p:sp>
      <p:sp>
        <p:nvSpPr>
          <p:cNvPr id="10" name="Triángulo isósceles 9"/>
          <p:cNvSpPr/>
          <p:nvPr/>
        </p:nvSpPr>
        <p:spPr>
          <a:xfrm>
            <a:off x="1628293" y="4646042"/>
            <a:ext cx="1784731" cy="1663546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Relación armoniosa</a:t>
            </a:r>
          </a:p>
          <a:p>
            <a:pPr algn="ctr"/>
            <a:r>
              <a:rPr lang="es-MX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Médico-paciente</a:t>
            </a:r>
            <a:endParaRPr lang="en-US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riángulo isósceles 10"/>
          <p:cNvSpPr/>
          <p:nvPr/>
        </p:nvSpPr>
        <p:spPr>
          <a:xfrm>
            <a:off x="4939964" y="4646042"/>
            <a:ext cx="1987442" cy="1669465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Relato del problema (</a:t>
            </a:r>
            <a:r>
              <a:rPr lang="es-MX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px</a:t>
            </a:r>
            <a:r>
              <a:rPr lang="es-MX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).</a:t>
            </a:r>
            <a:endParaRPr lang="en-US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riángulo isósceles 11"/>
          <p:cNvSpPr/>
          <p:nvPr/>
        </p:nvSpPr>
        <p:spPr>
          <a:xfrm>
            <a:off x="8531464" y="4646042"/>
            <a:ext cx="1969504" cy="1669465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Interrogatorio adecuado, específico, detallado y sistémico</a:t>
            </a:r>
            <a:endParaRPr lang="en-US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4" name="Conector recto de flecha 13"/>
          <p:cNvCxnSpPr/>
          <p:nvPr/>
        </p:nvCxnSpPr>
        <p:spPr>
          <a:xfrm>
            <a:off x="3622346" y="5477815"/>
            <a:ext cx="1167788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>
            <a:off x="7363676" y="5497603"/>
            <a:ext cx="1167788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1837613" y="6392625"/>
            <a:ext cx="1355075" cy="19279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Confianza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801151" y="6402824"/>
            <a:ext cx="2324559" cy="2372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Padecimiento actual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8353936" y="6336724"/>
            <a:ext cx="2297171" cy="2101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Padecimiento general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670681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4676" y="939425"/>
            <a:ext cx="7635786" cy="2830660"/>
          </a:xfrm>
        </p:spPr>
        <p:txBody>
          <a:bodyPr>
            <a:noAutofit/>
          </a:bodyPr>
          <a:lstStyle/>
          <a:p>
            <a:pPr algn="ctr"/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MÉTODOS </a:t>
            </a:r>
            <a:b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DE </a:t>
            </a:r>
            <a:b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EXPLORACIÓN CLÍNICA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209" y="209550"/>
            <a:ext cx="2578726" cy="2578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569" y="4377600"/>
            <a:ext cx="2697722" cy="1721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7366" y="275420"/>
            <a:ext cx="3156934" cy="2446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/>
          <a:srcRect l="9819" r="9972"/>
          <a:stretch/>
        </p:blipFill>
        <p:spPr>
          <a:xfrm>
            <a:off x="1818203" y="4377600"/>
            <a:ext cx="2392516" cy="2002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093707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110158" y="168274"/>
            <a:ext cx="10058400" cy="1593851"/>
          </a:xfrm>
        </p:spPr>
        <p:txBody>
          <a:bodyPr>
            <a:normAutofit/>
          </a:bodyPr>
          <a:lstStyle/>
          <a:p>
            <a:pPr algn="ctr"/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1</a:t>
            </a:r>
            <a:b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INTERROGATORIO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0868" y="2228491"/>
            <a:ext cx="5016979" cy="3762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377839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3771" y="181923"/>
            <a:ext cx="11026156" cy="3700287"/>
          </a:xfrm>
        </p:spPr>
        <p:txBody>
          <a:bodyPr>
            <a:normAutofit/>
          </a:bodyPr>
          <a:lstStyle/>
          <a:p>
            <a:pPr algn="just"/>
            <a:r>
              <a:rPr lang="es-MX" sz="1900" b="1" i="1" dirty="0">
                <a:solidFill>
                  <a:srgbClr val="0070C0"/>
                </a:solidFill>
              </a:rPr>
              <a:t>Definición: </a:t>
            </a:r>
            <a:r>
              <a:rPr lang="es-MX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es una entrevista, que nos brinda informes de orden, personal, familiar y social del paciente, varían en importancia, minuciosidad y circunstancias. </a:t>
            </a:r>
          </a:p>
          <a:p>
            <a:pPr algn="just"/>
            <a:r>
              <a:rPr lang="es-MX" sz="24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Requiere de una buena capacidad de percepción e intuición, además de una agradable atmosfera ambiental (confianza y relación), como una verdadera comunicación, que se use un lenguaje sencillo, transparente, ordenado y sistemático (sin uso de tecnicismos) que esté al alcance del interrogado .  </a:t>
            </a:r>
          </a:p>
        </p:txBody>
      </p:sp>
      <p:sp>
        <p:nvSpPr>
          <p:cNvPr id="4" name="AutoShape 2" descr="Resultado de imagen para platica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172298"/>
              </p:ext>
            </p:extLst>
          </p:nvPr>
        </p:nvGraphicFramePr>
        <p:xfrm>
          <a:off x="2689208" y="2476501"/>
          <a:ext cx="6813584" cy="3581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6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06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3087">
                <a:tc gridSpan="2">
                  <a:txBody>
                    <a:bodyPr/>
                    <a:lstStyle/>
                    <a:p>
                      <a:r>
                        <a:rPr lang="es-MX" dirty="0"/>
                        <a:t>Existen 2 tipos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8159">
                <a:tc>
                  <a:txBody>
                    <a:bodyPr/>
                    <a:lstStyle/>
                    <a:p>
                      <a:r>
                        <a:rPr lang="es-MX" dirty="0"/>
                        <a:t>DIRECTO</a:t>
                      </a:r>
                    </a:p>
                    <a:p>
                      <a:r>
                        <a:rPr lang="es-MX" dirty="0"/>
                        <a:t>Se le realiza al paciente.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INDIRECTO</a:t>
                      </a:r>
                    </a:p>
                    <a:p>
                      <a:r>
                        <a:rPr lang="es-MX" dirty="0"/>
                        <a:t>Se</a:t>
                      </a:r>
                      <a:r>
                        <a:rPr lang="es-MX" baseline="0" dirty="0"/>
                        <a:t> le realiza a una tercera persona (niños, ancianos, personas con retraso mental)</a:t>
                      </a:r>
                    </a:p>
                    <a:p>
                      <a:endParaRPr lang="es-MX" baseline="0" dirty="0"/>
                    </a:p>
                    <a:p>
                      <a:endParaRPr lang="es-MX" baseline="0" dirty="0"/>
                    </a:p>
                    <a:p>
                      <a:endParaRPr lang="es-MX" baseline="0" dirty="0"/>
                    </a:p>
                    <a:p>
                      <a:endParaRPr lang="es-MX" baseline="0" dirty="0"/>
                    </a:p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2504" y="3872523"/>
            <a:ext cx="3044388" cy="204783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5180" y="4061695"/>
            <a:ext cx="2986611" cy="1996052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81955" y="6334780"/>
            <a:ext cx="54280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Único método que no es comparativo</a:t>
            </a:r>
          </a:p>
        </p:txBody>
      </p:sp>
    </p:spTree>
    <p:extLst>
      <p:ext uri="{BB962C8B-B14F-4D97-AF65-F5344CB8AC3E}">
        <p14:creationId xmlns:p14="http://schemas.microsoft.com/office/powerpoint/2010/main" val="3744104070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12146" y="2229984"/>
            <a:ext cx="8119701" cy="1407030"/>
          </a:xfrm>
        </p:spPr>
        <p:txBody>
          <a:bodyPr>
            <a:normAutofit/>
          </a:bodyPr>
          <a:lstStyle/>
          <a:p>
            <a:pPr algn="just"/>
            <a:r>
              <a:rPr lang="es-MX" dirty="0">
                <a:latin typeface="Arial Rounded MT Bold" panose="020F0704030504030204" pitchFamily="34" charset="0"/>
              </a:rPr>
              <a:t>No sugerir la respuesta. </a:t>
            </a:r>
          </a:p>
          <a:p>
            <a:pPr algn="just"/>
            <a:r>
              <a:rPr lang="es-MX" dirty="0">
                <a:latin typeface="Arial Rounded MT Bold" panose="020F0704030504030204" pitchFamily="34" charset="0"/>
              </a:rPr>
              <a:t>Todo esto, debe ir enfocado al padecimiento actual, teniendo un objetico especifico de acuerdo al tiempo y circunstancias.</a:t>
            </a: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8" b="99852" l="0" r="100000">
                        <a14:foregroundMark x1="13709" y1="21630" x2="13709" y2="21630"/>
                        <a14:foregroundMark x1="39971" y1="12889" x2="39971" y2="12889"/>
                        <a14:foregroundMark x1="39971" y1="12889" x2="12987" y2="22074"/>
                        <a14:foregroundMark x1="51227" y1="18519" x2="51227" y2="18519"/>
                        <a14:foregroundMark x1="72583" y1="18074" x2="72583" y2="18074"/>
                        <a14:foregroundMark x1="67388" y1="37185" x2="67388" y2="37185"/>
                        <a14:foregroundMark x1="91486" y1="30074" x2="91486" y2="30074"/>
                        <a14:foregroundMark x1="11833" y1="45333" x2="11833" y2="45333"/>
                        <a14:foregroundMark x1="35931" y1="46222" x2="35931" y2="46222"/>
                        <a14:foregroundMark x1="47475" y1="55259" x2="47475" y2="55259"/>
                        <a14:foregroundMark x1="70707" y1="44296" x2="70707" y2="44296"/>
                        <a14:foregroundMark x1="36797" y1="69481" x2="36797" y2="69481"/>
                        <a14:foregroundMark x1="52958" y1="71111" x2="52958" y2="71111"/>
                        <a14:foregroundMark x1="51515" y1="19111" x2="72583" y2="17481"/>
                        <a14:foregroundMark x1="67677" y1="36593" x2="90909" y2="29778"/>
                        <a14:foregroundMark x1="12121" y1="45630" x2="35354" y2="46222"/>
                        <a14:foregroundMark x1="47763" y1="54963" x2="71573" y2="43407"/>
                        <a14:foregroundMark x1="35354" y1="70519" x2="52670" y2="71111"/>
                        <a14:foregroundMark x1="70707" y1="29778" x2="70707" y2="29778"/>
                        <a14:foregroundMark x1="88456" y1="37185" x2="88456" y2="37185"/>
                        <a14:foregroundMark x1="88167" y1="37185" x2="70707" y2="300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53" y="132611"/>
            <a:ext cx="4221695" cy="398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469" y="3924501"/>
            <a:ext cx="3606004" cy="24040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53612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3695734" y="2891535"/>
            <a:ext cx="6816757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8891" y="331549"/>
            <a:ext cx="9753600" cy="722049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s-MX" sz="5400" dirty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Conceptos clínicos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2323323" y="1196752"/>
            <a:ext cx="9561579" cy="53285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MX" b="1" i="1" dirty="0"/>
              <a:t>ENFERMEDAD</a:t>
            </a:r>
            <a:r>
              <a:rPr lang="es-MX" b="1" dirty="0"/>
              <a:t>:</a:t>
            </a:r>
            <a:r>
              <a:rPr lang="es-MX" dirty="0"/>
              <a:t> </a:t>
            </a:r>
            <a:r>
              <a:rPr lang="es-MX" sz="1800" dirty="0"/>
              <a:t>Alteración o desviación del estado fisiológico del organismo, conjunto de fenómenos morbosos (agentes) ya sean internos o externos.</a:t>
            </a:r>
          </a:p>
          <a:p>
            <a:pPr marL="45720" indent="0">
              <a:buNone/>
            </a:pPr>
            <a:endParaRPr lang="es-MX" dirty="0"/>
          </a:p>
          <a:p>
            <a:pPr marL="45720" indent="0">
              <a:buNone/>
            </a:pPr>
            <a:endParaRPr lang="es-MX" dirty="0"/>
          </a:p>
          <a:p>
            <a:pPr marL="45720" indent="0" algn="ctr">
              <a:buNone/>
            </a:pPr>
            <a:endParaRPr lang="es-MX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es-MX" sz="1500" b="1" dirty="0">
                <a:solidFill>
                  <a:srgbClr val="FF0000"/>
                </a:solidFill>
              </a:rPr>
              <a:t>AGENTES</a:t>
            </a:r>
            <a:r>
              <a:rPr lang="es-MX" sz="1500" dirty="0">
                <a:solidFill>
                  <a:srgbClr val="FF0000"/>
                </a:solidFill>
              </a:rPr>
              <a:t> </a:t>
            </a:r>
            <a:r>
              <a:rPr lang="es-MX" sz="150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s-MX" sz="1500" b="1" dirty="0">
                <a:solidFill>
                  <a:schemeClr val="tx1"/>
                </a:solidFill>
                <a:sym typeface="Wingdings" pitchFamily="2" charset="2"/>
              </a:rPr>
              <a:t>Patógenos (Hongos, bacterias, </a:t>
            </a:r>
          </a:p>
          <a:p>
            <a:pPr marL="45720" indent="0" algn="ctr">
              <a:buNone/>
            </a:pPr>
            <a:r>
              <a:rPr lang="es-MX" sz="1500" b="1" dirty="0">
                <a:solidFill>
                  <a:schemeClr val="tx1"/>
                </a:solidFill>
                <a:sym typeface="Wingdings" pitchFamily="2" charset="2"/>
              </a:rPr>
              <a:t>                         virus, protozoarios)</a:t>
            </a:r>
          </a:p>
          <a:p>
            <a:pPr marL="45720" indent="0" algn="ctr">
              <a:buNone/>
            </a:pPr>
            <a:r>
              <a:rPr lang="es-MX" sz="1500" b="1" dirty="0">
                <a:solidFill>
                  <a:srgbClr val="FF0000"/>
                </a:solidFill>
                <a:sym typeface="Wingdings" pitchFamily="2" charset="2"/>
              </a:rPr>
              <a:t>SON CAUSALES</a:t>
            </a:r>
          </a:p>
          <a:p>
            <a:pPr marL="45720" indent="0">
              <a:buNone/>
            </a:pPr>
            <a:endParaRPr lang="es-MX" i="1" dirty="0">
              <a:solidFill>
                <a:schemeClr val="tx1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s-MX" i="1" dirty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s-MX" i="1" dirty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s-MX" b="1" i="1" dirty="0">
                <a:solidFill>
                  <a:srgbClr val="0070C0"/>
                </a:solidFill>
                <a:sym typeface="Wingdings" pitchFamily="2" charset="2"/>
              </a:rPr>
              <a:t>Síndrome</a:t>
            </a:r>
            <a:r>
              <a:rPr lang="es-MX" dirty="0">
                <a:solidFill>
                  <a:srgbClr val="0070C0"/>
                </a:solidFill>
                <a:sym typeface="Wingdings" pitchFamily="2" charset="2"/>
              </a:rPr>
              <a:t>:</a:t>
            </a:r>
            <a:r>
              <a:rPr lang="es-MX" dirty="0">
                <a:sym typeface="Wingdings" pitchFamily="2" charset="2"/>
              </a:rPr>
              <a:t> </a:t>
            </a:r>
            <a:r>
              <a:rPr lang="es-MX" sz="1800" dirty="0">
                <a:sym typeface="Wingdings" pitchFamily="2" charset="2"/>
              </a:rPr>
              <a:t>Conjunto de signos y síntomas que existen en un mismo tiempo pero </a:t>
            </a:r>
            <a:r>
              <a:rPr lang="es-MX" sz="1900" dirty="0">
                <a:sym typeface="Wingdings" pitchFamily="2" charset="2"/>
              </a:rPr>
              <a:t>que </a:t>
            </a:r>
            <a:r>
              <a:rPr lang="es-MX" sz="1900" dirty="0">
                <a:solidFill>
                  <a:srgbClr val="0070C0"/>
                </a:solidFill>
                <a:sym typeface="Wingdings" pitchFamily="2" charset="2"/>
              </a:rPr>
              <a:t>N</a:t>
            </a:r>
            <a:r>
              <a:rPr lang="es-MX" sz="1800" dirty="0">
                <a:solidFill>
                  <a:srgbClr val="0070C0"/>
                </a:solidFill>
                <a:sym typeface="Wingdings" pitchFamily="2" charset="2"/>
              </a:rPr>
              <a:t>O</a:t>
            </a:r>
            <a:r>
              <a:rPr lang="es-MX" sz="1800" dirty="0">
                <a:sym typeface="Wingdings" pitchFamily="2" charset="2"/>
              </a:rPr>
              <a:t> define clínicamente a la enfermedad.</a:t>
            </a:r>
          </a:p>
          <a:p>
            <a:pPr marL="331470" indent="-285750"/>
            <a:r>
              <a:rPr lang="es-MX" sz="2100" b="1" i="1" dirty="0" err="1">
                <a:solidFill>
                  <a:srgbClr val="0070C0"/>
                </a:solidFill>
                <a:sym typeface="Wingdings" pitchFamily="2" charset="2"/>
              </a:rPr>
              <a:t>Prodromo</a:t>
            </a:r>
            <a:r>
              <a:rPr lang="es-MX" sz="1800" b="1" i="1" u="sng" dirty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s-MX" sz="1800" dirty="0">
                <a:solidFill>
                  <a:srgbClr val="0070C0"/>
                </a:solidFill>
                <a:sym typeface="Wingdings" pitchFamily="2" charset="2"/>
              </a:rPr>
              <a:t>: </a:t>
            </a:r>
            <a:r>
              <a:rPr lang="es-MX" sz="1800" dirty="0">
                <a:sym typeface="Wingdings" pitchFamily="2" charset="2"/>
              </a:rPr>
              <a:t>Conjunto de signos y síntomas vagos que se presentan como pre-enfermedad</a:t>
            </a:r>
          </a:p>
          <a:p>
            <a:pPr marL="45720" indent="0">
              <a:buNone/>
            </a:pPr>
            <a:endParaRPr lang="es-MX" dirty="0"/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3926929" y="1900990"/>
            <a:ext cx="1113994" cy="8799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050" name="Picture 2" descr="Resultado de imagen para enferme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5" y="2780928"/>
            <a:ext cx="3588683" cy="1511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11816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05751" y="676274"/>
            <a:ext cx="7980497" cy="1130207"/>
          </a:xfrm>
        </p:spPr>
        <p:txBody>
          <a:bodyPr>
            <a:noAutofit/>
          </a:bodyPr>
          <a:lstStyle/>
          <a:p>
            <a:pPr algn="ctr"/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2</a:t>
            </a:r>
            <a:b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INSPECCIÓN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469" l="4474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"/>
            <a:ext cx="3963591" cy="273993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9EBEEBD-08F9-A857-6CB5-2E5E892162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957" t="8080" r="64521" b="7650"/>
          <a:stretch>
            <a:fillRect/>
          </a:stretch>
        </p:blipFill>
        <p:spPr>
          <a:xfrm>
            <a:off x="7534656" y="2052096"/>
            <a:ext cx="2744264" cy="4129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9709479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3126298"/>
          </a:xfrm>
        </p:spPr>
        <p:txBody>
          <a:bodyPr>
            <a:noAutofit/>
          </a:bodyPr>
          <a:lstStyle/>
          <a:p>
            <a:br>
              <a:rPr lang="es-MX" sz="4000" dirty="0">
                <a:latin typeface="Aldhabi" panose="01000000000000000000" pitchFamily="2" charset="-78"/>
                <a:ea typeface="Arial Unicode MS" panose="020B0604020202020204" pitchFamily="34" charset="-128"/>
                <a:cs typeface="Aldhabi" panose="01000000000000000000" pitchFamily="2" charset="-78"/>
              </a:rPr>
            </a:br>
            <a:endParaRPr lang="es-MX" sz="4000" dirty="0">
              <a:latin typeface="Aldhabi" panose="01000000000000000000" pitchFamily="2" charset="-78"/>
              <a:ea typeface="Arial Unicode MS" panose="020B0604020202020204" pitchFamily="34" charset="-128"/>
              <a:cs typeface="Aldhabi" panose="01000000000000000000" pitchFamily="2" charset="-78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9909" y="168275"/>
            <a:ext cx="11493142" cy="273993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sz="2600" b="1" i="1" dirty="0">
                <a:solidFill>
                  <a:srgbClr val="0070C0"/>
                </a:solidFill>
              </a:rPr>
              <a:t>Definición</a:t>
            </a:r>
            <a:r>
              <a:rPr lang="es-MX" sz="1800" dirty="0">
                <a:solidFill>
                  <a:srgbClr val="FF0000"/>
                </a:solidFill>
                <a:latin typeface="Aldhabi" panose="01000000000000000000" pitchFamily="2" charset="-78"/>
                <a:ea typeface="Arial Unicode MS" panose="020B0604020202020204" pitchFamily="34" charset="-128"/>
                <a:cs typeface="Aldhabi" panose="01000000000000000000" pitchFamily="2" charset="-78"/>
              </a:rPr>
              <a:t>:</a:t>
            </a:r>
            <a:r>
              <a:rPr lang="es-MX" sz="1800" dirty="0">
                <a:latin typeface="Aldhabi" panose="01000000000000000000" pitchFamily="2" charset="-78"/>
                <a:ea typeface="Arial Unicode MS" panose="020B0604020202020204" pitchFamily="34" charset="-128"/>
                <a:cs typeface="Aldhabi" panose="01000000000000000000" pitchFamily="2" charset="-78"/>
              </a:rPr>
              <a:t> </a:t>
            </a:r>
            <a:r>
              <a:rPr lang="es-MX" sz="3200" dirty="0">
                <a:latin typeface="Aldhabi" panose="01000000000000000000" pitchFamily="2" charset="-78"/>
                <a:ea typeface="Arial Unicode MS" panose="020B0604020202020204" pitchFamily="34" charset="-128"/>
                <a:cs typeface="Aldhabi" panose="01000000000000000000" pitchFamily="2" charset="-78"/>
              </a:rPr>
              <a:t>es una revisión sistemática que nos ayuda a organizar los síntomas y signos de la enfermedad. </a:t>
            </a:r>
          </a:p>
          <a:p>
            <a:pPr algn="just"/>
            <a:r>
              <a:rPr lang="es-MX" sz="3200" dirty="0">
                <a:latin typeface="Aldhabi" panose="01000000000000000000" pitchFamily="2" charset="-78"/>
                <a:ea typeface="Arial Unicode MS" panose="020B0604020202020204" pitchFamily="34" charset="-128"/>
                <a:cs typeface="Aldhabi" panose="01000000000000000000" pitchFamily="2" charset="-78"/>
              </a:rPr>
              <a:t>Es el primer contacto con el paciente.</a:t>
            </a:r>
          </a:p>
          <a:p>
            <a:pPr algn="just"/>
            <a:r>
              <a:rPr lang="es-MX" sz="3200" dirty="0">
                <a:latin typeface="Aldhabi" panose="01000000000000000000" pitchFamily="2" charset="-78"/>
                <a:ea typeface="Arial Unicode MS" panose="020B0604020202020204" pitchFamily="34" charset="-128"/>
                <a:cs typeface="Aldhabi" panose="01000000000000000000" pitchFamily="2" charset="-78"/>
              </a:rPr>
              <a:t>Empieza con el encuentro con el paciente (es general y segmentaria)nos permite a través de la visión apreciar la edad, manera de vestirse, sexo, facie, constitución, actitudes, la marcha, la asimetría, piel, deformidades y movimiento.</a:t>
            </a:r>
          </a:p>
          <a:p>
            <a:pPr algn="just"/>
            <a:r>
              <a:rPr lang="es-MX" sz="3200" dirty="0">
                <a:latin typeface="Aldhabi" panose="01000000000000000000" pitchFamily="2" charset="-78"/>
                <a:ea typeface="Arial Unicode MS" panose="020B0604020202020204" pitchFamily="34" charset="-128"/>
                <a:cs typeface="Aldhabi" panose="01000000000000000000" pitchFamily="2" charset="-78"/>
              </a:rPr>
              <a:t>Nos induce hacer comparaciones y se debe realizar en un ambiente agradable, con buena luz y confort.</a:t>
            </a:r>
          </a:p>
        </p:txBody>
      </p:sp>
      <p:sp>
        <p:nvSpPr>
          <p:cNvPr id="4" name="AutoShape 2" descr="Resultado de imagen para vista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166297"/>
              </p:ext>
            </p:extLst>
          </p:nvPr>
        </p:nvGraphicFramePr>
        <p:xfrm>
          <a:off x="1658513" y="3026534"/>
          <a:ext cx="8128000" cy="3374265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0978">
                <a:tc>
                  <a:txBody>
                    <a:bodyPr/>
                    <a:lstStyle/>
                    <a:p>
                      <a:r>
                        <a:rPr lang="es-MX" sz="20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Directa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Indirecta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3287">
                <a:tc>
                  <a:txBody>
                    <a:bodyPr/>
                    <a:lstStyle/>
                    <a:p>
                      <a:r>
                        <a:rPr lang="es-MX" sz="20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Ojos </a:t>
                      </a:r>
                    </a:p>
                    <a:p>
                      <a:endParaRPr lang="es-MX" sz="20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Instrumentos: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0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Espejos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0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Otoscopio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0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Laringoscopio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0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Fluoroscopio, etc.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MX" sz="20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Para</a:t>
                      </a:r>
                      <a:r>
                        <a:rPr lang="es-MX" sz="2000" baseline="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ver forma, color, movimiento, volumen, estado, superficie desde diferentes ángulos. </a:t>
                      </a:r>
                      <a:endParaRPr lang="es-MX" sz="20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6721" y="3710891"/>
            <a:ext cx="2355279" cy="200554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72" y="3933521"/>
            <a:ext cx="3346622" cy="211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60998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3560" y="593979"/>
            <a:ext cx="10058400" cy="4023360"/>
          </a:xfrm>
        </p:spPr>
        <p:txBody>
          <a:bodyPr>
            <a:normAutofit/>
          </a:bodyPr>
          <a:lstStyle/>
          <a:p>
            <a:r>
              <a:rPr lang="es-MX" sz="2800" dirty="0">
                <a:latin typeface="Shonar Bangla" panose="020B0502040204020203" pitchFamily="34" charset="0"/>
                <a:cs typeface="Shonar Bangla" panose="020B0502040204020203" pitchFamily="34" charset="0"/>
              </a:rPr>
              <a:t>Nos induce hacer comparaciones.</a:t>
            </a:r>
          </a:p>
          <a:p>
            <a:endParaRPr lang="es-MX" sz="2800" dirty="0">
              <a:latin typeface="Shonar Bangla" panose="020B0502040204020203" pitchFamily="34" charset="0"/>
              <a:cs typeface="Shonar Bangla" panose="020B0502040204020203" pitchFamily="34" charset="0"/>
            </a:endParaRPr>
          </a:p>
          <a:p>
            <a:r>
              <a:rPr lang="es-MX" sz="2800" dirty="0">
                <a:latin typeface="Shonar Bangla" panose="020B0502040204020203" pitchFamily="34" charset="0"/>
                <a:cs typeface="Shonar Bangla" panose="020B0502040204020203" pitchFamily="34" charset="0"/>
              </a:rPr>
              <a:t>Siempre respetando el pudor del paciente.</a:t>
            </a:r>
          </a:p>
          <a:p>
            <a:pPr marL="0" indent="0">
              <a:buNone/>
            </a:pPr>
            <a:endParaRPr lang="es-MX" sz="2800" dirty="0">
              <a:latin typeface="Shonar Bangla" panose="020B0502040204020203" pitchFamily="34" charset="0"/>
              <a:cs typeface="Shonar Bangla" panose="020B0502040204020203" pitchFamily="34" charset="0"/>
            </a:endParaRPr>
          </a:p>
          <a:p>
            <a:pPr marL="0" indent="0">
              <a:buNone/>
            </a:pPr>
            <a:r>
              <a:rPr lang="es-MX" sz="2400" b="1" i="1" dirty="0">
                <a:solidFill>
                  <a:srgbClr val="0070C0"/>
                </a:solidFill>
              </a:rPr>
              <a:t>La </a:t>
            </a:r>
            <a:r>
              <a:rPr lang="es-MX" sz="2400" b="1" i="1" dirty="0" err="1">
                <a:solidFill>
                  <a:srgbClr val="0070C0"/>
                </a:solidFill>
              </a:rPr>
              <a:t>transiluminación</a:t>
            </a:r>
            <a:r>
              <a:rPr lang="es-MX" sz="2400" b="1" i="1" dirty="0">
                <a:solidFill>
                  <a:srgbClr val="0070C0"/>
                </a:solidFill>
              </a:rPr>
              <a:t>: </a:t>
            </a:r>
            <a:r>
              <a:rPr lang="es-MX" sz="2800" dirty="0">
                <a:latin typeface="Shonar Bangla" panose="020B0502040204020203" pitchFamily="34" charset="0"/>
                <a:cs typeface="Shonar Bangla" panose="020B0502040204020203" pitchFamily="34" charset="0"/>
              </a:rPr>
              <a:t>(Odontología) es la aplicación de un haz de luz sobre tejido blando o duro. </a:t>
            </a:r>
          </a:p>
          <a:p>
            <a:pPr marL="0" indent="0">
              <a:buNone/>
            </a:pPr>
            <a:endParaRPr lang="es-MX" sz="2800" dirty="0">
              <a:latin typeface="Shonar Bangla" panose="020B0502040204020203" pitchFamily="34" charset="0"/>
              <a:cs typeface="Shonar Bangla" panose="020B05020402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193" y="3543300"/>
            <a:ext cx="4088516" cy="2720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3095682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1"/>
            <a:ext cx="10058400" cy="1816100"/>
          </a:xfrm>
        </p:spPr>
        <p:txBody>
          <a:bodyPr>
            <a:noAutofit/>
          </a:bodyPr>
          <a:lstStyle/>
          <a:p>
            <a:pPr algn="ctr"/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3</a:t>
            </a:r>
            <a:b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PALPACIÓN  </a:t>
            </a:r>
          </a:p>
        </p:txBody>
      </p:sp>
      <p:pic>
        <p:nvPicPr>
          <p:cNvPr id="4098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108" y="2153561"/>
            <a:ext cx="6014744" cy="3875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70955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5671" y="628088"/>
            <a:ext cx="10760658" cy="1962151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MX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 la apreciación manual (acariciar) sobre la piel (contacto, las manos desnudas y a temperatura ambiente) teniendo al paciente relajado y cómodo, para realizarse simétrica y ordenadamente.</a:t>
            </a:r>
          </a:p>
          <a:p>
            <a:pPr algn="just">
              <a:lnSpc>
                <a:spcPct val="100000"/>
              </a:lnSpc>
            </a:pPr>
            <a:r>
              <a:rPr lang="es-MX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Nos brinda datos térmicos (temperatura) de consistencia, de presión, de limite y desplazamiento de volumen, como además de sensibilidad (se induce el dolor).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384096"/>
              </p:ext>
            </p:extLst>
          </p:nvPr>
        </p:nvGraphicFramePr>
        <p:xfrm>
          <a:off x="2032000" y="2755192"/>
          <a:ext cx="81280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400" dirty="0">
                          <a:latin typeface="Shonar Bangla" panose="020B0502040204020203" pitchFamily="34" charset="0"/>
                          <a:cs typeface="Shonar Bangla" panose="020B0502040204020203" pitchFamily="34" charset="0"/>
                        </a:rPr>
                        <a:t>Directa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>
                          <a:latin typeface="Shonar Bangla" panose="020B0502040204020203" pitchFamily="34" charset="0"/>
                          <a:cs typeface="Shonar Bangla" panose="020B0502040204020203" pitchFamily="34" charset="0"/>
                        </a:rPr>
                        <a:t>Indirecta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>
                          <a:latin typeface="Shonar Bangla" panose="020B0502040204020203" pitchFamily="34" charset="0"/>
                          <a:cs typeface="Shonar Bangla" panose="020B0502040204020203" pitchFamily="34" charset="0"/>
                        </a:rPr>
                        <a:t>Manual o </a:t>
                      </a:r>
                      <a:r>
                        <a:rPr lang="es-MX" sz="2400" dirty="0" err="1">
                          <a:latin typeface="Shonar Bangla" panose="020B0502040204020203" pitchFamily="34" charset="0"/>
                          <a:cs typeface="Shonar Bangla" panose="020B0502040204020203" pitchFamily="34" charset="0"/>
                        </a:rPr>
                        <a:t>bimanual</a:t>
                      </a:r>
                      <a:r>
                        <a:rPr lang="es-MX" sz="2400" dirty="0">
                          <a:latin typeface="Shonar Bangla" panose="020B0502040204020203" pitchFamily="34" charset="0"/>
                          <a:cs typeface="Shonar Bangla" panose="020B0502040204020203" pitchFamily="34" charset="0"/>
                        </a:rPr>
                        <a:t> </a:t>
                      </a:r>
                    </a:p>
                    <a:p>
                      <a:endParaRPr lang="es-MX" sz="2400" dirty="0">
                        <a:latin typeface="Shonar Bangla" panose="020B0502040204020203" pitchFamily="34" charset="0"/>
                        <a:cs typeface="Shonar Bangla" panose="020B0502040204020203" pitchFamily="34" charset="0"/>
                      </a:endParaRPr>
                    </a:p>
                    <a:p>
                      <a:endParaRPr lang="es-MX" sz="2400" dirty="0">
                        <a:latin typeface="Shonar Bangla" panose="020B0502040204020203" pitchFamily="34" charset="0"/>
                        <a:cs typeface="Shonar Bangla" panose="020B0502040204020203" pitchFamily="34" charset="0"/>
                      </a:endParaRPr>
                    </a:p>
                    <a:p>
                      <a:endParaRPr lang="es-MX" sz="2400" dirty="0">
                        <a:latin typeface="Shonar Bangla" panose="020B0502040204020203" pitchFamily="34" charset="0"/>
                        <a:cs typeface="Shonar Bangla" panose="020B0502040204020203" pitchFamily="34" charset="0"/>
                      </a:endParaRPr>
                    </a:p>
                    <a:p>
                      <a:endParaRPr lang="es-MX" sz="2400" dirty="0">
                        <a:latin typeface="Shonar Bangla" panose="020B0502040204020203" pitchFamily="34" charset="0"/>
                        <a:cs typeface="Shonar Bangla" panose="020B0502040204020203" pitchFamily="34" charset="0"/>
                      </a:endParaRPr>
                    </a:p>
                    <a:p>
                      <a:endParaRPr lang="es-MX" sz="2400" dirty="0">
                        <a:latin typeface="Shonar Bangla" panose="020B0502040204020203" pitchFamily="34" charset="0"/>
                        <a:cs typeface="Shonar Bangla" panose="020B0502040204020203" pitchFamily="34" charset="0"/>
                      </a:endParaRPr>
                    </a:p>
                    <a:p>
                      <a:endParaRPr lang="es-MX" sz="2400" dirty="0">
                        <a:latin typeface="Shonar Bangla" panose="020B0502040204020203" pitchFamily="34" charset="0"/>
                        <a:cs typeface="Shonar Bangla" panose="020B0502040204020203" pitchFamily="34" charset="0"/>
                      </a:endParaRPr>
                    </a:p>
                    <a:p>
                      <a:endParaRPr lang="es-MX" sz="2400" dirty="0">
                        <a:latin typeface="Shonar Bangla" panose="020B0502040204020203" pitchFamily="34" charset="0"/>
                        <a:cs typeface="Shonar Bangla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>
                          <a:latin typeface="Shonar Bangla" panose="020B0502040204020203" pitchFamily="34" charset="0"/>
                          <a:cs typeface="Shonar Bangla" panose="020B0502040204020203" pitchFamily="34" charset="0"/>
                        </a:rPr>
                        <a:t>Instrumental para planos profundos y aplicación dental</a:t>
                      </a:r>
                      <a:r>
                        <a:rPr lang="es-MX" sz="2400" baseline="0" dirty="0">
                          <a:latin typeface="Shonar Bangla" panose="020B0502040204020203" pitchFamily="34" charset="0"/>
                          <a:cs typeface="Shonar Bangla" panose="020B0502040204020203" pitchFamily="34" charset="0"/>
                        </a:rPr>
                        <a:t> (espejo).</a:t>
                      </a:r>
                      <a:endParaRPr lang="es-MX" sz="2400" dirty="0">
                        <a:latin typeface="Shonar Bangla" panose="020B0502040204020203" pitchFamily="34" charset="0"/>
                        <a:cs typeface="Shonar Bangla" panose="020B0502040204020203" pitchFamily="34" charset="0"/>
                      </a:endParaRPr>
                    </a:p>
                    <a:p>
                      <a:endParaRPr lang="es-MX" sz="2400" dirty="0">
                        <a:latin typeface="Shonar Bangla" panose="020B0502040204020203" pitchFamily="34" charset="0"/>
                        <a:cs typeface="Shonar Bangla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6575" y="3990155"/>
            <a:ext cx="3038894" cy="19621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2691" y="3990155"/>
            <a:ext cx="3267075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17726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0280" y="606258"/>
            <a:ext cx="10058400" cy="4023360"/>
          </a:xfrm>
        </p:spPr>
        <p:txBody>
          <a:bodyPr/>
          <a:lstStyle/>
          <a:p>
            <a:pPr algn="just"/>
            <a:r>
              <a:rPr lang="es-MX" sz="2400" b="1" i="1" dirty="0">
                <a:solidFill>
                  <a:srgbClr val="0070C0"/>
                </a:solidFill>
              </a:rPr>
              <a:t>La palpación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debe ser comparativa, además de ejercer una presión uniforme, ya sea con toda la mano o con las  yemas de los dedos (táctil) llamándose: tacto vaginal, rectal, bucal, etc. Según sea la cavidad en la que se aplica este método.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Nuestra simetría bilateral nos permite hacer comparaciones y apreciar así los cambios más sutiles.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400" y="3060961"/>
            <a:ext cx="4223314" cy="2523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10" y="3060961"/>
            <a:ext cx="4376492" cy="2619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4957810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106298"/>
            <a:ext cx="10058400" cy="1646302"/>
          </a:xfrm>
        </p:spPr>
        <p:txBody>
          <a:bodyPr>
            <a:noAutofit/>
          </a:bodyPr>
          <a:lstStyle/>
          <a:p>
            <a:pPr algn="ctr"/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4</a:t>
            </a:r>
            <a:b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PERCUSIÓN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092" t="25669" r="20345" b="26289"/>
          <a:stretch/>
        </p:blipFill>
        <p:spPr>
          <a:xfrm>
            <a:off x="789905" y="2607038"/>
            <a:ext cx="5306095" cy="29160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11140">
            <a:off x="6837494" y="1741512"/>
            <a:ext cx="6250422" cy="445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3749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8489" y="279400"/>
            <a:ext cx="10769314" cy="6096000"/>
          </a:xfrm>
        </p:spPr>
        <p:txBody>
          <a:bodyPr>
            <a:normAutofit lnSpcReduction="10000"/>
          </a:bodyPr>
          <a:lstStyle/>
          <a:p>
            <a:r>
              <a:rPr lang="es-MX" sz="2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Escuchar a través de los oídos los fenómenos acústicos (ruidos) que se originan cuando golpeamos firme y rítmicamente con una sola intensidad a la superficie a explorar (ver sonoridad, matidez y timpanismo) </a:t>
            </a:r>
          </a:p>
          <a:p>
            <a:endParaRPr lang="es-MX" sz="2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s-MX" sz="3500" b="1" i="1" dirty="0">
                <a:solidFill>
                  <a:srgbClr val="0070C0"/>
                </a:solidFill>
              </a:rPr>
              <a:t>En odontología :</a:t>
            </a:r>
          </a:p>
          <a:p>
            <a:endParaRPr lang="es-MX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s-MX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r>
              <a:rPr lang="es-MX" sz="2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el objetivo de la percusión es inducir dolor y observar si hay daño en tejidos periapicales. </a:t>
            </a:r>
          </a:p>
          <a:p>
            <a:endParaRPr lang="es-MX" sz="2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s-MX" sz="2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Requiere de comodidad, buena temperatura, ambiente silencioso, luz, relajación, respetar el pudor del paciente, debe ser simétrica y comparativa.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416" y="1523036"/>
            <a:ext cx="4036884" cy="2185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5876951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1043178"/>
              </p:ext>
            </p:extLst>
          </p:nvPr>
        </p:nvGraphicFramePr>
        <p:xfrm>
          <a:off x="749233" y="429586"/>
          <a:ext cx="10058400" cy="573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>
                          <a:latin typeface="Agency FB" panose="020B0503020202020204" pitchFamily="34" charset="0"/>
                        </a:rPr>
                        <a:t>Directa </a:t>
                      </a:r>
                    </a:p>
                    <a:p>
                      <a:pPr algn="ctr"/>
                      <a:r>
                        <a:rPr lang="es-MX" sz="2800" dirty="0">
                          <a:latin typeface="Agency FB" panose="020B0503020202020204" pitchFamily="34" charset="0"/>
                        </a:rPr>
                        <a:t>Digito</a:t>
                      </a:r>
                      <a:r>
                        <a:rPr lang="es-MX" sz="2800" baseline="0" dirty="0">
                          <a:latin typeface="Agency FB" panose="020B0503020202020204" pitchFamily="34" charset="0"/>
                        </a:rPr>
                        <a:t> digital </a:t>
                      </a:r>
                      <a:endParaRPr lang="es-MX" sz="2800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>
                          <a:latin typeface="Agency FB" panose="020B0503020202020204" pitchFamily="34" charset="0"/>
                        </a:rPr>
                        <a:t>Indirecta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2800" dirty="0">
                          <a:latin typeface="Agency FB" panose="020B0503020202020204" pitchFamily="34" charset="0"/>
                        </a:rPr>
                        <a:t>De manera perpendicular</a:t>
                      </a:r>
                    </a:p>
                    <a:p>
                      <a:pPr algn="just"/>
                      <a:r>
                        <a:rPr lang="es-MX" sz="2800" baseline="0" dirty="0">
                          <a:latin typeface="Agency FB" panose="020B0503020202020204" pitchFamily="34" charset="0"/>
                        </a:rPr>
                        <a:t>Tanto el dedo percutor, como el dedo pleximetro, debe ser el medio, la muñeca percutora debe ser flexible.  </a:t>
                      </a:r>
                    </a:p>
                    <a:p>
                      <a:endParaRPr lang="es-MX" sz="2800" baseline="0" dirty="0">
                        <a:latin typeface="Agency FB" panose="020B0503020202020204" pitchFamily="34" charset="0"/>
                      </a:endParaRPr>
                    </a:p>
                    <a:p>
                      <a:endParaRPr lang="es-MX" sz="2800" baseline="0" dirty="0">
                        <a:latin typeface="Agency FB" panose="020B0503020202020204" pitchFamily="34" charset="0"/>
                      </a:endParaRPr>
                    </a:p>
                    <a:p>
                      <a:endParaRPr lang="es-MX" sz="2800" baseline="0" dirty="0">
                        <a:latin typeface="Agency FB" panose="020B0503020202020204" pitchFamily="34" charset="0"/>
                      </a:endParaRPr>
                    </a:p>
                    <a:p>
                      <a:endParaRPr lang="es-MX" sz="2800" baseline="0" dirty="0">
                        <a:latin typeface="Agency FB" panose="020B0503020202020204" pitchFamily="34" charset="0"/>
                      </a:endParaRPr>
                    </a:p>
                    <a:p>
                      <a:endParaRPr lang="es-MX" sz="2800" baseline="0" dirty="0">
                        <a:latin typeface="Agency FB" panose="020B0503020202020204" pitchFamily="34" charset="0"/>
                      </a:endParaRPr>
                    </a:p>
                    <a:p>
                      <a:endParaRPr lang="es-MX" sz="2800" baseline="0" dirty="0">
                        <a:latin typeface="Agency FB" panose="020B0503020202020204" pitchFamily="34" charset="0"/>
                      </a:endParaRPr>
                    </a:p>
                    <a:p>
                      <a:endParaRPr lang="es-MX" sz="2800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800" dirty="0">
                          <a:latin typeface="Agency FB" panose="020B0503020202020204" pitchFamily="34" charset="0"/>
                        </a:rPr>
                        <a:t>Cuando sobreponemos un objeto sobre la zona afectada. </a:t>
                      </a:r>
                    </a:p>
                    <a:p>
                      <a:pPr algn="just"/>
                      <a:r>
                        <a:rPr lang="es-MX" sz="2800" dirty="0">
                          <a:solidFill>
                            <a:srgbClr val="FF0000"/>
                          </a:solidFill>
                          <a:latin typeface="Agency FB" panose="020B0503020202020204" pitchFamily="34" charset="0"/>
                        </a:rPr>
                        <a:t>La percusión</a:t>
                      </a:r>
                      <a:r>
                        <a:rPr lang="es-MX" sz="2800" baseline="0" dirty="0">
                          <a:solidFill>
                            <a:srgbClr val="FF0000"/>
                          </a:solidFill>
                          <a:latin typeface="Agency FB" panose="020B0503020202020204" pitchFamily="34" charset="0"/>
                        </a:rPr>
                        <a:t> dental </a:t>
                      </a:r>
                      <a:r>
                        <a:rPr lang="es-MX" sz="2800" baseline="0" dirty="0">
                          <a:latin typeface="Agency FB" panose="020B0503020202020204" pitchFamily="34" charset="0"/>
                        </a:rPr>
                        <a:t>se hará en forma de cruceta (de mesial a distal y de bucal a lingual.</a:t>
                      </a:r>
                    </a:p>
                    <a:p>
                      <a:pPr algn="just"/>
                      <a:endParaRPr lang="es-MX" sz="2800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546" y="3377148"/>
            <a:ext cx="3694762" cy="2598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8667" y="3835021"/>
            <a:ext cx="2138599" cy="2132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5907" y="3835021"/>
            <a:ext cx="2466975" cy="2140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4820510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81535"/>
            <a:ext cx="5602014" cy="927154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</a:rPr>
              <a:t>Auscultación:</a:t>
            </a:r>
            <a:endParaRPr lang="en-US" sz="5400" dirty="0">
              <a:ln w="0"/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Elipse 3"/>
          <p:cNvSpPr/>
          <p:nvPr/>
        </p:nvSpPr>
        <p:spPr>
          <a:xfrm>
            <a:off x="3456754" y="1299533"/>
            <a:ext cx="6863256" cy="2364828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Aplicación de los oídos para los fenómenos acústicos del organismo y determinar su estado físico.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328" y="3805563"/>
            <a:ext cx="3521363" cy="23433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424" y="3805563"/>
            <a:ext cx="3521363" cy="23433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71" y="3225800"/>
            <a:ext cx="3212496" cy="18911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0326614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199456" y="7938"/>
            <a:ext cx="10382944" cy="6994078"/>
          </a:xfrm>
        </p:spPr>
        <p:txBody>
          <a:bodyPr>
            <a:normAutofit fontScale="62500" lnSpcReduction="20000"/>
          </a:bodyPr>
          <a:lstStyle/>
          <a:p>
            <a:pPr lvl="1" algn="just">
              <a:buFont typeface="Wingdings" pitchFamily="2" charset="2"/>
              <a:buChar char="Ø"/>
            </a:pPr>
            <a:endParaRPr lang="es-MX" sz="2300" i="1" dirty="0"/>
          </a:p>
          <a:p>
            <a:pPr lvl="1" algn="just">
              <a:buFont typeface="Wingdings" pitchFamily="2" charset="2"/>
              <a:buChar char="Ø"/>
            </a:pPr>
            <a:r>
              <a:rPr lang="es-MX" sz="3000" b="1" i="1" dirty="0">
                <a:solidFill>
                  <a:srgbClr val="0070C0"/>
                </a:solidFill>
              </a:rPr>
              <a:t>SÍNTOMA</a:t>
            </a:r>
            <a:r>
              <a:rPr lang="es-MX" sz="2600" b="1" i="1" dirty="0">
                <a:solidFill>
                  <a:srgbClr val="0070C0"/>
                </a:solidFill>
              </a:rPr>
              <a:t>:</a:t>
            </a:r>
            <a:r>
              <a:rPr lang="es-MX" sz="2300" b="1" i="1" dirty="0"/>
              <a:t> </a:t>
            </a:r>
            <a:r>
              <a:rPr lang="es-MX" sz="2100" b="1" dirty="0"/>
              <a:t>Lo que advierte el </a:t>
            </a:r>
          </a:p>
          <a:p>
            <a:pPr marL="320040" lvl="1" indent="0" algn="just">
              <a:buNone/>
            </a:pPr>
            <a:r>
              <a:rPr lang="es-MX" sz="2100" b="1" dirty="0"/>
              <a:t>paciente (subjetivo) al médico, como dolor, </a:t>
            </a:r>
          </a:p>
          <a:p>
            <a:pPr marL="320040" lvl="1" indent="0" algn="just">
              <a:buNone/>
            </a:pPr>
            <a:r>
              <a:rPr lang="es-MX" sz="2100" b="1" dirty="0"/>
              <a:t>debilidad, etc.</a:t>
            </a:r>
          </a:p>
          <a:p>
            <a:pPr marL="320040" lvl="1" indent="0" algn="just">
              <a:buNone/>
            </a:pPr>
            <a:r>
              <a:rPr lang="es-MX" sz="2100" b="1" dirty="0"/>
              <a:t>*Son subjetivos para el médico.</a:t>
            </a:r>
          </a:p>
          <a:p>
            <a:pPr marL="320040" lvl="1" indent="0">
              <a:buNone/>
            </a:pPr>
            <a:endParaRPr lang="es-MX" i="1" dirty="0"/>
          </a:p>
          <a:p>
            <a:pPr marL="320040" lvl="1" indent="0">
              <a:buNone/>
            </a:pPr>
            <a:endParaRPr lang="es-MX" i="1" dirty="0"/>
          </a:p>
          <a:p>
            <a:pPr marL="320040" lvl="1" indent="0">
              <a:buNone/>
            </a:pPr>
            <a:endParaRPr lang="es-MX" i="1" dirty="0"/>
          </a:p>
          <a:p>
            <a:pPr marL="320040" lvl="1" indent="0">
              <a:buNone/>
            </a:pPr>
            <a:endParaRPr lang="es-MX" i="1" dirty="0"/>
          </a:p>
          <a:p>
            <a:pPr marL="320040" lvl="1" indent="0">
              <a:buNone/>
            </a:pPr>
            <a:endParaRPr lang="es-MX" i="1" dirty="0"/>
          </a:p>
          <a:p>
            <a:pPr marL="320040" lvl="1" indent="0">
              <a:buNone/>
            </a:pPr>
            <a:endParaRPr lang="es-MX" i="1" dirty="0"/>
          </a:p>
          <a:p>
            <a:pPr lvl="1" algn="r">
              <a:buFont typeface="Wingdings" pitchFamily="2" charset="2"/>
              <a:buChar char="Ø"/>
            </a:pPr>
            <a:endParaRPr lang="es-MX" i="1" dirty="0"/>
          </a:p>
          <a:p>
            <a:pPr lvl="1" algn="r">
              <a:buFont typeface="Wingdings" pitchFamily="2" charset="2"/>
              <a:buChar char="Ø"/>
            </a:pPr>
            <a:r>
              <a:rPr lang="es-MX" sz="2900" b="1" i="1" dirty="0">
                <a:solidFill>
                  <a:srgbClr val="0070C0"/>
                </a:solidFill>
              </a:rPr>
              <a:t>SIGNO</a:t>
            </a:r>
            <a:r>
              <a:rPr lang="es-MX" sz="2300" b="1" dirty="0">
                <a:solidFill>
                  <a:srgbClr val="0070C0"/>
                </a:solidFill>
              </a:rPr>
              <a:t>:</a:t>
            </a:r>
            <a:r>
              <a:rPr lang="es-MX" sz="2300" b="1" dirty="0"/>
              <a:t> Lo obtiene el médico del cuerpo </a:t>
            </a:r>
          </a:p>
          <a:p>
            <a:pPr marL="320040" lvl="1" indent="0" algn="r">
              <a:buNone/>
            </a:pPr>
            <a:r>
              <a:rPr lang="es-MX" sz="2300" b="1" dirty="0"/>
              <a:t>del paciente  (objetivo</a:t>
            </a:r>
            <a:r>
              <a:rPr lang="es-MX" sz="2600" b="1" dirty="0"/>
              <a:t>), </a:t>
            </a:r>
            <a:r>
              <a:rPr lang="es-MX" sz="2300" b="1" dirty="0"/>
              <a:t>son las manifestaciones </a:t>
            </a:r>
          </a:p>
          <a:p>
            <a:pPr marL="320040" lvl="1" indent="0" algn="r">
              <a:buNone/>
            </a:pPr>
            <a:r>
              <a:rPr lang="es-MX" sz="2300" b="1" dirty="0"/>
              <a:t>comprobables por el médico</a:t>
            </a:r>
          </a:p>
          <a:p>
            <a:pPr marL="320040" lvl="1" indent="0" algn="r">
              <a:buNone/>
            </a:pPr>
            <a:r>
              <a:rPr lang="es-MX" sz="2300" b="1" dirty="0"/>
              <a:t>(P. ej. Hematoma, erupciones, presión arterial</a:t>
            </a:r>
          </a:p>
          <a:p>
            <a:pPr marL="320040" lvl="1" indent="0" algn="r">
              <a:buNone/>
            </a:pPr>
            <a:r>
              <a:rPr lang="es-MX" sz="2300" b="1" dirty="0"/>
              <a:t>Taquicardias, temperatura corporal).</a:t>
            </a:r>
          </a:p>
          <a:p>
            <a:pPr marL="320040" lvl="1" indent="0" algn="r">
              <a:buNone/>
            </a:pPr>
            <a:endParaRPr lang="es-MX" sz="1600" b="1" dirty="0"/>
          </a:p>
          <a:p>
            <a:pPr marL="320040" lvl="1" indent="0" algn="r">
              <a:buNone/>
            </a:pPr>
            <a:endParaRPr lang="es-MX" sz="1600" dirty="0"/>
          </a:p>
          <a:p>
            <a:pPr marL="320040" lvl="1" indent="0" algn="r">
              <a:buNone/>
            </a:pPr>
            <a:endParaRPr lang="es-MX" sz="1600" dirty="0"/>
          </a:p>
          <a:p>
            <a:pPr marL="320040" lvl="1" indent="0" algn="r">
              <a:buNone/>
            </a:pPr>
            <a:endParaRPr lang="es-MX" sz="1600" dirty="0"/>
          </a:p>
          <a:p>
            <a:pPr marL="320040" lvl="1" indent="0" algn="r">
              <a:buNone/>
            </a:pPr>
            <a:endParaRPr lang="es-MX" sz="1600" dirty="0"/>
          </a:p>
          <a:p>
            <a:pPr marL="320040" lvl="1" indent="0" algn="r">
              <a:buNone/>
            </a:pPr>
            <a:endParaRPr lang="es-MX" sz="1600" dirty="0"/>
          </a:p>
          <a:p>
            <a:pPr marL="320040" lvl="1" indent="0" algn="r">
              <a:buNone/>
            </a:pPr>
            <a:endParaRPr lang="es-MX" sz="2300" dirty="0"/>
          </a:p>
          <a:p>
            <a:pPr lvl="2">
              <a:buFont typeface="Wingdings" pitchFamily="2" charset="2"/>
              <a:buChar char="Ø"/>
            </a:pPr>
            <a:r>
              <a:rPr lang="es-MX" sz="3000" b="1" i="1" dirty="0">
                <a:solidFill>
                  <a:srgbClr val="0070C0"/>
                </a:solidFill>
              </a:rPr>
              <a:t>SIGNO PATOGNOMÓNICO</a:t>
            </a:r>
            <a:r>
              <a:rPr lang="es-MX" sz="3400" i="1" dirty="0">
                <a:solidFill>
                  <a:srgbClr val="0070C0"/>
                </a:solidFill>
              </a:rPr>
              <a:t>: </a:t>
            </a:r>
            <a:r>
              <a:rPr lang="es-MX" sz="2000" b="1" dirty="0"/>
              <a:t>Nos revela lesión, es exclusivo de una sola infección; pueden ser uno o más signos</a:t>
            </a:r>
          </a:p>
          <a:p>
            <a:pPr marL="502920" lvl="2" indent="0">
              <a:buNone/>
            </a:pPr>
            <a:r>
              <a:rPr lang="es-MX" sz="2000" b="1" i="1" dirty="0"/>
              <a:t>(</a:t>
            </a:r>
            <a:r>
              <a:rPr lang="es-MX" sz="2000" b="1" dirty="0"/>
              <a:t>P. ej. </a:t>
            </a:r>
            <a:r>
              <a:rPr lang="es-MX" sz="2000" b="1" i="1" dirty="0"/>
              <a:t>Enfermedad: Hepatitis-SIGNOS PATOGNOMÓNICOS        -</a:t>
            </a:r>
            <a:r>
              <a:rPr lang="es-MX" sz="2000" b="1" dirty="0"/>
              <a:t>Hepatomegalia  Y  esplenomegalia</a:t>
            </a:r>
          </a:p>
          <a:p>
            <a:pPr marL="502920" lvl="2" indent="0">
              <a:buNone/>
            </a:pPr>
            <a:r>
              <a:rPr lang="es-MX" sz="2000" b="1" dirty="0"/>
              <a:t>                                                                                                               -Ictericia</a:t>
            </a:r>
          </a:p>
          <a:p>
            <a:pPr marL="502920" lvl="2" indent="0">
              <a:buNone/>
            </a:pPr>
            <a:r>
              <a:rPr lang="es-MX" sz="2000" b="1" dirty="0"/>
              <a:t>                                                                                                               -Acolia</a:t>
            </a:r>
          </a:p>
          <a:p>
            <a:pPr marL="502920" lvl="2" indent="0">
              <a:buNone/>
            </a:pPr>
            <a:r>
              <a:rPr lang="es-MX" sz="2000" b="1" dirty="0"/>
              <a:t>                                                                                                               -Orina Obscura (</a:t>
            </a:r>
            <a:r>
              <a:rPr lang="es-MX" sz="2000" b="1" dirty="0" err="1"/>
              <a:t>coca-cola</a:t>
            </a:r>
            <a:r>
              <a:rPr lang="es-MX" sz="2000" b="1" dirty="0"/>
              <a:t>).</a:t>
            </a:r>
          </a:p>
          <a:p>
            <a:pPr marL="502920" lvl="2" indent="0">
              <a:buNone/>
            </a:pPr>
            <a:endParaRPr lang="es-MX" i="1" dirty="0"/>
          </a:p>
          <a:p>
            <a:pPr marL="320040" lvl="1" indent="0" algn="r">
              <a:buNone/>
            </a:pPr>
            <a:r>
              <a:rPr lang="es-MX" sz="1600" dirty="0"/>
              <a:t> </a:t>
            </a:r>
            <a:endParaRPr lang="es-MX" dirty="0"/>
          </a:p>
        </p:txBody>
      </p:sp>
      <p:sp>
        <p:nvSpPr>
          <p:cNvPr id="6" name="AutoShape 4" descr="Resultado de imagen para sintoma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150" y="160338"/>
            <a:ext cx="2912997" cy="2184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34" y="1340733"/>
            <a:ext cx="2885567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Resultado de imagen para toma de presion arteri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837" y="2973469"/>
            <a:ext cx="3264925" cy="1453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810886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3410" y="442474"/>
            <a:ext cx="10515600" cy="5973051"/>
          </a:xfrm>
        </p:spPr>
        <p:txBody>
          <a:bodyPr/>
          <a:lstStyle/>
          <a:p>
            <a:r>
              <a:rPr lang="es-MX" sz="2400" b="1" dirty="0">
                <a:solidFill>
                  <a:srgbClr val="0070C0"/>
                </a:solidFill>
              </a:rPr>
              <a:t>Sistema cardiovascular: </a:t>
            </a:r>
            <a:r>
              <a:rPr lang="es-MX" dirty="0"/>
              <a:t>chasquidos/soplo.</a:t>
            </a:r>
          </a:p>
          <a:p>
            <a:r>
              <a:rPr lang="es-MX" sz="2400" b="1" dirty="0">
                <a:solidFill>
                  <a:srgbClr val="0070C0"/>
                </a:solidFill>
              </a:rPr>
              <a:t>Sistema respiratorio: </a:t>
            </a:r>
            <a:r>
              <a:rPr lang="es-MX" dirty="0"/>
              <a:t>estertores (ruidos patológicos del tórax).</a:t>
            </a:r>
          </a:p>
          <a:p>
            <a:r>
              <a:rPr lang="es-MX" sz="2400" b="1" dirty="0">
                <a:solidFill>
                  <a:srgbClr val="0070C0"/>
                </a:solidFill>
              </a:rPr>
              <a:t>Sistema digestivo: </a:t>
            </a:r>
            <a:r>
              <a:rPr lang="es-MX" dirty="0"/>
              <a:t>borbotones/ruidos.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Debe ser comparativa, sistemática, ordenada, realizarse en una área silenciosa, cómoda y puede ser: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>
                <a:solidFill>
                  <a:srgbClr val="FF0000"/>
                </a:solidFill>
              </a:rPr>
              <a:t>En la exploración de la ATM escucharemos chasquidos, frotes y crepitaciones.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1581606" y="3251147"/>
            <a:ext cx="4172607" cy="2154620"/>
          </a:xfrm>
          <a:custGeom>
            <a:avLst/>
            <a:gdLst>
              <a:gd name="connsiteX0" fmla="*/ 0 w 4172607"/>
              <a:gd name="connsiteY0" fmla="*/ 359111 h 2154620"/>
              <a:gd name="connsiteX1" fmla="*/ 359111 w 4172607"/>
              <a:gd name="connsiteY1" fmla="*/ 0 h 2154620"/>
              <a:gd name="connsiteX2" fmla="*/ 865754 w 4172607"/>
              <a:gd name="connsiteY2" fmla="*/ 0 h 2154620"/>
              <a:gd name="connsiteX3" fmla="*/ 1406941 w 4172607"/>
              <a:gd name="connsiteY3" fmla="*/ 0 h 2154620"/>
              <a:gd name="connsiteX4" fmla="*/ 1913584 w 4172607"/>
              <a:gd name="connsiteY4" fmla="*/ 0 h 2154620"/>
              <a:gd name="connsiteX5" fmla="*/ 2385684 w 4172607"/>
              <a:gd name="connsiteY5" fmla="*/ 0 h 2154620"/>
              <a:gd name="connsiteX6" fmla="*/ 2892327 w 4172607"/>
              <a:gd name="connsiteY6" fmla="*/ 0 h 2154620"/>
              <a:gd name="connsiteX7" fmla="*/ 3813496 w 4172607"/>
              <a:gd name="connsiteY7" fmla="*/ 0 h 2154620"/>
              <a:gd name="connsiteX8" fmla="*/ 4172607 w 4172607"/>
              <a:gd name="connsiteY8" fmla="*/ 359111 h 2154620"/>
              <a:gd name="connsiteX9" fmla="*/ 4172607 w 4172607"/>
              <a:gd name="connsiteY9" fmla="*/ 866638 h 2154620"/>
              <a:gd name="connsiteX10" fmla="*/ 4172607 w 4172607"/>
              <a:gd name="connsiteY10" fmla="*/ 1359802 h 2154620"/>
              <a:gd name="connsiteX11" fmla="*/ 4172607 w 4172607"/>
              <a:gd name="connsiteY11" fmla="*/ 1795509 h 2154620"/>
              <a:gd name="connsiteX12" fmla="*/ 3813496 w 4172607"/>
              <a:gd name="connsiteY12" fmla="*/ 2154620 h 2154620"/>
              <a:gd name="connsiteX13" fmla="*/ 3341397 w 4172607"/>
              <a:gd name="connsiteY13" fmla="*/ 2154620 h 2154620"/>
              <a:gd name="connsiteX14" fmla="*/ 2696578 w 4172607"/>
              <a:gd name="connsiteY14" fmla="*/ 2154620 h 2154620"/>
              <a:gd name="connsiteX15" fmla="*/ 2224479 w 4172607"/>
              <a:gd name="connsiteY15" fmla="*/ 2154620 h 2154620"/>
              <a:gd name="connsiteX16" fmla="*/ 1579660 w 4172607"/>
              <a:gd name="connsiteY16" fmla="*/ 2154620 h 2154620"/>
              <a:gd name="connsiteX17" fmla="*/ 934842 w 4172607"/>
              <a:gd name="connsiteY17" fmla="*/ 2154620 h 2154620"/>
              <a:gd name="connsiteX18" fmla="*/ 359111 w 4172607"/>
              <a:gd name="connsiteY18" fmla="*/ 2154620 h 2154620"/>
              <a:gd name="connsiteX19" fmla="*/ 0 w 4172607"/>
              <a:gd name="connsiteY19" fmla="*/ 1795509 h 2154620"/>
              <a:gd name="connsiteX20" fmla="*/ 0 w 4172607"/>
              <a:gd name="connsiteY20" fmla="*/ 1287982 h 2154620"/>
              <a:gd name="connsiteX21" fmla="*/ 0 w 4172607"/>
              <a:gd name="connsiteY21" fmla="*/ 852274 h 2154620"/>
              <a:gd name="connsiteX22" fmla="*/ 0 w 4172607"/>
              <a:gd name="connsiteY22" fmla="*/ 359111 h 215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72607" h="2154620" extrusionOk="0">
                <a:moveTo>
                  <a:pt x="0" y="359111"/>
                </a:moveTo>
                <a:cubicBezTo>
                  <a:pt x="10869" y="186081"/>
                  <a:pt x="172744" y="-5918"/>
                  <a:pt x="359111" y="0"/>
                </a:cubicBezTo>
                <a:cubicBezTo>
                  <a:pt x="464945" y="-7383"/>
                  <a:pt x="719172" y="4382"/>
                  <a:pt x="865754" y="0"/>
                </a:cubicBezTo>
                <a:cubicBezTo>
                  <a:pt x="1012336" y="-4382"/>
                  <a:pt x="1136821" y="31448"/>
                  <a:pt x="1406941" y="0"/>
                </a:cubicBezTo>
                <a:cubicBezTo>
                  <a:pt x="1677061" y="-31448"/>
                  <a:pt x="1745668" y="24995"/>
                  <a:pt x="1913584" y="0"/>
                </a:cubicBezTo>
                <a:cubicBezTo>
                  <a:pt x="2081500" y="-24995"/>
                  <a:pt x="2243740" y="21366"/>
                  <a:pt x="2385684" y="0"/>
                </a:cubicBezTo>
                <a:cubicBezTo>
                  <a:pt x="2527628" y="-21366"/>
                  <a:pt x="2653078" y="26990"/>
                  <a:pt x="2892327" y="0"/>
                </a:cubicBezTo>
                <a:cubicBezTo>
                  <a:pt x="3131576" y="-26990"/>
                  <a:pt x="3353941" y="94511"/>
                  <a:pt x="3813496" y="0"/>
                </a:cubicBezTo>
                <a:cubicBezTo>
                  <a:pt x="3999170" y="-16530"/>
                  <a:pt x="4180692" y="160313"/>
                  <a:pt x="4172607" y="359111"/>
                </a:cubicBezTo>
                <a:cubicBezTo>
                  <a:pt x="4182062" y="481228"/>
                  <a:pt x="4147493" y="736959"/>
                  <a:pt x="4172607" y="866638"/>
                </a:cubicBezTo>
                <a:cubicBezTo>
                  <a:pt x="4197721" y="996317"/>
                  <a:pt x="4135115" y="1207612"/>
                  <a:pt x="4172607" y="1359802"/>
                </a:cubicBezTo>
                <a:cubicBezTo>
                  <a:pt x="4210099" y="1511992"/>
                  <a:pt x="4148300" y="1610740"/>
                  <a:pt x="4172607" y="1795509"/>
                </a:cubicBezTo>
                <a:cubicBezTo>
                  <a:pt x="4139448" y="2013730"/>
                  <a:pt x="4044627" y="2162713"/>
                  <a:pt x="3813496" y="2154620"/>
                </a:cubicBezTo>
                <a:cubicBezTo>
                  <a:pt x="3670974" y="2206093"/>
                  <a:pt x="3480346" y="2148661"/>
                  <a:pt x="3341397" y="2154620"/>
                </a:cubicBezTo>
                <a:cubicBezTo>
                  <a:pt x="3202448" y="2160579"/>
                  <a:pt x="2894351" y="2083187"/>
                  <a:pt x="2696578" y="2154620"/>
                </a:cubicBezTo>
                <a:cubicBezTo>
                  <a:pt x="2498805" y="2226053"/>
                  <a:pt x="2457827" y="2116587"/>
                  <a:pt x="2224479" y="2154620"/>
                </a:cubicBezTo>
                <a:cubicBezTo>
                  <a:pt x="1991131" y="2192653"/>
                  <a:pt x="1792201" y="2148949"/>
                  <a:pt x="1579660" y="2154620"/>
                </a:cubicBezTo>
                <a:cubicBezTo>
                  <a:pt x="1367119" y="2160291"/>
                  <a:pt x="1066639" y="2083286"/>
                  <a:pt x="934842" y="2154620"/>
                </a:cubicBezTo>
                <a:cubicBezTo>
                  <a:pt x="803045" y="2225954"/>
                  <a:pt x="584910" y="2094278"/>
                  <a:pt x="359111" y="2154620"/>
                </a:cubicBezTo>
                <a:cubicBezTo>
                  <a:pt x="177327" y="2133809"/>
                  <a:pt x="14783" y="1947431"/>
                  <a:pt x="0" y="1795509"/>
                </a:cubicBezTo>
                <a:cubicBezTo>
                  <a:pt x="-10414" y="1620447"/>
                  <a:pt x="25475" y="1421986"/>
                  <a:pt x="0" y="1287982"/>
                </a:cubicBezTo>
                <a:cubicBezTo>
                  <a:pt x="-25475" y="1153978"/>
                  <a:pt x="11362" y="947963"/>
                  <a:pt x="0" y="852274"/>
                </a:cubicBezTo>
                <a:cubicBezTo>
                  <a:pt x="-11362" y="756585"/>
                  <a:pt x="23260" y="543185"/>
                  <a:pt x="0" y="359111"/>
                </a:cubicBezTo>
                <a:close/>
              </a:path>
            </a:pathLst>
          </a:custGeom>
          <a:noFill/>
          <a:ln w="38100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185664405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A) directa: el oído bien aplicado a la zona explorada (ya sea desnuda o cubierta por un lienzo delgado)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6096000" y="3251147"/>
            <a:ext cx="4172607" cy="2154620"/>
          </a:xfrm>
          <a:custGeom>
            <a:avLst/>
            <a:gdLst>
              <a:gd name="connsiteX0" fmla="*/ 0 w 4172607"/>
              <a:gd name="connsiteY0" fmla="*/ 359111 h 2154620"/>
              <a:gd name="connsiteX1" fmla="*/ 359111 w 4172607"/>
              <a:gd name="connsiteY1" fmla="*/ 0 h 2154620"/>
              <a:gd name="connsiteX2" fmla="*/ 831210 w 4172607"/>
              <a:gd name="connsiteY2" fmla="*/ 0 h 2154620"/>
              <a:gd name="connsiteX3" fmla="*/ 1406941 w 4172607"/>
              <a:gd name="connsiteY3" fmla="*/ 0 h 2154620"/>
              <a:gd name="connsiteX4" fmla="*/ 2017216 w 4172607"/>
              <a:gd name="connsiteY4" fmla="*/ 0 h 2154620"/>
              <a:gd name="connsiteX5" fmla="*/ 2662034 w 4172607"/>
              <a:gd name="connsiteY5" fmla="*/ 0 h 2154620"/>
              <a:gd name="connsiteX6" fmla="*/ 3168677 w 4172607"/>
              <a:gd name="connsiteY6" fmla="*/ 0 h 2154620"/>
              <a:gd name="connsiteX7" fmla="*/ 3813496 w 4172607"/>
              <a:gd name="connsiteY7" fmla="*/ 0 h 2154620"/>
              <a:gd name="connsiteX8" fmla="*/ 4172607 w 4172607"/>
              <a:gd name="connsiteY8" fmla="*/ 359111 h 2154620"/>
              <a:gd name="connsiteX9" fmla="*/ 4172607 w 4172607"/>
              <a:gd name="connsiteY9" fmla="*/ 866638 h 2154620"/>
              <a:gd name="connsiteX10" fmla="*/ 4172607 w 4172607"/>
              <a:gd name="connsiteY10" fmla="*/ 1374166 h 2154620"/>
              <a:gd name="connsiteX11" fmla="*/ 4172607 w 4172607"/>
              <a:gd name="connsiteY11" fmla="*/ 1795509 h 2154620"/>
              <a:gd name="connsiteX12" fmla="*/ 3813496 w 4172607"/>
              <a:gd name="connsiteY12" fmla="*/ 2154620 h 2154620"/>
              <a:gd name="connsiteX13" fmla="*/ 3306853 w 4172607"/>
              <a:gd name="connsiteY13" fmla="*/ 2154620 h 2154620"/>
              <a:gd name="connsiteX14" fmla="*/ 2731122 w 4172607"/>
              <a:gd name="connsiteY14" fmla="*/ 2154620 h 2154620"/>
              <a:gd name="connsiteX15" fmla="*/ 2155391 w 4172607"/>
              <a:gd name="connsiteY15" fmla="*/ 2154620 h 2154620"/>
              <a:gd name="connsiteX16" fmla="*/ 1545117 w 4172607"/>
              <a:gd name="connsiteY16" fmla="*/ 2154620 h 2154620"/>
              <a:gd name="connsiteX17" fmla="*/ 1073017 w 4172607"/>
              <a:gd name="connsiteY17" fmla="*/ 2154620 h 2154620"/>
              <a:gd name="connsiteX18" fmla="*/ 359111 w 4172607"/>
              <a:gd name="connsiteY18" fmla="*/ 2154620 h 2154620"/>
              <a:gd name="connsiteX19" fmla="*/ 0 w 4172607"/>
              <a:gd name="connsiteY19" fmla="*/ 1795509 h 2154620"/>
              <a:gd name="connsiteX20" fmla="*/ 0 w 4172607"/>
              <a:gd name="connsiteY20" fmla="*/ 1316710 h 2154620"/>
              <a:gd name="connsiteX21" fmla="*/ 0 w 4172607"/>
              <a:gd name="connsiteY21" fmla="*/ 852274 h 2154620"/>
              <a:gd name="connsiteX22" fmla="*/ 0 w 4172607"/>
              <a:gd name="connsiteY22" fmla="*/ 359111 h 215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72607" h="2154620" extrusionOk="0">
                <a:moveTo>
                  <a:pt x="0" y="359111"/>
                </a:moveTo>
                <a:cubicBezTo>
                  <a:pt x="-15107" y="106766"/>
                  <a:pt x="153400" y="-19891"/>
                  <a:pt x="359111" y="0"/>
                </a:cubicBezTo>
                <a:cubicBezTo>
                  <a:pt x="488614" y="-30727"/>
                  <a:pt x="673849" y="44932"/>
                  <a:pt x="831210" y="0"/>
                </a:cubicBezTo>
                <a:cubicBezTo>
                  <a:pt x="988571" y="-44932"/>
                  <a:pt x="1240798" y="60169"/>
                  <a:pt x="1406941" y="0"/>
                </a:cubicBezTo>
                <a:cubicBezTo>
                  <a:pt x="1573084" y="-60169"/>
                  <a:pt x="1802457" y="18682"/>
                  <a:pt x="2017216" y="0"/>
                </a:cubicBezTo>
                <a:cubicBezTo>
                  <a:pt x="2231975" y="-18682"/>
                  <a:pt x="2479692" y="4719"/>
                  <a:pt x="2662034" y="0"/>
                </a:cubicBezTo>
                <a:cubicBezTo>
                  <a:pt x="2844376" y="-4719"/>
                  <a:pt x="2992191" y="4904"/>
                  <a:pt x="3168677" y="0"/>
                </a:cubicBezTo>
                <a:cubicBezTo>
                  <a:pt x="3345163" y="-4904"/>
                  <a:pt x="3609523" y="2616"/>
                  <a:pt x="3813496" y="0"/>
                </a:cubicBezTo>
                <a:cubicBezTo>
                  <a:pt x="4047050" y="-9158"/>
                  <a:pt x="4161522" y="185432"/>
                  <a:pt x="4172607" y="359111"/>
                </a:cubicBezTo>
                <a:cubicBezTo>
                  <a:pt x="4186975" y="604957"/>
                  <a:pt x="4172426" y="650310"/>
                  <a:pt x="4172607" y="866638"/>
                </a:cubicBezTo>
                <a:cubicBezTo>
                  <a:pt x="4172788" y="1082966"/>
                  <a:pt x="4166658" y="1183854"/>
                  <a:pt x="4172607" y="1374166"/>
                </a:cubicBezTo>
                <a:cubicBezTo>
                  <a:pt x="4178556" y="1564478"/>
                  <a:pt x="4134659" y="1686756"/>
                  <a:pt x="4172607" y="1795509"/>
                </a:cubicBezTo>
                <a:cubicBezTo>
                  <a:pt x="4209027" y="2031259"/>
                  <a:pt x="4021136" y="2211520"/>
                  <a:pt x="3813496" y="2154620"/>
                </a:cubicBezTo>
                <a:cubicBezTo>
                  <a:pt x="3635145" y="2164291"/>
                  <a:pt x="3528495" y="2120329"/>
                  <a:pt x="3306853" y="2154620"/>
                </a:cubicBezTo>
                <a:cubicBezTo>
                  <a:pt x="3085211" y="2188911"/>
                  <a:pt x="3002443" y="2141945"/>
                  <a:pt x="2731122" y="2154620"/>
                </a:cubicBezTo>
                <a:cubicBezTo>
                  <a:pt x="2459801" y="2167295"/>
                  <a:pt x="2336971" y="2147287"/>
                  <a:pt x="2155391" y="2154620"/>
                </a:cubicBezTo>
                <a:cubicBezTo>
                  <a:pt x="1973811" y="2161953"/>
                  <a:pt x="1698379" y="2098452"/>
                  <a:pt x="1545117" y="2154620"/>
                </a:cubicBezTo>
                <a:cubicBezTo>
                  <a:pt x="1391855" y="2210788"/>
                  <a:pt x="1209512" y="2113049"/>
                  <a:pt x="1073017" y="2154620"/>
                </a:cubicBezTo>
                <a:cubicBezTo>
                  <a:pt x="936522" y="2196191"/>
                  <a:pt x="655818" y="2128277"/>
                  <a:pt x="359111" y="2154620"/>
                </a:cubicBezTo>
                <a:cubicBezTo>
                  <a:pt x="160674" y="2150013"/>
                  <a:pt x="28528" y="2034405"/>
                  <a:pt x="0" y="1795509"/>
                </a:cubicBezTo>
                <a:cubicBezTo>
                  <a:pt x="-24389" y="1610181"/>
                  <a:pt x="50262" y="1528180"/>
                  <a:pt x="0" y="1316710"/>
                </a:cubicBezTo>
                <a:cubicBezTo>
                  <a:pt x="-50262" y="1105240"/>
                  <a:pt x="24461" y="995080"/>
                  <a:pt x="0" y="852274"/>
                </a:cubicBezTo>
                <a:cubicBezTo>
                  <a:pt x="-24461" y="709468"/>
                  <a:pt x="24488" y="559609"/>
                  <a:pt x="0" y="359111"/>
                </a:cubicBezTo>
                <a:close/>
              </a:path>
            </a:pathLst>
          </a:custGeom>
          <a:noFill/>
          <a:ln w="38100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84378907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B) indirecta: uso del estetoscopio.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Aplicar su tambor a temperatura agradable para evitar contractura muscula.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Además de ajustar suave y perfectamente las olivas al conducto auditivo externo.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01"/>
          <a:stretch>
            <a:fillRect/>
          </a:stretch>
        </p:blipFill>
        <p:spPr bwMode="auto">
          <a:xfrm>
            <a:off x="8182303" y="155812"/>
            <a:ext cx="3425497" cy="2180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858021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4077" y="255094"/>
            <a:ext cx="3944007" cy="906627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</a:rPr>
              <a:t>Medición:</a:t>
            </a:r>
            <a:endParaRPr lang="en-US" sz="5400" dirty="0">
              <a:ln w="0"/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6277" y="1161721"/>
            <a:ext cx="10424619" cy="2474435"/>
          </a:xfrm>
          <a:custGeom>
            <a:avLst/>
            <a:gdLst>
              <a:gd name="connsiteX0" fmla="*/ 0 w 10424619"/>
              <a:gd name="connsiteY0" fmla="*/ 0 h 2474435"/>
              <a:gd name="connsiteX1" fmla="*/ 266407 w 10424619"/>
              <a:gd name="connsiteY1" fmla="*/ 0 h 2474435"/>
              <a:gd name="connsiteX2" fmla="*/ 845552 w 10424619"/>
              <a:gd name="connsiteY2" fmla="*/ 0 h 2474435"/>
              <a:gd name="connsiteX3" fmla="*/ 1216206 w 10424619"/>
              <a:gd name="connsiteY3" fmla="*/ 0 h 2474435"/>
              <a:gd name="connsiteX4" fmla="*/ 1691105 w 10424619"/>
              <a:gd name="connsiteY4" fmla="*/ 0 h 2474435"/>
              <a:gd name="connsiteX5" fmla="*/ 2166004 w 10424619"/>
              <a:gd name="connsiteY5" fmla="*/ 0 h 2474435"/>
              <a:gd name="connsiteX6" fmla="*/ 2849396 w 10424619"/>
              <a:gd name="connsiteY6" fmla="*/ 0 h 2474435"/>
              <a:gd name="connsiteX7" fmla="*/ 3637034 w 10424619"/>
              <a:gd name="connsiteY7" fmla="*/ 0 h 2474435"/>
              <a:gd name="connsiteX8" fmla="*/ 4424672 w 10424619"/>
              <a:gd name="connsiteY8" fmla="*/ 0 h 2474435"/>
              <a:gd name="connsiteX9" fmla="*/ 4795325 w 10424619"/>
              <a:gd name="connsiteY9" fmla="*/ 0 h 2474435"/>
              <a:gd name="connsiteX10" fmla="*/ 5270224 w 10424619"/>
              <a:gd name="connsiteY10" fmla="*/ 0 h 2474435"/>
              <a:gd name="connsiteX11" fmla="*/ 5745123 w 10424619"/>
              <a:gd name="connsiteY11" fmla="*/ 0 h 2474435"/>
              <a:gd name="connsiteX12" fmla="*/ 6532761 w 10424619"/>
              <a:gd name="connsiteY12" fmla="*/ 0 h 2474435"/>
              <a:gd name="connsiteX13" fmla="*/ 7216153 w 10424619"/>
              <a:gd name="connsiteY13" fmla="*/ 0 h 2474435"/>
              <a:gd name="connsiteX14" fmla="*/ 8003791 w 10424619"/>
              <a:gd name="connsiteY14" fmla="*/ 0 h 2474435"/>
              <a:gd name="connsiteX15" fmla="*/ 8270198 w 10424619"/>
              <a:gd name="connsiteY15" fmla="*/ 0 h 2474435"/>
              <a:gd name="connsiteX16" fmla="*/ 8849343 w 10424619"/>
              <a:gd name="connsiteY16" fmla="*/ 0 h 2474435"/>
              <a:gd name="connsiteX17" fmla="*/ 9636981 w 10424619"/>
              <a:gd name="connsiteY17" fmla="*/ 0 h 2474435"/>
              <a:gd name="connsiteX18" fmla="*/ 10424619 w 10424619"/>
              <a:gd name="connsiteY18" fmla="*/ 0 h 2474435"/>
              <a:gd name="connsiteX19" fmla="*/ 10424619 w 10424619"/>
              <a:gd name="connsiteY19" fmla="*/ 519631 h 2474435"/>
              <a:gd name="connsiteX20" fmla="*/ 10424619 w 10424619"/>
              <a:gd name="connsiteY20" fmla="*/ 965030 h 2474435"/>
              <a:gd name="connsiteX21" fmla="*/ 10424619 w 10424619"/>
              <a:gd name="connsiteY21" fmla="*/ 1484661 h 2474435"/>
              <a:gd name="connsiteX22" fmla="*/ 10424619 w 10424619"/>
              <a:gd name="connsiteY22" fmla="*/ 2029037 h 2474435"/>
              <a:gd name="connsiteX23" fmla="*/ 10424619 w 10424619"/>
              <a:gd name="connsiteY23" fmla="*/ 2474435 h 2474435"/>
              <a:gd name="connsiteX24" fmla="*/ 9636981 w 10424619"/>
              <a:gd name="connsiteY24" fmla="*/ 2474435 h 2474435"/>
              <a:gd name="connsiteX25" fmla="*/ 9370574 w 10424619"/>
              <a:gd name="connsiteY25" fmla="*/ 2474435 h 2474435"/>
              <a:gd name="connsiteX26" fmla="*/ 8582936 w 10424619"/>
              <a:gd name="connsiteY26" fmla="*/ 2474435 h 2474435"/>
              <a:gd name="connsiteX27" fmla="*/ 7899545 w 10424619"/>
              <a:gd name="connsiteY27" fmla="*/ 2474435 h 2474435"/>
              <a:gd name="connsiteX28" fmla="*/ 7216153 w 10424619"/>
              <a:gd name="connsiteY28" fmla="*/ 2474435 h 2474435"/>
              <a:gd name="connsiteX29" fmla="*/ 6532761 w 10424619"/>
              <a:gd name="connsiteY29" fmla="*/ 2474435 h 2474435"/>
              <a:gd name="connsiteX30" fmla="*/ 6266354 w 10424619"/>
              <a:gd name="connsiteY30" fmla="*/ 2474435 h 2474435"/>
              <a:gd name="connsiteX31" fmla="*/ 5791455 w 10424619"/>
              <a:gd name="connsiteY31" fmla="*/ 2474435 h 2474435"/>
              <a:gd name="connsiteX32" fmla="*/ 5212310 w 10424619"/>
              <a:gd name="connsiteY32" fmla="*/ 2474435 h 2474435"/>
              <a:gd name="connsiteX33" fmla="*/ 4528918 w 10424619"/>
              <a:gd name="connsiteY33" fmla="*/ 2474435 h 2474435"/>
              <a:gd name="connsiteX34" fmla="*/ 3949772 w 10424619"/>
              <a:gd name="connsiteY34" fmla="*/ 2474435 h 2474435"/>
              <a:gd name="connsiteX35" fmla="*/ 3162134 w 10424619"/>
              <a:gd name="connsiteY35" fmla="*/ 2474435 h 2474435"/>
              <a:gd name="connsiteX36" fmla="*/ 2895727 w 10424619"/>
              <a:gd name="connsiteY36" fmla="*/ 2474435 h 2474435"/>
              <a:gd name="connsiteX37" fmla="*/ 2629321 w 10424619"/>
              <a:gd name="connsiteY37" fmla="*/ 2474435 h 2474435"/>
              <a:gd name="connsiteX38" fmla="*/ 1841683 w 10424619"/>
              <a:gd name="connsiteY38" fmla="*/ 2474435 h 2474435"/>
              <a:gd name="connsiteX39" fmla="*/ 1054045 w 10424619"/>
              <a:gd name="connsiteY39" fmla="*/ 2474435 h 2474435"/>
              <a:gd name="connsiteX40" fmla="*/ 0 w 10424619"/>
              <a:gd name="connsiteY40" fmla="*/ 2474435 h 2474435"/>
              <a:gd name="connsiteX41" fmla="*/ 0 w 10424619"/>
              <a:gd name="connsiteY41" fmla="*/ 2053781 h 2474435"/>
              <a:gd name="connsiteX42" fmla="*/ 0 w 10424619"/>
              <a:gd name="connsiteY42" fmla="*/ 1633127 h 2474435"/>
              <a:gd name="connsiteX43" fmla="*/ 0 w 10424619"/>
              <a:gd name="connsiteY43" fmla="*/ 1212473 h 2474435"/>
              <a:gd name="connsiteX44" fmla="*/ 0 w 10424619"/>
              <a:gd name="connsiteY44" fmla="*/ 668097 h 2474435"/>
              <a:gd name="connsiteX45" fmla="*/ 0 w 10424619"/>
              <a:gd name="connsiteY45" fmla="*/ 0 h 247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0424619" h="2474435" extrusionOk="0">
                <a:moveTo>
                  <a:pt x="0" y="0"/>
                </a:moveTo>
                <a:cubicBezTo>
                  <a:pt x="67050" y="-31560"/>
                  <a:pt x="190083" y="19514"/>
                  <a:pt x="266407" y="0"/>
                </a:cubicBezTo>
                <a:cubicBezTo>
                  <a:pt x="342731" y="-19514"/>
                  <a:pt x="709137" y="9184"/>
                  <a:pt x="845552" y="0"/>
                </a:cubicBezTo>
                <a:cubicBezTo>
                  <a:pt x="981968" y="-9184"/>
                  <a:pt x="1097444" y="15251"/>
                  <a:pt x="1216206" y="0"/>
                </a:cubicBezTo>
                <a:cubicBezTo>
                  <a:pt x="1334968" y="-15251"/>
                  <a:pt x="1547466" y="37351"/>
                  <a:pt x="1691105" y="0"/>
                </a:cubicBezTo>
                <a:cubicBezTo>
                  <a:pt x="1834744" y="-37351"/>
                  <a:pt x="1971492" y="53714"/>
                  <a:pt x="2166004" y="0"/>
                </a:cubicBezTo>
                <a:cubicBezTo>
                  <a:pt x="2360516" y="-53714"/>
                  <a:pt x="2700342" y="45868"/>
                  <a:pt x="2849396" y="0"/>
                </a:cubicBezTo>
                <a:cubicBezTo>
                  <a:pt x="2998450" y="-45868"/>
                  <a:pt x="3250504" y="53805"/>
                  <a:pt x="3637034" y="0"/>
                </a:cubicBezTo>
                <a:cubicBezTo>
                  <a:pt x="4023564" y="-53805"/>
                  <a:pt x="4036449" y="93772"/>
                  <a:pt x="4424672" y="0"/>
                </a:cubicBezTo>
                <a:cubicBezTo>
                  <a:pt x="4812895" y="-93772"/>
                  <a:pt x="4628790" y="36780"/>
                  <a:pt x="4795325" y="0"/>
                </a:cubicBezTo>
                <a:cubicBezTo>
                  <a:pt x="4961860" y="-36780"/>
                  <a:pt x="5040256" y="10206"/>
                  <a:pt x="5270224" y="0"/>
                </a:cubicBezTo>
                <a:cubicBezTo>
                  <a:pt x="5500192" y="-10206"/>
                  <a:pt x="5587239" y="10630"/>
                  <a:pt x="5745123" y="0"/>
                </a:cubicBezTo>
                <a:cubicBezTo>
                  <a:pt x="5903007" y="-10630"/>
                  <a:pt x="6167090" y="66586"/>
                  <a:pt x="6532761" y="0"/>
                </a:cubicBezTo>
                <a:cubicBezTo>
                  <a:pt x="6898432" y="-66586"/>
                  <a:pt x="7014945" y="26173"/>
                  <a:pt x="7216153" y="0"/>
                </a:cubicBezTo>
                <a:cubicBezTo>
                  <a:pt x="7417361" y="-26173"/>
                  <a:pt x="7714210" y="18915"/>
                  <a:pt x="8003791" y="0"/>
                </a:cubicBezTo>
                <a:cubicBezTo>
                  <a:pt x="8293372" y="-18915"/>
                  <a:pt x="8177039" y="16501"/>
                  <a:pt x="8270198" y="0"/>
                </a:cubicBezTo>
                <a:cubicBezTo>
                  <a:pt x="8363357" y="-16501"/>
                  <a:pt x="8718929" y="63747"/>
                  <a:pt x="8849343" y="0"/>
                </a:cubicBezTo>
                <a:cubicBezTo>
                  <a:pt x="8979757" y="-63747"/>
                  <a:pt x="9273283" y="33734"/>
                  <a:pt x="9636981" y="0"/>
                </a:cubicBezTo>
                <a:cubicBezTo>
                  <a:pt x="10000679" y="-33734"/>
                  <a:pt x="10079895" y="32180"/>
                  <a:pt x="10424619" y="0"/>
                </a:cubicBezTo>
                <a:cubicBezTo>
                  <a:pt x="10475411" y="163828"/>
                  <a:pt x="10423589" y="286821"/>
                  <a:pt x="10424619" y="519631"/>
                </a:cubicBezTo>
                <a:cubicBezTo>
                  <a:pt x="10425649" y="752441"/>
                  <a:pt x="10396830" y="831765"/>
                  <a:pt x="10424619" y="965030"/>
                </a:cubicBezTo>
                <a:cubicBezTo>
                  <a:pt x="10452408" y="1098295"/>
                  <a:pt x="10397603" y="1241705"/>
                  <a:pt x="10424619" y="1484661"/>
                </a:cubicBezTo>
                <a:cubicBezTo>
                  <a:pt x="10451635" y="1727617"/>
                  <a:pt x="10386027" y="1788905"/>
                  <a:pt x="10424619" y="2029037"/>
                </a:cubicBezTo>
                <a:cubicBezTo>
                  <a:pt x="10463211" y="2269169"/>
                  <a:pt x="10376743" y="2339191"/>
                  <a:pt x="10424619" y="2474435"/>
                </a:cubicBezTo>
                <a:cubicBezTo>
                  <a:pt x="10106637" y="2539749"/>
                  <a:pt x="10029235" y="2412115"/>
                  <a:pt x="9636981" y="2474435"/>
                </a:cubicBezTo>
                <a:cubicBezTo>
                  <a:pt x="9244727" y="2536755"/>
                  <a:pt x="9451990" y="2461716"/>
                  <a:pt x="9370574" y="2474435"/>
                </a:cubicBezTo>
                <a:cubicBezTo>
                  <a:pt x="9289158" y="2487154"/>
                  <a:pt x="8808206" y="2381134"/>
                  <a:pt x="8582936" y="2474435"/>
                </a:cubicBezTo>
                <a:cubicBezTo>
                  <a:pt x="8357666" y="2567736"/>
                  <a:pt x="8132096" y="2397174"/>
                  <a:pt x="7899545" y="2474435"/>
                </a:cubicBezTo>
                <a:cubicBezTo>
                  <a:pt x="7666994" y="2551696"/>
                  <a:pt x="7542239" y="2454856"/>
                  <a:pt x="7216153" y="2474435"/>
                </a:cubicBezTo>
                <a:cubicBezTo>
                  <a:pt x="6890067" y="2494014"/>
                  <a:pt x="6735163" y="2396638"/>
                  <a:pt x="6532761" y="2474435"/>
                </a:cubicBezTo>
                <a:cubicBezTo>
                  <a:pt x="6330359" y="2552232"/>
                  <a:pt x="6336963" y="2452983"/>
                  <a:pt x="6266354" y="2474435"/>
                </a:cubicBezTo>
                <a:cubicBezTo>
                  <a:pt x="6195745" y="2495887"/>
                  <a:pt x="5998631" y="2457327"/>
                  <a:pt x="5791455" y="2474435"/>
                </a:cubicBezTo>
                <a:cubicBezTo>
                  <a:pt x="5584279" y="2491543"/>
                  <a:pt x="5439536" y="2456390"/>
                  <a:pt x="5212310" y="2474435"/>
                </a:cubicBezTo>
                <a:cubicBezTo>
                  <a:pt x="4985084" y="2492480"/>
                  <a:pt x="4828677" y="2419309"/>
                  <a:pt x="4528918" y="2474435"/>
                </a:cubicBezTo>
                <a:cubicBezTo>
                  <a:pt x="4229159" y="2529561"/>
                  <a:pt x="4131049" y="2440202"/>
                  <a:pt x="3949772" y="2474435"/>
                </a:cubicBezTo>
                <a:cubicBezTo>
                  <a:pt x="3768495" y="2508668"/>
                  <a:pt x="3351981" y="2471416"/>
                  <a:pt x="3162134" y="2474435"/>
                </a:cubicBezTo>
                <a:cubicBezTo>
                  <a:pt x="2972287" y="2477454"/>
                  <a:pt x="2991282" y="2473114"/>
                  <a:pt x="2895727" y="2474435"/>
                </a:cubicBezTo>
                <a:cubicBezTo>
                  <a:pt x="2800172" y="2475756"/>
                  <a:pt x="2688196" y="2472220"/>
                  <a:pt x="2629321" y="2474435"/>
                </a:cubicBezTo>
                <a:cubicBezTo>
                  <a:pt x="2570446" y="2476650"/>
                  <a:pt x="2200521" y="2412908"/>
                  <a:pt x="1841683" y="2474435"/>
                </a:cubicBezTo>
                <a:cubicBezTo>
                  <a:pt x="1482845" y="2535962"/>
                  <a:pt x="1399267" y="2396371"/>
                  <a:pt x="1054045" y="2474435"/>
                </a:cubicBezTo>
                <a:cubicBezTo>
                  <a:pt x="708823" y="2552499"/>
                  <a:pt x="228312" y="2377028"/>
                  <a:pt x="0" y="2474435"/>
                </a:cubicBezTo>
                <a:cubicBezTo>
                  <a:pt x="-16897" y="2294687"/>
                  <a:pt x="47021" y="2240881"/>
                  <a:pt x="0" y="2053781"/>
                </a:cubicBezTo>
                <a:cubicBezTo>
                  <a:pt x="-47021" y="1866681"/>
                  <a:pt x="3976" y="1827815"/>
                  <a:pt x="0" y="1633127"/>
                </a:cubicBezTo>
                <a:cubicBezTo>
                  <a:pt x="-3976" y="1438439"/>
                  <a:pt x="16215" y="1417383"/>
                  <a:pt x="0" y="1212473"/>
                </a:cubicBezTo>
                <a:cubicBezTo>
                  <a:pt x="-16215" y="1007563"/>
                  <a:pt x="61753" y="847205"/>
                  <a:pt x="0" y="668097"/>
                </a:cubicBezTo>
                <a:cubicBezTo>
                  <a:pt x="-61753" y="488989"/>
                  <a:pt x="56938" y="190547"/>
                  <a:pt x="0" y="0"/>
                </a:cubicBezTo>
                <a:close/>
              </a:path>
            </a:pathLst>
          </a:custGeom>
          <a:noFill/>
          <a:ln w="38100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3267489552"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dirty="0">
                <a:solidFill>
                  <a:schemeClr val="tx1"/>
                </a:solidFill>
              </a:rPr>
              <a:t>Es la aplicación comparativa, entre una magnitud desconocida como otra conocida que sirve de unidad. Se aplica tanto la vista, como el tacto y debe ser sistemática, ordenada y comparativa. Realizarse en un medio de temperatura agradable, tener comodidad y buena luz, etc.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>
                <a:solidFill>
                  <a:schemeClr val="tx1"/>
                </a:solidFill>
              </a:rPr>
              <a:t>Se aplica para el peso, la talla, para limites, simetrías, grado de profundidad, presión arterial, índices craneales, faciales y dentales (para ver su desarrollo y crecimiento).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77" y="3995225"/>
            <a:ext cx="2724150" cy="2250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942" y="3995225"/>
            <a:ext cx="3442795" cy="2250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349" y="3976029"/>
            <a:ext cx="2978497" cy="2270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3300899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s-MX" dirty="0"/>
            </a:b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7483" y="365126"/>
            <a:ext cx="10515600" cy="2215024"/>
          </a:xfrm>
          <a:custGeom>
            <a:avLst/>
            <a:gdLst>
              <a:gd name="connsiteX0" fmla="*/ 0 w 10515600"/>
              <a:gd name="connsiteY0" fmla="*/ 0 h 2215024"/>
              <a:gd name="connsiteX1" fmla="*/ 689356 w 10515600"/>
              <a:gd name="connsiteY1" fmla="*/ 0 h 2215024"/>
              <a:gd name="connsiteX2" fmla="*/ 1273556 w 10515600"/>
              <a:gd name="connsiteY2" fmla="*/ 0 h 2215024"/>
              <a:gd name="connsiteX3" fmla="*/ 1857756 w 10515600"/>
              <a:gd name="connsiteY3" fmla="*/ 0 h 2215024"/>
              <a:gd name="connsiteX4" fmla="*/ 2336800 w 10515600"/>
              <a:gd name="connsiteY4" fmla="*/ 0 h 2215024"/>
              <a:gd name="connsiteX5" fmla="*/ 3131312 w 10515600"/>
              <a:gd name="connsiteY5" fmla="*/ 0 h 2215024"/>
              <a:gd name="connsiteX6" fmla="*/ 3400044 w 10515600"/>
              <a:gd name="connsiteY6" fmla="*/ 0 h 2215024"/>
              <a:gd name="connsiteX7" fmla="*/ 3668776 w 10515600"/>
              <a:gd name="connsiteY7" fmla="*/ 0 h 2215024"/>
              <a:gd name="connsiteX8" fmla="*/ 4252976 w 10515600"/>
              <a:gd name="connsiteY8" fmla="*/ 0 h 2215024"/>
              <a:gd name="connsiteX9" fmla="*/ 4732020 w 10515600"/>
              <a:gd name="connsiteY9" fmla="*/ 0 h 2215024"/>
              <a:gd name="connsiteX10" fmla="*/ 5105908 w 10515600"/>
              <a:gd name="connsiteY10" fmla="*/ 0 h 2215024"/>
              <a:gd name="connsiteX11" fmla="*/ 5584952 w 10515600"/>
              <a:gd name="connsiteY11" fmla="*/ 0 h 2215024"/>
              <a:gd name="connsiteX12" fmla="*/ 6169152 w 10515600"/>
              <a:gd name="connsiteY12" fmla="*/ 0 h 2215024"/>
              <a:gd name="connsiteX13" fmla="*/ 6648196 w 10515600"/>
              <a:gd name="connsiteY13" fmla="*/ 0 h 2215024"/>
              <a:gd name="connsiteX14" fmla="*/ 7232396 w 10515600"/>
              <a:gd name="connsiteY14" fmla="*/ 0 h 2215024"/>
              <a:gd name="connsiteX15" fmla="*/ 8026908 w 10515600"/>
              <a:gd name="connsiteY15" fmla="*/ 0 h 2215024"/>
              <a:gd name="connsiteX16" fmla="*/ 8716264 w 10515600"/>
              <a:gd name="connsiteY16" fmla="*/ 0 h 2215024"/>
              <a:gd name="connsiteX17" fmla="*/ 9195308 w 10515600"/>
              <a:gd name="connsiteY17" fmla="*/ 0 h 2215024"/>
              <a:gd name="connsiteX18" fmla="*/ 9989820 w 10515600"/>
              <a:gd name="connsiteY18" fmla="*/ 0 h 2215024"/>
              <a:gd name="connsiteX19" fmla="*/ 10515600 w 10515600"/>
              <a:gd name="connsiteY19" fmla="*/ 0 h 2215024"/>
              <a:gd name="connsiteX20" fmla="*/ 10515600 w 10515600"/>
              <a:gd name="connsiteY20" fmla="*/ 487305 h 2215024"/>
              <a:gd name="connsiteX21" fmla="*/ 10515600 w 10515600"/>
              <a:gd name="connsiteY21" fmla="*/ 1063212 h 2215024"/>
              <a:gd name="connsiteX22" fmla="*/ 10515600 w 10515600"/>
              <a:gd name="connsiteY22" fmla="*/ 1661268 h 2215024"/>
              <a:gd name="connsiteX23" fmla="*/ 10515600 w 10515600"/>
              <a:gd name="connsiteY23" fmla="*/ 2215024 h 2215024"/>
              <a:gd name="connsiteX24" fmla="*/ 9721088 w 10515600"/>
              <a:gd name="connsiteY24" fmla="*/ 2215024 h 2215024"/>
              <a:gd name="connsiteX25" fmla="*/ 9031732 w 10515600"/>
              <a:gd name="connsiteY25" fmla="*/ 2215024 h 2215024"/>
              <a:gd name="connsiteX26" fmla="*/ 8657844 w 10515600"/>
              <a:gd name="connsiteY26" fmla="*/ 2215024 h 2215024"/>
              <a:gd name="connsiteX27" fmla="*/ 7863332 w 10515600"/>
              <a:gd name="connsiteY27" fmla="*/ 2215024 h 2215024"/>
              <a:gd name="connsiteX28" fmla="*/ 7384288 w 10515600"/>
              <a:gd name="connsiteY28" fmla="*/ 2215024 h 2215024"/>
              <a:gd name="connsiteX29" fmla="*/ 6905244 w 10515600"/>
              <a:gd name="connsiteY29" fmla="*/ 2215024 h 2215024"/>
              <a:gd name="connsiteX30" fmla="*/ 6110732 w 10515600"/>
              <a:gd name="connsiteY30" fmla="*/ 2215024 h 2215024"/>
              <a:gd name="connsiteX31" fmla="*/ 5736844 w 10515600"/>
              <a:gd name="connsiteY31" fmla="*/ 2215024 h 2215024"/>
              <a:gd name="connsiteX32" fmla="*/ 5257800 w 10515600"/>
              <a:gd name="connsiteY32" fmla="*/ 2215024 h 2215024"/>
              <a:gd name="connsiteX33" fmla="*/ 4463288 w 10515600"/>
              <a:gd name="connsiteY33" fmla="*/ 2215024 h 2215024"/>
              <a:gd name="connsiteX34" fmla="*/ 3879088 w 10515600"/>
              <a:gd name="connsiteY34" fmla="*/ 2215024 h 2215024"/>
              <a:gd name="connsiteX35" fmla="*/ 3505200 w 10515600"/>
              <a:gd name="connsiteY35" fmla="*/ 2215024 h 2215024"/>
              <a:gd name="connsiteX36" fmla="*/ 2815844 w 10515600"/>
              <a:gd name="connsiteY36" fmla="*/ 2215024 h 2215024"/>
              <a:gd name="connsiteX37" fmla="*/ 2231644 w 10515600"/>
              <a:gd name="connsiteY37" fmla="*/ 2215024 h 2215024"/>
              <a:gd name="connsiteX38" fmla="*/ 1437132 w 10515600"/>
              <a:gd name="connsiteY38" fmla="*/ 2215024 h 2215024"/>
              <a:gd name="connsiteX39" fmla="*/ 1063244 w 10515600"/>
              <a:gd name="connsiteY39" fmla="*/ 2215024 h 2215024"/>
              <a:gd name="connsiteX40" fmla="*/ 0 w 10515600"/>
              <a:gd name="connsiteY40" fmla="*/ 2215024 h 2215024"/>
              <a:gd name="connsiteX41" fmla="*/ 0 w 10515600"/>
              <a:gd name="connsiteY41" fmla="*/ 1661268 h 2215024"/>
              <a:gd name="connsiteX42" fmla="*/ 0 w 10515600"/>
              <a:gd name="connsiteY42" fmla="*/ 1173963 h 2215024"/>
              <a:gd name="connsiteX43" fmla="*/ 0 w 10515600"/>
              <a:gd name="connsiteY43" fmla="*/ 598056 h 2215024"/>
              <a:gd name="connsiteX44" fmla="*/ 0 w 10515600"/>
              <a:gd name="connsiteY44" fmla="*/ 0 h 2215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0515600" h="2215024" extrusionOk="0">
                <a:moveTo>
                  <a:pt x="0" y="0"/>
                </a:moveTo>
                <a:cubicBezTo>
                  <a:pt x="237166" y="-12871"/>
                  <a:pt x="471674" y="4520"/>
                  <a:pt x="689356" y="0"/>
                </a:cubicBezTo>
                <a:cubicBezTo>
                  <a:pt x="907038" y="-4520"/>
                  <a:pt x="1062759" y="9474"/>
                  <a:pt x="1273556" y="0"/>
                </a:cubicBezTo>
                <a:cubicBezTo>
                  <a:pt x="1484353" y="-9474"/>
                  <a:pt x="1709510" y="32145"/>
                  <a:pt x="1857756" y="0"/>
                </a:cubicBezTo>
                <a:cubicBezTo>
                  <a:pt x="2006002" y="-32145"/>
                  <a:pt x="2237471" y="39856"/>
                  <a:pt x="2336800" y="0"/>
                </a:cubicBezTo>
                <a:cubicBezTo>
                  <a:pt x="2436129" y="-39856"/>
                  <a:pt x="2875745" y="31471"/>
                  <a:pt x="3131312" y="0"/>
                </a:cubicBezTo>
                <a:cubicBezTo>
                  <a:pt x="3386879" y="-31471"/>
                  <a:pt x="3294647" y="10503"/>
                  <a:pt x="3400044" y="0"/>
                </a:cubicBezTo>
                <a:cubicBezTo>
                  <a:pt x="3505441" y="-10503"/>
                  <a:pt x="3558672" y="736"/>
                  <a:pt x="3668776" y="0"/>
                </a:cubicBezTo>
                <a:cubicBezTo>
                  <a:pt x="3778880" y="-736"/>
                  <a:pt x="4054326" y="16010"/>
                  <a:pt x="4252976" y="0"/>
                </a:cubicBezTo>
                <a:cubicBezTo>
                  <a:pt x="4451626" y="-16010"/>
                  <a:pt x="4582875" y="52170"/>
                  <a:pt x="4732020" y="0"/>
                </a:cubicBezTo>
                <a:cubicBezTo>
                  <a:pt x="4881165" y="-52170"/>
                  <a:pt x="4979140" y="36320"/>
                  <a:pt x="5105908" y="0"/>
                </a:cubicBezTo>
                <a:cubicBezTo>
                  <a:pt x="5232676" y="-36320"/>
                  <a:pt x="5435649" y="28236"/>
                  <a:pt x="5584952" y="0"/>
                </a:cubicBezTo>
                <a:cubicBezTo>
                  <a:pt x="5734255" y="-28236"/>
                  <a:pt x="5965614" y="56282"/>
                  <a:pt x="6169152" y="0"/>
                </a:cubicBezTo>
                <a:cubicBezTo>
                  <a:pt x="6372690" y="-56282"/>
                  <a:pt x="6458651" y="54254"/>
                  <a:pt x="6648196" y="0"/>
                </a:cubicBezTo>
                <a:cubicBezTo>
                  <a:pt x="6837741" y="-54254"/>
                  <a:pt x="7040569" y="42222"/>
                  <a:pt x="7232396" y="0"/>
                </a:cubicBezTo>
                <a:cubicBezTo>
                  <a:pt x="7424223" y="-42222"/>
                  <a:pt x="7819026" y="28366"/>
                  <a:pt x="8026908" y="0"/>
                </a:cubicBezTo>
                <a:cubicBezTo>
                  <a:pt x="8234790" y="-28366"/>
                  <a:pt x="8532079" y="46520"/>
                  <a:pt x="8716264" y="0"/>
                </a:cubicBezTo>
                <a:cubicBezTo>
                  <a:pt x="8900449" y="-46520"/>
                  <a:pt x="9086200" y="40361"/>
                  <a:pt x="9195308" y="0"/>
                </a:cubicBezTo>
                <a:cubicBezTo>
                  <a:pt x="9304416" y="-40361"/>
                  <a:pt x="9736519" y="70487"/>
                  <a:pt x="9989820" y="0"/>
                </a:cubicBezTo>
                <a:cubicBezTo>
                  <a:pt x="10243121" y="-70487"/>
                  <a:pt x="10364970" y="41905"/>
                  <a:pt x="10515600" y="0"/>
                </a:cubicBezTo>
                <a:cubicBezTo>
                  <a:pt x="10549760" y="185156"/>
                  <a:pt x="10493933" y="351879"/>
                  <a:pt x="10515600" y="487305"/>
                </a:cubicBezTo>
                <a:cubicBezTo>
                  <a:pt x="10537267" y="622731"/>
                  <a:pt x="10459653" y="882993"/>
                  <a:pt x="10515600" y="1063212"/>
                </a:cubicBezTo>
                <a:cubicBezTo>
                  <a:pt x="10571547" y="1243431"/>
                  <a:pt x="10513269" y="1513807"/>
                  <a:pt x="10515600" y="1661268"/>
                </a:cubicBezTo>
                <a:cubicBezTo>
                  <a:pt x="10517931" y="1808729"/>
                  <a:pt x="10491857" y="2077976"/>
                  <a:pt x="10515600" y="2215024"/>
                </a:cubicBezTo>
                <a:cubicBezTo>
                  <a:pt x="10341003" y="2247587"/>
                  <a:pt x="9923452" y="2123162"/>
                  <a:pt x="9721088" y="2215024"/>
                </a:cubicBezTo>
                <a:cubicBezTo>
                  <a:pt x="9518724" y="2306886"/>
                  <a:pt x="9239810" y="2173420"/>
                  <a:pt x="9031732" y="2215024"/>
                </a:cubicBezTo>
                <a:cubicBezTo>
                  <a:pt x="8823654" y="2256628"/>
                  <a:pt x="8734370" y="2214603"/>
                  <a:pt x="8657844" y="2215024"/>
                </a:cubicBezTo>
                <a:cubicBezTo>
                  <a:pt x="8581318" y="2215445"/>
                  <a:pt x="8213051" y="2143514"/>
                  <a:pt x="7863332" y="2215024"/>
                </a:cubicBezTo>
                <a:cubicBezTo>
                  <a:pt x="7513613" y="2286534"/>
                  <a:pt x="7518131" y="2198180"/>
                  <a:pt x="7384288" y="2215024"/>
                </a:cubicBezTo>
                <a:cubicBezTo>
                  <a:pt x="7250445" y="2231868"/>
                  <a:pt x="7129058" y="2190053"/>
                  <a:pt x="6905244" y="2215024"/>
                </a:cubicBezTo>
                <a:cubicBezTo>
                  <a:pt x="6681430" y="2239995"/>
                  <a:pt x="6284154" y="2151625"/>
                  <a:pt x="6110732" y="2215024"/>
                </a:cubicBezTo>
                <a:cubicBezTo>
                  <a:pt x="5937310" y="2278423"/>
                  <a:pt x="5895038" y="2182697"/>
                  <a:pt x="5736844" y="2215024"/>
                </a:cubicBezTo>
                <a:cubicBezTo>
                  <a:pt x="5578650" y="2247351"/>
                  <a:pt x="5462807" y="2180448"/>
                  <a:pt x="5257800" y="2215024"/>
                </a:cubicBezTo>
                <a:cubicBezTo>
                  <a:pt x="5052793" y="2249600"/>
                  <a:pt x="4697593" y="2170181"/>
                  <a:pt x="4463288" y="2215024"/>
                </a:cubicBezTo>
                <a:cubicBezTo>
                  <a:pt x="4228983" y="2259867"/>
                  <a:pt x="4024089" y="2195548"/>
                  <a:pt x="3879088" y="2215024"/>
                </a:cubicBezTo>
                <a:cubicBezTo>
                  <a:pt x="3734087" y="2234500"/>
                  <a:pt x="3676877" y="2214539"/>
                  <a:pt x="3505200" y="2215024"/>
                </a:cubicBezTo>
                <a:cubicBezTo>
                  <a:pt x="3333523" y="2215509"/>
                  <a:pt x="3153159" y="2177697"/>
                  <a:pt x="2815844" y="2215024"/>
                </a:cubicBezTo>
                <a:cubicBezTo>
                  <a:pt x="2478529" y="2252351"/>
                  <a:pt x="2365405" y="2172357"/>
                  <a:pt x="2231644" y="2215024"/>
                </a:cubicBezTo>
                <a:cubicBezTo>
                  <a:pt x="2097883" y="2257691"/>
                  <a:pt x="1663680" y="2149010"/>
                  <a:pt x="1437132" y="2215024"/>
                </a:cubicBezTo>
                <a:cubicBezTo>
                  <a:pt x="1210584" y="2281038"/>
                  <a:pt x="1163523" y="2177669"/>
                  <a:pt x="1063244" y="2215024"/>
                </a:cubicBezTo>
                <a:cubicBezTo>
                  <a:pt x="962965" y="2252379"/>
                  <a:pt x="307908" y="2168530"/>
                  <a:pt x="0" y="2215024"/>
                </a:cubicBezTo>
                <a:cubicBezTo>
                  <a:pt x="-12392" y="2013711"/>
                  <a:pt x="59612" y="1860786"/>
                  <a:pt x="0" y="1661268"/>
                </a:cubicBezTo>
                <a:cubicBezTo>
                  <a:pt x="-59612" y="1461750"/>
                  <a:pt x="12537" y="1304708"/>
                  <a:pt x="0" y="1173963"/>
                </a:cubicBezTo>
                <a:cubicBezTo>
                  <a:pt x="-12537" y="1043218"/>
                  <a:pt x="39079" y="859561"/>
                  <a:pt x="0" y="598056"/>
                </a:cubicBezTo>
                <a:cubicBezTo>
                  <a:pt x="-39079" y="336551"/>
                  <a:pt x="36826" y="123343"/>
                  <a:pt x="0" y="0"/>
                </a:cubicBezTo>
                <a:close/>
              </a:path>
            </a:pathLst>
          </a:custGeom>
          <a:noFill/>
          <a:ln w="38100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2685350691"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45720" rIns="0" bIns="45720" rtlCol="0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dirty="0">
                <a:solidFill>
                  <a:schemeClr val="tx1"/>
                </a:solidFill>
              </a:rPr>
              <a:t>Además para comparar grado de convexidad y concavidad, desplazamientos y trazos cefalométricos, diámetros torácicos, pélvicos, agudeza visual, cantidad de líquidos orgánicos, etc.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>
                <a:solidFill>
                  <a:schemeClr val="tx1"/>
                </a:solidFill>
              </a:rPr>
              <a:t>La cefalometría consiste en obtener mediciones a partir de radiografías laterales y frontales de la cabeza (ver diferentes ángulos, planos y dimensiones)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61" y="3156223"/>
            <a:ext cx="2143125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ángulo redondeado 6"/>
          <p:cNvSpPr/>
          <p:nvPr/>
        </p:nvSpPr>
        <p:spPr>
          <a:xfrm>
            <a:off x="1051034" y="5612524"/>
            <a:ext cx="9837683" cy="94593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En la medición es importante dar las indicaciones, que se requieran para su realización.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028" y="2893325"/>
            <a:ext cx="6858000" cy="2406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2092910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75936"/>
            <a:ext cx="6960476" cy="1148365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</a:rPr>
              <a:t>Punción exploradora:</a:t>
            </a:r>
            <a:endParaRPr lang="en-US" sz="5400" dirty="0">
              <a:ln w="0"/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495301" y="1376855"/>
            <a:ext cx="10845800" cy="2941145"/>
          </a:xfrm>
          <a:custGeom>
            <a:avLst/>
            <a:gdLst>
              <a:gd name="connsiteX0" fmla="*/ 0 w 10845800"/>
              <a:gd name="connsiteY0" fmla="*/ 490201 h 2941145"/>
              <a:gd name="connsiteX1" fmla="*/ 490201 w 10845800"/>
              <a:gd name="connsiteY1" fmla="*/ 0 h 2941145"/>
              <a:gd name="connsiteX2" fmla="*/ 1169173 w 10845800"/>
              <a:gd name="connsiteY2" fmla="*/ 0 h 2941145"/>
              <a:gd name="connsiteX3" fmla="*/ 1749490 w 10845800"/>
              <a:gd name="connsiteY3" fmla="*/ 0 h 2941145"/>
              <a:gd name="connsiteX4" fmla="*/ 2033846 w 10845800"/>
              <a:gd name="connsiteY4" fmla="*/ 0 h 2941145"/>
              <a:gd name="connsiteX5" fmla="*/ 2712817 w 10845800"/>
              <a:gd name="connsiteY5" fmla="*/ 0 h 2941145"/>
              <a:gd name="connsiteX6" fmla="*/ 3391789 w 10845800"/>
              <a:gd name="connsiteY6" fmla="*/ 0 h 2941145"/>
              <a:gd name="connsiteX7" fmla="*/ 3873452 w 10845800"/>
              <a:gd name="connsiteY7" fmla="*/ 0 h 2941145"/>
              <a:gd name="connsiteX8" fmla="*/ 4651078 w 10845800"/>
              <a:gd name="connsiteY8" fmla="*/ 0 h 2941145"/>
              <a:gd name="connsiteX9" fmla="*/ 4935433 w 10845800"/>
              <a:gd name="connsiteY9" fmla="*/ 0 h 2941145"/>
              <a:gd name="connsiteX10" fmla="*/ 5713059 w 10845800"/>
              <a:gd name="connsiteY10" fmla="*/ 0 h 2941145"/>
              <a:gd name="connsiteX11" fmla="*/ 6096068 w 10845800"/>
              <a:gd name="connsiteY11" fmla="*/ 0 h 2941145"/>
              <a:gd name="connsiteX12" fmla="*/ 6775040 w 10845800"/>
              <a:gd name="connsiteY12" fmla="*/ 0 h 2941145"/>
              <a:gd name="connsiteX13" fmla="*/ 7355357 w 10845800"/>
              <a:gd name="connsiteY13" fmla="*/ 0 h 2941145"/>
              <a:gd name="connsiteX14" fmla="*/ 7639713 w 10845800"/>
              <a:gd name="connsiteY14" fmla="*/ 0 h 2941145"/>
              <a:gd name="connsiteX15" fmla="*/ 8220030 w 10845800"/>
              <a:gd name="connsiteY15" fmla="*/ 0 h 2941145"/>
              <a:gd name="connsiteX16" fmla="*/ 8899002 w 10845800"/>
              <a:gd name="connsiteY16" fmla="*/ 0 h 2941145"/>
              <a:gd name="connsiteX17" fmla="*/ 9183358 w 10845800"/>
              <a:gd name="connsiteY17" fmla="*/ 0 h 2941145"/>
              <a:gd name="connsiteX18" fmla="*/ 9665021 w 10845800"/>
              <a:gd name="connsiteY18" fmla="*/ 0 h 2941145"/>
              <a:gd name="connsiteX19" fmla="*/ 10355599 w 10845800"/>
              <a:gd name="connsiteY19" fmla="*/ 0 h 2941145"/>
              <a:gd name="connsiteX20" fmla="*/ 10845800 w 10845800"/>
              <a:gd name="connsiteY20" fmla="*/ 490201 h 2941145"/>
              <a:gd name="connsiteX21" fmla="*/ 10845800 w 10845800"/>
              <a:gd name="connsiteY21" fmla="*/ 1019602 h 2941145"/>
              <a:gd name="connsiteX22" fmla="*/ 10845800 w 10845800"/>
              <a:gd name="connsiteY22" fmla="*/ 1490180 h 2941145"/>
              <a:gd name="connsiteX23" fmla="*/ 10845800 w 10845800"/>
              <a:gd name="connsiteY23" fmla="*/ 1999973 h 2941145"/>
              <a:gd name="connsiteX24" fmla="*/ 10845800 w 10845800"/>
              <a:gd name="connsiteY24" fmla="*/ 2450944 h 2941145"/>
              <a:gd name="connsiteX25" fmla="*/ 10355599 w 10845800"/>
              <a:gd name="connsiteY25" fmla="*/ 2941145 h 2941145"/>
              <a:gd name="connsiteX26" fmla="*/ 9873935 w 10845800"/>
              <a:gd name="connsiteY26" fmla="*/ 2941145 h 2941145"/>
              <a:gd name="connsiteX27" fmla="*/ 9293618 w 10845800"/>
              <a:gd name="connsiteY27" fmla="*/ 2941145 h 2941145"/>
              <a:gd name="connsiteX28" fmla="*/ 8515992 w 10845800"/>
              <a:gd name="connsiteY28" fmla="*/ 2941145 h 2941145"/>
              <a:gd name="connsiteX29" fmla="*/ 7837021 w 10845800"/>
              <a:gd name="connsiteY29" fmla="*/ 2941145 h 2941145"/>
              <a:gd name="connsiteX30" fmla="*/ 7158049 w 10845800"/>
              <a:gd name="connsiteY30" fmla="*/ 2941145 h 2941145"/>
              <a:gd name="connsiteX31" fmla="*/ 6775040 w 10845800"/>
              <a:gd name="connsiteY31" fmla="*/ 2941145 h 2941145"/>
              <a:gd name="connsiteX32" fmla="*/ 6490684 w 10845800"/>
              <a:gd name="connsiteY32" fmla="*/ 2941145 h 2941145"/>
              <a:gd name="connsiteX33" fmla="*/ 5910367 w 10845800"/>
              <a:gd name="connsiteY33" fmla="*/ 2941145 h 2941145"/>
              <a:gd name="connsiteX34" fmla="*/ 5527357 w 10845800"/>
              <a:gd name="connsiteY34" fmla="*/ 2941145 h 2941145"/>
              <a:gd name="connsiteX35" fmla="*/ 5144348 w 10845800"/>
              <a:gd name="connsiteY35" fmla="*/ 2941145 h 2941145"/>
              <a:gd name="connsiteX36" fmla="*/ 4564030 w 10845800"/>
              <a:gd name="connsiteY36" fmla="*/ 2941145 h 2941145"/>
              <a:gd name="connsiteX37" fmla="*/ 3983713 w 10845800"/>
              <a:gd name="connsiteY37" fmla="*/ 2941145 h 2941145"/>
              <a:gd name="connsiteX38" fmla="*/ 3206087 w 10845800"/>
              <a:gd name="connsiteY38" fmla="*/ 2941145 h 2941145"/>
              <a:gd name="connsiteX39" fmla="*/ 2823077 w 10845800"/>
              <a:gd name="connsiteY39" fmla="*/ 2941145 h 2941145"/>
              <a:gd name="connsiteX40" fmla="*/ 2045452 w 10845800"/>
              <a:gd name="connsiteY40" fmla="*/ 2941145 h 2941145"/>
              <a:gd name="connsiteX41" fmla="*/ 1267826 w 10845800"/>
              <a:gd name="connsiteY41" fmla="*/ 2941145 h 2941145"/>
              <a:gd name="connsiteX42" fmla="*/ 490201 w 10845800"/>
              <a:gd name="connsiteY42" fmla="*/ 2941145 h 2941145"/>
              <a:gd name="connsiteX43" fmla="*/ 0 w 10845800"/>
              <a:gd name="connsiteY43" fmla="*/ 2450944 h 2941145"/>
              <a:gd name="connsiteX44" fmla="*/ 0 w 10845800"/>
              <a:gd name="connsiteY44" fmla="*/ 2019581 h 2941145"/>
              <a:gd name="connsiteX45" fmla="*/ 0 w 10845800"/>
              <a:gd name="connsiteY45" fmla="*/ 1490180 h 2941145"/>
              <a:gd name="connsiteX46" fmla="*/ 0 w 10845800"/>
              <a:gd name="connsiteY46" fmla="*/ 1039209 h 2941145"/>
              <a:gd name="connsiteX47" fmla="*/ 0 w 10845800"/>
              <a:gd name="connsiteY47" fmla="*/ 490201 h 2941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0845800" h="2941145" extrusionOk="0">
                <a:moveTo>
                  <a:pt x="0" y="490201"/>
                </a:moveTo>
                <a:cubicBezTo>
                  <a:pt x="47248" y="170648"/>
                  <a:pt x="215647" y="-12208"/>
                  <a:pt x="490201" y="0"/>
                </a:cubicBezTo>
                <a:cubicBezTo>
                  <a:pt x="678684" y="-74399"/>
                  <a:pt x="847194" y="54671"/>
                  <a:pt x="1169173" y="0"/>
                </a:cubicBezTo>
                <a:cubicBezTo>
                  <a:pt x="1491152" y="-54671"/>
                  <a:pt x="1553619" y="42254"/>
                  <a:pt x="1749490" y="0"/>
                </a:cubicBezTo>
                <a:cubicBezTo>
                  <a:pt x="1945361" y="-42254"/>
                  <a:pt x="1943337" y="8895"/>
                  <a:pt x="2033846" y="0"/>
                </a:cubicBezTo>
                <a:cubicBezTo>
                  <a:pt x="2124355" y="-8895"/>
                  <a:pt x="2514169" y="53244"/>
                  <a:pt x="2712817" y="0"/>
                </a:cubicBezTo>
                <a:cubicBezTo>
                  <a:pt x="2911465" y="-53244"/>
                  <a:pt x="3216399" y="41762"/>
                  <a:pt x="3391789" y="0"/>
                </a:cubicBezTo>
                <a:cubicBezTo>
                  <a:pt x="3567179" y="-41762"/>
                  <a:pt x="3769253" y="29849"/>
                  <a:pt x="3873452" y="0"/>
                </a:cubicBezTo>
                <a:cubicBezTo>
                  <a:pt x="3977651" y="-29849"/>
                  <a:pt x="4275481" y="62036"/>
                  <a:pt x="4651078" y="0"/>
                </a:cubicBezTo>
                <a:cubicBezTo>
                  <a:pt x="5026675" y="-62036"/>
                  <a:pt x="4851527" y="9200"/>
                  <a:pt x="4935433" y="0"/>
                </a:cubicBezTo>
                <a:cubicBezTo>
                  <a:pt x="5019339" y="-9200"/>
                  <a:pt x="5464790" y="16589"/>
                  <a:pt x="5713059" y="0"/>
                </a:cubicBezTo>
                <a:cubicBezTo>
                  <a:pt x="5961328" y="-16589"/>
                  <a:pt x="5980040" y="2079"/>
                  <a:pt x="6096068" y="0"/>
                </a:cubicBezTo>
                <a:cubicBezTo>
                  <a:pt x="6212096" y="-2079"/>
                  <a:pt x="6636834" y="62551"/>
                  <a:pt x="6775040" y="0"/>
                </a:cubicBezTo>
                <a:cubicBezTo>
                  <a:pt x="6913246" y="-62551"/>
                  <a:pt x="7164697" y="37399"/>
                  <a:pt x="7355357" y="0"/>
                </a:cubicBezTo>
                <a:cubicBezTo>
                  <a:pt x="7546017" y="-37399"/>
                  <a:pt x="7517569" y="19359"/>
                  <a:pt x="7639713" y="0"/>
                </a:cubicBezTo>
                <a:cubicBezTo>
                  <a:pt x="7761857" y="-19359"/>
                  <a:pt x="8016655" y="33082"/>
                  <a:pt x="8220030" y="0"/>
                </a:cubicBezTo>
                <a:cubicBezTo>
                  <a:pt x="8423405" y="-33082"/>
                  <a:pt x="8610113" y="78429"/>
                  <a:pt x="8899002" y="0"/>
                </a:cubicBezTo>
                <a:cubicBezTo>
                  <a:pt x="9187891" y="-78429"/>
                  <a:pt x="9117334" y="21026"/>
                  <a:pt x="9183358" y="0"/>
                </a:cubicBezTo>
                <a:cubicBezTo>
                  <a:pt x="9249382" y="-21026"/>
                  <a:pt x="9467736" y="35554"/>
                  <a:pt x="9665021" y="0"/>
                </a:cubicBezTo>
                <a:cubicBezTo>
                  <a:pt x="9862306" y="-35554"/>
                  <a:pt x="10142151" y="47371"/>
                  <a:pt x="10355599" y="0"/>
                </a:cubicBezTo>
                <a:cubicBezTo>
                  <a:pt x="10621537" y="3522"/>
                  <a:pt x="10855454" y="223868"/>
                  <a:pt x="10845800" y="490201"/>
                </a:cubicBezTo>
                <a:cubicBezTo>
                  <a:pt x="10898919" y="646979"/>
                  <a:pt x="10792803" y="880175"/>
                  <a:pt x="10845800" y="1019602"/>
                </a:cubicBezTo>
                <a:cubicBezTo>
                  <a:pt x="10898797" y="1159029"/>
                  <a:pt x="10813886" y="1389215"/>
                  <a:pt x="10845800" y="1490180"/>
                </a:cubicBezTo>
                <a:cubicBezTo>
                  <a:pt x="10877714" y="1591145"/>
                  <a:pt x="10830363" y="1883876"/>
                  <a:pt x="10845800" y="1999973"/>
                </a:cubicBezTo>
                <a:cubicBezTo>
                  <a:pt x="10861237" y="2116070"/>
                  <a:pt x="10840828" y="2264324"/>
                  <a:pt x="10845800" y="2450944"/>
                </a:cubicBezTo>
                <a:cubicBezTo>
                  <a:pt x="10833374" y="2709573"/>
                  <a:pt x="10602554" y="2918277"/>
                  <a:pt x="10355599" y="2941145"/>
                </a:cubicBezTo>
                <a:cubicBezTo>
                  <a:pt x="10150112" y="2961161"/>
                  <a:pt x="10040271" y="2916503"/>
                  <a:pt x="9873935" y="2941145"/>
                </a:cubicBezTo>
                <a:cubicBezTo>
                  <a:pt x="9707599" y="2965787"/>
                  <a:pt x="9579582" y="2906230"/>
                  <a:pt x="9293618" y="2941145"/>
                </a:cubicBezTo>
                <a:cubicBezTo>
                  <a:pt x="9007654" y="2976060"/>
                  <a:pt x="8781505" y="2936917"/>
                  <a:pt x="8515992" y="2941145"/>
                </a:cubicBezTo>
                <a:cubicBezTo>
                  <a:pt x="8250479" y="2945373"/>
                  <a:pt x="8144201" y="2867399"/>
                  <a:pt x="7837021" y="2941145"/>
                </a:cubicBezTo>
                <a:cubicBezTo>
                  <a:pt x="7529841" y="3014891"/>
                  <a:pt x="7374071" y="2920659"/>
                  <a:pt x="7158049" y="2941145"/>
                </a:cubicBezTo>
                <a:cubicBezTo>
                  <a:pt x="6942027" y="2961631"/>
                  <a:pt x="6875510" y="2909547"/>
                  <a:pt x="6775040" y="2941145"/>
                </a:cubicBezTo>
                <a:cubicBezTo>
                  <a:pt x="6674570" y="2972743"/>
                  <a:pt x="6623205" y="2919672"/>
                  <a:pt x="6490684" y="2941145"/>
                </a:cubicBezTo>
                <a:cubicBezTo>
                  <a:pt x="6358163" y="2962618"/>
                  <a:pt x="6076166" y="2871768"/>
                  <a:pt x="5910367" y="2941145"/>
                </a:cubicBezTo>
                <a:cubicBezTo>
                  <a:pt x="5744568" y="3010522"/>
                  <a:pt x="5635724" y="2928696"/>
                  <a:pt x="5527357" y="2941145"/>
                </a:cubicBezTo>
                <a:cubicBezTo>
                  <a:pt x="5418990" y="2953594"/>
                  <a:pt x="5322131" y="2915927"/>
                  <a:pt x="5144348" y="2941145"/>
                </a:cubicBezTo>
                <a:cubicBezTo>
                  <a:pt x="4966565" y="2966363"/>
                  <a:pt x="4724367" y="2917504"/>
                  <a:pt x="4564030" y="2941145"/>
                </a:cubicBezTo>
                <a:cubicBezTo>
                  <a:pt x="4403693" y="2964786"/>
                  <a:pt x="4244824" y="2872279"/>
                  <a:pt x="3983713" y="2941145"/>
                </a:cubicBezTo>
                <a:cubicBezTo>
                  <a:pt x="3722602" y="3010011"/>
                  <a:pt x="3545076" y="2856149"/>
                  <a:pt x="3206087" y="2941145"/>
                </a:cubicBezTo>
                <a:cubicBezTo>
                  <a:pt x="2867098" y="3026141"/>
                  <a:pt x="2952421" y="2896397"/>
                  <a:pt x="2823077" y="2941145"/>
                </a:cubicBezTo>
                <a:cubicBezTo>
                  <a:pt x="2693733" y="2985893"/>
                  <a:pt x="2277175" y="2847991"/>
                  <a:pt x="2045452" y="2941145"/>
                </a:cubicBezTo>
                <a:cubicBezTo>
                  <a:pt x="1813729" y="3034299"/>
                  <a:pt x="1526747" y="2927638"/>
                  <a:pt x="1267826" y="2941145"/>
                </a:cubicBezTo>
                <a:cubicBezTo>
                  <a:pt x="1008905" y="2954652"/>
                  <a:pt x="835468" y="2875042"/>
                  <a:pt x="490201" y="2941145"/>
                </a:cubicBezTo>
                <a:cubicBezTo>
                  <a:pt x="231565" y="2927569"/>
                  <a:pt x="6140" y="2741037"/>
                  <a:pt x="0" y="2450944"/>
                </a:cubicBezTo>
                <a:cubicBezTo>
                  <a:pt x="-48064" y="2252264"/>
                  <a:pt x="37376" y="2132964"/>
                  <a:pt x="0" y="2019581"/>
                </a:cubicBezTo>
                <a:cubicBezTo>
                  <a:pt x="-37376" y="1906198"/>
                  <a:pt x="9857" y="1674469"/>
                  <a:pt x="0" y="1490180"/>
                </a:cubicBezTo>
                <a:cubicBezTo>
                  <a:pt x="-9857" y="1305891"/>
                  <a:pt x="25022" y="1183808"/>
                  <a:pt x="0" y="1039209"/>
                </a:cubicBezTo>
                <a:cubicBezTo>
                  <a:pt x="-25022" y="894610"/>
                  <a:pt x="44922" y="654278"/>
                  <a:pt x="0" y="490201"/>
                </a:cubicBezTo>
                <a:close/>
              </a:path>
            </a:pathLst>
          </a:custGeom>
          <a:noFill/>
          <a:ln w="38100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3873411256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45720" rIns="0" bIns="45720" rtlCol="0">
            <a:noAutofit/>
          </a:bodyPr>
          <a:lstStyle/>
          <a:p>
            <a:pPr defTabSz="914400">
              <a:spcBef>
                <a:spcPts val="6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s-MX" sz="2400" dirty="0">
                <a:solidFill>
                  <a:schemeClr val="tx1"/>
                </a:solidFill>
              </a:rPr>
              <a:t>Se utiliza la vista y las manos, para introducir a través de los tejidos, una aguja hueca (ver su calibre, bisel, maleabilidad y longitud) seguido de una aspiración por medio de una jeringa (acción lenta y enérgica) con la finalidad de extraer líquidos de una cavidad corporal, con fines diagnósticos.</a:t>
            </a:r>
          </a:p>
          <a:p>
            <a:pPr defTabSz="914400">
              <a:lnSpc>
                <a:spcPct val="150000"/>
              </a:lnSpc>
              <a:spcBef>
                <a:spcPts val="6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s-MX" sz="2400" dirty="0">
                <a:solidFill>
                  <a:schemeClr val="tx1"/>
                </a:solidFill>
              </a:rPr>
              <a:t>Se debe de considerar que el equipo a usar, este aséptico, tener la zona desinfectada y que las manos del operador estén estériles, para evitar el riesgo de contaminación.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445" y="4544262"/>
            <a:ext cx="2938792" cy="22012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544262"/>
            <a:ext cx="2674718" cy="20034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8824164"/>
      </p:ext>
    </p:ext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1737" y="189187"/>
            <a:ext cx="11666483" cy="6400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    </a:t>
            </a:r>
            <a:r>
              <a:rPr lang="es-MX" sz="2800" b="1" dirty="0">
                <a:solidFill>
                  <a:srgbClr val="0070C0"/>
                </a:solidFill>
              </a:rPr>
              <a:t>En la zona de punción se observara: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b="1" dirty="0"/>
              <a:t>    La obtención de líquidos (pleural, sinovial, peritoneal y dental) se puede cultivar con tinciones, para luego         observar sus aspectos citológicos y clínicos</a:t>
            </a:r>
            <a:r>
              <a:rPr lang="es-MX" dirty="0"/>
              <a:t>.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2636783" y="2868887"/>
            <a:ext cx="7420304" cy="735724"/>
          </a:xfrm>
          <a:prstGeom prst="roundRect">
            <a:avLst/>
          </a:prstGeom>
          <a:noFill/>
          <a:ln w="38100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45720" rIns="0" bIns="45720" rtlCol="0">
            <a:noAutofit/>
          </a:bodyPr>
          <a:lstStyle/>
          <a:p>
            <a:pPr algn="ctr" defTabSz="914400">
              <a:spcBef>
                <a:spcPts val="6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s-MX" sz="2400" dirty="0">
                <a:solidFill>
                  <a:schemeClr val="tx1"/>
                </a:solidFill>
              </a:rPr>
              <a:t>-Volumen                    -Color                   -Estado de superficie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18512"/>
            <a:ext cx="4435522" cy="1930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60" y="4297604"/>
            <a:ext cx="4017940" cy="2072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939858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3388"/>
            <a:ext cx="7643648" cy="103275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s-MX" sz="54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</a:rPr>
              <a:t>Pruebas de laboratorio:</a:t>
            </a:r>
            <a:endParaRPr lang="en-US" sz="5400" dirty="0">
              <a:ln w="0"/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7179" y="1342148"/>
            <a:ext cx="10515600" cy="590935"/>
          </a:xfrm>
          <a:custGeom>
            <a:avLst/>
            <a:gdLst>
              <a:gd name="connsiteX0" fmla="*/ 0 w 10515600"/>
              <a:gd name="connsiteY0" fmla="*/ 0 h 590935"/>
              <a:gd name="connsiteX1" fmla="*/ 584200 w 10515600"/>
              <a:gd name="connsiteY1" fmla="*/ 0 h 590935"/>
              <a:gd name="connsiteX2" fmla="*/ 1273556 w 10515600"/>
              <a:gd name="connsiteY2" fmla="*/ 0 h 590935"/>
              <a:gd name="connsiteX3" fmla="*/ 2068068 w 10515600"/>
              <a:gd name="connsiteY3" fmla="*/ 0 h 590935"/>
              <a:gd name="connsiteX4" fmla="*/ 2862580 w 10515600"/>
              <a:gd name="connsiteY4" fmla="*/ 0 h 590935"/>
              <a:gd name="connsiteX5" fmla="*/ 3657092 w 10515600"/>
              <a:gd name="connsiteY5" fmla="*/ 0 h 590935"/>
              <a:gd name="connsiteX6" fmla="*/ 4346448 w 10515600"/>
              <a:gd name="connsiteY6" fmla="*/ 0 h 590935"/>
              <a:gd name="connsiteX7" fmla="*/ 5140960 w 10515600"/>
              <a:gd name="connsiteY7" fmla="*/ 0 h 590935"/>
              <a:gd name="connsiteX8" fmla="*/ 5830316 w 10515600"/>
              <a:gd name="connsiteY8" fmla="*/ 0 h 590935"/>
              <a:gd name="connsiteX9" fmla="*/ 6624828 w 10515600"/>
              <a:gd name="connsiteY9" fmla="*/ 0 h 590935"/>
              <a:gd name="connsiteX10" fmla="*/ 6893560 w 10515600"/>
              <a:gd name="connsiteY10" fmla="*/ 0 h 590935"/>
              <a:gd name="connsiteX11" fmla="*/ 7688072 w 10515600"/>
              <a:gd name="connsiteY11" fmla="*/ 0 h 590935"/>
              <a:gd name="connsiteX12" fmla="*/ 7956804 w 10515600"/>
              <a:gd name="connsiteY12" fmla="*/ 0 h 590935"/>
              <a:gd name="connsiteX13" fmla="*/ 8541004 w 10515600"/>
              <a:gd name="connsiteY13" fmla="*/ 0 h 590935"/>
              <a:gd name="connsiteX14" fmla="*/ 9230360 w 10515600"/>
              <a:gd name="connsiteY14" fmla="*/ 0 h 590935"/>
              <a:gd name="connsiteX15" fmla="*/ 9604248 w 10515600"/>
              <a:gd name="connsiteY15" fmla="*/ 0 h 590935"/>
              <a:gd name="connsiteX16" fmla="*/ 10515600 w 10515600"/>
              <a:gd name="connsiteY16" fmla="*/ 0 h 590935"/>
              <a:gd name="connsiteX17" fmla="*/ 10515600 w 10515600"/>
              <a:gd name="connsiteY17" fmla="*/ 590935 h 590935"/>
              <a:gd name="connsiteX18" fmla="*/ 9931400 w 10515600"/>
              <a:gd name="connsiteY18" fmla="*/ 590935 h 590935"/>
              <a:gd name="connsiteX19" fmla="*/ 9242044 w 10515600"/>
              <a:gd name="connsiteY19" fmla="*/ 590935 h 590935"/>
              <a:gd name="connsiteX20" fmla="*/ 8657844 w 10515600"/>
              <a:gd name="connsiteY20" fmla="*/ 590935 h 590935"/>
              <a:gd name="connsiteX21" fmla="*/ 8178800 w 10515600"/>
              <a:gd name="connsiteY21" fmla="*/ 590935 h 590935"/>
              <a:gd name="connsiteX22" fmla="*/ 7910068 w 10515600"/>
              <a:gd name="connsiteY22" fmla="*/ 590935 h 590935"/>
              <a:gd name="connsiteX23" fmla="*/ 7220712 w 10515600"/>
              <a:gd name="connsiteY23" fmla="*/ 590935 h 590935"/>
              <a:gd name="connsiteX24" fmla="*/ 6741668 w 10515600"/>
              <a:gd name="connsiteY24" fmla="*/ 590935 h 590935"/>
              <a:gd name="connsiteX25" fmla="*/ 5947156 w 10515600"/>
              <a:gd name="connsiteY25" fmla="*/ 590935 h 590935"/>
              <a:gd name="connsiteX26" fmla="*/ 5678424 w 10515600"/>
              <a:gd name="connsiteY26" fmla="*/ 590935 h 590935"/>
              <a:gd name="connsiteX27" fmla="*/ 4883912 w 10515600"/>
              <a:gd name="connsiteY27" fmla="*/ 590935 h 590935"/>
              <a:gd name="connsiteX28" fmla="*/ 4299712 w 10515600"/>
              <a:gd name="connsiteY28" fmla="*/ 590935 h 590935"/>
              <a:gd name="connsiteX29" fmla="*/ 3925824 w 10515600"/>
              <a:gd name="connsiteY29" fmla="*/ 590935 h 590935"/>
              <a:gd name="connsiteX30" fmla="*/ 3446780 w 10515600"/>
              <a:gd name="connsiteY30" fmla="*/ 590935 h 590935"/>
              <a:gd name="connsiteX31" fmla="*/ 2862580 w 10515600"/>
              <a:gd name="connsiteY31" fmla="*/ 590935 h 590935"/>
              <a:gd name="connsiteX32" fmla="*/ 2068068 w 10515600"/>
              <a:gd name="connsiteY32" fmla="*/ 590935 h 590935"/>
              <a:gd name="connsiteX33" fmla="*/ 1378712 w 10515600"/>
              <a:gd name="connsiteY33" fmla="*/ 590935 h 590935"/>
              <a:gd name="connsiteX34" fmla="*/ 1004824 w 10515600"/>
              <a:gd name="connsiteY34" fmla="*/ 590935 h 590935"/>
              <a:gd name="connsiteX35" fmla="*/ 0 w 10515600"/>
              <a:gd name="connsiteY35" fmla="*/ 590935 h 590935"/>
              <a:gd name="connsiteX36" fmla="*/ 0 w 10515600"/>
              <a:gd name="connsiteY36" fmla="*/ 0 h 590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0515600" h="590935" extrusionOk="0">
                <a:moveTo>
                  <a:pt x="0" y="0"/>
                </a:moveTo>
                <a:cubicBezTo>
                  <a:pt x="258375" y="-43286"/>
                  <a:pt x="403431" y="2592"/>
                  <a:pt x="584200" y="0"/>
                </a:cubicBezTo>
                <a:cubicBezTo>
                  <a:pt x="764969" y="-2592"/>
                  <a:pt x="992995" y="609"/>
                  <a:pt x="1273556" y="0"/>
                </a:cubicBezTo>
                <a:cubicBezTo>
                  <a:pt x="1554117" y="-609"/>
                  <a:pt x="1865530" y="57574"/>
                  <a:pt x="2068068" y="0"/>
                </a:cubicBezTo>
                <a:cubicBezTo>
                  <a:pt x="2270606" y="-57574"/>
                  <a:pt x="2552269" y="42523"/>
                  <a:pt x="2862580" y="0"/>
                </a:cubicBezTo>
                <a:cubicBezTo>
                  <a:pt x="3172891" y="-42523"/>
                  <a:pt x="3370012" y="27860"/>
                  <a:pt x="3657092" y="0"/>
                </a:cubicBezTo>
                <a:cubicBezTo>
                  <a:pt x="3944172" y="-27860"/>
                  <a:pt x="4196397" y="82337"/>
                  <a:pt x="4346448" y="0"/>
                </a:cubicBezTo>
                <a:cubicBezTo>
                  <a:pt x="4496499" y="-82337"/>
                  <a:pt x="4937777" y="57216"/>
                  <a:pt x="5140960" y="0"/>
                </a:cubicBezTo>
                <a:cubicBezTo>
                  <a:pt x="5344143" y="-57216"/>
                  <a:pt x="5642724" y="36775"/>
                  <a:pt x="5830316" y="0"/>
                </a:cubicBezTo>
                <a:cubicBezTo>
                  <a:pt x="6017908" y="-36775"/>
                  <a:pt x="6369579" y="39781"/>
                  <a:pt x="6624828" y="0"/>
                </a:cubicBezTo>
                <a:cubicBezTo>
                  <a:pt x="6880077" y="-39781"/>
                  <a:pt x="6831170" y="25752"/>
                  <a:pt x="6893560" y="0"/>
                </a:cubicBezTo>
                <a:cubicBezTo>
                  <a:pt x="6955950" y="-25752"/>
                  <a:pt x="7327403" y="84695"/>
                  <a:pt x="7688072" y="0"/>
                </a:cubicBezTo>
                <a:cubicBezTo>
                  <a:pt x="8048741" y="-84695"/>
                  <a:pt x="7847515" y="31638"/>
                  <a:pt x="7956804" y="0"/>
                </a:cubicBezTo>
                <a:cubicBezTo>
                  <a:pt x="8066093" y="-31638"/>
                  <a:pt x="8315227" y="5392"/>
                  <a:pt x="8541004" y="0"/>
                </a:cubicBezTo>
                <a:cubicBezTo>
                  <a:pt x="8766781" y="-5392"/>
                  <a:pt x="8901160" y="15050"/>
                  <a:pt x="9230360" y="0"/>
                </a:cubicBezTo>
                <a:cubicBezTo>
                  <a:pt x="9559560" y="-15050"/>
                  <a:pt x="9476918" y="29591"/>
                  <a:pt x="9604248" y="0"/>
                </a:cubicBezTo>
                <a:cubicBezTo>
                  <a:pt x="9731578" y="-29591"/>
                  <a:pt x="10306150" y="81857"/>
                  <a:pt x="10515600" y="0"/>
                </a:cubicBezTo>
                <a:cubicBezTo>
                  <a:pt x="10533045" y="130236"/>
                  <a:pt x="10482071" y="361345"/>
                  <a:pt x="10515600" y="590935"/>
                </a:cubicBezTo>
                <a:cubicBezTo>
                  <a:pt x="10327157" y="616115"/>
                  <a:pt x="10148629" y="564191"/>
                  <a:pt x="9931400" y="590935"/>
                </a:cubicBezTo>
                <a:cubicBezTo>
                  <a:pt x="9714171" y="617679"/>
                  <a:pt x="9449430" y="569171"/>
                  <a:pt x="9242044" y="590935"/>
                </a:cubicBezTo>
                <a:cubicBezTo>
                  <a:pt x="9034658" y="612699"/>
                  <a:pt x="8886614" y="588093"/>
                  <a:pt x="8657844" y="590935"/>
                </a:cubicBezTo>
                <a:cubicBezTo>
                  <a:pt x="8429074" y="593777"/>
                  <a:pt x="8416294" y="575422"/>
                  <a:pt x="8178800" y="590935"/>
                </a:cubicBezTo>
                <a:cubicBezTo>
                  <a:pt x="7941306" y="606448"/>
                  <a:pt x="8037813" y="590758"/>
                  <a:pt x="7910068" y="590935"/>
                </a:cubicBezTo>
                <a:cubicBezTo>
                  <a:pt x="7782323" y="591112"/>
                  <a:pt x="7442232" y="573675"/>
                  <a:pt x="7220712" y="590935"/>
                </a:cubicBezTo>
                <a:cubicBezTo>
                  <a:pt x="6999192" y="608195"/>
                  <a:pt x="6850067" y="558121"/>
                  <a:pt x="6741668" y="590935"/>
                </a:cubicBezTo>
                <a:cubicBezTo>
                  <a:pt x="6633269" y="623749"/>
                  <a:pt x="6334745" y="589333"/>
                  <a:pt x="5947156" y="590935"/>
                </a:cubicBezTo>
                <a:cubicBezTo>
                  <a:pt x="5559567" y="592537"/>
                  <a:pt x="5747924" y="570726"/>
                  <a:pt x="5678424" y="590935"/>
                </a:cubicBezTo>
                <a:cubicBezTo>
                  <a:pt x="5608924" y="611144"/>
                  <a:pt x="5231729" y="522371"/>
                  <a:pt x="4883912" y="590935"/>
                </a:cubicBezTo>
                <a:cubicBezTo>
                  <a:pt x="4536095" y="659499"/>
                  <a:pt x="4564973" y="550670"/>
                  <a:pt x="4299712" y="590935"/>
                </a:cubicBezTo>
                <a:cubicBezTo>
                  <a:pt x="4034451" y="631200"/>
                  <a:pt x="4077914" y="580014"/>
                  <a:pt x="3925824" y="590935"/>
                </a:cubicBezTo>
                <a:cubicBezTo>
                  <a:pt x="3773734" y="601856"/>
                  <a:pt x="3587530" y="573557"/>
                  <a:pt x="3446780" y="590935"/>
                </a:cubicBezTo>
                <a:cubicBezTo>
                  <a:pt x="3306030" y="608313"/>
                  <a:pt x="3097700" y="533844"/>
                  <a:pt x="2862580" y="590935"/>
                </a:cubicBezTo>
                <a:cubicBezTo>
                  <a:pt x="2627460" y="648026"/>
                  <a:pt x="2315179" y="564689"/>
                  <a:pt x="2068068" y="590935"/>
                </a:cubicBezTo>
                <a:cubicBezTo>
                  <a:pt x="1820957" y="617181"/>
                  <a:pt x="1554820" y="515122"/>
                  <a:pt x="1378712" y="590935"/>
                </a:cubicBezTo>
                <a:cubicBezTo>
                  <a:pt x="1202604" y="666748"/>
                  <a:pt x="1166488" y="576336"/>
                  <a:pt x="1004824" y="590935"/>
                </a:cubicBezTo>
                <a:cubicBezTo>
                  <a:pt x="843160" y="605534"/>
                  <a:pt x="314456" y="559659"/>
                  <a:pt x="0" y="590935"/>
                </a:cubicBezTo>
                <a:cubicBezTo>
                  <a:pt x="-20495" y="421053"/>
                  <a:pt x="54714" y="277775"/>
                  <a:pt x="0" y="0"/>
                </a:cubicBezTo>
                <a:close/>
              </a:path>
            </a:pathLst>
          </a:custGeom>
          <a:noFill/>
          <a:ln w="38100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1034654054"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45720" rIns="0" bIns="45720" rtlCol="0">
            <a:noAutofit/>
          </a:bodyPr>
          <a:lstStyle/>
          <a:p>
            <a:pPr marL="0">
              <a:spcBef>
                <a:spcPts val="600"/>
              </a:spcBef>
            </a:pPr>
            <a:r>
              <a:rPr lang="es-MX" sz="2400" dirty="0">
                <a:solidFill>
                  <a:schemeClr val="tx1"/>
                </a:solidFill>
              </a:rPr>
              <a:t>Son exámenes que se realizan para confirmar el diagnostico clínico (complementan).</a:t>
            </a:r>
          </a:p>
          <a:p>
            <a:pPr marL="0" indent="0">
              <a:spcBef>
                <a:spcPts val="600"/>
              </a:spcBef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79" y="2240899"/>
            <a:ext cx="2865821" cy="1907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254" y="4224830"/>
            <a:ext cx="3330556" cy="1847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035" y="2347747"/>
            <a:ext cx="3705225" cy="1228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700" y="3771444"/>
            <a:ext cx="3084129" cy="23012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6281255"/>
      </p:ext>
    </p:extLst>
  </p:cSld>
  <p:clrMapOvr>
    <a:masterClrMapping/>
  </p:clrMapOvr>
  <p:transition spd="slow"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515007" y="420414"/>
            <a:ext cx="3106515" cy="2310085"/>
          </a:xfrm>
          <a:custGeom>
            <a:avLst/>
            <a:gdLst>
              <a:gd name="connsiteX0" fmla="*/ 0 w 3106515"/>
              <a:gd name="connsiteY0" fmla="*/ 385022 h 2310085"/>
              <a:gd name="connsiteX1" fmla="*/ 385022 w 3106515"/>
              <a:gd name="connsiteY1" fmla="*/ 0 h 2310085"/>
              <a:gd name="connsiteX2" fmla="*/ 899046 w 3106515"/>
              <a:gd name="connsiteY2" fmla="*/ 0 h 2310085"/>
              <a:gd name="connsiteX3" fmla="*/ 1436434 w 3106515"/>
              <a:gd name="connsiteY3" fmla="*/ 0 h 2310085"/>
              <a:gd name="connsiteX4" fmla="*/ 2043916 w 3106515"/>
              <a:gd name="connsiteY4" fmla="*/ 0 h 2310085"/>
              <a:gd name="connsiteX5" fmla="*/ 2721493 w 3106515"/>
              <a:gd name="connsiteY5" fmla="*/ 0 h 2310085"/>
              <a:gd name="connsiteX6" fmla="*/ 3106515 w 3106515"/>
              <a:gd name="connsiteY6" fmla="*/ 385022 h 2310085"/>
              <a:gd name="connsiteX7" fmla="*/ 3106515 w 3106515"/>
              <a:gd name="connsiteY7" fmla="*/ 913769 h 2310085"/>
              <a:gd name="connsiteX8" fmla="*/ 3106515 w 3106515"/>
              <a:gd name="connsiteY8" fmla="*/ 1457917 h 2310085"/>
              <a:gd name="connsiteX9" fmla="*/ 3106515 w 3106515"/>
              <a:gd name="connsiteY9" fmla="*/ 1925063 h 2310085"/>
              <a:gd name="connsiteX10" fmla="*/ 2721493 w 3106515"/>
              <a:gd name="connsiteY10" fmla="*/ 2310085 h 2310085"/>
              <a:gd name="connsiteX11" fmla="*/ 2184105 w 3106515"/>
              <a:gd name="connsiteY11" fmla="*/ 2310085 h 2310085"/>
              <a:gd name="connsiteX12" fmla="*/ 1646716 w 3106515"/>
              <a:gd name="connsiteY12" fmla="*/ 2310085 h 2310085"/>
              <a:gd name="connsiteX13" fmla="*/ 1109328 w 3106515"/>
              <a:gd name="connsiteY13" fmla="*/ 2310085 h 2310085"/>
              <a:gd name="connsiteX14" fmla="*/ 385022 w 3106515"/>
              <a:gd name="connsiteY14" fmla="*/ 2310085 h 2310085"/>
              <a:gd name="connsiteX15" fmla="*/ 0 w 3106515"/>
              <a:gd name="connsiteY15" fmla="*/ 1925063 h 2310085"/>
              <a:gd name="connsiteX16" fmla="*/ 0 w 3106515"/>
              <a:gd name="connsiteY16" fmla="*/ 1442517 h 2310085"/>
              <a:gd name="connsiteX17" fmla="*/ 0 w 3106515"/>
              <a:gd name="connsiteY17" fmla="*/ 913769 h 2310085"/>
              <a:gd name="connsiteX18" fmla="*/ 0 w 3106515"/>
              <a:gd name="connsiteY18" fmla="*/ 385022 h 231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106515" h="2310085" extrusionOk="0">
                <a:moveTo>
                  <a:pt x="0" y="385022"/>
                </a:moveTo>
                <a:cubicBezTo>
                  <a:pt x="-22825" y="158949"/>
                  <a:pt x="166668" y="-48753"/>
                  <a:pt x="385022" y="0"/>
                </a:cubicBezTo>
                <a:cubicBezTo>
                  <a:pt x="597851" y="-42802"/>
                  <a:pt x="704256" y="49895"/>
                  <a:pt x="899046" y="0"/>
                </a:cubicBezTo>
                <a:cubicBezTo>
                  <a:pt x="1093836" y="-49895"/>
                  <a:pt x="1274618" y="63504"/>
                  <a:pt x="1436434" y="0"/>
                </a:cubicBezTo>
                <a:cubicBezTo>
                  <a:pt x="1598250" y="-63504"/>
                  <a:pt x="1771612" y="56477"/>
                  <a:pt x="2043916" y="0"/>
                </a:cubicBezTo>
                <a:cubicBezTo>
                  <a:pt x="2316220" y="-56477"/>
                  <a:pt x="2557495" y="7428"/>
                  <a:pt x="2721493" y="0"/>
                </a:cubicBezTo>
                <a:cubicBezTo>
                  <a:pt x="2901612" y="-47568"/>
                  <a:pt x="3168931" y="171022"/>
                  <a:pt x="3106515" y="385022"/>
                </a:cubicBezTo>
                <a:cubicBezTo>
                  <a:pt x="3111942" y="619402"/>
                  <a:pt x="3060179" y="792087"/>
                  <a:pt x="3106515" y="913769"/>
                </a:cubicBezTo>
                <a:cubicBezTo>
                  <a:pt x="3152851" y="1035451"/>
                  <a:pt x="3057036" y="1212991"/>
                  <a:pt x="3106515" y="1457917"/>
                </a:cubicBezTo>
                <a:cubicBezTo>
                  <a:pt x="3155994" y="1702843"/>
                  <a:pt x="3063152" y="1806802"/>
                  <a:pt x="3106515" y="1925063"/>
                </a:cubicBezTo>
                <a:cubicBezTo>
                  <a:pt x="3147884" y="2136594"/>
                  <a:pt x="2914109" y="2312829"/>
                  <a:pt x="2721493" y="2310085"/>
                </a:cubicBezTo>
                <a:cubicBezTo>
                  <a:pt x="2568438" y="2350063"/>
                  <a:pt x="2317540" y="2272298"/>
                  <a:pt x="2184105" y="2310085"/>
                </a:cubicBezTo>
                <a:cubicBezTo>
                  <a:pt x="2050670" y="2347872"/>
                  <a:pt x="1827689" y="2269526"/>
                  <a:pt x="1646716" y="2310085"/>
                </a:cubicBezTo>
                <a:cubicBezTo>
                  <a:pt x="1465743" y="2350644"/>
                  <a:pt x="1289929" y="2302977"/>
                  <a:pt x="1109328" y="2310085"/>
                </a:cubicBezTo>
                <a:cubicBezTo>
                  <a:pt x="928727" y="2317193"/>
                  <a:pt x="642584" y="2288327"/>
                  <a:pt x="385022" y="2310085"/>
                </a:cubicBezTo>
                <a:cubicBezTo>
                  <a:pt x="166286" y="2272574"/>
                  <a:pt x="13295" y="2120926"/>
                  <a:pt x="0" y="1925063"/>
                </a:cubicBezTo>
                <a:cubicBezTo>
                  <a:pt x="-12169" y="1755079"/>
                  <a:pt x="46789" y="1641644"/>
                  <a:pt x="0" y="1442517"/>
                </a:cubicBezTo>
                <a:cubicBezTo>
                  <a:pt x="-46789" y="1243390"/>
                  <a:pt x="62530" y="1047559"/>
                  <a:pt x="0" y="913769"/>
                </a:cubicBezTo>
                <a:cubicBezTo>
                  <a:pt x="-62530" y="779979"/>
                  <a:pt x="29428" y="547599"/>
                  <a:pt x="0" y="385022"/>
                </a:cubicBezTo>
                <a:close/>
              </a:path>
            </a:pathLst>
          </a:custGeom>
          <a:noFill/>
          <a:ln w="38100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499762503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45720" rIns="0" bIns="45720" rtlCol="0">
            <a:noAutofit/>
          </a:bodyPr>
          <a:lstStyle/>
          <a:p>
            <a:pPr defTabSz="914400">
              <a:spcBef>
                <a:spcPts val="6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s-MX" sz="2400" dirty="0">
                <a:solidFill>
                  <a:srgbClr val="FF0000"/>
                </a:solidFill>
              </a:rPr>
              <a:t>Pruebas físicas: </a:t>
            </a:r>
          </a:p>
          <a:p>
            <a:pPr defTabSz="914400">
              <a:spcBef>
                <a:spcPts val="6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s-MX" sz="2000" dirty="0">
                <a:solidFill>
                  <a:schemeClr val="tx1"/>
                </a:solidFill>
              </a:rPr>
              <a:t>Radiografías, de funciones sensitivas y nerviosas, de resistencia, de reflejos y estímulos, tomografías y de resonancia magnética.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4085488" y="3429000"/>
            <a:ext cx="3432067" cy="2310084"/>
          </a:xfrm>
          <a:custGeom>
            <a:avLst/>
            <a:gdLst>
              <a:gd name="connsiteX0" fmla="*/ 0 w 3432067"/>
              <a:gd name="connsiteY0" fmla="*/ 385022 h 2310084"/>
              <a:gd name="connsiteX1" fmla="*/ 385022 w 3432067"/>
              <a:gd name="connsiteY1" fmla="*/ 0 h 2310084"/>
              <a:gd name="connsiteX2" fmla="*/ 837566 w 3432067"/>
              <a:gd name="connsiteY2" fmla="*/ 0 h 2310084"/>
              <a:gd name="connsiteX3" fmla="*/ 1369971 w 3432067"/>
              <a:gd name="connsiteY3" fmla="*/ 0 h 2310084"/>
              <a:gd name="connsiteX4" fmla="*/ 1928995 w 3432067"/>
              <a:gd name="connsiteY4" fmla="*/ 0 h 2310084"/>
              <a:gd name="connsiteX5" fmla="*/ 2514640 w 3432067"/>
              <a:gd name="connsiteY5" fmla="*/ 0 h 2310084"/>
              <a:gd name="connsiteX6" fmla="*/ 3047045 w 3432067"/>
              <a:gd name="connsiteY6" fmla="*/ 0 h 2310084"/>
              <a:gd name="connsiteX7" fmla="*/ 3432067 w 3432067"/>
              <a:gd name="connsiteY7" fmla="*/ 385022 h 2310084"/>
              <a:gd name="connsiteX8" fmla="*/ 3432067 w 3432067"/>
              <a:gd name="connsiteY8" fmla="*/ 852167 h 2310084"/>
              <a:gd name="connsiteX9" fmla="*/ 3432067 w 3432067"/>
              <a:gd name="connsiteY9" fmla="*/ 1380915 h 2310084"/>
              <a:gd name="connsiteX10" fmla="*/ 3432067 w 3432067"/>
              <a:gd name="connsiteY10" fmla="*/ 1925062 h 2310084"/>
              <a:gd name="connsiteX11" fmla="*/ 3047045 w 3432067"/>
              <a:gd name="connsiteY11" fmla="*/ 2310084 h 2310084"/>
              <a:gd name="connsiteX12" fmla="*/ 2594501 w 3432067"/>
              <a:gd name="connsiteY12" fmla="*/ 2310084 h 2310084"/>
              <a:gd name="connsiteX13" fmla="*/ 2088717 w 3432067"/>
              <a:gd name="connsiteY13" fmla="*/ 2310084 h 2310084"/>
              <a:gd name="connsiteX14" fmla="*/ 1582932 w 3432067"/>
              <a:gd name="connsiteY14" fmla="*/ 2310084 h 2310084"/>
              <a:gd name="connsiteX15" fmla="*/ 1050528 w 3432067"/>
              <a:gd name="connsiteY15" fmla="*/ 2310084 h 2310084"/>
              <a:gd name="connsiteX16" fmla="*/ 385022 w 3432067"/>
              <a:gd name="connsiteY16" fmla="*/ 2310084 h 2310084"/>
              <a:gd name="connsiteX17" fmla="*/ 0 w 3432067"/>
              <a:gd name="connsiteY17" fmla="*/ 1925062 h 2310084"/>
              <a:gd name="connsiteX18" fmla="*/ 0 w 3432067"/>
              <a:gd name="connsiteY18" fmla="*/ 1457917 h 2310084"/>
              <a:gd name="connsiteX19" fmla="*/ 0 w 3432067"/>
              <a:gd name="connsiteY19" fmla="*/ 959970 h 2310084"/>
              <a:gd name="connsiteX20" fmla="*/ 0 w 3432067"/>
              <a:gd name="connsiteY20" fmla="*/ 385022 h 231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432067" h="2310084" extrusionOk="0">
                <a:moveTo>
                  <a:pt x="0" y="385022"/>
                </a:moveTo>
                <a:cubicBezTo>
                  <a:pt x="20256" y="225638"/>
                  <a:pt x="145414" y="21981"/>
                  <a:pt x="385022" y="0"/>
                </a:cubicBezTo>
                <a:cubicBezTo>
                  <a:pt x="504877" y="-18850"/>
                  <a:pt x="632008" y="26460"/>
                  <a:pt x="837566" y="0"/>
                </a:cubicBezTo>
                <a:cubicBezTo>
                  <a:pt x="1043124" y="-26460"/>
                  <a:pt x="1128325" y="23200"/>
                  <a:pt x="1369971" y="0"/>
                </a:cubicBezTo>
                <a:cubicBezTo>
                  <a:pt x="1611618" y="-23200"/>
                  <a:pt x="1792160" y="29092"/>
                  <a:pt x="1928995" y="0"/>
                </a:cubicBezTo>
                <a:cubicBezTo>
                  <a:pt x="2065830" y="-29092"/>
                  <a:pt x="2378738" y="59375"/>
                  <a:pt x="2514640" y="0"/>
                </a:cubicBezTo>
                <a:cubicBezTo>
                  <a:pt x="2650543" y="-59375"/>
                  <a:pt x="2856854" y="19705"/>
                  <a:pt x="3047045" y="0"/>
                </a:cubicBezTo>
                <a:cubicBezTo>
                  <a:pt x="3257263" y="-4903"/>
                  <a:pt x="3432896" y="191150"/>
                  <a:pt x="3432067" y="385022"/>
                </a:cubicBezTo>
                <a:cubicBezTo>
                  <a:pt x="3473214" y="487581"/>
                  <a:pt x="3381362" y="631869"/>
                  <a:pt x="3432067" y="852167"/>
                </a:cubicBezTo>
                <a:cubicBezTo>
                  <a:pt x="3482772" y="1072465"/>
                  <a:pt x="3401416" y="1202501"/>
                  <a:pt x="3432067" y="1380915"/>
                </a:cubicBezTo>
                <a:cubicBezTo>
                  <a:pt x="3462718" y="1559329"/>
                  <a:pt x="3392366" y="1788197"/>
                  <a:pt x="3432067" y="1925062"/>
                </a:cubicBezTo>
                <a:cubicBezTo>
                  <a:pt x="3439367" y="2163565"/>
                  <a:pt x="3205654" y="2294460"/>
                  <a:pt x="3047045" y="2310084"/>
                </a:cubicBezTo>
                <a:cubicBezTo>
                  <a:pt x="2876791" y="2331918"/>
                  <a:pt x="2779371" y="2300516"/>
                  <a:pt x="2594501" y="2310084"/>
                </a:cubicBezTo>
                <a:cubicBezTo>
                  <a:pt x="2409631" y="2319652"/>
                  <a:pt x="2330525" y="2270800"/>
                  <a:pt x="2088717" y="2310084"/>
                </a:cubicBezTo>
                <a:cubicBezTo>
                  <a:pt x="1846909" y="2349368"/>
                  <a:pt x="1742406" y="2281303"/>
                  <a:pt x="1582932" y="2310084"/>
                </a:cubicBezTo>
                <a:cubicBezTo>
                  <a:pt x="1423458" y="2338865"/>
                  <a:pt x="1166282" y="2301446"/>
                  <a:pt x="1050528" y="2310084"/>
                </a:cubicBezTo>
                <a:cubicBezTo>
                  <a:pt x="934774" y="2318722"/>
                  <a:pt x="599378" y="2300658"/>
                  <a:pt x="385022" y="2310084"/>
                </a:cubicBezTo>
                <a:cubicBezTo>
                  <a:pt x="155431" y="2320841"/>
                  <a:pt x="-18732" y="2168541"/>
                  <a:pt x="0" y="1925062"/>
                </a:cubicBezTo>
                <a:cubicBezTo>
                  <a:pt x="-1213" y="1738849"/>
                  <a:pt x="4625" y="1647407"/>
                  <a:pt x="0" y="1457917"/>
                </a:cubicBezTo>
                <a:cubicBezTo>
                  <a:pt x="-4625" y="1268427"/>
                  <a:pt x="6275" y="1120337"/>
                  <a:pt x="0" y="959970"/>
                </a:cubicBezTo>
                <a:cubicBezTo>
                  <a:pt x="-6275" y="799603"/>
                  <a:pt x="44325" y="646215"/>
                  <a:pt x="0" y="385022"/>
                </a:cubicBezTo>
                <a:close/>
              </a:path>
            </a:pathLst>
          </a:custGeom>
          <a:noFill/>
          <a:ln w="38100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872430234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45720" rIns="0" bIns="45720" rtlCol="0">
            <a:noAutofit/>
          </a:bodyPr>
          <a:lstStyle/>
          <a:p>
            <a:pPr defTabSz="914400">
              <a:spcBef>
                <a:spcPts val="6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s-MX" sz="2400" dirty="0">
                <a:solidFill>
                  <a:srgbClr val="FF0000"/>
                </a:solidFill>
              </a:rPr>
              <a:t>Pruebas químicas:</a:t>
            </a:r>
          </a:p>
          <a:p>
            <a:pPr defTabSz="914400">
              <a:spcBef>
                <a:spcPts val="6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s-MX" sz="2000" dirty="0">
                <a:solidFill>
                  <a:schemeClr val="tx1"/>
                </a:solidFill>
              </a:rPr>
              <a:t>Metabólicas, tolerancia a la glucosa, de sensibilidad, cutáneas, de sangre y orina, enzimáticas, de saliva, además de glandular.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8014137" y="4477407"/>
            <a:ext cx="3606363" cy="1674428"/>
          </a:xfrm>
          <a:custGeom>
            <a:avLst/>
            <a:gdLst>
              <a:gd name="connsiteX0" fmla="*/ 0 w 3606363"/>
              <a:gd name="connsiteY0" fmla="*/ 279077 h 1674428"/>
              <a:gd name="connsiteX1" fmla="*/ 279077 w 3606363"/>
              <a:gd name="connsiteY1" fmla="*/ 0 h 1674428"/>
              <a:gd name="connsiteX2" fmla="*/ 848076 w 3606363"/>
              <a:gd name="connsiteY2" fmla="*/ 0 h 1674428"/>
              <a:gd name="connsiteX3" fmla="*/ 1356111 w 3606363"/>
              <a:gd name="connsiteY3" fmla="*/ 0 h 1674428"/>
              <a:gd name="connsiteX4" fmla="*/ 1772699 w 3606363"/>
              <a:gd name="connsiteY4" fmla="*/ 0 h 1674428"/>
              <a:gd name="connsiteX5" fmla="*/ 2280734 w 3606363"/>
              <a:gd name="connsiteY5" fmla="*/ 0 h 1674428"/>
              <a:gd name="connsiteX6" fmla="*/ 2727805 w 3606363"/>
              <a:gd name="connsiteY6" fmla="*/ 0 h 1674428"/>
              <a:gd name="connsiteX7" fmla="*/ 3327286 w 3606363"/>
              <a:gd name="connsiteY7" fmla="*/ 0 h 1674428"/>
              <a:gd name="connsiteX8" fmla="*/ 3606363 w 3606363"/>
              <a:gd name="connsiteY8" fmla="*/ 279077 h 1674428"/>
              <a:gd name="connsiteX9" fmla="*/ 3606363 w 3606363"/>
              <a:gd name="connsiteY9" fmla="*/ 826051 h 1674428"/>
              <a:gd name="connsiteX10" fmla="*/ 3606363 w 3606363"/>
              <a:gd name="connsiteY10" fmla="*/ 1395351 h 1674428"/>
              <a:gd name="connsiteX11" fmla="*/ 3327286 w 3606363"/>
              <a:gd name="connsiteY11" fmla="*/ 1674428 h 1674428"/>
              <a:gd name="connsiteX12" fmla="*/ 2880215 w 3606363"/>
              <a:gd name="connsiteY12" fmla="*/ 1674428 h 1674428"/>
              <a:gd name="connsiteX13" fmla="*/ 2311216 w 3606363"/>
              <a:gd name="connsiteY13" fmla="*/ 1674428 h 1674428"/>
              <a:gd name="connsiteX14" fmla="*/ 1772699 w 3606363"/>
              <a:gd name="connsiteY14" fmla="*/ 1674428 h 1674428"/>
              <a:gd name="connsiteX15" fmla="*/ 1234182 w 3606363"/>
              <a:gd name="connsiteY15" fmla="*/ 1674428 h 1674428"/>
              <a:gd name="connsiteX16" fmla="*/ 279077 w 3606363"/>
              <a:gd name="connsiteY16" fmla="*/ 1674428 h 1674428"/>
              <a:gd name="connsiteX17" fmla="*/ 0 w 3606363"/>
              <a:gd name="connsiteY17" fmla="*/ 1395351 h 1674428"/>
              <a:gd name="connsiteX18" fmla="*/ 0 w 3606363"/>
              <a:gd name="connsiteY18" fmla="*/ 837214 h 1674428"/>
              <a:gd name="connsiteX19" fmla="*/ 0 w 3606363"/>
              <a:gd name="connsiteY19" fmla="*/ 279077 h 167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606363" h="1674428" extrusionOk="0">
                <a:moveTo>
                  <a:pt x="0" y="279077"/>
                </a:moveTo>
                <a:cubicBezTo>
                  <a:pt x="3830" y="120790"/>
                  <a:pt x="147748" y="-33596"/>
                  <a:pt x="279077" y="0"/>
                </a:cubicBezTo>
                <a:cubicBezTo>
                  <a:pt x="503108" y="-19807"/>
                  <a:pt x="577416" y="39605"/>
                  <a:pt x="848076" y="0"/>
                </a:cubicBezTo>
                <a:cubicBezTo>
                  <a:pt x="1118736" y="-39605"/>
                  <a:pt x="1111100" y="34114"/>
                  <a:pt x="1356111" y="0"/>
                </a:cubicBezTo>
                <a:cubicBezTo>
                  <a:pt x="1601123" y="-34114"/>
                  <a:pt x="1651131" y="12294"/>
                  <a:pt x="1772699" y="0"/>
                </a:cubicBezTo>
                <a:cubicBezTo>
                  <a:pt x="1894267" y="-12294"/>
                  <a:pt x="2028261" y="47904"/>
                  <a:pt x="2280734" y="0"/>
                </a:cubicBezTo>
                <a:cubicBezTo>
                  <a:pt x="2533207" y="-47904"/>
                  <a:pt x="2604089" y="42213"/>
                  <a:pt x="2727805" y="0"/>
                </a:cubicBezTo>
                <a:cubicBezTo>
                  <a:pt x="2851521" y="-42213"/>
                  <a:pt x="3109114" y="33141"/>
                  <a:pt x="3327286" y="0"/>
                </a:cubicBezTo>
                <a:cubicBezTo>
                  <a:pt x="3460493" y="16929"/>
                  <a:pt x="3591816" y="140313"/>
                  <a:pt x="3606363" y="279077"/>
                </a:cubicBezTo>
                <a:cubicBezTo>
                  <a:pt x="3637211" y="409213"/>
                  <a:pt x="3587262" y="588674"/>
                  <a:pt x="3606363" y="826051"/>
                </a:cubicBezTo>
                <a:cubicBezTo>
                  <a:pt x="3625464" y="1063428"/>
                  <a:pt x="3563027" y="1228948"/>
                  <a:pt x="3606363" y="1395351"/>
                </a:cubicBezTo>
                <a:cubicBezTo>
                  <a:pt x="3613756" y="1580410"/>
                  <a:pt x="3474078" y="1689821"/>
                  <a:pt x="3327286" y="1674428"/>
                </a:cubicBezTo>
                <a:cubicBezTo>
                  <a:pt x="3166205" y="1703710"/>
                  <a:pt x="3066311" y="1633367"/>
                  <a:pt x="2880215" y="1674428"/>
                </a:cubicBezTo>
                <a:cubicBezTo>
                  <a:pt x="2694119" y="1715489"/>
                  <a:pt x="2593791" y="1641366"/>
                  <a:pt x="2311216" y="1674428"/>
                </a:cubicBezTo>
                <a:cubicBezTo>
                  <a:pt x="2028641" y="1707490"/>
                  <a:pt x="2038913" y="1653695"/>
                  <a:pt x="1772699" y="1674428"/>
                </a:cubicBezTo>
                <a:cubicBezTo>
                  <a:pt x="1506485" y="1695161"/>
                  <a:pt x="1416344" y="1656853"/>
                  <a:pt x="1234182" y="1674428"/>
                </a:cubicBezTo>
                <a:cubicBezTo>
                  <a:pt x="1052020" y="1692003"/>
                  <a:pt x="692632" y="1629548"/>
                  <a:pt x="279077" y="1674428"/>
                </a:cubicBezTo>
                <a:cubicBezTo>
                  <a:pt x="131754" y="1638546"/>
                  <a:pt x="-15058" y="1575001"/>
                  <a:pt x="0" y="1395351"/>
                </a:cubicBezTo>
                <a:cubicBezTo>
                  <a:pt x="-7437" y="1283127"/>
                  <a:pt x="51990" y="1081123"/>
                  <a:pt x="0" y="837214"/>
                </a:cubicBezTo>
                <a:cubicBezTo>
                  <a:pt x="-51990" y="593305"/>
                  <a:pt x="21225" y="540484"/>
                  <a:pt x="0" y="279077"/>
                </a:cubicBezTo>
                <a:close/>
              </a:path>
            </a:pathLst>
          </a:custGeom>
          <a:noFill/>
          <a:ln w="38100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558193336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45720" rIns="0" bIns="45720" rtlCol="0">
            <a:noAutofit/>
          </a:bodyPr>
          <a:lstStyle/>
          <a:p>
            <a:pPr defTabSz="914400">
              <a:spcBef>
                <a:spcPts val="6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s-MX" sz="2400" dirty="0">
                <a:solidFill>
                  <a:srgbClr val="FF0000"/>
                </a:solidFill>
              </a:rPr>
              <a:t>Pruebas bacteriológicas:</a:t>
            </a:r>
          </a:p>
          <a:p>
            <a:pPr defTabSz="914400">
              <a:spcBef>
                <a:spcPts val="6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s-MX" sz="2000" dirty="0">
                <a:solidFill>
                  <a:schemeClr val="tx1"/>
                </a:solidFill>
              </a:rPr>
              <a:t>Cultivos y exudados, frotis, coprocultivos y antibiogramas, liquido cefalorraquídeo, etc.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146" y="649214"/>
            <a:ext cx="3476295" cy="2081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1" y="3214989"/>
            <a:ext cx="2683167" cy="2524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179" y="1734904"/>
            <a:ext cx="3227821" cy="2509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683945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28489"/>
            <a:ext cx="10515600" cy="1325563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sz="6000" dirty="0">
                <a:ln w="0"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</a:rPr>
              <a:t>Los estudios más usados en la odontología son:</a:t>
            </a:r>
            <a:endParaRPr lang="en-US" sz="6000" dirty="0">
              <a:ln w="0"/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3097" y="2690649"/>
            <a:ext cx="10515600" cy="220717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dirty="0">
                <a:solidFill>
                  <a:schemeClr val="tx1"/>
                </a:solidFill>
              </a:rPr>
              <a:t>La biopsia, exámenes citológicos, de saliva, de actividad </a:t>
            </a:r>
            <a:r>
              <a:rPr lang="es-MX" dirty="0" err="1">
                <a:solidFill>
                  <a:schemeClr val="tx1"/>
                </a:solidFill>
              </a:rPr>
              <a:t>cariogénica</a:t>
            </a:r>
            <a:r>
              <a:rPr lang="es-MX" dirty="0">
                <a:solidFill>
                  <a:schemeClr val="tx1"/>
                </a:solidFill>
              </a:rPr>
              <a:t>, de orina, frotis, bacteriológicos y cultivos, pruebas cutáneas , de función endocrina , tolerancia a la glucosa.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460" y="3944033"/>
            <a:ext cx="3162886" cy="2212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882" y="3944031"/>
            <a:ext cx="3685735" cy="2212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33872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9403" y="332656"/>
            <a:ext cx="9753600" cy="1296144"/>
          </a:xfrm>
        </p:spPr>
        <p:txBody>
          <a:bodyPr>
            <a:normAutofit/>
          </a:bodyPr>
          <a:lstStyle/>
          <a:p>
            <a:pPr algn="just"/>
            <a:r>
              <a:rPr lang="es-MX" sz="2800" dirty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Semiología (Semiótica): </a:t>
            </a:r>
            <a:r>
              <a:rPr lang="es-MX" sz="2400" dirty="0">
                <a:solidFill>
                  <a:schemeClr val="tx1"/>
                </a:solidFill>
              </a:rPr>
              <a:t>Rama de la ciencia médica que enseña la técnica correcta para obtener los signos y los síntomas de un estado patológico (enfermedad). 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31371" y="3284984"/>
            <a:ext cx="3456384" cy="12961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spc="-50" dirty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MÉTODOS DE EXPLORACIÓN CLÍNICA (8)</a:t>
            </a: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447936751"/>
              </p:ext>
            </p:extLst>
          </p:nvPr>
        </p:nvGraphicFramePr>
        <p:xfrm>
          <a:off x="4751851" y="2060848"/>
          <a:ext cx="5952661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138695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7381" y="188641"/>
            <a:ext cx="10445419" cy="6120721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MX" b="1" i="1" dirty="0">
                <a:solidFill>
                  <a:srgbClr val="0070C0"/>
                </a:solidFill>
              </a:rPr>
              <a:t>Propedéutica</a:t>
            </a:r>
            <a:r>
              <a:rPr lang="es-MX" b="1" dirty="0">
                <a:solidFill>
                  <a:srgbClr val="0070C0"/>
                </a:solidFill>
              </a:rPr>
              <a:t>: </a:t>
            </a:r>
          </a:p>
          <a:p>
            <a:pPr marL="45720" indent="0">
              <a:buNone/>
            </a:pPr>
            <a:r>
              <a:rPr lang="es-MX" sz="1600" b="1" i="1" u="sng" dirty="0"/>
              <a:t>&gt;&gt;Aplican las técnicas de la semiología&lt;&lt;</a:t>
            </a:r>
            <a:endParaRPr lang="es-MX" b="1" i="1" u="sng" dirty="0"/>
          </a:p>
          <a:p>
            <a:pPr marL="45720" indent="0" algn="just" defTabSz="1096963">
              <a:buNone/>
            </a:pPr>
            <a:r>
              <a:rPr lang="es-MX" sz="1800" dirty="0"/>
              <a:t>Estudio clínico del paciente  (búsqueda y </a:t>
            </a:r>
          </a:p>
          <a:p>
            <a:pPr marL="45720" indent="0" algn="just">
              <a:buNone/>
            </a:pPr>
            <a:r>
              <a:rPr lang="es-MX" sz="1800" dirty="0"/>
              <a:t>examen crítico de los síntomas) para</a:t>
            </a:r>
          </a:p>
          <a:p>
            <a:pPr marL="45720" indent="0" algn="just">
              <a:buNone/>
            </a:pPr>
            <a:r>
              <a:rPr lang="es-MX" sz="1800" dirty="0"/>
              <a:t>llegar a un buen diagnóstico, pronóstico </a:t>
            </a:r>
          </a:p>
          <a:p>
            <a:pPr marL="45720" indent="0" algn="just">
              <a:buNone/>
            </a:pPr>
            <a:r>
              <a:rPr lang="es-MX" sz="1800" dirty="0"/>
              <a:t>Y plan de  tratamiento.</a:t>
            </a:r>
          </a:p>
          <a:p>
            <a:pPr marL="45720" indent="0" algn="just">
              <a:buNone/>
            </a:pPr>
            <a:endParaRPr lang="es-MX" sz="1800" dirty="0"/>
          </a:p>
          <a:p>
            <a:pPr marL="45720" indent="0" algn="just">
              <a:buNone/>
            </a:pPr>
            <a:endParaRPr lang="es-MX" sz="1800" dirty="0"/>
          </a:p>
          <a:p>
            <a:pPr algn="r">
              <a:buFont typeface="Wingdings" pitchFamily="2" charset="2"/>
              <a:buChar char="Ø"/>
            </a:pPr>
            <a:endParaRPr lang="es-MX" b="1" dirty="0"/>
          </a:p>
          <a:p>
            <a:pPr algn="r">
              <a:buFont typeface="Wingdings" pitchFamily="2" charset="2"/>
              <a:buChar char="Ø"/>
            </a:pPr>
            <a:r>
              <a:rPr lang="es-MX" sz="1900" b="1" i="1" dirty="0">
                <a:solidFill>
                  <a:srgbClr val="0070C0"/>
                </a:solidFill>
              </a:rPr>
              <a:t>Diagnóstico</a:t>
            </a:r>
            <a:r>
              <a:rPr lang="es-MX" b="1" dirty="0">
                <a:solidFill>
                  <a:srgbClr val="0070C0"/>
                </a:solidFill>
              </a:rPr>
              <a:t>:</a:t>
            </a:r>
            <a:r>
              <a:rPr lang="es-MX" b="1" dirty="0"/>
              <a:t> </a:t>
            </a:r>
            <a:r>
              <a:rPr lang="es-MX" sz="1800" dirty="0"/>
              <a:t>Dar nombre a la enfermedad </a:t>
            </a:r>
          </a:p>
          <a:p>
            <a:pPr marL="45720" indent="0" algn="r">
              <a:buNone/>
            </a:pPr>
            <a:r>
              <a:rPr lang="es-MX" sz="1800" dirty="0"/>
              <a:t>(signos y síntomas). Es la recolección de los datos </a:t>
            </a:r>
          </a:p>
          <a:p>
            <a:pPr marL="45720" indent="0" algn="r">
              <a:buNone/>
            </a:pPr>
            <a:r>
              <a:rPr lang="es-MX" sz="1800" dirty="0"/>
              <a:t>clínicos del estado patológico a través de la </a:t>
            </a:r>
          </a:p>
          <a:p>
            <a:pPr marL="45720" indent="0" algn="r">
              <a:buNone/>
            </a:pPr>
            <a:r>
              <a:rPr lang="es-MX" sz="1800" dirty="0"/>
              <a:t>exploración del paciente.</a:t>
            </a:r>
            <a:endParaRPr lang="es-MX" dirty="0"/>
          </a:p>
          <a:p>
            <a:pPr marL="45720" indent="0">
              <a:buNone/>
            </a:pPr>
            <a:endParaRPr lang="es-MX" sz="1800" dirty="0"/>
          </a:p>
          <a:p>
            <a:pPr marL="45720" indent="0">
              <a:buNone/>
            </a:pPr>
            <a:r>
              <a:rPr lang="es-MX" b="1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460" y="823107"/>
            <a:ext cx="3799857" cy="2137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629" y="4662571"/>
            <a:ext cx="4059831" cy="2031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88" y="2538082"/>
            <a:ext cx="3425957" cy="2569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846853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339" y="224644"/>
            <a:ext cx="10177131" cy="626469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MX" sz="1900" dirty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Pronóstico</a:t>
            </a:r>
            <a:r>
              <a:rPr lang="es-MX" b="1" dirty="0">
                <a:solidFill>
                  <a:srgbClr val="0070C0"/>
                </a:solidFill>
              </a:rPr>
              <a:t>:</a:t>
            </a:r>
            <a:r>
              <a:rPr lang="es-MX" b="1" dirty="0"/>
              <a:t> </a:t>
            </a:r>
            <a:r>
              <a:rPr lang="es-MX" sz="1800" dirty="0"/>
              <a:t>Es la previsión del curso probable de la enfermedad.</a:t>
            </a:r>
          </a:p>
          <a:p>
            <a:pPr marL="45720" indent="0">
              <a:buNone/>
            </a:pPr>
            <a:endParaRPr lang="es-MX" sz="1800" b="1" dirty="0"/>
          </a:p>
          <a:p>
            <a:pPr marL="45720" indent="0">
              <a:buNone/>
            </a:pPr>
            <a:endParaRPr lang="es-MX" sz="1800" b="1" dirty="0"/>
          </a:p>
          <a:p>
            <a:pPr marL="45720" indent="0">
              <a:buNone/>
            </a:pPr>
            <a:endParaRPr lang="es-MX" sz="1800" b="1" dirty="0"/>
          </a:p>
          <a:p>
            <a:pPr marL="45720" indent="0">
              <a:buNone/>
            </a:pPr>
            <a:endParaRPr lang="es-MX" sz="1800" b="1" dirty="0"/>
          </a:p>
          <a:p>
            <a:pPr marL="45720" indent="0">
              <a:buNone/>
            </a:pPr>
            <a:endParaRPr lang="es-MX" sz="1800" b="1" dirty="0"/>
          </a:p>
          <a:p>
            <a:pPr marL="45720" indent="0">
              <a:buNone/>
            </a:pPr>
            <a:endParaRPr lang="es-MX" sz="1800" b="1" dirty="0"/>
          </a:p>
          <a:p>
            <a:pPr marL="45720" indent="0">
              <a:buNone/>
            </a:pPr>
            <a:r>
              <a:rPr lang="es-MX" sz="2400" b="1" dirty="0"/>
              <a:t>       </a:t>
            </a:r>
            <a:r>
              <a:rPr lang="es-MX" sz="1900" b="1" i="1" dirty="0">
                <a:solidFill>
                  <a:srgbClr val="0070C0"/>
                </a:solidFill>
              </a:rPr>
              <a:t>Puede</a:t>
            </a:r>
            <a:r>
              <a:rPr lang="es-MX" sz="2400" b="1" dirty="0"/>
              <a:t> </a:t>
            </a:r>
            <a:r>
              <a:rPr lang="es-MX" sz="1900" b="1" i="1" dirty="0">
                <a:solidFill>
                  <a:srgbClr val="0070C0"/>
                </a:solidFill>
              </a:rPr>
              <a:t>ser</a:t>
            </a:r>
            <a:r>
              <a:rPr lang="es-MX" sz="2400" b="1" dirty="0"/>
              <a:t> </a:t>
            </a:r>
            <a:endParaRPr lang="es-MX" sz="2800" b="1" dirty="0"/>
          </a:p>
        </p:txBody>
      </p:sp>
      <p:cxnSp>
        <p:nvCxnSpPr>
          <p:cNvPr id="5" name="4 Conector recto de flecha"/>
          <p:cNvCxnSpPr/>
          <p:nvPr/>
        </p:nvCxnSpPr>
        <p:spPr>
          <a:xfrm flipV="1">
            <a:off x="2122483" y="1988840"/>
            <a:ext cx="1440160" cy="136815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2122483" y="3519433"/>
            <a:ext cx="144016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2168243" y="3725416"/>
            <a:ext cx="1440160" cy="135138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3645478" y="1412776"/>
            <a:ext cx="2784309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FAVORABLE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3653894" y="3229582"/>
            <a:ext cx="2784309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RESERVADO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3653894" y="5013176"/>
            <a:ext cx="2784309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DESFAVORABLE</a:t>
            </a:r>
          </a:p>
        </p:txBody>
      </p:sp>
      <p:sp>
        <p:nvSpPr>
          <p:cNvPr id="13" name="12 Rectángulo redondeado"/>
          <p:cNvSpPr/>
          <p:nvPr/>
        </p:nvSpPr>
        <p:spPr>
          <a:xfrm>
            <a:off x="6648400" y="764704"/>
            <a:ext cx="1824203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EJEMPLO:</a:t>
            </a:r>
          </a:p>
          <a:p>
            <a:pPr algn="ctr"/>
            <a:r>
              <a:rPr lang="es-MX" sz="1200" dirty="0"/>
              <a:t>-Gingivitis leve</a:t>
            </a:r>
          </a:p>
          <a:p>
            <a:pPr algn="ctr"/>
            <a:r>
              <a:rPr lang="es-MX" sz="1200" dirty="0"/>
              <a:t>-Caries 1°, 2°</a:t>
            </a:r>
          </a:p>
          <a:p>
            <a:pPr algn="ctr"/>
            <a:r>
              <a:rPr lang="es-MX" sz="1200" dirty="0"/>
              <a:t>-Gripa (resfriado común)</a:t>
            </a:r>
          </a:p>
          <a:p>
            <a:pPr algn="ctr"/>
            <a:r>
              <a:rPr lang="es-MX" sz="1200" dirty="0"/>
              <a:t>-Sarampión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6648400" y="2672916"/>
            <a:ext cx="1824203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Si se lleva a cabo bien el tratamiento éste pronóstico será favorable o no.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6648400" y="4797152"/>
            <a:ext cx="1824203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/>
              <a:t>EJEMPLO:</a:t>
            </a:r>
          </a:p>
          <a:p>
            <a:pPr algn="ctr"/>
            <a:r>
              <a:rPr lang="es-MX" sz="1200" dirty="0"/>
              <a:t>Enfermedades graves.</a:t>
            </a:r>
          </a:p>
          <a:p>
            <a:pPr algn="ctr"/>
            <a:r>
              <a:rPr lang="es-MX" sz="1200" dirty="0"/>
              <a:t>-Neoplasia maligna</a:t>
            </a:r>
          </a:p>
          <a:p>
            <a:pPr algn="ctr"/>
            <a:r>
              <a:rPr lang="es-MX" sz="1200" dirty="0"/>
              <a:t>-SIDA</a:t>
            </a:r>
          </a:p>
          <a:p>
            <a:pPr algn="ctr"/>
            <a:r>
              <a:rPr lang="es-MX" sz="1200" dirty="0"/>
              <a:t>-Sífilis</a:t>
            </a:r>
          </a:p>
          <a:p>
            <a:pPr algn="ctr"/>
            <a:r>
              <a:rPr lang="es-MX" sz="1200" dirty="0"/>
              <a:t>-Tuberculosis</a:t>
            </a:r>
          </a:p>
          <a:p>
            <a:pPr algn="ctr"/>
            <a:r>
              <a:rPr lang="es-MX" sz="1200" dirty="0"/>
              <a:t>-Cirrosis</a:t>
            </a:r>
          </a:p>
        </p:txBody>
      </p:sp>
      <p:pic>
        <p:nvPicPr>
          <p:cNvPr id="2050" name="Picture 2" descr="Resultado de imagen para gri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298" y="183900"/>
            <a:ext cx="3017356" cy="2308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4" descr="Resultado de imagen para sida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7" name="AutoShape 6" descr="Resultado de imagen para sida"/>
          <p:cNvSpPr>
            <a:spLocks noChangeAspect="1" noChangeArrowheads="1"/>
          </p:cNvSpPr>
          <p:nvPr/>
        </p:nvSpPr>
        <p:spPr bwMode="auto">
          <a:xfrm>
            <a:off x="410633" y="793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299" y="4461960"/>
            <a:ext cx="3017355" cy="1852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 descr="Resultado de imagen para sano vs enfermo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38" b="24848"/>
          <a:stretch/>
        </p:blipFill>
        <p:spPr bwMode="auto">
          <a:xfrm>
            <a:off x="8810024" y="2534781"/>
            <a:ext cx="3259573" cy="1789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40905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1371" y="332657"/>
            <a:ext cx="10541429" cy="597670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es-MX" b="1" dirty="0"/>
          </a:p>
          <a:p>
            <a:pPr>
              <a:buFont typeface="Wingdings" pitchFamily="2" charset="2"/>
              <a:buChar char="Ø"/>
            </a:pPr>
            <a:endParaRPr lang="es-MX" b="1" dirty="0"/>
          </a:p>
          <a:p>
            <a:pPr>
              <a:buFont typeface="Wingdings" pitchFamily="2" charset="2"/>
              <a:buChar char="Ø"/>
            </a:pPr>
            <a:endParaRPr lang="es-MX" b="1" dirty="0"/>
          </a:p>
          <a:p>
            <a:pPr>
              <a:buFont typeface="Wingdings" pitchFamily="2" charset="2"/>
              <a:buChar char="Ø"/>
            </a:pPr>
            <a:endParaRPr lang="es-MX" b="1" dirty="0"/>
          </a:p>
          <a:p>
            <a:pPr>
              <a:buFont typeface="Wingdings" pitchFamily="2" charset="2"/>
              <a:buChar char="Ø"/>
            </a:pPr>
            <a:endParaRPr lang="es-MX" b="1" dirty="0"/>
          </a:p>
          <a:p>
            <a:pPr>
              <a:buFont typeface="Wingdings" pitchFamily="2" charset="2"/>
              <a:buChar char="Ø"/>
            </a:pPr>
            <a:endParaRPr lang="es-MX" b="1" dirty="0"/>
          </a:p>
          <a:p>
            <a:pPr>
              <a:buFont typeface="Wingdings" pitchFamily="2" charset="2"/>
              <a:buChar char="Ø"/>
            </a:pPr>
            <a:endParaRPr lang="es-MX" b="1" dirty="0"/>
          </a:p>
          <a:p>
            <a:pPr>
              <a:buFont typeface="Wingdings" pitchFamily="2" charset="2"/>
              <a:buChar char="Ø"/>
            </a:pPr>
            <a:r>
              <a:rPr lang="es-MX" sz="1900" b="1" i="1" dirty="0">
                <a:solidFill>
                  <a:srgbClr val="0070C0"/>
                </a:solidFill>
              </a:rPr>
              <a:t>Tratamiento</a:t>
            </a:r>
            <a:r>
              <a:rPr lang="es-MX" sz="2400" b="1" dirty="0"/>
              <a:t>:</a:t>
            </a:r>
            <a:r>
              <a:rPr lang="es-MX" b="1" dirty="0"/>
              <a:t> </a:t>
            </a:r>
            <a:r>
              <a:rPr lang="es-MX" dirty="0"/>
              <a:t>Medios terapéuticos y preinscripciones higiénicas empleadas para curar una enfermedad</a:t>
            </a:r>
            <a:r>
              <a:rPr lang="es-MX" sz="1800" dirty="0"/>
              <a:t>.</a:t>
            </a:r>
          </a:p>
          <a:p>
            <a:pPr marL="45720" indent="0">
              <a:buNone/>
            </a:pPr>
            <a:endParaRPr lang="es-MX" b="1" dirty="0"/>
          </a:p>
        </p:txBody>
      </p:sp>
      <p:cxnSp>
        <p:nvCxnSpPr>
          <p:cNvPr id="5" name="4 Conector recto de flecha"/>
          <p:cNvCxnSpPr/>
          <p:nvPr/>
        </p:nvCxnSpPr>
        <p:spPr>
          <a:xfrm flipV="1">
            <a:off x="4295245" y="2215662"/>
            <a:ext cx="1249770" cy="120165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4471095" y="1625067"/>
            <a:ext cx="3168352" cy="4320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FARMACOLOGÍA</a:t>
            </a: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7473695" y="3861612"/>
            <a:ext cx="1412397" cy="405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8972331" y="4149644"/>
            <a:ext cx="2969056" cy="12870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CUIDADOS HIGIÉNICOS, LIMPIEZA, ALIMENTACIÓN (BUENA), AISLAMIENTO NECESARIO, ETC.</a:t>
            </a:r>
          </a:p>
        </p:txBody>
      </p:sp>
      <p:sp>
        <p:nvSpPr>
          <p:cNvPr id="11" name="AutoShape 2" descr="Resultado de imagen para FARMACOLOGIA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43" y="487723"/>
            <a:ext cx="2425608" cy="1819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798" y="147964"/>
            <a:ext cx="3700945" cy="1407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235" y="487723"/>
            <a:ext cx="2948963" cy="1819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Resultado de imagen para BAÃAR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33" y="4412706"/>
            <a:ext cx="3307028" cy="1461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581" y="4288034"/>
            <a:ext cx="2467079" cy="1771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51" y="4288034"/>
            <a:ext cx="2665653" cy="1606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95052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831638" y="332658"/>
            <a:ext cx="6528725" cy="2172418"/>
          </a:xfrm>
          <a:ln w="57150"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txBody>
          <a:bodyPr>
            <a:normAutofit/>
          </a:bodyPr>
          <a:lstStyle/>
          <a:p>
            <a:pPr algn="ctr"/>
            <a:r>
              <a:rPr lang="es-MX" sz="6600" dirty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Periodos de la enfermedad</a:t>
            </a:r>
          </a:p>
        </p:txBody>
      </p:sp>
      <p:pic>
        <p:nvPicPr>
          <p:cNvPr id="4098" name="Picture 2" descr="Resultado de imagen para periodos de la enferme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390" y="2838450"/>
            <a:ext cx="6261219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957637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5360" y="188641"/>
            <a:ext cx="9753600" cy="1154097"/>
          </a:xfrm>
        </p:spPr>
        <p:txBody>
          <a:bodyPr>
            <a:normAutofit/>
          </a:bodyPr>
          <a:lstStyle/>
          <a:p>
            <a:pPr algn="ctr"/>
            <a:r>
              <a:rPr lang="es-MX" sz="6000" dirty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Periodos de la enfermedad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1371" y="1412777"/>
            <a:ext cx="11329259" cy="4896584"/>
          </a:xfrm>
        </p:spPr>
        <p:txBody>
          <a:bodyPr>
            <a:normAutofit fontScale="85000" lnSpcReduction="20000"/>
          </a:bodyPr>
          <a:lstStyle/>
          <a:p>
            <a:endParaRPr lang="es-MX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200" b="1" i="1" dirty="0">
                <a:solidFill>
                  <a:srgbClr val="0070C0"/>
                </a:solidFill>
              </a:rPr>
              <a:t>Silencioso:</a:t>
            </a:r>
            <a:r>
              <a:rPr lang="es-MX" sz="2400" dirty="0"/>
              <a:t>  </a:t>
            </a:r>
            <a:r>
              <a:rPr lang="es-MX" sz="1800" b="1" dirty="0"/>
              <a:t>Llegada del agente morboso </a:t>
            </a:r>
          </a:p>
          <a:p>
            <a:pPr marL="45720" indent="0">
              <a:buNone/>
            </a:pPr>
            <a:r>
              <a:rPr lang="es-MX" sz="1800" b="1" dirty="0"/>
              <a:t>                                     al individuo .</a:t>
            </a:r>
          </a:p>
          <a:p>
            <a:pPr marL="45720" indent="0">
              <a:buNone/>
            </a:pPr>
            <a:r>
              <a:rPr lang="es-MX" sz="1800" b="1" dirty="0"/>
              <a:t>                                  |NO HAY SIGNOS Y SÍNTOMAS)</a:t>
            </a:r>
          </a:p>
          <a:p>
            <a:pPr marL="45720" indent="0">
              <a:buNone/>
            </a:pPr>
            <a:endParaRPr lang="es-MX" sz="1800" dirty="0"/>
          </a:p>
          <a:p>
            <a:pPr marL="45720" indent="0">
              <a:buNone/>
            </a:pPr>
            <a:endParaRPr lang="es-MX" sz="2400" dirty="0"/>
          </a:p>
          <a:p>
            <a:pPr marL="45720" indent="0">
              <a:buNone/>
            </a:pPr>
            <a:endParaRPr lang="es-MX" sz="2400" dirty="0"/>
          </a:p>
          <a:p>
            <a:pPr marL="45720" indent="0">
              <a:buNone/>
            </a:pPr>
            <a:endParaRPr lang="es-MX" sz="2400" dirty="0"/>
          </a:p>
          <a:p>
            <a:r>
              <a:rPr lang="es-MX" sz="2200" b="1" i="1" dirty="0">
                <a:solidFill>
                  <a:srgbClr val="0070C0"/>
                </a:solidFill>
              </a:rPr>
              <a:t>Incubación:</a:t>
            </a:r>
            <a:r>
              <a:rPr lang="es-MX" sz="2400" b="1" dirty="0"/>
              <a:t> </a:t>
            </a:r>
            <a:r>
              <a:rPr lang="es-MX" sz="1800" b="1" dirty="0"/>
              <a:t>Tiempo en que el agente </a:t>
            </a:r>
          </a:p>
          <a:p>
            <a:pPr marL="45720" indent="0">
              <a:buNone/>
            </a:pPr>
            <a:r>
              <a:rPr lang="es-MX" sz="1800" b="1" dirty="0"/>
              <a:t>patógeno se reproduce o multiplica en nuestro </a:t>
            </a:r>
          </a:p>
          <a:p>
            <a:pPr marL="45720" indent="0">
              <a:buNone/>
            </a:pPr>
            <a:r>
              <a:rPr lang="es-MX" sz="1800" b="1" dirty="0"/>
              <a:t>organismo.</a:t>
            </a:r>
          </a:p>
          <a:p>
            <a:pPr marL="45720" indent="0">
              <a:buNone/>
            </a:pPr>
            <a:r>
              <a:rPr lang="es-MX" sz="1800" b="1" dirty="0"/>
              <a:t>-Penetra el germen. </a:t>
            </a:r>
          </a:p>
          <a:p>
            <a:pPr marL="45720" indent="0">
              <a:buNone/>
            </a:pPr>
            <a:r>
              <a:rPr lang="es-MX" sz="1800" b="1" dirty="0"/>
              <a:t>|NO HAY SIGNO Y  SÍNTOMAS)</a:t>
            </a:r>
            <a:endParaRPr lang="es-MX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790" y="1469722"/>
            <a:ext cx="5082246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Resultado de imagen para proliferacion de virus en el organis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28" y="4119175"/>
            <a:ext cx="5101481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49254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Retrospección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etrospect">
    <a:dk1>
      <a:srgbClr val="000000"/>
    </a:dk1>
    <a:lt1>
      <a:srgbClr val="FFFFFF"/>
    </a:lt1>
    <a:dk2>
      <a:srgbClr val="46464A"/>
    </a:dk2>
    <a:lt2>
      <a:srgbClr val="D1D9E1"/>
    </a:lt2>
    <a:accent1>
      <a:srgbClr val="6F6F74"/>
    </a:accent1>
    <a:accent2>
      <a:srgbClr val="A7B789"/>
    </a:accent2>
    <a:accent3>
      <a:srgbClr val="BEAE98"/>
    </a:accent3>
    <a:accent4>
      <a:srgbClr val="92A9B9"/>
    </a:accent4>
    <a:accent5>
      <a:srgbClr val="9C8265"/>
    </a:accent5>
    <a:accent6>
      <a:srgbClr val="8D6974"/>
    </a:accent6>
    <a:hlink>
      <a:srgbClr val="67AABF"/>
    </a:hlink>
    <a:folHlink>
      <a:srgbClr val="B1B5A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2030</Words>
  <Application>Microsoft Office PowerPoint</Application>
  <PresentationFormat>Panorámica</PresentationFormat>
  <Paragraphs>311</Paragraphs>
  <Slides>37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50" baseType="lpstr">
      <vt:lpstr>Agency FB</vt:lpstr>
      <vt:lpstr>Aldhabi</vt:lpstr>
      <vt:lpstr>Arial</vt:lpstr>
      <vt:lpstr>Arial Narrow</vt:lpstr>
      <vt:lpstr>Arial Rounded MT Bold</vt:lpstr>
      <vt:lpstr>Arial Unicode MS</vt:lpstr>
      <vt:lpstr>Bahnschrift Light</vt:lpstr>
      <vt:lpstr>Browallia New</vt:lpstr>
      <vt:lpstr>Calibri</vt:lpstr>
      <vt:lpstr>Calibri Light</vt:lpstr>
      <vt:lpstr>Shonar Bangla</vt:lpstr>
      <vt:lpstr>Wingdings</vt:lpstr>
      <vt:lpstr>Retrospección</vt:lpstr>
      <vt:lpstr>Presentación de PowerPoint</vt:lpstr>
      <vt:lpstr>Conceptos clínicos</vt:lpstr>
      <vt:lpstr>Presentación de PowerPoint</vt:lpstr>
      <vt:lpstr>Semiología (Semiótica): Rama de la ciencia médica que enseña la técnica correcta para obtener los signos y los síntomas de un estado patológico (enfermedad). </vt:lpstr>
      <vt:lpstr>Presentación de PowerPoint</vt:lpstr>
      <vt:lpstr>Presentación de PowerPoint</vt:lpstr>
      <vt:lpstr>Presentación de PowerPoint</vt:lpstr>
      <vt:lpstr>Periodos de la enfermedad</vt:lpstr>
      <vt:lpstr>Periodos de la enfermedad</vt:lpstr>
      <vt:lpstr>Presentación de PowerPoint</vt:lpstr>
      <vt:lpstr>Presentación de PowerPoint</vt:lpstr>
      <vt:lpstr>HISTORIA CLÍNICA</vt:lpstr>
      <vt:lpstr>Es el registro médico-legal del paciente, que nos ayuda a efectuar un diagnóstico, para la atención y tratamiento del enfermo. Nos sirve de guía para la enseñanza médica e investigación clínica. Fundamenta legalmente reclamaciones, seguro, etc. Es además una prueba, en caso de errores clínicos. Los datos recolectados son estrictamente confidenciales.</vt:lpstr>
      <vt:lpstr>Presentación de PowerPoint</vt:lpstr>
      <vt:lpstr>HOMBRE</vt:lpstr>
      <vt:lpstr>MÉTODOS  DE  EXPLORACIÓN CLÍNICA </vt:lpstr>
      <vt:lpstr>1 INTERROGATORIO</vt:lpstr>
      <vt:lpstr>Presentación de PowerPoint</vt:lpstr>
      <vt:lpstr>Presentación de PowerPoint</vt:lpstr>
      <vt:lpstr>2 INSPECCIÓN </vt:lpstr>
      <vt:lpstr> </vt:lpstr>
      <vt:lpstr>Presentación de PowerPoint</vt:lpstr>
      <vt:lpstr>3 PALPACIÓN  </vt:lpstr>
      <vt:lpstr>Presentación de PowerPoint</vt:lpstr>
      <vt:lpstr>Presentación de PowerPoint</vt:lpstr>
      <vt:lpstr>4 PERCUSIÓN </vt:lpstr>
      <vt:lpstr>Presentación de PowerPoint</vt:lpstr>
      <vt:lpstr>Presentación de PowerPoint</vt:lpstr>
      <vt:lpstr>Auscultación:</vt:lpstr>
      <vt:lpstr>Presentación de PowerPoint</vt:lpstr>
      <vt:lpstr>Medición:</vt:lpstr>
      <vt:lpstr> </vt:lpstr>
      <vt:lpstr>Punción exploradora:</vt:lpstr>
      <vt:lpstr>Presentación de PowerPoint</vt:lpstr>
      <vt:lpstr>Pruebas de laboratorio:</vt:lpstr>
      <vt:lpstr>Presentación de PowerPoint</vt:lpstr>
      <vt:lpstr>Los estudios más usados en la odontología son: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SEMIOLOGÍA I</dc:title>
  <dc:creator>XOCHITL</dc:creator>
  <cp:lastModifiedBy>Maria Elena Victoria Escalona Franco</cp:lastModifiedBy>
  <cp:revision>98</cp:revision>
  <cp:lastPrinted>2025-12-07T18:18:19Z</cp:lastPrinted>
  <dcterms:created xsi:type="dcterms:W3CDTF">2018-11-28T13:46:35Z</dcterms:created>
  <dcterms:modified xsi:type="dcterms:W3CDTF">2025-12-07T18:18:32Z</dcterms:modified>
</cp:coreProperties>
</file>