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85" r:id="rId21"/>
    <p:sldId id="277" r:id="rId22"/>
    <p:sldId id="278" r:id="rId23"/>
    <p:sldId id="279" r:id="rId24"/>
    <p:sldId id="287" r:id="rId25"/>
    <p:sldId id="286" r:id="rId26"/>
    <p:sldId id="284" r:id="rId27"/>
    <p:sldId id="280" r:id="rId28"/>
    <p:sldId id="282" r:id="rId29"/>
    <p:sldId id="281" r:id="rId30"/>
    <p:sldId id="283" r:id="rId31"/>
    <p:sldId id="288" r:id="rId32"/>
    <p:sldId id="289" r:id="rId33"/>
    <p:sldId id="291" r:id="rId34"/>
    <p:sldId id="324" r:id="rId35"/>
    <p:sldId id="325" r:id="rId36"/>
  </p:sldIdLst>
  <p:sldSz cx="12192000" cy="6858000"/>
  <p:notesSz cx="7102475" cy="938847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3"/>
  </p:normalViewPr>
  <p:slideViewPr>
    <p:cSldViewPr snapToGrid="0">
      <p:cViewPr varScale="1">
        <p:scale>
          <a:sx n="101" d="100"/>
          <a:sy n="101" d="100"/>
        </p:scale>
        <p:origin x="87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03EB0E75-75DB-459C-801C-6615565F8620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52546D53-4869-49B4-BBED-7D1A72D0B74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5045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La semiología cardiovascular se orienta a identificar signos y síntomas que revelen alteraciones en el corazón y los grandes vasos. La valoración incluye </a:t>
            </a:r>
            <a:r>
              <a:rPr lang="es-ES" b="1" dirty="0"/>
              <a:t>anamnesis dirigida</a:t>
            </a:r>
            <a:r>
              <a:rPr lang="es-ES" dirty="0"/>
              <a:t>, </a:t>
            </a:r>
            <a:r>
              <a:rPr lang="es-ES" b="1" dirty="0"/>
              <a:t>examen físico</a:t>
            </a:r>
            <a:r>
              <a:rPr lang="es-ES" dirty="0"/>
              <a:t> y </a:t>
            </a:r>
            <a:r>
              <a:rPr lang="es-ES" b="1" dirty="0"/>
              <a:t>correlación fisiopatológica</a:t>
            </a:r>
            <a:r>
              <a:rPr lang="es-ES" dirty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546D53-4869-49B4-BBED-7D1A72D0B74B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2712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AA782F-B4A9-4DBE-DE9B-2B2A6098C5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058A2C9-A40B-1FE7-53C7-F6A1A6238D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61AA0AC-E144-BBE0-0B42-51552583C8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EB4A215-3D97-17FD-5A3E-26C60FB37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E07754-C944-C77A-FE89-7222DFD5A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1475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0C0DFD-4B62-1C84-5DC5-338745651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0C68F5D-20C5-B5C1-724B-C233712DD4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C0D3F7-A1C7-665F-6FE7-2C530AEA57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B1B013-0BEE-0F58-F7F3-17F5A442B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A91EC92-AA43-D97C-E67A-662D352E5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618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4AA61E0-2EA5-5F2A-533D-8CA991BBE4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A188331-2D32-C1DD-B86E-33DD4F71C0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319CBA6-41EA-EB50-E570-CA70E8D190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3EB3AB-8D35-A39B-0F48-295A384DC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3DD703-5283-CB91-C38D-B18BB7446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456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6C13F5-F5B0-AAB1-918A-4078A6A4B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5CD2C05-7277-6809-D3E2-C1A925F53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B8DE117-F345-A66B-AA46-680DCB8305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4B6387-C6AF-E7D2-80E4-CB18AD756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22045B3-449B-F5B1-5C0F-59DD238F9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4565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269DCC-AFDE-9C9B-FEE7-923997488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B144DAA-12DC-E1DB-20DD-804DB8C57D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EDC775B-2604-08F9-2D14-765EA36381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5C75377-6E31-973D-B8FD-B2C7BF40A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AB8426E-A245-1C1D-BE40-47269591C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6051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E00E71-0317-A2AC-4958-C8D96DA90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DCE41BF-81F9-6B84-2C87-6A5571A1CC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306A641-124D-7D21-3AD7-A60CE8BD35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23EE67F-8925-814B-A310-541BB1BD22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1AC873B-70B8-F9CE-CF90-A2BBAE880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FA16C78-07F6-F3B6-645B-75726913D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0630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E8A479-B581-A12B-2C87-8AA763912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08BBCED-4C51-204B-2F33-2852BA3E5F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D7D9C1D-74C7-C272-80F2-85D52F0DBD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B6DC3AB-058D-4CDE-134E-31A285FA98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5CA9B08-6009-346B-8A02-21C8804D32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1BCB659-630C-AED7-D5EA-6469714BB3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CDA1251-BECE-4AD6-0EB1-1F3A01895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6DE1CF7-11D0-DD87-0559-68FE20778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4797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950B7CE-5F97-2EC6-1380-A8E3675486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6F60145-26B9-3338-E1E3-CCA01D1C2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3916587-BC2D-ED25-BC77-6C9001822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226147A-E9A2-F199-3324-72BDBDB1EDE4}"/>
              </a:ext>
            </a:extLst>
          </p:cNvPr>
          <p:cNvSpPr/>
          <p:nvPr userDrawn="1"/>
        </p:nvSpPr>
        <p:spPr>
          <a:xfrm>
            <a:off x="3693111" y="168676"/>
            <a:ext cx="4705165" cy="142930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0555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EE7B25C-91CA-93DD-4269-BEF2FEF649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479F857-018F-62E3-D254-F810CA33C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C4BC4CB-4618-E201-9880-2980C36A5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3897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B428DF-ED30-F158-4F7F-152B54E0A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F9C3F0-A612-2B6E-E72C-43AACB438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7653251-5214-063E-8D1D-36E1F17071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6901E7C-3B79-0D1C-E75A-5C41437BFD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5D44FCD-399D-962F-44E2-34D38EEF2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5DFBC1F-9AC1-07C4-D184-9F0F78D8A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369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1AFAA3-A6E8-FCEC-57CB-C55592355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55D5789-8C44-B7E6-5ED9-2941A4F8AD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8C94DDC-39BF-7EEA-D834-865EEE33AB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96FA215-D8C8-DD09-B847-43A6F26F3B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00E29F2-0E5B-F7AA-308C-FBDEDDCBC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8D08528-2E03-ECFF-987D-0A94D09E3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9158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550A29D1-E92C-3C9C-6BE3-869614C37D6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7009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474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913B2A58-65C4-00DC-AABE-6E699722D792}"/>
              </a:ext>
            </a:extLst>
          </p:cNvPr>
          <p:cNvSpPr/>
          <p:nvPr/>
        </p:nvSpPr>
        <p:spPr>
          <a:xfrm>
            <a:off x="2186041" y="2014106"/>
            <a:ext cx="776203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SEMIOLÓGIA DEL APARATO CIRCULATORIO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E7925B9-F9C9-0375-4F94-8BBD8D0EB07F}"/>
              </a:ext>
            </a:extLst>
          </p:cNvPr>
          <p:cNvSpPr/>
          <p:nvPr/>
        </p:nvSpPr>
        <p:spPr>
          <a:xfrm>
            <a:off x="5286099" y="4950470"/>
            <a:ext cx="161980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Quinto período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CDF9F14C-7043-CBC9-2EFC-4A9C8B1381F8}"/>
              </a:ext>
            </a:extLst>
          </p:cNvPr>
          <p:cNvSpPr/>
          <p:nvPr/>
        </p:nvSpPr>
        <p:spPr>
          <a:xfrm>
            <a:off x="8957396" y="6393418"/>
            <a:ext cx="639919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600" b="0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C0DBB43E-A665-5B0F-80EB-F10E888859DC}"/>
              </a:ext>
            </a:extLst>
          </p:cNvPr>
          <p:cNvSpPr/>
          <p:nvPr/>
        </p:nvSpPr>
        <p:spPr>
          <a:xfrm>
            <a:off x="4384561" y="5407774"/>
            <a:ext cx="371127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Área de docencia: Medicina bucal 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ABFADF2-5EB9-AF45-CE01-3D3521D2679F}"/>
              </a:ext>
            </a:extLst>
          </p:cNvPr>
          <p:cNvSpPr/>
          <p:nvPr/>
        </p:nvSpPr>
        <p:spPr>
          <a:xfrm>
            <a:off x="1714500" y="6234410"/>
            <a:ext cx="501015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Dra. Maria Elena V. Escalona Franco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345E23E-730E-590E-574A-454598F43EFF}"/>
              </a:ext>
            </a:extLst>
          </p:cNvPr>
          <p:cNvSpPr/>
          <p:nvPr/>
        </p:nvSpPr>
        <p:spPr>
          <a:xfrm>
            <a:off x="4384561" y="1450226"/>
            <a:ext cx="323165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Facultad de Odontología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CAD079D7-266C-5A81-3969-64AEC13FECBD}"/>
              </a:ext>
            </a:extLst>
          </p:cNvPr>
          <p:cNvSpPr/>
          <p:nvPr/>
        </p:nvSpPr>
        <p:spPr>
          <a:xfrm>
            <a:off x="3702322" y="3856404"/>
            <a:ext cx="459613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Exploración clínica y signos fundamentales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2869C368-87EE-D786-53A3-75B34CF781A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86799" y="3429000"/>
            <a:ext cx="2991285" cy="2671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683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FCBC10-FE91-266F-105C-070BB70ED7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D1941CD6-39D7-EFA6-D324-055A12C772F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Edema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53A2EA1-BFCC-0B45-667E-855E3213DB26}"/>
              </a:ext>
            </a:extLst>
          </p:cNvPr>
          <p:cNvSpPr/>
          <p:nvPr/>
        </p:nvSpPr>
        <p:spPr>
          <a:xfrm>
            <a:off x="1111159" y="1022731"/>
            <a:ext cx="2076209" cy="12875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Simetría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Signo de </a:t>
            </a:r>
            <a:r>
              <a:rPr lang="es-ES" b="0" i="1" cap="none" spc="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Godet</a:t>
            </a:r>
            <a:endParaRPr lang="es-ES" b="0" i="1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EBC3404-0DC8-6A57-3999-23E77810D97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229"/>
          <a:stretch>
            <a:fillRect/>
          </a:stretch>
        </p:blipFill>
        <p:spPr>
          <a:xfrm>
            <a:off x="3286125" y="1679223"/>
            <a:ext cx="8429625" cy="415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388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231320-36B9-499E-44FE-32D794F3C9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B6CCB82E-9138-C3F8-EF06-B1DFEFD7EAD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Inspección cardiovascular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635850B-EB01-0613-D08B-C9644CC52B67}"/>
              </a:ext>
            </a:extLst>
          </p:cNvPr>
          <p:cNvSpPr/>
          <p:nvPr/>
        </p:nvSpPr>
        <p:spPr>
          <a:xfrm>
            <a:off x="1111159" y="1022731"/>
            <a:ext cx="3486852" cy="12875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Coloración (cianosis, palidez)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Ingurgitación yugular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Edemas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A6D0EFC-721A-7A5D-C0D3-FFE59C2E23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8011" y="1266824"/>
            <a:ext cx="5676901" cy="567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587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D187D7-7533-8290-B74A-8FD86ED46B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12D97661-80E2-22CC-4E92-DDA21332AD2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Ingurgitación yugular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2E3AAB88-6B39-066D-A81F-4625CF7438BC}"/>
              </a:ext>
            </a:extLst>
          </p:cNvPr>
          <p:cNvSpPr/>
          <p:nvPr/>
        </p:nvSpPr>
        <p:spPr>
          <a:xfrm>
            <a:off x="1111159" y="1022731"/>
            <a:ext cx="3350020" cy="12875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Técnica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Valoración del pulso venoso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Reflujo hepatoyugular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BE1D972-D548-AE0E-4CF7-C8427248F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5412" y="1466007"/>
            <a:ext cx="4595813" cy="528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1737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F9E755-4453-A381-87C2-E5F677C80E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49EC8756-52F6-7F00-51FA-EFA62B68F7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Palpación cardiovascular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94CB0C4F-016C-4806-51C4-12CF00BBC7AC}"/>
              </a:ext>
            </a:extLst>
          </p:cNvPr>
          <p:cNvSpPr/>
          <p:nvPr/>
        </p:nvSpPr>
        <p:spPr>
          <a:xfrm>
            <a:off x="1111159" y="1022731"/>
            <a:ext cx="3768980" cy="12875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Punto de Máximo Impulso (PMI)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Pulsos arteriales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Fremito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3D41458-AB74-0722-03A1-185A03ABED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6691" y="1733550"/>
            <a:ext cx="6534150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621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AD5B57-44F1-3FB3-A044-8445D780C0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414BFA95-2A14-31BB-4703-FC17676F30D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Punto de Máximo Impulso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2A916632-5995-E5C4-6D0B-FFCAA9555A02}"/>
              </a:ext>
            </a:extLst>
          </p:cNvPr>
          <p:cNvSpPr/>
          <p:nvPr/>
        </p:nvSpPr>
        <p:spPr>
          <a:xfrm>
            <a:off x="1111159" y="1022731"/>
            <a:ext cx="3922869" cy="8720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Localización normal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Desplazamiento → cardiomegalia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71D22F-BC13-B3AA-0CA8-4673DE112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587" y="2155030"/>
            <a:ext cx="6600825" cy="4950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329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4AA8C0-E32A-1786-506B-019D7A73F7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1F3B96F0-010E-7F91-1FF4-742C037F7DA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Pulsos arteriales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E4946F1-82E8-F60B-F9AD-EBA5041F4B0B}"/>
              </a:ext>
            </a:extLst>
          </p:cNvPr>
          <p:cNvSpPr/>
          <p:nvPr/>
        </p:nvSpPr>
        <p:spPr>
          <a:xfrm>
            <a:off x="1111159" y="1022731"/>
            <a:ext cx="1370888" cy="12875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Ritmo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Amplitud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Simetría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69EC05B-D217-1E80-1D9A-AADF410C98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225" y="1438275"/>
            <a:ext cx="7481888" cy="498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9496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D1209B-8F28-3E3E-F755-1AE2E30E1F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60E8471C-58E5-1FBC-A638-F9935B9E682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Pulsos patológicos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EEF762F-09EF-5EA7-B17F-D0B786C7DB00}"/>
              </a:ext>
            </a:extLst>
          </p:cNvPr>
          <p:cNvSpPr/>
          <p:nvPr/>
        </p:nvSpPr>
        <p:spPr>
          <a:xfrm>
            <a:off x="1111159" y="1022731"/>
            <a:ext cx="2884123" cy="12875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Pulsus </a:t>
            </a:r>
            <a:r>
              <a:rPr lang="fr-FR" b="0" i="1" cap="none" spc="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parvus</a:t>
            </a:r>
            <a:r>
              <a:rPr lang="fr-FR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fr-FR" b="0" i="1" cap="none" spc="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tardus</a:t>
            </a:r>
            <a:endParaRPr lang="fr-FR" b="0" i="1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Pulsus </a:t>
            </a:r>
            <a:r>
              <a:rPr lang="fr-FR" b="0" i="1" cap="none" spc="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alternans</a:t>
            </a:r>
            <a:endParaRPr lang="fr-FR" b="0" i="1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Pulsus </a:t>
            </a:r>
            <a:r>
              <a:rPr lang="fr-FR" b="0" i="1" cap="none" spc="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paradoxus</a:t>
            </a:r>
            <a:endParaRPr lang="es-ES" b="0" i="1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159F8D3-127A-93B1-B1E0-FD9356A382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605" y="1885950"/>
            <a:ext cx="6391275" cy="30861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BA7808D-ACCB-A630-40E6-A522DC656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413" y="2751518"/>
            <a:ext cx="4365625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3317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5E1EDF-4E74-D287-4202-74B076D6AD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1CFBF6DD-4408-60DD-B301-B4C88E0A71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Fremito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15B8228-EAD4-BABC-EA26-CF4805FCA001}"/>
              </a:ext>
            </a:extLst>
          </p:cNvPr>
          <p:cNvSpPr/>
          <p:nvPr/>
        </p:nvSpPr>
        <p:spPr>
          <a:xfrm>
            <a:off x="1111159" y="1022731"/>
            <a:ext cx="3268844" cy="8720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Definición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b="0" i="1" cap="none" spc="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Asociado</a:t>
            </a:r>
            <a:r>
              <a:rPr lang="fr-FR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fr-FR" b="0" i="1" cap="none" spc="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soplos</a:t>
            </a:r>
            <a:r>
              <a:rPr lang="fr-FR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0" i="1" cap="none" spc="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intensos</a:t>
            </a:r>
            <a:endParaRPr lang="es-ES" b="0" i="1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305214F8-194D-802F-B31D-91E55787D8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8697" y="1171575"/>
            <a:ext cx="6781800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9494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A4B7BB-D816-BF26-9783-C832E7E50D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5ACE2CEE-49F9-1F86-CDEE-EECC9D2022D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Percusión cardíaca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6B9057E6-ADDF-C551-CACC-0BF7FE3D5780}"/>
              </a:ext>
            </a:extLst>
          </p:cNvPr>
          <p:cNvSpPr/>
          <p:nvPr/>
        </p:nvSpPr>
        <p:spPr>
          <a:xfrm>
            <a:off x="1111159" y="1022731"/>
            <a:ext cx="4115229" cy="8720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Determinación del tamaño cardíaco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Menor uso clínico actual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841CA0E-33EE-CF9F-31D8-AE4E0B5D73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5275" y="2158619"/>
            <a:ext cx="6534150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9233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5BFD4E-8341-D881-9DA8-5CA8D366CC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B42957AA-6267-34A7-98F2-6E2D9748CD6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Auscultación: focos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BA7B21D-43C5-E1FD-0BAC-B81C63AAFFA4}"/>
              </a:ext>
            </a:extLst>
          </p:cNvPr>
          <p:cNvSpPr/>
          <p:nvPr/>
        </p:nvSpPr>
        <p:spPr>
          <a:xfrm>
            <a:off x="1111159" y="1022731"/>
            <a:ext cx="1661545" cy="17030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Aórtico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Pulmonar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Tricuspídeo</a:t>
            </a:r>
            <a:endParaRPr lang="es-ES" b="0" i="1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Mitral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D00661F-947A-1C56-7AAA-18424A67CF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638300"/>
            <a:ext cx="5429250" cy="477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136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2630AEB1-F4DE-86FA-5EF5-7D96173AF58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Objetivos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5E796C0-8DBC-57F5-AD0C-736EDECA3318}"/>
              </a:ext>
            </a:extLst>
          </p:cNvPr>
          <p:cNvSpPr/>
          <p:nvPr/>
        </p:nvSpPr>
        <p:spPr>
          <a:xfrm>
            <a:off x="911134" y="1884729"/>
            <a:ext cx="5500224" cy="12875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Reconocer síntomas cardinales cardiovasculares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Aplicar técnicas de exploración física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Identificar hallazgos semiológicos patológicos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38C62FC-865F-EBB8-255D-74021F85D2F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1358" y="2376095"/>
            <a:ext cx="4143375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5136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79ABD2-D192-D954-866C-A5EB168E8D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A522C6E8-3286-2161-6FA6-53694ECE62C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Auscultación: focos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EFE1ED8-40A4-2CBA-1929-94B836E6F0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314" y="1109304"/>
            <a:ext cx="9107171" cy="513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4092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308A95-985C-3940-5990-6C10ADEB5B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2FA11E4B-9151-5C9D-8E29-5DDDEEB330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Ruidos cardíacos normales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04EA7104-2891-7DBA-7598-FA7D9126ECFF}"/>
              </a:ext>
            </a:extLst>
          </p:cNvPr>
          <p:cNvSpPr/>
          <p:nvPr/>
        </p:nvSpPr>
        <p:spPr>
          <a:xfrm>
            <a:off x="1111159" y="1022731"/>
            <a:ext cx="3217547" cy="12875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S1: cierre AV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S2: cierre semilunares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Desdoblamiento fisiológico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5595296-80D5-D723-C956-62521B0586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8574" y="1879889"/>
            <a:ext cx="3454649" cy="164254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D69099B-80C1-6733-DDFD-30BB29CBEA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2771775"/>
            <a:ext cx="5735766" cy="2162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883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66D28B-5F87-046A-BE30-5A20A2E98D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25E5D1EC-E042-B857-F09E-BF7179589B8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Ruidos adicionales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6876C6FC-AE70-59BB-4237-920F988BA558}"/>
              </a:ext>
            </a:extLst>
          </p:cNvPr>
          <p:cNvSpPr/>
          <p:nvPr/>
        </p:nvSpPr>
        <p:spPr>
          <a:xfrm>
            <a:off x="1111159" y="1022731"/>
            <a:ext cx="2486578" cy="8720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S3 → falla cardíaca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S4 → hipertrofia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7F36547-8DB9-7B93-4047-8AEE607A6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2566" y="1952922"/>
            <a:ext cx="5248275" cy="295215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D78379C-29D4-EE48-05EA-8F089AF047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159" y="2626733"/>
            <a:ext cx="3203666" cy="303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9915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9AB107-2D31-9D41-DF10-17E828D19C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4E82B052-778F-6C8D-B765-F4A4442B30A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Soplos cardíacos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6176787-07BA-B47F-79B6-51247E12E15B}"/>
              </a:ext>
            </a:extLst>
          </p:cNvPr>
          <p:cNvSpPr/>
          <p:nvPr/>
        </p:nvSpPr>
        <p:spPr>
          <a:xfrm>
            <a:off x="1111159" y="1022731"/>
            <a:ext cx="3305264" cy="17030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Tiempo (sistólico/diastólico)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Intensidad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Timbre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Irradiación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65686C2-055C-EF7C-642E-CD6B4B7226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447" y="1132905"/>
            <a:ext cx="4210968" cy="572173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CA8F609-C5AA-FC95-46AA-F12AE80F58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675" y="2895600"/>
            <a:ext cx="2857500" cy="28575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58D6E45F-767E-8B3D-5DFA-8E781D1AE13C}"/>
              </a:ext>
            </a:extLst>
          </p:cNvPr>
          <p:cNvSpPr txBox="1"/>
          <p:nvPr/>
        </p:nvSpPr>
        <p:spPr>
          <a:xfrm>
            <a:off x="1019175" y="5106769"/>
            <a:ext cx="4048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Estetoscopio de medicina </a:t>
            </a:r>
            <a:r>
              <a:rPr lang="es-MX" sz="1400" dirty="0" err="1"/>
              <a:t>fonocardiograma</a:t>
            </a:r>
            <a:r>
              <a:rPr lang="es-MX" sz="1400" dirty="0"/>
              <a:t> soplo cardiaco </a:t>
            </a:r>
          </a:p>
        </p:txBody>
      </p:sp>
    </p:spTree>
    <p:extLst>
      <p:ext uri="{BB962C8B-B14F-4D97-AF65-F5344CB8AC3E}">
        <p14:creationId xmlns:p14="http://schemas.microsoft.com/office/powerpoint/2010/main" val="4519374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14F4A5-DFD3-0782-7AF4-BB5F40E5A5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A9044CD1-AB4B-7E25-7314-8C72BDD41E5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Soplos cardíacos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4DF25B4-F513-5412-9201-C1A66202AB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888" y="1022731"/>
            <a:ext cx="9126224" cy="5182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546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B4A7AC-E9A4-D646-E6A1-4F70DDE799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3EC474BA-A424-31F9-B919-0E1D5C0FEF0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Características de los soplos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BF2E010-E109-8BB7-CC65-ED4057819E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581" y="1022731"/>
            <a:ext cx="9040487" cy="5144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4362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5D46D2-5126-CA55-B8FB-6A9A12679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F0E0EE8F-43A2-1815-5C28-37F082CD47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Soplos patológicos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D583666D-4537-142E-3DF1-6C755B66D397}"/>
              </a:ext>
            </a:extLst>
          </p:cNvPr>
          <p:cNvSpPr/>
          <p:nvPr/>
        </p:nvSpPr>
        <p:spPr>
          <a:xfrm>
            <a:off x="1111159" y="1022731"/>
            <a:ext cx="3305264" cy="17030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Tiempo (sistólico/diastólico)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Intensidad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Timbre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Irradiación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7851586-95D5-EF06-997D-BC46013EA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870" y="1685563"/>
            <a:ext cx="7946807" cy="467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4382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B13B1-0FA6-C3F6-98C2-F3DDF17AB7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AC71B6CA-04C9-E4F8-3F8F-8B858019427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Soplos sistólicos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CA837F5-585B-8766-E84D-9844AC3959FB}"/>
              </a:ext>
            </a:extLst>
          </p:cNvPr>
          <p:cNvSpPr/>
          <p:nvPr/>
        </p:nvSpPr>
        <p:spPr>
          <a:xfrm>
            <a:off x="1111159" y="1022731"/>
            <a:ext cx="2371162" cy="8720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Estenosis aórtica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Insuficiencia mitral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C00205E-6B9F-2257-5305-C097B465B3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67" t="-8808" r="1604" b="8808"/>
          <a:stretch>
            <a:fillRect/>
          </a:stretch>
        </p:blipFill>
        <p:spPr>
          <a:xfrm>
            <a:off x="3202131" y="2158619"/>
            <a:ext cx="6294294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8560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71D70B-CAC7-AC08-5DE1-1F002A9234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5387A0C3-2467-535B-EB73-C6948DDC219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Soplos sistólicos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3E369781-C1BF-D617-ADE7-F0C25979BA6F}"/>
              </a:ext>
            </a:extLst>
          </p:cNvPr>
          <p:cNvSpPr/>
          <p:nvPr/>
        </p:nvSpPr>
        <p:spPr>
          <a:xfrm>
            <a:off x="792808" y="727265"/>
            <a:ext cx="2371162" cy="8720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Estenosis aórtica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Insuficiencia mitral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5707CD3-D5CB-8604-06D5-C918F446F4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3351" y="1732837"/>
            <a:ext cx="9116697" cy="5106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5330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5E9242-9540-F4B0-A5DD-3D6EB1690B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F58EBB7E-16F5-70CE-499A-034E27A68EA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Soplos diastólicos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04B4B964-11FB-8198-C71B-3F0DA6A47C02}"/>
              </a:ext>
            </a:extLst>
          </p:cNvPr>
          <p:cNvSpPr/>
          <p:nvPr/>
        </p:nvSpPr>
        <p:spPr>
          <a:xfrm>
            <a:off x="1111159" y="1022731"/>
            <a:ext cx="2499402" cy="8720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Estenosis mitral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Insuficiencia aórtica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916DA31-EFC5-0BEA-4E8E-D1BDC13C9B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880" y="1894765"/>
            <a:ext cx="8627770" cy="470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576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3A6EE5-7189-78E4-70F0-8CDCE37E0F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0EE23EDA-A024-1876-7A9C-77307189CC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Componentes de la semiología cardiovascular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2EB026B0-0E28-568E-0C2D-A8BC68519FB6}"/>
              </a:ext>
            </a:extLst>
          </p:cNvPr>
          <p:cNvSpPr/>
          <p:nvPr/>
        </p:nvSpPr>
        <p:spPr>
          <a:xfrm>
            <a:off x="1330234" y="1884729"/>
            <a:ext cx="1781257" cy="21185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Anamnesis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Inspección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Palpación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Percusión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Auscultación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DD0D672-DD2C-B0B1-59FE-9A98E7CF65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9465"/>
          <a:stretch>
            <a:fillRect/>
          </a:stretch>
        </p:blipFill>
        <p:spPr>
          <a:xfrm>
            <a:off x="4724400" y="1907758"/>
            <a:ext cx="462915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187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CB5036-22E2-C2C6-A942-445AFEA189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50BB3AB7-1F33-C3CB-B0DB-69429350274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Soplos diastólicos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52A7B3A1-88AD-CF5B-1E17-1743855B42A3}"/>
              </a:ext>
            </a:extLst>
          </p:cNvPr>
          <p:cNvSpPr/>
          <p:nvPr/>
        </p:nvSpPr>
        <p:spPr>
          <a:xfrm>
            <a:off x="1111159" y="1022731"/>
            <a:ext cx="2499402" cy="8720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Estenosis mitral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Insuficiencia aórtica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23C9E1E-05EC-A321-D302-A2FC0850A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309" y="1894765"/>
            <a:ext cx="8620766" cy="474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133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4B4E37-37FF-DB89-C6AF-2EAF9A7B20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43EE5485-CBDC-E2CD-4C78-06392F2290E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Semiología de insuficiencia cardíaca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38DF0686-09FB-1670-E296-DDE53BDCD1F8}"/>
              </a:ext>
            </a:extLst>
          </p:cNvPr>
          <p:cNvSpPr/>
          <p:nvPr/>
        </p:nvSpPr>
        <p:spPr>
          <a:xfrm>
            <a:off x="1006384" y="1260856"/>
            <a:ext cx="307648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Síntomas: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Disnea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Edema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Fatiga</a:t>
            </a:r>
          </a:p>
          <a:p>
            <a:pPr>
              <a:lnSpc>
                <a:spcPct val="150000"/>
              </a:lnSpc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Signos: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Ingurgitación yugular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814F4E2-2C88-399D-E01E-EE8ABAFA9D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6525" y="1117981"/>
            <a:ext cx="5305425" cy="298430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5309660-5B76-1763-07A0-36CADFEA45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725" y="3738562"/>
            <a:ext cx="4572000" cy="256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8525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02E37E-070D-A443-3530-3C9D8688EF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D14B2DF5-4210-E5C1-4530-77FADDDF072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Semiología coronaria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2B3FE69B-EBFC-E17C-6FC3-88F185248EED}"/>
              </a:ext>
            </a:extLst>
          </p:cNvPr>
          <p:cNvSpPr/>
          <p:nvPr/>
        </p:nvSpPr>
        <p:spPr>
          <a:xfrm>
            <a:off x="1006384" y="1260856"/>
            <a:ext cx="1960793" cy="12875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Dolor opresivo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Irradiación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Diaforesis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0C52BC8-4C2B-D513-F129-73B19E8FEF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2959" y="1467034"/>
            <a:ext cx="7760283" cy="4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8718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7E7E3-4160-110C-24BA-839FD7822C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97E8FAC3-6F2A-9ADE-841B-6331AED241C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Maniobras semiológicas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532920B-5DF9-5EB1-E880-207F29CE343B}"/>
              </a:ext>
            </a:extLst>
          </p:cNvPr>
          <p:cNvSpPr/>
          <p:nvPr/>
        </p:nvSpPr>
        <p:spPr>
          <a:xfrm>
            <a:off x="1073059" y="2785234"/>
            <a:ext cx="2063385" cy="12875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Valsalva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Rivero-Carvallo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Pachón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AD0A96D-6501-1C92-C3BA-B55C5BF776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8753" y="1982556"/>
            <a:ext cx="4526622" cy="30252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883754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81C03-09FE-6CC5-1899-A5E836A7BF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832DED5F-96D6-769A-DE30-CBC5DE55447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Hallazgos valvulares clásicos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96F20AB-DA05-F33E-4226-D562055BD266}"/>
              </a:ext>
            </a:extLst>
          </p:cNvPr>
          <p:cNvSpPr/>
          <p:nvPr/>
        </p:nvSpPr>
        <p:spPr>
          <a:xfrm>
            <a:off x="1006384" y="1260856"/>
            <a:ext cx="5205271" cy="8720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Estenosis mitral: soplo diastólico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Insuficiencia aórtica: pulso en martillo de agua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4E817D3-B914-DCC2-212F-8783F5E3F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707" y="2132890"/>
            <a:ext cx="9735909" cy="465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9891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F58D79-1DA4-A3B6-7161-C884A2C7D0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FA445654-92BB-3C6F-A8E3-012FFCF0BFE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Conclusiones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206861A-830D-2B67-3BBF-1556175B9277}"/>
              </a:ext>
            </a:extLst>
          </p:cNvPr>
          <p:cNvSpPr/>
          <p:nvPr/>
        </p:nvSpPr>
        <p:spPr>
          <a:xfrm>
            <a:off x="1006384" y="1260856"/>
            <a:ext cx="4820550" cy="12875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semiología permite orientar diagnóstico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examen físico sigue siendo esencial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Complementar con estudios auxiliares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C284A6B-16C6-903B-F550-5ED856EDB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0837" y="2548388"/>
            <a:ext cx="6410325" cy="427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038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BBC2AE-58B6-1519-E553-962660C69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B562609C-D79B-6B84-ED39-5B722D42CB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Anamnesis cardiovascular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9C634D0E-67B5-0469-CC7A-9B823AEBE5FD}"/>
              </a:ext>
            </a:extLst>
          </p:cNvPr>
          <p:cNvSpPr/>
          <p:nvPr/>
        </p:nvSpPr>
        <p:spPr>
          <a:xfrm>
            <a:off x="1330234" y="1884729"/>
            <a:ext cx="1896673" cy="21185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Dolor torácico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Disnea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Palpitaciones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Síncope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Edema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A4C6707-A13B-278D-AE83-CF12553C7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2487" y="2300287"/>
            <a:ext cx="5476875" cy="30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237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CEB842-2595-7014-3A7A-F9F12832BA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E0193F25-DC1A-3CC9-EEFF-38FA72D3981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Dolor torácico: características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324D1E6E-3AB2-001C-F8E2-72E2E831CEEC}"/>
              </a:ext>
            </a:extLst>
          </p:cNvPr>
          <p:cNvSpPr/>
          <p:nvPr/>
        </p:nvSpPr>
        <p:spPr>
          <a:xfrm>
            <a:off x="1330234" y="1884729"/>
            <a:ext cx="2755883" cy="21185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Localización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Irradiación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Tipo de dolor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Relación con esfuerzo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Duración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45A7ED9-3E5C-B0AE-4B3B-124EF4F8EC4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000" t="19028" r="4167" b="5033"/>
          <a:stretch>
            <a:fillRect/>
          </a:stretch>
        </p:blipFill>
        <p:spPr>
          <a:xfrm>
            <a:off x="4352925" y="1098931"/>
            <a:ext cx="6229350" cy="520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87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C27DD1-5434-DDBE-70F7-4D249B6034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1F1743F5-E805-44CD-5580-96DA76B2CAA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Tipos de dolor torácico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D82C1B50-8CFD-1193-554C-183B7C538928}"/>
              </a:ext>
            </a:extLst>
          </p:cNvPr>
          <p:cNvSpPr/>
          <p:nvPr/>
        </p:nvSpPr>
        <p:spPr>
          <a:xfrm>
            <a:off x="1330234" y="1884729"/>
            <a:ext cx="2230098" cy="12875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Anginoso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Pericárdico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Disección aórtica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899F0D4-E382-3DE0-0FB4-04E01FC25C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096" y="3429000"/>
            <a:ext cx="4833938" cy="310642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E268D7D-D4C7-9C39-7651-B41EBE18A64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485" r="18975"/>
          <a:stretch>
            <a:fillRect/>
          </a:stretch>
        </p:blipFill>
        <p:spPr>
          <a:xfrm>
            <a:off x="9169093" y="512898"/>
            <a:ext cx="2230099" cy="265936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96B9EB2-81A4-627F-A9C2-480D6646737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9034" y="3707241"/>
            <a:ext cx="4833938" cy="254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720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D78DE1-7A79-95BD-FDA8-A016FA282A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99FABE5E-F2DF-661D-E2F6-0F7570F383D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Disnea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D7C964EE-4143-6783-296F-BEA77FBC5440}"/>
              </a:ext>
            </a:extLst>
          </p:cNvPr>
          <p:cNvSpPr/>
          <p:nvPr/>
        </p:nvSpPr>
        <p:spPr>
          <a:xfrm>
            <a:off x="1330234" y="1884729"/>
            <a:ext cx="3332964" cy="17030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Clasificación NYHA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Ortopnea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Trepopnea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Disnea paroxística nocturna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6355A36-B8E2-795D-07D5-087ACD175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6325" y="1362084"/>
            <a:ext cx="6677025" cy="445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670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3AE6A2-3972-3647-3F10-A5FAE10FEE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C55DCB79-77C0-A3A6-9CB3-699F7E0EFEF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Palpitaciones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3539E351-4E88-71FF-3BEC-0180FA969B9D}"/>
              </a:ext>
            </a:extLst>
          </p:cNvPr>
          <p:cNvSpPr/>
          <p:nvPr/>
        </p:nvSpPr>
        <p:spPr>
          <a:xfrm>
            <a:off x="1330234" y="1884729"/>
            <a:ext cx="2961067" cy="12875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Ritmo regular o irregular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Aparición súbita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Relación con esfuerzo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BE52188-0363-154B-0018-9743AAC916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5420" y="1110783"/>
            <a:ext cx="5614701" cy="283542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7891733-C055-5D32-8DC3-EC6A8866DA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907" y="3685740"/>
            <a:ext cx="5400675" cy="300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384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1BEE7A-3427-3825-61A9-7C0E9FCEDF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DA7C9A10-FF60-26A1-15AA-DB5D7AD4731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3592" y="431800"/>
            <a:ext cx="10515600" cy="590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Síncope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3E695AE-5FA2-0E49-8BDB-655BF0B74D36}"/>
              </a:ext>
            </a:extLst>
          </p:cNvPr>
          <p:cNvSpPr/>
          <p:nvPr/>
        </p:nvSpPr>
        <p:spPr>
          <a:xfrm>
            <a:off x="1111159" y="1022731"/>
            <a:ext cx="3384260" cy="12875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Causas cardiogénicas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Signos de alarma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Relación con actividad física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F143DFD-0924-ED8E-79E4-390746A1CF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0666" y="2638425"/>
            <a:ext cx="79248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4613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369</Words>
  <Application>Microsoft Office PowerPoint</Application>
  <PresentationFormat>Panorámica</PresentationFormat>
  <Paragraphs>142</Paragraphs>
  <Slides>35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8" baseType="lpstr">
      <vt:lpstr>Aptos</vt:lpstr>
      <vt:lpstr>Arial</vt:lpstr>
      <vt:lpstr>Tema de Office</vt:lpstr>
      <vt:lpstr>Presentación de PowerPoint</vt:lpstr>
      <vt:lpstr>Objetivos</vt:lpstr>
      <vt:lpstr>Componentes de la semiología cardiovascular</vt:lpstr>
      <vt:lpstr>Anamnesis cardiovascular</vt:lpstr>
      <vt:lpstr>Dolor torácico: características</vt:lpstr>
      <vt:lpstr>Tipos de dolor torácico</vt:lpstr>
      <vt:lpstr>Disnea</vt:lpstr>
      <vt:lpstr>Palpitaciones</vt:lpstr>
      <vt:lpstr>Síncope</vt:lpstr>
      <vt:lpstr>Edema</vt:lpstr>
      <vt:lpstr>Inspección cardiovascular</vt:lpstr>
      <vt:lpstr>Ingurgitación yugular</vt:lpstr>
      <vt:lpstr>Palpación cardiovascular</vt:lpstr>
      <vt:lpstr>Punto de Máximo Impulso</vt:lpstr>
      <vt:lpstr>Pulsos arteriales</vt:lpstr>
      <vt:lpstr>Pulsos patológicos</vt:lpstr>
      <vt:lpstr>Fremito</vt:lpstr>
      <vt:lpstr>Percusión cardíaca</vt:lpstr>
      <vt:lpstr>Auscultación: focos</vt:lpstr>
      <vt:lpstr>Auscultación: focos</vt:lpstr>
      <vt:lpstr>Ruidos cardíacos normales</vt:lpstr>
      <vt:lpstr>Ruidos adicionales</vt:lpstr>
      <vt:lpstr>Soplos cardíacos</vt:lpstr>
      <vt:lpstr>Soplos cardíacos</vt:lpstr>
      <vt:lpstr>Características de los soplos</vt:lpstr>
      <vt:lpstr>Soplos patológicos</vt:lpstr>
      <vt:lpstr>Soplos sistólicos</vt:lpstr>
      <vt:lpstr>Soplos sistólicos</vt:lpstr>
      <vt:lpstr>Soplos diastólicos</vt:lpstr>
      <vt:lpstr>Soplos diastólicos</vt:lpstr>
      <vt:lpstr>Semiología de insuficiencia cardíaca</vt:lpstr>
      <vt:lpstr>Semiología coronaria</vt:lpstr>
      <vt:lpstr>Maniobras semiológicas</vt:lpstr>
      <vt:lpstr>Hallazgos valvulares clásicos</vt:lpstr>
      <vt:lpstr>Conclusiones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Maria Elena Victoria Escalona Franco</cp:lastModifiedBy>
  <cp:revision>6</cp:revision>
  <cp:lastPrinted>2025-12-07T01:26:21Z</cp:lastPrinted>
  <dcterms:created xsi:type="dcterms:W3CDTF">2025-08-15T18:51:26Z</dcterms:created>
  <dcterms:modified xsi:type="dcterms:W3CDTF">2025-12-08T18:31:03Z</dcterms:modified>
</cp:coreProperties>
</file>