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</p:sldIdLst>
  <p:sldSz cx="18288000" cy="10287000"/>
  <p:notesSz cx="7102475" cy="9388475"/>
  <p:embeddedFontLst>
    <p:embeddedFont>
      <p:font typeface="Aileron" panose="020B0604020202020204" charset="0"/>
      <p:regular r:id="rId33"/>
    </p:embeddedFont>
    <p:embeddedFont>
      <p:font typeface="Aileron Bold" panose="020B0604020202020204" charset="0"/>
      <p:regular r:id="rId34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22" autoAdjust="0"/>
  </p:normalViewPr>
  <p:slideViewPr>
    <p:cSldViewPr>
      <p:cViewPr varScale="1">
        <p:scale>
          <a:sx n="66" d="100"/>
          <a:sy n="66" d="100"/>
        </p:scale>
        <p:origin x="936" y="12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font" Target="fonts/font2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font" Target="fonts/font1.fntdata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12/7/2025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12/7/2025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12/7/2025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12/7/2025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12/7/2025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12/7/2025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12/7/2025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5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6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7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8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4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-647700"/>
            <a:ext cx="18288000" cy="118872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t="-66739" b="-64174"/>
            </a:stretch>
          </a:blipFill>
        </p:spPr>
        <p:txBody>
          <a:bodyPr/>
          <a:lstStyle/>
          <a:p>
            <a:endParaRPr lang="es-MX"/>
          </a:p>
        </p:txBody>
      </p:sp>
      <p:sp>
        <p:nvSpPr>
          <p:cNvPr id="9" name="Freeform 9"/>
          <p:cNvSpPr/>
          <p:nvPr/>
        </p:nvSpPr>
        <p:spPr>
          <a:xfrm>
            <a:off x="7992940" y="518763"/>
            <a:ext cx="2063138" cy="1427046"/>
          </a:xfrm>
          <a:custGeom>
            <a:avLst/>
            <a:gdLst/>
            <a:ahLst/>
            <a:cxnLst/>
            <a:rect l="l" t="t" r="r" b="b"/>
            <a:pathLst>
              <a:path w="2063138" h="1427046">
                <a:moveTo>
                  <a:pt x="0" y="0"/>
                </a:moveTo>
                <a:lnTo>
                  <a:pt x="2063138" y="0"/>
                </a:lnTo>
                <a:lnTo>
                  <a:pt x="2063138" y="1427046"/>
                </a:lnTo>
                <a:lnTo>
                  <a:pt x="0" y="1427046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  <p:txBody>
          <a:bodyPr/>
          <a:lstStyle/>
          <a:p>
            <a:endParaRPr lang="es-MX"/>
          </a:p>
        </p:txBody>
      </p:sp>
      <p:sp>
        <p:nvSpPr>
          <p:cNvPr id="10" name="Freeform 10"/>
          <p:cNvSpPr/>
          <p:nvPr/>
        </p:nvSpPr>
        <p:spPr>
          <a:xfrm>
            <a:off x="-4087257" y="259305"/>
            <a:ext cx="6992999" cy="6081677"/>
          </a:xfrm>
          <a:custGeom>
            <a:avLst/>
            <a:gdLst/>
            <a:ahLst/>
            <a:cxnLst/>
            <a:rect l="l" t="t" r="r" b="b"/>
            <a:pathLst>
              <a:path w="6992999" h="6081677">
                <a:moveTo>
                  <a:pt x="0" y="0"/>
                </a:moveTo>
                <a:lnTo>
                  <a:pt x="6992998" y="0"/>
                </a:lnTo>
                <a:lnTo>
                  <a:pt x="6992998" y="6081677"/>
                </a:lnTo>
                <a:lnTo>
                  <a:pt x="0" y="6081677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alphaModFix amt="60000"/>
            </a:blip>
            <a:stretch>
              <a:fillRect/>
            </a:stretch>
          </a:blipFill>
        </p:spPr>
        <p:txBody>
          <a:bodyPr/>
          <a:lstStyle/>
          <a:p>
            <a:endParaRPr lang="es-MX"/>
          </a:p>
        </p:txBody>
      </p:sp>
      <p:sp>
        <p:nvSpPr>
          <p:cNvPr id="11" name="Freeform 11"/>
          <p:cNvSpPr/>
          <p:nvPr/>
        </p:nvSpPr>
        <p:spPr>
          <a:xfrm>
            <a:off x="15392234" y="259305"/>
            <a:ext cx="6992999" cy="6081677"/>
          </a:xfrm>
          <a:custGeom>
            <a:avLst/>
            <a:gdLst/>
            <a:ahLst/>
            <a:cxnLst/>
            <a:rect l="l" t="t" r="r" b="b"/>
            <a:pathLst>
              <a:path w="6992999" h="6081677">
                <a:moveTo>
                  <a:pt x="0" y="0"/>
                </a:moveTo>
                <a:lnTo>
                  <a:pt x="6992998" y="0"/>
                </a:lnTo>
                <a:lnTo>
                  <a:pt x="6992998" y="6081677"/>
                </a:lnTo>
                <a:lnTo>
                  <a:pt x="0" y="6081677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alphaModFix amt="60000"/>
            </a:blip>
            <a:stretch>
              <a:fillRect/>
            </a:stretch>
          </a:blipFill>
        </p:spPr>
        <p:txBody>
          <a:bodyPr/>
          <a:lstStyle/>
          <a:p>
            <a:endParaRPr lang="es-MX"/>
          </a:p>
        </p:txBody>
      </p:sp>
      <p:sp>
        <p:nvSpPr>
          <p:cNvPr id="12" name="Freeform 12"/>
          <p:cNvSpPr/>
          <p:nvPr/>
        </p:nvSpPr>
        <p:spPr>
          <a:xfrm>
            <a:off x="12481084" y="4287602"/>
            <a:ext cx="3932132" cy="3932132"/>
          </a:xfrm>
          <a:custGeom>
            <a:avLst/>
            <a:gdLst/>
            <a:ahLst/>
            <a:cxnLst/>
            <a:rect l="l" t="t" r="r" b="b"/>
            <a:pathLst>
              <a:path w="3932132" h="3932132">
                <a:moveTo>
                  <a:pt x="0" y="0"/>
                </a:moveTo>
                <a:lnTo>
                  <a:pt x="3932132" y="0"/>
                </a:lnTo>
                <a:lnTo>
                  <a:pt x="3932132" y="3932132"/>
                </a:lnTo>
                <a:lnTo>
                  <a:pt x="0" y="3932132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  <p:txBody>
          <a:bodyPr/>
          <a:lstStyle/>
          <a:p>
            <a:endParaRPr lang="es-MX"/>
          </a:p>
        </p:txBody>
      </p:sp>
      <p:sp>
        <p:nvSpPr>
          <p:cNvPr id="13" name="TextBox 13"/>
          <p:cNvSpPr txBox="1"/>
          <p:nvPr/>
        </p:nvSpPr>
        <p:spPr>
          <a:xfrm>
            <a:off x="2905741" y="2898309"/>
            <a:ext cx="12237535" cy="172321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6652"/>
              </a:lnSpc>
            </a:pPr>
            <a:r>
              <a:rPr lang="en-US" sz="6521" b="1">
                <a:solidFill>
                  <a:srgbClr val="25282A"/>
                </a:solidFill>
                <a:latin typeface="Aileron Bold"/>
                <a:ea typeface="Aileron Bold"/>
                <a:cs typeface="Aileron Bold"/>
                <a:sym typeface="Aileron Bold"/>
              </a:rPr>
              <a:t>METODOLOGÍA DE LA INVESTIGACIÓN</a:t>
            </a:r>
          </a:p>
        </p:txBody>
      </p:sp>
      <p:sp>
        <p:nvSpPr>
          <p:cNvPr id="14" name="TextBox 14"/>
          <p:cNvSpPr txBox="1"/>
          <p:nvPr/>
        </p:nvSpPr>
        <p:spPr>
          <a:xfrm>
            <a:off x="4872296" y="8524534"/>
            <a:ext cx="12824462" cy="38849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3151"/>
              </a:lnSpc>
            </a:pPr>
            <a:r>
              <a:rPr lang="en-US" sz="2300" spc="-9">
                <a:solidFill>
                  <a:srgbClr val="25282A"/>
                </a:solidFill>
                <a:latin typeface="Aileron"/>
                <a:ea typeface="Aileron"/>
                <a:cs typeface="Aileron"/>
                <a:sym typeface="Aileron"/>
              </a:rPr>
              <a:t>Dra. María Elena V. Escalona Franco</a:t>
            </a:r>
          </a:p>
        </p:txBody>
      </p:sp>
      <p:sp>
        <p:nvSpPr>
          <p:cNvPr id="15" name="TextBox 15"/>
          <p:cNvSpPr txBox="1"/>
          <p:nvPr/>
        </p:nvSpPr>
        <p:spPr>
          <a:xfrm>
            <a:off x="1028700" y="9540453"/>
            <a:ext cx="16230600" cy="38849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150"/>
              </a:lnSpc>
            </a:pPr>
            <a:r>
              <a:rPr lang="en-US" sz="2299" b="1" spc="-9">
                <a:solidFill>
                  <a:srgbClr val="25282A"/>
                </a:solidFill>
                <a:latin typeface="Aileron Bold"/>
                <a:ea typeface="Aileron Bold"/>
                <a:cs typeface="Aileron Bold"/>
                <a:sym typeface="Aileron Bold"/>
              </a:rPr>
              <a:t>2025</a:t>
            </a:r>
          </a:p>
        </p:txBody>
      </p:sp>
      <p:sp>
        <p:nvSpPr>
          <p:cNvPr id="16" name="TextBox 16"/>
          <p:cNvSpPr txBox="1"/>
          <p:nvPr/>
        </p:nvSpPr>
        <p:spPr>
          <a:xfrm>
            <a:off x="2905741" y="5737649"/>
            <a:ext cx="7086324" cy="198869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3151"/>
              </a:lnSpc>
            </a:pPr>
            <a:r>
              <a:rPr lang="en-US" sz="2300" spc="-9">
                <a:solidFill>
                  <a:srgbClr val="25282A"/>
                </a:solidFill>
                <a:latin typeface="Aileron"/>
                <a:ea typeface="Aileron"/>
                <a:cs typeface="Aileron"/>
                <a:sym typeface="Aileron"/>
              </a:rPr>
              <a:t>Area de Docencia: Investigación y Formación Básica</a:t>
            </a:r>
          </a:p>
          <a:p>
            <a:pPr algn="just">
              <a:lnSpc>
                <a:spcPts val="3151"/>
              </a:lnSpc>
            </a:pPr>
            <a:r>
              <a:rPr lang="en-US" sz="2300" spc="-9">
                <a:solidFill>
                  <a:srgbClr val="25282A"/>
                </a:solidFill>
                <a:latin typeface="Aileron"/>
                <a:ea typeface="Aileron"/>
                <a:cs typeface="Aileron"/>
                <a:sym typeface="Aileron"/>
              </a:rPr>
              <a:t>Periodo: Cuarto</a:t>
            </a:r>
          </a:p>
          <a:p>
            <a:pPr algn="just">
              <a:lnSpc>
                <a:spcPts val="3151"/>
              </a:lnSpc>
            </a:pPr>
            <a:r>
              <a:rPr lang="en-US" sz="2300" spc="-9">
                <a:solidFill>
                  <a:srgbClr val="25282A"/>
                </a:solidFill>
                <a:latin typeface="Aileron"/>
                <a:ea typeface="Aileron"/>
                <a:cs typeface="Aileron"/>
                <a:sym typeface="Aileron"/>
              </a:rPr>
              <a:t>Clave: L40052</a:t>
            </a:r>
          </a:p>
          <a:p>
            <a:pPr algn="just">
              <a:lnSpc>
                <a:spcPts val="3151"/>
              </a:lnSpc>
            </a:pPr>
            <a:r>
              <a:rPr lang="en-US" sz="2300" spc="-9">
                <a:solidFill>
                  <a:srgbClr val="25282A"/>
                </a:solidFill>
                <a:latin typeface="Aileron"/>
                <a:ea typeface="Aileron"/>
                <a:cs typeface="Aileron"/>
                <a:sym typeface="Aileron"/>
              </a:rPr>
              <a:t>Modalidad: Distancia</a:t>
            </a:r>
          </a:p>
          <a:p>
            <a:pPr algn="just">
              <a:lnSpc>
                <a:spcPts val="3151"/>
              </a:lnSpc>
            </a:pPr>
            <a:r>
              <a:rPr lang="en-US" sz="2300" spc="-9">
                <a:solidFill>
                  <a:srgbClr val="25282A"/>
                </a:solidFill>
                <a:latin typeface="Aileron"/>
                <a:ea typeface="Aileron"/>
                <a:cs typeface="Aileron"/>
                <a:sym typeface="Aileron"/>
              </a:rPr>
              <a:t>Créditos 5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t="-83416" b="-83416"/>
            </a:stretch>
          </a:blipFill>
        </p:spPr>
        <p:txBody>
          <a:bodyPr/>
          <a:lstStyle/>
          <a:p>
            <a:endParaRPr lang="es-MX"/>
          </a:p>
        </p:txBody>
      </p:sp>
      <p:sp>
        <p:nvSpPr>
          <p:cNvPr id="9" name="Freeform 9"/>
          <p:cNvSpPr/>
          <p:nvPr/>
        </p:nvSpPr>
        <p:spPr>
          <a:xfrm>
            <a:off x="-4087257" y="259305"/>
            <a:ext cx="6992999" cy="6081677"/>
          </a:xfrm>
          <a:custGeom>
            <a:avLst/>
            <a:gdLst/>
            <a:ahLst/>
            <a:cxnLst/>
            <a:rect l="l" t="t" r="r" b="b"/>
            <a:pathLst>
              <a:path w="6992999" h="6081677">
                <a:moveTo>
                  <a:pt x="0" y="0"/>
                </a:moveTo>
                <a:lnTo>
                  <a:pt x="6992998" y="0"/>
                </a:lnTo>
                <a:lnTo>
                  <a:pt x="6992998" y="6081677"/>
                </a:lnTo>
                <a:lnTo>
                  <a:pt x="0" y="6081677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alphaModFix amt="60000"/>
            </a:blip>
            <a:stretch>
              <a:fillRect/>
            </a:stretch>
          </a:blipFill>
        </p:spPr>
        <p:txBody>
          <a:bodyPr/>
          <a:lstStyle/>
          <a:p>
            <a:endParaRPr lang="es-MX"/>
          </a:p>
        </p:txBody>
      </p:sp>
      <p:sp>
        <p:nvSpPr>
          <p:cNvPr id="10" name="Freeform 10"/>
          <p:cNvSpPr/>
          <p:nvPr/>
        </p:nvSpPr>
        <p:spPr>
          <a:xfrm>
            <a:off x="15392234" y="259305"/>
            <a:ext cx="6992999" cy="6081677"/>
          </a:xfrm>
          <a:custGeom>
            <a:avLst/>
            <a:gdLst/>
            <a:ahLst/>
            <a:cxnLst/>
            <a:rect l="l" t="t" r="r" b="b"/>
            <a:pathLst>
              <a:path w="6992999" h="6081677">
                <a:moveTo>
                  <a:pt x="0" y="0"/>
                </a:moveTo>
                <a:lnTo>
                  <a:pt x="6992998" y="0"/>
                </a:lnTo>
                <a:lnTo>
                  <a:pt x="6992998" y="6081677"/>
                </a:lnTo>
                <a:lnTo>
                  <a:pt x="0" y="6081677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alphaModFix amt="60000"/>
            </a:blip>
            <a:stretch>
              <a:fillRect/>
            </a:stretch>
          </a:blipFill>
        </p:spPr>
        <p:txBody>
          <a:bodyPr/>
          <a:lstStyle/>
          <a:p>
            <a:endParaRPr lang="es-MX"/>
          </a:p>
        </p:txBody>
      </p:sp>
      <p:sp>
        <p:nvSpPr>
          <p:cNvPr id="11" name="Freeform 11"/>
          <p:cNvSpPr/>
          <p:nvPr/>
        </p:nvSpPr>
        <p:spPr>
          <a:xfrm>
            <a:off x="4706897" y="3262505"/>
            <a:ext cx="7837640" cy="5995795"/>
          </a:xfrm>
          <a:custGeom>
            <a:avLst/>
            <a:gdLst/>
            <a:ahLst/>
            <a:cxnLst/>
            <a:rect l="l" t="t" r="r" b="b"/>
            <a:pathLst>
              <a:path w="7837640" h="5995795">
                <a:moveTo>
                  <a:pt x="0" y="0"/>
                </a:moveTo>
                <a:lnTo>
                  <a:pt x="7837640" y="0"/>
                </a:lnTo>
                <a:lnTo>
                  <a:pt x="7837640" y="5995795"/>
                </a:lnTo>
                <a:lnTo>
                  <a:pt x="0" y="5995795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  <p:txBody>
          <a:bodyPr/>
          <a:lstStyle/>
          <a:p>
            <a:endParaRPr lang="es-MX"/>
          </a:p>
        </p:txBody>
      </p:sp>
      <p:sp>
        <p:nvSpPr>
          <p:cNvPr id="12" name="TextBox 12"/>
          <p:cNvSpPr txBox="1"/>
          <p:nvPr/>
        </p:nvSpPr>
        <p:spPr>
          <a:xfrm>
            <a:off x="2905741" y="1852017"/>
            <a:ext cx="12826826" cy="202947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668120" lvl="1" indent="-334060" algn="just">
              <a:lnSpc>
                <a:spcPts val="5508"/>
              </a:lnSpc>
              <a:buFont typeface="Arial"/>
              <a:buChar char="•"/>
            </a:pPr>
            <a:r>
              <a:rPr lang="en-US" sz="3094" spc="-12">
                <a:solidFill>
                  <a:srgbClr val="25282A"/>
                </a:solidFill>
                <a:latin typeface="Aileron"/>
                <a:ea typeface="Aileron"/>
                <a:cs typeface="Aileron"/>
                <a:sym typeface="Aileron"/>
              </a:rPr>
              <a:t>Definir qué se va a estudiar</a:t>
            </a:r>
          </a:p>
          <a:p>
            <a:pPr marL="668120" lvl="1" indent="-334060" algn="just">
              <a:lnSpc>
                <a:spcPts val="5508"/>
              </a:lnSpc>
              <a:buFont typeface="Arial"/>
              <a:buChar char="•"/>
            </a:pPr>
            <a:r>
              <a:rPr lang="en-US" sz="3094" spc="-12">
                <a:solidFill>
                  <a:srgbClr val="25282A"/>
                </a:solidFill>
                <a:latin typeface="Aileron"/>
                <a:ea typeface="Aileron"/>
                <a:cs typeface="Aileron"/>
                <a:sym typeface="Aileron"/>
              </a:rPr>
              <a:t>Magnitud, impacto, variables</a:t>
            </a:r>
          </a:p>
          <a:p>
            <a:pPr algn="just">
              <a:lnSpc>
                <a:spcPts val="5508"/>
              </a:lnSpc>
            </a:pPr>
            <a:endParaRPr lang="en-US" sz="3094" spc="-12">
              <a:solidFill>
                <a:srgbClr val="25282A"/>
              </a:solidFill>
              <a:latin typeface="Aileron"/>
              <a:ea typeface="Aileron"/>
              <a:cs typeface="Aileron"/>
              <a:sym typeface="Aileron"/>
            </a:endParaRPr>
          </a:p>
        </p:txBody>
      </p:sp>
      <p:sp>
        <p:nvSpPr>
          <p:cNvPr id="13" name="TextBox 13"/>
          <p:cNvSpPr txBox="1"/>
          <p:nvPr/>
        </p:nvSpPr>
        <p:spPr>
          <a:xfrm>
            <a:off x="2295553" y="1085850"/>
            <a:ext cx="13696895" cy="57047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4204"/>
              </a:lnSpc>
            </a:pPr>
            <a:r>
              <a:rPr lang="en-US" sz="4121" b="1">
                <a:solidFill>
                  <a:srgbClr val="25282A"/>
                </a:solidFill>
                <a:latin typeface="Aileron Bold"/>
                <a:ea typeface="Aileron Bold"/>
                <a:cs typeface="Aileron Bold"/>
                <a:sym typeface="Aileron Bold"/>
              </a:rPr>
              <a:t>PLANTEAMIENTO DEL PROBLEMA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t="-83416" b="-83416"/>
            </a:stretch>
          </a:blipFill>
        </p:spPr>
        <p:txBody>
          <a:bodyPr/>
          <a:lstStyle/>
          <a:p>
            <a:endParaRPr lang="es-MX"/>
          </a:p>
        </p:txBody>
      </p:sp>
      <p:sp>
        <p:nvSpPr>
          <p:cNvPr id="9" name="Freeform 9"/>
          <p:cNvSpPr/>
          <p:nvPr/>
        </p:nvSpPr>
        <p:spPr>
          <a:xfrm>
            <a:off x="-4087257" y="259305"/>
            <a:ext cx="6992999" cy="6081677"/>
          </a:xfrm>
          <a:custGeom>
            <a:avLst/>
            <a:gdLst/>
            <a:ahLst/>
            <a:cxnLst/>
            <a:rect l="l" t="t" r="r" b="b"/>
            <a:pathLst>
              <a:path w="6992999" h="6081677">
                <a:moveTo>
                  <a:pt x="0" y="0"/>
                </a:moveTo>
                <a:lnTo>
                  <a:pt x="6992998" y="0"/>
                </a:lnTo>
                <a:lnTo>
                  <a:pt x="6992998" y="6081677"/>
                </a:lnTo>
                <a:lnTo>
                  <a:pt x="0" y="6081677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alphaModFix amt="60000"/>
            </a:blip>
            <a:stretch>
              <a:fillRect/>
            </a:stretch>
          </a:blipFill>
        </p:spPr>
        <p:txBody>
          <a:bodyPr/>
          <a:lstStyle/>
          <a:p>
            <a:endParaRPr lang="es-MX"/>
          </a:p>
        </p:txBody>
      </p:sp>
      <p:sp>
        <p:nvSpPr>
          <p:cNvPr id="10" name="Freeform 10"/>
          <p:cNvSpPr/>
          <p:nvPr/>
        </p:nvSpPr>
        <p:spPr>
          <a:xfrm>
            <a:off x="15392234" y="259305"/>
            <a:ext cx="6992999" cy="6081677"/>
          </a:xfrm>
          <a:custGeom>
            <a:avLst/>
            <a:gdLst/>
            <a:ahLst/>
            <a:cxnLst/>
            <a:rect l="l" t="t" r="r" b="b"/>
            <a:pathLst>
              <a:path w="6992999" h="6081677">
                <a:moveTo>
                  <a:pt x="0" y="0"/>
                </a:moveTo>
                <a:lnTo>
                  <a:pt x="6992998" y="0"/>
                </a:lnTo>
                <a:lnTo>
                  <a:pt x="6992998" y="6081677"/>
                </a:lnTo>
                <a:lnTo>
                  <a:pt x="0" y="6081677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alphaModFix amt="60000"/>
            </a:blip>
            <a:stretch>
              <a:fillRect/>
            </a:stretch>
          </a:blipFill>
        </p:spPr>
        <p:txBody>
          <a:bodyPr/>
          <a:lstStyle/>
          <a:p>
            <a:endParaRPr lang="es-MX"/>
          </a:p>
        </p:txBody>
      </p:sp>
      <p:sp>
        <p:nvSpPr>
          <p:cNvPr id="11" name="Freeform 11"/>
          <p:cNvSpPr/>
          <p:nvPr/>
        </p:nvSpPr>
        <p:spPr>
          <a:xfrm>
            <a:off x="6056088" y="3300143"/>
            <a:ext cx="8434060" cy="5537378"/>
          </a:xfrm>
          <a:custGeom>
            <a:avLst/>
            <a:gdLst/>
            <a:ahLst/>
            <a:cxnLst/>
            <a:rect l="l" t="t" r="r" b="b"/>
            <a:pathLst>
              <a:path w="8434060" h="5537378">
                <a:moveTo>
                  <a:pt x="0" y="0"/>
                </a:moveTo>
                <a:lnTo>
                  <a:pt x="8434059" y="0"/>
                </a:lnTo>
                <a:lnTo>
                  <a:pt x="8434059" y="5537378"/>
                </a:lnTo>
                <a:lnTo>
                  <a:pt x="0" y="5537378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  <p:txBody>
          <a:bodyPr/>
          <a:lstStyle/>
          <a:p>
            <a:endParaRPr lang="es-MX"/>
          </a:p>
        </p:txBody>
      </p:sp>
      <p:sp>
        <p:nvSpPr>
          <p:cNvPr id="12" name="TextBox 12"/>
          <p:cNvSpPr txBox="1"/>
          <p:nvPr/>
        </p:nvSpPr>
        <p:spPr>
          <a:xfrm>
            <a:off x="2905741" y="1852017"/>
            <a:ext cx="12826826" cy="272480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668120" lvl="1" indent="-334060" algn="just">
              <a:lnSpc>
                <a:spcPts val="5508"/>
              </a:lnSpc>
              <a:buFont typeface="Arial"/>
              <a:buChar char="•"/>
            </a:pPr>
            <a:r>
              <a:rPr lang="en-US" sz="3094" spc="-12">
                <a:solidFill>
                  <a:srgbClr val="25282A"/>
                </a:solidFill>
                <a:latin typeface="Aileron"/>
                <a:ea typeface="Aileron"/>
                <a:cs typeface="Aileron"/>
                <a:sym typeface="Aileron"/>
              </a:rPr>
              <a:t>Claras</a:t>
            </a:r>
          </a:p>
          <a:p>
            <a:pPr marL="668120" lvl="1" indent="-334060" algn="just">
              <a:lnSpc>
                <a:spcPts val="5508"/>
              </a:lnSpc>
              <a:buFont typeface="Arial"/>
              <a:buChar char="•"/>
            </a:pPr>
            <a:r>
              <a:rPr lang="en-US" sz="3094" spc="-12">
                <a:solidFill>
                  <a:srgbClr val="25282A"/>
                </a:solidFill>
                <a:latin typeface="Aileron"/>
                <a:ea typeface="Aileron"/>
                <a:cs typeface="Aileron"/>
                <a:sym typeface="Aileron"/>
              </a:rPr>
              <a:t>Específicas</a:t>
            </a:r>
          </a:p>
          <a:p>
            <a:pPr marL="668120" lvl="1" indent="-334060" algn="just">
              <a:lnSpc>
                <a:spcPts val="5508"/>
              </a:lnSpc>
              <a:buFont typeface="Arial"/>
              <a:buChar char="•"/>
            </a:pPr>
            <a:r>
              <a:rPr lang="en-US" sz="3094" spc="-12">
                <a:solidFill>
                  <a:srgbClr val="25282A"/>
                </a:solidFill>
                <a:latin typeface="Aileron"/>
                <a:ea typeface="Aileron"/>
                <a:cs typeface="Aileron"/>
                <a:sym typeface="Aileron"/>
              </a:rPr>
              <a:t>Delimitadas</a:t>
            </a:r>
          </a:p>
          <a:p>
            <a:pPr algn="just">
              <a:lnSpc>
                <a:spcPts val="5508"/>
              </a:lnSpc>
            </a:pPr>
            <a:endParaRPr lang="en-US" sz="3094" spc="-12">
              <a:solidFill>
                <a:srgbClr val="25282A"/>
              </a:solidFill>
              <a:latin typeface="Aileron"/>
              <a:ea typeface="Aileron"/>
              <a:cs typeface="Aileron"/>
              <a:sym typeface="Aileron"/>
            </a:endParaRPr>
          </a:p>
        </p:txBody>
      </p:sp>
      <p:sp>
        <p:nvSpPr>
          <p:cNvPr id="13" name="TextBox 13"/>
          <p:cNvSpPr txBox="1"/>
          <p:nvPr/>
        </p:nvSpPr>
        <p:spPr>
          <a:xfrm>
            <a:off x="2295553" y="1085850"/>
            <a:ext cx="13696895" cy="57047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4204"/>
              </a:lnSpc>
            </a:pPr>
            <a:r>
              <a:rPr lang="en-US" sz="4121" b="1">
                <a:solidFill>
                  <a:srgbClr val="25282A"/>
                </a:solidFill>
                <a:latin typeface="Aileron Bold"/>
                <a:ea typeface="Aileron Bold"/>
                <a:cs typeface="Aileron Bold"/>
                <a:sym typeface="Aileron Bold"/>
              </a:rPr>
              <a:t>FORMULACIÓN DE PREGUNTAS DE INVESTIGACIÓN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t="-83416" b="-83416"/>
            </a:stretch>
          </a:blipFill>
        </p:spPr>
        <p:txBody>
          <a:bodyPr/>
          <a:lstStyle/>
          <a:p>
            <a:endParaRPr lang="es-MX"/>
          </a:p>
        </p:txBody>
      </p:sp>
      <p:sp>
        <p:nvSpPr>
          <p:cNvPr id="9" name="Freeform 9"/>
          <p:cNvSpPr/>
          <p:nvPr/>
        </p:nvSpPr>
        <p:spPr>
          <a:xfrm>
            <a:off x="-4087257" y="259305"/>
            <a:ext cx="6992999" cy="6081677"/>
          </a:xfrm>
          <a:custGeom>
            <a:avLst/>
            <a:gdLst/>
            <a:ahLst/>
            <a:cxnLst/>
            <a:rect l="l" t="t" r="r" b="b"/>
            <a:pathLst>
              <a:path w="6992999" h="6081677">
                <a:moveTo>
                  <a:pt x="0" y="0"/>
                </a:moveTo>
                <a:lnTo>
                  <a:pt x="6992998" y="0"/>
                </a:lnTo>
                <a:lnTo>
                  <a:pt x="6992998" y="6081677"/>
                </a:lnTo>
                <a:lnTo>
                  <a:pt x="0" y="6081677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alphaModFix amt="60000"/>
            </a:blip>
            <a:stretch>
              <a:fillRect/>
            </a:stretch>
          </a:blipFill>
        </p:spPr>
        <p:txBody>
          <a:bodyPr/>
          <a:lstStyle/>
          <a:p>
            <a:endParaRPr lang="es-MX"/>
          </a:p>
        </p:txBody>
      </p:sp>
      <p:sp>
        <p:nvSpPr>
          <p:cNvPr id="10" name="Freeform 10"/>
          <p:cNvSpPr/>
          <p:nvPr/>
        </p:nvSpPr>
        <p:spPr>
          <a:xfrm>
            <a:off x="15392234" y="259305"/>
            <a:ext cx="6992999" cy="6081677"/>
          </a:xfrm>
          <a:custGeom>
            <a:avLst/>
            <a:gdLst/>
            <a:ahLst/>
            <a:cxnLst/>
            <a:rect l="l" t="t" r="r" b="b"/>
            <a:pathLst>
              <a:path w="6992999" h="6081677">
                <a:moveTo>
                  <a:pt x="0" y="0"/>
                </a:moveTo>
                <a:lnTo>
                  <a:pt x="6992998" y="0"/>
                </a:lnTo>
                <a:lnTo>
                  <a:pt x="6992998" y="6081677"/>
                </a:lnTo>
                <a:lnTo>
                  <a:pt x="0" y="6081677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alphaModFix amt="60000"/>
            </a:blip>
            <a:stretch>
              <a:fillRect/>
            </a:stretch>
          </a:blipFill>
        </p:spPr>
        <p:txBody>
          <a:bodyPr/>
          <a:lstStyle/>
          <a:p>
            <a:endParaRPr lang="es-MX"/>
          </a:p>
        </p:txBody>
      </p:sp>
      <p:sp>
        <p:nvSpPr>
          <p:cNvPr id="11" name="Freeform 11"/>
          <p:cNvSpPr/>
          <p:nvPr/>
        </p:nvSpPr>
        <p:spPr>
          <a:xfrm>
            <a:off x="3733800" y="4316143"/>
            <a:ext cx="8922981" cy="5958157"/>
          </a:xfrm>
          <a:custGeom>
            <a:avLst/>
            <a:gdLst/>
            <a:ahLst/>
            <a:cxnLst/>
            <a:rect l="l" t="t" r="r" b="b"/>
            <a:pathLst>
              <a:path w="8922981" h="5958157">
                <a:moveTo>
                  <a:pt x="0" y="0"/>
                </a:moveTo>
                <a:lnTo>
                  <a:pt x="8922981" y="0"/>
                </a:lnTo>
                <a:lnTo>
                  <a:pt x="8922981" y="5958157"/>
                </a:lnTo>
                <a:lnTo>
                  <a:pt x="0" y="5958157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  <p:txBody>
          <a:bodyPr/>
          <a:lstStyle/>
          <a:p>
            <a:endParaRPr lang="es-MX"/>
          </a:p>
        </p:txBody>
      </p:sp>
      <p:sp>
        <p:nvSpPr>
          <p:cNvPr id="12" name="TextBox 12"/>
          <p:cNvSpPr txBox="1"/>
          <p:nvPr/>
        </p:nvSpPr>
        <p:spPr>
          <a:xfrm>
            <a:off x="2905741" y="1852017"/>
            <a:ext cx="12826826" cy="202947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668120" lvl="1" indent="-334060" algn="just">
              <a:lnSpc>
                <a:spcPts val="5508"/>
              </a:lnSpc>
              <a:buFont typeface="Arial"/>
              <a:buChar char="•"/>
            </a:pPr>
            <a:r>
              <a:rPr lang="en-US" sz="3094" spc="-12">
                <a:solidFill>
                  <a:srgbClr val="25282A"/>
                </a:solidFill>
                <a:latin typeface="Aileron"/>
                <a:ea typeface="Aileron"/>
                <a:cs typeface="Aileron"/>
                <a:sym typeface="Aileron"/>
              </a:rPr>
              <a:t>Objetivo general</a:t>
            </a:r>
          </a:p>
          <a:p>
            <a:pPr marL="668120" lvl="1" indent="-334060" algn="just">
              <a:lnSpc>
                <a:spcPts val="5508"/>
              </a:lnSpc>
              <a:buFont typeface="Arial"/>
              <a:buChar char="•"/>
            </a:pPr>
            <a:r>
              <a:rPr lang="en-US" sz="3094" spc="-12">
                <a:solidFill>
                  <a:srgbClr val="25282A"/>
                </a:solidFill>
                <a:latin typeface="Aileron"/>
                <a:ea typeface="Aileron"/>
                <a:cs typeface="Aileron"/>
                <a:sym typeface="Aileron"/>
              </a:rPr>
              <a:t>Objetivos específicos</a:t>
            </a:r>
          </a:p>
          <a:p>
            <a:pPr algn="just">
              <a:lnSpc>
                <a:spcPts val="5508"/>
              </a:lnSpc>
            </a:pPr>
            <a:endParaRPr lang="en-US" sz="3094" spc="-12">
              <a:solidFill>
                <a:srgbClr val="25282A"/>
              </a:solidFill>
              <a:latin typeface="Aileron"/>
              <a:ea typeface="Aileron"/>
              <a:cs typeface="Aileron"/>
              <a:sym typeface="Aileron"/>
            </a:endParaRPr>
          </a:p>
        </p:txBody>
      </p:sp>
      <p:sp>
        <p:nvSpPr>
          <p:cNvPr id="13" name="TextBox 13"/>
          <p:cNvSpPr txBox="1"/>
          <p:nvPr/>
        </p:nvSpPr>
        <p:spPr>
          <a:xfrm>
            <a:off x="2295553" y="1085850"/>
            <a:ext cx="13696895" cy="57047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4204"/>
              </a:lnSpc>
            </a:pPr>
            <a:r>
              <a:rPr lang="en-US" sz="4121" b="1">
                <a:solidFill>
                  <a:srgbClr val="25282A"/>
                </a:solidFill>
                <a:latin typeface="Aileron Bold"/>
                <a:ea typeface="Aileron Bold"/>
                <a:cs typeface="Aileron Bold"/>
                <a:sym typeface="Aileron Bold"/>
              </a:rPr>
              <a:t>OBJETIVOS DE INVESTIGACIÓN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t="-83416" b="-83416"/>
            </a:stretch>
          </a:blipFill>
        </p:spPr>
        <p:txBody>
          <a:bodyPr/>
          <a:lstStyle/>
          <a:p>
            <a:endParaRPr lang="es-MX"/>
          </a:p>
        </p:txBody>
      </p:sp>
      <p:sp>
        <p:nvSpPr>
          <p:cNvPr id="9" name="Freeform 9"/>
          <p:cNvSpPr/>
          <p:nvPr/>
        </p:nvSpPr>
        <p:spPr>
          <a:xfrm>
            <a:off x="-4087257" y="259305"/>
            <a:ext cx="6992999" cy="6081677"/>
          </a:xfrm>
          <a:custGeom>
            <a:avLst/>
            <a:gdLst/>
            <a:ahLst/>
            <a:cxnLst/>
            <a:rect l="l" t="t" r="r" b="b"/>
            <a:pathLst>
              <a:path w="6992999" h="6081677">
                <a:moveTo>
                  <a:pt x="0" y="0"/>
                </a:moveTo>
                <a:lnTo>
                  <a:pt x="6992998" y="0"/>
                </a:lnTo>
                <a:lnTo>
                  <a:pt x="6992998" y="6081677"/>
                </a:lnTo>
                <a:lnTo>
                  <a:pt x="0" y="6081677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alphaModFix amt="60000"/>
            </a:blip>
            <a:stretch>
              <a:fillRect/>
            </a:stretch>
          </a:blipFill>
        </p:spPr>
        <p:txBody>
          <a:bodyPr/>
          <a:lstStyle/>
          <a:p>
            <a:endParaRPr lang="es-MX"/>
          </a:p>
        </p:txBody>
      </p:sp>
      <p:sp>
        <p:nvSpPr>
          <p:cNvPr id="10" name="Freeform 10"/>
          <p:cNvSpPr/>
          <p:nvPr/>
        </p:nvSpPr>
        <p:spPr>
          <a:xfrm>
            <a:off x="15392234" y="259305"/>
            <a:ext cx="6992999" cy="6081677"/>
          </a:xfrm>
          <a:custGeom>
            <a:avLst/>
            <a:gdLst/>
            <a:ahLst/>
            <a:cxnLst/>
            <a:rect l="l" t="t" r="r" b="b"/>
            <a:pathLst>
              <a:path w="6992999" h="6081677">
                <a:moveTo>
                  <a:pt x="0" y="0"/>
                </a:moveTo>
                <a:lnTo>
                  <a:pt x="6992998" y="0"/>
                </a:lnTo>
                <a:lnTo>
                  <a:pt x="6992998" y="6081677"/>
                </a:lnTo>
                <a:lnTo>
                  <a:pt x="0" y="6081677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alphaModFix amt="60000"/>
            </a:blip>
            <a:stretch>
              <a:fillRect/>
            </a:stretch>
          </a:blipFill>
        </p:spPr>
        <p:txBody>
          <a:bodyPr/>
          <a:lstStyle/>
          <a:p>
            <a:endParaRPr lang="es-MX"/>
          </a:p>
        </p:txBody>
      </p:sp>
      <p:sp>
        <p:nvSpPr>
          <p:cNvPr id="11" name="Freeform 11"/>
          <p:cNvSpPr/>
          <p:nvPr/>
        </p:nvSpPr>
        <p:spPr>
          <a:xfrm>
            <a:off x="6871451" y="2023467"/>
            <a:ext cx="7277550" cy="7277550"/>
          </a:xfrm>
          <a:custGeom>
            <a:avLst/>
            <a:gdLst/>
            <a:ahLst/>
            <a:cxnLst/>
            <a:rect l="l" t="t" r="r" b="b"/>
            <a:pathLst>
              <a:path w="7277550" h="7277550">
                <a:moveTo>
                  <a:pt x="0" y="0"/>
                </a:moveTo>
                <a:lnTo>
                  <a:pt x="7277550" y="0"/>
                </a:lnTo>
                <a:lnTo>
                  <a:pt x="7277550" y="7277550"/>
                </a:lnTo>
                <a:lnTo>
                  <a:pt x="0" y="7277550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  <p:txBody>
          <a:bodyPr/>
          <a:lstStyle/>
          <a:p>
            <a:endParaRPr lang="es-MX"/>
          </a:p>
        </p:txBody>
      </p:sp>
      <p:sp>
        <p:nvSpPr>
          <p:cNvPr id="12" name="TextBox 12"/>
          <p:cNvSpPr txBox="1"/>
          <p:nvPr/>
        </p:nvSpPr>
        <p:spPr>
          <a:xfrm>
            <a:off x="2905741" y="1852017"/>
            <a:ext cx="12826826" cy="272480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668120" lvl="1" indent="-334060" algn="just">
              <a:lnSpc>
                <a:spcPts val="5508"/>
              </a:lnSpc>
              <a:buFont typeface="Arial"/>
              <a:buChar char="•"/>
            </a:pPr>
            <a:r>
              <a:rPr lang="en-US" sz="3094" spc="-12">
                <a:solidFill>
                  <a:srgbClr val="25282A"/>
                </a:solidFill>
                <a:latin typeface="Aileron"/>
                <a:ea typeface="Aileron"/>
                <a:cs typeface="Aileron"/>
                <a:sym typeface="Aileron"/>
              </a:rPr>
              <a:t>Relevancia</a:t>
            </a:r>
          </a:p>
          <a:p>
            <a:pPr marL="668120" lvl="1" indent="-334060" algn="just">
              <a:lnSpc>
                <a:spcPts val="5508"/>
              </a:lnSpc>
              <a:buFont typeface="Arial"/>
              <a:buChar char="•"/>
            </a:pPr>
            <a:r>
              <a:rPr lang="en-US" sz="3094" spc="-12">
                <a:solidFill>
                  <a:srgbClr val="25282A"/>
                </a:solidFill>
                <a:latin typeface="Aileron"/>
                <a:ea typeface="Aileron"/>
                <a:cs typeface="Aileron"/>
                <a:sym typeface="Aileron"/>
              </a:rPr>
              <a:t>Impacto</a:t>
            </a:r>
          </a:p>
          <a:p>
            <a:pPr marL="668120" lvl="1" indent="-334060" algn="just">
              <a:lnSpc>
                <a:spcPts val="5508"/>
              </a:lnSpc>
              <a:buFont typeface="Arial"/>
              <a:buChar char="•"/>
            </a:pPr>
            <a:r>
              <a:rPr lang="en-US" sz="3094" spc="-12">
                <a:solidFill>
                  <a:srgbClr val="25282A"/>
                </a:solidFill>
                <a:latin typeface="Aileron"/>
                <a:ea typeface="Aileron"/>
                <a:cs typeface="Aileron"/>
                <a:sym typeface="Aileron"/>
              </a:rPr>
              <a:t>Beneficios</a:t>
            </a:r>
          </a:p>
          <a:p>
            <a:pPr algn="just">
              <a:lnSpc>
                <a:spcPts val="5508"/>
              </a:lnSpc>
            </a:pPr>
            <a:endParaRPr lang="en-US" sz="3094" spc="-12">
              <a:solidFill>
                <a:srgbClr val="25282A"/>
              </a:solidFill>
              <a:latin typeface="Aileron"/>
              <a:ea typeface="Aileron"/>
              <a:cs typeface="Aileron"/>
              <a:sym typeface="Aileron"/>
            </a:endParaRPr>
          </a:p>
        </p:txBody>
      </p:sp>
      <p:sp>
        <p:nvSpPr>
          <p:cNvPr id="13" name="TextBox 13"/>
          <p:cNvSpPr txBox="1"/>
          <p:nvPr/>
        </p:nvSpPr>
        <p:spPr>
          <a:xfrm>
            <a:off x="2295553" y="1085850"/>
            <a:ext cx="13696895" cy="57047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4204"/>
              </a:lnSpc>
            </a:pPr>
            <a:r>
              <a:rPr lang="en-US" sz="4121" b="1">
                <a:solidFill>
                  <a:srgbClr val="25282A"/>
                </a:solidFill>
                <a:latin typeface="Aileron Bold"/>
                <a:ea typeface="Aileron Bold"/>
                <a:cs typeface="Aileron Bold"/>
                <a:sym typeface="Aileron Bold"/>
              </a:rPr>
              <a:t>JUSTIFICACIÓN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t="-83416" b="-83416"/>
            </a:stretch>
          </a:blipFill>
        </p:spPr>
        <p:txBody>
          <a:bodyPr/>
          <a:lstStyle/>
          <a:p>
            <a:endParaRPr lang="es-MX"/>
          </a:p>
        </p:txBody>
      </p:sp>
      <p:sp>
        <p:nvSpPr>
          <p:cNvPr id="9" name="Freeform 9"/>
          <p:cNvSpPr/>
          <p:nvPr/>
        </p:nvSpPr>
        <p:spPr>
          <a:xfrm>
            <a:off x="-4087257" y="259305"/>
            <a:ext cx="6992999" cy="6081677"/>
          </a:xfrm>
          <a:custGeom>
            <a:avLst/>
            <a:gdLst/>
            <a:ahLst/>
            <a:cxnLst/>
            <a:rect l="l" t="t" r="r" b="b"/>
            <a:pathLst>
              <a:path w="6992999" h="6081677">
                <a:moveTo>
                  <a:pt x="0" y="0"/>
                </a:moveTo>
                <a:lnTo>
                  <a:pt x="6992998" y="0"/>
                </a:lnTo>
                <a:lnTo>
                  <a:pt x="6992998" y="6081677"/>
                </a:lnTo>
                <a:lnTo>
                  <a:pt x="0" y="6081677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alphaModFix amt="60000"/>
            </a:blip>
            <a:stretch>
              <a:fillRect/>
            </a:stretch>
          </a:blipFill>
        </p:spPr>
        <p:txBody>
          <a:bodyPr/>
          <a:lstStyle/>
          <a:p>
            <a:endParaRPr lang="es-MX"/>
          </a:p>
        </p:txBody>
      </p:sp>
      <p:sp>
        <p:nvSpPr>
          <p:cNvPr id="10" name="Freeform 10"/>
          <p:cNvSpPr/>
          <p:nvPr/>
        </p:nvSpPr>
        <p:spPr>
          <a:xfrm>
            <a:off x="15392234" y="259305"/>
            <a:ext cx="6992999" cy="6081677"/>
          </a:xfrm>
          <a:custGeom>
            <a:avLst/>
            <a:gdLst/>
            <a:ahLst/>
            <a:cxnLst/>
            <a:rect l="l" t="t" r="r" b="b"/>
            <a:pathLst>
              <a:path w="6992999" h="6081677">
                <a:moveTo>
                  <a:pt x="0" y="0"/>
                </a:moveTo>
                <a:lnTo>
                  <a:pt x="6992998" y="0"/>
                </a:lnTo>
                <a:lnTo>
                  <a:pt x="6992998" y="6081677"/>
                </a:lnTo>
                <a:lnTo>
                  <a:pt x="0" y="6081677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alphaModFix amt="60000"/>
            </a:blip>
            <a:stretch>
              <a:fillRect/>
            </a:stretch>
          </a:blipFill>
        </p:spPr>
        <p:txBody>
          <a:bodyPr/>
          <a:lstStyle/>
          <a:p>
            <a:endParaRPr lang="es-MX"/>
          </a:p>
        </p:txBody>
      </p:sp>
      <p:sp>
        <p:nvSpPr>
          <p:cNvPr id="11" name="Freeform 11"/>
          <p:cNvSpPr/>
          <p:nvPr/>
        </p:nvSpPr>
        <p:spPr>
          <a:xfrm>
            <a:off x="6039602" y="3440003"/>
            <a:ext cx="8809568" cy="5818297"/>
          </a:xfrm>
          <a:custGeom>
            <a:avLst/>
            <a:gdLst/>
            <a:ahLst/>
            <a:cxnLst/>
            <a:rect l="l" t="t" r="r" b="b"/>
            <a:pathLst>
              <a:path w="8809568" h="5818297">
                <a:moveTo>
                  <a:pt x="0" y="0"/>
                </a:moveTo>
                <a:lnTo>
                  <a:pt x="8809568" y="0"/>
                </a:lnTo>
                <a:lnTo>
                  <a:pt x="8809568" y="5818297"/>
                </a:lnTo>
                <a:lnTo>
                  <a:pt x="0" y="5818297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b="-9584"/>
            </a:stretch>
          </a:blipFill>
        </p:spPr>
        <p:txBody>
          <a:bodyPr/>
          <a:lstStyle/>
          <a:p>
            <a:endParaRPr lang="es-MX"/>
          </a:p>
        </p:txBody>
      </p:sp>
      <p:sp>
        <p:nvSpPr>
          <p:cNvPr id="12" name="TextBox 12"/>
          <p:cNvSpPr txBox="1"/>
          <p:nvPr/>
        </p:nvSpPr>
        <p:spPr>
          <a:xfrm>
            <a:off x="2905741" y="1852017"/>
            <a:ext cx="12826826" cy="272480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668120" lvl="1" indent="-334060" algn="just">
              <a:lnSpc>
                <a:spcPts val="5508"/>
              </a:lnSpc>
              <a:buFont typeface="Arial"/>
              <a:buChar char="•"/>
            </a:pPr>
            <a:r>
              <a:rPr lang="en-US" sz="3094" spc="-12">
                <a:solidFill>
                  <a:srgbClr val="25282A"/>
                </a:solidFill>
                <a:latin typeface="Aileron"/>
                <a:ea typeface="Aileron"/>
                <a:cs typeface="Aileron"/>
                <a:sym typeface="Aileron"/>
              </a:rPr>
              <a:t>Espacial</a:t>
            </a:r>
          </a:p>
          <a:p>
            <a:pPr marL="668120" lvl="1" indent="-334060" algn="just">
              <a:lnSpc>
                <a:spcPts val="5508"/>
              </a:lnSpc>
              <a:buFont typeface="Arial"/>
              <a:buChar char="•"/>
            </a:pPr>
            <a:r>
              <a:rPr lang="en-US" sz="3094" spc="-12">
                <a:solidFill>
                  <a:srgbClr val="25282A"/>
                </a:solidFill>
                <a:latin typeface="Aileron"/>
                <a:ea typeface="Aileron"/>
                <a:cs typeface="Aileron"/>
                <a:sym typeface="Aileron"/>
              </a:rPr>
              <a:t>Temporal</a:t>
            </a:r>
          </a:p>
          <a:p>
            <a:pPr marL="668120" lvl="1" indent="-334060" algn="just">
              <a:lnSpc>
                <a:spcPts val="5508"/>
              </a:lnSpc>
              <a:buFont typeface="Arial"/>
              <a:buChar char="•"/>
            </a:pPr>
            <a:r>
              <a:rPr lang="en-US" sz="3094" spc="-12">
                <a:solidFill>
                  <a:srgbClr val="25282A"/>
                </a:solidFill>
                <a:latin typeface="Aileron"/>
                <a:ea typeface="Aileron"/>
                <a:cs typeface="Aileron"/>
                <a:sym typeface="Aileron"/>
              </a:rPr>
              <a:t>Poblacional</a:t>
            </a:r>
          </a:p>
          <a:p>
            <a:pPr algn="just">
              <a:lnSpc>
                <a:spcPts val="5508"/>
              </a:lnSpc>
            </a:pPr>
            <a:endParaRPr lang="en-US" sz="3094" spc="-12">
              <a:solidFill>
                <a:srgbClr val="25282A"/>
              </a:solidFill>
              <a:latin typeface="Aileron"/>
              <a:ea typeface="Aileron"/>
              <a:cs typeface="Aileron"/>
              <a:sym typeface="Aileron"/>
            </a:endParaRPr>
          </a:p>
        </p:txBody>
      </p:sp>
      <p:sp>
        <p:nvSpPr>
          <p:cNvPr id="13" name="TextBox 13"/>
          <p:cNvSpPr txBox="1"/>
          <p:nvPr/>
        </p:nvSpPr>
        <p:spPr>
          <a:xfrm>
            <a:off x="2470707" y="1085850"/>
            <a:ext cx="13696895" cy="57047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4204"/>
              </a:lnSpc>
            </a:pPr>
            <a:r>
              <a:rPr lang="en-US" sz="4121" b="1">
                <a:solidFill>
                  <a:srgbClr val="25282A"/>
                </a:solidFill>
                <a:latin typeface="Aileron Bold"/>
                <a:ea typeface="Aileron Bold"/>
                <a:cs typeface="Aileron Bold"/>
                <a:sym typeface="Aileron Bold"/>
              </a:rPr>
              <a:t>DELIMITACIÓN DEL ESTUDIO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t="-83416" b="-83416"/>
            </a:stretch>
          </a:blipFill>
        </p:spPr>
        <p:txBody>
          <a:bodyPr/>
          <a:lstStyle/>
          <a:p>
            <a:endParaRPr lang="es-MX"/>
          </a:p>
        </p:txBody>
      </p:sp>
      <p:sp>
        <p:nvSpPr>
          <p:cNvPr id="9" name="Freeform 9"/>
          <p:cNvSpPr/>
          <p:nvPr/>
        </p:nvSpPr>
        <p:spPr>
          <a:xfrm>
            <a:off x="-4087257" y="259305"/>
            <a:ext cx="6992999" cy="6081677"/>
          </a:xfrm>
          <a:custGeom>
            <a:avLst/>
            <a:gdLst/>
            <a:ahLst/>
            <a:cxnLst/>
            <a:rect l="l" t="t" r="r" b="b"/>
            <a:pathLst>
              <a:path w="6992999" h="6081677">
                <a:moveTo>
                  <a:pt x="0" y="0"/>
                </a:moveTo>
                <a:lnTo>
                  <a:pt x="6992998" y="0"/>
                </a:lnTo>
                <a:lnTo>
                  <a:pt x="6992998" y="6081677"/>
                </a:lnTo>
                <a:lnTo>
                  <a:pt x="0" y="6081677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alphaModFix amt="60000"/>
            </a:blip>
            <a:stretch>
              <a:fillRect/>
            </a:stretch>
          </a:blipFill>
        </p:spPr>
        <p:txBody>
          <a:bodyPr/>
          <a:lstStyle/>
          <a:p>
            <a:endParaRPr lang="es-MX"/>
          </a:p>
        </p:txBody>
      </p:sp>
      <p:sp>
        <p:nvSpPr>
          <p:cNvPr id="10" name="Freeform 10"/>
          <p:cNvSpPr/>
          <p:nvPr/>
        </p:nvSpPr>
        <p:spPr>
          <a:xfrm>
            <a:off x="15392234" y="259305"/>
            <a:ext cx="6992999" cy="6081677"/>
          </a:xfrm>
          <a:custGeom>
            <a:avLst/>
            <a:gdLst/>
            <a:ahLst/>
            <a:cxnLst/>
            <a:rect l="l" t="t" r="r" b="b"/>
            <a:pathLst>
              <a:path w="6992999" h="6081677">
                <a:moveTo>
                  <a:pt x="0" y="0"/>
                </a:moveTo>
                <a:lnTo>
                  <a:pt x="6992998" y="0"/>
                </a:lnTo>
                <a:lnTo>
                  <a:pt x="6992998" y="6081677"/>
                </a:lnTo>
                <a:lnTo>
                  <a:pt x="0" y="6081677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alphaModFix amt="60000"/>
            </a:blip>
            <a:stretch>
              <a:fillRect/>
            </a:stretch>
          </a:blipFill>
        </p:spPr>
        <p:txBody>
          <a:bodyPr/>
          <a:lstStyle/>
          <a:p>
            <a:endParaRPr lang="es-MX"/>
          </a:p>
        </p:txBody>
      </p:sp>
      <p:sp>
        <p:nvSpPr>
          <p:cNvPr id="11" name="Freeform 11"/>
          <p:cNvSpPr/>
          <p:nvPr/>
        </p:nvSpPr>
        <p:spPr>
          <a:xfrm>
            <a:off x="7213741" y="1827850"/>
            <a:ext cx="7750703" cy="7750703"/>
          </a:xfrm>
          <a:custGeom>
            <a:avLst/>
            <a:gdLst/>
            <a:ahLst/>
            <a:cxnLst/>
            <a:rect l="l" t="t" r="r" b="b"/>
            <a:pathLst>
              <a:path w="7750703" h="7750703">
                <a:moveTo>
                  <a:pt x="0" y="0"/>
                </a:moveTo>
                <a:lnTo>
                  <a:pt x="7750703" y="0"/>
                </a:lnTo>
                <a:lnTo>
                  <a:pt x="7750703" y="7750703"/>
                </a:lnTo>
                <a:lnTo>
                  <a:pt x="0" y="775070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  <p:txBody>
          <a:bodyPr/>
          <a:lstStyle/>
          <a:p>
            <a:endParaRPr lang="es-MX"/>
          </a:p>
        </p:txBody>
      </p:sp>
      <p:sp>
        <p:nvSpPr>
          <p:cNvPr id="12" name="TextBox 12"/>
          <p:cNvSpPr txBox="1"/>
          <p:nvPr/>
        </p:nvSpPr>
        <p:spPr>
          <a:xfrm>
            <a:off x="2905741" y="1852017"/>
            <a:ext cx="12826826" cy="272480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668120" lvl="1" indent="-334060" algn="just">
              <a:lnSpc>
                <a:spcPts val="5508"/>
              </a:lnSpc>
              <a:buFont typeface="Arial"/>
              <a:buChar char="•"/>
            </a:pPr>
            <a:r>
              <a:rPr lang="en-US" sz="3094" spc="-12">
                <a:solidFill>
                  <a:srgbClr val="25282A"/>
                </a:solidFill>
                <a:latin typeface="Aileron"/>
                <a:ea typeface="Aileron"/>
                <a:cs typeface="Aileron"/>
                <a:sym typeface="Aileron"/>
              </a:rPr>
              <a:t>Antecedentes</a:t>
            </a:r>
          </a:p>
          <a:p>
            <a:pPr marL="668120" lvl="1" indent="-334060" algn="just">
              <a:lnSpc>
                <a:spcPts val="5508"/>
              </a:lnSpc>
              <a:buFont typeface="Arial"/>
              <a:buChar char="•"/>
            </a:pPr>
            <a:r>
              <a:rPr lang="en-US" sz="3094" spc="-12">
                <a:solidFill>
                  <a:srgbClr val="25282A"/>
                </a:solidFill>
                <a:latin typeface="Aileron"/>
                <a:ea typeface="Aileron"/>
                <a:cs typeface="Aileron"/>
                <a:sym typeface="Aileron"/>
              </a:rPr>
              <a:t>Conceptos clave</a:t>
            </a:r>
          </a:p>
          <a:p>
            <a:pPr marL="668120" lvl="1" indent="-334060" algn="just">
              <a:lnSpc>
                <a:spcPts val="5508"/>
              </a:lnSpc>
              <a:buFont typeface="Arial"/>
              <a:buChar char="•"/>
            </a:pPr>
            <a:r>
              <a:rPr lang="en-US" sz="3094" spc="-12">
                <a:solidFill>
                  <a:srgbClr val="25282A"/>
                </a:solidFill>
                <a:latin typeface="Aileron"/>
                <a:ea typeface="Aileron"/>
                <a:cs typeface="Aileron"/>
                <a:sym typeface="Aileron"/>
              </a:rPr>
              <a:t>Teorías relacionadas</a:t>
            </a:r>
          </a:p>
          <a:p>
            <a:pPr algn="just">
              <a:lnSpc>
                <a:spcPts val="5508"/>
              </a:lnSpc>
            </a:pPr>
            <a:endParaRPr lang="en-US" sz="3094" spc="-12">
              <a:solidFill>
                <a:srgbClr val="25282A"/>
              </a:solidFill>
              <a:latin typeface="Aileron"/>
              <a:ea typeface="Aileron"/>
              <a:cs typeface="Aileron"/>
              <a:sym typeface="Aileron"/>
            </a:endParaRPr>
          </a:p>
        </p:txBody>
      </p:sp>
      <p:sp>
        <p:nvSpPr>
          <p:cNvPr id="13" name="TextBox 13"/>
          <p:cNvSpPr txBox="1"/>
          <p:nvPr/>
        </p:nvSpPr>
        <p:spPr>
          <a:xfrm>
            <a:off x="2470707" y="1085850"/>
            <a:ext cx="13696895" cy="57047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4204"/>
              </a:lnSpc>
            </a:pPr>
            <a:r>
              <a:rPr lang="en-US" sz="4121" b="1">
                <a:solidFill>
                  <a:srgbClr val="25282A"/>
                </a:solidFill>
                <a:latin typeface="Aileron Bold"/>
                <a:ea typeface="Aileron Bold"/>
                <a:cs typeface="Aileron Bold"/>
                <a:sym typeface="Aileron Bold"/>
              </a:rPr>
              <a:t>MARCO TEÓRICO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t="-83416" b="-83416"/>
            </a:stretch>
          </a:blipFill>
        </p:spPr>
        <p:txBody>
          <a:bodyPr/>
          <a:lstStyle/>
          <a:p>
            <a:endParaRPr lang="es-MX"/>
          </a:p>
        </p:txBody>
      </p:sp>
      <p:sp>
        <p:nvSpPr>
          <p:cNvPr id="9" name="Freeform 9"/>
          <p:cNvSpPr/>
          <p:nvPr/>
        </p:nvSpPr>
        <p:spPr>
          <a:xfrm>
            <a:off x="-4087257" y="259305"/>
            <a:ext cx="6992999" cy="6081677"/>
          </a:xfrm>
          <a:custGeom>
            <a:avLst/>
            <a:gdLst/>
            <a:ahLst/>
            <a:cxnLst/>
            <a:rect l="l" t="t" r="r" b="b"/>
            <a:pathLst>
              <a:path w="6992999" h="6081677">
                <a:moveTo>
                  <a:pt x="0" y="0"/>
                </a:moveTo>
                <a:lnTo>
                  <a:pt x="6992998" y="0"/>
                </a:lnTo>
                <a:lnTo>
                  <a:pt x="6992998" y="6081677"/>
                </a:lnTo>
                <a:lnTo>
                  <a:pt x="0" y="6081677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alphaModFix amt="60000"/>
            </a:blip>
            <a:stretch>
              <a:fillRect/>
            </a:stretch>
          </a:blipFill>
        </p:spPr>
        <p:txBody>
          <a:bodyPr/>
          <a:lstStyle/>
          <a:p>
            <a:endParaRPr lang="es-MX"/>
          </a:p>
        </p:txBody>
      </p:sp>
      <p:sp>
        <p:nvSpPr>
          <p:cNvPr id="10" name="Freeform 10"/>
          <p:cNvSpPr/>
          <p:nvPr/>
        </p:nvSpPr>
        <p:spPr>
          <a:xfrm>
            <a:off x="15392234" y="259305"/>
            <a:ext cx="6992999" cy="6081677"/>
          </a:xfrm>
          <a:custGeom>
            <a:avLst/>
            <a:gdLst/>
            <a:ahLst/>
            <a:cxnLst/>
            <a:rect l="l" t="t" r="r" b="b"/>
            <a:pathLst>
              <a:path w="6992999" h="6081677">
                <a:moveTo>
                  <a:pt x="0" y="0"/>
                </a:moveTo>
                <a:lnTo>
                  <a:pt x="6992998" y="0"/>
                </a:lnTo>
                <a:lnTo>
                  <a:pt x="6992998" y="6081677"/>
                </a:lnTo>
                <a:lnTo>
                  <a:pt x="0" y="6081677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alphaModFix amt="60000"/>
            </a:blip>
            <a:stretch>
              <a:fillRect/>
            </a:stretch>
          </a:blipFill>
        </p:spPr>
        <p:txBody>
          <a:bodyPr/>
          <a:lstStyle/>
          <a:p>
            <a:endParaRPr lang="es-MX"/>
          </a:p>
        </p:txBody>
      </p:sp>
      <p:sp>
        <p:nvSpPr>
          <p:cNvPr id="11" name="Freeform 11"/>
          <p:cNvSpPr/>
          <p:nvPr/>
        </p:nvSpPr>
        <p:spPr>
          <a:xfrm>
            <a:off x="6190103" y="3300143"/>
            <a:ext cx="9350211" cy="6650505"/>
          </a:xfrm>
          <a:custGeom>
            <a:avLst/>
            <a:gdLst/>
            <a:ahLst/>
            <a:cxnLst/>
            <a:rect l="l" t="t" r="r" b="b"/>
            <a:pathLst>
              <a:path w="9350211" h="6650505">
                <a:moveTo>
                  <a:pt x="0" y="0"/>
                </a:moveTo>
                <a:lnTo>
                  <a:pt x="9350212" y="0"/>
                </a:lnTo>
                <a:lnTo>
                  <a:pt x="9350212" y="6650506"/>
                </a:lnTo>
                <a:lnTo>
                  <a:pt x="0" y="6650506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-17439" r="-7466"/>
            </a:stretch>
          </a:blipFill>
        </p:spPr>
        <p:txBody>
          <a:bodyPr/>
          <a:lstStyle/>
          <a:p>
            <a:endParaRPr lang="es-MX"/>
          </a:p>
        </p:txBody>
      </p:sp>
      <p:sp>
        <p:nvSpPr>
          <p:cNvPr id="12" name="TextBox 12"/>
          <p:cNvSpPr txBox="1"/>
          <p:nvPr/>
        </p:nvSpPr>
        <p:spPr>
          <a:xfrm>
            <a:off x="2905741" y="1852017"/>
            <a:ext cx="12826826" cy="272480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668120" lvl="1" indent="-334060" algn="just">
              <a:lnSpc>
                <a:spcPts val="5508"/>
              </a:lnSpc>
              <a:buFont typeface="Arial"/>
              <a:buChar char="•"/>
            </a:pPr>
            <a:r>
              <a:rPr lang="en-US" sz="3094" spc="-12">
                <a:solidFill>
                  <a:srgbClr val="25282A"/>
                </a:solidFill>
                <a:latin typeface="Aileron"/>
                <a:ea typeface="Aileron"/>
                <a:cs typeface="Aileron"/>
                <a:sym typeface="Aileron"/>
              </a:rPr>
              <a:t>Bases de datos</a:t>
            </a:r>
          </a:p>
          <a:p>
            <a:pPr marL="668120" lvl="1" indent="-334060" algn="just">
              <a:lnSpc>
                <a:spcPts val="5508"/>
              </a:lnSpc>
              <a:buFont typeface="Arial"/>
              <a:buChar char="•"/>
            </a:pPr>
            <a:r>
              <a:rPr lang="en-US" sz="3094" spc="-12">
                <a:solidFill>
                  <a:srgbClr val="25282A"/>
                </a:solidFill>
                <a:latin typeface="Aileron"/>
                <a:ea typeface="Aileron"/>
                <a:cs typeface="Aileron"/>
                <a:sym typeface="Aileron"/>
              </a:rPr>
              <a:t>Palabras clave</a:t>
            </a:r>
          </a:p>
          <a:p>
            <a:pPr marL="668120" lvl="1" indent="-334060" algn="just">
              <a:lnSpc>
                <a:spcPts val="5508"/>
              </a:lnSpc>
              <a:buFont typeface="Arial"/>
              <a:buChar char="•"/>
            </a:pPr>
            <a:r>
              <a:rPr lang="en-US" sz="3094" spc="-12">
                <a:solidFill>
                  <a:srgbClr val="25282A"/>
                </a:solidFill>
                <a:latin typeface="Aileron"/>
                <a:ea typeface="Aileron"/>
                <a:cs typeface="Aileron"/>
                <a:sym typeface="Aileron"/>
              </a:rPr>
              <a:t>Fichas de investigación</a:t>
            </a:r>
          </a:p>
          <a:p>
            <a:pPr algn="just">
              <a:lnSpc>
                <a:spcPts val="5508"/>
              </a:lnSpc>
            </a:pPr>
            <a:endParaRPr lang="en-US" sz="3094" spc="-12">
              <a:solidFill>
                <a:srgbClr val="25282A"/>
              </a:solidFill>
              <a:latin typeface="Aileron"/>
              <a:ea typeface="Aileron"/>
              <a:cs typeface="Aileron"/>
              <a:sym typeface="Aileron"/>
            </a:endParaRPr>
          </a:p>
        </p:txBody>
      </p:sp>
      <p:sp>
        <p:nvSpPr>
          <p:cNvPr id="13" name="TextBox 13"/>
          <p:cNvSpPr txBox="1"/>
          <p:nvPr/>
        </p:nvSpPr>
        <p:spPr>
          <a:xfrm>
            <a:off x="2470707" y="1085850"/>
            <a:ext cx="13696895" cy="57047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4204"/>
              </a:lnSpc>
            </a:pPr>
            <a:r>
              <a:rPr lang="en-US" sz="4121" b="1">
                <a:solidFill>
                  <a:srgbClr val="25282A"/>
                </a:solidFill>
                <a:latin typeface="Aileron Bold"/>
                <a:ea typeface="Aileron Bold"/>
                <a:cs typeface="Aileron Bold"/>
                <a:sym typeface="Aileron Bold"/>
              </a:rPr>
              <a:t>REVISIÓN DE LITERATURA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t="-83416" b="-83416"/>
            </a:stretch>
          </a:blipFill>
        </p:spPr>
        <p:txBody>
          <a:bodyPr/>
          <a:lstStyle/>
          <a:p>
            <a:endParaRPr lang="es-MX"/>
          </a:p>
        </p:txBody>
      </p:sp>
      <p:sp>
        <p:nvSpPr>
          <p:cNvPr id="9" name="Freeform 9"/>
          <p:cNvSpPr/>
          <p:nvPr/>
        </p:nvSpPr>
        <p:spPr>
          <a:xfrm>
            <a:off x="-4087257" y="259305"/>
            <a:ext cx="6992999" cy="6081677"/>
          </a:xfrm>
          <a:custGeom>
            <a:avLst/>
            <a:gdLst/>
            <a:ahLst/>
            <a:cxnLst/>
            <a:rect l="l" t="t" r="r" b="b"/>
            <a:pathLst>
              <a:path w="6992999" h="6081677">
                <a:moveTo>
                  <a:pt x="0" y="0"/>
                </a:moveTo>
                <a:lnTo>
                  <a:pt x="6992998" y="0"/>
                </a:lnTo>
                <a:lnTo>
                  <a:pt x="6992998" y="6081677"/>
                </a:lnTo>
                <a:lnTo>
                  <a:pt x="0" y="6081677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alphaModFix amt="60000"/>
            </a:blip>
            <a:stretch>
              <a:fillRect/>
            </a:stretch>
          </a:blipFill>
        </p:spPr>
        <p:txBody>
          <a:bodyPr/>
          <a:lstStyle/>
          <a:p>
            <a:endParaRPr lang="es-MX"/>
          </a:p>
        </p:txBody>
      </p:sp>
      <p:sp>
        <p:nvSpPr>
          <p:cNvPr id="10" name="Freeform 10"/>
          <p:cNvSpPr/>
          <p:nvPr/>
        </p:nvSpPr>
        <p:spPr>
          <a:xfrm>
            <a:off x="15392234" y="259305"/>
            <a:ext cx="6992999" cy="6081677"/>
          </a:xfrm>
          <a:custGeom>
            <a:avLst/>
            <a:gdLst/>
            <a:ahLst/>
            <a:cxnLst/>
            <a:rect l="l" t="t" r="r" b="b"/>
            <a:pathLst>
              <a:path w="6992999" h="6081677">
                <a:moveTo>
                  <a:pt x="0" y="0"/>
                </a:moveTo>
                <a:lnTo>
                  <a:pt x="6992998" y="0"/>
                </a:lnTo>
                <a:lnTo>
                  <a:pt x="6992998" y="6081677"/>
                </a:lnTo>
                <a:lnTo>
                  <a:pt x="0" y="6081677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alphaModFix amt="60000"/>
            </a:blip>
            <a:stretch>
              <a:fillRect/>
            </a:stretch>
          </a:blipFill>
        </p:spPr>
        <p:txBody>
          <a:bodyPr/>
          <a:lstStyle/>
          <a:p>
            <a:endParaRPr lang="es-MX"/>
          </a:p>
        </p:txBody>
      </p:sp>
      <p:sp>
        <p:nvSpPr>
          <p:cNvPr id="11" name="Freeform 11"/>
          <p:cNvSpPr/>
          <p:nvPr/>
        </p:nvSpPr>
        <p:spPr>
          <a:xfrm>
            <a:off x="3997628" y="2841420"/>
            <a:ext cx="9546166" cy="6551057"/>
          </a:xfrm>
          <a:custGeom>
            <a:avLst/>
            <a:gdLst/>
            <a:ahLst/>
            <a:cxnLst/>
            <a:rect l="l" t="t" r="r" b="b"/>
            <a:pathLst>
              <a:path w="9546166" h="6551057">
                <a:moveTo>
                  <a:pt x="0" y="0"/>
                </a:moveTo>
                <a:lnTo>
                  <a:pt x="9546166" y="0"/>
                </a:lnTo>
                <a:lnTo>
                  <a:pt x="9546166" y="6551057"/>
                </a:lnTo>
                <a:lnTo>
                  <a:pt x="0" y="6551057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  <p:txBody>
          <a:bodyPr/>
          <a:lstStyle/>
          <a:p>
            <a:endParaRPr lang="es-MX"/>
          </a:p>
        </p:txBody>
      </p:sp>
      <p:sp>
        <p:nvSpPr>
          <p:cNvPr id="12" name="TextBox 12"/>
          <p:cNvSpPr txBox="1"/>
          <p:nvPr/>
        </p:nvSpPr>
        <p:spPr>
          <a:xfrm>
            <a:off x="2470707" y="1740956"/>
            <a:ext cx="12826826" cy="202947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668120" lvl="1" indent="-334060" algn="just">
              <a:lnSpc>
                <a:spcPts val="5508"/>
              </a:lnSpc>
              <a:buFont typeface="Arial"/>
              <a:buChar char="•"/>
            </a:pPr>
            <a:r>
              <a:rPr lang="en-US" sz="3094" spc="-12">
                <a:solidFill>
                  <a:srgbClr val="25282A"/>
                </a:solidFill>
                <a:latin typeface="Aileron"/>
                <a:ea typeface="Aileron"/>
                <a:cs typeface="Aileron"/>
                <a:sym typeface="Aileron"/>
              </a:rPr>
              <a:t>Proposición verificable</a:t>
            </a:r>
          </a:p>
          <a:p>
            <a:pPr marL="668120" lvl="1" indent="-334060" algn="just">
              <a:lnSpc>
                <a:spcPts val="5508"/>
              </a:lnSpc>
              <a:buFont typeface="Arial"/>
              <a:buChar char="•"/>
            </a:pPr>
            <a:r>
              <a:rPr lang="en-US" sz="3094" spc="-12">
                <a:solidFill>
                  <a:srgbClr val="25282A"/>
                </a:solidFill>
                <a:latin typeface="Aileron"/>
                <a:ea typeface="Aileron"/>
                <a:cs typeface="Aileron"/>
                <a:sym typeface="Aileron"/>
              </a:rPr>
              <a:t>Relación entre variables</a:t>
            </a:r>
          </a:p>
          <a:p>
            <a:pPr algn="just">
              <a:lnSpc>
                <a:spcPts val="5508"/>
              </a:lnSpc>
            </a:pPr>
            <a:endParaRPr lang="en-US" sz="3094" spc="-12">
              <a:solidFill>
                <a:srgbClr val="25282A"/>
              </a:solidFill>
              <a:latin typeface="Aileron"/>
              <a:ea typeface="Aileron"/>
              <a:cs typeface="Aileron"/>
              <a:sym typeface="Aileron"/>
            </a:endParaRPr>
          </a:p>
        </p:txBody>
      </p:sp>
      <p:sp>
        <p:nvSpPr>
          <p:cNvPr id="13" name="TextBox 13"/>
          <p:cNvSpPr txBox="1"/>
          <p:nvPr/>
        </p:nvSpPr>
        <p:spPr>
          <a:xfrm>
            <a:off x="2470707" y="1085850"/>
            <a:ext cx="13696895" cy="57047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4204"/>
              </a:lnSpc>
            </a:pPr>
            <a:r>
              <a:rPr lang="en-US" sz="4121" b="1">
                <a:solidFill>
                  <a:srgbClr val="25282A"/>
                </a:solidFill>
                <a:latin typeface="Aileron Bold"/>
                <a:ea typeface="Aileron Bold"/>
                <a:cs typeface="Aileron Bold"/>
                <a:sym typeface="Aileron Bold"/>
              </a:rPr>
              <a:t>HIPÓTESIS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t="-83416" b="-83416"/>
            </a:stretch>
          </a:blipFill>
        </p:spPr>
        <p:txBody>
          <a:bodyPr/>
          <a:lstStyle/>
          <a:p>
            <a:endParaRPr lang="es-MX"/>
          </a:p>
        </p:txBody>
      </p:sp>
      <p:sp>
        <p:nvSpPr>
          <p:cNvPr id="9" name="Freeform 9"/>
          <p:cNvSpPr/>
          <p:nvPr/>
        </p:nvSpPr>
        <p:spPr>
          <a:xfrm>
            <a:off x="-4087257" y="259305"/>
            <a:ext cx="6992999" cy="6081677"/>
          </a:xfrm>
          <a:custGeom>
            <a:avLst/>
            <a:gdLst/>
            <a:ahLst/>
            <a:cxnLst/>
            <a:rect l="l" t="t" r="r" b="b"/>
            <a:pathLst>
              <a:path w="6992999" h="6081677">
                <a:moveTo>
                  <a:pt x="0" y="0"/>
                </a:moveTo>
                <a:lnTo>
                  <a:pt x="6992998" y="0"/>
                </a:lnTo>
                <a:lnTo>
                  <a:pt x="6992998" y="6081677"/>
                </a:lnTo>
                <a:lnTo>
                  <a:pt x="0" y="6081677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alphaModFix amt="60000"/>
            </a:blip>
            <a:stretch>
              <a:fillRect/>
            </a:stretch>
          </a:blipFill>
        </p:spPr>
        <p:txBody>
          <a:bodyPr/>
          <a:lstStyle/>
          <a:p>
            <a:endParaRPr lang="es-MX"/>
          </a:p>
        </p:txBody>
      </p:sp>
      <p:sp>
        <p:nvSpPr>
          <p:cNvPr id="10" name="Freeform 10"/>
          <p:cNvSpPr/>
          <p:nvPr/>
        </p:nvSpPr>
        <p:spPr>
          <a:xfrm>
            <a:off x="15392234" y="259305"/>
            <a:ext cx="6992999" cy="6081677"/>
          </a:xfrm>
          <a:custGeom>
            <a:avLst/>
            <a:gdLst/>
            <a:ahLst/>
            <a:cxnLst/>
            <a:rect l="l" t="t" r="r" b="b"/>
            <a:pathLst>
              <a:path w="6992999" h="6081677">
                <a:moveTo>
                  <a:pt x="0" y="0"/>
                </a:moveTo>
                <a:lnTo>
                  <a:pt x="6992998" y="0"/>
                </a:lnTo>
                <a:lnTo>
                  <a:pt x="6992998" y="6081677"/>
                </a:lnTo>
                <a:lnTo>
                  <a:pt x="0" y="6081677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alphaModFix amt="60000"/>
            </a:blip>
            <a:stretch>
              <a:fillRect/>
            </a:stretch>
          </a:blipFill>
        </p:spPr>
        <p:txBody>
          <a:bodyPr/>
          <a:lstStyle/>
          <a:p>
            <a:endParaRPr lang="es-MX"/>
          </a:p>
        </p:txBody>
      </p:sp>
      <p:sp>
        <p:nvSpPr>
          <p:cNvPr id="11" name="Freeform 11"/>
          <p:cNvSpPr/>
          <p:nvPr/>
        </p:nvSpPr>
        <p:spPr>
          <a:xfrm>
            <a:off x="5178996" y="2564216"/>
            <a:ext cx="11617950" cy="7014337"/>
          </a:xfrm>
          <a:custGeom>
            <a:avLst/>
            <a:gdLst/>
            <a:ahLst/>
            <a:cxnLst/>
            <a:rect l="l" t="t" r="r" b="b"/>
            <a:pathLst>
              <a:path w="11617950" h="7014337">
                <a:moveTo>
                  <a:pt x="0" y="0"/>
                </a:moveTo>
                <a:lnTo>
                  <a:pt x="11617950" y="0"/>
                </a:lnTo>
                <a:lnTo>
                  <a:pt x="11617950" y="7014337"/>
                </a:lnTo>
                <a:lnTo>
                  <a:pt x="0" y="7014337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  <p:txBody>
          <a:bodyPr/>
          <a:lstStyle/>
          <a:p>
            <a:endParaRPr lang="es-MX"/>
          </a:p>
        </p:txBody>
      </p:sp>
      <p:sp>
        <p:nvSpPr>
          <p:cNvPr id="12" name="TextBox 12"/>
          <p:cNvSpPr txBox="1"/>
          <p:nvPr/>
        </p:nvSpPr>
        <p:spPr>
          <a:xfrm>
            <a:off x="2470707" y="1740956"/>
            <a:ext cx="12826826" cy="272480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668120" lvl="1" indent="-334060" algn="just">
              <a:lnSpc>
                <a:spcPts val="5508"/>
              </a:lnSpc>
              <a:buFont typeface="Arial"/>
              <a:buChar char="•"/>
            </a:pPr>
            <a:r>
              <a:rPr lang="en-US" sz="3094" spc="-12">
                <a:solidFill>
                  <a:srgbClr val="25282A"/>
                </a:solidFill>
                <a:latin typeface="Aileron"/>
                <a:ea typeface="Aileron"/>
                <a:cs typeface="Aileron"/>
                <a:sym typeface="Aileron"/>
              </a:rPr>
              <a:t>Independiente</a:t>
            </a:r>
          </a:p>
          <a:p>
            <a:pPr marL="668120" lvl="1" indent="-334060" algn="just">
              <a:lnSpc>
                <a:spcPts val="5508"/>
              </a:lnSpc>
              <a:buFont typeface="Arial"/>
              <a:buChar char="•"/>
            </a:pPr>
            <a:r>
              <a:rPr lang="en-US" sz="3094" spc="-12">
                <a:solidFill>
                  <a:srgbClr val="25282A"/>
                </a:solidFill>
                <a:latin typeface="Aileron"/>
                <a:ea typeface="Aileron"/>
                <a:cs typeface="Aileron"/>
                <a:sym typeface="Aileron"/>
              </a:rPr>
              <a:t>Dependiente</a:t>
            </a:r>
          </a:p>
          <a:p>
            <a:pPr marL="668120" lvl="1" indent="-334060" algn="just">
              <a:lnSpc>
                <a:spcPts val="5508"/>
              </a:lnSpc>
              <a:buFont typeface="Arial"/>
              <a:buChar char="•"/>
            </a:pPr>
            <a:r>
              <a:rPr lang="en-US" sz="3094" spc="-12">
                <a:solidFill>
                  <a:srgbClr val="25282A"/>
                </a:solidFill>
                <a:latin typeface="Aileron"/>
                <a:ea typeface="Aileron"/>
                <a:cs typeface="Aileron"/>
                <a:sym typeface="Aileron"/>
              </a:rPr>
              <a:t>Control</a:t>
            </a:r>
          </a:p>
          <a:p>
            <a:pPr algn="just">
              <a:lnSpc>
                <a:spcPts val="5508"/>
              </a:lnSpc>
            </a:pPr>
            <a:endParaRPr lang="en-US" sz="3094" spc="-12">
              <a:solidFill>
                <a:srgbClr val="25282A"/>
              </a:solidFill>
              <a:latin typeface="Aileron"/>
              <a:ea typeface="Aileron"/>
              <a:cs typeface="Aileron"/>
              <a:sym typeface="Aileron"/>
            </a:endParaRPr>
          </a:p>
        </p:txBody>
      </p:sp>
      <p:sp>
        <p:nvSpPr>
          <p:cNvPr id="13" name="TextBox 13"/>
          <p:cNvSpPr txBox="1"/>
          <p:nvPr/>
        </p:nvSpPr>
        <p:spPr>
          <a:xfrm>
            <a:off x="2470707" y="1085850"/>
            <a:ext cx="13696895" cy="57047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4204"/>
              </a:lnSpc>
            </a:pPr>
            <a:r>
              <a:rPr lang="en-US" sz="4121" b="1">
                <a:solidFill>
                  <a:srgbClr val="25282A"/>
                </a:solidFill>
                <a:latin typeface="Aileron Bold"/>
                <a:ea typeface="Aileron Bold"/>
                <a:cs typeface="Aileron Bold"/>
                <a:sym typeface="Aileron Bold"/>
              </a:rPr>
              <a:t>VARIABLES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t="-83416" b="-83416"/>
            </a:stretch>
          </a:blipFill>
        </p:spPr>
        <p:txBody>
          <a:bodyPr/>
          <a:lstStyle/>
          <a:p>
            <a:endParaRPr lang="es-MX"/>
          </a:p>
        </p:txBody>
      </p:sp>
      <p:sp>
        <p:nvSpPr>
          <p:cNvPr id="9" name="Freeform 9"/>
          <p:cNvSpPr/>
          <p:nvPr/>
        </p:nvSpPr>
        <p:spPr>
          <a:xfrm>
            <a:off x="-4087257" y="259305"/>
            <a:ext cx="6992999" cy="6081677"/>
          </a:xfrm>
          <a:custGeom>
            <a:avLst/>
            <a:gdLst/>
            <a:ahLst/>
            <a:cxnLst/>
            <a:rect l="l" t="t" r="r" b="b"/>
            <a:pathLst>
              <a:path w="6992999" h="6081677">
                <a:moveTo>
                  <a:pt x="0" y="0"/>
                </a:moveTo>
                <a:lnTo>
                  <a:pt x="6992998" y="0"/>
                </a:lnTo>
                <a:lnTo>
                  <a:pt x="6992998" y="6081677"/>
                </a:lnTo>
                <a:lnTo>
                  <a:pt x="0" y="6081677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alphaModFix amt="60000"/>
            </a:blip>
            <a:stretch>
              <a:fillRect/>
            </a:stretch>
          </a:blipFill>
        </p:spPr>
        <p:txBody>
          <a:bodyPr/>
          <a:lstStyle/>
          <a:p>
            <a:endParaRPr lang="es-MX"/>
          </a:p>
        </p:txBody>
      </p:sp>
      <p:sp>
        <p:nvSpPr>
          <p:cNvPr id="10" name="Freeform 10"/>
          <p:cNvSpPr/>
          <p:nvPr/>
        </p:nvSpPr>
        <p:spPr>
          <a:xfrm>
            <a:off x="15392234" y="259305"/>
            <a:ext cx="6992999" cy="6081677"/>
          </a:xfrm>
          <a:custGeom>
            <a:avLst/>
            <a:gdLst/>
            <a:ahLst/>
            <a:cxnLst/>
            <a:rect l="l" t="t" r="r" b="b"/>
            <a:pathLst>
              <a:path w="6992999" h="6081677">
                <a:moveTo>
                  <a:pt x="0" y="0"/>
                </a:moveTo>
                <a:lnTo>
                  <a:pt x="6992998" y="0"/>
                </a:lnTo>
                <a:lnTo>
                  <a:pt x="6992998" y="6081677"/>
                </a:lnTo>
                <a:lnTo>
                  <a:pt x="0" y="6081677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alphaModFix amt="60000"/>
            </a:blip>
            <a:stretch>
              <a:fillRect/>
            </a:stretch>
          </a:blipFill>
        </p:spPr>
        <p:txBody>
          <a:bodyPr/>
          <a:lstStyle/>
          <a:p>
            <a:endParaRPr lang="es-MX"/>
          </a:p>
        </p:txBody>
      </p:sp>
      <p:sp>
        <p:nvSpPr>
          <p:cNvPr id="11" name="Freeform 11"/>
          <p:cNvSpPr/>
          <p:nvPr/>
        </p:nvSpPr>
        <p:spPr>
          <a:xfrm>
            <a:off x="6569580" y="2390258"/>
            <a:ext cx="9157389" cy="6868042"/>
          </a:xfrm>
          <a:custGeom>
            <a:avLst/>
            <a:gdLst/>
            <a:ahLst/>
            <a:cxnLst/>
            <a:rect l="l" t="t" r="r" b="b"/>
            <a:pathLst>
              <a:path w="9157389" h="6868042">
                <a:moveTo>
                  <a:pt x="0" y="0"/>
                </a:moveTo>
                <a:lnTo>
                  <a:pt x="9157388" y="0"/>
                </a:lnTo>
                <a:lnTo>
                  <a:pt x="9157388" y="6868042"/>
                </a:lnTo>
                <a:lnTo>
                  <a:pt x="0" y="6868042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  <p:txBody>
          <a:bodyPr/>
          <a:lstStyle/>
          <a:p>
            <a:endParaRPr lang="es-MX"/>
          </a:p>
        </p:txBody>
      </p:sp>
      <p:sp>
        <p:nvSpPr>
          <p:cNvPr id="12" name="TextBox 12"/>
          <p:cNvSpPr txBox="1"/>
          <p:nvPr/>
        </p:nvSpPr>
        <p:spPr>
          <a:xfrm>
            <a:off x="2470707" y="1740956"/>
            <a:ext cx="12826826" cy="342012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668120" lvl="1" indent="-334060" algn="just">
              <a:lnSpc>
                <a:spcPts val="5508"/>
              </a:lnSpc>
              <a:buFont typeface="Arial"/>
              <a:buChar char="•"/>
            </a:pPr>
            <a:r>
              <a:rPr lang="en-US" sz="3094" spc="-12">
                <a:solidFill>
                  <a:srgbClr val="25282A"/>
                </a:solidFill>
                <a:latin typeface="Aileron"/>
                <a:ea typeface="Aileron"/>
                <a:cs typeface="Aileron"/>
                <a:sym typeface="Aileron"/>
              </a:rPr>
              <a:t>Experimental</a:t>
            </a:r>
          </a:p>
          <a:p>
            <a:pPr marL="668120" lvl="1" indent="-334060" algn="just">
              <a:lnSpc>
                <a:spcPts val="5508"/>
              </a:lnSpc>
              <a:buFont typeface="Arial"/>
              <a:buChar char="•"/>
            </a:pPr>
            <a:r>
              <a:rPr lang="en-US" sz="3094" spc="-12">
                <a:solidFill>
                  <a:srgbClr val="25282A"/>
                </a:solidFill>
                <a:latin typeface="Aileron"/>
                <a:ea typeface="Aileron"/>
                <a:cs typeface="Aileron"/>
                <a:sym typeface="Aileron"/>
              </a:rPr>
              <a:t>No experimental</a:t>
            </a:r>
          </a:p>
          <a:p>
            <a:pPr marL="668120" lvl="1" indent="-334060" algn="just">
              <a:lnSpc>
                <a:spcPts val="5508"/>
              </a:lnSpc>
              <a:buFont typeface="Arial"/>
              <a:buChar char="•"/>
            </a:pPr>
            <a:r>
              <a:rPr lang="en-US" sz="3094" spc="-12">
                <a:solidFill>
                  <a:srgbClr val="25282A"/>
                </a:solidFill>
                <a:latin typeface="Aileron"/>
                <a:ea typeface="Aileron"/>
                <a:cs typeface="Aileron"/>
                <a:sym typeface="Aileron"/>
              </a:rPr>
              <a:t>Transversal</a:t>
            </a:r>
          </a:p>
          <a:p>
            <a:pPr marL="668120" lvl="1" indent="-334060" algn="just">
              <a:lnSpc>
                <a:spcPts val="5508"/>
              </a:lnSpc>
              <a:buFont typeface="Arial"/>
              <a:buChar char="•"/>
            </a:pPr>
            <a:r>
              <a:rPr lang="en-US" sz="3094" spc="-12">
                <a:solidFill>
                  <a:srgbClr val="25282A"/>
                </a:solidFill>
                <a:latin typeface="Aileron"/>
                <a:ea typeface="Aileron"/>
                <a:cs typeface="Aileron"/>
                <a:sym typeface="Aileron"/>
              </a:rPr>
              <a:t>Longitudinal</a:t>
            </a:r>
          </a:p>
          <a:p>
            <a:pPr algn="just">
              <a:lnSpc>
                <a:spcPts val="5508"/>
              </a:lnSpc>
            </a:pPr>
            <a:endParaRPr lang="en-US" sz="3094" spc="-12">
              <a:solidFill>
                <a:srgbClr val="25282A"/>
              </a:solidFill>
              <a:latin typeface="Aileron"/>
              <a:ea typeface="Aileron"/>
              <a:cs typeface="Aileron"/>
              <a:sym typeface="Aileron"/>
            </a:endParaRPr>
          </a:p>
        </p:txBody>
      </p:sp>
      <p:sp>
        <p:nvSpPr>
          <p:cNvPr id="13" name="TextBox 13"/>
          <p:cNvSpPr txBox="1"/>
          <p:nvPr/>
        </p:nvSpPr>
        <p:spPr>
          <a:xfrm>
            <a:off x="2470707" y="1085850"/>
            <a:ext cx="13696895" cy="57047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4204"/>
              </a:lnSpc>
            </a:pPr>
            <a:r>
              <a:rPr lang="en-US" sz="4121" b="1">
                <a:solidFill>
                  <a:srgbClr val="25282A"/>
                </a:solidFill>
                <a:latin typeface="Aileron Bold"/>
                <a:ea typeface="Aileron Bold"/>
                <a:cs typeface="Aileron Bold"/>
                <a:sym typeface="Aileron Bold"/>
              </a:rPr>
              <a:t>DISEÑO DE INVESTIGACIÓN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t="-83416" b="-83416"/>
            </a:stretch>
          </a:blipFill>
        </p:spPr>
        <p:txBody>
          <a:bodyPr/>
          <a:lstStyle/>
          <a:p>
            <a:endParaRPr lang="es-MX"/>
          </a:p>
        </p:txBody>
      </p:sp>
      <p:sp>
        <p:nvSpPr>
          <p:cNvPr id="9" name="Freeform 9"/>
          <p:cNvSpPr/>
          <p:nvPr/>
        </p:nvSpPr>
        <p:spPr>
          <a:xfrm>
            <a:off x="-4087257" y="259305"/>
            <a:ext cx="6992999" cy="6081677"/>
          </a:xfrm>
          <a:custGeom>
            <a:avLst/>
            <a:gdLst/>
            <a:ahLst/>
            <a:cxnLst/>
            <a:rect l="l" t="t" r="r" b="b"/>
            <a:pathLst>
              <a:path w="6992999" h="6081677">
                <a:moveTo>
                  <a:pt x="0" y="0"/>
                </a:moveTo>
                <a:lnTo>
                  <a:pt x="6992998" y="0"/>
                </a:lnTo>
                <a:lnTo>
                  <a:pt x="6992998" y="6081677"/>
                </a:lnTo>
                <a:lnTo>
                  <a:pt x="0" y="6081677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alphaModFix amt="60000"/>
            </a:blip>
            <a:stretch>
              <a:fillRect/>
            </a:stretch>
          </a:blipFill>
        </p:spPr>
        <p:txBody>
          <a:bodyPr/>
          <a:lstStyle/>
          <a:p>
            <a:endParaRPr lang="es-MX"/>
          </a:p>
        </p:txBody>
      </p:sp>
      <p:sp>
        <p:nvSpPr>
          <p:cNvPr id="10" name="Freeform 10"/>
          <p:cNvSpPr/>
          <p:nvPr/>
        </p:nvSpPr>
        <p:spPr>
          <a:xfrm>
            <a:off x="15392234" y="259305"/>
            <a:ext cx="6992999" cy="6081677"/>
          </a:xfrm>
          <a:custGeom>
            <a:avLst/>
            <a:gdLst/>
            <a:ahLst/>
            <a:cxnLst/>
            <a:rect l="l" t="t" r="r" b="b"/>
            <a:pathLst>
              <a:path w="6992999" h="6081677">
                <a:moveTo>
                  <a:pt x="0" y="0"/>
                </a:moveTo>
                <a:lnTo>
                  <a:pt x="6992998" y="0"/>
                </a:lnTo>
                <a:lnTo>
                  <a:pt x="6992998" y="6081677"/>
                </a:lnTo>
                <a:lnTo>
                  <a:pt x="0" y="6081677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alphaModFix amt="60000"/>
            </a:blip>
            <a:stretch>
              <a:fillRect/>
            </a:stretch>
          </a:blipFill>
        </p:spPr>
        <p:txBody>
          <a:bodyPr/>
          <a:lstStyle/>
          <a:p>
            <a:endParaRPr lang="es-MX"/>
          </a:p>
        </p:txBody>
      </p:sp>
      <p:sp>
        <p:nvSpPr>
          <p:cNvPr id="11" name="TextBox 11"/>
          <p:cNvSpPr txBox="1"/>
          <p:nvPr/>
        </p:nvSpPr>
        <p:spPr>
          <a:xfrm>
            <a:off x="2905741" y="936237"/>
            <a:ext cx="12237535" cy="87900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6652"/>
              </a:lnSpc>
            </a:pPr>
            <a:r>
              <a:rPr lang="en-US" sz="6521" b="1">
                <a:solidFill>
                  <a:srgbClr val="25282A"/>
                </a:solidFill>
                <a:latin typeface="Aileron Bold"/>
                <a:ea typeface="Aileron Bold"/>
                <a:cs typeface="Aileron Bold"/>
                <a:sym typeface="Aileron Bold"/>
              </a:rPr>
              <a:t>¿QUÉ ES INVESTIGAR?</a:t>
            </a:r>
          </a:p>
        </p:txBody>
      </p:sp>
      <p:sp>
        <p:nvSpPr>
          <p:cNvPr id="13" name="TextBox 13"/>
          <p:cNvSpPr txBox="1"/>
          <p:nvPr/>
        </p:nvSpPr>
        <p:spPr>
          <a:xfrm>
            <a:off x="2435836" y="3274867"/>
            <a:ext cx="12826826" cy="202947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668120" lvl="1" indent="-334060" algn="just">
              <a:lnSpc>
                <a:spcPts val="5508"/>
              </a:lnSpc>
              <a:buFont typeface="Arial"/>
              <a:buChar char="•"/>
            </a:pPr>
            <a:r>
              <a:rPr lang="en-US" sz="3094" spc="-12">
                <a:solidFill>
                  <a:srgbClr val="25282A"/>
                </a:solidFill>
                <a:latin typeface="Aileron"/>
                <a:ea typeface="Aileron"/>
                <a:cs typeface="Aileron"/>
                <a:sym typeface="Aileron"/>
              </a:rPr>
              <a:t>Proceso sistemático para responder preguntas o resolver problemas.</a:t>
            </a:r>
          </a:p>
          <a:p>
            <a:pPr marL="668120" lvl="1" indent="-334060" algn="just">
              <a:lnSpc>
                <a:spcPts val="5508"/>
              </a:lnSpc>
              <a:buFont typeface="Arial"/>
              <a:buChar char="•"/>
            </a:pPr>
            <a:r>
              <a:rPr lang="en-US" sz="3094" spc="-12">
                <a:solidFill>
                  <a:srgbClr val="25282A"/>
                </a:solidFill>
                <a:latin typeface="Aileron"/>
                <a:ea typeface="Aileron"/>
                <a:cs typeface="Aileron"/>
                <a:sym typeface="Aileron"/>
              </a:rPr>
              <a:t>Busca generar conocimiento confiable.</a:t>
            </a:r>
          </a:p>
          <a:p>
            <a:pPr algn="just">
              <a:lnSpc>
                <a:spcPts val="5508"/>
              </a:lnSpc>
            </a:pPr>
            <a:endParaRPr lang="en-US" sz="3094" spc="-12">
              <a:solidFill>
                <a:srgbClr val="25282A"/>
              </a:solidFill>
              <a:latin typeface="Aileron"/>
              <a:ea typeface="Aileron"/>
              <a:cs typeface="Aileron"/>
              <a:sym typeface="Aileron"/>
            </a:endParaRPr>
          </a:p>
        </p:txBody>
      </p:sp>
      <p:sp>
        <p:nvSpPr>
          <p:cNvPr id="14" name="Freeform 14"/>
          <p:cNvSpPr/>
          <p:nvPr/>
        </p:nvSpPr>
        <p:spPr>
          <a:xfrm>
            <a:off x="12670504" y="4849245"/>
            <a:ext cx="3932132" cy="3932132"/>
          </a:xfrm>
          <a:custGeom>
            <a:avLst/>
            <a:gdLst/>
            <a:ahLst/>
            <a:cxnLst/>
            <a:rect l="l" t="t" r="r" b="b"/>
            <a:pathLst>
              <a:path w="3932132" h="3932132">
                <a:moveTo>
                  <a:pt x="0" y="0"/>
                </a:moveTo>
                <a:lnTo>
                  <a:pt x="3932132" y="0"/>
                </a:lnTo>
                <a:lnTo>
                  <a:pt x="3932132" y="3932133"/>
                </a:lnTo>
                <a:lnTo>
                  <a:pt x="0" y="393213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  <p:txBody>
          <a:bodyPr/>
          <a:lstStyle/>
          <a:p>
            <a:endParaRPr lang="es-MX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t="-83416" b="-83416"/>
            </a:stretch>
          </a:blipFill>
        </p:spPr>
        <p:txBody>
          <a:bodyPr/>
          <a:lstStyle/>
          <a:p>
            <a:endParaRPr lang="es-MX"/>
          </a:p>
        </p:txBody>
      </p:sp>
      <p:sp>
        <p:nvSpPr>
          <p:cNvPr id="9" name="Freeform 9"/>
          <p:cNvSpPr/>
          <p:nvPr/>
        </p:nvSpPr>
        <p:spPr>
          <a:xfrm>
            <a:off x="-4087257" y="259305"/>
            <a:ext cx="6992999" cy="6081677"/>
          </a:xfrm>
          <a:custGeom>
            <a:avLst/>
            <a:gdLst/>
            <a:ahLst/>
            <a:cxnLst/>
            <a:rect l="l" t="t" r="r" b="b"/>
            <a:pathLst>
              <a:path w="6992999" h="6081677">
                <a:moveTo>
                  <a:pt x="0" y="0"/>
                </a:moveTo>
                <a:lnTo>
                  <a:pt x="6992998" y="0"/>
                </a:lnTo>
                <a:lnTo>
                  <a:pt x="6992998" y="6081677"/>
                </a:lnTo>
                <a:lnTo>
                  <a:pt x="0" y="6081677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alphaModFix amt="60000"/>
            </a:blip>
            <a:stretch>
              <a:fillRect/>
            </a:stretch>
          </a:blipFill>
        </p:spPr>
        <p:txBody>
          <a:bodyPr/>
          <a:lstStyle/>
          <a:p>
            <a:endParaRPr lang="es-MX"/>
          </a:p>
        </p:txBody>
      </p:sp>
      <p:sp>
        <p:nvSpPr>
          <p:cNvPr id="10" name="Freeform 10"/>
          <p:cNvSpPr/>
          <p:nvPr/>
        </p:nvSpPr>
        <p:spPr>
          <a:xfrm>
            <a:off x="15392234" y="259305"/>
            <a:ext cx="6992999" cy="6081677"/>
          </a:xfrm>
          <a:custGeom>
            <a:avLst/>
            <a:gdLst/>
            <a:ahLst/>
            <a:cxnLst/>
            <a:rect l="l" t="t" r="r" b="b"/>
            <a:pathLst>
              <a:path w="6992999" h="6081677">
                <a:moveTo>
                  <a:pt x="0" y="0"/>
                </a:moveTo>
                <a:lnTo>
                  <a:pt x="6992998" y="0"/>
                </a:lnTo>
                <a:lnTo>
                  <a:pt x="6992998" y="6081677"/>
                </a:lnTo>
                <a:lnTo>
                  <a:pt x="0" y="6081677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alphaModFix amt="60000"/>
            </a:blip>
            <a:stretch>
              <a:fillRect/>
            </a:stretch>
          </a:blipFill>
        </p:spPr>
        <p:txBody>
          <a:bodyPr/>
          <a:lstStyle/>
          <a:p>
            <a:endParaRPr lang="es-MX"/>
          </a:p>
        </p:txBody>
      </p:sp>
      <p:sp>
        <p:nvSpPr>
          <p:cNvPr id="11" name="Freeform 11"/>
          <p:cNvSpPr/>
          <p:nvPr/>
        </p:nvSpPr>
        <p:spPr>
          <a:xfrm>
            <a:off x="6487763" y="2579947"/>
            <a:ext cx="9538134" cy="6998606"/>
          </a:xfrm>
          <a:custGeom>
            <a:avLst/>
            <a:gdLst/>
            <a:ahLst/>
            <a:cxnLst/>
            <a:rect l="l" t="t" r="r" b="b"/>
            <a:pathLst>
              <a:path w="9538134" h="6998606">
                <a:moveTo>
                  <a:pt x="0" y="0"/>
                </a:moveTo>
                <a:lnTo>
                  <a:pt x="9538134" y="0"/>
                </a:lnTo>
                <a:lnTo>
                  <a:pt x="9538134" y="6998606"/>
                </a:lnTo>
                <a:lnTo>
                  <a:pt x="0" y="6998606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  <p:txBody>
          <a:bodyPr/>
          <a:lstStyle/>
          <a:p>
            <a:endParaRPr lang="es-MX"/>
          </a:p>
        </p:txBody>
      </p:sp>
      <p:sp>
        <p:nvSpPr>
          <p:cNvPr id="12" name="TextBox 12"/>
          <p:cNvSpPr txBox="1"/>
          <p:nvPr/>
        </p:nvSpPr>
        <p:spPr>
          <a:xfrm>
            <a:off x="2470707" y="1740956"/>
            <a:ext cx="12826826" cy="202947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668120" lvl="1" indent="-334060" algn="just">
              <a:lnSpc>
                <a:spcPts val="5508"/>
              </a:lnSpc>
              <a:buFont typeface="Arial"/>
              <a:buChar char="•"/>
            </a:pPr>
            <a:r>
              <a:rPr lang="en-US" sz="3094" spc="-12">
                <a:solidFill>
                  <a:srgbClr val="25282A"/>
                </a:solidFill>
                <a:latin typeface="Aileron"/>
                <a:ea typeface="Aileron"/>
                <a:cs typeface="Aileron"/>
                <a:sym typeface="Aileron"/>
              </a:rPr>
              <a:t>Universo de estudio</a:t>
            </a:r>
          </a:p>
          <a:p>
            <a:pPr marL="668120" lvl="1" indent="-334060" algn="just">
              <a:lnSpc>
                <a:spcPts val="5508"/>
              </a:lnSpc>
              <a:buFont typeface="Arial"/>
              <a:buChar char="•"/>
            </a:pPr>
            <a:r>
              <a:rPr lang="en-US" sz="3094" spc="-12">
                <a:solidFill>
                  <a:srgbClr val="25282A"/>
                </a:solidFill>
                <a:latin typeface="Aileron"/>
                <a:ea typeface="Aileron"/>
                <a:cs typeface="Aileron"/>
                <a:sym typeface="Aileron"/>
              </a:rPr>
              <a:t>Tipos de muestreo</a:t>
            </a:r>
          </a:p>
          <a:p>
            <a:pPr algn="just">
              <a:lnSpc>
                <a:spcPts val="5508"/>
              </a:lnSpc>
            </a:pPr>
            <a:endParaRPr lang="en-US" sz="3094" spc="-12">
              <a:solidFill>
                <a:srgbClr val="25282A"/>
              </a:solidFill>
              <a:latin typeface="Aileron"/>
              <a:ea typeface="Aileron"/>
              <a:cs typeface="Aileron"/>
              <a:sym typeface="Aileron"/>
            </a:endParaRPr>
          </a:p>
        </p:txBody>
      </p:sp>
      <p:sp>
        <p:nvSpPr>
          <p:cNvPr id="13" name="TextBox 13"/>
          <p:cNvSpPr txBox="1"/>
          <p:nvPr/>
        </p:nvSpPr>
        <p:spPr>
          <a:xfrm>
            <a:off x="2470707" y="1085850"/>
            <a:ext cx="13696895" cy="57047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4204"/>
              </a:lnSpc>
            </a:pPr>
            <a:r>
              <a:rPr lang="en-US" sz="4121" b="1">
                <a:solidFill>
                  <a:srgbClr val="25282A"/>
                </a:solidFill>
                <a:latin typeface="Aileron Bold"/>
                <a:ea typeface="Aileron Bold"/>
                <a:cs typeface="Aileron Bold"/>
                <a:sym typeface="Aileron Bold"/>
              </a:rPr>
              <a:t>POBLACIÓN Y MUESTRA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t="-83416" b="-83416"/>
            </a:stretch>
          </a:blipFill>
        </p:spPr>
        <p:txBody>
          <a:bodyPr/>
          <a:lstStyle/>
          <a:p>
            <a:endParaRPr lang="es-MX"/>
          </a:p>
        </p:txBody>
      </p:sp>
      <p:sp>
        <p:nvSpPr>
          <p:cNvPr id="9" name="Freeform 9"/>
          <p:cNvSpPr/>
          <p:nvPr/>
        </p:nvSpPr>
        <p:spPr>
          <a:xfrm>
            <a:off x="-4087257" y="259305"/>
            <a:ext cx="6992999" cy="6081677"/>
          </a:xfrm>
          <a:custGeom>
            <a:avLst/>
            <a:gdLst/>
            <a:ahLst/>
            <a:cxnLst/>
            <a:rect l="l" t="t" r="r" b="b"/>
            <a:pathLst>
              <a:path w="6992999" h="6081677">
                <a:moveTo>
                  <a:pt x="0" y="0"/>
                </a:moveTo>
                <a:lnTo>
                  <a:pt x="6992998" y="0"/>
                </a:lnTo>
                <a:lnTo>
                  <a:pt x="6992998" y="6081677"/>
                </a:lnTo>
                <a:lnTo>
                  <a:pt x="0" y="6081677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alphaModFix amt="60000"/>
            </a:blip>
            <a:stretch>
              <a:fillRect/>
            </a:stretch>
          </a:blipFill>
        </p:spPr>
        <p:txBody>
          <a:bodyPr/>
          <a:lstStyle/>
          <a:p>
            <a:endParaRPr lang="es-MX"/>
          </a:p>
        </p:txBody>
      </p:sp>
      <p:sp>
        <p:nvSpPr>
          <p:cNvPr id="10" name="Freeform 10"/>
          <p:cNvSpPr/>
          <p:nvPr/>
        </p:nvSpPr>
        <p:spPr>
          <a:xfrm>
            <a:off x="15392234" y="259305"/>
            <a:ext cx="6992999" cy="6081677"/>
          </a:xfrm>
          <a:custGeom>
            <a:avLst/>
            <a:gdLst/>
            <a:ahLst/>
            <a:cxnLst/>
            <a:rect l="l" t="t" r="r" b="b"/>
            <a:pathLst>
              <a:path w="6992999" h="6081677">
                <a:moveTo>
                  <a:pt x="0" y="0"/>
                </a:moveTo>
                <a:lnTo>
                  <a:pt x="6992998" y="0"/>
                </a:lnTo>
                <a:lnTo>
                  <a:pt x="6992998" y="6081677"/>
                </a:lnTo>
                <a:lnTo>
                  <a:pt x="0" y="6081677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alphaModFix amt="60000"/>
            </a:blip>
            <a:stretch>
              <a:fillRect/>
            </a:stretch>
          </a:blipFill>
        </p:spPr>
        <p:txBody>
          <a:bodyPr/>
          <a:lstStyle/>
          <a:p>
            <a:endParaRPr lang="es-MX"/>
          </a:p>
        </p:txBody>
      </p:sp>
      <p:sp>
        <p:nvSpPr>
          <p:cNvPr id="11" name="Freeform 11"/>
          <p:cNvSpPr/>
          <p:nvPr/>
        </p:nvSpPr>
        <p:spPr>
          <a:xfrm>
            <a:off x="7335409" y="2050587"/>
            <a:ext cx="7348139" cy="7207713"/>
          </a:xfrm>
          <a:custGeom>
            <a:avLst/>
            <a:gdLst/>
            <a:ahLst/>
            <a:cxnLst/>
            <a:rect l="l" t="t" r="r" b="b"/>
            <a:pathLst>
              <a:path w="7348139" h="7207713">
                <a:moveTo>
                  <a:pt x="0" y="0"/>
                </a:moveTo>
                <a:lnTo>
                  <a:pt x="7348139" y="0"/>
                </a:lnTo>
                <a:lnTo>
                  <a:pt x="7348139" y="7207713"/>
                </a:lnTo>
                <a:lnTo>
                  <a:pt x="0" y="720771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b="-9790"/>
            </a:stretch>
          </a:blipFill>
        </p:spPr>
        <p:txBody>
          <a:bodyPr/>
          <a:lstStyle/>
          <a:p>
            <a:endParaRPr lang="es-MX"/>
          </a:p>
        </p:txBody>
      </p:sp>
      <p:sp>
        <p:nvSpPr>
          <p:cNvPr id="12" name="TextBox 12"/>
          <p:cNvSpPr txBox="1"/>
          <p:nvPr/>
        </p:nvSpPr>
        <p:spPr>
          <a:xfrm>
            <a:off x="2470707" y="1740956"/>
            <a:ext cx="12826826" cy="342012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668120" lvl="1" indent="-334060" algn="just">
              <a:lnSpc>
                <a:spcPts val="5508"/>
              </a:lnSpc>
              <a:buFont typeface="Arial"/>
              <a:buChar char="•"/>
            </a:pPr>
            <a:r>
              <a:rPr lang="en-US" sz="3094" spc="-12">
                <a:solidFill>
                  <a:srgbClr val="25282A"/>
                </a:solidFill>
                <a:latin typeface="Aileron"/>
                <a:ea typeface="Aileron"/>
                <a:cs typeface="Aileron"/>
                <a:sym typeface="Aileron"/>
              </a:rPr>
              <a:t>Encuesta</a:t>
            </a:r>
          </a:p>
          <a:p>
            <a:pPr marL="668120" lvl="1" indent="-334060" algn="just">
              <a:lnSpc>
                <a:spcPts val="5508"/>
              </a:lnSpc>
              <a:buFont typeface="Arial"/>
              <a:buChar char="•"/>
            </a:pPr>
            <a:r>
              <a:rPr lang="en-US" sz="3094" spc="-12">
                <a:solidFill>
                  <a:srgbClr val="25282A"/>
                </a:solidFill>
                <a:latin typeface="Aileron"/>
                <a:ea typeface="Aileron"/>
                <a:cs typeface="Aileron"/>
                <a:sym typeface="Aileron"/>
              </a:rPr>
              <a:t>Entrevista</a:t>
            </a:r>
          </a:p>
          <a:p>
            <a:pPr marL="668120" lvl="1" indent="-334060" algn="just">
              <a:lnSpc>
                <a:spcPts val="5508"/>
              </a:lnSpc>
              <a:buFont typeface="Arial"/>
              <a:buChar char="•"/>
            </a:pPr>
            <a:r>
              <a:rPr lang="en-US" sz="3094" spc="-12">
                <a:solidFill>
                  <a:srgbClr val="25282A"/>
                </a:solidFill>
                <a:latin typeface="Aileron"/>
                <a:ea typeface="Aileron"/>
                <a:cs typeface="Aileron"/>
                <a:sym typeface="Aileron"/>
              </a:rPr>
              <a:t>Observación</a:t>
            </a:r>
          </a:p>
          <a:p>
            <a:pPr marL="668120" lvl="1" indent="-334060" algn="just">
              <a:lnSpc>
                <a:spcPts val="5508"/>
              </a:lnSpc>
              <a:buFont typeface="Arial"/>
              <a:buChar char="•"/>
            </a:pPr>
            <a:r>
              <a:rPr lang="en-US" sz="3094" spc="-12">
                <a:solidFill>
                  <a:srgbClr val="25282A"/>
                </a:solidFill>
                <a:latin typeface="Aileron"/>
                <a:ea typeface="Aileron"/>
                <a:cs typeface="Aileron"/>
                <a:sym typeface="Aileron"/>
              </a:rPr>
              <a:t>Análisis documental</a:t>
            </a:r>
          </a:p>
          <a:p>
            <a:pPr algn="just">
              <a:lnSpc>
                <a:spcPts val="5508"/>
              </a:lnSpc>
            </a:pPr>
            <a:endParaRPr lang="en-US" sz="3094" spc="-12">
              <a:solidFill>
                <a:srgbClr val="25282A"/>
              </a:solidFill>
              <a:latin typeface="Aileron"/>
              <a:ea typeface="Aileron"/>
              <a:cs typeface="Aileron"/>
              <a:sym typeface="Aileron"/>
            </a:endParaRPr>
          </a:p>
        </p:txBody>
      </p:sp>
      <p:sp>
        <p:nvSpPr>
          <p:cNvPr id="13" name="TextBox 13"/>
          <p:cNvSpPr txBox="1"/>
          <p:nvPr/>
        </p:nvSpPr>
        <p:spPr>
          <a:xfrm>
            <a:off x="2470707" y="1085850"/>
            <a:ext cx="13696895" cy="57047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4204"/>
              </a:lnSpc>
            </a:pPr>
            <a:r>
              <a:rPr lang="en-US" sz="4121" b="1">
                <a:solidFill>
                  <a:srgbClr val="25282A"/>
                </a:solidFill>
                <a:latin typeface="Aileron Bold"/>
                <a:ea typeface="Aileron Bold"/>
                <a:cs typeface="Aileron Bold"/>
                <a:sym typeface="Aileron Bold"/>
              </a:rPr>
              <a:t>TÉCNICAS DE RECOLECCIÓN DE DATOS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t="-83416" b="-83416"/>
            </a:stretch>
          </a:blipFill>
        </p:spPr>
        <p:txBody>
          <a:bodyPr/>
          <a:lstStyle/>
          <a:p>
            <a:endParaRPr lang="es-MX"/>
          </a:p>
        </p:txBody>
      </p:sp>
      <p:sp>
        <p:nvSpPr>
          <p:cNvPr id="9" name="Freeform 9"/>
          <p:cNvSpPr/>
          <p:nvPr/>
        </p:nvSpPr>
        <p:spPr>
          <a:xfrm>
            <a:off x="-4087257" y="259305"/>
            <a:ext cx="6992999" cy="6081677"/>
          </a:xfrm>
          <a:custGeom>
            <a:avLst/>
            <a:gdLst/>
            <a:ahLst/>
            <a:cxnLst/>
            <a:rect l="l" t="t" r="r" b="b"/>
            <a:pathLst>
              <a:path w="6992999" h="6081677">
                <a:moveTo>
                  <a:pt x="0" y="0"/>
                </a:moveTo>
                <a:lnTo>
                  <a:pt x="6992998" y="0"/>
                </a:lnTo>
                <a:lnTo>
                  <a:pt x="6992998" y="6081677"/>
                </a:lnTo>
                <a:lnTo>
                  <a:pt x="0" y="6081677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alphaModFix amt="60000"/>
            </a:blip>
            <a:stretch>
              <a:fillRect/>
            </a:stretch>
          </a:blipFill>
        </p:spPr>
        <p:txBody>
          <a:bodyPr/>
          <a:lstStyle/>
          <a:p>
            <a:endParaRPr lang="es-MX"/>
          </a:p>
        </p:txBody>
      </p:sp>
      <p:sp>
        <p:nvSpPr>
          <p:cNvPr id="10" name="Freeform 10"/>
          <p:cNvSpPr/>
          <p:nvPr/>
        </p:nvSpPr>
        <p:spPr>
          <a:xfrm>
            <a:off x="15392234" y="259305"/>
            <a:ext cx="6992999" cy="6081677"/>
          </a:xfrm>
          <a:custGeom>
            <a:avLst/>
            <a:gdLst/>
            <a:ahLst/>
            <a:cxnLst/>
            <a:rect l="l" t="t" r="r" b="b"/>
            <a:pathLst>
              <a:path w="6992999" h="6081677">
                <a:moveTo>
                  <a:pt x="0" y="0"/>
                </a:moveTo>
                <a:lnTo>
                  <a:pt x="6992998" y="0"/>
                </a:lnTo>
                <a:lnTo>
                  <a:pt x="6992998" y="6081677"/>
                </a:lnTo>
                <a:lnTo>
                  <a:pt x="0" y="6081677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alphaModFix amt="60000"/>
            </a:blip>
            <a:stretch>
              <a:fillRect/>
            </a:stretch>
          </a:blipFill>
        </p:spPr>
        <p:txBody>
          <a:bodyPr/>
          <a:lstStyle/>
          <a:p>
            <a:endParaRPr lang="es-MX"/>
          </a:p>
        </p:txBody>
      </p:sp>
      <p:sp>
        <p:nvSpPr>
          <p:cNvPr id="11" name="Freeform 11"/>
          <p:cNvSpPr/>
          <p:nvPr/>
        </p:nvSpPr>
        <p:spPr>
          <a:xfrm>
            <a:off x="2905741" y="3614815"/>
            <a:ext cx="11301259" cy="5848402"/>
          </a:xfrm>
          <a:custGeom>
            <a:avLst/>
            <a:gdLst/>
            <a:ahLst/>
            <a:cxnLst/>
            <a:rect l="l" t="t" r="r" b="b"/>
            <a:pathLst>
              <a:path w="11301259" h="5848402">
                <a:moveTo>
                  <a:pt x="0" y="0"/>
                </a:moveTo>
                <a:lnTo>
                  <a:pt x="11301259" y="0"/>
                </a:lnTo>
                <a:lnTo>
                  <a:pt x="11301259" y="5848402"/>
                </a:lnTo>
                <a:lnTo>
                  <a:pt x="0" y="5848402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  <p:txBody>
          <a:bodyPr/>
          <a:lstStyle/>
          <a:p>
            <a:endParaRPr lang="es-MX"/>
          </a:p>
        </p:txBody>
      </p:sp>
      <p:sp>
        <p:nvSpPr>
          <p:cNvPr id="12" name="TextBox 12"/>
          <p:cNvSpPr txBox="1"/>
          <p:nvPr/>
        </p:nvSpPr>
        <p:spPr>
          <a:xfrm>
            <a:off x="2470707" y="1740956"/>
            <a:ext cx="12826826" cy="272480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668120" lvl="1" indent="-334060" algn="just">
              <a:lnSpc>
                <a:spcPts val="5508"/>
              </a:lnSpc>
              <a:buFont typeface="Arial"/>
              <a:buChar char="•"/>
            </a:pPr>
            <a:r>
              <a:rPr lang="en-US" sz="3094" spc="-12">
                <a:solidFill>
                  <a:srgbClr val="25282A"/>
                </a:solidFill>
                <a:latin typeface="Aileron"/>
                <a:ea typeface="Aileron"/>
                <a:cs typeface="Aileron"/>
                <a:sym typeface="Aileron"/>
              </a:rPr>
              <a:t>Cuestionarios</a:t>
            </a:r>
          </a:p>
          <a:p>
            <a:pPr marL="668120" lvl="1" indent="-334060" algn="just">
              <a:lnSpc>
                <a:spcPts val="5508"/>
              </a:lnSpc>
              <a:buFont typeface="Arial"/>
              <a:buChar char="•"/>
            </a:pPr>
            <a:r>
              <a:rPr lang="en-US" sz="3094" spc="-12">
                <a:solidFill>
                  <a:srgbClr val="25282A"/>
                </a:solidFill>
                <a:latin typeface="Aileron"/>
                <a:ea typeface="Aileron"/>
                <a:cs typeface="Aileron"/>
                <a:sym typeface="Aileron"/>
              </a:rPr>
              <a:t>Guías de entrevista</a:t>
            </a:r>
          </a:p>
          <a:p>
            <a:pPr marL="668120" lvl="1" indent="-334060" algn="just">
              <a:lnSpc>
                <a:spcPts val="5508"/>
              </a:lnSpc>
              <a:buFont typeface="Arial"/>
              <a:buChar char="•"/>
            </a:pPr>
            <a:r>
              <a:rPr lang="en-US" sz="3094" spc="-12">
                <a:solidFill>
                  <a:srgbClr val="25282A"/>
                </a:solidFill>
                <a:latin typeface="Aileron"/>
                <a:ea typeface="Aileron"/>
                <a:cs typeface="Aileron"/>
                <a:sym typeface="Aileron"/>
              </a:rPr>
              <a:t>Rúbricas</a:t>
            </a:r>
          </a:p>
          <a:p>
            <a:pPr algn="just">
              <a:lnSpc>
                <a:spcPts val="5508"/>
              </a:lnSpc>
            </a:pPr>
            <a:endParaRPr lang="en-US" sz="3094" spc="-12">
              <a:solidFill>
                <a:srgbClr val="25282A"/>
              </a:solidFill>
              <a:latin typeface="Aileron"/>
              <a:ea typeface="Aileron"/>
              <a:cs typeface="Aileron"/>
              <a:sym typeface="Aileron"/>
            </a:endParaRPr>
          </a:p>
        </p:txBody>
      </p:sp>
      <p:sp>
        <p:nvSpPr>
          <p:cNvPr id="13" name="TextBox 13"/>
          <p:cNvSpPr txBox="1"/>
          <p:nvPr/>
        </p:nvSpPr>
        <p:spPr>
          <a:xfrm>
            <a:off x="2470707" y="1085850"/>
            <a:ext cx="13696895" cy="57047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4204"/>
              </a:lnSpc>
            </a:pPr>
            <a:r>
              <a:rPr lang="en-US" sz="4121" b="1">
                <a:solidFill>
                  <a:srgbClr val="25282A"/>
                </a:solidFill>
                <a:latin typeface="Aileron Bold"/>
                <a:ea typeface="Aileron Bold"/>
                <a:cs typeface="Aileron Bold"/>
                <a:sym typeface="Aileron Bold"/>
              </a:rPr>
              <a:t>INSTRUMENTOS DE RECOLECCIÓN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t="-83416" b="-83416"/>
            </a:stretch>
          </a:blipFill>
        </p:spPr>
        <p:txBody>
          <a:bodyPr/>
          <a:lstStyle/>
          <a:p>
            <a:endParaRPr lang="es-MX"/>
          </a:p>
        </p:txBody>
      </p:sp>
      <p:sp>
        <p:nvSpPr>
          <p:cNvPr id="9" name="Freeform 9"/>
          <p:cNvSpPr/>
          <p:nvPr/>
        </p:nvSpPr>
        <p:spPr>
          <a:xfrm>
            <a:off x="-4087257" y="259305"/>
            <a:ext cx="6992999" cy="6081677"/>
          </a:xfrm>
          <a:custGeom>
            <a:avLst/>
            <a:gdLst/>
            <a:ahLst/>
            <a:cxnLst/>
            <a:rect l="l" t="t" r="r" b="b"/>
            <a:pathLst>
              <a:path w="6992999" h="6081677">
                <a:moveTo>
                  <a:pt x="0" y="0"/>
                </a:moveTo>
                <a:lnTo>
                  <a:pt x="6992998" y="0"/>
                </a:lnTo>
                <a:lnTo>
                  <a:pt x="6992998" y="6081677"/>
                </a:lnTo>
                <a:lnTo>
                  <a:pt x="0" y="6081677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alphaModFix amt="60000"/>
            </a:blip>
            <a:stretch>
              <a:fillRect/>
            </a:stretch>
          </a:blipFill>
        </p:spPr>
        <p:txBody>
          <a:bodyPr/>
          <a:lstStyle/>
          <a:p>
            <a:endParaRPr lang="es-MX"/>
          </a:p>
        </p:txBody>
      </p:sp>
      <p:sp>
        <p:nvSpPr>
          <p:cNvPr id="10" name="Freeform 10"/>
          <p:cNvSpPr/>
          <p:nvPr/>
        </p:nvSpPr>
        <p:spPr>
          <a:xfrm>
            <a:off x="15392234" y="259305"/>
            <a:ext cx="6992999" cy="6081677"/>
          </a:xfrm>
          <a:custGeom>
            <a:avLst/>
            <a:gdLst/>
            <a:ahLst/>
            <a:cxnLst/>
            <a:rect l="l" t="t" r="r" b="b"/>
            <a:pathLst>
              <a:path w="6992999" h="6081677">
                <a:moveTo>
                  <a:pt x="0" y="0"/>
                </a:moveTo>
                <a:lnTo>
                  <a:pt x="6992998" y="0"/>
                </a:lnTo>
                <a:lnTo>
                  <a:pt x="6992998" y="6081677"/>
                </a:lnTo>
                <a:lnTo>
                  <a:pt x="0" y="6081677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alphaModFix amt="60000"/>
            </a:blip>
            <a:stretch>
              <a:fillRect/>
            </a:stretch>
          </a:blipFill>
        </p:spPr>
        <p:txBody>
          <a:bodyPr/>
          <a:lstStyle/>
          <a:p>
            <a:endParaRPr lang="es-MX"/>
          </a:p>
        </p:txBody>
      </p:sp>
      <p:sp>
        <p:nvSpPr>
          <p:cNvPr id="11" name="Freeform 11"/>
          <p:cNvSpPr/>
          <p:nvPr/>
        </p:nvSpPr>
        <p:spPr>
          <a:xfrm>
            <a:off x="7001022" y="1912406"/>
            <a:ext cx="6692272" cy="6692272"/>
          </a:xfrm>
          <a:custGeom>
            <a:avLst/>
            <a:gdLst/>
            <a:ahLst/>
            <a:cxnLst/>
            <a:rect l="l" t="t" r="r" b="b"/>
            <a:pathLst>
              <a:path w="6692272" h="6692272">
                <a:moveTo>
                  <a:pt x="0" y="0"/>
                </a:moveTo>
                <a:lnTo>
                  <a:pt x="6692272" y="0"/>
                </a:lnTo>
                <a:lnTo>
                  <a:pt x="6692272" y="6692272"/>
                </a:lnTo>
                <a:lnTo>
                  <a:pt x="0" y="6692272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  <p:txBody>
          <a:bodyPr/>
          <a:lstStyle/>
          <a:p>
            <a:endParaRPr lang="es-MX"/>
          </a:p>
        </p:txBody>
      </p:sp>
      <p:sp>
        <p:nvSpPr>
          <p:cNvPr id="12" name="TextBox 12"/>
          <p:cNvSpPr txBox="1"/>
          <p:nvPr/>
        </p:nvSpPr>
        <p:spPr>
          <a:xfrm>
            <a:off x="2285606" y="2999644"/>
            <a:ext cx="12826826" cy="272480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668120" lvl="1" indent="-334060" algn="just">
              <a:lnSpc>
                <a:spcPts val="5508"/>
              </a:lnSpc>
              <a:buFont typeface="Arial"/>
              <a:buChar char="•"/>
            </a:pPr>
            <a:r>
              <a:rPr lang="en-US" sz="3094" spc="-12">
                <a:solidFill>
                  <a:srgbClr val="25282A"/>
                </a:solidFill>
                <a:latin typeface="Aileron"/>
                <a:ea typeface="Aileron"/>
                <a:cs typeface="Aileron"/>
                <a:sym typeface="Aileron"/>
              </a:rPr>
              <a:t>Validez</a:t>
            </a:r>
          </a:p>
          <a:p>
            <a:pPr marL="668120" lvl="1" indent="-334060" algn="just">
              <a:lnSpc>
                <a:spcPts val="5508"/>
              </a:lnSpc>
              <a:buFont typeface="Arial"/>
              <a:buChar char="•"/>
            </a:pPr>
            <a:r>
              <a:rPr lang="en-US" sz="3094" spc="-12">
                <a:solidFill>
                  <a:srgbClr val="25282A"/>
                </a:solidFill>
                <a:latin typeface="Aileron"/>
                <a:ea typeface="Aileron"/>
                <a:cs typeface="Aileron"/>
                <a:sym typeface="Aileron"/>
              </a:rPr>
              <a:t>Confiabilidad</a:t>
            </a:r>
          </a:p>
          <a:p>
            <a:pPr marL="668120" lvl="1" indent="-334060" algn="just">
              <a:lnSpc>
                <a:spcPts val="5508"/>
              </a:lnSpc>
              <a:buFont typeface="Arial"/>
              <a:buChar char="•"/>
            </a:pPr>
            <a:r>
              <a:rPr lang="en-US" sz="3094" spc="-12">
                <a:solidFill>
                  <a:srgbClr val="25282A"/>
                </a:solidFill>
                <a:latin typeface="Aileron"/>
                <a:ea typeface="Aileron"/>
                <a:cs typeface="Aileron"/>
                <a:sym typeface="Aileron"/>
              </a:rPr>
              <a:t>Piloto</a:t>
            </a:r>
          </a:p>
          <a:p>
            <a:pPr algn="just">
              <a:lnSpc>
                <a:spcPts val="5508"/>
              </a:lnSpc>
            </a:pPr>
            <a:endParaRPr lang="en-US" sz="3094" spc="-12">
              <a:solidFill>
                <a:srgbClr val="25282A"/>
              </a:solidFill>
              <a:latin typeface="Aileron"/>
              <a:ea typeface="Aileron"/>
              <a:cs typeface="Aileron"/>
              <a:sym typeface="Aileron"/>
            </a:endParaRPr>
          </a:p>
        </p:txBody>
      </p:sp>
      <p:sp>
        <p:nvSpPr>
          <p:cNvPr id="13" name="TextBox 13"/>
          <p:cNvSpPr txBox="1"/>
          <p:nvPr/>
        </p:nvSpPr>
        <p:spPr>
          <a:xfrm>
            <a:off x="2470707" y="1085850"/>
            <a:ext cx="13696895" cy="57047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4204"/>
              </a:lnSpc>
            </a:pPr>
            <a:r>
              <a:rPr lang="en-US" sz="4121" b="1">
                <a:solidFill>
                  <a:srgbClr val="25282A"/>
                </a:solidFill>
                <a:latin typeface="Aileron Bold"/>
                <a:ea typeface="Aileron Bold"/>
                <a:cs typeface="Aileron Bold"/>
                <a:sym typeface="Aileron Bold"/>
              </a:rPr>
              <a:t>VALIDACIÓN DE INSTRUMENTOS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t="-83416" b="-83416"/>
            </a:stretch>
          </a:blipFill>
        </p:spPr>
        <p:txBody>
          <a:bodyPr/>
          <a:lstStyle/>
          <a:p>
            <a:endParaRPr lang="es-MX"/>
          </a:p>
        </p:txBody>
      </p:sp>
      <p:sp>
        <p:nvSpPr>
          <p:cNvPr id="9" name="Freeform 9"/>
          <p:cNvSpPr/>
          <p:nvPr/>
        </p:nvSpPr>
        <p:spPr>
          <a:xfrm>
            <a:off x="-4087257" y="259305"/>
            <a:ext cx="6992999" cy="6081677"/>
          </a:xfrm>
          <a:custGeom>
            <a:avLst/>
            <a:gdLst/>
            <a:ahLst/>
            <a:cxnLst/>
            <a:rect l="l" t="t" r="r" b="b"/>
            <a:pathLst>
              <a:path w="6992999" h="6081677">
                <a:moveTo>
                  <a:pt x="0" y="0"/>
                </a:moveTo>
                <a:lnTo>
                  <a:pt x="6992998" y="0"/>
                </a:lnTo>
                <a:lnTo>
                  <a:pt x="6992998" y="6081677"/>
                </a:lnTo>
                <a:lnTo>
                  <a:pt x="0" y="6081677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alphaModFix amt="60000"/>
            </a:blip>
            <a:stretch>
              <a:fillRect/>
            </a:stretch>
          </a:blipFill>
        </p:spPr>
        <p:txBody>
          <a:bodyPr/>
          <a:lstStyle/>
          <a:p>
            <a:endParaRPr lang="es-MX"/>
          </a:p>
        </p:txBody>
      </p:sp>
      <p:sp>
        <p:nvSpPr>
          <p:cNvPr id="10" name="Freeform 10"/>
          <p:cNvSpPr/>
          <p:nvPr/>
        </p:nvSpPr>
        <p:spPr>
          <a:xfrm>
            <a:off x="15392234" y="259305"/>
            <a:ext cx="6992999" cy="6081677"/>
          </a:xfrm>
          <a:custGeom>
            <a:avLst/>
            <a:gdLst/>
            <a:ahLst/>
            <a:cxnLst/>
            <a:rect l="l" t="t" r="r" b="b"/>
            <a:pathLst>
              <a:path w="6992999" h="6081677">
                <a:moveTo>
                  <a:pt x="0" y="0"/>
                </a:moveTo>
                <a:lnTo>
                  <a:pt x="6992998" y="0"/>
                </a:lnTo>
                <a:lnTo>
                  <a:pt x="6992998" y="6081677"/>
                </a:lnTo>
                <a:lnTo>
                  <a:pt x="0" y="6081677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alphaModFix amt="60000"/>
            </a:blip>
            <a:stretch>
              <a:fillRect/>
            </a:stretch>
          </a:blipFill>
        </p:spPr>
        <p:txBody>
          <a:bodyPr/>
          <a:lstStyle/>
          <a:p>
            <a:endParaRPr lang="es-MX"/>
          </a:p>
        </p:txBody>
      </p:sp>
      <p:sp>
        <p:nvSpPr>
          <p:cNvPr id="11" name="Freeform 11"/>
          <p:cNvSpPr/>
          <p:nvPr/>
        </p:nvSpPr>
        <p:spPr>
          <a:xfrm>
            <a:off x="5113395" y="4417220"/>
            <a:ext cx="11312949" cy="5355430"/>
          </a:xfrm>
          <a:custGeom>
            <a:avLst/>
            <a:gdLst/>
            <a:ahLst/>
            <a:cxnLst/>
            <a:rect l="l" t="t" r="r" b="b"/>
            <a:pathLst>
              <a:path w="11312949" h="5355430">
                <a:moveTo>
                  <a:pt x="0" y="0"/>
                </a:moveTo>
                <a:lnTo>
                  <a:pt x="11312950" y="0"/>
                </a:lnTo>
                <a:lnTo>
                  <a:pt x="11312950" y="5355430"/>
                </a:lnTo>
                <a:lnTo>
                  <a:pt x="0" y="5355430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  <p:txBody>
          <a:bodyPr/>
          <a:lstStyle/>
          <a:p>
            <a:endParaRPr lang="es-MX"/>
          </a:p>
        </p:txBody>
      </p:sp>
      <p:sp>
        <p:nvSpPr>
          <p:cNvPr id="12" name="TextBox 12"/>
          <p:cNvSpPr txBox="1"/>
          <p:nvPr/>
        </p:nvSpPr>
        <p:spPr>
          <a:xfrm>
            <a:off x="2285606" y="2999644"/>
            <a:ext cx="12826826" cy="272480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668120" lvl="1" indent="-334060" algn="just">
              <a:lnSpc>
                <a:spcPts val="5508"/>
              </a:lnSpc>
              <a:buFont typeface="Arial"/>
              <a:buChar char="•"/>
            </a:pPr>
            <a:r>
              <a:rPr lang="en-US" sz="3094" spc="-12">
                <a:solidFill>
                  <a:srgbClr val="25282A"/>
                </a:solidFill>
                <a:latin typeface="Aileron"/>
                <a:ea typeface="Aileron"/>
                <a:cs typeface="Aileron"/>
                <a:sym typeface="Aileron"/>
              </a:rPr>
              <a:t>Estadística descriptiva</a:t>
            </a:r>
          </a:p>
          <a:p>
            <a:pPr marL="668120" lvl="1" indent="-334060" algn="just">
              <a:lnSpc>
                <a:spcPts val="5508"/>
              </a:lnSpc>
              <a:buFont typeface="Arial"/>
              <a:buChar char="•"/>
            </a:pPr>
            <a:r>
              <a:rPr lang="en-US" sz="3094" spc="-12">
                <a:solidFill>
                  <a:srgbClr val="25282A"/>
                </a:solidFill>
                <a:latin typeface="Aileron"/>
                <a:ea typeface="Aileron"/>
                <a:cs typeface="Aileron"/>
                <a:sym typeface="Aileron"/>
              </a:rPr>
              <a:t>Tablas</a:t>
            </a:r>
          </a:p>
          <a:p>
            <a:pPr marL="668120" lvl="1" indent="-334060" algn="just">
              <a:lnSpc>
                <a:spcPts val="5508"/>
              </a:lnSpc>
              <a:buFont typeface="Arial"/>
              <a:buChar char="•"/>
            </a:pPr>
            <a:r>
              <a:rPr lang="en-US" sz="3094" spc="-12">
                <a:solidFill>
                  <a:srgbClr val="25282A"/>
                </a:solidFill>
                <a:latin typeface="Aileron"/>
                <a:ea typeface="Aileron"/>
                <a:cs typeface="Aileron"/>
                <a:sym typeface="Aileron"/>
              </a:rPr>
              <a:t>Gráficas</a:t>
            </a:r>
          </a:p>
          <a:p>
            <a:pPr algn="just">
              <a:lnSpc>
                <a:spcPts val="5508"/>
              </a:lnSpc>
            </a:pPr>
            <a:endParaRPr lang="en-US" sz="3094" spc="-12">
              <a:solidFill>
                <a:srgbClr val="25282A"/>
              </a:solidFill>
              <a:latin typeface="Aileron"/>
              <a:ea typeface="Aileron"/>
              <a:cs typeface="Aileron"/>
              <a:sym typeface="Aileron"/>
            </a:endParaRPr>
          </a:p>
        </p:txBody>
      </p:sp>
      <p:sp>
        <p:nvSpPr>
          <p:cNvPr id="13" name="TextBox 13"/>
          <p:cNvSpPr txBox="1"/>
          <p:nvPr/>
        </p:nvSpPr>
        <p:spPr>
          <a:xfrm>
            <a:off x="2470707" y="1085850"/>
            <a:ext cx="13696895" cy="57047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4204"/>
              </a:lnSpc>
            </a:pPr>
            <a:r>
              <a:rPr lang="en-US" sz="4121" b="1">
                <a:solidFill>
                  <a:srgbClr val="25282A"/>
                </a:solidFill>
                <a:latin typeface="Aileron Bold"/>
                <a:ea typeface="Aileron Bold"/>
                <a:cs typeface="Aileron Bold"/>
                <a:sym typeface="Aileron Bold"/>
              </a:rPr>
              <a:t>ANÁLISIS DE DATOS CUANTITATIVOS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t="-83416" b="-83416"/>
            </a:stretch>
          </a:blipFill>
        </p:spPr>
        <p:txBody>
          <a:bodyPr/>
          <a:lstStyle/>
          <a:p>
            <a:endParaRPr lang="es-MX"/>
          </a:p>
        </p:txBody>
      </p:sp>
      <p:sp>
        <p:nvSpPr>
          <p:cNvPr id="9" name="Freeform 9"/>
          <p:cNvSpPr/>
          <p:nvPr/>
        </p:nvSpPr>
        <p:spPr>
          <a:xfrm>
            <a:off x="-4087257" y="259305"/>
            <a:ext cx="6992999" cy="6081677"/>
          </a:xfrm>
          <a:custGeom>
            <a:avLst/>
            <a:gdLst/>
            <a:ahLst/>
            <a:cxnLst/>
            <a:rect l="l" t="t" r="r" b="b"/>
            <a:pathLst>
              <a:path w="6992999" h="6081677">
                <a:moveTo>
                  <a:pt x="0" y="0"/>
                </a:moveTo>
                <a:lnTo>
                  <a:pt x="6992998" y="0"/>
                </a:lnTo>
                <a:lnTo>
                  <a:pt x="6992998" y="6081677"/>
                </a:lnTo>
                <a:lnTo>
                  <a:pt x="0" y="6081677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alphaModFix amt="60000"/>
            </a:blip>
            <a:stretch>
              <a:fillRect/>
            </a:stretch>
          </a:blipFill>
        </p:spPr>
        <p:txBody>
          <a:bodyPr/>
          <a:lstStyle/>
          <a:p>
            <a:endParaRPr lang="es-MX"/>
          </a:p>
        </p:txBody>
      </p:sp>
      <p:sp>
        <p:nvSpPr>
          <p:cNvPr id="10" name="Freeform 10"/>
          <p:cNvSpPr/>
          <p:nvPr/>
        </p:nvSpPr>
        <p:spPr>
          <a:xfrm>
            <a:off x="15392234" y="259305"/>
            <a:ext cx="6992999" cy="6081677"/>
          </a:xfrm>
          <a:custGeom>
            <a:avLst/>
            <a:gdLst/>
            <a:ahLst/>
            <a:cxnLst/>
            <a:rect l="l" t="t" r="r" b="b"/>
            <a:pathLst>
              <a:path w="6992999" h="6081677">
                <a:moveTo>
                  <a:pt x="0" y="0"/>
                </a:moveTo>
                <a:lnTo>
                  <a:pt x="6992998" y="0"/>
                </a:lnTo>
                <a:lnTo>
                  <a:pt x="6992998" y="6081677"/>
                </a:lnTo>
                <a:lnTo>
                  <a:pt x="0" y="6081677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alphaModFix amt="60000"/>
            </a:blip>
            <a:stretch>
              <a:fillRect/>
            </a:stretch>
          </a:blipFill>
        </p:spPr>
        <p:txBody>
          <a:bodyPr/>
          <a:lstStyle/>
          <a:p>
            <a:endParaRPr lang="es-MX"/>
          </a:p>
        </p:txBody>
      </p:sp>
      <p:sp>
        <p:nvSpPr>
          <p:cNvPr id="11" name="Freeform 11"/>
          <p:cNvSpPr/>
          <p:nvPr/>
        </p:nvSpPr>
        <p:spPr>
          <a:xfrm>
            <a:off x="6277506" y="2632105"/>
            <a:ext cx="8834926" cy="6626195"/>
          </a:xfrm>
          <a:custGeom>
            <a:avLst/>
            <a:gdLst/>
            <a:ahLst/>
            <a:cxnLst/>
            <a:rect l="l" t="t" r="r" b="b"/>
            <a:pathLst>
              <a:path w="8834926" h="6626195">
                <a:moveTo>
                  <a:pt x="0" y="0"/>
                </a:moveTo>
                <a:lnTo>
                  <a:pt x="8834926" y="0"/>
                </a:lnTo>
                <a:lnTo>
                  <a:pt x="8834926" y="6626195"/>
                </a:lnTo>
                <a:lnTo>
                  <a:pt x="0" y="6626195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  <p:txBody>
          <a:bodyPr/>
          <a:lstStyle/>
          <a:p>
            <a:endParaRPr lang="es-MX"/>
          </a:p>
        </p:txBody>
      </p:sp>
      <p:sp>
        <p:nvSpPr>
          <p:cNvPr id="12" name="TextBox 12"/>
          <p:cNvSpPr txBox="1"/>
          <p:nvPr/>
        </p:nvSpPr>
        <p:spPr>
          <a:xfrm>
            <a:off x="2285606" y="2999644"/>
            <a:ext cx="12826826" cy="272480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668120" lvl="1" indent="-334060" algn="just">
              <a:lnSpc>
                <a:spcPts val="5508"/>
              </a:lnSpc>
              <a:buFont typeface="Arial"/>
              <a:buChar char="•"/>
            </a:pPr>
            <a:r>
              <a:rPr lang="en-US" sz="3094" spc="-12">
                <a:solidFill>
                  <a:srgbClr val="25282A"/>
                </a:solidFill>
                <a:latin typeface="Aileron"/>
                <a:ea typeface="Aileron"/>
                <a:cs typeface="Aileron"/>
                <a:sym typeface="Aileron"/>
              </a:rPr>
              <a:t>Codificación</a:t>
            </a:r>
          </a:p>
          <a:p>
            <a:pPr marL="668120" lvl="1" indent="-334060" algn="just">
              <a:lnSpc>
                <a:spcPts val="5508"/>
              </a:lnSpc>
              <a:buFont typeface="Arial"/>
              <a:buChar char="•"/>
            </a:pPr>
            <a:r>
              <a:rPr lang="en-US" sz="3094" spc="-12">
                <a:solidFill>
                  <a:srgbClr val="25282A"/>
                </a:solidFill>
                <a:latin typeface="Aileron"/>
                <a:ea typeface="Aileron"/>
                <a:cs typeface="Aileron"/>
                <a:sym typeface="Aileron"/>
              </a:rPr>
              <a:t>Categorías</a:t>
            </a:r>
          </a:p>
          <a:p>
            <a:pPr marL="668120" lvl="1" indent="-334060" algn="just">
              <a:lnSpc>
                <a:spcPts val="5508"/>
              </a:lnSpc>
              <a:buFont typeface="Arial"/>
              <a:buChar char="•"/>
            </a:pPr>
            <a:r>
              <a:rPr lang="en-US" sz="3094" spc="-12">
                <a:solidFill>
                  <a:srgbClr val="25282A"/>
                </a:solidFill>
                <a:latin typeface="Aileron"/>
                <a:ea typeface="Aileron"/>
                <a:cs typeface="Aileron"/>
                <a:sym typeface="Aileron"/>
              </a:rPr>
              <a:t>Interpretación</a:t>
            </a:r>
          </a:p>
          <a:p>
            <a:pPr algn="just">
              <a:lnSpc>
                <a:spcPts val="5508"/>
              </a:lnSpc>
            </a:pPr>
            <a:endParaRPr lang="en-US" sz="3094" spc="-12">
              <a:solidFill>
                <a:srgbClr val="25282A"/>
              </a:solidFill>
              <a:latin typeface="Aileron"/>
              <a:ea typeface="Aileron"/>
              <a:cs typeface="Aileron"/>
              <a:sym typeface="Aileron"/>
            </a:endParaRPr>
          </a:p>
        </p:txBody>
      </p:sp>
      <p:sp>
        <p:nvSpPr>
          <p:cNvPr id="13" name="TextBox 13"/>
          <p:cNvSpPr txBox="1"/>
          <p:nvPr/>
        </p:nvSpPr>
        <p:spPr>
          <a:xfrm>
            <a:off x="2470707" y="1085850"/>
            <a:ext cx="13696895" cy="57047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4204"/>
              </a:lnSpc>
            </a:pPr>
            <a:r>
              <a:rPr lang="en-US" sz="4121" b="1">
                <a:solidFill>
                  <a:srgbClr val="25282A"/>
                </a:solidFill>
                <a:latin typeface="Aileron Bold"/>
                <a:ea typeface="Aileron Bold"/>
                <a:cs typeface="Aileron Bold"/>
                <a:sym typeface="Aileron Bold"/>
              </a:rPr>
              <a:t>ANÁLISIS DE DATOS CUALITATIVOS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t="-83416" b="-83416"/>
            </a:stretch>
          </a:blipFill>
        </p:spPr>
        <p:txBody>
          <a:bodyPr/>
          <a:lstStyle/>
          <a:p>
            <a:endParaRPr lang="es-MX"/>
          </a:p>
        </p:txBody>
      </p:sp>
      <p:sp>
        <p:nvSpPr>
          <p:cNvPr id="9" name="Freeform 9"/>
          <p:cNvSpPr/>
          <p:nvPr/>
        </p:nvSpPr>
        <p:spPr>
          <a:xfrm>
            <a:off x="-4087257" y="259305"/>
            <a:ext cx="6992999" cy="6081677"/>
          </a:xfrm>
          <a:custGeom>
            <a:avLst/>
            <a:gdLst/>
            <a:ahLst/>
            <a:cxnLst/>
            <a:rect l="l" t="t" r="r" b="b"/>
            <a:pathLst>
              <a:path w="6992999" h="6081677">
                <a:moveTo>
                  <a:pt x="0" y="0"/>
                </a:moveTo>
                <a:lnTo>
                  <a:pt x="6992998" y="0"/>
                </a:lnTo>
                <a:lnTo>
                  <a:pt x="6992998" y="6081677"/>
                </a:lnTo>
                <a:lnTo>
                  <a:pt x="0" y="6081677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alphaModFix amt="60000"/>
            </a:blip>
            <a:stretch>
              <a:fillRect/>
            </a:stretch>
          </a:blipFill>
        </p:spPr>
        <p:txBody>
          <a:bodyPr/>
          <a:lstStyle/>
          <a:p>
            <a:endParaRPr lang="es-MX"/>
          </a:p>
        </p:txBody>
      </p:sp>
      <p:sp>
        <p:nvSpPr>
          <p:cNvPr id="10" name="Freeform 10"/>
          <p:cNvSpPr/>
          <p:nvPr/>
        </p:nvSpPr>
        <p:spPr>
          <a:xfrm>
            <a:off x="15392234" y="259305"/>
            <a:ext cx="6992999" cy="6081677"/>
          </a:xfrm>
          <a:custGeom>
            <a:avLst/>
            <a:gdLst/>
            <a:ahLst/>
            <a:cxnLst/>
            <a:rect l="l" t="t" r="r" b="b"/>
            <a:pathLst>
              <a:path w="6992999" h="6081677">
                <a:moveTo>
                  <a:pt x="0" y="0"/>
                </a:moveTo>
                <a:lnTo>
                  <a:pt x="6992998" y="0"/>
                </a:lnTo>
                <a:lnTo>
                  <a:pt x="6992998" y="6081677"/>
                </a:lnTo>
                <a:lnTo>
                  <a:pt x="0" y="6081677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alphaModFix amt="60000"/>
            </a:blip>
            <a:stretch>
              <a:fillRect/>
            </a:stretch>
          </a:blipFill>
        </p:spPr>
        <p:txBody>
          <a:bodyPr/>
          <a:lstStyle/>
          <a:p>
            <a:endParaRPr lang="es-MX"/>
          </a:p>
        </p:txBody>
      </p:sp>
      <p:sp>
        <p:nvSpPr>
          <p:cNvPr id="11" name="Freeform 11"/>
          <p:cNvSpPr/>
          <p:nvPr/>
        </p:nvSpPr>
        <p:spPr>
          <a:xfrm>
            <a:off x="9144000" y="1656329"/>
            <a:ext cx="6335613" cy="7601971"/>
          </a:xfrm>
          <a:custGeom>
            <a:avLst/>
            <a:gdLst/>
            <a:ahLst/>
            <a:cxnLst/>
            <a:rect l="l" t="t" r="r" b="b"/>
            <a:pathLst>
              <a:path w="6335613" h="7601971">
                <a:moveTo>
                  <a:pt x="0" y="0"/>
                </a:moveTo>
                <a:lnTo>
                  <a:pt x="6335613" y="0"/>
                </a:lnTo>
                <a:lnTo>
                  <a:pt x="6335613" y="7601971"/>
                </a:lnTo>
                <a:lnTo>
                  <a:pt x="0" y="7601971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t="-17797"/>
            </a:stretch>
          </a:blipFill>
        </p:spPr>
        <p:txBody>
          <a:bodyPr/>
          <a:lstStyle/>
          <a:p>
            <a:endParaRPr lang="es-MX"/>
          </a:p>
        </p:txBody>
      </p:sp>
      <p:sp>
        <p:nvSpPr>
          <p:cNvPr id="12" name="TextBox 12"/>
          <p:cNvSpPr txBox="1"/>
          <p:nvPr/>
        </p:nvSpPr>
        <p:spPr>
          <a:xfrm>
            <a:off x="2285606" y="2999644"/>
            <a:ext cx="12826826" cy="202947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668120" lvl="1" indent="-334060" algn="just">
              <a:lnSpc>
                <a:spcPts val="5508"/>
              </a:lnSpc>
              <a:buFont typeface="Arial"/>
              <a:buChar char="•"/>
            </a:pPr>
            <a:r>
              <a:rPr lang="en-US" sz="3094" spc="-12">
                <a:solidFill>
                  <a:srgbClr val="25282A"/>
                </a:solidFill>
                <a:latin typeface="Aileron"/>
                <a:ea typeface="Aileron"/>
                <a:cs typeface="Aileron"/>
                <a:sym typeface="Aileron"/>
              </a:rPr>
              <a:t>¿Qué significan los hallazgos?</a:t>
            </a:r>
          </a:p>
          <a:p>
            <a:pPr marL="668120" lvl="1" indent="-334060" algn="just">
              <a:lnSpc>
                <a:spcPts val="5508"/>
              </a:lnSpc>
              <a:buFont typeface="Arial"/>
              <a:buChar char="•"/>
            </a:pPr>
            <a:r>
              <a:rPr lang="en-US" sz="3094" spc="-12">
                <a:solidFill>
                  <a:srgbClr val="25282A"/>
                </a:solidFill>
                <a:latin typeface="Aileron"/>
                <a:ea typeface="Aileron"/>
                <a:cs typeface="Aileron"/>
                <a:sym typeface="Aileron"/>
              </a:rPr>
              <a:t>¿Confirman o refutan la hipótesis?</a:t>
            </a:r>
          </a:p>
          <a:p>
            <a:pPr algn="just">
              <a:lnSpc>
                <a:spcPts val="5508"/>
              </a:lnSpc>
            </a:pPr>
            <a:endParaRPr lang="en-US" sz="3094" spc="-12">
              <a:solidFill>
                <a:srgbClr val="25282A"/>
              </a:solidFill>
              <a:latin typeface="Aileron"/>
              <a:ea typeface="Aileron"/>
              <a:cs typeface="Aileron"/>
              <a:sym typeface="Aileron"/>
            </a:endParaRPr>
          </a:p>
        </p:txBody>
      </p:sp>
      <p:sp>
        <p:nvSpPr>
          <p:cNvPr id="13" name="TextBox 13"/>
          <p:cNvSpPr txBox="1"/>
          <p:nvPr/>
        </p:nvSpPr>
        <p:spPr>
          <a:xfrm>
            <a:off x="2470707" y="1085850"/>
            <a:ext cx="13696895" cy="57047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4204"/>
              </a:lnSpc>
            </a:pPr>
            <a:r>
              <a:rPr lang="en-US" sz="4121" b="1">
                <a:solidFill>
                  <a:srgbClr val="25282A"/>
                </a:solidFill>
                <a:latin typeface="Aileron Bold"/>
                <a:ea typeface="Aileron Bold"/>
                <a:cs typeface="Aileron Bold"/>
                <a:sym typeface="Aileron Bold"/>
              </a:rPr>
              <a:t>INTERPRETACIÓN DE RESULTADOS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t="-83416" b="-83416"/>
            </a:stretch>
          </a:blipFill>
        </p:spPr>
        <p:txBody>
          <a:bodyPr/>
          <a:lstStyle/>
          <a:p>
            <a:endParaRPr lang="es-MX"/>
          </a:p>
        </p:txBody>
      </p:sp>
      <p:sp>
        <p:nvSpPr>
          <p:cNvPr id="9" name="Freeform 9"/>
          <p:cNvSpPr/>
          <p:nvPr/>
        </p:nvSpPr>
        <p:spPr>
          <a:xfrm>
            <a:off x="-4087257" y="259305"/>
            <a:ext cx="6992999" cy="6081677"/>
          </a:xfrm>
          <a:custGeom>
            <a:avLst/>
            <a:gdLst/>
            <a:ahLst/>
            <a:cxnLst/>
            <a:rect l="l" t="t" r="r" b="b"/>
            <a:pathLst>
              <a:path w="6992999" h="6081677">
                <a:moveTo>
                  <a:pt x="0" y="0"/>
                </a:moveTo>
                <a:lnTo>
                  <a:pt x="6992998" y="0"/>
                </a:lnTo>
                <a:lnTo>
                  <a:pt x="6992998" y="6081677"/>
                </a:lnTo>
                <a:lnTo>
                  <a:pt x="0" y="6081677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alphaModFix amt="60000"/>
            </a:blip>
            <a:stretch>
              <a:fillRect/>
            </a:stretch>
          </a:blipFill>
        </p:spPr>
        <p:txBody>
          <a:bodyPr/>
          <a:lstStyle/>
          <a:p>
            <a:endParaRPr lang="es-MX"/>
          </a:p>
        </p:txBody>
      </p:sp>
      <p:sp>
        <p:nvSpPr>
          <p:cNvPr id="10" name="Freeform 10"/>
          <p:cNvSpPr/>
          <p:nvPr/>
        </p:nvSpPr>
        <p:spPr>
          <a:xfrm>
            <a:off x="15392234" y="259305"/>
            <a:ext cx="6992999" cy="6081677"/>
          </a:xfrm>
          <a:custGeom>
            <a:avLst/>
            <a:gdLst/>
            <a:ahLst/>
            <a:cxnLst/>
            <a:rect l="l" t="t" r="r" b="b"/>
            <a:pathLst>
              <a:path w="6992999" h="6081677">
                <a:moveTo>
                  <a:pt x="0" y="0"/>
                </a:moveTo>
                <a:lnTo>
                  <a:pt x="6992998" y="0"/>
                </a:lnTo>
                <a:lnTo>
                  <a:pt x="6992998" y="6081677"/>
                </a:lnTo>
                <a:lnTo>
                  <a:pt x="0" y="6081677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alphaModFix amt="60000"/>
            </a:blip>
            <a:stretch>
              <a:fillRect/>
            </a:stretch>
          </a:blipFill>
        </p:spPr>
        <p:txBody>
          <a:bodyPr/>
          <a:lstStyle/>
          <a:p>
            <a:endParaRPr lang="es-MX"/>
          </a:p>
        </p:txBody>
      </p:sp>
      <p:sp>
        <p:nvSpPr>
          <p:cNvPr id="11" name="Freeform 11"/>
          <p:cNvSpPr/>
          <p:nvPr/>
        </p:nvSpPr>
        <p:spPr>
          <a:xfrm>
            <a:off x="9671392" y="3523845"/>
            <a:ext cx="6330754" cy="5734455"/>
          </a:xfrm>
          <a:custGeom>
            <a:avLst/>
            <a:gdLst/>
            <a:ahLst/>
            <a:cxnLst/>
            <a:rect l="l" t="t" r="r" b="b"/>
            <a:pathLst>
              <a:path w="6330754" h="5734455">
                <a:moveTo>
                  <a:pt x="0" y="0"/>
                </a:moveTo>
                <a:lnTo>
                  <a:pt x="6330754" y="0"/>
                </a:lnTo>
                <a:lnTo>
                  <a:pt x="6330754" y="5734455"/>
                </a:lnTo>
                <a:lnTo>
                  <a:pt x="0" y="5734455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-35963"/>
            </a:stretch>
          </a:blipFill>
        </p:spPr>
        <p:txBody>
          <a:bodyPr/>
          <a:lstStyle/>
          <a:p>
            <a:endParaRPr lang="es-MX"/>
          </a:p>
        </p:txBody>
      </p:sp>
      <p:sp>
        <p:nvSpPr>
          <p:cNvPr id="12" name="Freeform 12"/>
          <p:cNvSpPr/>
          <p:nvPr/>
        </p:nvSpPr>
        <p:spPr>
          <a:xfrm>
            <a:off x="6827515" y="5216092"/>
            <a:ext cx="2491640" cy="4042208"/>
          </a:xfrm>
          <a:custGeom>
            <a:avLst/>
            <a:gdLst/>
            <a:ahLst/>
            <a:cxnLst/>
            <a:rect l="l" t="t" r="r" b="b"/>
            <a:pathLst>
              <a:path w="2491640" h="4042208">
                <a:moveTo>
                  <a:pt x="0" y="0"/>
                </a:moveTo>
                <a:lnTo>
                  <a:pt x="2491640" y="0"/>
                </a:lnTo>
                <a:lnTo>
                  <a:pt x="2491640" y="4042208"/>
                </a:lnTo>
                <a:lnTo>
                  <a:pt x="0" y="4042208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-52002" t="-28391" r="-229552" b="-12724"/>
            </a:stretch>
          </a:blipFill>
        </p:spPr>
        <p:txBody>
          <a:bodyPr/>
          <a:lstStyle/>
          <a:p>
            <a:endParaRPr lang="es-MX"/>
          </a:p>
        </p:txBody>
      </p:sp>
      <p:sp>
        <p:nvSpPr>
          <p:cNvPr id="13" name="TextBox 13"/>
          <p:cNvSpPr txBox="1"/>
          <p:nvPr/>
        </p:nvSpPr>
        <p:spPr>
          <a:xfrm>
            <a:off x="2285606" y="2999644"/>
            <a:ext cx="12826826" cy="272480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668120" lvl="1" indent="-334060" algn="just">
              <a:lnSpc>
                <a:spcPts val="5508"/>
              </a:lnSpc>
              <a:buFont typeface="Arial"/>
              <a:buChar char="•"/>
            </a:pPr>
            <a:r>
              <a:rPr lang="en-US" sz="3094" spc="-12">
                <a:solidFill>
                  <a:srgbClr val="25282A"/>
                </a:solidFill>
                <a:latin typeface="Aileron"/>
                <a:ea typeface="Aileron"/>
                <a:cs typeface="Aileron"/>
                <a:sym typeface="Aileron"/>
              </a:rPr>
              <a:t>Síntesis de resultados</a:t>
            </a:r>
          </a:p>
          <a:p>
            <a:pPr marL="668120" lvl="1" indent="-334060" algn="just">
              <a:lnSpc>
                <a:spcPts val="5508"/>
              </a:lnSpc>
              <a:buFont typeface="Arial"/>
              <a:buChar char="•"/>
            </a:pPr>
            <a:r>
              <a:rPr lang="en-US" sz="3094" spc="-12">
                <a:solidFill>
                  <a:srgbClr val="25282A"/>
                </a:solidFill>
                <a:latin typeface="Aileron"/>
                <a:ea typeface="Aileron"/>
                <a:cs typeface="Aileron"/>
                <a:sym typeface="Aileron"/>
              </a:rPr>
              <a:t>Aportes</a:t>
            </a:r>
          </a:p>
          <a:p>
            <a:pPr marL="668120" lvl="1" indent="-334060" algn="just">
              <a:lnSpc>
                <a:spcPts val="5508"/>
              </a:lnSpc>
              <a:buFont typeface="Arial"/>
              <a:buChar char="•"/>
            </a:pPr>
            <a:r>
              <a:rPr lang="en-US" sz="3094" spc="-12">
                <a:solidFill>
                  <a:srgbClr val="25282A"/>
                </a:solidFill>
                <a:latin typeface="Aileron"/>
                <a:ea typeface="Aileron"/>
                <a:cs typeface="Aileron"/>
                <a:sym typeface="Aileron"/>
              </a:rPr>
              <a:t>Implicaciones</a:t>
            </a:r>
          </a:p>
          <a:p>
            <a:pPr algn="just">
              <a:lnSpc>
                <a:spcPts val="5508"/>
              </a:lnSpc>
            </a:pPr>
            <a:endParaRPr lang="en-US" sz="3094" spc="-12">
              <a:solidFill>
                <a:srgbClr val="25282A"/>
              </a:solidFill>
              <a:latin typeface="Aileron"/>
              <a:ea typeface="Aileron"/>
              <a:cs typeface="Aileron"/>
              <a:sym typeface="Aileron"/>
            </a:endParaRPr>
          </a:p>
        </p:txBody>
      </p:sp>
      <p:sp>
        <p:nvSpPr>
          <p:cNvPr id="14" name="TextBox 14"/>
          <p:cNvSpPr txBox="1"/>
          <p:nvPr/>
        </p:nvSpPr>
        <p:spPr>
          <a:xfrm>
            <a:off x="2470707" y="1085850"/>
            <a:ext cx="13696895" cy="57047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4204"/>
              </a:lnSpc>
            </a:pPr>
            <a:r>
              <a:rPr lang="en-US" sz="4121" b="1">
                <a:solidFill>
                  <a:srgbClr val="25282A"/>
                </a:solidFill>
                <a:latin typeface="Aileron Bold"/>
                <a:ea typeface="Aileron Bold"/>
                <a:cs typeface="Aileron Bold"/>
                <a:sym typeface="Aileron Bold"/>
              </a:rPr>
              <a:t>CONCLUSIONES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t="-83416" b="-83416"/>
            </a:stretch>
          </a:blipFill>
        </p:spPr>
        <p:txBody>
          <a:bodyPr/>
          <a:lstStyle/>
          <a:p>
            <a:endParaRPr lang="es-MX"/>
          </a:p>
        </p:txBody>
      </p:sp>
      <p:sp>
        <p:nvSpPr>
          <p:cNvPr id="9" name="Freeform 9"/>
          <p:cNvSpPr/>
          <p:nvPr/>
        </p:nvSpPr>
        <p:spPr>
          <a:xfrm>
            <a:off x="-4087257" y="259305"/>
            <a:ext cx="6992999" cy="6081677"/>
          </a:xfrm>
          <a:custGeom>
            <a:avLst/>
            <a:gdLst/>
            <a:ahLst/>
            <a:cxnLst/>
            <a:rect l="l" t="t" r="r" b="b"/>
            <a:pathLst>
              <a:path w="6992999" h="6081677">
                <a:moveTo>
                  <a:pt x="0" y="0"/>
                </a:moveTo>
                <a:lnTo>
                  <a:pt x="6992998" y="0"/>
                </a:lnTo>
                <a:lnTo>
                  <a:pt x="6992998" y="6081677"/>
                </a:lnTo>
                <a:lnTo>
                  <a:pt x="0" y="6081677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alphaModFix amt="60000"/>
            </a:blip>
            <a:stretch>
              <a:fillRect/>
            </a:stretch>
          </a:blipFill>
        </p:spPr>
        <p:txBody>
          <a:bodyPr/>
          <a:lstStyle/>
          <a:p>
            <a:endParaRPr lang="es-MX"/>
          </a:p>
        </p:txBody>
      </p:sp>
      <p:sp>
        <p:nvSpPr>
          <p:cNvPr id="10" name="Freeform 10"/>
          <p:cNvSpPr/>
          <p:nvPr/>
        </p:nvSpPr>
        <p:spPr>
          <a:xfrm>
            <a:off x="15392234" y="259305"/>
            <a:ext cx="6992999" cy="6081677"/>
          </a:xfrm>
          <a:custGeom>
            <a:avLst/>
            <a:gdLst/>
            <a:ahLst/>
            <a:cxnLst/>
            <a:rect l="l" t="t" r="r" b="b"/>
            <a:pathLst>
              <a:path w="6992999" h="6081677">
                <a:moveTo>
                  <a:pt x="0" y="0"/>
                </a:moveTo>
                <a:lnTo>
                  <a:pt x="6992998" y="0"/>
                </a:lnTo>
                <a:lnTo>
                  <a:pt x="6992998" y="6081677"/>
                </a:lnTo>
                <a:lnTo>
                  <a:pt x="0" y="6081677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alphaModFix amt="60000"/>
            </a:blip>
            <a:stretch>
              <a:fillRect/>
            </a:stretch>
          </a:blipFill>
        </p:spPr>
        <p:txBody>
          <a:bodyPr/>
          <a:lstStyle/>
          <a:p>
            <a:endParaRPr lang="es-MX"/>
          </a:p>
        </p:txBody>
      </p:sp>
      <p:sp>
        <p:nvSpPr>
          <p:cNvPr id="11" name="Freeform 11"/>
          <p:cNvSpPr/>
          <p:nvPr/>
        </p:nvSpPr>
        <p:spPr>
          <a:xfrm>
            <a:off x="8245568" y="4100108"/>
            <a:ext cx="5635310" cy="5058714"/>
          </a:xfrm>
          <a:custGeom>
            <a:avLst/>
            <a:gdLst/>
            <a:ahLst/>
            <a:cxnLst/>
            <a:rect l="l" t="t" r="r" b="b"/>
            <a:pathLst>
              <a:path w="5635310" h="5058714">
                <a:moveTo>
                  <a:pt x="0" y="0"/>
                </a:moveTo>
                <a:lnTo>
                  <a:pt x="5635309" y="0"/>
                </a:lnTo>
                <a:lnTo>
                  <a:pt x="5635309" y="5058714"/>
                </a:lnTo>
                <a:lnTo>
                  <a:pt x="0" y="5058714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-16733" r="-14315"/>
            </a:stretch>
          </a:blipFill>
        </p:spPr>
        <p:txBody>
          <a:bodyPr/>
          <a:lstStyle/>
          <a:p>
            <a:endParaRPr lang="es-MX"/>
          </a:p>
        </p:txBody>
      </p:sp>
      <p:sp>
        <p:nvSpPr>
          <p:cNvPr id="12" name="Freeform 12"/>
          <p:cNvSpPr/>
          <p:nvPr/>
        </p:nvSpPr>
        <p:spPr>
          <a:xfrm>
            <a:off x="3546753" y="6106444"/>
            <a:ext cx="2740272" cy="2763895"/>
          </a:xfrm>
          <a:custGeom>
            <a:avLst/>
            <a:gdLst/>
            <a:ahLst/>
            <a:cxnLst/>
            <a:rect l="l" t="t" r="r" b="b"/>
            <a:pathLst>
              <a:path w="2740272" h="2763895">
                <a:moveTo>
                  <a:pt x="0" y="0"/>
                </a:moveTo>
                <a:lnTo>
                  <a:pt x="2740272" y="0"/>
                </a:lnTo>
                <a:lnTo>
                  <a:pt x="2740272" y="2763895"/>
                </a:lnTo>
                <a:lnTo>
                  <a:pt x="0" y="2763895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  <p:txBody>
          <a:bodyPr/>
          <a:lstStyle/>
          <a:p>
            <a:endParaRPr lang="es-MX"/>
          </a:p>
        </p:txBody>
      </p:sp>
      <p:sp>
        <p:nvSpPr>
          <p:cNvPr id="13" name="TextBox 13"/>
          <p:cNvSpPr txBox="1"/>
          <p:nvPr/>
        </p:nvSpPr>
        <p:spPr>
          <a:xfrm>
            <a:off x="2285606" y="2999644"/>
            <a:ext cx="12826826" cy="202947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668120" lvl="1" indent="-334060" algn="just">
              <a:lnSpc>
                <a:spcPts val="5508"/>
              </a:lnSpc>
              <a:buFont typeface="Arial"/>
              <a:buChar char="•"/>
            </a:pPr>
            <a:r>
              <a:rPr lang="en-US" sz="3094" spc="-12">
                <a:solidFill>
                  <a:srgbClr val="25282A"/>
                </a:solidFill>
                <a:latin typeface="Aileron"/>
                <a:ea typeface="Aileron"/>
                <a:cs typeface="Aileron"/>
                <a:sym typeface="Aileron"/>
              </a:rPr>
              <a:t>Factores que afectaron el estudio</a:t>
            </a:r>
          </a:p>
          <a:p>
            <a:pPr marL="668120" lvl="1" indent="-334060" algn="just">
              <a:lnSpc>
                <a:spcPts val="5508"/>
              </a:lnSpc>
              <a:buFont typeface="Arial"/>
              <a:buChar char="•"/>
            </a:pPr>
            <a:r>
              <a:rPr lang="en-US" sz="3094" spc="-12">
                <a:solidFill>
                  <a:srgbClr val="25282A"/>
                </a:solidFill>
                <a:latin typeface="Aileron"/>
                <a:ea typeface="Aileron"/>
                <a:cs typeface="Aileron"/>
                <a:sym typeface="Aileron"/>
              </a:rPr>
              <a:t>Aspectos a mejorar</a:t>
            </a:r>
          </a:p>
          <a:p>
            <a:pPr algn="just">
              <a:lnSpc>
                <a:spcPts val="5508"/>
              </a:lnSpc>
            </a:pPr>
            <a:endParaRPr lang="en-US" sz="3094" spc="-12">
              <a:solidFill>
                <a:srgbClr val="25282A"/>
              </a:solidFill>
              <a:latin typeface="Aileron"/>
              <a:ea typeface="Aileron"/>
              <a:cs typeface="Aileron"/>
              <a:sym typeface="Aileron"/>
            </a:endParaRPr>
          </a:p>
        </p:txBody>
      </p:sp>
      <p:sp>
        <p:nvSpPr>
          <p:cNvPr id="14" name="TextBox 14"/>
          <p:cNvSpPr txBox="1"/>
          <p:nvPr/>
        </p:nvSpPr>
        <p:spPr>
          <a:xfrm>
            <a:off x="2470707" y="1085850"/>
            <a:ext cx="13696895" cy="57047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4204"/>
              </a:lnSpc>
            </a:pPr>
            <a:r>
              <a:rPr lang="en-US" sz="4121" b="1">
                <a:solidFill>
                  <a:srgbClr val="25282A"/>
                </a:solidFill>
                <a:latin typeface="Aileron Bold"/>
                <a:ea typeface="Aileron Bold"/>
                <a:cs typeface="Aileron Bold"/>
                <a:sym typeface="Aileron Bold"/>
              </a:rPr>
              <a:t>LIMITACIONES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t="-83416" b="-83416"/>
            </a:stretch>
          </a:blipFill>
        </p:spPr>
        <p:txBody>
          <a:bodyPr/>
          <a:lstStyle/>
          <a:p>
            <a:endParaRPr lang="es-MX"/>
          </a:p>
        </p:txBody>
      </p:sp>
      <p:sp>
        <p:nvSpPr>
          <p:cNvPr id="9" name="Freeform 9"/>
          <p:cNvSpPr/>
          <p:nvPr/>
        </p:nvSpPr>
        <p:spPr>
          <a:xfrm>
            <a:off x="-4087257" y="259305"/>
            <a:ext cx="6992999" cy="6081677"/>
          </a:xfrm>
          <a:custGeom>
            <a:avLst/>
            <a:gdLst/>
            <a:ahLst/>
            <a:cxnLst/>
            <a:rect l="l" t="t" r="r" b="b"/>
            <a:pathLst>
              <a:path w="6992999" h="6081677">
                <a:moveTo>
                  <a:pt x="0" y="0"/>
                </a:moveTo>
                <a:lnTo>
                  <a:pt x="6992998" y="0"/>
                </a:lnTo>
                <a:lnTo>
                  <a:pt x="6992998" y="6081677"/>
                </a:lnTo>
                <a:lnTo>
                  <a:pt x="0" y="6081677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alphaModFix amt="60000"/>
            </a:blip>
            <a:stretch>
              <a:fillRect/>
            </a:stretch>
          </a:blipFill>
        </p:spPr>
        <p:txBody>
          <a:bodyPr/>
          <a:lstStyle/>
          <a:p>
            <a:endParaRPr lang="es-MX"/>
          </a:p>
        </p:txBody>
      </p:sp>
      <p:sp>
        <p:nvSpPr>
          <p:cNvPr id="10" name="Freeform 10"/>
          <p:cNvSpPr/>
          <p:nvPr/>
        </p:nvSpPr>
        <p:spPr>
          <a:xfrm>
            <a:off x="15392234" y="259305"/>
            <a:ext cx="6992999" cy="6081677"/>
          </a:xfrm>
          <a:custGeom>
            <a:avLst/>
            <a:gdLst/>
            <a:ahLst/>
            <a:cxnLst/>
            <a:rect l="l" t="t" r="r" b="b"/>
            <a:pathLst>
              <a:path w="6992999" h="6081677">
                <a:moveTo>
                  <a:pt x="0" y="0"/>
                </a:moveTo>
                <a:lnTo>
                  <a:pt x="6992998" y="0"/>
                </a:lnTo>
                <a:lnTo>
                  <a:pt x="6992998" y="6081677"/>
                </a:lnTo>
                <a:lnTo>
                  <a:pt x="0" y="6081677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alphaModFix amt="60000"/>
            </a:blip>
            <a:stretch>
              <a:fillRect/>
            </a:stretch>
          </a:blipFill>
        </p:spPr>
        <p:txBody>
          <a:bodyPr/>
          <a:lstStyle/>
          <a:p>
            <a:endParaRPr lang="es-MX"/>
          </a:p>
        </p:txBody>
      </p:sp>
      <p:sp>
        <p:nvSpPr>
          <p:cNvPr id="11" name="Freeform 11"/>
          <p:cNvSpPr/>
          <p:nvPr/>
        </p:nvSpPr>
        <p:spPr>
          <a:xfrm>
            <a:off x="7111544" y="3657678"/>
            <a:ext cx="8000889" cy="5600622"/>
          </a:xfrm>
          <a:custGeom>
            <a:avLst/>
            <a:gdLst/>
            <a:ahLst/>
            <a:cxnLst/>
            <a:rect l="l" t="t" r="r" b="b"/>
            <a:pathLst>
              <a:path w="8000889" h="5600622">
                <a:moveTo>
                  <a:pt x="0" y="0"/>
                </a:moveTo>
                <a:lnTo>
                  <a:pt x="8000888" y="0"/>
                </a:lnTo>
                <a:lnTo>
                  <a:pt x="8000888" y="5600622"/>
                </a:lnTo>
                <a:lnTo>
                  <a:pt x="0" y="5600622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  <p:txBody>
          <a:bodyPr/>
          <a:lstStyle/>
          <a:p>
            <a:endParaRPr lang="es-MX"/>
          </a:p>
        </p:txBody>
      </p:sp>
      <p:sp>
        <p:nvSpPr>
          <p:cNvPr id="12" name="TextBox 12"/>
          <p:cNvSpPr txBox="1"/>
          <p:nvPr/>
        </p:nvSpPr>
        <p:spPr>
          <a:xfrm>
            <a:off x="2285606" y="2999644"/>
            <a:ext cx="12826826" cy="202947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668120" lvl="1" indent="-334060" algn="just">
              <a:lnSpc>
                <a:spcPts val="5508"/>
              </a:lnSpc>
              <a:buFont typeface="Arial"/>
              <a:buChar char="•"/>
            </a:pPr>
            <a:r>
              <a:rPr lang="en-US" sz="3094" spc="-12">
                <a:solidFill>
                  <a:srgbClr val="25282A"/>
                </a:solidFill>
                <a:latin typeface="Aileron"/>
                <a:ea typeface="Aileron"/>
                <a:cs typeface="Aileron"/>
                <a:sym typeface="Aileron"/>
              </a:rPr>
              <a:t>Nuevas preguntas</a:t>
            </a:r>
          </a:p>
          <a:p>
            <a:pPr marL="668120" lvl="1" indent="-334060" algn="just">
              <a:lnSpc>
                <a:spcPts val="5508"/>
              </a:lnSpc>
              <a:buFont typeface="Arial"/>
              <a:buChar char="•"/>
            </a:pPr>
            <a:r>
              <a:rPr lang="en-US" sz="3094" spc="-12">
                <a:solidFill>
                  <a:srgbClr val="25282A"/>
                </a:solidFill>
                <a:latin typeface="Aileron"/>
                <a:ea typeface="Aileron"/>
                <a:cs typeface="Aileron"/>
                <a:sym typeface="Aileron"/>
              </a:rPr>
              <a:t>Temas no explorados</a:t>
            </a:r>
          </a:p>
          <a:p>
            <a:pPr algn="just">
              <a:lnSpc>
                <a:spcPts val="5508"/>
              </a:lnSpc>
            </a:pPr>
            <a:endParaRPr lang="en-US" sz="3094" spc="-12">
              <a:solidFill>
                <a:srgbClr val="25282A"/>
              </a:solidFill>
              <a:latin typeface="Aileron"/>
              <a:ea typeface="Aileron"/>
              <a:cs typeface="Aileron"/>
              <a:sym typeface="Aileron"/>
            </a:endParaRPr>
          </a:p>
        </p:txBody>
      </p:sp>
      <p:sp>
        <p:nvSpPr>
          <p:cNvPr id="13" name="TextBox 13"/>
          <p:cNvSpPr txBox="1"/>
          <p:nvPr/>
        </p:nvSpPr>
        <p:spPr>
          <a:xfrm>
            <a:off x="2470707" y="1085850"/>
            <a:ext cx="13696895" cy="57047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4204"/>
              </a:lnSpc>
            </a:pPr>
            <a:r>
              <a:rPr lang="en-US" sz="4121" b="1">
                <a:solidFill>
                  <a:srgbClr val="25282A"/>
                </a:solidFill>
                <a:latin typeface="Aileron Bold"/>
                <a:ea typeface="Aileron Bold"/>
                <a:cs typeface="Aileron Bold"/>
                <a:sym typeface="Aileron Bold"/>
              </a:rPr>
              <a:t>SUGERENCIAS Y LÍNEAS FUTURAS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t="-83416" b="-83416"/>
            </a:stretch>
          </a:blipFill>
        </p:spPr>
        <p:txBody>
          <a:bodyPr/>
          <a:lstStyle/>
          <a:p>
            <a:endParaRPr lang="es-MX"/>
          </a:p>
        </p:txBody>
      </p:sp>
      <p:sp>
        <p:nvSpPr>
          <p:cNvPr id="9" name="Freeform 9"/>
          <p:cNvSpPr/>
          <p:nvPr/>
        </p:nvSpPr>
        <p:spPr>
          <a:xfrm>
            <a:off x="-4087257" y="259305"/>
            <a:ext cx="6992999" cy="6081677"/>
          </a:xfrm>
          <a:custGeom>
            <a:avLst/>
            <a:gdLst/>
            <a:ahLst/>
            <a:cxnLst/>
            <a:rect l="l" t="t" r="r" b="b"/>
            <a:pathLst>
              <a:path w="6992999" h="6081677">
                <a:moveTo>
                  <a:pt x="0" y="0"/>
                </a:moveTo>
                <a:lnTo>
                  <a:pt x="6992998" y="0"/>
                </a:lnTo>
                <a:lnTo>
                  <a:pt x="6992998" y="6081677"/>
                </a:lnTo>
                <a:lnTo>
                  <a:pt x="0" y="6081677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alphaModFix amt="60000"/>
            </a:blip>
            <a:stretch>
              <a:fillRect/>
            </a:stretch>
          </a:blipFill>
        </p:spPr>
        <p:txBody>
          <a:bodyPr/>
          <a:lstStyle/>
          <a:p>
            <a:endParaRPr lang="es-MX"/>
          </a:p>
        </p:txBody>
      </p:sp>
      <p:sp>
        <p:nvSpPr>
          <p:cNvPr id="10" name="Freeform 10"/>
          <p:cNvSpPr/>
          <p:nvPr/>
        </p:nvSpPr>
        <p:spPr>
          <a:xfrm>
            <a:off x="15392234" y="259305"/>
            <a:ext cx="6992999" cy="6081677"/>
          </a:xfrm>
          <a:custGeom>
            <a:avLst/>
            <a:gdLst/>
            <a:ahLst/>
            <a:cxnLst/>
            <a:rect l="l" t="t" r="r" b="b"/>
            <a:pathLst>
              <a:path w="6992999" h="6081677">
                <a:moveTo>
                  <a:pt x="0" y="0"/>
                </a:moveTo>
                <a:lnTo>
                  <a:pt x="6992998" y="0"/>
                </a:lnTo>
                <a:lnTo>
                  <a:pt x="6992998" y="6081677"/>
                </a:lnTo>
                <a:lnTo>
                  <a:pt x="0" y="6081677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alphaModFix amt="60000"/>
            </a:blip>
            <a:stretch>
              <a:fillRect/>
            </a:stretch>
          </a:blipFill>
        </p:spPr>
        <p:txBody>
          <a:bodyPr/>
          <a:lstStyle/>
          <a:p>
            <a:endParaRPr lang="es-MX"/>
          </a:p>
        </p:txBody>
      </p:sp>
      <p:sp>
        <p:nvSpPr>
          <p:cNvPr id="11" name="Freeform 11"/>
          <p:cNvSpPr/>
          <p:nvPr/>
        </p:nvSpPr>
        <p:spPr>
          <a:xfrm>
            <a:off x="8797569" y="2901342"/>
            <a:ext cx="6356958" cy="6356958"/>
          </a:xfrm>
          <a:custGeom>
            <a:avLst/>
            <a:gdLst/>
            <a:ahLst/>
            <a:cxnLst/>
            <a:rect l="l" t="t" r="r" b="b"/>
            <a:pathLst>
              <a:path w="6356958" h="6356958">
                <a:moveTo>
                  <a:pt x="0" y="0"/>
                </a:moveTo>
                <a:lnTo>
                  <a:pt x="6356959" y="0"/>
                </a:lnTo>
                <a:lnTo>
                  <a:pt x="6356959" y="6356958"/>
                </a:lnTo>
                <a:lnTo>
                  <a:pt x="0" y="6356958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  <p:txBody>
          <a:bodyPr/>
          <a:lstStyle/>
          <a:p>
            <a:endParaRPr lang="es-MX"/>
          </a:p>
        </p:txBody>
      </p:sp>
      <p:sp>
        <p:nvSpPr>
          <p:cNvPr id="12" name="TextBox 12"/>
          <p:cNvSpPr txBox="1"/>
          <p:nvPr/>
        </p:nvSpPr>
        <p:spPr>
          <a:xfrm>
            <a:off x="2295553" y="1133475"/>
            <a:ext cx="13696895" cy="87070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6550"/>
              </a:lnSpc>
            </a:pPr>
            <a:r>
              <a:rPr lang="en-US" sz="6421" b="1">
                <a:solidFill>
                  <a:srgbClr val="25282A"/>
                </a:solidFill>
                <a:latin typeface="Aileron Bold"/>
                <a:ea typeface="Aileron Bold"/>
                <a:cs typeface="Aileron Bold"/>
                <a:sym typeface="Aileron Bold"/>
              </a:rPr>
              <a:t>OBJETIVOS DE LA INVESTIGACIÓN</a:t>
            </a:r>
          </a:p>
        </p:txBody>
      </p:sp>
      <p:sp>
        <p:nvSpPr>
          <p:cNvPr id="14" name="TextBox 14"/>
          <p:cNvSpPr txBox="1"/>
          <p:nvPr/>
        </p:nvSpPr>
        <p:spPr>
          <a:xfrm>
            <a:off x="3472403" y="2127239"/>
            <a:ext cx="12826826" cy="342012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668120" lvl="1" indent="-334060" algn="just">
              <a:lnSpc>
                <a:spcPts val="5508"/>
              </a:lnSpc>
              <a:buFont typeface="Arial"/>
              <a:buChar char="•"/>
            </a:pPr>
            <a:r>
              <a:rPr lang="en-US" sz="3094" spc="-12">
                <a:solidFill>
                  <a:srgbClr val="25282A"/>
                </a:solidFill>
                <a:latin typeface="Aileron"/>
                <a:ea typeface="Aileron"/>
                <a:cs typeface="Aileron"/>
                <a:sym typeface="Aileron"/>
              </a:rPr>
              <a:t>Describir</a:t>
            </a:r>
          </a:p>
          <a:p>
            <a:pPr marL="668120" lvl="1" indent="-334060" algn="just">
              <a:lnSpc>
                <a:spcPts val="5508"/>
              </a:lnSpc>
              <a:buFont typeface="Arial"/>
              <a:buChar char="•"/>
            </a:pPr>
            <a:r>
              <a:rPr lang="en-US" sz="3094" spc="-12">
                <a:solidFill>
                  <a:srgbClr val="25282A"/>
                </a:solidFill>
                <a:latin typeface="Aileron"/>
                <a:ea typeface="Aileron"/>
                <a:cs typeface="Aileron"/>
                <a:sym typeface="Aileron"/>
              </a:rPr>
              <a:t>Explicar</a:t>
            </a:r>
          </a:p>
          <a:p>
            <a:pPr marL="668120" lvl="1" indent="-334060" algn="just">
              <a:lnSpc>
                <a:spcPts val="5508"/>
              </a:lnSpc>
              <a:buFont typeface="Arial"/>
              <a:buChar char="•"/>
            </a:pPr>
            <a:r>
              <a:rPr lang="en-US" sz="3094" spc="-12">
                <a:solidFill>
                  <a:srgbClr val="25282A"/>
                </a:solidFill>
                <a:latin typeface="Aileron"/>
                <a:ea typeface="Aileron"/>
                <a:cs typeface="Aileron"/>
                <a:sym typeface="Aileron"/>
              </a:rPr>
              <a:t>Predecir</a:t>
            </a:r>
          </a:p>
          <a:p>
            <a:pPr marL="668120" lvl="1" indent="-334060" algn="just">
              <a:lnSpc>
                <a:spcPts val="5508"/>
              </a:lnSpc>
              <a:buFont typeface="Arial"/>
              <a:buChar char="•"/>
            </a:pPr>
            <a:r>
              <a:rPr lang="en-US" sz="3094" spc="-12">
                <a:solidFill>
                  <a:srgbClr val="25282A"/>
                </a:solidFill>
                <a:latin typeface="Aileron"/>
                <a:ea typeface="Aileron"/>
                <a:cs typeface="Aileron"/>
                <a:sym typeface="Aileron"/>
              </a:rPr>
              <a:t>Comprender fenómenos</a:t>
            </a:r>
          </a:p>
          <a:p>
            <a:pPr algn="just">
              <a:lnSpc>
                <a:spcPts val="5508"/>
              </a:lnSpc>
            </a:pPr>
            <a:endParaRPr lang="en-US" sz="3094" spc="-12">
              <a:solidFill>
                <a:srgbClr val="25282A"/>
              </a:solidFill>
              <a:latin typeface="Aileron"/>
              <a:ea typeface="Aileron"/>
              <a:cs typeface="Aileron"/>
              <a:sym typeface="Aileron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t="-83416" b="-83416"/>
            </a:stretch>
          </a:blipFill>
        </p:spPr>
        <p:txBody>
          <a:bodyPr/>
          <a:lstStyle/>
          <a:p>
            <a:endParaRPr lang="es-MX"/>
          </a:p>
        </p:txBody>
      </p:sp>
      <p:sp>
        <p:nvSpPr>
          <p:cNvPr id="9" name="Freeform 9"/>
          <p:cNvSpPr/>
          <p:nvPr/>
        </p:nvSpPr>
        <p:spPr>
          <a:xfrm>
            <a:off x="-4087257" y="259305"/>
            <a:ext cx="6992999" cy="6081677"/>
          </a:xfrm>
          <a:custGeom>
            <a:avLst/>
            <a:gdLst/>
            <a:ahLst/>
            <a:cxnLst/>
            <a:rect l="l" t="t" r="r" b="b"/>
            <a:pathLst>
              <a:path w="6992999" h="6081677">
                <a:moveTo>
                  <a:pt x="0" y="0"/>
                </a:moveTo>
                <a:lnTo>
                  <a:pt x="6992998" y="0"/>
                </a:lnTo>
                <a:lnTo>
                  <a:pt x="6992998" y="6081677"/>
                </a:lnTo>
                <a:lnTo>
                  <a:pt x="0" y="6081677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alphaModFix amt="60000"/>
            </a:blip>
            <a:stretch>
              <a:fillRect/>
            </a:stretch>
          </a:blipFill>
        </p:spPr>
        <p:txBody>
          <a:bodyPr/>
          <a:lstStyle/>
          <a:p>
            <a:endParaRPr lang="es-MX"/>
          </a:p>
        </p:txBody>
      </p:sp>
      <p:sp>
        <p:nvSpPr>
          <p:cNvPr id="10" name="Freeform 10"/>
          <p:cNvSpPr/>
          <p:nvPr/>
        </p:nvSpPr>
        <p:spPr>
          <a:xfrm>
            <a:off x="15392234" y="259305"/>
            <a:ext cx="6992999" cy="6081677"/>
          </a:xfrm>
          <a:custGeom>
            <a:avLst/>
            <a:gdLst/>
            <a:ahLst/>
            <a:cxnLst/>
            <a:rect l="l" t="t" r="r" b="b"/>
            <a:pathLst>
              <a:path w="6992999" h="6081677">
                <a:moveTo>
                  <a:pt x="0" y="0"/>
                </a:moveTo>
                <a:lnTo>
                  <a:pt x="6992998" y="0"/>
                </a:lnTo>
                <a:lnTo>
                  <a:pt x="6992998" y="6081677"/>
                </a:lnTo>
                <a:lnTo>
                  <a:pt x="0" y="6081677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alphaModFix amt="60000"/>
            </a:blip>
            <a:stretch>
              <a:fillRect/>
            </a:stretch>
          </a:blipFill>
        </p:spPr>
        <p:txBody>
          <a:bodyPr/>
          <a:lstStyle/>
          <a:p>
            <a:endParaRPr lang="es-MX"/>
          </a:p>
        </p:txBody>
      </p:sp>
      <p:sp>
        <p:nvSpPr>
          <p:cNvPr id="11" name="TextBox 11"/>
          <p:cNvSpPr txBox="1"/>
          <p:nvPr/>
        </p:nvSpPr>
        <p:spPr>
          <a:xfrm>
            <a:off x="1780892" y="1988985"/>
            <a:ext cx="14726217" cy="677473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5004"/>
              </a:lnSpc>
            </a:pPr>
            <a:r>
              <a:rPr lang="en-US" sz="2811" spc="-11">
                <a:solidFill>
                  <a:srgbClr val="25282A"/>
                </a:solidFill>
                <a:latin typeface="Aileron"/>
                <a:ea typeface="Aileron"/>
                <a:cs typeface="Aileron"/>
                <a:sym typeface="Aileron"/>
              </a:rPr>
              <a:t>Hernández Sampieri, R., Mendoza Torres, C. P., &amp; Fernández Collado, C. (2014). Metodología </a:t>
            </a:r>
          </a:p>
          <a:p>
            <a:pPr algn="just">
              <a:lnSpc>
                <a:spcPts val="5004"/>
              </a:lnSpc>
            </a:pPr>
            <a:r>
              <a:rPr lang="en-US" sz="2811" spc="-11">
                <a:solidFill>
                  <a:srgbClr val="25282A"/>
                </a:solidFill>
                <a:latin typeface="Aileron"/>
                <a:ea typeface="Aileron"/>
                <a:cs typeface="Aileron"/>
                <a:sym typeface="Aileron"/>
              </a:rPr>
              <a:t>        de la investigación (6.ª ed.). McGraw-Hill.</a:t>
            </a:r>
          </a:p>
          <a:p>
            <a:pPr algn="just">
              <a:lnSpc>
                <a:spcPts val="5004"/>
              </a:lnSpc>
            </a:pPr>
            <a:r>
              <a:rPr lang="en-US" sz="2811" spc="-11">
                <a:solidFill>
                  <a:srgbClr val="25282A"/>
                </a:solidFill>
                <a:latin typeface="Aileron"/>
                <a:ea typeface="Aileron"/>
                <a:cs typeface="Aileron"/>
                <a:sym typeface="Aileron"/>
              </a:rPr>
              <a:t>Kerlinger, F. N., &amp; Lee, H. B. (2002). Investigación del comportamiento: Métodos de </a:t>
            </a:r>
          </a:p>
          <a:p>
            <a:pPr algn="just">
              <a:lnSpc>
                <a:spcPts val="5004"/>
              </a:lnSpc>
            </a:pPr>
            <a:r>
              <a:rPr lang="en-US" sz="2811" spc="-11">
                <a:solidFill>
                  <a:srgbClr val="25282A"/>
                </a:solidFill>
                <a:latin typeface="Aileron"/>
                <a:ea typeface="Aileron"/>
                <a:cs typeface="Aileron"/>
                <a:sym typeface="Aileron"/>
              </a:rPr>
              <a:t>        investigación en ciencias sociales. McGraw-Hill.</a:t>
            </a:r>
          </a:p>
          <a:p>
            <a:pPr algn="just">
              <a:lnSpc>
                <a:spcPts val="5004"/>
              </a:lnSpc>
            </a:pPr>
            <a:r>
              <a:rPr lang="en-US" sz="2811" spc="-11">
                <a:solidFill>
                  <a:srgbClr val="25282A"/>
                </a:solidFill>
                <a:latin typeface="Aileron"/>
                <a:ea typeface="Aileron"/>
                <a:cs typeface="Aileron"/>
                <a:sym typeface="Aileron"/>
              </a:rPr>
              <a:t>Salkind, N. J. (2010). Exploring research (8th ed.). Pearson.</a:t>
            </a:r>
          </a:p>
          <a:p>
            <a:pPr algn="just">
              <a:lnSpc>
                <a:spcPts val="4648"/>
              </a:lnSpc>
            </a:pPr>
            <a:r>
              <a:rPr lang="en-US" sz="2611" spc="-10">
                <a:solidFill>
                  <a:srgbClr val="25282A"/>
                </a:solidFill>
                <a:latin typeface="Aileron"/>
                <a:ea typeface="Aileron"/>
                <a:cs typeface="Aileron"/>
                <a:sym typeface="Aileron"/>
              </a:rPr>
              <a:t>Creswell, J. W., &amp; Creswell, J. D. (2018). Research design: Qualitative, quantitative, and mixed </a:t>
            </a:r>
          </a:p>
          <a:p>
            <a:pPr algn="just">
              <a:lnSpc>
                <a:spcPts val="4648"/>
              </a:lnSpc>
            </a:pPr>
            <a:r>
              <a:rPr lang="en-US" sz="2611" spc="-10">
                <a:solidFill>
                  <a:srgbClr val="25282A"/>
                </a:solidFill>
                <a:latin typeface="Aileron"/>
                <a:ea typeface="Aileron"/>
                <a:cs typeface="Aileron"/>
                <a:sym typeface="Aileron"/>
              </a:rPr>
              <a:t>         methods approaches (5th ed.). SAGE Publications.</a:t>
            </a:r>
          </a:p>
          <a:p>
            <a:pPr algn="just">
              <a:lnSpc>
                <a:spcPts val="5004"/>
              </a:lnSpc>
            </a:pPr>
            <a:r>
              <a:rPr lang="en-US" sz="2811" spc="-11">
                <a:solidFill>
                  <a:srgbClr val="25282A"/>
                </a:solidFill>
                <a:latin typeface="Aileron"/>
                <a:ea typeface="Aileron"/>
                <a:cs typeface="Aileron"/>
                <a:sym typeface="Aileron"/>
              </a:rPr>
              <a:t>Creswell, J. W. (2013). Qualitative inquiry and research design: Choosing among five </a:t>
            </a:r>
          </a:p>
          <a:p>
            <a:pPr algn="just">
              <a:lnSpc>
                <a:spcPts val="5004"/>
              </a:lnSpc>
            </a:pPr>
            <a:r>
              <a:rPr lang="en-US" sz="2811" spc="-11">
                <a:solidFill>
                  <a:srgbClr val="25282A"/>
                </a:solidFill>
                <a:latin typeface="Aileron"/>
                <a:ea typeface="Aileron"/>
                <a:cs typeface="Aileron"/>
                <a:sym typeface="Aileron"/>
              </a:rPr>
              <a:t>       approaches (3rd ed.). SAGE Publications.</a:t>
            </a:r>
          </a:p>
          <a:p>
            <a:pPr algn="just">
              <a:lnSpc>
                <a:spcPts val="5004"/>
              </a:lnSpc>
            </a:pPr>
            <a:r>
              <a:rPr lang="en-US" sz="2811" spc="-11">
                <a:solidFill>
                  <a:srgbClr val="25282A"/>
                </a:solidFill>
                <a:latin typeface="Aileron"/>
                <a:ea typeface="Aileron"/>
                <a:cs typeface="Aileron"/>
                <a:sym typeface="Aileron"/>
              </a:rPr>
              <a:t>Flick, U. (2014). An introduction to qualitative research (5th ed.). SAGE Publications.</a:t>
            </a:r>
          </a:p>
          <a:p>
            <a:pPr algn="just">
              <a:lnSpc>
                <a:spcPts val="5004"/>
              </a:lnSpc>
            </a:pPr>
            <a:endParaRPr lang="en-US" sz="2811" spc="-11">
              <a:solidFill>
                <a:srgbClr val="25282A"/>
              </a:solidFill>
              <a:latin typeface="Aileron"/>
              <a:ea typeface="Aileron"/>
              <a:cs typeface="Aileron"/>
              <a:sym typeface="Aileron"/>
            </a:endParaRPr>
          </a:p>
        </p:txBody>
      </p:sp>
      <p:sp>
        <p:nvSpPr>
          <p:cNvPr id="12" name="Freeform 12"/>
          <p:cNvSpPr/>
          <p:nvPr/>
        </p:nvSpPr>
        <p:spPr>
          <a:xfrm>
            <a:off x="16167602" y="7604524"/>
            <a:ext cx="1427721" cy="1427721"/>
          </a:xfrm>
          <a:custGeom>
            <a:avLst/>
            <a:gdLst/>
            <a:ahLst/>
            <a:cxnLst/>
            <a:rect l="l" t="t" r="r" b="b"/>
            <a:pathLst>
              <a:path w="1427721" h="1427721">
                <a:moveTo>
                  <a:pt x="0" y="0"/>
                </a:moveTo>
                <a:lnTo>
                  <a:pt x="1427721" y="0"/>
                </a:lnTo>
                <a:lnTo>
                  <a:pt x="1427721" y="1427721"/>
                </a:lnTo>
                <a:lnTo>
                  <a:pt x="0" y="1427721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  <p:txBody>
          <a:bodyPr/>
          <a:lstStyle/>
          <a:p>
            <a:endParaRPr lang="es-MX"/>
          </a:p>
        </p:txBody>
      </p:sp>
      <p:sp>
        <p:nvSpPr>
          <p:cNvPr id="13" name="TextBox 13"/>
          <p:cNvSpPr txBox="1"/>
          <p:nvPr/>
        </p:nvSpPr>
        <p:spPr>
          <a:xfrm>
            <a:off x="2470707" y="1085850"/>
            <a:ext cx="13696895" cy="57047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4204"/>
              </a:lnSpc>
            </a:pPr>
            <a:r>
              <a:rPr lang="en-US" sz="4121" b="1">
                <a:solidFill>
                  <a:srgbClr val="25282A"/>
                </a:solidFill>
                <a:latin typeface="Aileron Bold"/>
                <a:ea typeface="Aileron Bold"/>
                <a:cs typeface="Aileron Bold"/>
                <a:sym typeface="Aileron Bold"/>
              </a:rPr>
              <a:t>REFERENCIAS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t="-83416" b="-83416"/>
            </a:stretch>
          </a:blipFill>
        </p:spPr>
        <p:txBody>
          <a:bodyPr/>
          <a:lstStyle/>
          <a:p>
            <a:endParaRPr lang="es-MX"/>
          </a:p>
        </p:txBody>
      </p:sp>
      <p:sp>
        <p:nvSpPr>
          <p:cNvPr id="9" name="Freeform 9"/>
          <p:cNvSpPr/>
          <p:nvPr/>
        </p:nvSpPr>
        <p:spPr>
          <a:xfrm>
            <a:off x="-4087257" y="259305"/>
            <a:ext cx="6992999" cy="6081677"/>
          </a:xfrm>
          <a:custGeom>
            <a:avLst/>
            <a:gdLst/>
            <a:ahLst/>
            <a:cxnLst/>
            <a:rect l="l" t="t" r="r" b="b"/>
            <a:pathLst>
              <a:path w="6992999" h="6081677">
                <a:moveTo>
                  <a:pt x="0" y="0"/>
                </a:moveTo>
                <a:lnTo>
                  <a:pt x="6992998" y="0"/>
                </a:lnTo>
                <a:lnTo>
                  <a:pt x="6992998" y="6081677"/>
                </a:lnTo>
                <a:lnTo>
                  <a:pt x="0" y="6081677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alphaModFix amt="60000"/>
            </a:blip>
            <a:stretch>
              <a:fillRect/>
            </a:stretch>
          </a:blipFill>
        </p:spPr>
        <p:txBody>
          <a:bodyPr/>
          <a:lstStyle/>
          <a:p>
            <a:endParaRPr lang="es-MX"/>
          </a:p>
        </p:txBody>
      </p:sp>
      <p:sp>
        <p:nvSpPr>
          <p:cNvPr id="10" name="Freeform 10"/>
          <p:cNvSpPr/>
          <p:nvPr/>
        </p:nvSpPr>
        <p:spPr>
          <a:xfrm>
            <a:off x="15392234" y="259305"/>
            <a:ext cx="6992999" cy="6081677"/>
          </a:xfrm>
          <a:custGeom>
            <a:avLst/>
            <a:gdLst/>
            <a:ahLst/>
            <a:cxnLst/>
            <a:rect l="l" t="t" r="r" b="b"/>
            <a:pathLst>
              <a:path w="6992999" h="6081677">
                <a:moveTo>
                  <a:pt x="0" y="0"/>
                </a:moveTo>
                <a:lnTo>
                  <a:pt x="6992998" y="0"/>
                </a:lnTo>
                <a:lnTo>
                  <a:pt x="6992998" y="6081677"/>
                </a:lnTo>
                <a:lnTo>
                  <a:pt x="0" y="6081677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alphaModFix amt="60000"/>
            </a:blip>
            <a:stretch>
              <a:fillRect/>
            </a:stretch>
          </a:blipFill>
        </p:spPr>
        <p:txBody>
          <a:bodyPr/>
          <a:lstStyle/>
          <a:p>
            <a:endParaRPr lang="es-MX"/>
          </a:p>
        </p:txBody>
      </p:sp>
      <p:sp>
        <p:nvSpPr>
          <p:cNvPr id="11" name="Freeform 11"/>
          <p:cNvSpPr/>
          <p:nvPr/>
        </p:nvSpPr>
        <p:spPr>
          <a:xfrm>
            <a:off x="16167602" y="7604524"/>
            <a:ext cx="1427721" cy="1427721"/>
          </a:xfrm>
          <a:custGeom>
            <a:avLst/>
            <a:gdLst/>
            <a:ahLst/>
            <a:cxnLst/>
            <a:rect l="l" t="t" r="r" b="b"/>
            <a:pathLst>
              <a:path w="1427721" h="1427721">
                <a:moveTo>
                  <a:pt x="0" y="0"/>
                </a:moveTo>
                <a:lnTo>
                  <a:pt x="1427721" y="0"/>
                </a:lnTo>
                <a:lnTo>
                  <a:pt x="1427721" y="1427721"/>
                </a:lnTo>
                <a:lnTo>
                  <a:pt x="0" y="1427721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  <p:txBody>
          <a:bodyPr/>
          <a:lstStyle/>
          <a:p>
            <a:endParaRPr lang="es-MX"/>
          </a:p>
        </p:txBody>
      </p:sp>
      <p:sp>
        <p:nvSpPr>
          <p:cNvPr id="12" name="Freeform 12"/>
          <p:cNvSpPr/>
          <p:nvPr/>
        </p:nvSpPr>
        <p:spPr>
          <a:xfrm>
            <a:off x="0" y="0"/>
            <a:ext cx="18288000" cy="8419708"/>
          </a:xfrm>
          <a:custGeom>
            <a:avLst/>
            <a:gdLst/>
            <a:ahLst/>
            <a:cxnLst/>
            <a:rect l="l" t="t" r="r" b="b"/>
            <a:pathLst>
              <a:path w="18288000" h="8419708">
                <a:moveTo>
                  <a:pt x="0" y="0"/>
                </a:moveTo>
                <a:lnTo>
                  <a:pt x="18288000" y="0"/>
                </a:lnTo>
                <a:lnTo>
                  <a:pt x="18288000" y="8419708"/>
                </a:lnTo>
                <a:lnTo>
                  <a:pt x="0" y="8419708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alphaModFix amt="36000"/>
            </a:blip>
            <a:stretch>
              <a:fillRect l="-13289" t="-26782" r="-12777" b="-26782"/>
            </a:stretch>
          </a:blipFill>
        </p:spPr>
        <p:txBody>
          <a:bodyPr/>
          <a:lstStyle/>
          <a:p>
            <a:endParaRPr lang="es-MX"/>
          </a:p>
        </p:txBody>
      </p:sp>
      <p:sp>
        <p:nvSpPr>
          <p:cNvPr id="13" name="TextBox 13"/>
          <p:cNvSpPr txBox="1"/>
          <p:nvPr/>
        </p:nvSpPr>
        <p:spPr>
          <a:xfrm>
            <a:off x="2295553" y="8476858"/>
            <a:ext cx="13696895" cy="57047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4204"/>
              </a:lnSpc>
            </a:pPr>
            <a:r>
              <a:rPr lang="en-US" sz="4121" b="1">
                <a:solidFill>
                  <a:srgbClr val="25282A"/>
                </a:solidFill>
                <a:latin typeface="Aileron Bold"/>
                <a:ea typeface="Aileron Bold"/>
                <a:cs typeface="Aileron Bold"/>
                <a:sym typeface="Aileron Bold"/>
              </a:rPr>
              <a:t>POR SU ATENCIÓN 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t="-83416" b="-83416"/>
            </a:stretch>
          </a:blipFill>
        </p:spPr>
        <p:txBody>
          <a:bodyPr/>
          <a:lstStyle/>
          <a:p>
            <a:endParaRPr lang="es-MX"/>
          </a:p>
        </p:txBody>
      </p:sp>
      <p:sp>
        <p:nvSpPr>
          <p:cNvPr id="9" name="Freeform 9"/>
          <p:cNvSpPr/>
          <p:nvPr/>
        </p:nvSpPr>
        <p:spPr>
          <a:xfrm>
            <a:off x="-4087257" y="259305"/>
            <a:ext cx="6992999" cy="6081677"/>
          </a:xfrm>
          <a:custGeom>
            <a:avLst/>
            <a:gdLst/>
            <a:ahLst/>
            <a:cxnLst/>
            <a:rect l="l" t="t" r="r" b="b"/>
            <a:pathLst>
              <a:path w="6992999" h="6081677">
                <a:moveTo>
                  <a:pt x="0" y="0"/>
                </a:moveTo>
                <a:lnTo>
                  <a:pt x="6992998" y="0"/>
                </a:lnTo>
                <a:lnTo>
                  <a:pt x="6992998" y="6081677"/>
                </a:lnTo>
                <a:lnTo>
                  <a:pt x="0" y="6081677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alphaModFix amt="60000"/>
            </a:blip>
            <a:stretch>
              <a:fillRect/>
            </a:stretch>
          </a:blipFill>
        </p:spPr>
        <p:txBody>
          <a:bodyPr/>
          <a:lstStyle/>
          <a:p>
            <a:endParaRPr lang="es-MX"/>
          </a:p>
        </p:txBody>
      </p:sp>
      <p:sp>
        <p:nvSpPr>
          <p:cNvPr id="10" name="Freeform 10"/>
          <p:cNvSpPr/>
          <p:nvPr/>
        </p:nvSpPr>
        <p:spPr>
          <a:xfrm>
            <a:off x="15392234" y="259305"/>
            <a:ext cx="6992999" cy="6081677"/>
          </a:xfrm>
          <a:custGeom>
            <a:avLst/>
            <a:gdLst/>
            <a:ahLst/>
            <a:cxnLst/>
            <a:rect l="l" t="t" r="r" b="b"/>
            <a:pathLst>
              <a:path w="6992999" h="6081677">
                <a:moveTo>
                  <a:pt x="0" y="0"/>
                </a:moveTo>
                <a:lnTo>
                  <a:pt x="6992998" y="0"/>
                </a:lnTo>
                <a:lnTo>
                  <a:pt x="6992998" y="6081677"/>
                </a:lnTo>
                <a:lnTo>
                  <a:pt x="0" y="6081677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alphaModFix amt="60000"/>
            </a:blip>
            <a:stretch>
              <a:fillRect/>
            </a:stretch>
          </a:blipFill>
        </p:spPr>
        <p:txBody>
          <a:bodyPr/>
          <a:lstStyle/>
          <a:p>
            <a:endParaRPr lang="es-MX"/>
          </a:p>
        </p:txBody>
      </p:sp>
      <p:sp>
        <p:nvSpPr>
          <p:cNvPr id="11" name="Freeform 11"/>
          <p:cNvSpPr/>
          <p:nvPr/>
        </p:nvSpPr>
        <p:spPr>
          <a:xfrm>
            <a:off x="10523895" y="2792288"/>
            <a:ext cx="3966371" cy="6466012"/>
          </a:xfrm>
          <a:custGeom>
            <a:avLst/>
            <a:gdLst/>
            <a:ahLst/>
            <a:cxnLst/>
            <a:rect l="l" t="t" r="r" b="b"/>
            <a:pathLst>
              <a:path w="3966371" h="6466012">
                <a:moveTo>
                  <a:pt x="0" y="0"/>
                </a:moveTo>
                <a:lnTo>
                  <a:pt x="3966372" y="0"/>
                </a:lnTo>
                <a:lnTo>
                  <a:pt x="3966372" y="6466012"/>
                </a:lnTo>
                <a:lnTo>
                  <a:pt x="0" y="6466012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  <p:txBody>
          <a:bodyPr/>
          <a:lstStyle/>
          <a:p>
            <a:endParaRPr lang="es-MX"/>
          </a:p>
        </p:txBody>
      </p:sp>
      <p:sp>
        <p:nvSpPr>
          <p:cNvPr id="12" name="TextBox 12"/>
          <p:cNvSpPr txBox="1"/>
          <p:nvPr/>
        </p:nvSpPr>
        <p:spPr>
          <a:xfrm>
            <a:off x="2295553" y="1123950"/>
            <a:ext cx="13696895" cy="80212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6040"/>
              </a:lnSpc>
            </a:pPr>
            <a:r>
              <a:rPr lang="en-US" sz="5921" b="1">
                <a:solidFill>
                  <a:srgbClr val="25282A"/>
                </a:solidFill>
                <a:latin typeface="Aileron Bold"/>
                <a:ea typeface="Aileron Bold"/>
                <a:cs typeface="Aileron Bold"/>
                <a:sym typeface="Aileron Bold"/>
              </a:rPr>
              <a:t>IMPORTANCIA DE LA INVESTIGACIÓN</a:t>
            </a:r>
          </a:p>
        </p:txBody>
      </p:sp>
      <p:sp>
        <p:nvSpPr>
          <p:cNvPr id="14" name="TextBox 14"/>
          <p:cNvSpPr txBox="1"/>
          <p:nvPr/>
        </p:nvSpPr>
        <p:spPr>
          <a:xfrm>
            <a:off x="3472403" y="2127239"/>
            <a:ext cx="12826826" cy="272480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668120" lvl="1" indent="-334060" algn="just">
              <a:lnSpc>
                <a:spcPts val="5508"/>
              </a:lnSpc>
              <a:buFont typeface="Arial"/>
              <a:buChar char="•"/>
            </a:pPr>
            <a:r>
              <a:rPr lang="en-US" sz="3094" spc="-12">
                <a:solidFill>
                  <a:srgbClr val="25282A"/>
                </a:solidFill>
                <a:latin typeface="Aileron"/>
                <a:ea typeface="Aileron"/>
                <a:cs typeface="Aileron"/>
                <a:sym typeface="Aileron"/>
              </a:rPr>
              <a:t>Soluciona problemas reales</a:t>
            </a:r>
          </a:p>
          <a:p>
            <a:pPr marL="668120" lvl="1" indent="-334060" algn="just">
              <a:lnSpc>
                <a:spcPts val="5508"/>
              </a:lnSpc>
              <a:buFont typeface="Arial"/>
              <a:buChar char="•"/>
            </a:pPr>
            <a:r>
              <a:rPr lang="en-US" sz="3094" spc="-12">
                <a:solidFill>
                  <a:srgbClr val="25282A"/>
                </a:solidFill>
                <a:latin typeface="Aileron"/>
                <a:ea typeface="Aileron"/>
                <a:cs typeface="Aileron"/>
                <a:sym typeface="Aileron"/>
              </a:rPr>
              <a:t>Fundamenta decisiones</a:t>
            </a:r>
          </a:p>
          <a:p>
            <a:pPr marL="668120" lvl="1" indent="-334060" algn="just">
              <a:lnSpc>
                <a:spcPts val="5508"/>
              </a:lnSpc>
              <a:buFont typeface="Arial"/>
              <a:buChar char="•"/>
            </a:pPr>
            <a:r>
              <a:rPr lang="en-US" sz="3094" spc="-12">
                <a:solidFill>
                  <a:srgbClr val="25282A"/>
                </a:solidFill>
                <a:latin typeface="Aileron"/>
                <a:ea typeface="Aileron"/>
                <a:cs typeface="Aileron"/>
                <a:sym typeface="Aileron"/>
              </a:rPr>
              <a:t>Construye ciencia</a:t>
            </a:r>
          </a:p>
          <a:p>
            <a:pPr algn="just">
              <a:lnSpc>
                <a:spcPts val="5508"/>
              </a:lnSpc>
            </a:pPr>
            <a:endParaRPr lang="en-US" sz="3094" spc="-12">
              <a:solidFill>
                <a:srgbClr val="25282A"/>
              </a:solidFill>
              <a:latin typeface="Aileron"/>
              <a:ea typeface="Aileron"/>
              <a:cs typeface="Aileron"/>
              <a:sym typeface="Aileron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t="-83416" b="-83416"/>
            </a:stretch>
          </a:blipFill>
        </p:spPr>
        <p:txBody>
          <a:bodyPr/>
          <a:lstStyle/>
          <a:p>
            <a:endParaRPr lang="es-MX"/>
          </a:p>
        </p:txBody>
      </p:sp>
      <p:grpSp>
        <p:nvGrpSpPr>
          <p:cNvPr id="6" name="Group 6"/>
          <p:cNvGrpSpPr/>
          <p:nvPr/>
        </p:nvGrpSpPr>
        <p:grpSpPr>
          <a:xfrm>
            <a:off x="0" y="0"/>
            <a:ext cx="18288000" cy="259305"/>
            <a:chOff x="0" y="0"/>
            <a:chExt cx="4816593" cy="68294"/>
          </a:xfrm>
        </p:grpSpPr>
        <p:sp>
          <p:nvSpPr>
            <p:cNvPr id="7" name="Freeform 7"/>
            <p:cNvSpPr/>
            <p:nvPr/>
          </p:nvSpPr>
          <p:spPr>
            <a:xfrm>
              <a:off x="0" y="0"/>
              <a:ext cx="4816592" cy="68294"/>
            </a:xfrm>
            <a:custGeom>
              <a:avLst/>
              <a:gdLst/>
              <a:ahLst/>
              <a:cxnLst/>
              <a:rect l="l" t="t" r="r" b="b"/>
              <a:pathLst>
                <a:path w="4816592" h="68294">
                  <a:moveTo>
                    <a:pt x="0" y="0"/>
                  </a:moveTo>
                  <a:lnTo>
                    <a:pt x="4816592" y="0"/>
                  </a:lnTo>
                  <a:lnTo>
                    <a:pt x="4816592" y="68294"/>
                  </a:lnTo>
                  <a:lnTo>
                    <a:pt x="0" y="68294"/>
                  </a:lnTo>
                  <a:close/>
                </a:path>
              </a:pathLst>
            </a:custGeom>
            <a:solidFill>
              <a:srgbClr val="D8C9EB"/>
            </a:solidFill>
          </p:spPr>
          <p:txBody>
            <a:bodyPr/>
            <a:lstStyle/>
            <a:p>
              <a:endParaRPr lang="es-MX"/>
            </a:p>
          </p:txBody>
        </p:sp>
        <p:sp>
          <p:nvSpPr>
            <p:cNvPr id="8" name="TextBox 8"/>
            <p:cNvSpPr txBox="1"/>
            <p:nvPr/>
          </p:nvSpPr>
          <p:spPr>
            <a:xfrm>
              <a:off x="0" y="-28575"/>
              <a:ext cx="4816593" cy="96869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301"/>
                </a:lnSpc>
              </a:pPr>
              <a:endParaRPr/>
            </a:p>
          </p:txBody>
        </p:sp>
      </p:grpSp>
      <p:sp>
        <p:nvSpPr>
          <p:cNvPr id="9" name="Freeform 9"/>
          <p:cNvSpPr/>
          <p:nvPr/>
        </p:nvSpPr>
        <p:spPr>
          <a:xfrm>
            <a:off x="-4087257" y="259305"/>
            <a:ext cx="6992999" cy="6081677"/>
          </a:xfrm>
          <a:custGeom>
            <a:avLst/>
            <a:gdLst/>
            <a:ahLst/>
            <a:cxnLst/>
            <a:rect l="l" t="t" r="r" b="b"/>
            <a:pathLst>
              <a:path w="6992999" h="6081677">
                <a:moveTo>
                  <a:pt x="0" y="0"/>
                </a:moveTo>
                <a:lnTo>
                  <a:pt x="6992998" y="0"/>
                </a:lnTo>
                <a:lnTo>
                  <a:pt x="6992998" y="6081677"/>
                </a:lnTo>
                <a:lnTo>
                  <a:pt x="0" y="6081677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alphaModFix amt="60000"/>
            </a:blip>
            <a:stretch>
              <a:fillRect/>
            </a:stretch>
          </a:blipFill>
        </p:spPr>
        <p:txBody>
          <a:bodyPr/>
          <a:lstStyle/>
          <a:p>
            <a:endParaRPr lang="es-MX"/>
          </a:p>
        </p:txBody>
      </p:sp>
      <p:sp>
        <p:nvSpPr>
          <p:cNvPr id="10" name="Freeform 10"/>
          <p:cNvSpPr/>
          <p:nvPr/>
        </p:nvSpPr>
        <p:spPr>
          <a:xfrm>
            <a:off x="15392234" y="259305"/>
            <a:ext cx="6992999" cy="6081677"/>
          </a:xfrm>
          <a:custGeom>
            <a:avLst/>
            <a:gdLst/>
            <a:ahLst/>
            <a:cxnLst/>
            <a:rect l="l" t="t" r="r" b="b"/>
            <a:pathLst>
              <a:path w="6992999" h="6081677">
                <a:moveTo>
                  <a:pt x="0" y="0"/>
                </a:moveTo>
                <a:lnTo>
                  <a:pt x="6992998" y="0"/>
                </a:lnTo>
                <a:lnTo>
                  <a:pt x="6992998" y="6081677"/>
                </a:lnTo>
                <a:lnTo>
                  <a:pt x="0" y="6081677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alphaModFix amt="60000"/>
            </a:blip>
            <a:stretch>
              <a:fillRect/>
            </a:stretch>
          </a:blipFill>
        </p:spPr>
        <p:txBody>
          <a:bodyPr/>
          <a:lstStyle/>
          <a:p>
            <a:endParaRPr lang="es-MX"/>
          </a:p>
        </p:txBody>
      </p:sp>
      <p:sp>
        <p:nvSpPr>
          <p:cNvPr id="11" name="Freeform 11"/>
          <p:cNvSpPr/>
          <p:nvPr/>
        </p:nvSpPr>
        <p:spPr>
          <a:xfrm>
            <a:off x="7261907" y="2970087"/>
            <a:ext cx="8730540" cy="5827635"/>
          </a:xfrm>
          <a:custGeom>
            <a:avLst/>
            <a:gdLst/>
            <a:ahLst/>
            <a:cxnLst/>
            <a:rect l="l" t="t" r="r" b="b"/>
            <a:pathLst>
              <a:path w="8730540" h="5827635">
                <a:moveTo>
                  <a:pt x="0" y="0"/>
                </a:moveTo>
                <a:lnTo>
                  <a:pt x="8730540" y="0"/>
                </a:lnTo>
                <a:lnTo>
                  <a:pt x="8730540" y="5827636"/>
                </a:lnTo>
                <a:lnTo>
                  <a:pt x="0" y="5827636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  <p:txBody>
          <a:bodyPr/>
          <a:lstStyle/>
          <a:p>
            <a:endParaRPr lang="es-MX"/>
          </a:p>
        </p:txBody>
      </p:sp>
      <p:sp>
        <p:nvSpPr>
          <p:cNvPr id="12" name="TextBox 12"/>
          <p:cNvSpPr txBox="1"/>
          <p:nvPr/>
        </p:nvSpPr>
        <p:spPr>
          <a:xfrm>
            <a:off x="2295553" y="1085850"/>
            <a:ext cx="13696895" cy="57047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4204"/>
              </a:lnSpc>
            </a:pPr>
            <a:r>
              <a:rPr lang="en-US" sz="4121" b="1">
                <a:solidFill>
                  <a:srgbClr val="25282A"/>
                </a:solidFill>
                <a:latin typeface="Aileron Bold"/>
                <a:ea typeface="Aileron Bold"/>
                <a:cs typeface="Aileron Bold"/>
                <a:sym typeface="Aileron Bold"/>
              </a:rPr>
              <a:t>CARACTERÍSTICAS DE LA INVESTIGACIÓN CIENTÍFICA</a:t>
            </a:r>
          </a:p>
        </p:txBody>
      </p:sp>
      <p:sp>
        <p:nvSpPr>
          <p:cNvPr id="14" name="TextBox 14"/>
          <p:cNvSpPr txBox="1"/>
          <p:nvPr/>
        </p:nvSpPr>
        <p:spPr>
          <a:xfrm>
            <a:off x="3472403" y="2127239"/>
            <a:ext cx="12826826" cy="411545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668120" lvl="1" indent="-334060" algn="just">
              <a:lnSpc>
                <a:spcPts val="5508"/>
              </a:lnSpc>
              <a:buFont typeface="Arial"/>
              <a:buChar char="•"/>
            </a:pPr>
            <a:r>
              <a:rPr lang="en-US" sz="3094" spc="-12">
                <a:solidFill>
                  <a:srgbClr val="25282A"/>
                </a:solidFill>
                <a:latin typeface="Aileron"/>
                <a:ea typeface="Aileron"/>
                <a:cs typeface="Aileron"/>
                <a:sym typeface="Aileron"/>
              </a:rPr>
              <a:t>Sistemática</a:t>
            </a:r>
          </a:p>
          <a:p>
            <a:pPr marL="668120" lvl="1" indent="-334060" algn="just">
              <a:lnSpc>
                <a:spcPts val="5508"/>
              </a:lnSpc>
              <a:buFont typeface="Arial"/>
              <a:buChar char="•"/>
            </a:pPr>
            <a:r>
              <a:rPr lang="en-US" sz="3094" spc="-12">
                <a:solidFill>
                  <a:srgbClr val="25282A"/>
                </a:solidFill>
                <a:latin typeface="Aileron"/>
                <a:ea typeface="Aileron"/>
                <a:cs typeface="Aileron"/>
                <a:sym typeface="Aileron"/>
              </a:rPr>
              <a:t>Metódica</a:t>
            </a:r>
          </a:p>
          <a:p>
            <a:pPr marL="668120" lvl="1" indent="-334060" algn="just">
              <a:lnSpc>
                <a:spcPts val="5508"/>
              </a:lnSpc>
              <a:buFont typeface="Arial"/>
              <a:buChar char="•"/>
            </a:pPr>
            <a:r>
              <a:rPr lang="en-US" sz="3094" spc="-12">
                <a:solidFill>
                  <a:srgbClr val="25282A"/>
                </a:solidFill>
                <a:latin typeface="Aileron"/>
                <a:ea typeface="Aileron"/>
                <a:cs typeface="Aileron"/>
                <a:sym typeface="Aileron"/>
              </a:rPr>
              <a:t>Objetiva</a:t>
            </a:r>
          </a:p>
          <a:p>
            <a:pPr marL="668120" lvl="1" indent="-334060" algn="just">
              <a:lnSpc>
                <a:spcPts val="5508"/>
              </a:lnSpc>
              <a:buFont typeface="Arial"/>
              <a:buChar char="•"/>
            </a:pPr>
            <a:r>
              <a:rPr lang="en-US" sz="3094" spc="-12">
                <a:solidFill>
                  <a:srgbClr val="25282A"/>
                </a:solidFill>
                <a:latin typeface="Aileron"/>
                <a:ea typeface="Aileron"/>
                <a:cs typeface="Aileron"/>
                <a:sym typeface="Aileron"/>
              </a:rPr>
              <a:t>Razonada</a:t>
            </a:r>
          </a:p>
          <a:p>
            <a:pPr marL="668120" lvl="1" indent="-334060" algn="just">
              <a:lnSpc>
                <a:spcPts val="5508"/>
              </a:lnSpc>
              <a:buFont typeface="Arial"/>
              <a:buChar char="•"/>
            </a:pPr>
            <a:r>
              <a:rPr lang="en-US" sz="3094" spc="-12">
                <a:solidFill>
                  <a:srgbClr val="25282A"/>
                </a:solidFill>
                <a:latin typeface="Aileron"/>
                <a:ea typeface="Aileron"/>
                <a:cs typeface="Aileron"/>
                <a:sym typeface="Aileron"/>
              </a:rPr>
              <a:t>Verificable</a:t>
            </a:r>
          </a:p>
          <a:p>
            <a:pPr algn="just">
              <a:lnSpc>
                <a:spcPts val="5508"/>
              </a:lnSpc>
            </a:pPr>
            <a:endParaRPr lang="en-US" sz="3094" spc="-12">
              <a:solidFill>
                <a:srgbClr val="25282A"/>
              </a:solidFill>
              <a:latin typeface="Aileron"/>
              <a:ea typeface="Aileron"/>
              <a:cs typeface="Aileron"/>
              <a:sym typeface="Aileron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t="-83416" b="-83416"/>
            </a:stretch>
          </a:blipFill>
        </p:spPr>
        <p:txBody>
          <a:bodyPr/>
          <a:lstStyle/>
          <a:p>
            <a:endParaRPr lang="es-MX"/>
          </a:p>
        </p:txBody>
      </p:sp>
      <p:sp>
        <p:nvSpPr>
          <p:cNvPr id="9" name="Freeform 9"/>
          <p:cNvSpPr/>
          <p:nvPr/>
        </p:nvSpPr>
        <p:spPr>
          <a:xfrm>
            <a:off x="-4087257" y="259305"/>
            <a:ext cx="6992999" cy="6081677"/>
          </a:xfrm>
          <a:custGeom>
            <a:avLst/>
            <a:gdLst/>
            <a:ahLst/>
            <a:cxnLst/>
            <a:rect l="l" t="t" r="r" b="b"/>
            <a:pathLst>
              <a:path w="6992999" h="6081677">
                <a:moveTo>
                  <a:pt x="0" y="0"/>
                </a:moveTo>
                <a:lnTo>
                  <a:pt x="6992998" y="0"/>
                </a:lnTo>
                <a:lnTo>
                  <a:pt x="6992998" y="6081677"/>
                </a:lnTo>
                <a:lnTo>
                  <a:pt x="0" y="6081677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alphaModFix amt="60000"/>
            </a:blip>
            <a:stretch>
              <a:fillRect/>
            </a:stretch>
          </a:blipFill>
        </p:spPr>
        <p:txBody>
          <a:bodyPr/>
          <a:lstStyle/>
          <a:p>
            <a:endParaRPr lang="es-MX"/>
          </a:p>
        </p:txBody>
      </p:sp>
      <p:sp>
        <p:nvSpPr>
          <p:cNvPr id="10" name="Freeform 10"/>
          <p:cNvSpPr/>
          <p:nvPr/>
        </p:nvSpPr>
        <p:spPr>
          <a:xfrm>
            <a:off x="15392234" y="259305"/>
            <a:ext cx="6992999" cy="6081677"/>
          </a:xfrm>
          <a:custGeom>
            <a:avLst/>
            <a:gdLst/>
            <a:ahLst/>
            <a:cxnLst/>
            <a:rect l="l" t="t" r="r" b="b"/>
            <a:pathLst>
              <a:path w="6992999" h="6081677">
                <a:moveTo>
                  <a:pt x="0" y="0"/>
                </a:moveTo>
                <a:lnTo>
                  <a:pt x="6992998" y="0"/>
                </a:lnTo>
                <a:lnTo>
                  <a:pt x="6992998" y="6081677"/>
                </a:lnTo>
                <a:lnTo>
                  <a:pt x="0" y="6081677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alphaModFix amt="60000"/>
            </a:blip>
            <a:stretch>
              <a:fillRect/>
            </a:stretch>
          </a:blipFill>
        </p:spPr>
        <p:txBody>
          <a:bodyPr/>
          <a:lstStyle/>
          <a:p>
            <a:endParaRPr lang="es-MX"/>
          </a:p>
        </p:txBody>
      </p:sp>
      <p:sp>
        <p:nvSpPr>
          <p:cNvPr id="11" name="Freeform 11"/>
          <p:cNvSpPr/>
          <p:nvPr/>
        </p:nvSpPr>
        <p:spPr>
          <a:xfrm>
            <a:off x="7112201" y="2261676"/>
            <a:ext cx="8880247" cy="6571382"/>
          </a:xfrm>
          <a:custGeom>
            <a:avLst/>
            <a:gdLst/>
            <a:ahLst/>
            <a:cxnLst/>
            <a:rect l="l" t="t" r="r" b="b"/>
            <a:pathLst>
              <a:path w="8880247" h="6571382">
                <a:moveTo>
                  <a:pt x="0" y="0"/>
                </a:moveTo>
                <a:lnTo>
                  <a:pt x="8880246" y="0"/>
                </a:lnTo>
                <a:lnTo>
                  <a:pt x="8880246" y="6571383"/>
                </a:lnTo>
                <a:lnTo>
                  <a:pt x="0" y="657138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  <p:txBody>
          <a:bodyPr/>
          <a:lstStyle/>
          <a:p>
            <a:endParaRPr lang="es-MX"/>
          </a:p>
        </p:txBody>
      </p:sp>
      <p:sp>
        <p:nvSpPr>
          <p:cNvPr id="12" name="TextBox 12"/>
          <p:cNvSpPr txBox="1"/>
          <p:nvPr/>
        </p:nvSpPr>
        <p:spPr>
          <a:xfrm>
            <a:off x="2295553" y="1085850"/>
            <a:ext cx="13696895" cy="57047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4204"/>
              </a:lnSpc>
            </a:pPr>
            <a:r>
              <a:rPr lang="en-US" sz="4121" b="1">
                <a:solidFill>
                  <a:srgbClr val="25282A"/>
                </a:solidFill>
                <a:latin typeface="Aileron Bold"/>
                <a:ea typeface="Aileron Bold"/>
                <a:cs typeface="Aileron Bold"/>
                <a:sym typeface="Aileron Bold"/>
              </a:rPr>
              <a:t>TIPOS DE INVESTIGACIÓN</a:t>
            </a:r>
          </a:p>
        </p:txBody>
      </p:sp>
      <p:sp>
        <p:nvSpPr>
          <p:cNvPr id="14" name="TextBox 14"/>
          <p:cNvSpPr txBox="1"/>
          <p:nvPr/>
        </p:nvSpPr>
        <p:spPr>
          <a:xfrm>
            <a:off x="3472403" y="2127239"/>
            <a:ext cx="12826826" cy="342012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668120" lvl="1" indent="-334060" algn="just">
              <a:lnSpc>
                <a:spcPts val="5508"/>
              </a:lnSpc>
              <a:buFont typeface="Arial"/>
              <a:buChar char="•"/>
            </a:pPr>
            <a:r>
              <a:rPr lang="en-US" sz="3094" spc="-12">
                <a:solidFill>
                  <a:srgbClr val="25282A"/>
                </a:solidFill>
                <a:latin typeface="Aileron"/>
                <a:ea typeface="Aileron"/>
                <a:cs typeface="Aileron"/>
                <a:sym typeface="Aileron"/>
              </a:rPr>
              <a:t>Exploratoria</a:t>
            </a:r>
          </a:p>
          <a:p>
            <a:pPr marL="668120" lvl="1" indent="-334060" algn="just">
              <a:lnSpc>
                <a:spcPts val="5508"/>
              </a:lnSpc>
              <a:buFont typeface="Arial"/>
              <a:buChar char="•"/>
            </a:pPr>
            <a:r>
              <a:rPr lang="en-US" sz="3094" spc="-12">
                <a:solidFill>
                  <a:srgbClr val="25282A"/>
                </a:solidFill>
                <a:latin typeface="Aileron"/>
                <a:ea typeface="Aileron"/>
                <a:cs typeface="Aileron"/>
                <a:sym typeface="Aileron"/>
              </a:rPr>
              <a:t>Descriptiva</a:t>
            </a:r>
          </a:p>
          <a:p>
            <a:pPr marL="668120" lvl="1" indent="-334060" algn="just">
              <a:lnSpc>
                <a:spcPts val="5508"/>
              </a:lnSpc>
              <a:buFont typeface="Arial"/>
              <a:buChar char="•"/>
            </a:pPr>
            <a:r>
              <a:rPr lang="en-US" sz="3094" spc="-12">
                <a:solidFill>
                  <a:srgbClr val="25282A"/>
                </a:solidFill>
                <a:latin typeface="Aileron"/>
                <a:ea typeface="Aileron"/>
                <a:cs typeface="Aileron"/>
                <a:sym typeface="Aileron"/>
              </a:rPr>
              <a:t>Explicativa</a:t>
            </a:r>
          </a:p>
          <a:p>
            <a:pPr marL="668120" lvl="1" indent="-334060" algn="just">
              <a:lnSpc>
                <a:spcPts val="5508"/>
              </a:lnSpc>
              <a:buFont typeface="Arial"/>
              <a:buChar char="•"/>
            </a:pPr>
            <a:r>
              <a:rPr lang="en-US" sz="3094" spc="-12">
                <a:solidFill>
                  <a:srgbClr val="25282A"/>
                </a:solidFill>
                <a:latin typeface="Aileron"/>
                <a:ea typeface="Aileron"/>
                <a:cs typeface="Aileron"/>
                <a:sym typeface="Aileron"/>
              </a:rPr>
              <a:t>Correlacional</a:t>
            </a:r>
          </a:p>
          <a:p>
            <a:pPr algn="just">
              <a:lnSpc>
                <a:spcPts val="5508"/>
              </a:lnSpc>
            </a:pPr>
            <a:endParaRPr lang="en-US" sz="3094" spc="-12">
              <a:solidFill>
                <a:srgbClr val="25282A"/>
              </a:solidFill>
              <a:latin typeface="Aileron"/>
              <a:ea typeface="Aileron"/>
              <a:cs typeface="Aileron"/>
              <a:sym typeface="Aileron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t="-83416" b="-83416"/>
            </a:stretch>
          </a:blipFill>
        </p:spPr>
        <p:txBody>
          <a:bodyPr/>
          <a:lstStyle/>
          <a:p>
            <a:endParaRPr lang="es-MX"/>
          </a:p>
        </p:txBody>
      </p:sp>
      <p:sp>
        <p:nvSpPr>
          <p:cNvPr id="9" name="Freeform 9"/>
          <p:cNvSpPr/>
          <p:nvPr/>
        </p:nvSpPr>
        <p:spPr>
          <a:xfrm>
            <a:off x="-4087257" y="259305"/>
            <a:ext cx="6992999" cy="6081677"/>
          </a:xfrm>
          <a:custGeom>
            <a:avLst/>
            <a:gdLst/>
            <a:ahLst/>
            <a:cxnLst/>
            <a:rect l="l" t="t" r="r" b="b"/>
            <a:pathLst>
              <a:path w="6992999" h="6081677">
                <a:moveTo>
                  <a:pt x="0" y="0"/>
                </a:moveTo>
                <a:lnTo>
                  <a:pt x="6992998" y="0"/>
                </a:lnTo>
                <a:lnTo>
                  <a:pt x="6992998" y="6081677"/>
                </a:lnTo>
                <a:lnTo>
                  <a:pt x="0" y="6081677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alphaModFix amt="60000"/>
            </a:blip>
            <a:stretch>
              <a:fillRect/>
            </a:stretch>
          </a:blipFill>
        </p:spPr>
        <p:txBody>
          <a:bodyPr/>
          <a:lstStyle/>
          <a:p>
            <a:endParaRPr lang="es-MX"/>
          </a:p>
        </p:txBody>
      </p:sp>
      <p:sp>
        <p:nvSpPr>
          <p:cNvPr id="10" name="Freeform 10"/>
          <p:cNvSpPr/>
          <p:nvPr/>
        </p:nvSpPr>
        <p:spPr>
          <a:xfrm>
            <a:off x="15392234" y="259305"/>
            <a:ext cx="6992999" cy="6081677"/>
          </a:xfrm>
          <a:custGeom>
            <a:avLst/>
            <a:gdLst/>
            <a:ahLst/>
            <a:cxnLst/>
            <a:rect l="l" t="t" r="r" b="b"/>
            <a:pathLst>
              <a:path w="6992999" h="6081677">
                <a:moveTo>
                  <a:pt x="0" y="0"/>
                </a:moveTo>
                <a:lnTo>
                  <a:pt x="6992998" y="0"/>
                </a:lnTo>
                <a:lnTo>
                  <a:pt x="6992998" y="6081677"/>
                </a:lnTo>
                <a:lnTo>
                  <a:pt x="0" y="6081677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alphaModFix amt="60000"/>
            </a:blip>
            <a:stretch>
              <a:fillRect/>
            </a:stretch>
          </a:blipFill>
        </p:spPr>
        <p:txBody>
          <a:bodyPr/>
          <a:lstStyle/>
          <a:p>
            <a:endParaRPr lang="es-MX"/>
          </a:p>
        </p:txBody>
      </p:sp>
      <p:sp>
        <p:nvSpPr>
          <p:cNvPr id="11" name="Freeform 11"/>
          <p:cNvSpPr/>
          <p:nvPr/>
        </p:nvSpPr>
        <p:spPr>
          <a:xfrm>
            <a:off x="6916477" y="4364541"/>
            <a:ext cx="9382752" cy="4685026"/>
          </a:xfrm>
          <a:custGeom>
            <a:avLst/>
            <a:gdLst/>
            <a:ahLst/>
            <a:cxnLst/>
            <a:rect l="l" t="t" r="r" b="b"/>
            <a:pathLst>
              <a:path w="9382752" h="4685026">
                <a:moveTo>
                  <a:pt x="0" y="0"/>
                </a:moveTo>
                <a:lnTo>
                  <a:pt x="9382753" y="0"/>
                </a:lnTo>
                <a:lnTo>
                  <a:pt x="9382753" y="4685026"/>
                </a:lnTo>
                <a:lnTo>
                  <a:pt x="0" y="4685026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t="-20471" b="-29732"/>
            </a:stretch>
          </a:blipFill>
        </p:spPr>
        <p:txBody>
          <a:bodyPr/>
          <a:lstStyle/>
          <a:p>
            <a:endParaRPr lang="es-MX"/>
          </a:p>
        </p:txBody>
      </p:sp>
      <p:sp>
        <p:nvSpPr>
          <p:cNvPr id="12" name="TextBox 12"/>
          <p:cNvSpPr txBox="1"/>
          <p:nvPr/>
        </p:nvSpPr>
        <p:spPr>
          <a:xfrm>
            <a:off x="2295553" y="1085850"/>
            <a:ext cx="13696895" cy="57047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4204"/>
              </a:lnSpc>
            </a:pPr>
            <a:r>
              <a:rPr lang="en-US" sz="4121" b="1">
                <a:solidFill>
                  <a:srgbClr val="25282A"/>
                </a:solidFill>
                <a:latin typeface="Aileron Bold"/>
                <a:ea typeface="Aileron Bold"/>
                <a:cs typeface="Aileron Bold"/>
                <a:sym typeface="Aileron Bold"/>
              </a:rPr>
              <a:t>INVESTIGACIÓN CUANTITATIVA</a:t>
            </a:r>
          </a:p>
        </p:txBody>
      </p:sp>
      <p:sp>
        <p:nvSpPr>
          <p:cNvPr id="14" name="TextBox 14"/>
          <p:cNvSpPr txBox="1"/>
          <p:nvPr/>
        </p:nvSpPr>
        <p:spPr>
          <a:xfrm>
            <a:off x="3472403" y="2127239"/>
            <a:ext cx="12826826" cy="272480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668120" lvl="1" indent="-334060" algn="just">
              <a:lnSpc>
                <a:spcPts val="5508"/>
              </a:lnSpc>
              <a:buFont typeface="Arial"/>
              <a:buChar char="•"/>
            </a:pPr>
            <a:r>
              <a:rPr lang="en-US" sz="3094" spc="-12">
                <a:solidFill>
                  <a:srgbClr val="25282A"/>
                </a:solidFill>
                <a:latin typeface="Aileron"/>
                <a:ea typeface="Aileron"/>
                <a:cs typeface="Aileron"/>
                <a:sym typeface="Aileron"/>
              </a:rPr>
              <a:t>Datos numéricos</a:t>
            </a:r>
          </a:p>
          <a:p>
            <a:pPr marL="668120" lvl="1" indent="-334060" algn="just">
              <a:lnSpc>
                <a:spcPts val="5508"/>
              </a:lnSpc>
              <a:buFont typeface="Arial"/>
              <a:buChar char="•"/>
            </a:pPr>
            <a:r>
              <a:rPr lang="en-US" sz="3094" spc="-12">
                <a:solidFill>
                  <a:srgbClr val="25282A"/>
                </a:solidFill>
                <a:latin typeface="Aileron"/>
                <a:ea typeface="Aileron"/>
                <a:cs typeface="Aileron"/>
                <a:sym typeface="Aileron"/>
              </a:rPr>
              <a:t>Estadística</a:t>
            </a:r>
          </a:p>
          <a:p>
            <a:pPr marL="668120" lvl="1" indent="-334060" algn="just">
              <a:lnSpc>
                <a:spcPts val="5508"/>
              </a:lnSpc>
              <a:buFont typeface="Arial"/>
              <a:buChar char="•"/>
            </a:pPr>
            <a:r>
              <a:rPr lang="en-US" sz="3094" spc="-12">
                <a:solidFill>
                  <a:srgbClr val="25282A"/>
                </a:solidFill>
                <a:latin typeface="Aileron"/>
                <a:ea typeface="Aileron"/>
                <a:cs typeface="Aileron"/>
                <a:sym typeface="Aileron"/>
              </a:rPr>
              <a:t>Hipótesis claras</a:t>
            </a:r>
          </a:p>
          <a:p>
            <a:pPr algn="just">
              <a:lnSpc>
                <a:spcPts val="5508"/>
              </a:lnSpc>
            </a:pPr>
            <a:endParaRPr lang="en-US" sz="3094" spc="-12">
              <a:solidFill>
                <a:srgbClr val="25282A"/>
              </a:solidFill>
              <a:latin typeface="Aileron"/>
              <a:ea typeface="Aileron"/>
              <a:cs typeface="Aileron"/>
              <a:sym typeface="Aileron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t="-83416" b="-83416"/>
            </a:stretch>
          </a:blipFill>
        </p:spPr>
        <p:txBody>
          <a:bodyPr/>
          <a:lstStyle/>
          <a:p>
            <a:endParaRPr lang="es-MX"/>
          </a:p>
        </p:txBody>
      </p:sp>
      <p:sp>
        <p:nvSpPr>
          <p:cNvPr id="9" name="Freeform 9"/>
          <p:cNvSpPr/>
          <p:nvPr/>
        </p:nvSpPr>
        <p:spPr>
          <a:xfrm>
            <a:off x="-4087257" y="259305"/>
            <a:ext cx="6992999" cy="6081677"/>
          </a:xfrm>
          <a:custGeom>
            <a:avLst/>
            <a:gdLst/>
            <a:ahLst/>
            <a:cxnLst/>
            <a:rect l="l" t="t" r="r" b="b"/>
            <a:pathLst>
              <a:path w="6992999" h="6081677">
                <a:moveTo>
                  <a:pt x="0" y="0"/>
                </a:moveTo>
                <a:lnTo>
                  <a:pt x="6992998" y="0"/>
                </a:lnTo>
                <a:lnTo>
                  <a:pt x="6992998" y="6081677"/>
                </a:lnTo>
                <a:lnTo>
                  <a:pt x="0" y="6081677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alphaModFix amt="60000"/>
            </a:blip>
            <a:stretch>
              <a:fillRect/>
            </a:stretch>
          </a:blipFill>
        </p:spPr>
        <p:txBody>
          <a:bodyPr/>
          <a:lstStyle/>
          <a:p>
            <a:endParaRPr lang="es-MX"/>
          </a:p>
        </p:txBody>
      </p:sp>
      <p:sp>
        <p:nvSpPr>
          <p:cNvPr id="10" name="Freeform 10"/>
          <p:cNvSpPr/>
          <p:nvPr/>
        </p:nvSpPr>
        <p:spPr>
          <a:xfrm>
            <a:off x="15392234" y="259305"/>
            <a:ext cx="6992999" cy="6081677"/>
          </a:xfrm>
          <a:custGeom>
            <a:avLst/>
            <a:gdLst/>
            <a:ahLst/>
            <a:cxnLst/>
            <a:rect l="l" t="t" r="r" b="b"/>
            <a:pathLst>
              <a:path w="6992999" h="6081677">
                <a:moveTo>
                  <a:pt x="0" y="0"/>
                </a:moveTo>
                <a:lnTo>
                  <a:pt x="6992998" y="0"/>
                </a:lnTo>
                <a:lnTo>
                  <a:pt x="6992998" y="6081677"/>
                </a:lnTo>
                <a:lnTo>
                  <a:pt x="0" y="6081677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alphaModFix amt="60000"/>
            </a:blip>
            <a:stretch>
              <a:fillRect/>
            </a:stretch>
          </a:blipFill>
        </p:spPr>
        <p:txBody>
          <a:bodyPr/>
          <a:lstStyle/>
          <a:p>
            <a:endParaRPr lang="es-MX"/>
          </a:p>
        </p:txBody>
      </p:sp>
      <p:sp>
        <p:nvSpPr>
          <p:cNvPr id="11" name="Freeform 11"/>
          <p:cNvSpPr/>
          <p:nvPr/>
        </p:nvSpPr>
        <p:spPr>
          <a:xfrm>
            <a:off x="6440378" y="3300143"/>
            <a:ext cx="8294823" cy="5529882"/>
          </a:xfrm>
          <a:custGeom>
            <a:avLst/>
            <a:gdLst/>
            <a:ahLst/>
            <a:cxnLst/>
            <a:rect l="l" t="t" r="r" b="b"/>
            <a:pathLst>
              <a:path w="8294823" h="5529882">
                <a:moveTo>
                  <a:pt x="0" y="0"/>
                </a:moveTo>
                <a:lnTo>
                  <a:pt x="8294823" y="0"/>
                </a:lnTo>
                <a:lnTo>
                  <a:pt x="8294823" y="5529882"/>
                </a:lnTo>
                <a:lnTo>
                  <a:pt x="0" y="5529882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  <p:txBody>
          <a:bodyPr/>
          <a:lstStyle/>
          <a:p>
            <a:endParaRPr lang="es-MX"/>
          </a:p>
        </p:txBody>
      </p:sp>
      <p:sp>
        <p:nvSpPr>
          <p:cNvPr id="12" name="TextBox 12"/>
          <p:cNvSpPr txBox="1"/>
          <p:nvPr/>
        </p:nvSpPr>
        <p:spPr>
          <a:xfrm>
            <a:off x="2295553" y="1085850"/>
            <a:ext cx="13696895" cy="57047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4204"/>
              </a:lnSpc>
            </a:pPr>
            <a:r>
              <a:rPr lang="en-US" sz="4121" b="1">
                <a:solidFill>
                  <a:srgbClr val="25282A"/>
                </a:solidFill>
                <a:latin typeface="Aileron Bold"/>
                <a:ea typeface="Aileron Bold"/>
                <a:cs typeface="Aileron Bold"/>
                <a:sym typeface="Aileron Bold"/>
              </a:rPr>
              <a:t>INVESTIGACIÓN CUALITATIVA</a:t>
            </a:r>
          </a:p>
        </p:txBody>
      </p:sp>
      <p:sp>
        <p:nvSpPr>
          <p:cNvPr id="14" name="TextBox 14"/>
          <p:cNvSpPr txBox="1"/>
          <p:nvPr/>
        </p:nvSpPr>
        <p:spPr>
          <a:xfrm>
            <a:off x="2905741" y="1852017"/>
            <a:ext cx="12826826" cy="272480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668120" lvl="1" indent="-334060" algn="just">
              <a:lnSpc>
                <a:spcPts val="5508"/>
              </a:lnSpc>
              <a:buFont typeface="Arial"/>
              <a:buChar char="•"/>
            </a:pPr>
            <a:r>
              <a:rPr lang="en-US" sz="3094" spc="-12">
                <a:solidFill>
                  <a:srgbClr val="25282A"/>
                </a:solidFill>
                <a:latin typeface="Aileron"/>
                <a:ea typeface="Aileron"/>
                <a:cs typeface="Aileron"/>
                <a:sym typeface="Aileron"/>
              </a:rPr>
              <a:t>Fenómenos sociales</a:t>
            </a:r>
          </a:p>
          <a:p>
            <a:pPr marL="668120" lvl="1" indent="-334060" algn="just">
              <a:lnSpc>
                <a:spcPts val="5508"/>
              </a:lnSpc>
              <a:buFont typeface="Arial"/>
              <a:buChar char="•"/>
            </a:pPr>
            <a:r>
              <a:rPr lang="en-US" sz="3094" spc="-12">
                <a:solidFill>
                  <a:srgbClr val="25282A"/>
                </a:solidFill>
                <a:latin typeface="Aileron"/>
                <a:ea typeface="Aileron"/>
                <a:cs typeface="Aileron"/>
                <a:sym typeface="Aileron"/>
              </a:rPr>
              <a:t>Entrevistas y observación</a:t>
            </a:r>
          </a:p>
          <a:p>
            <a:pPr marL="668120" lvl="1" indent="-334060" algn="just">
              <a:lnSpc>
                <a:spcPts val="5508"/>
              </a:lnSpc>
              <a:buFont typeface="Arial"/>
              <a:buChar char="•"/>
            </a:pPr>
            <a:r>
              <a:rPr lang="en-US" sz="3094" spc="-12">
                <a:solidFill>
                  <a:srgbClr val="25282A"/>
                </a:solidFill>
                <a:latin typeface="Aileron"/>
                <a:ea typeface="Aileron"/>
                <a:cs typeface="Aileron"/>
                <a:sym typeface="Aileron"/>
              </a:rPr>
              <a:t>Interpretación</a:t>
            </a:r>
          </a:p>
          <a:p>
            <a:pPr algn="just">
              <a:lnSpc>
                <a:spcPts val="5508"/>
              </a:lnSpc>
            </a:pPr>
            <a:endParaRPr lang="en-US" sz="3094" spc="-12">
              <a:solidFill>
                <a:srgbClr val="25282A"/>
              </a:solidFill>
              <a:latin typeface="Aileron"/>
              <a:ea typeface="Aileron"/>
              <a:cs typeface="Aileron"/>
              <a:sym typeface="Aileron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t="-83416" b="-83416"/>
            </a:stretch>
          </a:blipFill>
        </p:spPr>
        <p:txBody>
          <a:bodyPr/>
          <a:lstStyle/>
          <a:p>
            <a:endParaRPr lang="es-MX"/>
          </a:p>
        </p:txBody>
      </p:sp>
      <p:sp>
        <p:nvSpPr>
          <p:cNvPr id="9" name="Freeform 9"/>
          <p:cNvSpPr/>
          <p:nvPr/>
        </p:nvSpPr>
        <p:spPr>
          <a:xfrm>
            <a:off x="-4087257" y="259305"/>
            <a:ext cx="6992999" cy="6081677"/>
          </a:xfrm>
          <a:custGeom>
            <a:avLst/>
            <a:gdLst/>
            <a:ahLst/>
            <a:cxnLst/>
            <a:rect l="l" t="t" r="r" b="b"/>
            <a:pathLst>
              <a:path w="6992999" h="6081677">
                <a:moveTo>
                  <a:pt x="0" y="0"/>
                </a:moveTo>
                <a:lnTo>
                  <a:pt x="6992998" y="0"/>
                </a:lnTo>
                <a:lnTo>
                  <a:pt x="6992998" y="6081677"/>
                </a:lnTo>
                <a:lnTo>
                  <a:pt x="0" y="6081677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alphaModFix amt="60000"/>
            </a:blip>
            <a:stretch>
              <a:fillRect/>
            </a:stretch>
          </a:blipFill>
        </p:spPr>
        <p:txBody>
          <a:bodyPr/>
          <a:lstStyle/>
          <a:p>
            <a:endParaRPr lang="es-MX"/>
          </a:p>
        </p:txBody>
      </p:sp>
      <p:sp>
        <p:nvSpPr>
          <p:cNvPr id="10" name="Freeform 10"/>
          <p:cNvSpPr/>
          <p:nvPr/>
        </p:nvSpPr>
        <p:spPr>
          <a:xfrm>
            <a:off x="15392234" y="259305"/>
            <a:ext cx="6992999" cy="6081677"/>
          </a:xfrm>
          <a:custGeom>
            <a:avLst/>
            <a:gdLst/>
            <a:ahLst/>
            <a:cxnLst/>
            <a:rect l="l" t="t" r="r" b="b"/>
            <a:pathLst>
              <a:path w="6992999" h="6081677">
                <a:moveTo>
                  <a:pt x="0" y="0"/>
                </a:moveTo>
                <a:lnTo>
                  <a:pt x="6992998" y="0"/>
                </a:lnTo>
                <a:lnTo>
                  <a:pt x="6992998" y="6081677"/>
                </a:lnTo>
                <a:lnTo>
                  <a:pt x="0" y="6081677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alphaModFix amt="60000"/>
            </a:blip>
            <a:stretch>
              <a:fillRect/>
            </a:stretch>
          </a:blipFill>
        </p:spPr>
        <p:txBody>
          <a:bodyPr/>
          <a:lstStyle/>
          <a:p>
            <a:endParaRPr lang="es-MX"/>
          </a:p>
        </p:txBody>
      </p:sp>
      <p:sp>
        <p:nvSpPr>
          <p:cNvPr id="11" name="TextBox 11"/>
          <p:cNvSpPr txBox="1"/>
          <p:nvPr/>
        </p:nvSpPr>
        <p:spPr>
          <a:xfrm>
            <a:off x="2905741" y="1852017"/>
            <a:ext cx="12826826" cy="481077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668120" lvl="1" indent="-334060" algn="just">
              <a:lnSpc>
                <a:spcPts val="5508"/>
              </a:lnSpc>
              <a:buFont typeface="Arial"/>
              <a:buChar char="•"/>
            </a:pPr>
            <a:r>
              <a:rPr lang="en-US" sz="3094" spc="-12">
                <a:solidFill>
                  <a:srgbClr val="25282A"/>
                </a:solidFill>
                <a:latin typeface="Aileron"/>
                <a:ea typeface="Aileron"/>
                <a:cs typeface="Aileron"/>
                <a:sym typeface="Aileron"/>
              </a:rPr>
              <a:t>Observación</a:t>
            </a:r>
          </a:p>
          <a:p>
            <a:pPr marL="668120" lvl="1" indent="-334060" algn="just">
              <a:lnSpc>
                <a:spcPts val="5508"/>
              </a:lnSpc>
              <a:buFont typeface="Arial"/>
              <a:buChar char="•"/>
            </a:pPr>
            <a:r>
              <a:rPr lang="en-US" sz="3094" spc="-12">
                <a:solidFill>
                  <a:srgbClr val="25282A"/>
                </a:solidFill>
                <a:latin typeface="Aileron"/>
                <a:ea typeface="Aileron"/>
                <a:cs typeface="Aileron"/>
                <a:sym typeface="Aileron"/>
              </a:rPr>
              <a:t>Planteamiento del problema</a:t>
            </a:r>
          </a:p>
          <a:p>
            <a:pPr marL="668120" lvl="1" indent="-334060" algn="just">
              <a:lnSpc>
                <a:spcPts val="5508"/>
              </a:lnSpc>
              <a:buFont typeface="Arial"/>
              <a:buChar char="•"/>
            </a:pPr>
            <a:r>
              <a:rPr lang="en-US" sz="3094" spc="-12">
                <a:solidFill>
                  <a:srgbClr val="25282A"/>
                </a:solidFill>
                <a:latin typeface="Aileron"/>
                <a:ea typeface="Aileron"/>
                <a:cs typeface="Aileron"/>
                <a:sym typeface="Aileron"/>
              </a:rPr>
              <a:t>Hipótesis</a:t>
            </a:r>
          </a:p>
          <a:p>
            <a:pPr marL="668120" lvl="1" indent="-334060" algn="just">
              <a:lnSpc>
                <a:spcPts val="5508"/>
              </a:lnSpc>
              <a:buFont typeface="Arial"/>
              <a:buChar char="•"/>
            </a:pPr>
            <a:r>
              <a:rPr lang="en-US" sz="3094" spc="-12">
                <a:solidFill>
                  <a:srgbClr val="25282A"/>
                </a:solidFill>
                <a:latin typeface="Aileron"/>
                <a:ea typeface="Aileron"/>
                <a:cs typeface="Aileron"/>
                <a:sym typeface="Aileron"/>
              </a:rPr>
              <a:t>Experimentación</a:t>
            </a:r>
          </a:p>
          <a:p>
            <a:pPr marL="668120" lvl="1" indent="-334060" algn="just">
              <a:lnSpc>
                <a:spcPts val="5508"/>
              </a:lnSpc>
              <a:buFont typeface="Arial"/>
              <a:buChar char="•"/>
            </a:pPr>
            <a:r>
              <a:rPr lang="en-US" sz="3094" spc="-12">
                <a:solidFill>
                  <a:srgbClr val="25282A"/>
                </a:solidFill>
                <a:latin typeface="Aileron"/>
                <a:ea typeface="Aileron"/>
                <a:cs typeface="Aileron"/>
                <a:sym typeface="Aileron"/>
              </a:rPr>
              <a:t>Análisis</a:t>
            </a:r>
          </a:p>
          <a:p>
            <a:pPr marL="668120" lvl="1" indent="-334060" algn="just">
              <a:lnSpc>
                <a:spcPts val="5508"/>
              </a:lnSpc>
              <a:buFont typeface="Arial"/>
              <a:buChar char="•"/>
            </a:pPr>
            <a:r>
              <a:rPr lang="en-US" sz="3094" spc="-12">
                <a:solidFill>
                  <a:srgbClr val="25282A"/>
                </a:solidFill>
                <a:latin typeface="Aileron"/>
                <a:ea typeface="Aileron"/>
                <a:cs typeface="Aileron"/>
                <a:sym typeface="Aileron"/>
              </a:rPr>
              <a:t>Conclusiones</a:t>
            </a:r>
          </a:p>
          <a:p>
            <a:pPr algn="just">
              <a:lnSpc>
                <a:spcPts val="5508"/>
              </a:lnSpc>
            </a:pPr>
            <a:endParaRPr lang="en-US" sz="3094" spc="-12">
              <a:solidFill>
                <a:srgbClr val="25282A"/>
              </a:solidFill>
              <a:latin typeface="Aileron"/>
              <a:ea typeface="Aileron"/>
              <a:cs typeface="Aileron"/>
              <a:sym typeface="Aileron"/>
            </a:endParaRPr>
          </a:p>
        </p:txBody>
      </p:sp>
      <p:sp>
        <p:nvSpPr>
          <p:cNvPr id="12" name="Freeform 12"/>
          <p:cNvSpPr/>
          <p:nvPr/>
        </p:nvSpPr>
        <p:spPr>
          <a:xfrm>
            <a:off x="8954316" y="2068188"/>
            <a:ext cx="6778252" cy="6778252"/>
          </a:xfrm>
          <a:custGeom>
            <a:avLst/>
            <a:gdLst/>
            <a:ahLst/>
            <a:cxnLst/>
            <a:rect l="l" t="t" r="r" b="b"/>
            <a:pathLst>
              <a:path w="6778252" h="6778252">
                <a:moveTo>
                  <a:pt x="0" y="0"/>
                </a:moveTo>
                <a:lnTo>
                  <a:pt x="6778252" y="0"/>
                </a:lnTo>
                <a:lnTo>
                  <a:pt x="6778252" y="6778252"/>
                </a:lnTo>
                <a:lnTo>
                  <a:pt x="0" y="6778252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  <p:txBody>
          <a:bodyPr/>
          <a:lstStyle/>
          <a:p>
            <a:endParaRPr lang="es-MX"/>
          </a:p>
        </p:txBody>
      </p:sp>
      <p:sp>
        <p:nvSpPr>
          <p:cNvPr id="13" name="TextBox 13"/>
          <p:cNvSpPr txBox="1"/>
          <p:nvPr/>
        </p:nvSpPr>
        <p:spPr>
          <a:xfrm>
            <a:off x="2295553" y="1085850"/>
            <a:ext cx="13696895" cy="57047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4204"/>
              </a:lnSpc>
            </a:pPr>
            <a:r>
              <a:rPr lang="en-US" sz="4121" b="1">
                <a:solidFill>
                  <a:srgbClr val="25282A"/>
                </a:solidFill>
                <a:latin typeface="Aileron Bold"/>
                <a:ea typeface="Aileron Bold"/>
                <a:cs typeface="Aileron Bold"/>
                <a:sym typeface="Aileron Bold"/>
              </a:rPr>
              <a:t>MÉTODO CIENTÍFICO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442</Words>
  <Application>Microsoft Office PowerPoint</Application>
  <PresentationFormat>Personalizado</PresentationFormat>
  <Paragraphs>133</Paragraphs>
  <Slides>31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31</vt:i4>
      </vt:variant>
    </vt:vector>
  </HeadingPairs>
  <TitlesOfParts>
    <vt:vector size="36" baseType="lpstr">
      <vt:lpstr>Aileron Bold</vt:lpstr>
      <vt:lpstr>Calibri</vt:lpstr>
      <vt:lpstr>Arial</vt:lpstr>
      <vt:lpstr>Aileron</vt:lpstr>
      <vt:lpstr>Office Theme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Universidad Autónoma del Estado de México</dc:title>
  <cp:lastModifiedBy>Maria Elena Victoria Escalona Franco</cp:lastModifiedBy>
  <cp:revision>2</cp:revision>
  <cp:lastPrinted>2025-12-07T20:13:27Z</cp:lastPrinted>
  <dcterms:created xsi:type="dcterms:W3CDTF">2006-08-16T00:00:00Z</dcterms:created>
  <dcterms:modified xsi:type="dcterms:W3CDTF">2025-12-07T20:18:13Z</dcterms:modified>
  <dc:identifier>DAG62-bZ5-E</dc:identifier>
</cp:coreProperties>
</file>