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62" r:id="rId2"/>
    <p:sldId id="263" r:id="rId3"/>
    <p:sldId id="264" r:id="rId4"/>
    <p:sldId id="265" r:id="rId5"/>
    <p:sldId id="281" r:id="rId6"/>
    <p:sldId id="266" r:id="rId7"/>
    <p:sldId id="282" r:id="rId8"/>
    <p:sldId id="284" r:id="rId9"/>
    <p:sldId id="286" r:id="rId10"/>
    <p:sldId id="285" r:id="rId11"/>
    <p:sldId id="287" r:id="rId12"/>
    <p:sldId id="273" r:id="rId13"/>
    <p:sldId id="269" r:id="rId14"/>
    <p:sldId id="270" r:id="rId15"/>
    <p:sldId id="271" r:id="rId16"/>
    <p:sldId id="279" r:id="rId17"/>
    <p:sldId id="280" r:id="rId18"/>
    <p:sldId id="274" r:id="rId19"/>
    <p:sldId id="290" r:id="rId20"/>
    <p:sldId id="278" r:id="rId21"/>
    <p:sldId id="276" r:id="rId22"/>
    <p:sldId id="277" r:id="rId23"/>
    <p:sldId id="292" r:id="rId24"/>
    <p:sldId id="267" r:id="rId25"/>
    <p:sldId id="268" r:id="rId26"/>
    <p:sldId id="294" r:id="rId27"/>
    <p:sldId id="293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289" r:id="rId38"/>
    <p:sldId id="272" r:id="rId39"/>
    <p:sldId id="304" r:id="rId40"/>
    <p:sldId id="288" r:id="rId41"/>
    <p:sldId id="256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434" autoAdjust="0"/>
  </p:normalViewPr>
  <p:slideViewPr>
    <p:cSldViewPr snapToGrid="0">
      <p:cViewPr>
        <p:scale>
          <a:sx n="77" d="100"/>
          <a:sy n="77" d="100"/>
        </p:scale>
        <p:origin x="128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71A2E-2804-49DC-8BFD-8E01F3CA60BC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41EBA-E8F8-4780-BBEF-1E0130400C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657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144928AE-3F69-4640-A538-E0D004414C14}" type="slidenum">
              <a:rPr lang="es-ES_tradnl" altLang="es-MX" sz="1200"/>
              <a:pPr eaLnBrk="1" hangingPunct="1"/>
              <a:t>1</a:t>
            </a:fld>
            <a:endParaRPr lang="es-ES_tradnl" altLang="es-MX" sz="1200"/>
          </a:p>
        </p:txBody>
      </p:sp>
    </p:spTree>
    <p:extLst>
      <p:ext uri="{BB962C8B-B14F-4D97-AF65-F5344CB8AC3E}">
        <p14:creationId xmlns:p14="http://schemas.microsoft.com/office/powerpoint/2010/main" val="3073751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2355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B8C5E0F-378A-4175-8977-9A86FDBAD8D6}" type="slidenum">
              <a:rPr lang="es-ES_tradnl" altLang="es-MX" sz="1200"/>
              <a:pPr eaLnBrk="1" hangingPunct="1"/>
              <a:t>2</a:t>
            </a:fld>
            <a:endParaRPr lang="es-ES_tradnl" altLang="es-MX" sz="1200"/>
          </a:p>
        </p:txBody>
      </p:sp>
    </p:spTree>
    <p:extLst>
      <p:ext uri="{BB962C8B-B14F-4D97-AF65-F5344CB8AC3E}">
        <p14:creationId xmlns:p14="http://schemas.microsoft.com/office/powerpoint/2010/main" val="1325251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27651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07139F6D-F366-4EED-8D2E-31BBE21B061D}" type="slidenum">
              <a:rPr lang="es-ES_tradnl" altLang="es-MX" sz="1200"/>
              <a:pPr eaLnBrk="1" hangingPunct="1"/>
              <a:t>3</a:t>
            </a:fld>
            <a:endParaRPr lang="es-ES_tradnl" altLang="es-MX" sz="1200"/>
          </a:p>
        </p:txBody>
      </p:sp>
    </p:spTree>
    <p:extLst>
      <p:ext uri="{BB962C8B-B14F-4D97-AF65-F5344CB8AC3E}">
        <p14:creationId xmlns:p14="http://schemas.microsoft.com/office/powerpoint/2010/main" val="1327826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25603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F3C0024-02D1-4CD0-B6CD-37FC67B3CF1B}" type="slidenum">
              <a:rPr lang="es-ES_tradnl" altLang="es-MX" sz="1200"/>
              <a:pPr eaLnBrk="1" hangingPunct="1"/>
              <a:t>4</a:t>
            </a:fld>
            <a:endParaRPr lang="es-ES_tradnl" altLang="es-MX" sz="1200"/>
          </a:p>
        </p:txBody>
      </p:sp>
    </p:spTree>
    <p:extLst>
      <p:ext uri="{BB962C8B-B14F-4D97-AF65-F5344CB8AC3E}">
        <p14:creationId xmlns:p14="http://schemas.microsoft.com/office/powerpoint/2010/main" val="101148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25603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F3C0024-02D1-4CD0-B6CD-37FC67B3CF1B}" type="slidenum">
              <a:rPr lang="es-ES_tradnl" altLang="es-MX" sz="1200"/>
              <a:pPr eaLnBrk="1" hangingPunct="1"/>
              <a:t>6</a:t>
            </a:fld>
            <a:endParaRPr lang="es-ES_tradnl" altLang="es-MX" sz="1200"/>
          </a:p>
        </p:txBody>
      </p:sp>
    </p:spTree>
    <p:extLst>
      <p:ext uri="{BB962C8B-B14F-4D97-AF65-F5344CB8AC3E}">
        <p14:creationId xmlns:p14="http://schemas.microsoft.com/office/powerpoint/2010/main" val="4250063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567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088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64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037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9391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291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5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875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530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69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596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2649-DEA1-4EA5-B5CB-DAE130B33C05}" type="datetimeFigureOut">
              <a:rPr lang="es-MX" smtClean="0"/>
              <a:t>03/10/2015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568F2-5846-47C9-8DC6-8E4059DE11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009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undocontact.com/category/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earch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www.subcutaneocrative-2015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3" y="2507403"/>
            <a:ext cx="4895850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ángulo 18"/>
          <p:cNvSpPr/>
          <p:nvPr/>
        </p:nvSpPr>
        <p:spPr>
          <a:xfrm>
            <a:off x="395536" y="6525344"/>
            <a:ext cx="8748464" cy="332656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395536" y="1806046"/>
            <a:ext cx="6121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_tradnl" altLang="es-MX" sz="1400" b="1" u="sng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_tradnl" altLang="es-MX" sz="1400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TITULO</a:t>
            </a:r>
            <a:r>
              <a:rPr lang="es-ES_tradnl" altLang="es-MX" sz="14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_tradnl" altLang="es-MX" sz="28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 PARA EL DISEÑO </a:t>
            </a:r>
          </a:p>
          <a:p>
            <a:pPr eaLnBrk="1" hangingPunct="1"/>
            <a:r>
              <a:rPr lang="es-ES_tradnl" altLang="es-MX" sz="1400" dirty="0">
                <a:solidFill>
                  <a:srgbClr val="16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1400" dirty="0" smtClean="0">
                <a:solidFill>
                  <a:srgbClr val="16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Unidad </a:t>
            </a:r>
            <a:r>
              <a:rPr lang="es-ES_tradnl" altLang="es-MX" sz="1400" dirty="0">
                <a:solidFill>
                  <a:srgbClr val="16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aprendizaje: </a:t>
            </a:r>
            <a:r>
              <a:rPr lang="es-ES_tradnl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Bases para el Diseño</a:t>
            </a:r>
            <a:r>
              <a:rPr lang="es-ES_tradnl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_tradnl" altLang="es-MX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4427538" y="6550025"/>
            <a:ext cx="3736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>
                <a:latin typeface="Arial" panose="020B0604020202020204" pitchFamily="34" charset="0"/>
              </a:rPr>
              <a:t>Autor: MDI Omar Eduardo Sánchez Estrada.</a:t>
            </a:r>
            <a:endParaRPr lang="es-ES" altLang="es-MX" sz="1400" b="1">
              <a:latin typeface="American Typewriter" charset="0"/>
            </a:endParaRPr>
          </a:p>
        </p:txBody>
      </p:sp>
      <p:sp>
        <p:nvSpPr>
          <p:cNvPr id="20490" name="Text Box 8"/>
          <p:cNvSpPr txBox="1">
            <a:spLocks noChangeArrowheads="1"/>
          </p:cNvSpPr>
          <p:nvPr/>
        </p:nvSpPr>
        <p:spPr bwMode="auto">
          <a:xfrm>
            <a:off x="1187450" y="1341438"/>
            <a:ext cx="3798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600" dirty="0">
                <a:solidFill>
                  <a:srgbClr val="16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educativo: </a:t>
            </a:r>
            <a:r>
              <a:rPr lang="es-MX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Diseño Industrial</a:t>
            </a:r>
            <a:endParaRPr lang="es-ES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DE ESTUDIOS 2015</a:t>
            </a:r>
            <a:endParaRPr lang="es-ES" altLang="es-MX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1" name="CuadroTexto 1"/>
          <p:cNvSpPr txBox="1">
            <a:spLocks noChangeArrowheads="1"/>
          </p:cNvSpPr>
          <p:nvPr/>
        </p:nvSpPr>
        <p:spPr bwMode="auto">
          <a:xfrm>
            <a:off x="5110163" y="1557338"/>
            <a:ext cx="4033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i="1"/>
              <a:t>Solo visión proyectables. </a:t>
            </a:r>
          </a:p>
        </p:txBody>
      </p:sp>
      <p:sp>
        <p:nvSpPr>
          <p:cNvPr id="20492" name="CuadroTexto 2"/>
          <p:cNvSpPr txBox="1">
            <a:spLocks noChangeArrowheads="1"/>
          </p:cNvSpPr>
          <p:nvPr/>
        </p:nvSpPr>
        <p:spPr bwMode="auto">
          <a:xfrm>
            <a:off x="6156325" y="2205038"/>
            <a:ext cx="2376488" cy="39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</a:t>
            </a:r>
            <a:r>
              <a:rPr lang="es-ES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: curso taller</a:t>
            </a:r>
            <a:endParaRPr lang="es-ES_tradnl" alt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</a:t>
            </a:r>
            <a:r>
              <a:rPr lang="es-ES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: obligatoria</a:t>
            </a:r>
            <a:endParaRPr lang="es-ES_tradnl" alt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ES_tradnl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Básico</a:t>
            </a:r>
          </a:p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Modalidad: </a:t>
            </a:r>
            <a:r>
              <a:rPr lang="es-ES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presencial</a:t>
            </a:r>
            <a:endParaRPr lang="es-ES_tradnl" alt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Prerrequisitos: </a:t>
            </a:r>
            <a:r>
              <a:rPr lang="es-ES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ninguno.</a:t>
            </a:r>
            <a:endParaRPr lang="es-ES_tradnl" alt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Programas educativos en donde se imparte:</a:t>
            </a:r>
            <a:endParaRPr lang="es-ES_tradnl" altLang="es-MX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Licenciatura en Diseño Industrial- Facultad de Arquitectura y Diseño, Centro Universitario UAEM Valle de Chalco y Zumpango.</a:t>
            </a:r>
            <a:endParaRPr lang="es-ES_tradnl" alt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_tradnl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ES" altLang="es-MX" sz="1200" dirty="0"/>
          </a:p>
        </p:txBody>
      </p:sp>
      <p:sp>
        <p:nvSpPr>
          <p:cNvPr id="20493" name="Text Box 6"/>
          <p:cNvSpPr txBox="1">
            <a:spLocks noChangeArrowheads="1"/>
          </p:cNvSpPr>
          <p:nvPr/>
        </p:nvSpPr>
        <p:spPr bwMode="auto">
          <a:xfrm>
            <a:off x="1890713" y="333375"/>
            <a:ext cx="54165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6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6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4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Agrupar 41"/>
          <p:cNvGrpSpPr/>
          <p:nvPr/>
        </p:nvGrpSpPr>
        <p:grpSpPr>
          <a:xfrm>
            <a:off x="251520" y="5229200"/>
            <a:ext cx="882484" cy="1450720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orma libre 20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2" name="Conector recto 21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ipse 22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4" name="Conector recto 23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rma libre 24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497" name="CuadroTexto 2"/>
          <p:cNvSpPr txBox="1">
            <a:spLocks noChangeArrowheads="1"/>
          </p:cNvSpPr>
          <p:nvPr/>
        </p:nvSpPr>
        <p:spPr bwMode="auto">
          <a:xfrm>
            <a:off x="971550" y="580548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Imagen tomada con fines didácticos de:</a:t>
            </a:r>
          </a:p>
          <a:p>
            <a:pPr eaLnBrk="1" hangingPunct="1"/>
            <a:r>
              <a:rPr lang="es-ES" altLang="es-MX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altLang="es-MX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http://ipsvietnam.com-</a:t>
            </a:r>
            <a:r>
              <a:rPr lang="es-ES" altLang="es-MX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 </a:t>
            </a:r>
            <a:r>
              <a:rPr lang="es-ES" altLang="es-MX" sz="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Corporation</a:t>
            </a:r>
            <a:r>
              <a:rPr lang="es-ES" altLang="es-MX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</a:t>
            </a:r>
            <a:r>
              <a:rPr lang="es-ES" altLang="es-MX" sz="900" b="1" dirty="0">
                <a:cs typeface="Tahom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870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56291" y="1500026"/>
            <a:ext cx="8075612" cy="777875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sz="1800" b="1" dirty="0" smtClean="0">
                <a:latin typeface="Arial" charset="0"/>
              </a:rPr>
              <a:t>Obstáculos </a:t>
            </a:r>
            <a:r>
              <a:rPr lang="es-ES_tradnl" sz="1800" b="1" dirty="0">
                <a:latin typeface="Arial" charset="0"/>
              </a:rPr>
              <a:t>intrapersonales para la investigación: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890" y="2348627"/>
            <a:ext cx="8218487" cy="5111750"/>
          </a:xfrm>
        </p:spPr>
        <p:txBody>
          <a:bodyPr>
            <a:normAutofit/>
          </a:bodyPr>
          <a:lstStyle/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Dogmatismo: Resultados probables, no infalibles.</a:t>
            </a:r>
          </a:p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Etnocentrismo: desprecio por valores y costumbres no propias.</a:t>
            </a:r>
          </a:p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Estereotipos: imágenes no comprobadas, prejuicios. </a:t>
            </a:r>
          </a:p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Subjetividad: regida por emocionalidad y afectividad, hay que ser imparcial, nuestros sentidos no son perfectos, hay errores.</a:t>
            </a:r>
          </a:p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Observación imprecisa: no se debe acomodar los datos de acuerdo a lo que nosotros queremos.</a:t>
            </a:r>
          </a:p>
          <a:p>
            <a:pPr lvl="4" algn="just" eaLnBrk="1" hangingPunct="1">
              <a:buFontTx/>
              <a:buChar char="•"/>
            </a:pPr>
            <a:r>
              <a:rPr lang="es-ES_tradnl" dirty="0">
                <a:latin typeface="Arial" charset="0"/>
              </a:rPr>
              <a:t>Ética: que tan válido es producir alimento a costa de los bosques y ríos; que tanto la ciencia está al  servicio del hombre, que tanto sirven mis fundamentos a la humanidad.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grpSp>
        <p:nvGrpSpPr>
          <p:cNvPr id="9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orma libre 9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1" name="Conector recto 10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3" name="Conector recto 12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orma libre 13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8352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grpSp>
        <p:nvGrpSpPr>
          <p:cNvPr id="9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orma libre 9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1" name="Conector recto 10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3" name="Conector recto 12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orma libre 13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5" name="Rectángulo 14"/>
          <p:cNvSpPr/>
          <p:nvPr/>
        </p:nvSpPr>
        <p:spPr>
          <a:xfrm>
            <a:off x="4746082" y="1193323"/>
            <a:ext cx="333732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b="1" dirty="0" smtClean="0">
                <a:solidFill>
                  <a:srgbClr val="FF6600"/>
                </a:solidFill>
                <a:latin typeface="Arial Black" panose="020B0A04020102020204" pitchFamily="34" charset="0"/>
                <a:cs typeface="Arial Black"/>
              </a:rPr>
              <a:t>4</a:t>
            </a:r>
            <a:r>
              <a:rPr lang="es-MX" altLang="es-MX" b="1" dirty="0" smtClean="0">
                <a:solidFill>
                  <a:srgbClr val="FF66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.-RECOPILACIÓN DE</a:t>
            </a:r>
          </a:p>
          <a:p>
            <a:r>
              <a:rPr lang="es-MX" altLang="es-MX" b="1" dirty="0" smtClean="0">
                <a:solidFill>
                  <a:srgbClr val="FF66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DATOS</a:t>
            </a:r>
            <a:r>
              <a:rPr lang="es-MX" altLang="es-MX" b="1" dirty="0" smtClean="0">
                <a:solidFill>
                  <a:srgbClr val="FF66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PARA EL DISEÑO </a:t>
            </a:r>
          </a:p>
          <a:p>
            <a:r>
              <a:rPr lang="es-MX" altLang="es-MX" sz="2000" b="1" dirty="0" smtClean="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endParaRPr lang="es-ES_tradnl" altLang="es-MX" sz="2000" b="1" dirty="0">
              <a:solidFill>
                <a:srgbClr val="FF6600"/>
              </a:solidFill>
              <a:latin typeface="Arial Black"/>
              <a:cs typeface="Arial Black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18454" y="1710189"/>
            <a:ext cx="4687135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recopilación de datos en la actividad proyectual,  (entendida como el acto de diseñar) es imprescindible como en cualquier investigación; sin embargo se requiere de un estudio detallado de los factores que rodean al proyecto en las diferentes regiones del mundo, y de esta manera agotar las posibles soluciones existentes ya desarrolladas y que sirven de guía para generar productos innovadores.</a:t>
            </a:r>
          </a:p>
        </p:txBody>
      </p:sp>
      <p:pic>
        <p:nvPicPr>
          <p:cNvPr id="1032" name="Picture 8" descr="http://4.bp.blogspot.com/-1GoqmEO2wJo/UrKVWuiu4HI/AAAAAAAAABY/qlL2_tK4CWc/s320/investig.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515" y="2712159"/>
            <a:ext cx="30480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/>
          <p:cNvSpPr txBox="1"/>
          <p:nvPr/>
        </p:nvSpPr>
        <p:spPr>
          <a:xfrm>
            <a:off x="5642263" y="4626684"/>
            <a:ext cx="3240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tomada con </a:t>
            </a:r>
            <a:r>
              <a:rPr lang="es-MX" sz="1200" dirty="0"/>
              <a:t>fines didácticos de: http://datosprimarios.blogspot.mx</a:t>
            </a:r>
            <a:r>
              <a:rPr lang="es-MX" sz="1200" dirty="0" smtClean="0"/>
              <a:t>/-2015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5667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4"/>
          <p:cNvSpPr txBox="1">
            <a:spLocks noChangeArrowheads="1"/>
          </p:cNvSpPr>
          <p:nvPr/>
        </p:nvSpPr>
        <p:spPr bwMode="auto">
          <a:xfrm>
            <a:off x="3571408" y="1407602"/>
            <a:ext cx="4511006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endParaRPr lang="es-ES" altLang="es-MX" sz="1600" dirty="0">
              <a:cs typeface="Tahoma" panose="020B0604030504040204" pitchFamily="34" charset="0"/>
            </a:endParaRPr>
          </a:p>
          <a:p>
            <a:pPr algn="just"/>
            <a:r>
              <a:rPr lang="es-ES" altLang="es-MX" sz="1600" dirty="0">
                <a:cs typeface="Tahoma" panose="020B0604030504040204" pitchFamily="34" charset="0"/>
              </a:rPr>
              <a:t>Para que la observación pueda ser considerada como eficiente debe reunir los siguientes requisitos:</a:t>
            </a:r>
          </a:p>
          <a:p>
            <a:pPr algn="just"/>
            <a:endParaRPr lang="es-ES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a) Tener objetivos específicos.</a:t>
            </a:r>
          </a:p>
          <a:p>
            <a:pPr lvl="2" algn="just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b) Proyectarse hacia un plan definido y un esquema de trabajo.</a:t>
            </a:r>
          </a:p>
          <a:p>
            <a:pPr lvl="2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c) Sujetarse a comprobación.</a:t>
            </a:r>
          </a:p>
          <a:p>
            <a:pPr lvl="2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d) Controlarse sistemáticamente.</a:t>
            </a:r>
          </a:p>
          <a:p>
            <a:pPr lvl="2" algn="just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e) Reunir requisitos de validez y confiabilidad que se estudiarán más adelante.</a:t>
            </a:r>
          </a:p>
          <a:p>
            <a:pPr lvl="2"/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f) Los resultados de la observación deben plasmarse por escrito, preferentemente en el momento exacto en que están trascurriendo.</a:t>
            </a:r>
          </a:p>
          <a:p>
            <a:pPr algn="just"/>
            <a:endParaRPr lang="es-ES" altLang="es-MX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s-ES_tradnl" altLang="es-MX" sz="1800" dirty="0"/>
          </a:p>
        </p:txBody>
      </p:sp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543909" y="4857254"/>
            <a:ext cx="2830016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s-ES" altLang="es-MX" sz="1600" dirty="0">
                <a:cs typeface="Tahoma" panose="020B0604030504040204" pitchFamily="34" charset="0"/>
              </a:rPr>
              <a:t>Dentro de este contexto, la observación es la técnica de investigación por excelencia; es el principio y la validación de proyecto.</a:t>
            </a:r>
          </a:p>
          <a:p>
            <a:pPr eaLnBrk="1" hangingPunct="1">
              <a:spcBef>
                <a:spcPct val="50000"/>
              </a:spcBef>
            </a:pPr>
            <a:endParaRPr lang="es-ES_tradnl" altLang="es-MX" sz="1600" dirty="0">
              <a:latin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3" name="Agrupar 41"/>
          <p:cNvGrpSpPr/>
          <p:nvPr/>
        </p:nvGrpSpPr>
        <p:grpSpPr>
          <a:xfrm>
            <a:off x="8279898" y="5432992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orma libre 13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5" name="Conector recto 14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ipse 15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7" name="Conector recto 16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orma libre 17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9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45076" y="1225227"/>
            <a:ext cx="2830016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ES" altLang="es-MX" sz="1600" dirty="0" smtClean="0">
                <a:cs typeface="Tahoma" panose="020B0604030504040204" pitchFamily="34" charset="0"/>
              </a:rPr>
              <a:t>Recolectar información: recolección o acopio de datos</a:t>
            </a:r>
          </a:p>
          <a:p>
            <a:r>
              <a:rPr lang="es-ES" altLang="es-MX" sz="1600" dirty="0">
                <a:cs typeface="Tahoma" panose="020B0604030504040204" pitchFamily="34" charset="0"/>
              </a:rPr>
              <a:t>f</a:t>
            </a:r>
            <a:r>
              <a:rPr lang="es-ES" altLang="es-MX" sz="1600" dirty="0" smtClean="0">
                <a:cs typeface="Tahoma" panose="020B0604030504040204" pitchFamily="34" charset="0"/>
              </a:rPr>
              <a:t>ragmentos de información, relativos al tema objeto de estudio.  </a:t>
            </a:r>
            <a:endParaRPr lang="es-ES" altLang="es-MX" sz="1600" dirty="0">
              <a:cs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s-ES_tradnl" altLang="es-MX" sz="1600" dirty="0">
              <a:latin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871" y="2647578"/>
            <a:ext cx="2269083" cy="162688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320302" y="425061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1000" dirty="0" smtClean="0">
                <a:hlinkClick r:id="rId5"/>
              </a:rPr>
              <a:t>Imagen tomada con fines didácticos de: </a:t>
            </a:r>
          </a:p>
          <a:p>
            <a:r>
              <a:rPr lang="es-ES_tradnl" sz="1000" dirty="0" smtClean="0">
                <a:hlinkClick r:id="rId5"/>
              </a:rPr>
              <a:t>http</a:t>
            </a:r>
            <a:r>
              <a:rPr lang="es-ES_tradnl" sz="1000" dirty="0">
                <a:hlinkClick r:id="rId5"/>
              </a:rPr>
              <a:t>://mundocontact.com/category</a:t>
            </a:r>
            <a:r>
              <a:rPr lang="es-ES_tradnl" sz="1000" dirty="0" smtClean="0">
                <a:hlinkClick r:id="rId5"/>
              </a:rPr>
              <a:t>/</a:t>
            </a:r>
            <a:endParaRPr lang="es-ES_tradnl" sz="1000" dirty="0" smtClean="0"/>
          </a:p>
          <a:p>
            <a:r>
              <a:rPr lang="es-ES_tradnl" sz="1000" dirty="0" smtClean="0"/>
              <a:t>social</a:t>
            </a:r>
            <a:r>
              <a:rPr lang="es-ES_tradnl" sz="1000" dirty="0"/>
              <a:t>-media/blog-social-media/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18528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3"/>
          <p:cNvSpPr txBox="1">
            <a:spLocks noChangeArrowheads="1"/>
          </p:cNvSpPr>
          <p:nvPr/>
        </p:nvSpPr>
        <p:spPr bwMode="auto">
          <a:xfrm>
            <a:off x="4649788" y="1310200"/>
            <a:ext cx="3335113" cy="3381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600" b="1" dirty="0" smtClean="0"/>
              <a:t>Fuentes </a:t>
            </a:r>
            <a:r>
              <a:rPr lang="es-ES_tradnl" altLang="es-MX" sz="1600" b="1" dirty="0"/>
              <a:t>para la investigación.</a:t>
            </a:r>
          </a:p>
        </p:txBody>
      </p:sp>
      <p:sp>
        <p:nvSpPr>
          <p:cNvPr id="52226" name="Text Box 4"/>
          <p:cNvSpPr txBox="1">
            <a:spLocks noChangeArrowheads="1"/>
          </p:cNvSpPr>
          <p:nvPr/>
        </p:nvSpPr>
        <p:spPr bwMode="auto">
          <a:xfrm>
            <a:off x="1138238" y="2008377"/>
            <a:ext cx="7010400" cy="447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s-ES" altLang="es-MX" sz="1800" b="1" dirty="0">
                <a:latin typeface="Arial" panose="020B0604020202020204" pitchFamily="34" charset="0"/>
              </a:rPr>
              <a:t>Documental bibliográfica.</a:t>
            </a: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a.	</a:t>
            </a:r>
            <a:r>
              <a:rPr lang="es-ES" altLang="es-MX" sz="1800" dirty="0">
                <a:latin typeface="Arial" panose="020B0604020202020204" pitchFamily="34" charset="0"/>
              </a:rPr>
              <a:t>Fuentes de información: la biblioteca</a:t>
            </a:r>
          </a:p>
          <a:p>
            <a:pPr lvl="2">
              <a:buFont typeface="Times" panose="02020603050405020304" pitchFamily="18" charset="0"/>
              <a:buAutoNum type="alphaLcPeriod" startAt="2"/>
            </a:pPr>
            <a:r>
              <a:rPr lang="es-ES" altLang="es-MX" sz="1800" dirty="0">
                <a:latin typeface="Arial" panose="020B0604020202020204" pitchFamily="34" charset="0"/>
              </a:rPr>
              <a:t>Instrumento de recolección: la ficha bibliográfica.</a:t>
            </a:r>
          </a:p>
          <a:p>
            <a:pPr algn="just"/>
            <a:r>
              <a:rPr lang="es-ES" altLang="es-MX" sz="1800" b="1" dirty="0">
                <a:latin typeface="Arial" panose="020B0604020202020204" pitchFamily="34" charset="0"/>
              </a:rPr>
              <a:t>Documental hemerográfica.</a:t>
            </a: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a.	</a:t>
            </a:r>
            <a:r>
              <a:rPr lang="es-ES" altLang="es-MX" sz="1800" dirty="0">
                <a:latin typeface="Arial" panose="020B0604020202020204" pitchFamily="34" charset="0"/>
              </a:rPr>
              <a:t>Fuentes de información: hemeroteca y centro de documentación.</a:t>
            </a:r>
          </a:p>
          <a:p>
            <a:pPr lvl="2">
              <a:buFont typeface="Times" panose="02020603050405020304" pitchFamily="18" charset="0"/>
              <a:buAutoNum type="alphaLcPeriod" startAt="2"/>
            </a:pPr>
            <a:r>
              <a:rPr lang="es-ES" altLang="es-MX" sz="1800" dirty="0">
                <a:latin typeface="Arial" panose="020B0604020202020204" pitchFamily="34" charset="0"/>
              </a:rPr>
              <a:t>Instrumento de recolección: la ficha hemerográfica de periódicos, revistas, folletos, obras de consulta periódicos y fichas para índices o abstractos.</a:t>
            </a:r>
          </a:p>
          <a:p>
            <a:pPr algn="just"/>
            <a:r>
              <a:rPr lang="es-ES" altLang="es-MX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Documental audiográfica.</a:t>
            </a: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a.	</a:t>
            </a:r>
            <a:r>
              <a:rPr lang="es-ES" altLang="es-MX" sz="1800" dirty="0">
                <a:latin typeface="Arial" panose="020B0604020202020204" pitchFamily="34" charset="0"/>
                <a:cs typeface="Times New Roman" panose="02020603050405020304" pitchFamily="18" charset="0"/>
              </a:rPr>
              <a:t>Fuente de información: la discoteca o fonoteca.</a:t>
            </a: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b.	</a:t>
            </a:r>
            <a:r>
              <a:rPr lang="es-ES" altLang="es-MX" sz="1800" dirty="0">
                <a:latin typeface="Arial" panose="020B0604020202020204" pitchFamily="34" charset="0"/>
                <a:cs typeface="Times New Roman" panose="02020603050405020304" pitchFamily="18" charset="0"/>
              </a:rPr>
              <a:t>Instrumento de recolección: la ficha audiográfica para radio programa, grabaciones y cintas.</a:t>
            </a:r>
            <a:endParaRPr lang="es-ES" altLang="es-MX" sz="1800" b="1" dirty="0">
              <a:latin typeface="Arial" panose="020B0604020202020204" pitchFamily="34" charset="0"/>
            </a:endParaRPr>
          </a:p>
          <a:p>
            <a:pPr lvl="2">
              <a:buFont typeface="Times" panose="02020603050405020304" pitchFamily="18" charset="0"/>
              <a:buNone/>
            </a:pPr>
            <a:endParaRPr lang="es-ES" altLang="es-MX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s-ES_tradnl" altLang="es-MX" sz="18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381161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2"/>
          <p:cNvSpPr txBox="1">
            <a:spLocks noChangeArrowheads="1"/>
          </p:cNvSpPr>
          <p:nvPr/>
        </p:nvSpPr>
        <p:spPr bwMode="auto">
          <a:xfrm>
            <a:off x="1295400" y="1066800"/>
            <a:ext cx="73914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endParaRPr lang="es-ES" altLang="es-MX" sz="1800" dirty="0">
              <a:latin typeface="Arial" panose="020B0604020202020204" pitchFamily="34" charset="0"/>
            </a:endParaRPr>
          </a:p>
          <a:p>
            <a:pPr algn="just"/>
            <a:endParaRPr lang="es-ES" altLang="es-MX" sz="1600" dirty="0">
              <a:solidFill>
                <a:srgbClr val="7DA176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altLang="es-MX" sz="1600" b="1" dirty="0">
                <a:latin typeface="Arial" panose="020B0604020202020204" pitchFamily="34" charset="0"/>
              </a:rPr>
              <a:t>Documental video gráfica.</a:t>
            </a:r>
          </a:p>
          <a:p>
            <a:pPr lvl="2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a. </a:t>
            </a:r>
            <a:r>
              <a:rPr lang="es-ES" altLang="es-MX" sz="1600" dirty="0">
                <a:latin typeface="Arial" panose="020B0604020202020204" pitchFamily="34" charset="0"/>
              </a:rPr>
              <a:t>Fuente de información: la filmoteca</a:t>
            </a:r>
          </a:p>
          <a:p>
            <a:pPr lvl="2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b. </a:t>
            </a:r>
            <a:r>
              <a:rPr lang="es-ES" altLang="es-MX" sz="1600" dirty="0">
                <a:latin typeface="Arial" panose="020B0604020202020204" pitchFamily="34" charset="0"/>
              </a:rPr>
              <a:t>Instrumento de recolección: ficha </a:t>
            </a:r>
            <a:r>
              <a:rPr lang="es-ES" altLang="es-MX" sz="1600" dirty="0" err="1">
                <a:latin typeface="Arial" panose="020B0604020202020204" pitchFamily="34" charset="0"/>
              </a:rPr>
              <a:t>videográfica</a:t>
            </a:r>
            <a:r>
              <a:rPr lang="es-ES" altLang="es-MX" sz="1600" dirty="0">
                <a:latin typeface="Arial" panose="020B0604020202020204" pitchFamily="34" charset="0"/>
              </a:rPr>
              <a:t> para películas, televisión y videocasete.</a:t>
            </a:r>
          </a:p>
          <a:p>
            <a:pPr algn="just"/>
            <a:endParaRPr lang="es-ES" altLang="es-MX" sz="1600" dirty="0">
              <a:solidFill>
                <a:srgbClr val="7DA176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altLang="es-MX" sz="1600" b="1" dirty="0">
                <a:latin typeface="Arial" panose="020B0604020202020204" pitchFamily="34" charset="0"/>
              </a:rPr>
              <a:t>Documental iconográfica.</a:t>
            </a:r>
          </a:p>
          <a:p>
            <a:pPr lvl="2" algn="just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a. </a:t>
            </a:r>
            <a:r>
              <a:rPr lang="es-ES" altLang="es-MX" sz="1600" dirty="0">
                <a:latin typeface="Arial" panose="020B0604020202020204" pitchFamily="34" charset="0"/>
              </a:rPr>
              <a:t>Fuente de información: el museo.</a:t>
            </a:r>
          </a:p>
          <a:p>
            <a:pPr lvl="2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b. </a:t>
            </a:r>
            <a:r>
              <a:rPr lang="es-ES" altLang="es-MX" sz="1600" dirty="0">
                <a:latin typeface="Arial" panose="020B0604020202020204" pitchFamily="34" charset="0"/>
              </a:rPr>
              <a:t>Instrumento de recolección: ficha iconográfica.</a:t>
            </a:r>
          </a:p>
          <a:p>
            <a:pPr algn="just"/>
            <a:endParaRPr lang="es-ES" altLang="es-MX" sz="1600" dirty="0">
              <a:latin typeface="Arial" panose="020B0604020202020204" pitchFamily="34" charset="0"/>
            </a:endParaRPr>
          </a:p>
          <a:p>
            <a:pPr algn="just"/>
            <a:r>
              <a:rPr lang="es-ES" altLang="es-MX" sz="1600" b="1" dirty="0">
                <a:latin typeface="Arial" panose="020B0604020202020204" pitchFamily="34" charset="0"/>
              </a:rPr>
              <a:t>Documental hipermedia.</a:t>
            </a:r>
          </a:p>
          <a:p>
            <a:pPr algn="just"/>
            <a:endParaRPr lang="es-ES" altLang="es-MX" sz="1600" b="1" dirty="0">
              <a:latin typeface="Arial" panose="020B0604020202020204" pitchFamily="34" charset="0"/>
            </a:endParaRPr>
          </a:p>
          <a:p>
            <a:pPr lvl="2" algn="just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a. </a:t>
            </a:r>
            <a:r>
              <a:rPr lang="es-ES" altLang="es-MX" sz="1600" dirty="0">
                <a:latin typeface="Arial" panose="020B0604020202020204" pitchFamily="34" charset="0"/>
              </a:rPr>
              <a:t>Fuente de información multimedia</a:t>
            </a:r>
          </a:p>
          <a:p>
            <a:pPr lvl="2"/>
            <a:r>
              <a:rPr lang="es-ES" altLang="es-MX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b. </a:t>
            </a:r>
            <a:r>
              <a:rPr lang="es-ES" altLang="es-MX" sz="1600" dirty="0">
                <a:latin typeface="Arial" panose="020B0604020202020204" pitchFamily="34" charset="0"/>
              </a:rPr>
              <a:t>Instrumento de recolección: ficha para documentos y material electrónico</a:t>
            </a:r>
            <a:endParaRPr lang="es-ES" altLang="es-MX" sz="1600" dirty="0">
              <a:latin typeface="Times New Roman" panose="02020603050405020304" pitchFamily="18" charset="0"/>
            </a:endParaRPr>
          </a:p>
          <a:p>
            <a:pPr algn="just"/>
            <a:endParaRPr lang="es-ES" altLang="es-MX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s-ES_tradnl" altLang="es-MX" sz="18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1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orma libre 11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3" name="Conector recto 12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ipse 13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5" name="Conector recto 14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orma libre 15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7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178764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2"/>
          <p:cNvSpPr txBox="1">
            <a:spLocks noChangeArrowheads="1"/>
          </p:cNvSpPr>
          <p:nvPr/>
        </p:nvSpPr>
        <p:spPr bwMode="auto">
          <a:xfrm>
            <a:off x="1524000" y="1371600"/>
            <a:ext cx="7080250" cy="435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endParaRPr lang="es-ES" altLang="es-MX" sz="1600" dirty="0">
              <a:cs typeface="Tahoma" panose="020B0604030504040204" pitchFamily="34" charset="0"/>
            </a:endParaRPr>
          </a:p>
          <a:p>
            <a:pPr algn="just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Aunado a las fuentes documentales otra herramienta básica en el diseño de objetos son las </a:t>
            </a:r>
            <a:r>
              <a:rPr lang="es-ES" altLang="es-MX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fuentes de campo</a:t>
            </a:r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al respecto existe:</a:t>
            </a:r>
          </a:p>
          <a:p>
            <a:pPr algn="just"/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a. Observación</a:t>
            </a:r>
            <a:r>
              <a:rPr lang="es-ES" altLang="es-MX" sz="1800" dirty="0">
                <a:solidFill>
                  <a:srgbClr val="7DA1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3" algn="just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Fichas de observación </a:t>
            </a:r>
          </a:p>
          <a:p>
            <a:pPr lvl="3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Instrumentos y técnicas pertinentes: fotografía, video,      </a:t>
            </a:r>
            <a:r>
              <a:rPr lang="es-ES" altLang="es-MX" sz="1800" dirty="0" err="1">
                <a:latin typeface="Arial" panose="020B0604020202020204" pitchFamily="34" charset="0"/>
                <a:cs typeface="Arial" panose="020B0604020202020204" pitchFamily="34" charset="0"/>
              </a:rPr>
              <a:t>Audiograbación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3" algn="just"/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b. Interrogación.</a:t>
            </a:r>
          </a:p>
          <a:p>
            <a:pPr lvl="3" algn="just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entrevista</a:t>
            </a:r>
          </a:p>
          <a:p>
            <a:pPr lvl="3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El cuestionario </a:t>
            </a:r>
          </a:p>
          <a:p>
            <a:pPr lvl="3"/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Técnicas antropológicas: Historia de vida, relatos de casos, sustentos de opinión.</a:t>
            </a:r>
          </a:p>
          <a:p>
            <a:pPr lvl="1" eaLnBrk="1" hangingPunct="1">
              <a:spcBef>
                <a:spcPct val="50000"/>
              </a:spcBef>
            </a:pPr>
            <a:endParaRPr lang="es-ES_tradnl" altLang="es-MX" sz="18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2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orma libre 12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a libre 16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29475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2"/>
          <p:cNvSpPr txBox="1">
            <a:spLocks noChangeArrowheads="1"/>
          </p:cNvSpPr>
          <p:nvPr/>
        </p:nvSpPr>
        <p:spPr bwMode="auto">
          <a:xfrm>
            <a:off x="4005330" y="1222090"/>
            <a:ext cx="4520484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es-ES" altLang="es-MX" sz="1800" b="1" dirty="0" smtClean="0">
                <a:solidFill>
                  <a:schemeClr val="accent2"/>
                </a:solidFill>
                <a:latin typeface="Arial Black" panose="020B0A04020102020204" pitchFamily="34" charset="0"/>
                <a:cs typeface="Tahoma" panose="020B0604030504040204" pitchFamily="34" charset="0"/>
              </a:rPr>
              <a:t>5.- PROCESAR LA INFORMACIÓN</a:t>
            </a:r>
            <a:endParaRPr lang="es-ES" altLang="es-MX" sz="1800" dirty="0" smtClean="0">
              <a:solidFill>
                <a:schemeClr val="accent2"/>
              </a:solidFill>
              <a:latin typeface="Arial Black" panose="020B0A04020102020204" pitchFamily="34" charset="0"/>
              <a:cs typeface="Tahoma" panose="020B0604030504040204" pitchFamily="34" charset="0"/>
            </a:endParaRPr>
          </a:p>
          <a:p>
            <a:pPr algn="just"/>
            <a:endParaRPr lang="es-MX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Exploratoria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.- Nos permite confirmar si una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fuente documental  determinada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es o no útil en nuestra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tarea inquisitiva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Selectiva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.- Sirve para delimitar las partes de una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fuente que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serán útiles en la tarea de investigación.</a:t>
            </a:r>
          </a:p>
          <a:p>
            <a:pPr algn="just"/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Analítica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Ayuda a discriminar la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información principal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de la secundaria.</a:t>
            </a:r>
          </a:p>
          <a:p>
            <a:pPr algn="just"/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Crítica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Somete a evaluación el contenido de lo que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 ha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leído y nos lleva a aceptar o rechazar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ese conocimiento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ya sea parcial o totalmente.</a:t>
            </a:r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2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orma libre 12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a libre 16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050" name="Picture 2" descr="http://www.estudiomercado.cl/wp-content/investigacion-de-fuente-secunda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28" y="1475942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18454" y="4778062"/>
            <a:ext cx="2639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</a:t>
            </a:r>
            <a:r>
              <a:rPr lang="es-MX" sz="1000" dirty="0" err="1" smtClean="0"/>
              <a:t>de:www.recolección+de+información+en+investigación&amp;newwindow</a:t>
            </a:r>
            <a:r>
              <a:rPr lang="es-MX" sz="1000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55517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2"/>
          <p:cNvSpPr txBox="1">
            <a:spLocks noChangeArrowheads="1"/>
          </p:cNvSpPr>
          <p:nvPr/>
        </p:nvSpPr>
        <p:spPr bwMode="auto">
          <a:xfrm>
            <a:off x="618454" y="1352891"/>
            <a:ext cx="455700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Nombre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técnico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lo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que comúnmente se menciona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  <a:t>, referencias o citas bibliográficas</a:t>
            </a:r>
            <a: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inclusión de un aparato crítico en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un trabajo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tipo ejecutivo,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otorga confiabilidad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mismo.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2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orma libre 12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a libre 16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456" y="2285378"/>
            <a:ext cx="2657595" cy="1494897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1784238" y="3860148"/>
            <a:ext cx="57310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¿Porqué debemos incluir un Aparato Crítico</a:t>
            </a:r>
          </a:p>
          <a:p>
            <a:pPr algn="just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los trabajos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just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ausencia de un aparato crítico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sería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indicativa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que el informe escrito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 producto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solamente de las ideas del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autor, 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en una circunstancia extrema,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que dicho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informe es un resumen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varias obras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otros autores a los cuales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les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está dando el reconocimiento 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crédito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que merecen.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107054" y="1061539"/>
            <a:ext cx="3418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MX" b="1" dirty="0" smtClean="0">
                <a:solidFill>
                  <a:schemeClr val="accent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6.- </a:t>
            </a:r>
            <a:r>
              <a:rPr lang="es-ES" altLang="es-MX" b="1" dirty="0">
                <a:solidFill>
                  <a:schemeClr val="accent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ELABORACIÓN DEL APARATO CRÍTICO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765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6858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MX" sz="1800"/>
          </a:p>
        </p:txBody>
      </p:sp>
      <p:sp>
        <p:nvSpPr>
          <p:cNvPr id="58370" name="Text Box 4"/>
          <p:cNvSpPr txBox="1">
            <a:spLocks noChangeArrowheads="1"/>
          </p:cNvSpPr>
          <p:nvPr/>
        </p:nvSpPr>
        <p:spPr bwMode="auto">
          <a:xfrm>
            <a:off x="5591104" y="1277182"/>
            <a:ext cx="32591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0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7</a:t>
            </a:r>
            <a:r>
              <a:rPr lang="es-ES_tradnl" altLang="es-MX" sz="20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.- REQUERIMIENTOS DE DISEÑO</a:t>
            </a:r>
            <a:r>
              <a:rPr lang="es-ES_tradnl" altLang="es-MX" sz="1600" b="1" dirty="0" smtClean="0">
                <a:solidFill>
                  <a:srgbClr val="7DA176"/>
                </a:solidFill>
              </a:rPr>
              <a:t>.</a:t>
            </a:r>
            <a:endParaRPr lang="es-ES_tradnl" altLang="es-MX" sz="1600" b="1" dirty="0">
              <a:solidFill>
                <a:srgbClr val="7DA176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2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orma libre 12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a libre 16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872" y="2282194"/>
            <a:ext cx="2438400" cy="21336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950163" y="4450324"/>
            <a:ext cx="290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Fuente: análisis grafico | May 21/2006.</a:t>
            </a:r>
            <a:endParaRPr lang="es-ES" sz="1200" dirty="0"/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711952" y="1568661"/>
            <a:ext cx="4701073" cy="498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Requerimiento: </a:t>
            </a:r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es sinónimo de restricción, especificación, consideración y variable. El formato bajo el cual se anunciarán los requerimientos será:</a:t>
            </a:r>
          </a:p>
          <a:p>
            <a:pPr algn="just">
              <a:lnSpc>
                <a:spcPct val="90000"/>
              </a:lnSpc>
            </a:pPr>
            <a:endParaRPr lang="es-ES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Parámetro o cuantificación: </a:t>
            </a:r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el requisito puede medirse, o manejarse en un rango de opciones, ésta se expresará en la correspondiente unidad de medida (m., kg., </a:t>
            </a:r>
            <a:r>
              <a:rPr lang="es-ES" alt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., grados, ángulos, temperaturas u otros).</a:t>
            </a:r>
          </a:p>
          <a:p>
            <a:pPr algn="just">
              <a:lnSpc>
                <a:spcPct val="90000"/>
              </a:lnSpc>
            </a:pPr>
            <a:endParaRPr lang="es-ES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Criterio: </a:t>
            </a:r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Dentro del rango nombrado anteriormente se elegirá una opción para trabajarla durante el proyecto.</a:t>
            </a:r>
          </a:p>
          <a:p>
            <a:pPr algn="just">
              <a:lnSpc>
                <a:spcPct val="110000"/>
              </a:lnSpc>
            </a:pPr>
            <a:endParaRPr lang="es-ES" alt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" alt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Ilustración: </a:t>
            </a:r>
            <a:r>
              <a:rPr lang="es-ES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Se puede dar  un boceto rápido para reflexionar en una primera sub-solución formal de cada requerimiento.</a:t>
            </a:r>
          </a:p>
          <a:p>
            <a:pPr algn="just">
              <a:lnSpc>
                <a:spcPct val="70000"/>
              </a:lnSpc>
            </a:pPr>
            <a:endParaRPr lang="es-ES" altLang="es-MX" sz="1600" dirty="0"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70000"/>
              </a:lnSpc>
              <a:spcBef>
                <a:spcPct val="50000"/>
              </a:spcBef>
            </a:pPr>
            <a:endParaRPr lang="es-ES_tradnl" altLang="es-MX" sz="1800" dirty="0"/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endParaRPr lang="es-ES_tradnl" altLang="es-MX" sz="1800" dirty="0"/>
          </a:p>
        </p:txBody>
      </p:sp>
    </p:spTree>
    <p:extLst>
      <p:ext uri="{BB962C8B-B14F-4D97-AF65-F5344CB8AC3E}">
        <p14:creationId xmlns:p14="http://schemas.microsoft.com/office/powerpoint/2010/main" val="265728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6858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MX" sz="1800"/>
          </a:p>
        </p:txBody>
      </p:sp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-569845" y="1341748"/>
            <a:ext cx="6591300" cy="53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2" algn="just">
              <a:lnSpc>
                <a:spcPct val="80000"/>
              </a:lnSpc>
            </a:pPr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Aporte de diseño industrial</a:t>
            </a:r>
          </a:p>
          <a:p>
            <a:pPr lvl="2" algn="just">
              <a:lnSpc>
                <a:spcPct val="80000"/>
              </a:lnSpc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Novedad y/o innovación y/o invención</a:t>
            </a:r>
          </a:p>
          <a:p>
            <a:pPr lvl="2" algn="just">
              <a:lnSpc>
                <a:spcPct val="80000"/>
              </a:lnSpc>
            </a:pPr>
            <a:endParaRPr lang="es-ES" altLang="es-MX" sz="1800" dirty="0">
              <a:solidFill>
                <a:srgbClr val="7DA1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lnSpc>
                <a:spcPct val="80000"/>
              </a:lnSpc>
            </a:pPr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Concepto estructural – funcional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Principio funcional del producto y versatilidad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Mecanismos empleados, componentes, partes y elementos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Dimensiones estandarizadas respecto a 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</a:p>
          <a:p>
            <a:pPr lvl="2">
              <a:lnSpc>
                <a:spcPct val="80000"/>
              </a:lnSpc>
            </a:pP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medidas comerciales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Sistema de unión</a:t>
            </a:r>
          </a:p>
          <a:p>
            <a:pPr lvl="2" algn="just">
              <a:lnSpc>
                <a:spcPct val="80000"/>
              </a:lnSpc>
            </a:pPr>
            <a:endParaRPr lang="es-ES" altLang="es-MX" sz="1800" b="1" dirty="0">
              <a:solidFill>
                <a:srgbClr val="7DA1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lnSpc>
                <a:spcPct val="80000"/>
              </a:lnSpc>
            </a:pPr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Calidad del valor de uso</a:t>
            </a:r>
          </a:p>
          <a:p>
            <a:pPr lvl="2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Ergonomía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percepción, biomecánica del cuerpo</a:t>
            </a:r>
          </a:p>
          <a:p>
            <a:pPr lvl="2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Antropometría y goniometría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Formas de mantenimiento, reparación y seguridad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Como se carga o transporta el producto</a:t>
            </a:r>
          </a:p>
          <a:p>
            <a:pPr lvl="2" algn="just">
              <a:lnSpc>
                <a:spcPct val="80000"/>
              </a:lnSpc>
            </a:pPr>
            <a:endParaRPr lang="es-ES" altLang="es-MX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lnSpc>
                <a:spcPct val="80000"/>
              </a:lnSpc>
            </a:pPr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Concepto técnico – constructivo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Materias primas y materiales estandarizados comercialmente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Herramientas y maquinaria para la producción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Procesos de producción y montaje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s-ES_tradnl" altLang="es-MX" sz="1800" dirty="0">
              <a:latin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2" name="Agrupar 41"/>
          <p:cNvGrpSpPr/>
          <p:nvPr/>
        </p:nvGrpSpPr>
        <p:grpSpPr>
          <a:xfrm>
            <a:off x="8163349" y="5560819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orma libre 12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a libre 16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8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453" y="2204743"/>
            <a:ext cx="2979960" cy="210941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5729330" y="4251685"/>
            <a:ext cx="3120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Imagen tomada con fines didácticos de: http</a:t>
            </a:r>
            <a:r>
              <a:rPr lang="es-ES_tradnl" sz="1000" dirty="0"/>
              <a:t>://</a:t>
            </a:r>
            <a:r>
              <a:rPr lang="es-ES_tradnl" sz="1000" dirty="0" err="1"/>
              <a:t>revistaculturalcielorojo.blogspot.mx</a:t>
            </a:r>
            <a:r>
              <a:rPr lang="es-ES_tradnl" sz="1000" dirty="0"/>
              <a:t>/2010/05/arte-y-funcion-en-el-diseno_25.html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3714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395536" y="6453336"/>
            <a:ext cx="8748464" cy="332656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4427538" y="6453188"/>
            <a:ext cx="3736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>
                <a:latin typeface="Arial" panose="020B0604020202020204" pitchFamily="34" charset="0"/>
              </a:rPr>
              <a:t>Autor: MDI Omar Eduardo Sánchez Estrada.</a:t>
            </a:r>
            <a:endParaRPr lang="es-ES" altLang="es-MX" sz="1400" b="1">
              <a:latin typeface="American Typewriter" charset="0"/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1890713" y="333375"/>
            <a:ext cx="54165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6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6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Agrupar 41"/>
          <p:cNvGrpSpPr/>
          <p:nvPr/>
        </p:nvGrpSpPr>
        <p:grpSpPr>
          <a:xfrm>
            <a:off x="251520" y="5229200"/>
            <a:ext cx="882484" cy="1450720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orma libre 20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2" name="Conector recto 21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ipse 22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4" name="Conector recto 23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rma libre 24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835150" y="1341438"/>
            <a:ext cx="6985000" cy="664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s-ES_tradnl" altLang="es-MX" sz="1800" b="1" dirty="0" smtClean="0">
                <a:solidFill>
                  <a:srgbClr val="FF6600"/>
                </a:solidFill>
                <a:latin typeface="Arial Black" panose="020B0A04020102020204" pitchFamily="34" charset="0"/>
              </a:rPr>
              <a:t>CONTENIDO DE LA PRESENTACIÓN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Información 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general. 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Conceptualización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de la disciplina</a:t>
            </a: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nvestigación</a:t>
            </a: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para el diseño.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_tradnl" alt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ecopilación de datos para el diseño.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Procesar la información.</a:t>
            </a:r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Elaboración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del aparato critico.</a:t>
            </a:r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Requerimientos de diseño.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Innovación.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s-MX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Análisis de proyecto.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10.- Enfoques de diseño. </a:t>
            </a: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Eco-diseño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Emocional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Universal</a:t>
            </a: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estratégico</a:t>
            </a:r>
          </a:p>
          <a:p>
            <a:pPr eaLnBrk="1" hangingPunct="1"/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11.- Desarrollo de propuestas de diseño.</a:t>
            </a:r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Fuentes </a:t>
            </a:r>
            <a:r>
              <a:rPr lang="es-ES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consultadas.</a:t>
            </a:r>
            <a:endParaRPr lang="es-ES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sz="1800" b="1" dirty="0">
                <a:cs typeface="Tahoma" panose="020B0604030504040204" pitchFamily="34" charset="0"/>
              </a:rPr>
              <a:t> </a:t>
            </a:r>
          </a:p>
          <a:p>
            <a:pPr eaLnBrk="1" hangingPunct="1"/>
            <a:endParaRPr lang="es-ES" altLang="es-MX" sz="1200" b="1" dirty="0">
              <a:cs typeface="Tahoma" panose="020B0604030504040204" pitchFamily="34" charset="0"/>
            </a:endParaRPr>
          </a:p>
          <a:p>
            <a:pPr eaLnBrk="1" hangingPunct="1">
              <a:buFontTx/>
              <a:buAutoNum type="alphaLcParenR"/>
            </a:pPr>
            <a:endParaRPr lang="es-ES" altLang="es-MX" sz="1200" b="1" dirty="0">
              <a:cs typeface="Tahoma" panose="020B0604030504040204" pitchFamily="34" charset="0"/>
            </a:endParaRPr>
          </a:p>
          <a:p>
            <a:pPr eaLnBrk="1" hangingPunct="1">
              <a:buFontTx/>
              <a:buAutoNum type="alphaLcParenR"/>
            </a:pPr>
            <a:endParaRPr lang="es-ES" altLang="es-MX" sz="1200" b="1" dirty="0">
              <a:cs typeface="Tahoma" panose="020B0604030504040204" pitchFamily="34" charset="0"/>
            </a:endParaRPr>
          </a:p>
          <a:p>
            <a:pPr eaLnBrk="1" hangingPunct="1">
              <a:buFontTx/>
              <a:buAutoNum type="alphaLcParenR"/>
            </a:pPr>
            <a:endParaRPr lang="es-ES" altLang="es-MX" sz="1200" b="1" dirty="0">
              <a:cs typeface="Tahoma" panose="020B0604030504040204" pitchFamily="34" charset="0"/>
            </a:endParaRPr>
          </a:p>
          <a:p>
            <a:pPr eaLnBrk="1" hangingPunct="1"/>
            <a:endParaRPr lang="es-ES_tradnl" altLang="es-MX" sz="1200" b="1" dirty="0">
              <a:cs typeface="Tahoma" panose="020B0604030504040204" pitchFamily="34" charset="0"/>
            </a:endParaRPr>
          </a:p>
          <a:p>
            <a:pPr eaLnBrk="1" hangingPunct="1"/>
            <a:endParaRPr lang="es-ES_tradnl" altLang="es-MX" sz="1200" b="1" dirty="0">
              <a:cs typeface="Tahoma" panose="020B0604030504040204" pitchFamily="34" charset="0"/>
            </a:endParaRPr>
          </a:p>
          <a:p>
            <a:pPr eaLnBrk="1" hangingPunct="1"/>
            <a:endParaRPr lang="es-ES" altLang="es-MX" sz="1400" dirty="0">
              <a:solidFill>
                <a:srgbClr val="7DA1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ES" altLang="es-MX" sz="1600" dirty="0"/>
          </a:p>
        </p:txBody>
      </p:sp>
    </p:spTree>
    <p:extLst>
      <p:ext uri="{BB962C8B-B14F-4D97-AF65-F5344CB8AC3E}">
        <p14:creationId xmlns:p14="http://schemas.microsoft.com/office/powerpoint/2010/main" val="17785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uadroTexto 6"/>
          <p:cNvSpPr txBox="1">
            <a:spLocks noChangeArrowheads="1"/>
          </p:cNvSpPr>
          <p:nvPr/>
        </p:nvSpPr>
        <p:spPr bwMode="auto">
          <a:xfrm>
            <a:off x="626374" y="1549731"/>
            <a:ext cx="525621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innovación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oncepto determinante en la 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actualidad; sin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embargo son  validos </a:t>
            </a:r>
          </a:p>
          <a:p>
            <a:pPr eaLnBrk="1" hangingPunct="1"/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proyectos que: </a:t>
            </a:r>
          </a:p>
          <a:p>
            <a:pPr eaLnBrk="1" hangingPunct="1"/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Contengan información distinta a la que se </a:t>
            </a:r>
          </a:p>
          <a:p>
            <a:pPr eaLnBrk="1" hangingPunct="1"/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 empleó en proyectos anteriores.</a:t>
            </a:r>
          </a:p>
          <a:p>
            <a:pPr eaLnBrk="1" hangingPunct="1"/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Con un planteamiento distinto a los presentados </a:t>
            </a:r>
          </a:p>
          <a:p>
            <a:pPr eaLnBrk="1" hangingPunct="1"/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 anteriormente para la solución de un mismo </a:t>
            </a:r>
          </a:p>
          <a:p>
            <a:pPr eaLnBrk="1" hangingPunct="1"/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 problema de diseño.</a:t>
            </a:r>
          </a:p>
          <a:p>
            <a:pPr eaLnBrk="1" hangingPunct="1"/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Con técnicas y métodos distintos </a:t>
            </a:r>
          </a:p>
          <a:p>
            <a:pPr eaLnBrk="1" hangingPunct="1"/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 desarrollados anteriormente.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s-ES_tradnl" altLang="es-MX" sz="1800" dirty="0"/>
          </a:p>
          <a:p>
            <a:pPr eaLnBrk="1" hangingPunct="1"/>
            <a:endParaRPr lang="es-ES_tradnl" altLang="es-MX" sz="1800" dirty="0"/>
          </a:p>
          <a:p>
            <a:pPr eaLnBrk="1" hangingPunct="1"/>
            <a:endParaRPr lang="es-ES_tradnl" altLang="es-MX" sz="1800" dirty="0"/>
          </a:p>
        </p:txBody>
      </p:sp>
      <p:sp>
        <p:nvSpPr>
          <p:cNvPr id="38914" name="CuadroTexto 7"/>
          <p:cNvSpPr txBox="1">
            <a:spLocks noChangeArrowheads="1"/>
          </p:cNvSpPr>
          <p:nvPr/>
        </p:nvSpPr>
        <p:spPr bwMode="auto">
          <a:xfrm>
            <a:off x="5858551" y="1223624"/>
            <a:ext cx="2612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8</a:t>
            </a:r>
            <a:r>
              <a:rPr lang="es-ES" altLang="es-MX" sz="18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.-  INNOVACIÓN. </a:t>
            </a:r>
            <a:endParaRPr lang="es-ES_tradnl" altLang="es-MX" sz="1800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38916" name="CuadroTexto 6"/>
          <p:cNvSpPr txBox="1">
            <a:spLocks noChangeArrowheads="1"/>
          </p:cNvSpPr>
          <p:nvPr/>
        </p:nvSpPr>
        <p:spPr bwMode="auto">
          <a:xfrm>
            <a:off x="6011863" y="4797425"/>
            <a:ext cx="2895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 dirty="0"/>
              <a:t>Fuente: </a:t>
            </a:r>
            <a:r>
              <a:rPr lang="es-ES_tradnl" altLang="es-MX" sz="1000" i="1" dirty="0"/>
              <a:t>Diseño </a:t>
            </a:r>
            <a:r>
              <a:rPr lang="es-ES_tradnl" altLang="es-MX" sz="1000" i="1" dirty="0" err="1"/>
              <a:t>ecoexperimental</a:t>
            </a:r>
            <a:r>
              <a:rPr lang="es-ES_tradnl" altLang="es-MX" sz="1000" i="1" dirty="0"/>
              <a:t> 2010.</a:t>
            </a:r>
          </a:p>
          <a:p>
            <a:pPr eaLnBrk="1" hangingPunct="1"/>
            <a:r>
              <a:rPr lang="es-ES_tradnl" altLang="es-MX" sz="1000" b="1" dirty="0"/>
              <a:t>Vajilla </a:t>
            </a:r>
            <a:r>
              <a:rPr lang="es-ES_tradnl" altLang="es-MX" sz="1000" b="1" dirty="0" err="1"/>
              <a:t>papcorn</a:t>
            </a:r>
            <a:endParaRPr lang="es-ES_tradnl" altLang="es-MX" sz="1000" b="1" dirty="0"/>
          </a:p>
          <a:p>
            <a:pPr eaLnBrk="1" hangingPunct="1"/>
            <a:r>
              <a:rPr lang="es-ES_tradnl" altLang="es-MX" sz="1000" dirty="0"/>
              <a:t>Materiales: trigo, maíz y ácido láctico</a:t>
            </a:r>
          </a:p>
          <a:p>
            <a:pPr eaLnBrk="1" hangingPunct="1"/>
            <a:r>
              <a:rPr lang="es-ES_tradnl" altLang="es-MX" sz="1000" i="1" dirty="0"/>
              <a:t>biodegradable. </a:t>
            </a:r>
          </a:p>
          <a:p>
            <a:pPr eaLnBrk="1" hangingPunct="1"/>
            <a:r>
              <a:rPr lang="es-ES_tradnl" altLang="es-MX" sz="1000" dirty="0"/>
              <a:t>De: </a:t>
            </a:r>
            <a:r>
              <a:rPr lang="es-ES_tradnl" altLang="es-MX" sz="1000" dirty="0" err="1"/>
              <a:t>Anne</a:t>
            </a:r>
            <a:r>
              <a:rPr lang="es-ES_tradnl" altLang="es-MX" sz="1000" dirty="0"/>
              <a:t> </a:t>
            </a:r>
            <a:r>
              <a:rPr lang="es-ES_tradnl" altLang="es-MX" sz="1000" dirty="0" err="1"/>
              <a:t>Bannick</a:t>
            </a:r>
            <a:r>
              <a:rPr lang="es-ES_tradnl" altLang="es-MX" sz="1000" dirty="0"/>
              <a:t> y Lene </a:t>
            </a:r>
            <a:r>
              <a:rPr lang="es-ES_tradnl" altLang="es-MX" sz="1000" dirty="0" err="1"/>
              <a:t>Vad</a:t>
            </a:r>
            <a:r>
              <a:rPr lang="es-ES_tradnl" altLang="es-MX" sz="1000" dirty="0"/>
              <a:t> Jensen</a:t>
            </a:r>
          </a:p>
          <a:p>
            <a:pPr eaLnBrk="1" hangingPunct="1"/>
            <a:endParaRPr lang="es-ES_tradnl" altLang="es-MX" sz="1600" dirty="0"/>
          </a:p>
        </p:txBody>
      </p:sp>
      <p:sp>
        <p:nvSpPr>
          <p:cNvPr id="12" name="Rectángulo 1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732" y="2772799"/>
            <a:ext cx="2784050" cy="185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57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2"/>
          <p:cNvSpPr txBox="1">
            <a:spLocks noChangeArrowheads="1"/>
          </p:cNvSpPr>
          <p:nvPr/>
        </p:nvSpPr>
        <p:spPr bwMode="auto">
          <a:xfrm>
            <a:off x="3200281" y="1576415"/>
            <a:ext cx="5105400" cy="463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2" algn="just">
              <a:lnSpc>
                <a:spcPct val="20000"/>
              </a:lnSpc>
            </a:pPr>
            <a:r>
              <a:rPr lang="es-ES" altLang="es-MX" sz="1800" b="1" dirty="0" smtClean="0">
                <a:latin typeface="Arial" panose="020B0604020202020204" pitchFamily="34" charset="0"/>
              </a:rPr>
              <a:t>Estructura formal</a:t>
            </a:r>
            <a:endParaRPr lang="es-ES" altLang="es-MX" sz="1800" b="1" dirty="0">
              <a:latin typeface="Arial" panose="020B0604020202020204" pitchFamily="34" charset="0"/>
            </a:endParaRPr>
          </a:p>
          <a:p>
            <a:pPr lvl="2" algn="just">
              <a:lnSpc>
                <a:spcPct val="20000"/>
              </a:lnSpc>
            </a:pPr>
            <a:endParaRPr lang="es-ES" altLang="es-MX" sz="1800" dirty="0">
              <a:solidFill>
                <a:srgbClr val="7DA176"/>
              </a:solidFill>
              <a:latin typeface="Arial" panose="020B0604020202020204" pitchFamily="34" charset="0"/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Innovación estética y coherencia formal – entre componentes, partes y sus elementos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Manejo de color, texturas, tipografía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Acabados de las superficies</a:t>
            </a:r>
          </a:p>
          <a:p>
            <a:pPr lvl="2" algn="just"/>
            <a:endParaRPr lang="es-ES" altLang="es-MX" sz="1800" dirty="0">
              <a:latin typeface="Arial" panose="020B0604020202020204" pitchFamily="34" charset="0"/>
            </a:endParaRPr>
          </a:p>
          <a:p>
            <a:pPr lvl="2" algn="just"/>
            <a:r>
              <a:rPr lang="es-ES" altLang="es-MX" sz="1800" b="1" dirty="0">
                <a:latin typeface="Arial" panose="020B0604020202020204" pitchFamily="34" charset="0"/>
              </a:rPr>
              <a:t>Características comerciales</a:t>
            </a:r>
            <a:endParaRPr lang="es-ES" altLang="es-MX" sz="1800" dirty="0">
              <a:latin typeface="Arial" panose="020B0604020202020204" pitchFamily="34" charset="0"/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Volumen de producción estimada y posibilidades del mercado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Valor de cambio, estudio de precios y costos estimados de venta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Medios de distribución, empaques y centros de distribución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s-ES" altLang="es-MX" sz="1800" dirty="0">
                <a:latin typeface="Arial" panose="020B0604020202020204" pitchFamily="34" charset="0"/>
              </a:rPr>
              <a:t>Vida útil, garantía, reparaciones y opciones de reciclamiento</a:t>
            </a:r>
            <a:endParaRPr lang="es-ES" altLang="es-MX" sz="1800" dirty="0">
              <a:latin typeface="Times New Roman" panose="02020603050405020304" pitchFamily="18" charset="0"/>
            </a:endParaRPr>
          </a:p>
          <a:p>
            <a:pPr algn="just"/>
            <a:endParaRPr lang="es-ES" altLang="es-MX" sz="1800" dirty="0">
              <a:latin typeface="Times New Roman" panose="02020603050405020304" pitchFamily="18" charset="0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3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orma libre 13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5" name="Conector recto 14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ipse 15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7" name="Conector recto 16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orma libre 17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9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6" y="2397153"/>
            <a:ext cx="34036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ángulo 11"/>
          <p:cNvSpPr>
            <a:spLocks noChangeArrowheads="1"/>
          </p:cNvSpPr>
          <p:nvPr/>
        </p:nvSpPr>
        <p:spPr bwMode="auto">
          <a:xfrm>
            <a:off x="1133759" y="4773640"/>
            <a:ext cx="18240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/>
              <a:t>Fuente: trucdesign.com 2010</a:t>
            </a:r>
          </a:p>
        </p:txBody>
      </p:sp>
    </p:spTree>
    <p:extLst>
      <p:ext uri="{BB962C8B-B14F-4D97-AF65-F5344CB8AC3E}">
        <p14:creationId xmlns:p14="http://schemas.microsoft.com/office/powerpoint/2010/main" val="225292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63802" y="819944"/>
            <a:ext cx="3872248" cy="1447800"/>
          </a:xfrm>
        </p:spPr>
        <p:txBody>
          <a:bodyPr/>
          <a:lstStyle/>
          <a:p>
            <a:pPr eaLnBrk="1" hangingPunct="1"/>
            <a:r>
              <a:rPr lang="es-ES_tradnl" altLang="es-MX" sz="18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9</a:t>
            </a:r>
            <a:r>
              <a:rPr lang="es-ES_tradnl" altLang="es-MX" sz="18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.- ANÁLISIS DE PROYECTO</a:t>
            </a:r>
            <a:r>
              <a:rPr lang="es-ES_tradnl" altLang="es-MX" sz="1600" b="1" dirty="0" smtClean="0">
                <a:solidFill>
                  <a:srgbClr val="7DA176"/>
                </a:solidFill>
                <a:latin typeface="Tahoma" panose="020B0604030504040204" pitchFamily="34" charset="0"/>
              </a:rPr>
              <a:t>.</a:t>
            </a:r>
            <a:endParaRPr lang="es-ES_tradnl" altLang="es-MX" sz="1600" b="1" dirty="0" smtClean="0">
              <a:solidFill>
                <a:srgbClr val="7DA176"/>
              </a:solidFill>
              <a:latin typeface="Tahoma" panose="020B0604030504040204" pitchFamily="34" charset="0"/>
            </a:endParaRPr>
          </a:p>
        </p:txBody>
      </p:sp>
      <p:sp>
        <p:nvSpPr>
          <p:cNvPr id="57346" name="Text Box 3"/>
          <p:cNvSpPr txBox="1">
            <a:spLocks noChangeArrowheads="1"/>
          </p:cNvSpPr>
          <p:nvPr/>
        </p:nvSpPr>
        <p:spPr bwMode="auto">
          <a:xfrm>
            <a:off x="443831" y="1109640"/>
            <a:ext cx="5338783" cy="568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endParaRPr lang="es-ES" altLang="es-MX" sz="1400" dirty="0">
              <a:solidFill>
                <a:srgbClr val="7DA176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s-ES" altLang="es-MX" sz="1400" dirty="0">
                <a:latin typeface="Arial" panose="020B0604020202020204" pitchFamily="34" charset="0"/>
              </a:rPr>
              <a:t>Ficha de análisis del producto</a:t>
            </a:r>
            <a:endParaRPr lang="es-ES" altLang="es-MX" sz="1400" dirty="0">
              <a:latin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MX" sz="1600" b="1" dirty="0">
              <a:cs typeface="Tahoma" panose="020B0604030504040204" pitchFamily="34" charset="0"/>
            </a:endParaRPr>
          </a:p>
          <a:p>
            <a:pPr marL="1200150" lvl="2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Nombre </a:t>
            </a:r>
            <a:r>
              <a:rPr lang="es-ES" altLang="es-MX" sz="1600" dirty="0">
                <a:cs typeface="Tahoma" panose="020B0604030504040204" pitchFamily="34" charset="0"/>
              </a:rPr>
              <a:t>del objeto:</a:t>
            </a:r>
          </a:p>
          <a:p>
            <a:pPr marL="1200150" lvl="2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Autor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Productor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Dimensiones </a:t>
            </a:r>
            <a:r>
              <a:rPr lang="es-ES" altLang="es-MX" sz="1600" dirty="0">
                <a:cs typeface="Tahoma" panose="020B0604030504040204" pitchFamily="34" charset="0"/>
              </a:rPr>
              <a:t>generales: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Materia </a:t>
            </a:r>
            <a:r>
              <a:rPr lang="es-ES" altLang="es-MX" sz="1600" dirty="0">
                <a:cs typeface="Tahoma" panose="020B0604030504040204" pitchFamily="34" charset="0"/>
              </a:rPr>
              <a:t>empleado: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Peso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Técnicas </a:t>
            </a:r>
            <a:r>
              <a:rPr lang="es-ES" altLang="es-MX" sz="1600" dirty="0">
                <a:cs typeface="Tahoma" panose="020B0604030504040204" pitchFamily="34" charset="0"/>
              </a:rPr>
              <a:t>de manufactura: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Costo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Embalaje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Utilidad </a:t>
            </a:r>
            <a:r>
              <a:rPr lang="es-ES" altLang="es-MX" sz="1600" dirty="0">
                <a:cs typeface="Tahoma" panose="020B0604030504040204" pitchFamily="34" charset="0"/>
              </a:rPr>
              <a:t>declarada: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Funcionalidad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Ruido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Mantenimiento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Ergonomía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Acabados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Manejabilidad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Duración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Toxicidad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Estética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Moda </a:t>
            </a:r>
            <a:r>
              <a:rPr lang="es-ES" altLang="es-MX" sz="1600" dirty="0">
                <a:cs typeface="Tahoma" panose="020B0604030504040204" pitchFamily="34" charset="0"/>
              </a:rPr>
              <a:t>o </a:t>
            </a:r>
            <a:r>
              <a:rPr lang="es-ES" altLang="es-MX" sz="1600" dirty="0" err="1">
                <a:cs typeface="Tahoma" panose="020B0604030504040204" pitchFamily="34" charset="0"/>
              </a:rPr>
              <a:t>styling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Valor </a:t>
            </a:r>
            <a:r>
              <a:rPr lang="es-ES" altLang="es-MX" sz="1600" dirty="0">
                <a:cs typeface="Tahoma" panose="020B0604030504040204" pitchFamily="34" charset="0"/>
              </a:rPr>
              <a:t>social: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Esencialidad</a:t>
            </a:r>
            <a:r>
              <a:rPr lang="es-ES" altLang="es-MX" sz="1600" dirty="0">
                <a:cs typeface="Tahoma" panose="020B0604030504040204" pitchFamily="34" charset="0"/>
              </a:rPr>
              <a:t>:</a:t>
            </a:r>
          </a:p>
          <a:p>
            <a:pPr marL="1200150" lvl="2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altLang="es-MX" sz="1600" dirty="0" smtClean="0">
                <a:cs typeface="Tahoma" panose="020B0604030504040204" pitchFamily="34" charset="0"/>
              </a:rPr>
              <a:t>Precedentes </a:t>
            </a:r>
            <a:r>
              <a:rPr lang="es-ES" altLang="es-MX" sz="1600" dirty="0">
                <a:cs typeface="Tahoma" panose="020B0604030504040204" pitchFamily="34" charset="0"/>
              </a:rPr>
              <a:t>o antecedentes</a:t>
            </a:r>
            <a:r>
              <a:rPr lang="es-ES" altLang="es-MX" sz="1600" dirty="0">
                <a:latin typeface="Arial" panose="020B0604020202020204" pitchFamily="34" charset="0"/>
              </a:rPr>
              <a:t>:</a:t>
            </a:r>
          </a:p>
          <a:p>
            <a:pPr algn="just">
              <a:lnSpc>
                <a:spcPct val="50000"/>
              </a:lnSpc>
              <a:buFont typeface="Wingdings" panose="05000000000000000000" pitchFamily="2" charset="2"/>
              <a:buChar char="§"/>
            </a:pPr>
            <a:endParaRPr lang="es-ES" altLang="es-MX" sz="1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s-ES_tradnl" altLang="es-MX" sz="1400" dirty="0"/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5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orma libre 15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7" name="Conector recto 16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9" name="Conector recto 18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orma libre 19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1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3074" name="Picture 2" descr="http://www.itesm.mx/wps/wcm/connect/ffc17180495cbfb3acfbfc9710ff143e/LDI%2B2011-1.jpeg?MOD=AJPERES&amp;CACHEID=ffc17180495cbfb3acfbfc9710ff143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079" y="2841708"/>
            <a:ext cx="3695495" cy="196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931559" y="4890555"/>
            <a:ext cx="3240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</a:t>
            </a:r>
            <a:r>
              <a:rPr lang="es-MX" sz="1000" dirty="0" err="1" smtClean="0"/>
              <a:t>de:www</a:t>
            </a:r>
            <a:r>
              <a:rPr lang="es-MX" sz="1000" dirty="0"/>
              <a:t>. </a:t>
            </a:r>
            <a:r>
              <a:rPr lang="es-MX" sz="1000" dirty="0" smtClean="0"/>
              <a:t>análisis+de+proyectos+de-2015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6612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827584" y="1245580"/>
            <a:ext cx="61091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10.- ENFOQUES DE DISEÑO</a:t>
            </a:r>
            <a:endParaRPr lang="es-ES" altLang="es-MX" sz="1800" dirty="0"/>
          </a:p>
        </p:txBody>
      </p:sp>
      <p:pic>
        <p:nvPicPr>
          <p:cNvPr id="41996" name="Imagen 9" descr="Captura de pantalla 2011-11-03 a las 14.20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34" y="3093420"/>
            <a:ext cx="1765769" cy="2711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3" name="AutoShape 8" descr="data:image/jpeg;base64,/9j/4AAQSkZJRgABAQAAAQABAAD/2wCEAAkGBxQSEhUUEhIVFRUXFhgZGBYYFBkYFRggFhccFxgcGhkaHCggGxsnGxcYITEhJSkrLi4uFyEzODMsOCgwLisBCgoKDg0OGxAQGywkHiU3KywvLCwsLjctNSsvLCwuLzQsLCwuLCwsLDQ0LCwsLi4sODcsLDcsLywsLDcyLCwsN//AABEIAMsA+AMBIgACEQEDEQH/xAAbAAEAAgMBAQAAAAAAAAAAAAAABQYBAwQCB//EAEQQAAIBAwIDBQUFBgMHBAMAAAECAwAEERIhBRMxBiJBUWEUMlJxgSNCkZPRBzNigqGxksHwJENTY3Lh8TRzo8IVFiX/xAAZAQEAAwEBAAAAAAAAAAAAAAAAAQIEBQP/xAAoEQEAAgIBBAEEAQUAAAAAAAAAAQIDEQQSITFBUQUTImFxgZHB8PH/2gAMAwEAAhEDEQA/APuNKUoFKUoFKUoFKUoFKUoFKUoFKUoFKUoFKVp9rTmcrWvM069Ge9pB06seWTjNBupWGYDqcVpivY2d41kRpI9OtAwLpr3XUo3XIBxnrig30qq2vaNbWC4a8kJMNzOhwpZ9OTPEAqjJ027oxONgpJOATVpBoM0pSgUpSgUpSgUpSgUpSgUpSgUpWGoBas142AyTgAdT0GKhOD9o0awhvLpo4FkiR2JbSi8wAgZY+ooJ6lVCGS3N5LOx5032TW3LbU5ikhCgIAcGMuJGJPdyQSe6COu348v2EkSuUurqSJjIzZjMaSrlVJICl7fAAwO/nqaCyUqrSdpZc3oESgRRI9uSx+11tLFl/hXmReGe6wPjgdXZGaZlnE0/PCTlI5dCJqCxoJBhABhZ+cnn3MEnGaCfpXnNZBoM1qkuUUkM6ghSxBYAhR1Y/wAPrW2qr2p4cWvLGVVJBdoJsAkFCvtC6sdFEtugydvtCPvUEhxDtNFHGroks5Z9CRxR5dyFLkrrKrpCgtqJx5EkgHhh7YJNMI7eN5QIo5ZMISwEya4kHRQ2khiWYYBUDJbu7u1lm7GN0WVk0SwyCIjmqs+jMiBurLy8bbgOSASMGQkWUxILcLECMHmA6o1AwCqDYtsNiRjxzjBCv8V7Ryu8ZtZFRALZmDxFnlNzOYhGBkGMqI5CxIyNvBTXM16YeIRSSMBzZPZ5Nh3WkjM0alvAd63j26tj4qm5ezhSSOS1lWNkjWNubFzldULFCe+rCQc2XvBt+a2QdsdLdnLdpJZXj1tMmiQMzGNhhVOIydIJEcYJAydC+VBCdjbLmrKl0vNNpO9tHzftDpjAZZDqH7x1kGT1wB61s4S0ds8ubaZrtmkyUhfEymaSWM80jlAfaH3mGnoegq0RQgZwAMnJwOpwBk+ZwAM+lbqCrWPZ9xctLOqyCe2ZJu9lUcyZ0oCASrRuE1bHFtHmpXs3bzRQLFOQzRZjV85MiJtG7eTlMah8QPhipSlApSlApXlmoDQeqV4d+oGCwGcZ884z5AkHf0NcPZ7iRubWCcroMsSOU+EsoLLuB0OR9KCRpWAc9KzQKUpQKUpQYJrAFZArNBA8VCy3UcUpXkrDJMyN7shDKgLZ2KICxIORl0P3RVOs78RQW0cnLjaBnaIyjTFGLiNzZSP8MYV3hycd9cbZFfRb7h0M2OdFHJpOV1orYz1xkbV0soPUelBWOD2EdvJbG2Akie3Fs0qd/wD9OuYSWU4C4Eyn+JlriveAXXsEsMWgTxXTTWrau6w9o9oTV007M0ZHkPWroBjYVmggr7s0kgiXUyqkLwOq7CSN0A056qwZUZWG4wfM138Ls5Il0yTmbGMEoiHb4tAAJPiQAPStnE7rlRs/kP8Av4+NOH3qyoGUg5FV669XTvut0W6erXZ0VkCs0qypSlKBSlKDmvr5IlLOwAAzUH2e7Ri7nlUAgIBgHxyW3Ax07p+YI2HSob9qUsaRquMyO2Rk9Me8cePd7v8APXP+zfhEkeLg7pKuMY3G/dPqCrE52xt9M1stvuxSPHt2cXBxRwLci8/lPav8/wC7fRqUpWlxilKUCuPiNwq6FMvKaSQIhwCWIy5UAgjdEb6Z8a7Kgu1EDlrSVEaTk3SsyqMtpkjkty2PJecGPopoODthfh00IAyw3VoZ3L6VjxPFKANjqcAoxXYYYb7gHq4lxyVLhUjjRo1kijkJY8wtNvpjUfDH3znwOB4kcsvA5JFltJYg0Etw8skpcd6N352jSO9rDYjxjGgZ1Z7tZs+B3MUqSH2ec5BZnLo6sqcnnJhWBdoQilcDB1YbDEUEXY3kqcQYDlLNdW7qDJqI5tsI5Ao0ndFF1MpUDJ5A3G5rRbcOijtpbeY6yl6IJpWwHaOeVJ1jz92NxNHGVXC941aB2WiMjyO8j6nEkalgBAwbWxiKgMNTDLZJyNumQZN+GRNzdUatzgBKGGpXAXSAynYjTt0oOHsjwz2a1SPliLLSycoY0xc6VpeWNO2F16dtttqma5rCwjgXREiouc4UYHl/YD8K6aBSsEUoM0pSgUpSgUpSgUpSghe1iM0BVQSTjYf9a/5E1Vezc2ibQzsmcjHhkbYPr6jyx6V9CZASCR06VT+1fBSDzox/1AddvEfL/Xry+dgtF4z1769fp1eBnpNJ49+2/f7XFeg3z61mq32U400o0OCSuO8On+v9egslb8OauWkXr4c/PhthvNLeYKUryjg9Dn/tXq8nqlaZpmHSN2+RT/7MK5Xv5R0tJT8nh/zkoPmf7SZuZfLFnHdUDzBdipx/hWvqfDYAkSKowAowPLb+1Ry3WSS9hOufE8hv6JMx/pW08ft0H2jNCBtmWN4kH87qF/A140xdNpt8uhyubGbBjwxGop+/MpWlaba6SQZjdXHmrBh+IrdXs55SlKBWqe4VBlmArn4xccuNm5gTAJyenTx8fwr5M3EJLi4j5khcGZABjC7uADp88eeT61q4/GnLud6iHS4H063Kibb1EeX2SNwwBHQ+mK9Vrtx3V+Q/tWysrnT5KUpRBSlKBSlKBSlKBSlKBSsMwAyTgeZryZVDBSw1EEhcjJC4yQPEDI/EUHulKUCsMoIwazXBxnii26AkF3ZgkcY96R26KP7k9FAJOwoMxQR24OBjU2wA3JO+AB1O2fkN+ldKFydwAPnlv0H9a4+FWLoNc7iSdh3mAwi530Rg+6g29TgE58JGoiIiNQmZmZ3LwsYBJHU+ua91ouruOJdUjqi+bMFH9a1WN/zdR5ciIPdeQBdfmQpOsAfxBalDspVa4D2llu5vs7RhZlXKXTSAczQwQFYwM6W3KkkZC5wMjPRY8Xf2u8hm0BIUhljYAg8uVXDasnch4X3HgRQTtKg+yEsstvz5mObhjMiH/dRuByo/mEClv4maobs/25LGQXkTQKLmaGOfH+zty5WRVZsnlvsB38Bj0O+KCUj4PYXi8+OJCSWUTRaoZcqxVxzE0uMMpHXwrytlewZ5M3PQdI5yC2PALKqhgfVxJ41jssOXc38HgJ1nQfw3MYYn6zJMfxqyUEJwztNFLJyZA0E//BkwGPXBQ9HBwTgb46gVKXzssbFMagNs9K1cT4XFcLomRXHhkbjx2PzAP0qEe4lsP37Gaz6GUnMsAOwMhO7xeBfdl6sWGSqExOpUuWa74i+MHGemCEUjzPiR5eHkKvPAOy6QRaTu7YJbbORuNjkbHoN8fPczsESqO6Bjz65+vjW2tWXlTeOmsar8OlyvqVstYx44ilI9R/lhRjas0pWVzClYBrNApSlApSlAqD4tIUvLNtbBZDNCVydLFo+cpI6ZAgfB/iPnU5UV2jsXljTlY5kc8Mq522SQGQZ/ij5i/wA1BEp2lnedokt1COk3Ik1kuTBNFAzvFpGI9UuoEMSVTO2RUbYXphtbkxMw5MqXRYDW8sUrCd86s5Jj1rkb5G2KmuD8JlhldTHG0ZDKs4lYSiMu8ixmLRpypkI1Bu8ACdxis8L7KxxKmt3kkWMxNIcLzEKKmhlXYgBFI8QckEaiCHLxzhjT2FxJrdppLZ2RdbcpTp5kYEedBIYL3ipbY774rkN6kpt+KINcfNMZZQSVhZWiJAA3AuMOT8IyfdFXOCIKoUDugAAegGB/StXDrGOCNIYUCRoMKg6AUHTSvJcDxr1TYwTjc1VOy/8AtlxLxBjqjBaG0GNhGpAlkHrJIp3+FF862/tI4g0NhKIziSbTBH56pjo29QCx+lTnC7FbeGOFBhY0VB8lAH+VB1GqjdWJk4lyp55nhkt2kihDmONTG6JIPsyC+0iHDE++fTFtAzVa7dEwxx3y+9ZuXYeLxONE6jPjpIcDxaNaCq8V4bHa3tuZJHaKynheMyuXEcXENduVLvknRPCjBmPdDY8Biy8UupuI280VlpjikikQXUmoBy6lRyUHeK7/AL04HQqHByOPjfCJLrh97K8X21xHqjhZQWVYMvbRsPiLZYg9GlYZwM12cN4sOJ8lrcutohWSSTDRmR1OVhXIBKKwy5GxKhMtlwA98O4PfCJVa6it9CqscNvAGhUKulVdpe+67D3eX0qv8VuXuI5mCgTXfB5lCqchntywZUJ6jNxt6HNWftDw28nmRIblYbQxOs2FzOSzD922MIdII1Z21E4JwRILwKANbsIwDaqywYJAQMnLIAzuNIAwfIUFR47cJPa81r8x2rQfYQ2zaZpG5WRqYd9mBBxGmPdOrO4Gz9l8T+zzx3ADl3SZgQSre1W8crjvbEGQybetWiy7PWkMjyRW0KSPnW6xqHOrrkgZwTWrs1cR8nkxya/ZiLd8qVIaJQuMNv0wQehBBBNBw8H7IJa3Znt5XSJouW1ux1oNLFo+WWOY1XVJ3Bt39sVZ6h+1PE3tbaS4RQ3K0s4Of3Ycc0jH3gmoj1FauL38puba3gIUvqmmfAbTFEQCoz953dVB+EOeoFBO1hlBGCMg9R4VmlBXOzym2nksifsgoltv4YydLxD0jfGPJZEHhVjqA4sQL+y8ytyufTQjEfiqn+Wp+gV4xvWSc1kCgAVmlKBSlKBSlKBSlKBSlKBXFxOElcqTkeRrtrBFeWbFGXHNJ9rVt0ztWobtlOck/MnH/muz/wDNHHuj8alFtgM7dT5V59ij+AfhXFxfTubijWPN/eP+tNs2K096qH+0W71HhYJ2a+iY+XdYDB9e/wD3r6Fiqz2/4D7TZOIh9tF9rCR1Dx7gDz1DK49al+zvFku7aK4Q7SIDjyPRlPqGBH0ruY4tFIi07n2yzrfZ2XVykSM8jqiKCWZiAqgdSSdgKirDtPbTsRGZGUKXMpglW3wN885kEZ232JqO7XdmGvYblZZNatEwt4QCqI+g4d9/tH17jOAABgZy1d1m63/DVJ925tRkeXNiwR9NRFXQ6+McUMAhIQOsk8cROrGkS5CsNjq72kY297PhXLL2g5dzcRTKEjit1uFk1E6ky4lyuNipUeeQapX/AOwq/BLZ1Dyvbizkm0oWCeyTRPNqf3QwWNiRnPpVj7R2wlu416pcWF7F6MSYGUZ9VMh+hoJtpUvbQmCYhZ4joljbDLrXZlP3WGfoRVY7HXjtPBLITqvLFTIMnSJrNxHJgE90nnHYf8M1zdiuB/8A8+1ubB1t5mgj5i6c207KgVubEMYYkH7RMN56htVd43bXXszRyLJYvHxHaZSHjEXEi6yct+7qCvMc7KQNHRugfSezcQdprvcm4YBCcY5UOUi04+63flH/AL1Uzt/b/ZcYUFlythcsy7EaX0kr66bX8RVqt4OJRIqL7DIFAVe7NCMKMAYBkxt5Vx8T7PXN00hlEMftFjLbTKkjOAwcmBlYopIAkkJyBjON+tBjiTz28EkV3qvLSSNkNxHHm4RXUqedCg+0XB9+MZ81+9UH2I4xLcFpIDDLO3D7FV1uQmY5J0nJ0gnZyGKjBOpRkZzX0PhMDxwRJKwaRY0V2GdLMqgMRnfBINR3EuyNnPpLwBSru4aNmhfVJvIS0RUnUcZyd8CgieztxKvEp4JL32oi2jeRcKqwyGRgFRF91ShBwxZu6CScirkaro4VFaTxzRiKGCO3ljdfcxmSORW6Yx+9LEnqwO+TVc4jxSfjEns9izR2aki4usY5mDukJPXxyceO+2zh0JxlGnn4k4Jt7dTbwH4jkmeRR45YJGD46D51ZeCdo4LtcwyAnxXod/Q7jx646V4vey8Elqtpp0woFCqCR7u4yc5O4z13PWvlPaTsrccMk50Ls0YO0g95f+sYwy9M7Y8wNienwuLx+TSaTbpyevif1/KYh9wArNfO+yPbxrqWGF1IfSxYg91iCAMZySNJZt8Y0473WvolZORxsnHv0ZI1KJgpSlZwpSlApSlApSlApSlApSlApSlAqj3FvJwmaSeJHlsZmLzRKNT2zn3pY16tEfvKNx1G21Xiqx2o7YxWvcHfk8hjb69B/rY74ra8VjcomYjyneGcSiuIxLBIsiN0ZTkf9j6HeoLsfYssFzazxHlJc3EaB17skMjcxRg+8mJSnl3cVwnshbXQFzayy2krgEyWz8sOevfj905znwO+5rULXjducJLa3i/FIrRyEfJSFB9d/WrRO0pbsr2eNvazWkqoYebOI1XoYZmLhWGNiOYy48gPOnC+yvLgso5Zmd7JyY5AApYBHiVWBzty3AOMZK+HSoiTtbxKIYk4NIxHUpOjg/IIh2qPn/ahOmz8JuFPkS4+XWKgvnBOEx2kQhhBCBnYAnOOY7SN9NTGvXGOFRXULQ3CB4mKllJIB0MHGcfxKK+ezftTuB04TP6ai4z/APDWY+3nFJP3fB3A/iEv9yi0H06lfPF43xyYYj4fDB/HLICPoocMD8wa2L2a4vP/AOp4oIV8Vt0AP+PCkf1oLNx3tTaWYzPOqn4B3pD8kXJqgXv7R7u9YxcKtH8jKyhmH0zy4/mxPyqx8J/ZfYQnU6NcP1LTNqyTucqoCn6g1cbeBY1Coqoo6KoCqPkBsKD5zwX9nU0oDcUuWmGvWYFbYt/zJMBmwNgowF8DgnP0W1tkiRUjRURRhVUAKAPAAdK20oFRvHeF+0xtGZGRWUg6cBt9tic42yOh61JUq1bTWYtHmB8vtP2eS2lzFPDJzERiSpHfAKshwVHeOG6aRX1Co7iXFOTNbR6Mi4kaPXqxoKwyTDbxzyyKka9+Ty8vJmJyzuY7bTMlKrkHF+XfXMEsjNlIJYkCaiFfXG2lUXUQHiySemsbgVN3d7HFo5jhdbiNc+LNnSo9Tg1mQ6KVBz9pENwLaFTLMVkPisK8oqHDS6SMguoIUMQWGQKhuKdo53ZeQyw6DEJEePmNI8ty1tylIOwBhlJcDoVOwBoLrSlKBSlKBSlYagzSvAGa90ClKUFW7VdqVggJQ/aE6QMg4JGd8HyIP6ZBqndjuzDXjmeckx5zv1c53z6bYx6eQwY/tJYSS8QljjXUxKfQctNyfAf+K+qdm7KSGFEk0d1QO6pUbbefTGOv9Ogw13myfl4h5R+Vu6RtbZY1CooUDwArbWM0Brc9WaUpQKUpQcfF5JFidosFwCQD0O2w9BnH0zVK7AdqpLieRJyMkArgYAxsRuSepHj9419AZcjB6GvjXGozYcS1jIXXr/lckP8AX3iB8q9KRExMMnJtalq39e32alctvch8YOSRnbw6Z/qa6QK82tmue8vo4gDI4XUdKg9WJ6Kqjdm9Bk10VU+1ljFFLbXjgZS7j1O5zoWSN7cAZ91NcqtgY3360EhJ2pgDIuJDrWUg8srhoigMbK2GWRuYNKkb/hS/vbnQqKkUUs0miIljKqDQ0jNIoC94KjYUMQWIGrG9R8/BDdFJwNBF9HcqHBU6I41hORjILIhcA46rnBG0zxzhzy8popFjlhk1oWQuhyjxsrqGUkFZG6EYIU+GKCr9ppJ3iy7qEsriN5pF1I7gctmK6T9mPZ5nLEH3hgYFd93wmCWWfmDSLaNeVvgRF1MjTr/zM7azuOWcYy2ZS24IOTPHcNzTc6jOQCitrjWIhF1EooRVAGSds5JJNe7vgFtKweSIMQoTdmwyqSVWRc4kAJJAYHBJ86CAtbULcWszgk30Msc4fvFmaMTxqdtkRI51C9O95kk8vaGxuLWBI0U3FulxavGxfE8Cx3MTaG1fvUChlD51AEAg4LVfqje0Vu8lu6xjU504GQOjg+O3QUEV2hzBdWUsUeokz24UEKPtk5wJJ6DVbjJ3O+wJ2PtOzciMksUyLPpIlLw8yOQl3kJC61ZCGmm0kNsJCDnbEh2jsZJYcQkCVHjkjLHC5jcNgnBwGUMpOOjGpSgwvTelZpQKUpQCa8jesE9SdgPGkUqsMqwYbbggjcAjp6EH60HulK8ySBQSxAA6knAH1oPVKgbXi2ie9E0o5USxTqcACOJ4jqyR7w1wytk+ePAVHw9pubNG+meBEM0ckUqqpY8hLmNiAx25YYjJBGSCAaCw2/DESV5cDU5G+N9vM+PU/Q/MnsNU+HjV3JZyL9mt9zWhXSMorNHz0OGzkrAwbfYla5e0fEZbqCI200sRe25sYi2d5ZSscCvsSI1diXHpvsCDERoXgmoHjHEeTd2hLvolWePQuWDNhJEOhckkCNxnwDGozCte3dk7Z9oeKdlzg8owiOQDzUvb6W9JvWuG1s1FrDKiM91YyW9u+dTMogcQy6F+7rgkaTIHeDITnAxIv8T5AOCuR0OMj0OCRmvdKUClKUCvmf7SbOXKySIrIo95QQQWIBzv7uy48snJPdz9KNeLi3V1KsMg+f4Vas6nbyzY/uV6VM/ZaWeF3cknWQMknYKgAGfAaT+NXiors/whbVGjQYXUSN87Elv7sRj08alaWncmGs1pET5Kiu1Nm01pMqAGQLrjB6cyIiSLP86LUrSqvVosbjmRpJpZdaK2lgVZdQBwyncEZwQa30pQeTWK94pQKUpQKUpQKVg0oM0pSgjO0vEGt7aSVUDsoACscKSzBdzg4He3qrcZtHL3lrBI0MlzPGyuh0sn+xHSQR0UvZ4PoWFW/jXDhc28sDMVEiMmpfeXUMBh6g7j5VwHgGbuC6aTLxwtG4C4EhOND4zgadU2Bv8AvT9QgLzjXOMF8jsIbUxtMg8OejLPzF8DErxufEaXGK7byy08QtpJ5TIjx3WAxxChHLaPSmdOREJu8ck5JzjAE/w7g0MHO5UYXnyNLIOoZnAVjg7DOnceZPnUV20toxFBK6KUt7iJypUFQrZgYkHbSqyl/wCSghBweQr9ggCXFtdouchBi4aazVsDuR8uWQYxsCBjwr3xfhEtzaS8iGaO6MxlPP0A6pUa3cAo2ltFu5RSCR3F3JzV8pQQkvZ8G+ju1kZQsZR4vuOekb9dmVWdc43DDyrDdl4QdUTSQuHkdXjYZXnENKoDAroZ1DFSCNW4wanKUHCnCohMs5XMyxcnmE94oWDkHG3vKD0rupSgUpSgUpVYvIhJxJdc8kXIjSWKMPpSQNzkm1KdnA+zz4rhemvcJOLiD+2SQMqhBBHKjfeJLyJIDv0GmPw+/wCPh6v+MpHEJEBn1tojSIqzSNv3VJIXbSxJJAAVielVzjbG5lini1G3WRbdnQEmWO4YCbTjrFzFtxrHgJcEda8w28tpc8tLd3gjmeeMRrtouVfmBckDWlwT3cjuTAgHSaCbn4zI6RrbxDnyMylJTgRcv96z6c6gMgDSe8XXBwdQ4n4neTSxJDBpRQxnlMihNcchTlKSC+k6WfITJUoO7kkeIuG3PM9rjiQStJL9hNJoxHKkKbvGrgPm2R8AEd5hnO9SlpwqQQlWnZJHkaR3iC/ebJReYrd0Lhc4B2zsaCs9or2W5UQkSI4S7IS3lcGWSGSKCHEi6WEYabU22FI3yFOb1AhCqCckAAnzIG5rgueAwukaFWXlHKMkjpIpPvHmKwY6snVknVk5zUhDEFUKCSAMZZizbebEkk+poPdKUoFKUoFKUoFKUoFKUoFKgOOO8bRrEz5fP3z4Y8zt1qPuLmZV1c0kehcfXvAZG46eY86xZedTHa1ZrM68618b+UTK30qHlnCEArKw0g5V3Lbg+HTHh1642rDXi4JEdxscHdh5fxb7eW1bYSma8yIGBDAEHqCMg/MVExXaswULPuepZgBsT11b/wDivKXgIGYrjJxtqO2fUsNtuvz+gTVK5ktgQDl9/wCNv19a9eyj4n/Mb9aDfStHso+J/wAxv1p7KPif8xv1oN9K0eyj4n/Mb9aeyj4n/Mb9aDfStHso+J/zG/Wnso+J/wAxv1oN9c93YxS4EsSSYORrQNg+YyNjWfZR8T/mN+tPZB8T/mN+tBuArNaPZR8T/mN+tPZR8T/mN+tBvpWj2UfE/wCY3615ktNtncHwJdiPqNVB00qG0So2H7wJ2YSOMeYI2HiMb/U+PfHbZAyXB8RzG/WqUyRbsOqlaPZR8T/mN+tY9kHxP+Y361cdFK0eyj4n/Mb9aj1uk1MDzABr73MOO5sdtWfA1W14rMRPsS9KjkmiPR5Op+9J4bn+n+VbooVYZDSf43HgD4ny/vVh10rR7KPif8xv1rHsg+J/zG/Wg6KVo9lHxP8AmN+tKCJ7SRSaopI0LhNWQN+uPAb4Iz0qCErzakijY6veJwT1zuQAB9fP5VeqwBWDNwfuXm3VMRPmP6a7fCswh7qGUSLpm5Y0oMHLDbOoYI07+fXbHjXMpuDnN3GNhuEH83VemP6j6VYqVvhZXitwST7Uo2xgKMDdiNivlgHPlW5ZJgDquIzuuDpwQAMH7uNzv9NsZ7s3SghrQzBlMlwrKM6lCAZ22309fH8PrJe2J8QrfSg0G8T4hWRdp8Q3rdilApSlApSlApSlApSlApSlB5dAeozXqlKBSlKBUHbXK898QpqHM3VcSHSfE+uP61OUrzyY5tMTvwOOO9JOOVINupG3TPnWVvCf92469RjoM+tddK9Bx+3HpyZf8Ix/evQvD/wpB66Rj+9dVKDVBNqz3GXHxADPy3pW2l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8" name="Picture 12" descr="http://www.seas.es/blog/wp-content/uploads/screenshot207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6" r="68431"/>
          <a:stretch/>
        </p:blipFill>
        <p:spPr bwMode="auto">
          <a:xfrm>
            <a:off x="394878" y="2405513"/>
            <a:ext cx="1873660" cy="286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arqhys.com/construccion/fotos/construccion/diseno-universal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414" y="4076228"/>
            <a:ext cx="4208711" cy="181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3" t="29838" r="50685" b="14853"/>
          <a:stretch/>
        </p:blipFill>
        <p:spPr>
          <a:xfrm>
            <a:off x="3882147" y="1955155"/>
            <a:ext cx="2039484" cy="203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80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5867400" y="1341438"/>
            <a:ext cx="1800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ECO-DISEÑO</a:t>
            </a:r>
            <a:r>
              <a:rPr lang="es-ES" altLang="es-MX" sz="1800" b="1" dirty="0" smtClean="0">
                <a:solidFill>
                  <a:srgbClr val="7DA176"/>
                </a:solidFill>
              </a:rPr>
              <a:t> </a:t>
            </a:r>
            <a:endParaRPr lang="es-ES" altLang="es-MX" sz="1800" b="1" dirty="0">
              <a:solidFill>
                <a:srgbClr val="7DA176"/>
              </a:solidFill>
            </a:endParaRPr>
          </a:p>
          <a:p>
            <a:pPr eaLnBrk="1" hangingPunct="1"/>
            <a:endParaRPr lang="es-ES" altLang="es-MX" sz="1800" dirty="0"/>
          </a:p>
        </p:txBody>
      </p:sp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5900738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600" dirty="0" smtClean="0"/>
              <a:t>El </a:t>
            </a:r>
            <a:r>
              <a:rPr lang="es-ES" altLang="es-MX" sz="1600" dirty="0"/>
              <a:t>eco-diseño va permitir operar bajo el sistema</a:t>
            </a:r>
          </a:p>
          <a:p>
            <a:pPr eaLnBrk="1" hangingPunct="1"/>
            <a:r>
              <a:rPr lang="es-ES" altLang="es-MX" sz="1600" dirty="0"/>
              <a:t>industrial actual. A través del reconocimiento de</a:t>
            </a:r>
          </a:p>
          <a:p>
            <a:pPr eaLnBrk="1" hangingPunct="1"/>
            <a:r>
              <a:rPr lang="es-ES" altLang="es-MX" sz="1600" dirty="0"/>
              <a:t>los sistemas interrelacionados. </a:t>
            </a:r>
          </a:p>
          <a:p>
            <a:pPr eaLnBrk="1" hangingPunct="1"/>
            <a:endParaRPr lang="es-ES" altLang="es-MX" sz="1800" dirty="0"/>
          </a:p>
          <a:p>
            <a:pPr eaLnBrk="1" hangingPunct="1"/>
            <a:r>
              <a:rPr lang="es-ES" altLang="es-MX" sz="1600" dirty="0" smtClean="0"/>
              <a:t>CAPUZ </a:t>
            </a:r>
            <a:r>
              <a:rPr lang="es-ES" altLang="es-MX" sz="1600" dirty="0"/>
              <a:t>RIZO. Objetivo de eco-diseño: obtener una  </a:t>
            </a:r>
          </a:p>
          <a:p>
            <a:pPr eaLnBrk="1" hangingPunct="1"/>
            <a:r>
              <a:rPr lang="es-ES" altLang="es-MX" sz="1600" dirty="0"/>
              <a:t>mejora general de la eco-eficiencia y calidad del producto</a:t>
            </a:r>
          </a:p>
          <a:p>
            <a:pPr eaLnBrk="1" hangingPunct="1"/>
            <a:r>
              <a:rPr lang="es-ES" altLang="es-MX" sz="1600" dirty="0"/>
              <a:t>reduciendo su impacto ambiental a lo largo de su ciclo de vida. </a:t>
            </a:r>
          </a:p>
          <a:p>
            <a:pPr eaLnBrk="1" hangingPunct="1"/>
            <a:endParaRPr lang="es-ES" altLang="es-MX" sz="1600" dirty="0"/>
          </a:p>
          <a:p>
            <a:pPr eaLnBrk="1" hangingPunct="1"/>
            <a:r>
              <a:rPr lang="es-ES" altLang="es-MX" sz="1600" dirty="0" smtClean="0"/>
              <a:t>(</a:t>
            </a:r>
            <a:r>
              <a:rPr lang="es-ES" altLang="es-MX" sz="1600" dirty="0" err="1" smtClean="0"/>
              <a:t>DfE</a:t>
            </a:r>
            <a:r>
              <a:rPr lang="es-ES" altLang="es-MX" sz="1600" dirty="0"/>
              <a:t>) parte de las metodologías </a:t>
            </a:r>
          </a:p>
          <a:p>
            <a:pPr eaLnBrk="1" hangingPunct="1"/>
            <a:r>
              <a:rPr lang="es-ES" altLang="es-MX" sz="1600" dirty="0"/>
              <a:t>DFX- Diseño Respetuoso con el Medio Ambiente, </a:t>
            </a:r>
          </a:p>
          <a:p>
            <a:pPr eaLnBrk="1" hangingPunct="1"/>
            <a:r>
              <a:rPr lang="es-ES" altLang="es-MX" sz="1600" dirty="0"/>
              <a:t>Diseño Ambientalmente Sensible y Diseño Ecológico. </a:t>
            </a:r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41996" name="Imagen 9" descr="Captura de pantalla 2011-11-03 a las 14.20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989138"/>
            <a:ext cx="2373312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34450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Marcador de contenido 2"/>
          <p:cNvSpPr txBox="1">
            <a:spLocks/>
          </p:cNvSpPr>
          <p:nvPr/>
        </p:nvSpPr>
        <p:spPr bwMode="auto">
          <a:xfrm>
            <a:off x="552996" y="195515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r>
              <a:rPr lang="es-ES" altLang="es-MX" sz="1600" dirty="0">
                <a:cs typeface="Tahoma" panose="020B0604030504040204" pitchFamily="34" charset="0"/>
              </a:rPr>
              <a:t>Participación de todos los integrantes en cada nivel de la organización.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r>
              <a:rPr lang="es-ES" altLang="es-MX" sz="1600" dirty="0">
                <a:cs typeface="Tahoma" panose="020B0604030504040204" pitchFamily="34" charset="0"/>
              </a:rPr>
              <a:t>(producción- uso – desecho- participación de proveedores- distribuidores- empresas encargadas del acopio- separación o reciclaje de materiales-nuevas oportunidades de mercado-más calidad en el producto.)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endParaRPr lang="es-ES" altLang="es-MX" sz="1600" dirty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endParaRPr lang="es-ES" altLang="es-MX" sz="1600" dirty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Ciclo de vida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Eco-eficiencia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Método </a:t>
            </a:r>
            <a:r>
              <a:rPr lang="es-ES" altLang="es-MX" sz="1600" dirty="0" err="1">
                <a:cs typeface="Tahoma" panose="020B0604030504040204" pitchFamily="34" charset="0"/>
              </a:rPr>
              <a:t>DfX</a:t>
            </a:r>
            <a:endParaRPr lang="es-ES" altLang="es-MX" sz="1600" dirty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Análisis del ciclo de vida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r>
              <a:rPr lang="es-ES" altLang="es-MX" sz="1600" dirty="0">
                <a:cs typeface="Tahoma" panose="020B0604030504040204" pitchFamily="34" charset="0"/>
              </a:rPr>
              <a:t>  </a:t>
            </a:r>
            <a:r>
              <a:rPr lang="es-ES" altLang="es-MX" sz="1600" dirty="0">
                <a:solidFill>
                  <a:srgbClr val="7DA176"/>
                </a:solidFill>
                <a:cs typeface="Tahoma" panose="020B0604030504040204" pitchFamily="34" charset="0"/>
              </a:rPr>
              <a:t> </a:t>
            </a:r>
            <a:r>
              <a:rPr lang="es-ES" altLang="es-MX" sz="1600" b="1" dirty="0">
                <a:cs typeface="Tahoma" panose="020B0604030504040204" pitchFamily="34" charset="0"/>
              </a:rPr>
              <a:t>Matriz MET.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conocer las oportunidades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dominio de las estrategias de </a:t>
            </a:r>
            <a:r>
              <a:rPr lang="es-ES" altLang="es-MX" sz="1600" dirty="0" err="1">
                <a:cs typeface="Tahoma" panose="020B0604030504040204" pitchFamily="34" charset="0"/>
              </a:rPr>
              <a:t>ecodiseño</a:t>
            </a:r>
            <a:endParaRPr lang="es-ES" altLang="es-MX" sz="1600" dirty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es-ES" altLang="es-MX" sz="1600" dirty="0">
                <a:cs typeface="Tahoma" panose="020B0604030504040204" pitchFamily="34" charset="0"/>
              </a:rPr>
              <a:t>Práctica                                                  </a:t>
            </a:r>
            <a:r>
              <a:rPr lang="en-US" altLang="es-MX" sz="1000" dirty="0">
                <a:cs typeface="Tahoma" panose="020B0604030504040204" pitchFamily="34" charset="0"/>
              </a:rPr>
              <a:t>http://www.decovanguardia.com.ar/tag/ecodiseno/</a:t>
            </a:r>
            <a:endParaRPr lang="es-ES" altLang="es-MX" sz="1000" dirty="0">
              <a:cs typeface="Tahoma" panose="020B0604030504040204" pitchFamily="34" charset="0"/>
            </a:endParaRPr>
          </a:p>
          <a:p>
            <a:pPr algn="r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r>
              <a:rPr lang="es-ES" altLang="es-MX" sz="1600" dirty="0">
                <a:solidFill>
                  <a:srgbClr val="7DA176"/>
                </a:solidFill>
                <a:cs typeface="Tahoma" panose="020B0604030504040204" pitchFamily="34" charset="0"/>
              </a:rPr>
              <a:t>Estrategias</a:t>
            </a:r>
            <a:r>
              <a:rPr lang="es-ES" altLang="es-MX" sz="1600" dirty="0">
                <a:cs typeface="Tahoma" panose="020B0604030504040204" pitchFamily="34" charset="0"/>
              </a:rPr>
              <a:t> </a:t>
            </a:r>
          </a:p>
          <a:p>
            <a:pPr algn="r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</a:pPr>
            <a:r>
              <a:rPr lang="es-ES" altLang="es-MX" sz="1600" dirty="0">
                <a:cs typeface="Tahoma" panose="020B0604030504040204" pitchFamily="34" charset="0"/>
              </a:rPr>
              <a:t>Selección de materiales </a:t>
            </a:r>
          </a:p>
          <a:p>
            <a:pPr algn="r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</a:pPr>
            <a:r>
              <a:rPr lang="es-ES" altLang="es-MX" sz="1600" dirty="0">
                <a:cs typeface="Tahoma" panose="020B0604030504040204" pitchFamily="34" charset="0"/>
              </a:rPr>
              <a:t>Técnicas de producción y acabado </a:t>
            </a:r>
          </a:p>
          <a:p>
            <a:pPr algn="r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</a:pPr>
            <a:r>
              <a:rPr lang="es-ES" altLang="es-MX" sz="1600" dirty="0">
                <a:cs typeface="Tahoma" panose="020B0604030504040204" pitchFamily="34" charset="0"/>
              </a:rPr>
              <a:t>Optimización de envases y embalajes. 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None/>
            </a:pPr>
            <a:endParaRPr lang="es-ES" altLang="es-MX" sz="2000" dirty="0">
              <a:cs typeface="Tahoma" panose="020B0604030504040204" pitchFamily="34" charset="0"/>
            </a:endParaRPr>
          </a:p>
        </p:txBody>
      </p:sp>
      <p:sp>
        <p:nvSpPr>
          <p:cNvPr id="43019" name="CuadroTexto 7"/>
          <p:cNvSpPr txBox="1">
            <a:spLocks noChangeArrowheads="1"/>
          </p:cNvSpPr>
          <p:nvPr/>
        </p:nvSpPr>
        <p:spPr bwMode="auto">
          <a:xfrm>
            <a:off x="4998032" y="1048757"/>
            <a:ext cx="3641477" cy="861774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600" dirty="0"/>
              <a:t>Base teórica </a:t>
            </a:r>
          </a:p>
          <a:p>
            <a:pPr eaLnBrk="1" hangingPunct="1"/>
            <a:r>
              <a:rPr lang="es-ES" altLang="es-MX" sz="1600" dirty="0"/>
              <a:t>conceptos y principios </a:t>
            </a:r>
            <a:r>
              <a:rPr lang="es-ES" altLang="es-MX" sz="1600" b="1" dirty="0"/>
              <a:t>/eco-diseño </a:t>
            </a:r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5122" name="Picture 2" descr="https://encrypted-tbn1.gstatic.com/images?q=tbn:ANd9GcR8nU4JvADAkdXiTGNBBsTO8ih1PGWHItVs2ItJ53BrlWBDQf8-W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032" y="2961630"/>
            <a:ext cx="2033006" cy="213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2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5933762" y="1329111"/>
            <a:ext cx="18002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EMOCIONAL</a:t>
            </a:r>
            <a:r>
              <a:rPr lang="es-ES" altLang="es-MX" sz="1800" b="1" dirty="0" smtClean="0">
                <a:solidFill>
                  <a:srgbClr val="7DA176"/>
                </a:solidFill>
              </a:rPr>
              <a:t> </a:t>
            </a:r>
          </a:p>
          <a:p>
            <a:pPr eaLnBrk="1" hangingPunct="1"/>
            <a:endParaRPr lang="es-ES" altLang="es-MX" sz="1800" dirty="0"/>
          </a:p>
        </p:txBody>
      </p:sp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1" name="Picture 12" descr="http://www.seas.es/blog/wp-content/uploads/screenshot20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6" r="68431"/>
          <a:stretch/>
        </p:blipFill>
        <p:spPr bwMode="auto">
          <a:xfrm>
            <a:off x="6079932" y="2041708"/>
            <a:ext cx="2240923" cy="342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2013918"/>
            <a:ext cx="5393195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Nos sentimos mucho más cercanos a aquellos productos que nos son cercanos, tenemos más apego emocional a aquellos productos</a:t>
            </a:r>
            <a:r>
              <a:rPr kumimoji="0" lang="es-MX" altLang="es-MX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 podemos llevar encima que a objetos masificados y sofisticados que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descansan encima de nuestra mesa de trabajo.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este simple sentido,</a:t>
            </a:r>
            <a:r>
              <a:rPr kumimoji="0" lang="es-MX" altLang="es-MX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tenemos mucho más apego a nuestro celular,</a:t>
            </a:r>
            <a:r>
              <a:rPr kumimoji="0" lang="es-MX" altLang="es-MX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a la computadora de nuestro escritorio.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5946" y="5122169"/>
            <a:ext cx="196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Donald A. Norman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4724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5933762" y="1329111"/>
            <a:ext cx="18002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EMOCIONAL</a:t>
            </a:r>
            <a:r>
              <a:rPr lang="es-ES" altLang="es-MX" sz="1800" b="1" dirty="0" smtClean="0">
                <a:solidFill>
                  <a:srgbClr val="7DA176"/>
                </a:solidFill>
              </a:rPr>
              <a:t> </a:t>
            </a:r>
          </a:p>
          <a:p>
            <a:pPr eaLnBrk="1" hangingPunct="1"/>
            <a:endParaRPr lang="es-ES" altLang="es-MX" sz="1800" dirty="0"/>
          </a:p>
        </p:txBody>
      </p:sp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3398913"/>
            <a:ext cx="53931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73944" y="1911848"/>
            <a:ext cx="659368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1.- Es importante reenfocar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las cosas y pasar de diseñar cosas prácticas (funcionan bien, se entienden bien) a productos y servicios que se disfruten, que reporten placer y hasta diversión. Ese es el objetivo del Diseño Emocional: hacer que nuestras vidas sean más placenteras.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 descr="http://vision.disegnolibre.org/files/2011/06/dise%C3%B1o-e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456" y="4131468"/>
            <a:ext cx="3310671" cy="18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/>
          <p:cNvSpPr txBox="1"/>
          <p:nvPr/>
        </p:nvSpPr>
        <p:spPr>
          <a:xfrm>
            <a:off x="3592983" y="5950935"/>
            <a:ext cx="3240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de:www.emotionaldesign-2015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7282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6022976" y="1221812"/>
            <a:ext cx="18002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EMOCIONAL</a:t>
            </a:r>
            <a:r>
              <a:rPr lang="es-ES" altLang="es-MX" sz="1800" b="1" dirty="0" smtClean="0">
                <a:solidFill>
                  <a:srgbClr val="7DA176"/>
                </a:solidFill>
              </a:rPr>
              <a:t> </a:t>
            </a:r>
          </a:p>
          <a:p>
            <a:pPr eaLnBrk="1" hangingPunct="1"/>
            <a:endParaRPr lang="es-ES" altLang="es-MX" sz="1800" dirty="0"/>
          </a:p>
        </p:txBody>
      </p:sp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3398913"/>
            <a:ext cx="53931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26374" y="1759054"/>
            <a:ext cx="6593681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Un producto exitoso debe tener un modelo de negocio exitoso.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Los conceptos como "valor presente neto", "retorno de inversión", "márgenes de beneficio", "costes logísticos", "publicidad", "retornos" y "canales de distribución", así como las implicaciones de cada uno deben tenerse en cuenta y el diseñador que ignora este lado del negocio está condenado a fracasar.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://vision.disegnolibre.org/files/2011/06/dis-em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480" y="4412894"/>
            <a:ext cx="2369734" cy="211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/>
          <p:cNvSpPr txBox="1"/>
          <p:nvPr/>
        </p:nvSpPr>
        <p:spPr>
          <a:xfrm>
            <a:off x="4434214" y="5865485"/>
            <a:ext cx="215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de:www.emotionaldesign-2015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29073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CuadroTexto 5"/>
          <p:cNvSpPr txBox="1">
            <a:spLocks noChangeArrowheads="1"/>
          </p:cNvSpPr>
          <p:nvPr/>
        </p:nvSpPr>
        <p:spPr bwMode="auto">
          <a:xfrm>
            <a:off x="5688012" y="1225038"/>
            <a:ext cx="18002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UNIVERSAL</a:t>
            </a:r>
            <a:r>
              <a:rPr lang="es-ES" altLang="es-MX" sz="1800" b="1" dirty="0" smtClean="0">
                <a:solidFill>
                  <a:srgbClr val="7DA176"/>
                </a:solidFill>
              </a:rPr>
              <a:t> </a:t>
            </a:r>
          </a:p>
          <a:p>
            <a:pPr eaLnBrk="1" hangingPunct="1"/>
            <a:endParaRPr lang="es-ES" altLang="es-MX" sz="1800" dirty="0"/>
          </a:p>
        </p:txBody>
      </p:sp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2937248"/>
            <a:ext cx="79718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Los 7 Principios del Diseño Universal o Diseño para Todos, se centran en el diseño utilizable universalmente o por todos, pero hay que tener en cuenta que en el diseño intervienen otros aspectos, como el coste, la cultura en la que será usado, el ambiente, etc.;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4" descr="http://www.arqhys.com/construccion/fotos/construccion/diseno-universal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42695"/>
            <a:ext cx="2334074" cy="100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9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32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Agrupar 41"/>
          <p:cNvGrpSpPr/>
          <p:nvPr/>
        </p:nvGrpSpPr>
        <p:grpSpPr>
          <a:xfrm>
            <a:off x="251520" y="5229200"/>
            <a:ext cx="882484" cy="1450720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orma libre 20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2" name="Conector recto 21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ipse 22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4" name="Conector recto 23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rma libre 24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6635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6636" name="CuadroTexto 5"/>
          <p:cNvSpPr txBox="1">
            <a:spLocks noChangeArrowheads="1"/>
          </p:cNvSpPr>
          <p:nvPr/>
        </p:nvSpPr>
        <p:spPr bwMode="auto">
          <a:xfrm>
            <a:off x="4787900" y="1329122"/>
            <a:ext cx="36004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800" b="1" dirty="0" smtClean="0">
                <a:solidFill>
                  <a:srgbClr val="FF6600"/>
                </a:solidFill>
                <a:latin typeface="Arial Black" panose="020B0A04020102020204" pitchFamily="34" charset="0"/>
              </a:rPr>
              <a:t>1.- INFORMACIÓN GENERAL </a:t>
            </a:r>
            <a:endParaRPr lang="es-ES_tradnl" altLang="es-MX" sz="1800" b="1" dirty="0">
              <a:solidFill>
                <a:srgbClr val="FF6600"/>
              </a:solidFill>
              <a:latin typeface="Arial Black" panose="020B0A04020102020204" pitchFamily="34" charset="0"/>
            </a:endParaRPr>
          </a:p>
          <a:p>
            <a:pPr eaLnBrk="1" hangingPunct="1"/>
            <a:endParaRPr lang="es-ES" altLang="es-MX" sz="1600" dirty="0">
              <a:solidFill>
                <a:srgbClr val="E4988A"/>
              </a:solidFill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60322" y="2246355"/>
            <a:ext cx="53707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El presente trabajo tiene </a:t>
            </a:r>
            <a:r>
              <a:rPr lang="es-MX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como propósito </a:t>
            </a:r>
            <a:r>
              <a:rPr lang="es-MX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fortalecer el desarrollo de </a:t>
            </a:r>
            <a:r>
              <a:rPr lang="es-MX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las habilidades creativo proyectuales en los estudiantes, así cómo preparar el proceso de elaboración de conceptos de </a:t>
            </a:r>
            <a:r>
              <a:rPr lang="es-MX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diseño</a:t>
            </a:r>
            <a:r>
              <a:rPr lang="es-MX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8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Asimismo </a:t>
            </a:r>
            <a:r>
              <a:rPr lang="en-US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presentar un panorama general </a:t>
            </a:r>
            <a:r>
              <a:rPr lang="en-US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 enfoques </a:t>
            </a:r>
            <a:r>
              <a:rPr lang="en-US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que actualmente direccionan a la disciplina del </a:t>
            </a:r>
            <a:r>
              <a:rPr lang="en-US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Diseño </a:t>
            </a:r>
            <a:r>
              <a:rPr lang="en-US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</a:t>
            </a:r>
            <a:r>
              <a:rPr lang="en-US" sz="18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ndustrial</a:t>
            </a:r>
            <a:r>
              <a:rPr lang="en-US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</a:t>
            </a:r>
            <a:endParaRPr lang="es-MX" sz="18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4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09728" y="1538287"/>
            <a:ext cx="797185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1.-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diseño es útil y vendible a personas con diversas capacidades</a:t>
            </a:r>
            <a:r>
              <a:rPr lang="es-MX" sz="2000" b="1" dirty="0" smtClean="0"/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/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proporcione las mismas maneras de uso para todos los usuarios: idénticas cuando es posible, equivalentes cuando no lo es.</a:t>
            </a:r>
          </a:p>
          <a:p>
            <a:pPr lvl="1"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evite segregar o estigmatizar a cualquier usuario.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características de privacidad, garantía y seguridad deben estar igualmente disponibles para todos los usuarios.</a:t>
            </a:r>
          </a:p>
          <a:p>
            <a:pPr lvl="1"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diseño sea atractivo para todos los usuarios.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181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465272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9753" y="1599252"/>
            <a:ext cx="797185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2.-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diseño se acomoda a un amplio rango de preferencias y habilidades individuales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ofrezca posibilidades de elección en los métodos de uso.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pueda accederse y usarse tanto con la mano derecha como con la izquierda.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facilite al usuario la exactitud y precisión.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se adapte al paso o ritmo del usuario.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http://www.crecebebe.com/wp-content/uploads/qpr-04r_blue-300-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279" y="4137720"/>
            <a:ext cx="2186226" cy="21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/>
          <p:cNvSpPr txBox="1"/>
          <p:nvPr/>
        </p:nvSpPr>
        <p:spPr>
          <a:xfrm>
            <a:off x="5105602" y="6149915"/>
            <a:ext cx="23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de:www.googlemueblesparazurdos2015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753390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465272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71513" y="1364734"/>
            <a:ext cx="797185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3.-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uso del diseño es fácil de entender, atendiendo a la experiencia, conocimientos, habilidades lingüísticas o grado de concentración actual del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elimine la complejidad innecesaria.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sea consistente con las expectativas e intuición del usuario.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se acomode a un amplio rango de alfabetización y habilidades lingüísticas.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dispense la información de manera consistente con su importancia.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proporcione avisos eficaces y métodos de respuesta durante y tras la finalización de la tarea.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774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365385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28447" y="1195647"/>
            <a:ext cx="797185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4.-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diseño comunica de manera eficaz la información necesaria para el usuario, atendiendo a las condiciones ambientales o a las capacidades sensoriales del usuario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use diferentes modos para presentar de manera redundante la información esencial (gráfica, verbal o táctilmente)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proporcione contraste suficiente entre la información esencial y sus alrededores.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amplíe la legibilidad de la información esencial.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diferencie los elementos en formas que puedan ser descritas (por ejemplo, que haga fácil dar instrucciones o direcciones).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proporcione compatibilidad con varias técnicas o dispositivos usados por personas con limitaciones sensoriales.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80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amtfitness.com/sites/default/files/AMT-833-h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257" y="3441136"/>
            <a:ext cx="1607559" cy="217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365385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1520" y="1348256"/>
            <a:ext cx="7971850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5.-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diseño minimiza los riesgos y las consecuencias adversas de acciones involuntarias o accidentales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disponga los elementos para minimizar los riesgos y errores: elementos más usados, más accesibles; y los elementos peligrosos eliminados, aislados o tapados.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proporcione advertencias sobre peligros y errores.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proporcione características seguras de interrupción.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desaliente acciones inconscientes en tareas que requieren vigilancia.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708389" y="5388592"/>
            <a:ext cx="23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de:www.googlemueblesparazurdos2015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473500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365385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0" y="1100504"/>
            <a:ext cx="797185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 6.-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diseño puede ser usado eficaz y confortablemente y con un mínimo de fatiga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permita que el usuario mantenga una posición corporal neutra.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utilice de manera razonable las fuerzas necesarias para operar.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minimice las acciones repetitivas.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minimice el esfuerzo físico continuado.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data:image/jpeg;base64,/9j/4AAQSkZJRgABAQAAAQABAAD/2wCEAAkGBxQTEhQUEBQVFRUWFBcUFRYYFBQUGBcZFRQXFxUWFBQYHCggGBolGxQUITEiJSkrLi4uFx8zODMsNygtLisBCgoKDg0OFxAQGywkHyQsLCwwLywsLCwsLCwsLCwsLCwsLCwsLCwsLCwsLCwsLCwsLCwsLCwsLCwsLCw3Kzc3LP/AABEIANUA7AMBIgACEQEDEQH/xAAcAAEAAQUBAQAAAAAAAAAAAAAABgEDBAUHAgj/xAA+EAABAwEFBQUGBAUDBQAAAAABAAIDEQQFEiExBkFRYXETIoGRoQcyQmKxwVJygvAUIzPR4RaSwjRDg7Lx/8QAGQEBAAMBAQAAAAAAAAAAAAAAAAECAwQF/8QAJREAAwACAgIBAwUAAAAAAAAAAAECAxEEIRIxQQUTYRQiMlFx/9oADAMBAAIRAxEAPwDuKIiAIiIAiIgCIiAIiIAiIgCIiAIiIAiook7b+zNtUlmlrHgdg7Q0LCcqgke7md/BAS5FbhlDgC0gg6EEEHoQriAIiIAiIgCIiAIiIAiIgCIiAKiErQXvtXBAcNcb/wALc6dSobSW2Sk29I39VSqg/wDrWU+7CwDm819AjfaDEz/qDG0DXC/MfpKyWeG9Jmz42VLbROVVc+vL2vXfGO4ZJTStGMI8y6gUcm9uQxdyxmnzTAHya0rXaMdHZEUQ2K29gvCrWAxygVMbiCSN5aRqFLwiZAREUgIiIAiIgLVolDGuc7RrS49AKn6L5ftlrMksspOckj3mvzuJ+6777Sbf2N32g1oXt7IfryPpiXz00KGCRbO7W2myH+S8luVY31cw9BXI8xRda2Z9oNmtJax57GU/C890n5X6HoVwlq9UQH1IHKq4Tsxt/aLLRkhM8WmFxOJo+R/2K61s7tTZ7Y2sD+8BV0bsnt/TvHMJsG8RUaVVSAiIgCIiAIiIAqFVVCgIft9f7oGNijNJJMq8BmMvI+Sg1igrVx8+K2HtJkpbmYtOyFOtDp5v81Fp77wwyFuWEHzOQXmcp3dqF6PX4UxGPzfswNotqXF5hs5wgVBd9Q1Qy0SkjUknevNnlo8Hic1lthDwA34XEFdWLFOOdI4c2e8tbZrgSdVk2axufk0Z+Sz47sb7xcKb0tl5BgwxgU0JWxiZljtv8FJHJBnKw4q1yBp7vMHQr6YuC9G2mzxTs92VjXjlUZjwNQvkaF9XDqPUrvnsUvJxsggIq2KSRoPAYiaeZTemPE6cioFVXKBERAERUJQHLfbjb6R2eAH3nmQ9GDCK+Lj5Lk7Apl7XLSZLwcDpHGxjR5uLh4uIUObkqsHteqrxiXnEoGi6tzsbYnS26ztYS0iRriRkQ0GrvRaHGun+xW7MT5rQRk0CJp5nN1PDCPFAdaaqqgQlWBVFH9o9q4bIwl5Dn1oI2kYiaA5/hFCDUq/s5fzbVF2gBZQlpBOhHNSDcoqAqqAIiIAqFVRAc39rN0lzYrQwe4cLuhrT/wBnei5Dezixj20ydp/dfTd5WJs0T43+69pB+xHAhcUva6A17oJmjIkA0pUcQuPkppq0d/DtPeOvn0cle7eOC8xTEaGilV9bHvbV9n7w3sPvfpyzUUkjINCCCNQRQrTHlm1tMzy8a8b7LgmNNVTFX6K20L0059Vpsy8S7CMx+9F3/wBk0Rhgia7WTE94O7HVwH0XJ9kLiY5wlmIwgnCzLM8Xcl3HZq63vwvcCyMUIyIL94oDoFk6bpaNNJQ2yZhel5Cquk5SqoSvL3gAkmgG9Ru9dpfhs4DjpjPujjQauVatT7LTDr0bu8LxjhbileGjdxJ4NAzJ5BQi/wDaa1SNd2Eb4IQKmQispHyM1b4qzRxcXyOc9x+I5kchwHIKLW/b0Y3NNnmwsPvjEPd1NNFj97yfSN/sJL9zNDarPDaCSC5sudHONS7qVo7XE+J2GUU4O3HoVv7zwWiTHYw5+IYnsDS1zHakuYB3a68CvQkc1rI7dG4xvFWOIo4A5VBPitEzGp0RmV5FMQIqKhUEiyLxurDV0DjJGCcviaONOHNaxjlJGjLD19Gez26xZ7DC2lHOb2jur6Gh8MK+ebihD5mA6A1PQarqNs2xtBFBJgGgDGhvShzKvM7K09HWS4DVau1X1EGkse15zADSHVIyoaaLj1rvaY4scsjsWWb3Z11rnyCsXXf7oWvDRiJoACdDXIuOtM0uK10Jqd9nnbuz4HiXGTLK9zi0abqYRw3eC1r71tDGMgfjjaO9hoWkl2rjx+y2NgwunEtqcZJK14NaNAGtOgC2O2bWytjYzvSOcMGHNxG/IZkHJYPylpM2XjUtonfsvvZ89mIkJd2bsAcdSOamoUY2AuB1jsjWSf1HEvk4AuA7o6UUmC2RkyqIikgIiIChChm3FyiSj9DuPAj7FTRY1us4kYWneMuu5VpbWiU9M4jLK6J2GVp6jPLjzHrxWLeVzwWptXAV3PbSvnv8VM71sINWyCtCeoPI7iofedwvYS+EuHNuv6maO6jNedfG78sb0z08POXj45e0Qy8NjbRGT2YErdxbkf8AaVpp7vlZ78T29WuHrRT+z3tK3J7cYHxNz82+8D4LYWXaSJxDS6hOVDUZ8KKn6nNH8p2dK42DJ3NaIfsm97z2TRmcxlp0NQuq3TeVusoHZkWhgH9N5II/ITp5rDgt0eoI8vutlDaWH4/qqrn3v9skX9PnXdGWz2lEOwy2ct4gP7w5gOaKrYWrbtrm1s7CctX5AeA1WpdJGfixf+Mn1ovL4Yd7BnvDcP0XQ+bta8Wmcn6KU/5GtvS/p5T33l1dGDIZ6AN3lajam3W+xxsc6BrWvpQkk0+U0FA7kpRd9ssdiaZ3h8kmIiOoyG+gOjdNTmovtft5LaAY3MayM54KB+KmhL9/gtsWNWvJ9mGXJ9uvFdGsujbW1vyETO7QucS6gHQDNbGG+LVI8ND83ZANa3KvxZ604FQ6xThr8UWThq3j0rkein+xkWOsxAAOTacBqfEpkXgtoY6dvTJJcV3MhjDGNFBm40AxE6ucRxNVpdtbLNKCxkILG0d27nsaS4n3I2n4aajet5ft9w2OMOlOdO60Zucd1AuR31eE1sl7RxcRn2cYqWtHADjQ5k5iqrilvstkqV0WY3uYatNDX9j/ABkrlosrJWGSgjcOXdeeAG53TLorlks2YbTtJPwatb+Y/Ef3VTG5Nki4iS1HEdzcg1vLL6DzXUchHtjbklcyZ7W1IAAH4mnM4Tx5LPlsslc4zkch+9y6NYYmsbRoFB+6rGvC3sBNAHEak6Afcq81orS2QVl3uJxSZDcBSlF7fZabgW8hmt9LZ+0YXRtoak9nqcPy8em5R2eUtOZIz/YotPNJbIUN9Hm0RjXKo+66RsBcUQYLU4Y5XigLswwDKjBuXPrvs7pX4cLg06ucKDyOZU+umcwACMnCNx3rly8nHtHXj4mTxb0TkBVWHYbc2RtW67xwWWFommto52mnplURFJAREQBUKqiAje01g/7jR+b7FRGRlCV06aIOBBFQcioHe93mN5G7UHiFjaLJkctt3sf7zQTx3+a10l0AHJzvHvD1qpCWrxgWe2XTNPZbrNffp0a3+ykVguVtKmWTwIH0WIW0Wxu+bciSJdU/lmzs9xw7w53V7lmi44CPcpzDnA/VVszlnRFapFGzn22d2CMPYSS0sDmnfqRQ8wR6rnkkORB/fRdD9p94DG2Ma4aHzxH/AIea57v6/VdfHxpS/wAlMlutJ/BpZoWh3cJxdF2LZWHs7O0O3NzXMLhsHa2qurWGp5ncF0i/rR2NikdWhLaDq7IfVefyXu1KOzjz4y6Zzi/rd29plkJJ7xa3k0ZADyWfcdxTTHu4mMOpzFegGq1l2SMD2OlFQ0iu+o/5Bdfu+eIsYYSCHAYaa6aALeVo5qe2Y9y3HHZ2DC3vbz8R68OgWxleGiriAP3oN6sWm3hlRk5+8VyH5jx5KJbX2+QQPeCSdCeAOWXAKxVkmktEkjcUcb3NrQNYKuca0rXQDLXRY9su6RgYbRgYXk0jDsTshXM6eSgey+39shjMERaRowuZiczk3j46KXXJYrRK4yTuc+Z2pcahjdcPAZkmgQgzo2moprXKmteSy7bdDMIkma3tsgMs6fMOPPVXLXam2XCGtLnO1kI7o/KqNkD+9ixVz1BXDzM+pcJHocLA3Stss2eABZlF5AAXmSdoXlx/R611/ZlWW0Fjg5p68+SmVmmxNa4fEAVDrtu2ScioLI97iKVHyqZQRBrQ0aAADwXr8Sbldnj824ql4lwKqoFVdhwhERAEREBQhYF72ASspo4ZtPPh0K2CoVDWwc1tMJaSCKEahWiFNb/untBjYO8NeYUNc2hosXOi6LTgvVndQr05qtjIqpJI7FLksq3Xi2CN0jzQNFevJaixS0FSdM1CdqL5daZmxCrYm0Oe8ajzGfitE0FLb6NlNYG2uLFJk95Lw7e2unUU3dFFL3uaWFhOHEBnibU78qjcpbZLWAABoBRZ7ZgVzTyskUzsrjS0iM7G3XgjDnau7zvFZ214ErGw1941y+XNbV1G1DRSqiFvtWO2ZHKNpHnrTxr5JgTyZG2RnajHpETwGNzmn4SKdD/89VuLnthjdUioHmK72ncVh3wayl3Gv1GXosZ09F2tr5OKU99HT7HamztBxDEdHaBx4P8Awv8AqqSx6teOTmn6EHVQK5rW+J2IaHVp0I5qeWDaGHDV7TI5o7jCDirwc7QtXPHInbTOu+Ha00ZF0bORN74jZE3iGjE7fRgpqpKxwaMLW4ANQRQ9XV3qOWO85nu7R+RBq2mjRwA4KVyNZbYiAcEoFMt/I8W/RXx5VkW0YZsNYnqiLXpfJc6jaFoNKEVxnTy6LNs1ztc0ONYnEZgd4DzVm6rjcyQmdtC0kNbu/NzUjhhJ0CtUqvZSbqfT0auC4OMzz+loW8u+5om5huI8XHF5DRZVmsW9y2DGAJGKJ7SLXmuvbPTG0XpEWhkFVEQBERAEREAVERAUKj9/3NiBkjHepmOPMc1ICV4JUNbBztgXiUZqU35c+L+ZEBi+Jo38xzUcLa9Vi1pl0zGvA0hfTQgDwJAPoSuebdiSOWOaIkNcwMdlVuJhIHofRdHlhxscziMvSnqFoGwBzX2e0j3q06bqcCPVZZW12kdvD8G3NP2QiwbWublIyvNpofIqQ2XauE6uLerXfYGq1ccQsk4jnjYQa4HlgIe06GvEb1JbTs5Z7QyrRQ01blRct5pT7no9J8frpmLbtqGBhEfecRQa7+oWhs84jaXO953jSm5Zdm2JLSccp1NKNFfElZ/+mImjQuPFxJ9NAtVzsONagwf07Jk7pohdrtxe44c+fBe7JDvOZW0t9y4DVoyWRdl1ucdMlll5LyHRi4c4v9KWGzF2QC3Md3SRjGG1A1y3Lf3ZdLY2gvy5cVKLDcRmaO1GCP8ABoSPmIzpyVMeO8r/AATn5MYl+TVXZGXtbgacxkKarbvueWMCVmTm54RqB+9ykllsbIxRjQP8aDor9F6mPDONaR4OXNWWnTNbdNvZOKOAEjRmPuOS2IjotHe11lp7aDIjMgepH9lkWK/GuaMQo+tCNx5hX2ZM24C9UXhjqioVxWICqqBVQBERAEREARFQoAqEqpVl7kB7qrb3UXN78v8AtBtEjMbo2tcWta0luQ0ceJOvisP+NkPvSPPV7j91n9wnR0m021rBVzgOpAURva9I3PBjafmdoD0HFaTHXUk9TVFV1sejatINCCvVvuwTN4OGh+nqtZJefYwkYa51xAVdnu6LIuS/2vHfaWZ78x1BTRZVp7NTeVibM0wWttD8Lue5zXbjrktbdj32R3ZzmorRj6GjhuBO5y6HNZo5m0cA4HQilR4rS2zZ6Sha3DKw/C7WnJc2XA/g9LBzZ142WnUcKhW2sVqx3HaIz3A7B+A1NPyu3LbQ3RaHfC2Mby51T6Lzb4OSn0j0Z52KV7NVNYmnVXrusVf6Ta01ecmN6u4rdsuaNmbyZn7mnJleYCwLRNK84XjABowZNHhv3Zruw8FT3RwZ/qdV1BmWRzGGrf5kn4yO6PyBSm6rcHihycPXmFFLK2izWZZtyPkvQmVPSPKqnT2yXqqwLtt+PJ2Th69Fnq5UUUdveyMbIwtbRzya0OWQ4dSpEtNTtLVyYKeQr9woZKNxEygA4Be1QL0pICIiAIiIAiIgCoVVEB5KsTLIKsytRggu3F1ue0zQtrKxpy/GBoOoXKWXpbAe/lnphA9NV361MWqtFlafea09QD9lm0idnIor+mHvNr5hb+57y7ZpJGFw1GfgQVMZbjgdrE3wGH6LR2y5uylHZ1wEHwy0UNEFkhW22YuIa0VJ0AWwZY1o7wvJwxNjq1pyqK4nAcTrREDcC2R2QEYjJL+Fru638ztFhDa+YbmHlQ+VarV3bdU1oNImmm9xyA8VOri2PZFRzxjfxOg6Nr6lW0SY902+1zAOLGRM44SSfygn1W+bC92RJP75LZw2His2OEDRTog11ku0DMq5b7sa8ZAYhofseS2CKdAhktmLSQciEjcpReFiEgr8Q0/sVHp7MQeBQFyM6ELd2G24hR3vfVR+I01WZHyQnRv5H0BPAE+QWsuFlcbz8Tv8q3bbYTEW/EaN611/fNbK74cMbRy+qeyDJVUCKQEREAREQBERAEREBQry4L2qIDElhqsZ9lC2dFbITQNabIKKP3o7No6/2Clk47p6KF3jJWVw4ZeSrQPDd9eH1WwunZdj6STCo3N06E8lYuuDG9rdxdn0AqVNA3gpQLMNna0ANAAGgAV8NVQF6opBSi9UQIgKUVF6qvKALGtlkxZjX68lkqqAjkln5K/HEY8y3F9lsrVZwcxr6FW2ytfWhBINHDeDTQjcVBJhSO7V7csIGa3LCsOOOiyY0QZfREUkBERAEREAREQBERAEREBRUovSogLb2VqoptHdhae1aPz/AGKl68SRhwo4VHBGCObLWfMv3AUHU60UkAVIog0UaABwGS9oClFVFVAURVQoDyQqL0Vae8DU0QHtFpLZtNDG9zDiJaaOoAADSuriK+C9fx/8SMNnxYD78tC2g/CyurjpUZDqqK5b0izlpbZdfaHzEthOFgNHy7yd7YufzblkwWBsY/lANrrvxHi46k81kWeINaGtAAAoANANwV1XKmP3vwj/AHf4VyNp1PporqIAiIgCIiAIiIAiIgCIiAIiIAiIgCIiAIiIAiIgCIiAx7TNhpzNK8OFVorXO8T4cR/mCjDgyaBoK8dVIZYw4EEVBFCsOKJwJac6aO4jdXmq0WRpodmGPk7S0YJHUoat1ppmVJIoQ0ANFAMgAkcVOquKUkiHTYVURSQEREAREQBERAEREAREQBERAEREAREQBERAEREAREQBERAFSiIgKoiIAiIgCIiAIiIAiIgCIiA//9k="/>
          <p:cNvSpPr>
            <a:spLocks noChangeAspect="1" noChangeArrowheads="1"/>
          </p:cNvSpPr>
          <p:nvPr/>
        </p:nvSpPr>
        <p:spPr bwMode="auto">
          <a:xfrm>
            <a:off x="128234" y="-93580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48" name="Picture 8" descr="http://dyoc4le.preview.sasites.com.mx/img/upload/butacas-3_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937" y="3716272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/>
          <p:cNvSpPr txBox="1"/>
          <p:nvPr/>
        </p:nvSpPr>
        <p:spPr>
          <a:xfrm>
            <a:off x="5322609" y="5290251"/>
            <a:ext cx="23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Imagen tomada con fines didácticos de:www.googlemueblesparazurdos2015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750928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CuadroTexto 6"/>
          <p:cNvSpPr txBox="1">
            <a:spLocks noChangeArrowheads="1"/>
          </p:cNvSpPr>
          <p:nvPr/>
        </p:nvSpPr>
        <p:spPr bwMode="auto">
          <a:xfrm>
            <a:off x="539750" y="1916113"/>
            <a:ext cx="18473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6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18397" y="365385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4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orma libre 14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6" name="Conector recto 15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ipse 16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a libre 18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0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67091" y="1322464"/>
            <a:ext cx="797185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Principio</a:t>
            </a:r>
            <a:r>
              <a:rPr kumimoji="0" lang="es-MX" altLang="es-MX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7.-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Que proporcione un tamaño y espacio apropiados para el acceso, alcance, manipulación y uso, atendiendo al tamaño del cuerpo, la postura o la movilidad del usuario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proporcione una línea de visión clara hacia los elementos importantes tanto para un usuario sentado como de pie.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el alcance de cualquier componente sea confortable para cualquier usuario sentado o de pie.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se acomode a variaciones de tamaño de la mano o del agarre.</a:t>
            </a:r>
          </a:p>
          <a:p>
            <a:pPr lvl="1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proporcione el espacio necesario para el uso de ayudas técnicas o de asistencia personal.</a:t>
            </a:r>
          </a:p>
          <a:p>
            <a:pPr lvl="2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alt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90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4971789" y="1233842"/>
            <a:ext cx="4464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</a:t>
            </a:r>
            <a:r>
              <a:rPr lang="es-ES_tradnl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ESTRATÉGICO </a:t>
            </a:r>
            <a:endParaRPr lang="es-ES_tradnl" altLang="es-MX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6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orma libre 16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ipse 18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0" name="Conector recto 19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rma libre 20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2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17946" y="1644322"/>
            <a:ext cx="7263684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El Diseño Estratégico (D.E.)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 un método que se acerca a necesidades específicas de un entorno mediante una aproximación a lo social, cultural y político de un contexto, problematizando mediante una visión interdisciplinaria y generando un conocimiento congruente del fenómeno (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Bermudez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Cristancho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2010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83959" y="3997568"/>
            <a:ext cx="6936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uso de modelos descriptivos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sirven para conocer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a fondo el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fenómeno.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 necesario generar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líneas de innovación pertinentes con la comunidad (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Kumar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2009)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18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3"/>
          <p:cNvSpPr txBox="1">
            <a:spLocks noChangeArrowheads="1"/>
          </p:cNvSpPr>
          <p:nvPr/>
        </p:nvSpPr>
        <p:spPr bwMode="auto">
          <a:xfrm>
            <a:off x="4495800" y="1981200"/>
            <a:ext cx="3810000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_tradnl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La conceptualización del diseño se puede dar a partir de un cumplimiento riguroso de los requerimientos del proyecto de diseño.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Interpretando y asociando experiencias, contextos y ambientes, sin olvidar las </a:t>
            </a:r>
            <a:r>
              <a:rPr lang="es-ES_tradnl" alt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bases teórico </a:t>
            </a:r>
            <a:r>
              <a:rPr lang="es-ES_tradnl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técnicas para producir un objeto </a:t>
            </a:r>
            <a:r>
              <a:rPr lang="es-ES_tradnl" alt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 la más alta calidad.</a:t>
            </a:r>
            <a:endParaRPr lang="es-ES_tradnl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298" name="Picture 4" descr="http://www.design.cmu.edu/files/nicholas_vollmann_01x300_450x300+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1752600"/>
            <a:ext cx="194468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5" descr="http://www.design.cmu.edu/files/zoe_pinfold_01x300_450x300+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32" y="2166467"/>
            <a:ext cx="142716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6"/>
          <p:cNvSpPr txBox="1">
            <a:spLocks noChangeArrowheads="1"/>
          </p:cNvSpPr>
          <p:nvPr/>
        </p:nvSpPr>
        <p:spPr bwMode="auto">
          <a:xfrm>
            <a:off x="652548" y="5419650"/>
            <a:ext cx="38862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000" dirty="0">
                <a:cs typeface="Tahoma" panose="020B0604030504040204" pitchFamily="34" charset="0"/>
              </a:rPr>
              <a:t>www.desingithe </a:t>
            </a:r>
          </a:p>
          <a:p>
            <a:pPr eaLnBrk="1" hangingPunct="1"/>
            <a:r>
              <a:rPr lang="es-MX" altLang="es-MX" sz="1000" dirty="0">
                <a:cs typeface="Tahoma" panose="020B0604030504040204" pitchFamily="34" charset="0"/>
              </a:rPr>
              <a:t> </a:t>
            </a:r>
            <a:r>
              <a:rPr lang="es-MX" altLang="es-MX" sz="1000" dirty="0" err="1">
                <a:cs typeface="Tahoma" panose="020B0604030504040204" pitchFamily="34" charset="0"/>
              </a:rPr>
              <a:t>learningorganization</a:t>
            </a:r>
            <a:r>
              <a:rPr lang="es-MX" altLang="es-MX" sz="1000" dirty="0">
                <a:cs typeface="Tahoma" panose="020B0604030504040204" pitchFamily="34" charset="0"/>
              </a:rPr>
              <a:t> 2009.</a:t>
            </a:r>
          </a:p>
          <a:p>
            <a:pPr eaLnBrk="1" hangingPunct="1">
              <a:spcBef>
                <a:spcPct val="50000"/>
              </a:spcBef>
            </a:pPr>
            <a:endParaRPr lang="es-ES_tradnl" altLang="es-MX" sz="1800" dirty="0"/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4356100" y="1235075"/>
            <a:ext cx="38163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800" b="1" dirty="0" smtClean="0">
                <a:solidFill>
                  <a:schemeClr val="accent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11.- DESARROLLO  DE PROPUESTAS DE DISEÑO  </a:t>
            </a:r>
            <a:endParaRPr lang="es-ES_tradnl" altLang="es-MX" sz="1800" b="1" dirty="0">
              <a:solidFill>
                <a:schemeClr val="accent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6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orma libre 16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ipse 18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0" name="Conector recto 19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rma libre 20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2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362123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6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orma libre 16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ipse 18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0" name="Conector recto 19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rma libre 20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2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pic>
        <p:nvPicPr>
          <p:cNvPr id="23" name="Imagen 22" descr="C:\Users\EDUARDO\Desktop\rhino.3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65282"/>
            <a:ext cx="4268632" cy="2254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n 23" descr="C:\Users\EDUARDO\Desktop\rhino.18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2275958"/>
            <a:ext cx="4168535" cy="22459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567091" y="4508318"/>
            <a:ext cx="64150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Imagen 1.Bancas para exteriores con PET reciclado y acero inoxidable y foto celda. Propuestas de: Ricardo Camacho egresado del C.U. UAEM Valle de Chalco, asesoría de proyecto MDI. Omar Sánchez. (UAEM, 2015)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283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orma libre 20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2" name="Conector recto 21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ipse 22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4" name="Conector recto 23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rma libre 24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4587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 dirty="0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4588" name="CuadroTexto 7"/>
          <p:cNvSpPr txBox="1">
            <a:spLocks noChangeArrowheads="1"/>
          </p:cNvSpPr>
          <p:nvPr/>
        </p:nvSpPr>
        <p:spPr bwMode="auto">
          <a:xfrm>
            <a:off x="3932783" y="1026497"/>
            <a:ext cx="5014081" cy="449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s-MX" altLang="es-MX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 diseño</a:t>
            </a:r>
            <a:r>
              <a:rPr lang="es-MX" altLang="es-MX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la palabra diseño proviene del término disegno, que significa delineación de una figura, realización de un dibujo.</a:t>
            </a:r>
          </a:p>
          <a:p>
            <a:pPr algn="just"/>
            <a:endParaRPr lang="es-MX" altLang="es-MX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_tradnl" altLang="es-MX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actualidad el concepto de diseño tiene una amplitud considerable, de tal modo que especifica su campo de acción acompañándose de otros vocablos: diseño industrial, diseño artesanal, diseño gráfico, diseño textil, diseño mecánico, diseño estructural, diseño de asentamientos humanos entre otros.</a:t>
            </a:r>
          </a:p>
          <a:p>
            <a:pPr algn="just"/>
            <a:endParaRPr lang="es-ES_tradnl" altLang="es-MX" sz="18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_tradnl" altLang="es-MX" sz="1800" dirty="0">
              <a:solidFill>
                <a:srgbClr val="000000"/>
              </a:solidFill>
            </a:endParaRPr>
          </a:p>
          <a:p>
            <a:endParaRPr lang="es-MX" altLang="es-MX" sz="1600" dirty="0">
              <a:solidFill>
                <a:srgbClr val="9BBB59"/>
              </a:solidFill>
              <a:cs typeface="Tahoma" panose="020B0604030504040204" pitchFamily="34" charset="0"/>
            </a:endParaRPr>
          </a:p>
        </p:txBody>
      </p:sp>
      <p:sp>
        <p:nvSpPr>
          <p:cNvPr id="9232" name="CuadroTexto 5"/>
          <p:cNvSpPr txBox="1">
            <a:spLocks noChangeArrowheads="1"/>
          </p:cNvSpPr>
          <p:nvPr/>
        </p:nvSpPr>
        <p:spPr bwMode="auto">
          <a:xfrm>
            <a:off x="251520" y="2079692"/>
            <a:ext cx="382609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0" indent="0" eaLnBrk="1" hangingPunct="1"/>
            <a:r>
              <a:rPr lang="es-MX" altLang="es-MX" sz="1800" b="1" dirty="0" smtClean="0">
                <a:solidFill>
                  <a:srgbClr val="FF6600"/>
                </a:solidFill>
                <a:latin typeface="Arial Black"/>
                <a:cs typeface="Arial Black"/>
              </a:rPr>
              <a:t>2.- CONCEPTUALIZACIÓN </a:t>
            </a:r>
          </a:p>
          <a:p>
            <a:pPr marL="0" indent="0" eaLnBrk="1" hangingPunct="1"/>
            <a:r>
              <a:rPr lang="es-MX" altLang="es-MX" sz="1800" b="1" dirty="0" smtClean="0">
                <a:solidFill>
                  <a:srgbClr val="FF6600"/>
                </a:solidFill>
                <a:latin typeface="Arial Black"/>
                <a:cs typeface="Arial Black"/>
              </a:rPr>
              <a:t>DE LA DISCIPLINA.</a:t>
            </a:r>
            <a:endParaRPr lang="es-ES_tradnl" altLang="es-MX" sz="1800" b="1" dirty="0" smtClean="0">
              <a:solidFill>
                <a:srgbClr val="FF6600"/>
              </a:solidFill>
              <a:latin typeface="Arial Black"/>
              <a:cs typeface="Arial Black"/>
            </a:endParaRPr>
          </a:p>
          <a:p>
            <a:pPr eaLnBrk="1" hangingPunct="1"/>
            <a:endParaRPr lang="es-ES" altLang="es-MX" sz="1600" dirty="0">
              <a:solidFill>
                <a:srgbClr val="E4988A"/>
              </a:solidFill>
              <a:cs typeface="Tahoma" panose="020B060403050404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955329" y="5758551"/>
            <a:ext cx="1829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Fuente: </a:t>
            </a:r>
            <a:r>
              <a:rPr lang="es-ES" sz="1000" dirty="0" err="1" smtClean="0"/>
              <a:t>imagenes</a:t>
            </a:r>
            <a:r>
              <a:rPr lang="es-ES" sz="1000" dirty="0" smtClean="0"/>
              <a:t>  tomadas con fines didácticos de: </a:t>
            </a:r>
            <a:r>
              <a:rPr lang="es-ES" sz="1000" dirty="0" smtClean="0">
                <a:hlinkClick r:id="rId5"/>
              </a:rPr>
              <a:t>www.subcutaneocrative-2015</a:t>
            </a:r>
            <a:endParaRPr lang="es-ES" sz="1000" dirty="0" smtClean="0"/>
          </a:p>
          <a:p>
            <a:r>
              <a:rPr lang="es-ES" sz="1000" dirty="0" smtClean="0">
                <a:hlinkClick r:id="rId6"/>
              </a:rPr>
              <a:t>www.search</a:t>
            </a:r>
            <a:r>
              <a:rPr lang="es-ES" sz="1000" dirty="0" smtClean="0"/>
              <a:t>. Diseño Industrial </a:t>
            </a:r>
            <a:endParaRPr lang="es-ES" sz="1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7523" y="3798705"/>
            <a:ext cx="1610966" cy="17924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515" y="4177461"/>
            <a:ext cx="1645035" cy="103263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103" y="3063473"/>
            <a:ext cx="1633127" cy="108677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8634" y="4731803"/>
            <a:ext cx="1483510" cy="151692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45103" y="5269171"/>
            <a:ext cx="1247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Diseño industrial</a:t>
            </a:r>
            <a:endParaRPr lang="es-ES" sz="10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2447453" y="5321312"/>
            <a:ext cx="1247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Diseño artesanal</a:t>
            </a:r>
            <a:endParaRPr lang="es-ES" sz="10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504968" y="5863608"/>
            <a:ext cx="1247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Diseño textil </a:t>
            </a:r>
            <a:endParaRPr lang="es-ES" sz="1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0471" y="4856997"/>
            <a:ext cx="1804813" cy="1013730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6506780" y="6004868"/>
            <a:ext cx="1247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Diseño mecánico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2104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16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orma libre 16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8" name="Conector recto 17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ipse 18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20" name="Conector recto 19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rma libre 20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2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334896" y="1431116"/>
            <a:ext cx="686974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 bases para el diseño, deben ser comprendidas y consolidadas, a partir de la aplicación de los diferentes factores que se requieren para realizar un buen diseño. Cada estudiante deberá desarrollar las habilidades requeridas para la actividad proyectual. 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diseño es perseverancia, paciencia y pasión por la creación. 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Cada diseñador decide hasta donde llegar con su personalidad como creador.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/>
          <p:cNvSpPr txBox="1">
            <a:spLocks noChangeArrowheads="1"/>
          </p:cNvSpPr>
          <p:nvPr/>
        </p:nvSpPr>
        <p:spPr bwMode="auto">
          <a:xfrm>
            <a:off x="827584" y="840365"/>
            <a:ext cx="7921625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s-ES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Fuentes </a:t>
            </a:r>
            <a:r>
              <a:rPr lang="es-ES" alt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consultadas</a:t>
            </a:r>
          </a:p>
          <a:p>
            <a:pPr eaLnBrk="1" hangingPunct="1"/>
            <a:endParaRPr lang="es-ES_tradnl" altLang="es-MX" sz="1000" dirty="0"/>
          </a:p>
          <a:p>
            <a:pPr eaLnBrk="1" hangingPunct="1"/>
            <a:endParaRPr lang="es-ES_tradnl" altLang="es-MX" sz="1000" dirty="0"/>
          </a:p>
          <a:p>
            <a:pPr eaLnBrk="1" hangingPunct="1"/>
            <a:r>
              <a:rPr lang="es-ES_tradnl" altLang="es-MX" sz="1000" dirty="0" err="1"/>
              <a:t>Manzini</a:t>
            </a:r>
            <a:r>
              <a:rPr lang="es-ES_tradnl" altLang="es-MX" sz="1000" dirty="0"/>
              <a:t>, E (1992). </a:t>
            </a:r>
            <a:r>
              <a:rPr lang="es-ES_tradnl" altLang="es-MX" sz="1000" i="1" dirty="0"/>
              <a:t>Artefactos</a:t>
            </a:r>
            <a:r>
              <a:rPr lang="es-ES_tradnl" altLang="es-MX" sz="1000" dirty="0"/>
              <a:t>. Hacia una Nueva Ecología del Ambiente Artificial. Celeste Ediciones, Madrid, 214p.</a:t>
            </a:r>
          </a:p>
          <a:p>
            <a:pPr eaLnBrk="1" hangingPunct="1"/>
            <a:endParaRPr lang="es-ES_tradnl" altLang="es-MX" sz="1000" dirty="0"/>
          </a:p>
          <a:p>
            <a:pPr eaLnBrk="1" hangingPunct="1"/>
            <a:r>
              <a:rPr lang="es-ES" altLang="es-MX" sz="1000" dirty="0"/>
              <a:t>Fernández, Hilda. (2001). </a:t>
            </a:r>
            <a:r>
              <a:rPr lang="es-ES" altLang="es-MX" sz="1000" b="1" dirty="0"/>
              <a:t>Manual para la elaboración de textos</a:t>
            </a:r>
            <a:r>
              <a:rPr lang="es-ES" altLang="es-MX" sz="1000" dirty="0"/>
              <a:t>. México, UAEM. </a:t>
            </a:r>
            <a:endParaRPr lang="es-ES_tradnl" altLang="es-MX" sz="1000" dirty="0"/>
          </a:p>
          <a:p>
            <a:pPr eaLnBrk="1" hangingPunct="1"/>
            <a:r>
              <a:rPr lang="es-ES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ES" altLang="es-MX" sz="1000" dirty="0" err="1"/>
              <a:t>Fiell</a:t>
            </a:r>
            <a:r>
              <a:rPr lang="es-ES" altLang="es-MX" sz="1000" dirty="0"/>
              <a:t>, </a:t>
            </a:r>
            <a:r>
              <a:rPr lang="es-ES" altLang="es-MX" sz="1000" dirty="0" err="1"/>
              <a:t>Charlote</a:t>
            </a:r>
            <a:r>
              <a:rPr lang="es-ES" altLang="es-MX" sz="1000" dirty="0"/>
              <a:t> &amp; Peter. </a:t>
            </a:r>
            <a:r>
              <a:rPr lang="es-MX" altLang="es-MX" sz="1000" dirty="0"/>
              <a:t>(2001). </a:t>
            </a:r>
            <a:r>
              <a:rPr lang="es-MX" altLang="es-MX" sz="1000" b="1" dirty="0"/>
              <a:t>El diseño Industrial de la A </a:t>
            </a:r>
            <a:r>
              <a:rPr lang="es-MX" altLang="es-MX" sz="1000" b="1" dirty="0" err="1"/>
              <a:t>a</a:t>
            </a:r>
            <a:r>
              <a:rPr lang="es-MX" altLang="es-MX" sz="1000" b="1" dirty="0"/>
              <a:t> la Z.</a:t>
            </a:r>
            <a:r>
              <a:rPr lang="es-MX" altLang="es-MX" sz="1000" dirty="0"/>
              <a:t> Unión Europea. </a:t>
            </a:r>
            <a:r>
              <a:rPr lang="es-ES" altLang="es-MX" sz="1000" dirty="0"/>
              <a:t>Edit. </a:t>
            </a:r>
            <a:r>
              <a:rPr lang="es-ES" altLang="es-MX" sz="1000" dirty="0" err="1"/>
              <a:t>Taschen</a:t>
            </a:r>
            <a:r>
              <a:rPr lang="es-ES" altLang="es-MX" sz="1000" dirty="0"/>
              <a:t>.  </a:t>
            </a:r>
          </a:p>
          <a:p>
            <a:pPr eaLnBrk="1" hangingPunct="1"/>
            <a:endParaRPr lang="es-ES" altLang="es-MX" sz="1000" dirty="0"/>
          </a:p>
          <a:p>
            <a:pPr eaLnBrk="1" hangingPunct="1"/>
            <a:r>
              <a:rPr lang="es-ES_tradnl" altLang="es-MX" sz="1000" dirty="0"/>
              <a:t>García, B. (2008). </a:t>
            </a:r>
            <a:r>
              <a:rPr lang="es-ES_tradnl" altLang="es-MX" sz="1000" i="1" dirty="0" err="1"/>
              <a:t>Ecodiseño</a:t>
            </a:r>
            <a:r>
              <a:rPr lang="es-ES_tradnl" altLang="es-MX" sz="1000" i="1" dirty="0"/>
              <a:t>: </a:t>
            </a:r>
            <a:r>
              <a:rPr lang="es-ES_tradnl" altLang="es-MX" sz="1000" b="1" i="1" dirty="0"/>
              <a:t>Nueva herramienta para la sustentabilidad. </a:t>
            </a:r>
            <a:r>
              <a:rPr lang="es-ES_tradnl" altLang="es-MX" sz="1000" b="1" dirty="0"/>
              <a:t> </a:t>
            </a:r>
            <a:r>
              <a:rPr lang="es-ES_tradnl" altLang="es-MX" sz="1000" dirty="0"/>
              <a:t>México: Designio, 82 p.</a:t>
            </a:r>
          </a:p>
          <a:p>
            <a:pPr eaLnBrk="1" hangingPunct="1"/>
            <a:endParaRPr lang="es-ES_tradnl" altLang="es-MX" sz="1000" dirty="0"/>
          </a:p>
          <a:p>
            <a:pPr eaLnBrk="1" hangingPunct="1"/>
            <a:r>
              <a:rPr lang="es-ES" altLang="es-MX" sz="1000" dirty="0"/>
              <a:t> Rodríguez, Gerardo. (1990). </a:t>
            </a:r>
            <a:r>
              <a:rPr lang="es-ES" altLang="es-MX" sz="1000" b="1" dirty="0"/>
              <a:t>Manual del Diseño Industrial</a:t>
            </a:r>
            <a:r>
              <a:rPr lang="es-ES" altLang="es-MX" sz="1000" dirty="0"/>
              <a:t>. México. </a:t>
            </a:r>
            <a:r>
              <a:rPr lang="es-MX" altLang="es-MX" sz="1000" dirty="0"/>
              <a:t>UAM A. GG. 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Cross, </a:t>
            </a:r>
            <a:r>
              <a:rPr lang="es-MX" altLang="es-MX" sz="1000" dirty="0" err="1"/>
              <a:t>Nigel</a:t>
            </a:r>
            <a:r>
              <a:rPr lang="es-MX" altLang="es-MX" sz="1000" dirty="0"/>
              <a:t>. (2005). Métodos de diseño. U.K. </a:t>
            </a:r>
            <a:r>
              <a:rPr lang="es-MX" altLang="es-MX" sz="1000" dirty="0" err="1"/>
              <a:t>Limusa</a:t>
            </a:r>
            <a:r>
              <a:rPr lang="es-MX" altLang="es-MX" sz="1000" dirty="0"/>
              <a:t> </a:t>
            </a:r>
            <a:r>
              <a:rPr lang="es-MX" altLang="es-MX" sz="1000" dirty="0" err="1"/>
              <a:t>Wiley</a:t>
            </a:r>
            <a:r>
              <a:rPr lang="es-MX" altLang="es-MX" sz="1000" dirty="0"/>
              <a:t>. 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Ortiz, Frida y </a:t>
            </a:r>
            <a:r>
              <a:rPr lang="es-MX" altLang="es-MX" sz="1000" dirty="0" err="1"/>
              <a:t>Garcìa</a:t>
            </a:r>
            <a:r>
              <a:rPr lang="es-MX" altLang="es-MX" sz="1000" dirty="0"/>
              <a:t>, </a:t>
            </a:r>
            <a:r>
              <a:rPr lang="es-MX" altLang="es-MX" sz="1000" dirty="0" err="1"/>
              <a:t>Maria</a:t>
            </a:r>
            <a:r>
              <a:rPr lang="es-MX" altLang="es-MX" sz="1000" dirty="0"/>
              <a:t>. (2010). </a:t>
            </a:r>
            <a:r>
              <a:rPr lang="es-MX" altLang="es-MX" sz="1000" b="1" dirty="0" err="1"/>
              <a:t>Metodologìa</a:t>
            </a:r>
            <a:r>
              <a:rPr lang="es-MX" altLang="es-MX" sz="1000" b="1" dirty="0"/>
              <a:t> de la </a:t>
            </a:r>
            <a:r>
              <a:rPr lang="es-MX" altLang="es-MX" sz="1000" b="1" dirty="0" err="1"/>
              <a:t>Investigaciòn</a:t>
            </a:r>
            <a:r>
              <a:rPr lang="es-MX" altLang="es-MX" sz="1000" dirty="0"/>
              <a:t>. </a:t>
            </a:r>
            <a:r>
              <a:rPr lang="es-MX" altLang="es-MX" sz="1000" i="1" dirty="0" err="1"/>
              <a:t>Elproceso</a:t>
            </a:r>
            <a:r>
              <a:rPr lang="es-MX" altLang="es-MX" sz="1000" i="1" dirty="0"/>
              <a:t> y sus </a:t>
            </a:r>
            <a:r>
              <a:rPr lang="es-MX" altLang="es-MX" sz="1000" i="1" dirty="0" err="1"/>
              <a:t>Tècnicas</a:t>
            </a:r>
            <a:r>
              <a:rPr lang="es-MX" altLang="es-MX" sz="1000" dirty="0"/>
              <a:t>. </a:t>
            </a:r>
            <a:r>
              <a:rPr lang="es-MX" altLang="es-MX" sz="1000" dirty="0" err="1"/>
              <a:t>Mèxico</a:t>
            </a:r>
            <a:r>
              <a:rPr lang="es-MX" altLang="es-MX" sz="1000" dirty="0"/>
              <a:t>. </a:t>
            </a:r>
            <a:r>
              <a:rPr lang="es-MX" altLang="es-MX" sz="1000" dirty="0" err="1"/>
              <a:t>Limusa</a:t>
            </a:r>
            <a:r>
              <a:rPr lang="es-MX" altLang="es-MX" sz="1000" dirty="0"/>
              <a:t>.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 Tamayo, Mario. (2006). </a:t>
            </a:r>
            <a:r>
              <a:rPr lang="es-MX" altLang="es-MX" sz="1000" b="1" dirty="0"/>
              <a:t>Diccionario de la </a:t>
            </a:r>
            <a:r>
              <a:rPr lang="es-MX" altLang="es-MX" sz="1000" b="1" dirty="0" err="1"/>
              <a:t>nvestigaciòn</a:t>
            </a:r>
            <a:r>
              <a:rPr lang="es-MX" altLang="es-MX" sz="1000" b="1" dirty="0"/>
              <a:t> </a:t>
            </a:r>
            <a:r>
              <a:rPr lang="es-MX" altLang="es-MX" sz="1000" b="1" dirty="0" err="1"/>
              <a:t>cientìfica</a:t>
            </a:r>
            <a:r>
              <a:rPr lang="es-MX" altLang="es-MX" sz="1000" dirty="0"/>
              <a:t>. </a:t>
            </a:r>
            <a:r>
              <a:rPr lang="es-MX" altLang="es-MX" sz="1000" dirty="0" err="1"/>
              <a:t>Mèxico</a:t>
            </a:r>
            <a:r>
              <a:rPr lang="es-MX" altLang="es-MX" sz="1000" dirty="0"/>
              <a:t>. </a:t>
            </a:r>
            <a:r>
              <a:rPr lang="es-MX" altLang="es-MX" sz="1000" dirty="0" err="1"/>
              <a:t>Limusa</a:t>
            </a:r>
            <a:r>
              <a:rPr lang="es-MX" altLang="es-MX" sz="1000" dirty="0"/>
              <a:t>.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Comes, </a:t>
            </a:r>
            <a:r>
              <a:rPr lang="es-MX" altLang="es-MX" sz="1000" dirty="0" err="1"/>
              <a:t>Prudenci</a:t>
            </a:r>
            <a:r>
              <a:rPr lang="es-MX" altLang="es-MX" sz="1000" dirty="0"/>
              <a:t>. (1971). </a:t>
            </a:r>
            <a:r>
              <a:rPr lang="es-MX" altLang="es-MX" sz="1000" b="1" dirty="0" err="1"/>
              <a:t>Guìa</a:t>
            </a:r>
            <a:r>
              <a:rPr lang="es-MX" altLang="es-MX" sz="1000" b="1" dirty="0"/>
              <a:t> para la </a:t>
            </a:r>
            <a:r>
              <a:rPr lang="es-MX" altLang="es-MX" sz="1000" b="1" dirty="0" err="1"/>
              <a:t>redacciòn</a:t>
            </a:r>
            <a:r>
              <a:rPr lang="es-MX" altLang="es-MX" sz="1000" b="1" dirty="0"/>
              <a:t> y </a:t>
            </a:r>
            <a:r>
              <a:rPr lang="es-MX" altLang="es-MX" sz="1000" b="1" dirty="0" err="1"/>
              <a:t>presentaciòn</a:t>
            </a:r>
            <a:r>
              <a:rPr lang="es-MX" altLang="es-MX" sz="1000" b="1" dirty="0"/>
              <a:t> de trabajos </a:t>
            </a:r>
            <a:r>
              <a:rPr lang="es-MX" altLang="es-MX" sz="1000" b="1" dirty="0" err="1"/>
              <a:t>cientìficos</a:t>
            </a:r>
            <a:r>
              <a:rPr lang="es-MX" altLang="es-MX" sz="1000" b="1" dirty="0"/>
              <a:t>, informes </a:t>
            </a:r>
            <a:r>
              <a:rPr lang="es-MX" altLang="es-MX" sz="1000" b="1" dirty="0" err="1"/>
              <a:t>tècnicos</a:t>
            </a:r>
            <a:r>
              <a:rPr lang="es-MX" altLang="es-MX" sz="1000" b="1" dirty="0"/>
              <a:t> y tesinas</a:t>
            </a:r>
            <a:r>
              <a:rPr lang="es-MX" altLang="es-MX" sz="1000" dirty="0"/>
              <a:t>. Barcelona, España. </a:t>
            </a:r>
            <a:r>
              <a:rPr lang="es-MX" altLang="es-MX" sz="1000" dirty="0" err="1"/>
              <a:t>Oikos</a:t>
            </a:r>
            <a:r>
              <a:rPr lang="es-MX" altLang="es-MX" sz="1000" dirty="0"/>
              <a:t>-tau.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</a:p>
          <a:p>
            <a:pPr eaLnBrk="1" hangingPunct="1"/>
            <a:r>
              <a:rPr lang="es-ES_tradnl" altLang="es-MX" sz="1000" b="1" dirty="0"/>
              <a:t>Plan de Estudios 2004, de la Licenciatura en Diseño Industrial, Facultad de Arquitectura y Diseño de la Universidad Autónoma del Estado de México, </a:t>
            </a:r>
            <a:r>
              <a:rPr lang="es-ES_tradnl" altLang="es-MX" sz="1000" dirty="0"/>
              <a:t>en electrónico con fecha del 30 de agosto de 2009. 178p.</a:t>
            </a:r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r>
              <a:rPr lang="es-MX" altLang="es-MX" sz="1000" dirty="0" err="1"/>
              <a:t>Còrdoba</a:t>
            </a:r>
            <a:r>
              <a:rPr lang="es-MX" altLang="es-MX" sz="1000" dirty="0"/>
              <a:t>, C, </a:t>
            </a:r>
            <a:r>
              <a:rPr lang="es-MX" altLang="es-MX" sz="1000" dirty="0" err="1"/>
              <a:t>Gonzàlez</a:t>
            </a:r>
            <a:r>
              <a:rPr lang="es-MX" altLang="es-MX" sz="1000" dirty="0"/>
              <a:t>, J, </a:t>
            </a:r>
            <a:r>
              <a:rPr lang="es-MX" altLang="es-MX" sz="1000" dirty="0" err="1"/>
              <a:t>Nasser</a:t>
            </a:r>
            <a:r>
              <a:rPr lang="es-MX" altLang="es-MX" sz="1000" dirty="0"/>
              <a:t>, J, Ortiz, J y Zamora, A. </a:t>
            </a:r>
            <a:r>
              <a:rPr lang="es-MX" altLang="es-MX" sz="1000" b="1" dirty="0" err="1"/>
              <a:t>Evaluaciòn</a:t>
            </a:r>
            <a:r>
              <a:rPr lang="es-MX" altLang="es-MX" sz="1000" b="1" dirty="0"/>
              <a:t> del Diseño.</a:t>
            </a:r>
            <a:r>
              <a:rPr lang="es-MX" altLang="es-MX" sz="1000" dirty="0"/>
              <a:t> </a:t>
            </a:r>
            <a:r>
              <a:rPr lang="es-MX" altLang="es-MX" sz="1000" dirty="0" err="1"/>
              <a:t>Mèxico</a:t>
            </a:r>
            <a:r>
              <a:rPr lang="es-MX" altLang="es-MX" sz="1000" dirty="0"/>
              <a:t>. UAM</a:t>
            </a:r>
            <a:r>
              <a:rPr lang="es-MX" altLang="es-MX" sz="1000" dirty="0" smtClean="0"/>
              <a:t>.</a:t>
            </a:r>
          </a:p>
          <a:p>
            <a:pPr eaLnBrk="1" hangingPunct="1"/>
            <a:endParaRPr lang="es-MX" altLang="es-MX" sz="1000" dirty="0"/>
          </a:p>
          <a:p>
            <a:pPr eaLnBrk="1" hangingPunct="1"/>
            <a:r>
              <a:rPr lang="es-ES_tradnl" altLang="es-MX" sz="1000" dirty="0"/>
              <a:t>https://</a:t>
            </a:r>
            <a:r>
              <a:rPr lang="es-ES_tradnl" altLang="es-MX" sz="1000" dirty="0" smtClean="0"/>
              <a:t>www.disenoestrategico/</a:t>
            </a:r>
            <a:r>
              <a:rPr lang="es-ES_tradnl" altLang="es-MX" sz="1000" dirty="0" err="1" smtClean="0"/>
              <a:t>search?newwindow</a:t>
            </a:r>
            <a:r>
              <a:rPr lang="es-ES_tradnl" altLang="es-MX" sz="1000" dirty="0" smtClean="0"/>
              <a:t>=1&amp;rlz=1C1CHMO_enMX578MX578&amp;es_sm=93&amp;biw=1366&amp;bih=667&amp;tbm=</a:t>
            </a:r>
            <a:r>
              <a:rPr lang="es-ES_tradnl" altLang="es-MX" sz="1000" dirty="0" err="1" smtClean="0"/>
              <a:t>isch&amp;sa</a:t>
            </a:r>
            <a:r>
              <a:rPr lang="es-ES_tradnl" altLang="es-MX" sz="1000" dirty="0" smtClean="0"/>
              <a:t>=1&amp;q=DISE%C3%91O+estrategico&amp;oq=DISE%C3%91O+estrategico&amp;gs_l=img.3</a:t>
            </a:r>
            <a:r>
              <a:rPr lang="es-ES_tradnl" altLang="es-MX" sz="1000" dirty="0"/>
              <a:t>..0i19l4j0i8i30i19l3.306785.308848.0.311549.11.11.0.0.0.0.224.1124.0j5j2.7.0....0...1c.1.64.img..</a:t>
            </a:r>
            <a:r>
              <a:rPr lang="es-ES_tradnl" altLang="es-MX" sz="1000" dirty="0" smtClean="0"/>
              <a:t>4.7.1117.8DkXExV3x4Y#imgrc=zPUPogYazWoJJM%3A</a:t>
            </a:r>
          </a:p>
          <a:p>
            <a:pPr eaLnBrk="1" hangingPunct="1"/>
            <a:endParaRPr lang="es-ES_tradnl" altLang="es-MX" sz="1000" dirty="0"/>
          </a:p>
          <a:p>
            <a:pPr eaLnBrk="1" hangingPunct="1"/>
            <a:r>
              <a:rPr lang="es-ES_tradnl" altLang="es-MX" sz="1000" dirty="0"/>
              <a:t>https://www.google.com.mx/</a:t>
            </a:r>
            <a:r>
              <a:rPr lang="es-ES_tradnl" altLang="es-MX" sz="1000" dirty="0" err="1"/>
              <a:t>search?newwindow</a:t>
            </a:r>
            <a:r>
              <a:rPr lang="es-ES_tradnl" altLang="es-MX" sz="1000" dirty="0"/>
              <a:t>=1&amp;rlz=1C1CHMO_enMX578MX578&amp;es_sm=93&amp;biw=1366&amp;bih=667&amp;tbm=</a:t>
            </a:r>
            <a:r>
              <a:rPr lang="es-ES_tradnl" altLang="es-MX" sz="1000" dirty="0" err="1"/>
              <a:t>isch&amp;sa</a:t>
            </a:r>
            <a:r>
              <a:rPr lang="es-ES_tradnl" altLang="es-MX" sz="1000" dirty="0"/>
              <a:t>=1&amp;q=</a:t>
            </a:r>
            <a:r>
              <a:rPr lang="es-ES_tradnl" altLang="es-MX" sz="1000" dirty="0" err="1"/>
              <a:t>DISEÑO+EMOCIONAL&amp;oq</a:t>
            </a:r>
            <a:r>
              <a:rPr lang="es-ES_tradnl" altLang="es-MX" sz="1000" dirty="0"/>
              <a:t>=</a:t>
            </a:r>
            <a:r>
              <a:rPr lang="es-ES_tradnl" altLang="es-MX" sz="1000" dirty="0" err="1"/>
              <a:t>DISEÑO+EMOCIONAL&amp;gs_l</a:t>
            </a:r>
            <a:r>
              <a:rPr lang="es-ES_tradnl" altLang="es-MX" sz="1000" dirty="0"/>
              <a:t>=img.12..0i19l7j0i30i19l3.686920.690116.0.692482.1</a:t>
            </a:r>
            <a:endParaRPr lang="es-ES_tradnl" altLang="es-MX" sz="1000" dirty="0" smtClean="0"/>
          </a:p>
          <a:p>
            <a:pPr eaLnBrk="1" hangingPunct="1"/>
            <a:endParaRPr lang="es-ES_tradnl" altLang="es-MX" sz="1000" dirty="0"/>
          </a:p>
          <a:p>
            <a:pPr eaLnBrk="1" hangingPunct="1"/>
            <a:r>
              <a:rPr lang="es-MX" altLang="es-MX" sz="1000" dirty="0"/>
              <a:t> </a:t>
            </a:r>
            <a:endParaRPr lang="es-ES_tradnl" altLang="es-MX" sz="1000" dirty="0"/>
          </a:p>
          <a:p>
            <a:pPr eaLnBrk="1" hangingPunct="1"/>
            <a:endParaRPr lang="es-ES" altLang="es-MX" sz="1800" dirty="0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11" y="19266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grpSp>
        <p:nvGrpSpPr>
          <p:cNvPr id="9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orma libre 9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1" name="Conector recto 10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3" name="Conector recto 12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orma libre 13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5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</p:spTree>
    <p:extLst>
      <p:ext uri="{BB962C8B-B14F-4D97-AF65-F5344CB8AC3E}">
        <p14:creationId xmlns:p14="http://schemas.microsoft.com/office/powerpoint/2010/main" val="8346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orma libre 5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7" name="Conector recto 6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Elipse 7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9" name="Conector recto 8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orma libre 9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1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 dirty="0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315398" y="1610312"/>
            <a:ext cx="644091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diseño industrial como actividad profesional se encarga de la resolución de problemas a partir de la creación de objetos útiles, considerando para su desarrollo los </a:t>
            </a:r>
            <a:r>
              <a:rPr lang="es-ES_tradnl" alt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estudios  estéticos, </a:t>
            </a:r>
            <a:r>
              <a:rPr lang="es-ES_tradnl" alt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ergonómicos</a:t>
            </a:r>
            <a:r>
              <a:rPr lang="es-ES_tradnl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alt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antropométricos</a:t>
            </a:r>
            <a:r>
              <a:rPr lang="es-ES_tradnl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medioambientales </a:t>
            </a:r>
            <a:r>
              <a:rPr lang="es-ES_tradnl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los más importantes. </a:t>
            </a:r>
          </a:p>
          <a:p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51" y="3627990"/>
            <a:ext cx="1791295" cy="1238193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76265" y="5001038"/>
            <a:ext cx="1712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Fuente: Instituto superior de enseñanza superior 2015</a:t>
            </a:r>
            <a:endParaRPr lang="es-ES" sz="1000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8000"/>
                    </a14:imgEffect>
                    <a14:imgEffect>
                      <a14:brightnessContrast contrast="35000"/>
                    </a14:imgEffect>
                  </a14:imgLayer>
                </a14:imgProps>
              </a:ext>
            </a:extLst>
          </a:blip>
          <a:srcRect l="24373" r="7022" b="16498"/>
          <a:stretch/>
        </p:blipFill>
        <p:spPr>
          <a:xfrm>
            <a:off x="5291990" y="3472160"/>
            <a:ext cx="2829822" cy="1418255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5385885" y="4930639"/>
            <a:ext cx="1712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Fuente: Facultad de filosofía y letras 2015</a:t>
            </a:r>
            <a:endParaRPr lang="es-ES" sz="1000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4987" y="3586610"/>
            <a:ext cx="2500155" cy="1340992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2964707" y="4982780"/>
            <a:ext cx="20264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Fuente: Políticas públicas-</a:t>
            </a:r>
            <a:r>
              <a:rPr lang="pt-BR" sz="1000" dirty="0"/>
              <a:t>articulo/</a:t>
            </a:r>
            <a:r>
              <a:rPr lang="pt-BR" sz="1000" dirty="0" smtClean="0"/>
              <a:t>estudio-antropometrico</a:t>
            </a:r>
            <a:r>
              <a:rPr lang="pt-BR" sz="1000" dirty="0"/>
              <a:t>-de-</a:t>
            </a:r>
            <a:r>
              <a:rPr lang="pt-BR" sz="1000" dirty="0" smtClean="0"/>
              <a:t>escolares-2015</a:t>
            </a:r>
            <a:endParaRPr lang="es-ES" sz="10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68462" y="3297410"/>
            <a:ext cx="36765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Estudios para el diseño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82859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7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sp>
        <p:nvSpPr>
          <p:cNvPr id="24588" name="CuadroTexto 7"/>
          <p:cNvSpPr txBox="1">
            <a:spLocks noChangeArrowheads="1"/>
          </p:cNvSpPr>
          <p:nvPr/>
        </p:nvSpPr>
        <p:spPr bwMode="auto">
          <a:xfrm>
            <a:off x="535212" y="1090984"/>
            <a:ext cx="7980988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El diseño </a:t>
            </a:r>
            <a:r>
              <a:rPr 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industrial: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es una actividad proyectual que consiste en determinar las propiedades formales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los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objetos producidos industrialmente. </a:t>
            </a: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propiedades formales no hay que entender tan sólo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las características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exteriores, sino, sobre todo. Las relaciones funcionales y estructurales que hacen que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un objeto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tenga una unidad coherente desde el punto de vista tanto del productor como del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usuario, puesto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que, mientras la preocupación exclusiva por los rasgos exteriores de un objeto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determinado conlleva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el deseo de hacerlo aparecer más atractivo o también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favorecer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sus debilidades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constitutivas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así como las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propiedades formales de un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objeto.</a:t>
            </a:r>
          </a:p>
          <a:p>
            <a:pPr algn="just"/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lCSlD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(International Council of Societies of Industrial Design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altLang="es-MX" sz="1600" b="1" dirty="0">
              <a:solidFill>
                <a:srgbClr val="9BBB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25" y="4656232"/>
            <a:ext cx="19907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050" y="4705444"/>
            <a:ext cx="21336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37" y="4684807"/>
            <a:ext cx="1912938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662" y="4676869"/>
            <a:ext cx="20986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ángulo 13"/>
          <p:cNvSpPr>
            <a:spLocks noChangeArrowheads="1"/>
          </p:cNvSpPr>
          <p:nvPr/>
        </p:nvSpPr>
        <p:spPr bwMode="auto">
          <a:xfrm>
            <a:off x="7274462" y="6124669"/>
            <a:ext cx="15303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/>
              <a:t>Fuente:www.4engr.com</a:t>
            </a:r>
          </a:p>
        </p:txBody>
      </p:sp>
      <p:sp>
        <p:nvSpPr>
          <p:cNvPr id="26" name="Rectángulo 14"/>
          <p:cNvSpPr>
            <a:spLocks noChangeArrowheads="1"/>
          </p:cNvSpPr>
          <p:nvPr/>
        </p:nvSpPr>
        <p:spPr bwMode="auto">
          <a:xfrm>
            <a:off x="4610637" y="6124669"/>
            <a:ext cx="2279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/>
              <a:t>Fuente:www.ctchoolaw.blogspot.com</a:t>
            </a:r>
          </a:p>
        </p:txBody>
      </p:sp>
      <p:sp>
        <p:nvSpPr>
          <p:cNvPr id="27" name="Rectángulo 15"/>
          <p:cNvSpPr>
            <a:spLocks noChangeArrowheads="1"/>
          </p:cNvSpPr>
          <p:nvPr/>
        </p:nvSpPr>
        <p:spPr bwMode="auto">
          <a:xfrm>
            <a:off x="2810412" y="6124669"/>
            <a:ext cx="1177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/>
              <a:t>Fuente :lfgss.com</a:t>
            </a:r>
          </a:p>
        </p:txBody>
      </p:sp>
      <p:sp>
        <p:nvSpPr>
          <p:cNvPr id="28" name="Rectángulo 16"/>
          <p:cNvSpPr>
            <a:spLocks noChangeArrowheads="1"/>
          </p:cNvSpPr>
          <p:nvPr/>
        </p:nvSpPr>
        <p:spPr bwMode="auto">
          <a:xfrm>
            <a:off x="362487" y="6094507"/>
            <a:ext cx="18669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000"/>
              <a:t>Fuente: www. trucdesign.com</a:t>
            </a:r>
          </a:p>
        </p:txBody>
      </p:sp>
    </p:spTree>
    <p:extLst>
      <p:ext uri="{BB962C8B-B14F-4D97-AF65-F5344CB8AC3E}">
        <p14:creationId xmlns:p14="http://schemas.microsoft.com/office/powerpoint/2010/main" val="368151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grpSp>
        <p:nvGrpSpPr>
          <p:cNvPr id="7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orma libre 7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9" name="Conector recto 8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1" name="Conector recto 10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orma libre 11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3" name="Rectángulo 12"/>
          <p:cNvSpPr/>
          <p:nvPr/>
        </p:nvSpPr>
        <p:spPr>
          <a:xfrm>
            <a:off x="3433749" y="1270197"/>
            <a:ext cx="479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b="1" dirty="0" smtClean="0">
                <a:solidFill>
                  <a:srgbClr val="FF6600"/>
                </a:solidFill>
                <a:latin typeface="Arial Black"/>
                <a:cs typeface="Arial Black"/>
              </a:rPr>
              <a:t>3.-INVESTIGACIÓN PARA EL DISEÑO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281218" y="1971762"/>
            <a:ext cx="2255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/>
              <a:t>¿Qué es investigar?</a:t>
            </a:r>
            <a:endParaRPr lang="es-ES" sz="20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002693" y="2417358"/>
            <a:ext cx="7141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Buscar razones, causas, nuevas posibilidades etc.</a:t>
            </a:r>
          </a:p>
          <a:p>
            <a:r>
              <a:rPr lang="es-ES" dirty="0" smtClean="0"/>
              <a:t>La investigación científica </a:t>
            </a:r>
            <a:r>
              <a:rPr lang="es-ES" dirty="0" smtClean="0"/>
              <a:t>para el diseño, implica </a:t>
            </a:r>
            <a:r>
              <a:rPr lang="es-ES" dirty="0" smtClean="0"/>
              <a:t>un proceso y puede ser empírica, sistemática, crítica o rigurosa</a:t>
            </a:r>
          </a:p>
          <a:p>
            <a:r>
              <a:rPr lang="es-ES" dirty="0" smtClean="0"/>
              <a:t>Para el desarrollo del proceso tenemos lo siguiente: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860549" y="5826166"/>
            <a:ext cx="325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Concebir la idea de investigación 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469736" y="5443850"/>
            <a:ext cx="387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Realizar el planteamiento del problema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867237" y="5117234"/>
            <a:ext cx="282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Estructurar el marco teórico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309305" y="4790617"/>
            <a:ext cx="308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660066"/>
                </a:solidFill>
              </a:rPr>
              <a:t>Definir el tipo de investigación</a:t>
            </a:r>
            <a:endParaRPr lang="es-ES" dirty="0">
              <a:solidFill>
                <a:srgbClr val="660066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639964" y="4218925"/>
            <a:ext cx="2776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        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Establecer las hipótesis</a:t>
            </a:r>
          </a:p>
          <a:p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y definir las variables</a:t>
            </a:r>
            <a:endParaRPr lang="es-E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449683" y="3903450"/>
            <a:ext cx="393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6"/>
                </a:solidFill>
              </a:rPr>
              <a:t>Seleccionar el diseño de la investigación </a:t>
            </a:r>
            <a:endParaRPr lang="es-ES" dirty="0">
              <a:solidFill>
                <a:schemeClr val="accent6"/>
              </a:solidFill>
            </a:endParaRPr>
          </a:p>
        </p:txBody>
      </p:sp>
      <p:sp>
        <p:nvSpPr>
          <p:cNvPr id="22" name="Flecha a la derecha con muesca 21"/>
          <p:cNvSpPr/>
          <p:nvPr/>
        </p:nvSpPr>
        <p:spPr>
          <a:xfrm rot="19353259">
            <a:off x="1470616" y="5581089"/>
            <a:ext cx="735308" cy="30077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 a la derecha con muesca 22"/>
          <p:cNvSpPr/>
          <p:nvPr/>
        </p:nvSpPr>
        <p:spPr>
          <a:xfrm rot="19353259">
            <a:off x="2146644" y="5065094"/>
            <a:ext cx="735308" cy="30077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Flecha a la derecha con muesca 23"/>
          <p:cNvSpPr/>
          <p:nvPr/>
        </p:nvSpPr>
        <p:spPr>
          <a:xfrm rot="19353259">
            <a:off x="2837387" y="4541521"/>
            <a:ext cx="735308" cy="30077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Flecha a la derecha con muesca 24"/>
          <p:cNvSpPr/>
          <p:nvPr/>
        </p:nvSpPr>
        <p:spPr>
          <a:xfrm rot="19353259">
            <a:off x="3539273" y="4029085"/>
            <a:ext cx="735308" cy="30077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485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602492"/>
              </p:ext>
            </p:extLst>
          </p:nvPr>
        </p:nvGraphicFramePr>
        <p:xfrm>
          <a:off x="1414912" y="1136269"/>
          <a:ext cx="6506361" cy="470714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309977"/>
                <a:gridCol w="3196384"/>
              </a:tblGrid>
              <a:tr h="30192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Cuadro comparativo de los enfoques de la</a:t>
                      </a:r>
                      <a:r>
                        <a:rPr lang="es-MX" sz="1200" baseline="0" dirty="0" smtClean="0"/>
                        <a:t> investigación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30393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accent2"/>
                          </a:solidFill>
                          <a:latin typeface="Arial"/>
                          <a:cs typeface="Arial"/>
                        </a:rPr>
                        <a:t>Enfoque metodológico</a:t>
                      </a:r>
                      <a:r>
                        <a:rPr lang="es-MX" sz="2000" b="1" baseline="0" dirty="0" smtClean="0">
                          <a:solidFill>
                            <a:schemeClr val="accent2"/>
                          </a:solidFill>
                          <a:latin typeface="Arial"/>
                          <a:cs typeface="Arial"/>
                        </a:rPr>
                        <a:t> cualitativo </a:t>
                      </a:r>
                      <a:endParaRPr lang="es-MX" sz="2000" b="1" dirty="0">
                        <a:solidFill>
                          <a:schemeClr val="accent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solidFill>
                            <a:schemeClr val="accent2"/>
                          </a:solidFill>
                          <a:latin typeface="Arial"/>
                          <a:cs typeface="Arial"/>
                        </a:rPr>
                        <a:t>Enfoque metodológico</a:t>
                      </a:r>
                      <a:r>
                        <a:rPr lang="es-MX" sz="2000" b="1" baseline="0" dirty="0" smtClean="0">
                          <a:solidFill>
                            <a:schemeClr val="accent2"/>
                          </a:solidFill>
                          <a:latin typeface="Arial"/>
                          <a:cs typeface="Arial"/>
                        </a:rPr>
                        <a:t> cuantitativo</a:t>
                      </a:r>
                    </a:p>
                  </a:txBody>
                  <a:tcPr/>
                </a:tc>
              </a:tr>
              <a:tr h="71215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Reconocimiento</a:t>
                      </a:r>
                      <a:r>
                        <a:rPr lang="es-MX" sz="1200" baseline="0" dirty="0" smtClean="0"/>
                        <a:t> del carácter reflexivo de la investigación social.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El enfoque cuantitativo se caracteriza por registrar aspectos del fenómeno</a:t>
                      </a:r>
                    </a:p>
                    <a:p>
                      <a:r>
                        <a:rPr lang="es-MX" sz="1200" u="none" strike="noStrike" kern="1200" baseline="0" dirty="0" smtClean="0"/>
                        <a:t>de interés de manera tal que esos registros puedan ser cuantificados.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12153"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Investigador como el</a:t>
                      </a:r>
                    </a:p>
                    <a:p>
                      <a:r>
                        <a:rPr lang="es-MX" sz="1200" u="none" strike="noStrike" kern="1200" baseline="0" dirty="0" smtClean="0"/>
                        <a:t>principal instrumento de investigación.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Existe exigencia de rigurosidad en cuanto a los pasos a seguir puesto que el desarrollo de este tipo de metodología requiere de una marcada secuencia de ciertos procedimientos.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5641"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Parte desde un acontecimiento real acerca del cual pretende construir un concepto.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Se acerca al fenómeno con una teoría estructurada.</a:t>
                      </a:r>
                      <a:endParaRPr lang="es-MX" sz="1200" b="0" i="0" u="none" strike="noStrike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553897"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El investigador reúne y ordena sus observaciones para construir una interpretación comprensible del fenómeno.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Requiere mucha minuciosidad en la elaboración de cada paso y una adecuada</a:t>
                      </a:r>
                    </a:p>
                    <a:p>
                      <a:r>
                        <a:rPr lang="es-MX" sz="1200" u="none" strike="noStrike" kern="1200" baseline="0" dirty="0" smtClean="0"/>
                        <a:t>validación de ellos.</a:t>
                      </a:r>
                      <a:endParaRPr lang="es-MX" sz="1200" b="0" i="0" u="none" strike="noStrike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20908"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Modelo conceptual-inductivo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Modelo conceptual-deductivo</a:t>
                      </a:r>
                      <a:endParaRPr lang="es-MX" sz="1200" b="0" i="0" u="none" strike="noStrike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553897"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Intención por identificar</a:t>
                      </a:r>
                    </a:p>
                    <a:p>
                      <a:r>
                        <a:rPr lang="es-MX" sz="1200" u="none" strike="noStrike" kern="1200" baseline="0" dirty="0" smtClean="0"/>
                        <a:t>la mayor cantidad de cualidades posibles en un fenómeno particular</a:t>
                      </a:r>
                      <a:endParaRPr lang="es-MX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u="none" strike="noStrike" kern="1200" baseline="0" dirty="0" smtClean="0"/>
                        <a:t>Intención por probar o medir la</a:t>
                      </a:r>
                    </a:p>
                    <a:p>
                      <a:r>
                        <a:rPr lang="es-MX" sz="1200" u="none" strike="noStrike" kern="1200" baseline="0" dirty="0" smtClean="0"/>
                        <a:t>existencia de cierta característica en un fenómeno particular.</a:t>
                      </a:r>
                      <a:endParaRPr lang="es-MX" sz="1200" b="0" i="0" u="none" strike="noStrike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grpSp>
        <p:nvGrpSpPr>
          <p:cNvPr id="10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Forma libre 10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2" name="Conector recto 11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4" name="Conector recto 13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orma libre 14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57654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567091" y="1537305"/>
            <a:ext cx="7810963" cy="36009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395536" y="6525344"/>
            <a:ext cx="8748464" cy="288032"/>
          </a:xfrm>
          <a:prstGeom prst="rect">
            <a:avLst/>
          </a:prstGeom>
          <a:gradFill flip="none" rotWithShape="1">
            <a:gsLst>
              <a:gs pos="0">
                <a:srgbClr val="E46C0A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accent3"/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268538" y="404813"/>
            <a:ext cx="476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/>
            <a:r>
              <a:rPr lang="es-MX" altLang="es-MX" sz="1400" b="1" dirty="0">
                <a:solidFill>
                  <a:srgbClr val="0809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Centro Universitario UAEM Valle de Chalco. </a:t>
            </a:r>
          </a:p>
          <a:p>
            <a:pPr eaLnBrk="1" hangingPunct="1"/>
            <a:endParaRPr lang="es-ES" altLang="es-MX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260350"/>
            <a:ext cx="8048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50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2"/>
          <p:cNvSpPr txBox="1">
            <a:spLocks noChangeArrowheads="1"/>
          </p:cNvSpPr>
          <p:nvPr/>
        </p:nvSpPr>
        <p:spPr bwMode="auto">
          <a:xfrm>
            <a:off x="6588125" y="6550025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_tradnl" altLang="es-MX" sz="1400" b="1" i="1">
                <a:solidFill>
                  <a:srgbClr val="292934"/>
                </a:solidFill>
                <a:latin typeface="Abadi MT Condensed Light" charset="0"/>
              </a:rPr>
              <a:t>Bases para el diseño  </a:t>
            </a:r>
          </a:p>
        </p:txBody>
      </p:sp>
      <p:grpSp>
        <p:nvGrpSpPr>
          <p:cNvPr id="7" name="Agrupar 41"/>
          <p:cNvGrpSpPr/>
          <p:nvPr/>
        </p:nvGrpSpPr>
        <p:grpSpPr>
          <a:xfrm>
            <a:off x="251520" y="5805264"/>
            <a:ext cx="576064" cy="874656"/>
            <a:chOff x="7916914" y="3392213"/>
            <a:chExt cx="914688" cy="1696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orma libre 7"/>
            <p:cNvSpPr/>
            <p:nvPr/>
          </p:nvSpPr>
          <p:spPr>
            <a:xfrm>
              <a:off x="8417985" y="3812948"/>
              <a:ext cx="413617" cy="1275836"/>
            </a:xfrm>
            <a:custGeom>
              <a:avLst/>
              <a:gdLst>
                <a:gd name="connsiteX0" fmla="*/ 0 w 413617"/>
                <a:gd name="connsiteY0" fmla="*/ 0 h 1240819"/>
                <a:gd name="connsiteX1" fmla="*/ 192245 w 413617"/>
                <a:gd name="connsiteY1" fmla="*/ 0 h 1240819"/>
                <a:gd name="connsiteX2" fmla="*/ 413617 w 413617"/>
                <a:gd name="connsiteY2" fmla="*/ 1147612 h 1240819"/>
                <a:gd name="connsiteX3" fmla="*/ 396141 w 413617"/>
                <a:gd name="connsiteY3" fmla="*/ 1240819 h 1240819"/>
                <a:gd name="connsiteX4" fmla="*/ 355362 w 413617"/>
                <a:gd name="connsiteY4" fmla="*/ 1211692 h 1240819"/>
                <a:gd name="connsiteX5" fmla="*/ 337885 w 413617"/>
                <a:gd name="connsiteY5" fmla="*/ 1101009 h 1240819"/>
                <a:gd name="connsiteX6" fmla="*/ 192245 w 413617"/>
                <a:gd name="connsiteY6" fmla="*/ 0 h 1240819"/>
                <a:gd name="connsiteX7" fmla="*/ 0 w 413617"/>
                <a:gd name="connsiteY7" fmla="*/ 0 h 124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617" h="1240819">
                  <a:moveTo>
                    <a:pt x="0" y="0"/>
                  </a:moveTo>
                  <a:lnTo>
                    <a:pt x="192245" y="0"/>
                  </a:lnTo>
                  <a:lnTo>
                    <a:pt x="413617" y="1147612"/>
                  </a:lnTo>
                  <a:lnTo>
                    <a:pt x="396141" y="1240819"/>
                  </a:lnTo>
                  <a:lnTo>
                    <a:pt x="355362" y="1211692"/>
                  </a:lnTo>
                  <a:lnTo>
                    <a:pt x="337885" y="1101009"/>
                  </a:lnTo>
                  <a:lnTo>
                    <a:pt x="1922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9" name="Conector recto 8"/>
            <p:cNvCxnSpPr/>
            <p:nvPr/>
          </p:nvCxnSpPr>
          <p:spPr>
            <a:xfrm flipV="1">
              <a:off x="8395605" y="3912928"/>
              <a:ext cx="233024" cy="1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8541245" y="3678959"/>
              <a:ext cx="87384" cy="76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1" name="Conector recto 10"/>
            <p:cNvCxnSpPr/>
            <p:nvPr/>
          </p:nvCxnSpPr>
          <p:spPr>
            <a:xfrm flipV="1">
              <a:off x="8383029" y="3842078"/>
              <a:ext cx="233024" cy="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orma libre 11"/>
            <p:cNvSpPr/>
            <p:nvPr/>
          </p:nvSpPr>
          <p:spPr>
            <a:xfrm>
              <a:off x="7916914" y="3392213"/>
              <a:ext cx="502413" cy="1696571"/>
            </a:xfrm>
            <a:custGeom>
              <a:avLst/>
              <a:gdLst>
                <a:gd name="connsiteX0" fmla="*/ 70 w 502413"/>
                <a:gd name="connsiteY0" fmla="*/ 1301 h 1696571"/>
                <a:gd name="connsiteX1" fmla="*/ 326303 w 502413"/>
                <a:gd name="connsiteY1" fmla="*/ 216842 h 1696571"/>
                <a:gd name="connsiteX2" fmla="*/ 489420 w 502413"/>
                <a:gd name="connsiteY2" fmla="*/ 420733 h 1696571"/>
                <a:gd name="connsiteX3" fmla="*/ 489420 w 502413"/>
                <a:gd name="connsiteY3" fmla="*/ 508114 h 1696571"/>
                <a:gd name="connsiteX4" fmla="*/ 466118 w 502413"/>
                <a:gd name="connsiteY4" fmla="*/ 712005 h 1696571"/>
                <a:gd name="connsiteX5" fmla="*/ 378734 w 502413"/>
                <a:gd name="connsiteY5" fmla="*/ 991626 h 1696571"/>
                <a:gd name="connsiteX6" fmla="*/ 203966 w 502413"/>
                <a:gd name="connsiteY6" fmla="*/ 1381930 h 1696571"/>
                <a:gd name="connsiteX7" fmla="*/ 40849 w 502413"/>
                <a:gd name="connsiteY7" fmla="*/ 1696504 h 1696571"/>
                <a:gd name="connsiteX8" fmla="*/ 122408 w 502413"/>
                <a:gd name="connsiteY8" fmla="*/ 1405232 h 1696571"/>
                <a:gd name="connsiteX9" fmla="*/ 268047 w 502413"/>
                <a:gd name="connsiteY9" fmla="*/ 915895 h 1696571"/>
                <a:gd name="connsiteX10" fmla="*/ 355431 w 502413"/>
                <a:gd name="connsiteY10" fmla="*/ 618798 h 1696571"/>
                <a:gd name="connsiteX11" fmla="*/ 361257 w 502413"/>
                <a:gd name="connsiteY11" fmla="*/ 490638 h 1696571"/>
                <a:gd name="connsiteX12" fmla="*/ 297175 w 502413"/>
                <a:gd name="connsiteY12" fmla="*/ 321700 h 1696571"/>
                <a:gd name="connsiteX13" fmla="*/ 70 w 502413"/>
                <a:gd name="connsiteY13" fmla="*/ 1301 h 16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2413" h="1696571">
                  <a:moveTo>
                    <a:pt x="70" y="1301"/>
                  </a:moveTo>
                  <a:cubicBezTo>
                    <a:pt x="4925" y="-16175"/>
                    <a:pt x="244745" y="146937"/>
                    <a:pt x="326303" y="216842"/>
                  </a:cubicBezTo>
                  <a:cubicBezTo>
                    <a:pt x="407861" y="286747"/>
                    <a:pt x="462234" y="372188"/>
                    <a:pt x="489420" y="420733"/>
                  </a:cubicBezTo>
                  <a:cubicBezTo>
                    <a:pt x="516606" y="469278"/>
                    <a:pt x="493304" y="459569"/>
                    <a:pt x="489420" y="508114"/>
                  </a:cubicBezTo>
                  <a:cubicBezTo>
                    <a:pt x="485536" y="556659"/>
                    <a:pt x="484566" y="631420"/>
                    <a:pt x="466118" y="712005"/>
                  </a:cubicBezTo>
                  <a:cubicBezTo>
                    <a:pt x="447670" y="792590"/>
                    <a:pt x="422426" y="879972"/>
                    <a:pt x="378734" y="991626"/>
                  </a:cubicBezTo>
                  <a:cubicBezTo>
                    <a:pt x="335042" y="1103280"/>
                    <a:pt x="260280" y="1264450"/>
                    <a:pt x="203966" y="1381930"/>
                  </a:cubicBezTo>
                  <a:cubicBezTo>
                    <a:pt x="147652" y="1499410"/>
                    <a:pt x="54442" y="1692620"/>
                    <a:pt x="40849" y="1696504"/>
                  </a:cubicBezTo>
                  <a:cubicBezTo>
                    <a:pt x="27256" y="1700388"/>
                    <a:pt x="84542" y="1535334"/>
                    <a:pt x="122408" y="1405232"/>
                  </a:cubicBezTo>
                  <a:cubicBezTo>
                    <a:pt x="160274" y="1275131"/>
                    <a:pt x="229210" y="1046967"/>
                    <a:pt x="268047" y="915895"/>
                  </a:cubicBezTo>
                  <a:cubicBezTo>
                    <a:pt x="306884" y="784823"/>
                    <a:pt x="339896" y="689674"/>
                    <a:pt x="355431" y="618798"/>
                  </a:cubicBezTo>
                  <a:cubicBezTo>
                    <a:pt x="370966" y="547922"/>
                    <a:pt x="370966" y="540154"/>
                    <a:pt x="361257" y="490638"/>
                  </a:cubicBezTo>
                  <a:cubicBezTo>
                    <a:pt x="351548" y="441122"/>
                    <a:pt x="353489" y="402285"/>
                    <a:pt x="297175" y="321700"/>
                  </a:cubicBezTo>
                  <a:cubicBezTo>
                    <a:pt x="240861" y="241115"/>
                    <a:pt x="-4785" y="18777"/>
                    <a:pt x="70" y="1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827393" y="1614579"/>
            <a:ext cx="755066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s-MX" b="1" u="sng" dirty="0" smtClean="0">
                <a:latin typeface="Arial"/>
                <a:cs typeface="Arial"/>
              </a:rPr>
              <a:t>Enfoque Mixto </a:t>
            </a:r>
          </a:p>
          <a:p>
            <a:pPr defTabSz="457200">
              <a:defRPr/>
            </a:pPr>
            <a:endParaRPr lang="es-MX" b="1" u="sng" dirty="0" smtClean="0">
              <a:latin typeface="Arial"/>
              <a:cs typeface="Arial"/>
            </a:endParaRPr>
          </a:p>
          <a:p>
            <a:pPr defTabSz="457200">
              <a:defRPr/>
            </a:pPr>
            <a:endParaRPr lang="es-MX" sz="1600" b="1" u="sng" dirty="0" smtClean="0">
              <a:latin typeface="Arial"/>
              <a:cs typeface="Arial"/>
            </a:endParaRPr>
          </a:p>
          <a:p>
            <a:pPr defTabSz="457200">
              <a:defRPr/>
            </a:pPr>
            <a:r>
              <a:rPr lang="es-MX" sz="1600" b="1" u="sng" dirty="0" smtClean="0">
                <a:latin typeface="Arial"/>
                <a:cs typeface="Arial"/>
              </a:rPr>
              <a:t>Modelo de dos etapas </a:t>
            </a:r>
          </a:p>
          <a:p>
            <a:pPr marL="285750" indent="-285750" defTabSz="457200">
              <a:buFont typeface="Arial"/>
              <a:buChar char="•"/>
              <a:defRPr/>
            </a:pPr>
            <a:r>
              <a:rPr lang="es-MX" sz="1600" dirty="0" smtClean="0">
                <a:latin typeface="Arial"/>
                <a:cs typeface="Arial"/>
              </a:rPr>
              <a:t>Se aplica primero un enfoque y después otro de manera casi independiente.</a:t>
            </a:r>
          </a:p>
          <a:p>
            <a:pPr marL="285750" indent="-285750" defTabSz="457200">
              <a:buFont typeface="Wingdings" charset="2"/>
              <a:buChar char="§"/>
              <a:defRPr/>
            </a:pPr>
            <a:endParaRPr lang="es-MX" sz="1600" u="sng" dirty="0">
              <a:latin typeface="Arial"/>
              <a:cs typeface="Arial"/>
            </a:endParaRPr>
          </a:p>
          <a:p>
            <a:pPr defTabSz="457200">
              <a:defRPr/>
            </a:pPr>
            <a:r>
              <a:rPr lang="es-MX" sz="1600" b="1" u="sng" dirty="0" smtClean="0">
                <a:latin typeface="Arial"/>
                <a:cs typeface="Arial"/>
              </a:rPr>
              <a:t>Modelo de enfoque dominante </a:t>
            </a:r>
          </a:p>
          <a:p>
            <a:pPr defTabSz="457200">
              <a:defRPr/>
            </a:pPr>
            <a:r>
              <a:rPr lang="es-MX" sz="1600" b="1" u="sng" dirty="0" smtClean="0">
                <a:latin typeface="Arial"/>
                <a:cs typeface="Arial"/>
              </a:rPr>
              <a:t> </a:t>
            </a:r>
          </a:p>
          <a:p>
            <a:pPr marL="285750" indent="-285750" defTabSz="457200">
              <a:buFont typeface="Arial"/>
              <a:buChar char="•"/>
              <a:defRPr/>
            </a:pPr>
            <a:r>
              <a:rPr lang="es-MX" sz="1600" dirty="0" smtClean="0">
                <a:latin typeface="Arial"/>
                <a:cs typeface="Arial"/>
              </a:rPr>
              <a:t>Se lleva a cabo bajo la perspectiva de alguno de los enfoques, el cual prevalece, </a:t>
            </a:r>
            <a:r>
              <a:rPr lang="es-ES" sz="1600" dirty="0" smtClean="0">
                <a:latin typeface="Arial"/>
                <a:cs typeface="Arial"/>
              </a:rPr>
              <a:t>y</a:t>
            </a:r>
            <a:r>
              <a:rPr lang="es-MX" sz="1600" dirty="0" smtClean="0">
                <a:latin typeface="Arial"/>
                <a:cs typeface="Arial"/>
              </a:rPr>
              <a:t> el estudio conserva componentes del otro enfoque. </a:t>
            </a:r>
          </a:p>
          <a:p>
            <a:pPr defTabSz="457200">
              <a:defRPr/>
            </a:pPr>
            <a:endParaRPr lang="es-MX" sz="1600" b="1" u="sng" dirty="0" smtClean="0">
              <a:latin typeface="Arial"/>
              <a:cs typeface="Arial"/>
            </a:endParaRPr>
          </a:p>
          <a:p>
            <a:pPr defTabSz="457200">
              <a:defRPr/>
            </a:pPr>
            <a:r>
              <a:rPr lang="es-MX" sz="1600" b="1" u="sng" dirty="0" smtClean="0">
                <a:latin typeface="Arial"/>
                <a:cs typeface="Arial"/>
              </a:rPr>
              <a:t>Modelo mixto   </a:t>
            </a:r>
            <a:endParaRPr lang="es-MX" sz="1600" b="1" u="sng" dirty="0">
              <a:latin typeface="Arial"/>
              <a:cs typeface="Arial"/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s-MX" sz="1600" dirty="0" smtClean="0">
                <a:latin typeface="Arial"/>
                <a:cs typeface="Arial"/>
              </a:rPr>
              <a:t>Ambos se combinan durante todo el proceso de investigación.</a:t>
            </a:r>
            <a:endParaRPr lang="es-MX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s-MX" sz="1600" u="sng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04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Adyacencia.thmx</Template>
  <TotalTime>1114</TotalTime>
  <Words>3390</Words>
  <Application>Microsoft Office PowerPoint</Application>
  <PresentationFormat>Presentación en pantalla (4:3)</PresentationFormat>
  <Paragraphs>573</Paragraphs>
  <Slides>41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3" baseType="lpstr">
      <vt:lpstr>MS PGothic</vt:lpstr>
      <vt:lpstr>Abadi MT Condensed Light</vt:lpstr>
      <vt:lpstr>American Typewriter</vt:lpstr>
      <vt:lpstr>Arial</vt:lpstr>
      <vt:lpstr>Arial Black</vt:lpstr>
      <vt:lpstr>Calibri</vt:lpstr>
      <vt:lpstr>Calibri Light</vt:lpstr>
      <vt:lpstr>Tahoma</vt:lpstr>
      <vt:lpstr>Times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Obstáculos intrapersonales para la investigación: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9.- ANÁLISIS DE PROYECTO.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 SÁNCHEZ</dc:creator>
  <cp:lastModifiedBy>EDUARDO SÁNCHEZ</cp:lastModifiedBy>
  <cp:revision>58</cp:revision>
  <dcterms:created xsi:type="dcterms:W3CDTF">2015-09-29T10:35:09Z</dcterms:created>
  <dcterms:modified xsi:type="dcterms:W3CDTF">2015-10-03T17:57:10Z</dcterms:modified>
</cp:coreProperties>
</file>