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6"/>
  </p:notesMasterIdLst>
  <p:sldIdLst>
    <p:sldId id="256" r:id="rId2"/>
    <p:sldId id="300" r:id="rId3"/>
    <p:sldId id="30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98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99" r:id="rId27"/>
    <p:sldId id="278" r:id="rId28"/>
    <p:sldId id="280" r:id="rId29"/>
    <p:sldId id="281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BA7F6-7A11-42F9-B615-F0F294D8EFDF}" type="datetimeFigureOut">
              <a:rPr lang="es-MX" smtClean="0"/>
              <a:t>27/07/2015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0C033-5769-479B-BFAD-DE6FE86B18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7441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0C033-5769-479B-BFAD-DE6FE86B18F8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5561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5CCF3-2689-4157-AA5B-7829BE934027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BB04-AEC8-4BA2-AEC4-4947BD19D1BB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62AC-9FCC-4D9C-8D45-970724122956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0DFB-4076-445B-95E4-F838AB7F9E24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5D0A-4E20-4D4D-A538-23C41AAE7D67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D2DA2-ABA3-4E42-A338-10417D2A0B90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266C-4578-40E9-AADB-E3F737CF8DA5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D5E90-13A3-46E3-B783-4E777054194B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43E-2D92-4EC6-8C7B-197F8085BF84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CE7E-3A0F-446A-BC0D-24F25B434B26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E834-B274-4022-BC4A-718EEFFFA0C0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CA0C4-9F61-4DF4-9CA0-A1B91E27B6D5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E21A8-2508-4271-B42A-70E551976790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C720-0793-4B4A-B0E9-1A8CE2DE3AD2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F5930-E523-45E3-BCF7-38802148AADE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79A3-56C3-47DE-A953-3940CA328B5F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8F6F-82D8-4E40-A9BC-A70E04BFD1D7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90088B7-DD67-4C9C-B5AB-FEB1C855AEBF}" type="datetime1">
              <a:rPr lang="en-US" smtClean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54955" y="2095675"/>
            <a:ext cx="9169663" cy="2452256"/>
          </a:xfrm>
        </p:spPr>
        <p:txBody>
          <a:bodyPr/>
          <a:lstStyle/>
          <a:p>
            <a:r>
              <a:rPr lang="es-MX" sz="1600" b="1" dirty="0" smtClean="0"/>
              <a:t>Universidad Autónoma del Estado de México</a:t>
            </a:r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1600" dirty="0" smtClean="0"/>
              <a:t>Centro Universitario UAEM Zumpango</a:t>
            </a:r>
            <a:br>
              <a:rPr lang="es-MX" sz="1600" dirty="0" smtClean="0"/>
            </a:br>
            <a:r>
              <a:rPr lang="es-MX" sz="1600" dirty="0" smtClean="0"/>
              <a:t>Licenciatura en Diseño Industrial</a:t>
            </a:r>
            <a:br>
              <a:rPr lang="es-MX" sz="1600" dirty="0" smtClean="0"/>
            </a:b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Cómo cobrar el trabajo de diseño</a:t>
            </a:r>
            <a:r>
              <a:rPr lang="es-MX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400" dirty="0" smtClean="0"/>
              <a:t>Material visual aplicable a la asignatura de Ética  /  Plan F1</a:t>
            </a:r>
            <a:endParaRPr lang="es-MX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154955" y="5254906"/>
            <a:ext cx="8825658" cy="9038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1400" dirty="0" smtClean="0"/>
              <a:t>Presenta:  </a:t>
            </a:r>
            <a:r>
              <a:rPr lang="es-MX" sz="1400" b="1" dirty="0" smtClean="0">
                <a:solidFill>
                  <a:srgbClr val="FFC000"/>
                </a:solidFill>
              </a:rPr>
              <a:t>Dr. Ed. Raymundo Ocaña Delgado</a:t>
            </a:r>
          </a:p>
          <a:p>
            <a:endParaRPr lang="es-MX" sz="1400" dirty="0"/>
          </a:p>
          <a:p>
            <a:r>
              <a:rPr lang="es-MX" sz="1400" b="1" dirty="0" smtClean="0">
                <a:solidFill>
                  <a:srgbClr val="FFC000"/>
                </a:solidFill>
              </a:rPr>
              <a:t>Junio del 2015</a:t>
            </a:r>
            <a:endParaRPr lang="es-MX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1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12875" y="1293359"/>
            <a:ext cx="999815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Para obtener el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costo básico de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deberá dividirse el total de horas anuales de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trabajo </a:t>
            </a: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</a:t>
            </a:r>
            <a:r>
              <a:rPr lang="es-MX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2080)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entre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salario mensual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estimado </a:t>
            </a:r>
            <a:r>
              <a:rPr lang="es-MX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($75,000.00)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</a:p>
          <a:p>
            <a:endParaRPr lang="es-MX" sz="3200" i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</a:t>
            </a:r>
            <a:r>
              <a:rPr lang="es-MX" sz="3200" b="1" i="1" dirty="0">
                <a:solidFill>
                  <a:srgbClr val="FF0000"/>
                </a:solidFill>
                <a:latin typeface="Century Gothic" panose="020B0502020202020204" pitchFamily="34" charset="0"/>
              </a:rPr>
              <a:t>3</a:t>
            </a:r>
          </a:p>
          <a:p>
            <a:pPr algn="ctr"/>
            <a:endParaRPr lang="es-MX" sz="2800" i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MX" sz="2800" i="1" dirty="0" smtClean="0">
                <a:latin typeface="Century Gothic" panose="020B0502020202020204" pitchFamily="34" charset="0"/>
              </a:rPr>
              <a:t>$</a:t>
            </a:r>
            <a:r>
              <a:rPr lang="es-MX" sz="2800" i="1" dirty="0">
                <a:latin typeface="Century Gothic" panose="020B0502020202020204" pitchFamily="34" charset="0"/>
              </a:rPr>
              <a:t>75 </a:t>
            </a:r>
            <a:r>
              <a:rPr lang="es-MX" sz="2800" i="1" dirty="0" smtClean="0">
                <a:latin typeface="Century Gothic" panose="020B0502020202020204" pitchFamily="34" charset="0"/>
              </a:rPr>
              <a:t>000.00 </a:t>
            </a:r>
            <a:r>
              <a:rPr lang="es-MX" sz="2800" dirty="0" smtClean="0">
                <a:latin typeface="Century Gothic" panose="020B0502020202020204" pitchFamily="34" charset="0"/>
              </a:rPr>
              <a:t>salario anual   </a:t>
            </a:r>
            <a:r>
              <a:rPr lang="es-MX" sz="2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÷</a:t>
            </a:r>
            <a:r>
              <a:rPr lang="es-MX" sz="2800" dirty="0" smtClean="0">
                <a:latin typeface="Century Gothic" panose="020B0502020202020204" pitchFamily="34" charset="0"/>
              </a:rPr>
              <a:t>  </a:t>
            </a:r>
            <a:r>
              <a:rPr lang="es-MX" sz="2800" i="1" dirty="0" smtClean="0">
                <a:latin typeface="Century Gothic" panose="020B0502020202020204" pitchFamily="34" charset="0"/>
              </a:rPr>
              <a:t>2080 </a:t>
            </a:r>
            <a:r>
              <a:rPr lang="es-MX" sz="28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800" i="1" dirty="0" smtClean="0">
                <a:latin typeface="Century Gothic" panose="020B0502020202020204" pitchFamily="34" charset="0"/>
              </a:rPr>
              <a:t>. </a:t>
            </a:r>
            <a:r>
              <a:rPr lang="es-MX" sz="28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=</a:t>
            </a:r>
            <a:r>
              <a:rPr lang="es-MX" sz="2800" i="1" dirty="0" smtClean="0">
                <a:latin typeface="Century Gothic" panose="020B0502020202020204" pitchFamily="34" charset="0"/>
              </a:rPr>
              <a:t> </a:t>
            </a:r>
          </a:p>
          <a:p>
            <a:pPr algn="ctr"/>
            <a:endParaRPr lang="es-MX" sz="2800" dirty="0">
              <a:latin typeface="Century Gothic" panose="020B0502020202020204" pitchFamily="34" charset="0"/>
            </a:endParaRPr>
          </a:p>
          <a:p>
            <a:pPr algn="ctr"/>
            <a:r>
              <a:rPr lang="es-MX" sz="2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$36.00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costo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básico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por hora</a:t>
            </a:r>
            <a:endParaRPr lang="es-MX" sz="2800" b="0" i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8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64017" y="2428779"/>
            <a:ext cx="77440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 básica 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NO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contempla los días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no laborables que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marca la ley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las cuales son definidas como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“horas no vendibles”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 Mismas que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tendrán que </a:t>
            </a:r>
            <a:endParaRPr lang="es-MX" sz="3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calcularse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para no afectar el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costo real de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 hora de diseño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  <a:endParaRPr lang="es-MX" sz="3200" b="0" i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4314" y="366381"/>
            <a:ext cx="2283453" cy="179339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b="3955"/>
          <a:stretch/>
        </p:blipFill>
        <p:spPr>
          <a:xfrm>
            <a:off x="9126499" y="2045150"/>
            <a:ext cx="2381250" cy="3430617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74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63398" y="695913"/>
            <a:ext cx="101612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Horas no </a:t>
            </a:r>
            <a:r>
              <a:rPr lang="es-MX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vendibles</a:t>
            </a:r>
          </a:p>
          <a:p>
            <a:endParaRPr lang="es-MX" sz="3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Para establecer la cantidad de horas no vendibles, debe considerarse que, en promedio ley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marca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7 días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feriados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al año, dato que se multiplicará por una jornada laboral </a:t>
            </a:r>
            <a:r>
              <a:rPr lang="es-MX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(8 </a:t>
            </a:r>
            <a:r>
              <a:rPr lang="es-MX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hrs</a:t>
            </a:r>
            <a:r>
              <a:rPr lang="es-MX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.)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  <a:r>
              <a:rPr lang="es-MX" sz="3200" dirty="0" smtClean="0">
                <a:solidFill>
                  <a:srgbClr val="FFFF99"/>
                </a:solidFill>
                <a:latin typeface="Century Gothic" panose="020B0502020202020204" pitchFamily="34" charset="0"/>
              </a:rPr>
              <a:t> </a:t>
            </a:r>
          </a:p>
          <a:p>
            <a:endParaRPr lang="es-MX" sz="3200" i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</a:t>
            </a:r>
            <a:r>
              <a:rPr lang="es-MX" sz="3200" b="1" i="1" dirty="0">
                <a:solidFill>
                  <a:srgbClr val="FF0000"/>
                </a:solidFill>
                <a:latin typeface="Century Gothic" panose="020B0502020202020204" pitchFamily="34" charset="0"/>
              </a:rPr>
              <a:t>4</a:t>
            </a:r>
          </a:p>
          <a:p>
            <a:pPr algn="ctr"/>
            <a:r>
              <a:rPr lang="es-MX" sz="2400" i="1" dirty="0" smtClean="0">
                <a:latin typeface="Century Gothic" panose="020B0502020202020204" pitchFamily="34" charset="0"/>
              </a:rPr>
              <a:t>7 </a:t>
            </a:r>
            <a:r>
              <a:rPr lang="es-MX" sz="2400" dirty="0" smtClean="0">
                <a:latin typeface="Century Gothic" panose="020B0502020202020204" pitchFamily="34" charset="0"/>
              </a:rPr>
              <a:t>días</a:t>
            </a:r>
          </a:p>
          <a:p>
            <a:pPr algn="ctr"/>
            <a:r>
              <a:rPr lang="es-MX" sz="24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400" dirty="0">
                <a:latin typeface="Century Gothic" panose="020B0502020202020204" pitchFamily="34" charset="0"/>
              </a:rPr>
              <a:t> </a:t>
            </a:r>
            <a:r>
              <a:rPr lang="es-MX" sz="2400" i="1" dirty="0" smtClean="0">
                <a:latin typeface="Century Gothic" panose="020B0502020202020204" pitchFamily="34" charset="0"/>
              </a:rPr>
              <a:t>8 </a:t>
            </a:r>
            <a:r>
              <a:rPr lang="es-MX" sz="24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400" i="1" dirty="0" smtClean="0">
                <a:latin typeface="Century Gothic" panose="020B0502020202020204" pitchFamily="34" charset="0"/>
              </a:rPr>
              <a:t>.</a:t>
            </a:r>
          </a:p>
          <a:p>
            <a:pPr algn="ctr"/>
            <a:endParaRPr lang="es-MX" sz="2400" dirty="0">
              <a:latin typeface="Century Gothic" panose="020B0502020202020204" pitchFamily="34" charset="0"/>
            </a:endParaRPr>
          </a:p>
          <a:p>
            <a:pPr algn="ctr"/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56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Horas 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no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vendibles </a:t>
            </a: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por días feriados</a:t>
            </a:r>
            <a:endParaRPr lang="es-MX" sz="3200" dirty="0">
              <a:latin typeface="Century Gothic" panose="020B0502020202020204" pitchFamily="34" charset="0"/>
            </a:endParaRPr>
          </a:p>
        </p:txBody>
      </p:sp>
      <p:cxnSp>
        <p:nvCxnSpPr>
          <p:cNvPr id="3" name="Conector recto 2"/>
          <p:cNvCxnSpPr/>
          <p:nvPr/>
        </p:nvCxnSpPr>
        <p:spPr>
          <a:xfrm flipV="1">
            <a:off x="2984120" y="5701929"/>
            <a:ext cx="6719777" cy="106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9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57691" y="2813997"/>
            <a:ext cx="689344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…debe considerarse el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periodo vacacional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el cual, por ley, serán otorgadas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acuerdo a los años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antigüedad laboral.</a:t>
            </a:r>
            <a:endParaRPr lang="es-MX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2686" y="419543"/>
            <a:ext cx="2283453" cy="179339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6138" y="2590556"/>
            <a:ext cx="3499375" cy="2508986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36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543741"/>
              </p:ext>
            </p:extLst>
          </p:nvPr>
        </p:nvGraphicFramePr>
        <p:xfrm>
          <a:off x="2138326" y="2186959"/>
          <a:ext cx="81280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Años laborados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Días de vacaciones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6</a:t>
                      </a:r>
                      <a:endParaRPr lang="es-MX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2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8</a:t>
                      </a:r>
                      <a:endParaRPr lang="es-MX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3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10</a:t>
                      </a:r>
                      <a:endParaRPr lang="es-MX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4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12</a:t>
                      </a:r>
                      <a:endParaRPr lang="es-MX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b="1" dirty="0" smtClean="0"/>
                    </a:p>
                    <a:p>
                      <a:pPr algn="ctr"/>
                      <a:r>
                        <a:rPr lang="es-MX" b="1" dirty="0" smtClean="0"/>
                        <a:t>5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 cada cinco años después de los cuatro, se otorgarán dos días más de vacaciones.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62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89321" y="1243477"/>
            <a:ext cx="949841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Asumiendo que, al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primer año laboral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 tiene derecho 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6 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días de vacaciones, ello se multiplicará por un día de jornada laboral.</a:t>
            </a:r>
            <a:r>
              <a:rPr lang="es-MX" sz="3200" dirty="0">
                <a:solidFill>
                  <a:srgbClr val="FFFF99"/>
                </a:solidFill>
                <a:latin typeface="Century Gothic" panose="020B0502020202020204" pitchFamily="34" charset="0"/>
              </a:rPr>
              <a:t> </a:t>
            </a:r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endParaRPr lang="es-MX" sz="3200" i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</a:t>
            </a:r>
            <a:r>
              <a:rPr lang="es-MX" sz="3200" b="1" i="1" dirty="0">
                <a:solidFill>
                  <a:srgbClr val="FF0000"/>
                </a:solidFill>
                <a:latin typeface="Century Gothic" panose="020B0502020202020204" pitchFamily="34" charset="0"/>
              </a:rPr>
              <a:t>5</a:t>
            </a: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MX" sz="2400" i="1" dirty="0" smtClean="0">
                <a:latin typeface="Century Gothic" panose="020B0502020202020204" pitchFamily="34" charset="0"/>
              </a:rPr>
              <a:t>6 </a:t>
            </a:r>
            <a:r>
              <a:rPr lang="es-MX" sz="2400" dirty="0" smtClean="0">
                <a:latin typeface="Century Gothic" panose="020B0502020202020204" pitchFamily="34" charset="0"/>
              </a:rPr>
              <a:t>días </a:t>
            </a:r>
            <a:r>
              <a:rPr lang="es-MX" sz="2400" dirty="0">
                <a:latin typeface="Century Gothic" panose="020B0502020202020204" pitchFamily="34" charset="0"/>
              </a:rPr>
              <a:t>de </a:t>
            </a:r>
            <a:r>
              <a:rPr lang="es-MX" sz="2400" dirty="0" smtClean="0">
                <a:latin typeface="Century Gothic" panose="020B0502020202020204" pitchFamily="34" charset="0"/>
              </a:rPr>
              <a:t>vacaciones</a:t>
            </a:r>
          </a:p>
          <a:p>
            <a:pPr algn="ctr"/>
            <a:r>
              <a:rPr lang="es-MX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400" dirty="0">
                <a:latin typeface="Century Gothic" panose="020B0502020202020204" pitchFamily="34" charset="0"/>
              </a:rPr>
              <a:t> </a:t>
            </a:r>
            <a:r>
              <a:rPr lang="es-MX" sz="2400" i="1" dirty="0" smtClean="0">
                <a:latin typeface="Century Gothic" panose="020B0502020202020204" pitchFamily="34" charset="0"/>
              </a:rPr>
              <a:t>8 </a:t>
            </a:r>
            <a:r>
              <a:rPr lang="es-MX" sz="24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400" dirty="0" smtClean="0">
                <a:latin typeface="Century Gothic" panose="020B0502020202020204" pitchFamily="34" charset="0"/>
              </a:rPr>
              <a:t>. de </a:t>
            </a:r>
            <a:r>
              <a:rPr lang="es-MX" sz="2400" dirty="0">
                <a:latin typeface="Century Gothic" panose="020B0502020202020204" pitchFamily="34" charset="0"/>
              </a:rPr>
              <a:t>trabajo </a:t>
            </a:r>
            <a:r>
              <a:rPr lang="es-MX" sz="2400" dirty="0" smtClean="0">
                <a:latin typeface="Century Gothic" panose="020B0502020202020204" pitchFamily="34" charset="0"/>
              </a:rPr>
              <a:t>diario</a:t>
            </a:r>
          </a:p>
          <a:p>
            <a:pPr algn="ctr"/>
            <a:endParaRPr lang="es-MX" sz="2400" dirty="0">
              <a:latin typeface="Century Gothic" panose="020B0502020202020204" pitchFamily="34" charset="0"/>
            </a:endParaRPr>
          </a:p>
          <a:p>
            <a:pPr algn="ctr"/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48 horas 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no vendibles por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vacaciones</a:t>
            </a:r>
            <a:r>
              <a:rPr lang="es-MX" sz="3200" dirty="0">
                <a:latin typeface="Century Gothic" panose="020B0502020202020204" pitchFamily="34" charset="0"/>
              </a:rPr>
              <a:t/>
            </a:r>
            <a:br>
              <a:rPr lang="es-MX" sz="3200" dirty="0">
                <a:latin typeface="Century Gothic" panose="020B0502020202020204" pitchFamily="34" charset="0"/>
              </a:rPr>
            </a:br>
            <a:endParaRPr lang="es-MX" sz="3200" dirty="0">
              <a:latin typeface="Century Gothic" panose="020B0502020202020204" pitchFamily="34" charset="0"/>
            </a:endParaRPr>
          </a:p>
        </p:txBody>
      </p:sp>
      <p:cxnSp>
        <p:nvCxnSpPr>
          <p:cNvPr id="3" name="Conector recto 2"/>
          <p:cNvCxnSpPr/>
          <p:nvPr/>
        </p:nvCxnSpPr>
        <p:spPr>
          <a:xfrm flipV="1">
            <a:off x="3294320" y="5146159"/>
            <a:ext cx="5688419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53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20724" y="2413338"/>
            <a:ext cx="10015869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…la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ley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ha determinado que, deberá otorgarse por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período vacacional el 0.25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% de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horas adicionales como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prima vacacional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  <a:r>
              <a:rPr lang="es-MX" sz="3200" dirty="0">
                <a:solidFill>
                  <a:srgbClr val="FFFF99"/>
                </a:solidFill>
                <a:latin typeface="Century Gothic" panose="020B0502020202020204" pitchFamily="34" charset="0"/>
              </a:rPr>
              <a:t> </a:t>
            </a:r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6</a:t>
            </a:r>
          </a:p>
          <a:p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MX" sz="2400" dirty="0" smtClean="0">
                <a:latin typeface="Century Gothic" panose="020B0502020202020204" pitchFamily="34" charset="0"/>
              </a:rPr>
              <a:t>(</a:t>
            </a:r>
            <a:r>
              <a:rPr lang="es-MX" sz="2400" i="1" dirty="0" smtClean="0">
                <a:latin typeface="Century Gothic" panose="020B0502020202020204" pitchFamily="34" charset="0"/>
              </a:rPr>
              <a:t>6</a:t>
            </a:r>
            <a:r>
              <a:rPr lang="es-MX" sz="2400" dirty="0" smtClean="0">
                <a:latin typeface="Century Gothic" panose="020B0502020202020204" pitchFamily="34" charset="0"/>
              </a:rPr>
              <a:t> días </a:t>
            </a:r>
            <a:r>
              <a:rPr lang="es-MX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400" dirty="0">
                <a:latin typeface="Century Gothic" panose="020B0502020202020204" pitchFamily="34" charset="0"/>
              </a:rPr>
              <a:t> </a:t>
            </a:r>
            <a:r>
              <a:rPr lang="es-MX" sz="2400" i="1" dirty="0" smtClean="0">
                <a:latin typeface="Century Gothic" panose="020B0502020202020204" pitchFamily="34" charset="0"/>
              </a:rPr>
              <a:t>8 </a:t>
            </a:r>
            <a:r>
              <a:rPr lang="es-MX" sz="24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400" i="1" dirty="0" smtClean="0">
                <a:latin typeface="Century Gothic" panose="020B0502020202020204" pitchFamily="34" charset="0"/>
              </a:rPr>
              <a:t>.</a:t>
            </a:r>
            <a:r>
              <a:rPr lang="es-MX" sz="2400" dirty="0" smtClean="0">
                <a:latin typeface="Century Gothic" panose="020B0502020202020204" pitchFamily="34" charset="0"/>
              </a:rPr>
              <a:t>) </a:t>
            </a:r>
            <a:r>
              <a:rPr lang="es-MX" sz="2400" dirty="0">
                <a:latin typeface="Century Gothic" panose="020B0502020202020204" pitchFamily="34" charset="0"/>
              </a:rPr>
              <a:t>= </a:t>
            </a:r>
            <a:r>
              <a:rPr lang="es-MX" sz="2400" i="1" dirty="0" smtClean="0">
                <a:latin typeface="Century Gothic" panose="020B0502020202020204" pitchFamily="34" charset="0"/>
              </a:rPr>
              <a:t>48 </a:t>
            </a:r>
            <a:r>
              <a:rPr lang="es-MX" sz="24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400" i="1" dirty="0" smtClean="0">
                <a:latin typeface="Century Gothic" panose="020B0502020202020204" pitchFamily="34" charset="0"/>
              </a:rPr>
              <a:t>. </a:t>
            </a:r>
            <a:r>
              <a:rPr lang="es-MX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400" dirty="0" smtClean="0">
                <a:latin typeface="Century Gothic" panose="020B0502020202020204" pitchFamily="34" charset="0"/>
              </a:rPr>
              <a:t> </a:t>
            </a:r>
            <a:r>
              <a:rPr lang="es-MX" sz="2400" i="1" dirty="0">
                <a:latin typeface="Century Gothic" panose="020B0502020202020204" pitchFamily="34" charset="0"/>
              </a:rPr>
              <a:t>0.25%</a:t>
            </a:r>
            <a:r>
              <a:rPr lang="es-MX" sz="2400" dirty="0">
                <a:latin typeface="Century Gothic" panose="020B0502020202020204" pitchFamily="34" charset="0"/>
              </a:rPr>
              <a:t> = 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12 </a:t>
            </a:r>
            <a:r>
              <a:rPr lang="es-MX" sz="2400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hrs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 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prima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vacacional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endParaRPr lang="es-MX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6933" y="334482"/>
            <a:ext cx="2283453" cy="1793397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93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54371" y="2443230"/>
            <a:ext cx="87399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…también la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ley contempla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que, deberá otorgarse una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semana por 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incapacidad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  <a:r>
              <a:rPr lang="es-MX" sz="3200" dirty="0">
                <a:solidFill>
                  <a:srgbClr val="FFFF99"/>
                </a:solidFill>
                <a:latin typeface="Century Gothic" panose="020B0502020202020204" pitchFamily="34" charset="0"/>
              </a:rPr>
              <a:t> </a:t>
            </a:r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7</a:t>
            </a:r>
          </a:p>
          <a:p>
            <a:endParaRPr lang="es-MX" sz="2800" i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MX" sz="2400" i="1" dirty="0" smtClean="0">
                <a:latin typeface="Century Gothic" panose="020B0502020202020204" pitchFamily="34" charset="0"/>
              </a:rPr>
              <a:t>5</a:t>
            </a:r>
            <a:r>
              <a:rPr lang="es-MX" sz="2400" dirty="0" smtClean="0">
                <a:latin typeface="Century Gothic" panose="020B0502020202020204" pitchFamily="34" charset="0"/>
              </a:rPr>
              <a:t> días </a:t>
            </a:r>
            <a:r>
              <a:rPr lang="es-MX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400" dirty="0">
                <a:latin typeface="Century Gothic" panose="020B0502020202020204" pitchFamily="34" charset="0"/>
              </a:rPr>
              <a:t> </a:t>
            </a:r>
            <a:r>
              <a:rPr lang="es-MX" sz="2400" i="1" dirty="0" smtClean="0">
                <a:latin typeface="Century Gothic" panose="020B0502020202020204" pitchFamily="34" charset="0"/>
              </a:rPr>
              <a:t>8 </a:t>
            </a:r>
            <a:r>
              <a:rPr lang="es-MX" sz="24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400" dirty="0" smtClean="0">
                <a:latin typeface="Century Gothic" panose="020B0502020202020204" pitchFamily="34" charset="0"/>
              </a:rPr>
              <a:t>. = 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40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horas por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incapacidad</a:t>
            </a:r>
            <a:endParaRPr lang="es-MX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302" y="406298"/>
            <a:ext cx="2280102" cy="1792379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4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34139" y="860154"/>
            <a:ext cx="972170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En resumen, el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total de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”horas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no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vendibles”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anuales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contempla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 suma de los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días feriados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días de vacaciones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prima vacacional e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incapacidades.</a:t>
            </a:r>
            <a:endParaRPr lang="es-MX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endParaRPr lang="es-MX" sz="36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8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					</a:t>
            </a:r>
            <a:r>
              <a:rPr lang="es-MX" sz="2400" i="1" dirty="0" smtClean="0">
                <a:latin typeface="Century Gothic" panose="020B0502020202020204" pitchFamily="34" charset="0"/>
              </a:rPr>
              <a:t>56 </a:t>
            </a:r>
            <a:r>
              <a:rPr lang="es-MX" sz="2400" dirty="0" smtClean="0">
                <a:latin typeface="Century Gothic" panose="020B0502020202020204" pitchFamily="34" charset="0"/>
              </a:rPr>
              <a:t>horas por días feriados</a:t>
            </a:r>
          </a:p>
          <a:p>
            <a:r>
              <a:rPr lang="es-MX" sz="2400" dirty="0">
                <a:latin typeface="Century Gothic" panose="020B0502020202020204" pitchFamily="34" charset="0"/>
              </a:rPr>
              <a:t> </a:t>
            </a:r>
            <a:r>
              <a:rPr lang="es-MX" sz="2400" dirty="0" smtClean="0">
                <a:latin typeface="Century Gothic" panose="020B0502020202020204" pitchFamily="34" charset="0"/>
              </a:rPr>
              <a:t>					</a:t>
            </a:r>
            <a:r>
              <a:rPr lang="es-MX" sz="2400" i="1" dirty="0" smtClean="0">
                <a:latin typeface="Century Gothic" panose="020B0502020202020204" pitchFamily="34" charset="0"/>
              </a:rPr>
              <a:t>48</a:t>
            </a:r>
            <a:r>
              <a:rPr lang="es-MX" sz="2400" dirty="0" smtClean="0">
                <a:latin typeface="Century Gothic" panose="020B0502020202020204" pitchFamily="34" charset="0"/>
              </a:rPr>
              <a:t> horas por periodo vacacional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				</a:t>
            </a:r>
            <a:r>
              <a:rPr lang="es-MX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+</a:t>
            </a:r>
            <a:r>
              <a:rPr lang="es-MX" sz="2400" dirty="0" smtClean="0">
                <a:latin typeface="Century Gothic" panose="020B0502020202020204" pitchFamily="34" charset="0"/>
              </a:rPr>
              <a:t>	</a:t>
            </a:r>
            <a:r>
              <a:rPr lang="es-MX" sz="2400" i="1" dirty="0" smtClean="0">
                <a:latin typeface="Century Gothic" panose="020B0502020202020204" pitchFamily="34" charset="0"/>
              </a:rPr>
              <a:t>12 </a:t>
            </a:r>
            <a:r>
              <a:rPr lang="es-MX" sz="2400" dirty="0" smtClean="0">
                <a:latin typeface="Century Gothic" panose="020B0502020202020204" pitchFamily="34" charset="0"/>
              </a:rPr>
              <a:t>horas de </a:t>
            </a:r>
            <a:r>
              <a:rPr lang="es-MX" sz="2400" dirty="0">
                <a:latin typeface="Century Gothic" panose="020B0502020202020204" pitchFamily="34" charset="0"/>
              </a:rPr>
              <a:t>prima </a:t>
            </a:r>
            <a:r>
              <a:rPr lang="es-MX" sz="2400" dirty="0" smtClean="0">
                <a:latin typeface="Century Gothic" panose="020B0502020202020204" pitchFamily="34" charset="0"/>
              </a:rPr>
              <a:t>vacacional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					</a:t>
            </a:r>
            <a:r>
              <a:rPr lang="es-MX" sz="2400" i="1" dirty="0" smtClean="0">
                <a:latin typeface="Century Gothic" panose="020B0502020202020204" pitchFamily="34" charset="0"/>
              </a:rPr>
              <a:t>40</a:t>
            </a:r>
            <a:r>
              <a:rPr lang="es-MX" sz="2400" dirty="0" smtClean="0">
                <a:latin typeface="Century Gothic" panose="020B0502020202020204" pitchFamily="34" charset="0"/>
              </a:rPr>
              <a:t> horas por </a:t>
            </a:r>
            <a:r>
              <a:rPr lang="es-MX" sz="2400" dirty="0">
                <a:latin typeface="Century Gothic" panose="020B0502020202020204" pitchFamily="34" charset="0"/>
              </a:rPr>
              <a:t>enfermedad o </a:t>
            </a:r>
            <a:r>
              <a:rPr lang="es-MX" sz="2400" dirty="0" smtClean="0">
                <a:latin typeface="Century Gothic" panose="020B0502020202020204" pitchFamily="34" charset="0"/>
              </a:rPr>
              <a:t>incapacidad</a:t>
            </a:r>
          </a:p>
          <a:p>
            <a:endParaRPr lang="es-MX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			</a:t>
            </a:r>
            <a:r>
              <a:rPr lang="es-MX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Total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156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horas 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no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vendibles al año</a:t>
            </a:r>
            <a:r>
              <a:rPr lang="es-MX" sz="2400" dirty="0">
                <a:latin typeface="Century Gothic" panose="020B0502020202020204" pitchFamily="34" charset="0"/>
              </a:rPr>
              <a:t/>
            </a:r>
            <a:br>
              <a:rPr lang="es-MX" sz="2400" dirty="0">
                <a:latin typeface="Century Gothic" panose="020B0502020202020204" pitchFamily="34" charset="0"/>
              </a:rPr>
            </a:br>
            <a:endParaRPr lang="es-MX" sz="2400" dirty="0">
              <a:latin typeface="Century Gothic" panose="020B0502020202020204" pitchFamily="34" charset="0"/>
            </a:endParaRPr>
          </a:p>
        </p:txBody>
      </p:sp>
      <p:cxnSp>
        <p:nvCxnSpPr>
          <p:cNvPr id="3" name="Conector recto 2"/>
          <p:cNvCxnSpPr/>
          <p:nvPr/>
        </p:nvCxnSpPr>
        <p:spPr>
          <a:xfrm flipV="1">
            <a:off x="2146004" y="5571459"/>
            <a:ext cx="7846828" cy="106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3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31850" y="1264471"/>
            <a:ext cx="9966251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Una vez identificado el número de horas no vendibles, éstas deberán restarse al total de horas básicas.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endParaRPr lang="es-MX" sz="3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9</a:t>
            </a: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r>
              <a:rPr lang="es-MX" sz="2400" dirty="0">
                <a:latin typeface="Century Gothic" panose="020B0502020202020204" pitchFamily="34" charset="0"/>
              </a:rPr>
              <a:t>	</a:t>
            </a:r>
            <a:r>
              <a:rPr lang="es-MX" sz="2400" dirty="0" smtClean="0">
                <a:latin typeface="Century Gothic" panose="020B0502020202020204" pitchFamily="34" charset="0"/>
              </a:rPr>
              <a:t>				</a:t>
            </a:r>
            <a:r>
              <a:rPr lang="es-MX" sz="2400" i="1" dirty="0" smtClean="0">
                <a:latin typeface="Century Gothic" panose="020B0502020202020204" pitchFamily="34" charset="0"/>
              </a:rPr>
              <a:t>2080 </a:t>
            </a:r>
            <a:r>
              <a:rPr lang="es-MX" sz="24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400" i="1" dirty="0" smtClean="0">
                <a:latin typeface="Century Gothic" panose="020B0502020202020204" pitchFamily="34" charset="0"/>
              </a:rPr>
              <a:t>.</a:t>
            </a:r>
            <a:r>
              <a:rPr lang="es-MX" sz="2400" dirty="0" smtClean="0">
                <a:latin typeface="Century Gothic" panose="020B0502020202020204" pitchFamily="34" charset="0"/>
              </a:rPr>
              <a:t> </a:t>
            </a:r>
            <a:r>
              <a:rPr lang="es-MX" sz="2400" dirty="0">
                <a:latin typeface="Century Gothic" panose="020B0502020202020204" pitchFamily="34" charset="0"/>
              </a:rPr>
              <a:t>posibles de trabajo al </a:t>
            </a:r>
            <a:r>
              <a:rPr lang="es-MX" sz="2400" dirty="0" smtClean="0">
                <a:latin typeface="Century Gothic" panose="020B0502020202020204" pitchFamily="34" charset="0"/>
              </a:rPr>
              <a:t>año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				</a:t>
            </a:r>
            <a:r>
              <a:rPr lang="es-MX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-</a:t>
            </a:r>
            <a:r>
              <a:rPr lang="es-MX" sz="2400" dirty="0" smtClean="0">
                <a:latin typeface="Century Gothic" panose="020B0502020202020204" pitchFamily="34" charset="0"/>
              </a:rPr>
              <a:t>      </a:t>
            </a:r>
            <a:r>
              <a:rPr lang="es-MX" sz="2400" i="1" dirty="0" smtClean="0">
                <a:latin typeface="Century Gothic" panose="020B0502020202020204" pitchFamily="34" charset="0"/>
              </a:rPr>
              <a:t>156 </a:t>
            </a:r>
            <a:r>
              <a:rPr lang="es-MX" sz="24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400" i="1" dirty="0" smtClean="0">
                <a:latin typeface="Century Gothic" panose="020B0502020202020204" pitchFamily="34" charset="0"/>
              </a:rPr>
              <a:t>. </a:t>
            </a:r>
            <a:r>
              <a:rPr lang="es-MX" sz="2400" dirty="0">
                <a:latin typeface="Century Gothic" panose="020B0502020202020204" pitchFamily="34" charset="0"/>
              </a:rPr>
              <a:t>no </a:t>
            </a:r>
            <a:r>
              <a:rPr lang="es-MX" sz="2400" dirty="0" smtClean="0">
                <a:latin typeface="Century Gothic" panose="020B0502020202020204" pitchFamily="34" charset="0"/>
              </a:rPr>
              <a:t>vendibles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					</a:t>
            </a:r>
          </a:p>
          <a:p>
            <a:r>
              <a:rPr lang="es-MX" sz="2400" dirty="0">
                <a:latin typeface="Century Gothic" panose="020B0502020202020204" pitchFamily="34" charset="0"/>
              </a:rPr>
              <a:t>	</a:t>
            </a:r>
            <a:r>
              <a:rPr lang="es-MX" sz="2400" dirty="0" smtClean="0">
                <a:latin typeface="Century Gothic" panose="020B0502020202020204" pitchFamily="34" charset="0"/>
              </a:rPr>
              <a:t>				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1924 </a:t>
            </a:r>
            <a:r>
              <a:rPr lang="es-MX" sz="2400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hrs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posibles de 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trabajo al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año</a:t>
            </a:r>
            <a:endParaRPr lang="es-MX" sz="3200" dirty="0">
              <a:latin typeface="Century Gothic" panose="020B0502020202020204" pitchFamily="34" charset="0"/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3336850" y="5061097"/>
            <a:ext cx="57646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2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1331090" y="809944"/>
            <a:ext cx="9565460" cy="5393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Índice</a:t>
            </a:r>
          </a:p>
          <a:p>
            <a:endParaRPr lang="es-MX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	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	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Fases básicas para el cálculo de la hora de diseño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	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 estimado de ingreso anual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  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Horas no vendibles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  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Gastos fijos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   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Ganancia o utilidad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   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 por hora de diseño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   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Consideraciones adicionales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   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Bibliografía</a:t>
            </a:r>
            <a:endParaRPr lang="es-MX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69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34631" y="2071087"/>
            <a:ext cx="975714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…habrá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que considerar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que,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dentro de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las horas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anuales posibles efectivas </a:t>
            </a:r>
            <a:r>
              <a:rPr lang="es-MX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(1924 </a:t>
            </a:r>
            <a:r>
              <a:rPr lang="es-MX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hrs</a:t>
            </a:r>
            <a:r>
              <a:rPr lang="es-MX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.)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existen también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tiempos no dedicados al diseño </a:t>
            </a:r>
            <a:r>
              <a:rPr lang="es-MX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-tiempos</a:t>
            </a:r>
            <a:r>
              <a:rPr lang="es-MX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de índole </a:t>
            </a:r>
            <a:endParaRPr lang="es-MX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MX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administrativo-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los cuales representan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un 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30% de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endParaRPr lang="es-MX" sz="28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dicho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tiempo.</a:t>
            </a:r>
          </a:p>
          <a:p>
            <a:r>
              <a:rPr lang="es-MX" sz="3200" dirty="0">
                <a:solidFill>
                  <a:srgbClr val="FFFF99"/>
                </a:solidFill>
                <a:latin typeface="Century Gothic" panose="020B0502020202020204" pitchFamily="34" charset="0"/>
              </a:rPr>
              <a:t> </a:t>
            </a:r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10</a:t>
            </a:r>
          </a:p>
          <a:p>
            <a:pPr algn="ctr"/>
            <a:endParaRPr lang="es-MX" sz="2400" dirty="0" smtClean="0">
              <a:latin typeface="Century Gothic" panose="020B0502020202020204" pitchFamily="34" charset="0"/>
            </a:endParaRPr>
          </a:p>
          <a:p>
            <a:pPr algn="ctr"/>
            <a:r>
              <a:rPr lang="es-MX" sz="2400" i="1" dirty="0" smtClean="0">
                <a:latin typeface="Century Gothic" panose="020B0502020202020204" pitchFamily="34" charset="0"/>
              </a:rPr>
              <a:t>30%</a:t>
            </a:r>
            <a:r>
              <a:rPr lang="es-MX" sz="2400" dirty="0" smtClean="0">
                <a:latin typeface="Century Gothic" panose="020B0502020202020204" pitchFamily="34" charset="0"/>
              </a:rPr>
              <a:t> de </a:t>
            </a:r>
            <a:r>
              <a:rPr lang="es-MX" sz="2400" i="1" dirty="0" smtClean="0">
                <a:latin typeface="Century Gothic" panose="020B0502020202020204" pitchFamily="34" charset="0"/>
              </a:rPr>
              <a:t>1924hrs</a:t>
            </a:r>
            <a:r>
              <a:rPr lang="es-MX" sz="2400" dirty="0" smtClean="0">
                <a:latin typeface="Century Gothic" panose="020B0502020202020204" pitchFamily="34" charset="0"/>
              </a:rPr>
              <a:t>. = 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641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horas 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tiempo 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administrativo</a:t>
            </a:r>
            <a:r>
              <a:rPr lang="es-MX" sz="3200" dirty="0">
                <a:latin typeface="Century Gothic" panose="020B0502020202020204" pitchFamily="34" charset="0"/>
              </a:rPr>
              <a:t/>
            </a:r>
            <a:br>
              <a:rPr lang="es-MX" sz="3200" dirty="0">
                <a:latin typeface="Century Gothic" panose="020B0502020202020204" pitchFamily="34" charset="0"/>
              </a:rPr>
            </a:br>
            <a:endParaRPr lang="es-MX" sz="3200" dirty="0"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013" y="374401"/>
            <a:ext cx="1755475" cy="1379972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5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72362" y="1306999"/>
            <a:ext cx="992372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Por consiguiente…</a:t>
            </a:r>
          </a:p>
          <a:p>
            <a:endParaRPr lang="es-MX" sz="3200" dirty="0" smtClean="0"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11</a:t>
            </a:r>
          </a:p>
          <a:p>
            <a:endParaRPr lang="es-MX" sz="3200" dirty="0" smtClean="0">
              <a:latin typeface="Century Gothic" panose="020B0502020202020204" pitchFamily="34" charset="0"/>
            </a:endParaRPr>
          </a:p>
          <a:p>
            <a:r>
              <a:rPr lang="es-MX" sz="2400" dirty="0" smtClean="0">
                <a:latin typeface="Century Gothic" panose="020B0502020202020204" pitchFamily="34" charset="0"/>
              </a:rPr>
              <a:t>	</a:t>
            </a:r>
            <a:r>
              <a:rPr lang="es-MX" sz="2800" i="1" dirty="0" smtClean="0">
                <a:latin typeface="Century Gothic" panose="020B0502020202020204" pitchFamily="34" charset="0"/>
              </a:rPr>
              <a:t>1924 </a:t>
            </a:r>
            <a:r>
              <a:rPr lang="es-MX" sz="28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800" dirty="0" smtClean="0">
                <a:latin typeface="Century Gothic" panose="020B0502020202020204" pitchFamily="34" charset="0"/>
              </a:rPr>
              <a:t>. </a:t>
            </a:r>
            <a:r>
              <a:rPr lang="es-MX" sz="2800" dirty="0">
                <a:latin typeface="Century Gothic" panose="020B0502020202020204" pitchFamily="34" charset="0"/>
              </a:rPr>
              <a:t>de tiempo posible efectivo de trabajo </a:t>
            </a:r>
            <a:r>
              <a:rPr lang="es-MX" sz="2800" dirty="0" smtClean="0">
                <a:latin typeface="Century Gothic" panose="020B0502020202020204" pitchFamily="34" charset="0"/>
              </a:rPr>
              <a:t>anual</a:t>
            </a:r>
          </a:p>
          <a:p>
            <a:r>
              <a:rPr lang="es-MX" sz="2800" dirty="0" smtClean="0">
                <a:latin typeface="Century Gothic" panose="020B0502020202020204" pitchFamily="34" charset="0"/>
              </a:rPr>
              <a:t>	</a:t>
            </a:r>
            <a:r>
              <a:rPr lang="es-MX" sz="2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-</a:t>
            </a:r>
            <a:r>
              <a:rPr lang="es-MX" sz="2800" dirty="0" smtClean="0">
                <a:latin typeface="Century Gothic" panose="020B0502020202020204" pitchFamily="34" charset="0"/>
              </a:rPr>
              <a:t> </a:t>
            </a:r>
            <a:r>
              <a:rPr lang="es-MX" sz="2800" i="1" dirty="0" smtClean="0">
                <a:latin typeface="Century Gothic" panose="020B0502020202020204" pitchFamily="34" charset="0"/>
              </a:rPr>
              <a:t>641hrs</a:t>
            </a:r>
            <a:r>
              <a:rPr lang="es-MX" sz="2800" dirty="0" smtClean="0">
                <a:latin typeface="Century Gothic" panose="020B0502020202020204" pitchFamily="34" charset="0"/>
              </a:rPr>
              <a:t>. </a:t>
            </a:r>
            <a:r>
              <a:rPr lang="es-MX" sz="2800" dirty="0">
                <a:latin typeface="Century Gothic" panose="020B0502020202020204" pitchFamily="34" charset="0"/>
              </a:rPr>
              <a:t>de tiempo </a:t>
            </a:r>
            <a:r>
              <a:rPr lang="es-MX" sz="2800" dirty="0" smtClean="0">
                <a:latin typeface="Century Gothic" panose="020B0502020202020204" pitchFamily="34" charset="0"/>
              </a:rPr>
              <a:t>administrativo</a:t>
            </a:r>
          </a:p>
          <a:p>
            <a:endParaRPr lang="es-MX" sz="2800" dirty="0">
              <a:latin typeface="Century Gothic" panose="020B0502020202020204" pitchFamily="34" charset="0"/>
            </a:endParaRPr>
          </a:p>
          <a:p>
            <a:r>
              <a:rPr lang="es-MX" sz="2800" dirty="0" smtClean="0">
                <a:latin typeface="Century Gothic" panose="020B0502020202020204" pitchFamily="34" charset="0"/>
              </a:rPr>
              <a:t>	</a:t>
            </a:r>
            <a:r>
              <a:rPr lang="es-MX" sz="2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1283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horas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vendibles al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año</a:t>
            </a:r>
            <a:endParaRPr lang="es-MX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cxnSp>
        <p:nvCxnSpPr>
          <p:cNvPr id="3" name="Conector recto 2"/>
          <p:cNvCxnSpPr/>
          <p:nvPr/>
        </p:nvCxnSpPr>
        <p:spPr>
          <a:xfrm flipV="1">
            <a:off x="1582478" y="4423144"/>
            <a:ext cx="9698666" cy="637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50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17180" y="1402968"/>
            <a:ext cx="100725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tal suerte…</a:t>
            </a: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12</a:t>
            </a:r>
          </a:p>
          <a:p>
            <a:endParaRPr lang="es-MX" sz="3200" dirty="0" smtClean="0">
              <a:latin typeface="Century Gothic" panose="020B0502020202020204" pitchFamily="34" charset="0"/>
            </a:endParaRPr>
          </a:p>
          <a:p>
            <a:r>
              <a:rPr lang="es-MX" sz="2800" dirty="0" smtClean="0">
                <a:latin typeface="Century Gothic" panose="020B0502020202020204" pitchFamily="34" charset="0"/>
              </a:rPr>
              <a:t>			</a:t>
            </a:r>
            <a:r>
              <a:rPr lang="es-MX" sz="2800" i="1" dirty="0" smtClean="0">
                <a:latin typeface="Century Gothic" panose="020B0502020202020204" pitchFamily="34" charset="0"/>
              </a:rPr>
              <a:t>156</a:t>
            </a:r>
            <a:r>
              <a:rPr lang="es-MX" sz="2800" dirty="0" smtClean="0">
                <a:latin typeface="Century Gothic" panose="020B0502020202020204" pitchFamily="34" charset="0"/>
              </a:rPr>
              <a:t> horas</a:t>
            </a:r>
            <a:r>
              <a:rPr lang="es-MX" sz="2800" dirty="0">
                <a:latin typeface="Century Gothic" panose="020B0502020202020204" pitchFamily="34" charset="0"/>
              </a:rPr>
              <a:t> no </a:t>
            </a:r>
            <a:r>
              <a:rPr lang="es-MX" sz="2800" dirty="0" smtClean="0">
                <a:latin typeface="Century Gothic" panose="020B0502020202020204" pitchFamily="34" charset="0"/>
              </a:rPr>
              <a:t>vendibles</a:t>
            </a:r>
          </a:p>
          <a:p>
            <a:r>
              <a:rPr lang="es-MX" sz="2800" dirty="0" smtClean="0">
                <a:latin typeface="Century Gothic" panose="020B0502020202020204" pitchFamily="34" charset="0"/>
              </a:rPr>
              <a:t>		</a:t>
            </a:r>
            <a:r>
              <a:rPr lang="es-MX" sz="2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+</a:t>
            </a:r>
            <a:r>
              <a:rPr lang="es-MX" sz="2800" dirty="0" smtClean="0">
                <a:latin typeface="Century Gothic" panose="020B0502020202020204" pitchFamily="34" charset="0"/>
              </a:rPr>
              <a:t>   </a:t>
            </a:r>
            <a:r>
              <a:rPr lang="es-MX" sz="2800" i="1" dirty="0" smtClean="0">
                <a:latin typeface="Century Gothic" panose="020B0502020202020204" pitchFamily="34" charset="0"/>
              </a:rPr>
              <a:t>641</a:t>
            </a:r>
            <a:r>
              <a:rPr lang="es-MX" sz="2800" dirty="0" smtClean="0">
                <a:latin typeface="Century Gothic" panose="020B0502020202020204" pitchFamily="34" charset="0"/>
              </a:rPr>
              <a:t>horas </a:t>
            </a:r>
            <a:r>
              <a:rPr lang="es-MX" sz="2800" dirty="0">
                <a:latin typeface="Century Gothic" panose="020B0502020202020204" pitchFamily="34" charset="0"/>
              </a:rPr>
              <a:t>no vendibles </a:t>
            </a:r>
            <a:r>
              <a:rPr lang="es-MX" sz="2800" dirty="0" smtClean="0">
                <a:latin typeface="Century Gothic" panose="020B0502020202020204" pitchFamily="34" charset="0"/>
              </a:rPr>
              <a:t>por  </a:t>
            </a:r>
            <a:r>
              <a:rPr lang="es-MX" sz="2800" dirty="0">
                <a:latin typeface="Century Gothic" panose="020B0502020202020204" pitchFamily="34" charset="0"/>
              </a:rPr>
              <a:t>tiempo </a:t>
            </a:r>
            <a:r>
              <a:rPr lang="es-MX" sz="2800" dirty="0" smtClean="0">
                <a:latin typeface="Century Gothic" panose="020B0502020202020204" pitchFamily="34" charset="0"/>
              </a:rPr>
              <a:t>administrativo</a:t>
            </a:r>
          </a:p>
          <a:p>
            <a:endParaRPr lang="es-MX" sz="2800" dirty="0" smtClean="0">
              <a:latin typeface="Century Gothic" panose="020B0502020202020204" pitchFamily="34" charset="0"/>
            </a:endParaRPr>
          </a:p>
          <a:p>
            <a:r>
              <a:rPr lang="es-MX" sz="2800" dirty="0">
                <a:latin typeface="Century Gothic" panose="020B0502020202020204" pitchFamily="34" charset="0"/>
              </a:rPr>
              <a:t>	</a:t>
            </a:r>
            <a:r>
              <a:rPr lang="es-MX" sz="2800" dirty="0" smtClean="0">
                <a:latin typeface="Century Gothic" panose="020B0502020202020204" pitchFamily="34" charset="0"/>
              </a:rPr>
              <a:t>		</a:t>
            </a:r>
            <a:r>
              <a:rPr lang="es-MX" sz="2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797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horas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al año no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vendibles</a:t>
            </a:r>
            <a:endParaRPr lang="es-MX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cxnSp>
        <p:nvCxnSpPr>
          <p:cNvPr id="3" name="Conector recto 2"/>
          <p:cNvCxnSpPr/>
          <p:nvPr/>
        </p:nvCxnSpPr>
        <p:spPr>
          <a:xfrm flipV="1">
            <a:off x="1945758" y="4423145"/>
            <a:ext cx="9335386" cy="637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75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40463" y="625963"/>
            <a:ext cx="928576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En 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toda empresa o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negocio se 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debe contemplar los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gastos fijos, siendo éstos,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los elementos que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posibilitan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las condiciones para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prestar el servicio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:</a:t>
            </a: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1. GASTOS </a:t>
            </a:r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FIJOS POR INVERSION 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ANUAL</a:t>
            </a:r>
          </a:p>
          <a:p>
            <a:r>
              <a:rPr lang="es-MX" sz="2800" dirty="0">
                <a:solidFill>
                  <a:srgbClr val="FFFF99"/>
                </a:solidFill>
                <a:latin typeface="Century Gothic" panose="020B0502020202020204" pitchFamily="34" charset="0"/>
              </a:rPr>
              <a:t> </a:t>
            </a:r>
            <a:endParaRPr lang="es-MX" sz="2800" dirty="0">
              <a:latin typeface="Century Gothic" panose="020B0502020202020204" pitchFamily="34" charset="0"/>
            </a:endParaRPr>
          </a:p>
          <a:p>
            <a:r>
              <a:rPr lang="es-MX" sz="2400" dirty="0" smtClean="0">
                <a:latin typeface="Century Gothic" panose="020B0502020202020204" pitchFamily="34" charset="0"/>
              </a:rPr>
              <a:t>•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Espacio </a:t>
            </a:r>
            <a:r>
              <a:rPr lang="es-MX" sz="2400" dirty="0">
                <a:solidFill>
                  <a:srgbClr val="FFC000"/>
                </a:solidFill>
                <a:latin typeface="Century Gothic" panose="020B0502020202020204" pitchFamily="34" charset="0"/>
              </a:rPr>
              <a:t>físico (renta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)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•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Pago </a:t>
            </a:r>
            <a:r>
              <a:rPr lang="es-MX" sz="2400" dirty="0">
                <a:solidFill>
                  <a:srgbClr val="FFC000"/>
                </a:solidFill>
                <a:latin typeface="Century Gothic" panose="020B0502020202020204" pitchFamily="34" charset="0"/>
              </a:rPr>
              <a:t>de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luz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•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Pago </a:t>
            </a:r>
            <a:r>
              <a:rPr lang="es-MX" sz="2400" dirty="0">
                <a:solidFill>
                  <a:srgbClr val="FFC000"/>
                </a:solidFill>
                <a:latin typeface="Century Gothic" panose="020B0502020202020204" pitchFamily="34" charset="0"/>
              </a:rPr>
              <a:t>de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teléfono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•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Materiales consumibles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•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Limpieza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•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Medio </a:t>
            </a:r>
            <a:r>
              <a:rPr lang="es-MX" sz="2400" dirty="0">
                <a:solidFill>
                  <a:srgbClr val="FFC000"/>
                </a:solidFill>
                <a:latin typeface="Century Gothic" panose="020B0502020202020204" pitchFamily="34" charset="0"/>
              </a:rPr>
              <a:t>de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transporte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•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Alimentos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•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etc...</a:t>
            </a:r>
            <a:endParaRPr lang="es-MX" sz="3200" dirty="0">
              <a:solidFill>
                <a:srgbClr val="FFC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53317">
            <a:off x="8613831" y="2459998"/>
            <a:ext cx="1628775" cy="280987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86427">
            <a:off x="9498750" y="3459359"/>
            <a:ext cx="1743075" cy="26289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9323" y="4410935"/>
            <a:ext cx="2760508" cy="1894666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9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89446" y="1118293"/>
            <a:ext cx="8945525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2. GASTOS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FIJOS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NO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VENDIBLES</a:t>
            </a:r>
          </a:p>
          <a:p>
            <a:r>
              <a:rPr lang="es-MX" sz="3200" dirty="0" smtClean="0">
                <a:solidFill>
                  <a:srgbClr val="FFCC00"/>
                </a:solidFill>
                <a:latin typeface="Century Gothic" panose="020B0502020202020204" pitchFamily="34" charset="0"/>
              </a:rPr>
              <a:t> </a:t>
            </a:r>
            <a:endParaRPr lang="es-MX" sz="3200" dirty="0">
              <a:solidFill>
                <a:srgbClr val="FFCC00"/>
              </a:solidFill>
              <a:latin typeface="Century Gothic" panose="020B0502020202020204" pitchFamily="34" charset="0"/>
            </a:endParaRP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Denominados también como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gastos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fijos por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inversión anual a favor,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son aquellos bienes que en un determinado momento presentan depreciación (SAT).</a:t>
            </a: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Equipo</a:t>
            </a: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de cómputo </a:t>
            </a:r>
            <a:r>
              <a:rPr lang="es-MX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30</a:t>
            </a:r>
            <a:r>
              <a:rPr lang="es-MX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Automóvil </a:t>
            </a:r>
            <a:r>
              <a:rPr lang="es-MX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25</a:t>
            </a:r>
            <a:r>
              <a:rPr lang="es-MX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%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Mobiliario </a:t>
            </a:r>
            <a:r>
              <a:rPr lang="es-MX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10 </a:t>
            </a:r>
            <a:r>
              <a:rPr lang="es-MX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%</a:t>
            </a:r>
            <a:endParaRPr lang="es-MX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9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99460" y="871341"/>
            <a:ext cx="99733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En base a las posibilidades de inversión y 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las necesidades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del servicio a brindar, se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calcula el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monto anual que se invertirá en gastos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fijos por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inversión anual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</a:p>
          <a:p>
            <a:endParaRPr lang="es-MX" sz="28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13</a:t>
            </a:r>
            <a:endParaRPr lang="es-MX" sz="3200" dirty="0" smtClean="0">
              <a:latin typeface="Century Gothic" panose="020B0502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99460" y="3306720"/>
            <a:ext cx="867616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>
                <a:latin typeface="Century Gothic" panose="020B0502020202020204" pitchFamily="34" charset="0"/>
              </a:rPr>
              <a:t>Espacio físico (renta</a:t>
            </a:r>
            <a:r>
              <a:rPr lang="es-MX" sz="2200" dirty="0" smtClean="0">
                <a:latin typeface="Century Gothic" panose="020B0502020202020204" pitchFamily="34" charset="0"/>
              </a:rPr>
              <a:t>)……………	</a:t>
            </a:r>
            <a:r>
              <a:rPr lang="es-MX" sz="2200" i="1" dirty="0" smtClean="0">
                <a:latin typeface="Century Gothic" panose="020B0502020202020204" pitchFamily="34" charset="0"/>
              </a:rPr>
              <a:t>$2,500.00</a:t>
            </a:r>
            <a:endParaRPr lang="es-MX" sz="2200" i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>
                <a:latin typeface="Century Gothic" panose="020B0502020202020204" pitchFamily="34" charset="0"/>
              </a:rPr>
              <a:t>Pago de </a:t>
            </a:r>
            <a:r>
              <a:rPr lang="es-MX" sz="2200" dirty="0" smtClean="0">
                <a:latin typeface="Century Gothic" panose="020B0502020202020204" pitchFamily="34" charset="0"/>
              </a:rPr>
              <a:t>luz……………………….	</a:t>
            </a:r>
            <a:r>
              <a:rPr lang="es-MX" sz="2200" i="1" dirty="0" smtClean="0">
                <a:latin typeface="Century Gothic" panose="020B0502020202020204" pitchFamily="34" charset="0"/>
              </a:rPr>
              <a:t>$   200.00 ($400.00 </a:t>
            </a:r>
            <a:r>
              <a:rPr lang="es-MX" sz="2200" dirty="0" smtClean="0">
                <a:latin typeface="Century Gothic" panose="020B0502020202020204" pitchFamily="34" charset="0"/>
              </a:rPr>
              <a:t>bimestral)</a:t>
            </a:r>
            <a:endParaRPr lang="es-MX" sz="2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>
                <a:latin typeface="Century Gothic" panose="020B0502020202020204" pitchFamily="34" charset="0"/>
              </a:rPr>
              <a:t>Pago de </a:t>
            </a:r>
            <a:r>
              <a:rPr lang="es-MX" sz="2200" dirty="0" smtClean="0">
                <a:latin typeface="Century Gothic" panose="020B0502020202020204" pitchFamily="34" charset="0"/>
              </a:rPr>
              <a:t>teléfono………………..</a:t>
            </a:r>
            <a:r>
              <a:rPr lang="es-MX" sz="2200" i="1" dirty="0" smtClean="0">
                <a:latin typeface="Century Gothic" panose="020B0502020202020204" pitchFamily="34" charset="0"/>
              </a:rPr>
              <a:t>$   350.00</a:t>
            </a:r>
            <a:endParaRPr lang="es-MX" sz="2200" i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>
                <a:latin typeface="Century Gothic" panose="020B0502020202020204" pitchFamily="34" charset="0"/>
              </a:rPr>
              <a:t>Materiales </a:t>
            </a:r>
            <a:r>
              <a:rPr lang="es-MX" sz="2200" dirty="0" smtClean="0">
                <a:latin typeface="Century Gothic" panose="020B0502020202020204" pitchFamily="34" charset="0"/>
              </a:rPr>
              <a:t>consumibles………...	</a:t>
            </a:r>
            <a:r>
              <a:rPr lang="es-MX" sz="2200" i="1" dirty="0" smtClean="0">
                <a:latin typeface="Century Gothic" panose="020B0502020202020204" pitchFamily="34" charset="0"/>
              </a:rPr>
              <a:t>$   350.00</a:t>
            </a:r>
            <a:endParaRPr lang="es-MX" sz="2200" i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>
                <a:latin typeface="Century Gothic" panose="020B0502020202020204" pitchFamily="34" charset="0"/>
              </a:rPr>
              <a:t>Limpieza……………………………</a:t>
            </a:r>
            <a:r>
              <a:rPr lang="es-MX" sz="2200" i="1" dirty="0" smtClean="0">
                <a:latin typeface="Century Gothic" panose="020B0502020202020204" pitchFamily="34" charset="0"/>
              </a:rPr>
              <a:t>$   400.00</a:t>
            </a:r>
            <a:endParaRPr lang="es-MX" sz="2200" i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>
                <a:latin typeface="Century Gothic" panose="020B0502020202020204" pitchFamily="34" charset="0"/>
              </a:rPr>
              <a:t>Medio de </a:t>
            </a:r>
            <a:r>
              <a:rPr lang="es-MX" sz="2200" dirty="0" smtClean="0">
                <a:latin typeface="Century Gothic" panose="020B0502020202020204" pitchFamily="34" charset="0"/>
              </a:rPr>
              <a:t>transporte…………….</a:t>
            </a:r>
            <a:r>
              <a:rPr lang="es-MX" sz="2200" i="1" dirty="0" smtClean="0">
                <a:latin typeface="Century Gothic" panose="020B0502020202020204" pitchFamily="34" charset="0"/>
              </a:rPr>
              <a:t>$   400.00</a:t>
            </a:r>
            <a:endParaRPr lang="es-MX" sz="2200" i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 smtClean="0">
                <a:latin typeface="Century Gothic" panose="020B0502020202020204" pitchFamily="34" charset="0"/>
              </a:rPr>
              <a:t>Alimentos…………………………..</a:t>
            </a:r>
            <a:r>
              <a:rPr lang="es-MX" sz="2200" i="1" dirty="0" smtClean="0">
                <a:latin typeface="Century Gothic" panose="020B0502020202020204" pitchFamily="34" charset="0"/>
              </a:rPr>
              <a:t>$   800.00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200" dirty="0">
              <a:solidFill>
                <a:srgbClr val="FFC000"/>
              </a:solidFill>
              <a:latin typeface="Century Gothic" panose="020B0502020202020204" pitchFamily="34" charset="0"/>
            </a:endParaRPr>
          </a:p>
          <a:p>
            <a:r>
              <a:rPr lang="es-MX" sz="2200" dirty="0">
                <a:solidFill>
                  <a:srgbClr val="FFC000"/>
                </a:solidFill>
                <a:latin typeface="Century Gothic" panose="020B0502020202020204" pitchFamily="34" charset="0"/>
              </a:rPr>
              <a:t> </a:t>
            </a:r>
            <a:r>
              <a:rPr lang="es-MX" sz="22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   </a:t>
            </a:r>
            <a:r>
              <a:rPr lang="es-MX" sz="2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Total al mes………………………..</a:t>
            </a:r>
            <a:r>
              <a:rPr lang="es-MX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$5,000.00</a:t>
            </a:r>
            <a:endParaRPr lang="es-MX" sz="22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endParaRPr lang="es-MX" sz="2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60" y="5874349"/>
            <a:ext cx="8548577" cy="94490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2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80215" y="1126522"/>
            <a:ext cx="96118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Por lo tanto…</a:t>
            </a: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pPr algn="ctr"/>
            <a:endParaRPr lang="es-MX" sz="2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es-MX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$5,000.00  </a:t>
            </a:r>
            <a:r>
              <a:rPr lang="es-MX" sz="2400" dirty="0" smtClean="0">
                <a:latin typeface="Century Gothic" panose="020B0502020202020204" pitchFamily="34" charset="0"/>
              </a:rPr>
              <a:t>gastos </a:t>
            </a:r>
            <a:r>
              <a:rPr lang="es-MX" sz="2400" dirty="0">
                <a:latin typeface="Century Gothic" panose="020B0502020202020204" pitchFamily="34" charset="0"/>
              </a:rPr>
              <a:t>fijos </a:t>
            </a:r>
            <a:r>
              <a:rPr lang="es-MX" sz="2400" dirty="0" smtClean="0">
                <a:latin typeface="Century Gothic" panose="020B0502020202020204" pitchFamily="34" charset="0"/>
              </a:rPr>
              <a:t>mensuales  </a:t>
            </a:r>
            <a:r>
              <a:rPr lang="es-MX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400" dirty="0" smtClean="0">
                <a:latin typeface="Century Gothic" panose="020B0502020202020204" pitchFamily="34" charset="0"/>
              </a:rPr>
              <a:t>  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12</a:t>
            </a:r>
            <a:r>
              <a:rPr lang="es-MX" sz="2400" dirty="0" smtClean="0">
                <a:latin typeface="Century Gothic" panose="020B0502020202020204" pitchFamily="34" charset="0"/>
              </a:rPr>
              <a:t> meses  </a:t>
            </a:r>
            <a:r>
              <a:rPr lang="es-MX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=</a:t>
            </a:r>
          </a:p>
          <a:p>
            <a:pPr algn="ctr"/>
            <a:endParaRPr lang="es-MX" sz="2400" dirty="0" smtClean="0">
              <a:latin typeface="Century Gothic" panose="020B0502020202020204" pitchFamily="34" charset="0"/>
            </a:endParaRPr>
          </a:p>
          <a:p>
            <a:pPr algn="ctr"/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$60,000.00    </a:t>
            </a:r>
            <a:r>
              <a:rPr lang="es-MX" sz="2400" dirty="0" smtClean="0">
                <a:latin typeface="Century Gothic" panose="020B0502020202020204" pitchFamily="34" charset="0"/>
              </a:rPr>
              <a:t>gastos </a:t>
            </a:r>
            <a:r>
              <a:rPr lang="es-MX" sz="2400" dirty="0">
                <a:latin typeface="Century Gothic" panose="020B0502020202020204" pitchFamily="34" charset="0"/>
              </a:rPr>
              <a:t>fijos </a:t>
            </a:r>
            <a:r>
              <a:rPr lang="es-MX" sz="2400" dirty="0" smtClean="0">
                <a:latin typeface="Century Gothic" panose="020B0502020202020204" pitchFamily="34" charset="0"/>
              </a:rPr>
              <a:t>anuales</a:t>
            </a:r>
            <a:r>
              <a:rPr lang="es-MX" sz="3200" dirty="0">
                <a:latin typeface="Century Gothic" panose="020B0502020202020204" pitchFamily="34" charset="0"/>
              </a:rPr>
              <a:t/>
            </a:r>
            <a:br>
              <a:rPr lang="es-MX" sz="3200" dirty="0">
                <a:latin typeface="Century Gothic" panose="020B0502020202020204" pitchFamily="34" charset="0"/>
              </a:rPr>
            </a:br>
            <a:endParaRPr lang="es-MX" sz="3200" dirty="0" smtClean="0">
              <a:latin typeface="Century Gothic" panose="020B0502020202020204" pitchFamily="34" charset="0"/>
            </a:endParaRPr>
          </a:p>
          <a:p>
            <a:endParaRPr lang="es-MX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endParaRPr lang="es-MX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endParaRPr lang="es-MX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s-MX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Nota</a:t>
            </a:r>
            <a:r>
              <a:rPr lang="es-MX" dirty="0">
                <a:solidFill>
                  <a:srgbClr val="FF0000"/>
                </a:solidFill>
                <a:latin typeface="Century Gothic" panose="020B0502020202020204" pitchFamily="34" charset="0"/>
              </a:rPr>
              <a:t>:</a:t>
            </a:r>
            <a:r>
              <a:rPr lang="es-MX" dirty="0">
                <a:latin typeface="Century Gothic" panose="020B0502020202020204" pitchFamily="34" charset="0"/>
              </a:rPr>
              <a:t> si se estima un salario mensual de </a:t>
            </a:r>
            <a:r>
              <a:rPr lang="es-MX" i="1" dirty="0">
                <a:latin typeface="Century Gothic" panose="020B0502020202020204" pitchFamily="34" charset="0"/>
              </a:rPr>
              <a:t>$</a:t>
            </a:r>
            <a:r>
              <a:rPr lang="es-MX" i="1" dirty="0" smtClean="0">
                <a:latin typeface="Century Gothic" panose="020B0502020202020204" pitchFamily="34" charset="0"/>
              </a:rPr>
              <a:t>6,000.00 </a:t>
            </a:r>
            <a:r>
              <a:rPr lang="es-MX" dirty="0">
                <a:latin typeface="Century Gothic" panose="020B0502020202020204" pitchFamily="34" charset="0"/>
              </a:rPr>
              <a:t>se </a:t>
            </a:r>
            <a:r>
              <a:rPr lang="es-MX" dirty="0" smtClean="0">
                <a:latin typeface="Century Gothic" panose="020B0502020202020204" pitchFamily="34" charset="0"/>
              </a:rPr>
              <a:t>recomienda que </a:t>
            </a:r>
            <a:r>
              <a:rPr lang="es-MX" dirty="0">
                <a:latin typeface="Century Gothic" panose="020B0502020202020204" pitchFamily="34" charset="0"/>
              </a:rPr>
              <a:t>los gastos fijos por inversión mensuales no superen ese monto.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02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219199" y="1274549"/>
            <a:ext cx="1021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costo extra anual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 obtiene de la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suma de las dos variables que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implican un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monto no directo en el costo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hora.</a:t>
            </a:r>
            <a:r>
              <a:rPr lang="es-MX" sz="3200" dirty="0">
                <a:solidFill>
                  <a:srgbClr val="FFFF99"/>
                </a:solidFill>
                <a:latin typeface="Century Gothic" panose="020B0502020202020204" pitchFamily="34" charset="0"/>
              </a:rPr>
              <a:t> </a:t>
            </a:r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14</a:t>
            </a:r>
          </a:p>
          <a:p>
            <a:r>
              <a:rPr lang="es-MX" sz="3200" dirty="0" smtClean="0">
                <a:solidFill>
                  <a:srgbClr val="FFCC00"/>
                </a:solidFill>
                <a:latin typeface="Century Gothic" panose="020B0502020202020204" pitchFamily="34" charset="0"/>
              </a:rPr>
              <a:t> </a:t>
            </a:r>
          </a:p>
          <a:p>
            <a:r>
              <a:rPr lang="es-MX" sz="2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796 </a:t>
            </a:r>
            <a:r>
              <a:rPr lang="es-MX" sz="2000" dirty="0" smtClean="0">
                <a:latin typeface="Century Gothic" panose="020B0502020202020204" pitchFamily="34" charset="0"/>
              </a:rPr>
              <a:t>horas no vendibles anuales  </a:t>
            </a:r>
            <a:r>
              <a:rPr lang="es-MX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000" dirty="0" smtClean="0">
                <a:latin typeface="Century Gothic" panose="020B0502020202020204" pitchFamily="34" charset="0"/>
              </a:rPr>
              <a:t>  </a:t>
            </a:r>
            <a:r>
              <a:rPr lang="es-MX" sz="2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$36.00 </a:t>
            </a:r>
            <a:r>
              <a:rPr lang="es-MX" sz="2000" dirty="0" smtClean="0">
                <a:latin typeface="Century Gothic" panose="020B0502020202020204" pitchFamily="34" charset="0"/>
              </a:rPr>
              <a:t>(Costo básico por hora)=</a:t>
            </a:r>
            <a:r>
              <a:rPr lang="es-MX" sz="2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MX" sz="2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$28,731.00</a:t>
            </a:r>
            <a:r>
              <a:rPr lang="es-MX" sz="2000" dirty="0">
                <a:latin typeface="Century Gothic" panose="020B0502020202020204" pitchFamily="34" charset="0"/>
              </a:rPr>
              <a:t> </a:t>
            </a:r>
            <a:endParaRPr lang="es-MX" sz="2000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s-MX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+</a:t>
            </a:r>
            <a:r>
              <a:rPr lang="es-MX" sz="2000" dirty="0" smtClean="0">
                <a:latin typeface="Century Gothic" panose="020B0502020202020204" pitchFamily="34" charset="0"/>
              </a:rPr>
              <a:t>		</a:t>
            </a:r>
            <a:r>
              <a:rPr lang="es-MX" sz="2000" dirty="0">
                <a:latin typeface="Century Gothic" panose="020B0502020202020204" pitchFamily="34" charset="0"/>
              </a:rPr>
              <a:t> </a:t>
            </a:r>
            <a:r>
              <a:rPr lang="es-MX" sz="2000" dirty="0" smtClean="0">
                <a:latin typeface="Century Gothic" panose="020B0502020202020204" pitchFamily="34" charset="0"/>
              </a:rPr>
              <a:t>						</a:t>
            </a:r>
            <a:r>
              <a:rPr lang="es-MX" sz="2000" dirty="0">
                <a:latin typeface="Century Gothic" panose="020B0502020202020204" pitchFamily="34" charset="0"/>
              </a:rPr>
              <a:t> </a:t>
            </a:r>
            <a:r>
              <a:rPr lang="es-MX" sz="2000" dirty="0" smtClean="0">
                <a:latin typeface="Century Gothic" panose="020B0502020202020204" pitchFamily="34" charset="0"/>
              </a:rPr>
              <a:t>     Inversión </a:t>
            </a:r>
            <a:r>
              <a:rPr lang="es-MX" sz="2000" dirty="0">
                <a:latin typeface="Century Gothic" panose="020B0502020202020204" pitchFamily="34" charset="0"/>
              </a:rPr>
              <a:t>anual para gastos </a:t>
            </a:r>
            <a:r>
              <a:rPr lang="es-MX" sz="2000" dirty="0" smtClean="0">
                <a:latin typeface="Century Gothic" panose="020B0502020202020204" pitchFamily="34" charset="0"/>
              </a:rPr>
              <a:t>fijos = </a:t>
            </a:r>
            <a:r>
              <a:rPr lang="es-MX" sz="2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$60,000.00</a:t>
            </a:r>
          </a:p>
          <a:p>
            <a:endParaRPr lang="es-MX" sz="2000" dirty="0" smtClean="0">
              <a:latin typeface="Century Gothic" panose="020B0502020202020204" pitchFamily="34" charset="0"/>
            </a:endParaRPr>
          </a:p>
          <a:p>
            <a:endParaRPr lang="es-MX" sz="2000" dirty="0">
              <a:latin typeface="Century Gothic" panose="020B0502020202020204" pitchFamily="34" charset="0"/>
            </a:endParaRPr>
          </a:p>
          <a:p>
            <a:r>
              <a:rPr lang="es-MX" sz="2000" dirty="0" smtClean="0">
                <a:latin typeface="Century Gothic" panose="020B0502020202020204" pitchFamily="34" charset="0"/>
              </a:rPr>
              <a:t>							      </a:t>
            </a:r>
            <a:r>
              <a:rPr lang="es-MX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Costo </a:t>
            </a:r>
            <a:r>
              <a:rPr lang="es-MX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extra anual para ser </a:t>
            </a:r>
            <a:r>
              <a:rPr lang="es-MX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rentable </a:t>
            </a:r>
            <a:r>
              <a:rPr lang="es-MX" sz="2000" dirty="0" smtClean="0">
                <a:latin typeface="Century Gothic" panose="020B0502020202020204" pitchFamily="34" charset="0"/>
              </a:rPr>
              <a:t>= </a:t>
            </a:r>
            <a:r>
              <a:rPr lang="es-MX" sz="2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$88,731.00</a:t>
            </a:r>
            <a:r>
              <a:rPr lang="es-MX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endParaRPr lang="es-MX" sz="2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199" y="5160221"/>
            <a:ext cx="9668540" cy="106869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91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21218" y="1136879"/>
            <a:ext cx="87966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Retomando,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monto a ganar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anualmente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 obtiene al multiplicar las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horas vendibles al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año por el costo base.</a:t>
            </a:r>
          </a:p>
          <a:p>
            <a:endParaRPr lang="es-MX" sz="3200" dirty="0" smtClean="0"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15</a:t>
            </a:r>
          </a:p>
          <a:p>
            <a:endParaRPr lang="es-MX" sz="3200" dirty="0" smtClean="0">
              <a:latin typeface="Century Gothic" panose="020B0502020202020204" pitchFamily="34" charset="0"/>
            </a:endParaRPr>
          </a:p>
          <a:p>
            <a:r>
              <a:rPr lang="es-MX" sz="2400" dirty="0" smtClean="0">
                <a:latin typeface="Century Gothic" panose="020B0502020202020204" pitchFamily="34" charset="0"/>
              </a:rPr>
              <a:t>						</a:t>
            </a:r>
            <a:r>
              <a:rPr lang="es-MX" sz="2400" i="1" dirty="0" smtClean="0">
                <a:latin typeface="Century Gothic" panose="020B0502020202020204" pitchFamily="34" charset="0"/>
              </a:rPr>
              <a:t>1283</a:t>
            </a:r>
            <a:r>
              <a:rPr lang="es-MX" sz="2400" dirty="0" smtClean="0">
                <a:latin typeface="Century Gothic" panose="020B0502020202020204" pitchFamily="34" charset="0"/>
              </a:rPr>
              <a:t> horas vendibles</a:t>
            </a:r>
            <a:endParaRPr lang="es-MX" sz="2400" dirty="0">
              <a:latin typeface="Century Gothic" panose="020B0502020202020204" pitchFamily="34" charset="0"/>
            </a:endParaRP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r>
              <a:rPr lang="es-MX" sz="2400" dirty="0">
                <a:latin typeface="Century Gothic" panose="020B0502020202020204" pitchFamily="34" charset="0"/>
              </a:rPr>
              <a:t>	</a:t>
            </a:r>
            <a:r>
              <a:rPr lang="es-MX" sz="2400" dirty="0" smtClean="0">
                <a:latin typeface="Century Gothic" panose="020B0502020202020204" pitchFamily="34" charset="0"/>
              </a:rPr>
              <a:t>			   </a:t>
            </a:r>
            <a:r>
              <a:rPr lang="es-MX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400" dirty="0" smtClean="0">
                <a:latin typeface="Century Gothic" panose="020B0502020202020204" pitchFamily="34" charset="0"/>
              </a:rPr>
              <a:t>	     </a:t>
            </a:r>
            <a:r>
              <a:rPr lang="es-MX" sz="2400" i="1" dirty="0" smtClean="0">
                <a:latin typeface="Century Gothic" panose="020B0502020202020204" pitchFamily="34" charset="0"/>
              </a:rPr>
              <a:t>$36.00 </a:t>
            </a:r>
            <a:r>
              <a:rPr lang="es-MX" sz="2400" dirty="0" smtClean="0">
                <a:latin typeface="Century Gothic" panose="020B0502020202020204" pitchFamily="34" charset="0"/>
              </a:rPr>
              <a:t>costo </a:t>
            </a:r>
            <a:r>
              <a:rPr lang="es-MX" sz="2400" dirty="0">
                <a:latin typeface="Century Gothic" panose="020B0502020202020204" pitchFamily="34" charset="0"/>
              </a:rPr>
              <a:t>básico de </a:t>
            </a:r>
            <a:r>
              <a:rPr lang="es-MX" sz="2400" dirty="0" smtClean="0">
                <a:latin typeface="Century Gothic" panose="020B0502020202020204" pitchFamily="34" charset="0"/>
              </a:rPr>
              <a:t>hora</a:t>
            </a:r>
            <a:endParaRPr lang="es-MX" sz="2400" dirty="0">
              <a:latin typeface="Century Gothic" panose="020B0502020202020204" pitchFamily="34" charset="0"/>
            </a:endParaRP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r>
              <a:rPr lang="es-MX" sz="2400" dirty="0">
                <a:latin typeface="Century Gothic" panose="020B0502020202020204" pitchFamily="34" charset="0"/>
              </a:rPr>
              <a:t>	</a:t>
            </a:r>
            <a:r>
              <a:rPr lang="es-MX" sz="2400" dirty="0" smtClean="0">
                <a:latin typeface="Century Gothic" panose="020B0502020202020204" pitchFamily="34" charset="0"/>
              </a:rPr>
              <a:t>					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$46,252.00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monto anual</a:t>
            </a:r>
            <a:endParaRPr lang="es-MX" sz="3200" dirty="0"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320" y="5355124"/>
            <a:ext cx="6464595" cy="71455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30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12872" y="1104429"/>
            <a:ext cx="981739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Obtenida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 ganancia anual de hora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base, es necesario determinar la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relación de porcentaje </a:t>
            </a:r>
            <a:endParaRPr lang="es-MX" sz="32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del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costo extra 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anual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(regla de 3)</a:t>
            </a:r>
            <a:r>
              <a:rPr lang="es-MX" sz="3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 </a:t>
            </a:r>
          </a:p>
          <a:p>
            <a:endParaRPr lang="es-MX" sz="32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16</a:t>
            </a:r>
          </a:p>
          <a:p>
            <a:endParaRPr lang="es-MX" sz="3200" b="1" i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$46,252.00 </a:t>
            </a:r>
            <a:r>
              <a:rPr lang="es-MX" sz="2400" dirty="0" smtClean="0">
                <a:latin typeface="Century Gothic" panose="020B0502020202020204" pitchFamily="34" charset="0"/>
              </a:rPr>
              <a:t>costo </a:t>
            </a:r>
            <a:r>
              <a:rPr lang="es-MX" sz="2400" dirty="0">
                <a:latin typeface="Century Gothic" panose="020B0502020202020204" pitchFamily="34" charset="0"/>
              </a:rPr>
              <a:t>anual de hora </a:t>
            </a:r>
            <a:r>
              <a:rPr lang="es-MX" sz="2400" dirty="0" smtClean="0">
                <a:latin typeface="Century Gothic" panose="020B0502020202020204" pitchFamily="34" charset="0"/>
              </a:rPr>
              <a:t>base 		</a:t>
            </a:r>
            <a:r>
              <a:rPr lang="es-MX" sz="2400" i="1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100%</a:t>
            </a:r>
          </a:p>
          <a:p>
            <a:pPr algn="ctr"/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$88,731.00 </a:t>
            </a:r>
            <a:r>
              <a:rPr lang="es-MX" sz="2400" dirty="0" smtClean="0">
                <a:latin typeface="Century Gothic" panose="020B0502020202020204" pitchFamily="34" charset="0"/>
              </a:rPr>
              <a:t>costo </a:t>
            </a:r>
            <a:r>
              <a:rPr lang="es-MX" sz="2400" dirty="0">
                <a:latin typeface="Century Gothic" panose="020B0502020202020204" pitchFamily="34" charset="0"/>
              </a:rPr>
              <a:t>básico de </a:t>
            </a:r>
            <a:r>
              <a:rPr lang="es-MX" sz="2400" dirty="0" smtClean="0">
                <a:latin typeface="Century Gothic" panose="020B0502020202020204" pitchFamily="34" charset="0"/>
              </a:rPr>
              <a:t>hora 			  </a:t>
            </a:r>
            <a:r>
              <a:rPr lang="es-MX" sz="24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(X)</a:t>
            </a: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r>
              <a:rPr lang="es-MX" sz="2000" dirty="0" smtClean="0">
                <a:latin typeface="Century Gothic" panose="020B0502020202020204" pitchFamily="34" charset="0"/>
              </a:rPr>
              <a:t>Donde </a:t>
            </a:r>
            <a:r>
              <a:rPr lang="es-MX" sz="20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(X)</a:t>
            </a:r>
            <a:r>
              <a:rPr lang="es-MX" sz="2000" dirty="0" smtClean="0">
                <a:latin typeface="Century Gothic" panose="020B0502020202020204" pitchFamily="34" charset="0"/>
              </a:rPr>
              <a:t> = porcentaje de rentabilidad</a:t>
            </a: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r>
              <a:rPr lang="es-MX" sz="2400" i="1" dirty="0" smtClean="0">
                <a:latin typeface="Century Gothic" panose="020B0502020202020204" pitchFamily="34" charset="0"/>
              </a:rPr>
              <a:t>88,731.00  </a:t>
            </a:r>
            <a:r>
              <a:rPr lang="es-MX" sz="2400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400" i="1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 </a:t>
            </a:r>
            <a:r>
              <a:rPr lang="es-MX" sz="2400" i="1" dirty="0" smtClean="0">
                <a:latin typeface="Century Gothic" panose="020B0502020202020204" pitchFamily="34" charset="0"/>
              </a:rPr>
              <a:t>100</a:t>
            </a:r>
            <a:r>
              <a:rPr lang="es-MX" sz="2400" i="1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 </a:t>
            </a:r>
            <a:r>
              <a:rPr lang="es-MX" sz="2400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/</a:t>
            </a:r>
            <a:r>
              <a:rPr lang="es-MX" sz="2400" i="1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 </a:t>
            </a:r>
            <a:r>
              <a:rPr lang="es-MX" sz="2400" i="1" dirty="0" smtClean="0">
                <a:latin typeface="Century Gothic" panose="020B0502020202020204" pitchFamily="34" charset="0"/>
              </a:rPr>
              <a:t>46,252.00 </a:t>
            </a:r>
            <a:r>
              <a:rPr lang="es-MX" sz="2400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=</a:t>
            </a:r>
            <a:r>
              <a:rPr lang="es-MX" sz="2400" i="1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191%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porcentaje 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 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rentabilidad</a:t>
            </a:r>
            <a:endParaRPr lang="es-MX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cxnSp>
        <p:nvCxnSpPr>
          <p:cNvPr id="4" name="Conector recto 3"/>
          <p:cNvCxnSpPr/>
          <p:nvPr/>
        </p:nvCxnSpPr>
        <p:spPr>
          <a:xfrm>
            <a:off x="7995684" y="4263655"/>
            <a:ext cx="839972" cy="106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7616456" y="4639340"/>
            <a:ext cx="1144772" cy="177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7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1205829" y="1063416"/>
            <a:ext cx="998491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Introducción</a:t>
            </a:r>
          </a:p>
          <a:p>
            <a:endParaRPr lang="es-MX" sz="3200" dirty="0">
              <a:solidFill>
                <a:srgbClr val="FFC000"/>
              </a:solidFill>
              <a:latin typeface="Century Gothic" panose="020B0502020202020204" pitchFamily="34" charset="0"/>
            </a:endParaRPr>
          </a:p>
          <a:p>
            <a:r>
              <a:rPr lang="es-MX" sz="1400" dirty="0" smtClean="0"/>
              <a:t>	</a:t>
            </a:r>
            <a:r>
              <a:rPr lang="es-MX" sz="2000" dirty="0"/>
              <a:t>El no tener idea alguna de cómo establecer los valores por la realización de un proyecto </a:t>
            </a:r>
            <a:r>
              <a:rPr lang="es-MX" sz="2000" i="1" dirty="0"/>
              <a:t>“</a:t>
            </a:r>
            <a:r>
              <a:rPr lang="es-MX" sz="2000" i="1" dirty="0" err="1"/>
              <a:t>freelance</a:t>
            </a:r>
            <a:r>
              <a:rPr lang="es-MX" sz="2000" i="1" dirty="0"/>
              <a:t>”</a:t>
            </a:r>
            <a:r>
              <a:rPr lang="es-MX" sz="2000" dirty="0"/>
              <a:t>, no es un mito, sino más bien, </a:t>
            </a:r>
            <a:r>
              <a:rPr lang="x-none" sz="2000" dirty="0"/>
              <a:t>un problema real que tarde o temprano habrá de enfrentarse</a:t>
            </a:r>
            <a:r>
              <a:rPr lang="x-none" sz="2000" dirty="0" smtClean="0"/>
              <a:t>.</a:t>
            </a:r>
          </a:p>
          <a:p>
            <a:endParaRPr lang="es-MX" sz="2000" dirty="0"/>
          </a:p>
          <a:p>
            <a:r>
              <a:rPr lang="es-MX" sz="2000" dirty="0"/>
              <a:t>Llegado el momento, muchos optan por preguntar a colegas que ya hayan saltado al ruedo, obteniendo como recomendación más común </a:t>
            </a:r>
            <a:r>
              <a:rPr lang="es-MX" sz="2000" i="1" dirty="0"/>
              <a:t>¡Cobra de acuerdo al tamaño que tiene la empresa!, si te parece grande… cobra más, pero si te parece chica…cobra menos</a:t>
            </a:r>
            <a:r>
              <a:rPr lang="es-MX" sz="2000" i="1" dirty="0" smtClean="0"/>
              <a:t>.</a:t>
            </a:r>
          </a:p>
          <a:p>
            <a:r>
              <a:rPr lang="es-MX" sz="2000" dirty="0" smtClean="0"/>
              <a:t> </a:t>
            </a:r>
            <a:endParaRPr lang="es-MX" sz="2000" dirty="0"/>
          </a:p>
          <a:p>
            <a:r>
              <a:rPr lang="x-none" sz="2000" dirty="0"/>
              <a:t>Por otro </a:t>
            </a:r>
            <a:r>
              <a:rPr lang="x-none" sz="2000" dirty="0" smtClean="0"/>
              <a:t>lado, </a:t>
            </a:r>
            <a:r>
              <a:rPr lang="x-none" sz="2000" dirty="0"/>
              <a:t>están aquellos que tratando de ser más profesionales, deciden retomar la manera en que son cotizados los honorarios de otros profesionales dentro de los rubros de servicios.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76387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02241" y="924503"/>
            <a:ext cx="977486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Para traducir el porcentaje de rentabilidad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 pesos, y con ello obtener el costo total por hora, deberá multiplicarse éste por el costo de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base.</a:t>
            </a:r>
            <a:r>
              <a:rPr lang="es-MX" sz="3200" dirty="0">
                <a:solidFill>
                  <a:srgbClr val="FFFF99"/>
                </a:solidFill>
                <a:latin typeface="Century Gothic" panose="020B0502020202020204" pitchFamily="34" charset="0"/>
              </a:rPr>
              <a:t> </a:t>
            </a:r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endParaRPr lang="es-MX" sz="3200" dirty="0" smtClean="0"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17</a:t>
            </a:r>
          </a:p>
          <a:p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2400" dirty="0" smtClean="0">
                <a:solidFill>
                  <a:srgbClr val="FFFF99"/>
                </a:solidFill>
                <a:latin typeface="Century Gothic" panose="020B0502020202020204" pitchFamily="34" charset="0"/>
              </a:rPr>
              <a:t>					</a:t>
            </a:r>
            <a:r>
              <a:rPr lang="es-MX" sz="2400" i="1" dirty="0" smtClean="0">
                <a:latin typeface="Century Gothic" panose="020B0502020202020204" pitchFamily="34" charset="0"/>
              </a:rPr>
              <a:t>$36.00 </a:t>
            </a:r>
            <a:r>
              <a:rPr lang="es-MX" sz="2400" dirty="0" smtClean="0">
                <a:latin typeface="Century Gothic" panose="020B0502020202020204" pitchFamily="34" charset="0"/>
              </a:rPr>
              <a:t>hora base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				</a:t>
            </a:r>
            <a:r>
              <a:rPr lang="es-MX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400" dirty="0" smtClean="0">
                <a:latin typeface="Century Gothic" panose="020B0502020202020204" pitchFamily="34" charset="0"/>
              </a:rPr>
              <a:t>       </a:t>
            </a:r>
            <a:r>
              <a:rPr lang="es-MX" sz="2400" i="1" dirty="0" smtClean="0">
                <a:latin typeface="Century Gothic" panose="020B0502020202020204" pitchFamily="34" charset="0"/>
              </a:rPr>
              <a:t>1.91</a:t>
            </a:r>
            <a:r>
              <a:rPr lang="es-MX" sz="2400" dirty="0" smtClean="0">
                <a:latin typeface="Century Gothic" panose="020B0502020202020204" pitchFamily="34" charset="0"/>
              </a:rPr>
              <a:t> porcentaje </a:t>
            </a:r>
            <a:r>
              <a:rPr lang="es-MX" sz="2400" dirty="0">
                <a:latin typeface="Century Gothic" panose="020B0502020202020204" pitchFamily="34" charset="0"/>
              </a:rPr>
              <a:t>de </a:t>
            </a:r>
            <a:r>
              <a:rPr lang="es-MX" sz="2400" dirty="0" smtClean="0">
                <a:latin typeface="Century Gothic" panose="020B0502020202020204" pitchFamily="34" charset="0"/>
              </a:rPr>
              <a:t>rentabilidad (</a:t>
            </a:r>
            <a:r>
              <a:rPr lang="es-MX" sz="2400" i="1" dirty="0" smtClean="0">
                <a:latin typeface="Century Gothic" panose="020B0502020202020204" pitchFamily="34" charset="0"/>
              </a:rPr>
              <a:t>191%)</a:t>
            </a: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r>
              <a:rPr lang="es-MX" sz="2400" dirty="0">
                <a:latin typeface="Century Gothic" panose="020B0502020202020204" pitchFamily="34" charset="0"/>
              </a:rPr>
              <a:t>	</a:t>
            </a:r>
            <a:r>
              <a:rPr lang="es-MX" sz="2400" dirty="0" smtClean="0">
                <a:latin typeface="Century Gothic" panose="020B0502020202020204" pitchFamily="34" charset="0"/>
              </a:rPr>
              <a:t>				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$ 68.00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porcentaje 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rentabilidad en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pesos</a:t>
            </a:r>
            <a:r>
              <a:rPr lang="es-MX" sz="3200" dirty="0">
                <a:latin typeface="Century Gothic" panose="020B0502020202020204" pitchFamily="34" charset="0"/>
              </a:rPr>
              <a:t> 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525" y="5347250"/>
            <a:ext cx="7176978" cy="79329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16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82995" y="1360437"/>
            <a:ext cx="9455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Ahora, al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costo de hora base se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le debe sumar el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costo de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rentabilidad, obteniendo así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costo justo por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 de trabajo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(sin utilidad).</a:t>
            </a:r>
            <a:r>
              <a:rPr lang="es-MX" sz="3200" dirty="0">
                <a:solidFill>
                  <a:srgbClr val="FFFF99"/>
                </a:solidFill>
                <a:latin typeface="Century Gothic" panose="020B0502020202020204" pitchFamily="34" charset="0"/>
              </a:rPr>
              <a:t> </a:t>
            </a:r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endParaRPr lang="es-MX" sz="3200" dirty="0" smtClean="0"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18</a:t>
            </a:r>
          </a:p>
          <a:p>
            <a:endParaRPr lang="es-MX" sz="3200" dirty="0" smtClean="0">
              <a:latin typeface="Century Gothic" panose="020B0502020202020204" pitchFamily="34" charset="0"/>
            </a:endParaRPr>
          </a:p>
          <a:p>
            <a:r>
              <a:rPr lang="es-MX" sz="2400" dirty="0" smtClean="0">
                <a:latin typeface="Century Gothic" panose="020B0502020202020204" pitchFamily="34" charset="0"/>
              </a:rPr>
              <a:t>					</a:t>
            </a:r>
            <a:r>
              <a:rPr lang="es-MX" sz="2400" i="1" dirty="0" smtClean="0">
                <a:latin typeface="Century Gothic" panose="020B0502020202020204" pitchFamily="34" charset="0"/>
              </a:rPr>
              <a:t>$36.00 </a:t>
            </a:r>
            <a:r>
              <a:rPr lang="es-MX" sz="2400" dirty="0" smtClean="0">
                <a:latin typeface="Century Gothic" panose="020B0502020202020204" pitchFamily="34" charset="0"/>
              </a:rPr>
              <a:t>hora base</a:t>
            </a:r>
          </a:p>
          <a:p>
            <a:r>
              <a:rPr lang="es-MX" sz="2400" dirty="0" smtClean="0">
                <a:latin typeface="Century Gothic" panose="020B0502020202020204" pitchFamily="34" charset="0"/>
              </a:rPr>
              <a:t>				</a:t>
            </a:r>
            <a:r>
              <a:rPr lang="es-MX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+</a:t>
            </a:r>
            <a:r>
              <a:rPr lang="es-MX" sz="2400" dirty="0" smtClean="0">
                <a:latin typeface="Century Gothic" panose="020B0502020202020204" pitchFamily="34" charset="0"/>
              </a:rPr>
              <a:t>   </a:t>
            </a:r>
            <a:r>
              <a:rPr lang="es-MX" sz="2400" i="1" dirty="0" smtClean="0">
                <a:latin typeface="Century Gothic" panose="020B0502020202020204" pitchFamily="34" charset="0"/>
              </a:rPr>
              <a:t>$68.00 </a:t>
            </a:r>
            <a:r>
              <a:rPr lang="es-MX" sz="2400" dirty="0" smtClean="0">
                <a:latin typeface="Century Gothic" panose="020B0502020202020204" pitchFamily="34" charset="0"/>
              </a:rPr>
              <a:t>porcentaje </a:t>
            </a:r>
            <a:r>
              <a:rPr lang="es-MX" sz="2400" dirty="0">
                <a:latin typeface="Century Gothic" panose="020B0502020202020204" pitchFamily="34" charset="0"/>
              </a:rPr>
              <a:t>de </a:t>
            </a:r>
            <a:r>
              <a:rPr lang="es-MX" sz="2400" dirty="0" smtClean="0">
                <a:latin typeface="Century Gothic" panose="020B0502020202020204" pitchFamily="34" charset="0"/>
              </a:rPr>
              <a:t>rentabilidad</a:t>
            </a: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r>
              <a:rPr lang="es-MX" sz="2400" dirty="0">
                <a:latin typeface="Century Gothic" panose="020B0502020202020204" pitchFamily="34" charset="0"/>
              </a:rPr>
              <a:t>	</a:t>
            </a:r>
            <a:r>
              <a:rPr lang="es-MX" sz="2400" dirty="0" smtClean="0">
                <a:latin typeface="Century Gothic" panose="020B0502020202020204" pitchFamily="34" charset="0"/>
              </a:rPr>
              <a:t>				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$104.00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hora justa</a:t>
            </a:r>
            <a:endParaRPr lang="es-MX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199" y="5224541"/>
            <a:ext cx="5773479" cy="6381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13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04099" y="872184"/>
            <a:ext cx="96675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Habiendo identificado el costo por hora justa, hay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obtener la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utilidad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ganancia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correspondiente. Siendo un 20% el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monto que se estipula como el mínimo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deseable y no mayor a 45%.</a:t>
            </a:r>
          </a:p>
          <a:p>
            <a:endParaRPr lang="es-MX" sz="3200" dirty="0">
              <a:solidFill>
                <a:srgbClr val="FFFF99"/>
              </a:solidFill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</a:rPr>
              <a:t>Paso 19</a:t>
            </a:r>
          </a:p>
          <a:p>
            <a:endParaRPr lang="es-MX" sz="3200" dirty="0" smtClean="0">
              <a:solidFill>
                <a:srgbClr val="FFFF99"/>
              </a:solidFill>
            </a:endParaRPr>
          </a:p>
          <a:p>
            <a:r>
              <a:rPr lang="es-MX" sz="2400" dirty="0" smtClean="0">
                <a:solidFill>
                  <a:srgbClr val="FFFF99"/>
                </a:solidFill>
              </a:rPr>
              <a:t>						</a:t>
            </a:r>
            <a:r>
              <a:rPr lang="es-MX" sz="2400" i="1" dirty="0" smtClean="0"/>
              <a:t>$104.00 </a:t>
            </a:r>
            <a:r>
              <a:rPr lang="es-MX" sz="2400" dirty="0" smtClean="0"/>
              <a:t>hora justa 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						X</a:t>
            </a:r>
            <a:r>
              <a:rPr lang="es-MX" sz="2400" dirty="0" smtClean="0"/>
              <a:t> 	 </a:t>
            </a:r>
            <a:r>
              <a:rPr lang="es-MX" sz="2400" i="1" dirty="0" smtClean="0"/>
              <a:t>0.2 </a:t>
            </a:r>
            <a:r>
              <a:rPr lang="es-MX" sz="2400" dirty="0" smtClean="0"/>
              <a:t>porcentaje </a:t>
            </a:r>
            <a:r>
              <a:rPr lang="es-MX" sz="2400" dirty="0"/>
              <a:t>de </a:t>
            </a:r>
            <a:r>
              <a:rPr lang="es-MX" sz="2400" dirty="0" smtClean="0"/>
              <a:t>utilidad</a:t>
            </a:r>
          </a:p>
          <a:p>
            <a:endParaRPr lang="es-MX" sz="2400" dirty="0" smtClean="0"/>
          </a:p>
          <a:p>
            <a:r>
              <a:rPr lang="es-MX" sz="2400" dirty="0" smtClean="0"/>
              <a:t>						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$ 20.00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utilidad </a:t>
            </a: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ganancia</a:t>
            </a:r>
            <a:endParaRPr lang="es-MX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422" y="5675685"/>
            <a:ext cx="5115791" cy="5654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88027" y="1429618"/>
            <a:ext cx="9525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 seguida, para obtener el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costo por hora de diseño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deben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sumarse el costo por hora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justa y el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margen de utilidad 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ganancia.</a:t>
            </a:r>
          </a:p>
          <a:p>
            <a:endParaRPr lang="es-MX" sz="3200" dirty="0">
              <a:solidFill>
                <a:srgbClr val="FFFF99"/>
              </a:solidFill>
              <a:latin typeface="+mj-lt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+mj-lt"/>
              </a:rPr>
              <a:t>Paso 20</a:t>
            </a:r>
          </a:p>
          <a:p>
            <a:endParaRPr lang="es-MX" sz="3200" dirty="0" smtClean="0">
              <a:latin typeface="+mj-lt"/>
            </a:endParaRPr>
          </a:p>
          <a:p>
            <a:r>
              <a:rPr lang="es-MX" sz="2400" dirty="0" smtClean="0">
                <a:latin typeface="+mj-lt"/>
              </a:rPr>
              <a:t>							</a:t>
            </a:r>
            <a:r>
              <a:rPr lang="es-MX" sz="2400" i="1" dirty="0" smtClean="0">
                <a:latin typeface="+mj-lt"/>
              </a:rPr>
              <a:t>$104.00 </a:t>
            </a:r>
            <a:r>
              <a:rPr lang="es-MX" sz="2400" dirty="0" smtClean="0">
                <a:latin typeface="+mj-lt"/>
              </a:rPr>
              <a:t>hora justa </a:t>
            </a:r>
          </a:p>
          <a:p>
            <a:r>
              <a:rPr lang="es-MX" sz="2400" dirty="0" smtClean="0">
                <a:latin typeface="+mj-lt"/>
              </a:rPr>
              <a:t>						  </a:t>
            </a:r>
            <a:r>
              <a:rPr lang="es-MX" sz="2400" b="1" dirty="0" smtClean="0">
                <a:solidFill>
                  <a:srgbClr val="FF0000"/>
                </a:solidFill>
                <a:latin typeface="+mj-lt"/>
              </a:rPr>
              <a:t>+</a:t>
            </a:r>
            <a:r>
              <a:rPr lang="es-MX" sz="2400" dirty="0">
                <a:latin typeface="+mj-lt"/>
              </a:rPr>
              <a:t> </a:t>
            </a:r>
            <a:r>
              <a:rPr lang="es-MX" sz="2400" i="1" dirty="0">
                <a:latin typeface="+mj-lt"/>
              </a:rPr>
              <a:t>$ </a:t>
            </a:r>
            <a:r>
              <a:rPr lang="es-MX" sz="2400" i="1" dirty="0" smtClean="0">
                <a:latin typeface="+mj-lt"/>
              </a:rPr>
              <a:t>20.00 </a:t>
            </a:r>
            <a:r>
              <a:rPr lang="es-MX" sz="2400" dirty="0" smtClean="0">
                <a:latin typeface="+mj-lt"/>
              </a:rPr>
              <a:t>porcentaje </a:t>
            </a:r>
            <a:r>
              <a:rPr lang="es-MX" sz="2400" dirty="0">
                <a:latin typeface="+mj-lt"/>
              </a:rPr>
              <a:t>de </a:t>
            </a:r>
            <a:r>
              <a:rPr lang="es-MX" sz="2400" dirty="0" smtClean="0">
                <a:latin typeface="+mj-lt"/>
              </a:rPr>
              <a:t>utilidad</a:t>
            </a:r>
          </a:p>
          <a:p>
            <a:endParaRPr lang="es-MX" sz="2400" dirty="0" smtClean="0">
              <a:latin typeface="+mj-lt"/>
            </a:endParaRPr>
          </a:p>
          <a:p>
            <a:r>
              <a:rPr lang="es-MX" sz="2400" dirty="0">
                <a:latin typeface="+mj-lt"/>
              </a:rPr>
              <a:t>	</a:t>
            </a:r>
            <a:r>
              <a:rPr lang="es-MX" sz="2400" dirty="0" smtClean="0">
                <a:latin typeface="+mj-lt"/>
              </a:rPr>
              <a:t>						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$ 124.00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hora diseño</a:t>
            </a:r>
            <a:endParaRPr lang="es-MX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926" y="5359923"/>
            <a:ext cx="5115791" cy="5654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90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16016" y="1002737"/>
            <a:ext cx="897905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Por consiguiente, el monto por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hora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diseño al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año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se obtiene, al multiplicar el costo por hora de diseño y el total de horas vendibles.</a:t>
            </a:r>
          </a:p>
          <a:p>
            <a:endParaRPr lang="es-MX" sz="3200" dirty="0">
              <a:solidFill>
                <a:srgbClr val="FFFF99"/>
              </a:solidFill>
              <a:latin typeface="+mj-lt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+mj-lt"/>
              </a:rPr>
              <a:t>Paso 21</a:t>
            </a:r>
          </a:p>
          <a:p>
            <a:r>
              <a:rPr lang="es-MX" sz="2400" dirty="0" smtClean="0">
                <a:latin typeface="+mj-lt"/>
              </a:rPr>
              <a:t>						</a:t>
            </a:r>
            <a:r>
              <a:rPr lang="es-MX" sz="2400" i="1" dirty="0" smtClean="0">
                <a:latin typeface="+mj-lt"/>
              </a:rPr>
              <a:t>$124.00 </a:t>
            </a:r>
            <a:r>
              <a:rPr lang="es-MX" sz="2400" dirty="0" smtClean="0">
                <a:latin typeface="+mj-lt"/>
              </a:rPr>
              <a:t>hora diseño </a:t>
            </a:r>
          </a:p>
          <a:p>
            <a:r>
              <a:rPr lang="es-MX" sz="2400" dirty="0" smtClean="0">
                <a:latin typeface="+mj-lt"/>
              </a:rPr>
              <a:t>					   </a:t>
            </a:r>
            <a:r>
              <a:rPr lang="es-MX" sz="2400" b="1" dirty="0" smtClean="0">
                <a:solidFill>
                  <a:srgbClr val="FF0000"/>
                </a:solidFill>
                <a:latin typeface="+mj-lt"/>
              </a:rPr>
              <a:t>x</a:t>
            </a:r>
            <a:r>
              <a:rPr lang="es-MX" sz="2400" dirty="0" smtClean="0">
                <a:latin typeface="+mj-lt"/>
              </a:rPr>
              <a:t>     </a:t>
            </a:r>
            <a:r>
              <a:rPr lang="es-MX" sz="2400" i="1" dirty="0" smtClean="0">
                <a:latin typeface="+mj-lt"/>
              </a:rPr>
              <a:t>1283 </a:t>
            </a:r>
            <a:r>
              <a:rPr lang="es-MX" sz="2400" dirty="0" smtClean="0">
                <a:latin typeface="+mj-lt"/>
              </a:rPr>
              <a:t>horas vendibles</a:t>
            </a:r>
          </a:p>
          <a:p>
            <a:endParaRPr lang="es-MX" sz="2400" dirty="0" smtClean="0">
              <a:latin typeface="+mj-lt"/>
            </a:endParaRPr>
          </a:p>
          <a:p>
            <a:r>
              <a:rPr lang="es-MX" sz="2400" dirty="0">
                <a:latin typeface="+mj-lt"/>
              </a:rPr>
              <a:t>	</a:t>
            </a:r>
            <a:r>
              <a:rPr lang="es-MX" sz="2400" dirty="0" smtClean="0">
                <a:latin typeface="+mj-lt"/>
              </a:rPr>
              <a:t>			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smtClean="0">
                <a:latin typeface="+mj-lt"/>
              </a:rPr>
              <a:t>   </a:t>
            </a:r>
            <a:r>
              <a:rPr lang="es-MX" sz="24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$ 161,504.00 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hora diseño anual</a:t>
            </a:r>
            <a:r>
              <a:rPr lang="es-MX" sz="3200" dirty="0">
                <a:latin typeface="+mj-lt"/>
              </a:rPr>
              <a:t/>
            </a:r>
            <a:br>
              <a:rPr lang="es-MX" sz="3200" dirty="0">
                <a:latin typeface="+mj-lt"/>
              </a:rPr>
            </a:br>
            <a:endParaRPr lang="es-MX" sz="3200" dirty="0" smtClean="0">
              <a:latin typeface="+mj-lt"/>
            </a:endParaRPr>
          </a:p>
          <a:p>
            <a:r>
              <a:rPr lang="es-MX" sz="2000" b="1" dirty="0" smtClean="0">
                <a:solidFill>
                  <a:srgbClr val="FF0000"/>
                </a:solidFill>
                <a:latin typeface="+mj-lt"/>
              </a:rPr>
              <a:t>Nota: </a:t>
            </a:r>
            <a:r>
              <a:rPr lang="es-MX" sz="2000" dirty="0" smtClean="0">
                <a:latin typeface="+mj-lt"/>
              </a:rPr>
              <a:t>Al </a:t>
            </a:r>
            <a:r>
              <a:rPr lang="es-MX" sz="2000" dirty="0">
                <a:latin typeface="+mj-lt"/>
              </a:rPr>
              <a:t>mes </a:t>
            </a:r>
            <a:r>
              <a:rPr lang="es-MX" sz="2000" dirty="0" smtClean="0">
                <a:latin typeface="+mj-lt"/>
              </a:rPr>
              <a:t>para ser rentable el trabajo de diseño, se deberá percibir </a:t>
            </a:r>
          </a:p>
          <a:p>
            <a:r>
              <a:rPr lang="es-MX" sz="2000" dirty="0" smtClean="0">
                <a:latin typeface="+mj-lt"/>
              </a:rPr>
              <a:t>                                  </a:t>
            </a:r>
            <a:r>
              <a:rPr lang="es-MX" sz="2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$13,458.00  </a:t>
            </a:r>
            <a:r>
              <a:rPr lang="es-MX" sz="2000" dirty="0" smtClean="0">
                <a:latin typeface="+mj-lt"/>
              </a:rPr>
              <a:t>(</a:t>
            </a:r>
            <a:r>
              <a:rPr lang="es-MX" sz="2000" i="1" dirty="0" smtClean="0">
                <a:latin typeface="+mj-lt"/>
              </a:rPr>
              <a:t>$161,504 </a:t>
            </a:r>
            <a:r>
              <a:rPr lang="es-MX" sz="2000" dirty="0" smtClean="0">
                <a:latin typeface="+mj-lt"/>
              </a:rPr>
              <a:t>/ </a:t>
            </a:r>
            <a:r>
              <a:rPr lang="es-MX" sz="2000" i="1" dirty="0" smtClean="0">
                <a:latin typeface="+mj-lt"/>
              </a:rPr>
              <a:t>12</a:t>
            </a:r>
            <a:r>
              <a:rPr lang="es-MX" sz="2000" dirty="0" smtClean="0">
                <a:latin typeface="+mj-lt"/>
              </a:rPr>
              <a:t> meses)</a:t>
            </a:r>
            <a:endParaRPr lang="es-MX" sz="2000" dirty="0">
              <a:latin typeface="+mj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646" y="4402493"/>
            <a:ext cx="5115791" cy="5654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44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17232" y="981221"/>
            <a:ext cx="868859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Consideraciones </a:t>
            </a:r>
            <a:r>
              <a:rPr lang="es-MX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adicionales</a:t>
            </a:r>
          </a:p>
          <a:p>
            <a:endParaRPr lang="es-MX" sz="3600" dirty="0">
              <a:solidFill>
                <a:srgbClr val="000000"/>
              </a:solidFill>
              <a:latin typeface="+mj-lt"/>
            </a:endParaRPr>
          </a:p>
          <a:p>
            <a:r>
              <a:rPr lang="es-MX" sz="2800" dirty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Volumen de </a:t>
            </a:r>
            <a:r>
              <a:rPr lang="es-MX" sz="2800" dirty="0" smtClean="0">
                <a:latin typeface="+mj-lt"/>
              </a:rPr>
              <a:t>trabajo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Tiempo </a:t>
            </a:r>
            <a:r>
              <a:rPr lang="es-MX" sz="2800" dirty="0" smtClean="0">
                <a:latin typeface="+mj-lt"/>
              </a:rPr>
              <a:t>solicitado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No se contempla </a:t>
            </a:r>
            <a:r>
              <a:rPr lang="es-MX" sz="2800" dirty="0" smtClean="0">
                <a:latin typeface="+mj-lt"/>
              </a:rPr>
              <a:t>infraestructura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No se contempla derechos de </a:t>
            </a:r>
            <a:r>
              <a:rPr lang="es-MX" sz="2800" dirty="0" smtClean="0">
                <a:latin typeface="+mj-lt"/>
              </a:rPr>
              <a:t>uso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No se contempla costos de </a:t>
            </a:r>
            <a:r>
              <a:rPr lang="es-MX" sz="2800" dirty="0" smtClean="0">
                <a:latin typeface="+mj-lt"/>
              </a:rPr>
              <a:t>servicios externos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latin typeface="+mj-lt"/>
              </a:rPr>
              <a:t>No </a:t>
            </a:r>
            <a:r>
              <a:rPr lang="es-MX" sz="2800" dirty="0">
                <a:latin typeface="+mj-lt"/>
              </a:rPr>
              <a:t>se contemplan </a:t>
            </a:r>
            <a:r>
              <a:rPr lang="es-MX" sz="2800" dirty="0" smtClean="0">
                <a:latin typeface="+mj-lt"/>
              </a:rPr>
              <a:t>seguros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latin typeface="+mj-lt"/>
              </a:rPr>
              <a:t>Materiales </a:t>
            </a:r>
            <a:r>
              <a:rPr lang="es-MX" sz="2800" dirty="0">
                <a:latin typeface="+mj-lt"/>
              </a:rPr>
              <a:t>de uso para el </a:t>
            </a:r>
            <a:r>
              <a:rPr lang="es-MX" sz="2800" dirty="0" smtClean="0">
                <a:latin typeface="+mj-lt"/>
              </a:rPr>
              <a:t>proyecto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Gastos </a:t>
            </a:r>
            <a:r>
              <a:rPr lang="es-MX" sz="2800" dirty="0" smtClean="0">
                <a:latin typeface="+mj-lt"/>
              </a:rPr>
              <a:t>variables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etc...</a:t>
            </a:r>
            <a:endParaRPr lang="es-MX" sz="2800" b="0" i="0" dirty="0">
              <a:effectLst/>
              <a:latin typeface="+mj-lt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91322" y="1186967"/>
            <a:ext cx="919420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…además, en virtud del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trabajo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 realizar por el diseñador, es posible aplicar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un porcentaje adicional 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disminuirlo.</a:t>
            </a:r>
          </a:p>
          <a:p>
            <a:r>
              <a:rPr lang="es-MX" sz="3200" dirty="0">
                <a:solidFill>
                  <a:srgbClr val="FFFF99"/>
                </a:solidFill>
                <a:latin typeface="+mj-lt"/>
              </a:rPr>
              <a:t> </a:t>
            </a:r>
            <a:endParaRPr lang="es-MX" sz="2800" dirty="0" smtClean="0">
              <a:solidFill>
                <a:srgbClr val="FFFF99"/>
              </a:solidFill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latin typeface="+mj-lt"/>
              </a:rPr>
              <a:t>Investigación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latin typeface="+mj-lt"/>
              </a:rPr>
              <a:t>Recaudación </a:t>
            </a:r>
            <a:r>
              <a:rPr lang="es-MX" sz="2800" dirty="0">
                <a:latin typeface="+mj-lt"/>
              </a:rPr>
              <a:t>de </a:t>
            </a:r>
            <a:r>
              <a:rPr lang="es-MX" sz="2800" dirty="0" smtClean="0">
                <a:latin typeface="+mj-lt"/>
              </a:rPr>
              <a:t>información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Creación y conformación de </a:t>
            </a:r>
            <a:r>
              <a:rPr lang="es-MX" sz="2800" dirty="0" smtClean="0">
                <a:latin typeface="+mj-lt"/>
              </a:rPr>
              <a:t>ideas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Presentación de </a:t>
            </a:r>
            <a:r>
              <a:rPr lang="es-MX" sz="2800" dirty="0" smtClean="0">
                <a:latin typeface="+mj-lt"/>
              </a:rPr>
              <a:t>ideas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latin typeface="+mj-lt"/>
              </a:rPr>
              <a:t>Evaluación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Supervisión y </a:t>
            </a:r>
            <a:r>
              <a:rPr lang="es-MX" sz="2800" dirty="0" smtClean="0">
                <a:latin typeface="+mj-lt"/>
              </a:rPr>
              <a:t>control</a:t>
            </a: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>
                <a:latin typeface="+mj-lt"/>
              </a:rPr>
              <a:t>Administración</a:t>
            </a:r>
            <a:endParaRPr lang="es-MX" sz="2800" b="0" i="0" dirty="0">
              <a:effectLst/>
              <a:latin typeface="+mj-lt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99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43894" y="1067323"/>
            <a:ext cx="978587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 trabajo de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investigación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puede ser con fines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diversos, tales como:</a:t>
            </a:r>
          </a:p>
          <a:p>
            <a:endParaRPr lang="es-MX" sz="3200" dirty="0">
              <a:solidFill>
                <a:srgbClr val="FFFF99"/>
              </a:solidFill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latin typeface="+mj-lt"/>
              </a:rPr>
              <a:t>	Investigación </a:t>
            </a:r>
            <a:r>
              <a:rPr lang="es-MX" sz="2800" dirty="0">
                <a:latin typeface="+mj-lt"/>
              </a:rPr>
              <a:t>comparativa </a:t>
            </a:r>
            <a:r>
              <a:rPr lang="es-MX" sz="2000" dirty="0" smtClean="0">
                <a:latin typeface="+mj-lt"/>
              </a:rPr>
              <a:t>(Instituto Nacional del Consumidor)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latin typeface="+mj-lt"/>
              </a:rPr>
              <a:t>	Investigación </a:t>
            </a:r>
            <a:r>
              <a:rPr lang="es-MX" sz="2800" dirty="0">
                <a:latin typeface="+mj-lt"/>
              </a:rPr>
              <a:t>con fines de legislar </a:t>
            </a:r>
            <a:r>
              <a:rPr lang="es-MX" sz="2000" dirty="0" smtClean="0">
                <a:latin typeface="+mj-lt"/>
              </a:rPr>
              <a:t>(Secretaria de Transporte 	y</a:t>
            </a:r>
            <a:r>
              <a:rPr lang="es-MX" sz="2000" dirty="0">
                <a:latin typeface="+mj-lt"/>
              </a:rPr>
              <a:t> </a:t>
            </a:r>
            <a:r>
              <a:rPr lang="es-MX" sz="2000" dirty="0" smtClean="0">
                <a:latin typeface="+mj-lt"/>
              </a:rPr>
              <a:t>Vialidad)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latin typeface="+mj-lt"/>
              </a:rPr>
              <a:t>	Investigación </a:t>
            </a:r>
            <a:r>
              <a:rPr lang="es-MX" sz="2800" dirty="0">
                <a:latin typeface="+mj-lt"/>
              </a:rPr>
              <a:t>para normatividad </a:t>
            </a:r>
            <a:r>
              <a:rPr lang="es-MX" sz="2000" dirty="0" smtClean="0">
                <a:latin typeface="+mj-lt"/>
              </a:rPr>
              <a:t>(COFEPRIS / NOM)</a:t>
            </a:r>
          </a:p>
          <a:p>
            <a:endParaRPr lang="es-MX" sz="20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latin typeface="+mj-lt"/>
              </a:rPr>
              <a:t>	Investigación </a:t>
            </a:r>
            <a:r>
              <a:rPr lang="es-MX" sz="2800" dirty="0">
                <a:latin typeface="+mj-lt"/>
              </a:rPr>
              <a:t>como base para el desarrollo </a:t>
            </a:r>
            <a:r>
              <a:rPr lang="es-MX" sz="2800" dirty="0" smtClean="0">
                <a:latin typeface="+mj-lt"/>
              </a:rPr>
              <a:t>	de</a:t>
            </a:r>
            <a:r>
              <a:rPr lang="es-MX" sz="2800" dirty="0">
                <a:latin typeface="+mj-lt"/>
              </a:rPr>
              <a:t> </a:t>
            </a:r>
            <a:r>
              <a:rPr lang="es-MX" sz="2800" dirty="0" smtClean="0">
                <a:latin typeface="+mj-lt"/>
              </a:rPr>
              <a:t>productos innovadores </a:t>
            </a:r>
            <a:r>
              <a:rPr lang="es-MX" sz="2000" dirty="0" smtClean="0">
                <a:latin typeface="+mj-lt"/>
              </a:rPr>
              <a:t>(análisis de mercadotecnia)</a:t>
            </a:r>
            <a:endParaRPr lang="es-MX" sz="2400" dirty="0">
              <a:latin typeface="+mj-lt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80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51473" y="1191015"/>
            <a:ext cx="960299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 tanto, el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trabajo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abocado a la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recaudación de información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implica:</a:t>
            </a:r>
          </a:p>
          <a:p>
            <a:endParaRPr lang="es-MX" sz="3200" dirty="0" smtClean="0">
              <a:solidFill>
                <a:srgbClr val="FFFF99"/>
              </a:solidFill>
              <a:latin typeface="+mj-lt"/>
            </a:endParaRPr>
          </a:p>
          <a:p>
            <a:endParaRPr lang="es-MX" sz="3200" dirty="0">
              <a:solidFill>
                <a:srgbClr val="FFFF99"/>
              </a:solidFill>
              <a:latin typeface="+mj-lt"/>
            </a:endParaRPr>
          </a:p>
          <a:p>
            <a:r>
              <a:rPr lang="es-MX" sz="32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32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Recaudación </a:t>
            </a:r>
            <a:r>
              <a:rPr lang="es-MX" sz="2800" dirty="0">
                <a:latin typeface="+mj-lt"/>
              </a:rPr>
              <a:t>de información para realizar un </a:t>
            </a:r>
            <a:r>
              <a:rPr lang="es-MX" sz="2800" dirty="0" smtClean="0">
                <a:latin typeface="+mj-lt"/>
              </a:rPr>
              <a:t>	proyecto.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Recaudación </a:t>
            </a:r>
            <a:r>
              <a:rPr lang="es-MX" sz="2800" dirty="0">
                <a:latin typeface="+mj-lt"/>
              </a:rPr>
              <a:t>de información para </a:t>
            </a:r>
            <a:r>
              <a:rPr lang="es-MX" sz="2800" dirty="0" smtClean="0">
                <a:latin typeface="+mj-lt"/>
              </a:rPr>
              <a:t>análisis.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Recaudación </a:t>
            </a:r>
            <a:r>
              <a:rPr lang="es-MX" sz="2800" dirty="0">
                <a:latin typeface="+mj-lt"/>
              </a:rPr>
              <a:t>de información para </a:t>
            </a:r>
            <a:r>
              <a:rPr lang="es-MX" sz="2800" dirty="0" smtClean="0">
                <a:latin typeface="+mj-lt"/>
              </a:rPr>
              <a:t>normatividad.</a:t>
            </a:r>
            <a:endParaRPr lang="es-MX" sz="2800" dirty="0">
              <a:latin typeface="+mj-lt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95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55868" y="1013493"/>
            <a:ext cx="9032838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Por su parte, el trabajo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netamente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aplicado a la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creación y conformación de ideas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consta de:</a:t>
            </a:r>
          </a:p>
          <a:p>
            <a:endParaRPr lang="es-MX" sz="3200" dirty="0" smtClean="0">
              <a:solidFill>
                <a:srgbClr val="FFFF99"/>
              </a:solidFill>
              <a:latin typeface="+mj-lt"/>
            </a:endParaRPr>
          </a:p>
          <a:p>
            <a:endParaRPr lang="es-MX" sz="1100" dirty="0">
              <a:solidFill>
                <a:srgbClr val="FFFF99"/>
              </a:solidFill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Proyectación </a:t>
            </a:r>
            <a:r>
              <a:rPr lang="es-MX" sz="2800" dirty="0">
                <a:latin typeface="+mj-lt"/>
              </a:rPr>
              <a:t>de </a:t>
            </a:r>
            <a:r>
              <a:rPr lang="es-MX" sz="2800" dirty="0" smtClean="0">
                <a:latin typeface="+mj-lt"/>
              </a:rPr>
              <a:t>conceptos.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Proyectación </a:t>
            </a:r>
            <a:r>
              <a:rPr lang="es-MX" sz="2800" dirty="0">
                <a:latin typeface="+mj-lt"/>
              </a:rPr>
              <a:t>de </a:t>
            </a:r>
            <a:r>
              <a:rPr lang="es-MX" sz="2800" dirty="0" smtClean="0">
                <a:latin typeface="+mj-lt"/>
              </a:rPr>
              <a:t>rediseño.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Proyectación </a:t>
            </a:r>
            <a:r>
              <a:rPr lang="es-MX" sz="2800" dirty="0">
                <a:latin typeface="+mj-lt"/>
              </a:rPr>
              <a:t>de </a:t>
            </a:r>
            <a:r>
              <a:rPr lang="es-MX" sz="2800" dirty="0" smtClean="0">
                <a:latin typeface="+mj-lt"/>
              </a:rPr>
              <a:t>adecuaciones.</a:t>
            </a:r>
            <a:r>
              <a:rPr lang="es-MX" sz="2800" dirty="0">
                <a:latin typeface="+mj-lt"/>
              </a:rPr>
              <a:t/>
            </a:r>
            <a:br>
              <a:rPr lang="es-MX" sz="2800" dirty="0">
                <a:latin typeface="+mj-lt"/>
              </a:rPr>
            </a:br>
            <a:endParaRPr lang="es-MX" sz="2800" dirty="0">
              <a:latin typeface="+mj-lt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43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29191" y="867815"/>
            <a:ext cx="920377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000" dirty="0" smtClean="0"/>
              <a:t>Desafortunadamente, dicha situación </a:t>
            </a:r>
            <a:r>
              <a:rPr lang="x-none" sz="2000" dirty="0"/>
              <a:t>en mucho se debe a que </a:t>
            </a:r>
            <a:r>
              <a:rPr lang="x-none" sz="2000" dirty="0" smtClean="0"/>
              <a:t>actualmente, </a:t>
            </a:r>
            <a:r>
              <a:rPr lang="x-none" sz="2000" dirty="0"/>
              <a:t>a diferencia de otras disciplinas,</a:t>
            </a:r>
            <a:r>
              <a:rPr lang="es-MX" sz="2000" dirty="0"/>
              <a:t> las </a:t>
            </a:r>
            <a:r>
              <a:rPr lang="es-MX" sz="2000" dirty="0" smtClean="0"/>
              <a:t>diversas agrupaciones </a:t>
            </a:r>
            <a:r>
              <a:rPr lang="es-MX" sz="2000" dirty="0"/>
              <a:t>de diseñadores industriales </a:t>
            </a:r>
            <a:r>
              <a:rPr lang="es-MX" sz="2000" dirty="0" smtClean="0"/>
              <a:t>del país no </a:t>
            </a:r>
            <a:r>
              <a:rPr lang="es-MX" sz="2000" dirty="0"/>
              <a:t>han logrado acordar los aranceles sobre las formas de presupuestar un proyecto de diseño. </a:t>
            </a:r>
            <a:endParaRPr lang="es-MX" sz="2000" dirty="0" smtClean="0"/>
          </a:p>
          <a:p>
            <a:endParaRPr lang="es-MX" sz="2000" dirty="0"/>
          </a:p>
          <a:p>
            <a:r>
              <a:rPr lang="es-MX" sz="2000" dirty="0" smtClean="0"/>
              <a:t>Aunado </a:t>
            </a:r>
            <a:r>
              <a:rPr lang="es-MX" sz="2000" dirty="0"/>
              <a:t>a que, p</a:t>
            </a:r>
            <a:r>
              <a:rPr lang="x-none" sz="2000" dirty="0"/>
              <a:t>ara mala </a:t>
            </a:r>
            <a:r>
              <a:rPr lang="x-none" sz="2000" dirty="0" smtClean="0"/>
              <a:t>suerte de </a:t>
            </a:r>
            <a:r>
              <a:rPr lang="x-none" sz="2000" dirty="0"/>
              <a:t>muchos de los que nos dedicamos al diseño, México ha evolucionado en una cultura donde el “</a:t>
            </a:r>
            <a:r>
              <a:rPr lang="x-none" sz="2000" i="1" dirty="0"/>
              <a:t>regateo”</a:t>
            </a:r>
            <a:r>
              <a:rPr lang="x-none" sz="2000" dirty="0"/>
              <a:t> es común, lo que ha traído como consecuencia que, pese a ser accesible el precio, el cliente seguramente intente obtener un monto más económico</a:t>
            </a:r>
            <a:r>
              <a:rPr lang="x-none" sz="2000" dirty="0" smtClean="0"/>
              <a:t>.</a:t>
            </a:r>
          </a:p>
          <a:p>
            <a:endParaRPr lang="es-MX" sz="2000" dirty="0"/>
          </a:p>
          <a:p>
            <a:r>
              <a:rPr lang="x-none" sz="2000" dirty="0"/>
              <a:t>En relación a lo anterior, </a:t>
            </a:r>
            <a:r>
              <a:rPr lang="x-none" sz="2000" dirty="0" smtClean="0"/>
              <a:t>es mejor no tratar </a:t>
            </a:r>
            <a:r>
              <a:rPr lang="x-none" sz="2000" dirty="0"/>
              <a:t>con clientes así, pues perciben  el producto de diseño como un </a:t>
            </a:r>
            <a:r>
              <a:rPr lang="x-none" sz="2000" i="1" dirty="0"/>
              <a:t>”</a:t>
            </a:r>
            <a:r>
              <a:rPr lang="x-none" sz="2000" i="1" dirty="0" err="1"/>
              <a:t>commodity</a:t>
            </a:r>
            <a:r>
              <a:rPr lang="x-none" sz="2000" i="1" dirty="0"/>
              <a:t>”</a:t>
            </a:r>
            <a:r>
              <a:rPr lang="x-none" sz="2000" dirty="0"/>
              <a:t>, es decir, una simple mercancía cuya calidad es básicamente </a:t>
            </a:r>
            <a:r>
              <a:rPr lang="x-none" sz="2000" dirty="0" smtClean="0"/>
              <a:t>irrelevante, lo que a la postre demeritará la profesión. Por consiguiente…</a:t>
            </a:r>
          </a:p>
          <a:p>
            <a:endParaRPr lang="es-MX" sz="2000" dirty="0"/>
          </a:p>
          <a:p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¿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Cómo cobrar un proyecto de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diseño industrial?</a:t>
            </a:r>
          </a:p>
          <a:p>
            <a:endParaRPr lang="es-MX" sz="20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50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35044" y="1100905"/>
            <a:ext cx="974284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Para el caso de la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presentación de ideas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dicho trabajo en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 actualidad requiere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del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manejo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 programas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 computo, modelado y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dibujo, permitiendo:</a:t>
            </a:r>
          </a:p>
          <a:p>
            <a:endParaRPr lang="es-MX" sz="3200" dirty="0">
              <a:solidFill>
                <a:srgbClr val="FFFF99"/>
              </a:solidFill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Realización </a:t>
            </a:r>
            <a:r>
              <a:rPr lang="es-MX" sz="2800" dirty="0">
                <a:latin typeface="+mj-lt"/>
              </a:rPr>
              <a:t>de </a:t>
            </a:r>
            <a:r>
              <a:rPr lang="es-MX" sz="2800" dirty="0" err="1" smtClean="0">
                <a:latin typeface="+mj-lt"/>
              </a:rPr>
              <a:t>renders</a:t>
            </a:r>
            <a:r>
              <a:rPr lang="es-MX" sz="2800" dirty="0" smtClean="0">
                <a:latin typeface="+mj-lt"/>
              </a:rPr>
              <a:t>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Realización </a:t>
            </a:r>
            <a:r>
              <a:rPr lang="es-MX" sz="2800" dirty="0">
                <a:latin typeface="+mj-lt"/>
              </a:rPr>
              <a:t>de </a:t>
            </a:r>
            <a:r>
              <a:rPr lang="es-MX" sz="2800" dirty="0" smtClean="0">
                <a:latin typeface="+mj-lt"/>
              </a:rPr>
              <a:t>animaciones.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Modelado </a:t>
            </a:r>
            <a:r>
              <a:rPr lang="es-MX" sz="2800" dirty="0">
                <a:latin typeface="+mj-lt"/>
              </a:rPr>
              <a:t>en 3D y en </a:t>
            </a:r>
            <a:r>
              <a:rPr lang="es-MX" sz="2800" dirty="0" smtClean="0">
                <a:latin typeface="+mj-lt"/>
              </a:rPr>
              <a:t>físico.</a:t>
            </a:r>
            <a:endParaRPr lang="es-MX" sz="2800" dirty="0">
              <a:latin typeface="+mj-lt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0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30774" y="1348468"/>
            <a:ext cx="998509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Ahora bien, en cuanto la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contratación para la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evaluación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 trabajo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éste infiere:</a:t>
            </a:r>
          </a:p>
          <a:p>
            <a:endParaRPr lang="es-MX" sz="3200" dirty="0" smtClean="0">
              <a:solidFill>
                <a:srgbClr val="FFFF99"/>
              </a:solidFill>
              <a:latin typeface="+mj-lt"/>
            </a:endParaRPr>
          </a:p>
          <a:p>
            <a:endParaRPr lang="es-MX" sz="2000" dirty="0" smtClean="0">
              <a:solidFill>
                <a:srgbClr val="FFFF99"/>
              </a:solidFill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Evaluación </a:t>
            </a:r>
            <a:r>
              <a:rPr lang="es-MX" sz="2800" dirty="0">
                <a:latin typeface="+mj-lt"/>
              </a:rPr>
              <a:t>de </a:t>
            </a:r>
            <a:r>
              <a:rPr lang="es-MX" sz="2800" dirty="0" smtClean="0">
                <a:latin typeface="+mj-lt"/>
              </a:rPr>
              <a:t>modelos.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Evaluación </a:t>
            </a:r>
            <a:r>
              <a:rPr lang="es-MX" sz="2800" dirty="0">
                <a:latin typeface="+mj-lt"/>
              </a:rPr>
              <a:t>de </a:t>
            </a:r>
            <a:r>
              <a:rPr lang="es-MX" sz="2800" dirty="0" smtClean="0">
                <a:latin typeface="+mj-lt"/>
              </a:rPr>
              <a:t>estructuras.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Evaluación </a:t>
            </a:r>
            <a:r>
              <a:rPr lang="es-MX" sz="2800" dirty="0">
                <a:latin typeface="+mj-lt"/>
              </a:rPr>
              <a:t>de </a:t>
            </a:r>
            <a:r>
              <a:rPr lang="es-MX" sz="2800" dirty="0" smtClean="0">
                <a:latin typeface="+mj-lt"/>
              </a:rPr>
              <a:t>conceptos.</a:t>
            </a:r>
            <a:r>
              <a:rPr lang="es-MX" sz="2800" dirty="0">
                <a:latin typeface="+mj-lt"/>
              </a:rPr>
              <a:t/>
            </a:r>
            <a:br>
              <a:rPr lang="es-MX" sz="2800" dirty="0">
                <a:latin typeface="+mj-lt"/>
              </a:rPr>
            </a:br>
            <a:endParaRPr lang="es-MX" sz="2800" dirty="0">
              <a:latin typeface="+mj-lt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83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00222" y="1174846"/>
            <a:ext cx="9429509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Por otro lado, cuando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 equipo de trabajo es numeroso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 interdisciplinario, es caso obligado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un trabajo de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supervisión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 control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en:</a:t>
            </a:r>
          </a:p>
          <a:p>
            <a:endParaRPr lang="es-MX" dirty="0" smtClean="0">
              <a:solidFill>
                <a:srgbClr val="FFFF99"/>
              </a:solidFill>
              <a:latin typeface="+mj-lt"/>
            </a:endParaRPr>
          </a:p>
          <a:p>
            <a:endParaRPr lang="es-MX" dirty="0">
              <a:solidFill>
                <a:srgbClr val="FFFF99"/>
              </a:solidFill>
              <a:latin typeface="+mj-lt"/>
            </a:endParaRPr>
          </a:p>
          <a:p>
            <a:endParaRPr lang="es-MX" dirty="0">
              <a:solidFill>
                <a:srgbClr val="FFFF99"/>
              </a:solidFill>
              <a:latin typeface="+mj-lt"/>
            </a:endParaRPr>
          </a:p>
          <a:p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•	</a:t>
            </a:r>
            <a:r>
              <a:rPr lang="es-MX" sz="2800" dirty="0" smtClean="0">
                <a:latin typeface="+mj-lt"/>
              </a:rPr>
              <a:t>Supervisión </a:t>
            </a:r>
            <a:r>
              <a:rPr lang="es-MX" sz="2800" dirty="0">
                <a:latin typeface="+mj-lt"/>
              </a:rPr>
              <a:t>de </a:t>
            </a:r>
            <a:r>
              <a:rPr lang="es-MX" sz="2800" dirty="0" smtClean="0">
                <a:latin typeface="+mj-lt"/>
              </a:rPr>
              <a:t>tiempos.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•	</a:t>
            </a:r>
            <a:r>
              <a:rPr lang="es-MX" sz="2800" dirty="0" smtClean="0">
                <a:latin typeface="+mj-lt"/>
              </a:rPr>
              <a:t>Coordinación </a:t>
            </a:r>
            <a:r>
              <a:rPr lang="es-MX" sz="2800" dirty="0">
                <a:latin typeface="+mj-lt"/>
              </a:rPr>
              <a:t>de </a:t>
            </a:r>
            <a:r>
              <a:rPr lang="es-MX" sz="2800" dirty="0" smtClean="0">
                <a:latin typeface="+mj-lt"/>
              </a:rPr>
              <a:t>trabajo.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•	</a:t>
            </a:r>
            <a:r>
              <a:rPr lang="es-MX" sz="2800" dirty="0" smtClean="0">
                <a:latin typeface="+mj-lt"/>
              </a:rPr>
              <a:t>Control </a:t>
            </a:r>
            <a:r>
              <a:rPr lang="es-MX" sz="2800" dirty="0">
                <a:latin typeface="+mj-lt"/>
              </a:rPr>
              <a:t>de </a:t>
            </a:r>
            <a:r>
              <a:rPr lang="es-MX" sz="2800" dirty="0" smtClean="0">
                <a:latin typeface="+mj-lt"/>
              </a:rPr>
              <a:t>entregas.</a:t>
            </a:r>
            <a:endParaRPr lang="es-MX" sz="2800" dirty="0">
              <a:latin typeface="+mj-lt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47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49751" y="1279020"/>
            <a:ext cx="1000824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Por último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el trabajo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administrativo, durante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 desarrollo proyectual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conlleva a:</a:t>
            </a:r>
          </a:p>
          <a:p>
            <a:endParaRPr lang="es-MX" sz="3200" dirty="0" smtClean="0">
              <a:solidFill>
                <a:srgbClr val="FFFF99"/>
              </a:solidFill>
              <a:latin typeface="+mj-lt"/>
            </a:endParaRPr>
          </a:p>
          <a:p>
            <a:endParaRPr lang="es-MX" sz="3200" dirty="0">
              <a:solidFill>
                <a:srgbClr val="FFFF99"/>
              </a:solidFill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Realización </a:t>
            </a:r>
            <a:r>
              <a:rPr lang="es-MX" sz="2800" dirty="0">
                <a:latin typeface="+mj-lt"/>
              </a:rPr>
              <a:t>de </a:t>
            </a:r>
            <a:r>
              <a:rPr lang="es-MX" sz="2800" dirty="0" smtClean="0">
                <a:latin typeface="+mj-lt"/>
              </a:rPr>
              <a:t>presupuesto.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Cotización</a:t>
            </a:r>
            <a:r>
              <a:rPr lang="es-MX" sz="2800" dirty="0">
                <a:latin typeface="+mj-lt"/>
              </a:rPr>
              <a:t> de </a:t>
            </a:r>
            <a:r>
              <a:rPr lang="es-MX" sz="2800" dirty="0" smtClean="0">
                <a:latin typeface="+mj-lt"/>
              </a:rPr>
              <a:t>materiales.</a:t>
            </a:r>
          </a:p>
          <a:p>
            <a:endParaRPr lang="es-MX" sz="2800" dirty="0" smtClean="0">
              <a:latin typeface="+mj-lt"/>
            </a:endParaRPr>
          </a:p>
          <a:p>
            <a:r>
              <a:rPr lang="es-MX" sz="2800" dirty="0" smtClean="0">
                <a:solidFill>
                  <a:srgbClr val="FFC000"/>
                </a:solidFill>
                <a:latin typeface="+mj-lt"/>
              </a:rPr>
              <a:t>•</a:t>
            </a:r>
            <a:r>
              <a:rPr lang="es-MX" sz="2800" dirty="0" smtClean="0">
                <a:solidFill>
                  <a:srgbClr val="FFFF99"/>
                </a:solidFill>
                <a:latin typeface="+mj-lt"/>
              </a:rPr>
              <a:t>	</a:t>
            </a:r>
            <a:r>
              <a:rPr lang="es-MX" sz="2800" dirty="0" smtClean="0">
                <a:latin typeface="+mj-lt"/>
              </a:rPr>
              <a:t>Realización </a:t>
            </a:r>
            <a:r>
              <a:rPr lang="es-MX" sz="2800" dirty="0">
                <a:latin typeface="+mj-lt"/>
              </a:rPr>
              <a:t>de </a:t>
            </a:r>
            <a:r>
              <a:rPr lang="es-MX" sz="2800" dirty="0" smtClean="0">
                <a:latin typeface="+mj-lt"/>
              </a:rPr>
              <a:t>pagos.</a:t>
            </a:r>
            <a:endParaRPr lang="es-MX" sz="2800" dirty="0">
              <a:latin typeface="+mj-lt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41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44</a:t>
            </a:fld>
            <a:endParaRPr lang="en-US" dirty="0"/>
          </a:p>
        </p:txBody>
      </p:sp>
      <p:sp>
        <p:nvSpPr>
          <p:cNvPr id="3" name="Rectángulo 2"/>
          <p:cNvSpPr/>
          <p:nvPr/>
        </p:nvSpPr>
        <p:spPr>
          <a:xfrm>
            <a:off x="1751636" y="1537978"/>
            <a:ext cx="860090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Bibliografía</a:t>
            </a:r>
          </a:p>
          <a:p>
            <a:endParaRPr lang="es-MX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dirty="0" smtClean="0"/>
              <a:t>GARCÍA</a:t>
            </a:r>
            <a:r>
              <a:rPr lang="es-MX" dirty="0"/>
              <a:t>, </a:t>
            </a:r>
            <a:r>
              <a:rPr lang="es-MX" dirty="0" err="1"/>
              <a:t>Norbith</a:t>
            </a:r>
            <a:r>
              <a:rPr lang="es-MX" dirty="0"/>
              <a:t>. (2010) Metodología para definir precios de los servicios de diseño industrial. </a:t>
            </a:r>
            <a:r>
              <a:rPr lang="es-MX" i="1" dirty="0"/>
              <a:t>Actas de Diseño</a:t>
            </a:r>
            <a:r>
              <a:rPr lang="es-MX" dirty="0"/>
              <a:t>, No. 8, año IV, vol. 8. Universidad de Palermo, Facultad de Diseño y Comunicación. pp. 187-190.</a:t>
            </a:r>
          </a:p>
          <a:p>
            <a:endParaRPr lang="es-MX" dirty="0" smtClean="0"/>
          </a:p>
          <a:p>
            <a:r>
              <a:rPr lang="es-MX" dirty="0" smtClean="0"/>
              <a:t>KOTLER</a:t>
            </a:r>
            <a:r>
              <a:rPr lang="es-MX" dirty="0" smtClean="0"/>
              <a:t>, Philip. (2001) Dirección de marketing. Décima edición. Milenio. México.</a:t>
            </a:r>
          </a:p>
          <a:p>
            <a:endParaRPr lang="es-MX" dirty="0" smtClean="0"/>
          </a:p>
          <a:p>
            <a:r>
              <a:rPr lang="es-MX" dirty="0" smtClean="0"/>
              <a:t>ABAD Sánchez, Antonio. (1993). Manual del diseñador. UAM – Azcapotzalco. México.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268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35389" y="1192214"/>
            <a:ext cx="992879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Fases</a:t>
            </a:r>
            <a:r>
              <a:rPr lang="es-MX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básicas para </a:t>
            </a:r>
            <a:r>
              <a:rPr lang="es-MX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 cálculo </a:t>
            </a:r>
            <a:r>
              <a:rPr lang="es-MX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la hora de diseño</a:t>
            </a:r>
            <a:r>
              <a:rPr lang="es-MX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:</a:t>
            </a:r>
          </a:p>
          <a:p>
            <a:endParaRPr lang="es-MX" sz="32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es-MX" sz="32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•</a:t>
            </a:r>
            <a:r>
              <a:rPr lang="es-MX" sz="3200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Costo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estimado de ingreso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anual</a:t>
            </a: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•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Horas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no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vendibles </a:t>
            </a: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•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Gastos fijos </a:t>
            </a: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•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Ganancia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utilidad </a:t>
            </a: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•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Costo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estimado por hora a partir de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 actividad del </a:t>
            </a:r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proceso de diseño que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 efectúe.</a:t>
            </a:r>
            <a:endParaRPr lang="es-MX" sz="3200" b="0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39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89475" y="860294"/>
            <a:ext cx="984712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>
                <a:solidFill>
                  <a:srgbClr val="FFFFFF"/>
                </a:solidFill>
                <a:latin typeface="Century Gothic" panose="020B0502020202020204" pitchFamily="34" charset="0"/>
              </a:rPr>
              <a:t>Costo estimado de ingreso </a:t>
            </a:r>
            <a:r>
              <a:rPr lang="es-MX" sz="3600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anual</a:t>
            </a:r>
            <a:endParaRPr lang="es-MX" sz="36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es-MX" sz="2400" dirty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24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Considerar:</a:t>
            </a:r>
          </a:p>
          <a:p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dirty="0" smtClean="0">
                <a:latin typeface="Century Gothic" panose="020B0502020202020204" pitchFamily="34" charset="0"/>
              </a:rPr>
              <a:t>•</a:t>
            </a:r>
            <a:r>
              <a:rPr lang="es-MX" sz="32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Grado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capacitación</a:t>
            </a:r>
          </a:p>
          <a:p>
            <a:r>
              <a:rPr lang="es-MX" sz="32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</a:t>
            </a:r>
            <a:r>
              <a:rPr lang="es-MX" sz="2400" dirty="0">
                <a:latin typeface="Century Gothic" panose="020B0502020202020204" pitchFamily="34" charset="0"/>
              </a:rPr>
              <a:t>(licenciatura</a:t>
            </a:r>
            <a:r>
              <a:rPr lang="es-MX" sz="2400" dirty="0" smtClean="0">
                <a:latin typeface="Century Gothic" panose="020B0502020202020204" pitchFamily="34" charset="0"/>
              </a:rPr>
              <a:t>, especialidad</a:t>
            </a:r>
            <a:r>
              <a:rPr lang="es-MX" sz="2400" dirty="0">
                <a:latin typeface="Century Gothic" panose="020B0502020202020204" pitchFamily="34" charset="0"/>
              </a:rPr>
              <a:t>, maestría o doctorado</a:t>
            </a:r>
            <a:r>
              <a:rPr lang="es-MX" sz="2400" dirty="0" smtClean="0">
                <a:latin typeface="Century Gothic" panose="020B0502020202020204" pitchFamily="34" charset="0"/>
              </a:rPr>
              <a:t>)</a:t>
            </a:r>
            <a:r>
              <a:rPr lang="es-MX" sz="3200" dirty="0" smtClean="0">
                <a:latin typeface="Century Gothic" panose="020B0502020202020204" pitchFamily="34" charset="0"/>
              </a:rPr>
              <a:t>.</a:t>
            </a:r>
          </a:p>
          <a:p>
            <a:endParaRPr lang="es-MX" sz="3200" dirty="0" smtClean="0">
              <a:solidFill>
                <a:srgbClr val="FFC000"/>
              </a:solidFill>
              <a:latin typeface="Century Gothic" panose="020B0502020202020204" pitchFamily="34" charset="0"/>
            </a:endParaRPr>
          </a:p>
          <a:p>
            <a:r>
              <a:rPr lang="es-MX" sz="3200" dirty="0" smtClean="0">
                <a:latin typeface="Century Gothic" panose="020B0502020202020204" pitchFamily="34" charset="0"/>
              </a:rPr>
              <a:t>•</a:t>
            </a:r>
            <a:r>
              <a:rPr lang="es-MX" sz="32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Experiencia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laboral </a:t>
            </a:r>
            <a:r>
              <a:rPr lang="es-MX" sz="2400" dirty="0" smtClean="0">
                <a:latin typeface="Century Gothic" panose="020B0502020202020204" pitchFamily="34" charset="0"/>
              </a:rPr>
              <a:t>(años </a:t>
            </a:r>
            <a:r>
              <a:rPr lang="es-MX" sz="2400" dirty="0">
                <a:latin typeface="Century Gothic" panose="020B0502020202020204" pitchFamily="34" charset="0"/>
              </a:rPr>
              <a:t>en el ramo</a:t>
            </a:r>
            <a:r>
              <a:rPr lang="es-MX" sz="2400" dirty="0" smtClean="0">
                <a:latin typeface="Century Gothic" panose="020B0502020202020204" pitchFamily="34" charset="0"/>
              </a:rPr>
              <a:t>)</a:t>
            </a:r>
            <a:r>
              <a:rPr lang="es-MX" sz="3200" dirty="0" smtClean="0">
                <a:latin typeface="Century Gothic" panose="020B0502020202020204" pitchFamily="34" charset="0"/>
              </a:rPr>
              <a:t>.</a:t>
            </a:r>
          </a:p>
          <a:p>
            <a:endParaRPr lang="es-MX" sz="3200" dirty="0" smtClean="0">
              <a:solidFill>
                <a:srgbClr val="FFC000"/>
              </a:solidFill>
              <a:latin typeface="Century Gothic" panose="020B0502020202020204" pitchFamily="34" charset="0"/>
            </a:endParaRPr>
          </a:p>
          <a:p>
            <a:r>
              <a:rPr lang="es-MX" sz="3200" dirty="0" smtClean="0">
                <a:latin typeface="Century Gothic" panose="020B0502020202020204" pitchFamily="34" charset="0"/>
              </a:rPr>
              <a:t>•</a:t>
            </a:r>
            <a:r>
              <a:rPr lang="es-MX" sz="3200" dirty="0" smtClean="0">
                <a:solidFill>
                  <a:srgbClr val="FFC000"/>
                </a:solidFill>
                <a:latin typeface="Century Gothic" panose="020B0502020202020204" pitchFamily="34" charset="0"/>
              </a:rPr>
              <a:t>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Tipo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actividad a realizar dentro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del proceso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diseño</a:t>
            </a:r>
            <a:r>
              <a:rPr lang="es-MX" sz="3200" dirty="0">
                <a:solidFill>
                  <a:srgbClr val="FFC000"/>
                </a:solidFill>
                <a:latin typeface="Century Gothic" panose="020B0502020202020204" pitchFamily="34" charset="0"/>
              </a:rPr>
              <a:t>.</a:t>
            </a:r>
            <a:endParaRPr lang="es-MX" sz="3200" b="0" i="0" dirty="0">
              <a:solidFill>
                <a:srgbClr val="FFC000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22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74416" y="1271132"/>
            <a:ext cx="99960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>
                <a:solidFill>
                  <a:srgbClr val="FFFFFF"/>
                </a:solidFill>
                <a:latin typeface="Century Gothic" panose="020B0502020202020204" pitchFamily="34" charset="0"/>
              </a:rPr>
              <a:t>Costo estimado de ingreso anual</a:t>
            </a:r>
            <a:endParaRPr lang="es-MX" sz="360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es-MX" sz="3200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Ejemplo:</a:t>
            </a:r>
            <a:r>
              <a:rPr lang="es-MX" sz="32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</a:p>
          <a:p>
            <a:endParaRPr lang="es-MX" sz="3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acuerdo a los salarios vigentes en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2015, </a:t>
            </a: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 salario mensual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promedio para un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recién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endParaRPr lang="es-MX" sz="3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egresado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licenciatura es de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$6000.00 </a:t>
            </a:r>
            <a:endParaRPr lang="es-MX" sz="3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MX" sz="2400" dirty="0" smtClean="0">
                <a:latin typeface="Century Gothic" panose="020B0502020202020204" pitchFamily="34" charset="0"/>
              </a:rPr>
              <a:t>(</a:t>
            </a:r>
            <a:r>
              <a:rPr lang="es-MX" sz="2400" dirty="0">
                <a:latin typeface="Century Gothic" panose="020B0502020202020204" pitchFamily="34" charset="0"/>
              </a:rPr>
              <a:t>seis mil pesos con 00/100 m.n.)</a:t>
            </a:r>
            <a:endParaRPr lang="es-MX" sz="2400" b="0" i="0" dirty="0">
              <a:effectLst/>
              <a:latin typeface="Century Gothic" panose="020B0502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96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67933" y="1208300"/>
            <a:ext cx="985372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 </a:t>
            </a:r>
            <a:r>
              <a:rPr lang="es-MX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salario anual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 obtiene al multiplicar el salario mensual establecido por 12 meses, más 15 días de aguinaldo </a:t>
            </a: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(por ley)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</a:p>
          <a:p>
            <a:endParaRPr lang="es-MX" sz="3200" i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1</a:t>
            </a:r>
            <a:endParaRPr lang="es-MX" sz="3200" b="1" dirty="0" smtClean="0">
              <a:solidFill>
                <a:srgbClr val="FFFF99"/>
              </a:solidFill>
              <a:latin typeface="Century Gothic" panose="020B0502020202020204" pitchFamily="34" charset="0"/>
            </a:endParaRPr>
          </a:p>
          <a:p>
            <a:pPr algn="ctr"/>
            <a:endParaRPr lang="es-MX" sz="2800" i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MX" sz="2800" i="1" dirty="0" smtClean="0">
                <a:latin typeface="Century Gothic" panose="020B0502020202020204" pitchFamily="34" charset="0"/>
              </a:rPr>
              <a:t>$6 000.00 </a:t>
            </a:r>
            <a:r>
              <a:rPr lang="es-MX" sz="2800" dirty="0" smtClean="0">
                <a:latin typeface="Century Gothic" panose="020B0502020202020204" pitchFamily="34" charset="0"/>
              </a:rPr>
              <a:t>salario mensual </a:t>
            </a:r>
          </a:p>
          <a:p>
            <a:pPr algn="ctr"/>
            <a:r>
              <a:rPr lang="es-MX" sz="2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8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      </a:t>
            </a:r>
            <a:r>
              <a:rPr lang="es-MX" sz="2800" i="1" dirty="0" smtClean="0">
                <a:latin typeface="Century Gothic" panose="020B0502020202020204" pitchFamily="34" charset="0"/>
              </a:rPr>
              <a:t>12.5 </a:t>
            </a:r>
            <a:r>
              <a:rPr lang="es-MX" sz="2800" dirty="0" smtClean="0">
                <a:latin typeface="Century Gothic" panose="020B0502020202020204" pitchFamily="34" charset="0"/>
              </a:rPr>
              <a:t>meses</a:t>
            </a:r>
          </a:p>
          <a:p>
            <a:pPr algn="ctr"/>
            <a:r>
              <a:rPr lang="es-MX" sz="28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es-MX" sz="2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$</a:t>
            </a:r>
            <a:r>
              <a:rPr lang="es-MX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75 </a:t>
            </a:r>
            <a:r>
              <a:rPr lang="es-MX" sz="2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000.00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salario anual</a:t>
            </a:r>
            <a:endParaRPr lang="es-MX" sz="2800" b="0" i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cxnSp>
        <p:nvCxnSpPr>
          <p:cNvPr id="4" name="Conector recto 3"/>
          <p:cNvCxnSpPr/>
          <p:nvPr/>
        </p:nvCxnSpPr>
        <p:spPr>
          <a:xfrm>
            <a:off x="3611082" y="5152907"/>
            <a:ext cx="5167423" cy="106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2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97548" y="1192845"/>
            <a:ext cx="978195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 </a:t>
            </a:r>
            <a:r>
              <a:rPr lang="es-MX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salario por hora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 establece considerando una jornada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</a:t>
            </a:r>
            <a:r>
              <a:rPr lang="es-MX" sz="3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8 </a:t>
            </a:r>
            <a:r>
              <a:rPr lang="es-MX" sz="3200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hrs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trabajo diarias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durante </a:t>
            </a:r>
            <a:r>
              <a:rPr lang="es-MX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5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días </a:t>
            </a: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(semana)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, y ello, durante </a:t>
            </a:r>
            <a:r>
              <a:rPr lang="es-MX" sz="3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52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semanas </a:t>
            </a: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(año)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</a:p>
          <a:p>
            <a:endParaRPr lang="es-MX" sz="3600" i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s-MX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Paso </a:t>
            </a:r>
            <a:r>
              <a:rPr lang="es-MX" sz="3200" b="1" i="1" dirty="0">
                <a:solidFill>
                  <a:srgbClr val="FF0000"/>
                </a:solidFill>
                <a:latin typeface="Century Gothic" panose="020B0502020202020204" pitchFamily="34" charset="0"/>
              </a:rPr>
              <a:t>2</a:t>
            </a:r>
          </a:p>
          <a:p>
            <a:pPr algn="ctr"/>
            <a:endParaRPr lang="es-MX" sz="2800" i="1" dirty="0" smtClean="0">
              <a:latin typeface="Century Gothic" panose="020B0502020202020204" pitchFamily="34" charset="0"/>
            </a:endParaRPr>
          </a:p>
          <a:p>
            <a:pPr algn="ctr"/>
            <a:r>
              <a:rPr lang="es-MX" sz="2800" i="1" dirty="0" smtClean="0">
                <a:latin typeface="Century Gothic" panose="020B0502020202020204" pitchFamily="34" charset="0"/>
              </a:rPr>
              <a:t>8</a:t>
            </a:r>
            <a:r>
              <a:rPr lang="es-MX" sz="2800" dirty="0" smtClean="0">
                <a:latin typeface="Century Gothic" panose="020B0502020202020204" pitchFamily="34" charset="0"/>
              </a:rPr>
              <a:t> </a:t>
            </a:r>
            <a:r>
              <a:rPr lang="es-MX" sz="2800" i="1" dirty="0" err="1" smtClean="0">
                <a:latin typeface="Century Gothic" panose="020B0502020202020204" pitchFamily="34" charset="0"/>
              </a:rPr>
              <a:t>hrs</a:t>
            </a:r>
            <a:r>
              <a:rPr lang="es-MX" sz="2800" i="1" dirty="0" smtClean="0">
                <a:latin typeface="Century Gothic" panose="020B0502020202020204" pitchFamily="34" charset="0"/>
              </a:rPr>
              <a:t>.</a:t>
            </a:r>
            <a:r>
              <a:rPr lang="es-MX" sz="2800" dirty="0" smtClean="0">
                <a:latin typeface="Century Gothic" panose="020B0502020202020204" pitchFamily="34" charset="0"/>
              </a:rPr>
              <a:t> </a:t>
            </a:r>
            <a:r>
              <a:rPr lang="es-MX" sz="2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000" dirty="0" smtClean="0">
                <a:latin typeface="Century Gothic" panose="020B0502020202020204" pitchFamily="34" charset="0"/>
              </a:rPr>
              <a:t> </a:t>
            </a:r>
            <a:r>
              <a:rPr lang="es-MX" sz="2800" dirty="0">
                <a:latin typeface="Century Gothic" panose="020B0502020202020204" pitchFamily="34" charset="0"/>
              </a:rPr>
              <a:t> </a:t>
            </a:r>
            <a:r>
              <a:rPr lang="es-MX" sz="2800" i="1" dirty="0" smtClean="0">
                <a:latin typeface="Century Gothic" panose="020B0502020202020204" pitchFamily="34" charset="0"/>
              </a:rPr>
              <a:t>5</a:t>
            </a:r>
            <a:r>
              <a:rPr lang="es-MX" sz="2800" dirty="0" smtClean="0">
                <a:latin typeface="Century Gothic" panose="020B0502020202020204" pitchFamily="34" charset="0"/>
              </a:rPr>
              <a:t> días  </a:t>
            </a:r>
            <a:r>
              <a:rPr lang="es-MX" sz="2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s-MX" sz="28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s-MX" sz="2800" dirty="0" smtClean="0">
                <a:latin typeface="Century Gothic" panose="020B0502020202020204" pitchFamily="34" charset="0"/>
              </a:rPr>
              <a:t> </a:t>
            </a:r>
            <a:r>
              <a:rPr lang="es-MX" sz="2800" i="1" dirty="0" smtClean="0">
                <a:latin typeface="Century Gothic" panose="020B0502020202020204" pitchFamily="34" charset="0"/>
              </a:rPr>
              <a:t>52</a:t>
            </a:r>
            <a:r>
              <a:rPr lang="es-MX" sz="2800" dirty="0" smtClean="0">
                <a:latin typeface="Century Gothic" panose="020B0502020202020204" pitchFamily="34" charset="0"/>
              </a:rPr>
              <a:t> semanas </a:t>
            </a:r>
            <a:r>
              <a:rPr lang="es-MX" sz="28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=</a:t>
            </a:r>
          </a:p>
          <a:p>
            <a:pPr algn="ctr"/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es-MX" sz="2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2080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horas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posibles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de trabajo </a:t>
            </a:r>
            <a:r>
              <a:rPr lang="es-MX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al 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año</a:t>
            </a:r>
            <a:endParaRPr lang="es-MX" sz="2800" b="0" i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2945594" y="4832303"/>
            <a:ext cx="6485860" cy="212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15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1228</TotalTime>
  <Words>827</Words>
  <Application>Microsoft Office PowerPoint</Application>
  <PresentationFormat>Panorámica</PresentationFormat>
  <Paragraphs>399</Paragraphs>
  <Slides>44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9" baseType="lpstr">
      <vt:lpstr>Arial</vt:lpstr>
      <vt:lpstr>Calibri</vt:lpstr>
      <vt:lpstr>Century Gothic</vt:lpstr>
      <vt:lpstr>Wingdings 3</vt:lpstr>
      <vt:lpstr>Ion</vt:lpstr>
      <vt:lpstr>Universidad Autónoma del Estado de México Centro Universitario UAEM Zumpango Licenciatura en Diseño Industrial    Cómo cobrar el trabajo de diseño  Material visual aplicable a la asignatura de Ética  /  Plan F1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Cálculo de costo por hora de trabajode diseño “FREE - LANCE” SALARIO ANUAL</dc:title>
  <dc:creator>Usuario</dc:creator>
  <cp:lastModifiedBy>GATEWAY</cp:lastModifiedBy>
  <cp:revision>78</cp:revision>
  <dcterms:created xsi:type="dcterms:W3CDTF">2015-06-17T14:44:32Z</dcterms:created>
  <dcterms:modified xsi:type="dcterms:W3CDTF">2015-07-27T18:33:02Z</dcterms:modified>
</cp:coreProperties>
</file>