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7"/>
  </p:notesMasterIdLst>
  <p:sldIdLst>
    <p:sldId id="256" r:id="rId2"/>
    <p:sldId id="280" r:id="rId3"/>
    <p:sldId id="348" r:id="rId4"/>
    <p:sldId id="281" r:id="rId5"/>
    <p:sldId id="258" r:id="rId6"/>
    <p:sldId id="268" r:id="rId7"/>
    <p:sldId id="259" r:id="rId8"/>
    <p:sldId id="352" r:id="rId9"/>
    <p:sldId id="260" r:id="rId10"/>
    <p:sldId id="261" r:id="rId11"/>
    <p:sldId id="355" r:id="rId12"/>
    <p:sldId id="262" r:id="rId13"/>
    <p:sldId id="264" r:id="rId14"/>
    <p:sldId id="350" r:id="rId15"/>
    <p:sldId id="351" r:id="rId16"/>
    <p:sldId id="265" r:id="rId17"/>
    <p:sldId id="266" r:id="rId18"/>
    <p:sldId id="349" r:id="rId19"/>
    <p:sldId id="356" r:id="rId20"/>
    <p:sldId id="282" r:id="rId21"/>
    <p:sldId id="267" r:id="rId22"/>
    <p:sldId id="272" r:id="rId23"/>
    <p:sldId id="270" r:id="rId24"/>
    <p:sldId id="271" r:id="rId25"/>
    <p:sldId id="269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98" r:id="rId34"/>
    <p:sldId id="300" r:id="rId35"/>
    <p:sldId id="284" r:id="rId36"/>
    <p:sldId id="286" r:id="rId37"/>
    <p:sldId id="285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83" r:id="rId50"/>
    <p:sldId id="301" r:id="rId51"/>
    <p:sldId id="302" r:id="rId52"/>
    <p:sldId id="303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1" r:id="rId69"/>
    <p:sldId id="320" r:id="rId70"/>
    <p:sldId id="322" r:id="rId71"/>
    <p:sldId id="323" r:id="rId72"/>
    <p:sldId id="325" r:id="rId73"/>
    <p:sldId id="324" r:id="rId74"/>
    <p:sldId id="358" r:id="rId75"/>
    <p:sldId id="304" r:id="rId7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C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18" autoAdjust="0"/>
    <p:restoredTop sz="94660"/>
  </p:normalViewPr>
  <p:slideViewPr>
    <p:cSldViewPr snapToGrid="0">
      <p:cViewPr varScale="1">
        <p:scale>
          <a:sx n="74" d="100"/>
          <a:sy n="74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40817-CC34-4BD6-83F0-1DFCA2CC1BE9}" type="datetimeFigureOut">
              <a:rPr lang="es-MX" smtClean="0"/>
              <a:t>08/09/2015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63D62-3C19-4EC3-8071-CB8D10702F8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1822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63D62-3C19-4EC3-8071-CB8D10702F88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1207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39.pn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microsoft.com/office/2007/relationships/hdphoto" Target="../media/hdphoto11.wdp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4.wdp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5.wdp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microsoft.com/office/2007/relationships/hdphoto" Target="../media/hdphoto16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microsoft.com/office/2007/relationships/hdphoto" Target="../media/hdphoto18.wdp"/><Relationship Id="rId4" Type="http://schemas.openxmlformats.org/officeDocument/2006/relationships/image" Target="../media/image73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Principios básicos</a:t>
            </a:r>
            <a:br>
              <a:rPr lang="es-MX" dirty="0" smtClean="0"/>
            </a:br>
            <a:r>
              <a:rPr lang="es-MX" sz="3200" dirty="0" smtClean="0">
                <a:solidFill>
                  <a:srgbClr val="FFC000"/>
                </a:solidFill>
              </a:rPr>
              <a:t>&gt;</a:t>
            </a:r>
            <a:r>
              <a:rPr lang="es-MX" sz="3200" dirty="0" err="1" smtClean="0">
                <a:solidFill>
                  <a:srgbClr val="FFC000"/>
                </a:solidFill>
              </a:rPr>
              <a:t>u.a</a:t>
            </a:r>
            <a:r>
              <a:rPr lang="es-MX" sz="3200" dirty="0" smtClean="0">
                <a:solidFill>
                  <a:srgbClr val="FFC000"/>
                </a:solidFill>
              </a:rPr>
              <a:t>. FUNDAMENTOS DEL diseño&lt;</a:t>
            </a:r>
            <a:endParaRPr lang="es-MX" sz="3200" dirty="0">
              <a:solidFill>
                <a:srgbClr val="FFC0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403184"/>
            <a:ext cx="6468052" cy="6858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800" dirty="0" smtClean="0"/>
              <a:t>Universidad Autónoma del Estado de México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400" dirty="0" smtClean="0"/>
              <a:t>Centro Universitario UAEM Zumpango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400" dirty="0" smtClean="0"/>
              <a:t>Licenciatura en Diseño Industrial</a:t>
            </a:r>
            <a:endParaRPr lang="es-MX" sz="1400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371600" y="4342922"/>
            <a:ext cx="483601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800" dirty="0" smtClean="0"/>
              <a:t>Por: Dr. Ed. Raymundo Ocaña Delgado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s-MX" sz="18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s-MX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s-MX" sz="18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s-MX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s-MX" sz="18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1800" dirty="0" smtClean="0"/>
              <a:t>Agosto del 2015</a:t>
            </a:r>
            <a:endParaRPr lang="es-MX" sz="1800" dirty="0"/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444137"/>
              </p:ext>
            </p:extLst>
          </p:nvPr>
        </p:nvGraphicFramePr>
        <p:xfrm>
          <a:off x="9911642" y="403184"/>
          <a:ext cx="908758" cy="797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CorelDRAW" r:id="rId4" imgW="932075" imgH="817560" progId="CorelDraw.Graphic.7">
                  <p:embed/>
                </p:oleObj>
              </mc:Choice>
              <mc:Fallback>
                <p:oleObj name="CorelDRAW" r:id="rId4" imgW="932075" imgH="817560" progId="CorelDraw.Graphic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11642" y="403184"/>
                        <a:ext cx="908758" cy="7971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9026947"/>
              </p:ext>
            </p:extLst>
          </p:nvPr>
        </p:nvGraphicFramePr>
        <p:xfrm>
          <a:off x="10820400" y="354961"/>
          <a:ext cx="978972" cy="797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CorelDRAW" r:id="rId6" imgW="1084680" imgH="883440" progId="CorelDraw.Graphic.7">
                  <p:embed/>
                </p:oleObj>
              </mc:Choice>
              <mc:Fallback>
                <p:oleObj name="CorelDRAW" r:id="rId6" imgW="1084680" imgH="883440" progId="CorelDraw.Graphic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20400" y="354961"/>
                        <a:ext cx="978972" cy="7971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369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21357" y="171944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HABILIDADES DEL PENSAMIENTO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38707" y="1761187"/>
            <a:ext cx="9872730" cy="232592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800" dirty="0" smtClean="0"/>
              <a:t>Comparación:</a:t>
            </a: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s-MX" sz="2400" i="1" dirty="0" smtClean="0"/>
              <a:t>Es definida </a:t>
            </a:r>
            <a:r>
              <a:rPr lang="es-MX" sz="2400" i="1" dirty="0"/>
              <a:t>como un recurso </a:t>
            </a:r>
            <a:r>
              <a:rPr lang="es-MX" sz="2400" i="1" dirty="0" smtClean="0"/>
              <a:t>que </a:t>
            </a:r>
            <a:r>
              <a:rPr lang="es-MX" sz="2400" i="1" dirty="0"/>
              <a:t>se utiliza para establecer los elementos a partir de los cuales objetos, personas o situaciones son similares entre sí. </a:t>
            </a:r>
            <a:endParaRPr lang="es-MX" sz="2400" i="1" dirty="0" smtClean="0"/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s-MX" sz="2400" i="1" dirty="0" smtClean="0"/>
              <a:t>Una </a:t>
            </a:r>
            <a:r>
              <a:rPr lang="es-MX" sz="2400" i="1" dirty="0"/>
              <a:t>comparación puede realizarse </a:t>
            </a:r>
            <a:r>
              <a:rPr lang="es-MX" sz="2400" i="1" dirty="0" smtClean="0"/>
              <a:t>entre dos </a:t>
            </a:r>
            <a:r>
              <a:rPr lang="es-MX" sz="2400" i="1" dirty="0"/>
              <a:t>o más cosas </a:t>
            </a:r>
            <a:r>
              <a:rPr lang="es-MX" sz="2400" i="1" dirty="0" smtClean="0"/>
              <a:t>que comparten </a:t>
            </a:r>
            <a:r>
              <a:rPr lang="es-MX" sz="2400" i="1" dirty="0"/>
              <a:t>algunos de sus </a:t>
            </a:r>
            <a:r>
              <a:rPr lang="es-MX" sz="2400" i="1" dirty="0" smtClean="0"/>
              <a:t>elementos. </a:t>
            </a: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s-MX" sz="2400" i="1" dirty="0" smtClean="0"/>
              <a:t>El proceso implica</a:t>
            </a:r>
            <a:endParaRPr lang="es-MX" sz="2800" i="1" dirty="0" smtClean="0"/>
          </a:p>
          <a:p>
            <a:pPr marL="514350" indent="-514350">
              <a:lnSpc>
                <a:spcPct val="100000"/>
              </a:lnSpc>
              <a:spcAft>
                <a:spcPts val="1800"/>
              </a:spcAft>
              <a:buAutoNum type="alphaLcParenR"/>
            </a:pPr>
            <a:r>
              <a:rPr lang="es-MX" sz="2000" i="1" dirty="0" smtClean="0">
                <a:solidFill>
                  <a:srgbClr val="FFC000"/>
                </a:solidFill>
              </a:rPr>
              <a:t>Identificar elementos comunes. 	  b)   Establecer diferencias y semejanzas.</a:t>
            </a:r>
          </a:p>
          <a:p>
            <a:pPr>
              <a:lnSpc>
                <a:spcPct val="150000"/>
              </a:lnSpc>
            </a:pPr>
            <a:endParaRPr lang="es-MX" sz="32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10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3778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375" y="446739"/>
            <a:ext cx="8500057" cy="587244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11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96458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107550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HABILIDADES DEL PENSAMIENTO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49250" y="1915733"/>
            <a:ext cx="9710671" cy="232592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3200" dirty="0" smtClean="0"/>
              <a:t>Inferir:</a:t>
            </a: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s-MX" sz="2400" i="1" dirty="0"/>
              <a:t>Consiste en </a:t>
            </a:r>
            <a:r>
              <a:rPr lang="es-MX" sz="2400" i="1" dirty="0">
                <a:solidFill>
                  <a:srgbClr val="FFC000"/>
                </a:solidFill>
              </a:rPr>
              <a:t>utilizar la información </a:t>
            </a:r>
            <a:r>
              <a:rPr lang="es-MX" sz="2400" i="1" dirty="0"/>
              <a:t>de que </a:t>
            </a:r>
            <a:r>
              <a:rPr lang="es-MX" sz="2400" i="1" dirty="0" smtClean="0"/>
              <a:t>se dispone </a:t>
            </a:r>
            <a:r>
              <a:rPr lang="es-MX" sz="2400" i="1" dirty="0"/>
              <a:t>para </a:t>
            </a:r>
            <a:r>
              <a:rPr lang="es-MX" sz="2400" i="1" dirty="0">
                <a:solidFill>
                  <a:srgbClr val="FFC000"/>
                </a:solidFill>
              </a:rPr>
              <a:t>aplicarla o </a:t>
            </a:r>
            <a:r>
              <a:rPr lang="es-MX" sz="2400" i="1" dirty="0" smtClean="0">
                <a:solidFill>
                  <a:srgbClr val="FFC000"/>
                </a:solidFill>
              </a:rPr>
              <a:t>procesarla, </a:t>
            </a:r>
            <a:r>
              <a:rPr lang="es-MX" sz="2400" i="1" dirty="0"/>
              <a:t>con miras a emplearla de una manera nueva o diferente</a:t>
            </a:r>
            <a:r>
              <a:rPr lang="es-MX" sz="2400" i="1" dirty="0" smtClean="0"/>
              <a:t>.</a:t>
            </a: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s-MX" sz="2400" i="1" dirty="0" smtClean="0"/>
              <a:t>Es suponer </a:t>
            </a:r>
            <a:r>
              <a:rPr lang="es-MX" sz="2400" i="1" dirty="0">
                <a:solidFill>
                  <a:srgbClr val="FFC000"/>
                </a:solidFill>
              </a:rPr>
              <a:t>cómo sucedieron ciertos </a:t>
            </a:r>
            <a:r>
              <a:rPr lang="es-MX" sz="2400" i="1" dirty="0" smtClean="0">
                <a:solidFill>
                  <a:srgbClr val="FFC000"/>
                </a:solidFill>
              </a:rPr>
              <a:t>hechos</a:t>
            </a:r>
            <a:r>
              <a:rPr lang="es-MX" sz="2400" i="1" dirty="0" smtClean="0"/>
              <a:t>, permitiendo </a:t>
            </a:r>
            <a:r>
              <a:rPr lang="es-MX" sz="2400" i="1" dirty="0" smtClean="0">
                <a:solidFill>
                  <a:srgbClr val="FFC000"/>
                </a:solidFill>
              </a:rPr>
              <a:t>llegar </a:t>
            </a:r>
            <a:r>
              <a:rPr lang="es-MX" sz="2400" i="1" dirty="0">
                <a:solidFill>
                  <a:srgbClr val="FFC000"/>
                </a:solidFill>
              </a:rPr>
              <a:t>a una idea </a:t>
            </a:r>
            <a:r>
              <a:rPr lang="es-MX" sz="2400" i="1" dirty="0" smtClean="0">
                <a:solidFill>
                  <a:srgbClr val="FFC000"/>
                </a:solidFill>
              </a:rPr>
              <a:t>lógica</a:t>
            </a:r>
            <a:r>
              <a:rPr lang="es-MX" sz="2400" i="1" dirty="0" smtClean="0"/>
              <a:t>, y así, </a:t>
            </a:r>
            <a:r>
              <a:rPr lang="es-MX" sz="2400" i="1" dirty="0" smtClean="0">
                <a:solidFill>
                  <a:srgbClr val="FFC000"/>
                </a:solidFill>
              </a:rPr>
              <a:t>deducir </a:t>
            </a:r>
            <a:r>
              <a:rPr lang="es-MX" sz="2400" i="1" dirty="0">
                <a:solidFill>
                  <a:srgbClr val="FFC000"/>
                </a:solidFill>
              </a:rPr>
              <a:t>la verdad o falsedad </a:t>
            </a:r>
            <a:r>
              <a:rPr lang="es-MX" sz="2400" i="1" dirty="0"/>
              <a:t>de </a:t>
            </a:r>
            <a:r>
              <a:rPr lang="es-MX" sz="2400" i="1" dirty="0" smtClean="0"/>
              <a:t>los hechos.</a:t>
            </a:r>
            <a:endParaRPr lang="es-MX" sz="2400" i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12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1638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4085" y="455280"/>
            <a:ext cx="8610600" cy="703819"/>
          </a:xfrm>
        </p:spPr>
        <p:txBody>
          <a:bodyPr>
            <a:normAutofit/>
          </a:bodyPr>
          <a:lstStyle/>
          <a:p>
            <a:r>
              <a:rPr lang="es-MX" sz="3200" dirty="0" smtClean="0"/>
              <a:t>HABILIDADES DEL PENSAMIENTO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62129" y="1833951"/>
            <a:ext cx="9922099" cy="232592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3200" dirty="0" smtClean="0"/>
              <a:t>Análisis: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MX" sz="2400" i="1" dirty="0" smtClean="0"/>
              <a:t>Es el </a:t>
            </a:r>
            <a:r>
              <a:rPr lang="es-MX" sz="2400" i="1" dirty="0"/>
              <a:t>acto de </a:t>
            </a:r>
            <a:r>
              <a:rPr lang="es-MX" sz="2400" i="1" dirty="0">
                <a:solidFill>
                  <a:srgbClr val="FFC000"/>
                </a:solidFill>
              </a:rPr>
              <a:t>separar las partes de un elemento </a:t>
            </a:r>
            <a:r>
              <a:rPr lang="es-MX" sz="2400" i="1" dirty="0"/>
              <a:t>para estudiar su naturaleza, su función y/o su significado.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MX" sz="2400" i="1" dirty="0" smtClean="0"/>
              <a:t>Es un </a:t>
            </a:r>
            <a:r>
              <a:rPr lang="es-MX" sz="2400" i="1" dirty="0"/>
              <a:t>efecto que comprende diversos tipos de acciones con distintas características y en diferentes ámbitos, pero en suma es todo acto que se realiza con el propósito de </a:t>
            </a:r>
            <a:r>
              <a:rPr lang="es-MX" sz="2400" i="1" dirty="0">
                <a:solidFill>
                  <a:srgbClr val="FFC000"/>
                </a:solidFill>
              </a:rPr>
              <a:t>estudiar, ponderar, valorar y concluir</a:t>
            </a:r>
            <a:r>
              <a:rPr lang="es-MX" sz="2400" i="1" dirty="0"/>
              <a:t> respecto de un objeto, persona o condición</a:t>
            </a:r>
            <a:r>
              <a:rPr lang="es-MX" sz="2400" i="1" dirty="0" smtClean="0"/>
              <a:t>.</a:t>
            </a:r>
            <a:endParaRPr lang="es-MX" sz="2400" i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13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6790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6349" y="1397449"/>
            <a:ext cx="8610600" cy="4835925"/>
          </a:xfrm>
        </p:spPr>
        <p:txBody>
          <a:bodyPr>
            <a:normAutofit/>
          </a:bodyPr>
          <a:lstStyle/>
          <a:p>
            <a:pPr algn="l"/>
            <a:r>
              <a:rPr lang="es-MX" sz="2800" dirty="0" smtClean="0"/>
              <a:t>C13RT0 D14 D3 V3R4N0 3574B4 3N L4 PL4Y4</a:t>
            </a:r>
            <a:br>
              <a:rPr lang="es-MX" sz="2800" dirty="0" smtClean="0"/>
            </a:br>
            <a:r>
              <a:rPr lang="es-MX" sz="2800" dirty="0" smtClean="0"/>
              <a:t>0853RV4ND0 4 D0S CH1C45 8R1NC4ND0 3N L4 4R3N4.</a:t>
            </a:r>
            <a:br>
              <a:rPr lang="es-MX" sz="2800" dirty="0" smtClean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 smtClean="0"/>
              <a:t>D35PU35 L45 V1 C0N57RUY3ND0 UN C4ST1LL0 D3 4R3N4 C0N 70RR35, P454D1505 0CUL705 Y PU3N735.</a:t>
            </a:r>
            <a:br>
              <a:rPr lang="es-MX" sz="2800" dirty="0" smtClean="0"/>
            </a:b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>CU4ND0 357484N 4C484ND0, UN4 OL4 LL3G0 Y D357RUY0 70D0, R3DUC13ND0 3L C4S71LL0 4 UN M0N70N D3 4R3N4 Y 35PUM4.</a:t>
            </a:r>
            <a:br>
              <a:rPr lang="es-MX" sz="2800" dirty="0" smtClean="0"/>
            </a:br>
            <a:endParaRPr lang="es-MX" sz="28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14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2238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6349" y="1397449"/>
            <a:ext cx="8610600" cy="4835925"/>
          </a:xfrm>
        </p:spPr>
        <p:txBody>
          <a:bodyPr>
            <a:normAutofit fontScale="90000"/>
          </a:bodyPr>
          <a:lstStyle/>
          <a:p>
            <a:pPr algn="l"/>
            <a:r>
              <a:rPr lang="es-MX" sz="2800" dirty="0" smtClean="0"/>
              <a:t>P3N53 9U3 D3SPU35 D3 74N70 35FU3RZ0 L45 CH1C45 53 P0NDR14N 4 LL0R4R.</a:t>
            </a:r>
            <a:br>
              <a:rPr lang="es-MX" sz="2800" dirty="0" smtClean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 smtClean="0"/>
              <a:t>P3R0 3N V3Z D3 350, C0RR13R0N P0R L4 PL4Y4, R13ND0 Y JUG4ND0. M45 74RD3 C0M3NZ4R0N 4 C0N57RU1R 07R0 C4571LL0.</a:t>
            </a:r>
            <a:br>
              <a:rPr lang="es-MX" sz="2800" dirty="0" smtClean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 smtClean="0"/>
              <a:t>C0MPR3ND1 9U3 H4B14 4PR3ND1D0 UN4 6R4N L3CC10N:</a:t>
            </a:r>
            <a:br>
              <a:rPr lang="es-MX" sz="2800" dirty="0" smtClean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 smtClean="0">
                <a:solidFill>
                  <a:srgbClr val="FFC000"/>
                </a:solidFill>
              </a:rPr>
              <a:t>“64574M05 NU357R4 V1D4 C0N57RUY3ND0 C4571LL05 D3 4R3N4 51N D4RN05 CU3N74 9U3 L0 9U3 V3RD4D3R4M3N73 1MP0R74 35 L4 4M15T4D”</a:t>
            </a:r>
            <a:r>
              <a:rPr lang="es-MX" sz="2800" dirty="0" smtClean="0"/>
              <a:t/>
            </a:r>
            <a:br>
              <a:rPr lang="es-MX" sz="2800" dirty="0" smtClean="0"/>
            </a:br>
            <a:endParaRPr lang="es-MX" sz="28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15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36283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79690" y="493916"/>
            <a:ext cx="8610600" cy="639424"/>
          </a:xfrm>
        </p:spPr>
        <p:txBody>
          <a:bodyPr>
            <a:normAutofit/>
          </a:bodyPr>
          <a:lstStyle/>
          <a:p>
            <a:r>
              <a:rPr lang="es-MX" sz="3200" dirty="0" smtClean="0"/>
              <a:t>HABILIDADES DEL PENSAMIENTO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16675" y="1988498"/>
            <a:ext cx="9787945" cy="232592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3200" dirty="0" smtClean="0"/>
              <a:t>Síntesis: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MX" sz="2400" i="1" dirty="0" smtClean="0"/>
              <a:t>Es un </a:t>
            </a:r>
            <a:r>
              <a:rPr lang="es-MX" sz="2400" i="1" dirty="0"/>
              <a:t>compendio condensado de los </a:t>
            </a:r>
            <a:r>
              <a:rPr lang="es-MX" sz="2400" i="1" dirty="0">
                <a:solidFill>
                  <a:srgbClr val="FFC000"/>
                </a:solidFill>
              </a:rPr>
              <a:t>conceptos más relevantes </a:t>
            </a:r>
            <a:r>
              <a:rPr lang="es-MX" sz="2400" i="1" dirty="0"/>
              <a:t>sobre el tratamiento de un tema determinado. </a:t>
            </a:r>
            <a:endParaRPr lang="es-MX" sz="2400" i="1" dirty="0" smtClean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s-MX" sz="2400" i="1" dirty="0" smtClean="0"/>
              <a:t>Es el </a:t>
            </a:r>
            <a:r>
              <a:rPr lang="es-MX" sz="2400" i="1" dirty="0"/>
              <a:t>acto de </a:t>
            </a:r>
            <a:r>
              <a:rPr lang="es-MX" sz="2400" i="1" dirty="0">
                <a:solidFill>
                  <a:srgbClr val="FFC000"/>
                </a:solidFill>
              </a:rPr>
              <a:t>reducir </a:t>
            </a:r>
            <a:r>
              <a:rPr lang="es-MX" sz="2400" i="1" dirty="0"/>
              <a:t>la elaboración de </a:t>
            </a:r>
            <a:r>
              <a:rPr lang="es-MX" sz="2400" i="1" dirty="0">
                <a:solidFill>
                  <a:srgbClr val="FFC000"/>
                </a:solidFill>
              </a:rPr>
              <a:t>un tópico </a:t>
            </a:r>
            <a:r>
              <a:rPr lang="es-MX" sz="2400" i="1" dirty="0"/>
              <a:t>a sus </a:t>
            </a:r>
            <a:r>
              <a:rPr lang="es-MX" sz="2400" i="1" dirty="0">
                <a:solidFill>
                  <a:srgbClr val="FFC000"/>
                </a:solidFill>
              </a:rPr>
              <a:t>elementos más </a:t>
            </a:r>
            <a:r>
              <a:rPr lang="es-MX" sz="2400" i="1" dirty="0" smtClean="0">
                <a:solidFill>
                  <a:srgbClr val="FFC000"/>
                </a:solidFill>
              </a:rPr>
              <a:t>substanciales</a:t>
            </a:r>
            <a:r>
              <a:rPr lang="es-MX" sz="2400" i="1" dirty="0" smtClean="0"/>
              <a:t>. Donde  </a:t>
            </a:r>
            <a:r>
              <a:rPr lang="es-MX" sz="2400" i="1" dirty="0"/>
              <a:t>el empleo de resúmenes es de gran </a:t>
            </a:r>
            <a:r>
              <a:rPr lang="es-MX" sz="2400" i="1" dirty="0" smtClean="0"/>
              <a:t>utilidad.</a:t>
            </a:r>
            <a:endParaRPr lang="es-MX" sz="2400" i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16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2051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05448" y="558311"/>
            <a:ext cx="8610600" cy="613666"/>
          </a:xfrm>
        </p:spPr>
        <p:txBody>
          <a:bodyPr>
            <a:normAutofit/>
          </a:bodyPr>
          <a:lstStyle/>
          <a:p>
            <a:r>
              <a:rPr lang="es-MX" sz="3200" dirty="0" smtClean="0"/>
              <a:t>HABILIDADES DEL PENSAMIENTO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49252" y="1936982"/>
            <a:ext cx="9710670" cy="232592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2800" dirty="0" smtClean="0"/>
              <a:t>Evaluación: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s-MX" sz="2400" i="1" dirty="0"/>
              <a:t>E</a:t>
            </a:r>
            <a:r>
              <a:rPr lang="es-MX" sz="2400" i="1" dirty="0" smtClean="0"/>
              <a:t>s </a:t>
            </a:r>
            <a:r>
              <a:rPr lang="es-MX" sz="2400" i="1" dirty="0"/>
              <a:t>un término de uso frecuente que </a:t>
            </a:r>
            <a:r>
              <a:rPr lang="es-MX" sz="2400" i="1" dirty="0" smtClean="0"/>
              <a:t>se emplea </a:t>
            </a:r>
            <a:r>
              <a:rPr lang="es-MX" sz="2400" i="1" dirty="0"/>
              <a:t>con la misión de referir la </a:t>
            </a:r>
            <a:r>
              <a:rPr lang="es-MX" sz="2400" i="1" dirty="0">
                <a:solidFill>
                  <a:srgbClr val="FFC000"/>
                </a:solidFill>
              </a:rPr>
              <a:t>determinación o la estimación </a:t>
            </a:r>
            <a:r>
              <a:rPr lang="es-MX" sz="2400" i="1" dirty="0"/>
              <a:t>de un precio, riesgo, valor o </a:t>
            </a:r>
            <a:r>
              <a:rPr lang="es-MX" sz="2400" i="1" dirty="0" smtClean="0"/>
              <a:t>nivel que </a:t>
            </a:r>
            <a:r>
              <a:rPr lang="es-MX" sz="2400" i="1" dirty="0"/>
              <a:t>ostenta algo o alguien</a:t>
            </a:r>
            <a:r>
              <a:rPr lang="es-MX" sz="2400" i="1" dirty="0" smtClean="0"/>
              <a:t>.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s-MX" sz="2400" i="1" dirty="0" smtClean="0"/>
              <a:t>Al evaluar, es posible conocer tanto los </a:t>
            </a:r>
            <a:r>
              <a:rPr lang="es-MX" sz="2400" i="1" dirty="0"/>
              <a:t>puntos débiles </a:t>
            </a:r>
            <a:r>
              <a:rPr lang="es-MX" sz="2400" i="1" dirty="0" smtClean="0"/>
              <a:t>como las </a:t>
            </a:r>
            <a:r>
              <a:rPr lang="es-MX" sz="2400" i="1" dirty="0"/>
              <a:t>aristas más notables </a:t>
            </a:r>
            <a:r>
              <a:rPr lang="es-MX" sz="2400" i="1" dirty="0" smtClean="0"/>
              <a:t>de un producto, una persona, una empresa o una institución.</a:t>
            </a:r>
            <a:r>
              <a:rPr lang="es-MX" sz="2400" i="1" dirty="0"/>
              <a:t> 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17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26401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69842" y="133308"/>
            <a:ext cx="8610600" cy="755334"/>
          </a:xfrm>
        </p:spPr>
        <p:txBody>
          <a:bodyPr>
            <a:normAutofit/>
          </a:bodyPr>
          <a:lstStyle/>
          <a:p>
            <a:r>
              <a:rPr lang="es-MX" sz="3200" dirty="0" smtClean="0"/>
              <a:t>HABILIDADES DEL PENSAMIENTO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1129" y="1124981"/>
            <a:ext cx="10787130" cy="232592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3200" dirty="0" smtClean="0"/>
              <a:t>Pensamiento hipotético – deductivo:</a:t>
            </a:r>
          </a:p>
          <a:p>
            <a:pPr>
              <a:lnSpc>
                <a:spcPct val="150000"/>
              </a:lnSpc>
            </a:pPr>
            <a:r>
              <a:rPr lang="es-MX" i="1" dirty="0" smtClean="0"/>
              <a:t>Es el </a:t>
            </a:r>
            <a:r>
              <a:rPr lang="es-MX" i="1" dirty="0"/>
              <a:t>procedimiento o camino que sigue el investigador para hacer de su actividad una práctica científica. </a:t>
            </a:r>
            <a:endParaRPr lang="es-MX" i="1" dirty="0" smtClean="0"/>
          </a:p>
          <a:p>
            <a:pPr>
              <a:lnSpc>
                <a:spcPct val="150000"/>
              </a:lnSpc>
            </a:pPr>
            <a:r>
              <a:rPr lang="es-MX" i="1" dirty="0" smtClean="0"/>
              <a:t>Sus pasos esenciales son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AutoNum type="alphaLcParenR"/>
            </a:pPr>
            <a:r>
              <a:rPr lang="es-MX" sz="2000" i="1" dirty="0" smtClean="0">
                <a:solidFill>
                  <a:srgbClr val="FFC000"/>
                </a:solidFill>
              </a:rPr>
              <a:t>La </a:t>
            </a:r>
            <a:r>
              <a:rPr lang="es-MX" sz="2000" i="1" dirty="0">
                <a:solidFill>
                  <a:srgbClr val="FFC000"/>
                </a:solidFill>
              </a:rPr>
              <a:t>observación del fenómeno a estudiar, </a:t>
            </a:r>
            <a:endParaRPr lang="es-MX" sz="2000" i="1" dirty="0" smtClean="0">
              <a:solidFill>
                <a:srgbClr val="FFC000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AutoNum type="alphaLcParenR"/>
            </a:pPr>
            <a:r>
              <a:rPr lang="es-MX" sz="2000" i="1" dirty="0" smtClean="0">
                <a:solidFill>
                  <a:srgbClr val="FFC000"/>
                </a:solidFill>
              </a:rPr>
              <a:t>Creación </a:t>
            </a:r>
            <a:r>
              <a:rPr lang="es-MX" sz="2000" i="1" dirty="0">
                <a:solidFill>
                  <a:srgbClr val="FFC000"/>
                </a:solidFill>
              </a:rPr>
              <a:t>de una hipótesis para explicar dicho fenómeno, </a:t>
            </a:r>
            <a:endParaRPr lang="es-MX" sz="2000" i="1" dirty="0" smtClean="0">
              <a:solidFill>
                <a:srgbClr val="FFC000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AutoNum type="alphaLcParenR"/>
            </a:pPr>
            <a:r>
              <a:rPr lang="es-MX" sz="2000" i="1" dirty="0" smtClean="0">
                <a:solidFill>
                  <a:srgbClr val="FFC000"/>
                </a:solidFill>
              </a:rPr>
              <a:t>Deducción </a:t>
            </a:r>
            <a:r>
              <a:rPr lang="es-MX" sz="2000" i="1" dirty="0">
                <a:solidFill>
                  <a:srgbClr val="FFC000"/>
                </a:solidFill>
              </a:rPr>
              <a:t>de consecuencias </a:t>
            </a:r>
            <a:endParaRPr lang="es-MX" sz="2000" i="1" dirty="0" smtClean="0">
              <a:solidFill>
                <a:srgbClr val="FFC000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AutoNum type="alphaLcParenR"/>
            </a:pPr>
            <a:r>
              <a:rPr lang="es-MX" sz="2000" i="1" dirty="0" smtClean="0">
                <a:solidFill>
                  <a:srgbClr val="FFC000"/>
                </a:solidFill>
              </a:rPr>
              <a:t>Verificación </a:t>
            </a:r>
            <a:r>
              <a:rPr lang="es-MX" sz="2000" i="1" dirty="0">
                <a:solidFill>
                  <a:srgbClr val="FFC000"/>
                </a:solidFill>
              </a:rPr>
              <a:t>o comprobación de la verdad de los enunciados </a:t>
            </a:r>
            <a:r>
              <a:rPr lang="es-MX" sz="2000" i="1" dirty="0" smtClean="0">
                <a:solidFill>
                  <a:srgbClr val="FFC000"/>
                </a:solidFill>
              </a:rPr>
              <a:t>deducidos. </a:t>
            </a:r>
          </a:p>
          <a:p>
            <a:pPr>
              <a:lnSpc>
                <a:spcPct val="150000"/>
              </a:lnSpc>
            </a:pPr>
            <a:r>
              <a:rPr lang="es-MX" i="1" dirty="0" smtClean="0"/>
              <a:t>Obliga a combinar </a:t>
            </a:r>
            <a:r>
              <a:rPr lang="es-MX" i="1" dirty="0"/>
              <a:t>la reflexión racional </a:t>
            </a:r>
            <a:r>
              <a:rPr lang="es-MX" sz="1800" i="1" dirty="0" smtClean="0"/>
              <a:t>(hipótesis y </a:t>
            </a:r>
            <a:r>
              <a:rPr lang="es-MX" sz="1800" i="1" dirty="0"/>
              <a:t>deducción)</a:t>
            </a:r>
            <a:r>
              <a:rPr lang="es-MX" i="1" dirty="0"/>
              <a:t> con la observación de la realidad o momento empírico </a:t>
            </a:r>
            <a:r>
              <a:rPr lang="es-MX" sz="1800" i="1" dirty="0" smtClean="0"/>
              <a:t>(observación </a:t>
            </a:r>
            <a:r>
              <a:rPr lang="es-MX" sz="1800" i="1" dirty="0"/>
              <a:t>y </a:t>
            </a:r>
            <a:r>
              <a:rPr lang="es-MX" sz="1800" i="1" dirty="0" smtClean="0"/>
              <a:t> </a:t>
            </a:r>
            <a:r>
              <a:rPr lang="es-MX" sz="1800" i="1" dirty="0"/>
              <a:t>verificación)</a:t>
            </a:r>
            <a:r>
              <a:rPr lang="es-MX" i="1" dirty="0"/>
              <a:t>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18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138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68958" y="610673"/>
            <a:ext cx="6246254" cy="568586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19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3178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1320530" y="6117465"/>
            <a:ext cx="34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2</a:t>
            </a:r>
            <a:endParaRPr lang="es-MX" b="1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821256"/>
              </p:ext>
            </p:extLst>
          </p:nvPr>
        </p:nvGraphicFramePr>
        <p:xfrm>
          <a:off x="1236372" y="2303768"/>
          <a:ext cx="9657724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83391"/>
                <a:gridCol w="874333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MX" sz="2400" dirty="0" smtClean="0"/>
                        <a:t>Introducción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FFC000"/>
                          </a:solidFill>
                        </a:rPr>
                        <a:t>3</a:t>
                      </a:r>
                      <a:endParaRPr lang="es-MX" sz="24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MX" sz="2400" dirty="0" smtClean="0"/>
                        <a:t>Fundamentos del pensamiento creativo - proyectual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FFC000"/>
                          </a:solidFill>
                        </a:rPr>
                        <a:t>4</a:t>
                      </a:r>
                      <a:endParaRPr lang="es-MX" sz="24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MX" sz="2400" dirty="0" smtClean="0"/>
                        <a:t>Principios de la forma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FFC000"/>
                          </a:solidFill>
                        </a:rPr>
                        <a:t>20</a:t>
                      </a:r>
                      <a:endParaRPr lang="es-MX" sz="24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MX" sz="2400" dirty="0" smtClean="0"/>
                        <a:t>Forma y elementos conceptuales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FFC000"/>
                          </a:solidFill>
                        </a:rPr>
                        <a:t>35</a:t>
                      </a:r>
                      <a:endParaRPr lang="es-MX" sz="24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MX" sz="2400" dirty="0" smtClean="0"/>
                        <a:t>Fuentes de información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FFC000"/>
                          </a:solidFill>
                        </a:rPr>
                        <a:t>74</a:t>
                      </a:r>
                      <a:endParaRPr lang="es-MX" sz="24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s-MX" sz="2400" dirty="0" smtClean="0"/>
                        <a:t>Fuentes de imágenes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400" b="1" dirty="0" smtClean="0">
                          <a:solidFill>
                            <a:srgbClr val="FFC000"/>
                          </a:solidFill>
                        </a:rPr>
                        <a:t>75</a:t>
                      </a:r>
                      <a:endParaRPr lang="es-MX" sz="24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895600" y="194358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índice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67777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047" y="4713362"/>
            <a:ext cx="11186556" cy="1293028"/>
          </a:xfrm>
        </p:spPr>
        <p:txBody>
          <a:bodyPr>
            <a:norm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Principios de la forma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20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93054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08479" y="468159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/>
              <a:t>Elementos conceptuales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3895" y="2333190"/>
            <a:ext cx="7339227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3000" dirty="0" smtClean="0">
                <a:solidFill>
                  <a:srgbClr val="FFC000"/>
                </a:solidFill>
              </a:rPr>
              <a:t>Punto:</a:t>
            </a:r>
            <a:r>
              <a:rPr lang="es-MX" sz="3000" dirty="0"/>
              <a:t>  </a:t>
            </a:r>
            <a:r>
              <a:rPr lang="es-MX" sz="3000" i="1" dirty="0"/>
              <a:t>Indica Posición. No tiene largo ni ancho. No ocupa una zona en el espacio. Es el principio </a:t>
            </a:r>
            <a:r>
              <a:rPr lang="es-MX" sz="3000" i="1" dirty="0" smtClean="0"/>
              <a:t>y el </a:t>
            </a:r>
            <a:r>
              <a:rPr lang="es-MX" sz="3000" i="1" dirty="0"/>
              <a:t>fin de una línea y es </a:t>
            </a:r>
            <a:r>
              <a:rPr lang="es-MX" sz="3000" i="1" dirty="0" smtClean="0"/>
              <a:t>además, donde </a:t>
            </a:r>
            <a:r>
              <a:rPr lang="es-MX" sz="3000" i="1" dirty="0"/>
              <a:t>dos líneas se encuentran o se cruzan. </a:t>
            </a:r>
            <a:endParaRPr lang="es-MX" sz="3000" i="1" dirty="0" smtClean="0"/>
          </a:p>
        </p:txBody>
      </p:sp>
      <p:sp>
        <p:nvSpPr>
          <p:cNvPr id="4" name="Elipse 3"/>
          <p:cNvSpPr/>
          <p:nvPr/>
        </p:nvSpPr>
        <p:spPr>
          <a:xfrm>
            <a:off x="9894819" y="3496152"/>
            <a:ext cx="257578" cy="25757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21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8543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08479" y="468159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/>
              <a:t>Elementos conceptuales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49429" y="2342570"/>
            <a:ext cx="6684135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800" dirty="0" smtClean="0">
                <a:solidFill>
                  <a:srgbClr val="FFC000"/>
                </a:solidFill>
              </a:rPr>
              <a:t>Línea:</a:t>
            </a:r>
            <a:r>
              <a:rPr lang="es-MX" sz="2800" dirty="0"/>
              <a:t> </a:t>
            </a:r>
            <a:r>
              <a:rPr lang="es-MX" sz="2800" i="1" dirty="0" smtClean="0"/>
              <a:t>Es </a:t>
            </a:r>
            <a:r>
              <a:rPr lang="es-MX" sz="2800" i="1" dirty="0"/>
              <a:t>el </a:t>
            </a:r>
            <a:r>
              <a:rPr lang="es-MX" sz="2800" i="1" dirty="0" smtClean="0"/>
              <a:t>movimiento </a:t>
            </a:r>
            <a:r>
              <a:rPr lang="es-MX" sz="2800" i="1" dirty="0"/>
              <a:t>de un </a:t>
            </a:r>
            <a:r>
              <a:rPr lang="es-MX" sz="2800" i="1" dirty="0" smtClean="0"/>
              <a:t>punto, tiene </a:t>
            </a:r>
            <a:r>
              <a:rPr lang="es-MX" sz="2800" i="1" dirty="0"/>
              <a:t>largo, pero no </a:t>
            </a:r>
            <a:r>
              <a:rPr lang="es-MX" sz="2800" i="1" dirty="0" smtClean="0"/>
              <a:t>ancho, tiene </a:t>
            </a:r>
            <a:r>
              <a:rPr lang="es-MX" sz="2800" i="1" dirty="0"/>
              <a:t>posición y </a:t>
            </a:r>
            <a:r>
              <a:rPr lang="es-MX" sz="2800" i="1" dirty="0" smtClean="0"/>
              <a:t>dirección, está </a:t>
            </a:r>
            <a:r>
              <a:rPr lang="es-MX" sz="3000" i="1" dirty="0" smtClean="0"/>
              <a:t>limitada</a:t>
            </a:r>
            <a:r>
              <a:rPr lang="es-MX" sz="2800" i="1" dirty="0" smtClean="0"/>
              <a:t> </a:t>
            </a:r>
            <a:r>
              <a:rPr lang="es-MX" sz="2800" i="1" dirty="0"/>
              <a:t>por </a:t>
            </a:r>
            <a:r>
              <a:rPr lang="es-MX" sz="2800" i="1" dirty="0" smtClean="0"/>
              <a:t>puntos y, forma </a:t>
            </a:r>
            <a:r>
              <a:rPr lang="es-MX" sz="2800" i="1" dirty="0"/>
              <a:t>los bordes de un plano. </a:t>
            </a:r>
            <a:endParaRPr lang="es-MX" sz="2800" i="1" dirty="0" smtClean="0"/>
          </a:p>
        </p:txBody>
      </p:sp>
      <p:cxnSp>
        <p:nvCxnSpPr>
          <p:cNvPr id="6" name="Conector recto de flecha 5"/>
          <p:cNvCxnSpPr/>
          <p:nvPr/>
        </p:nvCxnSpPr>
        <p:spPr>
          <a:xfrm flipV="1">
            <a:off x="8448540" y="3234135"/>
            <a:ext cx="3013657" cy="12879"/>
          </a:xfrm>
          <a:prstGeom prst="straightConnector1">
            <a:avLst/>
          </a:prstGeom>
          <a:ln w="22225">
            <a:solidFill>
              <a:schemeClr val="tx1"/>
            </a:solidFill>
            <a:prstDash val="lgDash"/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8448540" y="4389183"/>
            <a:ext cx="2949262" cy="8087"/>
          </a:xfrm>
          <a:prstGeom prst="line">
            <a:avLst/>
          </a:prstGeom>
          <a:ln w="635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22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29297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08479" y="468159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/>
              <a:t>Elementos conceptuales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63091" y="2374712"/>
            <a:ext cx="6806951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800" dirty="0" smtClean="0">
                <a:solidFill>
                  <a:srgbClr val="FFC000"/>
                </a:solidFill>
              </a:rPr>
              <a:t>Plano: </a:t>
            </a:r>
            <a:r>
              <a:rPr lang="es-MX" sz="2800" i="1" dirty="0" smtClean="0"/>
              <a:t>Es el movimiento </a:t>
            </a:r>
            <a:r>
              <a:rPr lang="es-MX" sz="2800" i="1" dirty="0"/>
              <a:t>de una </a:t>
            </a:r>
            <a:r>
              <a:rPr lang="es-MX" sz="2800" i="1" dirty="0" smtClean="0"/>
              <a:t>línea, tiene </a:t>
            </a:r>
            <a:r>
              <a:rPr lang="es-MX" sz="2800" i="1" dirty="0"/>
              <a:t>largo y ancho pero no </a:t>
            </a:r>
            <a:r>
              <a:rPr lang="es-MX" sz="2800" i="1" dirty="0" smtClean="0"/>
              <a:t>grosor, tiene posición </a:t>
            </a:r>
            <a:r>
              <a:rPr lang="es-MX" sz="2800" i="1" dirty="0"/>
              <a:t>y </a:t>
            </a:r>
            <a:r>
              <a:rPr lang="es-MX" sz="2800" i="1" dirty="0" smtClean="0"/>
              <a:t>dirección, está limitado por líneas y, define </a:t>
            </a:r>
            <a:r>
              <a:rPr lang="es-MX" sz="2800" i="1" dirty="0"/>
              <a:t>los límites extremos de un volumen.  </a:t>
            </a:r>
            <a:endParaRPr lang="es-MX" sz="2800" i="1" dirty="0" smtClean="0"/>
          </a:p>
        </p:txBody>
      </p:sp>
      <p:cxnSp>
        <p:nvCxnSpPr>
          <p:cNvPr id="6" name="Conector recto 5"/>
          <p:cNvCxnSpPr/>
          <p:nvPr/>
        </p:nvCxnSpPr>
        <p:spPr>
          <a:xfrm flipV="1">
            <a:off x="8584808" y="2374712"/>
            <a:ext cx="2756848" cy="136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8584808" y="2402008"/>
            <a:ext cx="0" cy="955344"/>
          </a:xfrm>
          <a:prstGeom prst="straightConnector1">
            <a:avLst/>
          </a:prstGeom>
          <a:ln w="19050">
            <a:solidFill>
              <a:srgbClr val="FFC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11343930" y="2388360"/>
            <a:ext cx="0" cy="955344"/>
          </a:xfrm>
          <a:prstGeom prst="straightConnector1">
            <a:avLst/>
          </a:prstGeom>
          <a:ln w="19050">
            <a:solidFill>
              <a:srgbClr val="FFC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>
            <a:off x="8584808" y="4370185"/>
            <a:ext cx="2756848" cy="10645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23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8609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08479" y="468159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/>
              <a:t>Elementos conceptuales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52095" y="2474796"/>
            <a:ext cx="5787541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800" dirty="0" smtClean="0">
                <a:solidFill>
                  <a:srgbClr val="FFC000"/>
                </a:solidFill>
              </a:rPr>
              <a:t>Volumen:</a:t>
            </a:r>
            <a:r>
              <a:rPr lang="es-MX" sz="2800" dirty="0"/>
              <a:t> </a:t>
            </a:r>
            <a:r>
              <a:rPr lang="es-MX" sz="2800" i="1" dirty="0" smtClean="0"/>
              <a:t>Es </a:t>
            </a:r>
            <a:r>
              <a:rPr lang="es-MX" sz="2800" i="1" dirty="0"/>
              <a:t>el </a:t>
            </a:r>
            <a:r>
              <a:rPr lang="es-MX" sz="2800" i="1" dirty="0" smtClean="0"/>
              <a:t>movimiento de </a:t>
            </a:r>
            <a:r>
              <a:rPr lang="es-MX" sz="2800" i="1" dirty="0"/>
              <a:t>un </a:t>
            </a:r>
            <a:r>
              <a:rPr lang="es-MX" sz="2800" i="1" dirty="0" smtClean="0"/>
              <a:t>plano, el cual tiene </a:t>
            </a:r>
            <a:r>
              <a:rPr lang="es-MX" sz="2800" i="1" dirty="0"/>
              <a:t>una posición en el espacio y </a:t>
            </a:r>
            <a:r>
              <a:rPr lang="es-MX" sz="2800" i="1" dirty="0" smtClean="0"/>
              <a:t>está </a:t>
            </a:r>
            <a:r>
              <a:rPr lang="es-MX" sz="2800" i="1" dirty="0"/>
              <a:t>limitado por </a:t>
            </a:r>
            <a:r>
              <a:rPr lang="es-MX" sz="2800" i="1" dirty="0" smtClean="0"/>
              <a:t>planos. </a:t>
            </a:r>
            <a:endParaRPr lang="es-MX" sz="2800" i="1" dirty="0">
              <a:solidFill>
                <a:srgbClr val="FFC000"/>
              </a:solidFill>
            </a:endParaRPr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7815617" y="2831910"/>
            <a:ext cx="0" cy="955344"/>
          </a:xfrm>
          <a:prstGeom prst="straightConnector1">
            <a:avLst/>
          </a:prstGeom>
          <a:ln w="19050">
            <a:solidFill>
              <a:srgbClr val="FFC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10292686" y="2831910"/>
            <a:ext cx="0" cy="955344"/>
          </a:xfrm>
          <a:prstGeom prst="straightConnector1">
            <a:avLst/>
          </a:prstGeom>
          <a:ln w="19050">
            <a:solidFill>
              <a:srgbClr val="FFC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aralelogramo 4"/>
          <p:cNvSpPr/>
          <p:nvPr/>
        </p:nvSpPr>
        <p:spPr>
          <a:xfrm>
            <a:off x="7815617" y="2053988"/>
            <a:ext cx="3070746" cy="777922"/>
          </a:xfrm>
          <a:custGeom>
            <a:avLst/>
            <a:gdLst>
              <a:gd name="connsiteX0" fmla="*/ 0 w 3070746"/>
              <a:gd name="connsiteY0" fmla="*/ 764274 h 764274"/>
              <a:gd name="connsiteX1" fmla="*/ 191069 w 3070746"/>
              <a:gd name="connsiteY1" fmla="*/ 0 h 764274"/>
              <a:gd name="connsiteX2" fmla="*/ 3070746 w 3070746"/>
              <a:gd name="connsiteY2" fmla="*/ 0 h 764274"/>
              <a:gd name="connsiteX3" fmla="*/ 2879678 w 3070746"/>
              <a:gd name="connsiteY3" fmla="*/ 764274 h 764274"/>
              <a:gd name="connsiteX4" fmla="*/ 0 w 3070746"/>
              <a:gd name="connsiteY4" fmla="*/ 764274 h 764274"/>
              <a:gd name="connsiteX0" fmla="*/ 0 w 3070746"/>
              <a:gd name="connsiteY0" fmla="*/ 777922 h 777922"/>
              <a:gd name="connsiteX1" fmla="*/ 573206 w 3070746"/>
              <a:gd name="connsiteY1" fmla="*/ 0 h 777922"/>
              <a:gd name="connsiteX2" fmla="*/ 3070746 w 3070746"/>
              <a:gd name="connsiteY2" fmla="*/ 13648 h 777922"/>
              <a:gd name="connsiteX3" fmla="*/ 2879678 w 3070746"/>
              <a:gd name="connsiteY3" fmla="*/ 777922 h 777922"/>
              <a:gd name="connsiteX4" fmla="*/ 0 w 3070746"/>
              <a:gd name="connsiteY4" fmla="*/ 777922 h 777922"/>
              <a:gd name="connsiteX0" fmla="*/ 0 w 3070746"/>
              <a:gd name="connsiteY0" fmla="*/ 777922 h 777922"/>
              <a:gd name="connsiteX1" fmla="*/ 573206 w 3070746"/>
              <a:gd name="connsiteY1" fmla="*/ 0 h 777922"/>
              <a:gd name="connsiteX2" fmla="*/ 3070746 w 3070746"/>
              <a:gd name="connsiteY2" fmla="*/ 13648 h 777922"/>
              <a:gd name="connsiteX3" fmla="*/ 2470245 w 3070746"/>
              <a:gd name="connsiteY3" fmla="*/ 777922 h 777922"/>
              <a:gd name="connsiteX4" fmla="*/ 0 w 3070746"/>
              <a:gd name="connsiteY4" fmla="*/ 777922 h 777922"/>
              <a:gd name="connsiteX0" fmla="*/ 0 w 3070746"/>
              <a:gd name="connsiteY0" fmla="*/ 777922 h 777922"/>
              <a:gd name="connsiteX1" fmla="*/ 709684 w 3070746"/>
              <a:gd name="connsiteY1" fmla="*/ 0 h 777922"/>
              <a:gd name="connsiteX2" fmla="*/ 3070746 w 3070746"/>
              <a:gd name="connsiteY2" fmla="*/ 13648 h 777922"/>
              <a:gd name="connsiteX3" fmla="*/ 2470245 w 3070746"/>
              <a:gd name="connsiteY3" fmla="*/ 777922 h 777922"/>
              <a:gd name="connsiteX4" fmla="*/ 0 w 3070746"/>
              <a:gd name="connsiteY4" fmla="*/ 777922 h 77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0746" h="777922">
                <a:moveTo>
                  <a:pt x="0" y="777922"/>
                </a:moveTo>
                <a:lnTo>
                  <a:pt x="709684" y="0"/>
                </a:lnTo>
                <a:lnTo>
                  <a:pt x="3070746" y="13648"/>
                </a:lnTo>
                <a:lnTo>
                  <a:pt x="2470245" y="777922"/>
                </a:lnTo>
                <a:lnTo>
                  <a:pt x="0" y="777922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Conector recto de flecha 10"/>
          <p:cNvCxnSpPr/>
          <p:nvPr/>
        </p:nvCxnSpPr>
        <p:spPr>
          <a:xfrm>
            <a:off x="10886363" y="2053988"/>
            <a:ext cx="0" cy="955344"/>
          </a:xfrm>
          <a:prstGeom prst="straightConnector1">
            <a:avLst/>
          </a:prstGeom>
          <a:ln w="19050">
            <a:solidFill>
              <a:srgbClr val="FFC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8534400" y="2076735"/>
            <a:ext cx="0" cy="955344"/>
          </a:xfrm>
          <a:prstGeom prst="straightConnector1">
            <a:avLst/>
          </a:prstGeom>
          <a:ln w="19050">
            <a:solidFill>
              <a:srgbClr val="FFC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bo 6"/>
          <p:cNvSpPr/>
          <p:nvPr/>
        </p:nvSpPr>
        <p:spPr>
          <a:xfrm>
            <a:off x="7815617" y="4380931"/>
            <a:ext cx="3070746" cy="1637732"/>
          </a:xfrm>
          <a:prstGeom prst="cube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CuadroTexto 13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24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72534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4657" y="423179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/>
              <a:t>Elementos visuales</a:t>
            </a: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535531" y="1951052"/>
            <a:ext cx="5960803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3200" dirty="0">
                <a:solidFill>
                  <a:srgbClr val="FFC000"/>
                </a:solidFill>
              </a:rPr>
              <a:t>Forma: </a:t>
            </a:r>
            <a:endParaRPr lang="es-MX" sz="3200" dirty="0" smtClean="0">
              <a:solidFill>
                <a:srgbClr val="FFC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es-MX" i="1" dirty="0" smtClean="0"/>
              <a:t>Modo de proceder en una cosa.</a:t>
            </a:r>
          </a:p>
          <a:p>
            <a:pPr lvl="1">
              <a:lnSpc>
                <a:spcPct val="150000"/>
              </a:lnSpc>
            </a:pPr>
            <a:r>
              <a:rPr lang="es-MX" i="1" dirty="0" smtClean="0"/>
              <a:t>Modo de expresar las ideas.</a:t>
            </a:r>
          </a:p>
          <a:p>
            <a:pPr lvl="1">
              <a:lnSpc>
                <a:spcPct val="150000"/>
              </a:lnSpc>
            </a:pPr>
            <a:r>
              <a:rPr lang="es-MX" i="1" dirty="0" smtClean="0"/>
              <a:t>Estado físico de una persona.</a:t>
            </a:r>
          </a:p>
          <a:p>
            <a:pPr lvl="1">
              <a:lnSpc>
                <a:spcPct val="150000"/>
              </a:lnSpc>
            </a:pPr>
            <a:r>
              <a:rPr lang="es-MX" sz="2400" i="1" dirty="0" smtClean="0">
                <a:solidFill>
                  <a:srgbClr val="FFC000"/>
                </a:solidFill>
              </a:rPr>
              <a:t>Apariencia externa de una cosa (configuración, figura, formato, silueta, perfil)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523614" y="2291298"/>
            <a:ext cx="1528549" cy="1438243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lipse 6"/>
          <p:cNvSpPr/>
          <p:nvPr/>
        </p:nvSpPr>
        <p:spPr>
          <a:xfrm>
            <a:off x="9936709" y="3114014"/>
            <a:ext cx="1692322" cy="1608111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Triángulo isósceles 7"/>
          <p:cNvSpPr/>
          <p:nvPr/>
        </p:nvSpPr>
        <p:spPr>
          <a:xfrm>
            <a:off x="8167618" y="4408227"/>
            <a:ext cx="1769091" cy="1542197"/>
          </a:xfrm>
          <a:prstGeom prst="triangle">
            <a:avLst/>
          </a:prstGeom>
          <a:solidFill>
            <a:schemeClr val="accent6">
              <a:lumMod val="5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25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0853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4657" y="423179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/>
              <a:t>Elementos visuales</a:t>
            </a: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372098" y="2591107"/>
            <a:ext cx="5274362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3000" dirty="0" smtClean="0">
                <a:solidFill>
                  <a:srgbClr val="FFC000"/>
                </a:solidFill>
              </a:rPr>
              <a:t>Medida: </a:t>
            </a:r>
            <a:r>
              <a:rPr lang="es-MX" sz="3000" i="1" dirty="0" smtClean="0"/>
              <a:t>El </a:t>
            </a:r>
            <a:r>
              <a:rPr lang="es-MX" sz="3000" i="1" dirty="0"/>
              <a:t>tamaño de las </a:t>
            </a:r>
            <a:r>
              <a:rPr lang="es-MX" sz="3000" i="1" dirty="0" smtClean="0"/>
              <a:t>formas, el cual es </a:t>
            </a:r>
            <a:r>
              <a:rPr lang="es-MX" sz="3000" i="1" dirty="0"/>
              <a:t>relativo </a:t>
            </a:r>
            <a:r>
              <a:rPr lang="es-MX" sz="3000" i="1" dirty="0" smtClean="0"/>
              <a:t>al describirle en </a:t>
            </a:r>
            <a:r>
              <a:rPr lang="es-MX" sz="3000" i="1" dirty="0"/>
              <a:t>términos de magnitud y </a:t>
            </a:r>
            <a:r>
              <a:rPr lang="es-MX" sz="3000" i="1" dirty="0" smtClean="0"/>
              <a:t>pequeñez.</a:t>
            </a:r>
            <a:endParaRPr lang="es-MX" sz="3000" i="1" dirty="0" smtClean="0">
              <a:solidFill>
                <a:srgbClr val="FFC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8506253" y="2016017"/>
            <a:ext cx="1528549" cy="1438243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8699170" y="3754070"/>
            <a:ext cx="1142714" cy="1077237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8862944" y="5131117"/>
            <a:ext cx="815167" cy="737420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26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2627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4657" y="423179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/>
              <a:t>Elementos visuales</a:t>
            </a: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717005" y="2373184"/>
            <a:ext cx="6188762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3000" dirty="0" smtClean="0">
                <a:solidFill>
                  <a:srgbClr val="FFC000"/>
                </a:solidFill>
              </a:rPr>
              <a:t>Color: </a:t>
            </a:r>
            <a:r>
              <a:rPr lang="es-MX" sz="2800" i="1" dirty="0" smtClean="0">
                <a:latin typeface="Century Gothic" panose="020B0502020202020204" pitchFamily="34" charset="0"/>
              </a:rPr>
              <a:t>Es una </a:t>
            </a:r>
            <a:r>
              <a:rPr lang="es-MX" sz="2800" i="1" dirty="0">
                <a:latin typeface="Century Gothic" panose="020B0502020202020204" pitchFamily="34" charset="0"/>
              </a:rPr>
              <a:t>experiencia visual, una impresión sensorial que recibe el hombre a través de los </a:t>
            </a:r>
            <a:r>
              <a:rPr lang="es-MX" sz="2800" i="1" dirty="0" smtClean="0">
                <a:latin typeface="Century Gothic" panose="020B0502020202020204" pitchFamily="34" charset="0"/>
              </a:rPr>
              <a:t>ojos, el cual permite establecer la ubicación de una </a:t>
            </a:r>
            <a:r>
              <a:rPr lang="es-MX" sz="2800" i="1" dirty="0" smtClean="0"/>
              <a:t>forma.</a:t>
            </a:r>
            <a:endParaRPr lang="es-MX" sz="2800" i="1" dirty="0" smtClean="0">
              <a:solidFill>
                <a:srgbClr val="FFC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530295" y="3220872"/>
            <a:ext cx="1231568" cy="1232577"/>
          </a:xfrm>
          <a:prstGeom prst="rect">
            <a:avLst/>
          </a:prstGeom>
          <a:solidFill>
            <a:srgbClr val="FFC00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8965585" y="3220871"/>
            <a:ext cx="1231568" cy="1232577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0400875" y="3220870"/>
            <a:ext cx="1231568" cy="1232577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27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8706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4657" y="423179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/>
              <a:t>Elementos visuales</a:t>
            </a: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677591" y="1962373"/>
            <a:ext cx="6033198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3000" dirty="0" smtClean="0">
                <a:solidFill>
                  <a:srgbClr val="FFC000"/>
                </a:solidFill>
              </a:rPr>
              <a:t>Textura: </a:t>
            </a:r>
            <a:r>
              <a:rPr lang="es-MX" sz="2800" i="1" dirty="0">
                <a:latin typeface="Century Gothic" panose="020B0502020202020204" pitchFamily="34" charset="0"/>
              </a:rPr>
              <a:t> Se refiere a las </a:t>
            </a:r>
            <a:r>
              <a:rPr lang="es-MX" sz="2800" i="1" dirty="0" smtClean="0">
                <a:latin typeface="Century Gothic" panose="020B0502020202020204" pitchFamily="34" charset="0"/>
              </a:rPr>
              <a:t>características </a:t>
            </a:r>
            <a:r>
              <a:rPr lang="es-MX" sz="2800" i="1" dirty="0">
                <a:latin typeface="Century Gothic" panose="020B0502020202020204" pitchFamily="34" charset="0"/>
              </a:rPr>
              <a:t>de la superficie de una forma. </a:t>
            </a:r>
            <a:r>
              <a:rPr lang="es-MX" sz="2800" i="1" dirty="0" smtClean="0">
                <a:latin typeface="Century Gothic" panose="020B0502020202020204" pitchFamily="34" charset="0"/>
              </a:rPr>
              <a:t>La cual puede </a:t>
            </a:r>
            <a:r>
              <a:rPr lang="es-MX" sz="2800" i="1" dirty="0">
                <a:latin typeface="Century Gothic" panose="020B0502020202020204" pitchFamily="34" charset="0"/>
              </a:rPr>
              <a:t>ser plana o decorada</a:t>
            </a:r>
            <a:r>
              <a:rPr lang="es-MX" sz="2800" i="1" dirty="0" smtClean="0">
                <a:latin typeface="Century Gothic" panose="020B0502020202020204" pitchFamily="34" charset="0"/>
              </a:rPr>
              <a:t>, suave </a:t>
            </a:r>
            <a:r>
              <a:rPr lang="es-MX" sz="2800" i="1" dirty="0">
                <a:latin typeface="Century Gothic" panose="020B0502020202020204" pitchFamily="34" charset="0"/>
              </a:rPr>
              <a:t>o rugosa y puede atraer tanto el tacto como la vista.</a:t>
            </a:r>
            <a:endParaRPr lang="es-MX" sz="2800" i="1" dirty="0" smtClean="0">
              <a:solidFill>
                <a:srgbClr val="FFC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530295" y="3220872"/>
            <a:ext cx="1231568" cy="1232577"/>
          </a:xfrm>
          <a:prstGeom prst="rect">
            <a:avLst/>
          </a:prstGeom>
          <a:solidFill>
            <a:srgbClr val="FFC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8965585" y="3220871"/>
            <a:ext cx="1231568" cy="123257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0400875" y="3220870"/>
            <a:ext cx="1231568" cy="123257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28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6109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68526" y="201867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/>
              <a:t>Elementos de relación </a:t>
            </a: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2070409" y="1567686"/>
            <a:ext cx="2856432" cy="2325925"/>
          </a:xfrm>
        </p:spPr>
        <p:txBody>
          <a:bodyPr>
            <a:noAutofit/>
          </a:bodyPr>
          <a:lstStyle/>
          <a:p>
            <a:pPr marL="514350" indent="-514350" algn="r">
              <a:lnSpc>
                <a:spcPct val="200000"/>
              </a:lnSpc>
              <a:spcAft>
                <a:spcPts val="1200"/>
              </a:spcAft>
              <a:buAutoNum type="alphaLcParenR"/>
            </a:pPr>
            <a:r>
              <a:rPr lang="es-MX" sz="3200" dirty="0" smtClean="0">
                <a:solidFill>
                  <a:srgbClr val="FFC000"/>
                </a:solidFill>
              </a:rPr>
              <a:t>Dirección </a:t>
            </a:r>
          </a:p>
          <a:p>
            <a:pPr marL="514350" indent="-514350" algn="r">
              <a:lnSpc>
                <a:spcPct val="200000"/>
              </a:lnSpc>
              <a:spcAft>
                <a:spcPts val="1200"/>
              </a:spcAft>
              <a:buAutoNum type="alphaLcParenR"/>
            </a:pPr>
            <a:r>
              <a:rPr lang="es-MX" sz="3200" dirty="0" smtClean="0">
                <a:solidFill>
                  <a:srgbClr val="FFC000"/>
                </a:solidFill>
              </a:rPr>
              <a:t>Posición </a:t>
            </a:r>
          </a:p>
          <a:p>
            <a:pPr marL="514350" indent="-514350" algn="r">
              <a:lnSpc>
                <a:spcPct val="200000"/>
              </a:lnSpc>
              <a:spcAft>
                <a:spcPts val="1200"/>
              </a:spcAft>
              <a:buAutoNum type="alphaLcParenR"/>
            </a:pPr>
            <a:r>
              <a:rPr lang="es-MX" sz="3200" dirty="0" smtClean="0">
                <a:solidFill>
                  <a:srgbClr val="FFC000"/>
                </a:solidFill>
              </a:rPr>
              <a:t>Espacio </a:t>
            </a:r>
          </a:p>
          <a:p>
            <a:pPr marL="514350" indent="-514350" algn="r">
              <a:lnSpc>
                <a:spcPct val="200000"/>
              </a:lnSpc>
              <a:spcAft>
                <a:spcPts val="1200"/>
              </a:spcAft>
              <a:buAutoNum type="alphaLcParenR"/>
            </a:pPr>
            <a:r>
              <a:rPr lang="es-MX" sz="3200" dirty="0" smtClean="0">
                <a:solidFill>
                  <a:srgbClr val="FFC000"/>
                </a:solidFill>
              </a:rPr>
              <a:t>Gravedad</a:t>
            </a:r>
            <a:endParaRPr lang="es-MX" sz="2800" i="1" dirty="0" smtClean="0">
              <a:solidFill>
                <a:srgbClr val="FFC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584086" y="1860271"/>
            <a:ext cx="726601" cy="754906"/>
          </a:xfrm>
          <a:prstGeom prst="rect">
            <a:avLst/>
          </a:prstGeom>
          <a:solidFill>
            <a:srgbClr val="FFC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 rot="423662">
            <a:off x="6989579" y="1860271"/>
            <a:ext cx="726601" cy="754906"/>
          </a:xfrm>
          <a:prstGeom prst="rect">
            <a:avLst/>
          </a:prstGeom>
          <a:solidFill>
            <a:srgbClr val="FFC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 rot="1446505">
            <a:off x="8427784" y="1860271"/>
            <a:ext cx="726601" cy="754906"/>
          </a:xfrm>
          <a:prstGeom prst="rect">
            <a:avLst/>
          </a:prstGeom>
          <a:solidFill>
            <a:srgbClr val="FFC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>
            <a:off x="5578672" y="3070746"/>
            <a:ext cx="726601" cy="754906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Elipse 2"/>
          <p:cNvSpPr/>
          <p:nvPr/>
        </p:nvSpPr>
        <p:spPr>
          <a:xfrm>
            <a:off x="5578672" y="3448199"/>
            <a:ext cx="412702" cy="3774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/>
          <p:cNvSpPr/>
          <p:nvPr/>
        </p:nvSpPr>
        <p:spPr>
          <a:xfrm>
            <a:off x="7016877" y="3009128"/>
            <a:ext cx="726601" cy="754906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Elipse 12"/>
          <p:cNvSpPr/>
          <p:nvPr/>
        </p:nvSpPr>
        <p:spPr>
          <a:xfrm>
            <a:off x="7173826" y="3197855"/>
            <a:ext cx="412702" cy="3774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8455082" y="3009128"/>
            <a:ext cx="726601" cy="754906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Elipse 14"/>
          <p:cNvSpPr/>
          <p:nvPr/>
        </p:nvSpPr>
        <p:spPr>
          <a:xfrm>
            <a:off x="8768981" y="3009127"/>
            <a:ext cx="412702" cy="3774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5846657" y="4364078"/>
            <a:ext cx="726601" cy="754906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Rectángulo 17"/>
          <p:cNvSpPr/>
          <p:nvPr/>
        </p:nvSpPr>
        <p:spPr>
          <a:xfrm>
            <a:off x="6305273" y="4203105"/>
            <a:ext cx="726601" cy="754906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Rectángulo 19"/>
          <p:cNvSpPr/>
          <p:nvPr/>
        </p:nvSpPr>
        <p:spPr>
          <a:xfrm>
            <a:off x="8101590" y="4203105"/>
            <a:ext cx="726601" cy="754906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Rectángulo 18"/>
          <p:cNvSpPr/>
          <p:nvPr/>
        </p:nvSpPr>
        <p:spPr>
          <a:xfrm>
            <a:off x="7642974" y="4364078"/>
            <a:ext cx="726601" cy="754906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Rectángulo 20"/>
          <p:cNvSpPr/>
          <p:nvPr/>
        </p:nvSpPr>
        <p:spPr>
          <a:xfrm>
            <a:off x="5578671" y="5561089"/>
            <a:ext cx="726601" cy="754906"/>
          </a:xfrm>
          <a:prstGeom prst="rect">
            <a:avLst/>
          </a:prstGeom>
          <a:solidFill>
            <a:srgbClr val="C0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Rectángulo 21"/>
          <p:cNvSpPr/>
          <p:nvPr/>
        </p:nvSpPr>
        <p:spPr>
          <a:xfrm rot="2421664">
            <a:off x="6989578" y="5509165"/>
            <a:ext cx="726601" cy="754906"/>
          </a:xfrm>
          <a:prstGeom prst="rect">
            <a:avLst/>
          </a:prstGeom>
          <a:solidFill>
            <a:srgbClr val="C0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Rectángulo 22"/>
          <p:cNvSpPr/>
          <p:nvPr/>
        </p:nvSpPr>
        <p:spPr>
          <a:xfrm rot="835377">
            <a:off x="8420207" y="5509165"/>
            <a:ext cx="726601" cy="754906"/>
          </a:xfrm>
          <a:prstGeom prst="rect">
            <a:avLst/>
          </a:prstGeom>
          <a:solidFill>
            <a:srgbClr val="C0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CuadroTexto 24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29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02125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194358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introducción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91673" y="1165414"/>
            <a:ext cx="10514527" cy="232592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000" dirty="0" smtClean="0"/>
              <a:t>	El proceso de diseño implica poner en práctica un gran número de saberes, los cuales, al conjuntarlos acertadamente, permitirán lanzar a la sociedad un producto o servicio eficiente y eficaz.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000" dirty="0" smtClean="0"/>
              <a:t>En tal sentido, durante la formación inicial de un diseñador, es fundamental conocer los principios que rigen la configuración de la forma, así como conceptos y elementos, los cuales en conjunto le permitirán sustentar cada una de sus propuestas bidimensionales o tridimensionales.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000" dirty="0" smtClean="0"/>
              <a:t>De manera específica, este material está abocado a facilitar la enseñanza de las bases del diseño, correspondiente a la Unidad de Aprendizaje Fundamentos del diseño, la cual se ubica en el núcleo básico del plan F2 del PE de LDI. </a:t>
            </a:r>
            <a:endParaRPr lang="es-MX" sz="20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1320530" y="6117465"/>
            <a:ext cx="34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3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6055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4657" y="150224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módulo</a:t>
            </a:r>
            <a:endParaRPr lang="es-MX" sz="3600" dirty="0"/>
          </a:p>
        </p:txBody>
      </p:sp>
      <p:sp>
        <p:nvSpPr>
          <p:cNvPr id="24" name="Marcador de contenido 2"/>
          <p:cNvSpPr>
            <a:spLocks noGrp="1"/>
          </p:cNvSpPr>
          <p:nvPr>
            <p:ph idx="1"/>
          </p:nvPr>
        </p:nvSpPr>
        <p:spPr>
          <a:xfrm>
            <a:off x="1126703" y="2260844"/>
            <a:ext cx="6033254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3000" dirty="0"/>
              <a:t>Son </a:t>
            </a:r>
            <a:r>
              <a:rPr lang="es-MX" sz="3000" dirty="0" smtClean="0"/>
              <a:t>formas simples, </a:t>
            </a:r>
            <a:r>
              <a:rPr lang="es-MX" sz="3000" dirty="0"/>
              <a:t>idénticas o similares que aparecen más de una vez en un diseño. </a:t>
            </a:r>
            <a:r>
              <a:rPr lang="es-MX" sz="3000" dirty="0" smtClean="0"/>
              <a:t>Cuya presencia tiende </a:t>
            </a:r>
            <a:r>
              <a:rPr lang="es-MX" sz="3000" dirty="0"/>
              <a:t>a unificar el diseño. </a:t>
            </a:r>
            <a:endParaRPr lang="es-MX" sz="3000" i="1" dirty="0" smtClean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7439184" y="1916551"/>
            <a:ext cx="1970467" cy="186267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lum contrast="40000"/>
          </a:blip>
          <a:stretch>
            <a:fillRect/>
          </a:stretch>
        </p:blipFill>
        <p:spPr>
          <a:xfrm>
            <a:off x="9578487" y="4108361"/>
            <a:ext cx="1886770" cy="1818623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30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74403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4657" y="204815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red</a:t>
            </a:r>
            <a:endParaRPr lang="es-MX" sz="3600" dirty="0"/>
          </a:p>
        </p:txBody>
      </p:sp>
      <p:sp>
        <p:nvSpPr>
          <p:cNvPr id="24" name="Marcador de contenido 2"/>
          <p:cNvSpPr>
            <a:spLocks noGrp="1"/>
          </p:cNvSpPr>
          <p:nvPr>
            <p:ph idx="1"/>
          </p:nvPr>
        </p:nvSpPr>
        <p:spPr>
          <a:xfrm>
            <a:off x="818305" y="2346409"/>
            <a:ext cx="4912792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3200" dirty="0" smtClean="0"/>
              <a:t>Configuración a partir de un módulo que presenta un patrón característico</a:t>
            </a:r>
            <a:r>
              <a:rPr lang="es-MX" sz="3200" i="1" dirty="0" smtClean="0"/>
              <a:t>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361011" y="1249897"/>
            <a:ext cx="3123399" cy="531642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31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6576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42360" y="259406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estructura</a:t>
            </a:r>
            <a:endParaRPr lang="es-MX" sz="3600" dirty="0"/>
          </a:p>
        </p:txBody>
      </p:sp>
      <p:sp>
        <p:nvSpPr>
          <p:cNvPr id="24" name="Marcador de contenido 2"/>
          <p:cNvSpPr>
            <a:spLocks noGrp="1"/>
          </p:cNvSpPr>
          <p:nvPr>
            <p:ph idx="1"/>
          </p:nvPr>
        </p:nvSpPr>
        <p:spPr>
          <a:xfrm>
            <a:off x="505199" y="1716207"/>
            <a:ext cx="4874323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400" dirty="0" smtClean="0"/>
              <a:t>La </a:t>
            </a:r>
            <a:r>
              <a:rPr lang="es-MX" sz="2400" dirty="0"/>
              <a:t>manera en que </a:t>
            </a:r>
            <a:r>
              <a:rPr lang="es-MX" sz="2400" dirty="0" smtClean="0"/>
              <a:t>una forma es creada </a:t>
            </a:r>
            <a:r>
              <a:rPr lang="es-MX" sz="2400" i="1" dirty="0" smtClean="0"/>
              <a:t>(formal</a:t>
            </a:r>
            <a:r>
              <a:rPr lang="es-MX" sz="2400" i="1" dirty="0"/>
              <a:t>, </a:t>
            </a:r>
            <a:r>
              <a:rPr lang="es-MX" sz="2400" i="1" dirty="0" err="1"/>
              <a:t>semiformal</a:t>
            </a:r>
            <a:r>
              <a:rPr lang="es-MX" sz="2400" i="1" dirty="0"/>
              <a:t> o </a:t>
            </a:r>
            <a:r>
              <a:rPr lang="es-MX" sz="2400" i="1" dirty="0" smtClean="0"/>
              <a:t>informal, </a:t>
            </a:r>
            <a:r>
              <a:rPr lang="es-MX" sz="2400" i="1" dirty="0"/>
              <a:t>activa o inactiva, </a:t>
            </a:r>
            <a:r>
              <a:rPr lang="es-MX" sz="2400" i="1" dirty="0" smtClean="0"/>
              <a:t>visible </a:t>
            </a:r>
            <a:r>
              <a:rPr lang="es-MX" sz="2400" i="1" dirty="0"/>
              <a:t>o </a:t>
            </a:r>
            <a:r>
              <a:rPr lang="es-MX" sz="2400" i="1" dirty="0" smtClean="0"/>
              <a:t>invisible)</a:t>
            </a:r>
            <a:r>
              <a:rPr lang="es-MX" sz="2400" dirty="0" smtClean="0"/>
              <a:t>, </a:t>
            </a:r>
            <a:r>
              <a:rPr lang="es-MX" sz="2400" dirty="0"/>
              <a:t>construida u </a:t>
            </a:r>
            <a:r>
              <a:rPr lang="es-MX" sz="2400" dirty="0" smtClean="0"/>
              <a:t>organizada junto </a:t>
            </a:r>
            <a:r>
              <a:rPr lang="es-MX" sz="2400" dirty="0"/>
              <a:t>a otras formas</a:t>
            </a:r>
            <a:r>
              <a:rPr lang="es-MX" sz="2400" dirty="0" smtClean="0"/>
              <a:t>. Incluyendo a todos los elementos visuales </a:t>
            </a:r>
            <a:r>
              <a:rPr lang="es-MX" sz="2400" i="1" dirty="0" smtClean="0"/>
              <a:t>(tamaño, color y textura).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6840" t="32818" r="40793" b="35177"/>
          <a:stretch/>
        </p:blipFill>
        <p:spPr>
          <a:xfrm>
            <a:off x="7777960" y="2719450"/>
            <a:ext cx="1757548" cy="188817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9963" t="31582" r="15314" b="35948"/>
          <a:stretch/>
        </p:blipFill>
        <p:spPr>
          <a:xfrm>
            <a:off x="9873578" y="2719450"/>
            <a:ext cx="1942648" cy="191561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5254" t="33859" r="64495" b="32287"/>
          <a:stretch/>
        </p:blipFill>
        <p:spPr>
          <a:xfrm>
            <a:off x="5848597" y="2719450"/>
            <a:ext cx="1591294" cy="188817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32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0761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47164" y="122928"/>
            <a:ext cx="960133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La retícula básica </a:t>
            </a:r>
            <a:endParaRPr lang="es-MX" sz="3600" dirty="0"/>
          </a:p>
        </p:txBody>
      </p:sp>
      <p:sp>
        <p:nvSpPr>
          <p:cNvPr id="24" name="Marcador de contenido 2"/>
          <p:cNvSpPr>
            <a:spLocks noGrp="1"/>
          </p:cNvSpPr>
          <p:nvPr>
            <p:ph idx="1"/>
          </p:nvPr>
        </p:nvSpPr>
        <p:spPr>
          <a:xfrm>
            <a:off x="1156713" y="2139287"/>
            <a:ext cx="5691116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400" dirty="0" smtClean="0"/>
              <a:t>Retícula básica: Se </a:t>
            </a:r>
            <a:r>
              <a:rPr lang="es-MX" sz="2400" dirty="0"/>
              <a:t>compone de líneas verticales </a:t>
            </a:r>
            <a:r>
              <a:rPr lang="es-MX" sz="2400" dirty="0" smtClean="0"/>
              <a:t>y horizontal</a:t>
            </a:r>
            <a:r>
              <a:rPr lang="es-MX" sz="2400" dirty="0"/>
              <a:t>, parejamente espaciadas, que se cruzan entre si</a:t>
            </a:r>
            <a:r>
              <a:rPr lang="es-MX" sz="2400" dirty="0" smtClean="0"/>
              <a:t>. Aportando a cada módulo una misma cantidad de espacio. </a:t>
            </a:r>
            <a:endParaRPr lang="es-MX" sz="2400" dirty="0"/>
          </a:p>
        </p:txBody>
      </p:sp>
      <p:sp>
        <p:nvSpPr>
          <p:cNvPr id="7" name="Rectángulo 6"/>
          <p:cNvSpPr/>
          <p:nvPr/>
        </p:nvSpPr>
        <p:spPr>
          <a:xfrm>
            <a:off x="7492621" y="1951630"/>
            <a:ext cx="3698543" cy="34665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7957781" y="2332629"/>
            <a:ext cx="2768221" cy="270453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0" name="Conector recto 9"/>
          <p:cNvCxnSpPr/>
          <p:nvPr/>
        </p:nvCxnSpPr>
        <p:spPr>
          <a:xfrm>
            <a:off x="9096231" y="2332627"/>
            <a:ext cx="0" cy="27045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7957781" y="3481318"/>
            <a:ext cx="276822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8502555" y="2332629"/>
            <a:ext cx="13648" cy="27045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9658635" y="2332627"/>
            <a:ext cx="0" cy="27045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7957781" y="2906973"/>
            <a:ext cx="276822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7957781" y="4028482"/>
            <a:ext cx="276822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 flipH="1">
            <a:off x="10199142" y="2346786"/>
            <a:ext cx="13648" cy="27045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>
            <a:off x="7957781" y="4535723"/>
            <a:ext cx="276822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33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5728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79556" y="286701"/>
            <a:ext cx="9601330" cy="887006"/>
          </a:xfrm>
        </p:spPr>
        <p:txBody>
          <a:bodyPr>
            <a:normAutofit/>
          </a:bodyPr>
          <a:lstStyle/>
          <a:p>
            <a:r>
              <a:rPr lang="es-MX" sz="3600" dirty="0" smtClean="0"/>
              <a:t>Variantes de La retícula básica </a:t>
            </a:r>
            <a:endParaRPr lang="es-MX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556" y="1419367"/>
            <a:ext cx="8705843" cy="512718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34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0349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047" y="4713362"/>
            <a:ext cx="11186556" cy="1293028"/>
          </a:xfrm>
        </p:spPr>
        <p:txBody>
          <a:bodyPr>
            <a:norm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 Y ELEMENTOS CONCEPTUALES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35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3546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09248" y="121560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FORMAS COMO PLANO</a:t>
            </a:r>
            <a:endParaRPr lang="es-MX" sz="3600" dirty="0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233279" y="1396873"/>
            <a:ext cx="9667414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400" dirty="0"/>
              <a:t>Son las que están limitadas por líneas conceptuales y sus </a:t>
            </a:r>
            <a:r>
              <a:rPr lang="es-MX" sz="2400" dirty="0" smtClean="0"/>
              <a:t>Interrelaciones</a:t>
            </a:r>
            <a:r>
              <a:rPr lang="es-MX" sz="2400" dirty="0"/>
              <a:t>, determinan la figura de la forma plana</a:t>
            </a:r>
            <a:r>
              <a:rPr lang="es-MX" sz="2400" dirty="0" smtClean="0"/>
              <a:t>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s-MX" sz="2400" dirty="0"/>
              <a:t>	</a:t>
            </a:r>
            <a:r>
              <a:rPr lang="es-MX" sz="2400" dirty="0" smtClean="0"/>
              <a:t>a</a:t>
            </a:r>
            <a:r>
              <a:rPr lang="es-MX" sz="2600" dirty="0" smtClean="0"/>
              <a:t>) </a:t>
            </a:r>
            <a:r>
              <a:rPr lang="es-MX" sz="2600" dirty="0" smtClean="0">
                <a:solidFill>
                  <a:srgbClr val="FFC000"/>
                </a:solidFill>
              </a:rPr>
              <a:t>Geométricas</a:t>
            </a:r>
          </a:p>
          <a:p>
            <a:pPr marL="0" indent="0">
              <a:lnSpc>
                <a:spcPct val="150000"/>
              </a:lnSpc>
              <a:buNone/>
            </a:pPr>
            <a:endParaRPr lang="es-MX" sz="2600" dirty="0">
              <a:solidFill>
                <a:srgbClr val="FFC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MX" sz="2600" dirty="0" smtClean="0"/>
              <a:t>	b</a:t>
            </a:r>
            <a:r>
              <a:rPr lang="es-MX" sz="2600" dirty="0"/>
              <a:t>)</a:t>
            </a:r>
            <a:r>
              <a:rPr lang="es-MX" sz="2600" dirty="0">
                <a:solidFill>
                  <a:srgbClr val="FFC000"/>
                </a:solidFill>
              </a:rPr>
              <a:t> </a:t>
            </a:r>
            <a:r>
              <a:rPr lang="es-MX" sz="2600" dirty="0" smtClean="0">
                <a:solidFill>
                  <a:srgbClr val="FFC000"/>
                </a:solidFill>
              </a:rPr>
              <a:t>Orgánicas</a:t>
            </a:r>
          </a:p>
          <a:p>
            <a:pPr marL="0" indent="0">
              <a:lnSpc>
                <a:spcPct val="150000"/>
              </a:lnSpc>
              <a:buNone/>
            </a:pPr>
            <a:endParaRPr lang="es-MX" sz="2600" dirty="0">
              <a:solidFill>
                <a:srgbClr val="FFC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MX" sz="2600" dirty="0" smtClean="0"/>
              <a:t>	c</a:t>
            </a:r>
            <a:r>
              <a:rPr lang="es-MX" sz="2600" dirty="0"/>
              <a:t>) </a:t>
            </a:r>
            <a:r>
              <a:rPr lang="es-MX" sz="2600" dirty="0" smtClean="0">
                <a:solidFill>
                  <a:srgbClr val="FFC000"/>
                </a:solidFill>
              </a:rPr>
              <a:t>Rectilíneas</a:t>
            </a:r>
            <a:endParaRPr lang="es-MX" sz="2600" dirty="0">
              <a:solidFill>
                <a:srgbClr val="FFC00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278237" y="2857667"/>
            <a:ext cx="616177" cy="624812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Triángulo isósceles 2"/>
          <p:cNvSpPr/>
          <p:nvPr/>
        </p:nvSpPr>
        <p:spPr>
          <a:xfrm>
            <a:off x="6215397" y="2857667"/>
            <a:ext cx="712519" cy="624812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Elipse 3"/>
          <p:cNvSpPr/>
          <p:nvPr/>
        </p:nvSpPr>
        <p:spPr>
          <a:xfrm>
            <a:off x="7210849" y="2857667"/>
            <a:ext cx="653143" cy="62481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Paralelogramo 6"/>
          <p:cNvSpPr/>
          <p:nvPr/>
        </p:nvSpPr>
        <p:spPr>
          <a:xfrm>
            <a:off x="8241002" y="2857667"/>
            <a:ext cx="961901" cy="624812"/>
          </a:xfrm>
          <a:prstGeom prst="parallelogram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orma libre 12"/>
          <p:cNvSpPr/>
          <p:nvPr/>
        </p:nvSpPr>
        <p:spPr>
          <a:xfrm>
            <a:off x="5103281" y="4247486"/>
            <a:ext cx="963705" cy="814137"/>
          </a:xfrm>
          <a:custGeom>
            <a:avLst/>
            <a:gdLst>
              <a:gd name="connsiteX0" fmla="*/ 436981 w 963705"/>
              <a:gd name="connsiteY0" fmla="*/ 2233 h 814137"/>
              <a:gd name="connsiteX1" fmla="*/ 9469 w 963705"/>
              <a:gd name="connsiteY1" fmla="*/ 619750 h 814137"/>
              <a:gd name="connsiteX2" fmla="*/ 911994 w 963705"/>
              <a:gd name="connsiteY2" fmla="*/ 797880 h 814137"/>
              <a:gd name="connsiteX3" fmla="*/ 805116 w 963705"/>
              <a:gd name="connsiteY3" fmla="*/ 275366 h 814137"/>
              <a:gd name="connsiteX4" fmla="*/ 401355 w 963705"/>
              <a:gd name="connsiteY4" fmla="*/ 405994 h 814137"/>
              <a:gd name="connsiteX5" fmla="*/ 436981 w 963705"/>
              <a:gd name="connsiteY5" fmla="*/ 2233 h 814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3705" h="814137">
                <a:moveTo>
                  <a:pt x="436981" y="2233"/>
                </a:moveTo>
                <a:cubicBezTo>
                  <a:pt x="371667" y="37859"/>
                  <a:pt x="-69700" y="487142"/>
                  <a:pt x="9469" y="619750"/>
                </a:cubicBezTo>
                <a:cubicBezTo>
                  <a:pt x="88638" y="752358"/>
                  <a:pt x="779386" y="855277"/>
                  <a:pt x="911994" y="797880"/>
                </a:cubicBezTo>
                <a:cubicBezTo>
                  <a:pt x="1044602" y="740483"/>
                  <a:pt x="890222" y="340680"/>
                  <a:pt x="805116" y="275366"/>
                </a:cubicBezTo>
                <a:cubicBezTo>
                  <a:pt x="720010" y="210052"/>
                  <a:pt x="462711" y="443599"/>
                  <a:pt x="401355" y="405994"/>
                </a:cubicBezTo>
                <a:cubicBezTo>
                  <a:pt x="339999" y="368389"/>
                  <a:pt x="502295" y="-33393"/>
                  <a:pt x="436981" y="2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orma libre 13"/>
          <p:cNvSpPr/>
          <p:nvPr/>
        </p:nvSpPr>
        <p:spPr>
          <a:xfrm rot="16923957">
            <a:off x="6410671" y="4264947"/>
            <a:ext cx="859972" cy="779214"/>
          </a:xfrm>
          <a:custGeom>
            <a:avLst/>
            <a:gdLst>
              <a:gd name="connsiteX0" fmla="*/ 808975 w 1094921"/>
              <a:gd name="connsiteY0" fmla="*/ 87422 h 1037464"/>
              <a:gd name="connsiteX1" fmla="*/ 179583 w 1094921"/>
              <a:gd name="connsiteY1" fmla="*/ 39921 h 1037464"/>
              <a:gd name="connsiteX2" fmla="*/ 25203 w 1094921"/>
              <a:gd name="connsiteY2" fmla="*/ 693064 h 1037464"/>
              <a:gd name="connsiteX3" fmla="*/ 618970 w 1094921"/>
              <a:gd name="connsiteY3" fmla="*/ 1037448 h 1037464"/>
              <a:gd name="connsiteX4" fmla="*/ 1093983 w 1094921"/>
              <a:gd name="connsiteY4" fmla="*/ 681189 h 1037464"/>
              <a:gd name="connsiteX5" fmla="*/ 749598 w 1094921"/>
              <a:gd name="connsiteY5" fmla="*/ 372430 h 1037464"/>
              <a:gd name="connsiteX6" fmla="*/ 1082107 w 1094921"/>
              <a:gd name="connsiteY6" fmla="*/ 277428 h 1037464"/>
              <a:gd name="connsiteX7" fmla="*/ 749598 w 1094921"/>
              <a:gd name="connsiteY7" fmla="*/ 218051 h 1037464"/>
              <a:gd name="connsiteX8" fmla="*/ 808975 w 1094921"/>
              <a:gd name="connsiteY8" fmla="*/ 87422 h 1037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921" h="1037464">
                <a:moveTo>
                  <a:pt x="808975" y="87422"/>
                </a:moveTo>
                <a:cubicBezTo>
                  <a:pt x="713973" y="57734"/>
                  <a:pt x="310212" y="-61019"/>
                  <a:pt x="179583" y="39921"/>
                </a:cubicBezTo>
                <a:cubicBezTo>
                  <a:pt x="48954" y="140861"/>
                  <a:pt x="-48028" y="526810"/>
                  <a:pt x="25203" y="693064"/>
                </a:cubicBezTo>
                <a:cubicBezTo>
                  <a:pt x="98434" y="859318"/>
                  <a:pt x="440840" y="1039427"/>
                  <a:pt x="618970" y="1037448"/>
                </a:cubicBezTo>
                <a:cubicBezTo>
                  <a:pt x="797100" y="1035469"/>
                  <a:pt x="1072212" y="792025"/>
                  <a:pt x="1093983" y="681189"/>
                </a:cubicBezTo>
                <a:cubicBezTo>
                  <a:pt x="1115754" y="570353"/>
                  <a:pt x="751577" y="439723"/>
                  <a:pt x="749598" y="372430"/>
                </a:cubicBezTo>
                <a:cubicBezTo>
                  <a:pt x="747619" y="305137"/>
                  <a:pt x="1082107" y="303158"/>
                  <a:pt x="1082107" y="277428"/>
                </a:cubicBezTo>
                <a:cubicBezTo>
                  <a:pt x="1082107" y="251698"/>
                  <a:pt x="797099" y="249719"/>
                  <a:pt x="749598" y="218051"/>
                </a:cubicBezTo>
                <a:cubicBezTo>
                  <a:pt x="702097" y="186383"/>
                  <a:pt x="903977" y="117110"/>
                  <a:pt x="808975" y="874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orma libre 14"/>
          <p:cNvSpPr/>
          <p:nvPr/>
        </p:nvSpPr>
        <p:spPr>
          <a:xfrm>
            <a:off x="7581915" y="4251350"/>
            <a:ext cx="1036351" cy="810940"/>
          </a:xfrm>
          <a:custGeom>
            <a:avLst/>
            <a:gdLst>
              <a:gd name="connsiteX0" fmla="*/ 532757 w 1387781"/>
              <a:gd name="connsiteY0" fmla="*/ 315469 h 1064026"/>
              <a:gd name="connsiteX1" fmla="*/ 449630 w 1387781"/>
              <a:gd name="connsiteY1" fmla="*/ 315469 h 1064026"/>
              <a:gd name="connsiteX2" fmla="*/ 105246 w 1387781"/>
              <a:gd name="connsiteY2" fmla="*/ 196715 h 1064026"/>
              <a:gd name="connsiteX3" fmla="*/ 22118 w 1387781"/>
              <a:gd name="connsiteY3" fmla="*/ 683604 h 1064026"/>
              <a:gd name="connsiteX4" fmla="*/ 461505 w 1387781"/>
              <a:gd name="connsiteY4" fmla="*/ 1063614 h 1064026"/>
              <a:gd name="connsiteX5" fmla="*/ 734638 w 1387781"/>
              <a:gd name="connsiteY5" fmla="*/ 612352 h 1064026"/>
              <a:gd name="connsiteX6" fmla="*/ 1055272 w 1387781"/>
              <a:gd name="connsiteY6" fmla="*/ 457973 h 1064026"/>
              <a:gd name="connsiteX7" fmla="*/ 1387781 w 1387781"/>
              <a:gd name="connsiteY7" fmla="*/ 398596 h 1064026"/>
              <a:gd name="connsiteX8" fmla="*/ 1055272 w 1387781"/>
              <a:gd name="connsiteY8" fmla="*/ 6710 h 1064026"/>
              <a:gd name="connsiteX9" fmla="*/ 710887 w 1387781"/>
              <a:gd name="connsiteY9" fmla="*/ 161089 h 1064026"/>
              <a:gd name="connsiteX10" fmla="*/ 580259 w 1387781"/>
              <a:gd name="connsiteY10" fmla="*/ 291718 h 1064026"/>
              <a:gd name="connsiteX11" fmla="*/ 532757 w 1387781"/>
              <a:gd name="connsiteY11" fmla="*/ 315469 h 106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87781" h="1064026">
                <a:moveTo>
                  <a:pt x="532757" y="315469"/>
                </a:moveTo>
                <a:cubicBezTo>
                  <a:pt x="510986" y="319427"/>
                  <a:pt x="520882" y="335261"/>
                  <a:pt x="449630" y="315469"/>
                </a:cubicBezTo>
                <a:cubicBezTo>
                  <a:pt x="378378" y="295677"/>
                  <a:pt x="176498" y="135359"/>
                  <a:pt x="105246" y="196715"/>
                </a:cubicBezTo>
                <a:cubicBezTo>
                  <a:pt x="33994" y="258071"/>
                  <a:pt x="-37258" y="539121"/>
                  <a:pt x="22118" y="683604"/>
                </a:cubicBezTo>
                <a:cubicBezTo>
                  <a:pt x="81494" y="828087"/>
                  <a:pt x="342752" y="1075489"/>
                  <a:pt x="461505" y="1063614"/>
                </a:cubicBezTo>
                <a:cubicBezTo>
                  <a:pt x="580258" y="1051739"/>
                  <a:pt x="635677" y="713292"/>
                  <a:pt x="734638" y="612352"/>
                </a:cubicBezTo>
                <a:cubicBezTo>
                  <a:pt x="833599" y="511412"/>
                  <a:pt x="946415" y="493599"/>
                  <a:pt x="1055272" y="457973"/>
                </a:cubicBezTo>
                <a:cubicBezTo>
                  <a:pt x="1164129" y="422347"/>
                  <a:pt x="1387781" y="473806"/>
                  <a:pt x="1387781" y="398596"/>
                </a:cubicBezTo>
                <a:cubicBezTo>
                  <a:pt x="1387781" y="323386"/>
                  <a:pt x="1168088" y="46294"/>
                  <a:pt x="1055272" y="6710"/>
                </a:cubicBezTo>
                <a:cubicBezTo>
                  <a:pt x="942456" y="-32874"/>
                  <a:pt x="790056" y="113588"/>
                  <a:pt x="710887" y="161089"/>
                </a:cubicBezTo>
                <a:cubicBezTo>
                  <a:pt x="631718" y="208590"/>
                  <a:pt x="605989" y="269947"/>
                  <a:pt x="580259" y="291718"/>
                </a:cubicBezTo>
                <a:cubicBezTo>
                  <a:pt x="554529" y="313489"/>
                  <a:pt x="554528" y="311511"/>
                  <a:pt x="532757" y="3154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Forma libre 16"/>
          <p:cNvSpPr/>
          <p:nvPr/>
        </p:nvSpPr>
        <p:spPr>
          <a:xfrm rot="1562515">
            <a:off x="5213193" y="5631957"/>
            <a:ext cx="877435" cy="724395"/>
          </a:xfrm>
          <a:custGeom>
            <a:avLst/>
            <a:gdLst>
              <a:gd name="connsiteX0" fmla="*/ 510638 w 1092529"/>
              <a:gd name="connsiteY0" fmla="*/ 439387 h 985652"/>
              <a:gd name="connsiteX1" fmla="*/ 0 w 1092529"/>
              <a:gd name="connsiteY1" fmla="*/ 23750 h 985652"/>
              <a:gd name="connsiteX2" fmla="*/ 344384 w 1092529"/>
              <a:gd name="connsiteY2" fmla="*/ 985652 h 985652"/>
              <a:gd name="connsiteX3" fmla="*/ 534389 w 1092529"/>
              <a:gd name="connsiteY3" fmla="*/ 593766 h 985652"/>
              <a:gd name="connsiteX4" fmla="*/ 1092529 w 1092529"/>
              <a:gd name="connsiteY4" fmla="*/ 748145 h 985652"/>
              <a:gd name="connsiteX5" fmla="*/ 783771 w 1092529"/>
              <a:gd name="connsiteY5" fmla="*/ 0 h 985652"/>
              <a:gd name="connsiteX6" fmla="*/ 510638 w 1092529"/>
              <a:gd name="connsiteY6" fmla="*/ 439387 h 98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2529" h="985652">
                <a:moveTo>
                  <a:pt x="510638" y="439387"/>
                </a:moveTo>
                <a:lnTo>
                  <a:pt x="0" y="23750"/>
                </a:lnTo>
                <a:lnTo>
                  <a:pt x="344384" y="985652"/>
                </a:lnTo>
                <a:lnTo>
                  <a:pt x="534389" y="593766"/>
                </a:lnTo>
                <a:lnTo>
                  <a:pt x="1092529" y="748145"/>
                </a:lnTo>
                <a:lnTo>
                  <a:pt x="783771" y="0"/>
                </a:lnTo>
                <a:lnTo>
                  <a:pt x="510638" y="4393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Forma libre 17"/>
          <p:cNvSpPr/>
          <p:nvPr/>
        </p:nvSpPr>
        <p:spPr>
          <a:xfrm>
            <a:off x="6435090" y="5649770"/>
            <a:ext cx="985652" cy="688768"/>
          </a:xfrm>
          <a:custGeom>
            <a:avLst/>
            <a:gdLst>
              <a:gd name="connsiteX0" fmla="*/ 641267 w 1211283"/>
              <a:gd name="connsiteY0" fmla="*/ 0 h 855023"/>
              <a:gd name="connsiteX1" fmla="*/ 0 w 1211283"/>
              <a:gd name="connsiteY1" fmla="*/ 558140 h 855023"/>
              <a:gd name="connsiteX2" fmla="*/ 546265 w 1211283"/>
              <a:gd name="connsiteY2" fmla="*/ 641268 h 855023"/>
              <a:gd name="connsiteX3" fmla="*/ 522514 w 1211283"/>
              <a:gd name="connsiteY3" fmla="*/ 855023 h 855023"/>
              <a:gd name="connsiteX4" fmla="*/ 1211283 w 1211283"/>
              <a:gd name="connsiteY4" fmla="*/ 783771 h 855023"/>
              <a:gd name="connsiteX5" fmla="*/ 641267 w 1211283"/>
              <a:gd name="connsiteY5" fmla="*/ 0 h 85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1283" h="855023">
                <a:moveTo>
                  <a:pt x="641267" y="0"/>
                </a:moveTo>
                <a:lnTo>
                  <a:pt x="0" y="558140"/>
                </a:lnTo>
                <a:lnTo>
                  <a:pt x="546265" y="641268"/>
                </a:lnTo>
                <a:lnTo>
                  <a:pt x="522514" y="855023"/>
                </a:lnTo>
                <a:lnTo>
                  <a:pt x="1211283" y="783771"/>
                </a:lnTo>
                <a:lnTo>
                  <a:pt x="64126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CuadroTexto 18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36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879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4657" y="278697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FORMAS COMO PLANO</a:t>
            </a:r>
            <a:endParaRPr lang="es-MX" sz="3600" dirty="0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529688" y="1537812"/>
            <a:ext cx="3264485" cy="2325925"/>
          </a:xfrm>
        </p:spPr>
        <p:txBody>
          <a:bodyPr>
            <a:noAutofit/>
          </a:bodyPr>
          <a:lstStyle/>
          <a:p>
            <a:pPr marL="0" indent="0">
              <a:lnSpc>
                <a:spcPct val="3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800" dirty="0" smtClean="0"/>
              <a:t>d</a:t>
            </a:r>
            <a:r>
              <a:rPr lang="es-MX" sz="2800" dirty="0"/>
              <a:t>)</a:t>
            </a:r>
            <a:r>
              <a:rPr lang="es-MX" sz="2800" dirty="0">
                <a:solidFill>
                  <a:srgbClr val="FFC000"/>
                </a:solidFill>
              </a:rPr>
              <a:t> </a:t>
            </a:r>
            <a:r>
              <a:rPr lang="es-MX" sz="2800" dirty="0" smtClean="0">
                <a:solidFill>
                  <a:srgbClr val="FFC000"/>
                </a:solidFill>
              </a:rPr>
              <a:t>Irregulares</a:t>
            </a:r>
          </a:p>
          <a:p>
            <a:pPr marL="0" indent="0">
              <a:lnSpc>
                <a:spcPct val="3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800" dirty="0" smtClean="0"/>
              <a:t>e</a:t>
            </a:r>
            <a:r>
              <a:rPr lang="es-MX" sz="2800" dirty="0"/>
              <a:t>)</a:t>
            </a:r>
            <a:r>
              <a:rPr lang="es-MX" sz="2800" dirty="0">
                <a:solidFill>
                  <a:srgbClr val="FFC000"/>
                </a:solidFill>
              </a:rPr>
              <a:t> </a:t>
            </a:r>
            <a:r>
              <a:rPr lang="es-MX" sz="2800" dirty="0" smtClean="0">
                <a:solidFill>
                  <a:srgbClr val="FFC000"/>
                </a:solidFill>
              </a:rPr>
              <a:t>Manuscritas</a:t>
            </a:r>
          </a:p>
          <a:p>
            <a:pPr marL="0" indent="0">
              <a:lnSpc>
                <a:spcPct val="3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MX" sz="2800" dirty="0" smtClean="0"/>
              <a:t>f</a:t>
            </a:r>
            <a:r>
              <a:rPr lang="es-MX" sz="2800" dirty="0"/>
              <a:t>) </a:t>
            </a:r>
            <a:r>
              <a:rPr lang="es-MX" sz="2800" dirty="0">
                <a:solidFill>
                  <a:srgbClr val="FFC000"/>
                </a:solidFill>
              </a:rPr>
              <a:t>Accidentales</a:t>
            </a:r>
            <a:endParaRPr lang="es-MX" sz="2800" i="1" dirty="0" smtClean="0">
              <a:solidFill>
                <a:srgbClr val="FFC000"/>
              </a:solidFill>
            </a:endParaRPr>
          </a:p>
        </p:txBody>
      </p:sp>
      <p:sp>
        <p:nvSpPr>
          <p:cNvPr id="10" name="Forma libre 9"/>
          <p:cNvSpPr/>
          <p:nvPr/>
        </p:nvSpPr>
        <p:spPr>
          <a:xfrm>
            <a:off x="5186953" y="2118015"/>
            <a:ext cx="973776" cy="688769"/>
          </a:xfrm>
          <a:custGeom>
            <a:avLst/>
            <a:gdLst>
              <a:gd name="connsiteX0" fmla="*/ 1140031 w 1496291"/>
              <a:gd name="connsiteY0" fmla="*/ 819397 h 1116280"/>
              <a:gd name="connsiteX1" fmla="*/ 1496291 w 1496291"/>
              <a:gd name="connsiteY1" fmla="*/ 308758 h 1116280"/>
              <a:gd name="connsiteX2" fmla="*/ 1448790 w 1496291"/>
              <a:gd name="connsiteY2" fmla="*/ 0 h 1116280"/>
              <a:gd name="connsiteX3" fmla="*/ 0 w 1496291"/>
              <a:gd name="connsiteY3" fmla="*/ 261257 h 1116280"/>
              <a:gd name="connsiteX4" fmla="*/ 736270 w 1496291"/>
              <a:gd name="connsiteY4" fmla="*/ 1116280 h 1116280"/>
              <a:gd name="connsiteX5" fmla="*/ 1140031 w 1496291"/>
              <a:gd name="connsiteY5" fmla="*/ 819397 h 1116280"/>
              <a:gd name="connsiteX0" fmla="*/ 1140031 w 1496291"/>
              <a:gd name="connsiteY0" fmla="*/ 819397 h 1116280"/>
              <a:gd name="connsiteX1" fmla="*/ 1496291 w 1496291"/>
              <a:gd name="connsiteY1" fmla="*/ 308758 h 1116280"/>
              <a:gd name="connsiteX2" fmla="*/ 1448790 w 1496291"/>
              <a:gd name="connsiteY2" fmla="*/ 0 h 1116280"/>
              <a:gd name="connsiteX3" fmla="*/ 0 w 1496291"/>
              <a:gd name="connsiteY3" fmla="*/ 261257 h 1116280"/>
              <a:gd name="connsiteX4" fmla="*/ 736270 w 1496291"/>
              <a:gd name="connsiteY4" fmla="*/ 1116280 h 1116280"/>
              <a:gd name="connsiteX5" fmla="*/ 831273 w 1496291"/>
              <a:gd name="connsiteY5" fmla="*/ 783771 h 1116280"/>
              <a:gd name="connsiteX6" fmla="*/ 1140031 w 1496291"/>
              <a:gd name="connsiteY6" fmla="*/ 819397 h 1116280"/>
              <a:gd name="connsiteX0" fmla="*/ 1140031 w 1496291"/>
              <a:gd name="connsiteY0" fmla="*/ 819397 h 1116280"/>
              <a:gd name="connsiteX1" fmla="*/ 1496291 w 1496291"/>
              <a:gd name="connsiteY1" fmla="*/ 308758 h 1116280"/>
              <a:gd name="connsiteX2" fmla="*/ 1448790 w 1496291"/>
              <a:gd name="connsiteY2" fmla="*/ 0 h 1116280"/>
              <a:gd name="connsiteX3" fmla="*/ 0 w 1496291"/>
              <a:gd name="connsiteY3" fmla="*/ 261257 h 1116280"/>
              <a:gd name="connsiteX4" fmla="*/ 736270 w 1496291"/>
              <a:gd name="connsiteY4" fmla="*/ 1116280 h 1116280"/>
              <a:gd name="connsiteX5" fmla="*/ 831273 w 1496291"/>
              <a:gd name="connsiteY5" fmla="*/ 783771 h 1116280"/>
              <a:gd name="connsiteX6" fmla="*/ 1140031 w 1496291"/>
              <a:gd name="connsiteY6" fmla="*/ 819397 h 1116280"/>
              <a:gd name="connsiteX0" fmla="*/ 1140031 w 1496291"/>
              <a:gd name="connsiteY0" fmla="*/ 819397 h 1116280"/>
              <a:gd name="connsiteX1" fmla="*/ 1496291 w 1496291"/>
              <a:gd name="connsiteY1" fmla="*/ 308758 h 1116280"/>
              <a:gd name="connsiteX2" fmla="*/ 1448790 w 1496291"/>
              <a:gd name="connsiteY2" fmla="*/ 0 h 1116280"/>
              <a:gd name="connsiteX3" fmla="*/ 0 w 1496291"/>
              <a:gd name="connsiteY3" fmla="*/ 261257 h 1116280"/>
              <a:gd name="connsiteX4" fmla="*/ 736270 w 1496291"/>
              <a:gd name="connsiteY4" fmla="*/ 1116280 h 1116280"/>
              <a:gd name="connsiteX5" fmla="*/ 831273 w 1496291"/>
              <a:gd name="connsiteY5" fmla="*/ 783771 h 1116280"/>
              <a:gd name="connsiteX6" fmla="*/ 1140031 w 1496291"/>
              <a:gd name="connsiteY6" fmla="*/ 819397 h 1116280"/>
              <a:gd name="connsiteX0" fmla="*/ 1140031 w 1496291"/>
              <a:gd name="connsiteY0" fmla="*/ 819397 h 1116280"/>
              <a:gd name="connsiteX1" fmla="*/ 1496291 w 1496291"/>
              <a:gd name="connsiteY1" fmla="*/ 308758 h 1116280"/>
              <a:gd name="connsiteX2" fmla="*/ 1448790 w 1496291"/>
              <a:gd name="connsiteY2" fmla="*/ 0 h 1116280"/>
              <a:gd name="connsiteX3" fmla="*/ 0 w 1496291"/>
              <a:gd name="connsiteY3" fmla="*/ 261257 h 1116280"/>
              <a:gd name="connsiteX4" fmla="*/ 736270 w 1496291"/>
              <a:gd name="connsiteY4" fmla="*/ 1116280 h 1116280"/>
              <a:gd name="connsiteX5" fmla="*/ 831273 w 1496291"/>
              <a:gd name="connsiteY5" fmla="*/ 783771 h 1116280"/>
              <a:gd name="connsiteX6" fmla="*/ 1140031 w 1496291"/>
              <a:gd name="connsiteY6" fmla="*/ 819397 h 11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96291" h="1116280">
                <a:moveTo>
                  <a:pt x="1140031" y="819397"/>
                </a:moveTo>
                <a:lnTo>
                  <a:pt x="1496291" y="308758"/>
                </a:lnTo>
                <a:lnTo>
                  <a:pt x="1448790" y="0"/>
                </a:lnTo>
                <a:lnTo>
                  <a:pt x="0" y="261257"/>
                </a:lnTo>
                <a:lnTo>
                  <a:pt x="736270" y="1116280"/>
                </a:lnTo>
                <a:cubicBezTo>
                  <a:pt x="815439" y="1052945"/>
                  <a:pt x="645226" y="977734"/>
                  <a:pt x="831273" y="783771"/>
                </a:cubicBezTo>
                <a:cubicBezTo>
                  <a:pt x="1076696" y="724394"/>
                  <a:pt x="1037112" y="807522"/>
                  <a:pt x="1140031" y="8193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orma libre 10"/>
          <p:cNvSpPr/>
          <p:nvPr/>
        </p:nvSpPr>
        <p:spPr>
          <a:xfrm>
            <a:off x="7342159" y="1849928"/>
            <a:ext cx="789518" cy="878774"/>
          </a:xfrm>
          <a:custGeom>
            <a:avLst/>
            <a:gdLst>
              <a:gd name="connsiteX0" fmla="*/ 237506 w 1009402"/>
              <a:gd name="connsiteY0" fmla="*/ 285007 h 985651"/>
              <a:gd name="connsiteX1" fmla="*/ 0 w 1009402"/>
              <a:gd name="connsiteY1" fmla="*/ 985651 h 985651"/>
              <a:gd name="connsiteX2" fmla="*/ 1009402 w 1009402"/>
              <a:gd name="connsiteY2" fmla="*/ 843148 h 985651"/>
              <a:gd name="connsiteX3" fmla="*/ 641267 w 1009402"/>
              <a:gd name="connsiteY3" fmla="*/ 0 h 985651"/>
              <a:gd name="connsiteX4" fmla="*/ 296883 w 1009402"/>
              <a:gd name="connsiteY4" fmla="*/ 296883 h 985651"/>
              <a:gd name="connsiteX5" fmla="*/ 237506 w 1009402"/>
              <a:gd name="connsiteY5" fmla="*/ 285007 h 985651"/>
              <a:gd name="connsiteX0" fmla="*/ 237506 w 1009402"/>
              <a:gd name="connsiteY0" fmla="*/ 285007 h 985651"/>
              <a:gd name="connsiteX1" fmla="*/ 0 w 1009402"/>
              <a:gd name="connsiteY1" fmla="*/ 985651 h 985651"/>
              <a:gd name="connsiteX2" fmla="*/ 1009402 w 1009402"/>
              <a:gd name="connsiteY2" fmla="*/ 843148 h 985651"/>
              <a:gd name="connsiteX3" fmla="*/ 641267 w 1009402"/>
              <a:gd name="connsiteY3" fmla="*/ 0 h 985651"/>
              <a:gd name="connsiteX4" fmla="*/ 593766 w 1009402"/>
              <a:gd name="connsiteY4" fmla="*/ 273132 h 985651"/>
              <a:gd name="connsiteX5" fmla="*/ 296883 w 1009402"/>
              <a:gd name="connsiteY5" fmla="*/ 296883 h 985651"/>
              <a:gd name="connsiteX6" fmla="*/ 237506 w 1009402"/>
              <a:gd name="connsiteY6" fmla="*/ 285007 h 985651"/>
              <a:gd name="connsiteX0" fmla="*/ 237506 w 1009402"/>
              <a:gd name="connsiteY0" fmla="*/ 285007 h 985651"/>
              <a:gd name="connsiteX1" fmla="*/ 0 w 1009402"/>
              <a:gd name="connsiteY1" fmla="*/ 985651 h 985651"/>
              <a:gd name="connsiteX2" fmla="*/ 1009402 w 1009402"/>
              <a:gd name="connsiteY2" fmla="*/ 843148 h 985651"/>
              <a:gd name="connsiteX3" fmla="*/ 641267 w 1009402"/>
              <a:gd name="connsiteY3" fmla="*/ 0 h 985651"/>
              <a:gd name="connsiteX4" fmla="*/ 593766 w 1009402"/>
              <a:gd name="connsiteY4" fmla="*/ 273132 h 985651"/>
              <a:gd name="connsiteX5" fmla="*/ 296883 w 1009402"/>
              <a:gd name="connsiteY5" fmla="*/ 296883 h 985651"/>
              <a:gd name="connsiteX6" fmla="*/ 237506 w 1009402"/>
              <a:gd name="connsiteY6" fmla="*/ 285007 h 985651"/>
              <a:gd name="connsiteX0" fmla="*/ 237506 w 1009402"/>
              <a:gd name="connsiteY0" fmla="*/ 285007 h 985651"/>
              <a:gd name="connsiteX1" fmla="*/ 0 w 1009402"/>
              <a:gd name="connsiteY1" fmla="*/ 985651 h 985651"/>
              <a:gd name="connsiteX2" fmla="*/ 1009402 w 1009402"/>
              <a:gd name="connsiteY2" fmla="*/ 843148 h 985651"/>
              <a:gd name="connsiteX3" fmla="*/ 641267 w 1009402"/>
              <a:gd name="connsiteY3" fmla="*/ 0 h 985651"/>
              <a:gd name="connsiteX4" fmla="*/ 593766 w 1009402"/>
              <a:gd name="connsiteY4" fmla="*/ 273132 h 985651"/>
              <a:gd name="connsiteX5" fmla="*/ 296883 w 1009402"/>
              <a:gd name="connsiteY5" fmla="*/ 296883 h 985651"/>
              <a:gd name="connsiteX6" fmla="*/ 237506 w 1009402"/>
              <a:gd name="connsiteY6" fmla="*/ 285007 h 985651"/>
              <a:gd name="connsiteX0" fmla="*/ 237506 w 1009402"/>
              <a:gd name="connsiteY0" fmla="*/ 285007 h 985651"/>
              <a:gd name="connsiteX1" fmla="*/ 0 w 1009402"/>
              <a:gd name="connsiteY1" fmla="*/ 985651 h 985651"/>
              <a:gd name="connsiteX2" fmla="*/ 1009402 w 1009402"/>
              <a:gd name="connsiteY2" fmla="*/ 843148 h 985651"/>
              <a:gd name="connsiteX3" fmla="*/ 641267 w 1009402"/>
              <a:gd name="connsiteY3" fmla="*/ 0 h 985651"/>
              <a:gd name="connsiteX4" fmla="*/ 593766 w 1009402"/>
              <a:gd name="connsiteY4" fmla="*/ 273132 h 985651"/>
              <a:gd name="connsiteX5" fmla="*/ 285008 w 1009402"/>
              <a:gd name="connsiteY5" fmla="*/ 332509 h 985651"/>
              <a:gd name="connsiteX6" fmla="*/ 237506 w 1009402"/>
              <a:gd name="connsiteY6" fmla="*/ 285007 h 98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9402" h="985651">
                <a:moveTo>
                  <a:pt x="237506" y="285007"/>
                </a:moveTo>
                <a:lnTo>
                  <a:pt x="0" y="985651"/>
                </a:lnTo>
                <a:lnTo>
                  <a:pt x="1009402" y="843148"/>
                </a:lnTo>
                <a:lnTo>
                  <a:pt x="641267" y="0"/>
                </a:lnTo>
                <a:cubicBezTo>
                  <a:pt x="581890" y="51460"/>
                  <a:pt x="688769" y="138544"/>
                  <a:pt x="593766" y="273132"/>
                </a:cubicBezTo>
                <a:cubicBezTo>
                  <a:pt x="435429" y="364176"/>
                  <a:pt x="383969" y="324592"/>
                  <a:pt x="285008" y="332509"/>
                </a:cubicBezTo>
                <a:lnTo>
                  <a:pt x="237506" y="2850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orma libre 11"/>
          <p:cNvSpPr/>
          <p:nvPr/>
        </p:nvSpPr>
        <p:spPr>
          <a:xfrm>
            <a:off x="5267154" y="3543194"/>
            <a:ext cx="973776" cy="780406"/>
          </a:xfrm>
          <a:custGeom>
            <a:avLst/>
            <a:gdLst>
              <a:gd name="connsiteX0" fmla="*/ 635747 w 1383892"/>
              <a:gd name="connsiteY0" fmla="*/ 403761 h 1187532"/>
              <a:gd name="connsiteX1" fmla="*/ 576370 w 1383892"/>
              <a:gd name="connsiteY1" fmla="*/ 368135 h 1187532"/>
              <a:gd name="connsiteX2" fmla="*/ 469492 w 1383892"/>
              <a:gd name="connsiteY2" fmla="*/ 296883 h 1187532"/>
              <a:gd name="connsiteX3" fmla="*/ 398240 w 1383892"/>
              <a:gd name="connsiteY3" fmla="*/ 249382 h 1187532"/>
              <a:gd name="connsiteX4" fmla="*/ 350739 w 1383892"/>
              <a:gd name="connsiteY4" fmla="*/ 225631 h 1187532"/>
              <a:gd name="connsiteX5" fmla="*/ 267612 w 1383892"/>
              <a:gd name="connsiteY5" fmla="*/ 178130 h 1187532"/>
              <a:gd name="connsiteX6" fmla="*/ 196360 w 1383892"/>
              <a:gd name="connsiteY6" fmla="*/ 118753 h 1187532"/>
              <a:gd name="connsiteX7" fmla="*/ 172609 w 1383892"/>
              <a:gd name="connsiteY7" fmla="*/ 154379 h 1187532"/>
              <a:gd name="connsiteX8" fmla="*/ 160734 w 1383892"/>
              <a:gd name="connsiteY8" fmla="*/ 201880 h 1187532"/>
              <a:gd name="connsiteX9" fmla="*/ 77606 w 1383892"/>
              <a:gd name="connsiteY9" fmla="*/ 190005 h 1187532"/>
              <a:gd name="connsiteX10" fmla="*/ 41981 w 1383892"/>
              <a:gd name="connsiteY10" fmla="*/ 201880 h 1187532"/>
              <a:gd name="connsiteX11" fmla="*/ 6355 w 1383892"/>
              <a:gd name="connsiteY11" fmla="*/ 249382 h 1187532"/>
              <a:gd name="connsiteX12" fmla="*/ 53856 w 1383892"/>
              <a:gd name="connsiteY12" fmla="*/ 344384 h 1187532"/>
              <a:gd name="connsiteX13" fmla="*/ 101357 w 1383892"/>
              <a:gd name="connsiteY13" fmla="*/ 356260 h 1187532"/>
              <a:gd name="connsiteX14" fmla="*/ 172609 w 1383892"/>
              <a:gd name="connsiteY14" fmla="*/ 403761 h 1187532"/>
              <a:gd name="connsiteX15" fmla="*/ 315113 w 1383892"/>
              <a:gd name="connsiteY15" fmla="*/ 451262 h 1187532"/>
              <a:gd name="connsiteX16" fmla="*/ 386365 w 1383892"/>
              <a:gd name="connsiteY16" fmla="*/ 475013 h 1187532"/>
              <a:gd name="connsiteX17" fmla="*/ 421991 w 1383892"/>
              <a:gd name="connsiteY17" fmla="*/ 486888 h 1187532"/>
              <a:gd name="connsiteX18" fmla="*/ 481368 w 1383892"/>
              <a:gd name="connsiteY18" fmla="*/ 546265 h 1187532"/>
              <a:gd name="connsiteX19" fmla="*/ 445742 w 1383892"/>
              <a:gd name="connsiteY19" fmla="*/ 629392 h 1187532"/>
              <a:gd name="connsiteX20" fmla="*/ 421991 w 1383892"/>
              <a:gd name="connsiteY20" fmla="*/ 700644 h 1187532"/>
              <a:gd name="connsiteX21" fmla="*/ 410116 w 1383892"/>
              <a:gd name="connsiteY21" fmla="*/ 736270 h 1187532"/>
              <a:gd name="connsiteX22" fmla="*/ 386365 w 1383892"/>
              <a:gd name="connsiteY22" fmla="*/ 771896 h 1187532"/>
              <a:gd name="connsiteX23" fmla="*/ 350739 w 1383892"/>
              <a:gd name="connsiteY23" fmla="*/ 855023 h 1187532"/>
              <a:gd name="connsiteX24" fmla="*/ 303238 w 1383892"/>
              <a:gd name="connsiteY24" fmla="*/ 926275 h 1187532"/>
              <a:gd name="connsiteX25" fmla="*/ 291362 w 1383892"/>
              <a:gd name="connsiteY25" fmla="*/ 961901 h 1187532"/>
              <a:gd name="connsiteX26" fmla="*/ 243861 w 1383892"/>
              <a:gd name="connsiteY26" fmla="*/ 1033153 h 1187532"/>
              <a:gd name="connsiteX27" fmla="*/ 220110 w 1383892"/>
              <a:gd name="connsiteY27" fmla="*/ 1068779 h 1187532"/>
              <a:gd name="connsiteX28" fmla="*/ 208235 w 1383892"/>
              <a:gd name="connsiteY28" fmla="*/ 1116280 h 1187532"/>
              <a:gd name="connsiteX29" fmla="*/ 279487 w 1383892"/>
              <a:gd name="connsiteY29" fmla="*/ 1128156 h 1187532"/>
              <a:gd name="connsiteX30" fmla="*/ 338864 w 1383892"/>
              <a:gd name="connsiteY30" fmla="*/ 1068779 h 1187532"/>
              <a:gd name="connsiteX31" fmla="*/ 362614 w 1383892"/>
              <a:gd name="connsiteY31" fmla="*/ 1033153 h 1187532"/>
              <a:gd name="connsiteX32" fmla="*/ 410116 w 1383892"/>
              <a:gd name="connsiteY32" fmla="*/ 1116280 h 1187532"/>
              <a:gd name="connsiteX33" fmla="*/ 433866 w 1383892"/>
              <a:gd name="connsiteY33" fmla="*/ 1187532 h 1187532"/>
              <a:gd name="connsiteX34" fmla="*/ 469492 w 1383892"/>
              <a:gd name="connsiteY34" fmla="*/ 1175657 h 1187532"/>
              <a:gd name="connsiteX35" fmla="*/ 516994 w 1383892"/>
              <a:gd name="connsiteY35" fmla="*/ 1104405 h 1187532"/>
              <a:gd name="connsiteX36" fmla="*/ 540744 w 1383892"/>
              <a:gd name="connsiteY36" fmla="*/ 1033153 h 1187532"/>
              <a:gd name="connsiteX37" fmla="*/ 552619 w 1383892"/>
              <a:gd name="connsiteY37" fmla="*/ 997527 h 1187532"/>
              <a:gd name="connsiteX38" fmla="*/ 564495 w 1383892"/>
              <a:gd name="connsiteY38" fmla="*/ 712519 h 1187532"/>
              <a:gd name="connsiteX39" fmla="*/ 576370 w 1383892"/>
              <a:gd name="connsiteY39" fmla="*/ 676893 h 1187532"/>
              <a:gd name="connsiteX40" fmla="*/ 647622 w 1383892"/>
              <a:gd name="connsiteY40" fmla="*/ 736270 h 1187532"/>
              <a:gd name="connsiteX41" fmla="*/ 754500 w 1383892"/>
              <a:gd name="connsiteY41" fmla="*/ 771896 h 1187532"/>
              <a:gd name="connsiteX42" fmla="*/ 790126 w 1383892"/>
              <a:gd name="connsiteY42" fmla="*/ 783771 h 1187532"/>
              <a:gd name="connsiteX43" fmla="*/ 825752 w 1383892"/>
              <a:gd name="connsiteY43" fmla="*/ 795647 h 1187532"/>
              <a:gd name="connsiteX44" fmla="*/ 873253 w 1383892"/>
              <a:gd name="connsiteY44" fmla="*/ 831273 h 1187532"/>
              <a:gd name="connsiteX45" fmla="*/ 908879 w 1383892"/>
              <a:gd name="connsiteY45" fmla="*/ 843148 h 1187532"/>
              <a:gd name="connsiteX46" fmla="*/ 992006 w 1383892"/>
              <a:gd name="connsiteY46" fmla="*/ 890649 h 1187532"/>
              <a:gd name="connsiteX47" fmla="*/ 1015757 w 1383892"/>
              <a:gd name="connsiteY47" fmla="*/ 926275 h 1187532"/>
              <a:gd name="connsiteX48" fmla="*/ 1051383 w 1383892"/>
              <a:gd name="connsiteY48" fmla="*/ 950026 h 1187532"/>
              <a:gd name="connsiteX49" fmla="*/ 1063258 w 1383892"/>
              <a:gd name="connsiteY49" fmla="*/ 985652 h 1187532"/>
              <a:gd name="connsiteX50" fmla="*/ 1098884 w 1383892"/>
              <a:gd name="connsiteY50" fmla="*/ 1021278 h 1187532"/>
              <a:gd name="connsiteX51" fmla="*/ 1205762 w 1383892"/>
              <a:gd name="connsiteY51" fmla="*/ 1140031 h 1187532"/>
              <a:gd name="connsiteX52" fmla="*/ 1241388 w 1383892"/>
              <a:gd name="connsiteY52" fmla="*/ 1151906 h 1187532"/>
              <a:gd name="connsiteX53" fmla="*/ 1277014 w 1383892"/>
              <a:gd name="connsiteY53" fmla="*/ 1140031 h 1187532"/>
              <a:gd name="connsiteX54" fmla="*/ 1312640 w 1383892"/>
              <a:gd name="connsiteY54" fmla="*/ 1068779 h 1187532"/>
              <a:gd name="connsiteX55" fmla="*/ 1348266 w 1383892"/>
              <a:gd name="connsiteY55" fmla="*/ 1021278 h 1187532"/>
              <a:gd name="connsiteX56" fmla="*/ 1383892 w 1383892"/>
              <a:gd name="connsiteY56" fmla="*/ 985652 h 1187532"/>
              <a:gd name="connsiteX57" fmla="*/ 1360142 w 1383892"/>
              <a:gd name="connsiteY57" fmla="*/ 950026 h 1187532"/>
              <a:gd name="connsiteX58" fmla="*/ 1312640 w 1383892"/>
              <a:gd name="connsiteY58" fmla="*/ 926275 h 1187532"/>
              <a:gd name="connsiteX59" fmla="*/ 1277014 w 1383892"/>
              <a:gd name="connsiteY59" fmla="*/ 902525 h 1187532"/>
              <a:gd name="connsiteX60" fmla="*/ 1241388 w 1383892"/>
              <a:gd name="connsiteY60" fmla="*/ 890649 h 1187532"/>
              <a:gd name="connsiteX61" fmla="*/ 1205762 w 1383892"/>
              <a:gd name="connsiteY61" fmla="*/ 866899 h 1187532"/>
              <a:gd name="connsiteX62" fmla="*/ 1170136 w 1383892"/>
              <a:gd name="connsiteY62" fmla="*/ 855023 h 1187532"/>
              <a:gd name="connsiteX63" fmla="*/ 1134510 w 1383892"/>
              <a:gd name="connsiteY63" fmla="*/ 831273 h 1187532"/>
              <a:gd name="connsiteX64" fmla="*/ 1087009 w 1383892"/>
              <a:gd name="connsiteY64" fmla="*/ 807522 h 1187532"/>
              <a:gd name="connsiteX65" fmla="*/ 980131 w 1383892"/>
              <a:gd name="connsiteY65" fmla="*/ 724395 h 1187532"/>
              <a:gd name="connsiteX66" fmla="*/ 956381 w 1383892"/>
              <a:gd name="connsiteY66" fmla="*/ 688769 h 1187532"/>
              <a:gd name="connsiteX67" fmla="*/ 766375 w 1383892"/>
              <a:gd name="connsiteY67" fmla="*/ 676893 h 1187532"/>
              <a:gd name="connsiteX68" fmla="*/ 790126 w 1383892"/>
              <a:gd name="connsiteY68" fmla="*/ 605641 h 1187532"/>
              <a:gd name="connsiteX69" fmla="*/ 813877 w 1383892"/>
              <a:gd name="connsiteY69" fmla="*/ 570016 h 1187532"/>
              <a:gd name="connsiteX70" fmla="*/ 920755 w 1383892"/>
              <a:gd name="connsiteY70" fmla="*/ 486888 h 1187532"/>
              <a:gd name="connsiteX71" fmla="*/ 956381 w 1383892"/>
              <a:gd name="connsiteY71" fmla="*/ 475013 h 1187532"/>
              <a:gd name="connsiteX72" fmla="*/ 1003882 w 1383892"/>
              <a:gd name="connsiteY72" fmla="*/ 439387 h 1187532"/>
              <a:gd name="connsiteX73" fmla="*/ 1110760 w 1383892"/>
              <a:gd name="connsiteY73" fmla="*/ 391886 h 1187532"/>
              <a:gd name="connsiteX74" fmla="*/ 1146386 w 1383892"/>
              <a:gd name="connsiteY74" fmla="*/ 356260 h 1187532"/>
              <a:gd name="connsiteX75" fmla="*/ 1217638 w 1383892"/>
              <a:gd name="connsiteY75" fmla="*/ 308758 h 1187532"/>
              <a:gd name="connsiteX76" fmla="*/ 1205762 w 1383892"/>
              <a:gd name="connsiteY76" fmla="*/ 261257 h 1187532"/>
              <a:gd name="connsiteX77" fmla="*/ 1170136 w 1383892"/>
              <a:gd name="connsiteY77" fmla="*/ 237506 h 1187532"/>
              <a:gd name="connsiteX78" fmla="*/ 1110760 w 1383892"/>
              <a:gd name="connsiteY78" fmla="*/ 166254 h 1187532"/>
              <a:gd name="connsiteX79" fmla="*/ 1075134 w 1383892"/>
              <a:gd name="connsiteY79" fmla="*/ 142504 h 1187532"/>
              <a:gd name="connsiteX80" fmla="*/ 1003882 w 1383892"/>
              <a:gd name="connsiteY80" fmla="*/ 71252 h 1187532"/>
              <a:gd name="connsiteX81" fmla="*/ 944505 w 1383892"/>
              <a:gd name="connsiteY81" fmla="*/ 83127 h 1187532"/>
              <a:gd name="connsiteX82" fmla="*/ 932630 w 1383892"/>
              <a:gd name="connsiteY82" fmla="*/ 47501 h 1187532"/>
              <a:gd name="connsiteX83" fmla="*/ 920755 w 1383892"/>
              <a:gd name="connsiteY83" fmla="*/ 0 h 1187532"/>
              <a:gd name="connsiteX84" fmla="*/ 885129 w 1383892"/>
              <a:gd name="connsiteY84" fmla="*/ 130629 h 1187532"/>
              <a:gd name="connsiteX85" fmla="*/ 861378 w 1383892"/>
              <a:gd name="connsiteY85" fmla="*/ 178130 h 1187532"/>
              <a:gd name="connsiteX86" fmla="*/ 837627 w 1383892"/>
              <a:gd name="connsiteY86" fmla="*/ 249382 h 1187532"/>
              <a:gd name="connsiteX87" fmla="*/ 825752 w 1383892"/>
              <a:gd name="connsiteY87" fmla="*/ 296883 h 1187532"/>
              <a:gd name="connsiteX88" fmla="*/ 706999 w 1383892"/>
              <a:gd name="connsiteY88" fmla="*/ 391886 h 1187532"/>
              <a:gd name="connsiteX89" fmla="*/ 635747 w 1383892"/>
              <a:gd name="connsiteY89" fmla="*/ 403761 h 118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383892" h="1187532">
                <a:moveTo>
                  <a:pt x="635747" y="403761"/>
                </a:moveTo>
                <a:cubicBezTo>
                  <a:pt x="615955" y="391886"/>
                  <a:pt x="595843" y="380527"/>
                  <a:pt x="576370" y="368135"/>
                </a:cubicBezTo>
                <a:cubicBezTo>
                  <a:pt x="576332" y="368111"/>
                  <a:pt x="487324" y="308771"/>
                  <a:pt x="469492" y="296883"/>
                </a:cubicBezTo>
                <a:cubicBezTo>
                  <a:pt x="469485" y="296878"/>
                  <a:pt x="398248" y="249386"/>
                  <a:pt x="398240" y="249382"/>
                </a:cubicBezTo>
                <a:cubicBezTo>
                  <a:pt x="382406" y="241465"/>
                  <a:pt x="365751" y="235013"/>
                  <a:pt x="350739" y="225631"/>
                </a:cubicBezTo>
                <a:cubicBezTo>
                  <a:pt x="268577" y="174279"/>
                  <a:pt x="337603" y="201460"/>
                  <a:pt x="267612" y="178130"/>
                </a:cubicBezTo>
                <a:cubicBezTo>
                  <a:pt x="264046" y="174564"/>
                  <a:pt x="210137" y="115998"/>
                  <a:pt x="196360" y="118753"/>
                </a:cubicBezTo>
                <a:cubicBezTo>
                  <a:pt x="182365" y="121552"/>
                  <a:pt x="180526" y="142504"/>
                  <a:pt x="172609" y="154379"/>
                </a:cubicBezTo>
                <a:cubicBezTo>
                  <a:pt x="168651" y="170213"/>
                  <a:pt x="176016" y="196149"/>
                  <a:pt x="160734" y="201880"/>
                </a:cubicBezTo>
                <a:cubicBezTo>
                  <a:pt x="134526" y="211708"/>
                  <a:pt x="105597" y="190005"/>
                  <a:pt x="77606" y="190005"/>
                </a:cubicBezTo>
                <a:cubicBezTo>
                  <a:pt x="65089" y="190005"/>
                  <a:pt x="53856" y="197922"/>
                  <a:pt x="41981" y="201880"/>
                </a:cubicBezTo>
                <a:cubicBezTo>
                  <a:pt x="76886" y="306598"/>
                  <a:pt x="42702" y="164573"/>
                  <a:pt x="6355" y="249382"/>
                </a:cubicBezTo>
                <a:cubicBezTo>
                  <a:pt x="-14239" y="297435"/>
                  <a:pt x="18832" y="329374"/>
                  <a:pt x="53856" y="344384"/>
                </a:cubicBezTo>
                <a:cubicBezTo>
                  <a:pt x="68857" y="350813"/>
                  <a:pt x="85523" y="352301"/>
                  <a:pt x="101357" y="356260"/>
                </a:cubicBezTo>
                <a:cubicBezTo>
                  <a:pt x="125108" y="372094"/>
                  <a:pt x="145529" y="394734"/>
                  <a:pt x="172609" y="403761"/>
                </a:cubicBezTo>
                <a:lnTo>
                  <a:pt x="315113" y="451262"/>
                </a:lnTo>
                <a:lnTo>
                  <a:pt x="386365" y="475013"/>
                </a:lnTo>
                <a:lnTo>
                  <a:pt x="421991" y="486888"/>
                </a:lnTo>
                <a:cubicBezTo>
                  <a:pt x="441991" y="500221"/>
                  <a:pt x="477201" y="517098"/>
                  <a:pt x="481368" y="546265"/>
                </a:cubicBezTo>
                <a:cubicBezTo>
                  <a:pt x="487311" y="587864"/>
                  <a:pt x="459936" y="597455"/>
                  <a:pt x="445742" y="629392"/>
                </a:cubicBezTo>
                <a:cubicBezTo>
                  <a:pt x="435574" y="652270"/>
                  <a:pt x="429908" y="676893"/>
                  <a:pt x="421991" y="700644"/>
                </a:cubicBezTo>
                <a:cubicBezTo>
                  <a:pt x="418033" y="712519"/>
                  <a:pt x="417060" y="725855"/>
                  <a:pt x="410116" y="736270"/>
                </a:cubicBezTo>
                <a:lnTo>
                  <a:pt x="386365" y="771896"/>
                </a:lnTo>
                <a:cubicBezTo>
                  <a:pt x="374079" y="808754"/>
                  <a:pt x="372752" y="818334"/>
                  <a:pt x="350739" y="855023"/>
                </a:cubicBezTo>
                <a:cubicBezTo>
                  <a:pt x="336053" y="879500"/>
                  <a:pt x="312265" y="899195"/>
                  <a:pt x="303238" y="926275"/>
                </a:cubicBezTo>
                <a:cubicBezTo>
                  <a:pt x="299279" y="938150"/>
                  <a:pt x="297441" y="950959"/>
                  <a:pt x="291362" y="961901"/>
                </a:cubicBezTo>
                <a:cubicBezTo>
                  <a:pt x="277499" y="986854"/>
                  <a:pt x="259695" y="1009402"/>
                  <a:pt x="243861" y="1033153"/>
                </a:cubicBezTo>
                <a:lnTo>
                  <a:pt x="220110" y="1068779"/>
                </a:lnTo>
                <a:cubicBezTo>
                  <a:pt x="216152" y="1084613"/>
                  <a:pt x="203074" y="1100797"/>
                  <a:pt x="208235" y="1116280"/>
                </a:cubicBezTo>
                <a:cubicBezTo>
                  <a:pt x="222048" y="1157717"/>
                  <a:pt x="258587" y="1135122"/>
                  <a:pt x="279487" y="1128156"/>
                </a:cubicBezTo>
                <a:cubicBezTo>
                  <a:pt x="342826" y="1033149"/>
                  <a:pt x="259692" y="1147952"/>
                  <a:pt x="338864" y="1068779"/>
                </a:cubicBezTo>
                <a:cubicBezTo>
                  <a:pt x="348956" y="1058687"/>
                  <a:pt x="354697" y="1045028"/>
                  <a:pt x="362614" y="1033153"/>
                </a:cubicBezTo>
                <a:cubicBezTo>
                  <a:pt x="395234" y="1163625"/>
                  <a:pt x="345795" y="1000501"/>
                  <a:pt x="410116" y="1116280"/>
                </a:cubicBezTo>
                <a:cubicBezTo>
                  <a:pt x="422274" y="1138165"/>
                  <a:pt x="433866" y="1187532"/>
                  <a:pt x="433866" y="1187532"/>
                </a:cubicBezTo>
                <a:cubicBezTo>
                  <a:pt x="445741" y="1183574"/>
                  <a:pt x="460641" y="1184508"/>
                  <a:pt x="469492" y="1175657"/>
                </a:cubicBezTo>
                <a:cubicBezTo>
                  <a:pt x="489676" y="1155473"/>
                  <a:pt x="516994" y="1104405"/>
                  <a:pt x="516994" y="1104405"/>
                </a:cubicBezTo>
                <a:lnTo>
                  <a:pt x="540744" y="1033153"/>
                </a:lnTo>
                <a:lnTo>
                  <a:pt x="552619" y="997527"/>
                </a:lnTo>
                <a:cubicBezTo>
                  <a:pt x="556578" y="902524"/>
                  <a:pt x="557471" y="807344"/>
                  <a:pt x="564495" y="712519"/>
                </a:cubicBezTo>
                <a:cubicBezTo>
                  <a:pt x="565420" y="700036"/>
                  <a:pt x="564226" y="679929"/>
                  <a:pt x="576370" y="676893"/>
                </a:cubicBezTo>
                <a:cubicBezTo>
                  <a:pt x="590964" y="673244"/>
                  <a:pt x="643094" y="733755"/>
                  <a:pt x="647622" y="736270"/>
                </a:cubicBezTo>
                <a:cubicBezTo>
                  <a:pt x="647627" y="736273"/>
                  <a:pt x="736684" y="765958"/>
                  <a:pt x="754500" y="771896"/>
                </a:cubicBezTo>
                <a:lnTo>
                  <a:pt x="790126" y="783771"/>
                </a:lnTo>
                <a:lnTo>
                  <a:pt x="825752" y="795647"/>
                </a:lnTo>
                <a:cubicBezTo>
                  <a:pt x="841586" y="807522"/>
                  <a:pt x="856069" y="821453"/>
                  <a:pt x="873253" y="831273"/>
                </a:cubicBezTo>
                <a:cubicBezTo>
                  <a:pt x="884121" y="837483"/>
                  <a:pt x="897373" y="838217"/>
                  <a:pt x="908879" y="843148"/>
                </a:cubicBezTo>
                <a:cubicBezTo>
                  <a:pt x="951065" y="861228"/>
                  <a:pt x="956228" y="866797"/>
                  <a:pt x="992006" y="890649"/>
                </a:cubicBezTo>
                <a:cubicBezTo>
                  <a:pt x="999923" y="902524"/>
                  <a:pt x="1005665" y="916183"/>
                  <a:pt x="1015757" y="926275"/>
                </a:cubicBezTo>
                <a:cubicBezTo>
                  <a:pt x="1025849" y="936367"/>
                  <a:pt x="1042467" y="938881"/>
                  <a:pt x="1051383" y="950026"/>
                </a:cubicBezTo>
                <a:cubicBezTo>
                  <a:pt x="1059203" y="959801"/>
                  <a:pt x="1056314" y="975237"/>
                  <a:pt x="1063258" y="985652"/>
                </a:cubicBezTo>
                <a:cubicBezTo>
                  <a:pt x="1072574" y="999626"/>
                  <a:pt x="1087954" y="1008527"/>
                  <a:pt x="1098884" y="1021278"/>
                </a:cubicBezTo>
                <a:cubicBezTo>
                  <a:pt x="1125633" y="1052485"/>
                  <a:pt x="1169782" y="1128038"/>
                  <a:pt x="1205762" y="1140031"/>
                </a:cubicBezTo>
                <a:lnTo>
                  <a:pt x="1241388" y="1151906"/>
                </a:lnTo>
                <a:cubicBezTo>
                  <a:pt x="1253263" y="1147948"/>
                  <a:pt x="1267239" y="1147851"/>
                  <a:pt x="1277014" y="1140031"/>
                </a:cubicBezTo>
                <a:cubicBezTo>
                  <a:pt x="1297943" y="1123288"/>
                  <a:pt x="1304817" y="1092249"/>
                  <a:pt x="1312640" y="1068779"/>
                </a:cubicBezTo>
                <a:cubicBezTo>
                  <a:pt x="1291487" y="1005318"/>
                  <a:pt x="1293989" y="1052293"/>
                  <a:pt x="1348266" y="1021278"/>
                </a:cubicBezTo>
                <a:cubicBezTo>
                  <a:pt x="1362848" y="1012946"/>
                  <a:pt x="1372017" y="997527"/>
                  <a:pt x="1383892" y="985652"/>
                </a:cubicBezTo>
                <a:cubicBezTo>
                  <a:pt x="1375975" y="973777"/>
                  <a:pt x="1371106" y="959163"/>
                  <a:pt x="1360142" y="950026"/>
                </a:cubicBezTo>
                <a:cubicBezTo>
                  <a:pt x="1346542" y="938693"/>
                  <a:pt x="1328011" y="935058"/>
                  <a:pt x="1312640" y="926275"/>
                </a:cubicBezTo>
                <a:cubicBezTo>
                  <a:pt x="1300248" y="919194"/>
                  <a:pt x="1289779" y="908908"/>
                  <a:pt x="1277014" y="902525"/>
                </a:cubicBezTo>
                <a:cubicBezTo>
                  <a:pt x="1265818" y="896927"/>
                  <a:pt x="1252584" y="896247"/>
                  <a:pt x="1241388" y="890649"/>
                </a:cubicBezTo>
                <a:cubicBezTo>
                  <a:pt x="1228623" y="884266"/>
                  <a:pt x="1218527" y="873282"/>
                  <a:pt x="1205762" y="866899"/>
                </a:cubicBezTo>
                <a:cubicBezTo>
                  <a:pt x="1194566" y="861301"/>
                  <a:pt x="1181332" y="860621"/>
                  <a:pt x="1170136" y="855023"/>
                </a:cubicBezTo>
                <a:cubicBezTo>
                  <a:pt x="1157371" y="848640"/>
                  <a:pt x="1146902" y="838354"/>
                  <a:pt x="1134510" y="831273"/>
                </a:cubicBezTo>
                <a:cubicBezTo>
                  <a:pt x="1119140" y="822490"/>
                  <a:pt x="1102189" y="816630"/>
                  <a:pt x="1087009" y="807522"/>
                </a:cubicBezTo>
                <a:cubicBezTo>
                  <a:pt x="1042873" y="781040"/>
                  <a:pt x="1011766" y="762358"/>
                  <a:pt x="980131" y="724395"/>
                </a:cubicBezTo>
                <a:cubicBezTo>
                  <a:pt x="970994" y="713431"/>
                  <a:pt x="970313" y="691865"/>
                  <a:pt x="956381" y="688769"/>
                </a:cubicBezTo>
                <a:cubicBezTo>
                  <a:pt x="894433" y="675003"/>
                  <a:pt x="829710" y="680852"/>
                  <a:pt x="766375" y="676893"/>
                </a:cubicBezTo>
                <a:cubicBezTo>
                  <a:pt x="774292" y="653142"/>
                  <a:pt x="776238" y="626471"/>
                  <a:pt x="790126" y="605641"/>
                </a:cubicBezTo>
                <a:cubicBezTo>
                  <a:pt x="798043" y="593766"/>
                  <a:pt x="804740" y="580980"/>
                  <a:pt x="813877" y="570016"/>
                </a:cubicBezTo>
                <a:cubicBezTo>
                  <a:pt x="837522" y="541642"/>
                  <a:pt x="890199" y="497073"/>
                  <a:pt x="920755" y="486888"/>
                </a:cubicBezTo>
                <a:lnTo>
                  <a:pt x="956381" y="475013"/>
                </a:lnTo>
                <a:cubicBezTo>
                  <a:pt x="972215" y="463138"/>
                  <a:pt x="986179" y="448238"/>
                  <a:pt x="1003882" y="439387"/>
                </a:cubicBezTo>
                <a:cubicBezTo>
                  <a:pt x="1081550" y="400553"/>
                  <a:pt x="1058364" y="435549"/>
                  <a:pt x="1110760" y="391886"/>
                </a:cubicBezTo>
                <a:cubicBezTo>
                  <a:pt x="1123662" y="381135"/>
                  <a:pt x="1133129" y="366571"/>
                  <a:pt x="1146386" y="356260"/>
                </a:cubicBezTo>
                <a:cubicBezTo>
                  <a:pt x="1168918" y="338735"/>
                  <a:pt x="1217638" y="308758"/>
                  <a:pt x="1217638" y="308758"/>
                </a:cubicBezTo>
                <a:cubicBezTo>
                  <a:pt x="1213679" y="292924"/>
                  <a:pt x="1214815" y="274837"/>
                  <a:pt x="1205762" y="261257"/>
                </a:cubicBezTo>
                <a:cubicBezTo>
                  <a:pt x="1197845" y="249382"/>
                  <a:pt x="1181100" y="246643"/>
                  <a:pt x="1170136" y="237506"/>
                </a:cubicBezTo>
                <a:cubicBezTo>
                  <a:pt x="1053397" y="140223"/>
                  <a:pt x="1204181" y="259675"/>
                  <a:pt x="1110760" y="166254"/>
                </a:cubicBezTo>
                <a:cubicBezTo>
                  <a:pt x="1100668" y="156162"/>
                  <a:pt x="1085801" y="151986"/>
                  <a:pt x="1075134" y="142504"/>
                </a:cubicBezTo>
                <a:cubicBezTo>
                  <a:pt x="1050030" y="120189"/>
                  <a:pt x="1003882" y="71252"/>
                  <a:pt x="1003882" y="71252"/>
                </a:cubicBezTo>
                <a:cubicBezTo>
                  <a:pt x="984090" y="75210"/>
                  <a:pt x="963653" y="89510"/>
                  <a:pt x="944505" y="83127"/>
                </a:cubicBezTo>
                <a:cubicBezTo>
                  <a:pt x="932630" y="79169"/>
                  <a:pt x="936069" y="59537"/>
                  <a:pt x="932630" y="47501"/>
                </a:cubicBezTo>
                <a:cubicBezTo>
                  <a:pt x="928146" y="31808"/>
                  <a:pt x="924713" y="15834"/>
                  <a:pt x="920755" y="0"/>
                </a:cubicBezTo>
                <a:cubicBezTo>
                  <a:pt x="869537" y="76826"/>
                  <a:pt x="920608" y="-11286"/>
                  <a:pt x="885129" y="130629"/>
                </a:cubicBezTo>
                <a:cubicBezTo>
                  <a:pt x="880835" y="147803"/>
                  <a:pt x="867953" y="161694"/>
                  <a:pt x="861378" y="178130"/>
                </a:cubicBezTo>
                <a:cubicBezTo>
                  <a:pt x="852080" y="201375"/>
                  <a:pt x="843699" y="225094"/>
                  <a:pt x="837627" y="249382"/>
                </a:cubicBezTo>
                <a:cubicBezTo>
                  <a:pt x="833669" y="265216"/>
                  <a:pt x="833051" y="282285"/>
                  <a:pt x="825752" y="296883"/>
                </a:cubicBezTo>
                <a:cubicBezTo>
                  <a:pt x="759358" y="429672"/>
                  <a:pt x="809721" y="323406"/>
                  <a:pt x="706999" y="391886"/>
                </a:cubicBezTo>
                <a:lnTo>
                  <a:pt x="635747" y="4037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orma libre 12"/>
          <p:cNvSpPr/>
          <p:nvPr/>
        </p:nvSpPr>
        <p:spPr>
          <a:xfrm>
            <a:off x="7329395" y="3546054"/>
            <a:ext cx="789518" cy="635367"/>
          </a:xfrm>
          <a:custGeom>
            <a:avLst/>
            <a:gdLst>
              <a:gd name="connsiteX0" fmla="*/ 680233 w 789518"/>
              <a:gd name="connsiteY0" fmla="*/ 2835 h 635367"/>
              <a:gd name="connsiteX1" fmla="*/ 620857 w 789518"/>
              <a:gd name="connsiteY1" fmla="*/ 50336 h 635367"/>
              <a:gd name="connsiteX2" fmla="*/ 585231 w 789518"/>
              <a:gd name="connsiteY2" fmla="*/ 74087 h 635367"/>
              <a:gd name="connsiteX3" fmla="*/ 549605 w 789518"/>
              <a:gd name="connsiteY3" fmla="*/ 109713 h 635367"/>
              <a:gd name="connsiteX4" fmla="*/ 513979 w 789518"/>
              <a:gd name="connsiteY4" fmla="*/ 121588 h 635367"/>
              <a:gd name="connsiteX5" fmla="*/ 466477 w 789518"/>
              <a:gd name="connsiteY5" fmla="*/ 145339 h 635367"/>
              <a:gd name="connsiteX6" fmla="*/ 395225 w 789518"/>
              <a:gd name="connsiteY6" fmla="*/ 192840 h 635367"/>
              <a:gd name="connsiteX7" fmla="*/ 323973 w 789518"/>
              <a:gd name="connsiteY7" fmla="*/ 216591 h 635367"/>
              <a:gd name="connsiteX8" fmla="*/ 240846 w 789518"/>
              <a:gd name="connsiteY8" fmla="*/ 275968 h 635367"/>
              <a:gd name="connsiteX9" fmla="*/ 169594 w 789518"/>
              <a:gd name="connsiteY9" fmla="*/ 299718 h 635367"/>
              <a:gd name="connsiteX10" fmla="*/ 133968 w 789518"/>
              <a:gd name="connsiteY10" fmla="*/ 323469 h 635367"/>
              <a:gd name="connsiteX11" fmla="*/ 62716 w 789518"/>
              <a:gd name="connsiteY11" fmla="*/ 347219 h 635367"/>
              <a:gd name="connsiteX12" fmla="*/ 27090 w 789518"/>
              <a:gd name="connsiteY12" fmla="*/ 370970 h 635367"/>
              <a:gd name="connsiteX13" fmla="*/ 15215 w 789518"/>
              <a:gd name="connsiteY13" fmla="*/ 465973 h 635367"/>
              <a:gd name="connsiteX14" fmla="*/ 86467 w 789518"/>
              <a:gd name="connsiteY14" fmla="*/ 513474 h 635367"/>
              <a:gd name="connsiteX15" fmla="*/ 157719 w 789518"/>
              <a:gd name="connsiteY15" fmla="*/ 549100 h 635367"/>
              <a:gd name="connsiteX16" fmla="*/ 228971 w 789518"/>
              <a:gd name="connsiteY16" fmla="*/ 596601 h 635367"/>
              <a:gd name="connsiteX17" fmla="*/ 264597 w 789518"/>
              <a:gd name="connsiteY17" fmla="*/ 620352 h 635367"/>
              <a:gd name="connsiteX18" fmla="*/ 300223 w 789518"/>
              <a:gd name="connsiteY18" fmla="*/ 632227 h 635367"/>
              <a:gd name="connsiteX19" fmla="*/ 537729 w 789518"/>
              <a:gd name="connsiteY19" fmla="*/ 596601 h 635367"/>
              <a:gd name="connsiteX20" fmla="*/ 561480 w 789518"/>
              <a:gd name="connsiteY20" fmla="*/ 560975 h 635367"/>
              <a:gd name="connsiteX21" fmla="*/ 597106 w 789518"/>
              <a:gd name="connsiteY21" fmla="*/ 489723 h 635367"/>
              <a:gd name="connsiteX22" fmla="*/ 620857 w 789518"/>
              <a:gd name="connsiteY22" fmla="*/ 418471 h 635367"/>
              <a:gd name="connsiteX23" fmla="*/ 632732 w 789518"/>
              <a:gd name="connsiteY23" fmla="*/ 382845 h 635367"/>
              <a:gd name="connsiteX24" fmla="*/ 668358 w 789518"/>
              <a:gd name="connsiteY24" fmla="*/ 335344 h 635367"/>
              <a:gd name="connsiteX25" fmla="*/ 703984 w 789518"/>
              <a:gd name="connsiteY25" fmla="*/ 228466 h 635367"/>
              <a:gd name="connsiteX26" fmla="*/ 715859 w 789518"/>
              <a:gd name="connsiteY26" fmla="*/ 192840 h 635367"/>
              <a:gd name="connsiteX27" fmla="*/ 775236 w 789518"/>
              <a:gd name="connsiteY27" fmla="*/ 121588 h 635367"/>
              <a:gd name="connsiteX28" fmla="*/ 775236 w 789518"/>
              <a:gd name="connsiteY28" fmla="*/ 14710 h 635367"/>
              <a:gd name="connsiteX29" fmla="*/ 680233 w 789518"/>
              <a:gd name="connsiteY29" fmla="*/ 2835 h 63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9518" h="635367">
                <a:moveTo>
                  <a:pt x="680233" y="2835"/>
                </a:moveTo>
                <a:cubicBezTo>
                  <a:pt x="654503" y="8773"/>
                  <a:pt x="641134" y="35128"/>
                  <a:pt x="620857" y="50336"/>
                </a:cubicBezTo>
                <a:cubicBezTo>
                  <a:pt x="609439" y="58900"/>
                  <a:pt x="596195" y="64950"/>
                  <a:pt x="585231" y="74087"/>
                </a:cubicBezTo>
                <a:cubicBezTo>
                  <a:pt x="572329" y="84838"/>
                  <a:pt x="563579" y="100397"/>
                  <a:pt x="549605" y="109713"/>
                </a:cubicBezTo>
                <a:cubicBezTo>
                  <a:pt x="539190" y="116657"/>
                  <a:pt x="525485" y="116657"/>
                  <a:pt x="513979" y="121588"/>
                </a:cubicBezTo>
                <a:cubicBezTo>
                  <a:pt x="497707" y="128561"/>
                  <a:pt x="481657" y="136231"/>
                  <a:pt x="466477" y="145339"/>
                </a:cubicBezTo>
                <a:cubicBezTo>
                  <a:pt x="442000" y="160025"/>
                  <a:pt x="422305" y="183813"/>
                  <a:pt x="395225" y="192840"/>
                </a:cubicBezTo>
                <a:lnTo>
                  <a:pt x="323973" y="216591"/>
                </a:lnTo>
                <a:cubicBezTo>
                  <a:pt x="317594" y="221375"/>
                  <a:pt x="255052" y="269654"/>
                  <a:pt x="240846" y="275968"/>
                </a:cubicBezTo>
                <a:cubicBezTo>
                  <a:pt x="217968" y="286136"/>
                  <a:pt x="169594" y="299718"/>
                  <a:pt x="169594" y="299718"/>
                </a:cubicBezTo>
                <a:cubicBezTo>
                  <a:pt x="157719" y="307635"/>
                  <a:pt x="147010" y="317672"/>
                  <a:pt x="133968" y="323469"/>
                </a:cubicBezTo>
                <a:cubicBezTo>
                  <a:pt x="111090" y="333637"/>
                  <a:pt x="62716" y="347219"/>
                  <a:pt x="62716" y="347219"/>
                </a:cubicBezTo>
                <a:cubicBezTo>
                  <a:pt x="50841" y="355136"/>
                  <a:pt x="37182" y="360878"/>
                  <a:pt x="27090" y="370970"/>
                </a:cubicBezTo>
                <a:cubicBezTo>
                  <a:pt x="1361" y="396700"/>
                  <a:pt x="-12493" y="430348"/>
                  <a:pt x="15215" y="465973"/>
                </a:cubicBezTo>
                <a:cubicBezTo>
                  <a:pt x="32740" y="488505"/>
                  <a:pt x="62716" y="497640"/>
                  <a:pt x="86467" y="513474"/>
                </a:cubicBezTo>
                <a:cubicBezTo>
                  <a:pt x="132510" y="544169"/>
                  <a:pt x="108552" y="532711"/>
                  <a:pt x="157719" y="549100"/>
                </a:cubicBezTo>
                <a:lnTo>
                  <a:pt x="228971" y="596601"/>
                </a:lnTo>
                <a:cubicBezTo>
                  <a:pt x="240846" y="604518"/>
                  <a:pt x="251057" y="615839"/>
                  <a:pt x="264597" y="620352"/>
                </a:cubicBezTo>
                <a:lnTo>
                  <a:pt x="300223" y="632227"/>
                </a:lnTo>
                <a:cubicBezTo>
                  <a:pt x="362941" y="628538"/>
                  <a:pt x="478496" y="655834"/>
                  <a:pt x="537729" y="596601"/>
                </a:cubicBezTo>
                <a:cubicBezTo>
                  <a:pt x="547821" y="586509"/>
                  <a:pt x="553563" y="572850"/>
                  <a:pt x="561480" y="560975"/>
                </a:cubicBezTo>
                <a:cubicBezTo>
                  <a:pt x="604784" y="431058"/>
                  <a:pt x="535722" y="627835"/>
                  <a:pt x="597106" y="489723"/>
                </a:cubicBezTo>
                <a:cubicBezTo>
                  <a:pt x="607274" y="466845"/>
                  <a:pt x="612940" y="442222"/>
                  <a:pt x="620857" y="418471"/>
                </a:cubicBezTo>
                <a:cubicBezTo>
                  <a:pt x="624815" y="406596"/>
                  <a:pt x="625221" y="392859"/>
                  <a:pt x="632732" y="382845"/>
                </a:cubicBezTo>
                <a:lnTo>
                  <a:pt x="668358" y="335344"/>
                </a:lnTo>
                <a:lnTo>
                  <a:pt x="703984" y="228466"/>
                </a:lnTo>
                <a:cubicBezTo>
                  <a:pt x="707942" y="216591"/>
                  <a:pt x="708915" y="203255"/>
                  <a:pt x="715859" y="192840"/>
                </a:cubicBezTo>
                <a:cubicBezTo>
                  <a:pt x="748926" y="143240"/>
                  <a:pt x="729518" y="167306"/>
                  <a:pt x="775236" y="121588"/>
                </a:cubicBezTo>
                <a:cubicBezTo>
                  <a:pt x="780475" y="100632"/>
                  <a:pt x="804573" y="33046"/>
                  <a:pt x="775236" y="14710"/>
                </a:cubicBezTo>
                <a:cubicBezTo>
                  <a:pt x="751739" y="24"/>
                  <a:pt x="705963" y="-3103"/>
                  <a:pt x="680233" y="28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22" name="Grupo 21"/>
          <p:cNvGrpSpPr/>
          <p:nvPr/>
        </p:nvGrpSpPr>
        <p:grpSpPr>
          <a:xfrm>
            <a:off x="5314655" y="4853947"/>
            <a:ext cx="878774" cy="1147317"/>
            <a:chOff x="4809506" y="4797935"/>
            <a:chExt cx="985652" cy="1248216"/>
          </a:xfrm>
        </p:grpSpPr>
        <p:sp>
          <p:nvSpPr>
            <p:cNvPr id="16" name="Forma libre 15"/>
            <p:cNvSpPr/>
            <p:nvPr/>
          </p:nvSpPr>
          <p:spPr>
            <a:xfrm>
              <a:off x="4809506" y="4797935"/>
              <a:ext cx="985652" cy="1092917"/>
            </a:xfrm>
            <a:custGeom>
              <a:avLst/>
              <a:gdLst>
                <a:gd name="connsiteX0" fmla="*/ 547491 w 940393"/>
                <a:gd name="connsiteY0" fmla="*/ 416024 h 1092917"/>
                <a:gd name="connsiteX1" fmla="*/ 369361 w 940393"/>
                <a:gd name="connsiteY1" fmla="*/ 451650 h 1092917"/>
                <a:gd name="connsiteX2" fmla="*/ 321860 w 940393"/>
                <a:gd name="connsiteY2" fmla="*/ 522902 h 1092917"/>
                <a:gd name="connsiteX3" fmla="*/ 298109 w 940393"/>
                <a:gd name="connsiteY3" fmla="*/ 558528 h 1092917"/>
                <a:gd name="connsiteX4" fmla="*/ 214982 w 940393"/>
                <a:gd name="connsiteY4" fmla="*/ 546653 h 1092917"/>
                <a:gd name="connsiteX5" fmla="*/ 155605 w 940393"/>
                <a:gd name="connsiteY5" fmla="*/ 439775 h 1092917"/>
                <a:gd name="connsiteX6" fmla="*/ 60602 w 940393"/>
                <a:gd name="connsiteY6" fmla="*/ 404149 h 1092917"/>
                <a:gd name="connsiteX7" fmla="*/ 13101 w 940393"/>
                <a:gd name="connsiteY7" fmla="*/ 416024 h 1092917"/>
                <a:gd name="connsiteX8" fmla="*/ 1226 w 940393"/>
                <a:gd name="connsiteY8" fmla="*/ 451650 h 1092917"/>
                <a:gd name="connsiteX9" fmla="*/ 72478 w 940393"/>
                <a:gd name="connsiteY9" fmla="*/ 511027 h 1092917"/>
                <a:gd name="connsiteX10" fmla="*/ 108104 w 940393"/>
                <a:gd name="connsiteY10" fmla="*/ 522902 h 1092917"/>
                <a:gd name="connsiteX11" fmla="*/ 143730 w 940393"/>
                <a:gd name="connsiteY11" fmla="*/ 558528 h 1092917"/>
                <a:gd name="connsiteX12" fmla="*/ 179356 w 940393"/>
                <a:gd name="connsiteY12" fmla="*/ 582279 h 1092917"/>
                <a:gd name="connsiteX13" fmla="*/ 226857 w 940393"/>
                <a:gd name="connsiteY13" fmla="*/ 641655 h 1092917"/>
                <a:gd name="connsiteX14" fmla="*/ 214982 w 940393"/>
                <a:gd name="connsiteY14" fmla="*/ 724782 h 1092917"/>
                <a:gd name="connsiteX15" fmla="*/ 179356 w 940393"/>
                <a:gd name="connsiteY15" fmla="*/ 748533 h 1092917"/>
                <a:gd name="connsiteX16" fmla="*/ 108104 w 940393"/>
                <a:gd name="connsiteY16" fmla="*/ 772284 h 1092917"/>
                <a:gd name="connsiteX17" fmla="*/ 84353 w 940393"/>
                <a:gd name="connsiteY17" fmla="*/ 807910 h 1092917"/>
                <a:gd name="connsiteX18" fmla="*/ 155605 w 940393"/>
                <a:gd name="connsiteY18" fmla="*/ 843536 h 1092917"/>
                <a:gd name="connsiteX19" fmla="*/ 179356 w 940393"/>
                <a:gd name="connsiteY19" fmla="*/ 807910 h 1092917"/>
                <a:gd name="connsiteX20" fmla="*/ 191231 w 940393"/>
                <a:gd name="connsiteY20" fmla="*/ 772284 h 1092917"/>
                <a:gd name="connsiteX21" fmla="*/ 226857 w 940393"/>
                <a:gd name="connsiteY21" fmla="*/ 760408 h 1092917"/>
                <a:gd name="connsiteX22" fmla="*/ 274358 w 940393"/>
                <a:gd name="connsiteY22" fmla="*/ 772284 h 1092917"/>
                <a:gd name="connsiteX23" fmla="*/ 298109 w 940393"/>
                <a:gd name="connsiteY23" fmla="*/ 807910 h 1092917"/>
                <a:gd name="connsiteX24" fmla="*/ 333735 w 940393"/>
                <a:gd name="connsiteY24" fmla="*/ 831660 h 1092917"/>
                <a:gd name="connsiteX25" fmla="*/ 357486 w 940393"/>
                <a:gd name="connsiteY25" fmla="*/ 867286 h 1092917"/>
                <a:gd name="connsiteX26" fmla="*/ 333735 w 940393"/>
                <a:gd name="connsiteY26" fmla="*/ 902912 h 1092917"/>
                <a:gd name="connsiteX27" fmla="*/ 345610 w 940393"/>
                <a:gd name="connsiteY27" fmla="*/ 938538 h 1092917"/>
                <a:gd name="connsiteX28" fmla="*/ 369361 w 940393"/>
                <a:gd name="connsiteY28" fmla="*/ 902912 h 1092917"/>
                <a:gd name="connsiteX29" fmla="*/ 381236 w 940393"/>
                <a:gd name="connsiteY29" fmla="*/ 867286 h 1092917"/>
                <a:gd name="connsiteX30" fmla="*/ 416862 w 940393"/>
                <a:gd name="connsiteY30" fmla="*/ 855411 h 1092917"/>
                <a:gd name="connsiteX31" fmla="*/ 523740 w 940393"/>
                <a:gd name="connsiteY31" fmla="*/ 938538 h 1092917"/>
                <a:gd name="connsiteX32" fmla="*/ 559366 w 940393"/>
                <a:gd name="connsiteY32" fmla="*/ 1045416 h 1092917"/>
                <a:gd name="connsiteX33" fmla="*/ 571241 w 940393"/>
                <a:gd name="connsiteY33" fmla="*/ 1081042 h 1092917"/>
                <a:gd name="connsiteX34" fmla="*/ 606867 w 940393"/>
                <a:gd name="connsiteY34" fmla="*/ 1092917 h 1092917"/>
                <a:gd name="connsiteX35" fmla="*/ 642493 w 940393"/>
                <a:gd name="connsiteY35" fmla="*/ 1081042 h 1092917"/>
                <a:gd name="connsiteX36" fmla="*/ 630618 w 940393"/>
                <a:gd name="connsiteY36" fmla="*/ 1021666 h 1092917"/>
                <a:gd name="connsiteX37" fmla="*/ 559366 w 940393"/>
                <a:gd name="connsiteY37" fmla="*/ 962289 h 1092917"/>
                <a:gd name="connsiteX38" fmla="*/ 571241 w 940393"/>
                <a:gd name="connsiteY38" fmla="*/ 902912 h 1092917"/>
                <a:gd name="connsiteX39" fmla="*/ 606867 w 940393"/>
                <a:gd name="connsiteY39" fmla="*/ 891037 h 1092917"/>
                <a:gd name="connsiteX40" fmla="*/ 654369 w 940393"/>
                <a:gd name="connsiteY40" fmla="*/ 879162 h 1092917"/>
                <a:gd name="connsiteX41" fmla="*/ 725621 w 940393"/>
                <a:gd name="connsiteY41" fmla="*/ 831660 h 1092917"/>
                <a:gd name="connsiteX42" fmla="*/ 761247 w 940393"/>
                <a:gd name="connsiteY42" fmla="*/ 807910 h 1092917"/>
                <a:gd name="connsiteX43" fmla="*/ 773122 w 940393"/>
                <a:gd name="connsiteY43" fmla="*/ 772284 h 1092917"/>
                <a:gd name="connsiteX44" fmla="*/ 784997 w 940393"/>
                <a:gd name="connsiteY44" fmla="*/ 689156 h 1092917"/>
                <a:gd name="connsiteX45" fmla="*/ 820623 w 940393"/>
                <a:gd name="connsiteY45" fmla="*/ 677281 h 1092917"/>
                <a:gd name="connsiteX46" fmla="*/ 856249 w 940393"/>
                <a:gd name="connsiteY46" fmla="*/ 689156 h 1092917"/>
                <a:gd name="connsiteX47" fmla="*/ 891875 w 940393"/>
                <a:gd name="connsiteY47" fmla="*/ 712907 h 1092917"/>
                <a:gd name="connsiteX48" fmla="*/ 927501 w 940393"/>
                <a:gd name="connsiteY48" fmla="*/ 701032 h 1092917"/>
                <a:gd name="connsiteX49" fmla="*/ 939376 w 940393"/>
                <a:gd name="connsiteY49" fmla="*/ 665406 h 1092917"/>
                <a:gd name="connsiteX50" fmla="*/ 808748 w 940393"/>
                <a:gd name="connsiteY50" fmla="*/ 629780 h 1092917"/>
                <a:gd name="connsiteX51" fmla="*/ 796873 w 940393"/>
                <a:gd name="connsiteY51" fmla="*/ 582279 h 1092917"/>
                <a:gd name="connsiteX52" fmla="*/ 832498 w 940393"/>
                <a:gd name="connsiteY52" fmla="*/ 511027 h 1092917"/>
                <a:gd name="connsiteX53" fmla="*/ 796873 w 940393"/>
                <a:gd name="connsiteY53" fmla="*/ 487276 h 1092917"/>
                <a:gd name="connsiteX54" fmla="*/ 749371 w 940393"/>
                <a:gd name="connsiteY54" fmla="*/ 558528 h 1092917"/>
                <a:gd name="connsiteX55" fmla="*/ 725621 w 940393"/>
                <a:gd name="connsiteY55" fmla="*/ 487276 h 1092917"/>
                <a:gd name="connsiteX56" fmla="*/ 796873 w 940393"/>
                <a:gd name="connsiteY56" fmla="*/ 463525 h 1092917"/>
                <a:gd name="connsiteX57" fmla="*/ 808748 w 940393"/>
                <a:gd name="connsiteY57" fmla="*/ 368523 h 1092917"/>
                <a:gd name="connsiteX58" fmla="*/ 773122 w 940393"/>
                <a:gd name="connsiteY58" fmla="*/ 356647 h 1092917"/>
                <a:gd name="connsiteX59" fmla="*/ 737496 w 940393"/>
                <a:gd name="connsiteY59" fmla="*/ 368523 h 1092917"/>
                <a:gd name="connsiteX60" fmla="*/ 725621 w 940393"/>
                <a:gd name="connsiteY60" fmla="*/ 404149 h 1092917"/>
                <a:gd name="connsiteX61" fmla="*/ 689995 w 940393"/>
                <a:gd name="connsiteY61" fmla="*/ 439775 h 1092917"/>
                <a:gd name="connsiteX62" fmla="*/ 642493 w 940393"/>
                <a:gd name="connsiteY62" fmla="*/ 427899 h 1092917"/>
                <a:gd name="connsiteX63" fmla="*/ 618743 w 940393"/>
                <a:gd name="connsiteY63" fmla="*/ 380398 h 1092917"/>
                <a:gd name="connsiteX64" fmla="*/ 630618 w 940393"/>
                <a:gd name="connsiteY64" fmla="*/ 178517 h 1092917"/>
                <a:gd name="connsiteX65" fmla="*/ 618743 w 940393"/>
                <a:gd name="connsiteY65" fmla="*/ 24138 h 1092917"/>
                <a:gd name="connsiteX66" fmla="*/ 583117 w 940393"/>
                <a:gd name="connsiteY66" fmla="*/ 388 h 1092917"/>
                <a:gd name="connsiteX67" fmla="*/ 559366 w 940393"/>
                <a:gd name="connsiteY67" fmla="*/ 36014 h 1092917"/>
                <a:gd name="connsiteX68" fmla="*/ 571241 w 940393"/>
                <a:gd name="connsiteY68" fmla="*/ 83515 h 1092917"/>
                <a:gd name="connsiteX69" fmla="*/ 594992 w 940393"/>
                <a:gd name="connsiteY69" fmla="*/ 119141 h 1092917"/>
                <a:gd name="connsiteX70" fmla="*/ 583117 w 940393"/>
                <a:gd name="connsiteY70" fmla="*/ 154767 h 1092917"/>
                <a:gd name="connsiteX71" fmla="*/ 571241 w 940393"/>
                <a:gd name="connsiteY71" fmla="*/ 237894 h 1092917"/>
                <a:gd name="connsiteX72" fmla="*/ 583117 w 940393"/>
                <a:gd name="connsiteY72" fmla="*/ 297271 h 1092917"/>
                <a:gd name="connsiteX73" fmla="*/ 583117 w 940393"/>
                <a:gd name="connsiteY73" fmla="*/ 380398 h 109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940393" h="1092917">
                  <a:moveTo>
                    <a:pt x="547491" y="416024"/>
                  </a:moveTo>
                  <a:cubicBezTo>
                    <a:pt x="503767" y="419668"/>
                    <a:pt x="410811" y="404278"/>
                    <a:pt x="369361" y="451650"/>
                  </a:cubicBezTo>
                  <a:cubicBezTo>
                    <a:pt x="350564" y="473132"/>
                    <a:pt x="337694" y="499151"/>
                    <a:pt x="321860" y="522902"/>
                  </a:cubicBezTo>
                  <a:lnTo>
                    <a:pt x="298109" y="558528"/>
                  </a:lnTo>
                  <a:cubicBezTo>
                    <a:pt x="270400" y="554570"/>
                    <a:pt x="240970" y="557048"/>
                    <a:pt x="214982" y="546653"/>
                  </a:cubicBezTo>
                  <a:cubicBezTo>
                    <a:pt x="111065" y="505087"/>
                    <a:pt x="260079" y="509425"/>
                    <a:pt x="155605" y="439775"/>
                  </a:cubicBezTo>
                  <a:cubicBezTo>
                    <a:pt x="103185" y="404828"/>
                    <a:pt x="133974" y="418823"/>
                    <a:pt x="60602" y="404149"/>
                  </a:cubicBezTo>
                  <a:cubicBezTo>
                    <a:pt x="44768" y="408107"/>
                    <a:pt x="25845" y="405828"/>
                    <a:pt x="13101" y="416024"/>
                  </a:cubicBezTo>
                  <a:cubicBezTo>
                    <a:pt x="3326" y="423844"/>
                    <a:pt x="-2732" y="439775"/>
                    <a:pt x="1226" y="451650"/>
                  </a:cubicBezTo>
                  <a:cubicBezTo>
                    <a:pt x="6479" y="467408"/>
                    <a:pt x="57268" y="503422"/>
                    <a:pt x="72478" y="511027"/>
                  </a:cubicBezTo>
                  <a:cubicBezTo>
                    <a:pt x="83674" y="516625"/>
                    <a:pt x="96229" y="518944"/>
                    <a:pt x="108104" y="522902"/>
                  </a:cubicBezTo>
                  <a:cubicBezTo>
                    <a:pt x="119979" y="534777"/>
                    <a:pt x="130828" y="547777"/>
                    <a:pt x="143730" y="558528"/>
                  </a:cubicBezTo>
                  <a:cubicBezTo>
                    <a:pt x="154694" y="567665"/>
                    <a:pt x="170440" y="571134"/>
                    <a:pt x="179356" y="582279"/>
                  </a:cubicBezTo>
                  <a:cubicBezTo>
                    <a:pt x="244911" y="664222"/>
                    <a:pt x="124756" y="573587"/>
                    <a:pt x="226857" y="641655"/>
                  </a:cubicBezTo>
                  <a:cubicBezTo>
                    <a:pt x="222899" y="669364"/>
                    <a:pt x="226350" y="699204"/>
                    <a:pt x="214982" y="724782"/>
                  </a:cubicBezTo>
                  <a:cubicBezTo>
                    <a:pt x="209185" y="737824"/>
                    <a:pt x="192398" y="742736"/>
                    <a:pt x="179356" y="748533"/>
                  </a:cubicBezTo>
                  <a:cubicBezTo>
                    <a:pt x="156478" y="758701"/>
                    <a:pt x="108104" y="772284"/>
                    <a:pt x="108104" y="772284"/>
                  </a:cubicBezTo>
                  <a:cubicBezTo>
                    <a:pt x="100187" y="784159"/>
                    <a:pt x="81554" y="793915"/>
                    <a:pt x="84353" y="807910"/>
                  </a:cubicBezTo>
                  <a:cubicBezTo>
                    <a:pt x="87641" y="824352"/>
                    <a:pt x="143937" y="839646"/>
                    <a:pt x="155605" y="843536"/>
                  </a:cubicBezTo>
                  <a:cubicBezTo>
                    <a:pt x="163522" y="831661"/>
                    <a:pt x="172973" y="820676"/>
                    <a:pt x="179356" y="807910"/>
                  </a:cubicBezTo>
                  <a:cubicBezTo>
                    <a:pt x="184954" y="796714"/>
                    <a:pt x="182380" y="781135"/>
                    <a:pt x="191231" y="772284"/>
                  </a:cubicBezTo>
                  <a:cubicBezTo>
                    <a:pt x="200082" y="763433"/>
                    <a:pt x="214982" y="764367"/>
                    <a:pt x="226857" y="760408"/>
                  </a:cubicBezTo>
                  <a:cubicBezTo>
                    <a:pt x="242691" y="764367"/>
                    <a:pt x="260778" y="763231"/>
                    <a:pt x="274358" y="772284"/>
                  </a:cubicBezTo>
                  <a:cubicBezTo>
                    <a:pt x="286233" y="780201"/>
                    <a:pt x="288017" y="797818"/>
                    <a:pt x="298109" y="807910"/>
                  </a:cubicBezTo>
                  <a:cubicBezTo>
                    <a:pt x="308201" y="818002"/>
                    <a:pt x="321860" y="823743"/>
                    <a:pt x="333735" y="831660"/>
                  </a:cubicBezTo>
                  <a:cubicBezTo>
                    <a:pt x="341652" y="843535"/>
                    <a:pt x="357486" y="853014"/>
                    <a:pt x="357486" y="867286"/>
                  </a:cubicBezTo>
                  <a:cubicBezTo>
                    <a:pt x="357486" y="881558"/>
                    <a:pt x="336082" y="888834"/>
                    <a:pt x="333735" y="902912"/>
                  </a:cubicBezTo>
                  <a:cubicBezTo>
                    <a:pt x="331677" y="915259"/>
                    <a:pt x="341652" y="926663"/>
                    <a:pt x="345610" y="938538"/>
                  </a:cubicBezTo>
                  <a:cubicBezTo>
                    <a:pt x="353527" y="926663"/>
                    <a:pt x="362978" y="915678"/>
                    <a:pt x="369361" y="902912"/>
                  </a:cubicBezTo>
                  <a:cubicBezTo>
                    <a:pt x="374959" y="891716"/>
                    <a:pt x="372385" y="876137"/>
                    <a:pt x="381236" y="867286"/>
                  </a:cubicBezTo>
                  <a:cubicBezTo>
                    <a:pt x="390087" y="858435"/>
                    <a:pt x="404987" y="859369"/>
                    <a:pt x="416862" y="855411"/>
                  </a:cubicBezTo>
                  <a:cubicBezTo>
                    <a:pt x="496965" y="935514"/>
                    <a:pt x="456249" y="916042"/>
                    <a:pt x="523740" y="938538"/>
                  </a:cubicBezTo>
                  <a:lnTo>
                    <a:pt x="559366" y="1045416"/>
                  </a:lnTo>
                  <a:cubicBezTo>
                    <a:pt x="563324" y="1057291"/>
                    <a:pt x="559366" y="1077084"/>
                    <a:pt x="571241" y="1081042"/>
                  </a:cubicBezTo>
                  <a:lnTo>
                    <a:pt x="606867" y="1092917"/>
                  </a:lnTo>
                  <a:cubicBezTo>
                    <a:pt x="618742" y="1088959"/>
                    <a:pt x="638534" y="1092917"/>
                    <a:pt x="642493" y="1081042"/>
                  </a:cubicBezTo>
                  <a:cubicBezTo>
                    <a:pt x="648876" y="1061894"/>
                    <a:pt x="639645" y="1039719"/>
                    <a:pt x="630618" y="1021666"/>
                  </a:cubicBezTo>
                  <a:cubicBezTo>
                    <a:pt x="619189" y="998807"/>
                    <a:pt x="579826" y="975929"/>
                    <a:pt x="559366" y="962289"/>
                  </a:cubicBezTo>
                  <a:cubicBezTo>
                    <a:pt x="563324" y="942497"/>
                    <a:pt x="560045" y="919706"/>
                    <a:pt x="571241" y="902912"/>
                  </a:cubicBezTo>
                  <a:cubicBezTo>
                    <a:pt x="578185" y="892497"/>
                    <a:pt x="594831" y="894476"/>
                    <a:pt x="606867" y="891037"/>
                  </a:cubicBezTo>
                  <a:cubicBezTo>
                    <a:pt x="622560" y="886553"/>
                    <a:pt x="638535" y="883120"/>
                    <a:pt x="654369" y="879162"/>
                  </a:cubicBezTo>
                  <a:lnTo>
                    <a:pt x="725621" y="831660"/>
                  </a:lnTo>
                  <a:lnTo>
                    <a:pt x="761247" y="807910"/>
                  </a:lnTo>
                  <a:cubicBezTo>
                    <a:pt x="765205" y="796035"/>
                    <a:pt x="770667" y="784559"/>
                    <a:pt x="773122" y="772284"/>
                  </a:cubicBezTo>
                  <a:cubicBezTo>
                    <a:pt x="778611" y="744837"/>
                    <a:pt x="772479" y="714192"/>
                    <a:pt x="784997" y="689156"/>
                  </a:cubicBezTo>
                  <a:cubicBezTo>
                    <a:pt x="790595" y="677960"/>
                    <a:pt x="808748" y="681239"/>
                    <a:pt x="820623" y="677281"/>
                  </a:cubicBezTo>
                  <a:cubicBezTo>
                    <a:pt x="832498" y="681239"/>
                    <a:pt x="845053" y="683558"/>
                    <a:pt x="856249" y="689156"/>
                  </a:cubicBezTo>
                  <a:cubicBezTo>
                    <a:pt x="869015" y="695539"/>
                    <a:pt x="877797" y="710560"/>
                    <a:pt x="891875" y="712907"/>
                  </a:cubicBezTo>
                  <a:cubicBezTo>
                    <a:pt x="904222" y="714965"/>
                    <a:pt x="915626" y="704990"/>
                    <a:pt x="927501" y="701032"/>
                  </a:cubicBezTo>
                  <a:cubicBezTo>
                    <a:pt x="931459" y="689157"/>
                    <a:pt x="944025" y="677028"/>
                    <a:pt x="939376" y="665406"/>
                  </a:cubicBezTo>
                  <a:cubicBezTo>
                    <a:pt x="925194" y="629952"/>
                    <a:pt x="810587" y="630010"/>
                    <a:pt x="808748" y="629780"/>
                  </a:cubicBezTo>
                  <a:cubicBezTo>
                    <a:pt x="804790" y="613946"/>
                    <a:pt x="796873" y="598600"/>
                    <a:pt x="796873" y="582279"/>
                  </a:cubicBezTo>
                  <a:cubicBezTo>
                    <a:pt x="796873" y="557696"/>
                    <a:pt x="820490" y="529040"/>
                    <a:pt x="832498" y="511027"/>
                  </a:cubicBezTo>
                  <a:cubicBezTo>
                    <a:pt x="820623" y="503110"/>
                    <a:pt x="810951" y="489622"/>
                    <a:pt x="796873" y="487276"/>
                  </a:cubicBezTo>
                  <a:cubicBezTo>
                    <a:pt x="747399" y="479030"/>
                    <a:pt x="755154" y="529613"/>
                    <a:pt x="749371" y="558528"/>
                  </a:cubicBezTo>
                  <a:cubicBezTo>
                    <a:pt x="741454" y="534777"/>
                    <a:pt x="701870" y="495193"/>
                    <a:pt x="725621" y="487276"/>
                  </a:cubicBezTo>
                  <a:lnTo>
                    <a:pt x="796873" y="463525"/>
                  </a:lnTo>
                  <a:cubicBezTo>
                    <a:pt x="819713" y="429264"/>
                    <a:pt x="840542" y="416214"/>
                    <a:pt x="808748" y="368523"/>
                  </a:cubicBezTo>
                  <a:cubicBezTo>
                    <a:pt x="801804" y="358108"/>
                    <a:pt x="784997" y="360606"/>
                    <a:pt x="773122" y="356647"/>
                  </a:cubicBezTo>
                  <a:cubicBezTo>
                    <a:pt x="761247" y="360606"/>
                    <a:pt x="746347" y="359672"/>
                    <a:pt x="737496" y="368523"/>
                  </a:cubicBezTo>
                  <a:cubicBezTo>
                    <a:pt x="728645" y="377374"/>
                    <a:pt x="732565" y="393734"/>
                    <a:pt x="725621" y="404149"/>
                  </a:cubicBezTo>
                  <a:cubicBezTo>
                    <a:pt x="716305" y="418123"/>
                    <a:pt x="701870" y="427900"/>
                    <a:pt x="689995" y="439775"/>
                  </a:cubicBezTo>
                  <a:cubicBezTo>
                    <a:pt x="674161" y="435816"/>
                    <a:pt x="655031" y="438348"/>
                    <a:pt x="642493" y="427899"/>
                  </a:cubicBezTo>
                  <a:cubicBezTo>
                    <a:pt x="628894" y="416566"/>
                    <a:pt x="619585" y="398080"/>
                    <a:pt x="618743" y="380398"/>
                  </a:cubicBezTo>
                  <a:cubicBezTo>
                    <a:pt x="615537" y="313064"/>
                    <a:pt x="626660" y="245811"/>
                    <a:pt x="630618" y="178517"/>
                  </a:cubicBezTo>
                  <a:cubicBezTo>
                    <a:pt x="626660" y="127057"/>
                    <a:pt x="632041" y="74007"/>
                    <a:pt x="618743" y="24138"/>
                  </a:cubicBezTo>
                  <a:cubicBezTo>
                    <a:pt x="615066" y="10348"/>
                    <a:pt x="597112" y="-2411"/>
                    <a:pt x="583117" y="388"/>
                  </a:cubicBezTo>
                  <a:cubicBezTo>
                    <a:pt x="569122" y="3187"/>
                    <a:pt x="567283" y="24139"/>
                    <a:pt x="559366" y="36014"/>
                  </a:cubicBezTo>
                  <a:cubicBezTo>
                    <a:pt x="563324" y="51848"/>
                    <a:pt x="564812" y="68514"/>
                    <a:pt x="571241" y="83515"/>
                  </a:cubicBezTo>
                  <a:cubicBezTo>
                    <a:pt x="576863" y="96633"/>
                    <a:pt x="592645" y="105063"/>
                    <a:pt x="594992" y="119141"/>
                  </a:cubicBezTo>
                  <a:cubicBezTo>
                    <a:pt x="597050" y="131488"/>
                    <a:pt x="587075" y="142892"/>
                    <a:pt x="583117" y="154767"/>
                  </a:cubicBezTo>
                  <a:cubicBezTo>
                    <a:pt x="579158" y="182476"/>
                    <a:pt x="571241" y="209904"/>
                    <a:pt x="571241" y="237894"/>
                  </a:cubicBezTo>
                  <a:cubicBezTo>
                    <a:pt x="571241" y="258078"/>
                    <a:pt x="581441" y="277156"/>
                    <a:pt x="583117" y="297271"/>
                  </a:cubicBezTo>
                  <a:cubicBezTo>
                    <a:pt x="585418" y="324884"/>
                    <a:pt x="583117" y="352689"/>
                    <a:pt x="583117" y="38039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Elipse 16"/>
            <p:cNvSpPr/>
            <p:nvPr/>
          </p:nvSpPr>
          <p:spPr>
            <a:xfrm>
              <a:off x="5035138" y="5070764"/>
              <a:ext cx="106878" cy="9500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Elipse 17"/>
            <p:cNvSpPr/>
            <p:nvPr/>
          </p:nvSpPr>
          <p:spPr>
            <a:xfrm>
              <a:off x="5189517" y="4797935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" name="Elipse 18"/>
            <p:cNvSpPr/>
            <p:nvPr/>
          </p:nvSpPr>
          <p:spPr>
            <a:xfrm>
              <a:off x="5498275" y="5070764"/>
              <a:ext cx="71252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Elipse 19"/>
            <p:cNvSpPr/>
            <p:nvPr/>
          </p:nvSpPr>
          <p:spPr>
            <a:xfrm>
              <a:off x="4809506" y="5403273"/>
              <a:ext cx="88648" cy="7125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Elipse 20"/>
            <p:cNvSpPr/>
            <p:nvPr/>
          </p:nvSpPr>
          <p:spPr>
            <a:xfrm>
              <a:off x="5498275" y="5890852"/>
              <a:ext cx="71252" cy="1552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7342159" y="4998773"/>
            <a:ext cx="815047" cy="859533"/>
            <a:chOff x="6741807" y="4847369"/>
            <a:chExt cx="702256" cy="749281"/>
          </a:xfrm>
        </p:grpSpPr>
        <p:sp>
          <p:nvSpPr>
            <p:cNvPr id="30" name="Forma libre 29"/>
            <p:cNvSpPr/>
            <p:nvPr/>
          </p:nvSpPr>
          <p:spPr>
            <a:xfrm>
              <a:off x="6741807" y="4847369"/>
              <a:ext cx="365760" cy="749281"/>
            </a:xfrm>
            <a:custGeom>
              <a:avLst/>
              <a:gdLst>
                <a:gd name="connsiteX0" fmla="*/ 592531 w 610380"/>
                <a:gd name="connsiteY0" fmla="*/ 248717 h 1236269"/>
                <a:gd name="connsiteX1" fmla="*/ 373075 w 610380"/>
                <a:gd name="connsiteY1" fmla="*/ 248717 h 1236269"/>
                <a:gd name="connsiteX2" fmla="*/ 351130 w 610380"/>
                <a:gd name="connsiteY2" fmla="*/ 241401 h 1236269"/>
                <a:gd name="connsiteX3" fmla="*/ 336499 w 610380"/>
                <a:gd name="connsiteY3" fmla="*/ 226771 h 1236269"/>
                <a:gd name="connsiteX4" fmla="*/ 329184 w 610380"/>
                <a:gd name="connsiteY4" fmla="*/ 175565 h 1236269"/>
                <a:gd name="connsiteX5" fmla="*/ 321869 w 610380"/>
                <a:gd name="connsiteY5" fmla="*/ 138989 h 1236269"/>
                <a:gd name="connsiteX6" fmla="*/ 314554 w 610380"/>
                <a:gd name="connsiteY6" fmla="*/ 109728 h 1236269"/>
                <a:gd name="connsiteX7" fmla="*/ 292608 w 610380"/>
                <a:gd name="connsiteY7" fmla="*/ 87782 h 1236269"/>
                <a:gd name="connsiteX8" fmla="*/ 248717 w 610380"/>
                <a:gd name="connsiteY8" fmla="*/ 65837 h 1236269"/>
                <a:gd name="connsiteX9" fmla="*/ 226771 w 610380"/>
                <a:gd name="connsiteY9" fmla="*/ 51206 h 1236269"/>
                <a:gd name="connsiteX10" fmla="*/ 190195 w 610380"/>
                <a:gd name="connsiteY10" fmla="*/ 14630 h 1236269"/>
                <a:gd name="connsiteX11" fmla="*/ 146304 w 610380"/>
                <a:gd name="connsiteY11" fmla="*/ 0 h 1236269"/>
                <a:gd name="connsiteX12" fmla="*/ 73152 w 610380"/>
                <a:gd name="connsiteY12" fmla="*/ 7315 h 1236269"/>
                <a:gd name="connsiteX13" fmla="*/ 51206 w 610380"/>
                <a:gd name="connsiteY13" fmla="*/ 21945 h 1236269"/>
                <a:gd name="connsiteX14" fmla="*/ 0 w 610380"/>
                <a:gd name="connsiteY14" fmla="*/ 29261 h 1236269"/>
                <a:gd name="connsiteX15" fmla="*/ 7315 w 610380"/>
                <a:gd name="connsiteY15" fmla="*/ 87782 h 1236269"/>
                <a:gd name="connsiteX16" fmla="*/ 29261 w 610380"/>
                <a:gd name="connsiteY16" fmla="*/ 124358 h 1236269"/>
                <a:gd name="connsiteX17" fmla="*/ 51206 w 610380"/>
                <a:gd name="connsiteY17" fmla="*/ 131673 h 1236269"/>
                <a:gd name="connsiteX18" fmla="*/ 73152 w 610380"/>
                <a:gd name="connsiteY18" fmla="*/ 146304 h 1236269"/>
                <a:gd name="connsiteX19" fmla="*/ 73152 w 610380"/>
                <a:gd name="connsiteY19" fmla="*/ 248717 h 1236269"/>
                <a:gd name="connsiteX20" fmla="*/ 51206 w 610380"/>
                <a:gd name="connsiteY20" fmla="*/ 263347 h 1236269"/>
                <a:gd name="connsiteX21" fmla="*/ 43891 w 610380"/>
                <a:gd name="connsiteY21" fmla="*/ 285293 h 1236269"/>
                <a:gd name="connsiteX22" fmla="*/ 65837 w 610380"/>
                <a:gd name="connsiteY22" fmla="*/ 321869 h 1236269"/>
                <a:gd name="connsiteX23" fmla="*/ 73152 w 610380"/>
                <a:gd name="connsiteY23" fmla="*/ 343814 h 1236269"/>
                <a:gd name="connsiteX24" fmla="*/ 51206 w 610380"/>
                <a:gd name="connsiteY24" fmla="*/ 402336 h 1236269"/>
                <a:gd name="connsiteX25" fmla="*/ 29261 w 610380"/>
                <a:gd name="connsiteY25" fmla="*/ 453542 h 1236269"/>
                <a:gd name="connsiteX26" fmla="*/ 43891 w 610380"/>
                <a:gd name="connsiteY26" fmla="*/ 482803 h 1236269"/>
                <a:gd name="connsiteX27" fmla="*/ 65837 w 610380"/>
                <a:gd name="connsiteY27" fmla="*/ 490118 h 1236269"/>
                <a:gd name="connsiteX28" fmla="*/ 73152 w 610380"/>
                <a:gd name="connsiteY28" fmla="*/ 563270 h 1236269"/>
                <a:gd name="connsiteX29" fmla="*/ 102413 w 610380"/>
                <a:gd name="connsiteY29" fmla="*/ 577901 h 1236269"/>
                <a:gd name="connsiteX30" fmla="*/ 168250 w 610380"/>
                <a:gd name="connsiteY30" fmla="*/ 607161 h 1236269"/>
                <a:gd name="connsiteX31" fmla="*/ 160934 w 610380"/>
                <a:gd name="connsiteY31" fmla="*/ 643737 h 1236269"/>
                <a:gd name="connsiteX32" fmla="*/ 146304 w 610380"/>
                <a:gd name="connsiteY32" fmla="*/ 658368 h 1236269"/>
                <a:gd name="connsiteX33" fmla="*/ 131674 w 610380"/>
                <a:gd name="connsiteY33" fmla="*/ 702259 h 1236269"/>
                <a:gd name="connsiteX34" fmla="*/ 131674 w 610380"/>
                <a:gd name="connsiteY34" fmla="*/ 702259 h 1236269"/>
                <a:gd name="connsiteX35" fmla="*/ 124358 w 610380"/>
                <a:gd name="connsiteY35" fmla="*/ 746150 h 1236269"/>
                <a:gd name="connsiteX36" fmla="*/ 117043 w 610380"/>
                <a:gd name="connsiteY36" fmla="*/ 768096 h 1236269"/>
                <a:gd name="connsiteX37" fmla="*/ 95098 w 610380"/>
                <a:gd name="connsiteY37" fmla="*/ 775411 h 1236269"/>
                <a:gd name="connsiteX38" fmla="*/ 80467 w 610380"/>
                <a:gd name="connsiteY38" fmla="*/ 921715 h 1236269"/>
                <a:gd name="connsiteX39" fmla="*/ 51206 w 610380"/>
                <a:gd name="connsiteY39" fmla="*/ 958291 h 1236269"/>
                <a:gd name="connsiteX40" fmla="*/ 29261 w 610380"/>
                <a:gd name="connsiteY40" fmla="*/ 1104595 h 1236269"/>
                <a:gd name="connsiteX41" fmla="*/ 14630 w 610380"/>
                <a:gd name="connsiteY41" fmla="*/ 1148486 h 1236269"/>
                <a:gd name="connsiteX42" fmla="*/ 21946 w 610380"/>
                <a:gd name="connsiteY42" fmla="*/ 1192377 h 1236269"/>
                <a:gd name="connsiteX43" fmla="*/ 65837 w 610380"/>
                <a:gd name="connsiteY43" fmla="*/ 1221638 h 1236269"/>
                <a:gd name="connsiteX44" fmla="*/ 87782 w 610380"/>
                <a:gd name="connsiteY44" fmla="*/ 1236269 h 1236269"/>
                <a:gd name="connsiteX45" fmla="*/ 117043 w 610380"/>
                <a:gd name="connsiteY45" fmla="*/ 1228953 h 1236269"/>
                <a:gd name="connsiteX46" fmla="*/ 124358 w 610380"/>
                <a:gd name="connsiteY46" fmla="*/ 1207008 h 1236269"/>
                <a:gd name="connsiteX47" fmla="*/ 138989 w 610380"/>
                <a:gd name="connsiteY47" fmla="*/ 1155801 h 1236269"/>
                <a:gd name="connsiteX48" fmla="*/ 146304 w 610380"/>
                <a:gd name="connsiteY48" fmla="*/ 1082649 h 1236269"/>
                <a:gd name="connsiteX49" fmla="*/ 168250 w 610380"/>
                <a:gd name="connsiteY49" fmla="*/ 1068019 h 1236269"/>
                <a:gd name="connsiteX50" fmla="*/ 175565 w 610380"/>
                <a:gd name="connsiteY50" fmla="*/ 1119225 h 1236269"/>
                <a:gd name="connsiteX51" fmla="*/ 204826 w 610380"/>
                <a:gd name="connsiteY51" fmla="*/ 1111910 h 1236269"/>
                <a:gd name="connsiteX52" fmla="*/ 234086 w 610380"/>
                <a:gd name="connsiteY52" fmla="*/ 1046073 h 1236269"/>
                <a:gd name="connsiteX53" fmla="*/ 248717 w 610380"/>
                <a:gd name="connsiteY53" fmla="*/ 1031443 h 1236269"/>
                <a:gd name="connsiteX54" fmla="*/ 270662 w 610380"/>
                <a:gd name="connsiteY54" fmla="*/ 1002182 h 1236269"/>
                <a:gd name="connsiteX55" fmla="*/ 292608 w 610380"/>
                <a:gd name="connsiteY55" fmla="*/ 987552 h 1236269"/>
                <a:gd name="connsiteX56" fmla="*/ 314554 w 610380"/>
                <a:gd name="connsiteY56" fmla="*/ 943661 h 1236269"/>
                <a:gd name="connsiteX57" fmla="*/ 336499 w 610380"/>
                <a:gd name="connsiteY57" fmla="*/ 929030 h 1236269"/>
                <a:gd name="connsiteX58" fmla="*/ 351130 w 610380"/>
                <a:gd name="connsiteY58" fmla="*/ 987552 h 1236269"/>
                <a:gd name="connsiteX59" fmla="*/ 373075 w 610380"/>
                <a:gd name="connsiteY59" fmla="*/ 1002182 h 1236269"/>
                <a:gd name="connsiteX60" fmla="*/ 446227 w 610380"/>
                <a:gd name="connsiteY60" fmla="*/ 1016813 h 1236269"/>
                <a:gd name="connsiteX61" fmla="*/ 592531 w 610380"/>
                <a:gd name="connsiteY61" fmla="*/ 950976 h 1236269"/>
                <a:gd name="connsiteX62" fmla="*/ 585216 w 610380"/>
                <a:gd name="connsiteY62" fmla="*/ 929030 h 1236269"/>
                <a:gd name="connsiteX63" fmla="*/ 599846 w 610380"/>
                <a:gd name="connsiteY63" fmla="*/ 885139 h 1236269"/>
                <a:gd name="connsiteX64" fmla="*/ 607162 w 610380"/>
                <a:gd name="connsiteY64" fmla="*/ 863193 h 1236269"/>
                <a:gd name="connsiteX65" fmla="*/ 592531 w 610380"/>
                <a:gd name="connsiteY65" fmla="*/ 248717 h 1236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10380" h="1236269">
                  <a:moveTo>
                    <a:pt x="592531" y="248717"/>
                  </a:moveTo>
                  <a:cubicBezTo>
                    <a:pt x="553517" y="146304"/>
                    <a:pt x="530322" y="260813"/>
                    <a:pt x="373075" y="248717"/>
                  </a:cubicBezTo>
                  <a:cubicBezTo>
                    <a:pt x="365387" y="248126"/>
                    <a:pt x="358445" y="243840"/>
                    <a:pt x="351130" y="241401"/>
                  </a:cubicBezTo>
                  <a:cubicBezTo>
                    <a:pt x="346253" y="236524"/>
                    <a:pt x="338680" y="233314"/>
                    <a:pt x="336499" y="226771"/>
                  </a:cubicBezTo>
                  <a:cubicBezTo>
                    <a:pt x="331046" y="210414"/>
                    <a:pt x="332018" y="192572"/>
                    <a:pt x="329184" y="175565"/>
                  </a:cubicBezTo>
                  <a:cubicBezTo>
                    <a:pt x="327140" y="163301"/>
                    <a:pt x="324566" y="151126"/>
                    <a:pt x="321869" y="138989"/>
                  </a:cubicBezTo>
                  <a:cubicBezTo>
                    <a:pt x="319688" y="129175"/>
                    <a:pt x="319542" y="118457"/>
                    <a:pt x="314554" y="109728"/>
                  </a:cubicBezTo>
                  <a:cubicBezTo>
                    <a:pt x="309421" y="100746"/>
                    <a:pt x="300556" y="94405"/>
                    <a:pt x="292608" y="87782"/>
                  </a:cubicBezTo>
                  <a:cubicBezTo>
                    <a:pt x="273701" y="72027"/>
                    <a:pt x="270710" y="73168"/>
                    <a:pt x="248717" y="65837"/>
                  </a:cubicBezTo>
                  <a:cubicBezTo>
                    <a:pt x="241402" y="60960"/>
                    <a:pt x="233388" y="56996"/>
                    <a:pt x="226771" y="51206"/>
                  </a:cubicBezTo>
                  <a:cubicBezTo>
                    <a:pt x="213795" y="39852"/>
                    <a:pt x="206552" y="20082"/>
                    <a:pt x="190195" y="14630"/>
                  </a:cubicBezTo>
                  <a:lnTo>
                    <a:pt x="146304" y="0"/>
                  </a:lnTo>
                  <a:cubicBezTo>
                    <a:pt x="121920" y="2438"/>
                    <a:pt x="97030" y="1805"/>
                    <a:pt x="73152" y="7315"/>
                  </a:cubicBezTo>
                  <a:cubicBezTo>
                    <a:pt x="64585" y="9292"/>
                    <a:pt x="59627" y="19419"/>
                    <a:pt x="51206" y="21945"/>
                  </a:cubicBezTo>
                  <a:cubicBezTo>
                    <a:pt x="34691" y="26900"/>
                    <a:pt x="17069" y="26822"/>
                    <a:pt x="0" y="29261"/>
                  </a:cubicBezTo>
                  <a:cubicBezTo>
                    <a:pt x="2438" y="48768"/>
                    <a:pt x="3798" y="68440"/>
                    <a:pt x="7315" y="87782"/>
                  </a:cubicBezTo>
                  <a:cubicBezTo>
                    <a:pt x="10133" y="103284"/>
                    <a:pt x="15150" y="115891"/>
                    <a:pt x="29261" y="124358"/>
                  </a:cubicBezTo>
                  <a:cubicBezTo>
                    <a:pt x="35873" y="128325"/>
                    <a:pt x="43891" y="129235"/>
                    <a:pt x="51206" y="131673"/>
                  </a:cubicBezTo>
                  <a:cubicBezTo>
                    <a:pt x="58521" y="136550"/>
                    <a:pt x="66935" y="140087"/>
                    <a:pt x="73152" y="146304"/>
                  </a:cubicBezTo>
                  <a:cubicBezTo>
                    <a:pt x="102827" y="175979"/>
                    <a:pt x="89593" y="205969"/>
                    <a:pt x="73152" y="248717"/>
                  </a:cubicBezTo>
                  <a:cubicBezTo>
                    <a:pt x="69996" y="256923"/>
                    <a:pt x="58521" y="258470"/>
                    <a:pt x="51206" y="263347"/>
                  </a:cubicBezTo>
                  <a:cubicBezTo>
                    <a:pt x="48768" y="270662"/>
                    <a:pt x="43891" y="277582"/>
                    <a:pt x="43891" y="285293"/>
                  </a:cubicBezTo>
                  <a:cubicBezTo>
                    <a:pt x="43891" y="304285"/>
                    <a:pt x="54248" y="310280"/>
                    <a:pt x="65837" y="321869"/>
                  </a:cubicBezTo>
                  <a:cubicBezTo>
                    <a:pt x="68275" y="329184"/>
                    <a:pt x="73152" y="336103"/>
                    <a:pt x="73152" y="343814"/>
                  </a:cubicBezTo>
                  <a:cubicBezTo>
                    <a:pt x="73152" y="380805"/>
                    <a:pt x="66342" y="375848"/>
                    <a:pt x="51206" y="402336"/>
                  </a:cubicBezTo>
                  <a:cubicBezTo>
                    <a:pt x="36744" y="427644"/>
                    <a:pt x="37467" y="428923"/>
                    <a:pt x="29261" y="453542"/>
                  </a:cubicBezTo>
                  <a:cubicBezTo>
                    <a:pt x="34138" y="463296"/>
                    <a:pt x="36180" y="475092"/>
                    <a:pt x="43891" y="482803"/>
                  </a:cubicBezTo>
                  <a:cubicBezTo>
                    <a:pt x="49344" y="488256"/>
                    <a:pt x="63202" y="482871"/>
                    <a:pt x="65837" y="490118"/>
                  </a:cubicBezTo>
                  <a:cubicBezTo>
                    <a:pt x="74212" y="513148"/>
                    <a:pt x="63727" y="540649"/>
                    <a:pt x="73152" y="563270"/>
                  </a:cubicBezTo>
                  <a:cubicBezTo>
                    <a:pt x="77346" y="573336"/>
                    <a:pt x="92288" y="573851"/>
                    <a:pt x="102413" y="577901"/>
                  </a:cubicBezTo>
                  <a:cubicBezTo>
                    <a:pt x="167706" y="604018"/>
                    <a:pt x="126026" y="579013"/>
                    <a:pt x="168250" y="607161"/>
                  </a:cubicBezTo>
                  <a:cubicBezTo>
                    <a:pt x="165811" y="619353"/>
                    <a:pt x="165832" y="632309"/>
                    <a:pt x="160934" y="643737"/>
                  </a:cubicBezTo>
                  <a:cubicBezTo>
                    <a:pt x="158217" y="650076"/>
                    <a:pt x="149388" y="652199"/>
                    <a:pt x="146304" y="658368"/>
                  </a:cubicBezTo>
                  <a:cubicBezTo>
                    <a:pt x="139407" y="672162"/>
                    <a:pt x="136551" y="687629"/>
                    <a:pt x="131674" y="702259"/>
                  </a:cubicBezTo>
                  <a:lnTo>
                    <a:pt x="131674" y="702259"/>
                  </a:lnTo>
                  <a:cubicBezTo>
                    <a:pt x="129235" y="716889"/>
                    <a:pt x="127576" y="731671"/>
                    <a:pt x="124358" y="746150"/>
                  </a:cubicBezTo>
                  <a:cubicBezTo>
                    <a:pt x="122685" y="753677"/>
                    <a:pt x="122495" y="762643"/>
                    <a:pt x="117043" y="768096"/>
                  </a:cubicBezTo>
                  <a:cubicBezTo>
                    <a:pt x="111591" y="773548"/>
                    <a:pt x="102413" y="772973"/>
                    <a:pt x="95098" y="775411"/>
                  </a:cubicBezTo>
                  <a:cubicBezTo>
                    <a:pt x="70585" y="848943"/>
                    <a:pt x="110124" y="723999"/>
                    <a:pt x="80467" y="921715"/>
                  </a:cubicBezTo>
                  <a:cubicBezTo>
                    <a:pt x="78838" y="932574"/>
                    <a:pt x="58854" y="950644"/>
                    <a:pt x="51206" y="958291"/>
                  </a:cubicBezTo>
                  <a:cubicBezTo>
                    <a:pt x="18170" y="1057401"/>
                    <a:pt x="54504" y="936310"/>
                    <a:pt x="29261" y="1104595"/>
                  </a:cubicBezTo>
                  <a:cubicBezTo>
                    <a:pt x="26973" y="1119846"/>
                    <a:pt x="14630" y="1148486"/>
                    <a:pt x="14630" y="1148486"/>
                  </a:cubicBezTo>
                  <a:cubicBezTo>
                    <a:pt x="17069" y="1163116"/>
                    <a:pt x="16738" y="1178489"/>
                    <a:pt x="21946" y="1192377"/>
                  </a:cubicBezTo>
                  <a:cubicBezTo>
                    <a:pt x="27281" y="1206602"/>
                    <a:pt x="57296" y="1216757"/>
                    <a:pt x="65837" y="1221638"/>
                  </a:cubicBezTo>
                  <a:cubicBezTo>
                    <a:pt x="73470" y="1226000"/>
                    <a:pt x="80467" y="1231392"/>
                    <a:pt x="87782" y="1236269"/>
                  </a:cubicBezTo>
                  <a:cubicBezTo>
                    <a:pt x="97536" y="1233830"/>
                    <a:pt x="109192" y="1235234"/>
                    <a:pt x="117043" y="1228953"/>
                  </a:cubicBezTo>
                  <a:cubicBezTo>
                    <a:pt x="123064" y="1224136"/>
                    <a:pt x="122240" y="1214422"/>
                    <a:pt x="124358" y="1207008"/>
                  </a:cubicBezTo>
                  <a:cubicBezTo>
                    <a:pt x="142732" y="1142702"/>
                    <a:pt x="121448" y="1208426"/>
                    <a:pt x="138989" y="1155801"/>
                  </a:cubicBezTo>
                  <a:cubicBezTo>
                    <a:pt x="141427" y="1131417"/>
                    <a:pt x="138555" y="1105897"/>
                    <a:pt x="146304" y="1082649"/>
                  </a:cubicBezTo>
                  <a:cubicBezTo>
                    <a:pt x="149084" y="1074308"/>
                    <a:pt x="162758" y="1061154"/>
                    <a:pt x="168250" y="1068019"/>
                  </a:cubicBezTo>
                  <a:cubicBezTo>
                    <a:pt x="179021" y="1081483"/>
                    <a:pt x="173127" y="1102156"/>
                    <a:pt x="175565" y="1119225"/>
                  </a:cubicBezTo>
                  <a:cubicBezTo>
                    <a:pt x="185319" y="1116787"/>
                    <a:pt x="196461" y="1117487"/>
                    <a:pt x="204826" y="1111910"/>
                  </a:cubicBezTo>
                  <a:cubicBezTo>
                    <a:pt x="229603" y="1095392"/>
                    <a:pt x="213882" y="1066276"/>
                    <a:pt x="234086" y="1046073"/>
                  </a:cubicBezTo>
                  <a:cubicBezTo>
                    <a:pt x="238963" y="1041196"/>
                    <a:pt x="244302" y="1036741"/>
                    <a:pt x="248717" y="1031443"/>
                  </a:cubicBezTo>
                  <a:cubicBezTo>
                    <a:pt x="256522" y="1022077"/>
                    <a:pt x="262041" y="1010803"/>
                    <a:pt x="270662" y="1002182"/>
                  </a:cubicBezTo>
                  <a:cubicBezTo>
                    <a:pt x="276879" y="995965"/>
                    <a:pt x="285293" y="992429"/>
                    <a:pt x="292608" y="987552"/>
                  </a:cubicBezTo>
                  <a:cubicBezTo>
                    <a:pt x="298558" y="969701"/>
                    <a:pt x="300371" y="957844"/>
                    <a:pt x="314554" y="943661"/>
                  </a:cubicBezTo>
                  <a:cubicBezTo>
                    <a:pt x="320771" y="937444"/>
                    <a:pt x="329184" y="933907"/>
                    <a:pt x="336499" y="929030"/>
                  </a:cubicBezTo>
                  <a:cubicBezTo>
                    <a:pt x="336864" y="930856"/>
                    <a:pt x="345130" y="980052"/>
                    <a:pt x="351130" y="987552"/>
                  </a:cubicBezTo>
                  <a:cubicBezTo>
                    <a:pt x="356622" y="994417"/>
                    <a:pt x="364994" y="998719"/>
                    <a:pt x="373075" y="1002182"/>
                  </a:cubicBezTo>
                  <a:cubicBezTo>
                    <a:pt x="386961" y="1008133"/>
                    <a:pt x="436330" y="1015163"/>
                    <a:pt x="446227" y="1016813"/>
                  </a:cubicBezTo>
                  <a:cubicBezTo>
                    <a:pt x="603415" y="1009327"/>
                    <a:pt x="612366" y="1060072"/>
                    <a:pt x="592531" y="950976"/>
                  </a:cubicBezTo>
                  <a:cubicBezTo>
                    <a:pt x="591152" y="943389"/>
                    <a:pt x="587654" y="936345"/>
                    <a:pt x="585216" y="929030"/>
                  </a:cubicBezTo>
                  <a:lnTo>
                    <a:pt x="599846" y="885139"/>
                  </a:lnTo>
                  <a:lnTo>
                    <a:pt x="607162" y="863193"/>
                  </a:lnTo>
                  <a:cubicBezTo>
                    <a:pt x="592156" y="578103"/>
                    <a:pt x="631545" y="351130"/>
                    <a:pt x="592531" y="24871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1" name="Forma libre 30"/>
            <p:cNvSpPr/>
            <p:nvPr/>
          </p:nvSpPr>
          <p:spPr>
            <a:xfrm flipH="1">
              <a:off x="7078303" y="4847369"/>
              <a:ext cx="365760" cy="749281"/>
            </a:xfrm>
            <a:custGeom>
              <a:avLst/>
              <a:gdLst>
                <a:gd name="connsiteX0" fmla="*/ 592531 w 610380"/>
                <a:gd name="connsiteY0" fmla="*/ 248717 h 1236269"/>
                <a:gd name="connsiteX1" fmla="*/ 373075 w 610380"/>
                <a:gd name="connsiteY1" fmla="*/ 248717 h 1236269"/>
                <a:gd name="connsiteX2" fmla="*/ 351130 w 610380"/>
                <a:gd name="connsiteY2" fmla="*/ 241401 h 1236269"/>
                <a:gd name="connsiteX3" fmla="*/ 336499 w 610380"/>
                <a:gd name="connsiteY3" fmla="*/ 226771 h 1236269"/>
                <a:gd name="connsiteX4" fmla="*/ 329184 w 610380"/>
                <a:gd name="connsiteY4" fmla="*/ 175565 h 1236269"/>
                <a:gd name="connsiteX5" fmla="*/ 321869 w 610380"/>
                <a:gd name="connsiteY5" fmla="*/ 138989 h 1236269"/>
                <a:gd name="connsiteX6" fmla="*/ 314554 w 610380"/>
                <a:gd name="connsiteY6" fmla="*/ 109728 h 1236269"/>
                <a:gd name="connsiteX7" fmla="*/ 292608 w 610380"/>
                <a:gd name="connsiteY7" fmla="*/ 87782 h 1236269"/>
                <a:gd name="connsiteX8" fmla="*/ 248717 w 610380"/>
                <a:gd name="connsiteY8" fmla="*/ 65837 h 1236269"/>
                <a:gd name="connsiteX9" fmla="*/ 226771 w 610380"/>
                <a:gd name="connsiteY9" fmla="*/ 51206 h 1236269"/>
                <a:gd name="connsiteX10" fmla="*/ 190195 w 610380"/>
                <a:gd name="connsiteY10" fmla="*/ 14630 h 1236269"/>
                <a:gd name="connsiteX11" fmla="*/ 146304 w 610380"/>
                <a:gd name="connsiteY11" fmla="*/ 0 h 1236269"/>
                <a:gd name="connsiteX12" fmla="*/ 73152 w 610380"/>
                <a:gd name="connsiteY12" fmla="*/ 7315 h 1236269"/>
                <a:gd name="connsiteX13" fmla="*/ 51206 w 610380"/>
                <a:gd name="connsiteY13" fmla="*/ 21945 h 1236269"/>
                <a:gd name="connsiteX14" fmla="*/ 0 w 610380"/>
                <a:gd name="connsiteY14" fmla="*/ 29261 h 1236269"/>
                <a:gd name="connsiteX15" fmla="*/ 7315 w 610380"/>
                <a:gd name="connsiteY15" fmla="*/ 87782 h 1236269"/>
                <a:gd name="connsiteX16" fmla="*/ 29261 w 610380"/>
                <a:gd name="connsiteY16" fmla="*/ 124358 h 1236269"/>
                <a:gd name="connsiteX17" fmla="*/ 51206 w 610380"/>
                <a:gd name="connsiteY17" fmla="*/ 131673 h 1236269"/>
                <a:gd name="connsiteX18" fmla="*/ 73152 w 610380"/>
                <a:gd name="connsiteY18" fmla="*/ 146304 h 1236269"/>
                <a:gd name="connsiteX19" fmla="*/ 73152 w 610380"/>
                <a:gd name="connsiteY19" fmla="*/ 248717 h 1236269"/>
                <a:gd name="connsiteX20" fmla="*/ 51206 w 610380"/>
                <a:gd name="connsiteY20" fmla="*/ 263347 h 1236269"/>
                <a:gd name="connsiteX21" fmla="*/ 43891 w 610380"/>
                <a:gd name="connsiteY21" fmla="*/ 285293 h 1236269"/>
                <a:gd name="connsiteX22" fmla="*/ 65837 w 610380"/>
                <a:gd name="connsiteY22" fmla="*/ 321869 h 1236269"/>
                <a:gd name="connsiteX23" fmla="*/ 73152 w 610380"/>
                <a:gd name="connsiteY23" fmla="*/ 343814 h 1236269"/>
                <a:gd name="connsiteX24" fmla="*/ 51206 w 610380"/>
                <a:gd name="connsiteY24" fmla="*/ 402336 h 1236269"/>
                <a:gd name="connsiteX25" fmla="*/ 29261 w 610380"/>
                <a:gd name="connsiteY25" fmla="*/ 453542 h 1236269"/>
                <a:gd name="connsiteX26" fmla="*/ 43891 w 610380"/>
                <a:gd name="connsiteY26" fmla="*/ 482803 h 1236269"/>
                <a:gd name="connsiteX27" fmla="*/ 65837 w 610380"/>
                <a:gd name="connsiteY27" fmla="*/ 490118 h 1236269"/>
                <a:gd name="connsiteX28" fmla="*/ 73152 w 610380"/>
                <a:gd name="connsiteY28" fmla="*/ 563270 h 1236269"/>
                <a:gd name="connsiteX29" fmla="*/ 102413 w 610380"/>
                <a:gd name="connsiteY29" fmla="*/ 577901 h 1236269"/>
                <a:gd name="connsiteX30" fmla="*/ 168250 w 610380"/>
                <a:gd name="connsiteY30" fmla="*/ 607161 h 1236269"/>
                <a:gd name="connsiteX31" fmla="*/ 160934 w 610380"/>
                <a:gd name="connsiteY31" fmla="*/ 643737 h 1236269"/>
                <a:gd name="connsiteX32" fmla="*/ 146304 w 610380"/>
                <a:gd name="connsiteY32" fmla="*/ 658368 h 1236269"/>
                <a:gd name="connsiteX33" fmla="*/ 131674 w 610380"/>
                <a:gd name="connsiteY33" fmla="*/ 702259 h 1236269"/>
                <a:gd name="connsiteX34" fmla="*/ 131674 w 610380"/>
                <a:gd name="connsiteY34" fmla="*/ 702259 h 1236269"/>
                <a:gd name="connsiteX35" fmla="*/ 124358 w 610380"/>
                <a:gd name="connsiteY35" fmla="*/ 746150 h 1236269"/>
                <a:gd name="connsiteX36" fmla="*/ 117043 w 610380"/>
                <a:gd name="connsiteY36" fmla="*/ 768096 h 1236269"/>
                <a:gd name="connsiteX37" fmla="*/ 95098 w 610380"/>
                <a:gd name="connsiteY37" fmla="*/ 775411 h 1236269"/>
                <a:gd name="connsiteX38" fmla="*/ 80467 w 610380"/>
                <a:gd name="connsiteY38" fmla="*/ 921715 h 1236269"/>
                <a:gd name="connsiteX39" fmla="*/ 51206 w 610380"/>
                <a:gd name="connsiteY39" fmla="*/ 958291 h 1236269"/>
                <a:gd name="connsiteX40" fmla="*/ 29261 w 610380"/>
                <a:gd name="connsiteY40" fmla="*/ 1104595 h 1236269"/>
                <a:gd name="connsiteX41" fmla="*/ 14630 w 610380"/>
                <a:gd name="connsiteY41" fmla="*/ 1148486 h 1236269"/>
                <a:gd name="connsiteX42" fmla="*/ 21946 w 610380"/>
                <a:gd name="connsiteY42" fmla="*/ 1192377 h 1236269"/>
                <a:gd name="connsiteX43" fmla="*/ 65837 w 610380"/>
                <a:gd name="connsiteY43" fmla="*/ 1221638 h 1236269"/>
                <a:gd name="connsiteX44" fmla="*/ 87782 w 610380"/>
                <a:gd name="connsiteY44" fmla="*/ 1236269 h 1236269"/>
                <a:gd name="connsiteX45" fmla="*/ 117043 w 610380"/>
                <a:gd name="connsiteY45" fmla="*/ 1228953 h 1236269"/>
                <a:gd name="connsiteX46" fmla="*/ 124358 w 610380"/>
                <a:gd name="connsiteY46" fmla="*/ 1207008 h 1236269"/>
                <a:gd name="connsiteX47" fmla="*/ 138989 w 610380"/>
                <a:gd name="connsiteY47" fmla="*/ 1155801 h 1236269"/>
                <a:gd name="connsiteX48" fmla="*/ 146304 w 610380"/>
                <a:gd name="connsiteY48" fmla="*/ 1082649 h 1236269"/>
                <a:gd name="connsiteX49" fmla="*/ 168250 w 610380"/>
                <a:gd name="connsiteY49" fmla="*/ 1068019 h 1236269"/>
                <a:gd name="connsiteX50" fmla="*/ 175565 w 610380"/>
                <a:gd name="connsiteY50" fmla="*/ 1119225 h 1236269"/>
                <a:gd name="connsiteX51" fmla="*/ 204826 w 610380"/>
                <a:gd name="connsiteY51" fmla="*/ 1111910 h 1236269"/>
                <a:gd name="connsiteX52" fmla="*/ 234086 w 610380"/>
                <a:gd name="connsiteY52" fmla="*/ 1046073 h 1236269"/>
                <a:gd name="connsiteX53" fmla="*/ 248717 w 610380"/>
                <a:gd name="connsiteY53" fmla="*/ 1031443 h 1236269"/>
                <a:gd name="connsiteX54" fmla="*/ 270662 w 610380"/>
                <a:gd name="connsiteY54" fmla="*/ 1002182 h 1236269"/>
                <a:gd name="connsiteX55" fmla="*/ 292608 w 610380"/>
                <a:gd name="connsiteY55" fmla="*/ 987552 h 1236269"/>
                <a:gd name="connsiteX56" fmla="*/ 314554 w 610380"/>
                <a:gd name="connsiteY56" fmla="*/ 943661 h 1236269"/>
                <a:gd name="connsiteX57" fmla="*/ 336499 w 610380"/>
                <a:gd name="connsiteY57" fmla="*/ 929030 h 1236269"/>
                <a:gd name="connsiteX58" fmla="*/ 351130 w 610380"/>
                <a:gd name="connsiteY58" fmla="*/ 987552 h 1236269"/>
                <a:gd name="connsiteX59" fmla="*/ 373075 w 610380"/>
                <a:gd name="connsiteY59" fmla="*/ 1002182 h 1236269"/>
                <a:gd name="connsiteX60" fmla="*/ 446227 w 610380"/>
                <a:gd name="connsiteY60" fmla="*/ 1016813 h 1236269"/>
                <a:gd name="connsiteX61" fmla="*/ 592531 w 610380"/>
                <a:gd name="connsiteY61" fmla="*/ 950976 h 1236269"/>
                <a:gd name="connsiteX62" fmla="*/ 585216 w 610380"/>
                <a:gd name="connsiteY62" fmla="*/ 929030 h 1236269"/>
                <a:gd name="connsiteX63" fmla="*/ 599846 w 610380"/>
                <a:gd name="connsiteY63" fmla="*/ 885139 h 1236269"/>
                <a:gd name="connsiteX64" fmla="*/ 607162 w 610380"/>
                <a:gd name="connsiteY64" fmla="*/ 863193 h 1236269"/>
                <a:gd name="connsiteX65" fmla="*/ 592531 w 610380"/>
                <a:gd name="connsiteY65" fmla="*/ 248717 h 1236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10380" h="1236269">
                  <a:moveTo>
                    <a:pt x="592531" y="248717"/>
                  </a:moveTo>
                  <a:cubicBezTo>
                    <a:pt x="553517" y="146304"/>
                    <a:pt x="530322" y="260813"/>
                    <a:pt x="373075" y="248717"/>
                  </a:cubicBezTo>
                  <a:cubicBezTo>
                    <a:pt x="365387" y="248126"/>
                    <a:pt x="358445" y="243840"/>
                    <a:pt x="351130" y="241401"/>
                  </a:cubicBezTo>
                  <a:cubicBezTo>
                    <a:pt x="346253" y="236524"/>
                    <a:pt x="338680" y="233314"/>
                    <a:pt x="336499" y="226771"/>
                  </a:cubicBezTo>
                  <a:cubicBezTo>
                    <a:pt x="331046" y="210414"/>
                    <a:pt x="332018" y="192572"/>
                    <a:pt x="329184" y="175565"/>
                  </a:cubicBezTo>
                  <a:cubicBezTo>
                    <a:pt x="327140" y="163301"/>
                    <a:pt x="324566" y="151126"/>
                    <a:pt x="321869" y="138989"/>
                  </a:cubicBezTo>
                  <a:cubicBezTo>
                    <a:pt x="319688" y="129175"/>
                    <a:pt x="319542" y="118457"/>
                    <a:pt x="314554" y="109728"/>
                  </a:cubicBezTo>
                  <a:cubicBezTo>
                    <a:pt x="309421" y="100746"/>
                    <a:pt x="300556" y="94405"/>
                    <a:pt x="292608" y="87782"/>
                  </a:cubicBezTo>
                  <a:cubicBezTo>
                    <a:pt x="273701" y="72027"/>
                    <a:pt x="270710" y="73168"/>
                    <a:pt x="248717" y="65837"/>
                  </a:cubicBezTo>
                  <a:cubicBezTo>
                    <a:pt x="241402" y="60960"/>
                    <a:pt x="233388" y="56996"/>
                    <a:pt x="226771" y="51206"/>
                  </a:cubicBezTo>
                  <a:cubicBezTo>
                    <a:pt x="213795" y="39852"/>
                    <a:pt x="206552" y="20082"/>
                    <a:pt x="190195" y="14630"/>
                  </a:cubicBezTo>
                  <a:lnTo>
                    <a:pt x="146304" y="0"/>
                  </a:lnTo>
                  <a:cubicBezTo>
                    <a:pt x="121920" y="2438"/>
                    <a:pt x="97030" y="1805"/>
                    <a:pt x="73152" y="7315"/>
                  </a:cubicBezTo>
                  <a:cubicBezTo>
                    <a:pt x="64585" y="9292"/>
                    <a:pt x="59627" y="19419"/>
                    <a:pt x="51206" y="21945"/>
                  </a:cubicBezTo>
                  <a:cubicBezTo>
                    <a:pt x="34691" y="26900"/>
                    <a:pt x="17069" y="26822"/>
                    <a:pt x="0" y="29261"/>
                  </a:cubicBezTo>
                  <a:cubicBezTo>
                    <a:pt x="2438" y="48768"/>
                    <a:pt x="3798" y="68440"/>
                    <a:pt x="7315" y="87782"/>
                  </a:cubicBezTo>
                  <a:cubicBezTo>
                    <a:pt x="10133" y="103284"/>
                    <a:pt x="15150" y="115891"/>
                    <a:pt x="29261" y="124358"/>
                  </a:cubicBezTo>
                  <a:cubicBezTo>
                    <a:pt x="35873" y="128325"/>
                    <a:pt x="43891" y="129235"/>
                    <a:pt x="51206" y="131673"/>
                  </a:cubicBezTo>
                  <a:cubicBezTo>
                    <a:pt x="58521" y="136550"/>
                    <a:pt x="66935" y="140087"/>
                    <a:pt x="73152" y="146304"/>
                  </a:cubicBezTo>
                  <a:cubicBezTo>
                    <a:pt x="102827" y="175979"/>
                    <a:pt x="89593" y="205969"/>
                    <a:pt x="73152" y="248717"/>
                  </a:cubicBezTo>
                  <a:cubicBezTo>
                    <a:pt x="69996" y="256923"/>
                    <a:pt x="58521" y="258470"/>
                    <a:pt x="51206" y="263347"/>
                  </a:cubicBezTo>
                  <a:cubicBezTo>
                    <a:pt x="48768" y="270662"/>
                    <a:pt x="43891" y="277582"/>
                    <a:pt x="43891" y="285293"/>
                  </a:cubicBezTo>
                  <a:cubicBezTo>
                    <a:pt x="43891" y="304285"/>
                    <a:pt x="54248" y="310280"/>
                    <a:pt x="65837" y="321869"/>
                  </a:cubicBezTo>
                  <a:cubicBezTo>
                    <a:pt x="68275" y="329184"/>
                    <a:pt x="73152" y="336103"/>
                    <a:pt x="73152" y="343814"/>
                  </a:cubicBezTo>
                  <a:cubicBezTo>
                    <a:pt x="73152" y="380805"/>
                    <a:pt x="66342" y="375848"/>
                    <a:pt x="51206" y="402336"/>
                  </a:cubicBezTo>
                  <a:cubicBezTo>
                    <a:pt x="36744" y="427644"/>
                    <a:pt x="37467" y="428923"/>
                    <a:pt x="29261" y="453542"/>
                  </a:cubicBezTo>
                  <a:cubicBezTo>
                    <a:pt x="34138" y="463296"/>
                    <a:pt x="36180" y="475092"/>
                    <a:pt x="43891" y="482803"/>
                  </a:cubicBezTo>
                  <a:cubicBezTo>
                    <a:pt x="49344" y="488256"/>
                    <a:pt x="63202" y="482871"/>
                    <a:pt x="65837" y="490118"/>
                  </a:cubicBezTo>
                  <a:cubicBezTo>
                    <a:pt x="74212" y="513148"/>
                    <a:pt x="63727" y="540649"/>
                    <a:pt x="73152" y="563270"/>
                  </a:cubicBezTo>
                  <a:cubicBezTo>
                    <a:pt x="77346" y="573336"/>
                    <a:pt x="92288" y="573851"/>
                    <a:pt x="102413" y="577901"/>
                  </a:cubicBezTo>
                  <a:cubicBezTo>
                    <a:pt x="167706" y="604018"/>
                    <a:pt x="126026" y="579013"/>
                    <a:pt x="168250" y="607161"/>
                  </a:cubicBezTo>
                  <a:cubicBezTo>
                    <a:pt x="165811" y="619353"/>
                    <a:pt x="165832" y="632309"/>
                    <a:pt x="160934" y="643737"/>
                  </a:cubicBezTo>
                  <a:cubicBezTo>
                    <a:pt x="158217" y="650076"/>
                    <a:pt x="149388" y="652199"/>
                    <a:pt x="146304" y="658368"/>
                  </a:cubicBezTo>
                  <a:cubicBezTo>
                    <a:pt x="139407" y="672162"/>
                    <a:pt x="136551" y="687629"/>
                    <a:pt x="131674" y="702259"/>
                  </a:cubicBezTo>
                  <a:lnTo>
                    <a:pt x="131674" y="702259"/>
                  </a:lnTo>
                  <a:cubicBezTo>
                    <a:pt x="129235" y="716889"/>
                    <a:pt x="127576" y="731671"/>
                    <a:pt x="124358" y="746150"/>
                  </a:cubicBezTo>
                  <a:cubicBezTo>
                    <a:pt x="122685" y="753677"/>
                    <a:pt x="122495" y="762643"/>
                    <a:pt x="117043" y="768096"/>
                  </a:cubicBezTo>
                  <a:cubicBezTo>
                    <a:pt x="111591" y="773548"/>
                    <a:pt x="102413" y="772973"/>
                    <a:pt x="95098" y="775411"/>
                  </a:cubicBezTo>
                  <a:cubicBezTo>
                    <a:pt x="70585" y="848943"/>
                    <a:pt x="110124" y="723999"/>
                    <a:pt x="80467" y="921715"/>
                  </a:cubicBezTo>
                  <a:cubicBezTo>
                    <a:pt x="78838" y="932574"/>
                    <a:pt x="58854" y="950644"/>
                    <a:pt x="51206" y="958291"/>
                  </a:cubicBezTo>
                  <a:cubicBezTo>
                    <a:pt x="18170" y="1057401"/>
                    <a:pt x="54504" y="936310"/>
                    <a:pt x="29261" y="1104595"/>
                  </a:cubicBezTo>
                  <a:cubicBezTo>
                    <a:pt x="26973" y="1119846"/>
                    <a:pt x="14630" y="1148486"/>
                    <a:pt x="14630" y="1148486"/>
                  </a:cubicBezTo>
                  <a:cubicBezTo>
                    <a:pt x="17069" y="1163116"/>
                    <a:pt x="16738" y="1178489"/>
                    <a:pt x="21946" y="1192377"/>
                  </a:cubicBezTo>
                  <a:cubicBezTo>
                    <a:pt x="27281" y="1206602"/>
                    <a:pt x="57296" y="1216757"/>
                    <a:pt x="65837" y="1221638"/>
                  </a:cubicBezTo>
                  <a:cubicBezTo>
                    <a:pt x="73470" y="1226000"/>
                    <a:pt x="80467" y="1231392"/>
                    <a:pt x="87782" y="1236269"/>
                  </a:cubicBezTo>
                  <a:cubicBezTo>
                    <a:pt x="97536" y="1233830"/>
                    <a:pt x="109192" y="1235234"/>
                    <a:pt x="117043" y="1228953"/>
                  </a:cubicBezTo>
                  <a:cubicBezTo>
                    <a:pt x="123064" y="1224136"/>
                    <a:pt x="122240" y="1214422"/>
                    <a:pt x="124358" y="1207008"/>
                  </a:cubicBezTo>
                  <a:cubicBezTo>
                    <a:pt x="142732" y="1142702"/>
                    <a:pt x="121448" y="1208426"/>
                    <a:pt x="138989" y="1155801"/>
                  </a:cubicBezTo>
                  <a:cubicBezTo>
                    <a:pt x="141427" y="1131417"/>
                    <a:pt x="138555" y="1105897"/>
                    <a:pt x="146304" y="1082649"/>
                  </a:cubicBezTo>
                  <a:cubicBezTo>
                    <a:pt x="149084" y="1074308"/>
                    <a:pt x="162758" y="1061154"/>
                    <a:pt x="168250" y="1068019"/>
                  </a:cubicBezTo>
                  <a:cubicBezTo>
                    <a:pt x="179021" y="1081483"/>
                    <a:pt x="173127" y="1102156"/>
                    <a:pt x="175565" y="1119225"/>
                  </a:cubicBezTo>
                  <a:cubicBezTo>
                    <a:pt x="185319" y="1116787"/>
                    <a:pt x="196461" y="1117487"/>
                    <a:pt x="204826" y="1111910"/>
                  </a:cubicBezTo>
                  <a:cubicBezTo>
                    <a:pt x="229603" y="1095392"/>
                    <a:pt x="213882" y="1066276"/>
                    <a:pt x="234086" y="1046073"/>
                  </a:cubicBezTo>
                  <a:cubicBezTo>
                    <a:pt x="238963" y="1041196"/>
                    <a:pt x="244302" y="1036741"/>
                    <a:pt x="248717" y="1031443"/>
                  </a:cubicBezTo>
                  <a:cubicBezTo>
                    <a:pt x="256522" y="1022077"/>
                    <a:pt x="262041" y="1010803"/>
                    <a:pt x="270662" y="1002182"/>
                  </a:cubicBezTo>
                  <a:cubicBezTo>
                    <a:pt x="276879" y="995965"/>
                    <a:pt x="285293" y="992429"/>
                    <a:pt x="292608" y="987552"/>
                  </a:cubicBezTo>
                  <a:cubicBezTo>
                    <a:pt x="298558" y="969701"/>
                    <a:pt x="300371" y="957844"/>
                    <a:pt x="314554" y="943661"/>
                  </a:cubicBezTo>
                  <a:cubicBezTo>
                    <a:pt x="320771" y="937444"/>
                    <a:pt x="329184" y="933907"/>
                    <a:pt x="336499" y="929030"/>
                  </a:cubicBezTo>
                  <a:cubicBezTo>
                    <a:pt x="336864" y="930856"/>
                    <a:pt x="345130" y="980052"/>
                    <a:pt x="351130" y="987552"/>
                  </a:cubicBezTo>
                  <a:cubicBezTo>
                    <a:pt x="356622" y="994417"/>
                    <a:pt x="364994" y="998719"/>
                    <a:pt x="373075" y="1002182"/>
                  </a:cubicBezTo>
                  <a:cubicBezTo>
                    <a:pt x="386961" y="1008133"/>
                    <a:pt x="436330" y="1015163"/>
                    <a:pt x="446227" y="1016813"/>
                  </a:cubicBezTo>
                  <a:cubicBezTo>
                    <a:pt x="603415" y="1009327"/>
                    <a:pt x="612366" y="1060072"/>
                    <a:pt x="592531" y="950976"/>
                  </a:cubicBezTo>
                  <a:cubicBezTo>
                    <a:pt x="591152" y="943389"/>
                    <a:pt x="587654" y="936345"/>
                    <a:pt x="585216" y="929030"/>
                  </a:cubicBezTo>
                  <a:lnTo>
                    <a:pt x="599846" y="885139"/>
                  </a:lnTo>
                  <a:lnTo>
                    <a:pt x="607162" y="863193"/>
                  </a:lnTo>
                  <a:cubicBezTo>
                    <a:pt x="592156" y="578103"/>
                    <a:pt x="631545" y="351130"/>
                    <a:pt x="592531" y="24871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4" name="CuadroTexto 23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37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6209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4657" y="273053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FORMAS POSITIVAS Y NEGATIVAS</a:t>
            </a:r>
            <a:endParaRPr lang="es-MX" sz="3600" dirty="0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645177" y="2125641"/>
            <a:ext cx="6514780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400" dirty="0"/>
              <a:t>Cuando se </a:t>
            </a:r>
            <a:r>
              <a:rPr lang="es-MX" sz="2400" dirty="0" smtClean="0"/>
              <a:t>le </a:t>
            </a:r>
            <a:r>
              <a:rPr lang="es-MX" sz="2400" dirty="0"/>
              <a:t>percibe como ocupante de </a:t>
            </a:r>
            <a:r>
              <a:rPr lang="es-MX" sz="2400" dirty="0" smtClean="0"/>
              <a:t>un espacio</a:t>
            </a:r>
            <a:r>
              <a:rPr lang="es-MX" sz="2400" dirty="0"/>
              <a:t>, la llamamos forma “positiva</a:t>
            </a:r>
            <a:r>
              <a:rPr lang="es-MX" sz="2400" dirty="0" smtClean="0"/>
              <a:t>”.</a:t>
            </a:r>
          </a:p>
          <a:p>
            <a:pPr>
              <a:lnSpc>
                <a:spcPct val="150000"/>
              </a:lnSpc>
            </a:pPr>
            <a:endParaRPr lang="es-MX" sz="2400" dirty="0" smtClean="0"/>
          </a:p>
          <a:p>
            <a:pPr>
              <a:lnSpc>
                <a:spcPct val="150000"/>
              </a:lnSpc>
            </a:pPr>
            <a:r>
              <a:rPr lang="es-MX" sz="2400" dirty="0" smtClean="0"/>
              <a:t>Cuando se le </a:t>
            </a:r>
            <a:r>
              <a:rPr lang="es-MX" sz="2400" dirty="0"/>
              <a:t>percibe como un espacio en blanco, rodeado </a:t>
            </a:r>
            <a:r>
              <a:rPr lang="es-MX" sz="2400" dirty="0" smtClean="0"/>
              <a:t>por un </a:t>
            </a:r>
            <a:r>
              <a:rPr lang="es-MX" sz="2400" dirty="0"/>
              <a:t>espacio ocupado, la llamamos forma “negativa”	</a:t>
            </a:r>
            <a:endParaRPr lang="es-MX" sz="2400" dirty="0" smtClean="0"/>
          </a:p>
          <a:p>
            <a:pPr marL="0" indent="0">
              <a:lnSpc>
                <a:spcPct val="150000"/>
              </a:lnSpc>
              <a:buNone/>
            </a:pPr>
            <a:endParaRPr lang="es-MX" sz="2400" dirty="0"/>
          </a:p>
        </p:txBody>
      </p:sp>
      <p:sp>
        <p:nvSpPr>
          <p:cNvPr id="16" name="Rectángulo 15"/>
          <p:cNvSpPr/>
          <p:nvPr/>
        </p:nvSpPr>
        <p:spPr>
          <a:xfrm>
            <a:off x="7543765" y="3212509"/>
            <a:ext cx="1586587" cy="1468674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Elipse 18"/>
          <p:cNvSpPr/>
          <p:nvPr/>
        </p:nvSpPr>
        <p:spPr>
          <a:xfrm>
            <a:off x="7738971" y="3382080"/>
            <a:ext cx="1196173" cy="11295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Rectángulo 19"/>
          <p:cNvSpPr/>
          <p:nvPr/>
        </p:nvSpPr>
        <p:spPr>
          <a:xfrm>
            <a:off x="9514160" y="3212509"/>
            <a:ext cx="1586587" cy="146867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Elipse 20"/>
          <p:cNvSpPr/>
          <p:nvPr/>
        </p:nvSpPr>
        <p:spPr>
          <a:xfrm>
            <a:off x="9709366" y="3382080"/>
            <a:ext cx="1196173" cy="112953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38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10288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61063" y="232084"/>
            <a:ext cx="9145138" cy="1293028"/>
          </a:xfrm>
        </p:spPr>
        <p:txBody>
          <a:bodyPr>
            <a:normAutofit/>
          </a:bodyPr>
          <a:lstStyle/>
          <a:p>
            <a:r>
              <a:rPr lang="es-MX" sz="3200" dirty="0" smtClean="0"/>
              <a:t>Forma y la distribución del color</a:t>
            </a:r>
            <a:endParaRPr lang="es-MX" sz="3200" dirty="0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726658" y="1848485"/>
            <a:ext cx="7329701" cy="2325925"/>
          </a:xfrm>
        </p:spPr>
        <p:txBody>
          <a:bodyPr>
            <a:noAutofit/>
          </a:bodyPr>
          <a:lstStyle/>
          <a:p>
            <a:pPr marL="514350" indent="-514350">
              <a:lnSpc>
                <a:spcPct val="200000"/>
              </a:lnSpc>
              <a:spcAft>
                <a:spcPts val="1200"/>
              </a:spcAft>
              <a:buAutoNum type="alphaLcParenR"/>
            </a:pPr>
            <a:r>
              <a:rPr lang="es-MX" sz="2800" dirty="0">
                <a:solidFill>
                  <a:srgbClr val="FFC000"/>
                </a:solidFill>
              </a:rPr>
              <a:t>Forma blanca sobre fondo blanco</a:t>
            </a:r>
          </a:p>
          <a:p>
            <a:pPr marL="514350" indent="-514350">
              <a:lnSpc>
                <a:spcPct val="200000"/>
              </a:lnSpc>
              <a:spcAft>
                <a:spcPts val="1200"/>
              </a:spcAft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Forma </a:t>
            </a:r>
            <a:r>
              <a:rPr lang="es-MX" sz="2800" dirty="0">
                <a:solidFill>
                  <a:srgbClr val="FFC000"/>
                </a:solidFill>
              </a:rPr>
              <a:t>blanca sobre fondo negro</a:t>
            </a:r>
          </a:p>
          <a:p>
            <a:pPr marL="514350" indent="-514350">
              <a:lnSpc>
                <a:spcPct val="200000"/>
              </a:lnSpc>
              <a:spcAft>
                <a:spcPts val="1200"/>
              </a:spcAft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Forma </a:t>
            </a:r>
            <a:r>
              <a:rPr lang="es-MX" sz="2800" dirty="0">
                <a:solidFill>
                  <a:srgbClr val="FFC000"/>
                </a:solidFill>
              </a:rPr>
              <a:t>negra sobre fondo blanco</a:t>
            </a:r>
          </a:p>
          <a:p>
            <a:pPr marL="514350" indent="-514350">
              <a:lnSpc>
                <a:spcPct val="200000"/>
              </a:lnSpc>
              <a:spcAft>
                <a:spcPts val="1200"/>
              </a:spcAft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Forma </a:t>
            </a:r>
            <a:r>
              <a:rPr lang="es-MX" sz="2800" dirty="0">
                <a:solidFill>
                  <a:srgbClr val="FFC000"/>
                </a:solidFill>
              </a:rPr>
              <a:t>negra sobre fondo negro</a:t>
            </a:r>
            <a:endParaRPr lang="es-MX" sz="2400" i="1" dirty="0" smtClean="0">
              <a:solidFill>
                <a:srgbClr val="FFC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6359" y="4306688"/>
            <a:ext cx="879142" cy="811775"/>
          </a:xfrm>
          <a:prstGeom prst="rect">
            <a:avLst/>
          </a:prstGeom>
        </p:spPr>
      </p:pic>
      <p:sp>
        <p:nvSpPr>
          <p:cNvPr id="25" name="Rectángulo 24"/>
          <p:cNvSpPr/>
          <p:nvPr/>
        </p:nvSpPr>
        <p:spPr>
          <a:xfrm>
            <a:off x="9056359" y="3181820"/>
            <a:ext cx="879142" cy="81886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/>
          <p:cNvSpPr/>
          <p:nvPr/>
        </p:nvSpPr>
        <p:spPr>
          <a:xfrm>
            <a:off x="9164525" y="3276364"/>
            <a:ext cx="662810" cy="62977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Rectángulo 26"/>
          <p:cNvSpPr/>
          <p:nvPr/>
        </p:nvSpPr>
        <p:spPr>
          <a:xfrm>
            <a:off x="9056359" y="5366085"/>
            <a:ext cx="879142" cy="81886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Rectángulo 28"/>
          <p:cNvSpPr/>
          <p:nvPr/>
        </p:nvSpPr>
        <p:spPr>
          <a:xfrm>
            <a:off x="9056359" y="2039580"/>
            <a:ext cx="879142" cy="818867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39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0447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047" y="4713362"/>
            <a:ext cx="11186556" cy="1293028"/>
          </a:xfrm>
        </p:spPr>
        <p:txBody>
          <a:bodyPr>
            <a:normAutofit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Fundamentos </a:t>
            </a:r>
            <a:r>
              <a:rPr lang="es-MX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pensamiento </a:t>
            </a:r>
            <a:b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creativo - proyectual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320530" y="6117465"/>
            <a:ext cx="34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4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1420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8078" t="17716" r="8826" b="8234"/>
          <a:stretch/>
        </p:blipFill>
        <p:spPr>
          <a:xfrm>
            <a:off x="2497541" y="1190898"/>
            <a:ext cx="7260608" cy="482732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40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4615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66030" y="245758"/>
            <a:ext cx="9145138" cy="1293028"/>
          </a:xfrm>
        </p:spPr>
        <p:txBody>
          <a:bodyPr>
            <a:normAutofit/>
          </a:bodyPr>
          <a:lstStyle/>
          <a:p>
            <a:r>
              <a:rPr lang="es-MX" sz="3200" dirty="0" smtClean="0"/>
              <a:t>Interrelación de formas</a:t>
            </a:r>
            <a:endParaRPr lang="es-MX" sz="3200" dirty="0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471064" y="1871581"/>
            <a:ext cx="3937163" cy="2325925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AutoNum type="alphaLcParenR"/>
            </a:pPr>
            <a:r>
              <a:rPr lang="es-MX" sz="2800" dirty="0">
                <a:solidFill>
                  <a:srgbClr val="FFC000"/>
                </a:solidFill>
              </a:rPr>
              <a:t>Distanciamiento</a:t>
            </a:r>
          </a:p>
          <a:p>
            <a:pPr marL="514350" indent="-514350">
              <a:lnSpc>
                <a:spcPct val="100000"/>
              </a:lnSpc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Toque</a:t>
            </a:r>
            <a:endParaRPr lang="es-MX" sz="2800" dirty="0">
              <a:solidFill>
                <a:srgbClr val="FFC000"/>
              </a:solidFill>
            </a:endParaRPr>
          </a:p>
          <a:p>
            <a:pPr marL="514350" indent="-514350">
              <a:lnSpc>
                <a:spcPct val="100000"/>
              </a:lnSpc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Superposición</a:t>
            </a:r>
            <a:endParaRPr lang="es-MX" sz="2800" dirty="0">
              <a:solidFill>
                <a:srgbClr val="FFC000"/>
              </a:solidFill>
            </a:endParaRPr>
          </a:p>
          <a:p>
            <a:pPr marL="514350" indent="-514350">
              <a:lnSpc>
                <a:spcPct val="100000"/>
              </a:lnSpc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Penetración</a:t>
            </a:r>
            <a:endParaRPr lang="es-MX" sz="2800" dirty="0">
              <a:solidFill>
                <a:srgbClr val="FFC000"/>
              </a:solidFill>
            </a:endParaRPr>
          </a:p>
          <a:p>
            <a:pPr marL="514350" indent="-514350">
              <a:lnSpc>
                <a:spcPct val="100000"/>
              </a:lnSpc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Unión</a:t>
            </a:r>
            <a:endParaRPr lang="es-MX" sz="2800" dirty="0">
              <a:solidFill>
                <a:srgbClr val="FFC000"/>
              </a:solidFill>
            </a:endParaRPr>
          </a:p>
          <a:p>
            <a:pPr marL="514350" indent="-514350">
              <a:lnSpc>
                <a:spcPct val="100000"/>
              </a:lnSpc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Sustracción</a:t>
            </a:r>
            <a:endParaRPr lang="es-MX" sz="2800" dirty="0">
              <a:solidFill>
                <a:srgbClr val="FFC000"/>
              </a:solidFill>
            </a:endParaRPr>
          </a:p>
          <a:p>
            <a:pPr marL="514350" indent="-514350">
              <a:lnSpc>
                <a:spcPct val="100000"/>
              </a:lnSpc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Intersección</a:t>
            </a:r>
            <a:endParaRPr lang="es-MX" sz="2800" dirty="0">
              <a:solidFill>
                <a:srgbClr val="FFC000"/>
              </a:solidFill>
            </a:endParaRPr>
          </a:p>
          <a:p>
            <a:pPr marL="514350" indent="-514350">
              <a:lnSpc>
                <a:spcPct val="100000"/>
              </a:lnSpc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Coincidencia</a:t>
            </a:r>
            <a:endParaRPr lang="es-MX" sz="2400" i="1" dirty="0" smtClean="0">
              <a:solidFill>
                <a:srgbClr val="FFC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4037" t="28671" r="7479" b="7814"/>
          <a:stretch/>
        </p:blipFill>
        <p:spPr>
          <a:xfrm>
            <a:off x="4258101" y="2019869"/>
            <a:ext cx="7390488" cy="395785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063318" y="2019869"/>
            <a:ext cx="88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a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335454" y="2019869"/>
            <a:ext cx="88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b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8904945" y="2019869"/>
            <a:ext cx="88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c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0276767" y="2019869"/>
            <a:ext cx="88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d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256662" y="5229368"/>
            <a:ext cx="88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e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7032119" y="5229368"/>
            <a:ext cx="88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f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8807575" y="5229368"/>
            <a:ext cx="88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g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0276767" y="5229368"/>
            <a:ext cx="88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h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41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5424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3767" y="232012"/>
            <a:ext cx="9145138" cy="1105473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repetición</a:t>
            </a:r>
            <a:endParaRPr lang="es-MX" sz="3600" dirty="0"/>
          </a:p>
        </p:txBody>
      </p:sp>
      <p:sp>
        <p:nvSpPr>
          <p:cNvPr id="18" name="Marcador de contenido 2"/>
          <p:cNvSpPr>
            <a:spLocks noGrp="1"/>
          </p:cNvSpPr>
          <p:nvPr>
            <p:ph idx="1"/>
          </p:nvPr>
        </p:nvSpPr>
        <p:spPr>
          <a:xfrm>
            <a:off x="523595" y="2927954"/>
            <a:ext cx="5686136" cy="232592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dirty="0" smtClean="0"/>
              <a:t>De figura: </a:t>
            </a:r>
            <a:r>
              <a:rPr lang="es-MX" i="1" dirty="0">
                <a:solidFill>
                  <a:srgbClr val="FFC000"/>
                </a:solidFill>
              </a:rPr>
              <a:t>Es cuando la figura se repite más de una sola vez, se pueden percibir diferentes medidas y tamaños.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dirty="0" smtClean="0"/>
              <a:t>Tamaño:</a:t>
            </a:r>
            <a:r>
              <a:rPr lang="es-MX" dirty="0" smtClean="0">
                <a:solidFill>
                  <a:srgbClr val="FFC000"/>
                </a:solidFill>
              </a:rPr>
              <a:t> </a:t>
            </a:r>
            <a:r>
              <a:rPr lang="es-MX" i="1" dirty="0">
                <a:solidFill>
                  <a:srgbClr val="FFC000"/>
                </a:solidFill>
              </a:rPr>
              <a:t>Solo es posible cuando las figuras son repetidas o muy similares en su medida.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dirty="0" smtClean="0"/>
              <a:t>Color:</a:t>
            </a:r>
            <a:r>
              <a:rPr lang="es-MX" dirty="0" smtClean="0">
                <a:solidFill>
                  <a:srgbClr val="FFC000"/>
                </a:solidFill>
              </a:rPr>
              <a:t> </a:t>
            </a:r>
            <a:r>
              <a:rPr lang="es-MX" i="1" dirty="0">
                <a:solidFill>
                  <a:srgbClr val="FFC000"/>
                </a:solidFill>
              </a:rPr>
              <a:t>Cuando es igual el color pero las figuras y los tamaños son diferentes</a:t>
            </a:r>
            <a:r>
              <a:rPr lang="es-MX" i="1" dirty="0" smtClean="0">
                <a:solidFill>
                  <a:srgbClr val="FFC000"/>
                </a:solidFill>
              </a:rPr>
              <a:t>.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19" name="Marcador de contenido 2"/>
          <p:cNvSpPr txBox="1">
            <a:spLocks/>
          </p:cNvSpPr>
          <p:nvPr/>
        </p:nvSpPr>
        <p:spPr>
          <a:xfrm>
            <a:off x="622543" y="1522237"/>
            <a:ext cx="10856362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Aft>
                <a:spcPts val="1800"/>
              </a:spcAft>
            </a:pPr>
            <a:r>
              <a:rPr lang="es-MX" sz="2800" dirty="0" smtClean="0"/>
              <a:t>Este es el método mas sencillo de diseño, esta suele aportar una inmediata sensación de armonía. </a:t>
            </a:r>
            <a:endParaRPr lang="es-MX" sz="2800" dirty="0">
              <a:solidFill>
                <a:srgbClr val="FFC000"/>
              </a:solidFill>
            </a:endParaRPr>
          </a:p>
        </p:txBody>
      </p:sp>
      <p:pic>
        <p:nvPicPr>
          <p:cNvPr id="1026" name="Picture 2" descr="02_tipos-de-repetic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6" t="2262" b="60287"/>
          <a:stretch/>
        </p:blipFill>
        <p:spPr bwMode="auto">
          <a:xfrm>
            <a:off x="6479274" y="2927954"/>
            <a:ext cx="4999631" cy="356486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CuadroTexto 7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42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8324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0619" y="204715"/>
            <a:ext cx="9145138" cy="1006425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repetición</a:t>
            </a:r>
            <a:endParaRPr lang="es-MX" sz="3600" dirty="0"/>
          </a:p>
        </p:txBody>
      </p:sp>
      <p:sp>
        <p:nvSpPr>
          <p:cNvPr id="18" name="Marcador de contenido 2"/>
          <p:cNvSpPr>
            <a:spLocks noGrp="1"/>
          </p:cNvSpPr>
          <p:nvPr>
            <p:ph idx="1"/>
          </p:nvPr>
        </p:nvSpPr>
        <p:spPr>
          <a:xfrm>
            <a:off x="428063" y="1549530"/>
            <a:ext cx="6655125" cy="232592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dirty="0" smtClean="0"/>
              <a:t>Textura:</a:t>
            </a:r>
            <a:r>
              <a:rPr lang="es-MX" sz="2400" dirty="0" smtClean="0">
                <a:solidFill>
                  <a:srgbClr val="FFC000"/>
                </a:solidFill>
              </a:rPr>
              <a:t> </a:t>
            </a:r>
            <a:r>
              <a:rPr lang="es-MX" sz="2400" i="1" dirty="0">
                <a:solidFill>
                  <a:srgbClr val="FFC000"/>
                </a:solidFill>
              </a:rPr>
              <a:t>Todas las formas pueden ser de la misma textura, pueden ser diferentes de medida, color y forma, su objetivo va a ser la misma textura</a:t>
            </a:r>
            <a:r>
              <a:rPr lang="es-MX" sz="2400" i="1" dirty="0" smtClean="0">
                <a:solidFill>
                  <a:srgbClr val="FFC000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dirty="0" smtClean="0"/>
              <a:t>Dirección:</a:t>
            </a:r>
            <a:r>
              <a:rPr lang="es-MX" sz="2400" dirty="0" smtClean="0">
                <a:solidFill>
                  <a:srgbClr val="FFC000"/>
                </a:solidFill>
              </a:rPr>
              <a:t> </a:t>
            </a:r>
            <a:r>
              <a:rPr lang="es-MX" sz="2400" i="1" dirty="0">
                <a:solidFill>
                  <a:srgbClr val="FFC000"/>
                </a:solidFill>
              </a:rPr>
              <a:t>Esto solo es posible cuando las formas muestran un sentido definido e invariable de dirección sin la menor ambigüedad.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dirty="0" smtClean="0"/>
              <a:t>Posición:</a:t>
            </a:r>
            <a:r>
              <a:rPr lang="es-MX" sz="2400" dirty="0" smtClean="0">
                <a:solidFill>
                  <a:srgbClr val="FFC000"/>
                </a:solidFill>
              </a:rPr>
              <a:t> </a:t>
            </a:r>
            <a:r>
              <a:rPr lang="es-MX" sz="2400" i="1" dirty="0">
                <a:solidFill>
                  <a:srgbClr val="FFC000"/>
                </a:solidFill>
              </a:rPr>
              <a:t>Esto se refiere a como se disponen las formas, de acuerdo a una estructura.</a:t>
            </a:r>
          </a:p>
        </p:txBody>
      </p:sp>
      <p:pic>
        <p:nvPicPr>
          <p:cNvPr id="2050" name="Picture 2" descr="02_tipos-de-repetic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3" t="38241" r="13818" b="21782"/>
          <a:stretch/>
        </p:blipFill>
        <p:spPr bwMode="auto">
          <a:xfrm>
            <a:off x="7301554" y="1640888"/>
            <a:ext cx="4517407" cy="446913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CuadroTexto 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43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84648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0619" y="327546"/>
            <a:ext cx="9145138" cy="1009934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repetición</a:t>
            </a:r>
            <a:endParaRPr lang="es-MX" sz="3600" dirty="0"/>
          </a:p>
        </p:txBody>
      </p:sp>
      <p:sp>
        <p:nvSpPr>
          <p:cNvPr id="18" name="Marcador de contenido 2"/>
          <p:cNvSpPr>
            <a:spLocks noGrp="1"/>
          </p:cNvSpPr>
          <p:nvPr>
            <p:ph idx="1"/>
          </p:nvPr>
        </p:nvSpPr>
        <p:spPr>
          <a:xfrm>
            <a:off x="428063" y="1549530"/>
            <a:ext cx="6655125" cy="232592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dirty="0" smtClean="0"/>
              <a:t>Espacio: </a:t>
            </a:r>
            <a:r>
              <a:rPr lang="es-MX" sz="2400" i="1" dirty="0" smtClean="0">
                <a:solidFill>
                  <a:srgbClr val="FFC000"/>
                </a:solidFill>
              </a:rPr>
              <a:t>Todas </a:t>
            </a:r>
            <a:r>
              <a:rPr lang="es-MX" sz="2400" i="1" dirty="0">
                <a:solidFill>
                  <a:srgbClr val="FFC000"/>
                </a:solidFill>
              </a:rPr>
              <a:t>las formas pueden ocupar el espacio de una misma manera. En otras palabras, pueden ser todas positivas, o todas negativas, o relacionadas de la misma manera con el plano de la imagen.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dirty="0" smtClean="0"/>
              <a:t>Gravedad: </a:t>
            </a:r>
            <a:r>
              <a:rPr lang="es-MX" sz="2400" i="1" dirty="0">
                <a:solidFill>
                  <a:srgbClr val="FFC000"/>
                </a:solidFill>
              </a:rPr>
              <a:t>Es un elemento demasiado abstracto para ser utilizado repetidamente. Es difícil afirmar que las formas sean de igual pesantez o liviandad, de igual estabilidad o desestabilizad, a menos que todos los elementos </a:t>
            </a:r>
            <a:r>
              <a:rPr lang="es-MX" sz="2400" i="1" dirty="0" smtClean="0">
                <a:solidFill>
                  <a:srgbClr val="FFC000"/>
                </a:solidFill>
              </a:rPr>
              <a:t>estén </a:t>
            </a:r>
            <a:r>
              <a:rPr lang="es-MX" sz="2400" i="1" dirty="0">
                <a:solidFill>
                  <a:srgbClr val="FFC000"/>
                </a:solidFill>
              </a:rPr>
              <a:t>en estricta repetición.</a:t>
            </a:r>
          </a:p>
        </p:txBody>
      </p:sp>
      <p:pic>
        <p:nvPicPr>
          <p:cNvPr id="2050" name="Picture 2" descr="02_tipos-de-repetic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148" t="77400" r="29209" b="-839"/>
          <a:stretch/>
        </p:blipFill>
        <p:spPr bwMode="auto">
          <a:xfrm>
            <a:off x="7356146" y="1842447"/>
            <a:ext cx="4425568" cy="386231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CuadroTexto 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44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0770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9347" y="379332"/>
            <a:ext cx="10086833" cy="944501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Repetición / variación direccional</a:t>
            </a:r>
            <a:endParaRPr lang="es-MX" sz="3600" dirty="0"/>
          </a:p>
        </p:txBody>
      </p:sp>
      <p:sp>
        <p:nvSpPr>
          <p:cNvPr id="18" name="Marcador de contenido 2"/>
          <p:cNvSpPr>
            <a:spLocks noGrp="1"/>
          </p:cNvSpPr>
          <p:nvPr>
            <p:ph idx="1"/>
          </p:nvPr>
        </p:nvSpPr>
        <p:spPr>
          <a:xfrm>
            <a:off x="1694881" y="2532168"/>
            <a:ext cx="4711173" cy="2325925"/>
          </a:xfrm>
        </p:spPr>
        <p:txBody>
          <a:bodyPr>
            <a:noAutofit/>
          </a:bodyPr>
          <a:lstStyle/>
          <a:p>
            <a:pPr marL="457200" indent="-457200" algn="r">
              <a:lnSpc>
                <a:spcPct val="200000"/>
              </a:lnSpc>
              <a:spcBef>
                <a:spcPts val="600"/>
              </a:spcBef>
              <a:buAutoNum type="alphaLcParenR"/>
            </a:pPr>
            <a:r>
              <a:rPr lang="es-MX" sz="2400" dirty="0" smtClean="0">
                <a:solidFill>
                  <a:srgbClr val="FFC000"/>
                </a:solidFill>
              </a:rPr>
              <a:t>Direcciones repetidas.</a:t>
            </a:r>
          </a:p>
          <a:p>
            <a:pPr marL="457200" indent="-457200" algn="r">
              <a:lnSpc>
                <a:spcPct val="200000"/>
              </a:lnSpc>
              <a:spcBef>
                <a:spcPts val="600"/>
              </a:spcBef>
              <a:buAutoNum type="alphaLcParenR"/>
            </a:pPr>
            <a:r>
              <a:rPr lang="es-MX" sz="2400" dirty="0" smtClean="0">
                <a:solidFill>
                  <a:srgbClr val="FFC000"/>
                </a:solidFill>
              </a:rPr>
              <a:t>Direcciones indefinidas.</a:t>
            </a:r>
          </a:p>
          <a:p>
            <a:pPr marL="457200" indent="-457200" algn="r">
              <a:lnSpc>
                <a:spcPct val="200000"/>
              </a:lnSpc>
              <a:spcBef>
                <a:spcPts val="600"/>
              </a:spcBef>
              <a:buAutoNum type="alphaLcParenR"/>
            </a:pPr>
            <a:r>
              <a:rPr lang="es-MX" sz="2400" dirty="0" smtClean="0">
                <a:solidFill>
                  <a:srgbClr val="FFC000"/>
                </a:solidFill>
              </a:rPr>
              <a:t>Direcciones alternadas.</a:t>
            </a:r>
          </a:p>
          <a:p>
            <a:pPr marL="457200" indent="-457200" algn="r">
              <a:lnSpc>
                <a:spcPct val="200000"/>
              </a:lnSpc>
              <a:spcBef>
                <a:spcPts val="600"/>
              </a:spcBef>
              <a:buAutoNum type="alphaLcParenR"/>
            </a:pPr>
            <a:r>
              <a:rPr lang="es-MX" sz="2400" dirty="0" smtClean="0">
                <a:solidFill>
                  <a:srgbClr val="FFC000"/>
                </a:solidFill>
              </a:rPr>
              <a:t>Direcciones </a:t>
            </a:r>
            <a:r>
              <a:rPr lang="es-MX" sz="2400" dirty="0">
                <a:solidFill>
                  <a:srgbClr val="FFC000"/>
                </a:solidFill>
              </a:rPr>
              <a:t>en </a:t>
            </a:r>
            <a:r>
              <a:rPr lang="es-MX" sz="2400" dirty="0" smtClean="0">
                <a:solidFill>
                  <a:srgbClr val="FFC000"/>
                </a:solidFill>
              </a:rPr>
              <a:t>gradación.</a:t>
            </a:r>
          </a:p>
          <a:p>
            <a:pPr marL="457200" indent="-457200" algn="r">
              <a:lnSpc>
                <a:spcPct val="200000"/>
              </a:lnSpc>
              <a:spcBef>
                <a:spcPts val="600"/>
              </a:spcBef>
              <a:buAutoNum type="alphaLcParenR"/>
            </a:pPr>
            <a:r>
              <a:rPr lang="es-MX" sz="2400" dirty="0" smtClean="0">
                <a:solidFill>
                  <a:srgbClr val="FFC000"/>
                </a:solidFill>
              </a:rPr>
              <a:t>Direcciones </a:t>
            </a:r>
            <a:r>
              <a:rPr lang="es-MX" sz="2400" dirty="0">
                <a:solidFill>
                  <a:srgbClr val="FFC000"/>
                </a:solidFill>
              </a:rPr>
              <a:t>similares.</a:t>
            </a:r>
            <a:endParaRPr lang="es-MX" sz="2400" i="1" dirty="0">
              <a:solidFill>
                <a:srgbClr val="FFC000"/>
              </a:solidFill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55093" y="1543215"/>
            <a:ext cx="11126621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Aft>
                <a:spcPts val="1800"/>
              </a:spcAft>
            </a:pPr>
            <a:r>
              <a:rPr lang="es-MX" sz="2400" dirty="0"/>
              <a:t>Con </a:t>
            </a:r>
            <a:r>
              <a:rPr lang="es-MX" sz="2400" dirty="0" smtClean="0"/>
              <a:t>excepción </a:t>
            </a:r>
            <a:r>
              <a:rPr lang="es-MX" sz="2400" dirty="0"/>
              <a:t>del </a:t>
            </a:r>
            <a:r>
              <a:rPr lang="es-MX" sz="2400" dirty="0" smtClean="0"/>
              <a:t>círculo, </a:t>
            </a:r>
            <a:r>
              <a:rPr lang="es-MX" sz="2400" dirty="0"/>
              <a:t>todas las formas pueden variar de dirección en cierto grado. </a:t>
            </a:r>
            <a:endParaRPr lang="es-MX" sz="2400" dirty="0">
              <a:solidFill>
                <a:srgbClr val="FFC000"/>
              </a:solidFill>
            </a:endParaRPr>
          </a:p>
        </p:txBody>
      </p:sp>
      <p:pic>
        <p:nvPicPr>
          <p:cNvPr id="3074" name="Picture 2" descr="02_variaciones-direccional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0" t="2243"/>
          <a:stretch/>
        </p:blipFill>
        <p:spPr bwMode="auto">
          <a:xfrm>
            <a:off x="6537278" y="2634017"/>
            <a:ext cx="3437719" cy="384562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CuadroTexto 7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45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63691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5699" y="283798"/>
            <a:ext cx="10086833" cy="903557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Repetición / variación especiales</a:t>
            </a:r>
            <a:endParaRPr lang="es-MX" sz="3600" dirty="0"/>
          </a:p>
        </p:txBody>
      </p:sp>
      <p:sp>
        <p:nvSpPr>
          <p:cNvPr id="18" name="Marcador de contenido 2"/>
          <p:cNvSpPr>
            <a:spLocks noGrp="1"/>
          </p:cNvSpPr>
          <p:nvPr>
            <p:ph idx="1"/>
          </p:nvPr>
        </p:nvSpPr>
        <p:spPr>
          <a:xfrm>
            <a:off x="1435574" y="1701172"/>
            <a:ext cx="4711173" cy="2325925"/>
          </a:xfrm>
        </p:spPr>
        <p:txBody>
          <a:bodyPr>
            <a:noAutofit/>
          </a:bodyPr>
          <a:lstStyle/>
          <a:p>
            <a:pPr marL="457200" indent="-457200" algn="r">
              <a:lnSpc>
                <a:spcPct val="200000"/>
              </a:lnSpc>
              <a:spcBef>
                <a:spcPts val="600"/>
              </a:spcBef>
              <a:buAutoNum type="alphaLcParenR"/>
            </a:pPr>
            <a:r>
              <a:rPr lang="es-MX" sz="2800" dirty="0">
                <a:solidFill>
                  <a:srgbClr val="FFC000"/>
                </a:solidFill>
              </a:rPr>
              <a:t>Disposición lineal</a:t>
            </a:r>
          </a:p>
          <a:p>
            <a:pPr marL="457200" indent="-457200" algn="r">
              <a:lnSpc>
                <a:spcPct val="200000"/>
              </a:lnSpc>
              <a:spcBef>
                <a:spcPts val="600"/>
              </a:spcBef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Disposición </a:t>
            </a:r>
            <a:r>
              <a:rPr lang="es-MX" sz="2800" dirty="0">
                <a:solidFill>
                  <a:srgbClr val="FFC000"/>
                </a:solidFill>
              </a:rPr>
              <a:t>cuadrada</a:t>
            </a:r>
          </a:p>
          <a:p>
            <a:pPr marL="457200" indent="-457200" algn="r">
              <a:lnSpc>
                <a:spcPct val="200000"/>
              </a:lnSpc>
              <a:spcBef>
                <a:spcPts val="600"/>
              </a:spcBef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Disposición </a:t>
            </a:r>
            <a:r>
              <a:rPr lang="es-MX" sz="2800" dirty="0">
                <a:solidFill>
                  <a:srgbClr val="FFC000"/>
                </a:solidFill>
              </a:rPr>
              <a:t>en rombo</a:t>
            </a:r>
          </a:p>
          <a:p>
            <a:pPr marL="457200" indent="-457200" algn="r">
              <a:lnSpc>
                <a:spcPct val="200000"/>
              </a:lnSpc>
              <a:spcBef>
                <a:spcPts val="600"/>
              </a:spcBef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Disposición </a:t>
            </a:r>
            <a:r>
              <a:rPr lang="es-MX" sz="2800" dirty="0">
                <a:solidFill>
                  <a:srgbClr val="FFC000"/>
                </a:solidFill>
              </a:rPr>
              <a:t>triangular</a:t>
            </a:r>
          </a:p>
          <a:p>
            <a:pPr marL="457200" indent="-457200" algn="r">
              <a:lnSpc>
                <a:spcPct val="200000"/>
              </a:lnSpc>
              <a:spcBef>
                <a:spcPts val="600"/>
              </a:spcBef>
              <a:buAutoNum type="alphaLcParenR"/>
            </a:pPr>
            <a:r>
              <a:rPr lang="es-MX" sz="2800" dirty="0" smtClean="0">
                <a:solidFill>
                  <a:srgbClr val="FFC000"/>
                </a:solidFill>
              </a:rPr>
              <a:t>Disposición </a:t>
            </a:r>
            <a:r>
              <a:rPr lang="es-MX" sz="2800" dirty="0">
                <a:solidFill>
                  <a:srgbClr val="FFC000"/>
                </a:solidFill>
              </a:rPr>
              <a:t>circular</a:t>
            </a:r>
            <a:endParaRPr lang="es-MX" sz="2800" i="1" dirty="0">
              <a:solidFill>
                <a:srgbClr val="FFC000"/>
              </a:solidFill>
            </a:endParaRPr>
          </a:p>
        </p:txBody>
      </p:sp>
      <p:pic>
        <p:nvPicPr>
          <p:cNvPr id="5122" name="Picture 2" descr="02_disposicion-de-elemento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8"/>
          <a:stretch/>
        </p:blipFill>
        <p:spPr bwMode="auto">
          <a:xfrm>
            <a:off x="6441742" y="1701172"/>
            <a:ext cx="4053386" cy="4553789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CuadroTexto 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46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07955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378" y="3597120"/>
            <a:ext cx="3748418" cy="264638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311" y="1306455"/>
            <a:ext cx="2669486" cy="266948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8378" y="1306455"/>
            <a:ext cx="3748418" cy="209251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4378" y="1306455"/>
            <a:ext cx="2822972" cy="2785499"/>
          </a:xfrm>
          <a:prstGeom prst="rect">
            <a:avLst/>
          </a:prstGeom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1982212" y="423081"/>
            <a:ext cx="9145138" cy="45037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smtClean="0"/>
              <a:t>repetición</a:t>
            </a:r>
            <a:endParaRPr lang="es-MX" sz="28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47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63135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488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Repetición y reflexión</a:t>
            </a:r>
            <a:endParaRPr lang="es-MX" sz="36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914402" y="2020887"/>
            <a:ext cx="4763068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Aft>
                <a:spcPts val="1800"/>
              </a:spcAft>
            </a:pPr>
            <a:r>
              <a:rPr lang="es-MX" sz="2600" dirty="0"/>
              <a:t>La Reflexión es un caso especial en que una forma es espejada, resultando una nueva forma que se </a:t>
            </a:r>
            <a:r>
              <a:rPr lang="es-MX" sz="2600" dirty="0" smtClean="0"/>
              <a:t>parece mucho </a:t>
            </a:r>
            <a:r>
              <a:rPr lang="es-MX" sz="2600" dirty="0"/>
              <a:t>a la original pero en dirección contraria. </a:t>
            </a:r>
            <a:r>
              <a:rPr lang="es-MX" sz="2600" dirty="0" smtClean="0"/>
              <a:t>Cabe aclarar que la reflexión solo es </a:t>
            </a:r>
            <a:r>
              <a:rPr lang="es-MX" sz="2600" dirty="0"/>
              <a:t>posible cuando la forma es simétrica. </a:t>
            </a:r>
            <a:endParaRPr lang="es-MX" sz="2600" dirty="0">
              <a:solidFill>
                <a:srgbClr val="FFC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24892" b="2367"/>
          <a:stretch/>
        </p:blipFill>
        <p:spPr>
          <a:xfrm>
            <a:off x="6633948" y="1563178"/>
            <a:ext cx="4516272" cy="451741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48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369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60" y="2230425"/>
            <a:ext cx="3208421" cy="320842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644" y="2230425"/>
            <a:ext cx="3227243" cy="32204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1" t="13334" b="-1"/>
          <a:stretch/>
        </p:blipFill>
        <p:spPr>
          <a:xfrm>
            <a:off x="4399517" y="1844058"/>
            <a:ext cx="3234378" cy="4002950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264054" y="679583"/>
            <a:ext cx="10086833" cy="589659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smtClean="0"/>
              <a:t>Repetición y reflexión</a:t>
            </a:r>
            <a:endParaRPr lang="es-MX" sz="28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49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60910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El lenguaje visual 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38354" y="2461940"/>
            <a:ext cx="9352560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3400" dirty="0"/>
              <a:t>Es la base de la creación del </a:t>
            </a:r>
            <a:r>
              <a:rPr lang="es-MX" sz="3400" dirty="0" smtClean="0"/>
              <a:t>diseño, por lo que al comprenderlo, </a:t>
            </a:r>
            <a:r>
              <a:rPr lang="es-MX" sz="3400" dirty="0"/>
              <a:t>aumentará en el diseñador su capacidad para la organización </a:t>
            </a:r>
            <a:r>
              <a:rPr lang="es-MX" sz="3400" dirty="0" smtClean="0"/>
              <a:t>visual.</a:t>
            </a:r>
            <a:endParaRPr lang="es-MX" sz="3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1320530" y="6117465"/>
            <a:ext cx="34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5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41205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similitud</a:t>
            </a:r>
            <a:endParaRPr lang="es-MX" sz="36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068222" y="1556863"/>
            <a:ext cx="10467832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Aft>
                <a:spcPts val="1800"/>
              </a:spcAft>
            </a:pPr>
            <a:r>
              <a:rPr lang="es-MX" sz="2800" dirty="0" smtClean="0"/>
              <a:t>La similitud hace referencia a aquellas formas que no </a:t>
            </a:r>
            <a:r>
              <a:rPr lang="es-MX" sz="2800" dirty="0"/>
              <a:t>son idénticas, sino parecidas. </a:t>
            </a:r>
            <a:endParaRPr lang="es-MX" sz="1800" dirty="0" smtClean="0"/>
          </a:p>
          <a:p>
            <a:pPr marL="514350" indent="-514350">
              <a:lnSpc>
                <a:spcPct val="100000"/>
              </a:lnSpc>
              <a:spcAft>
                <a:spcPts val="1800"/>
              </a:spcAft>
              <a:buAutoNum type="alphaLcParenR"/>
            </a:pPr>
            <a:r>
              <a:rPr lang="es-MX" sz="1800" dirty="0" smtClean="0">
                <a:solidFill>
                  <a:srgbClr val="FFC000"/>
                </a:solidFill>
              </a:rPr>
              <a:t>Asociación</a:t>
            </a:r>
            <a:r>
              <a:rPr lang="es-MX" sz="1800" dirty="0">
                <a:solidFill>
                  <a:srgbClr val="FFC000"/>
                </a:solidFill>
              </a:rPr>
              <a:t>: </a:t>
            </a:r>
            <a:r>
              <a:rPr lang="es-MX" sz="1800" dirty="0" smtClean="0"/>
              <a:t>agrupación </a:t>
            </a:r>
            <a:r>
              <a:rPr lang="es-MX" sz="1800" dirty="0"/>
              <a:t>de acuerdo a su tipo, familia, significado o su </a:t>
            </a:r>
            <a:r>
              <a:rPr lang="es-MX" sz="1800" dirty="0" smtClean="0"/>
              <a:t>función.</a:t>
            </a:r>
          </a:p>
          <a:p>
            <a:pPr marL="514350" indent="-514350">
              <a:lnSpc>
                <a:spcPct val="100000"/>
              </a:lnSpc>
              <a:spcAft>
                <a:spcPts val="1800"/>
              </a:spcAft>
              <a:buAutoNum type="alphaLcParenR"/>
            </a:pPr>
            <a:r>
              <a:rPr lang="es-MX" sz="1800" dirty="0" smtClean="0">
                <a:solidFill>
                  <a:srgbClr val="FFC000"/>
                </a:solidFill>
              </a:rPr>
              <a:t>Imperfección</a:t>
            </a:r>
            <a:r>
              <a:rPr lang="es-MX" sz="1800" dirty="0">
                <a:solidFill>
                  <a:srgbClr val="FFC000"/>
                </a:solidFill>
              </a:rPr>
              <a:t>: </a:t>
            </a:r>
            <a:r>
              <a:rPr lang="es-MX" sz="1800" dirty="0" smtClean="0"/>
              <a:t>figura deformada</a:t>
            </a:r>
            <a:r>
              <a:rPr lang="es-MX" sz="1800" dirty="0"/>
              <a:t>, transformada, mutilada, cortada o </a:t>
            </a:r>
            <a:r>
              <a:rPr lang="es-MX" sz="1800" dirty="0" smtClean="0"/>
              <a:t>quebrada.</a:t>
            </a:r>
          </a:p>
          <a:p>
            <a:pPr marL="514350" indent="-514350">
              <a:lnSpc>
                <a:spcPct val="100000"/>
              </a:lnSpc>
              <a:spcAft>
                <a:spcPts val="1800"/>
              </a:spcAft>
              <a:buAutoNum type="alphaLcParenR"/>
            </a:pPr>
            <a:r>
              <a:rPr lang="es-MX" sz="1800" dirty="0" smtClean="0">
                <a:solidFill>
                  <a:srgbClr val="FFC000"/>
                </a:solidFill>
              </a:rPr>
              <a:t>Distorsión </a:t>
            </a:r>
            <a:r>
              <a:rPr lang="es-MX" sz="1800" dirty="0">
                <a:solidFill>
                  <a:srgbClr val="FFC000"/>
                </a:solidFill>
              </a:rPr>
              <a:t>Espacial: </a:t>
            </a:r>
            <a:r>
              <a:rPr lang="es-MX" sz="1800" dirty="0" smtClean="0"/>
              <a:t>forma </a:t>
            </a:r>
            <a:r>
              <a:rPr lang="es-MX" sz="1800" dirty="0"/>
              <a:t>es rotada, curvadas o retorcidas y crean una figura </a:t>
            </a:r>
            <a:r>
              <a:rPr lang="es-MX" sz="1800" dirty="0" smtClean="0"/>
              <a:t>nueva.</a:t>
            </a:r>
          </a:p>
          <a:p>
            <a:pPr marL="514350" indent="-514350">
              <a:lnSpc>
                <a:spcPct val="100000"/>
              </a:lnSpc>
              <a:spcAft>
                <a:spcPts val="1800"/>
              </a:spcAft>
              <a:buAutoNum type="alphaLcParenR"/>
            </a:pPr>
            <a:r>
              <a:rPr lang="es-MX" sz="1800" dirty="0" smtClean="0">
                <a:solidFill>
                  <a:srgbClr val="FFC000"/>
                </a:solidFill>
              </a:rPr>
              <a:t>Unión </a:t>
            </a:r>
            <a:r>
              <a:rPr lang="es-MX" sz="1800" dirty="0">
                <a:solidFill>
                  <a:srgbClr val="FFC000"/>
                </a:solidFill>
              </a:rPr>
              <a:t>o Sustracción: </a:t>
            </a:r>
            <a:r>
              <a:rPr lang="es-MX" sz="1800" dirty="0" smtClean="0"/>
              <a:t>forma compuesta </a:t>
            </a:r>
            <a:r>
              <a:rPr lang="es-MX" sz="1800" dirty="0"/>
              <a:t>por 2 formas más pequeñas que son unidas u obtenidas sustrayendo una forma menor de una </a:t>
            </a:r>
            <a:r>
              <a:rPr lang="es-MX" sz="1800" dirty="0" smtClean="0"/>
              <a:t>mayor.</a:t>
            </a:r>
          </a:p>
          <a:p>
            <a:pPr marL="514350" indent="-514350">
              <a:lnSpc>
                <a:spcPct val="100000"/>
              </a:lnSpc>
              <a:spcAft>
                <a:spcPts val="1800"/>
              </a:spcAft>
              <a:buAutoNum type="alphaLcParenR"/>
            </a:pPr>
            <a:r>
              <a:rPr lang="es-MX" sz="1800" dirty="0" smtClean="0">
                <a:solidFill>
                  <a:srgbClr val="FFC000"/>
                </a:solidFill>
              </a:rPr>
              <a:t>Tensión </a:t>
            </a:r>
            <a:r>
              <a:rPr lang="es-MX" sz="1800" dirty="0">
                <a:solidFill>
                  <a:srgbClr val="FFC000"/>
                </a:solidFill>
              </a:rPr>
              <a:t>o </a:t>
            </a:r>
            <a:r>
              <a:rPr lang="es-MX" sz="1800" dirty="0" smtClean="0">
                <a:solidFill>
                  <a:srgbClr val="FFC000"/>
                </a:solidFill>
              </a:rPr>
              <a:t>Compresión</a:t>
            </a:r>
            <a:r>
              <a:rPr lang="es-MX" sz="1800" dirty="0">
                <a:solidFill>
                  <a:srgbClr val="FFC000"/>
                </a:solidFill>
              </a:rPr>
              <a:t>: </a:t>
            </a:r>
            <a:r>
              <a:rPr lang="es-MX" sz="1800" dirty="0" smtClean="0"/>
              <a:t>forma estirada </a:t>
            </a:r>
            <a:r>
              <a:rPr lang="es-MX" sz="1800" dirty="0"/>
              <a:t>o apretada, lo que deriva </a:t>
            </a:r>
            <a:r>
              <a:rPr lang="es-MX" sz="1800" dirty="0" smtClean="0"/>
              <a:t>en </a:t>
            </a:r>
            <a:r>
              <a:rPr lang="es-MX" sz="1800" dirty="0"/>
              <a:t>una serie de módulos de similitud. </a:t>
            </a:r>
            <a:endParaRPr lang="es-MX" sz="1800" dirty="0">
              <a:solidFill>
                <a:srgbClr val="FFC000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50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41609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corazondpapel.files.wordpress.com/2012/05/ww_similitu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29" b="5024"/>
          <a:stretch/>
        </p:blipFill>
        <p:spPr bwMode="auto">
          <a:xfrm>
            <a:off x="5833044" y="1105469"/>
            <a:ext cx="4239004" cy="536357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Marcador de contenido 2"/>
          <p:cNvSpPr txBox="1">
            <a:spLocks/>
          </p:cNvSpPr>
          <p:nvPr/>
        </p:nvSpPr>
        <p:spPr>
          <a:xfrm>
            <a:off x="1114615" y="1091822"/>
            <a:ext cx="4541008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800" dirty="0" smtClean="0">
                <a:solidFill>
                  <a:srgbClr val="FFC000"/>
                </a:solidFill>
              </a:rPr>
              <a:t>Asociación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800" dirty="0" smtClean="0">
                <a:solidFill>
                  <a:srgbClr val="FFC000"/>
                </a:solidFill>
              </a:rPr>
              <a:t>Imperfección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800" dirty="0" smtClean="0">
                <a:solidFill>
                  <a:srgbClr val="FFC000"/>
                </a:solidFill>
              </a:rPr>
              <a:t>Distorsión Espacial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800" dirty="0" smtClean="0">
                <a:solidFill>
                  <a:srgbClr val="FFC000"/>
                </a:solidFill>
              </a:rPr>
              <a:t>Unión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800" dirty="0" smtClean="0">
                <a:solidFill>
                  <a:srgbClr val="FFC000"/>
                </a:solidFill>
              </a:rPr>
              <a:t>Sustracción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800" dirty="0" smtClean="0">
                <a:solidFill>
                  <a:srgbClr val="FFC000"/>
                </a:solidFill>
              </a:rPr>
              <a:t>Tensión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800" dirty="0" smtClean="0">
                <a:solidFill>
                  <a:srgbClr val="FFC000"/>
                </a:solidFill>
              </a:rPr>
              <a:t>Compresión</a:t>
            </a:r>
            <a:endParaRPr lang="es-MX" sz="2800" dirty="0">
              <a:solidFill>
                <a:srgbClr val="FFC000"/>
              </a:solidFill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35573" y="297445"/>
            <a:ext cx="10086833" cy="644250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smtClean="0"/>
              <a:t>similitud</a:t>
            </a:r>
            <a:endParaRPr lang="es-MX" sz="3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51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2095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72" y="1131496"/>
            <a:ext cx="4344474" cy="280863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r="57083" b="11824"/>
          <a:stretch/>
        </p:blipFill>
        <p:spPr>
          <a:xfrm>
            <a:off x="5240937" y="2200443"/>
            <a:ext cx="2676712" cy="28086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t="13925" b="13060"/>
          <a:stretch/>
        </p:blipFill>
        <p:spPr>
          <a:xfrm>
            <a:off x="626772" y="4163126"/>
            <a:ext cx="4344474" cy="237905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7340" y="1131496"/>
            <a:ext cx="3205245" cy="5410688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1305752" y="375748"/>
            <a:ext cx="10086833" cy="644250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smtClean="0"/>
              <a:t>similitud</a:t>
            </a:r>
            <a:endParaRPr lang="es-MX" sz="28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52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450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gradación</a:t>
            </a:r>
            <a:endParaRPr lang="es-MX" sz="36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068222" y="1611455"/>
            <a:ext cx="10467832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Aft>
                <a:spcPts val="1800"/>
              </a:spcAft>
            </a:pPr>
            <a:r>
              <a:rPr lang="es-MX" sz="2600" dirty="0"/>
              <a:t>Es </a:t>
            </a:r>
            <a:r>
              <a:rPr lang="es-MX" sz="2600" dirty="0" smtClean="0"/>
              <a:t>un método más estricto </a:t>
            </a:r>
            <a:r>
              <a:rPr lang="es-MX" sz="2600" dirty="0"/>
              <a:t>que la similitud, </a:t>
            </a:r>
            <a:r>
              <a:rPr lang="es-MX" sz="2600" dirty="0" smtClean="0"/>
              <a:t>pues exige </a:t>
            </a:r>
            <a:r>
              <a:rPr lang="es-MX" sz="2600" dirty="0"/>
              <a:t>no solo un cambio gradual, sino que sea de una forma </a:t>
            </a:r>
            <a:r>
              <a:rPr lang="es-MX" sz="2600" dirty="0" smtClean="0"/>
              <a:t>ordenada, para con ello generar una </a:t>
            </a:r>
            <a:r>
              <a:rPr lang="es-MX" sz="2600" dirty="0"/>
              <a:t>ilusión </a:t>
            </a:r>
            <a:r>
              <a:rPr lang="es-MX" sz="2600" dirty="0" smtClean="0"/>
              <a:t>óptica.</a:t>
            </a:r>
            <a:endParaRPr lang="es-MX" sz="2000" dirty="0">
              <a:solidFill>
                <a:srgbClr val="FFC000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068222" y="3454597"/>
            <a:ext cx="4063336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s-MX" sz="2400" dirty="0" smtClean="0"/>
              <a:t>Gradación </a:t>
            </a:r>
            <a:r>
              <a:rPr lang="es-MX" sz="2400" dirty="0"/>
              <a:t>de </a:t>
            </a:r>
            <a:r>
              <a:rPr lang="es-MX" sz="2400" dirty="0" smtClean="0"/>
              <a:t>módulos: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i="1" dirty="0" smtClean="0">
                <a:solidFill>
                  <a:srgbClr val="FFC000"/>
                </a:solidFill>
              </a:rPr>
              <a:t>Estos </a:t>
            </a:r>
            <a:r>
              <a:rPr lang="es-MX" sz="2400" i="1" dirty="0">
                <a:solidFill>
                  <a:srgbClr val="FFC000"/>
                </a:solidFill>
              </a:rPr>
              <a:t>pueden tener una gradación de figura, </a:t>
            </a:r>
            <a:r>
              <a:rPr lang="es-MX" sz="2400" i="1" dirty="0" smtClean="0">
                <a:solidFill>
                  <a:srgbClr val="FFC000"/>
                </a:solidFill>
              </a:rPr>
              <a:t> </a:t>
            </a:r>
            <a:r>
              <a:rPr lang="es-MX" sz="2400" i="1" dirty="0">
                <a:solidFill>
                  <a:srgbClr val="FFC000"/>
                </a:solidFill>
              </a:rPr>
              <a:t>tamaño, </a:t>
            </a:r>
            <a:r>
              <a:rPr lang="es-MX" sz="2400" i="1" dirty="0" smtClean="0">
                <a:solidFill>
                  <a:srgbClr val="FFC000"/>
                </a:solidFill>
              </a:rPr>
              <a:t>color</a:t>
            </a:r>
            <a:r>
              <a:rPr lang="es-MX" sz="2400" i="1" dirty="0">
                <a:solidFill>
                  <a:srgbClr val="FFC000"/>
                </a:solidFill>
              </a:rPr>
              <a:t>, </a:t>
            </a:r>
            <a:r>
              <a:rPr lang="es-MX" sz="2400" i="1" dirty="0" smtClean="0">
                <a:solidFill>
                  <a:srgbClr val="FFC000"/>
                </a:solidFill>
              </a:rPr>
              <a:t>textura</a:t>
            </a:r>
            <a:r>
              <a:rPr lang="es-MX" sz="2400" i="1" dirty="0">
                <a:solidFill>
                  <a:srgbClr val="FFC000"/>
                </a:solidFill>
              </a:rPr>
              <a:t>, </a:t>
            </a:r>
            <a:r>
              <a:rPr lang="es-MX" sz="2400" i="1" dirty="0" smtClean="0">
                <a:solidFill>
                  <a:srgbClr val="FFC000"/>
                </a:solidFill>
              </a:rPr>
              <a:t>dirección</a:t>
            </a:r>
            <a:r>
              <a:rPr lang="es-MX" sz="2400" i="1" dirty="0">
                <a:solidFill>
                  <a:srgbClr val="FFC000"/>
                </a:solidFill>
              </a:rPr>
              <a:t>, </a:t>
            </a:r>
            <a:r>
              <a:rPr lang="es-MX" sz="2400" i="1" dirty="0" smtClean="0">
                <a:solidFill>
                  <a:srgbClr val="FFC000"/>
                </a:solidFill>
              </a:rPr>
              <a:t>posición </a:t>
            </a:r>
            <a:r>
              <a:rPr lang="es-MX" sz="2400" i="1" dirty="0">
                <a:solidFill>
                  <a:srgbClr val="FFC000"/>
                </a:solidFill>
              </a:rPr>
              <a:t>de espacio y de gravedad.</a:t>
            </a:r>
          </a:p>
        </p:txBody>
      </p:sp>
      <p:grpSp>
        <p:nvGrpSpPr>
          <p:cNvPr id="30" name="Grupo 29"/>
          <p:cNvGrpSpPr/>
          <p:nvPr/>
        </p:nvGrpSpPr>
        <p:grpSpPr>
          <a:xfrm>
            <a:off x="5445457" y="3470804"/>
            <a:ext cx="5773003" cy="1119117"/>
            <a:chOff x="5445457" y="3470804"/>
            <a:chExt cx="5773003" cy="1119117"/>
          </a:xfrm>
        </p:grpSpPr>
        <p:sp>
          <p:nvSpPr>
            <p:cNvPr id="3" name="Rectángulo 2"/>
            <p:cNvSpPr/>
            <p:nvPr/>
          </p:nvSpPr>
          <p:spPr>
            <a:xfrm>
              <a:off x="5445457" y="3470804"/>
              <a:ext cx="5773003" cy="111911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7" name="Conector recto 6"/>
            <p:cNvCxnSpPr/>
            <p:nvPr/>
          </p:nvCxnSpPr>
          <p:spPr>
            <a:xfrm flipH="1">
              <a:off x="6564574" y="3470804"/>
              <a:ext cx="13648" cy="11191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7"/>
            <p:cNvCxnSpPr/>
            <p:nvPr/>
          </p:nvCxnSpPr>
          <p:spPr>
            <a:xfrm flipH="1">
              <a:off x="7738281" y="3470804"/>
              <a:ext cx="2276" cy="11191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cto 8"/>
            <p:cNvCxnSpPr/>
            <p:nvPr/>
          </p:nvCxnSpPr>
          <p:spPr>
            <a:xfrm flipH="1">
              <a:off x="8898341" y="3470804"/>
              <a:ext cx="2276" cy="11191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cto 9"/>
            <p:cNvCxnSpPr/>
            <p:nvPr/>
          </p:nvCxnSpPr>
          <p:spPr>
            <a:xfrm flipH="1">
              <a:off x="10072049" y="3470804"/>
              <a:ext cx="2275" cy="11191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ángulo 14"/>
            <p:cNvSpPr/>
            <p:nvPr/>
          </p:nvSpPr>
          <p:spPr>
            <a:xfrm>
              <a:off x="5581935" y="3614105"/>
              <a:ext cx="846161" cy="8325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Rectángulo 15"/>
            <p:cNvSpPr/>
            <p:nvPr/>
          </p:nvSpPr>
          <p:spPr>
            <a:xfrm rot="376576">
              <a:off x="6740857" y="3614105"/>
              <a:ext cx="846161" cy="8325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Rectángulo 16"/>
            <p:cNvSpPr/>
            <p:nvPr/>
          </p:nvSpPr>
          <p:spPr>
            <a:xfrm rot="731221">
              <a:off x="7889544" y="3614104"/>
              <a:ext cx="846161" cy="8325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" name="Rectángulo 17"/>
            <p:cNvSpPr/>
            <p:nvPr/>
          </p:nvSpPr>
          <p:spPr>
            <a:xfrm rot="1071600">
              <a:off x="9063251" y="3614103"/>
              <a:ext cx="846161" cy="8325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" name="Rectángulo 18"/>
            <p:cNvSpPr/>
            <p:nvPr/>
          </p:nvSpPr>
          <p:spPr>
            <a:xfrm rot="1576455">
              <a:off x="10223311" y="3614102"/>
              <a:ext cx="846161" cy="8325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5445457" y="4856054"/>
            <a:ext cx="5773003" cy="1119117"/>
            <a:chOff x="5445457" y="4856054"/>
            <a:chExt cx="5773003" cy="1119117"/>
          </a:xfrm>
        </p:grpSpPr>
        <p:sp>
          <p:nvSpPr>
            <p:cNvPr id="20" name="Rectángulo 19"/>
            <p:cNvSpPr/>
            <p:nvPr/>
          </p:nvSpPr>
          <p:spPr>
            <a:xfrm>
              <a:off x="5445457" y="4856054"/>
              <a:ext cx="5773003" cy="111911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21" name="Conector recto 20"/>
            <p:cNvCxnSpPr/>
            <p:nvPr/>
          </p:nvCxnSpPr>
          <p:spPr>
            <a:xfrm flipH="1">
              <a:off x="6564574" y="4856054"/>
              <a:ext cx="13648" cy="11191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21"/>
            <p:cNvCxnSpPr/>
            <p:nvPr/>
          </p:nvCxnSpPr>
          <p:spPr>
            <a:xfrm flipH="1">
              <a:off x="7738281" y="4856054"/>
              <a:ext cx="2276" cy="11191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22"/>
            <p:cNvCxnSpPr/>
            <p:nvPr/>
          </p:nvCxnSpPr>
          <p:spPr>
            <a:xfrm flipH="1">
              <a:off x="8898341" y="4856054"/>
              <a:ext cx="2276" cy="11191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23"/>
            <p:cNvCxnSpPr/>
            <p:nvPr/>
          </p:nvCxnSpPr>
          <p:spPr>
            <a:xfrm flipH="1">
              <a:off x="10072049" y="4856054"/>
              <a:ext cx="2275" cy="11191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ángulo 24"/>
            <p:cNvSpPr/>
            <p:nvPr/>
          </p:nvSpPr>
          <p:spPr>
            <a:xfrm>
              <a:off x="5882187" y="5268037"/>
              <a:ext cx="245658" cy="2468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" name="Rectángulo 25"/>
            <p:cNvSpPr/>
            <p:nvPr/>
          </p:nvSpPr>
          <p:spPr>
            <a:xfrm>
              <a:off x="6943300" y="5184936"/>
              <a:ext cx="437865" cy="4528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" name="Rectángulo 26"/>
            <p:cNvSpPr/>
            <p:nvPr/>
          </p:nvSpPr>
          <p:spPr>
            <a:xfrm>
              <a:off x="8018059" y="5082454"/>
              <a:ext cx="663053" cy="64693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8" name="Rectángulo 27"/>
            <p:cNvSpPr/>
            <p:nvPr/>
          </p:nvSpPr>
          <p:spPr>
            <a:xfrm>
              <a:off x="9063251" y="4999353"/>
              <a:ext cx="846161" cy="8325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9" name="Rectángulo 28"/>
            <p:cNvSpPr/>
            <p:nvPr/>
          </p:nvSpPr>
          <p:spPr>
            <a:xfrm>
              <a:off x="10148817" y="4930378"/>
              <a:ext cx="995149" cy="9767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3" name="CuadroTexto 32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53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89897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gradación</a:t>
            </a:r>
            <a:endParaRPr lang="es-MX" sz="36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840189" y="1987671"/>
            <a:ext cx="4063336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s-MX" sz="2400" dirty="0"/>
              <a:t>Gradación </a:t>
            </a:r>
            <a:r>
              <a:rPr lang="es-MX" sz="2400" dirty="0" smtClean="0"/>
              <a:t>Espacial: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i="1" dirty="0" smtClean="0">
                <a:solidFill>
                  <a:srgbClr val="FFC000"/>
                </a:solidFill>
              </a:rPr>
              <a:t>Procedimiento que afecta </a:t>
            </a:r>
            <a:r>
              <a:rPr lang="es-MX" sz="2400" i="1" dirty="0">
                <a:solidFill>
                  <a:srgbClr val="FFC000"/>
                </a:solidFill>
              </a:rPr>
              <a:t>a la figura o al tamaño de los módulos. </a:t>
            </a:r>
            <a:r>
              <a:rPr lang="es-MX" sz="2400" i="1" dirty="0" smtClean="0">
                <a:solidFill>
                  <a:srgbClr val="FFC000"/>
                </a:solidFill>
              </a:rPr>
              <a:t>Donde la </a:t>
            </a:r>
            <a:r>
              <a:rPr lang="es-MX" sz="2400" i="1" dirty="0">
                <a:solidFill>
                  <a:srgbClr val="FFC000"/>
                </a:solidFill>
              </a:rPr>
              <a:t>progresión de </a:t>
            </a:r>
            <a:r>
              <a:rPr lang="es-MX" sz="2400" i="1" dirty="0" smtClean="0">
                <a:solidFill>
                  <a:srgbClr val="FFC000"/>
                </a:solidFill>
              </a:rPr>
              <a:t>éstos </a:t>
            </a:r>
            <a:r>
              <a:rPr lang="es-MX" sz="2400" i="1" dirty="0">
                <a:solidFill>
                  <a:srgbClr val="FFC000"/>
                </a:solidFill>
              </a:rPr>
              <a:t>en el </a:t>
            </a:r>
            <a:r>
              <a:rPr lang="es-MX" sz="2400" i="1" dirty="0" smtClean="0">
                <a:solidFill>
                  <a:srgbClr val="FFC000"/>
                </a:solidFill>
              </a:rPr>
              <a:t>espacio permanecen </a:t>
            </a:r>
            <a:r>
              <a:rPr lang="es-MX" sz="2400" i="1" dirty="0">
                <a:solidFill>
                  <a:srgbClr val="FFC000"/>
                </a:solidFill>
              </a:rPr>
              <a:t>siempre paralelos al plano de la imagen.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5463083" y="2128884"/>
            <a:ext cx="5773003" cy="11191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" name="Conector recto 6"/>
          <p:cNvCxnSpPr/>
          <p:nvPr/>
        </p:nvCxnSpPr>
        <p:spPr>
          <a:xfrm flipH="1">
            <a:off x="6582200" y="2128884"/>
            <a:ext cx="13648" cy="11191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H="1">
            <a:off x="7755907" y="2128884"/>
            <a:ext cx="2276" cy="11191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H="1">
            <a:off x="8915967" y="2128884"/>
            <a:ext cx="2276" cy="11191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H="1">
            <a:off x="10089675" y="2128884"/>
            <a:ext cx="2275" cy="11191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/>
          <p:cNvSpPr/>
          <p:nvPr/>
        </p:nvSpPr>
        <p:spPr>
          <a:xfrm>
            <a:off x="5447060" y="2784143"/>
            <a:ext cx="1126706" cy="464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Rectángulo 31"/>
          <p:cNvSpPr/>
          <p:nvPr/>
        </p:nvSpPr>
        <p:spPr>
          <a:xfrm>
            <a:off x="6611387" y="2783657"/>
            <a:ext cx="1126706" cy="464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Rectángulo 32"/>
          <p:cNvSpPr/>
          <p:nvPr/>
        </p:nvSpPr>
        <p:spPr>
          <a:xfrm>
            <a:off x="7769171" y="2783657"/>
            <a:ext cx="1126706" cy="464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Rectángulo 33"/>
          <p:cNvSpPr/>
          <p:nvPr/>
        </p:nvSpPr>
        <p:spPr>
          <a:xfrm>
            <a:off x="8945539" y="2783657"/>
            <a:ext cx="1126706" cy="464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5" name="Rectángulo 34"/>
          <p:cNvSpPr/>
          <p:nvPr/>
        </p:nvSpPr>
        <p:spPr>
          <a:xfrm>
            <a:off x="10104869" y="2783657"/>
            <a:ext cx="1126706" cy="464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Elipse 5"/>
          <p:cNvSpPr/>
          <p:nvPr/>
        </p:nvSpPr>
        <p:spPr>
          <a:xfrm>
            <a:off x="5749686" y="2729386"/>
            <a:ext cx="545911" cy="49447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Elipse 35"/>
          <p:cNvSpPr/>
          <p:nvPr/>
        </p:nvSpPr>
        <p:spPr>
          <a:xfrm>
            <a:off x="6908608" y="2691130"/>
            <a:ext cx="545911" cy="49447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7" name="Elipse 36"/>
          <p:cNvSpPr/>
          <p:nvPr/>
        </p:nvSpPr>
        <p:spPr>
          <a:xfrm>
            <a:off x="8059568" y="2666380"/>
            <a:ext cx="545911" cy="49447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8" name="Elipse 37"/>
          <p:cNvSpPr/>
          <p:nvPr/>
        </p:nvSpPr>
        <p:spPr>
          <a:xfrm>
            <a:off x="9231001" y="2622566"/>
            <a:ext cx="545911" cy="49447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9" name="Elipse 38"/>
          <p:cNvSpPr/>
          <p:nvPr/>
        </p:nvSpPr>
        <p:spPr>
          <a:xfrm>
            <a:off x="10406413" y="2564035"/>
            <a:ext cx="545911" cy="49447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0" name="Rectángulo 39"/>
          <p:cNvSpPr/>
          <p:nvPr/>
        </p:nvSpPr>
        <p:spPr>
          <a:xfrm>
            <a:off x="5447060" y="4136684"/>
            <a:ext cx="5773003" cy="11191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1" name="Conector recto 40"/>
          <p:cNvCxnSpPr/>
          <p:nvPr/>
        </p:nvCxnSpPr>
        <p:spPr>
          <a:xfrm flipH="1">
            <a:off x="6566177" y="4136684"/>
            <a:ext cx="13648" cy="11191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 flipH="1">
            <a:off x="7739884" y="4136684"/>
            <a:ext cx="2276" cy="11191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 flipH="1">
            <a:off x="8899944" y="4136684"/>
            <a:ext cx="2276" cy="11191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 flipH="1">
            <a:off x="10073652" y="4136684"/>
            <a:ext cx="2275" cy="11191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ángulo 44"/>
          <p:cNvSpPr/>
          <p:nvPr/>
        </p:nvSpPr>
        <p:spPr>
          <a:xfrm>
            <a:off x="5431037" y="4791943"/>
            <a:ext cx="1126706" cy="464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6" name="Rectángulo 45"/>
          <p:cNvSpPr/>
          <p:nvPr/>
        </p:nvSpPr>
        <p:spPr>
          <a:xfrm>
            <a:off x="6595364" y="4791457"/>
            <a:ext cx="1126706" cy="464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7" name="Rectángulo 46"/>
          <p:cNvSpPr/>
          <p:nvPr/>
        </p:nvSpPr>
        <p:spPr>
          <a:xfrm>
            <a:off x="7753148" y="4791457"/>
            <a:ext cx="1126706" cy="464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8" name="Rectángulo 47"/>
          <p:cNvSpPr/>
          <p:nvPr/>
        </p:nvSpPr>
        <p:spPr>
          <a:xfrm>
            <a:off x="8929516" y="4791457"/>
            <a:ext cx="1126706" cy="464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9" name="Rectángulo 48"/>
          <p:cNvSpPr/>
          <p:nvPr/>
        </p:nvSpPr>
        <p:spPr>
          <a:xfrm>
            <a:off x="10088846" y="4791457"/>
            <a:ext cx="1126706" cy="464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0" name="Elipse 49"/>
          <p:cNvSpPr/>
          <p:nvPr/>
        </p:nvSpPr>
        <p:spPr>
          <a:xfrm>
            <a:off x="5574239" y="4230473"/>
            <a:ext cx="882192" cy="58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5" name="Elipse 54"/>
          <p:cNvSpPr/>
          <p:nvPr/>
        </p:nvSpPr>
        <p:spPr>
          <a:xfrm>
            <a:off x="6721600" y="4257769"/>
            <a:ext cx="882192" cy="58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6" name="Elipse 55"/>
          <p:cNvSpPr/>
          <p:nvPr/>
        </p:nvSpPr>
        <p:spPr>
          <a:xfrm>
            <a:off x="7893032" y="4278781"/>
            <a:ext cx="882192" cy="58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7" name="Elipse 56"/>
          <p:cNvSpPr/>
          <p:nvPr/>
        </p:nvSpPr>
        <p:spPr>
          <a:xfrm>
            <a:off x="9066997" y="4306077"/>
            <a:ext cx="882192" cy="58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8" name="Elipse 57"/>
          <p:cNvSpPr/>
          <p:nvPr/>
        </p:nvSpPr>
        <p:spPr>
          <a:xfrm>
            <a:off x="10201465" y="4333373"/>
            <a:ext cx="882192" cy="58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2" name="CuadroTexto 51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54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2446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gradación</a:t>
            </a:r>
            <a:endParaRPr lang="es-MX" sz="36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959040" y="2128884"/>
            <a:ext cx="4063336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s-MX" sz="2400" dirty="0"/>
              <a:t>Gradación en la </a:t>
            </a:r>
            <a:r>
              <a:rPr lang="es-MX" sz="2400" dirty="0" smtClean="0"/>
              <a:t>Figura:</a:t>
            </a:r>
            <a:endParaRPr lang="es-MX" sz="2400" dirty="0"/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i="1" dirty="0">
                <a:solidFill>
                  <a:srgbClr val="FFC000"/>
                </a:solidFill>
              </a:rPr>
              <a:t>Se refiere a la secuencia de gradaciones que resulta de un cambio real de la figura.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027700" y="5576330"/>
            <a:ext cx="105083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En  la gradación, al emplear  pocos pasos, la velocidad de transición es rápida, provocando </a:t>
            </a:r>
            <a:r>
              <a:rPr lang="es-MX" dirty="0"/>
              <a:t>saltos visuales, </a:t>
            </a:r>
            <a:r>
              <a:rPr lang="es-MX" dirty="0" smtClean="0"/>
              <a:t>en tanto que, a una velocidad lenta y mayor cantidad de pasos, se genera una ilusión </a:t>
            </a:r>
            <a:r>
              <a:rPr lang="es-MX" dirty="0"/>
              <a:t>óptica.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/>
          <a:srcRect l="8864" t="12185" r="23182" b="34105"/>
          <a:stretch/>
        </p:blipFill>
        <p:spPr>
          <a:xfrm>
            <a:off x="5151547" y="1442433"/>
            <a:ext cx="6384507" cy="374742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55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21745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gradación</a:t>
            </a:r>
            <a:endParaRPr lang="es-MX" sz="3600" dirty="0"/>
          </a:p>
        </p:txBody>
      </p:sp>
      <p:sp>
        <p:nvSpPr>
          <p:cNvPr id="5" name="Rectángulo 4"/>
          <p:cNvSpPr/>
          <p:nvPr/>
        </p:nvSpPr>
        <p:spPr>
          <a:xfrm>
            <a:off x="1384827" y="1790349"/>
            <a:ext cx="96910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200" dirty="0" smtClean="0"/>
              <a:t>En  la gradación, al emplear  pocos pasos, la velocidad de transición es rápida, provocando </a:t>
            </a:r>
            <a:r>
              <a:rPr lang="es-MX" sz="2200" dirty="0"/>
              <a:t>saltos visuales, </a:t>
            </a:r>
            <a:r>
              <a:rPr lang="es-MX" sz="2200" dirty="0" smtClean="0"/>
              <a:t>en tanto que, a una velocidad lenta y mayor cantidad de pasos, se generará una ilusión </a:t>
            </a:r>
            <a:r>
              <a:rPr lang="es-MX" sz="2200" dirty="0"/>
              <a:t>óptica.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lum contrast="40000"/>
          </a:blip>
          <a:stretch>
            <a:fillRect/>
          </a:stretch>
        </p:blipFill>
        <p:spPr>
          <a:xfrm>
            <a:off x="1449221" y="3752046"/>
            <a:ext cx="9562216" cy="2397062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56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0895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318" y="2396071"/>
            <a:ext cx="2896071" cy="289607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459" y="2705165"/>
            <a:ext cx="4352019" cy="19371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18548" y="1417277"/>
            <a:ext cx="2813477" cy="485366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345192" y="411866"/>
            <a:ext cx="10086833" cy="548716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smtClean="0"/>
              <a:t>gradación</a:t>
            </a:r>
            <a:endParaRPr lang="es-MX" sz="28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57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84407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radiación</a:t>
            </a:r>
            <a:endParaRPr lang="es-MX" sz="36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068222" y="1411572"/>
            <a:ext cx="10467832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Aft>
                <a:spcPts val="1800"/>
              </a:spcAft>
            </a:pPr>
            <a:r>
              <a:rPr lang="es-MX" sz="2600" dirty="0"/>
              <a:t>Es un caso especial de </a:t>
            </a:r>
            <a:r>
              <a:rPr lang="es-MX" sz="2600" dirty="0" smtClean="0"/>
              <a:t>repetición, donde los </a:t>
            </a:r>
            <a:r>
              <a:rPr lang="es-MX" sz="2600" dirty="0"/>
              <a:t>módulos repetidos o las subdivisiones estructurales </a:t>
            </a:r>
            <a:r>
              <a:rPr lang="es-MX" sz="2600" dirty="0" smtClean="0"/>
              <a:t>giran alrededor </a:t>
            </a:r>
            <a:r>
              <a:rPr lang="es-MX" sz="2600" dirty="0"/>
              <a:t>de un centro común. </a:t>
            </a:r>
            <a:endParaRPr lang="es-MX" sz="2000" dirty="0">
              <a:solidFill>
                <a:srgbClr val="FFC000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068222" y="3454597"/>
            <a:ext cx="4063336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s-MX" sz="2400" dirty="0" smtClean="0"/>
              <a:t>Radiación centrífuga: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i="1" dirty="0" smtClean="0">
                <a:solidFill>
                  <a:srgbClr val="FFC000"/>
                </a:solidFill>
              </a:rPr>
              <a:t>Las </a:t>
            </a:r>
            <a:r>
              <a:rPr lang="es-MX" sz="2400" i="1" dirty="0">
                <a:solidFill>
                  <a:srgbClr val="FFC000"/>
                </a:solidFill>
              </a:rPr>
              <a:t>líneas se irradian regularmente desde el centro o desde sus cercanías </a:t>
            </a:r>
            <a:r>
              <a:rPr lang="es-MX" sz="2400" i="1" dirty="0" smtClean="0">
                <a:solidFill>
                  <a:srgbClr val="FFC000"/>
                </a:solidFill>
              </a:rPr>
              <a:t>hacia todas </a:t>
            </a:r>
            <a:r>
              <a:rPr lang="es-MX" sz="2400" i="1" dirty="0">
                <a:solidFill>
                  <a:srgbClr val="FFC000"/>
                </a:solidFill>
              </a:rPr>
              <a:t>las direcciones.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1766" t="27490" r="5457" b="5504"/>
          <a:stretch/>
        </p:blipFill>
        <p:spPr>
          <a:xfrm>
            <a:off x="6523629" y="2665685"/>
            <a:ext cx="3944204" cy="375958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58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40667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77666" y="2340079"/>
            <a:ext cx="2490042" cy="251198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209" y="2614423"/>
            <a:ext cx="2024011" cy="196329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8721" y="2156670"/>
            <a:ext cx="2689775" cy="2695390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1377666" y="466543"/>
            <a:ext cx="10086833" cy="603307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Radiación centrífuga</a:t>
            </a:r>
            <a:endParaRPr lang="es-MX" sz="28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59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10663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82721" y="596947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La resolución de problemas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7548" y="2120936"/>
            <a:ext cx="10967434" cy="23259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3400" dirty="0" smtClean="0"/>
              <a:t>Al ser el </a:t>
            </a:r>
            <a:r>
              <a:rPr lang="es-MX" sz="3400" dirty="0"/>
              <a:t>Diseñador es una persona que resuelve </a:t>
            </a:r>
            <a:r>
              <a:rPr lang="es-MX" sz="3400" dirty="0" smtClean="0"/>
              <a:t>problemas, éste debe:</a:t>
            </a: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es-MX" sz="2400" i="1" dirty="0" smtClean="0">
                <a:solidFill>
                  <a:srgbClr val="FFC000"/>
                </a:solidFill>
              </a:rPr>
              <a:t>Encontrar </a:t>
            </a:r>
            <a:r>
              <a:rPr lang="es-MX" sz="2400" i="1" dirty="0">
                <a:solidFill>
                  <a:srgbClr val="FFC000"/>
                </a:solidFill>
              </a:rPr>
              <a:t>las soluciones apropiadas. </a:t>
            </a:r>
            <a:endParaRPr lang="es-MX" sz="2400" i="1" dirty="0" smtClean="0">
              <a:solidFill>
                <a:srgbClr val="FFC000"/>
              </a:solidFill>
            </a:endParaRP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es-MX" sz="2400" i="1" dirty="0" smtClean="0">
                <a:solidFill>
                  <a:srgbClr val="FFC000"/>
                </a:solidFill>
              </a:rPr>
              <a:t>Trabajar </a:t>
            </a:r>
            <a:r>
              <a:rPr lang="es-MX" sz="2400" i="1" dirty="0">
                <a:solidFill>
                  <a:srgbClr val="FFC000"/>
                </a:solidFill>
              </a:rPr>
              <a:t>de manera intuitiva, </a:t>
            </a:r>
            <a:r>
              <a:rPr lang="es-MX" sz="2400" i="1" dirty="0" smtClean="0">
                <a:solidFill>
                  <a:srgbClr val="FFC000"/>
                </a:solidFill>
              </a:rPr>
              <a:t>explorando </a:t>
            </a:r>
            <a:r>
              <a:rPr lang="es-MX" sz="2400" i="1" dirty="0">
                <a:solidFill>
                  <a:srgbClr val="FFC000"/>
                </a:solidFill>
              </a:rPr>
              <a:t>e investigando todas las situaciones visuales posibles, </a:t>
            </a:r>
            <a:r>
              <a:rPr lang="es-MX" sz="2400" i="1" dirty="0" smtClean="0">
                <a:solidFill>
                  <a:srgbClr val="FFC000"/>
                </a:solidFill>
              </a:rPr>
              <a:t>para con ello, llegar </a:t>
            </a:r>
            <a:r>
              <a:rPr lang="es-MX" sz="2400" i="1" dirty="0">
                <a:solidFill>
                  <a:srgbClr val="FFC000"/>
                </a:solidFill>
              </a:rPr>
              <a:t>a una solución </a:t>
            </a:r>
            <a:r>
              <a:rPr lang="es-MX" sz="2400" i="1" dirty="0" smtClean="0">
                <a:solidFill>
                  <a:srgbClr val="FFC000"/>
                </a:solidFill>
              </a:rPr>
              <a:t>profesional.</a:t>
            </a:r>
            <a:endParaRPr lang="es-MX" sz="2400" i="1" dirty="0">
              <a:solidFill>
                <a:srgbClr val="FFC0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1320530" y="6117465"/>
            <a:ext cx="34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296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radiación</a:t>
            </a:r>
            <a:endParaRPr lang="es-MX" sz="36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918096" y="2653518"/>
            <a:ext cx="4063336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s-MX" sz="2400" dirty="0" smtClean="0"/>
              <a:t>Radiación concéntrica: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i="1" dirty="0" smtClean="0">
                <a:solidFill>
                  <a:srgbClr val="FFC000"/>
                </a:solidFill>
              </a:rPr>
              <a:t>En este tipo de radiación, en vez de irradiar desde el centro, las líneas rodean el centro en capas regulares.</a:t>
            </a:r>
            <a:endParaRPr lang="es-MX" sz="2400" i="1" dirty="0">
              <a:solidFill>
                <a:srgbClr val="FFC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38517" r="34340" b="3953"/>
          <a:stretch/>
        </p:blipFill>
        <p:spPr>
          <a:xfrm>
            <a:off x="5677469" y="1421248"/>
            <a:ext cx="5429456" cy="475721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60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5522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46526"/>
          <a:stretch/>
        </p:blipFill>
        <p:spPr>
          <a:xfrm>
            <a:off x="7242653" y="1760561"/>
            <a:ext cx="4100497" cy="387596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905" y="2584651"/>
            <a:ext cx="2576229" cy="257622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/>
          <a:srcRect t="2042" b="1988"/>
          <a:stretch/>
        </p:blipFill>
        <p:spPr>
          <a:xfrm>
            <a:off x="4279004" y="2584651"/>
            <a:ext cx="2564779" cy="2565779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315355" y="299472"/>
            <a:ext cx="10086833" cy="603307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Radiación concéntrica</a:t>
            </a:r>
            <a:endParaRPr lang="es-MX" sz="28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61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27676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radiación</a:t>
            </a:r>
            <a:endParaRPr lang="es-MX" sz="36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740675" y="1848300"/>
            <a:ext cx="4063336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s-MX" sz="2400" dirty="0" smtClean="0"/>
              <a:t>Radiación centrípeta: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i="1" dirty="0" smtClean="0">
                <a:solidFill>
                  <a:srgbClr val="FFC000"/>
                </a:solidFill>
              </a:rPr>
              <a:t>Para este caso, las </a:t>
            </a:r>
            <a:r>
              <a:rPr lang="es-MX" sz="2400" i="1" dirty="0">
                <a:solidFill>
                  <a:srgbClr val="FFC000"/>
                </a:solidFill>
              </a:rPr>
              <a:t>secuencias de líneas quebradas o curvas presionan hacia </a:t>
            </a:r>
            <a:r>
              <a:rPr lang="es-MX" sz="2400" i="1" dirty="0" smtClean="0">
                <a:solidFill>
                  <a:srgbClr val="FFC000"/>
                </a:solidFill>
              </a:rPr>
              <a:t>el centro. En otras palabras, el centro será donde todas </a:t>
            </a:r>
            <a:r>
              <a:rPr lang="es-MX" sz="2400" i="1" dirty="0">
                <a:solidFill>
                  <a:srgbClr val="FFC000"/>
                </a:solidFill>
              </a:rPr>
              <a:t>las </a:t>
            </a:r>
            <a:r>
              <a:rPr lang="es-MX" sz="2400" i="1" dirty="0" smtClean="0">
                <a:solidFill>
                  <a:srgbClr val="FFC000"/>
                </a:solidFill>
              </a:rPr>
              <a:t>líneas, </a:t>
            </a:r>
            <a:r>
              <a:rPr lang="es-MX" sz="2400" i="1" dirty="0">
                <a:solidFill>
                  <a:srgbClr val="FFC000"/>
                </a:solidFill>
              </a:rPr>
              <a:t>ángulos y curvas</a:t>
            </a:r>
            <a:r>
              <a:rPr lang="es-MX" sz="2400" i="1" dirty="0" smtClean="0">
                <a:solidFill>
                  <a:srgbClr val="FFC000"/>
                </a:solidFill>
              </a:rPr>
              <a:t> apuntan.</a:t>
            </a:r>
            <a:endParaRPr lang="es-MX" sz="2400" i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://mimente.com.mx/blog/wp-content/uploads/2013/04/07_radacion50_centrip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4" t="2634" r="4526" b="8168"/>
          <a:stretch/>
        </p:blipFill>
        <p:spPr bwMode="auto">
          <a:xfrm>
            <a:off x="5120011" y="1583141"/>
            <a:ext cx="6511578" cy="410797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7" name="CuadroTexto 6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62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2768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104" y="1974256"/>
            <a:ext cx="2897663" cy="291059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820801" y="1980725"/>
            <a:ext cx="2085818" cy="289766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/>
          <a:srcRect r="53503"/>
          <a:stretch/>
        </p:blipFill>
        <p:spPr>
          <a:xfrm>
            <a:off x="7690170" y="1806468"/>
            <a:ext cx="3545124" cy="3246176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148461" y="457592"/>
            <a:ext cx="10086833" cy="603307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/>
              <a:t>Radiación centrípeta</a:t>
            </a:r>
            <a:endParaRPr lang="es-MX" sz="28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63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8672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ANOMALÍA</a:t>
            </a:r>
            <a:endParaRPr lang="es-MX" sz="36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068222" y="1411572"/>
            <a:ext cx="10467832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Aft>
                <a:spcPts val="1800"/>
              </a:spcAft>
            </a:pPr>
            <a:r>
              <a:rPr lang="es-MX" sz="2600" dirty="0"/>
              <a:t>Es </a:t>
            </a:r>
            <a:r>
              <a:rPr lang="es-MX" sz="2600" dirty="0" smtClean="0"/>
              <a:t>la </a:t>
            </a:r>
            <a:r>
              <a:rPr lang="es-MX" sz="2600" dirty="0"/>
              <a:t>aparición de una irregularidad en un diseño </a:t>
            </a:r>
            <a:r>
              <a:rPr lang="es-MX" sz="2600" dirty="0" smtClean="0"/>
              <a:t>regular. Y en la cual coexisten dos tipos, anomalía en la estructura y anomalía en los módulos.</a:t>
            </a:r>
            <a:endParaRPr lang="es-MX" sz="2000" dirty="0">
              <a:solidFill>
                <a:srgbClr val="FFC000"/>
              </a:solidFill>
            </a:endParaRPr>
          </a:p>
        </p:txBody>
      </p:sp>
      <p:pic>
        <p:nvPicPr>
          <p:cNvPr id="2050" name="Picture 2" descr="http://1.bp.blogspot.com/-oXmgymm6780/Tzkxm39MgxI/AAAAAAAAAAc/HIVo_2BTqbg/s1600/anomalia20colo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635" y="3289133"/>
            <a:ext cx="4525607" cy="28729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886999" y="2491985"/>
            <a:ext cx="3326642" cy="4435524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64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1471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897" t="11225" r="20986" b="11402"/>
          <a:stretch/>
        </p:blipFill>
        <p:spPr>
          <a:xfrm>
            <a:off x="791568" y="1460310"/>
            <a:ext cx="4593167" cy="4572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0404" y="1460310"/>
            <a:ext cx="4762500" cy="23717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l="5802" t="6752" r="7798" b="12888"/>
          <a:stretch/>
        </p:blipFill>
        <p:spPr>
          <a:xfrm>
            <a:off x="7339226" y="4372582"/>
            <a:ext cx="2344856" cy="1543818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244505" y="537001"/>
            <a:ext cx="10086833" cy="533703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smtClean="0"/>
              <a:t>ANOMALÍA</a:t>
            </a:r>
            <a:endParaRPr lang="es-MX" sz="2800" dirty="0"/>
          </a:p>
        </p:txBody>
      </p:sp>
      <p:sp>
        <p:nvSpPr>
          <p:cNvPr id="9" name="CuadroTexto 8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65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3731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contraste</a:t>
            </a:r>
            <a:endParaRPr lang="es-MX" sz="36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068222" y="1316038"/>
            <a:ext cx="10467832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Aft>
                <a:spcPts val="1800"/>
              </a:spcAft>
            </a:pPr>
            <a:r>
              <a:rPr lang="es-MX" sz="2400" dirty="0" smtClean="0"/>
              <a:t>Es </a:t>
            </a:r>
            <a:r>
              <a:rPr lang="es-MX" sz="2400" dirty="0"/>
              <a:t>la acción </a:t>
            </a:r>
            <a:r>
              <a:rPr lang="es-MX" sz="2400" dirty="0" smtClean="0"/>
              <a:t>mediante la cual se muestran condiciones </a:t>
            </a:r>
            <a:r>
              <a:rPr lang="es-MX" sz="2400" dirty="0"/>
              <a:t>opuestas o diferencias </a:t>
            </a:r>
            <a:r>
              <a:rPr lang="es-MX" sz="2400" dirty="0" smtClean="0"/>
              <a:t>marcadas entre determinados elementos.</a:t>
            </a:r>
            <a:endParaRPr lang="es-MX" sz="1800" dirty="0">
              <a:solidFill>
                <a:srgbClr val="FFC000"/>
              </a:solidFill>
            </a:endParaRPr>
          </a:p>
        </p:txBody>
      </p:sp>
      <p:pic>
        <p:nvPicPr>
          <p:cNvPr id="4098" name="Picture 2" descr="http://mimente.com.mx/blog/wp-content/uploads/2013/04/08_contraste_ev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63" t="3212" b="5385"/>
          <a:stretch/>
        </p:blipFill>
        <p:spPr bwMode="auto">
          <a:xfrm>
            <a:off x="5472752" y="2474617"/>
            <a:ext cx="4203510" cy="415628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Marcador de contenido 2"/>
          <p:cNvSpPr txBox="1">
            <a:spLocks/>
          </p:cNvSpPr>
          <p:nvPr/>
        </p:nvSpPr>
        <p:spPr>
          <a:xfrm>
            <a:off x="671298" y="2474617"/>
            <a:ext cx="4541008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000" b="1" dirty="0" smtClean="0">
                <a:solidFill>
                  <a:srgbClr val="FFC000"/>
                </a:solidFill>
              </a:rPr>
              <a:t>Figura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000" b="1" dirty="0" smtClean="0">
                <a:solidFill>
                  <a:srgbClr val="FFC000"/>
                </a:solidFill>
              </a:rPr>
              <a:t>Tamaño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000" b="1" dirty="0" smtClean="0">
                <a:solidFill>
                  <a:srgbClr val="FFC000"/>
                </a:solidFill>
              </a:rPr>
              <a:t>Color   /    Textura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000" b="1" dirty="0" smtClean="0">
                <a:solidFill>
                  <a:srgbClr val="FFC000"/>
                </a:solidFill>
              </a:rPr>
              <a:t>Dirección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000" b="1" dirty="0" smtClean="0">
                <a:solidFill>
                  <a:srgbClr val="FFC000"/>
                </a:solidFill>
              </a:rPr>
              <a:t>Posición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000" b="1" dirty="0" smtClean="0">
                <a:solidFill>
                  <a:srgbClr val="FFC000"/>
                </a:solidFill>
              </a:rPr>
              <a:t>Espacio </a:t>
            </a:r>
          </a:p>
          <a:p>
            <a:pPr marL="0" indent="0" algn="r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s-MX" sz="2000" b="1" dirty="0" smtClean="0">
                <a:solidFill>
                  <a:srgbClr val="FFC000"/>
                </a:solidFill>
              </a:rPr>
              <a:t>Gravedad</a:t>
            </a:r>
            <a:endParaRPr lang="es-MX" sz="2000" b="1" dirty="0">
              <a:solidFill>
                <a:srgbClr val="FFC00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66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3460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77008" y="1161302"/>
            <a:ext cx="3648957" cy="22907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l="15645" r="3609"/>
          <a:stretch/>
        </p:blipFill>
        <p:spPr>
          <a:xfrm>
            <a:off x="7030517" y="1151189"/>
            <a:ext cx="3417017" cy="4939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12704"/>
          <a:stretch/>
        </p:blipFill>
        <p:spPr>
          <a:xfrm>
            <a:off x="2277008" y="3676709"/>
            <a:ext cx="3648957" cy="24523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1449221" y="455997"/>
            <a:ext cx="10086833" cy="562363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smtClean="0"/>
              <a:t>contraste</a:t>
            </a:r>
            <a:endParaRPr lang="es-MX" sz="28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67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7806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270150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concentración</a:t>
            </a:r>
            <a:endParaRPr lang="es-MX" sz="36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068222" y="1316038"/>
            <a:ext cx="10467832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Aft>
                <a:spcPts val="1800"/>
              </a:spcAft>
            </a:pPr>
            <a:r>
              <a:rPr lang="es-MX" sz="2400" dirty="0" smtClean="0"/>
              <a:t>Es </a:t>
            </a:r>
            <a:r>
              <a:rPr lang="es-MX" sz="2400" dirty="0"/>
              <a:t>la </a:t>
            </a:r>
            <a:r>
              <a:rPr lang="es-MX" sz="2400" dirty="0" smtClean="0"/>
              <a:t>agrupación de módulos hacia ciertos </a:t>
            </a:r>
            <a:r>
              <a:rPr lang="es-MX" sz="2400" dirty="0"/>
              <a:t>sectores </a:t>
            </a:r>
            <a:r>
              <a:rPr lang="es-MX" sz="2400" dirty="0" smtClean="0"/>
              <a:t>de la imagen.</a:t>
            </a:r>
            <a:endParaRPr lang="es-MX" sz="1800" dirty="0">
              <a:solidFill>
                <a:srgbClr val="FFC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306" y="2265978"/>
            <a:ext cx="4478152" cy="393203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390649" y="3034279"/>
            <a:ext cx="3826715" cy="2395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CuadroTexto 10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68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57372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817" y="2529308"/>
            <a:ext cx="3366454" cy="203857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2172" y="1443484"/>
            <a:ext cx="3300697" cy="440092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/>
          <a:srcRect b="9261"/>
          <a:stretch/>
        </p:blipFill>
        <p:spPr>
          <a:xfrm>
            <a:off x="8149770" y="2508599"/>
            <a:ext cx="3249628" cy="1849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1408278" y="517690"/>
            <a:ext cx="10086833" cy="576011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smtClean="0"/>
              <a:t>concentración</a:t>
            </a:r>
            <a:endParaRPr lang="es-MX" sz="28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69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4293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6964" y="210581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HABILIDADES DEL PENSAMIENTO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30310" y="1671034"/>
            <a:ext cx="10225826" cy="232592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  <a:buNone/>
            </a:pPr>
            <a:r>
              <a:rPr lang="es-MX" sz="2800" dirty="0" smtClean="0"/>
              <a:t>Observación:</a:t>
            </a:r>
          </a:p>
          <a:p>
            <a:pPr>
              <a:spcBef>
                <a:spcPts val="600"/>
              </a:spcBef>
              <a:spcAft>
                <a:spcPts val="1800"/>
              </a:spcAft>
            </a:pPr>
            <a:r>
              <a:rPr lang="es-MX" sz="2400" i="1" dirty="0" smtClean="0"/>
              <a:t>Es un proceso que consiste </a:t>
            </a:r>
            <a:r>
              <a:rPr lang="es-MX" sz="2400" i="1" dirty="0"/>
              <a:t>en saber seleccionar aquello que </a:t>
            </a:r>
            <a:r>
              <a:rPr lang="es-MX" sz="2400" i="1" dirty="0" smtClean="0"/>
              <a:t>se quiere </a:t>
            </a:r>
            <a:r>
              <a:rPr lang="es-MX" sz="2400" i="1" dirty="0"/>
              <a:t>analizar. </a:t>
            </a:r>
            <a:r>
              <a:rPr lang="es-MX" sz="2400" i="1" dirty="0" smtClean="0"/>
              <a:t>Por tanto, </a:t>
            </a:r>
            <a:r>
              <a:rPr lang="es-MX" sz="2400" i="1" dirty="0" smtClean="0">
                <a:solidFill>
                  <a:srgbClr val="FFC000"/>
                </a:solidFill>
              </a:rPr>
              <a:t>"Saber </a:t>
            </a:r>
            <a:r>
              <a:rPr lang="es-MX" sz="2400" i="1" dirty="0">
                <a:solidFill>
                  <a:srgbClr val="FFC000"/>
                </a:solidFill>
              </a:rPr>
              <a:t>observar es saber seleccionar"</a:t>
            </a:r>
            <a:r>
              <a:rPr lang="es-MX" sz="2400" i="1" dirty="0"/>
              <a:t>.</a:t>
            </a:r>
          </a:p>
          <a:p>
            <a:pPr>
              <a:spcBef>
                <a:spcPts val="600"/>
              </a:spcBef>
              <a:spcAft>
                <a:spcPts val="1800"/>
              </a:spcAft>
            </a:pPr>
            <a:r>
              <a:rPr lang="es-MX" sz="2400" i="1" dirty="0"/>
              <a:t>Para la observación lo primero es plantear previamente </a:t>
            </a:r>
            <a:r>
              <a:rPr lang="es-MX" sz="2400" i="1" dirty="0">
                <a:solidFill>
                  <a:srgbClr val="FFC000"/>
                </a:solidFill>
              </a:rPr>
              <a:t>qué es lo que interesa observar</a:t>
            </a:r>
            <a:r>
              <a:rPr lang="es-MX" sz="2400" i="1" dirty="0"/>
              <a:t>. </a:t>
            </a:r>
          </a:p>
          <a:p>
            <a:pPr>
              <a:spcBef>
                <a:spcPts val="600"/>
              </a:spcBef>
              <a:spcAft>
                <a:spcPts val="1800"/>
              </a:spcAft>
            </a:pPr>
            <a:r>
              <a:rPr lang="es-MX" sz="2400" i="1" dirty="0" smtClean="0"/>
              <a:t>La </a:t>
            </a:r>
            <a:r>
              <a:rPr lang="es-MX" sz="2400" i="1" dirty="0"/>
              <a:t>observación científica </a:t>
            </a:r>
            <a:r>
              <a:rPr lang="es-MX" sz="2400" i="1" dirty="0" smtClean="0"/>
              <a:t>tiene </a:t>
            </a:r>
            <a:r>
              <a:rPr lang="es-MX" sz="2400" i="1" dirty="0"/>
              <a:t>la capacidad de </a:t>
            </a:r>
            <a:r>
              <a:rPr lang="es-MX" sz="2400" i="1" dirty="0">
                <a:solidFill>
                  <a:srgbClr val="FFC000"/>
                </a:solidFill>
              </a:rPr>
              <a:t>describir y explicar </a:t>
            </a:r>
            <a:r>
              <a:rPr lang="es-MX" sz="2400" i="1" dirty="0"/>
              <a:t>el comportamiento, al haber obtenido </a:t>
            </a:r>
            <a:r>
              <a:rPr lang="es-MX" sz="2400" i="1" dirty="0">
                <a:solidFill>
                  <a:srgbClr val="FFC000"/>
                </a:solidFill>
              </a:rPr>
              <a:t>datos adecuados y fiables </a:t>
            </a:r>
            <a:r>
              <a:rPr lang="es-MX" sz="2400" i="1" dirty="0"/>
              <a:t>correspondientes a </a:t>
            </a:r>
            <a:r>
              <a:rPr lang="es-MX" sz="2400" i="1" dirty="0">
                <a:solidFill>
                  <a:srgbClr val="FFC000"/>
                </a:solidFill>
              </a:rPr>
              <a:t>conductas, eventos y /o situaciones perfectamente identificadas </a:t>
            </a:r>
            <a:r>
              <a:rPr lang="es-MX" sz="2400" i="1" dirty="0"/>
              <a:t>e insertas en un contexto teórico.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  <a:buNone/>
            </a:pPr>
            <a:endParaRPr lang="es-MX" sz="2400" dirty="0" smtClean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1800"/>
              </a:spcAft>
            </a:pPr>
            <a:endParaRPr lang="es-MX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1320530" y="6117465"/>
            <a:ext cx="34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7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07156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311015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equilibrio</a:t>
            </a:r>
            <a:endParaRPr lang="es-MX" sz="36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068222" y="1397925"/>
            <a:ext cx="10467832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Aft>
                <a:spcPts val="1800"/>
              </a:spcAft>
            </a:pPr>
            <a:r>
              <a:rPr lang="es-MX" sz="2400" dirty="0"/>
              <a:t>Estado de inmovilidad de un cuerpo sometido a dos o más fuerzas de la misma intensidad que actúan en sentido opuesto, por lo que se contrarrestan o anulan.</a:t>
            </a:r>
            <a:endParaRPr lang="es-MX" sz="1800" dirty="0">
              <a:solidFill>
                <a:srgbClr val="FFC000"/>
              </a:solidFill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068222" y="2940122"/>
            <a:ext cx="4349940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s-MX" sz="2400" dirty="0" smtClean="0"/>
              <a:t>Equilibrio simétrico: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i="1" dirty="0" smtClean="0">
                <a:solidFill>
                  <a:srgbClr val="FFC000"/>
                </a:solidFill>
              </a:rPr>
              <a:t>Cuando </a:t>
            </a:r>
            <a:r>
              <a:rPr lang="es-MX" sz="2400" i="1" dirty="0">
                <a:solidFill>
                  <a:srgbClr val="FFC000"/>
                </a:solidFill>
              </a:rPr>
              <a:t>el peso de una composición se distribuye uniformemente alrededor de un eje central vertical u horizontal. </a:t>
            </a:r>
            <a:r>
              <a:rPr lang="es-MX" sz="2400" i="1" dirty="0" smtClean="0">
                <a:solidFill>
                  <a:srgbClr val="FFC000"/>
                </a:solidFill>
              </a:rPr>
              <a:t>En </a:t>
            </a:r>
            <a:r>
              <a:rPr lang="es-MX" sz="2400" i="1" dirty="0">
                <a:solidFill>
                  <a:srgbClr val="FFC000"/>
                </a:solidFill>
              </a:rPr>
              <a:t>circunstancias normales, asume formas idénticas a ambos lados del eje.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978" t="3368" r="53555" b="12082"/>
          <a:stretch/>
        </p:blipFill>
        <p:spPr>
          <a:xfrm>
            <a:off x="6741994" y="2940122"/>
            <a:ext cx="3603009" cy="3105225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70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5427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311015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equilibrio</a:t>
            </a:r>
            <a:endParaRPr lang="es-MX" sz="3600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231995" y="2462450"/>
            <a:ext cx="4349940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s-MX" sz="2400" dirty="0" smtClean="0"/>
              <a:t>Equilibrio asimétrico: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r>
              <a:rPr lang="es-MX" sz="2400" i="1" dirty="0">
                <a:solidFill>
                  <a:srgbClr val="FFC000"/>
                </a:solidFill>
              </a:rPr>
              <a:t>Se trata de la organización de objetos de diferente tamaño en una composición tal </a:t>
            </a:r>
            <a:r>
              <a:rPr lang="es-MX" sz="2400" i="1" dirty="0" smtClean="0">
                <a:solidFill>
                  <a:srgbClr val="FFC000"/>
                </a:solidFill>
              </a:rPr>
              <a:t>que se </a:t>
            </a:r>
            <a:r>
              <a:rPr lang="es-MX" sz="2400" i="1" dirty="0">
                <a:solidFill>
                  <a:srgbClr val="FFC000"/>
                </a:solidFill>
              </a:rPr>
              <a:t>equilibran entre sí con sus respectivos pesos visuales.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56980" t="5305" r="1441" b="15309"/>
          <a:stretch/>
        </p:blipFill>
        <p:spPr>
          <a:xfrm>
            <a:off x="6591869" y="2025722"/>
            <a:ext cx="3998795" cy="3538506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71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9625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7754" y="311017"/>
            <a:ext cx="10086833" cy="876262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equilibrio</a:t>
            </a:r>
            <a:endParaRPr lang="es-MX" sz="28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27745" y="1493462"/>
            <a:ext cx="3225660" cy="4306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/>
          <a:srcRect l="2941" b="17870"/>
          <a:stretch/>
        </p:blipFill>
        <p:spPr>
          <a:xfrm>
            <a:off x="581218" y="2392899"/>
            <a:ext cx="3633377" cy="117455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/>
          <a:srcRect b="17700"/>
          <a:stretch/>
        </p:blipFill>
        <p:spPr>
          <a:xfrm>
            <a:off x="581217" y="4201408"/>
            <a:ext cx="3633377" cy="114333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8825" y="2458861"/>
            <a:ext cx="3104688" cy="2376037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72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062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9221" y="311015"/>
            <a:ext cx="10086833" cy="87626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ritmo</a:t>
            </a:r>
            <a:endParaRPr lang="es-MX" sz="36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986334" y="1398681"/>
            <a:ext cx="10298105" cy="988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just">
              <a:lnSpc>
                <a:spcPct val="100000"/>
              </a:lnSpc>
              <a:spcAft>
                <a:spcPts val="1800"/>
              </a:spcAft>
            </a:pPr>
            <a:r>
              <a:rPr lang="es-MX" sz="2400" dirty="0" smtClean="0"/>
              <a:t>Es </a:t>
            </a:r>
            <a:r>
              <a:rPr lang="es-MX" sz="2400" dirty="0"/>
              <a:t>la repetición o alternancia de elementos, a menudo con intervalos definidos entre </a:t>
            </a:r>
            <a:r>
              <a:rPr lang="es-MX" sz="2400" dirty="0" smtClean="0"/>
              <a:t>ellos, aunado a que puede </a:t>
            </a:r>
            <a:r>
              <a:rPr lang="es-MX" sz="2400" dirty="0"/>
              <a:t>crear una sensación de </a:t>
            </a:r>
            <a:r>
              <a:rPr lang="es-MX" sz="2400" dirty="0" smtClean="0"/>
              <a:t>movimiento.</a:t>
            </a:r>
            <a:endParaRPr lang="es-MX" sz="1800" dirty="0">
              <a:solidFill>
                <a:srgbClr val="FFC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334" y="2988860"/>
            <a:ext cx="3106758" cy="310675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9045" t="797" b="15483"/>
          <a:stretch/>
        </p:blipFill>
        <p:spPr>
          <a:xfrm>
            <a:off x="4353758" y="2988860"/>
            <a:ext cx="2947793" cy="181813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t="22733" b="27367"/>
          <a:stretch/>
        </p:blipFill>
        <p:spPr>
          <a:xfrm>
            <a:off x="4353758" y="5020494"/>
            <a:ext cx="2947793" cy="1075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6"/>
          <a:srcRect l="33842" r="28694"/>
          <a:stretch/>
        </p:blipFill>
        <p:spPr>
          <a:xfrm>
            <a:off x="7562217" y="2988860"/>
            <a:ext cx="3722222" cy="3106758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1531957" y="6297768"/>
            <a:ext cx="50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73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62457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99504" y="1370355"/>
            <a:ext cx="90967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err="1"/>
              <a:t>Ekberg</a:t>
            </a:r>
            <a:r>
              <a:rPr lang="es-MX" dirty="0"/>
              <a:t> J. </a:t>
            </a:r>
            <a:r>
              <a:rPr lang="es-MX" dirty="0" smtClean="0"/>
              <a:t>(2000) "Un </a:t>
            </a:r>
            <a:r>
              <a:rPr lang="es-MX" dirty="0"/>
              <a:t>paso adelante "Diseño para todos</a:t>
            </a:r>
            <a:r>
              <a:rPr lang="es-MX" dirty="0" smtClean="0"/>
              <a:t>". </a:t>
            </a:r>
            <a:r>
              <a:rPr lang="es-MX" dirty="0"/>
              <a:t>Proyecto INCLUDE. CEAPAT-IMSERSO</a:t>
            </a:r>
            <a:r>
              <a:rPr lang="es-MX" dirty="0" smtClean="0"/>
              <a:t>, Madrid. 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1399504" y="2674967"/>
            <a:ext cx="90967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JORDAN P. W. (2000) “Designing pleasurable products. An introduction to the new human factors. Taylor and Francis”. London.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399504" y="2167703"/>
            <a:ext cx="7180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FAD. 2004. Plan de estudios de diseño industrial. UAEM. México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399502" y="4243493"/>
            <a:ext cx="87619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Moya-</a:t>
            </a:r>
            <a:r>
              <a:rPr lang="es-MX" dirty="0" err="1"/>
              <a:t>Albiol</a:t>
            </a:r>
            <a:r>
              <a:rPr lang="es-MX" dirty="0" err="1" smtClean="0"/>
              <a:t>Luis</a:t>
            </a:r>
            <a:r>
              <a:rPr lang="es-MX" dirty="0" smtClean="0"/>
              <a:t>, </a:t>
            </a:r>
            <a:r>
              <a:rPr lang="es-MX" dirty="0"/>
              <a:t>Herrero, M. </a:t>
            </a:r>
            <a:r>
              <a:rPr lang="es-MX" dirty="0" err="1" smtClean="0"/>
              <a:t>Neus</a:t>
            </a:r>
            <a:r>
              <a:rPr lang="es-MX" dirty="0" smtClean="0"/>
              <a:t>, Bernal Consuelo. (2010) </a:t>
            </a:r>
            <a:r>
              <a:rPr lang="es-MX" dirty="0"/>
              <a:t>“Bases neuronales de la empatía”, </a:t>
            </a:r>
            <a:r>
              <a:rPr lang="es-MX" dirty="0" smtClean="0"/>
              <a:t>Universidad </a:t>
            </a:r>
            <a:r>
              <a:rPr lang="es-MX" dirty="0"/>
              <a:t>de </a:t>
            </a:r>
            <a:r>
              <a:rPr lang="es-MX" dirty="0" smtClean="0"/>
              <a:t>Valencia. </a:t>
            </a:r>
            <a:r>
              <a:rPr lang="es-MX" dirty="0"/>
              <a:t>Disponible en: http://www.neurologia.com/pdf/Web/5002/bd020089.pdf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399502" y="3459230"/>
            <a:ext cx="87619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Goleman</a:t>
            </a:r>
            <a:r>
              <a:rPr lang="en-US" dirty="0" smtClean="0"/>
              <a:t>, Daniel. (2006) “Working </a:t>
            </a:r>
            <a:r>
              <a:rPr lang="en-US" dirty="0"/>
              <a:t>with emotional </a:t>
            </a:r>
            <a:r>
              <a:rPr lang="en-US" dirty="0" smtClean="0"/>
              <a:t>intelligence”. </a:t>
            </a:r>
            <a:r>
              <a:rPr lang="es-MX" dirty="0" err="1"/>
              <a:t>Random</a:t>
            </a:r>
            <a:r>
              <a:rPr lang="es-MX" dirty="0"/>
              <a:t> </a:t>
            </a:r>
            <a:r>
              <a:rPr lang="es-MX" dirty="0" err="1"/>
              <a:t>House</a:t>
            </a:r>
            <a:r>
              <a:rPr lang="es-MX" dirty="0"/>
              <a:t> </a:t>
            </a:r>
            <a:r>
              <a:rPr lang="es-MX" dirty="0" smtClean="0"/>
              <a:t>Publishing.  NY. USA.</a:t>
            </a:r>
            <a:endParaRPr lang="es-MX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2157884" y="433891"/>
            <a:ext cx="9322558" cy="607323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000" dirty="0" smtClean="0"/>
              <a:t>Fuentes de información</a:t>
            </a:r>
            <a:endParaRPr lang="es-MX" sz="3000" dirty="0"/>
          </a:p>
        </p:txBody>
      </p:sp>
      <p:sp>
        <p:nvSpPr>
          <p:cNvPr id="9" name="Rectángulo 8"/>
          <p:cNvSpPr/>
          <p:nvPr/>
        </p:nvSpPr>
        <p:spPr>
          <a:xfrm>
            <a:off x="1399501" y="5745288"/>
            <a:ext cx="87619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Wong, W. (2007). Fundamentos del Diseño. G </a:t>
            </a:r>
            <a:r>
              <a:rPr lang="es-MX" dirty="0" err="1"/>
              <a:t>GIlli</a:t>
            </a:r>
            <a:r>
              <a:rPr lang="es-MX" dirty="0"/>
              <a:t>. </a:t>
            </a:r>
            <a:r>
              <a:rPr lang="es-MX" dirty="0" smtClean="0"/>
              <a:t>México.</a:t>
            </a:r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1399501" y="5224939"/>
            <a:ext cx="87619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Norman, Donald. (2004) “El </a:t>
            </a:r>
            <a:r>
              <a:rPr lang="en-US" dirty="0" err="1" smtClean="0"/>
              <a:t>diseño</a:t>
            </a:r>
            <a:r>
              <a:rPr lang="en-US" dirty="0" smtClean="0"/>
              <a:t> </a:t>
            </a:r>
            <a:r>
              <a:rPr lang="en-US" dirty="0" err="1" smtClean="0"/>
              <a:t>emocional</a:t>
            </a:r>
            <a:r>
              <a:rPr lang="en-US" dirty="0" smtClean="0"/>
              <a:t>”. </a:t>
            </a:r>
            <a:r>
              <a:rPr lang="es-MX" dirty="0" smtClean="0"/>
              <a:t>Paidós. España.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1346287" y="6297768"/>
            <a:ext cx="689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74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2574997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87646" y="3738217"/>
            <a:ext cx="2156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mimente.com.mx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074589" y="4404562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plasticavisualple.blogspot.com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088259" y="1588700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adelossantos.wordpress.com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077279" y="2644890"/>
            <a:ext cx="2924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didodave.blogspot.com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099562" y="3018903"/>
            <a:ext cx="2023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es.slideshare.net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100347" y="5058248"/>
            <a:ext cx="2592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www.quediseno.com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077279" y="2305085"/>
            <a:ext cx="4171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comunidad.catedrasalomone.com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074589" y="4048722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percepcion.disegnolibre.org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2099562" y="5403360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www.tizedit.com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088259" y="1979929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artcom.um.edu.mx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2087646" y="4723916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www.inventanova.com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087646" y="3395820"/>
            <a:ext cx="8605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s-MX" dirty="0"/>
              <a:t>http://www.innovationfactoryinstitute.com/blog/que-es-el-design-thinking/</a:t>
            </a: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099562" y="421202"/>
            <a:ext cx="9322558" cy="887006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000" dirty="0" smtClean="0"/>
              <a:t>Fuentes de imágenes</a:t>
            </a:r>
            <a:endParaRPr lang="es-MX" sz="30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11384924" y="6297768"/>
            <a:ext cx="650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75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85112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136" y="1282098"/>
            <a:ext cx="7997780" cy="5131319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599830" y="476518"/>
            <a:ext cx="8016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dirty="0" smtClean="0"/>
              <a:t>Intenta decir en voz alta el nombre del color con el que esta pintada la palabra, y no lo que está escrito.</a:t>
            </a:r>
            <a:endParaRPr lang="es-MX" sz="20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1320530" y="6117465"/>
            <a:ext cx="34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8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01278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184824"/>
            <a:ext cx="8610600" cy="1293028"/>
          </a:xfrm>
        </p:spPr>
        <p:txBody>
          <a:bodyPr>
            <a:normAutofit/>
          </a:bodyPr>
          <a:lstStyle/>
          <a:p>
            <a:r>
              <a:rPr lang="es-MX" sz="3600" dirty="0" smtClean="0"/>
              <a:t>HABILIDADES DEL PENSAMIENTO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4703" y="1769558"/>
            <a:ext cx="10818254" cy="232592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2800" dirty="0" smtClean="0"/>
              <a:t>Clasificación:</a:t>
            </a: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s-MX" sz="2400" i="1" dirty="0" smtClean="0"/>
              <a:t>Es un proceso mental que permite agrupar personas, objetos, eventos o situaciones con base en sus semejanzas y diferencias.</a:t>
            </a: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s-MX" sz="2400" i="1" dirty="0" smtClean="0"/>
              <a:t>El objetivo </a:t>
            </a:r>
            <a:r>
              <a:rPr lang="es-MX" sz="2400" i="1" dirty="0"/>
              <a:t>primordial </a:t>
            </a:r>
            <a:r>
              <a:rPr lang="es-MX" sz="2400" i="1" dirty="0" smtClean="0"/>
              <a:t>es </a:t>
            </a:r>
            <a:r>
              <a:rPr lang="es-MX" sz="2400" i="1" dirty="0"/>
              <a:t>encontrar </a:t>
            </a:r>
            <a:r>
              <a:rPr lang="es-MX" sz="2400" i="1" dirty="0">
                <a:solidFill>
                  <a:srgbClr val="FFC000"/>
                </a:solidFill>
              </a:rPr>
              <a:t>el mejor ordenamiento </a:t>
            </a:r>
            <a:r>
              <a:rPr lang="es-MX" sz="2400" i="1" dirty="0" smtClean="0">
                <a:solidFill>
                  <a:srgbClr val="FFC000"/>
                </a:solidFill>
              </a:rPr>
              <a:t>posible.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sz="2400" i="1" dirty="0" smtClean="0"/>
              <a:t>Permite dos tipos de operaciones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s-MX" sz="2000" i="1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2000" i="1" dirty="0" smtClean="0"/>
              <a:t>a)</a:t>
            </a:r>
            <a:r>
              <a:rPr lang="es-MX" sz="2000" i="1" dirty="0" smtClean="0">
                <a:solidFill>
                  <a:srgbClr val="FFC000"/>
                </a:solidFill>
              </a:rPr>
              <a:t>Agrupar conjuntos por categorías o clases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s-MX" sz="2000" i="1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2000" i="1" dirty="0" smtClean="0"/>
              <a:t>b) </a:t>
            </a:r>
            <a:r>
              <a:rPr lang="es-MX" sz="2000" i="1" dirty="0" smtClean="0">
                <a:solidFill>
                  <a:srgbClr val="FFC000"/>
                </a:solidFill>
              </a:rPr>
              <a:t>Establecer denominaciones conceptuales respecto a determinadas características.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1320530" y="6117465"/>
            <a:ext cx="34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9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93837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ela de condensación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TM04033937[[fn=Estela de condensación]]</Template>
  <TotalTime>2033</TotalTime>
  <Words>2433</Words>
  <Application>Microsoft Office PowerPoint</Application>
  <PresentationFormat>Panorámica</PresentationFormat>
  <Paragraphs>350</Paragraphs>
  <Slides>75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75</vt:i4>
      </vt:variant>
    </vt:vector>
  </HeadingPairs>
  <TitlesOfParts>
    <vt:vector size="80" baseType="lpstr">
      <vt:lpstr>Arial</vt:lpstr>
      <vt:lpstr>Calibri</vt:lpstr>
      <vt:lpstr>Century Gothic</vt:lpstr>
      <vt:lpstr>Estela de condensación</vt:lpstr>
      <vt:lpstr>CorelDRAW</vt:lpstr>
      <vt:lpstr>Principios básicos &gt;u.a. FUNDAMENTOS DEL diseño&lt;</vt:lpstr>
      <vt:lpstr>índice</vt:lpstr>
      <vt:lpstr>introducción</vt:lpstr>
      <vt:lpstr>Fundamentos dEl pensamiento  creativo - proyectual</vt:lpstr>
      <vt:lpstr>El lenguaje visual  </vt:lpstr>
      <vt:lpstr>La resolución de problemas</vt:lpstr>
      <vt:lpstr>HABILIDADES DEL PENSAMIENTO</vt:lpstr>
      <vt:lpstr>Presentación de PowerPoint</vt:lpstr>
      <vt:lpstr>HABILIDADES DEL PENSAMIENTO</vt:lpstr>
      <vt:lpstr>HABILIDADES DEL PENSAMIENTO</vt:lpstr>
      <vt:lpstr>Presentación de PowerPoint</vt:lpstr>
      <vt:lpstr>HABILIDADES DEL PENSAMIENTO</vt:lpstr>
      <vt:lpstr>HABILIDADES DEL PENSAMIENTO</vt:lpstr>
      <vt:lpstr>C13RT0 D14 D3 V3R4N0 3574B4 3N L4 PL4Y4 0853RV4ND0 4 D0S CH1C45 8R1NC4ND0 3N L4 4R3N4.  D35PU35 L45 V1 C0N57RUY3ND0 UN C4ST1LL0 D3 4R3N4 C0N 70RR35, P454D1505 0CUL705 Y PU3N735.  CU4ND0 357484N 4C484ND0, UN4 OL4 LL3G0 Y D357RUY0 70D0, R3DUC13ND0 3L C4S71LL0 4 UN M0N70N D3 4R3N4 Y 35PUM4. </vt:lpstr>
      <vt:lpstr>P3N53 9U3 D3SPU35 D3 74N70 35FU3RZ0 L45 CH1C45 53 P0NDR14N 4 LL0R4R.  P3R0 3N V3Z D3 350, C0RR13R0N P0R L4 PL4Y4, R13ND0 Y JUG4ND0. M45 74RD3 C0M3NZ4R0N 4 C0N57RU1R 07R0 C4571LL0.  C0MPR3ND1 9U3 H4B14 4PR3ND1D0 UN4 6R4N L3CC10N:  “64574M05 NU357R4 V1D4 C0N57RUY3ND0 C4571LL05 D3 4R3N4 51N D4RN05 CU3N74 9U3 L0 9U3 V3RD4D3R4M3N73 1MP0R74 35 L4 4M15T4D” </vt:lpstr>
      <vt:lpstr>HABILIDADES DEL PENSAMIENTO</vt:lpstr>
      <vt:lpstr>HABILIDADES DEL PENSAMIENTO</vt:lpstr>
      <vt:lpstr>HABILIDADES DEL PENSAMIENTO</vt:lpstr>
      <vt:lpstr>Presentación de PowerPoint</vt:lpstr>
      <vt:lpstr>Principios de la forma</vt:lpstr>
      <vt:lpstr>Elementos conceptuales</vt:lpstr>
      <vt:lpstr>Elementos conceptuales</vt:lpstr>
      <vt:lpstr>Elementos conceptuales</vt:lpstr>
      <vt:lpstr>Elementos conceptuales</vt:lpstr>
      <vt:lpstr>Elementos visuales</vt:lpstr>
      <vt:lpstr>Elementos visuales</vt:lpstr>
      <vt:lpstr>Elementos visuales</vt:lpstr>
      <vt:lpstr>Elementos visuales</vt:lpstr>
      <vt:lpstr>Elementos de relación </vt:lpstr>
      <vt:lpstr>módulo</vt:lpstr>
      <vt:lpstr>red</vt:lpstr>
      <vt:lpstr>estructura</vt:lpstr>
      <vt:lpstr>La retícula básica </vt:lpstr>
      <vt:lpstr>Variantes de La retícula básica </vt:lpstr>
      <vt:lpstr>Forma Y ELEMENTOS CONCEPTUALES</vt:lpstr>
      <vt:lpstr>FORMAS COMO PLANO</vt:lpstr>
      <vt:lpstr>FORMAS COMO PLANO</vt:lpstr>
      <vt:lpstr>FORMAS POSITIVAS Y NEGATIVAS</vt:lpstr>
      <vt:lpstr>Forma y la distribución del color</vt:lpstr>
      <vt:lpstr>Presentación de PowerPoint</vt:lpstr>
      <vt:lpstr>Interrelación de formas</vt:lpstr>
      <vt:lpstr>repetición</vt:lpstr>
      <vt:lpstr>repetición</vt:lpstr>
      <vt:lpstr>repetición</vt:lpstr>
      <vt:lpstr>Repetición / variación direccional</vt:lpstr>
      <vt:lpstr>Repetición / variación especiales</vt:lpstr>
      <vt:lpstr>Presentación de PowerPoint</vt:lpstr>
      <vt:lpstr>Repetición y reflexión</vt:lpstr>
      <vt:lpstr>Presentación de PowerPoint</vt:lpstr>
      <vt:lpstr>similitud</vt:lpstr>
      <vt:lpstr>Presentación de PowerPoint</vt:lpstr>
      <vt:lpstr>Presentación de PowerPoint</vt:lpstr>
      <vt:lpstr>gradación</vt:lpstr>
      <vt:lpstr>gradación</vt:lpstr>
      <vt:lpstr>gradación</vt:lpstr>
      <vt:lpstr>gradación</vt:lpstr>
      <vt:lpstr>Presentación de PowerPoint</vt:lpstr>
      <vt:lpstr>radiación</vt:lpstr>
      <vt:lpstr>Presentación de PowerPoint</vt:lpstr>
      <vt:lpstr>radiación</vt:lpstr>
      <vt:lpstr>Presentación de PowerPoint</vt:lpstr>
      <vt:lpstr>radiación</vt:lpstr>
      <vt:lpstr>Presentación de PowerPoint</vt:lpstr>
      <vt:lpstr>ANOMALÍA</vt:lpstr>
      <vt:lpstr>Presentación de PowerPoint</vt:lpstr>
      <vt:lpstr>contraste</vt:lpstr>
      <vt:lpstr>Presentación de PowerPoint</vt:lpstr>
      <vt:lpstr>concentración</vt:lpstr>
      <vt:lpstr>Presentación de PowerPoint</vt:lpstr>
      <vt:lpstr>equilibrio</vt:lpstr>
      <vt:lpstr>equilibrio</vt:lpstr>
      <vt:lpstr>equilibrio</vt:lpstr>
      <vt:lpstr>ritmo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Fundamentos del diseño Wucius Wong</dc:title>
  <dc:creator>GATEWAY</dc:creator>
  <cp:lastModifiedBy>GATEWAY</cp:lastModifiedBy>
  <cp:revision>163</cp:revision>
  <dcterms:created xsi:type="dcterms:W3CDTF">2015-07-29T16:53:11Z</dcterms:created>
  <dcterms:modified xsi:type="dcterms:W3CDTF">2015-09-08T23:29:02Z</dcterms:modified>
</cp:coreProperties>
</file>