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8"/>
  </p:notesMasterIdLst>
  <p:sldIdLst>
    <p:sldId id="256" r:id="rId2"/>
    <p:sldId id="280" r:id="rId3"/>
    <p:sldId id="348" r:id="rId4"/>
    <p:sldId id="326" r:id="rId5"/>
    <p:sldId id="347" r:id="rId6"/>
    <p:sldId id="327" r:id="rId7"/>
    <p:sldId id="328" r:id="rId8"/>
    <p:sldId id="329" r:id="rId9"/>
    <p:sldId id="333" r:id="rId10"/>
    <p:sldId id="330" r:id="rId11"/>
    <p:sldId id="332" r:id="rId12"/>
    <p:sldId id="331" r:id="rId13"/>
    <p:sldId id="334" r:id="rId14"/>
    <p:sldId id="335" r:id="rId15"/>
    <p:sldId id="337" r:id="rId16"/>
    <p:sldId id="338" r:id="rId17"/>
    <p:sldId id="339" r:id="rId18"/>
    <p:sldId id="340" r:id="rId19"/>
    <p:sldId id="341" r:id="rId20"/>
    <p:sldId id="342" r:id="rId21"/>
    <p:sldId id="343" r:id="rId22"/>
    <p:sldId id="344" r:id="rId23"/>
    <p:sldId id="345" r:id="rId24"/>
    <p:sldId id="346" r:id="rId25"/>
    <p:sldId id="353" r:id="rId26"/>
    <p:sldId id="354" r:id="rId27"/>
    <p:sldId id="357" r:id="rId28"/>
    <p:sldId id="359" r:id="rId29"/>
    <p:sldId id="360" r:id="rId30"/>
    <p:sldId id="361" r:id="rId31"/>
    <p:sldId id="362" r:id="rId32"/>
    <p:sldId id="363" r:id="rId33"/>
    <p:sldId id="364" r:id="rId34"/>
    <p:sldId id="365" r:id="rId35"/>
    <p:sldId id="358" r:id="rId36"/>
    <p:sldId id="304"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C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12" autoAdjust="0"/>
    <p:restoredTop sz="94660"/>
  </p:normalViewPr>
  <p:slideViewPr>
    <p:cSldViewPr snapToGrid="0">
      <p:cViewPr varScale="1">
        <p:scale>
          <a:sx n="74" d="100"/>
          <a:sy n="74" d="100"/>
        </p:scale>
        <p:origin x="80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B96B72-1397-47B0-A01B-D4101385EF4E}"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s-MX"/>
        </a:p>
      </dgm:t>
    </dgm:pt>
    <dgm:pt modelId="{CCCE71A6-B65A-40A1-856F-A7ED76C64F55}">
      <dgm:prSet phldrT="[Texto]" custT="1"/>
      <dgm:spPr>
        <a:solidFill>
          <a:schemeClr val="accent2">
            <a:lumMod val="75000"/>
          </a:schemeClr>
        </a:solidFill>
      </dgm:spPr>
      <dgm:t>
        <a:bodyPr/>
        <a:lstStyle/>
        <a:p>
          <a:r>
            <a:rPr lang="es-MX" sz="1400" b="1" dirty="0" smtClean="0"/>
            <a:t>Análisis</a:t>
          </a:r>
          <a:endParaRPr lang="es-MX" sz="1400" b="1" dirty="0"/>
        </a:p>
      </dgm:t>
    </dgm:pt>
    <dgm:pt modelId="{2A3DD937-D6A6-485F-BF85-D25EB07E6CE7}" type="parTrans" cxnId="{05157FF5-8868-43EC-8000-20719003DD37}">
      <dgm:prSet/>
      <dgm:spPr/>
      <dgm:t>
        <a:bodyPr/>
        <a:lstStyle/>
        <a:p>
          <a:endParaRPr lang="es-MX" sz="1200"/>
        </a:p>
      </dgm:t>
    </dgm:pt>
    <dgm:pt modelId="{E47C4F27-A951-487A-AE42-3F7E492B56B8}" type="sibTrans" cxnId="{05157FF5-8868-43EC-8000-20719003DD37}">
      <dgm:prSet/>
      <dgm:spPr>
        <a:solidFill>
          <a:srgbClr val="FFFF00"/>
        </a:solidFill>
        <a:ln>
          <a:noFill/>
        </a:ln>
      </dgm:spPr>
      <dgm:t>
        <a:bodyPr/>
        <a:lstStyle/>
        <a:p>
          <a:endParaRPr lang="es-MX" sz="1200"/>
        </a:p>
      </dgm:t>
    </dgm:pt>
    <dgm:pt modelId="{266715B0-AB13-4228-8569-662249F63DEE}">
      <dgm:prSet phldrT="[Texto]" custT="1"/>
      <dgm:spPr>
        <a:solidFill>
          <a:schemeClr val="accent2">
            <a:lumMod val="75000"/>
          </a:schemeClr>
        </a:solidFill>
      </dgm:spPr>
      <dgm:t>
        <a:bodyPr/>
        <a:lstStyle/>
        <a:p>
          <a:r>
            <a:rPr lang="es-MX" sz="1400" b="1" dirty="0" smtClean="0"/>
            <a:t>Diseño</a:t>
          </a:r>
          <a:endParaRPr lang="es-MX" sz="1400" b="1" dirty="0"/>
        </a:p>
      </dgm:t>
    </dgm:pt>
    <dgm:pt modelId="{742A4AC0-B312-4E3B-BC30-21F80A77E06B}" type="parTrans" cxnId="{44C9F67A-9541-4AE1-BE59-EC6D0929E998}">
      <dgm:prSet/>
      <dgm:spPr/>
      <dgm:t>
        <a:bodyPr/>
        <a:lstStyle/>
        <a:p>
          <a:endParaRPr lang="es-MX" sz="1200"/>
        </a:p>
      </dgm:t>
    </dgm:pt>
    <dgm:pt modelId="{EAB69E3B-8DAA-4140-937A-31DAD63CA29C}" type="sibTrans" cxnId="{44C9F67A-9541-4AE1-BE59-EC6D0929E998}">
      <dgm:prSet/>
      <dgm:spPr/>
      <dgm:t>
        <a:bodyPr/>
        <a:lstStyle/>
        <a:p>
          <a:endParaRPr lang="es-MX" sz="1200"/>
        </a:p>
      </dgm:t>
    </dgm:pt>
    <dgm:pt modelId="{D2C194DE-3A4E-4AFD-9DE3-44A211030D4E}">
      <dgm:prSet phldrT="[Texto]" custT="1"/>
      <dgm:spPr>
        <a:solidFill>
          <a:schemeClr val="accent2">
            <a:lumMod val="75000"/>
          </a:schemeClr>
        </a:solidFill>
      </dgm:spPr>
      <dgm:t>
        <a:bodyPr/>
        <a:lstStyle/>
        <a:p>
          <a:r>
            <a:rPr lang="es-MX" sz="1400" b="1" dirty="0" smtClean="0"/>
            <a:t>Desarrollo</a:t>
          </a:r>
          <a:endParaRPr lang="es-MX" sz="1400" b="1" dirty="0"/>
        </a:p>
      </dgm:t>
    </dgm:pt>
    <dgm:pt modelId="{A48E3928-3B59-4853-83A0-5B3977CEFBBB}" type="parTrans" cxnId="{2E39A85E-0DF7-46EB-ACE0-6F826E63FE3E}">
      <dgm:prSet/>
      <dgm:spPr/>
      <dgm:t>
        <a:bodyPr/>
        <a:lstStyle/>
        <a:p>
          <a:endParaRPr lang="es-MX" sz="1200"/>
        </a:p>
      </dgm:t>
    </dgm:pt>
    <dgm:pt modelId="{710E2F48-B40E-4610-AFA8-3BDB62139F03}" type="sibTrans" cxnId="{2E39A85E-0DF7-46EB-ACE0-6F826E63FE3E}">
      <dgm:prSet/>
      <dgm:spPr/>
      <dgm:t>
        <a:bodyPr/>
        <a:lstStyle/>
        <a:p>
          <a:endParaRPr lang="es-MX" sz="1200"/>
        </a:p>
      </dgm:t>
    </dgm:pt>
    <dgm:pt modelId="{3E688561-3706-46FB-B628-E4C103FCCB98}">
      <dgm:prSet phldrT="[Texto]" custT="1"/>
      <dgm:spPr>
        <a:solidFill>
          <a:schemeClr val="accent2">
            <a:lumMod val="75000"/>
          </a:schemeClr>
        </a:solidFill>
      </dgm:spPr>
      <dgm:t>
        <a:bodyPr/>
        <a:lstStyle/>
        <a:p>
          <a:r>
            <a:rPr lang="es-MX" sz="1400" b="1" dirty="0" smtClean="0"/>
            <a:t>Plan de Acción</a:t>
          </a:r>
          <a:endParaRPr lang="es-MX" sz="1400" b="1" dirty="0"/>
        </a:p>
      </dgm:t>
    </dgm:pt>
    <dgm:pt modelId="{FB80A8EC-510E-4F7A-B6F9-94879233E638}" type="parTrans" cxnId="{A2B6280E-AF2E-4CA3-9BC5-9955DE12E20A}">
      <dgm:prSet/>
      <dgm:spPr/>
      <dgm:t>
        <a:bodyPr/>
        <a:lstStyle/>
        <a:p>
          <a:endParaRPr lang="es-MX" sz="1200"/>
        </a:p>
      </dgm:t>
    </dgm:pt>
    <dgm:pt modelId="{BD68256A-53F8-4266-A2E8-2F4A30FB476B}" type="sibTrans" cxnId="{A2B6280E-AF2E-4CA3-9BC5-9955DE12E20A}">
      <dgm:prSet/>
      <dgm:spPr/>
      <dgm:t>
        <a:bodyPr/>
        <a:lstStyle/>
        <a:p>
          <a:endParaRPr lang="es-MX" sz="1200"/>
        </a:p>
      </dgm:t>
    </dgm:pt>
    <dgm:pt modelId="{9E6912E3-5818-426D-87F0-C1EEFCEDF8F7}">
      <dgm:prSet phldrT="[Texto]" custT="1"/>
      <dgm:spPr>
        <a:solidFill>
          <a:schemeClr val="accent2">
            <a:lumMod val="75000"/>
          </a:schemeClr>
        </a:solidFill>
      </dgm:spPr>
      <dgm:t>
        <a:bodyPr/>
        <a:lstStyle/>
        <a:p>
          <a:r>
            <a:rPr lang="es-MX" sz="1400" b="1" dirty="0" smtClean="0"/>
            <a:t>Seguimiento</a:t>
          </a:r>
          <a:endParaRPr lang="es-MX" sz="1400" b="1" dirty="0"/>
        </a:p>
      </dgm:t>
    </dgm:pt>
    <dgm:pt modelId="{34AB9DFA-DD03-4F50-A91C-1067FC3AFA9C}" type="parTrans" cxnId="{EA5B5B13-F4C0-4029-AAEB-6EC42A6316B0}">
      <dgm:prSet/>
      <dgm:spPr/>
      <dgm:t>
        <a:bodyPr/>
        <a:lstStyle/>
        <a:p>
          <a:endParaRPr lang="es-MX" sz="1200"/>
        </a:p>
      </dgm:t>
    </dgm:pt>
    <dgm:pt modelId="{B8AB419C-CA3A-40DB-ABD1-03A6E30BE208}" type="sibTrans" cxnId="{EA5B5B13-F4C0-4029-AAEB-6EC42A6316B0}">
      <dgm:prSet/>
      <dgm:spPr/>
      <dgm:t>
        <a:bodyPr/>
        <a:lstStyle/>
        <a:p>
          <a:endParaRPr lang="es-MX" sz="1200"/>
        </a:p>
      </dgm:t>
    </dgm:pt>
    <dgm:pt modelId="{35572306-CBC8-4B84-807E-BDF35AE582B1}">
      <dgm:prSet phldrT="[Texto]" custT="1"/>
      <dgm:spPr>
        <a:solidFill>
          <a:schemeClr val="accent2">
            <a:lumMod val="75000"/>
          </a:schemeClr>
        </a:solidFill>
      </dgm:spPr>
      <dgm:t>
        <a:bodyPr/>
        <a:lstStyle/>
        <a:p>
          <a:r>
            <a:rPr lang="es-MX" sz="1400" b="1" dirty="0" smtClean="0"/>
            <a:t>Diagnóstico</a:t>
          </a:r>
          <a:endParaRPr lang="es-MX" sz="1400" b="1" dirty="0"/>
        </a:p>
      </dgm:t>
    </dgm:pt>
    <dgm:pt modelId="{A8D49D00-26DB-42C1-B03A-A81D24683D5A}" type="parTrans" cxnId="{ACBDADEE-588C-41DB-940A-3881DE0E5C89}">
      <dgm:prSet/>
      <dgm:spPr/>
      <dgm:t>
        <a:bodyPr/>
        <a:lstStyle/>
        <a:p>
          <a:endParaRPr lang="es-MX" sz="1200"/>
        </a:p>
      </dgm:t>
    </dgm:pt>
    <dgm:pt modelId="{34E23EEF-53EA-4619-AAF5-9078811983D3}" type="sibTrans" cxnId="{ACBDADEE-588C-41DB-940A-3881DE0E5C89}">
      <dgm:prSet/>
      <dgm:spPr/>
      <dgm:t>
        <a:bodyPr/>
        <a:lstStyle/>
        <a:p>
          <a:endParaRPr lang="es-MX" sz="1200"/>
        </a:p>
      </dgm:t>
    </dgm:pt>
    <dgm:pt modelId="{348FE823-3B9D-4776-8E36-2746F25C7830}" type="pres">
      <dgm:prSet presAssocID="{37B96B72-1397-47B0-A01B-D4101385EF4E}" presName="Name0" presStyleCnt="0">
        <dgm:presLayoutVars>
          <dgm:dir/>
          <dgm:resizeHandles val="exact"/>
        </dgm:presLayoutVars>
      </dgm:prSet>
      <dgm:spPr/>
      <dgm:t>
        <a:bodyPr/>
        <a:lstStyle/>
        <a:p>
          <a:endParaRPr lang="es-MX"/>
        </a:p>
      </dgm:t>
    </dgm:pt>
    <dgm:pt modelId="{5656C235-FA1B-4225-91C3-8D41E481DAD6}" type="pres">
      <dgm:prSet presAssocID="{37B96B72-1397-47B0-A01B-D4101385EF4E}" presName="cycle" presStyleCnt="0"/>
      <dgm:spPr/>
    </dgm:pt>
    <dgm:pt modelId="{E3084F17-4C81-4560-8AAB-19934255D8ED}" type="pres">
      <dgm:prSet presAssocID="{CCCE71A6-B65A-40A1-856F-A7ED76C64F55}" presName="nodeFirstNode" presStyleLbl="node1" presStyleIdx="0" presStyleCnt="6">
        <dgm:presLayoutVars>
          <dgm:bulletEnabled val="1"/>
        </dgm:presLayoutVars>
      </dgm:prSet>
      <dgm:spPr/>
      <dgm:t>
        <a:bodyPr/>
        <a:lstStyle/>
        <a:p>
          <a:endParaRPr lang="es-MX"/>
        </a:p>
      </dgm:t>
    </dgm:pt>
    <dgm:pt modelId="{BA25F364-85B5-4084-8442-BE9D4AF8E7D9}" type="pres">
      <dgm:prSet presAssocID="{E47C4F27-A951-487A-AE42-3F7E492B56B8}" presName="sibTransFirstNode" presStyleLbl="bgShp" presStyleIdx="0" presStyleCnt="1"/>
      <dgm:spPr/>
      <dgm:t>
        <a:bodyPr/>
        <a:lstStyle/>
        <a:p>
          <a:endParaRPr lang="es-MX"/>
        </a:p>
      </dgm:t>
    </dgm:pt>
    <dgm:pt modelId="{53D8B87A-426F-457E-9078-B9C151D9738F}" type="pres">
      <dgm:prSet presAssocID="{35572306-CBC8-4B84-807E-BDF35AE582B1}" presName="nodeFollowingNodes" presStyleLbl="node1" presStyleIdx="1" presStyleCnt="6">
        <dgm:presLayoutVars>
          <dgm:bulletEnabled val="1"/>
        </dgm:presLayoutVars>
      </dgm:prSet>
      <dgm:spPr/>
      <dgm:t>
        <a:bodyPr/>
        <a:lstStyle/>
        <a:p>
          <a:endParaRPr lang="es-MX"/>
        </a:p>
      </dgm:t>
    </dgm:pt>
    <dgm:pt modelId="{E07BD46D-FE2C-4CFF-A0E3-2D7E2B9D0EBF}" type="pres">
      <dgm:prSet presAssocID="{266715B0-AB13-4228-8569-662249F63DEE}" presName="nodeFollowingNodes" presStyleLbl="node1" presStyleIdx="2" presStyleCnt="6">
        <dgm:presLayoutVars>
          <dgm:bulletEnabled val="1"/>
        </dgm:presLayoutVars>
      </dgm:prSet>
      <dgm:spPr/>
      <dgm:t>
        <a:bodyPr/>
        <a:lstStyle/>
        <a:p>
          <a:endParaRPr lang="es-MX"/>
        </a:p>
      </dgm:t>
    </dgm:pt>
    <dgm:pt modelId="{2ED5FBC0-02EC-4D02-A61F-9E71024A2AB0}" type="pres">
      <dgm:prSet presAssocID="{D2C194DE-3A4E-4AFD-9DE3-44A211030D4E}" presName="nodeFollowingNodes" presStyleLbl="node1" presStyleIdx="3" presStyleCnt="6">
        <dgm:presLayoutVars>
          <dgm:bulletEnabled val="1"/>
        </dgm:presLayoutVars>
      </dgm:prSet>
      <dgm:spPr/>
      <dgm:t>
        <a:bodyPr/>
        <a:lstStyle/>
        <a:p>
          <a:endParaRPr lang="es-MX"/>
        </a:p>
      </dgm:t>
    </dgm:pt>
    <dgm:pt modelId="{6A94D34F-B4F6-4FC9-8466-0414A52F304E}" type="pres">
      <dgm:prSet presAssocID="{3E688561-3706-46FB-B628-E4C103FCCB98}" presName="nodeFollowingNodes" presStyleLbl="node1" presStyleIdx="4" presStyleCnt="6">
        <dgm:presLayoutVars>
          <dgm:bulletEnabled val="1"/>
        </dgm:presLayoutVars>
      </dgm:prSet>
      <dgm:spPr/>
      <dgm:t>
        <a:bodyPr/>
        <a:lstStyle/>
        <a:p>
          <a:endParaRPr lang="es-MX"/>
        </a:p>
      </dgm:t>
    </dgm:pt>
    <dgm:pt modelId="{94772CB0-D6AC-4C75-BAB2-411A2B610CC5}" type="pres">
      <dgm:prSet presAssocID="{9E6912E3-5818-426D-87F0-C1EEFCEDF8F7}" presName="nodeFollowingNodes" presStyleLbl="node1" presStyleIdx="5" presStyleCnt="6">
        <dgm:presLayoutVars>
          <dgm:bulletEnabled val="1"/>
        </dgm:presLayoutVars>
      </dgm:prSet>
      <dgm:spPr/>
      <dgm:t>
        <a:bodyPr/>
        <a:lstStyle/>
        <a:p>
          <a:endParaRPr lang="es-MX"/>
        </a:p>
      </dgm:t>
    </dgm:pt>
  </dgm:ptLst>
  <dgm:cxnLst>
    <dgm:cxn modelId="{205AADC8-D4E5-48D7-BDD9-52C32EF8C128}" type="presOf" srcId="{CCCE71A6-B65A-40A1-856F-A7ED76C64F55}" destId="{E3084F17-4C81-4560-8AAB-19934255D8ED}" srcOrd="0" destOrd="0" presId="urn:microsoft.com/office/officeart/2005/8/layout/cycle3"/>
    <dgm:cxn modelId="{ACBDADEE-588C-41DB-940A-3881DE0E5C89}" srcId="{37B96B72-1397-47B0-A01B-D4101385EF4E}" destId="{35572306-CBC8-4B84-807E-BDF35AE582B1}" srcOrd="1" destOrd="0" parTransId="{A8D49D00-26DB-42C1-B03A-A81D24683D5A}" sibTransId="{34E23EEF-53EA-4619-AAF5-9078811983D3}"/>
    <dgm:cxn modelId="{2E39A85E-0DF7-46EB-ACE0-6F826E63FE3E}" srcId="{37B96B72-1397-47B0-A01B-D4101385EF4E}" destId="{D2C194DE-3A4E-4AFD-9DE3-44A211030D4E}" srcOrd="3" destOrd="0" parTransId="{A48E3928-3B59-4853-83A0-5B3977CEFBBB}" sibTransId="{710E2F48-B40E-4610-AFA8-3BDB62139F03}"/>
    <dgm:cxn modelId="{EA5B5B13-F4C0-4029-AAEB-6EC42A6316B0}" srcId="{37B96B72-1397-47B0-A01B-D4101385EF4E}" destId="{9E6912E3-5818-426D-87F0-C1EEFCEDF8F7}" srcOrd="5" destOrd="0" parTransId="{34AB9DFA-DD03-4F50-A91C-1067FC3AFA9C}" sibTransId="{B8AB419C-CA3A-40DB-ABD1-03A6E30BE208}"/>
    <dgm:cxn modelId="{A2B6280E-AF2E-4CA3-9BC5-9955DE12E20A}" srcId="{37B96B72-1397-47B0-A01B-D4101385EF4E}" destId="{3E688561-3706-46FB-B628-E4C103FCCB98}" srcOrd="4" destOrd="0" parTransId="{FB80A8EC-510E-4F7A-B6F9-94879233E638}" sibTransId="{BD68256A-53F8-4266-A2E8-2F4A30FB476B}"/>
    <dgm:cxn modelId="{A26CF4F9-6F40-4BF9-8116-382329D330DC}" type="presOf" srcId="{9E6912E3-5818-426D-87F0-C1EEFCEDF8F7}" destId="{94772CB0-D6AC-4C75-BAB2-411A2B610CC5}" srcOrd="0" destOrd="0" presId="urn:microsoft.com/office/officeart/2005/8/layout/cycle3"/>
    <dgm:cxn modelId="{1EA32C79-0F5D-43AA-B3D0-6C072AA476DB}" type="presOf" srcId="{3E688561-3706-46FB-B628-E4C103FCCB98}" destId="{6A94D34F-B4F6-4FC9-8466-0414A52F304E}" srcOrd="0" destOrd="0" presId="urn:microsoft.com/office/officeart/2005/8/layout/cycle3"/>
    <dgm:cxn modelId="{E3E12D77-8C6F-4488-AECB-44BFCAE5872A}" type="presOf" srcId="{E47C4F27-A951-487A-AE42-3F7E492B56B8}" destId="{BA25F364-85B5-4084-8442-BE9D4AF8E7D9}" srcOrd="0" destOrd="0" presId="urn:microsoft.com/office/officeart/2005/8/layout/cycle3"/>
    <dgm:cxn modelId="{44C9F67A-9541-4AE1-BE59-EC6D0929E998}" srcId="{37B96B72-1397-47B0-A01B-D4101385EF4E}" destId="{266715B0-AB13-4228-8569-662249F63DEE}" srcOrd="2" destOrd="0" parTransId="{742A4AC0-B312-4E3B-BC30-21F80A77E06B}" sibTransId="{EAB69E3B-8DAA-4140-937A-31DAD63CA29C}"/>
    <dgm:cxn modelId="{A7F3FF51-3A21-465E-AFFC-D7206E496341}" type="presOf" srcId="{266715B0-AB13-4228-8569-662249F63DEE}" destId="{E07BD46D-FE2C-4CFF-A0E3-2D7E2B9D0EBF}" srcOrd="0" destOrd="0" presId="urn:microsoft.com/office/officeart/2005/8/layout/cycle3"/>
    <dgm:cxn modelId="{D62D84E9-2E2F-4348-B1A9-E8E5B88F89CD}" type="presOf" srcId="{37B96B72-1397-47B0-A01B-D4101385EF4E}" destId="{348FE823-3B9D-4776-8E36-2746F25C7830}" srcOrd="0" destOrd="0" presId="urn:microsoft.com/office/officeart/2005/8/layout/cycle3"/>
    <dgm:cxn modelId="{05157FF5-8868-43EC-8000-20719003DD37}" srcId="{37B96B72-1397-47B0-A01B-D4101385EF4E}" destId="{CCCE71A6-B65A-40A1-856F-A7ED76C64F55}" srcOrd="0" destOrd="0" parTransId="{2A3DD937-D6A6-485F-BF85-D25EB07E6CE7}" sibTransId="{E47C4F27-A951-487A-AE42-3F7E492B56B8}"/>
    <dgm:cxn modelId="{3E1F3859-9475-47C6-907F-3B9ADDA16BA2}" type="presOf" srcId="{D2C194DE-3A4E-4AFD-9DE3-44A211030D4E}" destId="{2ED5FBC0-02EC-4D02-A61F-9E71024A2AB0}" srcOrd="0" destOrd="0" presId="urn:microsoft.com/office/officeart/2005/8/layout/cycle3"/>
    <dgm:cxn modelId="{978E7966-438A-4F05-92EC-6A609E34EC13}" type="presOf" srcId="{35572306-CBC8-4B84-807E-BDF35AE582B1}" destId="{53D8B87A-426F-457E-9078-B9C151D9738F}" srcOrd="0" destOrd="0" presId="urn:microsoft.com/office/officeart/2005/8/layout/cycle3"/>
    <dgm:cxn modelId="{6286E701-5659-4416-A7A9-9A274C6C9523}" type="presParOf" srcId="{348FE823-3B9D-4776-8E36-2746F25C7830}" destId="{5656C235-FA1B-4225-91C3-8D41E481DAD6}" srcOrd="0" destOrd="0" presId="urn:microsoft.com/office/officeart/2005/8/layout/cycle3"/>
    <dgm:cxn modelId="{E55104A5-2E27-42F3-B1B4-D18C1B13B065}" type="presParOf" srcId="{5656C235-FA1B-4225-91C3-8D41E481DAD6}" destId="{E3084F17-4C81-4560-8AAB-19934255D8ED}" srcOrd="0" destOrd="0" presId="urn:microsoft.com/office/officeart/2005/8/layout/cycle3"/>
    <dgm:cxn modelId="{BEEB9BD2-8BFB-4A19-9FDE-500D87346F82}" type="presParOf" srcId="{5656C235-FA1B-4225-91C3-8D41E481DAD6}" destId="{BA25F364-85B5-4084-8442-BE9D4AF8E7D9}" srcOrd="1" destOrd="0" presId="urn:microsoft.com/office/officeart/2005/8/layout/cycle3"/>
    <dgm:cxn modelId="{2BD1A9AA-F5FF-4185-BF18-29CF5E1FE7C2}" type="presParOf" srcId="{5656C235-FA1B-4225-91C3-8D41E481DAD6}" destId="{53D8B87A-426F-457E-9078-B9C151D9738F}" srcOrd="2" destOrd="0" presId="urn:microsoft.com/office/officeart/2005/8/layout/cycle3"/>
    <dgm:cxn modelId="{41C5C5A3-15FE-4F8A-93E1-35015BB0ABDE}" type="presParOf" srcId="{5656C235-FA1B-4225-91C3-8D41E481DAD6}" destId="{E07BD46D-FE2C-4CFF-A0E3-2D7E2B9D0EBF}" srcOrd="3" destOrd="0" presId="urn:microsoft.com/office/officeart/2005/8/layout/cycle3"/>
    <dgm:cxn modelId="{10385969-1CCB-463F-BB79-060D9F2778BC}" type="presParOf" srcId="{5656C235-FA1B-4225-91C3-8D41E481DAD6}" destId="{2ED5FBC0-02EC-4D02-A61F-9E71024A2AB0}" srcOrd="4" destOrd="0" presId="urn:microsoft.com/office/officeart/2005/8/layout/cycle3"/>
    <dgm:cxn modelId="{03A920DA-55C7-4869-9B54-F47A523C738D}" type="presParOf" srcId="{5656C235-FA1B-4225-91C3-8D41E481DAD6}" destId="{6A94D34F-B4F6-4FC9-8466-0414A52F304E}" srcOrd="5" destOrd="0" presId="urn:microsoft.com/office/officeart/2005/8/layout/cycle3"/>
    <dgm:cxn modelId="{76C48E03-4449-4C88-B6BC-6D379C4929CB}" type="presParOf" srcId="{5656C235-FA1B-4225-91C3-8D41E481DAD6}" destId="{94772CB0-D6AC-4C75-BAB2-411A2B610CC5}" srcOrd="6" destOrd="0" presId="urn:microsoft.com/office/officeart/2005/8/layout/cycle3"/>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C40817-CC34-4BD6-83F0-1DFCA2CC1BE9}" type="datetimeFigureOut">
              <a:rPr lang="es-MX" smtClean="0"/>
              <a:t>08/09/2015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663D62-3C19-4EC3-8071-CB8D10702F88}" type="slidenum">
              <a:rPr lang="es-MX" smtClean="0"/>
              <a:t>‹Nº›</a:t>
            </a:fld>
            <a:endParaRPr lang="es-MX"/>
          </a:p>
        </p:txBody>
      </p:sp>
    </p:spTree>
    <p:extLst>
      <p:ext uri="{BB962C8B-B14F-4D97-AF65-F5344CB8AC3E}">
        <p14:creationId xmlns:p14="http://schemas.microsoft.com/office/powerpoint/2010/main" val="651822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F663D62-3C19-4EC3-8071-CB8D10702F88}" type="slidenum">
              <a:rPr lang="es-MX" smtClean="0"/>
              <a:t>1</a:t>
            </a:fld>
            <a:endParaRPr lang="es-MX"/>
          </a:p>
        </p:txBody>
      </p:sp>
    </p:spTree>
    <p:extLst>
      <p:ext uri="{BB962C8B-B14F-4D97-AF65-F5344CB8AC3E}">
        <p14:creationId xmlns:p14="http://schemas.microsoft.com/office/powerpoint/2010/main" val="27012077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smtClean="0"/>
              <a:t>9/8/2015</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9/8/2015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9/8/2015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smtClean="0"/>
              <a:pPr/>
              <a:t>9/8/2015</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smtClean="0"/>
              <a:pPr/>
              <a:t>9/8/2015</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9/8/2015</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5800" y="3132666"/>
            <a:ext cx="5311775"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132666"/>
            <a:ext cx="5334000"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9/8/2015</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dirty="0" smtClean="0"/>
              <a:t>“enfoques </a:t>
            </a:r>
            <a:r>
              <a:rPr lang="es-MX" dirty="0"/>
              <a:t>del </a:t>
            </a:r>
            <a:r>
              <a:rPr lang="es-MX" dirty="0" smtClean="0"/>
              <a:t>diseño”</a:t>
            </a:r>
            <a:br>
              <a:rPr lang="es-MX" dirty="0" smtClean="0"/>
            </a:br>
            <a:r>
              <a:rPr lang="es-MX" sz="3200" dirty="0" smtClean="0">
                <a:solidFill>
                  <a:srgbClr val="FFC000"/>
                </a:solidFill>
              </a:rPr>
              <a:t>&gt;u. a. </a:t>
            </a:r>
            <a:r>
              <a:rPr lang="es-MX" sz="3200" dirty="0" smtClean="0">
                <a:solidFill>
                  <a:srgbClr val="FFC000"/>
                </a:solidFill>
              </a:rPr>
              <a:t>metodología&lt;</a:t>
            </a:r>
            <a:endParaRPr lang="es-MX" sz="3200" dirty="0">
              <a:solidFill>
                <a:srgbClr val="FFC000"/>
              </a:solidFill>
            </a:endParaRPr>
          </a:p>
        </p:txBody>
      </p:sp>
      <p:sp>
        <p:nvSpPr>
          <p:cNvPr id="3" name="Subtítulo 2"/>
          <p:cNvSpPr>
            <a:spLocks noGrp="1"/>
          </p:cNvSpPr>
          <p:nvPr>
            <p:ph type="subTitle" idx="1"/>
          </p:nvPr>
        </p:nvSpPr>
        <p:spPr>
          <a:xfrm>
            <a:off x="1371600" y="403184"/>
            <a:ext cx="6468052" cy="685800"/>
          </a:xfrm>
        </p:spPr>
        <p:txBody>
          <a:bodyPr>
            <a:noAutofit/>
          </a:bodyPr>
          <a:lstStyle/>
          <a:p>
            <a:pPr>
              <a:lnSpc>
                <a:spcPct val="100000"/>
              </a:lnSpc>
              <a:spcBef>
                <a:spcPts val="0"/>
              </a:spcBef>
            </a:pPr>
            <a:r>
              <a:rPr lang="es-MX" sz="1800" dirty="0" smtClean="0"/>
              <a:t>Universidad Autónoma del Estado de México</a:t>
            </a:r>
          </a:p>
          <a:p>
            <a:pPr>
              <a:lnSpc>
                <a:spcPct val="100000"/>
              </a:lnSpc>
              <a:spcBef>
                <a:spcPts val="0"/>
              </a:spcBef>
            </a:pPr>
            <a:r>
              <a:rPr lang="es-MX" sz="1400" dirty="0" smtClean="0"/>
              <a:t>Centro Universitario UAEM Zumpango</a:t>
            </a:r>
          </a:p>
          <a:p>
            <a:pPr>
              <a:lnSpc>
                <a:spcPct val="100000"/>
              </a:lnSpc>
              <a:spcBef>
                <a:spcPts val="0"/>
              </a:spcBef>
            </a:pPr>
            <a:r>
              <a:rPr lang="es-MX" sz="1400" dirty="0" smtClean="0"/>
              <a:t>Licenciatura en Diseño Industrial</a:t>
            </a:r>
            <a:endParaRPr lang="es-MX" sz="1400" dirty="0"/>
          </a:p>
        </p:txBody>
      </p:sp>
      <p:sp>
        <p:nvSpPr>
          <p:cNvPr id="4" name="Subtítulo 2"/>
          <p:cNvSpPr txBox="1">
            <a:spLocks/>
          </p:cNvSpPr>
          <p:nvPr/>
        </p:nvSpPr>
        <p:spPr>
          <a:xfrm>
            <a:off x="1371600" y="4231524"/>
            <a:ext cx="4836017" cy="6858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s-MX" sz="1800" dirty="0" smtClean="0"/>
              <a:t>Por: Dr. Ed. Raymundo Ocaña Delgado</a:t>
            </a:r>
          </a:p>
          <a:p>
            <a:pPr>
              <a:lnSpc>
                <a:spcPct val="100000"/>
              </a:lnSpc>
              <a:spcBef>
                <a:spcPts val="0"/>
              </a:spcBef>
            </a:pPr>
            <a:endParaRPr lang="es-MX" sz="1800" dirty="0" smtClean="0"/>
          </a:p>
          <a:p>
            <a:pPr>
              <a:lnSpc>
                <a:spcPct val="100000"/>
              </a:lnSpc>
              <a:spcBef>
                <a:spcPts val="0"/>
              </a:spcBef>
            </a:pPr>
            <a:endParaRPr lang="es-MX" sz="1800" dirty="0"/>
          </a:p>
          <a:p>
            <a:pPr>
              <a:lnSpc>
                <a:spcPct val="100000"/>
              </a:lnSpc>
              <a:spcBef>
                <a:spcPts val="0"/>
              </a:spcBef>
            </a:pPr>
            <a:endParaRPr lang="es-MX" sz="1800" dirty="0" smtClean="0"/>
          </a:p>
          <a:p>
            <a:pPr>
              <a:lnSpc>
                <a:spcPct val="100000"/>
              </a:lnSpc>
              <a:spcBef>
                <a:spcPts val="0"/>
              </a:spcBef>
            </a:pPr>
            <a:endParaRPr lang="es-MX" sz="1800" dirty="0"/>
          </a:p>
          <a:p>
            <a:pPr>
              <a:lnSpc>
                <a:spcPct val="100000"/>
              </a:lnSpc>
              <a:spcBef>
                <a:spcPts val="0"/>
              </a:spcBef>
            </a:pPr>
            <a:endParaRPr lang="es-MX" sz="1800" dirty="0" smtClean="0"/>
          </a:p>
          <a:p>
            <a:pPr>
              <a:lnSpc>
                <a:spcPct val="100000"/>
              </a:lnSpc>
              <a:spcBef>
                <a:spcPts val="0"/>
              </a:spcBef>
            </a:pPr>
            <a:r>
              <a:rPr lang="es-MX" sz="1800" dirty="0" smtClean="0"/>
              <a:t>Agosto del 2015</a:t>
            </a:r>
            <a:endParaRPr lang="es-MX" sz="1800" dirty="0"/>
          </a:p>
        </p:txBody>
      </p:sp>
      <p:graphicFrame>
        <p:nvGraphicFramePr>
          <p:cNvPr id="5" name="Object 6"/>
          <p:cNvGraphicFramePr>
            <a:graphicFrameLocks noChangeAspect="1"/>
          </p:cNvGraphicFramePr>
          <p:nvPr>
            <p:extLst>
              <p:ext uri="{D42A27DB-BD31-4B8C-83A1-F6EECF244321}">
                <p14:modId xmlns:p14="http://schemas.microsoft.com/office/powerpoint/2010/main" val="3092444137"/>
              </p:ext>
            </p:extLst>
          </p:nvPr>
        </p:nvGraphicFramePr>
        <p:xfrm>
          <a:off x="9911642" y="403184"/>
          <a:ext cx="908758" cy="797198"/>
        </p:xfrm>
        <a:graphic>
          <a:graphicData uri="http://schemas.openxmlformats.org/presentationml/2006/ole">
            <mc:AlternateContent xmlns:mc="http://schemas.openxmlformats.org/markup-compatibility/2006">
              <mc:Choice xmlns:v="urn:schemas-microsoft-com:vml" Requires="v">
                <p:oleObj spid="_x0000_s1116" name="CorelDRAW" r:id="rId4" imgW="932075" imgH="817560" progId="CorelDraw.Graphic.7">
                  <p:embed/>
                </p:oleObj>
              </mc:Choice>
              <mc:Fallback>
                <p:oleObj name="CorelDRAW" r:id="rId4" imgW="932075" imgH="817560" progId="CorelDraw.Graphic.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11642" y="403184"/>
                        <a:ext cx="908758" cy="797198"/>
                      </a:xfrm>
                      <a:prstGeom prst="rect">
                        <a:avLst/>
                      </a:prstGeom>
                      <a:noFill/>
                      <a:ln>
                        <a:noFill/>
                      </a:ln>
                      <a:effectLst/>
                    </p:spPr>
                  </p:pic>
                </p:oleObj>
              </mc:Fallback>
            </mc:AlternateContent>
          </a:graphicData>
        </a:graphic>
      </p:graphicFrame>
      <p:graphicFrame>
        <p:nvGraphicFramePr>
          <p:cNvPr id="6" name="Object 7"/>
          <p:cNvGraphicFramePr>
            <a:graphicFrameLocks noChangeAspect="1"/>
          </p:cNvGraphicFramePr>
          <p:nvPr>
            <p:extLst>
              <p:ext uri="{D42A27DB-BD31-4B8C-83A1-F6EECF244321}">
                <p14:modId xmlns:p14="http://schemas.microsoft.com/office/powerpoint/2010/main" val="4049026947"/>
              </p:ext>
            </p:extLst>
          </p:nvPr>
        </p:nvGraphicFramePr>
        <p:xfrm>
          <a:off x="10820400" y="354961"/>
          <a:ext cx="978972" cy="797198"/>
        </p:xfrm>
        <a:graphic>
          <a:graphicData uri="http://schemas.openxmlformats.org/presentationml/2006/ole">
            <mc:AlternateContent xmlns:mc="http://schemas.openxmlformats.org/markup-compatibility/2006">
              <mc:Choice xmlns:v="urn:schemas-microsoft-com:vml" Requires="v">
                <p:oleObj spid="_x0000_s1117" name="CorelDRAW" r:id="rId6" imgW="1084680" imgH="883440" progId="CorelDraw.Graphic.7">
                  <p:embed/>
                </p:oleObj>
              </mc:Choice>
              <mc:Fallback>
                <p:oleObj name="CorelDRAW" r:id="rId6" imgW="1084680" imgH="883440" progId="CorelDraw.Graphic.7">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20400" y="354961"/>
                        <a:ext cx="978972" cy="797198"/>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0436986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8794" y="1975515"/>
            <a:ext cx="10251583" cy="2325925"/>
          </a:xfrm>
        </p:spPr>
        <p:txBody>
          <a:bodyPr>
            <a:noAutofit/>
          </a:bodyPr>
          <a:lstStyle/>
          <a:p>
            <a:pPr marL="0" indent="0" algn="just">
              <a:lnSpc>
                <a:spcPct val="150000"/>
              </a:lnSpc>
              <a:buNone/>
            </a:pPr>
            <a:r>
              <a:rPr lang="es-MX" sz="2800" b="1" dirty="0" smtClean="0"/>
              <a:t>DISEÑO EMPÁTICO: </a:t>
            </a:r>
          </a:p>
          <a:p>
            <a:pPr marL="0" indent="0" algn="just">
              <a:lnSpc>
                <a:spcPct val="100000"/>
              </a:lnSpc>
              <a:buNone/>
            </a:pPr>
            <a:r>
              <a:rPr lang="es-MX" sz="2800" i="1" dirty="0" smtClean="0"/>
              <a:t>…es la </a:t>
            </a:r>
            <a:r>
              <a:rPr lang="es-MX" sz="2800" dirty="0" smtClean="0"/>
              <a:t>capacidad </a:t>
            </a:r>
            <a:r>
              <a:rPr lang="es-MX" sz="2800" dirty="0"/>
              <a:t>para </a:t>
            </a:r>
            <a:r>
              <a:rPr lang="es-MX" sz="2800" dirty="0">
                <a:solidFill>
                  <a:srgbClr val="FFC000"/>
                </a:solidFill>
              </a:rPr>
              <a:t>comprender</a:t>
            </a:r>
            <a:r>
              <a:rPr lang="es-MX" sz="2800" dirty="0"/>
              <a:t> </a:t>
            </a:r>
            <a:r>
              <a:rPr lang="es-MX" sz="2800" dirty="0">
                <a:solidFill>
                  <a:srgbClr val="FFC000"/>
                </a:solidFill>
              </a:rPr>
              <a:t>al otro y ponerse en su lugar</a:t>
            </a:r>
            <a:r>
              <a:rPr lang="es-MX" sz="2800" dirty="0"/>
              <a:t> a partir de lo que se observa, de la información verbal o de la información accesible desde la </a:t>
            </a:r>
            <a:r>
              <a:rPr lang="es-MX" sz="2800" dirty="0" smtClean="0"/>
              <a:t>memoria. Dejando de </a:t>
            </a:r>
            <a:r>
              <a:rPr lang="es-MX" sz="2800" i="1" dirty="0" smtClean="0"/>
              <a:t>pensar </a:t>
            </a:r>
            <a:r>
              <a:rPr lang="es-MX" sz="2800" i="1" dirty="0"/>
              <a:t>en </a:t>
            </a:r>
            <a:r>
              <a:rPr lang="es-MX" sz="2800" i="1" dirty="0" smtClean="0"/>
              <a:t>el usuario como </a:t>
            </a:r>
            <a:r>
              <a:rPr lang="es-MX" sz="2800" i="1" dirty="0"/>
              <a:t>cliente y verlo como persona</a:t>
            </a:r>
            <a:r>
              <a:rPr lang="es-MX" sz="2800" i="1" dirty="0" smtClean="0"/>
              <a:t>.</a:t>
            </a:r>
          </a:p>
          <a:p>
            <a:pPr marL="0" indent="0" algn="r">
              <a:lnSpc>
                <a:spcPct val="100000"/>
              </a:lnSpc>
              <a:buNone/>
            </a:pPr>
            <a:r>
              <a:rPr lang="es-MX" sz="2000" i="1" dirty="0" smtClean="0"/>
              <a:t>Moya, Herrero y Bernal. 2010</a:t>
            </a:r>
            <a:endParaRPr lang="es-MX" sz="2000" i="1" dirty="0"/>
          </a:p>
          <a:p>
            <a:pPr marL="0" indent="0" algn="just">
              <a:lnSpc>
                <a:spcPct val="100000"/>
              </a:lnSpc>
              <a:buNone/>
            </a:pPr>
            <a:r>
              <a:rPr lang="es-MX" sz="2400" i="1" dirty="0" smtClean="0"/>
              <a:t> </a:t>
            </a:r>
          </a:p>
          <a:p>
            <a:pPr marL="0" indent="0" algn="just">
              <a:lnSpc>
                <a:spcPct val="150000"/>
              </a:lnSpc>
              <a:buNone/>
            </a:pPr>
            <a:endParaRPr lang="es-MX" sz="2800" dirty="0"/>
          </a:p>
          <a:p>
            <a:pPr marL="0" indent="0" algn="just">
              <a:lnSpc>
                <a:spcPct val="150000"/>
              </a:lnSpc>
              <a:buNone/>
            </a:pPr>
            <a:endParaRPr lang="es-MX" sz="2800" i="1" dirty="0" smtClean="0"/>
          </a:p>
          <a:p>
            <a:pPr marL="0" indent="0" algn="r">
              <a:lnSpc>
                <a:spcPct val="150000"/>
              </a:lnSpc>
              <a:buNone/>
            </a:pPr>
            <a:endParaRPr lang="es-MX" sz="2800" dirty="0"/>
          </a:p>
        </p:txBody>
      </p:sp>
      <p:sp>
        <p:nvSpPr>
          <p:cNvPr id="5" name="CuadroTexto 4"/>
          <p:cNvSpPr txBox="1"/>
          <p:nvPr/>
        </p:nvSpPr>
        <p:spPr>
          <a:xfrm>
            <a:off x="11531957" y="6297768"/>
            <a:ext cx="503350" cy="369332"/>
          </a:xfrm>
          <a:prstGeom prst="rect">
            <a:avLst/>
          </a:prstGeom>
          <a:noFill/>
        </p:spPr>
        <p:txBody>
          <a:bodyPr wrap="square" rtlCol="0">
            <a:spAutoFit/>
          </a:bodyPr>
          <a:lstStyle/>
          <a:p>
            <a:pPr algn="ctr"/>
            <a:r>
              <a:rPr lang="es-MX" b="1" dirty="0" smtClean="0"/>
              <a:t>20</a:t>
            </a:r>
            <a:endParaRPr lang="es-MX" b="1" dirty="0"/>
          </a:p>
        </p:txBody>
      </p:sp>
    </p:spTree>
    <p:extLst>
      <p:ext uri="{BB962C8B-B14F-4D97-AF65-F5344CB8AC3E}">
        <p14:creationId xmlns:p14="http://schemas.microsoft.com/office/powerpoint/2010/main" val="10312261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empático</a:t>
            </a:r>
            <a:endParaRPr lang="es-MX" sz="3000" dirty="0"/>
          </a:p>
        </p:txBody>
      </p:sp>
      <p:sp>
        <p:nvSpPr>
          <p:cNvPr id="3" name="Marcador de contenido 2"/>
          <p:cNvSpPr>
            <a:spLocks noGrp="1"/>
          </p:cNvSpPr>
          <p:nvPr>
            <p:ph idx="1"/>
          </p:nvPr>
        </p:nvSpPr>
        <p:spPr>
          <a:xfrm>
            <a:off x="978794" y="1312733"/>
            <a:ext cx="10527406" cy="2325925"/>
          </a:xfrm>
        </p:spPr>
        <p:txBody>
          <a:bodyPr>
            <a:noAutofit/>
          </a:bodyPr>
          <a:lstStyle/>
          <a:p>
            <a:pPr algn="just">
              <a:lnSpc>
                <a:spcPct val="100000"/>
              </a:lnSpc>
            </a:pPr>
            <a:r>
              <a:rPr lang="es-MX" i="1" dirty="0" smtClean="0"/>
              <a:t>Es un método de investigación basado en la observación del usuario al realizar sus actividades cotidianas en su propio ambiente.</a:t>
            </a:r>
          </a:p>
          <a:p>
            <a:pPr algn="just">
              <a:lnSpc>
                <a:spcPct val="100000"/>
              </a:lnSpc>
            </a:pPr>
            <a:r>
              <a:rPr lang="es-MX" i="1" dirty="0" smtClean="0"/>
              <a:t>El proceso implica formular </a:t>
            </a:r>
            <a:r>
              <a:rPr lang="es-MX" i="1" dirty="0"/>
              <a:t>las siguientes preguntas: </a:t>
            </a:r>
            <a:endParaRPr lang="es-MX" i="1" dirty="0" smtClean="0"/>
          </a:p>
          <a:p>
            <a:pPr algn="just">
              <a:lnSpc>
                <a:spcPct val="100000"/>
              </a:lnSpc>
            </a:pPr>
            <a:endParaRPr lang="es-MX" i="1" dirty="0" smtClean="0"/>
          </a:p>
          <a:p>
            <a:pPr marL="0" indent="0" algn="ctr">
              <a:lnSpc>
                <a:spcPct val="100000"/>
              </a:lnSpc>
              <a:buNone/>
            </a:pPr>
            <a:r>
              <a:rPr lang="es-MX" dirty="0" smtClean="0">
                <a:solidFill>
                  <a:srgbClr val="FFC000"/>
                </a:solidFill>
              </a:rPr>
              <a:t>¿Quién debe ser observado?                 ¿Quién debe observar?</a:t>
            </a:r>
          </a:p>
          <a:p>
            <a:pPr marL="0" indent="0" algn="ctr">
              <a:lnSpc>
                <a:spcPct val="100000"/>
              </a:lnSpc>
              <a:buNone/>
            </a:pPr>
            <a:r>
              <a:rPr lang="es-MX" dirty="0" smtClean="0">
                <a:solidFill>
                  <a:srgbClr val="FFC000"/>
                </a:solidFill>
              </a:rPr>
              <a:t>¿Qué tipo de emociones experimenta?         ¿A qué problemas se enfrenta? </a:t>
            </a:r>
          </a:p>
          <a:p>
            <a:pPr marL="0" indent="0" algn="ctr">
              <a:lnSpc>
                <a:spcPct val="100000"/>
              </a:lnSpc>
              <a:buNone/>
            </a:pPr>
            <a:r>
              <a:rPr lang="es-MX" dirty="0" smtClean="0">
                <a:solidFill>
                  <a:srgbClr val="FFC000"/>
                </a:solidFill>
              </a:rPr>
              <a:t>¿Cómo piensa y cómo vive?</a:t>
            </a:r>
          </a:p>
          <a:p>
            <a:pPr marL="0" indent="0" algn="ctr">
              <a:lnSpc>
                <a:spcPct val="100000"/>
              </a:lnSpc>
              <a:buNone/>
            </a:pPr>
            <a:endParaRPr lang="es-MX" dirty="0" smtClean="0">
              <a:solidFill>
                <a:srgbClr val="FFC000"/>
              </a:solidFill>
            </a:endParaRPr>
          </a:p>
          <a:p>
            <a:pPr algn="just">
              <a:lnSpc>
                <a:spcPct val="100000"/>
              </a:lnSpc>
            </a:pPr>
            <a:r>
              <a:rPr lang="es-MX" i="1" dirty="0" smtClean="0"/>
              <a:t>La </a:t>
            </a:r>
            <a:r>
              <a:rPr lang="es-MX" i="1" dirty="0"/>
              <a:t>observación del usuario consta en la recolección de datos como videos y fotografías lo mas a menudo posible. </a:t>
            </a:r>
            <a:endParaRPr lang="es-MX" i="1" dirty="0" smtClean="0"/>
          </a:p>
          <a:p>
            <a:pPr algn="just">
              <a:lnSpc>
                <a:spcPct val="100000"/>
              </a:lnSpc>
            </a:pPr>
            <a:r>
              <a:rPr lang="es-MX" i="1" dirty="0" smtClean="0"/>
              <a:t>En tanto que, para el </a:t>
            </a:r>
            <a:r>
              <a:rPr lang="es-MX" i="1" dirty="0"/>
              <a:t>análisis de datos, se reúne un grupo encargado para buscar soluciones a los problemas presentados</a:t>
            </a:r>
            <a:r>
              <a:rPr lang="es-MX" i="1" dirty="0" smtClean="0"/>
              <a:t>. </a:t>
            </a:r>
          </a:p>
          <a:p>
            <a:pPr marL="0" indent="0" algn="just">
              <a:lnSpc>
                <a:spcPct val="150000"/>
              </a:lnSpc>
              <a:buNone/>
            </a:pPr>
            <a:endParaRPr lang="es-MX" dirty="0"/>
          </a:p>
          <a:p>
            <a:pPr marL="0" indent="0" algn="just">
              <a:lnSpc>
                <a:spcPct val="150000"/>
              </a:lnSpc>
              <a:buNone/>
            </a:pPr>
            <a:endParaRPr lang="es-MX" i="1" dirty="0" smtClean="0"/>
          </a:p>
          <a:p>
            <a:pPr marL="0" indent="0" algn="r">
              <a:lnSpc>
                <a:spcPct val="150000"/>
              </a:lnSpc>
              <a:buNone/>
            </a:pPr>
            <a:endParaRPr lang="es-MX" dirty="0"/>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21</a:t>
            </a:r>
            <a:endParaRPr lang="es-MX" b="1" dirty="0"/>
          </a:p>
        </p:txBody>
      </p:sp>
    </p:spTree>
    <p:extLst>
      <p:ext uri="{BB962C8B-B14F-4D97-AF65-F5344CB8AC3E}">
        <p14:creationId xmlns:p14="http://schemas.microsoft.com/office/powerpoint/2010/main" val="40110455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2800" dirty="0" smtClean="0"/>
              <a:t>Diseño empático</a:t>
            </a:r>
            <a:endParaRPr lang="es-MX" sz="2800" dirty="0"/>
          </a:p>
        </p:txBody>
      </p:sp>
      <p:sp>
        <p:nvSpPr>
          <p:cNvPr id="3" name="Marcador de contenido 2"/>
          <p:cNvSpPr>
            <a:spLocks noGrp="1"/>
          </p:cNvSpPr>
          <p:nvPr>
            <p:ph idx="1"/>
          </p:nvPr>
        </p:nvSpPr>
        <p:spPr>
          <a:xfrm>
            <a:off x="978794" y="996286"/>
            <a:ext cx="10185076" cy="1818563"/>
          </a:xfrm>
        </p:spPr>
        <p:txBody>
          <a:bodyPr>
            <a:noAutofit/>
          </a:bodyPr>
          <a:lstStyle/>
          <a:p>
            <a:pPr marL="0" indent="0" algn="just">
              <a:lnSpc>
                <a:spcPct val="150000"/>
              </a:lnSpc>
              <a:buNone/>
            </a:pPr>
            <a:r>
              <a:rPr lang="es-MX" dirty="0" smtClean="0"/>
              <a:t>Por tanto…</a:t>
            </a:r>
          </a:p>
          <a:p>
            <a:pPr marL="0" indent="0" algn="just">
              <a:lnSpc>
                <a:spcPct val="100000"/>
              </a:lnSpc>
              <a:buNone/>
            </a:pPr>
            <a:r>
              <a:rPr lang="es-MX" dirty="0" smtClean="0"/>
              <a:t>Apoyados en la </a:t>
            </a:r>
            <a:r>
              <a:rPr lang="es-MX" dirty="0"/>
              <a:t>empatía, el proceso </a:t>
            </a:r>
            <a:r>
              <a:rPr lang="es-MX" dirty="0" smtClean="0"/>
              <a:t>de diseño derivará </a:t>
            </a:r>
            <a:r>
              <a:rPr lang="es-MX" dirty="0"/>
              <a:t>en productos de mayor </a:t>
            </a:r>
            <a:r>
              <a:rPr lang="es-MX" dirty="0" smtClean="0"/>
              <a:t>aceptación, los cuales </a:t>
            </a:r>
            <a:r>
              <a:rPr lang="es-MX" dirty="0"/>
              <a:t>faciliten o mejoren de alguna forma la vida de un determinado grupo social</a:t>
            </a:r>
            <a:r>
              <a:rPr lang="es-MX" dirty="0" smtClean="0"/>
              <a:t>.</a:t>
            </a:r>
          </a:p>
          <a:p>
            <a:pPr marL="0" indent="0" algn="just">
              <a:lnSpc>
                <a:spcPct val="100000"/>
              </a:lnSpc>
              <a:buNone/>
            </a:pPr>
            <a:r>
              <a:rPr lang="es-MX" i="1" dirty="0" smtClean="0"/>
              <a:t> </a:t>
            </a:r>
          </a:p>
          <a:p>
            <a:pPr marL="0" indent="0" algn="just">
              <a:lnSpc>
                <a:spcPct val="150000"/>
              </a:lnSpc>
              <a:buNone/>
            </a:pPr>
            <a:endParaRPr lang="es-MX" dirty="0"/>
          </a:p>
          <a:p>
            <a:pPr marL="0" indent="0" algn="just">
              <a:lnSpc>
                <a:spcPct val="150000"/>
              </a:lnSpc>
              <a:buNone/>
            </a:pPr>
            <a:endParaRPr lang="es-MX" i="1" dirty="0" smtClean="0"/>
          </a:p>
          <a:p>
            <a:pPr marL="0" indent="0" algn="r">
              <a:lnSpc>
                <a:spcPct val="150000"/>
              </a:lnSpc>
              <a:buNone/>
            </a:pPr>
            <a:endParaRPr lang="es-MX" dirty="0"/>
          </a:p>
        </p:txBody>
      </p:sp>
      <p:sp>
        <p:nvSpPr>
          <p:cNvPr id="4" name="Marcador de contenido 2"/>
          <p:cNvSpPr txBox="1">
            <a:spLocks/>
          </p:cNvSpPr>
          <p:nvPr/>
        </p:nvSpPr>
        <p:spPr>
          <a:xfrm>
            <a:off x="978794" y="2511188"/>
            <a:ext cx="6186281" cy="18185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just">
              <a:lnSpc>
                <a:spcPct val="100000"/>
              </a:lnSpc>
              <a:buFont typeface="Arial" panose="020B0604020202020204" pitchFamily="34" charset="0"/>
              <a:buNone/>
            </a:pPr>
            <a:r>
              <a:rPr lang="es-MX" i="1" dirty="0" smtClean="0"/>
              <a:t> </a:t>
            </a:r>
          </a:p>
          <a:p>
            <a:pPr marL="0" indent="0">
              <a:lnSpc>
                <a:spcPct val="100000"/>
              </a:lnSpc>
              <a:buFont typeface="Arial" panose="020B0604020202020204" pitchFamily="34" charset="0"/>
              <a:buNone/>
            </a:pPr>
            <a:r>
              <a:rPr lang="es-MX" i="1" dirty="0" smtClean="0">
                <a:solidFill>
                  <a:srgbClr val="FFC000"/>
                </a:solidFill>
              </a:rPr>
              <a:t>“Cuando Kimberly-Clark envió observadores para comprobar el modo en que los bebés usaban los pañales, comprendieron que éstos necesitaban unos pañales que fueran un primer paso hacia el vestirse sin ayuda de los mayores. Lo que derivó en el nuevo sistema </a:t>
            </a:r>
            <a:r>
              <a:rPr lang="es-MX" b="1" i="1" dirty="0" err="1" smtClean="0"/>
              <a:t>Huggies</a:t>
            </a:r>
            <a:r>
              <a:rPr lang="es-MX" b="1" i="1" dirty="0" smtClean="0"/>
              <a:t> </a:t>
            </a:r>
            <a:r>
              <a:rPr lang="es-MX" b="1" i="1" dirty="0" err="1" smtClean="0"/>
              <a:t>Pull</a:t>
            </a:r>
            <a:r>
              <a:rPr lang="es-MX" b="1" i="1" dirty="0" smtClean="0"/>
              <a:t>-Ups</a:t>
            </a:r>
            <a:r>
              <a:rPr lang="es-MX" i="1" dirty="0" smtClean="0">
                <a:solidFill>
                  <a:srgbClr val="FFC000"/>
                </a:solidFill>
              </a:rPr>
              <a:t>, inaugurando con ello, un mercado de   $400 millones de dólares anuales”.</a:t>
            </a:r>
            <a:endParaRPr lang="es-MX" i="1" dirty="0" smtClean="0"/>
          </a:p>
          <a:p>
            <a:pPr marL="0" indent="0" algn="just">
              <a:lnSpc>
                <a:spcPct val="150000"/>
              </a:lnSpc>
              <a:buFont typeface="Arial" panose="020B0604020202020204" pitchFamily="34" charset="0"/>
              <a:buNone/>
            </a:pPr>
            <a:endParaRPr lang="es-MX" dirty="0" smtClean="0"/>
          </a:p>
          <a:p>
            <a:pPr marL="0" indent="0" algn="just">
              <a:lnSpc>
                <a:spcPct val="150000"/>
              </a:lnSpc>
              <a:buFont typeface="Arial" panose="020B0604020202020204" pitchFamily="34" charset="0"/>
              <a:buNone/>
            </a:pPr>
            <a:endParaRPr lang="es-MX" i="1" dirty="0" smtClean="0"/>
          </a:p>
          <a:p>
            <a:pPr marL="0" indent="0" algn="r">
              <a:lnSpc>
                <a:spcPct val="150000"/>
              </a:lnSpc>
              <a:buFont typeface="Arial" panose="020B0604020202020204" pitchFamily="34" charset="0"/>
              <a:buNone/>
            </a:pPr>
            <a:endParaRPr lang="es-MX" dirty="0"/>
          </a:p>
        </p:txBody>
      </p:sp>
      <p:pic>
        <p:nvPicPr>
          <p:cNvPr id="5" name="Imagen 4"/>
          <p:cNvPicPr>
            <a:picLocks noChangeAspect="1"/>
          </p:cNvPicPr>
          <p:nvPr/>
        </p:nvPicPr>
        <p:blipFill rotWithShape="1">
          <a:blip r:embed="rId2"/>
          <a:srcRect t="6699" b="6923"/>
          <a:stretch/>
        </p:blipFill>
        <p:spPr>
          <a:xfrm>
            <a:off x="7751076" y="3029803"/>
            <a:ext cx="3412794" cy="2947917"/>
          </a:xfrm>
          <a:prstGeom prst="rect">
            <a:avLst/>
          </a:prstGeom>
        </p:spPr>
      </p:pic>
      <p:sp>
        <p:nvSpPr>
          <p:cNvPr id="8" name="CuadroTexto 7"/>
          <p:cNvSpPr txBox="1"/>
          <p:nvPr/>
        </p:nvSpPr>
        <p:spPr>
          <a:xfrm>
            <a:off x="11531957" y="6297768"/>
            <a:ext cx="503350" cy="369332"/>
          </a:xfrm>
          <a:prstGeom prst="rect">
            <a:avLst/>
          </a:prstGeom>
          <a:noFill/>
        </p:spPr>
        <p:txBody>
          <a:bodyPr wrap="square" rtlCol="0">
            <a:spAutoFit/>
          </a:bodyPr>
          <a:lstStyle/>
          <a:p>
            <a:pPr algn="ctr"/>
            <a:r>
              <a:rPr lang="es-MX" b="1" dirty="0" smtClean="0"/>
              <a:t>22</a:t>
            </a:r>
            <a:endParaRPr lang="es-MX" b="1" dirty="0"/>
          </a:p>
        </p:txBody>
      </p:sp>
    </p:spTree>
    <p:extLst>
      <p:ext uri="{BB962C8B-B14F-4D97-AF65-F5344CB8AC3E}">
        <p14:creationId xmlns:p14="http://schemas.microsoft.com/office/powerpoint/2010/main" val="3242531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8794" y="1975515"/>
            <a:ext cx="10161431" cy="2325925"/>
          </a:xfrm>
        </p:spPr>
        <p:txBody>
          <a:bodyPr>
            <a:noAutofit/>
          </a:bodyPr>
          <a:lstStyle/>
          <a:p>
            <a:pPr marL="0" indent="0" algn="just">
              <a:lnSpc>
                <a:spcPct val="150000"/>
              </a:lnSpc>
              <a:buNone/>
            </a:pPr>
            <a:r>
              <a:rPr lang="es-MX" sz="2800" b="1" dirty="0" smtClean="0"/>
              <a:t>DISEÑO ESTRATÉGICO: </a:t>
            </a:r>
          </a:p>
          <a:p>
            <a:pPr marL="0" indent="0" algn="just">
              <a:lnSpc>
                <a:spcPct val="100000"/>
              </a:lnSpc>
              <a:buNone/>
            </a:pPr>
            <a:r>
              <a:rPr lang="es-MX" sz="2800" i="1" dirty="0" smtClean="0"/>
              <a:t>…es </a:t>
            </a:r>
            <a:r>
              <a:rPr lang="es-MX" sz="2800" i="1" dirty="0"/>
              <a:t>la aplicación de </a:t>
            </a:r>
            <a:r>
              <a:rPr lang="es-MX" sz="2800" i="1" dirty="0">
                <a:solidFill>
                  <a:srgbClr val="FFC000"/>
                </a:solidFill>
              </a:rPr>
              <a:t>principios de diseño</a:t>
            </a:r>
            <a:r>
              <a:rPr lang="es-MX" sz="2800" i="1" dirty="0"/>
              <a:t> orientados al </a:t>
            </a:r>
            <a:r>
              <a:rPr lang="es-MX" sz="2800" i="1" dirty="0" smtClean="0"/>
              <a:t>futuro, </a:t>
            </a:r>
            <a:r>
              <a:rPr lang="es-MX" sz="2800" i="1" dirty="0">
                <a:solidFill>
                  <a:srgbClr val="FFC000"/>
                </a:solidFill>
              </a:rPr>
              <a:t>con el fin de aumentar las cualidades de innovación y </a:t>
            </a:r>
            <a:r>
              <a:rPr lang="es-MX" sz="2800" i="1" dirty="0" smtClean="0">
                <a:solidFill>
                  <a:srgbClr val="FFC000"/>
                </a:solidFill>
              </a:rPr>
              <a:t>competencia de un producto o servicio.</a:t>
            </a:r>
            <a:r>
              <a:rPr lang="es-MX" sz="2800" i="1" dirty="0" smtClean="0"/>
              <a:t> </a:t>
            </a:r>
          </a:p>
          <a:p>
            <a:pPr marL="0" indent="0" algn="just">
              <a:lnSpc>
                <a:spcPct val="100000"/>
              </a:lnSpc>
              <a:buNone/>
            </a:pPr>
            <a:endParaRPr lang="es-MX" sz="2800" i="1" dirty="0"/>
          </a:p>
          <a:p>
            <a:pPr marL="0" indent="0" algn="r">
              <a:lnSpc>
                <a:spcPct val="100000"/>
              </a:lnSpc>
              <a:buNone/>
            </a:pPr>
            <a:r>
              <a:rPr lang="es-MX" sz="2000" i="1" dirty="0"/>
              <a:t>http://www.helsinkidesignlab.org/ </a:t>
            </a:r>
            <a:endParaRPr lang="es-MX" sz="2000" i="1" dirty="0" smtClean="0"/>
          </a:p>
          <a:p>
            <a:pPr marL="0" indent="0" algn="just">
              <a:lnSpc>
                <a:spcPct val="150000"/>
              </a:lnSpc>
              <a:buNone/>
            </a:pPr>
            <a:endParaRPr lang="es-MX" sz="2800" dirty="0"/>
          </a:p>
          <a:p>
            <a:pPr marL="0" indent="0" algn="just">
              <a:lnSpc>
                <a:spcPct val="150000"/>
              </a:lnSpc>
              <a:buNone/>
            </a:pPr>
            <a:endParaRPr lang="es-MX" sz="2800" i="1" dirty="0" smtClean="0"/>
          </a:p>
          <a:p>
            <a:pPr marL="0" indent="0" algn="r">
              <a:lnSpc>
                <a:spcPct val="150000"/>
              </a:lnSpc>
              <a:buNone/>
            </a:pPr>
            <a:endParaRPr lang="es-MX" sz="2800" dirty="0"/>
          </a:p>
        </p:txBody>
      </p:sp>
      <p:sp>
        <p:nvSpPr>
          <p:cNvPr id="5" name="CuadroTexto 4"/>
          <p:cNvSpPr txBox="1"/>
          <p:nvPr/>
        </p:nvSpPr>
        <p:spPr>
          <a:xfrm>
            <a:off x="11531957" y="6297768"/>
            <a:ext cx="503350" cy="369332"/>
          </a:xfrm>
          <a:prstGeom prst="rect">
            <a:avLst/>
          </a:prstGeom>
          <a:noFill/>
        </p:spPr>
        <p:txBody>
          <a:bodyPr wrap="square" rtlCol="0">
            <a:spAutoFit/>
          </a:bodyPr>
          <a:lstStyle/>
          <a:p>
            <a:pPr algn="ctr"/>
            <a:r>
              <a:rPr lang="es-MX" b="1" dirty="0" smtClean="0"/>
              <a:t>23</a:t>
            </a:r>
            <a:endParaRPr lang="es-MX" b="1" dirty="0"/>
          </a:p>
        </p:txBody>
      </p:sp>
    </p:spTree>
    <p:extLst>
      <p:ext uri="{BB962C8B-B14F-4D97-AF65-F5344CB8AC3E}">
        <p14:creationId xmlns:p14="http://schemas.microsoft.com/office/powerpoint/2010/main" val="2457375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estratégico</a:t>
            </a:r>
            <a:endParaRPr lang="es-MX" sz="3000" dirty="0"/>
          </a:p>
        </p:txBody>
      </p:sp>
      <p:sp>
        <p:nvSpPr>
          <p:cNvPr id="3" name="Marcador de contenido 2"/>
          <p:cNvSpPr>
            <a:spLocks noGrp="1"/>
          </p:cNvSpPr>
          <p:nvPr>
            <p:ph idx="1"/>
          </p:nvPr>
        </p:nvSpPr>
        <p:spPr>
          <a:xfrm>
            <a:off x="1056067" y="1261217"/>
            <a:ext cx="9994006" cy="2325925"/>
          </a:xfrm>
        </p:spPr>
        <p:txBody>
          <a:bodyPr>
            <a:noAutofit/>
          </a:bodyPr>
          <a:lstStyle/>
          <a:p>
            <a:pPr algn="just">
              <a:lnSpc>
                <a:spcPct val="100000"/>
              </a:lnSpc>
            </a:pPr>
            <a:r>
              <a:rPr lang="es-MX" i="1" dirty="0" smtClean="0"/>
              <a:t>Método cuyos cimientos </a:t>
            </a:r>
            <a:r>
              <a:rPr lang="es-MX" i="1" dirty="0"/>
              <a:t>residen en el </a:t>
            </a:r>
            <a:r>
              <a:rPr lang="es-MX" i="1" dirty="0">
                <a:solidFill>
                  <a:srgbClr val="FFC000"/>
                </a:solidFill>
              </a:rPr>
              <a:t>análisis de datos y tendencias externas e internas</a:t>
            </a:r>
            <a:r>
              <a:rPr lang="es-MX" i="1" dirty="0"/>
              <a:t>, lo que permite que las decisiones de diseño se hagan en base a hechos en lugar de estética o intuición. </a:t>
            </a:r>
            <a:endParaRPr lang="es-MX" i="1" dirty="0" smtClean="0"/>
          </a:p>
          <a:p>
            <a:pPr algn="just">
              <a:lnSpc>
                <a:spcPct val="100000"/>
              </a:lnSpc>
            </a:pPr>
            <a:r>
              <a:rPr lang="es-MX" i="1" dirty="0" smtClean="0"/>
              <a:t>Es </a:t>
            </a:r>
            <a:r>
              <a:rPr lang="es-MX" i="1" dirty="0"/>
              <a:t>considerado una forma efectiva de conectar </a:t>
            </a:r>
            <a:r>
              <a:rPr lang="es-MX" i="1" dirty="0">
                <a:solidFill>
                  <a:srgbClr val="FFC000"/>
                </a:solidFill>
              </a:rPr>
              <a:t>innovación, investigación, gestión y diseño</a:t>
            </a:r>
            <a:r>
              <a:rPr lang="es-MX" i="1" dirty="0" smtClean="0">
                <a:solidFill>
                  <a:srgbClr val="FFC000"/>
                </a:solidFill>
              </a:rPr>
              <a:t>.</a:t>
            </a:r>
          </a:p>
          <a:p>
            <a:pPr algn="just">
              <a:lnSpc>
                <a:spcPct val="100000"/>
              </a:lnSpc>
            </a:pPr>
            <a:r>
              <a:rPr lang="es-MX" i="1" dirty="0"/>
              <a:t>Sus aplicaciones son variadas, aunque a menudo </a:t>
            </a:r>
            <a:r>
              <a:rPr lang="es-MX" i="1" dirty="0" smtClean="0"/>
              <a:t>está encaminado a fortalecer:</a:t>
            </a:r>
          </a:p>
          <a:p>
            <a:pPr marL="0" indent="0" algn="just">
              <a:lnSpc>
                <a:spcPct val="100000"/>
              </a:lnSpc>
              <a:buNone/>
            </a:pPr>
            <a:r>
              <a:rPr lang="es-MX" i="1" dirty="0" smtClean="0"/>
              <a:t> </a:t>
            </a:r>
          </a:p>
          <a:p>
            <a:pPr lvl="1" algn="ctr">
              <a:lnSpc>
                <a:spcPct val="100000"/>
              </a:lnSpc>
            </a:pPr>
            <a:r>
              <a:rPr lang="es-MX" sz="2400" i="1" dirty="0" smtClean="0">
                <a:solidFill>
                  <a:srgbClr val="FFC000"/>
                </a:solidFill>
              </a:rPr>
              <a:t>Producto </a:t>
            </a:r>
            <a:r>
              <a:rPr lang="es-MX" sz="2400" i="1" dirty="0" err="1" smtClean="0">
                <a:solidFill>
                  <a:srgbClr val="FFC000"/>
                </a:solidFill>
              </a:rPr>
              <a:t>branding</a:t>
            </a:r>
            <a:r>
              <a:rPr lang="es-MX" sz="2400" i="1" dirty="0" smtClean="0">
                <a:solidFill>
                  <a:srgbClr val="FFC000"/>
                </a:solidFill>
              </a:rPr>
              <a:t> = </a:t>
            </a:r>
            <a:r>
              <a:rPr lang="es-MX" sz="2400" i="1" dirty="0" err="1" smtClean="0"/>
              <a:t>Packing</a:t>
            </a:r>
            <a:r>
              <a:rPr lang="es-MX" sz="2400" i="1" dirty="0"/>
              <a:t> </a:t>
            </a:r>
            <a:endParaRPr lang="es-MX" sz="2400" i="1" dirty="0" smtClean="0"/>
          </a:p>
          <a:p>
            <a:pPr lvl="1" algn="ctr">
              <a:lnSpc>
                <a:spcPct val="100000"/>
              </a:lnSpc>
            </a:pPr>
            <a:r>
              <a:rPr lang="es-MX" sz="2400" i="1" dirty="0" err="1" smtClean="0">
                <a:solidFill>
                  <a:srgbClr val="FFC000"/>
                </a:solidFill>
              </a:rPr>
              <a:t>Product</a:t>
            </a:r>
            <a:r>
              <a:rPr lang="es-MX" sz="2400" i="1" dirty="0" smtClean="0">
                <a:solidFill>
                  <a:srgbClr val="FFC000"/>
                </a:solidFill>
              </a:rPr>
              <a:t> </a:t>
            </a:r>
            <a:r>
              <a:rPr lang="es-MX" sz="2400" i="1" dirty="0" err="1" smtClean="0">
                <a:solidFill>
                  <a:srgbClr val="FFC000"/>
                </a:solidFill>
              </a:rPr>
              <a:t>development</a:t>
            </a:r>
            <a:r>
              <a:rPr lang="es-MX" sz="2400" i="1" dirty="0" smtClean="0">
                <a:solidFill>
                  <a:srgbClr val="FFC000"/>
                </a:solidFill>
              </a:rPr>
              <a:t> = </a:t>
            </a:r>
            <a:r>
              <a:rPr lang="es-MX" sz="2400" i="1" dirty="0" smtClean="0"/>
              <a:t>Innovación</a:t>
            </a:r>
          </a:p>
          <a:p>
            <a:pPr lvl="1" algn="ctr">
              <a:lnSpc>
                <a:spcPct val="100000"/>
              </a:lnSpc>
            </a:pPr>
            <a:r>
              <a:rPr lang="es-MX" sz="2400" i="1" dirty="0" err="1">
                <a:solidFill>
                  <a:srgbClr val="FFC000"/>
                </a:solidFill>
              </a:rPr>
              <a:t>Branding</a:t>
            </a:r>
            <a:r>
              <a:rPr lang="es-MX" sz="2400" i="1" dirty="0">
                <a:solidFill>
                  <a:srgbClr val="FFC000"/>
                </a:solidFill>
              </a:rPr>
              <a:t> corporativo = </a:t>
            </a:r>
            <a:r>
              <a:rPr lang="es-MX" sz="2400" i="1" dirty="0"/>
              <a:t>Marca</a:t>
            </a:r>
          </a:p>
          <a:p>
            <a:pPr lvl="1" algn="ctr">
              <a:lnSpc>
                <a:spcPct val="100000"/>
              </a:lnSpc>
            </a:pPr>
            <a:r>
              <a:rPr lang="es-MX" sz="2400" i="1" dirty="0" smtClean="0">
                <a:solidFill>
                  <a:srgbClr val="FFC000"/>
                </a:solidFill>
              </a:rPr>
              <a:t>Identidad corporativa</a:t>
            </a:r>
          </a:p>
          <a:p>
            <a:pPr lvl="1" algn="ctr">
              <a:lnSpc>
                <a:spcPct val="100000"/>
              </a:lnSpc>
            </a:pPr>
            <a:r>
              <a:rPr lang="es-MX" sz="2400" i="1" dirty="0" smtClean="0">
                <a:solidFill>
                  <a:srgbClr val="FFC000"/>
                </a:solidFill>
              </a:rPr>
              <a:t>Entrega </a:t>
            </a:r>
            <a:r>
              <a:rPr lang="es-MX" sz="2400" i="1" dirty="0">
                <a:solidFill>
                  <a:srgbClr val="FFC000"/>
                </a:solidFill>
              </a:rPr>
              <a:t>de </a:t>
            </a:r>
            <a:r>
              <a:rPr lang="es-MX" sz="2400" i="1" dirty="0" smtClean="0">
                <a:solidFill>
                  <a:srgbClr val="FFC000"/>
                </a:solidFill>
              </a:rPr>
              <a:t>servicio</a:t>
            </a:r>
            <a:endParaRPr lang="es-MX" dirty="0"/>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24</a:t>
            </a:r>
            <a:endParaRPr lang="es-MX" b="1" dirty="0"/>
          </a:p>
        </p:txBody>
      </p:sp>
    </p:spTree>
    <p:extLst>
      <p:ext uri="{BB962C8B-B14F-4D97-AF65-F5344CB8AC3E}">
        <p14:creationId xmlns:p14="http://schemas.microsoft.com/office/powerpoint/2010/main" val="39759708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estratégico</a:t>
            </a:r>
            <a:endParaRPr lang="es-MX" sz="3000" dirty="0"/>
          </a:p>
        </p:txBody>
      </p:sp>
      <p:sp>
        <p:nvSpPr>
          <p:cNvPr id="3" name="Marcador de contenido 2"/>
          <p:cNvSpPr>
            <a:spLocks noGrp="1"/>
          </p:cNvSpPr>
          <p:nvPr>
            <p:ph idx="1"/>
          </p:nvPr>
        </p:nvSpPr>
        <p:spPr>
          <a:xfrm>
            <a:off x="1171977" y="1222582"/>
            <a:ext cx="10019764" cy="1443346"/>
          </a:xfrm>
        </p:spPr>
        <p:txBody>
          <a:bodyPr>
            <a:noAutofit/>
          </a:bodyPr>
          <a:lstStyle/>
          <a:p>
            <a:pPr marL="0" indent="0" algn="just">
              <a:lnSpc>
                <a:spcPct val="100000"/>
              </a:lnSpc>
              <a:buNone/>
            </a:pPr>
            <a:r>
              <a:rPr lang="es-MX" dirty="0" err="1" smtClean="0">
                <a:solidFill>
                  <a:srgbClr val="FFC000"/>
                </a:solidFill>
              </a:rPr>
              <a:t>Branding</a:t>
            </a:r>
            <a:r>
              <a:rPr lang="es-MX" dirty="0" smtClean="0">
                <a:solidFill>
                  <a:srgbClr val="FFC000"/>
                </a:solidFill>
              </a:rPr>
              <a:t>:</a:t>
            </a:r>
            <a:r>
              <a:rPr lang="es-MX" dirty="0" smtClean="0"/>
              <a:t> </a:t>
            </a:r>
            <a:r>
              <a:rPr lang="es-MX" i="1" dirty="0" smtClean="0"/>
              <a:t>proceso que </a:t>
            </a:r>
            <a:r>
              <a:rPr lang="es-MX" i="1" dirty="0"/>
              <a:t>busca resaltar el poder  de una marca, aquellos valores de tipo intangible, tales como la singularidad y la credibilidad, que les permiten diferenciarse de las demás y causar un impacto único en el mercado</a:t>
            </a:r>
            <a:r>
              <a:rPr lang="es-MX" i="1" dirty="0" smtClean="0"/>
              <a:t>.</a:t>
            </a:r>
          </a:p>
          <a:p>
            <a:pPr marL="0" indent="0" algn="just">
              <a:lnSpc>
                <a:spcPct val="100000"/>
              </a:lnSpc>
              <a:buNone/>
            </a:pPr>
            <a:endParaRPr lang="es-MX" i="1" dirty="0" smtClean="0">
              <a:solidFill>
                <a:srgbClr val="FFC000"/>
              </a:solidFill>
            </a:endParaRPr>
          </a:p>
          <a:p>
            <a:pPr marL="0" indent="0" algn="just">
              <a:lnSpc>
                <a:spcPct val="100000"/>
              </a:lnSpc>
              <a:buNone/>
            </a:pPr>
            <a:endParaRPr lang="es-MX" i="1" dirty="0" smtClean="0">
              <a:solidFill>
                <a:srgbClr val="FFC000"/>
              </a:solidFill>
            </a:endParaRPr>
          </a:p>
          <a:p>
            <a:pPr marL="0" indent="0" algn="r">
              <a:lnSpc>
                <a:spcPct val="150000"/>
              </a:lnSpc>
              <a:buNone/>
            </a:pPr>
            <a:endParaRPr lang="es-MX" dirty="0"/>
          </a:p>
        </p:txBody>
      </p:sp>
      <p:graphicFrame>
        <p:nvGraphicFramePr>
          <p:cNvPr id="7" name="Diagrama 6"/>
          <p:cNvGraphicFramePr/>
          <p:nvPr>
            <p:extLst>
              <p:ext uri="{D42A27DB-BD31-4B8C-83A1-F6EECF244321}">
                <p14:modId xmlns:p14="http://schemas.microsoft.com/office/powerpoint/2010/main" val="2977653472"/>
              </p:ext>
            </p:extLst>
          </p:nvPr>
        </p:nvGraphicFramePr>
        <p:xfrm>
          <a:off x="6423695" y="2665928"/>
          <a:ext cx="5373351" cy="35625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Marcador de contenido 2"/>
          <p:cNvSpPr txBox="1">
            <a:spLocks/>
          </p:cNvSpPr>
          <p:nvPr/>
        </p:nvSpPr>
        <p:spPr>
          <a:xfrm>
            <a:off x="1171977" y="3183824"/>
            <a:ext cx="5422006" cy="14433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342900" lvl="1" indent="-342900" algn="just">
              <a:lnSpc>
                <a:spcPct val="100000"/>
              </a:lnSpc>
              <a:spcBef>
                <a:spcPts val="1000"/>
              </a:spcBef>
            </a:pPr>
            <a:r>
              <a:rPr lang="es-MX" sz="1800" i="1" dirty="0" smtClean="0">
                <a:solidFill>
                  <a:srgbClr val="FFC000"/>
                </a:solidFill>
              </a:rPr>
              <a:t>¿Quién Soy? </a:t>
            </a:r>
          </a:p>
          <a:p>
            <a:pPr marL="342900" lvl="1" indent="-342900" algn="just">
              <a:lnSpc>
                <a:spcPct val="100000"/>
              </a:lnSpc>
              <a:spcBef>
                <a:spcPts val="1000"/>
              </a:spcBef>
            </a:pPr>
            <a:r>
              <a:rPr lang="es-MX" sz="1800" i="1" dirty="0" smtClean="0">
                <a:solidFill>
                  <a:srgbClr val="FFC000"/>
                </a:solidFill>
              </a:rPr>
              <a:t>¿Qué  hago? </a:t>
            </a:r>
          </a:p>
          <a:p>
            <a:pPr marL="342900" lvl="1" indent="-342900" algn="just">
              <a:lnSpc>
                <a:spcPct val="100000"/>
              </a:lnSpc>
              <a:spcBef>
                <a:spcPts val="1000"/>
              </a:spcBef>
            </a:pPr>
            <a:r>
              <a:rPr lang="es-MX" sz="1800" i="1" dirty="0" smtClean="0">
                <a:solidFill>
                  <a:srgbClr val="FFC000"/>
                </a:solidFill>
              </a:rPr>
              <a:t>¿Qué digo?</a:t>
            </a:r>
          </a:p>
          <a:p>
            <a:pPr marL="342900" lvl="1" indent="-342900" algn="just">
              <a:lnSpc>
                <a:spcPct val="100000"/>
              </a:lnSpc>
              <a:spcBef>
                <a:spcPts val="1000"/>
              </a:spcBef>
            </a:pPr>
            <a:r>
              <a:rPr lang="es-MX" sz="1800" i="1" dirty="0" smtClean="0">
                <a:solidFill>
                  <a:srgbClr val="FFC000"/>
                </a:solidFill>
              </a:rPr>
              <a:t>¿Por qué soy importante para ti?.</a:t>
            </a:r>
          </a:p>
          <a:p>
            <a:pPr marL="342900" lvl="1" indent="-342900" algn="just">
              <a:lnSpc>
                <a:spcPct val="100000"/>
              </a:lnSpc>
              <a:spcBef>
                <a:spcPts val="1000"/>
              </a:spcBef>
            </a:pPr>
            <a:r>
              <a:rPr lang="es-MX" sz="1800" i="1" dirty="0" smtClean="0">
                <a:solidFill>
                  <a:srgbClr val="FFC000"/>
                </a:solidFill>
              </a:rPr>
              <a:t>¿Quién es mi competencia?</a:t>
            </a:r>
          </a:p>
          <a:p>
            <a:pPr marL="342900" lvl="1" indent="-342900" algn="just">
              <a:lnSpc>
                <a:spcPct val="100000"/>
              </a:lnSpc>
              <a:spcBef>
                <a:spcPts val="1000"/>
              </a:spcBef>
            </a:pPr>
            <a:r>
              <a:rPr lang="es-MX" sz="1800" i="1" dirty="0" smtClean="0">
                <a:solidFill>
                  <a:srgbClr val="FFC000"/>
                </a:solidFill>
              </a:rPr>
              <a:t>¿Cuál es mi ventaja competitiva?</a:t>
            </a:r>
          </a:p>
          <a:p>
            <a:pPr marL="342900" lvl="1" indent="-342900" algn="just">
              <a:lnSpc>
                <a:spcPct val="100000"/>
              </a:lnSpc>
              <a:spcBef>
                <a:spcPts val="1000"/>
              </a:spcBef>
            </a:pPr>
            <a:r>
              <a:rPr lang="es-MX" sz="1800" i="1" dirty="0" smtClean="0">
                <a:solidFill>
                  <a:srgbClr val="FFC000"/>
                </a:solidFill>
              </a:rPr>
              <a:t>¿Cuáles son mis amenazas? </a:t>
            </a:r>
          </a:p>
          <a:p>
            <a:pPr marL="0" indent="0" algn="just">
              <a:lnSpc>
                <a:spcPct val="100000"/>
              </a:lnSpc>
              <a:buFont typeface="Arial" panose="020B0604020202020204" pitchFamily="34" charset="0"/>
              <a:buNone/>
            </a:pPr>
            <a:endParaRPr lang="es-MX" sz="2000" i="1" dirty="0" smtClean="0">
              <a:solidFill>
                <a:srgbClr val="FFC000"/>
              </a:solidFill>
            </a:endParaRPr>
          </a:p>
          <a:p>
            <a:pPr marL="0" indent="0" algn="r">
              <a:lnSpc>
                <a:spcPct val="150000"/>
              </a:lnSpc>
              <a:buFont typeface="Arial" panose="020B0604020202020204" pitchFamily="34" charset="0"/>
              <a:buNone/>
            </a:pPr>
            <a:endParaRPr lang="es-MX" sz="2000" dirty="0"/>
          </a:p>
        </p:txBody>
      </p:sp>
      <p:sp>
        <p:nvSpPr>
          <p:cNvPr id="10" name="CuadroTexto 9"/>
          <p:cNvSpPr txBox="1"/>
          <p:nvPr/>
        </p:nvSpPr>
        <p:spPr>
          <a:xfrm>
            <a:off x="11531957" y="6297768"/>
            <a:ext cx="503350" cy="369332"/>
          </a:xfrm>
          <a:prstGeom prst="rect">
            <a:avLst/>
          </a:prstGeom>
          <a:noFill/>
        </p:spPr>
        <p:txBody>
          <a:bodyPr wrap="square" rtlCol="0">
            <a:spAutoFit/>
          </a:bodyPr>
          <a:lstStyle/>
          <a:p>
            <a:pPr algn="ctr"/>
            <a:r>
              <a:rPr lang="es-MX" b="1" dirty="0" smtClean="0"/>
              <a:t>25</a:t>
            </a:r>
            <a:endParaRPr lang="es-MX" b="1" dirty="0"/>
          </a:p>
        </p:txBody>
      </p:sp>
    </p:spTree>
    <p:extLst>
      <p:ext uri="{BB962C8B-B14F-4D97-AF65-F5344CB8AC3E}">
        <p14:creationId xmlns:p14="http://schemas.microsoft.com/office/powerpoint/2010/main" val="30563567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8794" y="1975515"/>
            <a:ext cx="10032643" cy="2325925"/>
          </a:xfrm>
        </p:spPr>
        <p:txBody>
          <a:bodyPr>
            <a:noAutofit/>
          </a:bodyPr>
          <a:lstStyle/>
          <a:p>
            <a:pPr marL="0" indent="0" algn="just">
              <a:lnSpc>
                <a:spcPct val="150000"/>
              </a:lnSpc>
              <a:buNone/>
            </a:pPr>
            <a:r>
              <a:rPr lang="es-MX" sz="2800" b="1" dirty="0"/>
              <a:t>THINKING DESIGN : </a:t>
            </a:r>
            <a:endParaRPr lang="es-MX" sz="2800" b="1" dirty="0" smtClean="0"/>
          </a:p>
          <a:p>
            <a:pPr marL="0" indent="0" algn="just">
              <a:lnSpc>
                <a:spcPct val="100000"/>
              </a:lnSpc>
              <a:buNone/>
            </a:pPr>
            <a:r>
              <a:rPr lang="es-MX" sz="2800" i="1" dirty="0"/>
              <a:t>…es un enfoque que se sirve de la </a:t>
            </a:r>
            <a:r>
              <a:rPr lang="es-MX" sz="2800" i="1" dirty="0">
                <a:solidFill>
                  <a:srgbClr val="FFC000"/>
                </a:solidFill>
              </a:rPr>
              <a:t>sensibilidad del diseñador y su método de resolución de problemas </a:t>
            </a:r>
            <a:r>
              <a:rPr lang="es-MX" sz="2800" i="1" dirty="0"/>
              <a:t>para satisfacer las necesidades de las personas de una forma que sea </a:t>
            </a:r>
            <a:r>
              <a:rPr lang="es-MX" sz="2800" i="1" dirty="0">
                <a:solidFill>
                  <a:srgbClr val="FFC000"/>
                </a:solidFill>
              </a:rPr>
              <a:t>tecnológicamente factible y comercialmente viable.</a:t>
            </a:r>
            <a:endParaRPr lang="es-MX" sz="2800" i="1" dirty="0" smtClean="0">
              <a:solidFill>
                <a:srgbClr val="FFC000"/>
              </a:solidFill>
            </a:endParaRPr>
          </a:p>
          <a:p>
            <a:pPr marL="0" indent="0" algn="just">
              <a:lnSpc>
                <a:spcPct val="100000"/>
              </a:lnSpc>
              <a:buNone/>
            </a:pPr>
            <a:endParaRPr lang="es-MX" sz="2800" i="1" dirty="0"/>
          </a:p>
          <a:p>
            <a:pPr marL="0" indent="0" algn="r">
              <a:lnSpc>
                <a:spcPct val="100000"/>
              </a:lnSpc>
              <a:buNone/>
            </a:pPr>
            <a:r>
              <a:rPr lang="es-MX" sz="2000" i="1" dirty="0"/>
              <a:t>http://www.innovationfactoryinstitute.com/</a:t>
            </a:r>
            <a:endParaRPr lang="es-MX" sz="2400" dirty="0"/>
          </a:p>
          <a:p>
            <a:pPr marL="0" indent="0" algn="just">
              <a:lnSpc>
                <a:spcPct val="150000"/>
              </a:lnSpc>
              <a:buNone/>
            </a:pPr>
            <a:endParaRPr lang="es-MX" sz="2800" i="1" dirty="0" smtClean="0"/>
          </a:p>
          <a:p>
            <a:pPr marL="0" indent="0" algn="r">
              <a:lnSpc>
                <a:spcPct val="150000"/>
              </a:lnSpc>
              <a:buNone/>
            </a:pPr>
            <a:endParaRPr lang="es-MX" sz="2800" dirty="0"/>
          </a:p>
        </p:txBody>
      </p:sp>
      <p:sp>
        <p:nvSpPr>
          <p:cNvPr id="5" name="CuadroTexto 4"/>
          <p:cNvSpPr txBox="1"/>
          <p:nvPr/>
        </p:nvSpPr>
        <p:spPr>
          <a:xfrm>
            <a:off x="11531957" y="6297768"/>
            <a:ext cx="503350" cy="369332"/>
          </a:xfrm>
          <a:prstGeom prst="rect">
            <a:avLst/>
          </a:prstGeom>
          <a:noFill/>
        </p:spPr>
        <p:txBody>
          <a:bodyPr wrap="square" rtlCol="0">
            <a:spAutoFit/>
          </a:bodyPr>
          <a:lstStyle/>
          <a:p>
            <a:pPr algn="ctr"/>
            <a:r>
              <a:rPr lang="es-MX" b="1" dirty="0" smtClean="0"/>
              <a:t>26</a:t>
            </a:r>
            <a:endParaRPr lang="es-MX" b="1" dirty="0"/>
          </a:p>
        </p:txBody>
      </p:sp>
    </p:spTree>
    <p:extLst>
      <p:ext uri="{BB962C8B-B14F-4D97-AF65-F5344CB8AC3E}">
        <p14:creationId xmlns:p14="http://schemas.microsoft.com/office/powerpoint/2010/main" val="24498402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a:t> THINKING DESIGN</a:t>
            </a:r>
          </a:p>
        </p:txBody>
      </p:sp>
      <p:sp>
        <p:nvSpPr>
          <p:cNvPr id="3" name="Marcador de contenido 2"/>
          <p:cNvSpPr>
            <a:spLocks noGrp="1"/>
          </p:cNvSpPr>
          <p:nvPr>
            <p:ph idx="1"/>
          </p:nvPr>
        </p:nvSpPr>
        <p:spPr>
          <a:xfrm>
            <a:off x="1146219" y="1518795"/>
            <a:ext cx="9929612" cy="2325925"/>
          </a:xfrm>
        </p:spPr>
        <p:txBody>
          <a:bodyPr>
            <a:noAutofit/>
          </a:bodyPr>
          <a:lstStyle/>
          <a:p>
            <a:pPr algn="just">
              <a:lnSpc>
                <a:spcPct val="100000"/>
              </a:lnSpc>
            </a:pPr>
            <a:r>
              <a:rPr lang="es-MX" i="1" dirty="0"/>
              <a:t>Método </a:t>
            </a:r>
            <a:r>
              <a:rPr lang="es-MX" i="1" dirty="0" smtClean="0"/>
              <a:t>que se </a:t>
            </a:r>
            <a:r>
              <a:rPr lang="es-MX" i="1" dirty="0"/>
              <a:t>centra en el proceso de diseño, dejando en un segundo plano el producto final, e integra enfoques de diferentes campos mediante la participación de </a:t>
            </a:r>
            <a:r>
              <a:rPr lang="es-MX" i="1" dirty="0" smtClean="0"/>
              <a:t>equipos multidisciplinares.</a:t>
            </a:r>
          </a:p>
          <a:p>
            <a:pPr algn="just">
              <a:lnSpc>
                <a:spcPct val="100000"/>
              </a:lnSpc>
            </a:pPr>
            <a:endParaRPr lang="es-MX" i="1" dirty="0" smtClean="0"/>
          </a:p>
          <a:p>
            <a:pPr algn="just">
              <a:lnSpc>
                <a:spcPct val="100000"/>
              </a:lnSpc>
            </a:pPr>
            <a:r>
              <a:rPr lang="es-MX" sz="2000" dirty="0">
                <a:solidFill>
                  <a:srgbClr val="FFC000"/>
                </a:solidFill>
              </a:rPr>
              <a:t>Adquirir conocimientos básicos sobre los usuarios del producto </a:t>
            </a:r>
            <a:r>
              <a:rPr lang="es-MX" sz="2000" dirty="0" smtClean="0">
                <a:solidFill>
                  <a:srgbClr val="FFC000"/>
                </a:solidFill>
              </a:rPr>
              <a:t>y </a:t>
            </a:r>
            <a:r>
              <a:rPr lang="es-MX" sz="2000" dirty="0">
                <a:solidFill>
                  <a:srgbClr val="FFC000"/>
                </a:solidFill>
              </a:rPr>
              <a:t>sobre </a:t>
            </a:r>
            <a:r>
              <a:rPr lang="es-MX" sz="2000" dirty="0" smtClean="0">
                <a:solidFill>
                  <a:srgbClr val="FFC000"/>
                </a:solidFill>
              </a:rPr>
              <a:t>el </a:t>
            </a:r>
            <a:r>
              <a:rPr lang="es-MX" sz="2000" dirty="0">
                <a:solidFill>
                  <a:srgbClr val="FFC000"/>
                </a:solidFill>
              </a:rPr>
              <a:t>problema que afrontan. </a:t>
            </a:r>
            <a:endParaRPr lang="es-MX" sz="2000" dirty="0" smtClean="0">
              <a:solidFill>
                <a:srgbClr val="FFC000"/>
              </a:solidFill>
            </a:endParaRPr>
          </a:p>
          <a:p>
            <a:pPr algn="just">
              <a:lnSpc>
                <a:spcPct val="100000"/>
              </a:lnSpc>
            </a:pPr>
            <a:r>
              <a:rPr lang="es-MX" sz="2000" dirty="0" smtClean="0">
                <a:solidFill>
                  <a:srgbClr val="FFC000"/>
                </a:solidFill>
              </a:rPr>
              <a:t>Desarrollar </a:t>
            </a:r>
            <a:r>
              <a:rPr lang="es-MX" sz="2000" dirty="0">
                <a:solidFill>
                  <a:srgbClr val="FFC000"/>
                </a:solidFill>
              </a:rPr>
              <a:t>empatía con los usuarios, mediante la observación de los mismos. </a:t>
            </a:r>
          </a:p>
          <a:p>
            <a:pPr algn="just">
              <a:lnSpc>
                <a:spcPct val="100000"/>
              </a:lnSpc>
            </a:pPr>
            <a:r>
              <a:rPr lang="es-MX" sz="2000" dirty="0">
                <a:solidFill>
                  <a:srgbClr val="FFC000"/>
                </a:solidFill>
              </a:rPr>
              <a:t>Generar un usuario tipo para el cual se diseña la solución o </a:t>
            </a:r>
            <a:r>
              <a:rPr lang="es-MX" sz="2000" dirty="0" smtClean="0">
                <a:solidFill>
                  <a:srgbClr val="FFC000"/>
                </a:solidFill>
              </a:rPr>
              <a:t>producto.</a:t>
            </a:r>
            <a:endParaRPr lang="es-MX" sz="2000" dirty="0">
              <a:solidFill>
                <a:srgbClr val="FFC000"/>
              </a:solidFill>
            </a:endParaRPr>
          </a:p>
          <a:p>
            <a:pPr algn="just">
              <a:lnSpc>
                <a:spcPct val="100000"/>
              </a:lnSpc>
            </a:pPr>
            <a:r>
              <a:rPr lang="es-MX" sz="2000" dirty="0">
                <a:solidFill>
                  <a:srgbClr val="FFC000"/>
                </a:solidFill>
              </a:rPr>
              <a:t>Generar tantas ideas como sea posible. </a:t>
            </a:r>
          </a:p>
          <a:p>
            <a:pPr algn="just">
              <a:lnSpc>
                <a:spcPct val="100000"/>
              </a:lnSpc>
            </a:pPr>
            <a:r>
              <a:rPr lang="es-MX" sz="2000" dirty="0">
                <a:solidFill>
                  <a:srgbClr val="FFC000"/>
                </a:solidFill>
              </a:rPr>
              <a:t>Construir prototipos de las ideas más prometedoras.</a:t>
            </a:r>
          </a:p>
          <a:p>
            <a:pPr algn="just">
              <a:lnSpc>
                <a:spcPct val="100000"/>
              </a:lnSpc>
            </a:pPr>
            <a:r>
              <a:rPr lang="es-MX" sz="2000" dirty="0" smtClean="0">
                <a:solidFill>
                  <a:srgbClr val="FFC000"/>
                </a:solidFill>
              </a:rPr>
              <a:t>Recabar </a:t>
            </a:r>
            <a:r>
              <a:rPr lang="es-MX" sz="2000" dirty="0">
                <a:solidFill>
                  <a:srgbClr val="FFC000"/>
                </a:solidFill>
              </a:rPr>
              <a:t>información </a:t>
            </a:r>
            <a:r>
              <a:rPr lang="es-MX" sz="2000" dirty="0" smtClean="0">
                <a:solidFill>
                  <a:srgbClr val="FFC000"/>
                </a:solidFill>
              </a:rPr>
              <a:t>a </a:t>
            </a:r>
            <a:r>
              <a:rPr lang="es-MX" sz="2000" dirty="0">
                <a:solidFill>
                  <a:srgbClr val="FFC000"/>
                </a:solidFill>
              </a:rPr>
              <a:t>partir de </a:t>
            </a:r>
            <a:r>
              <a:rPr lang="es-MX" sz="2000" dirty="0" smtClean="0">
                <a:solidFill>
                  <a:srgbClr val="FFC000"/>
                </a:solidFill>
              </a:rPr>
              <a:t>la interacción de </a:t>
            </a:r>
            <a:r>
              <a:rPr lang="es-MX" sz="2000" dirty="0">
                <a:solidFill>
                  <a:srgbClr val="FFC000"/>
                </a:solidFill>
              </a:rPr>
              <a:t>los usuarios </a:t>
            </a:r>
            <a:r>
              <a:rPr lang="es-MX" sz="2000" dirty="0" smtClean="0">
                <a:solidFill>
                  <a:srgbClr val="FFC000"/>
                </a:solidFill>
              </a:rPr>
              <a:t>con </a:t>
            </a:r>
            <a:r>
              <a:rPr lang="es-MX" sz="2000" dirty="0">
                <a:solidFill>
                  <a:srgbClr val="FFC000"/>
                </a:solidFill>
              </a:rPr>
              <a:t>el prototipo. </a:t>
            </a:r>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27</a:t>
            </a:r>
            <a:endParaRPr lang="es-MX" b="1" dirty="0"/>
          </a:p>
        </p:txBody>
      </p:sp>
    </p:spTree>
    <p:extLst>
      <p:ext uri="{BB962C8B-B14F-4D97-AF65-F5344CB8AC3E}">
        <p14:creationId xmlns:p14="http://schemas.microsoft.com/office/powerpoint/2010/main" val="13862358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17430" y="1936878"/>
            <a:ext cx="10212947" cy="2325925"/>
          </a:xfrm>
        </p:spPr>
        <p:txBody>
          <a:bodyPr>
            <a:noAutofit/>
          </a:bodyPr>
          <a:lstStyle/>
          <a:p>
            <a:pPr marL="0" indent="0" algn="just">
              <a:lnSpc>
                <a:spcPct val="150000"/>
              </a:lnSpc>
              <a:buNone/>
            </a:pPr>
            <a:r>
              <a:rPr lang="es-MX" sz="2800" b="1" dirty="0" smtClean="0"/>
              <a:t>DISEÑO ECOLÓGICO / DISEÑO SUSTENTABLE / ECODISEÑO: </a:t>
            </a:r>
          </a:p>
          <a:p>
            <a:pPr marL="0" indent="0" algn="just">
              <a:lnSpc>
                <a:spcPct val="100000"/>
              </a:lnSpc>
              <a:buNone/>
            </a:pPr>
            <a:r>
              <a:rPr lang="es-MX" sz="2800" i="1" dirty="0"/>
              <a:t>…es la metodología para el </a:t>
            </a:r>
            <a:r>
              <a:rPr lang="es-MX" sz="2800" i="1" dirty="0">
                <a:solidFill>
                  <a:srgbClr val="FFC000"/>
                </a:solidFill>
              </a:rPr>
              <a:t>diseño de productos </a:t>
            </a:r>
            <a:r>
              <a:rPr lang="es-MX" sz="2800" i="1" dirty="0" smtClean="0">
                <a:solidFill>
                  <a:srgbClr val="FFC000"/>
                </a:solidFill>
              </a:rPr>
              <a:t>industriales, donde </a:t>
            </a:r>
            <a:r>
              <a:rPr lang="es-MX" sz="2800" i="1" dirty="0">
                <a:solidFill>
                  <a:srgbClr val="FFC000"/>
                </a:solidFill>
              </a:rPr>
              <a:t>el Medio ambiente es </a:t>
            </a:r>
            <a:r>
              <a:rPr lang="es-MX" sz="2800" i="1" dirty="0" smtClean="0">
                <a:solidFill>
                  <a:srgbClr val="FFC000"/>
                </a:solidFill>
              </a:rPr>
              <a:t>tomado en </a:t>
            </a:r>
            <a:r>
              <a:rPr lang="es-MX" sz="2800" i="1" dirty="0">
                <a:solidFill>
                  <a:srgbClr val="FFC000"/>
                </a:solidFill>
              </a:rPr>
              <a:t>cuenta</a:t>
            </a:r>
            <a:r>
              <a:rPr lang="es-MX" sz="2800" i="1" dirty="0"/>
              <a:t> durante el proceso de desarrollo del producto como un factor </a:t>
            </a:r>
            <a:r>
              <a:rPr lang="es-MX" sz="2800" i="1" dirty="0" smtClean="0"/>
              <a:t>adicional.</a:t>
            </a:r>
          </a:p>
          <a:p>
            <a:pPr marL="0" indent="0" algn="r">
              <a:lnSpc>
                <a:spcPct val="100000"/>
              </a:lnSpc>
              <a:buNone/>
            </a:pPr>
            <a:endParaRPr lang="es-MX" sz="2800" i="1" dirty="0"/>
          </a:p>
          <a:p>
            <a:pPr marL="0" indent="0" algn="r">
              <a:lnSpc>
                <a:spcPct val="100000"/>
              </a:lnSpc>
              <a:buNone/>
            </a:pPr>
            <a:r>
              <a:rPr lang="es-MX" sz="2000" i="1" dirty="0"/>
              <a:t>http://www.ecolaningenieria.com/</a:t>
            </a:r>
            <a:endParaRPr lang="es-MX" sz="2800" i="1" dirty="0" smtClean="0"/>
          </a:p>
          <a:p>
            <a:pPr marL="0" indent="0" algn="r">
              <a:lnSpc>
                <a:spcPct val="150000"/>
              </a:lnSpc>
              <a:buNone/>
            </a:pPr>
            <a:endParaRPr lang="es-MX" sz="2800" dirty="0"/>
          </a:p>
        </p:txBody>
      </p:sp>
      <p:sp>
        <p:nvSpPr>
          <p:cNvPr id="5" name="CuadroTexto 4"/>
          <p:cNvSpPr txBox="1"/>
          <p:nvPr/>
        </p:nvSpPr>
        <p:spPr>
          <a:xfrm>
            <a:off x="11531957" y="6297768"/>
            <a:ext cx="503350" cy="369332"/>
          </a:xfrm>
          <a:prstGeom prst="rect">
            <a:avLst/>
          </a:prstGeom>
          <a:noFill/>
        </p:spPr>
        <p:txBody>
          <a:bodyPr wrap="square" rtlCol="0">
            <a:spAutoFit/>
          </a:bodyPr>
          <a:lstStyle/>
          <a:p>
            <a:pPr algn="ctr"/>
            <a:r>
              <a:rPr lang="es-MX" b="1" dirty="0" smtClean="0"/>
              <a:t>28</a:t>
            </a:r>
            <a:endParaRPr lang="es-MX" b="1" dirty="0"/>
          </a:p>
        </p:txBody>
      </p:sp>
    </p:spTree>
    <p:extLst>
      <p:ext uri="{BB962C8B-B14F-4D97-AF65-F5344CB8AC3E}">
        <p14:creationId xmlns:p14="http://schemas.microsoft.com/office/powerpoint/2010/main" val="30617716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ECODISEÑO</a:t>
            </a:r>
            <a:endParaRPr lang="es-MX" sz="3000" dirty="0"/>
          </a:p>
        </p:txBody>
      </p:sp>
      <p:sp>
        <p:nvSpPr>
          <p:cNvPr id="3" name="Marcador de contenido 2"/>
          <p:cNvSpPr>
            <a:spLocks noGrp="1"/>
          </p:cNvSpPr>
          <p:nvPr>
            <p:ph idx="1"/>
          </p:nvPr>
        </p:nvSpPr>
        <p:spPr>
          <a:xfrm>
            <a:off x="1146219" y="1299855"/>
            <a:ext cx="9929612" cy="2325925"/>
          </a:xfrm>
        </p:spPr>
        <p:txBody>
          <a:bodyPr>
            <a:noAutofit/>
          </a:bodyPr>
          <a:lstStyle/>
          <a:p>
            <a:pPr algn="just">
              <a:lnSpc>
                <a:spcPct val="100000"/>
              </a:lnSpc>
            </a:pPr>
            <a:r>
              <a:rPr lang="es-MX" i="1" dirty="0" smtClean="0"/>
              <a:t>Método enfocado a reducir </a:t>
            </a:r>
            <a:r>
              <a:rPr lang="es-MX" i="1" dirty="0"/>
              <a:t>el impacto ambiental del producto durante su ciclo de vida, asegurando a su vez la obtención de un beneficio para los actores involucrados y el usuario final</a:t>
            </a:r>
            <a:r>
              <a:rPr lang="es-MX" i="1" dirty="0" smtClean="0"/>
              <a:t>.</a:t>
            </a:r>
          </a:p>
          <a:p>
            <a:pPr algn="just">
              <a:lnSpc>
                <a:spcPct val="100000"/>
              </a:lnSpc>
            </a:pPr>
            <a:endParaRPr lang="es-MX" i="1" dirty="0" smtClean="0"/>
          </a:p>
          <a:p>
            <a:pPr algn="just">
              <a:lnSpc>
                <a:spcPct val="100000"/>
              </a:lnSpc>
            </a:pPr>
            <a:r>
              <a:rPr lang="es-MX" sz="2000" dirty="0"/>
              <a:t>Nivel 1 </a:t>
            </a:r>
            <a:r>
              <a:rPr lang="es-MX" sz="2000" dirty="0" smtClean="0"/>
              <a:t> </a:t>
            </a:r>
            <a:r>
              <a:rPr lang="es-MX" sz="2000" dirty="0"/>
              <a:t>Mejora del producto: </a:t>
            </a:r>
            <a:endParaRPr lang="es-MX" sz="2000" dirty="0" smtClean="0"/>
          </a:p>
          <a:p>
            <a:pPr marL="0" indent="0" algn="just">
              <a:lnSpc>
                <a:spcPct val="100000"/>
              </a:lnSpc>
              <a:buNone/>
            </a:pPr>
            <a:r>
              <a:rPr lang="es-MX" sz="2000" dirty="0">
                <a:solidFill>
                  <a:srgbClr val="FFC000"/>
                </a:solidFill>
              </a:rPr>
              <a:t>	</a:t>
            </a:r>
            <a:r>
              <a:rPr lang="es-MX" sz="2000" dirty="0" smtClean="0">
                <a:solidFill>
                  <a:srgbClr val="FFC000"/>
                </a:solidFill>
              </a:rPr>
              <a:t>			</a:t>
            </a:r>
            <a:r>
              <a:rPr lang="es-MX" sz="2000" i="1" dirty="0" smtClean="0">
                <a:solidFill>
                  <a:srgbClr val="FFC000"/>
                </a:solidFill>
              </a:rPr>
              <a:t>Mejora </a:t>
            </a:r>
            <a:r>
              <a:rPr lang="es-MX" sz="2000" i="1" dirty="0">
                <a:solidFill>
                  <a:srgbClr val="FFC000"/>
                </a:solidFill>
              </a:rPr>
              <a:t>progresiva e incremental.</a:t>
            </a:r>
          </a:p>
          <a:p>
            <a:pPr algn="just">
              <a:lnSpc>
                <a:spcPct val="100000"/>
              </a:lnSpc>
            </a:pPr>
            <a:r>
              <a:rPr lang="es-MX" sz="2000" dirty="0"/>
              <a:t>Nivel 2 </a:t>
            </a:r>
            <a:r>
              <a:rPr lang="es-MX" sz="2000" dirty="0" smtClean="0"/>
              <a:t>Rediseño </a:t>
            </a:r>
            <a:r>
              <a:rPr lang="es-MX" sz="2000" dirty="0"/>
              <a:t>del producto: </a:t>
            </a:r>
            <a:endParaRPr lang="es-MX" sz="2000" dirty="0" smtClean="0"/>
          </a:p>
          <a:p>
            <a:pPr marL="0" indent="0" algn="just">
              <a:lnSpc>
                <a:spcPct val="100000"/>
              </a:lnSpc>
              <a:buNone/>
            </a:pPr>
            <a:r>
              <a:rPr lang="es-MX" sz="2000" dirty="0">
                <a:solidFill>
                  <a:srgbClr val="FFC000"/>
                </a:solidFill>
              </a:rPr>
              <a:t>	</a:t>
            </a:r>
            <a:r>
              <a:rPr lang="es-MX" sz="2000" dirty="0" smtClean="0">
                <a:solidFill>
                  <a:srgbClr val="FFC000"/>
                </a:solidFill>
              </a:rPr>
              <a:t>			</a:t>
            </a:r>
            <a:r>
              <a:rPr lang="es-MX" sz="2000" i="1" dirty="0" smtClean="0">
                <a:solidFill>
                  <a:srgbClr val="FFC000"/>
                </a:solidFill>
              </a:rPr>
              <a:t>Nuevo </a:t>
            </a:r>
            <a:r>
              <a:rPr lang="es-MX" sz="2000" i="1" dirty="0">
                <a:solidFill>
                  <a:srgbClr val="FFC000"/>
                </a:solidFill>
              </a:rPr>
              <a:t>producto sobre la base de otro existente.</a:t>
            </a:r>
          </a:p>
          <a:p>
            <a:pPr algn="just">
              <a:lnSpc>
                <a:spcPct val="100000"/>
              </a:lnSpc>
            </a:pPr>
            <a:r>
              <a:rPr lang="es-MX" sz="2000" dirty="0"/>
              <a:t>Nivel 3 - Nuevo producto en concepto y definición: </a:t>
            </a:r>
            <a:endParaRPr lang="es-MX" sz="2000" dirty="0" smtClean="0"/>
          </a:p>
          <a:p>
            <a:pPr marL="0" indent="0" algn="just">
              <a:lnSpc>
                <a:spcPct val="100000"/>
              </a:lnSpc>
              <a:buNone/>
            </a:pPr>
            <a:r>
              <a:rPr lang="es-MX" sz="2000" dirty="0">
                <a:solidFill>
                  <a:srgbClr val="FFC000"/>
                </a:solidFill>
              </a:rPr>
              <a:t>	</a:t>
            </a:r>
            <a:r>
              <a:rPr lang="es-MX" sz="2000" dirty="0" smtClean="0">
                <a:solidFill>
                  <a:srgbClr val="FFC000"/>
                </a:solidFill>
              </a:rPr>
              <a:t>			</a:t>
            </a:r>
            <a:r>
              <a:rPr lang="es-MX" sz="2000" i="1" dirty="0" smtClean="0">
                <a:solidFill>
                  <a:srgbClr val="FFC000"/>
                </a:solidFill>
              </a:rPr>
              <a:t>Innovación </a:t>
            </a:r>
            <a:r>
              <a:rPr lang="es-MX" sz="2000" i="1" dirty="0">
                <a:solidFill>
                  <a:srgbClr val="FFC000"/>
                </a:solidFill>
              </a:rPr>
              <a:t>radical del producto.</a:t>
            </a:r>
          </a:p>
          <a:p>
            <a:pPr algn="just">
              <a:lnSpc>
                <a:spcPct val="100000"/>
              </a:lnSpc>
            </a:pPr>
            <a:r>
              <a:rPr lang="es-MX" sz="2000" dirty="0"/>
              <a:t>Nivel 4 - Definición de un nuevo </a:t>
            </a:r>
            <a:r>
              <a:rPr lang="es-MX" sz="2000" dirty="0" smtClean="0"/>
              <a:t>sistema: </a:t>
            </a:r>
          </a:p>
          <a:p>
            <a:pPr marL="0" indent="0" algn="just">
              <a:lnSpc>
                <a:spcPct val="100000"/>
              </a:lnSpc>
              <a:buNone/>
            </a:pPr>
            <a:r>
              <a:rPr lang="es-MX" sz="2000" dirty="0">
                <a:solidFill>
                  <a:srgbClr val="FFC000"/>
                </a:solidFill>
              </a:rPr>
              <a:t>	</a:t>
            </a:r>
            <a:r>
              <a:rPr lang="es-MX" sz="2000" dirty="0" smtClean="0">
                <a:solidFill>
                  <a:srgbClr val="FFC000"/>
                </a:solidFill>
              </a:rPr>
              <a:t>			</a:t>
            </a:r>
            <a:r>
              <a:rPr lang="es-MX" sz="2000" i="1" dirty="0" smtClean="0">
                <a:solidFill>
                  <a:srgbClr val="FFC000"/>
                </a:solidFill>
              </a:rPr>
              <a:t>Innovación </a:t>
            </a:r>
            <a:r>
              <a:rPr lang="es-MX" sz="2000" i="1" dirty="0">
                <a:solidFill>
                  <a:srgbClr val="FFC000"/>
                </a:solidFill>
              </a:rPr>
              <a:t>radical del sistema.</a:t>
            </a:r>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29</a:t>
            </a:r>
            <a:endParaRPr lang="es-MX" b="1" dirty="0"/>
          </a:p>
        </p:txBody>
      </p:sp>
    </p:spTree>
    <p:extLst>
      <p:ext uri="{BB962C8B-B14F-4D97-AF65-F5344CB8AC3E}">
        <p14:creationId xmlns:p14="http://schemas.microsoft.com/office/powerpoint/2010/main" val="8244377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3114163426"/>
              </p:ext>
            </p:extLst>
          </p:nvPr>
        </p:nvGraphicFramePr>
        <p:xfrm>
          <a:off x="1236372" y="1492399"/>
          <a:ext cx="9657724" cy="4572000"/>
        </p:xfrm>
        <a:graphic>
          <a:graphicData uri="http://schemas.openxmlformats.org/drawingml/2006/table">
            <a:tbl>
              <a:tblPr firstRow="1" bandRow="1">
                <a:tableStyleId>{2D5ABB26-0587-4C30-8999-92F81FD0307C}</a:tableStyleId>
              </a:tblPr>
              <a:tblGrid>
                <a:gridCol w="8706118"/>
                <a:gridCol w="951606"/>
              </a:tblGrid>
              <a:tr h="370840">
                <a:tc>
                  <a:txBody>
                    <a:bodyPr/>
                    <a:lstStyle/>
                    <a:p>
                      <a:pPr algn="r"/>
                      <a:r>
                        <a:rPr lang="es-MX" sz="2400" dirty="0" smtClean="0"/>
                        <a:t>Introducción</a:t>
                      </a:r>
                      <a:endParaRPr lang="es-MX" sz="2400" dirty="0"/>
                    </a:p>
                  </a:txBody>
                  <a:tcPr/>
                </a:tc>
                <a:tc>
                  <a:txBody>
                    <a:bodyPr/>
                    <a:lstStyle/>
                    <a:p>
                      <a:pPr algn="l"/>
                      <a:r>
                        <a:rPr lang="es-MX" sz="2400" b="1" dirty="0" smtClean="0">
                          <a:solidFill>
                            <a:srgbClr val="FFC000"/>
                          </a:solidFill>
                        </a:rPr>
                        <a:t>3</a:t>
                      </a:r>
                      <a:endParaRPr lang="es-MX" sz="2400" b="1" dirty="0">
                        <a:solidFill>
                          <a:srgbClr val="FFC000"/>
                        </a:solidFill>
                      </a:endParaRPr>
                    </a:p>
                  </a:txBody>
                  <a:tcPr/>
                </a:tc>
              </a:tr>
              <a:tr h="370840">
                <a:tc>
                  <a:txBody>
                    <a:bodyPr/>
                    <a:lstStyle/>
                    <a:p>
                      <a:pPr algn="r"/>
                      <a:r>
                        <a:rPr lang="es-MX" sz="2400" dirty="0" smtClean="0"/>
                        <a:t>Enfoques del diseño</a:t>
                      </a:r>
                      <a:endParaRPr lang="es-MX" sz="2400" dirty="0"/>
                    </a:p>
                  </a:txBody>
                  <a:tcPr/>
                </a:tc>
                <a:tc>
                  <a:txBody>
                    <a:bodyPr/>
                    <a:lstStyle/>
                    <a:p>
                      <a:pPr algn="l"/>
                      <a:r>
                        <a:rPr lang="es-MX" sz="2400" b="1" dirty="0" smtClean="0">
                          <a:solidFill>
                            <a:srgbClr val="FFC000"/>
                          </a:solidFill>
                        </a:rPr>
                        <a:t>4</a:t>
                      </a:r>
                      <a:endParaRPr lang="es-MX" sz="2400" b="1" dirty="0">
                        <a:solidFill>
                          <a:srgbClr val="FFC000"/>
                        </a:solidFill>
                      </a:endParaRPr>
                    </a:p>
                  </a:txBody>
                  <a:tcPr/>
                </a:tc>
              </a:tr>
              <a:tr h="370840">
                <a:tc>
                  <a:txBody>
                    <a:bodyPr/>
                    <a:lstStyle/>
                    <a:p>
                      <a:pPr algn="r"/>
                      <a:r>
                        <a:rPr lang="es-MX" sz="2400" dirty="0" smtClean="0"/>
                        <a:t>Diseño empático</a:t>
                      </a:r>
                      <a:endParaRPr lang="es-MX" sz="2400" dirty="0"/>
                    </a:p>
                  </a:txBody>
                  <a:tcPr/>
                </a:tc>
                <a:tc>
                  <a:txBody>
                    <a:bodyPr/>
                    <a:lstStyle/>
                    <a:p>
                      <a:pPr algn="l"/>
                      <a:r>
                        <a:rPr lang="es-MX" sz="2400" b="1" dirty="0" smtClean="0">
                          <a:solidFill>
                            <a:srgbClr val="FFC000"/>
                          </a:solidFill>
                        </a:rPr>
                        <a:t>20</a:t>
                      </a:r>
                      <a:endParaRPr lang="es-MX" sz="2400" b="1" dirty="0">
                        <a:solidFill>
                          <a:srgbClr val="FFC000"/>
                        </a:solidFill>
                      </a:endParaRPr>
                    </a:p>
                  </a:txBody>
                  <a:tcPr/>
                </a:tc>
              </a:tr>
              <a:tr h="370840">
                <a:tc>
                  <a:txBody>
                    <a:bodyPr/>
                    <a:lstStyle/>
                    <a:p>
                      <a:pPr algn="r"/>
                      <a:r>
                        <a:rPr lang="es-MX" sz="2400" dirty="0" smtClean="0"/>
                        <a:t>Diseño estratégico</a:t>
                      </a:r>
                      <a:endParaRPr lang="es-MX" sz="2400" dirty="0"/>
                    </a:p>
                  </a:txBody>
                  <a:tcPr/>
                </a:tc>
                <a:tc>
                  <a:txBody>
                    <a:bodyPr/>
                    <a:lstStyle/>
                    <a:p>
                      <a:pPr algn="l"/>
                      <a:r>
                        <a:rPr lang="es-MX" sz="2400" b="1" dirty="0" smtClean="0">
                          <a:solidFill>
                            <a:srgbClr val="FFC000"/>
                          </a:solidFill>
                        </a:rPr>
                        <a:t>23</a:t>
                      </a:r>
                      <a:endParaRPr lang="es-MX" sz="2400" b="1" dirty="0">
                        <a:solidFill>
                          <a:srgbClr val="FFC000"/>
                        </a:solidFill>
                      </a:endParaRPr>
                    </a:p>
                  </a:txBody>
                  <a:tcPr/>
                </a:tc>
              </a:tr>
              <a:tr h="370840">
                <a:tc>
                  <a:txBody>
                    <a:bodyPr/>
                    <a:lstStyle/>
                    <a:p>
                      <a:pPr algn="r"/>
                      <a:r>
                        <a:rPr lang="es-MX" sz="2400" dirty="0" err="1" smtClean="0"/>
                        <a:t>Thinking</a:t>
                      </a:r>
                      <a:r>
                        <a:rPr lang="es-MX" sz="2400" dirty="0" smtClean="0"/>
                        <a:t> </a:t>
                      </a:r>
                      <a:r>
                        <a:rPr lang="es-MX" sz="2400" dirty="0" err="1" smtClean="0"/>
                        <a:t>Design</a:t>
                      </a:r>
                      <a:endParaRPr lang="es-MX" sz="2400" dirty="0"/>
                    </a:p>
                  </a:txBody>
                  <a:tcPr/>
                </a:tc>
                <a:tc>
                  <a:txBody>
                    <a:bodyPr/>
                    <a:lstStyle/>
                    <a:p>
                      <a:pPr algn="l"/>
                      <a:r>
                        <a:rPr lang="es-MX" sz="2400" b="1" dirty="0" smtClean="0">
                          <a:solidFill>
                            <a:srgbClr val="FFC000"/>
                          </a:solidFill>
                        </a:rPr>
                        <a:t>26</a:t>
                      </a:r>
                      <a:endParaRPr lang="es-MX" sz="2400" b="1" dirty="0">
                        <a:solidFill>
                          <a:srgbClr val="FFC000"/>
                        </a:solidFill>
                      </a:endParaRPr>
                    </a:p>
                  </a:txBody>
                  <a:tcPr/>
                </a:tc>
              </a:tr>
              <a:tr h="37084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MX" sz="2400" dirty="0" smtClean="0"/>
                        <a:t>Diseño ecológico</a:t>
                      </a:r>
                      <a:endParaRPr lang="es-MX" sz="2400" dirty="0"/>
                    </a:p>
                  </a:txBody>
                  <a:tcPr/>
                </a:tc>
                <a:tc>
                  <a:txBody>
                    <a:bodyPr/>
                    <a:lstStyle/>
                    <a:p>
                      <a:pPr algn="l"/>
                      <a:r>
                        <a:rPr lang="es-MX" sz="2400" b="1" dirty="0" smtClean="0">
                          <a:solidFill>
                            <a:srgbClr val="FFC000"/>
                          </a:solidFill>
                        </a:rPr>
                        <a:t>28</a:t>
                      </a:r>
                      <a:endParaRPr lang="es-MX" sz="2400" b="1" dirty="0">
                        <a:solidFill>
                          <a:srgbClr val="FFC000"/>
                        </a:solidFill>
                      </a:endParaRPr>
                    </a:p>
                  </a:txBody>
                  <a:tcPr/>
                </a:tc>
              </a:tr>
              <a:tr h="370840">
                <a:tc>
                  <a:txBody>
                    <a:bodyPr/>
                    <a:lstStyle/>
                    <a:p>
                      <a:pPr algn="r"/>
                      <a:r>
                        <a:rPr lang="es-MX" sz="2400" dirty="0" smtClean="0"/>
                        <a:t>Diseño universal</a:t>
                      </a:r>
                      <a:endParaRPr lang="es-MX" sz="2400" dirty="0"/>
                    </a:p>
                  </a:txBody>
                  <a:tcPr/>
                </a:tc>
                <a:tc>
                  <a:txBody>
                    <a:bodyPr/>
                    <a:lstStyle/>
                    <a:p>
                      <a:pPr algn="l"/>
                      <a:r>
                        <a:rPr lang="es-MX" sz="2400" b="1" dirty="0" smtClean="0">
                          <a:solidFill>
                            <a:srgbClr val="FFC000"/>
                          </a:solidFill>
                        </a:rPr>
                        <a:t>35</a:t>
                      </a:r>
                      <a:endParaRPr lang="es-MX" sz="2400" b="1" dirty="0">
                        <a:solidFill>
                          <a:srgbClr val="FFC000"/>
                        </a:solidFill>
                      </a:endParaRPr>
                    </a:p>
                  </a:txBody>
                  <a:tcPr/>
                </a:tc>
              </a:tr>
              <a:tr h="370840">
                <a:tc>
                  <a:txBody>
                    <a:bodyPr/>
                    <a:lstStyle/>
                    <a:p>
                      <a:pPr algn="r"/>
                      <a:r>
                        <a:rPr lang="es-MX" sz="2400" dirty="0" smtClean="0"/>
                        <a:t>Diseño emocional</a:t>
                      </a:r>
                      <a:endParaRPr lang="es-MX" sz="2400" dirty="0"/>
                    </a:p>
                  </a:txBody>
                  <a:tcPr/>
                </a:tc>
                <a:tc>
                  <a:txBody>
                    <a:bodyPr/>
                    <a:lstStyle/>
                    <a:p>
                      <a:pPr algn="l"/>
                      <a:r>
                        <a:rPr lang="es-MX" sz="2400" b="1" dirty="0" smtClean="0">
                          <a:solidFill>
                            <a:srgbClr val="FFC000"/>
                          </a:solidFill>
                        </a:rPr>
                        <a:t>38</a:t>
                      </a:r>
                      <a:endParaRPr lang="es-MX" sz="2400" b="1" dirty="0">
                        <a:solidFill>
                          <a:srgbClr val="FFC000"/>
                        </a:solidFill>
                      </a:endParaRPr>
                    </a:p>
                  </a:txBody>
                  <a:tcPr/>
                </a:tc>
              </a:tr>
              <a:tr h="370840">
                <a:tc>
                  <a:txBody>
                    <a:bodyPr/>
                    <a:lstStyle/>
                    <a:p>
                      <a:pPr algn="r"/>
                      <a:r>
                        <a:rPr lang="es-MX" sz="2400" dirty="0" smtClean="0"/>
                        <a:t>Fuentes de información</a:t>
                      </a:r>
                      <a:endParaRPr lang="es-MX" sz="2400" dirty="0"/>
                    </a:p>
                  </a:txBody>
                  <a:tcPr/>
                </a:tc>
                <a:tc>
                  <a:txBody>
                    <a:bodyPr/>
                    <a:lstStyle/>
                    <a:p>
                      <a:pPr algn="l"/>
                      <a:r>
                        <a:rPr lang="es-MX" sz="2400" b="1" dirty="0" smtClean="0">
                          <a:solidFill>
                            <a:srgbClr val="FFC000"/>
                          </a:solidFill>
                        </a:rPr>
                        <a:t>45</a:t>
                      </a:r>
                      <a:endParaRPr lang="es-MX" sz="2400" b="1" dirty="0">
                        <a:solidFill>
                          <a:srgbClr val="FFC000"/>
                        </a:solidFill>
                      </a:endParaRPr>
                    </a:p>
                  </a:txBody>
                  <a:tcPr/>
                </a:tc>
              </a:tr>
              <a:tr h="370840">
                <a:tc>
                  <a:txBody>
                    <a:bodyPr/>
                    <a:lstStyle/>
                    <a:p>
                      <a:pPr algn="r"/>
                      <a:r>
                        <a:rPr lang="es-MX" sz="2400" dirty="0" smtClean="0"/>
                        <a:t>Fuentes de imágenes</a:t>
                      </a:r>
                      <a:endParaRPr lang="es-MX" sz="2400" dirty="0"/>
                    </a:p>
                  </a:txBody>
                  <a:tcPr/>
                </a:tc>
                <a:tc>
                  <a:txBody>
                    <a:bodyPr/>
                    <a:lstStyle/>
                    <a:p>
                      <a:pPr algn="l"/>
                      <a:r>
                        <a:rPr lang="es-MX" sz="2400" b="1" dirty="0" smtClean="0">
                          <a:solidFill>
                            <a:srgbClr val="FFC000"/>
                          </a:solidFill>
                        </a:rPr>
                        <a:t>46</a:t>
                      </a:r>
                      <a:endParaRPr lang="es-MX" sz="2400" b="1" dirty="0">
                        <a:solidFill>
                          <a:srgbClr val="FFC000"/>
                        </a:solidFill>
                      </a:endParaRPr>
                    </a:p>
                  </a:txBody>
                  <a:tcPr/>
                </a:tc>
              </a:tr>
            </a:tbl>
          </a:graphicData>
        </a:graphic>
      </p:graphicFrame>
      <p:sp>
        <p:nvSpPr>
          <p:cNvPr id="4" name="Título 1"/>
          <p:cNvSpPr>
            <a:spLocks noGrp="1"/>
          </p:cNvSpPr>
          <p:nvPr>
            <p:ph type="title"/>
          </p:nvPr>
        </p:nvSpPr>
        <p:spPr>
          <a:xfrm>
            <a:off x="2895600" y="194358"/>
            <a:ext cx="8610600" cy="1293028"/>
          </a:xfrm>
        </p:spPr>
        <p:txBody>
          <a:bodyPr>
            <a:normAutofit/>
          </a:bodyPr>
          <a:lstStyle/>
          <a:p>
            <a:r>
              <a:rPr lang="es-MX" sz="3600" dirty="0" smtClean="0"/>
              <a:t>índice</a:t>
            </a:r>
            <a:endParaRPr lang="es-MX" sz="3600" dirty="0"/>
          </a:p>
        </p:txBody>
      </p:sp>
    </p:spTree>
    <p:extLst>
      <p:ext uri="{BB962C8B-B14F-4D97-AF65-F5344CB8AC3E}">
        <p14:creationId xmlns:p14="http://schemas.microsoft.com/office/powerpoint/2010/main" val="16777764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ECODISEÑO</a:t>
            </a:r>
            <a:endParaRPr lang="es-MX" sz="3000" dirty="0"/>
          </a:p>
        </p:txBody>
      </p:sp>
      <p:graphicFrame>
        <p:nvGraphicFramePr>
          <p:cNvPr id="6" name="Tabla 5"/>
          <p:cNvGraphicFramePr>
            <a:graphicFrameLocks noGrp="1"/>
          </p:cNvGraphicFramePr>
          <p:nvPr>
            <p:extLst>
              <p:ext uri="{D42A27DB-BD31-4B8C-83A1-F6EECF244321}">
                <p14:modId xmlns:p14="http://schemas.microsoft.com/office/powerpoint/2010/main" val="1088008407"/>
              </p:ext>
            </p:extLst>
          </p:nvPr>
        </p:nvGraphicFramePr>
        <p:xfrm>
          <a:off x="1303267" y="2071948"/>
          <a:ext cx="9708169" cy="3937000"/>
        </p:xfrm>
        <a:graphic>
          <a:graphicData uri="http://schemas.openxmlformats.org/drawingml/2006/table">
            <a:tbl>
              <a:tblPr firstRow="1" bandRow="1">
                <a:tableStyleId>{EB344D84-9AFB-497E-A393-DC336BA19D2E}</a:tableStyleId>
              </a:tblPr>
              <a:tblGrid>
                <a:gridCol w="3744144"/>
                <a:gridCol w="5964025"/>
              </a:tblGrid>
              <a:tr h="370840">
                <a:tc>
                  <a:txBody>
                    <a:bodyPr/>
                    <a:lstStyle/>
                    <a:p>
                      <a:r>
                        <a:rPr lang="es-MX" dirty="0" smtClean="0">
                          <a:solidFill>
                            <a:schemeClr val="bg1"/>
                          </a:solidFill>
                        </a:rPr>
                        <a:t>FASES DE ECODISEÑO</a:t>
                      </a:r>
                      <a:endParaRPr lang="es-MX" dirty="0">
                        <a:solidFill>
                          <a:schemeClr val="bg1"/>
                        </a:solidFill>
                      </a:endParaRPr>
                    </a:p>
                  </a:txBody>
                  <a:tcPr/>
                </a:tc>
                <a:tc>
                  <a:txBody>
                    <a:bodyPr/>
                    <a:lstStyle/>
                    <a:p>
                      <a:r>
                        <a:rPr lang="es-MX" dirty="0" smtClean="0">
                          <a:solidFill>
                            <a:schemeClr val="bg1"/>
                          </a:solidFill>
                        </a:rPr>
                        <a:t>ETAPAS DE LA METODOLOGÍA</a:t>
                      </a:r>
                      <a:endParaRPr lang="es-MX" dirty="0">
                        <a:solidFill>
                          <a:schemeClr val="bg1"/>
                        </a:solidFill>
                      </a:endParaRPr>
                    </a:p>
                  </a:txBody>
                  <a:tcPr/>
                </a:tc>
              </a:tr>
              <a:tr h="370840">
                <a:tc>
                  <a:txBody>
                    <a:bodyPr/>
                    <a:lstStyle/>
                    <a:p>
                      <a:r>
                        <a:rPr lang="es-MX" sz="2000" b="1" dirty="0" smtClean="0">
                          <a:latin typeface="Arial Narrow" panose="020B0606020202030204" pitchFamily="34" charset="0"/>
                        </a:rPr>
                        <a:t>1. Selección del producto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Qué producto va a ser seleccionado.</a:t>
                      </a:r>
                    </a:p>
                    <a:p>
                      <a:pPr marL="285750" indent="-285750">
                        <a:buFont typeface="Arial" panose="020B0604020202020204" pitchFamily="34" charset="0"/>
                        <a:buChar char="•"/>
                      </a:pPr>
                      <a:r>
                        <a:rPr lang="es-MX" sz="1800" dirty="0" smtClean="0">
                          <a:latin typeface="Arial Narrow" panose="020B0606020202030204" pitchFamily="34" charset="0"/>
                        </a:rPr>
                        <a:t>Cuál es el producto principal de la empresa o con el mayor impacto ambiental.</a:t>
                      </a:r>
                    </a:p>
                    <a:p>
                      <a:pPr marL="285750" indent="-285750">
                        <a:buFont typeface="Arial" panose="020B0604020202020204" pitchFamily="34" charset="0"/>
                        <a:buChar char="•"/>
                      </a:pPr>
                      <a:r>
                        <a:rPr lang="es-MX" sz="1800" dirty="0" smtClean="0">
                          <a:latin typeface="Arial Narrow" panose="020B0606020202030204" pitchFamily="34" charset="0"/>
                        </a:rPr>
                        <a:t>Rediseño o nuevo producto.</a:t>
                      </a:r>
                      <a:endParaRPr lang="es-MX" sz="18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2. Formación del equipo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Equipo multidisciplinar.</a:t>
                      </a:r>
                    </a:p>
                    <a:p>
                      <a:pPr marL="285750" indent="-285750">
                        <a:buFont typeface="Arial" panose="020B0604020202020204" pitchFamily="34" charset="0"/>
                        <a:buChar char="•"/>
                      </a:pPr>
                      <a:r>
                        <a:rPr lang="es-MX" sz="1800" dirty="0" smtClean="0">
                          <a:latin typeface="Arial Narrow" panose="020B0606020202030204" pitchFamily="34" charset="0"/>
                        </a:rPr>
                        <a:t>Consultor ambiental.</a:t>
                      </a:r>
                    </a:p>
                    <a:p>
                      <a:pPr marL="285750" indent="-285750">
                        <a:buFont typeface="Arial" panose="020B0604020202020204" pitchFamily="34" charset="0"/>
                        <a:buChar char="•"/>
                      </a:pPr>
                      <a:r>
                        <a:rPr lang="es-MX" sz="1800" dirty="0" smtClean="0">
                          <a:latin typeface="Arial Narrow" panose="020B0606020202030204" pitchFamily="34" charset="0"/>
                        </a:rPr>
                        <a:t>Mediador.</a:t>
                      </a:r>
                      <a:endParaRPr lang="es-MX" sz="18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3. Definición del marco de proyecto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Motivantes del proyecto.</a:t>
                      </a:r>
                    </a:p>
                    <a:p>
                      <a:pPr marL="285750" indent="-285750">
                        <a:buFont typeface="Arial" panose="020B0604020202020204" pitchFamily="34" charset="0"/>
                        <a:buChar char="•"/>
                      </a:pPr>
                      <a:r>
                        <a:rPr lang="es-MX" sz="1800" dirty="0" smtClean="0">
                          <a:latin typeface="Arial Narrow" panose="020B0606020202030204" pitchFamily="34" charset="0"/>
                        </a:rPr>
                        <a:t>Objetivos.</a:t>
                      </a:r>
                    </a:p>
                    <a:p>
                      <a:pPr marL="285750" indent="-285750">
                        <a:buFont typeface="Arial" panose="020B0604020202020204" pitchFamily="34" charset="0"/>
                        <a:buChar char="•"/>
                      </a:pPr>
                      <a:r>
                        <a:rPr lang="es-MX" sz="1800" dirty="0" smtClean="0">
                          <a:latin typeface="Arial Narrow" panose="020B0606020202030204" pitchFamily="34" charset="0"/>
                        </a:rPr>
                        <a:t>Periodos de tiempo.</a:t>
                      </a:r>
                    </a:p>
                    <a:p>
                      <a:pPr marL="285750" indent="-285750">
                        <a:buFont typeface="Arial" panose="020B0604020202020204" pitchFamily="34" charset="0"/>
                        <a:buChar char="•"/>
                      </a:pPr>
                      <a:r>
                        <a:rPr lang="es-MX" sz="1800" dirty="0" smtClean="0">
                          <a:latin typeface="Arial Narrow" panose="020B0606020202030204" pitchFamily="34" charset="0"/>
                        </a:rPr>
                        <a:t>Responsables.</a:t>
                      </a:r>
                    </a:p>
                    <a:p>
                      <a:pPr marL="285750" indent="-285750">
                        <a:buFont typeface="Arial" panose="020B0604020202020204" pitchFamily="34" charset="0"/>
                        <a:buChar char="•"/>
                      </a:pPr>
                      <a:r>
                        <a:rPr lang="es-MX" sz="1800" dirty="0" smtClean="0">
                          <a:latin typeface="Arial Narrow" panose="020B0606020202030204" pitchFamily="34" charset="0"/>
                        </a:rPr>
                        <a:t>Presupuestos</a:t>
                      </a:r>
                      <a:endParaRPr lang="es-MX" sz="1800" dirty="0">
                        <a:latin typeface="Arial Narrow" panose="020B0606020202030204" pitchFamily="34" charset="0"/>
                      </a:endParaRPr>
                    </a:p>
                  </a:txBody>
                  <a:tcPr/>
                </a:tc>
              </a:tr>
            </a:tbl>
          </a:graphicData>
        </a:graphic>
      </p:graphicFrame>
      <p:sp>
        <p:nvSpPr>
          <p:cNvPr id="7" name="Marcador de contenido 2"/>
          <p:cNvSpPr>
            <a:spLocks noGrp="1"/>
          </p:cNvSpPr>
          <p:nvPr>
            <p:ph idx="1"/>
          </p:nvPr>
        </p:nvSpPr>
        <p:spPr>
          <a:xfrm>
            <a:off x="1313644" y="1402886"/>
            <a:ext cx="9633398" cy="477430"/>
          </a:xfrm>
        </p:spPr>
        <p:txBody>
          <a:bodyPr>
            <a:noAutofit/>
          </a:bodyPr>
          <a:lstStyle/>
          <a:p>
            <a:pPr marL="0" indent="0" algn="just">
              <a:lnSpc>
                <a:spcPct val="100000"/>
              </a:lnSpc>
              <a:buNone/>
            </a:pPr>
            <a:r>
              <a:rPr lang="es-MX" b="1" i="1" dirty="0" smtClean="0"/>
              <a:t>Metodología </a:t>
            </a:r>
            <a:r>
              <a:rPr lang="es-MX" b="1" i="1" dirty="0" smtClean="0">
                <a:solidFill>
                  <a:srgbClr val="FFC000"/>
                </a:solidFill>
              </a:rPr>
              <a:t>PILOT</a:t>
            </a:r>
            <a:r>
              <a:rPr lang="es-MX" b="1" i="1" dirty="0" smtClean="0"/>
              <a:t> </a:t>
            </a:r>
            <a:r>
              <a:rPr lang="es-MX" sz="1800" dirty="0" smtClean="0"/>
              <a:t>(</a:t>
            </a:r>
            <a:r>
              <a:rPr lang="es-MX" sz="1600" dirty="0"/>
              <a:t>Universidad Tecnológica de </a:t>
            </a:r>
            <a:r>
              <a:rPr lang="es-MX" sz="1600" dirty="0" err="1" smtClean="0"/>
              <a:t>Delft</a:t>
            </a:r>
            <a:r>
              <a:rPr lang="es-MX" sz="1600" dirty="0" smtClean="0"/>
              <a:t>. 1994)</a:t>
            </a:r>
            <a:endParaRPr lang="es-MX" sz="1600" dirty="0">
              <a:solidFill>
                <a:srgbClr val="FFC000"/>
              </a:solidFill>
            </a:endParaRPr>
          </a:p>
        </p:txBody>
      </p:sp>
      <p:sp>
        <p:nvSpPr>
          <p:cNvPr id="9" name="CuadroTexto 8"/>
          <p:cNvSpPr txBox="1"/>
          <p:nvPr/>
        </p:nvSpPr>
        <p:spPr>
          <a:xfrm>
            <a:off x="11531957" y="6297768"/>
            <a:ext cx="503350" cy="369332"/>
          </a:xfrm>
          <a:prstGeom prst="rect">
            <a:avLst/>
          </a:prstGeom>
          <a:noFill/>
        </p:spPr>
        <p:txBody>
          <a:bodyPr wrap="square" rtlCol="0">
            <a:spAutoFit/>
          </a:bodyPr>
          <a:lstStyle/>
          <a:p>
            <a:pPr algn="ctr"/>
            <a:r>
              <a:rPr lang="es-MX" b="1" dirty="0" smtClean="0"/>
              <a:t>30</a:t>
            </a:r>
            <a:endParaRPr lang="es-MX" b="1" dirty="0"/>
          </a:p>
        </p:txBody>
      </p:sp>
    </p:spTree>
    <p:extLst>
      <p:ext uri="{BB962C8B-B14F-4D97-AF65-F5344CB8AC3E}">
        <p14:creationId xmlns:p14="http://schemas.microsoft.com/office/powerpoint/2010/main" val="33891401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ECODISEÑO</a:t>
            </a:r>
            <a:endParaRPr lang="es-MX" sz="3000" dirty="0"/>
          </a:p>
        </p:txBody>
      </p:sp>
      <p:graphicFrame>
        <p:nvGraphicFramePr>
          <p:cNvPr id="6" name="Tabla 5"/>
          <p:cNvGraphicFramePr>
            <a:graphicFrameLocks noGrp="1"/>
          </p:cNvGraphicFramePr>
          <p:nvPr>
            <p:extLst>
              <p:ext uri="{D42A27DB-BD31-4B8C-83A1-F6EECF244321}">
                <p14:modId xmlns:p14="http://schemas.microsoft.com/office/powerpoint/2010/main" val="1690560380"/>
              </p:ext>
            </p:extLst>
          </p:nvPr>
        </p:nvGraphicFramePr>
        <p:xfrm>
          <a:off x="1341904" y="1518156"/>
          <a:ext cx="9708169" cy="4485640"/>
        </p:xfrm>
        <a:graphic>
          <a:graphicData uri="http://schemas.openxmlformats.org/drawingml/2006/table">
            <a:tbl>
              <a:tblPr firstRow="1" bandRow="1">
                <a:tableStyleId>{EB344D84-9AFB-497E-A393-DC336BA19D2E}</a:tableStyleId>
              </a:tblPr>
              <a:tblGrid>
                <a:gridCol w="3744144"/>
                <a:gridCol w="5964025"/>
              </a:tblGrid>
              <a:tr h="370840">
                <a:tc>
                  <a:txBody>
                    <a:bodyPr/>
                    <a:lstStyle/>
                    <a:p>
                      <a:r>
                        <a:rPr lang="es-MX" dirty="0" smtClean="0">
                          <a:solidFill>
                            <a:schemeClr val="bg1"/>
                          </a:solidFill>
                        </a:rPr>
                        <a:t>FASES DE ECODISEÑO</a:t>
                      </a:r>
                      <a:endParaRPr lang="es-MX" dirty="0">
                        <a:solidFill>
                          <a:schemeClr val="bg1"/>
                        </a:solidFill>
                      </a:endParaRPr>
                    </a:p>
                  </a:txBody>
                  <a:tcPr/>
                </a:tc>
                <a:tc>
                  <a:txBody>
                    <a:bodyPr/>
                    <a:lstStyle/>
                    <a:p>
                      <a:r>
                        <a:rPr lang="es-MX" dirty="0" smtClean="0">
                          <a:solidFill>
                            <a:schemeClr val="bg1"/>
                          </a:solidFill>
                        </a:rPr>
                        <a:t>ETAPAS DE LA METODOLOGÍA</a:t>
                      </a:r>
                      <a:endParaRPr lang="es-MX" dirty="0">
                        <a:solidFill>
                          <a:schemeClr val="bg1"/>
                        </a:solidFill>
                      </a:endParaRPr>
                    </a:p>
                  </a:txBody>
                  <a:tcPr/>
                </a:tc>
              </a:tr>
              <a:tr h="370840">
                <a:tc>
                  <a:txBody>
                    <a:bodyPr/>
                    <a:lstStyle/>
                    <a:p>
                      <a:r>
                        <a:rPr lang="es-MX" sz="2000" b="1" dirty="0" smtClean="0">
                          <a:latin typeface="Arial Narrow" panose="020B0606020202030204" pitchFamily="34" charset="0"/>
                        </a:rPr>
                        <a:t>4. Preparación del proyecto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Recogida del producto, equipo, marco del proyecto…</a:t>
                      </a:r>
                      <a:endParaRPr lang="es-MX" sz="1800" dirty="0">
                        <a:latin typeface="Arial Narrow" panose="020B0606020202030204" pitchFamily="34" charset="0"/>
                      </a:endParaRPr>
                    </a:p>
                  </a:txBody>
                  <a:tcPr/>
                </a:tc>
              </a:tr>
              <a:tr h="370840">
                <a:tc>
                  <a:txBody>
                    <a:bodyPr/>
                    <a:lstStyle/>
                    <a:p>
                      <a:r>
                        <a:rPr lang="es-MX" sz="2000" b="0" dirty="0" smtClean="0">
                          <a:latin typeface="Arial Narrow" panose="020B0606020202030204" pitchFamily="34" charset="0"/>
                        </a:rPr>
                        <a:t>4.1. Pensando en el Ciclo de Vida</a:t>
                      </a:r>
                      <a:endParaRPr lang="es-MX" sz="2000" b="0"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Definición de las fases del producto.</a:t>
                      </a:r>
                    </a:p>
                    <a:p>
                      <a:pPr marL="285750" indent="-285750">
                        <a:buFont typeface="Arial" panose="020B0604020202020204" pitchFamily="34" charset="0"/>
                        <a:buChar char="•"/>
                      </a:pPr>
                      <a:r>
                        <a:rPr lang="es-MX" sz="1800" dirty="0" smtClean="0">
                          <a:latin typeface="Arial Narrow" panose="020B0606020202030204" pitchFamily="34" charset="0"/>
                        </a:rPr>
                        <a:t>Análisis de las entradas y salidas del sistema.</a:t>
                      </a:r>
                    </a:p>
                    <a:p>
                      <a:pPr marL="285750" indent="-285750">
                        <a:buFont typeface="Arial" panose="020B0604020202020204" pitchFamily="34" charset="0"/>
                        <a:buChar char="•"/>
                      </a:pPr>
                      <a:r>
                        <a:rPr lang="es-MX" sz="1800" dirty="0" smtClean="0">
                          <a:latin typeface="Arial Narrow" panose="020B0606020202030204" pitchFamily="34" charset="0"/>
                        </a:rPr>
                        <a:t>Valoración de los impactos ambientales del producto.</a:t>
                      </a:r>
                      <a:endParaRPr lang="es-MX" sz="1800" dirty="0">
                        <a:latin typeface="Arial Narrow" panose="020B0606020202030204" pitchFamily="34" charset="0"/>
                      </a:endParaRPr>
                    </a:p>
                  </a:txBody>
                  <a:tcPr/>
                </a:tc>
              </a:tr>
              <a:tr h="370840">
                <a:tc>
                  <a:txBody>
                    <a:bodyPr/>
                    <a:lstStyle/>
                    <a:p>
                      <a:r>
                        <a:rPr lang="es-MX" sz="2000" b="0" dirty="0" smtClean="0">
                          <a:latin typeface="Arial Narrow" panose="020B0606020202030204" pitchFamily="34" charset="0"/>
                        </a:rPr>
                        <a:t>4.2. Selección de estrategias y medidas</a:t>
                      </a:r>
                      <a:endParaRPr lang="es-MX" sz="2000" b="0"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Identificación de las áreas de mejora.</a:t>
                      </a:r>
                    </a:p>
                    <a:p>
                      <a:pPr marL="285750" indent="-285750">
                        <a:buFont typeface="Arial" panose="020B0604020202020204" pitchFamily="34" charset="0"/>
                        <a:buChar char="•"/>
                      </a:pPr>
                      <a:r>
                        <a:rPr lang="es-MX" sz="1800" dirty="0" smtClean="0">
                          <a:latin typeface="Arial Narrow" panose="020B0606020202030204" pitchFamily="34" charset="0"/>
                        </a:rPr>
                        <a:t>Identificación de la estrategias adecuadas para el proyecto.</a:t>
                      </a:r>
                      <a:endParaRPr lang="es-MX" sz="1800" dirty="0">
                        <a:latin typeface="Arial Narrow" panose="020B0606020202030204" pitchFamily="34" charset="0"/>
                      </a:endParaRPr>
                    </a:p>
                  </a:txBody>
                  <a:tcPr/>
                </a:tc>
              </a:tr>
              <a:tr h="370840">
                <a:tc>
                  <a:txBody>
                    <a:bodyPr/>
                    <a:lstStyle/>
                    <a:p>
                      <a:r>
                        <a:rPr lang="es-MX" sz="2000" b="0" dirty="0" smtClean="0">
                          <a:latin typeface="Arial Narrow" panose="020B0606020202030204" pitchFamily="34" charset="0"/>
                        </a:rPr>
                        <a:t>4.3. Implementación del desarrollo del producto</a:t>
                      </a:r>
                      <a:endParaRPr lang="es-MX" sz="2000" b="0"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Identificar aspectos ambientales a mejorar.</a:t>
                      </a:r>
                    </a:p>
                    <a:p>
                      <a:pPr marL="285750" indent="-285750">
                        <a:buFont typeface="Arial" panose="020B0604020202020204" pitchFamily="34" charset="0"/>
                        <a:buChar char="•"/>
                      </a:pPr>
                      <a:r>
                        <a:rPr lang="es-MX" sz="1800" dirty="0" smtClean="0">
                          <a:latin typeface="Arial Narrow" panose="020B0606020202030204" pitchFamily="34" charset="0"/>
                        </a:rPr>
                        <a:t>Búsqueda de soluciones aplicables al producto.</a:t>
                      </a:r>
                    </a:p>
                    <a:p>
                      <a:pPr marL="285750" indent="-285750">
                        <a:buFont typeface="Arial" panose="020B0604020202020204" pitchFamily="34" charset="0"/>
                        <a:buChar char="•"/>
                      </a:pPr>
                      <a:r>
                        <a:rPr lang="es-MX" sz="1800" dirty="0" smtClean="0">
                          <a:latin typeface="Arial Narrow" panose="020B0606020202030204" pitchFamily="34" charset="0"/>
                        </a:rPr>
                        <a:t>Definir la solución en detalle.</a:t>
                      </a:r>
                      <a:endParaRPr lang="es-MX" sz="1800" dirty="0">
                        <a:latin typeface="Arial Narrow" panose="020B0606020202030204" pitchFamily="34" charset="0"/>
                      </a:endParaRPr>
                    </a:p>
                  </a:txBody>
                  <a:tcPr/>
                </a:tc>
              </a:tr>
              <a:tr h="370840">
                <a:tc>
                  <a:txBody>
                    <a:bodyPr/>
                    <a:lstStyle/>
                    <a:p>
                      <a:r>
                        <a:rPr lang="es-MX" sz="2000" b="0" dirty="0" smtClean="0">
                          <a:latin typeface="Arial Narrow" panose="020B0606020202030204" pitchFamily="34" charset="0"/>
                        </a:rPr>
                        <a:t>4.4. Coordinación de la gestión medioambiental</a:t>
                      </a:r>
                      <a:endParaRPr lang="es-MX" sz="2000" b="0"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Establecer las estrategias y medidas.</a:t>
                      </a:r>
                    </a:p>
                    <a:p>
                      <a:pPr marL="285750" indent="-285750">
                        <a:buFont typeface="Arial" panose="020B0604020202020204" pitchFamily="34" charset="0"/>
                        <a:buChar char="•"/>
                      </a:pPr>
                      <a:r>
                        <a:rPr lang="es-MX" sz="1800" dirty="0" smtClean="0">
                          <a:latin typeface="Arial Narrow" panose="020B0606020202030204" pitchFamily="34" charset="0"/>
                        </a:rPr>
                        <a:t>Integrar objetivos medioambientales de producto en Sistema de Gestión Medioambiental.</a:t>
                      </a:r>
                    </a:p>
                    <a:p>
                      <a:pPr marL="285750" indent="-285750">
                        <a:buFont typeface="Arial" panose="020B0604020202020204" pitchFamily="34" charset="0"/>
                        <a:buChar char="•"/>
                      </a:pPr>
                      <a:r>
                        <a:rPr lang="es-MX" sz="1800" dirty="0" smtClean="0">
                          <a:latin typeface="Arial Narrow" panose="020B0606020202030204" pitchFamily="34" charset="0"/>
                        </a:rPr>
                        <a:t>Hacer seguimiento de los objetivos.</a:t>
                      </a:r>
                      <a:endParaRPr lang="es-MX" sz="1800" dirty="0">
                        <a:latin typeface="Arial Narrow" panose="020B0606020202030204" pitchFamily="34" charset="0"/>
                      </a:endParaRPr>
                    </a:p>
                  </a:txBody>
                  <a:tcPr/>
                </a:tc>
              </a:tr>
            </a:tbl>
          </a:graphicData>
        </a:graphic>
      </p:graphicFrame>
      <p:sp>
        <p:nvSpPr>
          <p:cNvPr id="7" name="CuadroTexto 6"/>
          <p:cNvSpPr txBox="1"/>
          <p:nvPr/>
        </p:nvSpPr>
        <p:spPr>
          <a:xfrm>
            <a:off x="11531957" y="6297768"/>
            <a:ext cx="503350" cy="369332"/>
          </a:xfrm>
          <a:prstGeom prst="rect">
            <a:avLst/>
          </a:prstGeom>
          <a:noFill/>
        </p:spPr>
        <p:txBody>
          <a:bodyPr wrap="square" rtlCol="0">
            <a:spAutoFit/>
          </a:bodyPr>
          <a:lstStyle/>
          <a:p>
            <a:pPr algn="ctr"/>
            <a:r>
              <a:rPr lang="es-MX" b="1" dirty="0" smtClean="0"/>
              <a:t>31</a:t>
            </a:r>
            <a:endParaRPr lang="es-MX" b="1" dirty="0"/>
          </a:p>
        </p:txBody>
      </p:sp>
    </p:spTree>
    <p:extLst>
      <p:ext uri="{BB962C8B-B14F-4D97-AF65-F5344CB8AC3E}">
        <p14:creationId xmlns:p14="http://schemas.microsoft.com/office/powerpoint/2010/main" val="29840949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ECODISEÑO</a:t>
            </a:r>
            <a:endParaRPr lang="es-MX" sz="3000" dirty="0"/>
          </a:p>
        </p:txBody>
      </p:sp>
      <p:graphicFrame>
        <p:nvGraphicFramePr>
          <p:cNvPr id="6" name="Tabla 5"/>
          <p:cNvGraphicFramePr>
            <a:graphicFrameLocks noGrp="1"/>
          </p:cNvGraphicFramePr>
          <p:nvPr>
            <p:extLst>
              <p:ext uri="{D42A27DB-BD31-4B8C-83A1-F6EECF244321}">
                <p14:modId xmlns:p14="http://schemas.microsoft.com/office/powerpoint/2010/main" val="1050977633"/>
              </p:ext>
            </p:extLst>
          </p:nvPr>
        </p:nvGraphicFramePr>
        <p:xfrm>
          <a:off x="1303267" y="2071948"/>
          <a:ext cx="9708169" cy="3662680"/>
        </p:xfrm>
        <a:graphic>
          <a:graphicData uri="http://schemas.openxmlformats.org/drawingml/2006/table">
            <a:tbl>
              <a:tblPr firstRow="1" bandRow="1">
                <a:tableStyleId>{EB344D84-9AFB-497E-A393-DC336BA19D2E}</a:tableStyleId>
              </a:tblPr>
              <a:tblGrid>
                <a:gridCol w="3744144"/>
                <a:gridCol w="5964025"/>
              </a:tblGrid>
              <a:tr h="370840">
                <a:tc>
                  <a:txBody>
                    <a:bodyPr/>
                    <a:lstStyle/>
                    <a:p>
                      <a:r>
                        <a:rPr lang="es-MX" dirty="0" smtClean="0">
                          <a:solidFill>
                            <a:schemeClr val="bg1"/>
                          </a:solidFill>
                        </a:rPr>
                        <a:t>FASES DE ECODISEÑO</a:t>
                      </a:r>
                      <a:endParaRPr lang="es-MX" dirty="0">
                        <a:solidFill>
                          <a:schemeClr val="bg1"/>
                        </a:solidFill>
                      </a:endParaRPr>
                    </a:p>
                  </a:txBody>
                  <a:tcPr/>
                </a:tc>
                <a:tc>
                  <a:txBody>
                    <a:bodyPr/>
                    <a:lstStyle/>
                    <a:p>
                      <a:r>
                        <a:rPr lang="es-MX" dirty="0" smtClean="0">
                          <a:solidFill>
                            <a:schemeClr val="bg1"/>
                          </a:solidFill>
                        </a:rPr>
                        <a:t>ETAPAS DE LA METODOLOGÍA</a:t>
                      </a:r>
                      <a:endParaRPr lang="es-MX" dirty="0">
                        <a:solidFill>
                          <a:schemeClr val="bg1"/>
                        </a:solidFill>
                      </a:endParaRPr>
                    </a:p>
                  </a:txBody>
                  <a:tcPr/>
                </a:tc>
              </a:tr>
              <a:tr h="370840">
                <a:tc>
                  <a:txBody>
                    <a:bodyPr/>
                    <a:lstStyle/>
                    <a:p>
                      <a:r>
                        <a:rPr lang="es-MX" sz="2000" b="1" dirty="0" smtClean="0">
                          <a:latin typeface="Arial Narrow" panose="020B0606020202030204" pitchFamily="34" charset="0"/>
                        </a:rPr>
                        <a:t>1. Organización del proyecto de </a:t>
                      </a:r>
                      <a:r>
                        <a:rPr lang="es-MX" sz="2000" b="1" dirty="0" err="1" smtClean="0">
                          <a:latin typeface="Arial Narrow" panose="020B0606020202030204" pitchFamily="34" charset="0"/>
                        </a:rPr>
                        <a:t>Ecodiseño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Conseguir la aprobación de la Dirección.</a:t>
                      </a:r>
                    </a:p>
                    <a:p>
                      <a:pPr marL="285750" indent="-285750">
                        <a:buFont typeface="Arial" panose="020B0604020202020204" pitchFamily="34" charset="0"/>
                        <a:buChar char="•"/>
                      </a:pPr>
                      <a:r>
                        <a:rPr lang="es-MX" sz="1800" dirty="0" smtClean="0">
                          <a:latin typeface="Arial Narrow" panose="020B0606020202030204" pitchFamily="34" charset="0"/>
                        </a:rPr>
                        <a:t>Establecer un equipo de trabajo.</a:t>
                      </a:r>
                    </a:p>
                    <a:p>
                      <a:pPr marL="285750" indent="-285750">
                        <a:buFont typeface="Arial" panose="020B0604020202020204" pitchFamily="34" charset="0"/>
                        <a:buChar char="•"/>
                      </a:pPr>
                      <a:r>
                        <a:rPr lang="es-MX" sz="1800" dirty="0" smtClean="0">
                          <a:latin typeface="Arial Narrow" panose="020B0606020202030204" pitchFamily="34" charset="0"/>
                        </a:rPr>
                        <a:t>Trazar planes y preparar el presupuesto.</a:t>
                      </a:r>
                      <a:endParaRPr lang="es-MX" sz="18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2. Selección del producto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Establecer los criterios de selección.</a:t>
                      </a:r>
                    </a:p>
                    <a:p>
                      <a:pPr marL="285750" indent="-285750">
                        <a:buFont typeface="Arial" panose="020B0604020202020204" pitchFamily="34" charset="0"/>
                        <a:buChar char="•"/>
                      </a:pPr>
                      <a:r>
                        <a:rPr lang="es-MX" sz="1800" dirty="0" smtClean="0">
                          <a:latin typeface="Arial Narrow" panose="020B0606020202030204" pitchFamily="34" charset="0"/>
                        </a:rPr>
                        <a:t>Decidir.</a:t>
                      </a:r>
                    </a:p>
                    <a:p>
                      <a:pPr marL="285750" indent="-285750">
                        <a:buFont typeface="Arial" panose="020B0604020202020204" pitchFamily="34" charset="0"/>
                        <a:buChar char="•"/>
                      </a:pPr>
                      <a:r>
                        <a:rPr lang="es-MX" sz="1800" dirty="0" smtClean="0">
                          <a:latin typeface="Arial Narrow" panose="020B0606020202030204" pitchFamily="34" charset="0"/>
                        </a:rPr>
                        <a:t>Definir el informe de diseño.</a:t>
                      </a:r>
                      <a:endParaRPr lang="es-MX" sz="18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3. Establecimiento de la estrategia de </a:t>
                      </a:r>
                      <a:r>
                        <a:rPr lang="es-MX" sz="2000" b="1" dirty="0" err="1" smtClean="0">
                          <a:latin typeface="Arial Narrow" panose="020B0606020202030204" pitchFamily="34" charset="0"/>
                        </a:rPr>
                        <a:t>Ecodiseño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Analizar el perfil medioambiental del producto.</a:t>
                      </a:r>
                    </a:p>
                    <a:p>
                      <a:pPr marL="285750" indent="-285750">
                        <a:buFont typeface="Arial" panose="020B0604020202020204" pitchFamily="34" charset="0"/>
                        <a:buChar char="•"/>
                      </a:pPr>
                      <a:r>
                        <a:rPr lang="es-MX" sz="1800" dirty="0" smtClean="0">
                          <a:latin typeface="Arial Narrow" panose="020B0606020202030204" pitchFamily="34" charset="0"/>
                        </a:rPr>
                        <a:t>Analizar los puntos a favor internos y externos.</a:t>
                      </a:r>
                    </a:p>
                    <a:p>
                      <a:pPr marL="285750" indent="-285750">
                        <a:buFont typeface="Arial" panose="020B0604020202020204" pitchFamily="34" charset="0"/>
                        <a:buChar char="•"/>
                      </a:pPr>
                      <a:r>
                        <a:rPr lang="es-MX" sz="1800" dirty="0" smtClean="0">
                          <a:latin typeface="Arial Narrow" panose="020B0606020202030204" pitchFamily="34" charset="0"/>
                        </a:rPr>
                        <a:t>Generar opciones de mejora.</a:t>
                      </a:r>
                    </a:p>
                    <a:p>
                      <a:pPr marL="285750" indent="-285750">
                        <a:buFont typeface="Arial" panose="020B0604020202020204" pitchFamily="34" charset="0"/>
                        <a:buChar char="•"/>
                      </a:pPr>
                      <a:r>
                        <a:rPr lang="es-MX" sz="1800" dirty="0" smtClean="0">
                          <a:latin typeface="Arial Narrow" panose="020B0606020202030204" pitchFamily="34" charset="0"/>
                        </a:rPr>
                        <a:t>Estudiar su viabilidad.</a:t>
                      </a:r>
                    </a:p>
                    <a:p>
                      <a:pPr marL="285750" indent="-285750">
                        <a:buFont typeface="Arial" panose="020B0604020202020204" pitchFamily="34" charset="0"/>
                        <a:buChar char="•"/>
                      </a:pPr>
                      <a:r>
                        <a:rPr lang="es-MX" sz="1800" dirty="0" smtClean="0">
                          <a:latin typeface="Arial Narrow" panose="020B0606020202030204" pitchFamily="34" charset="0"/>
                        </a:rPr>
                        <a:t>Definir la estrategia de </a:t>
                      </a:r>
                      <a:r>
                        <a:rPr lang="es-MX" sz="1800" dirty="0" err="1" smtClean="0">
                          <a:latin typeface="Arial Narrow" panose="020B0606020202030204" pitchFamily="34" charset="0"/>
                        </a:rPr>
                        <a:t>ecodiseño</a:t>
                      </a:r>
                      <a:r>
                        <a:rPr lang="es-MX" sz="1800" dirty="0" smtClean="0">
                          <a:latin typeface="Arial Narrow" panose="020B0606020202030204" pitchFamily="34" charset="0"/>
                        </a:rPr>
                        <a:t>.</a:t>
                      </a:r>
                      <a:endParaRPr lang="es-MX" sz="1800" dirty="0">
                        <a:latin typeface="Arial Narrow" panose="020B0606020202030204" pitchFamily="34" charset="0"/>
                      </a:endParaRPr>
                    </a:p>
                  </a:txBody>
                  <a:tcPr/>
                </a:tc>
              </a:tr>
            </a:tbl>
          </a:graphicData>
        </a:graphic>
      </p:graphicFrame>
      <p:sp>
        <p:nvSpPr>
          <p:cNvPr id="7" name="Marcador de contenido 2"/>
          <p:cNvSpPr>
            <a:spLocks noGrp="1"/>
          </p:cNvSpPr>
          <p:nvPr>
            <p:ph idx="1"/>
          </p:nvPr>
        </p:nvSpPr>
        <p:spPr>
          <a:xfrm>
            <a:off x="1313644" y="1402886"/>
            <a:ext cx="9633398" cy="477430"/>
          </a:xfrm>
        </p:spPr>
        <p:txBody>
          <a:bodyPr>
            <a:noAutofit/>
          </a:bodyPr>
          <a:lstStyle/>
          <a:p>
            <a:pPr marL="0" indent="0" algn="just">
              <a:lnSpc>
                <a:spcPct val="100000"/>
              </a:lnSpc>
              <a:buNone/>
            </a:pPr>
            <a:r>
              <a:rPr lang="es-MX" b="1" i="1" dirty="0" smtClean="0"/>
              <a:t>Metodología </a:t>
            </a:r>
            <a:r>
              <a:rPr lang="es-MX" b="1" i="1" dirty="0" smtClean="0">
                <a:solidFill>
                  <a:srgbClr val="FFC000"/>
                </a:solidFill>
              </a:rPr>
              <a:t>PROMISE</a:t>
            </a:r>
            <a:r>
              <a:rPr lang="es-MX" b="1" i="1" dirty="0" smtClean="0"/>
              <a:t> </a:t>
            </a:r>
            <a:r>
              <a:rPr lang="es-MX" sz="1800" dirty="0" smtClean="0"/>
              <a:t>(</a:t>
            </a:r>
            <a:r>
              <a:rPr lang="es-MX" sz="1600" dirty="0"/>
              <a:t>Universidad Tecnológica de </a:t>
            </a:r>
            <a:r>
              <a:rPr lang="es-MX" sz="1600" dirty="0" err="1" smtClean="0"/>
              <a:t>Delft</a:t>
            </a:r>
            <a:r>
              <a:rPr lang="es-MX" sz="1600" dirty="0" smtClean="0"/>
              <a:t>. 1994)</a:t>
            </a:r>
            <a:endParaRPr lang="es-MX" sz="1600" dirty="0">
              <a:solidFill>
                <a:srgbClr val="FFC000"/>
              </a:solidFill>
            </a:endParaRPr>
          </a:p>
        </p:txBody>
      </p:sp>
      <p:sp>
        <p:nvSpPr>
          <p:cNvPr id="9" name="CuadroTexto 8"/>
          <p:cNvSpPr txBox="1"/>
          <p:nvPr/>
        </p:nvSpPr>
        <p:spPr>
          <a:xfrm>
            <a:off x="11531957" y="6297768"/>
            <a:ext cx="503350" cy="369332"/>
          </a:xfrm>
          <a:prstGeom prst="rect">
            <a:avLst/>
          </a:prstGeom>
          <a:noFill/>
        </p:spPr>
        <p:txBody>
          <a:bodyPr wrap="square" rtlCol="0">
            <a:spAutoFit/>
          </a:bodyPr>
          <a:lstStyle/>
          <a:p>
            <a:pPr algn="ctr"/>
            <a:r>
              <a:rPr lang="es-MX" b="1" dirty="0" smtClean="0"/>
              <a:t>32</a:t>
            </a:r>
            <a:endParaRPr lang="es-MX" b="1" dirty="0"/>
          </a:p>
        </p:txBody>
      </p:sp>
    </p:spTree>
    <p:extLst>
      <p:ext uri="{BB962C8B-B14F-4D97-AF65-F5344CB8AC3E}">
        <p14:creationId xmlns:p14="http://schemas.microsoft.com/office/powerpoint/2010/main" val="36751780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ECODISEÑO</a:t>
            </a:r>
            <a:endParaRPr lang="es-MX" sz="3000" dirty="0"/>
          </a:p>
        </p:txBody>
      </p:sp>
      <p:graphicFrame>
        <p:nvGraphicFramePr>
          <p:cNvPr id="6" name="Tabla 5"/>
          <p:cNvGraphicFramePr>
            <a:graphicFrameLocks noGrp="1"/>
          </p:cNvGraphicFramePr>
          <p:nvPr>
            <p:extLst>
              <p:ext uri="{D42A27DB-BD31-4B8C-83A1-F6EECF244321}">
                <p14:modId xmlns:p14="http://schemas.microsoft.com/office/powerpoint/2010/main" val="443873679"/>
              </p:ext>
            </p:extLst>
          </p:nvPr>
        </p:nvGraphicFramePr>
        <p:xfrm>
          <a:off x="1341904" y="1672703"/>
          <a:ext cx="9708169" cy="4028440"/>
        </p:xfrm>
        <a:graphic>
          <a:graphicData uri="http://schemas.openxmlformats.org/drawingml/2006/table">
            <a:tbl>
              <a:tblPr firstRow="1" bandRow="1">
                <a:tableStyleId>{EB344D84-9AFB-497E-A393-DC336BA19D2E}</a:tableStyleId>
              </a:tblPr>
              <a:tblGrid>
                <a:gridCol w="3744144"/>
                <a:gridCol w="5964025"/>
              </a:tblGrid>
              <a:tr h="370840">
                <a:tc>
                  <a:txBody>
                    <a:bodyPr/>
                    <a:lstStyle/>
                    <a:p>
                      <a:r>
                        <a:rPr lang="es-MX" dirty="0" smtClean="0">
                          <a:solidFill>
                            <a:schemeClr val="bg1"/>
                          </a:solidFill>
                        </a:rPr>
                        <a:t>FASES DE ECODISEÑO</a:t>
                      </a:r>
                      <a:endParaRPr lang="es-MX" dirty="0">
                        <a:solidFill>
                          <a:schemeClr val="bg1"/>
                        </a:solidFill>
                      </a:endParaRPr>
                    </a:p>
                  </a:txBody>
                  <a:tcPr/>
                </a:tc>
                <a:tc>
                  <a:txBody>
                    <a:bodyPr/>
                    <a:lstStyle/>
                    <a:p>
                      <a:r>
                        <a:rPr lang="es-MX" dirty="0" smtClean="0">
                          <a:solidFill>
                            <a:schemeClr val="bg1"/>
                          </a:solidFill>
                        </a:rPr>
                        <a:t>ETAPAS DE LA METODOLOGÍA</a:t>
                      </a:r>
                      <a:endParaRPr lang="es-MX" dirty="0">
                        <a:solidFill>
                          <a:schemeClr val="bg1"/>
                        </a:solidFill>
                      </a:endParaRPr>
                    </a:p>
                  </a:txBody>
                  <a:tcPr/>
                </a:tc>
              </a:tr>
              <a:tr h="370840">
                <a:tc>
                  <a:txBody>
                    <a:bodyPr/>
                    <a:lstStyle/>
                    <a:p>
                      <a:r>
                        <a:rPr lang="es-MX" sz="2000" b="1" dirty="0" smtClean="0">
                          <a:latin typeface="Arial Narrow" panose="020B0606020202030204" pitchFamily="34" charset="0"/>
                        </a:rPr>
                        <a:t>4. Generación y selección de ideas</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Generar ideas de producto.</a:t>
                      </a:r>
                    </a:p>
                    <a:p>
                      <a:pPr marL="285750" indent="-285750">
                        <a:buFont typeface="Arial" panose="020B0604020202020204" pitchFamily="34" charset="0"/>
                        <a:buChar char="•"/>
                      </a:pPr>
                      <a:r>
                        <a:rPr lang="es-MX" sz="1800" dirty="0" smtClean="0">
                          <a:latin typeface="Arial Narrow" panose="020B0606020202030204" pitchFamily="34" charset="0"/>
                        </a:rPr>
                        <a:t>Organizar un taller de </a:t>
                      </a:r>
                      <a:r>
                        <a:rPr lang="es-MX" sz="1800" dirty="0" err="1" smtClean="0">
                          <a:latin typeface="Arial Narrow" panose="020B0606020202030204" pitchFamily="34" charset="0"/>
                        </a:rPr>
                        <a:t>ecodiseño</a:t>
                      </a:r>
                      <a:r>
                        <a:rPr lang="es-MX" sz="1800" dirty="0" smtClean="0">
                          <a:latin typeface="Arial Narrow" panose="020B0606020202030204" pitchFamily="34" charset="0"/>
                        </a:rPr>
                        <a:t>.</a:t>
                      </a:r>
                    </a:p>
                    <a:p>
                      <a:pPr marL="285750" indent="-285750">
                        <a:buFont typeface="Arial" panose="020B0604020202020204" pitchFamily="34" charset="0"/>
                        <a:buChar char="•"/>
                      </a:pPr>
                      <a:r>
                        <a:rPr lang="es-MX" sz="1800" dirty="0" smtClean="0">
                          <a:latin typeface="Arial Narrow" panose="020B0606020202030204" pitchFamily="34" charset="0"/>
                        </a:rPr>
                        <a:t>Seleccionar las ideas más prometedoras.</a:t>
                      </a:r>
                      <a:endParaRPr lang="es-MX" sz="18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5. Detalle del concepto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Convertir en operaciones las estrategias de </a:t>
                      </a:r>
                      <a:r>
                        <a:rPr lang="es-MX" sz="1800" dirty="0" err="1" smtClean="0">
                          <a:latin typeface="Arial Narrow" panose="020B0606020202030204" pitchFamily="34" charset="0"/>
                        </a:rPr>
                        <a:t>ecodiseño</a:t>
                      </a:r>
                      <a:r>
                        <a:rPr lang="es-MX" sz="1800" dirty="0" smtClean="0">
                          <a:latin typeface="Arial Narrow" panose="020B0606020202030204" pitchFamily="34" charset="0"/>
                        </a:rPr>
                        <a:t>.</a:t>
                      </a:r>
                    </a:p>
                    <a:p>
                      <a:pPr marL="285750" indent="-285750">
                        <a:buFont typeface="Arial" panose="020B0604020202020204" pitchFamily="34" charset="0"/>
                        <a:buChar char="•"/>
                      </a:pPr>
                      <a:r>
                        <a:rPr lang="es-MX" sz="1800" dirty="0" smtClean="0">
                          <a:latin typeface="Arial Narrow" panose="020B0606020202030204" pitchFamily="34" charset="0"/>
                        </a:rPr>
                        <a:t>Estudiar la viabilidad de los conceptos.</a:t>
                      </a:r>
                    </a:p>
                    <a:p>
                      <a:pPr marL="285750" indent="-285750">
                        <a:buFont typeface="Arial" panose="020B0604020202020204" pitchFamily="34" charset="0"/>
                        <a:buChar char="•"/>
                      </a:pPr>
                      <a:r>
                        <a:rPr lang="es-MX" sz="1800" dirty="0" smtClean="0">
                          <a:latin typeface="Arial Narrow" panose="020B0606020202030204" pitchFamily="34" charset="0"/>
                        </a:rPr>
                        <a:t>Seleccionar el más prometedor.</a:t>
                      </a:r>
                      <a:endParaRPr lang="es-MX" sz="18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6. Comunicación y lanzamiento del producto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Promover internamente el nuevo diseño.</a:t>
                      </a:r>
                    </a:p>
                    <a:p>
                      <a:pPr marL="285750" indent="-285750">
                        <a:buFont typeface="Arial" panose="020B0604020202020204" pitchFamily="34" charset="0"/>
                        <a:buChar char="•"/>
                      </a:pPr>
                      <a:r>
                        <a:rPr lang="es-MX" sz="1800" dirty="0" smtClean="0">
                          <a:latin typeface="Arial Narrow" panose="020B0606020202030204" pitchFamily="34" charset="0"/>
                        </a:rPr>
                        <a:t>Desarrollar un plan de promoción.</a:t>
                      </a:r>
                    </a:p>
                    <a:p>
                      <a:pPr marL="285750" indent="-285750">
                        <a:buFont typeface="Arial" panose="020B0604020202020204" pitchFamily="34" charset="0"/>
                        <a:buChar char="•"/>
                      </a:pPr>
                      <a:r>
                        <a:rPr lang="es-MX" sz="1800" dirty="0" smtClean="0">
                          <a:latin typeface="Arial Narrow" panose="020B0606020202030204" pitchFamily="34" charset="0"/>
                        </a:rPr>
                        <a:t>Preparar la producción.</a:t>
                      </a:r>
                      <a:endParaRPr lang="es-MX" sz="18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7. Establecimiento de actividades de seguimiento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1800" dirty="0" smtClean="0">
                          <a:latin typeface="Arial Narrow" panose="020B0606020202030204" pitchFamily="34" charset="0"/>
                        </a:rPr>
                        <a:t>Evaluar el producto resultante.</a:t>
                      </a:r>
                    </a:p>
                    <a:p>
                      <a:pPr marL="285750" indent="-285750">
                        <a:buFont typeface="Arial" panose="020B0604020202020204" pitchFamily="34" charset="0"/>
                        <a:buChar char="•"/>
                      </a:pPr>
                      <a:r>
                        <a:rPr lang="es-MX" sz="1800" dirty="0" smtClean="0">
                          <a:latin typeface="Arial Narrow" panose="020B0606020202030204" pitchFamily="34" charset="0"/>
                        </a:rPr>
                        <a:t>Evaluar los resultados del proyecto.</a:t>
                      </a:r>
                    </a:p>
                    <a:p>
                      <a:pPr marL="285750" indent="-285750">
                        <a:buFont typeface="Arial" panose="020B0604020202020204" pitchFamily="34" charset="0"/>
                        <a:buChar char="•"/>
                      </a:pPr>
                      <a:r>
                        <a:rPr lang="es-MX" sz="1800" dirty="0" smtClean="0">
                          <a:latin typeface="Arial Narrow" panose="020B0606020202030204" pitchFamily="34" charset="0"/>
                        </a:rPr>
                        <a:t>Desarrollar un programa de </a:t>
                      </a:r>
                      <a:r>
                        <a:rPr lang="es-MX" sz="1800" dirty="0" err="1" smtClean="0">
                          <a:latin typeface="Arial Narrow" panose="020B0606020202030204" pitchFamily="34" charset="0"/>
                        </a:rPr>
                        <a:t>Ecodiseño</a:t>
                      </a:r>
                      <a:r>
                        <a:rPr lang="es-MX" sz="1800" dirty="0" smtClean="0">
                          <a:latin typeface="Arial Narrow" panose="020B0606020202030204" pitchFamily="34" charset="0"/>
                        </a:rPr>
                        <a:t>.</a:t>
                      </a:r>
                      <a:endParaRPr lang="es-MX" sz="1800" dirty="0">
                        <a:latin typeface="Arial Narrow" panose="020B0606020202030204" pitchFamily="34" charset="0"/>
                      </a:endParaRPr>
                    </a:p>
                  </a:txBody>
                  <a:tcPr/>
                </a:tc>
              </a:tr>
            </a:tbl>
          </a:graphicData>
        </a:graphic>
      </p:graphicFrame>
      <p:sp>
        <p:nvSpPr>
          <p:cNvPr id="7" name="CuadroTexto 6"/>
          <p:cNvSpPr txBox="1"/>
          <p:nvPr/>
        </p:nvSpPr>
        <p:spPr>
          <a:xfrm>
            <a:off x="11531957" y="6297768"/>
            <a:ext cx="503350" cy="369332"/>
          </a:xfrm>
          <a:prstGeom prst="rect">
            <a:avLst/>
          </a:prstGeom>
          <a:noFill/>
        </p:spPr>
        <p:txBody>
          <a:bodyPr wrap="square" rtlCol="0">
            <a:spAutoFit/>
          </a:bodyPr>
          <a:lstStyle/>
          <a:p>
            <a:pPr algn="ctr"/>
            <a:r>
              <a:rPr lang="es-MX" b="1" dirty="0" smtClean="0"/>
              <a:t>33</a:t>
            </a:r>
            <a:endParaRPr lang="es-MX" b="1" dirty="0"/>
          </a:p>
        </p:txBody>
      </p:sp>
    </p:spTree>
    <p:extLst>
      <p:ext uri="{BB962C8B-B14F-4D97-AF65-F5344CB8AC3E}">
        <p14:creationId xmlns:p14="http://schemas.microsoft.com/office/powerpoint/2010/main" val="21361833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ECODISEÑO</a:t>
            </a:r>
            <a:endParaRPr lang="es-MX" sz="3000" dirty="0"/>
          </a:p>
        </p:txBody>
      </p:sp>
      <p:pic>
        <p:nvPicPr>
          <p:cNvPr id="3" name="Imagen 2"/>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saturation sat="400000"/>
                    </a14:imgEffect>
                    <a14:imgEffect>
                      <a14:brightnessContrast contrast="-40000"/>
                    </a14:imgEffect>
                  </a14:imgLayer>
                </a14:imgProps>
              </a:ext>
            </a:extLst>
          </a:blip>
          <a:srcRect t="5799"/>
          <a:stretch/>
        </p:blipFill>
        <p:spPr>
          <a:xfrm>
            <a:off x="1797277" y="1078173"/>
            <a:ext cx="8170971" cy="5475629"/>
          </a:xfrm>
          <a:prstGeom prst="rect">
            <a:avLst/>
          </a:prstGeom>
        </p:spPr>
      </p:pic>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34</a:t>
            </a:r>
            <a:endParaRPr lang="es-MX" b="1" dirty="0"/>
          </a:p>
        </p:txBody>
      </p:sp>
    </p:spTree>
    <p:extLst>
      <p:ext uri="{BB962C8B-B14F-4D97-AF65-F5344CB8AC3E}">
        <p14:creationId xmlns:p14="http://schemas.microsoft.com/office/powerpoint/2010/main" val="32269454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53036" y="1177025"/>
            <a:ext cx="10032643" cy="2325925"/>
          </a:xfrm>
        </p:spPr>
        <p:txBody>
          <a:bodyPr>
            <a:noAutofit/>
          </a:bodyPr>
          <a:lstStyle/>
          <a:p>
            <a:pPr marL="0" indent="0" algn="just">
              <a:lnSpc>
                <a:spcPct val="100000"/>
              </a:lnSpc>
              <a:spcBef>
                <a:spcPts val="0"/>
              </a:spcBef>
              <a:buNone/>
            </a:pPr>
            <a:r>
              <a:rPr lang="es-MX" sz="2800" b="1" dirty="0" smtClean="0"/>
              <a:t>DISEÑO UNIVERSAL:</a:t>
            </a:r>
          </a:p>
          <a:p>
            <a:pPr marL="0" indent="0" algn="just">
              <a:lnSpc>
                <a:spcPct val="100000"/>
              </a:lnSpc>
              <a:spcBef>
                <a:spcPts val="0"/>
              </a:spcBef>
              <a:buNone/>
            </a:pPr>
            <a:r>
              <a:rPr lang="es-MX" sz="2800" b="1" dirty="0" smtClean="0"/>
              <a:t> </a:t>
            </a:r>
          </a:p>
          <a:p>
            <a:pPr marL="0" indent="0" algn="just">
              <a:lnSpc>
                <a:spcPct val="100000"/>
              </a:lnSpc>
              <a:spcBef>
                <a:spcPts val="0"/>
              </a:spcBef>
              <a:buNone/>
            </a:pPr>
            <a:r>
              <a:rPr lang="es-MX" sz="2800" i="1" dirty="0"/>
              <a:t>…Es </a:t>
            </a:r>
            <a:r>
              <a:rPr lang="es-MX" sz="2800" i="1" dirty="0" smtClean="0"/>
              <a:t>una estrategia cuyo objetivo es </a:t>
            </a:r>
            <a:r>
              <a:rPr lang="es-MX" sz="2800" i="1" dirty="0" smtClean="0">
                <a:solidFill>
                  <a:srgbClr val="FFC000"/>
                </a:solidFill>
              </a:rPr>
              <a:t>diseñar </a:t>
            </a:r>
            <a:r>
              <a:rPr lang="es-MX" sz="2800" i="1" dirty="0">
                <a:solidFill>
                  <a:srgbClr val="FFC000"/>
                </a:solidFill>
              </a:rPr>
              <a:t>productos y servicios</a:t>
            </a:r>
            <a:r>
              <a:rPr lang="es-MX" sz="2800" i="1" dirty="0"/>
              <a:t> que </a:t>
            </a:r>
            <a:r>
              <a:rPr lang="es-MX" sz="2800" i="1" dirty="0" smtClean="0"/>
              <a:t>puedan ser </a:t>
            </a:r>
            <a:r>
              <a:rPr lang="es-MX" sz="2800" i="1" dirty="0">
                <a:solidFill>
                  <a:srgbClr val="FFC000"/>
                </a:solidFill>
              </a:rPr>
              <a:t>utilizados por el mayor número posible de personas</a:t>
            </a:r>
            <a:r>
              <a:rPr lang="es-MX" sz="2800" i="1" dirty="0"/>
              <a:t>, </a:t>
            </a:r>
            <a:r>
              <a:rPr lang="es-MX" sz="2800" i="1" dirty="0" smtClean="0"/>
              <a:t>considerando que </a:t>
            </a:r>
            <a:r>
              <a:rPr lang="es-MX" sz="2800" i="1" dirty="0"/>
              <a:t>existe una amplia variedad de habilidades humanas y no una </a:t>
            </a:r>
            <a:r>
              <a:rPr lang="es-MX" sz="2800" i="1" dirty="0" smtClean="0"/>
              <a:t>habilidad media</a:t>
            </a:r>
            <a:r>
              <a:rPr lang="es-MX" sz="2800" i="1" dirty="0"/>
              <a:t>, </a:t>
            </a:r>
            <a:r>
              <a:rPr lang="es-MX" sz="2800" i="1" dirty="0">
                <a:solidFill>
                  <a:srgbClr val="FFC000"/>
                </a:solidFill>
              </a:rPr>
              <a:t>sin necesidad de llevar a cabo una adaptación o diseño especializado</a:t>
            </a:r>
            <a:r>
              <a:rPr lang="es-MX" sz="2800" i="1" dirty="0" smtClean="0"/>
              <a:t>, simplificando </a:t>
            </a:r>
            <a:r>
              <a:rPr lang="es-MX" sz="2800" i="1" dirty="0"/>
              <a:t>la vida de todas las personas, con independencia de su</a:t>
            </a:r>
          </a:p>
          <a:p>
            <a:pPr marL="0" indent="0" algn="just">
              <a:lnSpc>
                <a:spcPct val="100000"/>
              </a:lnSpc>
              <a:spcBef>
                <a:spcPts val="0"/>
              </a:spcBef>
              <a:buNone/>
            </a:pPr>
            <a:r>
              <a:rPr lang="es-MX" sz="2800" i="1" dirty="0"/>
              <a:t>edad, talla o </a:t>
            </a:r>
            <a:r>
              <a:rPr lang="es-MX" sz="2800" i="1" dirty="0" smtClean="0"/>
              <a:t>capacidad.</a:t>
            </a:r>
          </a:p>
          <a:p>
            <a:pPr marL="0" indent="0" algn="r">
              <a:lnSpc>
                <a:spcPct val="100000"/>
              </a:lnSpc>
              <a:buNone/>
            </a:pPr>
            <a:r>
              <a:rPr lang="es-MX" sz="2000" dirty="0" err="1" smtClean="0"/>
              <a:t>Ekberg</a:t>
            </a:r>
            <a:r>
              <a:rPr lang="es-MX" sz="2000" dirty="0" smtClean="0"/>
              <a:t> </a:t>
            </a:r>
            <a:r>
              <a:rPr lang="es-MX" sz="2000" dirty="0"/>
              <a:t>J</a:t>
            </a:r>
            <a:r>
              <a:rPr lang="es-MX" sz="2000" dirty="0" smtClean="0"/>
              <a:t>. 2000 </a:t>
            </a:r>
            <a:endParaRPr lang="es-MX" sz="2800" i="1" dirty="0" smtClean="0"/>
          </a:p>
          <a:p>
            <a:pPr marL="0" indent="0" algn="r">
              <a:lnSpc>
                <a:spcPct val="150000"/>
              </a:lnSpc>
              <a:buNone/>
            </a:pPr>
            <a:endParaRPr lang="es-MX" sz="2800" dirty="0"/>
          </a:p>
        </p:txBody>
      </p:sp>
      <p:sp>
        <p:nvSpPr>
          <p:cNvPr id="5" name="CuadroTexto 4"/>
          <p:cNvSpPr txBox="1"/>
          <p:nvPr/>
        </p:nvSpPr>
        <p:spPr>
          <a:xfrm>
            <a:off x="11531957" y="6297768"/>
            <a:ext cx="503350" cy="369332"/>
          </a:xfrm>
          <a:prstGeom prst="rect">
            <a:avLst/>
          </a:prstGeom>
          <a:noFill/>
        </p:spPr>
        <p:txBody>
          <a:bodyPr wrap="square" rtlCol="0">
            <a:spAutoFit/>
          </a:bodyPr>
          <a:lstStyle/>
          <a:p>
            <a:pPr algn="ctr"/>
            <a:r>
              <a:rPr lang="es-MX" b="1" dirty="0" smtClean="0"/>
              <a:t>35</a:t>
            </a:r>
            <a:endParaRPr lang="es-MX" b="1" dirty="0"/>
          </a:p>
        </p:txBody>
      </p:sp>
    </p:spTree>
    <p:extLst>
      <p:ext uri="{BB962C8B-B14F-4D97-AF65-F5344CB8AC3E}">
        <p14:creationId xmlns:p14="http://schemas.microsoft.com/office/powerpoint/2010/main" val="35968421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universal</a:t>
            </a:r>
            <a:endParaRPr lang="es-MX" sz="3000" dirty="0"/>
          </a:p>
        </p:txBody>
      </p:sp>
      <p:sp>
        <p:nvSpPr>
          <p:cNvPr id="3" name="Marcador de contenido 2"/>
          <p:cNvSpPr>
            <a:spLocks noGrp="1"/>
          </p:cNvSpPr>
          <p:nvPr>
            <p:ph idx="1"/>
          </p:nvPr>
        </p:nvSpPr>
        <p:spPr>
          <a:xfrm>
            <a:off x="1107582" y="1415765"/>
            <a:ext cx="9929612" cy="1147132"/>
          </a:xfrm>
        </p:spPr>
        <p:txBody>
          <a:bodyPr>
            <a:noAutofit/>
          </a:bodyPr>
          <a:lstStyle/>
          <a:p>
            <a:pPr algn="just">
              <a:lnSpc>
                <a:spcPct val="100000"/>
              </a:lnSpc>
            </a:pPr>
            <a:r>
              <a:rPr lang="es-MX" i="1" dirty="0"/>
              <a:t>Método </a:t>
            </a:r>
            <a:r>
              <a:rPr lang="es-MX" i="1" dirty="0" smtClean="0"/>
              <a:t>que se sustenta el principio de la igualdad de oportunidades, es decir, la ausencia de toda discriminación, directa o indirecta, por motivos de o sobre la base de discapacidad.</a:t>
            </a:r>
          </a:p>
          <a:p>
            <a:pPr algn="just">
              <a:lnSpc>
                <a:spcPct val="100000"/>
              </a:lnSpc>
            </a:pPr>
            <a:endParaRPr lang="es-MX" i="1" dirty="0" smtClean="0"/>
          </a:p>
        </p:txBody>
      </p:sp>
      <p:graphicFrame>
        <p:nvGraphicFramePr>
          <p:cNvPr id="5" name="Tabla 4"/>
          <p:cNvGraphicFramePr>
            <a:graphicFrameLocks noGrp="1"/>
          </p:cNvGraphicFramePr>
          <p:nvPr>
            <p:extLst>
              <p:ext uri="{D42A27DB-BD31-4B8C-83A1-F6EECF244321}">
                <p14:modId xmlns:p14="http://schemas.microsoft.com/office/powerpoint/2010/main" val="2461675674"/>
              </p:ext>
            </p:extLst>
          </p:nvPr>
        </p:nvGraphicFramePr>
        <p:xfrm>
          <a:off x="1264630" y="2793165"/>
          <a:ext cx="9708169" cy="3388360"/>
        </p:xfrm>
        <a:graphic>
          <a:graphicData uri="http://schemas.openxmlformats.org/drawingml/2006/table">
            <a:tbl>
              <a:tblPr firstRow="1" bandRow="1">
                <a:tableStyleId>{EB344D84-9AFB-497E-A393-DC336BA19D2E}</a:tableStyleId>
              </a:tblPr>
              <a:tblGrid>
                <a:gridCol w="3744144"/>
                <a:gridCol w="5964025"/>
              </a:tblGrid>
              <a:tr h="370840">
                <a:tc>
                  <a:txBody>
                    <a:bodyPr/>
                    <a:lstStyle/>
                    <a:p>
                      <a:r>
                        <a:rPr lang="es-MX" dirty="0" smtClean="0">
                          <a:solidFill>
                            <a:schemeClr val="bg1"/>
                          </a:solidFill>
                        </a:rPr>
                        <a:t>PRINCIPIO</a:t>
                      </a:r>
                      <a:endParaRPr lang="es-MX" dirty="0">
                        <a:solidFill>
                          <a:schemeClr val="bg1"/>
                        </a:solidFill>
                      </a:endParaRPr>
                    </a:p>
                  </a:txBody>
                  <a:tcPr/>
                </a:tc>
                <a:tc>
                  <a:txBody>
                    <a:bodyPr/>
                    <a:lstStyle/>
                    <a:p>
                      <a:r>
                        <a:rPr lang="es-MX" dirty="0" smtClean="0">
                          <a:solidFill>
                            <a:schemeClr val="bg1"/>
                          </a:solidFill>
                        </a:rPr>
                        <a:t>PAUTAS</a:t>
                      </a:r>
                      <a:endParaRPr lang="es-MX" dirty="0">
                        <a:solidFill>
                          <a:schemeClr val="bg1"/>
                        </a:solidFill>
                      </a:endParaRPr>
                    </a:p>
                  </a:txBody>
                  <a:tcPr/>
                </a:tc>
              </a:tr>
              <a:tr h="370840">
                <a:tc>
                  <a:txBody>
                    <a:bodyPr/>
                    <a:lstStyle/>
                    <a:p>
                      <a:pPr marL="0" indent="0">
                        <a:buNone/>
                      </a:pPr>
                      <a:r>
                        <a:rPr lang="es-MX" sz="2000" b="1" dirty="0" smtClean="0">
                          <a:latin typeface="Arial Narrow" panose="020B0606020202030204" pitchFamily="34" charset="0"/>
                        </a:rPr>
                        <a:t>1. Uso equiparable</a:t>
                      </a:r>
                    </a:p>
                    <a:p>
                      <a:pPr marL="457200" indent="-457200">
                        <a:buAutoNum type="arabicPeriod"/>
                      </a:pPr>
                      <a:endParaRPr lang="es-MX" sz="2000" b="1" dirty="0">
                        <a:latin typeface="Arial Narrow" panose="020B0606020202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2000" dirty="0" smtClean="0">
                          <a:latin typeface="Arial Narrow" panose="020B0606020202030204" pitchFamily="34" charset="0"/>
                        </a:rPr>
                        <a:t>El diseño es útil y vendible a personas con diversas capacidades.</a:t>
                      </a:r>
                    </a:p>
                    <a:p>
                      <a:pPr marL="285750" indent="-285750">
                        <a:buFont typeface="Arial" panose="020B0604020202020204" pitchFamily="34" charset="0"/>
                        <a:buChar char="•"/>
                      </a:pPr>
                      <a:endParaRPr lang="es-MX" sz="2000" dirty="0">
                        <a:latin typeface="Arial Narrow" panose="020B060602020203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000" b="1" dirty="0" smtClean="0">
                          <a:latin typeface="Arial Narrow" panose="020B0606020202030204" pitchFamily="34" charset="0"/>
                        </a:rPr>
                        <a:t>2. Uso flexible</a:t>
                      </a:r>
                    </a:p>
                    <a:p>
                      <a:endParaRPr lang="es-MX" sz="2000" b="1" dirty="0">
                        <a:latin typeface="Arial Narrow" panose="020B0606020202030204" pitchFamily="34"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2000" dirty="0" smtClean="0">
                          <a:latin typeface="Arial Narrow" panose="020B0606020202030204" pitchFamily="34" charset="0"/>
                        </a:rPr>
                        <a:t>El diseño se acomoda a un amplio rango de preferencias y habilidades individuales</a:t>
                      </a:r>
                    </a:p>
                    <a:p>
                      <a:pPr marL="285750" indent="-285750">
                        <a:buFont typeface="Arial" panose="020B0604020202020204" pitchFamily="34" charset="0"/>
                        <a:buChar char="•"/>
                      </a:pPr>
                      <a:endParaRPr lang="es-MX" sz="20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3. Simple e Intuitivo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2000" dirty="0" smtClean="0">
                          <a:latin typeface="Arial Narrow" panose="020B0606020202030204" pitchFamily="34" charset="0"/>
                        </a:rPr>
                        <a:t>El uso del diseño es fácil de entender, tiene en cuenta la experiencia, conocimientos, habilidades de comunicación y el grado de concentración del usuario.</a:t>
                      </a:r>
                      <a:endParaRPr lang="es-MX" sz="2000" dirty="0">
                        <a:latin typeface="Arial Narrow" panose="020B0606020202030204" pitchFamily="34" charset="0"/>
                      </a:endParaRPr>
                    </a:p>
                  </a:txBody>
                  <a:tcPr/>
                </a:tc>
              </a:tr>
            </a:tbl>
          </a:graphicData>
        </a:graphic>
      </p:graphicFrame>
      <p:sp>
        <p:nvSpPr>
          <p:cNvPr id="7" name="CuadroTexto 6"/>
          <p:cNvSpPr txBox="1"/>
          <p:nvPr/>
        </p:nvSpPr>
        <p:spPr>
          <a:xfrm>
            <a:off x="11531957" y="6297768"/>
            <a:ext cx="503350" cy="369332"/>
          </a:xfrm>
          <a:prstGeom prst="rect">
            <a:avLst/>
          </a:prstGeom>
          <a:noFill/>
        </p:spPr>
        <p:txBody>
          <a:bodyPr wrap="square" rtlCol="0">
            <a:spAutoFit/>
          </a:bodyPr>
          <a:lstStyle/>
          <a:p>
            <a:pPr algn="ctr"/>
            <a:r>
              <a:rPr lang="es-MX" b="1" dirty="0" smtClean="0"/>
              <a:t>36</a:t>
            </a:r>
            <a:endParaRPr lang="es-MX" b="1" dirty="0"/>
          </a:p>
        </p:txBody>
      </p:sp>
    </p:spTree>
    <p:extLst>
      <p:ext uri="{BB962C8B-B14F-4D97-AF65-F5344CB8AC3E}">
        <p14:creationId xmlns:p14="http://schemas.microsoft.com/office/powerpoint/2010/main" val="38719870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universal</a:t>
            </a:r>
            <a:endParaRPr lang="es-MX" sz="3000" dirty="0"/>
          </a:p>
        </p:txBody>
      </p:sp>
      <p:graphicFrame>
        <p:nvGraphicFramePr>
          <p:cNvPr id="6" name="Tabla 5"/>
          <p:cNvGraphicFramePr>
            <a:graphicFrameLocks noGrp="1"/>
          </p:cNvGraphicFramePr>
          <p:nvPr>
            <p:extLst>
              <p:ext uri="{D42A27DB-BD31-4B8C-83A1-F6EECF244321}">
                <p14:modId xmlns:p14="http://schemas.microsoft.com/office/powerpoint/2010/main" val="3400993523"/>
              </p:ext>
            </p:extLst>
          </p:nvPr>
        </p:nvGraphicFramePr>
        <p:xfrm>
          <a:off x="1277509" y="1801491"/>
          <a:ext cx="9708169" cy="3784600"/>
        </p:xfrm>
        <a:graphic>
          <a:graphicData uri="http://schemas.openxmlformats.org/drawingml/2006/table">
            <a:tbl>
              <a:tblPr firstRow="1" bandRow="1">
                <a:tableStyleId>{EB344D84-9AFB-497E-A393-DC336BA19D2E}</a:tableStyleId>
              </a:tblPr>
              <a:tblGrid>
                <a:gridCol w="3744144"/>
                <a:gridCol w="5964025"/>
              </a:tblGrid>
              <a:tr h="370840">
                <a:tc>
                  <a:txBody>
                    <a:bodyPr/>
                    <a:lstStyle/>
                    <a:p>
                      <a:r>
                        <a:rPr lang="es-MX" dirty="0" smtClean="0">
                          <a:solidFill>
                            <a:schemeClr val="bg1"/>
                          </a:solidFill>
                        </a:rPr>
                        <a:t>PRINCIPIO</a:t>
                      </a:r>
                      <a:endParaRPr lang="es-MX" dirty="0">
                        <a:solidFill>
                          <a:schemeClr val="bg1"/>
                        </a:solidFill>
                      </a:endParaRPr>
                    </a:p>
                  </a:txBody>
                  <a:tcPr/>
                </a:tc>
                <a:tc>
                  <a:txBody>
                    <a:bodyPr/>
                    <a:lstStyle/>
                    <a:p>
                      <a:r>
                        <a:rPr lang="es-MX" dirty="0" smtClean="0">
                          <a:solidFill>
                            <a:schemeClr val="bg1"/>
                          </a:solidFill>
                        </a:rPr>
                        <a:t>PAUTAS</a:t>
                      </a:r>
                      <a:endParaRPr lang="es-MX" dirty="0">
                        <a:solidFill>
                          <a:schemeClr val="bg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000" b="1" dirty="0" smtClean="0">
                          <a:latin typeface="Arial Narrow" panose="020B0606020202030204" pitchFamily="34" charset="0"/>
                        </a:rPr>
                        <a:t>4. Información perceptible</a:t>
                      </a:r>
                    </a:p>
                    <a:p>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2000" dirty="0" smtClean="0">
                          <a:latin typeface="Arial Narrow" panose="020B0606020202030204" pitchFamily="34" charset="0"/>
                        </a:rPr>
                        <a:t>El diseño comunica de manera eficaz la información necesaria para el usuario, atendiendo las condiciones ambientales o las capacidades sensoriales del usuario.</a:t>
                      </a:r>
                      <a:endParaRPr lang="es-MX" sz="20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5. Tolerancia al error</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2000" dirty="0" smtClean="0">
                          <a:latin typeface="Arial Narrow" panose="020B0606020202030204" pitchFamily="34" charset="0"/>
                        </a:rPr>
                        <a:t>El diseño minimiza</a:t>
                      </a:r>
                      <a:r>
                        <a:rPr lang="es-MX" sz="2000" baseline="0" dirty="0" smtClean="0">
                          <a:latin typeface="Arial Narrow" panose="020B0606020202030204" pitchFamily="34" charset="0"/>
                        </a:rPr>
                        <a:t> los riesgos y las consecuencias adversas de acciones involuntarias o accidentales.</a:t>
                      </a:r>
                      <a:endParaRPr lang="es-MX" sz="20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6. Exigencia de poco esfuerzo físico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2000" dirty="0" smtClean="0">
                          <a:latin typeface="Arial Narrow" panose="020B0606020202030204" pitchFamily="34" charset="0"/>
                        </a:rPr>
                        <a:t>El diseño puede ser utilizado de manera eficaz y confortablemente y, con un mínimo de fatiga.</a:t>
                      </a:r>
                      <a:endParaRPr lang="es-MX" sz="2000" dirty="0">
                        <a:latin typeface="Arial Narrow" panose="020B0606020202030204" pitchFamily="34" charset="0"/>
                      </a:endParaRPr>
                    </a:p>
                  </a:txBody>
                  <a:tcPr/>
                </a:tc>
              </a:tr>
              <a:tr h="370840">
                <a:tc>
                  <a:txBody>
                    <a:bodyPr/>
                    <a:lstStyle/>
                    <a:p>
                      <a:r>
                        <a:rPr lang="es-MX" sz="2000" b="1" dirty="0" smtClean="0">
                          <a:latin typeface="Arial Narrow" panose="020B0606020202030204" pitchFamily="34" charset="0"/>
                        </a:rPr>
                        <a:t>7. Tamaño</a:t>
                      </a:r>
                      <a:r>
                        <a:rPr lang="es-MX" sz="2000" b="1" baseline="0" dirty="0" smtClean="0">
                          <a:latin typeface="Arial Narrow" panose="020B0606020202030204" pitchFamily="34" charset="0"/>
                        </a:rPr>
                        <a:t> y espacio para el acceso y uso</a:t>
                      </a:r>
                      <a:endParaRPr lang="es-MX" sz="2000" b="1" dirty="0">
                        <a:latin typeface="Arial Narrow" panose="020B0606020202030204" pitchFamily="34" charset="0"/>
                      </a:endParaRPr>
                    </a:p>
                  </a:txBody>
                  <a:tcPr/>
                </a:tc>
                <a:tc>
                  <a:txBody>
                    <a:bodyPr/>
                    <a:lstStyle/>
                    <a:p>
                      <a:pPr marL="285750" indent="-285750">
                        <a:buFont typeface="Arial" panose="020B0604020202020204" pitchFamily="34" charset="0"/>
                        <a:buChar char="•"/>
                      </a:pPr>
                      <a:r>
                        <a:rPr lang="es-MX" sz="2000" dirty="0" smtClean="0">
                          <a:latin typeface="Arial Narrow" panose="020B0606020202030204" pitchFamily="34" charset="0"/>
                        </a:rPr>
                        <a:t>El diseño proporciona un tamaño y espacio apropiado</a:t>
                      </a:r>
                      <a:r>
                        <a:rPr lang="es-MX" sz="2000" baseline="0" dirty="0" smtClean="0">
                          <a:latin typeface="Arial Narrow" panose="020B0606020202030204" pitchFamily="34" charset="0"/>
                        </a:rPr>
                        <a:t> para el acceso, alcance, manipulación y uso, atendiendo al tamaño del cuerpo, la postura o la movilidad del usuario.</a:t>
                      </a:r>
                      <a:endParaRPr lang="es-MX" sz="2000" dirty="0">
                        <a:latin typeface="Arial Narrow" panose="020B0606020202030204" pitchFamily="34" charset="0"/>
                      </a:endParaRPr>
                    </a:p>
                  </a:txBody>
                  <a:tcPr/>
                </a:tc>
              </a:tr>
            </a:tbl>
          </a:graphicData>
        </a:graphic>
      </p:graphicFrame>
      <p:sp>
        <p:nvSpPr>
          <p:cNvPr id="7" name="CuadroTexto 6"/>
          <p:cNvSpPr txBox="1"/>
          <p:nvPr/>
        </p:nvSpPr>
        <p:spPr>
          <a:xfrm>
            <a:off x="11531957" y="6297768"/>
            <a:ext cx="503350" cy="369332"/>
          </a:xfrm>
          <a:prstGeom prst="rect">
            <a:avLst/>
          </a:prstGeom>
          <a:noFill/>
        </p:spPr>
        <p:txBody>
          <a:bodyPr wrap="square" rtlCol="0">
            <a:spAutoFit/>
          </a:bodyPr>
          <a:lstStyle/>
          <a:p>
            <a:pPr algn="ctr"/>
            <a:r>
              <a:rPr lang="es-MX" b="1" dirty="0" smtClean="0"/>
              <a:t>37</a:t>
            </a:r>
            <a:endParaRPr lang="es-MX" b="1" dirty="0"/>
          </a:p>
        </p:txBody>
      </p:sp>
    </p:spTree>
    <p:extLst>
      <p:ext uri="{BB962C8B-B14F-4D97-AF65-F5344CB8AC3E}">
        <p14:creationId xmlns:p14="http://schemas.microsoft.com/office/powerpoint/2010/main" val="7637584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30309" y="2091425"/>
            <a:ext cx="10109916" cy="2325925"/>
          </a:xfrm>
        </p:spPr>
        <p:txBody>
          <a:bodyPr>
            <a:noAutofit/>
          </a:bodyPr>
          <a:lstStyle/>
          <a:p>
            <a:pPr marL="0" indent="0" algn="just">
              <a:lnSpc>
                <a:spcPct val="100000"/>
              </a:lnSpc>
              <a:spcBef>
                <a:spcPts val="0"/>
              </a:spcBef>
              <a:buNone/>
            </a:pPr>
            <a:r>
              <a:rPr lang="es-MX" sz="2800" b="1" dirty="0" smtClean="0"/>
              <a:t>DISEÑO EMOCIONAL:</a:t>
            </a:r>
          </a:p>
          <a:p>
            <a:pPr marL="0" indent="0" algn="just">
              <a:lnSpc>
                <a:spcPct val="100000"/>
              </a:lnSpc>
              <a:spcBef>
                <a:spcPts val="0"/>
              </a:spcBef>
              <a:buNone/>
            </a:pPr>
            <a:r>
              <a:rPr lang="es-MX" sz="2800" b="1" dirty="0" smtClean="0"/>
              <a:t> </a:t>
            </a:r>
          </a:p>
          <a:p>
            <a:pPr marL="0" indent="0" algn="just">
              <a:lnSpc>
                <a:spcPct val="100000"/>
              </a:lnSpc>
              <a:spcBef>
                <a:spcPts val="0"/>
              </a:spcBef>
              <a:buNone/>
            </a:pPr>
            <a:r>
              <a:rPr lang="es-MX" sz="2800" i="1" dirty="0"/>
              <a:t>…es un modo de </a:t>
            </a:r>
            <a:r>
              <a:rPr lang="es-MX" sz="2800" i="1" dirty="0">
                <a:solidFill>
                  <a:srgbClr val="FFC000"/>
                </a:solidFill>
              </a:rPr>
              <a:t>entender el humor de la gente y su conducta</a:t>
            </a:r>
            <a:r>
              <a:rPr lang="es-MX" sz="2800" i="1" dirty="0"/>
              <a:t>, en respuesta emocional al uso </a:t>
            </a:r>
            <a:r>
              <a:rPr lang="es-MX" sz="2800" i="1" dirty="0" smtClean="0"/>
              <a:t>de un </a:t>
            </a:r>
            <a:r>
              <a:rPr lang="es-MX" sz="2800" i="1" dirty="0"/>
              <a:t>producto </a:t>
            </a:r>
            <a:r>
              <a:rPr lang="es-MX" sz="2800" i="1" dirty="0" smtClean="0"/>
              <a:t>o un servicio.</a:t>
            </a:r>
          </a:p>
          <a:p>
            <a:pPr marL="0" indent="0" algn="r">
              <a:lnSpc>
                <a:spcPct val="100000"/>
              </a:lnSpc>
              <a:buNone/>
            </a:pPr>
            <a:r>
              <a:rPr lang="es-MX" sz="2000" dirty="0" smtClean="0"/>
              <a:t>Donald Norman. 2004 </a:t>
            </a:r>
            <a:endParaRPr lang="es-MX" sz="2800" i="1" dirty="0" smtClean="0"/>
          </a:p>
          <a:p>
            <a:pPr marL="0" indent="0" algn="r">
              <a:lnSpc>
                <a:spcPct val="150000"/>
              </a:lnSpc>
              <a:buNone/>
            </a:pPr>
            <a:endParaRPr lang="es-MX" sz="2800" dirty="0"/>
          </a:p>
        </p:txBody>
      </p:sp>
      <p:sp>
        <p:nvSpPr>
          <p:cNvPr id="5" name="CuadroTexto 4"/>
          <p:cNvSpPr txBox="1"/>
          <p:nvPr/>
        </p:nvSpPr>
        <p:spPr>
          <a:xfrm>
            <a:off x="11531957" y="6297768"/>
            <a:ext cx="503350" cy="369332"/>
          </a:xfrm>
          <a:prstGeom prst="rect">
            <a:avLst/>
          </a:prstGeom>
          <a:noFill/>
        </p:spPr>
        <p:txBody>
          <a:bodyPr wrap="square" rtlCol="0">
            <a:spAutoFit/>
          </a:bodyPr>
          <a:lstStyle/>
          <a:p>
            <a:pPr algn="ctr"/>
            <a:r>
              <a:rPr lang="es-MX" b="1" dirty="0" smtClean="0"/>
              <a:t>38</a:t>
            </a:r>
            <a:endParaRPr lang="es-MX" b="1" dirty="0"/>
          </a:p>
        </p:txBody>
      </p:sp>
    </p:spTree>
    <p:extLst>
      <p:ext uri="{BB962C8B-B14F-4D97-AF65-F5344CB8AC3E}">
        <p14:creationId xmlns:p14="http://schemas.microsoft.com/office/powerpoint/2010/main" val="39566514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EMOCIONAL</a:t>
            </a:r>
            <a:endParaRPr lang="es-MX" sz="3000" dirty="0"/>
          </a:p>
        </p:txBody>
      </p:sp>
      <p:sp>
        <p:nvSpPr>
          <p:cNvPr id="3" name="Marcador de contenido 2"/>
          <p:cNvSpPr>
            <a:spLocks noGrp="1"/>
          </p:cNvSpPr>
          <p:nvPr>
            <p:ph idx="1"/>
          </p:nvPr>
        </p:nvSpPr>
        <p:spPr>
          <a:xfrm>
            <a:off x="940156" y="1351371"/>
            <a:ext cx="10328857" cy="1147132"/>
          </a:xfrm>
        </p:spPr>
        <p:txBody>
          <a:bodyPr>
            <a:noAutofit/>
          </a:bodyPr>
          <a:lstStyle/>
          <a:p>
            <a:pPr algn="just">
              <a:lnSpc>
                <a:spcPct val="100000"/>
              </a:lnSpc>
            </a:pPr>
            <a:r>
              <a:rPr lang="es-MX" i="1" dirty="0" smtClean="0"/>
              <a:t>Es una </a:t>
            </a:r>
            <a:r>
              <a:rPr lang="es-MX" i="1" dirty="0"/>
              <a:t>tendencia mundial con una gran capacidad </a:t>
            </a:r>
            <a:r>
              <a:rPr lang="es-MX" i="1" dirty="0" smtClean="0"/>
              <a:t>de comercialización</a:t>
            </a:r>
            <a:r>
              <a:rPr lang="es-MX" i="1" dirty="0"/>
              <a:t>. </a:t>
            </a:r>
            <a:r>
              <a:rPr lang="es-MX" i="1" dirty="0" smtClean="0"/>
              <a:t>Pues logra capturar </a:t>
            </a:r>
            <a:r>
              <a:rPr lang="es-MX" i="1" dirty="0"/>
              <a:t>la atención y las emociones de los </a:t>
            </a:r>
            <a:r>
              <a:rPr lang="es-MX" i="1" dirty="0" smtClean="0"/>
              <a:t>compradores.</a:t>
            </a:r>
            <a:endParaRPr lang="es-MX" i="1" dirty="0"/>
          </a:p>
          <a:p>
            <a:pPr algn="just">
              <a:lnSpc>
                <a:spcPct val="100000"/>
              </a:lnSpc>
            </a:pPr>
            <a:r>
              <a:rPr lang="es-MX" i="1" dirty="0" smtClean="0"/>
              <a:t>Busca hacer </a:t>
            </a:r>
            <a:r>
              <a:rPr lang="es-MX" i="1" dirty="0"/>
              <a:t>que la vida de las personas </a:t>
            </a:r>
            <a:r>
              <a:rPr lang="es-MX" i="1" dirty="0" smtClean="0"/>
              <a:t>sea más placentera, y </a:t>
            </a:r>
            <a:r>
              <a:rPr lang="es-MX" i="1" dirty="0"/>
              <a:t>que a partir de las emociones, </a:t>
            </a:r>
            <a:r>
              <a:rPr lang="es-MX" i="1" dirty="0" smtClean="0"/>
              <a:t>se generen vínculos que incrementen el valor del objeto.</a:t>
            </a:r>
          </a:p>
          <a:p>
            <a:pPr algn="just">
              <a:lnSpc>
                <a:spcPct val="100000"/>
              </a:lnSpc>
            </a:pPr>
            <a:r>
              <a:rPr lang="es-MX" i="1" dirty="0" smtClean="0"/>
              <a:t>Jerarquiza las </a:t>
            </a:r>
            <a:r>
              <a:rPr lang="es-MX" i="1" dirty="0"/>
              <a:t>necesidades </a:t>
            </a:r>
            <a:r>
              <a:rPr lang="es-MX" i="1" dirty="0" smtClean="0"/>
              <a:t>de los </a:t>
            </a:r>
            <a:r>
              <a:rPr lang="es-MX" i="1" dirty="0"/>
              <a:t>consumidores </a:t>
            </a:r>
            <a:r>
              <a:rPr lang="es-MX" i="1" dirty="0" smtClean="0"/>
              <a:t>con base en </a:t>
            </a:r>
            <a:r>
              <a:rPr lang="es-MX" sz="1600" i="1" dirty="0"/>
              <a:t>(</a:t>
            </a:r>
            <a:r>
              <a:rPr lang="es-MX" sz="1600" i="1" dirty="0" err="1"/>
              <a:t>Jordan</a:t>
            </a:r>
            <a:r>
              <a:rPr lang="es-MX" sz="1600" i="1" dirty="0"/>
              <a:t>, 2000)</a:t>
            </a:r>
            <a:r>
              <a:rPr lang="es-MX" i="1" dirty="0"/>
              <a:t>:</a:t>
            </a:r>
          </a:p>
          <a:p>
            <a:pPr marL="0" indent="0" algn="just">
              <a:lnSpc>
                <a:spcPct val="100000"/>
              </a:lnSpc>
              <a:buNone/>
            </a:pPr>
            <a:r>
              <a:rPr lang="es-MX" i="1" dirty="0" smtClean="0"/>
              <a:t>	Nivel </a:t>
            </a:r>
            <a:r>
              <a:rPr lang="es-MX" i="1" dirty="0"/>
              <a:t>1. </a:t>
            </a:r>
            <a:r>
              <a:rPr lang="es-MX" i="1" dirty="0" smtClean="0"/>
              <a:t>Funcionalidad.- </a:t>
            </a:r>
            <a:r>
              <a:rPr lang="es-MX" sz="2000" i="1" dirty="0" smtClean="0">
                <a:solidFill>
                  <a:srgbClr val="FFC000"/>
                </a:solidFill>
              </a:rPr>
              <a:t>El </a:t>
            </a:r>
            <a:r>
              <a:rPr lang="es-MX" sz="2000" i="1" dirty="0">
                <a:solidFill>
                  <a:srgbClr val="FFC000"/>
                </a:solidFill>
              </a:rPr>
              <a:t>producto cumple con una finalidad o función, </a:t>
            </a:r>
            <a:r>
              <a:rPr lang="es-MX" sz="2000" i="1" dirty="0" smtClean="0">
                <a:solidFill>
                  <a:srgbClr val="FFC000"/>
                </a:solidFill>
              </a:rPr>
              <a:t>	soluciona </a:t>
            </a:r>
            <a:r>
              <a:rPr lang="es-MX" sz="2000" i="1" dirty="0">
                <a:solidFill>
                  <a:srgbClr val="FFC000"/>
                </a:solidFill>
              </a:rPr>
              <a:t>un problema.</a:t>
            </a:r>
          </a:p>
          <a:p>
            <a:pPr marL="0" indent="0" algn="just">
              <a:lnSpc>
                <a:spcPct val="100000"/>
              </a:lnSpc>
              <a:buNone/>
            </a:pPr>
            <a:r>
              <a:rPr lang="es-MX" i="1" dirty="0" smtClean="0"/>
              <a:t>	Nivel </a:t>
            </a:r>
            <a:r>
              <a:rPr lang="es-MX" i="1" dirty="0"/>
              <a:t>2. </a:t>
            </a:r>
            <a:r>
              <a:rPr lang="es-MX" i="1" dirty="0" smtClean="0"/>
              <a:t>Usabilidad.-  </a:t>
            </a:r>
            <a:r>
              <a:rPr lang="es-MX" sz="2000" i="1" dirty="0">
                <a:solidFill>
                  <a:srgbClr val="FFC000"/>
                </a:solidFill>
              </a:rPr>
              <a:t>El producto es fácil, cómodo y seguro de usar.</a:t>
            </a:r>
          </a:p>
          <a:p>
            <a:pPr marL="0" indent="0" algn="just">
              <a:lnSpc>
                <a:spcPct val="100000"/>
              </a:lnSpc>
              <a:buNone/>
            </a:pPr>
            <a:r>
              <a:rPr lang="es-MX" i="1" dirty="0" smtClean="0"/>
              <a:t>	Nivel </a:t>
            </a:r>
            <a:r>
              <a:rPr lang="es-MX" i="1" dirty="0"/>
              <a:t>3. Placer</a:t>
            </a:r>
            <a:r>
              <a:rPr lang="es-MX" i="1" dirty="0" smtClean="0"/>
              <a:t>.- </a:t>
            </a:r>
            <a:r>
              <a:rPr lang="es-MX" sz="2000" i="1" dirty="0" smtClean="0">
                <a:solidFill>
                  <a:srgbClr val="FFC000"/>
                </a:solidFill>
              </a:rPr>
              <a:t>Posterior a su fácil uso, el </a:t>
            </a:r>
            <a:r>
              <a:rPr lang="es-MX" sz="2000" i="1" dirty="0">
                <a:solidFill>
                  <a:srgbClr val="FFC000"/>
                </a:solidFill>
              </a:rPr>
              <a:t>producto </a:t>
            </a:r>
            <a:r>
              <a:rPr lang="es-MX" sz="2000" i="1" dirty="0" smtClean="0">
                <a:solidFill>
                  <a:srgbClr val="FFC000"/>
                </a:solidFill>
              </a:rPr>
              <a:t>debe proporcionar 	beneficios funcionales y más aún…emociones.</a:t>
            </a:r>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39</a:t>
            </a:r>
            <a:endParaRPr lang="es-MX" b="1" dirty="0"/>
          </a:p>
        </p:txBody>
      </p:sp>
    </p:spTree>
    <p:extLst>
      <p:ext uri="{BB962C8B-B14F-4D97-AF65-F5344CB8AC3E}">
        <p14:creationId xmlns:p14="http://schemas.microsoft.com/office/powerpoint/2010/main" val="2171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194358"/>
            <a:ext cx="8610600" cy="1293028"/>
          </a:xfrm>
        </p:spPr>
        <p:txBody>
          <a:bodyPr>
            <a:normAutofit/>
          </a:bodyPr>
          <a:lstStyle/>
          <a:p>
            <a:r>
              <a:rPr lang="es-MX" sz="3600" dirty="0" smtClean="0"/>
              <a:t>introducción</a:t>
            </a:r>
            <a:endParaRPr lang="es-MX" sz="3600" dirty="0"/>
          </a:p>
        </p:txBody>
      </p:sp>
      <p:sp>
        <p:nvSpPr>
          <p:cNvPr id="3" name="Marcador de contenido 2"/>
          <p:cNvSpPr>
            <a:spLocks noGrp="1"/>
          </p:cNvSpPr>
          <p:nvPr>
            <p:ph idx="1"/>
          </p:nvPr>
        </p:nvSpPr>
        <p:spPr>
          <a:xfrm>
            <a:off x="979867" y="1951025"/>
            <a:ext cx="10514527" cy="2325925"/>
          </a:xfrm>
        </p:spPr>
        <p:txBody>
          <a:bodyPr>
            <a:noAutofit/>
          </a:bodyPr>
          <a:lstStyle/>
          <a:p>
            <a:pPr marL="0" indent="0" algn="just">
              <a:lnSpc>
                <a:spcPct val="150000"/>
              </a:lnSpc>
              <a:buNone/>
            </a:pPr>
            <a:r>
              <a:rPr lang="es-MX" sz="2000" dirty="0" smtClean="0"/>
              <a:t>	Ante el gran avance de la tecnología, ningún saber puede evitar sufrir cambios. </a:t>
            </a:r>
          </a:p>
          <a:p>
            <a:pPr marL="0" indent="0" algn="just">
              <a:lnSpc>
                <a:spcPct val="150000"/>
              </a:lnSpc>
              <a:buNone/>
            </a:pPr>
            <a:r>
              <a:rPr lang="es-MX" sz="2000" dirty="0" smtClean="0"/>
              <a:t>En tal sentido, el material que a continuación se expone, busca facilitar a los estudiantes de la licenciatura en diseño industrial de la UAEM, </a:t>
            </a:r>
            <a:r>
              <a:rPr lang="es-MX" sz="2000" dirty="0" smtClean="0"/>
              <a:t>los </a:t>
            </a:r>
            <a:r>
              <a:rPr lang="es-MX" sz="2000" dirty="0" smtClean="0"/>
              <a:t>nuevos enfoques que existen para con el proceso de diseño, información que corresponde a la Unidad de Aprendizaje denominada </a:t>
            </a:r>
            <a:r>
              <a:rPr lang="es-MX" sz="2000" dirty="0" smtClean="0"/>
              <a:t>Metodología, </a:t>
            </a:r>
            <a:r>
              <a:rPr lang="es-MX" sz="2000" dirty="0" smtClean="0"/>
              <a:t>la cual se encuentra en el </a:t>
            </a:r>
            <a:r>
              <a:rPr lang="es-MX" sz="2000" dirty="0" smtClean="0"/>
              <a:t>núcleo básico </a:t>
            </a:r>
            <a:r>
              <a:rPr lang="es-MX" sz="2000" dirty="0" smtClean="0"/>
              <a:t>del plan </a:t>
            </a:r>
            <a:r>
              <a:rPr lang="es-MX" sz="2000" dirty="0" smtClean="0"/>
              <a:t>F2. </a:t>
            </a:r>
            <a:endParaRPr lang="es-MX" sz="2000" dirty="0"/>
          </a:p>
        </p:txBody>
      </p:sp>
      <p:sp>
        <p:nvSpPr>
          <p:cNvPr id="5" name="CuadroTexto 4"/>
          <p:cNvSpPr txBox="1"/>
          <p:nvPr/>
        </p:nvSpPr>
        <p:spPr>
          <a:xfrm>
            <a:off x="11320530" y="6117465"/>
            <a:ext cx="347729" cy="369332"/>
          </a:xfrm>
          <a:prstGeom prst="rect">
            <a:avLst/>
          </a:prstGeom>
          <a:noFill/>
        </p:spPr>
        <p:txBody>
          <a:bodyPr wrap="square" rtlCol="0">
            <a:spAutoFit/>
          </a:bodyPr>
          <a:lstStyle/>
          <a:p>
            <a:pPr algn="ctr"/>
            <a:r>
              <a:rPr lang="es-MX" b="1" dirty="0" smtClean="0"/>
              <a:t>3</a:t>
            </a:r>
            <a:endParaRPr lang="es-MX" b="1" dirty="0"/>
          </a:p>
        </p:txBody>
      </p:sp>
    </p:spTree>
    <p:extLst>
      <p:ext uri="{BB962C8B-B14F-4D97-AF65-F5344CB8AC3E}">
        <p14:creationId xmlns:p14="http://schemas.microsoft.com/office/powerpoint/2010/main" val="2605561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EMOCIONAL</a:t>
            </a:r>
            <a:endParaRPr lang="es-MX" sz="3000" dirty="0"/>
          </a:p>
        </p:txBody>
      </p:sp>
      <p:sp>
        <p:nvSpPr>
          <p:cNvPr id="3" name="Marcador de contenido 2"/>
          <p:cNvSpPr>
            <a:spLocks noGrp="1"/>
          </p:cNvSpPr>
          <p:nvPr>
            <p:ph idx="1"/>
          </p:nvPr>
        </p:nvSpPr>
        <p:spPr>
          <a:xfrm>
            <a:off x="940156" y="1351371"/>
            <a:ext cx="10328857" cy="1147132"/>
          </a:xfrm>
        </p:spPr>
        <p:txBody>
          <a:bodyPr>
            <a:noAutofit/>
          </a:bodyPr>
          <a:lstStyle/>
          <a:p>
            <a:pPr marL="0" indent="0" algn="just">
              <a:lnSpc>
                <a:spcPct val="100000"/>
              </a:lnSpc>
              <a:buNone/>
            </a:pPr>
            <a:r>
              <a:rPr lang="es-MX" sz="2400" dirty="0" smtClean="0"/>
              <a:t>MÉTODOS Y HERRAMIENTAS</a:t>
            </a:r>
          </a:p>
          <a:p>
            <a:pPr algn="just">
              <a:lnSpc>
                <a:spcPct val="100000"/>
              </a:lnSpc>
              <a:spcAft>
                <a:spcPts val="1800"/>
              </a:spcAft>
            </a:pPr>
            <a:r>
              <a:rPr lang="es-MX" i="1" dirty="0" smtClean="0"/>
              <a:t>El </a:t>
            </a:r>
            <a:r>
              <a:rPr lang="es-MX" i="1" dirty="0">
                <a:solidFill>
                  <a:srgbClr val="FFC000"/>
                </a:solidFill>
              </a:rPr>
              <a:t>Diferencial Semántico (DS) </a:t>
            </a:r>
            <a:r>
              <a:rPr lang="es-MX" i="1" dirty="0"/>
              <a:t>(</a:t>
            </a:r>
            <a:r>
              <a:rPr lang="es-MX" i="1" dirty="0" err="1"/>
              <a:t>Osgood</a:t>
            </a:r>
            <a:r>
              <a:rPr lang="es-MX" i="1" dirty="0"/>
              <a:t> et al, 1967</a:t>
            </a:r>
            <a:r>
              <a:rPr lang="es-MX" i="1" dirty="0" smtClean="0"/>
              <a:t>), el cual permite medir </a:t>
            </a:r>
            <a:r>
              <a:rPr lang="es-MX" i="1" dirty="0"/>
              <a:t>la percepción que los consumidores tienen de un objeto. </a:t>
            </a:r>
            <a:endParaRPr lang="es-MX" i="1" dirty="0" smtClean="0"/>
          </a:p>
          <a:p>
            <a:pPr marL="0" indent="0" algn="just">
              <a:lnSpc>
                <a:spcPct val="100000"/>
              </a:lnSpc>
              <a:spcAft>
                <a:spcPts val="1800"/>
              </a:spcAft>
              <a:buNone/>
            </a:pPr>
            <a:r>
              <a:rPr lang="es-MX" i="1" dirty="0" smtClean="0"/>
              <a:t>	Procedimiento:</a:t>
            </a:r>
            <a:r>
              <a:rPr lang="es-MX" i="1" dirty="0" smtClean="0">
                <a:solidFill>
                  <a:srgbClr val="FFC000"/>
                </a:solidFill>
              </a:rPr>
              <a:t> Ante </a:t>
            </a:r>
            <a:r>
              <a:rPr lang="es-MX" i="1" dirty="0">
                <a:solidFill>
                  <a:srgbClr val="FFC000"/>
                </a:solidFill>
              </a:rPr>
              <a:t>un objeto o imagen del mismo se solicita a un </a:t>
            </a:r>
            <a:r>
              <a:rPr lang="es-MX" i="1" dirty="0" smtClean="0">
                <a:solidFill>
                  <a:srgbClr val="FFC000"/>
                </a:solidFill>
              </a:rPr>
              <a:t>	sujeto que emita </a:t>
            </a:r>
            <a:r>
              <a:rPr lang="es-MX" i="1" dirty="0">
                <a:solidFill>
                  <a:srgbClr val="FFC000"/>
                </a:solidFill>
              </a:rPr>
              <a:t>un juicio subjetivo. El juicio se hace sobre pares de </a:t>
            </a:r>
            <a:r>
              <a:rPr lang="es-MX" i="1" dirty="0" smtClean="0">
                <a:solidFill>
                  <a:srgbClr val="FFC000"/>
                </a:solidFill>
              </a:rPr>
              <a:t>	adjetivos opuestos (por </a:t>
            </a:r>
            <a:r>
              <a:rPr lang="es-MX" i="1" dirty="0">
                <a:solidFill>
                  <a:srgbClr val="FFC000"/>
                </a:solidFill>
              </a:rPr>
              <a:t>ejemplo clásico/moderno) y según una </a:t>
            </a:r>
            <a:r>
              <a:rPr lang="es-MX" i="1" dirty="0" smtClean="0">
                <a:solidFill>
                  <a:srgbClr val="FFC000"/>
                </a:solidFill>
              </a:rPr>
              <a:t>	escala </a:t>
            </a:r>
            <a:r>
              <a:rPr lang="es-MX" i="1" dirty="0">
                <a:solidFill>
                  <a:srgbClr val="FFC000"/>
                </a:solidFill>
              </a:rPr>
              <a:t>con </a:t>
            </a:r>
            <a:r>
              <a:rPr lang="es-MX" i="1" dirty="0" smtClean="0">
                <a:solidFill>
                  <a:srgbClr val="FFC000"/>
                </a:solidFill>
              </a:rPr>
              <a:t>graduación </a:t>
            </a:r>
            <a:r>
              <a:rPr lang="es-MX" i="1" dirty="0">
                <a:solidFill>
                  <a:srgbClr val="FFC000"/>
                </a:solidFill>
              </a:rPr>
              <a:t>numérica</a:t>
            </a:r>
            <a:r>
              <a:rPr lang="es-MX" i="1" dirty="0" smtClean="0">
                <a:solidFill>
                  <a:srgbClr val="FFC000"/>
                </a:solidFill>
              </a:rPr>
              <a:t>.</a:t>
            </a:r>
          </a:p>
          <a:p>
            <a:pPr algn="just">
              <a:lnSpc>
                <a:spcPct val="100000"/>
              </a:lnSpc>
              <a:spcAft>
                <a:spcPts val="1800"/>
              </a:spcAft>
            </a:pPr>
            <a:r>
              <a:rPr lang="es-MX" i="1" dirty="0"/>
              <a:t>La </a:t>
            </a:r>
            <a:r>
              <a:rPr lang="es-MX" i="1" dirty="0">
                <a:solidFill>
                  <a:srgbClr val="FFC000"/>
                </a:solidFill>
              </a:rPr>
              <a:t>Ingeniería </a:t>
            </a:r>
            <a:r>
              <a:rPr lang="es-MX" i="1" dirty="0" err="1">
                <a:solidFill>
                  <a:srgbClr val="FFC000"/>
                </a:solidFill>
              </a:rPr>
              <a:t>Kansei</a:t>
            </a:r>
            <a:r>
              <a:rPr lang="es-MX" i="1" dirty="0">
                <a:solidFill>
                  <a:srgbClr val="FFC000"/>
                </a:solidFill>
              </a:rPr>
              <a:t> </a:t>
            </a:r>
            <a:r>
              <a:rPr lang="es-MX" i="1" dirty="0"/>
              <a:t>nació a través del trabajo de </a:t>
            </a:r>
            <a:r>
              <a:rPr lang="es-MX" i="1" dirty="0" err="1"/>
              <a:t>Mitsuo</a:t>
            </a:r>
            <a:r>
              <a:rPr lang="es-MX" i="1" dirty="0"/>
              <a:t> </a:t>
            </a:r>
            <a:r>
              <a:rPr lang="es-MX" i="1" dirty="0" err="1"/>
              <a:t>Nagamachi</a:t>
            </a:r>
            <a:r>
              <a:rPr lang="es-MX" i="1" dirty="0"/>
              <a:t> </a:t>
            </a:r>
            <a:r>
              <a:rPr lang="es-MX" i="1" dirty="0" smtClean="0"/>
              <a:t>(1995</a:t>
            </a:r>
            <a:r>
              <a:rPr lang="es-MX" i="1" dirty="0"/>
              <a:t>), como una tecnología ergonómica para el desarrollo de productos orientados a las necesidades y sentimientos del consumidor.</a:t>
            </a:r>
            <a:endParaRPr lang="es-MX" i="1" dirty="0" smtClean="0"/>
          </a:p>
        </p:txBody>
      </p:sp>
      <p:sp>
        <p:nvSpPr>
          <p:cNvPr id="6" name="CuadroTexto 5"/>
          <p:cNvSpPr txBox="1"/>
          <p:nvPr/>
        </p:nvSpPr>
        <p:spPr>
          <a:xfrm>
            <a:off x="11390290" y="6259132"/>
            <a:ext cx="685800" cy="369332"/>
          </a:xfrm>
          <a:prstGeom prst="rect">
            <a:avLst/>
          </a:prstGeom>
          <a:noFill/>
        </p:spPr>
        <p:txBody>
          <a:bodyPr wrap="square" rtlCol="0">
            <a:spAutoFit/>
          </a:bodyPr>
          <a:lstStyle/>
          <a:p>
            <a:pPr algn="ctr"/>
            <a:r>
              <a:rPr lang="es-MX" b="1" dirty="0" smtClean="0"/>
              <a:t>40</a:t>
            </a:r>
            <a:endParaRPr lang="es-MX" b="1" dirty="0"/>
          </a:p>
        </p:txBody>
      </p:sp>
    </p:spTree>
    <p:extLst>
      <p:ext uri="{BB962C8B-B14F-4D97-AF65-F5344CB8AC3E}">
        <p14:creationId xmlns:p14="http://schemas.microsoft.com/office/powerpoint/2010/main" val="28795853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EMOCIONAL</a:t>
            </a:r>
            <a:endParaRPr lang="es-MX" sz="3000" dirty="0"/>
          </a:p>
        </p:txBody>
      </p:sp>
      <p:sp>
        <p:nvSpPr>
          <p:cNvPr id="3" name="Marcador de contenido 2"/>
          <p:cNvSpPr>
            <a:spLocks noGrp="1"/>
          </p:cNvSpPr>
          <p:nvPr>
            <p:ph idx="1"/>
          </p:nvPr>
        </p:nvSpPr>
        <p:spPr>
          <a:xfrm>
            <a:off x="940156" y="1351371"/>
            <a:ext cx="10328857" cy="1147132"/>
          </a:xfrm>
        </p:spPr>
        <p:txBody>
          <a:bodyPr>
            <a:noAutofit/>
          </a:bodyPr>
          <a:lstStyle/>
          <a:p>
            <a:pPr marL="0" indent="0" algn="just">
              <a:lnSpc>
                <a:spcPct val="100000"/>
              </a:lnSpc>
              <a:buNone/>
            </a:pPr>
            <a:r>
              <a:rPr lang="es-MX" sz="2400" dirty="0" smtClean="0"/>
              <a:t>MÉTODOS Y HERRAMIENTAS:</a:t>
            </a:r>
          </a:p>
          <a:p>
            <a:pPr marL="0" indent="0" algn="just">
              <a:lnSpc>
                <a:spcPct val="100000"/>
              </a:lnSpc>
              <a:buNone/>
            </a:pPr>
            <a:r>
              <a:rPr lang="es-MX" i="1" dirty="0" smtClean="0"/>
              <a:t>Procedimiento: </a:t>
            </a:r>
          </a:p>
          <a:p>
            <a:pPr marL="457200" indent="-457200" algn="just">
              <a:lnSpc>
                <a:spcPct val="100000"/>
              </a:lnSpc>
              <a:buAutoNum type="alphaLcParenR"/>
            </a:pPr>
            <a:r>
              <a:rPr lang="es-MX" i="1" dirty="0" smtClean="0">
                <a:solidFill>
                  <a:srgbClr val="FFC000"/>
                </a:solidFill>
              </a:rPr>
              <a:t>Se </a:t>
            </a:r>
            <a:r>
              <a:rPr lang="es-MX" i="1" dirty="0">
                <a:solidFill>
                  <a:srgbClr val="FFC000"/>
                </a:solidFill>
              </a:rPr>
              <a:t>recopilan </a:t>
            </a:r>
            <a:r>
              <a:rPr lang="es-MX" i="1" dirty="0" smtClean="0">
                <a:solidFill>
                  <a:srgbClr val="FFC000"/>
                </a:solidFill>
              </a:rPr>
              <a:t>sentimientos </a:t>
            </a:r>
            <a:r>
              <a:rPr lang="es-MX" i="1" dirty="0">
                <a:solidFill>
                  <a:srgbClr val="FFC000"/>
                </a:solidFill>
              </a:rPr>
              <a:t>del consumidor </a:t>
            </a:r>
            <a:r>
              <a:rPr lang="es-MX" sz="1800" i="1" dirty="0">
                <a:solidFill>
                  <a:srgbClr val="FFC000"/>
                </a:solidFill>
              </a:rPr>
              <a:t>(valoración ergonómica y psicológica)</a:t>
            </a:r>
            <a:r>
              <a:rPr lang="es-MX" i="1" dirty="0">
                <a:solidFill>
                  <a:srgbClr val="FFC000"/>
                </a:solidFill>
              </a:rPr>
              <a:t> sobre el producto, usando el diferencial </a:t>
            </a:r>
            <a:r>
              <a:rPr lang="es-MX" i="1" dirty="0" smtClean="0">
                <a:solidFill>
                  <a:srgbClr val="FFC000"/>
                </a:solidFill>
              </a:rPr>
              <a:t>semántico (DS).</a:t>
            </a:r>
          </a:p>
          <a:p>
            <a:pPr marL="457200" indent="-457200" algn="just">
              <a:lnSpc>
                <a:spcPct val="100000"/>
              </a:lnSpc>
              <a:buAutoNum type="alphaLcParenR"/>
            </a:pPr>
            <a:r>
              <a:rPr lang="es-MX" i="1" dirty="0" smtClean="0">
                <a:solidFill>
                  <a:srgbClr val="FFC000"/>
                </a:solidFill>
              </a:rPr>
              <a:t> Se </a:t>
            </a:r>
            <a:r>
              <a:rPr lang="es-MX" i="1" dirty="0">
                <a:solidFill>
                  <a:srgbClr val="FFC000"/>
                </a:solidFill>
              </a:rPr>
              <a:t>recopilan imágenes de diferentes modelos del producto y palabras con las que se califican o se promocionan dichos productos. </a:t>
            </a:r>
            <a:endParaRPr lang="es-MX" i="1" dirty="0" smtClean="0">
              <a:solidFill>
                <a:srgbClr val="FFC000"/>
              </a:solidFill>
            </a:endParaRPr>
          </a:p>
          <a:p>
            <a:pPr marL="457200" indent="-457200" algn="just">
              <a:lnSpc>
                <a:spcPct val="100000"/>
              </a:lnSpc>
              <a:buAutoNum type="alphaLcParenR"/>
            </a:pPr>
            <a:r>
              <a:rPr lang="es-MX" i="1" dirty="0" smtClean="0">
                <a:solidFill>
                  <a:srgbClr val="FFC000"/>
                </a:solidFill>
              </a:rPr>
              <a:t>Se relacionan </a:t>
            </a:r>
            <a:r>
              <a:rPr lang="es-MX" i="1" dirty="0">
                <a:solidFill>
                  <a:srgbClr val="FFC000"/>
                </a:solidFill>
              </a:rPr>
              <a:t>las características de diseño de los productos con los sentimientos (o palabras </a:t>
            </a:r>
            <a:r>
              <a:rPr lang="es-MX" i="1" dirty="0" err="1">
                <a:solidFill>
                  <a:srgbClr val="FFC000"/>
                </a:solidFill>
              </a:rPr>
              <a:t>kansei</a:t>
            </a:r>
            <a:r>
              <a:rPr lang="es-MX" i="1" dirty="0">
                <a:solidFill>
                  <a:srgbClr val="FFC000"/>
                </a:solidFill>
              </a:rPr>
              <a:t>) por medio de estudios de campo o experimentos de </a:t>
            </a:r>
            <a:r>
              <a:rPr lang="es-MX" i="1" dirty="0" smtClean="0">
                <a:solidFill>
                  <a:srgbClr val="FFC000"/>
                </a:solidFill>
              </a:rPr>
              <a:t>laboratorio. </a:t>
            </a:r>
          </a:p>
          <a:p>
            <a:pPr marL="457200" indent="-457200" algn="just">
              <a:lnSpc>
                <a:spcPct val="100000"/>
              </a:lnSpc>
              <a:buAutoNum type="alphaLcParenR"/>
            </a:pPr>
            <a:r>
              <a:rPr lang="es-MX" i="1" dirty="0" smtClean="0">
                <a:solidFill>
                  <a:srgbClr val="FFC000"/>
                </a:solidFill>
              </a:rPr>
              <a:t>Se utilizan </a:t>
            </a:r>
            <a:r>
              <a:rPr lang="es-MX" i="1" dirty="0">
                <a:solidFill>
                  <a:srgbClr val="FFC000"/>
                </a:solidFill>
              </a:rPr>
              <a:t>herramientas informáticas para construir un marco de IK que permita utilizar de forma ágil y sistemática las relaciones encontradas a la hora de analizar diseños o plantear futuros desarrollos.</a:t>
            </a:r>
            <a:r>
              <a:rPr lang="es-MX" i="1" dirty="0"/>
              <a:t> </a:t>
            </a:r>
            <a:r>
              <a:rPr lang="es-MX" i="1" dirty="0" smtClean="0"/>
              <a:t> </a:t>
            </a:r>
          </a:p>
        </p:txBody>
      </p:sp>
      <p:sp>
        <p:nvSpPr>
          <p:cNvPr id="6" name="CuadroTexto 5"/>
          <p:cNvSpPr txBox="1"/>
          <p:nvPr/>
        </p:nvSpPr>
        <p:spPr>
          <a:xfrm>
            <a:off x="11410682" y="6297768"/>
            <a:ext cx="624625" cy="369332"/>
          </a:xfrm>
          <a:prstGeom prst="rect">
            <a:avLst/>
          </a:prstGeom>
          <a:noFill/>
        </p:spPr>
        <p:txBody>
          <a:bodyPr wrap="square" rtlCol="0">
            <a:spAutoFit/>
          </a:bodyPr>
          <a:lstStyle/>
          <a:p>
            <a:pPr algn="ctr"/>
            <a:r>
              <a:rPr lang="es-MX" b="1" dirty="0" smtClean="0"/>
              <a:t>41</a:t>
            </a:r>
            <a:endParaRPr lang="es-MX" b="1" dirty="0"/>
          </a:p>
        </p:txBody>
      </p:sp>
    </p:spTree>
    <p:extLst>
      <p:ext uri="{BB962C8B-B14F-4D97-AF65-F5344CB8AC3E}">
        <p14:creationId xmlns:p14="http://schemas.microsoft.com/office/powerpoint/2010/main" val="22787022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EMOCIONAL</a:t>
            </a:r>
            <a:endParaRPr lang="es-MX" sz="3000" dirty="0"/>
          </a:p>
        </p:txBody>
      </p:sp>
      <p:sp>
        <p:nvSpPr>
          <p:cNvPr id="3" name="Marcador de contenido 2"/>
          <p:cNvSpPr>
            <a:spLocks noGrp="1"/>
          </p:cNvSpPr>
          <p:nvPr>
            <p:ph idx="1"/>
          </p:nvPr>
        </p:nvSpPr>
        <p:spPr>
          <a:xfrm>
            <a:off x="940156" y="1351371"/>
            <a:ext cx="10328857" cy="1147132"/>
          </a:xfrm>
        </p:spPr>
        <p:txBody>
          <a:bodyPr>
            <a:noAutofit/>
          </a:bodyPr>
          <a:lstStyle/>
          <a:p>
            <a:pPr marL="0" indent="0" algn="just">
              <a:lnSpc>
                <a:spcPct val="100000"/>
              </a:lnSpc>
              <a:buNone/>
            </a:pPr>
            <a:r>
              <a:rPr lang="es-MX" dirty="0" smtClean="0"/>
              <a:t>Tipos </a:t>
            </a:r>
            <a:r>
              <a:rPr lang="es-MX" dirty="0"/>
              <a:t>de IK </a:t>
            </a:r>
            <a:r>
              <a:rPr lang="es-MX" dirty="0" smtClean="0"/>
              <a:t>(</a:t>
            </a:r>
            <a:r>
              <a:rPr lang="es-MX" dirty="0" err="1"/>
              <a:t>Nagamachi</a:t>
            </a:r>
            <a:r>
              <a:rPr lang="es-MX" dirty="0"/>
              <a:t>, 1995; </a:t>
            </a:r>
            <a:r>
              <a:rPr lang="es-MX" dirty="0" err="1"/>
              <a:t>Nagamachi</a:t>
            </a:r>
            <a:r>
              <a:rPr lang="es-MX" dirty="0"/>
              <a:t>, 1999; </a:t>
            </a:r>
            <a:r>
              <a:rPr lang="es-MX" dirty="0" err="1"/>
              <a:t>Nagamachi</a:t>
            </a:r>
            <a:r>
              <a:rPr lang="es-MX" dirty="0"/>
              <a:t>, 2002; </a:t>
            </a:r>
            <a:r>
              <a:rPr lang="es-MX" dirty="0" err="1"/>
              <a:t>Schuttte</a:t>
            </a:r>
            <a:r>
              <a:rPr lang="es-MX" dirty="0"/>
              <a:t> 2005</a:t>
            </a:r>
            <a:r>
              <a:rPr lang="es-MX" dirty="0" smtClean="0"/>
              <a:t>):</a:t>
            </a:r>
          </a:p>
          <a:p>
            <a:pPr algn="just">
              <a:lnSpc>
                <a:spcPct val="100000"/>
              </a:lnSpc>
              <a:spcAft>
                <a:spcPts val="1800"/>
              </a:spcAft>
            </a:pPr>
            <a:r>
              <a:rPr lang="es-MX" i="1" dirty="0" smtClean="0"/>
              <a:t>IK tipo </a:t>
            </a:r>
            <a:r>
              <a:rPr lang="es-MX" i="1" dirty="0"/>
              <a:t>I</a:t>
            </a:r>
            <a:r>
              <a:rPr lang="es-MX" i="1" dirty="0">
                <a:solidFill>
                  <a:srgbClr val="FFC000"/>
                </a:solidFill>
              </a:rPr>
              <a:t> </a:t>
            </a:r>
            <a:r>
              <a:rPr lang="es-MX" i="1" dirty="0"/>
              <a:t>- Clasificación de </a:t>
            </a:r>
            <a:r>
              <a:rPr lang="es-MX" i="1" dirty="0" smtClean="0"/>
              <a:t>categorías. </a:t>
            </a:r>
            <a:r>
              <a:rPr lang="es-MX" i="1" dirty="0" smtClean="0">
                <a:solidFill>
                  <a:srgbClr val="FFC000"/>
                </a:solidFill>
              </a:rPr>
              <a:t>El cual identifica manualmente </a:t>
            </a:r>
            <a:r>
              <a:rPr lang="es-MX" sz="1800" i="1" dirty="0" smtClean="0"/>
              <a:t>(con </a:t>
            </a:r>
            <a:r>
              <a:rPr lang="es-MX" sz="1800" i="1" dirty="0"/>
              <a:t>encuestas directas al segmento de mercado objetivo)</a:t>
            </a:r>
            <a:r>
              <a:rPr lang="es-MX" i="1" dirty="0"/>
              <a:t> </a:t>
            </a:r>
            <a:r>
              <a:rPr lang="es-MX" i="1" dirty="0" smtClean="0">
                <a:solidFill>
                  <a:srgbClr val="FFC000"/>
                </a:solidFill>
              </a:rPr>
              <a:t>las </a:t>
            </a:r>
            <a:r>
              <a:rPr lang="es-MX" i="1" dirty="0">
                <a:solidFill>
                  <a:srgbClr val="FFC000"/>
                </a:solidFill>
              </a:rPr>
              <a:t>relaciones entre las necesidades afectivas y las características del producto. </a:t>
            </a:r>
            <a:endParaRPr lang="es-MX" i="1" dirty="0" smtClean="0">
              <a:solidFill>
                <a:srgbClr val="FFC000"/>
              </a:solidFill>
            </a:endParaRPr>
          </a:p>
          <a:p>
            <a:pPr algn="just">
              <a:lnSpc>
                <a:spcPct val="100000"/>
              </a:lnSpc>
              <a:spcAft>
                <a:spcPts val="1800"/>
              </a:spcAft>
            </a:pPr>
            <a:r>
              <a:rPr lang="es-MX" i="1" dirty="0" smtClean="0"/>
              <a:t>IK </a:t>
            </a:r>
            <a:r>
              <a:rPr lang="es-MX" i="1" dirty="0"/>
              <a:t>tipo II</a:t>
            </a:r>
            <a:r>
              <a:rPr lang="es-MX" i="1" dirty="0">
                <a:solidFill>
                  <a:srgbClr val="FFC000"/>
                </a:solidFill>
              </a:rPr>
              <a:t> </a:t>
            </a:r>
            <a:r>
              <a:rPr lang="es-MX" i="1" dirty="0"/>
              <a:t>- Sistema </a:t>
            </a:r>
            <a:r>
              <a:rPr lang="es-MX" i="1" dirty="0" smtClean="0"/>
              <a:t>asistido por ordenador.</a:t>
            </a:r>
            <a:r>
              <a:rPr lang="es-MX" i="1" dirty="0" smtClean="0">
                <a:solidFill>
                  <a:srgbClr val="FFC000"/>
                </a:solidFill>
              </a:rPr>
              <a:t> El cual utiliza </a:t>
            </a:r>
            <a:r>
              <a:rPr lang="es-MX" i="1" dirty="0">
                <a:solidFill>
                  <a:srgbClr val="FFC000"/>
                </a:solidFill>
              </a:rPr>
              <a:t>4 bases de datos </a:t>
            </a:r>
            <a:r>
              <a:rPr lang="es-MX" sz="1800" i="1" dirty="0"/>
              <a:t>(palabras </a:t>
            </a:r>
            <a:r>
              <a:rPr lang="es-MX" sz="1800" i="1" dirty="0" err="1"/>
              <a:t>kansei</a:t>
            </a:r>
            <a:r>
              <a:rPr lang="es-MX" sz="1800" i="1" dirty="0"/>
              <a:t>, imágenes, puntuaciones </a:t>
            </a:r>
            <a:r>
              <a:rPr lang="es-MX" sz="1800" i="1" dirty="0" err="1"/>
              <a:t>kansei</a:t>
            </a:r>
            <a:r>
              <a:rPr lang="es-MX" sz="1800" i="1" dirty="0"/>
              <a:t> y diseños y colores)</a:t>
            </a:r>
            <a:r>
              <a:rPr lang="es-MX" sz="1800" i="1" dirty="0">
                <a:solidFill>
                  <a:srgbClr val="FFC000"/>
                </a:solidFill>
              </a:rPr>
              <a:t> </a:t>
            </a:r>
            <a:r>
              <a:rPr lang="es-MX" i="1" dirty="0">
                <a:solidFill>
                  <a:srgbClr val="FFC000"/>
                </a:solidFill>
              </a:rPr>
              <a:t>y un motor de interferencia que las relaciona utilizando </a:t>
            </a:r>
            <a:r>
              <a:rPr lang="es-MX" i="1" dirty="0" smtClean="0">
                <a:solidFill>
                  <a:srgbClr val="FFC000"/>
                </a:solidFill>
              </a:rPr>
              <a:t>coeficientes </a:t>
            </a:r>
            <a:r>
              <a:rPr lang="es-MX" i="1" dirty="0">
                <a:solidFill>
                  <a:srgbClr val="FFC000"/>
                </a:solidFill>
              </a:rPr>
              <a:t>de correlación </a:t>
            </a:r>
            <a:r>
              <a:rPr lang="es-MX" i="1" dirty="0" smtClean="0">
                <a:solidFill>
                  <a:srgbClr val="FFC000"/>
                </a:solidFill>
              </a:rPr>
              <a:t>parcial.</a:t>
            </a:r>
          </a:p>
          <a:p>
            <a:pPr algn="just">
              <a:lnSpc>
                <a:spcPct val="100000"/>
              </a:lnSpc>
              <a:spcAft>
                <a:spcPts val="1800"/>
              </a:spcAft>
            </a:pPr>
            <a:r>
              <a:rPr lang="es-MX" i="1" dirty="0"/>
              <a:t>IK tipo III</a:t>
            </a:r>
            <a:r>
              <a:rPr lang="es-MX" i="1" dirty="0">
                <a:solidFill>
                  <a:srgbClr val="FFC000"/>
                </a:solidFill>
              </a:rPr>
              <a:t> </a:t>
            </a:r>
            <a:r>
              <a:rPr lang="es-MX" i="1" dirty="0"/>
              <a:t>- Modelado </a:t>
            </a:r>
            <a:r>
              <a:rPr lang="es-MX" i="1" dirty="0" smtClean="0"/>
              <a:t>matemático</a:t>
            </a:r>
            <a:r>
              <a:rPr lang="es-MX" i="1" dirty="0" smtClean="0">
                <a:solidFill>
                  <a:srgbClr val="FFC000"/>
                </a:solidFill>
              </a:rPr>
              <a:t> </a:t>
            </a:r>
            <a:r>
              <a:rPr lang="es-MX" i="1" dirty="0">
                <a:solidFill>
                  <a:srgbClr val="FFC000"/>
                </a:solidFill>
              </a:rPr>
              <a:t>similar </a:t>
            </a:r>
            <a:r>
              <a:rPr lang="es-MX" i="1" dirty="0" smtClean="0">
                <a:solidFill>
                  <a:srgbClr val="FFC000"/>
                </a:solidFill>
              </a:rPr>
              <a:t>al tipo II. Utiliza modelos </a:t>
            </a:r>
            <a:r>
              <a:rPr lang="es-MX" i="1" dirty="0">
                <a:solidFill>
                  <a:srgbClr val="FFC000"/>
                </a:solidFill>
              </a:rPr>
              <a:t>matemáticos más complejos </a:t>
            </a:r>
            <a:r>
              <a:rPr lang="es-MX" sz="1800" i="1" dirty="0"/>
              <a:t>(regresión, lógica difusa, redes neuronales, etc.)</a:t>
            </a:r>
            <a:r>
              <a:rPr lang="es-MX" i="1" dirty="0">
                <a:solidFill>
                  <a:srgbClr val="FFC000"/>
                </a:solidFill>
              </a:rPr>
              <a:t> para relacionar las bases de datos.</a:t>
            </a:r>
            <a:r>
              <a:rPr lang="es-MX" i="1" dirty="0" smtClean="0"/>
              <a:t>  </a:t>
            </a:r>
          </a:p>
        </p:txBody>
      </p:sp>
      <p:sp>
        <p:nvSpPr>
          <p:cNvPr id="6" name="CuadroTexto 5"/>
          <p:cNvSpPr txBox="1"/>
          <p:nvPr/>
        </p:nvSpPr>
        <p:spPr>
          <a:xfrm>
            <a:off x="11397804" y="6297768"/>
            <a:ext cx="637504" cy="369332"/>
          </a:xfrm>
          <a:prstGeom prst="rect">
            <a:avLst/>
          </a:prstGeom>
          <a:noFill/>
        </p:spPr>
        <p:txBody>
          <a:bodyPr wrap="square" rtlCol="0">
            <a:spAutoFit/>
          </a:bodyPr>
          <a:lstStyle/>
          <a:p>
            <a:pPr algn="ctr"/>
            <a:r>
              <a:rPr lang="es-MX" b="1" dirty="0" smtClean="0"/>
              <a:t>42</a:t>
            </a:r>
            <a:endParaRPr lang="es-MX" b="1" dirty="0"/>
          </a:p>
        </p:txBody>
      </p:sp>
    </p:spTree>
    <p:extLst>
      <p:ext uri="{BB962C8B-B14F-4D97-AF65-F5344CB8AC3E}">
        <p14:creationId xmlns:p14="http://schemas.microsoft.com/office/powerpoint/2010/main" val="22566681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642" y="191167"/>
            <a:ext cx="9322558" cy="887006"/>
          </a:xfrm>
        </p:spPr>
        <p:txBody>
          <a:bodyPr>
            <a:normAutofit/>
          </a:bodyPr>
          <a:lstStyle/>
          <a:p>
            <a:r>
              <a:rPr lang="es-MX" sz="3000" dirty="0" smtClean="0"/>
              <a:t>Diseño EMOCIONAL</a:t>
            </a:r>
            <a:endParaRPr lang="es-MX" sz="3000" dirty="0"/>
          </a:p>
        </p:txBody>
      </p:sp>
      <p:sp>
        <p:nvSpPr>
          <p:cNvPr id="3" name="Marcador de contenido 2"/>
          <p:cNvSpPr>
            <a:spLocks noGrp="1"/>
          </p:cNvSpPr>
          <p:nvPr>
            <p:ph idx="1"/>
          </p:nvPr>
        </p:nvSpPr>
        <p:spPr>
          <a:xfrm>
            <a:off x="940156" y="1351371"/>
            <a:ext cx="10328857" cy="1147132"/>
          </a:xfrm>
        </p:spPr>
        <p:txBody>
          <a:bodyPr>
            <a:noAutofit/>
          </a:bodyPr>
          <a:lstStyle/>
          <a:p>
            <a:pPr algn="just">
              <a:lnSpc>
                <a:spcPct val="100000"/>
              </a:lnSpc>
              <a:spcAft>
                <a:spcPts val="1800"/>
              </a:spcAft>
            </a:pPr>
            <a:r>
              <a:rPr lang="es-MX" i="1" dirty="0" smtClean="0"/>
              <a:t>IK tipo IV</a:t>
            </a:r>
            <a:r>
              <a:rPr lang="es-MX" i="1" dirty="0" smtClean="0">
                <a:solidFill>
                  <a:srgbClr val="FFC000"/>
                </a:solidFill>
              </a:rPr>
              <a:t> </a:t>
            </a:r>
            <a:r>
              <a:rPr lang="es-MX" i="1" dirty="0"/>
              <a:t>- Sistema </a:t>
            </a:r>
            <a:r>
              <a:rPr lang="es-MX" i="1" dirty="0" smtClean="0"/>
              <a:t>híbrido. </a:t>
            </a:r>
            <a:r>
              <a:rPr lang="es-MX" i="1" dirty="0">
                <a:solidFill>
                  <a:srgbClr val="FFC000"/>
                </a:solidFill>
              </a:rPr>
              <a:t>Es similar a los dos </a:t>
            </a:r>
            <a:r>
              <a:rPr lang="es-MX" i="1" dirty="0" smtClean="0">
                <a:solidFill>
                  <a:srgbClr val="FFC000"/>
                </a:solidFill>
              </a:rPr>
              <a:t>anteriores, solo que éste, mediante un </a:t>
            </a:r>
            <a:r>
              <a:rPr lang="es-MX" i="1" dirty="0">
                <a:solidFill>
                  <a:srgbClr val="FFC000"/>
                </a:solidFill>
              </a:rPr>
              <a:t>razonamiento forward y </a:t>
            </a:r>
            <a:r>
              <a:rPr lang="es-MX" i="1" dirty="0" err="1">
                <a:solidFill>
                  <a:srgbClr val="FFC000"/>
                </a:solidFill>
              </a:rPr>
              <a:t>backward</a:t>
            </a:r>
            <a:r>
              <a:rPr lang="es-MX" i="1" dirty="0" smtClean="0">
                <a:solidFill>
                  <a:srgbClr val="FFC000"/>
                </a:solidFill>
              </a:rPr>
              <a:t>., predice </a:t>
            </a:r>
            <a:r>
              <a:rPr lang="es-MX" i="1" dirty="0">
                <a:solidFill>
                  <a:srgbClr val="FFC000"/>
                </a:solidFill>
              </a:rPr>
              <a:t>el </a:t>
            </a:r>
            <a:r>
              <a:rPr lang="es-MX" i="1" dirty="0" err="1">
                <a:solidFill>
                  <a:srgbClr val="FFC000"/>
                </a:solidFill>
              </a:rPr>
              <a:t>kansei</a:t>
            </a:r>
            <a:r>
              <a:rPr lang="es-MX" i="1" dirty="0">
                <a:solidFill>
                  <a:srgbClr val="FFC000"/>
                </a:solidFill>
              </a:rPr>
              <a:t> que un producto o un nuevo diseño puede despertar.</a:t>
            </a:r>
            <a:endParaRPr lang="es-MX" i="1" dirty="0" smtClean="0">
              <a:solidFill>
                <a:srgbClr val="FFC000"/>
              </a:solidFill>
            </a:endParaRPr>
          </a:p>
          <a:p>
            <a:pPr algn="just">
              <a:lnSpc>
                <a:spcPct val="100000"/>
              </a:lnSpc>
              <a:spcAft>
                <a:spcPts val="1800"/>
              </a:spcAft>
            </a:pPr>
            <a:r>
              <a:rPr lang="es-MX" i="1" dirty="0" smtClean="0"/>
              <a:t>IK </a:t>
            </a:r>
            <a:r>
              <a:rPr lang="es-MX" i="1" dirty="0"/>
              <a:t>tipo </a:t>
            </a:r>
            <a:r>
              <a:rPr lang="es-MX" i="1" dirty="0" smtClean="0"/>
              <a:t>V</a:t>
            </a:r>
            <a:r>
              <a:rPr lang="es-MX" i="1" dirty="0" smtClean="0">
                <a:solidFill>
                  <a:srgbClr val="FFC000"/>
                </a:solidFill>
              </a:rPr>
              <a:t> </a:t>
            </a:r>
            <a:r>
              <a:rPr lang="es-MX" i="1" dirty="0"/>
              <a:t>- Virtual</a:t>
            </a:r>
            <a:r>
              <a:rPr lang="es-MX" i="1" dirty="0">
                <a:solidFill>
                  <a:srgbClr val="FFC000"/>
                </a:solidFill>
              </a:rPr>
              <a:t>. Combina </a:t>
            </a:r>
            <a:r>
              <a:rPr lang="es-MX" i="1" dirty="0" smtClean="0">
                <a:solidFill>
                  <a:srgbClr val="FFC000"/>
                </a:solidFill>
              </a:rPr>
              <a:t>técnicas </a:t>
            </a:r>
            <a:r>
              <a:rPr lang="es-MX" i="1" dirty="0">
                <a:solidFill>
                  <a:srgbClr val="FFC000"/>
                </a:solidFill>
              </a:rPr>
              <a:t>de realidad virtual. Las imágenes que se muestran del producto se generan a través de herramientas de realidad virtual o realidad aumentada</a:t>
            </a:r>
            <a:r>
              <a:rPr lang="es-MX" i="1" dirty="0" smtClean="0">
                <a:solidFill>
                  <a:srgbClr val="FFC000"/>
                </a:solidFill>
              </a:rPr>
              <a:t>.</a:t>
            </a:r>
          </a:p>
          <a:p>
            <a:pPr algn="just">
              <a:lnSpc>
                <a:spcPct val="100000"/>
              </a:lnSpc>
              <a:spcAft>
                <a:spcPts val="1800"/>
              </a:spcAft>
            </a:pPr>
            <a:r>
              <a:rPr lang="es-MX" i="1" dirty="0" smtClean="0"/>
              <a:t>IK </a:t>
            </a:r>
            <a:r>
              <a:rPr lang="es-MX" i="1" dirty="0"/>
              <a:t>tipo </a:t>
            </a:r>
            <a:r>
              <a:rPr lang="es-MX" i="1" dirty="0" smtClean="0"/>
              <a:t>VI</a:t>
            </a:r>
            <a:r>
              <a:rPr lang="es-MX" i="1" dirty="0">
                <a:solidFill>
                  <a:srgbClr val="FFC000"/>
                </a:solidFill>
              </a:rPr>
              <a:t> </a:t>
            </a:r>
            <a:r>
              <a:rPr lang="es-MX" i="1" dirty="0" smtClean="0"/>
              <a:t>- Diseño colaborativo. </a:t>
            </a:r>
            <a:r>
              <a:rPr lang="es-MX" i="1" dirty="0" smtClean="0">
                <a:solidFill>
                  <a:srgbClr val="FFC000"/>
                </a:solidFill>
              </a:rPr>
              <a:t>En éste, la </a:t>
            </a:r>
            <a:r>
              <a:rPr lang="es-MX" i="1" dirty="0">
                <a:solidFill>
                  <a:srgbClr val="FFC000"/>
                </a:solidFill>
              </a:rPr>
              <a:t>base de datos </a:t>
            </a:r>
            <a:r>
              <a:rPr lang="es-MX" i="1" dirty="0" err="1">
                <a:solidFill>
                  <a:srgbClr val="FFC000"/>
                </a:solidFill>
              </a:rPr>
              <a:t>Kansei</a:t>
            </a:r>
            <a:r>
              <a:rPr lang="es-MX" i="1" dirty="0">
                <a:solidFill>
                  <a:srgbClr val="FFC000"/>
                </a:solidFill>
              </a:rPr>
              <a:t> es accesible vía Internet, por lo que soporta trabajo en grupo e ingeniería concurrente. Utiliza herramientas del tipo QFD, aplicadas a la industria de servicios, y busca el diseño de todos los procedimientos del servicio tomando como origen las preferencias del usuario.</a:t>
            </a:r>
            <a:r>
              <a:rPr lang="es-MX" i="1" dirty="0" smtClean="0"/>
              <a:t>  </a:t>
            </a:r>
          </a:p>
        </p:txBody>
      </p:sp>
      <p:sp>
        <p:nvSpPr>
          <p:cNvPr id="6" name="CuadroTexto 5"/>
          <p:cNvSpPr txBox="1"/>
          <p:nvPr/>
        </p:nvSpPr>
        <p:spPr>
          <a:xfrm>
            <a:off x="11372045" y="6297768"/>
            <a:ext cx="663262" cy="369332"/>
          </a:xfrm>
          <a:prstGeom prst="rect">
            <a:avLst/>
          </a:prstGeom>
          <a:noFill/>
        </p:spPr>
        <p:txBody>
          <a:bodyPr wrap="square" rtlCol="0">
            <a:spAutoFit/>
          </a:bodyPr>
          <a:lstStyle/>
          <a:p>
            <a:pPr algn="ctr"/>
            <a:r>
              <a:rPr lang="es-MX" b="1" dirty="0" smtClean="0"/>
              <a:t>43</a:t>
            </a:r>
            <a:endParaRPr lang="es-MX" b="1" dirty="0"/>
          </a:p>
        </p:txBody>
      </p:sp>
    </p:spTree>
    <p:extLst>
      <p:ext uri="{BB962C8B-B14F-4D97-AF65-F5344CB8AC3E}">
        <p14:creationId xmlns:p14="http://schemas.microsoft.com/office/powerpoint/2010/main" val="33628555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852490550"/>
              </p:ext>
            </p:extLst>
          </p:nvPr>
        </p:nvGraphicFramePr>
        <p:xfrm>
          <a:off x="1110081" y="1017430"/>
          <a:ext cx="10210448" cy="4617720"/>
        </p:xfrm>
        <a:graphic>
          <a:graphicData uri="http://schemas.openxmlformats.org/drawingml/2006/table">
            <a:tbl>
              <a:tblPr firstRow="1" bandRow="1">
                <a:tableStyleId>{EB344D84-9AFB-497E-A393-DC336BA19D2E}</a:tableStyleId>
              </a:tblPr>
              <a:tblGrid>
                <a:gridCol w="6810426"/>
                <a:gridCol w="3400022"/>
              </a:tblGrid>
              <a:tr h="356410">
                <a:tc>
                  <a:txBody>
                    <a:bodyPr/>
                    <a:lstStyle/>
                    <a:p>
                      <a:r>
                        <a:rPr lang="es-MX" dirty="0" smtClean="0">
                          <a:solidFill>
                            <a:schemeClr val="bg1"/>
                          </a:solidFill>
                        </a:rPr>
                        <a:t>PASOS</a:t>
                      </a:r>
                      <a:r>
                        <a:rPr lang="es-MX" baseline="0" dirty="0" smtClean="0">
                          <a:solidFill>
                            <a:schemeClr val="bg1"/>
                          </a:solidFill>
                        </a:rPr>
                        <a:t> DEL QFD</a:t>
                      </a:r>
                      <a:endParaRPr lang="es-MX" dirty="0">
                        <a:solidFill>
                          <a:schemeClr val="bg1"/>
                        </a:solidFill>
                      </a:endParaRPr>
                    </a:p>
                  </a:txBody>
                  <a:tcPr/>
                </a:tc>
                <a:tc>
                  <a:txBody>
                    <a:bodyPr/>
                    <a:lstStyle/>
                    <a:p>
                      <a:r>
                        <a:rPr lang="es-MX" dirty="0" smtClean="0">
                          <a:solidFill>
                            <a:schemeClr val="bg1"/>
                          </a:solidFill>
                        </a:rPr>
                        <a:t>Herramientas</a:t>
                      </a:r>
                      <a:endParaRPr lang="es-MX" dirty="0">
                        <a:solidFill>
                          <a:schemeClr val="bg1"/>
                        </a:solidFill>
                      </a:endParaRPr>
                    </a:p>
                  </a:txBody>
                  <a:tcPr/>
                </a:tc>
              </a:tr>
              <a:tr h="370840">
                <a:tc>
                  <a:txBody>
                    <a:bodyPr/>
                    <a:lstStyle/>
                    <a:p>
                      <a:pPr marL="0" indent="0">
                        <a:buNone/>
                      </a:pPr>
                      <a:r>
                        <a:rPr lang="es-MX" sz="1800" b="1" i="0" kern="1200" dirty="0" smtClean="0">
                          <a:solidFill>
                            <a:schemeClr val="dk1"/>
                          </a:solidFill>
                          <a:effectLst/>
                          <a:latin typeface="+mn-lt"/>
                          <a:ea typeface="+mn-ea"/>
                          <a:cs typeface="+mn-cs"/>
                        </a:rPr>
                        <a:t>1.</a:t>
                      </a:r>
                      <a:r>
                        <a:rPr lang="es-MX" sz="1800" b="1" i="0" kern="1200" baseline="0" dirty="0" smtClean="0">
                          <a:solidFill>
                            <a:schemeClr val="dk1"/>
                          </a:solidFill>
                          <a:effectLst/>
                          <a:latin typeface="+mn-lt"/>
                          <a:ea typeface="+mn-ea"/>
                          <a:cs typeface="+mn-cs"/>
                        </a:rPr>
                        <a:t> </a:t>
                      </a:r>
                      <a:r>
                        <a:rPr lang="es-MX" sz="1800" b="1" i="0" kern="1200" dirty="0" smtClean="0">
                          <a:solidFill>
                            <a:schemeClr val="dk1"/>
                          </a:solidFill>
                          <a:effectLst/>
                          <a:latin typeface="+mn-lt"/>
                          <a:ea typeface="+mn-ea"/>
                          <a:cs typeface="+mn-cs"/>
                        </a:rPr>
                        <a:t>Seleccionar un Producto/Servicio Importante a Mejorar</a:t>
                      </a:r>
                      <a:endParaRPr lang="es-MX" sz="2000" b="1" dirty="0">
                        <a:latin typeface="Arial Narrow" panose="020B0606020202030204" pitchFamily="34" charset="0"/>
                      </a:endParaRPr>
                    </a:p>
                  </a:txBody>
                  <a:tcPr/>
                </a:tc>
                <a:tc>
                  <a:txBody>
                    <a:bodyPr/>
                    <a:lstStyle/>
                    <a:p>
                      <a:pPr marL="0" indent="0">
                        <a:buNone/>
                      </a:pPr>
                      <a:r>
                        <a:rPr lang="es-MX" sz="1200" b="0" dirty="0" smtClean="0">
                          <a:latin typeface="Arial Narrow" panose="020B0606020202030204" pitchFamily="34" charset="0"/>
                        </a:rPr>
                        <a:t>Segmentación de clientes, Diagrama de</a:t>
                      </a:r>
                      <a:r>
                        <a:rPr lang="es-MX" sz="1200" b="0" baseline="0" dirty="0" smtClean="0">
                          <a:latin typeface="Arial Narrow" panose="020B0606020202030204" pitchFamily="34" charset="0"/>
                        </a:rPr>
                        <a:t> Pareto, Grupos Nominales, Diagrama de Afinidad</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2. Obtener la Voz del Cliente</a:t>
                      </a:r>
                      <a:endParaRPr lang="es-MX" sz="2000" b="1" dirty="0">
                        <a:latin typeface="Arial Narrow" panose="020B0606020202030204" pitchFamily="34" charset="0"/>
                      </a:endParaRPr>
                    </a:p>
                  </a:txBody>
                  <a:tcPr/>
                </a:tc>
                <a:tc>
                  <a:txBody>
                    <a:bodyPr/>
                    <a:lstStyle/>
                    <a:p>
                      <a:r>
                        <a:rPr lang="es-MX" sz="1200" b="0" dirty="0" err="1" smtClean="0">
                          <a:latin typeface="Arial Narrow" panose="020B0606020202030204" pitchFamily="34" charset="0"/>
                        </a:rPr>
                        <a:t>Blitz</a:t>
                      </a:r>
                      <a:r>
                        <a:rPr lang="es-MX" sz="1200" b="0" dirty="0" smtClean="0">
                          <a:latin typeface="Arial Narrow" panose="020B0606020202030204" pitchFamily="34" charset="0"/>
                        </a:rPr>
                        <a:t> QFD</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3. Extraer las Necesidades del Cliente</a:t>
                      </a:r>
                      <a:endParaRPr lang="es-MX" sz="2000" b="1" dirty="0">
                        <a:latin typeface="Arial Narrow" panose="020B0606020202030204" pitchFamily="34" charset="0"/>
                      </a:endParaRPr>
                    </a:p>
                  </a:txBody>
                  <a:tcPr/>
                </a:tc>
                <a:tc>
                  <a:txBody>
                    <a:bodyPr/>
                    <a:lstStyle/>
                    <a:p>
                      <a:r>
                        <a:rPr lang="es-MX" sz="1200" b="0" dirty="0" err="1" smtClean="0">
                          <a:latin typeface="Arial Narrow" panose="020B0606020202030204" pitchFamily="34" charset="0"/>
                        </a:rPr>
                        <a:t>Blitz</a:t>
                      </a:r>
                      <a:r>
                        <a:rPr lang="es-MX" sz="1200" b="0" dirty="0" smtClean="0">
                          <a:latin typeface="Arial Narrow" panose="020B0606020202030204" pitchFamily="34" charset="0"/>
                        </a:rPr>
                        <a:t>, </a:t>
                      </a:r>
                      <a:r>
                        <a:rPr lang="es-MX" sz="1200" b="0" baseline="0" dirty="0" smtClean="0">
                          <a:latin typeface="Arial Narrow" panose="020B0606020202030204" pitchFamily="34" charset="0"/>
                        </a:rPr>
                        <a:t>Diagrama de Afinidad</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4. Organizar las Necesidades del Cliente</a:t>
                      </a:r>
                      <a:endParaRPr lang="es-MX" sz="2000" b="1" dirty="0">
                        <a:latin typeface="Arial Narrow" panose="020B0606020202030204" pitchFamily="34" charset="0"/>
                      </a:endParaRPr>
                    </a:p>
                  </a:txBody>
                  <a:tcPr/>
                </a:tc>
                <a:tc>
                  <a:txBody>
                    <a:bodyPr/>
                    <a:lstStyle/>
                    <a:p>
                      <a:r>
                        <a:rPr lang="es-MX" sz="1200" b="0" baseline="0" dirty="0" smtClean="0">
                          <a:latin typeface="Arial Narrow" panose="020B0606020202030204" pitchFamily="34" charset="0"/>
                        </a:rPr>
                        <a:t>Diagrama de Afinidad, Grupos Nominales, Diagrama de Árbol</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5. Priorizar las Necesidades del Cliente</a:t>
                      </a:r>
                      <a:endParaRPr lang="es-MX" sz="2000" b="1" dirty="0">
                        <a:latin typeface="Arial Narrow" panose="020B0606020202030204" pitchFamily="34" charset="0"/>
                      </a:endParaRPr>
                    </a:p>
                  </a:txBody>
                  <a:tcPr/>
                </a:tc>
                <a:tc>
                  <a:txBody>
                    <a:bodyPr/>
                    <a:lstStyle/>
                    <a:p>
                      <a:r>
                        <a:rPr lang="es-MX" sz="1200" b="0" dirty="0" smtClean="0">
                          <a:latin typeface="Arial Narrow" panose="020B0606020202030204" pitchFamily="34" charset="0"/>
                        </a:rPr>
                        <a:t>AHP, Árbol, Pareto, Nominales</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6. Establecer los Parámetros de Diseño</a:t>
                      </a:r>
                      <a:endParaRPr lang="es-MX" sz="2000" b="1" dirty="0">
                        <a:latin typeface="Arial Narrow" panose="020B0606020202030204" pitchFamily="34" charset="0"/>
                      </a:endParaRPr>
                    </a:p>
                  </a:txBody>
                  <a:tcPr/>
                </a:tc>
                <a:tc>
                  <a:txBody>
                    <a:bodyPr/>
                    <a:lstStyle/>
                    <a:p>
                      <a:r>
                        <a:rPr lang="es-MX" sz="1200" b="0" dirty="0" smtClean="0">
                          <a:latin typeface="Arial Narrow" panose="020B0606020202030204" pitchFamily="34" charset="0"/>
                        </a:rPr>
                        <a:t>Causa-Efecto, Afinidad, Pareto, Matriz de Relaciones</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7. Generar la Matriz de Relaciones</a:t>
                      </a:r>
                      <a:endParaRPr lang="es-MX" sz="2000" b="1" dirty="0">
                        <a:latin typeface="Arial Narrow" panose="020B0606020202030204" pitchFamily="34" charset="0"/>
                      </a:endParaRPr>
                    </a:p>
                  </a:txBody>
                  <a:tcPr/>
                </a:tc>
                <a:tc>
                  <a:txBody>
                    <a:bodyPr/>
                    <a:lstStyle/>
                    <a:p>
                      <a:r>
                        <a:rPr lang="es-MX" sz="1200" b="0" dirty="0" smtClean="0">
                          <a:latin typeface="Arial Narrow" panose="020B0606020202030204" pitchFamily="34" charset="0"/>
                        </a:rPr>
                        <a:t>M. de</a:t>
                      </a:r>
                      <a:r>
                        <a:rPr lang="es-MX" sz="1200" b="0" baseline="0" dirty="0" smtClean="0">
                          <a:latin typeface="Arial Narrow" panose="020B0606020202030204" pitchFamily="34" charset="0"/>
                        </a:rPr>
                        <a:t> </a:t>
                      </a:r>
                      <a:r>
                        <a:rPr lang="es-MX" sz="1200" b="0" dirty="0" smtClean="0">
                          <a:latin typeface="Arial Narrow" panose="020B0606020202030204" pitchFamily="34" charset="0"/>
                        </a:rPr>
                        <a:t>Relaciones, Grupos Nominales, </a:t>
                      </a:r>
                      <a:r>
                        <a:rPr lang="es-MX" sz="1200" b="0" dirty="0" err="1" smtClean="0">
                          <a:latin typeface="Arial Narrow" panose="020B0606020202030204" pitchFamily="34" charset="0"/>
                        </a:rPr>
                        <a:t>Casua</a:t>
                      </a:r>
                      <a:r>
                        <a:rPr lang="es-MX" sz="1200" b="0" dirty="0" smtClean="0">
                          <a:latin typeface="Arial Narrow" panose="020B0606020202030204" pitchFamily="34" charset="0"/>
                        </a:rPr>
                        <a:t>-Efecto</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8. Obtener la Evaluación de Desempeño del Cliente</a:t>
                      </a:r>
                      <a:endParaRPr lang="es-MX" sz="2000" b="1" dirty="0">
                        <a:latin typeface="Arial Narrow" panose="020B0606020202030204" pitchFamily="34" charset="0"/>
                      </a:endParaRPr>
                    </a:p>
                  </a:txBody>
                  <a:tcPr/>
                </a:tc>
                <a:tc>
                  <a:txBody>
                    <a:bodyPr/>
                    <a:lstStyle/>
                    <a:p>
                      <a:r>
                        <a:rPr lang="es-MX" sz="1200" b="0" dirty="0" smtClean="0">
                          <a:latin typeface="Arial Narrow" panose="020B0606020202030204" pitchFamily="34" charset="0"/>
                        </a:rPr>
                        <a:t>M. de</a:t>
                      </a:r>
                      <a:r>
                        <a:rPr lang="es-MX" sz="1200" b="0" baseline="0" dirty="0" smtClean="0">
                          <a:latin typeface="Arial Narrow" panose="020B0606020202030204" pitchFamily="34" charset="0"/>
                        </a:rPr>
                        <a:t> </a:t>
                      </a:r>
                      <a:r>
                        <a:rPr lang="es-MX" sz="1200" b="0" dirty="0" smtClean="0">
                          <a:latin typeface="Arial Narrow" panose="020B0606020202030204" pitchFamily="34" charset="0"/>
                        </a:rPr>
                        <a:t>Relaciones, Calculadora de usabilidad</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9. Correlacionar los Parámetros de Diseño</a:t>
                      </a:r>
                      <a:endParaRPr lang="es-MX" sz="2000" b="1" dirty="0">
                        <a:latin typeface="Arial Narrow" panose="020B0606020202030204" pitchFamily="34" charset="0"/>
                      </a:endParaRPr>
                    </a:p>
                  </a:txBody>
                  <a:tcPr/>
                </a:tc>
                <a:tc>
                  <a:txBody>
                    <a:bodyPr/>
                    <a:lstStyle/>
                    <a:p>
                      <a:r>
                        <a:rPr lang="es-MX" sz="1200" b="0" dirty="0" smtClean="0">
                          <a:latin typeface="Arial Narrow" panose="020B0606020202030204" pitchFamily="34" charset="0"/>
                        </a:rPr>
                        <a:t>M. de</a:t>
                      </a:r>
                      <a:r>
                        <a:rPr lang="es-MX" sz="1200" b="0" baseline="0" dirty="0" smtClean="0">
                          <a:latin typeface="Arial Narrow" panose="020B0606020202030204" pitchFamily="34" charset="0"/>
                        </a:rPr>
                        <a:t> </a:t>
                      </a:r>
                      <a:r>
                        <a:rPr lang="es-MX" sz="1200" b="0" dirty="0" smtClean="0">
                          <a:latin typeface="Arial Narrow" panose="020B0606020202030204" pitchFamily="34" charset="0"/>
                        </a:rPr>
                        <a:t>Relaciones, Causa-Efecto</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10. Analizar los Resultados</a:t>
                      </a:r>
                      <a:endParaRPr lang="es-MX" sz="2000" b="1" dirty="0">
                        <a:latin typeface="Arial Narrow" panose="020B0606020202030204" pitchFamily="34" charset="0"/>
                      </a:endParaRPr>
                    </a:p>
                  </a:txBody>
                  <a:tcPr/>
                </a:tc>
                <a:tc>
                  <a:txBody>
                    <a:bodyPr/>
                    <a:lstStyle/>
                    <a:p>
                      <a:r>
                        <a:rPr lang="es-MX" sz="1200" b="0" dirty="0" smtClean="0">
                          <a:latin typeface="Arial Narrow" panose="020B0606020202030204" pitchFamily="34" charset="0"/>
                        </a:rPr>
                        <a:t>M. de</a:t>
                      </a:r>
                      <a:r>
                        <a:rPr lang="es-MX" sz="1200" b="0" baseline="0" dirty="0" smtClean="0">
                          <a:latin typeface="Arial Narrow" panose="020B0606020202030204" pitchFamily="34" charset="0"/>
                        </a:rPr>
                        <a:t> </a:t>
                      </a:r>
                      <a:r>
                        <a:rPr lang="es-MX" sz="1200" b="0" dirty="0" smtClean="0">
                          <a:latin typeface="Arial Narrow" panose="020B0606020202030204" pitchFamily="34" charset="0"/>
                        </a:rPr>
                        <a:t>Relaciones, Pareto, AHP</a:t>
                      </a:r>
                      <a:endParaRPr lang="es-MX" sz="1200" b="0" dirty="0">
                        <a:latin typeface="Arial Narrow" panose="020B0606020202030204" pitchFamily="34" charset="0"/>
                      </a:endParaRPr>
                    </a:p>
                  </a:txBody>
                  <a:tcPr/>
                </a:tc>
              </a:tr>
              <a:tr h="370840">
                <a:tc>
                  <a:txBody>
                    <a:bodyPr/>
                    <a:lstStyle/>
                    <a:p>
                      <a:r>
                        <a:rPr lang="es-MX" sz="1800" b="1" i="0" kern="1200" dirty="0" smtClean="0">
                          <a:solidFill>
                            <a:schemeClr val="dk1"/>
                          </a:solidFill>
                          <a:effectLst/>
                          <a:latin typeface="+mn-lt"/>
                          <a:ea typeface="+mn-ea"/>
                          <a:cs typeface="+mn-cs"/>
                        </a:rPr>
                        <a:t>11. Iterar el Proceso</a:t>
                      </a:r>
                      <a:endParaRPr lang="es-MX" sz="2000" b="1" dirty="0">
                        <a:latin typeface="Arial Narrow" panose="020B0606020202030204" pitchFamily="34" charset="0"/>
                      </a:endParaRPr>
                    </a:p>
                  </a:txBody>
                  <a:tcPr/>
                </a:tc>
                <a:tc>
                  <a:txBody>
                    <a:bodyPr/>
                    <a:lstStyle/>
                    <a:p>
                      <a:r>
                        <a:rPr lang="es-MX" sz="1200" b="0" dirty="0" smtClean="0">
                          <a:latin typeface="Arial Narrow" panose="020B0606020202030204" pitchFamily="34" charset="0"/>
                        </a:rPr>
                        <a:t>M. de</a:t>
                      </a:r>
                      <a:r>
                        <a:rPr lang="es-MX" sz="1200" b="0" baseline="0" dirty="0" smtClean="0">
                          <a:latin typeface="Arial Narrow" panose="020B0606020202030204" pitchFamily="34" charset="0"/>
                        </a:rPr>
                        <a:t> </a:t>
                      </a:r>
                      <a:r>
                        <a:rPr lang="es-MX" sz="1200" b="0" dirty="0" smtClean="0">
                          <a:latin typeface="Arial Narrow" panose="020B0606020202030204" pitchFamily="34" charset="0"/>
                        </a:rPr>
                        <a:t>Relaciones, </a:t>
                      </a:r>
                      <a:r>
                        <a:rPr lang="es-MX" sz="1200" b="0" dirty="0" err="1" smtClean="0">
                          <a:latin typeface="Arial Narrow" panose="020B0606020202030204" pitchFamily="34" charset="0"/>
                        </a:rPr>
                        <a:t>Blitz</a:t>
                      </a:r>
                      <a:r>
                        <a:rPr lang="es-MX" sz="1200" b="0" dirty="0" smtClean="0">
                          <a:latin typeface="Arial Narrow" panose="020B0606020202030204" pitchFamily="34" charset="0"/>
                        </a:rPr>
                        <a:t>, Pareto, Grupos Nominales</a:t>
                      </a:r>
                      <a:endParaRPr lang="es-MX" sz="1200" b="0" dirty="0">
                        <a:latin typeface="Arial Narrow" panose="020B0606020202030204" pitchFamily="34" charset="0"/>
                      </a:endParaRPr>
                    </a:p>
                  </a:txBody>
                  <a:tcPr/>
                </a:tc>
              </a:tr>
            </a:tbl>
          </a:graphicData>
        </a:graphic>
      </p:graphicFrame>
      <p:sp>
        <p:nvSpPr>
          <p:cNvPr id="5" name="Rectángulo 4"/>
          <p:cNvSpPr/>
          <p:nvPr/>
        </p:nvSpPr>
        <p:spPr>
          <a:xfrm>
            <a:off x="2292439" y="5926309"/>
            <a:ext cx="8796270" cy="261610"/>
          </a:xfrm>
          <a:prstGeom prst="rect">
            <a:avLst/>
          </a:prstGeom>
        </p:spPr>
        <p:txBody>
          <a:bodyPr wrap="square">
            <a:spAutoFit/>
          </a:bodyPr>
          <a:lstStyle/>
          <a:p>
            <a:pPr algn="r"/>
            <a:r>
              <a:rPr lang="es-MX" sz="1100" dirty="0"/>
              <a:t>http://www.qfdlat.com/Herramientas_QFD/herramientas_qfd.html#BlitzQFD</a:t>
            </a:r>
          </a:p>
        </p:txBody>
      </p:sp>
      <p:sp>
        <p:nvSpPr>
          <p:cNvPr id="7" name="CuadroTexto 6"/>
          <p:cNvSpPr txBox="1"/>
          <p:nvPr/>
        </p:nvSpPr>
        <p:spPr>
          <a:xfrm>
            <a:off x="11449318" y="6297768"/>
            <a:ext cx="585989" cy="369332"/>
          </a:xfrm>
          <a:prstGeom prst="rect">
            <a:avLst/>
          </a:prstGeom>
          <a:noFill/>
        </p:spPr>
        <p:txBody>
          <a:bodyPr wrap="square" rtlCol="0">
            <a:spAutoFit/>
          </a:bodyPr>
          <a:lstStyle/>
          <a:p>
            <a:pPr algn="ctr"/>
            <a:r>
              <a:rPr lang="es-MX" b="1" dirty="0" smtClean="0"/>
              <a:t>44</a:t>
            </a:r>
            <a:endParaRPr lang="es-MX" b="1" dirty="0"/>
          </a:p>
        </p:txBody>
      </p:sp>
    </p:spTree>
    <p:extLst>
      <p:ext uri="{BB962C8B-B14F-4D97-AF65-F5344CB8AC3E}">
        <p14:creationId xmlns:p14="http://schemas.microsoft.com/office/powerpoint/2010/main" val="24814582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99504" y="1370355"/>
            <a:ext cx="9096778" cy="646331"/>
          </a:xfrm>
          <a:prstGeom prst="rect">
            <a:avLst/>
          </a:prstGeom>
        </p:spPr>
        <p:txBody>
          <a:bodyPr wrap="square">
            <a:spAutoFit/>
          </a:bodyPr>
          <a:lstStyle/>
          <a:p>
            <a:r>
              <a:rPr lang="es-MX" dirty="0" err="1"/>
              <a:t>Ekberg</a:t>
            </a:r>
            <a:r>
              <a:rPr lang="es-MX" dirty="0"/>
              <a:t> J. </a:t>
            </a:r>
            <a:r>
              <a:rPr lang="es-MX" dirty="0" smtClean="0"/>
              <a:t>(2000) "Un </a:t>
            </a:r>
            <a:r>
              <a:rPr lang="es-MX" dirty="0"/>
              <a:t>paso adelante "Diseño para todos</a:t>
            </a:r>
            <a:r>
              <a:rPr lang="es-MX" dirty="0" smtClean="0"/>
              <a:t>". </a:t>
            </a:r>
            <a:r>
              <a:rPr lang="es-MX" dirty="0"/>
              <a:t>Proyecto INCLUDE. CEAPAT-IMSERSO</a:t>
            </a:r>
            <a:r>
              <a:rPr lang="es-MX" dirty="0" smtClean="0"/>
              <a:t>, Madrid. </a:t>
            </a:r>
            <a:endParaRPr lang="es-MX" dirty="0"/>
          </a:p>
        </p:txBody>
      </p:sp>
      <p:sp>
        <p:nvSpPr>
          <p:cNvPr id="3" name="Rectángulo 2"/>
          <p:cNvSpPr/>
          <p:nvPr/>
        </p:nvSpPr>
        <p:spPr>
          <a:xfrm>
            <a:off x="1399504" y="2674967"/>
            <a:ext cx="9096778" cy="646331"/>
          </a:xfrm>
          <a:prstGeom prst="rect">
            <a:avLst/>
          </a:prstGeom>
        </p:spPr>
        <p:txBody>
          <a:bodyPr wrap="square">
            <a:spAutoFit/>
          </a:bodyPr>
          <a:lstStyle/>
          <a:p>
            <a:r>
              <a:rPr lang="en-US" dirty="0"/>
              <a:t>JORDAN P. W. (2000) “Designing pleasurable products. An introduction to the new human factors. Taylor and Francis”. London.</a:t>
            </a:r>
            <a:endParaRPr lang="es-MX" dirty="0"/>
          </a:p>
        </p:txBody>
      </p:sp>
      <p:sp>
        <p:nvSpPr>
          <p:cNvPr id="4" name="CuadroTexto 3"/>
          <p:cNvSpPr txBox="1"/>
          <p:nvPr/>
        </p:nvSpPr>
        <p:spPr>
          <a:xfrm>
            <a:off x="1399504" y="2167703"/>
            <a:ext cx="7180171" cy="369332"/>
          </a:xfrm>
          <a:prstGeom prst="rect">
            <a:avLst/>
          </a:prstGeom>
          <a:noFill/>
        </p:spPr>
        <p:txBody>
          <a:bodyPr wrap="none" rtlCol="0">
            <a:spAutoFit/>
          </a:bodyPr>
          <a:lstStyle/>
          <a:p>
            <a:r>
              <a:rPr lang="es-MX" dirty="0" smtClean="0"/>
              <a:t>FAD. 2004. Plan de estudios de diseño industrial. UAEM. México</a:t>
            </a:r>
            <a:endParaRPr lang="es-MX" dirty="0"/>
          </a:p>
        </p:txBody>
      </p:sp>
      <p:sp>
        <p:nvSpPr>
          <p:cNvPr id="5" name="Rectángulo 4"/>
          <p:cNvSpPr/>
          <p:nvPr/>
        </p:nvSpPr>
        <p:spPr>
          <a:xfrm>
            <a:off x="1399502" y="4243493"/>
            <a:ext cx="8761927" cy="923330"/>
          </a:xfrm>
          <a:prstGeom prst="rect">
            <a:avLst/>
          </a:prstGeom>
        </p:spPr>
        <p:txBody>
          <a:bodyPr wrap="square">
            <a:spAutoFit/>
          </a:bodyPr>
          <a:lstStyle/>
          <a:p>
            <a:r>
              <a:rPr lang="es-MX" dirty="0"/>
              <a:t>Moya-</a:t>
            </a:r>
            <a:r>
              <a:rPr lang="es-MX" dirty="0" err="1"/>
              <a:t>Albiol</a:t>
            </a:r>
            <a:r>
              <a:rPr lang="es-MX" dirty="0" err="1" smtClean="0"/>
              <a:t>Luis</a:t>
            </a:r>
            <a:r>
              <a:rPr lang="es-MX" dirty="0" smtClean="0"/>
              <a:t>, </a:t>
            </a:r>
            <a:r>
              <a:rPr lang="es-MX" dirty="0"/>
              <a:t>Herrero, M. </a:t>
            </a:r>
            <a:r>
              <a:rPr lang="es-MX" dirty="0" err="1" smtClean="0"/>
              <a:t>Neus</a:t>
            </a:r>
            <a:r>
              <a:rPr lang="es-MX" dirty="0" smtClean="0"/>
              <a:t>, Bernal Consuelo. (2010) </a:t>
            </a:r>
            <a:r>
              <a:rPr lang="es-MX" dirty="0"/>
              <a:t>“Bases neuronales de la empatía”, </a:t>
            </a:r>
            <a:r>
              <a:rPr lang="es-MX" dirty="0" smtClean="0"/>
              <a:t>Universidad </a:t>
            </a:r>
            <a:r>
              <a:rPr lang="es-MX" dirty="0"/>
              <a:t>de </a:t>
            </a:r>
            <a:r>
              <a:rPr lang="es-MX" dirty="0" smtClean="0"/>
              <a:t>Valencia. </a:t>
            </a:r>
            <a:r>
              <a:rPr lang="es-MX" dirty="0"/>
              <a:t>Disponible en: http://www.neurologia.com/pdf/Web/5002/bd020089.pdf</a:t>
            </a:r>
          </a:p>
        </p:txBody>
      </p:sp>
      <p:sp>
        <p:nvSpPr>
          <p:cNvPr id="6" name="Rectángulo 5"/>
          <p:cNvSpPr/>
          <p:nvPr/>
        </p:nvSpPr>
        <p:spPr>
          <a:xfrm>
            <a:off x="1399502" y="3459230"/>
            <a:ext cx="8761927" cy="646331"/>
          </a:xfrm>
          <a:prstGeom prst="rect">
            <a:avLst/>
          </a:prstGeom>
        </p:spPr>
        <p:txBody>
          <a:bodyPr wrap="square">
            <a:spAutoFit/>
          </a:bodyPr>
          <a:lstStyle/>
          <a:p>
            <a:r>
              <a:rPr lang="en-US" dirty="0" err="1" smtClean="0"/>
              <a:t>Goleman</a:t>
            </a:r>
            <a:r>
              <a:rPr lang="en-US" dirty="0" smtClean="0"/>
              <a:t>, Daniel. (2006) “Working </a:t>
            </a:r>
            <a:r>
              <a:rPr lang="en-US" dirty="0"/>
              <a:t>with emotional </a:t>
            </a:r>
            <a:r>
              <a:rPr lang="en-US" dirty="0" smtClean="0"/>
              <a:t>intelligence”. </a:t>
            </a:r>
            <a:r>
              <a:rPr lang="es-MX" dirty="0" err="1"/>
              <a:t>Random</a:t>
            </a:r>
            <a:r>
              <a:rPr lang="es-MX" dirty="0"/>
              <a:t> </a:t>
            </a:r>
            <a:r>
              <a:rPr lang="es-MX" dirty="0" err="1"/>
              <a:t>House</a:t>
            </a:r>
            <a:r>
              <a:rPr lang="es-MX" dirty="0"/>
              <a:t> </a:t>
            </a:r>
            <a:r>
              <a:rPr lang="es-MX" dirty="0" smtClean="0"/>
              <a:t>Publishing.  NY. USA.</a:t>
            </a:r>
            <a:endParaRPr lang="es-MX" dirty="0"/>
          </a:p>
        </p:txBody>
      </p:sp>
      <p:sp>
        <p:nvSpPr>
          <p:cNvPr id="7" name="Título 1"/>
          <p:cNvSpPr txBox="1">
            <a:spLocks/>
          </p:cNvSpPr>
          <p:nvPr/>
        </p:nvSpPr>
        <p:spPr>
          <a:xfrm>
            <a:off x="2183642" y="191167"/>
            <a:ext cx="9322558" cy="607323"/>
          </a:xfrm>
          <a:prstGeom prst="rect">
            <a:avLst/>
          </a:prstGeom>
        </p:spPr>
        <p:txBody>
          <a:bodyP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s-MX" sz="3000" dirty="0" smtClean="0"/>
              <a:t>Fuentes de información</a:t>
            </a:r>
            <a:endParaRPr lang="es-MX" sz="3000" dirty="0"/>
          </a:p>
        </p:txBody>
      </p:sp>
      <p:sp>
        <p:nvSpPr>
          <p:cNvPr id="9" name="Rectángulo 8"/>
          <p:cNvSpPr/>
          <p:nvPr/>
        </p:nvSpPr>
        <p:spPr>
          <a:xfrm>
            <a:off x="1399501" y="5745288"/>
            <a:ext cx="8761927" cy="369332"/>
          </a:xfrm>
          <a:prstGeom prst="rect">
            <a:avLst/>
          </a:prstGeom>
        </p:spPr>
        <p:txBody>
          <a:bodyPr wrap="square">
            <a:spAutoFit/>
          </a:bodyPr>
          <a:lstStyle/>
          <a:p>
            <a:r>
              <a:rPr lang="es-MX" dirty="0"/>
              <a:t>Wong, W. (2007). Fundamentos del Diseño. G </a:t>
            </a:r>
            <a:r>
              <a:rPr lang="es-MX" dirty="0" err="1"/>
              <a:t>GIlli</a:t>
            </a:r>
            <a:r>
              <a:rPr lang="es-MX" dirty="0"/>
              <a:t>. </a:t>
            </a:r>
            <a:r>
              <a:rPr lang="es-MX" dirty="0" smtClean="0"/>
              <a:t>México.</a:t>
            </a:r>
            <a:endParaRPr lang="es-MX" dirty="0"/>
          </a:p>
        </p:txBody>
      </p:sp>
      <p:sp>
        <p:nvSpPr>
          <p:cNvPr id="12" name="Rectángulo 11"/>
          <p:cNvSpPr/>
          <p:nvPr/>
        </p:nvSpPr>
        <p:spPr>
          <a:xfrm>
            <a:off x="1399501" y="5224939"/>
            <a:ext cx="8761927" cy="369332"/>
          </a:xfrm>
          <a:prstGeom prst="rect">
            <a:avLst/>
          </a:prstGeom>
        </p:spPr>
        <p:txBody>
          <a:bodyPr wrap="square">
            <a:spAutoFit/>
          </a:bodyPr>
          <a:lstStyle/>
          <a:p>
            <a:r>
              <a:rPr lang="en-US" dirty="0" smtClean="0"/>
              <a:t>Norman, Donald. (2004) “El </a:t>
            </a:r>
            <a:r>
              <a:rPr lang="en-US" dirty="0" err="1" smtClean="0"/>
              <a:t>diseño</a:t>
            </a:r>
            <a:r>
              <a:rPr lang="en-US" dirty="0" smtClean="0"/>
              <a:t> </a:t>
            </a:r>
            <a:r>
              <a:rPr lang="en-US" dirty="0" err="1" smtClean="0"/>
              <a:t>emocional</a:t>
            </a:r>
            <a:r>
              <a:rPr lang="en-US" dirty="0" smtClean="0"/>
              <a:t>”. </a:t>
            </a:r>
            <a:r>
              <a:rPr lang="es-MX" dirty="0" smtClean="0"/>
              <a:t>Paidós. España.</a:t>
            </a:r>
            <a:endParaRPr lang="es-MX" dirty="0"/>
          </a:p>
        </p:txBody>
      </p:sp>
      <p:sp>
        <p:nvSpPr>
          <p:cNvPr id="13" name="CuadroTexto 12"/>
          <p:cNvSpPr txBox="1"/>
          <p:nvPr/>
        </p:nvSpPr>
        <p:spPr>
          <a:xfrm>
            <a:off x="11346287" y="6297768"/>
            <a:ext cx="689020" cy="369332"/>
          </a:xfrm>
          <a:prstGeom prst="rect">
            <a:avLst/>
          </a:prstGeom>
          <a:noFill/>
        </p:spPr>
        <p:txBody>
          <a:bodyPr wrap="square" rtlCol="0">
            <a:spAutoFit/>
          </a:bodyPr>
          <a:lstStyle/>
          <a:p>
            <a:pPr algn="ctr"/>
            <a:r>
              <a:rPr lang="es-MX" b="1" dirty="0" smtClean="0"/>
              <a:t>45</a:t>
            </a:r>
            <a:endParaRPr lang="es-MX" b="1" dirty="0"/>
          </a:p>
        </p:txBody>
      </p:sp>
    </p:spTree>
    <p:extLst>
      <p:ext uri="{BB962C8B-B14F-4D97-AF65-F5344CB8AC3E}">
        <p14:creationId xmlns:p14="http://schemas.microsoft.com/office/powerpoint/2010/main" val="9257499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87646" y="3738217"/>
            <a:ext cx="2156360" cy="369332"/>
          </a:xfrm>
          <a:prstGeom prst="rect">
            <a:avLst/>
          </a:prstGeom>
        </p:spPr>
        <p:txBody>
          <a:bodyPr wrap="none">
            <a:spAutoFit/>
          </a:bodyPr>
          <a:lstStyle/>
          <a:p>
            <a:pPr>
              <a:spcBef>
                <a:spcPts val="600"/>
              </a:spcBef>
              <a:spcAft>
                <a:spcPts val="1200"/>
              </a:spcAft>
            </a:pPr>
            <a:r>
              <a:rPr lang="es-MX" dirty="0"/>
              <a:t>mimente.com.mx</a:t>
            </a:r>
          </a:p>
        </p:txBody>
      </p:sp>
      <p:sp>
        <p:nvSpPr>
          <p:cNvPr id="3" name="Rectángulo 2"/>
          <p:cNvSpPr/>
          <p:nvPr/>
        </p:nvSpPr>
        <p:spPr>
          <a:xfrm>
            <a:off x="2074589" y="4404562"/>
            <a:ext cx="3659976" cy="369332"/>
          </a:xfrm>
          <a:prstGeom prst="rect">
            <a:avLst/>
          </a:prstGeom>
        </p:spPr>
        <p:txBody>
          <a:bodyPr wrap="none">
            <a:spAutoFit/>
          </a:bodyPr>
          <a:lstStyle/>
          <a:p>
            <a:pPr>
              <a:spcBef>
                <a:spcPts val="600"/>
              </a:spcBef>
              <a:spcAft>
                <a:spcPts val="1200"/>
              </a:spcAft>
            </a:pPr>
            <a:r>
              <a:rPr lang="es-MX" dirty="0"/>
              <a:t>plasticavisualple.blogspot.com</a:t>
            </a:r>
          </a:p>
        </p:txBody>
      </p:sp>
      <p:sp>
        <p:nvSpPr>
          <p:cNvPr id="4" name="Rectángulo 3"/>
          <p:cNvSpPr/>
          <p:nvPr/>
        </p:nvSpPr>
        <p:spPr>
          <a:xfrm>
            <a:off x="2088259" y="1588700"/>
            <a:ext cx="3416320" cy="369332"/>
          </a:xfrm>
          <a:prstGeom prst="rect">
            <a:avLst/>
          </a:prstGeom>
        </p:spPr>
        <p:txBody>
          <a:bodyPr wrap="none">
            <a:spAutoFit/>
          </a:bodyPr>
          <a:lstStyle/>
          <a:p>
            <a:pPr>
              <a:spcBef>
                <a:spcPts val="600"/>
              </a:spcBef>
              <a:spcAft>
                <a:spcPts val="1200"/>
              </a:spcAft>
            </a:pPr>
            <a:r>
              <a:rPr lang="es-MX" dirty="0"/>
              <a:t>adelossantos.wordpress.com</a:t>
            </a:r>
          </a:p>
        </p:txBody>
      </p:sp>
      <p:sp>
        <p:nvSpPr>
          <p:cNvPr id="5" name="Rectángulo 4"/>
          <p:cNvSpPr/>
          <p:nvPr/>
        </p:nvSpPr>
        <p:spPr>
          <a:xfrm>
            <a:off x="2077279" y="2644890"/>
            <a:ext cx="2924198" cy="369332"/>
          </a:xfrm>
          <a:prstGeom prst="rect">
            <a:avLst/>
          </a:prstGeom>
        </p:spPr>
        <p:txBody>
          <a:bodyPr wrap="none">
            <a:spAutoFit/>
          </a:bodyPr>
          <a:lstStyle/>
          <a:p>
            <a:pPr>
              <a:spcBef>
                <a:spcPts val="600"/>
              </a:spcBef>
              <a:spcAft>
                <a:spcPts val="1200"/>
              </a:spcAft>
            </a:pPr>
            <a:r>
              <a:rPr lang="es-MX" dirty="0"/>
              <a:t>didodave.blogspot.com</a:t>
            </a:r>
          </a:p>
        </p:txBody>
      </p:sp>
      <p:sp>
        <p:nvSpPr>
          <p:cNvPr id="7" name="Rectángulo 6"/>
          <p:cNvSpPr/>
          <p:nvPr/>
        </p:nvSpPr>
        <p:spPr>
          <a:xfrm>
            <a:off x="2099562" y="3018903"/>
            <a:ext cx="2023311" cy="369332"/>
          </a:xfrm>
          <a:prstGeom prst="rect">
            <a:avLst/>
          </a:prstGeom>
        </p:spPr>
        <p:txBody>
          <a:bodyPr wrap="none">
            <a:spAutoFit/>
          </a:bodyPr>
          <a:lstStyle/>
          <a:p>
            <a:pPr>
              <a:spcBef>
                <a:spcPts val="600"/>
              </a:spcBef>
              <a:spcAft>
                <a:spcPts val="1200"/>
              </a:spcAft>
            </a:pPr>
            <a:r>
              <a:rPr lang="es-MX" dirty="0"/>
              <a:t>es.slideshare.net</a:t>
            </a:r>
          </a:p>
        </p:txBody>
      </p:sp>
      <p:sp>
        <p:nvSpPr>
          <p:cNvPr id="8" name="Rectángulo 7"/>
          <p:cNvSpPr/>
          <p:nvPr/>
        </p:nvSpPr>
        <p:spPr>
          <a:xfrm>
            <a:off x="2100347" y="5058248"/>
            <a:ext cx="2592376" cy="369332"/>
          </a:xfrm>
          <a:prstGeom prst="rect">
            <a:avLst/>
          </a:prstGeom>
        </p:spPr>
        <p:txBody>
          <a:bodyPr wrap="none">
            <a:spAutoFit/>
          </a:bodyPr>
          <a:lstStyle/>
          <a:p>
            <a:pPr>
              <a:spcBef>
                <a:spcPts val="600"/>
              </a:spcBef>
              <a:spcAft>
                <a:spcPts val="1200"/>
              </a:spcAft>
            </a:pPr>
            <a:r>
              <a:rPr lang="es-MX" dirty="0"/>
              <a:t>www.quediseno.com</a:t>
            </a:r>
          </a:p>
        </p:txBody>
      </p:sp>
      <p:sp>
        <p:nvSpPr>
          <p:cNvPr id="10" name="Rectángulo 9"/>
          <p:cNvSpPr/>
          <p:nvPr/>
        </p:nvSpPr>
        <p:spPr>
          <a:xfrm>
            <a:off x="2077279" y="2305085"/>
            <a:ext cx="4171335" cy="369332"/>
          </a:xfrm>
          <a:prstGeom prst="rect">
            <a:avLst/>
          </a:prstGeom>
        </p:spPr>
        <p:txBody>
          <a:bodyPr wrap="none">
            <a:spAutoFit/>
          </a:bodyPr>
          <a:lstStyle/>
          <a:p>
            <a:pPr>
              <a:spcBef>
                <a:spcPts val="600"/>
              </a:spcBef>
              <a:spcAft>
                <a:spcPts val="1200"/>
              </a:spcAft>
            </a:pPr>
            <a:r>
              <a:rPr lang="es-MX" dirty="0"/>
              <a:t>comunidad.catedrasalomone.com</a:t>
            </a:r>
          </a:p>
        </p:txBody>
      </p:sp>
      <p:sp>
        <p:nvSpPr>
          <p:cNvPr id="11" name="Rectángulo 10"/>
          <p:cNvSpPr/>
          <p:nvPr/>
        </p:nvSpPr>
        <p:spPr>
          <a:xfrm>
            <a:off x="2074589" y="4048722"/>
            <a:ext cx="3371436" cy="369332"/>
          </a:xfrm>
          <a:prstGeom prst="rect">
            <a:avLst/>
          </a:prstGeom>
        </p:spPr>
        <p:txBody>
          <a:bodyPr wrap="none">
            <a:spAutoFit/>
          </a:bodyPr>
          <a:lstStyle/>
          <a:p>
            <a:pPr>
              <a:spcBef>
                <a:spcPts val="600"/>
              </a:spcBef>
              <a:spcAft>
                <a:spcPts val="1200"/>
              </a:spcAft>
            </a:pPr>
            <a:r>
              <a:rPr lang="es-MX" dirty="0"/>
              <a:t>percepcion.disegnolibre.org</a:t>
            </a:r>
          </a:p>
        </p:txBody>
      </p:sp>
      <p:sp>
        <p:nvSpPr>
          <p:cNvPr id="12" name="Rectángulo 11"/>
          <p:cNvSpPr/>
          <p:nvPr/>
        </p:nvSpPr>
        <p:spPr>
          <a:xfrm>
            <a:off x="2099562" y="5403360"/>
            <a:ext cx="2063385" cy="369332"/>
          </a:xfrm>
          <a:prstGeom prst="rect">
            <a:avLst/>
          </a:prstGeom>
        </p:spPr>
        <p:txBody>
          <a:bodyPr wrap="none">
            <a:spAutoFit/>
          </a:bodyPr>
          <a:lstStyle/>
          <a:p>
            <a:pPr>
              <a:spcBef>
                <a:spcPts val="600"/>
              </a:spcBef>
              <a:spcAft>
                <a:spcPts val="1200"/>
              </a:spcAft>
            </a:pPr>
            <a:r>
              <a:rPr lang="es-MX" dirty="0"/>
              <a:t>www.tizedit.com</a:t>
            </a:r>
          </a:p>
        </p:txBody>
      </p:sp>
      <p:sp>
        <p:nvSpPr>
          <p:cNvPr id="13" name="Rectángulo 12"/>
          <p:cNvSpPr/>
          <p:nvPr/>
        </p:nvSpPr>
        <p:spPr>
          <a:xfrm>
            <a:off x="2088259" y="1979929"/>
            <a:ext cx="2332690" cy="369332"/>
          </a:xfrm>
          <a:prstGeom prst="rect">
            <a:avLst/>
          </a:prstGeom>
        </p:spPr>
        <p:txBody>
          <a:bodyPr wrap="none">
            <a:spAutoFit/>
          </a:bodyPr>
          <a:lstStyle/>
          <a:p>
            <a:pPr>
              <a:spcBef>
                <a:spcPts val="600"/>
              </a:spcBef>
              <a:spcAft>
                <a:spcPts val="1200"/>
              </a:spcAft>
            </a:pPr>
            <a:r>
              <a:rPr lang="es-MX" dirty="0"/>
              <a:t>artcom.um.edu.mx</a:t>
            </a:r>
          </a:p>
        </p:txBody>
      </p:sp>
      <p:sp>
        <p:nvSpPr>
          <p:cNvPr id="14" name="Rectángulo 13"/>
          <p:cNvSpPr/>
          <p:nvPr/>
        </p:nvSpPr>
        <p:spPr>
          <a:xfrm>
            <a:off x="2087646" y="4723916"/>
            <a:ext cx="2826415" cy="369332"/>
          </a:xfrm>
          <a:prstGeom prst="rect">
            <a:avLst/>
          </a:prstGeom>
        </p:spPr>
        <p:txBody>
          <a:bodyPr wrap="none">
            <a:spAutoFit/>
          </a:bodyPr>
          <a:lstStyle/>
          <a:p>
            <a:pPr>
              <a:spcBef>
                <a:spcPts val="600"/>
              </a:spcBef>
              <a:spcAft>
                <a:spcPts val="1200"/>
              </a:spcAft>
            </a:pPr>
            <a:r>
              <a:rPr lang="es-MX" dirty="0"/>
              <a:t>www.inventanova.com</a:t>
            </a:r>
          </a:p>
        </p:txBody>
      </p:sp>
      <p:sp>
        <p:nvSpPr>
          <p:cNvPr id="6" name="Rectángulo 5"/>
          <p:cNvSpPr/>
          <p:nvPr/>
        </p:nvSpPr>
        <p:spPr>
          <a:xfrm>
            <a:off x="2087646" y="3395820"/>
            <a:ext cx="8605462" cy="369332"/>
          </a:xfrm>
          <a:prstGeom prst="rect">
            <a:avLst/>
          </a:prstGeom>
        </p:spPr>
        <p:txBody>
          <a:bodyPr wrap="square">
            <a:spAutoFit/>
          </a:bodyPr>
          <a:lstStyle/>
          <a:p>
            <a:pPr>
              <a:spcBef>
                <a:spcPts val="600"/>
              </a:spcBef>
              <a:spcAft>
                <a:spcPts val="1200"/>
              </a:spcAft>
            </a:pPr>
            <a:r>
              <a:rPr lang="es-MX" dirty="0"/>
              <a:t>http://www.innovationfactoryinstitute.com/blog/que-es-el-design-thinking/</a:t>
            </a:r>
          </a:p>
        </p:txBody>
      </p:sp>
      <p:sp>
        <p:nvSpPr>
          <p:cNvPr id="18" name="Título 1"/>
          <p:cNvSpPr txBox="1">
            <a:spLocks/>
          </p:cNvSpPr>
          <p:nvPr/>
        </p:nvSpPr>
        <p:spPr>
          <a:xfrm>
            <a:off x="2183642" y="191167"/>
            <a:ext cx="9322558" cy="887006"/>
          </a:xfrm>
          <a:prstGeom prst="rect">
            <a:avLst/>
          </a:prstGeom>
        </p:spPr>
        <p:txBody>
          <a:bodyP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s-MX" sz="3000" dirty="0" smtClean="0"/>
              <a:t>Fuentes de imágenes</a:t>
            </a:r>
            <a:endParaRPr lang="es-MX" sz="3000" dirty="0"/>
          </a:p>
        </p:txBody>
      </p:sp>
      <p:sp>
        <p:nvSpPr>
          <p:cNvPr id="20" name="CuadroTexto 19"/>
          <p:cNvSpPr txBox="1"/>
          <p:nvPr/>
        </p:nvSpPr>
        <p:spPr>
          <a:xfrm>
            <a:off x="11384924" y="6297768"/>
            <a:ext cx="650383" cy="369332"/>
          </a:xfrm>
          <a:prstGeom prst="rect">
            <a:avLst/>
          </a:prstGeom>
          <a:noFill/>
        </p:spPr>
        <p:txBody>
          <a:bodyPr wrap="square" rtlCol="0">
            <a:spAutoFit/>
          </a:bodyPr>
          <a:lstStyle/>
          <a:p>
            <a:pPr algn="ctr"/>
            <a:r>
              <a:rPr lang="es-MX" b="1" dirty="0" smtClean="0"/>
              <a:t>46</a:t>
            </a:r>
            <a:endParaRPr lang="es-MX" b="1" dirty="0"/>
          </a:p>
        </p:txBody>
      </p:sp>
    </p:spTree>
    <p:extLst>
      <p:ext uri="{BB962C8B-B14F-4D97-AF65-F5344CB8AC3E}">
        <p14:creationId xmlns:p14="http://schemas.microsoft.com/office/powerpoint/2010/main" val="1851122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3047" y="4713362"/>
            <a:ext cx="11186556" cy="1293028"/>
          </a:xfrm>
        </p:spPr>
        <p:txBody>
          <a:bodyPr>
            <a:normAutofit/>
          </a:bodyPr>
          <a:lstStyle/>
          <a:p>
            <a:r>
              <a:rPr lang="es-MX" b="1" dirty="0" smtClean="0">
                <a:effectLst>
                  <a:outerShdw blurRad="38100" dist="38100" dir="2700000" algn="tl">
                    <a:srgbClr val="000000">
                      <a:alpha val="43137"/>
                    </a:srgbClr>
                  </a:outerShdw>
                </a:effectLst>
              </a:rPr>
              <a:t>Enfoques del diseño</a:t>
            </a:r>
            <a:endParaRPr lang="es-MX" b="1" dirty="0">
              <a:effectLst>
                <a:outerShdw blurRad="38100" dist="38100" dir="2700000" algn="tl">
                  <a:srgbClr val="000000">
                    <a:alpha val="43137"/>
                  </a:srgbClr>
                </a:outerShdw>
              </a:effectLst>
            </a:endParaRPr>
          </a:p>
        </p:txBody>
      </p:sp>
      <p:sp>
        <p:nvSpPr>
          <p:cNvPr id="5" name="CuadroTexto 4"/>
          <p:cNvSpPr txBox="1"/>
          <p:nvPr/>
        </p:nvSpPr>
        <p:spPr>
          <a:xfrm>
            <a:off x="11531957" y="6297768"/>
            <a:ext cx="503350" cy="369332"/>
          </a:xfrm>
          <a:prstGeom prst="rect">
            <a:avLst/>
          </a:prstGeom>
          <a:noFill/>
        </p:spPr>
        <p:txBody>
          <a:bodyPr wrap="square" rtlCol="0">
            <a:spAutoFit/>
          </a:bodyPr>
          <a:lstStyle/>
          <a:p>
            <a:pPr algn="ctr"/>
            <a:r>
              <a:rPr lang="es-MX" b="1" dirty="0" smtClean="0"/>
              <a:t>4</a:t>
            </a:r>
            <a:endParaRPr lang="es-MX" b="1" dirty="0"/>
          </a:p>
        </p:txBody>
      </p:sp>
    </p:spTree>
    <p:extLst>
      <p:ext uri="{BB962C8B-B14F-4D97-AF65-F5344CB8AC3E}">
        <p14:creationId xmlns:p14="http://schemas.microsoft.com/office/powerpoint/2010/main" val="12058125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¿Qué es el diseño? </a:t>
            </a:r>
          </a:p>
        </p:txBody>
      </p:sp>
      <p:sp>
        <p:nvSpPr>
          <p:cNvPr id="3" name="Marcador de contenido 2"/>
          <p:cNvSpPr>
            <a:spLocks noGrp="1"/>
          </p:cNvSpPr>
          <p:nvPr>
            <p:ph idx="1"/>
          </p:nvPr>
        </p:nvSpPr>
        <p:spPr>
          <a:xfrm>
            <a:off x="1635617" y="2516531"/>
            <a:ext cx="9478851" cy="2325925"/>
          </a:xfrm>
        </p:spPr>
        <p:txBody>
          <a:bodyPr>
            <a:noAutofit/>
          </a:bodyPr>
          <a:lstStyle/>
          <a:p>
            <a:pPr>
              <a:lnSpc>
                <a:spcPct val="150000"/>
              </a:lnSpc>
            </a:pPr>
            <a:r>
              <a:rPr lang="es-MX" sz="2800" dirty="0" smtClean="0"/>
              <a:t>Es un proceso </a:t>
            </a:r>
            <a:r>
              <a:rPr lang="es-MX" sz="2800" dirty="0"/>
              <a:t>de creación visual con un </a:t>
            </a:r>
            <a:r>
              <a:rPr lang="es-MX" sz="2800" dirty="0" smtClean="0"/>
              <a:t>propósito específico. El cual, deberá cumplir exigencias tanto estéticas como funcionales. </a:t>
            </a:r>
            <a:endParaRPr lang="es-MX" sz="2800" dirty="0"/>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5</a:t>
            </a:r>
            <a:endParaRPr lang="es-MX" b="1" dirty="0"/>
          </a:p>
        </p:txBody>
      </p:sp>
    </p:spTree>
    <p:extLst>
      <p:ext uri="{BB962C8B-B14F-4D97-AF65-F5344CB8AC3E}">
        <p14:creationId xmlns:p14="http://schemas.microsoft.com/office/powerpoint/2010/main" val="3458846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191167"/>
            <a:ext cx="8610600" cy="1293028"/>
          </a:xfrm>
        </p:spPr>
        <p:txBody>
          <a:bodyPr>
            <a:normAutofit/>
          </a:bodyPr>
          <a:lstStyle/>
          <a:p>
            <a:r>
              <a:rPr lang="es-MX" sz="3200" dirty="0"/>
              <a:t>¿Qué es </a:t>
            </a:r>
            <a:r>
              <a:rPr lang="es-MX" sz="3200" dirty="0" smtClean="0"/>
              <a:t>diseño INDUSTRIAL? </a:t>
            </a:r>
            <a:endParaRPr lang="es-MX" sz="3200" dirty="0"/>
          </a:p>
        </p:txBody>
      </p:sp>
      <p:sp>
        <p:nvSpPr>
          <p:cNvPr id="3" name="Marcador de contenido 2"/>
          <p:cNvSpPr>
            <a:spLocks noGrp="1"/>
          </p:cNvSpPr>
          <p:nvPr>
            <p:ph idx="1"/>
          </p:nvPr>
        </p:nvSpPr>
        <p:spPr>
          <a:xfrm>
            <a:off x="1159098" y="2159959"/>
            <a:ext cx="9968248" cy="2325925"/>
          </a:xfrm>
        </p:spPr>
        <p:txBody>
          <a:bodyPr>
            <a:noAutofit/>
          </a:bodyPr>
          <a:lstStyle/>
          <a:p>
            <a:pPr marL="0" indent="0" algn="just">
              <a:lnSpc>
                <a:spcPct val="150000"/>
              </a:lnSpc>
              <a:buNone/>
            </a:pPr>
            <a:r>
              <a:rPr lang="es-MX" i="1" dirty="0" smtClean="0"/>
              <a:t>…es </a:t>
            </a:r>
            <a:r>
              <a:rPr lang="es-MX" i="1" dirty="0"/>
              <a:t>una </a:t>
            </a:r>
            <a:r>
              <a:rPr lang="es-MX" i="1" dirty="0">
                <a:solidFill>
                  <a:srgbClr val="FFC000"/>
                </a:solidFill>
              </a:rPr>
              <a:t>actividad creativa</a:t>
            </a:r>
            <a:r>
              <a:rPr lang="es-MX" i="1" dirty="0"/>
              <a:t>, cuyo objetivo es </a:t>
            </a:r>
            <a:r>
              <a:rPr lang="es-MX" i="1" dirty="0">
                <a:solidFill>
                  <a:srgbClr val="FFC000"/>
                </a:solidFill>
              </a:rPr>
              <a:t>determinar las cualidades formales</a:t>
            </a:r>
            <a:r>
              <a:rPr lang="es-MX" i="1" dirty="0"/>
              <a:t> de los objetos producidos por la industria. Donde estas cualidades formales no son sólo las características externas, pero sí, son principalmente </a:t>
            </a:r>
            <a:r>
              <a:rPr lang="es-MX" i="1" dirty="0">
                <a:solidFill>
                  <a:srgbClr val="FFC000"/>
                </a:solidFill>
              </a:rPr>
              <a:t>las relaciones estructurales y funcionales</a:t>
            </a:r>
            <a:r>
              <a:rPr lang="es-MX" i="1" dirty="0"/>
              <a:t>, ya que éstas convierten un sistema en </a:t>
            </a:r>
            <a:r>
              <a:rPr lang="es-MX" i="1" dirty="0">
                <a:solidFill>
                  <a:srgbClr val="FFC000"/>
                </a:solidFill>
              </a:rPr>
              <a:t>una unidad coherente</a:t>
            </a:r>
            <a:r>
              <a:rPr lang="es-MX" i="1" dirty="0"/>
              <a:t>, tanto desde el punto de vista del productor como del usuario. </a:t>
            </a:r>
            <a:endParaRPr lang="es-MX" i="1" dirty="0" smtClean="0"/>
          </a:p>
          <a:p>
            <a:pPr marL="0" indent="0" algn="r">
              <a:lnSpc>
                <a:spcPct val="150000"/>
              </a:lnSpc>
              <a:buNone/>
            </a:pPr>
            <a:r>
              <a:rPr lang="es-MX" sz="2000" dirty="0" smtClean="0"/>
              <a:t>Tomás Maldonado. 1969 </a:t>
            </a:r>
            <a:endParaRPr lang="es-MX" sz="2000" dirty="0"/>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6</a:t>
            </a:r>
            <a:endParaRPr lang="es-MX" b="1" dirty="0"/>
          </a:p>
        </p:txBody>
      </p:sp>
    </p:spTree>
    <p:extLst>
      <p:ext uri="{BB962C8B-B14F-4D97-AF65-F5344CB8AC3E}">
        <p14:creationId xmlns:p14="http://schemas.microsoft.com/office/powerpoint/2010/main" val="36514855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191167"/>
            <a:ext cx="8610600" cy="1293028"/>
          </a:xfrm>
        </p:spPr>
        <p:txBody>
          <a:bodyPr>
            <a:normAutofit/>
          </a:bodyPr>
          <a:lstStyle/>
          <a:p>
            <a:r>
              <a:rPr lang="es-MX" sz="3200" dirty="0"/>
              <a:t>¿Qué es </a:t>
            </a:r>
            <a:r>
              <a:rPr lang="es-MX" sz="3200" dirty="0" smtClean="0"/>
              <a:t>diseño INDUSTRIAL? </a:t>
            </a:r>
            <a:endParaRPr lang="es-MX" sz="3200" dirty="0"/>
          </a:p>
        </p:txBody>
      </p:sp>
      <p:sp>
        <p:nvSpPr>
          <p:cNvPr id="3" name="Marcador de contenido 2"/>
          <p:cNvSpPr>
            <a:spLocks noGrp="1"/>
          </p:cNvSpPr>
          <p:nvPr>
            <p:ph idx="1"/>
          </p:nvPr>
        </p:nvSpPr>
        <p:spPr>
          <a:xfrm>
            <a:off x="1171977" y="1968890"/>
            <a:ext cx="9916733" cy="2325925"/>
          </a:xfrm>
        </p:spPr>
        <p:txBody>
          <a:bodyPr>
            <a:noAutofit/>
          </a:bodyPr>
          <a:lstStyle/>
          <a:p>
            <a:pPr marL="0" indent="0" algn="just">
              <a:lnSpc>
                <a:spcPct val="150000"/>
              </a:lnSpc>
              <a:buNone/>
            </a:pPr>
            <a:r>
              <a:rPr lang="es-MX" i="1" dirty="0" smtClean="0"/>
              <a:t>…es </a:t>
            </a:r>
            <a:r>
              <a:rPr lang="es-MX" i="1" dirty="0"/>
              <a:t>una </a:t>
            </a:r>
            <a:r>
              <a:rPr lang="es-MX" i="1" dirty="0">
                <a:solidFill>
                  <a:srgbClr val="FFC000"/>
                </a:solidFill>
              </a:rPr>
              <a:t>actividad creativa</a:t>
            </a:r>
            <a:r>
              <a:rPr lang="es-MX" i="1" dirty="0"/>
              <a:t>, cuyo objetivo es </a:t>
            </a:r>
            <a:r>
              <a:rPr lang="es-MX" i="1" dirty="0">
                <a:solidFill>
                  <a:srgbClr val="FFC000"/>
                </a:solidFill>
              </a:rPr>
              <a:t>establecer las cualidades multifacéticas de objetos, procesos, servicios y sus variados sistemas</a:t>
            </a:r>
            <a:r>
              <a:rPr lang="es-MX" i="1" dirty="0"/>
              <a:t>. Por lo tanto, el diseño se ha convertido en el </a:t>
            </a:r>
            <a:r>
              <a:rPr lang="es-MX" i="1" dirty="0">
                <a:solidFill>
                  <a:srgbClr val="FFC000"/>
                </a:solidFill>
              </a:rPr>
              <a:t>factor central de la humanización innovadora de las tecnologías</a:t>
            </a:r>
            <a:r>
              <a:rPr lang="es-MX" i="1" dirty="0"/>
              <a:t> y el </a:t>
            </a:r>
            <a:r>
              <a:rPr lang="es-MX" i="1" dirty="0">
                <a:solidFill>
                  <a:srgbClr val="FFC000"/>
                </a:solidFill>
              </a:rPr>
              <a:t>factor crucial del intercambio cultural y económico</a:t>
            </a:r>
            <a:r>
              <a:rPr lang="es-MX" i="1" dirty="0" smtClean="0"/>
              <a:t>.</a:t>
            </a:r>
          </a:p>
          <a:p>
            <a:pPr marL="0" indent="0" algn="r">
              <a:lnSpc>
                <a:spcPct val="150000"/>
              </a:lnSpc>
              <a:buNone/>
            </a:pPr>
            <a:endParaRPr lang="es-MX" dirty="0" smtClean="0"/>
          </a:p>
          <a:p>
            <a:pPr marL="0" indent="0" algn="r">
              <a:lnSpc>
                <a:spcPct val="150000"/>
              </a:lnSpc>
              <a:buNone/>
            </a:pPr>
            <a:r>
              <a:rPr lang="es-MX" sz="2000" dirty="0" smtClean="0"/>
              <a:t>Consejo </a:t>
            </a:r>
            <a:r>
              <a:rPr lang="es-MX" sz="2000" dirty="0"/>
              <a:t>Internacional de Asociaciones de Diseño </a:t>
            </a:r>
            <a:r>
              <a:rPr lang="es-MX" sz="2000" dirty="0" smtClean="0"/>
              <a:t>Industrial (ICSID)</a:t>
            </a:r>
            <a:endParaRPr lang="es-MX" sz="2000" dirty="0"/>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7</a:t>
            </a:r>
            <a:endParaRPr lang="es-MX" b="1" dirty="0"/>
          </a:p>
        </p:txBody>
      </p:sp>
    </p:spTree>
    <p:extLst>
      <p:ext uri="{BB962C8B-B14F-4D97-AF65-F5344CB8AC3E}">
        <p14:creationId xmlns:p14="http://schemas.microsoft.com/office/powerpoint/2010/main" val="1107414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191167"/>
            <a:ext cx="8610600" cy="1293028"/>
          </a:xfrm>
        </p:spPr>
        <p:txBody>
          <a:bodyPr>
            <a:normAutofit/>
          </a:bodyPr>
          <a:lstStyle/>
          <a:p>
            <a:r>
              <a:rPr lang="es-MX" sz="3200" dirty="0"/>
              <a:t>¿Qué es </a:t>
            </a:r>
            <a:r>
              <a:rPr lang="es-MX" sz="3200" dirty="0" smtClean="0"/>
              <a:t>diseño INDUSTRIAL? </a:t>
            </a:r>
            <a:endParaRPr lang="es-MX" sz="3200" dirty="0"/>
          </a:p>
        </p:txBody>
      </p:sp>
      <p:sp>
        <p:nvSpPr>
          <p:cNvPr id="3" name="Marcador de contenido 2"/>
          <p:cNvSpPr>
            <a:spLocks noGrp="1"/>
          </p:cNvSpPr>
          <p:nvPr>
            <p:ph idx="1"/>
          </p:nvPr>
        </p:nvSpPr>
        <p:spPr>
          <a:xfrm>
            <a:off x="1159098" y="1879211"/>
            <a:ext cx="9955369" cy="2325925"/>
          </a:xfrm>
        </p:spPr>
        <p:txBody>
          <a:bodyPr>
            <a:noAutofit/>
          </a:bodyPr>
          <a:lstStyle/>
          <a:p>
            <a:pPr marL="0" indent="0" algn="just">
              <a:lnSpc>
                <a:spcPct val="150000"/>
              </a:lnSpc>
              <a:buNone/>
            </a:pPr>
            <a:r>
              <a:rPr lang="es-MX" i="1" dirty="0" smtClean="0"/>
              <a:t>…es </a:t>
            </a:r>
            <a:r>
              <a:rPr lang="es-MX" i="1" dirty="0"/>
              <a:t>una </a:t>
            </a:r>
            <a:r>
              <a:rPr lang="es-MX" i="1" dirty="0">
                <a:solidFill>
                  <a:srgbClr val="FFC000"/>
                </a:solidFill>
              </a:rPr>
              <a:t>disciplina creativo-proyectual de alto sentido ético </a:t>
            </a:r>
            <a:r>
              <a:rPr lang="es-MX" i="1" dirty="0" smtClean="0">
                <a:solidFill>
                  <a:srgbClr val="FFC000"/>
                </a:solidFill>
              </a:rPr>
              <a:t>y humanístico </a:t>
            </a:r>
            <a:r>
              <a:rPr lang="es-MX" i="1" dirty="0">
                <a:solidFill>
                  <a:srgbClr val="FFC000"/>
                </a:solidFill>
              </a:rPr>
              <a:t>que contribuye </a:t>
            </a:r>
            <a:r>
              <a:rPr lang="es-MX" i="1" dirty="0"/>
              <a:t>interdisciplinariamente </a:t>
            </a:r>
            <a:r>
              <a:rPr lang="es-MX" i="1" dirty="0">
                <a:solidFill>
                  <a:srgbClr val="FFC000"/>
                </a:solidFill>
              </a:rPr>
              <a:t>a la modificación y generación </a:t>
            </a:r>
            <a:r>
              <a:rPr lang="es-MX" i="1" dirty="0" smtClean="0">
                <a:solidFill>
                  <a:srgbClr val="FFC000"/>
                </a:solidFill>
              </a:rPr>
              <a:t>de la </a:t>
            </a:r>
            <a:r>
              <a:rPr lang="es-MX" i="1" dirty="0">
                <a:solidFill>
                  <a:srgbClr val="FFC000"/>
                </a:solidFill>
              </a:rPr>
              <a:t>cultura material de los objetos manufacturados </a:t>
            </a:r>
            <a:r>
              <a:rPr lang="es-MX" i="1" dirty="0"/>
              <a:t>de las diferentes sociedades </a:t>
            </a:r>
            <a:r>
              <a:rPr lang="es-MX" i="1" dirty="0" smtClean="0"/>
              <a:t>del mundo</a:t>
            </a:r>
            <a:r>
              <a:rPr lang="es-MX" i="1" dirty="0"/>
              <a:t>; </a:t>
            </a:r>
            <a:r>
              <a:rPr lang="es-MX" i="1" dirty="0">
                <a:solidFill>
                  <a:srgbClr val="FFC000"/>
                </a:solidFill>
              </a:rPr>
              <a:t>considerando sus entornos naturales, socio-económicos, geo-políticos</a:t>
            </a:r>
            <a:r>
              <a:rPr lang="es-MX" i="1" dirty="0" smtClean="0">
                <a:solidFill>
                  <a:srgbClr val="FFC000"/>
                </a:solidFill>
              </a:rPr>
              <a:t>, tecnológicos </a:t>
            </a:r>
            <a:r>
              <a:rPr lang="es-MX" i="1" dirty="0">
                <a:solidFill>
                  <a:srgbClr val="FFC000"/>
                </a:solidFill>
              </a:rPr>
              <a:t>y productivos</a:t>
            </a:r>
            <a:r>
              <a:rPr lang="es-MX" i="1" dirty="0"/>
              <a:t>, con el fin de resolver diversas necesidades </a:t>
            </a:r>
            <a:r>
              <a:rPr lang="es-MX" i="1" dirty="0" smtClean="0"/>
              <a:t>materiales que </a:t>
            </a:r>
            <a:r>
              <a:rPr lang="es-MX" i="1" dirty="0"/>
              <a:t>ayudan a obtener una mejor calidad de vida</a:t>
            </a:r>
            <a:r>
              <a:rPr lang="es-MX" i="1" dirty="0" smtClean="0"/>
              <a:t>.</a:t>
            </a:r>
          </a:p>
          <a:p>
            <a:pPr marL="0" indent="0" algn="r">
              <a:lnSpc>
                <a:spcPct val="150000"/>
              </a:lnSpc>
              <a:buNone/>
            </a:pPr>
            <a:r>
              <a:rPr lang="es-MX" sz="2000" dirty="0" smtClean="0"/>
              <a:t>UAEM. 2015</a:t>
            </a:r>
            <a:endParaRPr lang="es-MX" sz="2000" dirty="0"/>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8</a:t>
            </a:r>
            <a:endParaRPr lang="es-MX" b="1" dirty="0"/>
          </a:p>
        </p:txBody>
      </p:sp>
    </p:spTree>
    <p:extLst>
      <p:ext uri="{BB962C8B-B14F-4D97-AF65-F5344CB8AC3E}">
        <p14:creationId xmlns:p14="http://schemas.microsoft.com/office/powerpoint/2010/main" val="2215698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191167"/>
            <a:ext cx="8610600" cy="1293028"/>
          </a:xfrm>
        </p:spPr>
        <p:txBody>
          <a:bodyPr>
            <a:normAutofit/>
          </a:bodyPr>
          <a:lstStyle/>
          <a:p>
            <a:r>
              <a:rPr lang="es-MX" sz="3200" dirty="0" smtClean="0"/>
              <a:t>¿CUÁL ES EL PROCESO DE diseño? </a:t>
            </a:r>
            <a:endParaRPr lang="es-MX" sz="3200" dirty="0"/>
          </a:p>
        </p:txBody>
      </p:sp>
      <p:sp>
        <p:nvSpPr>
          <p:cNvPr id="3" name="Marcador de contenido 2"/>
          <p:cNvSpPr>
            <a:spLocks noGrp="1"/>
          </p:cNvSpPr>
          <p:nvPr>
            <p:ph idx="1"/>
          </p:nvPr>
        </p:nvSpPr>
        <p:spPr>
          <a:xfrm>
            <a:off x="978794" y="1866332"/>
            <a:ext cx="10527406" cy="2325925"/>
          </a:xfrm>
        </p:spPr>
        <p:txBody>
          <a:bodyPr>
            <a:noAutofit/>
          </a:bodyPr>
          <a:lstStyle/>
          <a:p>
            <a:pPr marL="0" indent="0" algn="just">
              <a:lnSpc>
                <a:spcPct val="100000"/>
              </a:lnSpc>
              <a:buNone/>
            </a:pPr>
            <a:r>
              <a:rPr lang="es-ES" sz="2000" dirty="0"/>
              <a:t>M</a:t>
            </a:r>
            <a:r>
              <a:rPr lang="es-ES" sz="2000" dirty="0" smtClean="0"/>
              <a:t>étodo de Bruce </a:t>
            </a:r>
            <a:r>
              <a:rPr lang="es-ES" sz="2000" dirty="0" err="1" smtClean="0"/>
              <a:t>Archer</a:t>
            </a:r>
            <a:r>
              <a:rPr lang="es-ES" sz="2000" dirty="0" smtClean="0"/>
              <a:t>: </a:t>
            </a:r>
            <a:r>
              <a:rPr lang="es-ES" sz="2000" dirty="0"/>
              <a:t>es también conocido como </a:t>
            </a:r>
            <a:r>
              <a:rPr lang="es-ES" sz="2000" dirty="0" smtClean="0"/>
              <a:t>el </a:t>
            </a:r>
            <a:r>
              <a:rPr lang="es-ES" sz="2000" dirty="0" smtClean="0">
                <a:solidFill>
                  <a:srgbClr val="FFC000"/>
                </a:solidFill>
              </a:rPr>
              <a:t>Método Sistemático </a:t>
            </a:r>
            <a:r>
              <a:rPr lang="es-ES" sz="2000" dirty="0"/>
              <a:t>para diseñadores. </a:t>
            </a:r>
            <a:r>
              <a:rPr lang="es-ES" sz="2000" dirty="0" smtClean="0"/>
              <a:t>(</a:t>
            </a:r>
            <a:r>
              <a:rPr lang="es-ES" sz="2000" dirty="0"/>
              <a:t>1963 – 1964)</a:t>
            </a:r>
          </a:p>
          <a:p>
            <a:pPr algn="just">
              <a:lnSpc>
                <a:spcPct val="100000"/>
              </a:lnSpc>
            </a:pPr>
            <a:endParaRPr lang="es-MX" sz="2000" i="1" dirty="0" smtClean="0"/>
          </a:p>
          <a:p>
            <a:pPr algn="just">
              <a:lnSpc>
                <a:spcPct val="100000"/>
              </a:lnSpc>
            </a:pPr>
            <a:r>
              <a:rPr lang="es-MX" sz="2000" dirty="0" smtClean="0">
                <a:solidFill>
                  <a:srgbClr val="FFC000"/>
                </a:solidFill>
              </a:rPr>
              <a:t>Definición </a:t>
            </a:r>
            <a:r>
              <a:rPr lang="es-MX" sz="2000" dirty="0">
                <a:solidFill>
                  <a:srgbClr val="FFC000"/>
                </a:solidFill>
              </a:rPr>
              <a:t>del problema </a:t>
            </a:r>
            <a:r>
              <a:rPr lang="es-MX" sz="2000" dirty="0" smtClean="0"/>
              <a:t>/ </a:t>
            </a:r>
            <a:r>
              <a:rPr lang="es-MX" sz="2000" i="1" dirty="0"/>
              <a:t>preparación del programa </a:t>
            </a:r>
            <a:r>
              <a:rPr lang="es-MX" sz="2000" i="1" dirty="0" smtClean="0"/>
              <a:t>detallado</a:t>
            </a:r>
            <a:endParaRPr lang="es-MX" sz="2000" i="1" dirty="0"/>
          </a:p>
          <a:p>
            <a:pPr algn="just">
              <a:lnSpc>
                <a:spcPct val="100000"/>
              </a:lnSpc>
            </a:pPr>
            <a:r>
              <a:rPr lang="es-MX" sz="2000" dirty="0" smtClean="0">
                <a:solidFill>
                  <a:srgbClr val="FFC000"/>
                </a:solidFill>
              </a:rPr>
              <a:t>Obtención de </a:t>
            </a:r>
            <a:r>
              <a:rPr lang="es-MX" sz="2000" dirty="0">
                <a:solidFill>
                  <a:srgbClr val="FFC000"/>
                </a:solidFill>
              </a:rPr>
              <a:t>datos </a:t>
            </a:r>
            <a:r>
              <a:rPr lang="es-MX" sz="2000" dirty="0" smtClean="0">
                <a:solidFill>
                  <a:srgbClr val="FFC000"/>
                </a:solidFill>
              </a:rPr>
              <a:t>relevantes</a:t>
            </a:r>
            <a:r>
              <a:rPr lang="es-MX" sz="2000" dirty="0" smtClean="0"/>
              <a:t> / </a:t>
            </a:r>
            <a:r>
              <a:rPr lang="es-MX" sz="2000" i="1" dirty="0" smtClean="0"/>
              <a:t>observación</a:t>
            </a:r>
          </a:p>
          <a:p>
            <a:pPr algn="just">
              <a:lnSpc>
                <a:spcPct val="100000"/>
              </a:lnSpc>
            </a:pPr>
            <a:r>
              <a:rPr lang="es-ES" sz="2000" dirty="0" smtClean="0">
                <a:solidFill>
                  <a:srgbClr val="FFCC00"/>
                </a:solidFill>
              </a:rPr>
              <a:t>Análisis </a:t>
            </a:r>
            <a:r>
              <a:rPr lang="es-ES" sz="2000" dirty="0">
                <a:solidFill>
                  <a:srgbClr val="FFCC00"/>
                </a:solidFill>
              </a:rPr>
              <a:t>y síntesis de los datos </a:t>
            </a:r>
            <a:r>
              <a:rPr lang="es-ES" sz="2000" dirty="0" smtClean="0"/>
              <a:t>/ </a:t>
            </a:r>
            <a:r>
              <a:rPr lang="es-ES" sz="2000" i="1" dirty="0" smtClean="0"/>
              <a:t>preparación de </a:t>
            </a:r>
            <a:r>
              <a:rPr lang="es-ES" sz="2000" i="1" dirty="0"/>
              <a:t>propuestas de </a:t>
            </a:r>
            <a:r>
              <a:rPr lang="es-ES" sz="2000" i="1" dirty="0" smtClean="0"/>
              <a:t>diseño</a:t>
            </a:r>
            <a:endParaRPr lang="es-ES" sz="2000" i="1" dirty="0"/>
          </a:p>
          <a:p>
            <a:pPr>
              <a:lnSpc>
                <a:spcPct val="100000"/>
              </a:lnSpc>
            </a:pPr>
            <a:r>
              <a:rPr lang="es-MX" sz="2000" dirty="0" smtClean="0">
                <a:solidFill>
                  <a:srgbClr val="FFC000"/>
                </a:solidFill>
              </a:rPr>
              <a:t>Desarrollo </a:t>
            </a:r>
            <a:r>
              <a:rPr lang="es-MX" sz="2000" dirty="0">
                <a:solidFill>
                  <a:srgbClr val="FFC000"/>
                </a:solidFill>
              </a:rPr>
              <a:t>de </a:t>
            </a:r>
            <a:r>
              <a:rPr lang="es-MX" sz="2000" dirty="0" smtClean="0">
                <a:solidFill>
                  <a:srgbClr val="FFC000"/>
                </a:solidFill>
              </a:rPr>
              <a:t>modelos y/o prototipos</a:t>
            </a:r>
            <a:endParaRPr lang="es-MX" sz="2000" dirty="0">
              <a:solidFill>
                <a:srgbClr val="FFC000"/>
              </a:solidFill>
            </a:endParaRPr>
          </a:p>
          <a:p>
            <a:pPr lvl="0">
              <a:lnSpc>
                <a:spcPct val="100000"/>
              </a:lnSpc>
            </a:pPr>
            <a:r>
              <a:rPr lang="es-ES" sz="2000" dirty="0" smtClean="0">
                <a:solidFill>
                  <a:srgbClr val="FFCC00"/>
                </a:solidFill>
              </a:rPr>
              <a:t>Preparar </a:t>
            </a:r>
            <a:r>
              <a:rPr lang="es-ES" sz="2000" dirty="0">
                <a:solidFill>
                  <a:srgbClr val="FFCC00"/>
                </a:solidFill>
              </a:rPr>
              <a:t>y ejecutar estudios y experimentos </a:t>
            </a:r>
            <a:r>
              <a:rPr lang="es-ES" sz="2000" i="1" dirty="0" smtClean="0"/>
              <a:t>(validación del diseño)</a:t>
            </a:r>
            <a:endParaRPr lang="es-ES" sz="2000" i="1" dirty="0"/>
          </a:p>
          <a:p>
            <a:pPr lvl="0">
              <a:lnSpc>
                <a:spcPct val="100000"/>
              </a:lnSpc>
            </a:pPr>
            <a:r>
              <a:rPr lang="es-ES" sz="2000" dirty="0" smtClean="0">
                <a:solidFill>
                  <a:srgbClr val="FFC000"/>
                </a:solidFill>
              </a:rPr>
              <a:t>Preparar </a:t>
            </a:r>
            <a:r>
              <a:rPr lang="es-ES" sz="2000" dirty="0">
                <a:solidFill>
                  <a:srgbClr val="FFCC00"/>
                </a:solidFill>
              </a:rPr>
              <a:t>documentos para la </a:t>
            </a:r>
            <a:r>
              <a:rPr lang="es-ES" sz="2000" dirty="0" smtClean="0">
                <a:solidFill>
                  <a:srgbClr val="FFCC00"/>
                </a:solidFill>
              </a:rPr>
              <a:t>producción </a:t>
            </a:r>
            <a:r>
              <a:rPr lang="es-ES" sz="2000" i="1" dirty="0" smtClean="0"/>
              <a:t>(memoria ejecutiva)</a:t>
            </a:r>
            <a:endParaRPr lang="es-ES" sz="2000" i="1" dirty="0"/>
          </a:p>
          <a:p>
            <a:pPr marL="0" indent="0" algn="just">
              <a:lnSpc>
                <a:spcPct val="100000"/>
              </a:lnSpc>
              <a:buNone/>
            </a:pPr>
            <a:r>
              <a:rPr lang="es-MX" sz="2000" i="1" dirty="0" smtClean="0"/>
              <a:t> </a:t>
            </a:r>
            <a:endParaRPr lang="es-MX" sz="2000" i="1" dirty="0"/>
          </a:p>
        </p:txBody>
      </p:sp>
      <p:sp>
        <p:nvSpPr>
          <p:cNvPr id="6" name="CuadroTexto 5"/>
          <p:cNvSpPr txBox="1"/>
          <p:nvPr/>
        </p:nvSpPr>
        <p:spPr>
          <a:xfrm>
            <a:off x="11531957" y="6297768"/>
            <a:ext cx="503350" cy="369332"/>
          </a:xfrm>
          <a:prstGeom prst="rect">
            <a:avLst/>
          </a:prstGeom>
          <a:noFill/>
        </p:spPr>
        <p:txBody>
          <a:bodyPr wrap="square" rtlCol="0">
            <a:spAutoFit/>
          </a:bodyPr>
          <a:lstStyle/>
          <a:p>
            <a:pPr algn="ctr"/>
            <a:r>
              <a:rPr lang="es-MX" b="1" dirty="0" smtClean="0"/>
              <a:t>9</a:t>
            </a:r>
            <a:endParaRPr lang="es-MX" b="1" dirty="0"/>
          </a:p>
        </p:txBody>
      </p:sp>
    </p:spTree>
    <p:extLst>
      <p:ext uri="{BB962C8B-B14F-4D97-AF65-F5344CB8AC3E}">
        <p14:creationId xmlns:p14="http://schemas.microsoft.com/office/powerpoint/2010/main" val="3385088653"/>
      </p:ext>
    </p:extLst>
  </p:cSld>
  <p:clrMapOvr>
    <a:masterClrMapping/>
  </p:clrMapOvr>
  <p:timing>
    <p:tnLst>
      <p:par>
        <p:cTn id="1" dur="indefinite" restart="never" nodeType="tmRoot"/>
      </p:par>
    </p:tnLst>
  </p:timing>
</p:sld>
</file>

<file path=ppt/theme/theme1.xml><?xml version="1.0" encoding="utf-8"?>
<a:theme xmlns:a="http://schemas.openxmlformats.org/drawingml/2006/main" name="Estela de condensación">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TM04033937[[fn=Estela de condensación]]</Template>
  <TotalTime>2037</TotalTime>
  <Words>2718</Words>
  <Application>Microsoft Office PowerPoint</Application>
  <PresentationFormat>Panorámica</PresentationFormat>
  <Paragraphs>356</Paragraphs>
  <Slides>36</Slides>
  <Notes>1</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36</vt:i4>
      </vt:variant>
    </vt:vector>
  </HeadingPairs>
  <TitlesOfParts>
    <vt:vector size="42" baseType="lpstr">
      <vt:lpstr>Arial</vt:lpstr>
      <vt:lpstr>Arial Narrow</vt:lpstr>
      <vt:lpstr>Calibri</vt:lpstr>
      <vt:lpstr>Century Gothic</vt:lpstr>
      <vt:lpstr>Estela de condensación</vt:lpstr>
      <vt:lpstr>CorelDRAW</vt:lpstr>
      <vt:lpstr>“enfoques del diseño” &gt;u. a. metodología&lt;</vt:lpstr>
      <vt:lpstr>índice</vt:lpstr>
      <vt:lpstr>introducción</vt:lpstr>
      <vt:lpstr>Enfoques del diseño</vt:lpstr>
      <vt:lpstr>¿Qué es el diseño? </vt:lpstr>
      <vt:lpstr>¿Qué es diseño INDUSTRIAL? </vt:lpstr>
      <vt:lpstr>¿Qué es diseño INDUSTRIAL? </vt:lpstr>
      <vt:lpstr>¿Qué es diseño INDUSTRIAL? </vt:lpstr>
      <vt:lpstr>¿CUÁL ES EL PROCESO DE diseño? </vt:lpstr>
      <vt:lpstr>Presentación de PowerPoint</vt:lpstr>
      <vt:lpstr>Diseño empático</vt:lpstr>
      <vt:lpstr>Diseño empático</vt:lpstr>
      <vt:lpstr>Presentación de PowerPoint</vt:lpstr>
      <vt:lpstr>Diseño estratégico</vt:lpstr>
      <vt:lpstr>Diseño estratégico</vt:lpstr>
      <vt:lpstr>Presentación de PowerPoint</vt:lpstr>
      <vt:lpstr> THINKING DESIGN</vt:lpstr>
      <vt:lpstr>Presentación de PowerPoint</vt:lpstr>
      <vt:lpstr>ECODISEÑO</vt:lpstr>
      <vt:lpstr>ECODISEÑO</vt:lpstr>
      <vt:lpstr>ECODISEÑO</vt:lpstr>
      <vt:lpstr>ECODISEÑO</vt:lpstr>
      <vt:lpstr>ECODISEÑO</vt:lpstr>
      <vt:lpstr>ECODISEÑO</vt:lpstr>
      <vt:lpstr>Presentación de PowerPoint</vt:lpstr>
      <vt:lpstr>Diseño universal</vt:lpstr>
      <vt:lpstr>Diseño universal</vt:lpstr>
      <vt:lpstr>Presentación de PowerPoint</vt:lpstr>
      <vt:lpstr>Diseño EMOCIONAL</vt:lpstr>
      <vt:lpstr>Diseño EMOCIONAL</vt:lpstr>
      <vt:lpstr>Diseño EMOCIONAL</vt:lpstr>
      <vt:lpstr>Diseño EMOCIONAL</vt:lpstr>
      <vt:lpstr>Diseño EMOCIONAL</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Fundamentos del diseño Wucius Wong</dc:title>
  <dc:creator>GATEWAY</dc:creator>
  <cp:lastModifiedBy>GATEWAY</cp:lastModifiedBy>
  <cp:revision>164</cp:revision>
  <dcterms:created xsi:type="dcterms:W3CDTF">2015-07-29T16:53:11Z</dcterms:created>
  <dcterms:modified xsi:type="dcterms:W3CDTF">2015-09-08T23:38:12Z</dcterms:modified>
</cp:coreProperties>
</file>