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autoCompressPictures="0">
  <p:sldMasterIdLst>
    <p:sldMasterId id="2147483648" r:id="rId1"/>
  </p:sldMasterIdLst>
  <p:notesMasterIdLst>
    <p:notesMasterId r:id="rId55"/>
  </p:notesMasterIdLst>
  <p:sldIdLst>
    <p:sldId id="256" r:id="rId2"/>
    <p:sldId id="257" r:id="rId3"/>
    <p:sldId id="259" r:id="rId4"/>
    <p:sldId id="260" r:id="rId5"/>
    <p:sldId id="261" r:id="rId6"/>
    <p:sldId id="262" r:id="rId7"/>
    <p:sldId id="263" r:id="rId8"/>
    <p:sldId id="264" r:id="rId9"/>
    <p:sldId id="265" r:id="rId10"/>
    <p:sldId id="266" r:id="rId11"/>
    <p:sldId id="267" r:id="rId12"/>
    <p:sldId id="268" r:id="rId13"/>
    <p:sldId id="269" r:id="rId14"/>
    <p:sldId id="276" r:id="rId15"/>
    <p:sldId id="271" r:id="rId16"/>
    <p:sldId id="272" r:id="rId17"/>
    <p:sldId id="277" r:id="rId18"/>
    <p:sldId id="273" r:id="rId19"/>
    <p:sldId id="274" r:id="rId20"/>
    <p:sldId id="278" r:id="rId21"/>
    <p:sldId id="275" r:id="rId22"/>
    <p:sldId id="279" r:id="rId23"/>
    <p:sldId id="280" r:id="rId24"/>
    <p:sldId id="281" r:id="rId25"/>
    <p:sldId id="283" r:id="rId26"/>
    <p:sldId id="284" r:id="rId27"/>
    <p:sldId id="285" r:id="rId28"/>
    <p:sldId id="286" r:id="rId29"/>
    <p:sldId id="287" r:id="rId30"/>
    <p:sldId id="288" r:id="rId31"/>
    <p:sldId id="289" r:id="rId32"/>
    <p:sldId id="290" r:id="rId33"/>
    <p:sldId id="291" r:id="rId34"/>
    <p:sldId id="292" r:id="rId35"/>
    <p:sldId id="293" r:id="rId36"/>
    <p:sldId id="294" r:id="rId37"/>
    <p:sldId id="295" r:id="rId38"/>
    <p:sldId id="296" r:id="rId39"/>
    <p:sldId id="297" r:id="rId40"/>
    <p:sldId id="298" r:id="rId41"/>
    <p:sldId id="299" r:id="rId42"/>
    <p:sldId id="300" r:id="rId43"/>
    <p:sldId id="301" r:id="rId44"/>
    <p:sldId id="302" r:id="rId45"/>
    <p:sldId id="303" r:id="rId46"/>
    <p:sldId id="305" r:id="rId47"/>
    <p:sldId id="306" r:id="rId48"/>
    <p:sldId id="307" r:id="rId49"/>
    <p:sldId id="308" r:id="rId50"/>
    <p:sldId id="309" r:id="rId51"/>
    <p:sldId id="310" r:id="rId52"/>
    <p:sldId id="304" r:id="rId53"/>
    <p:sldId id="270" r:id="rId5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9900"/>
    <a:srgbClr val="FF99CC"/>
    <a:srgbClr val="FCEA04"/>
    <a:srgbClr val="F8F8F8"/>
    <a:srgbClr val="3D953D"/>
    <a:srgbClr val="FF9900"/>
    <a:srgbClr val="EEDD04"/>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E8B1032C-EA38-4F05-BA0D-38AFFFC7BED3}" styleName="Estilo claro 3 - Acento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ED083AE6-46FA-4A59-8FB0-9F97EB10719F}" styleName="Estilo claro 3 - Acento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8FC4A5B-056E-4EC6-9FA7-E83FE238AE82}" type="datetimeFigureOut">
              <a:rPr lang="es-MX" smtClean="0"/>
              <a:t>29/07/2015</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2582BF8-093C-4E95-AC46-5FB22F6A9CB1}" type="slidenum">
              <a:rPr lang="es-MX" smtClean="0"/>
              <a:t>‹Nº›</a:t>
            </a:fld>
            <a:endParaRPr lang="es-MX"/>
          </a:p>
        </p:txBody>
      </p:sp>
    </p:spTree>
    <p:extLst>
      <p:ext uri="{BB962C8B-B14F-4D97-AF65-F5344CB8AC3E}">
        <p14:creationId xmlns:p14="http://schemas.microsoft.com/office/powerpoint/2010/main" val="39430921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22582BF8-093C-4E95-AC46-5FB22F6A9CB1}" type="slidenum">
              <a:rPr lang="es-MX" smtClean="0"/>
              <a:t>1</a:t>
            </a:fld>
            <a:endParaRPr lang="es-MX"/>
          </a:p>
        </p:txBody>
      </p:sp>
    </p:spTree>
    <p:extLst>
      <p:ext uri="{BB962C8B-B14F-4D97-AF65-F5344CB8AC3E}">
        <p14:creationId xmlns:p14="http://schemas.microsoft.com/office/powerpoint/2010/main" val="39404310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22582BF8-093C-4E95-AC46-5FB22F6A9CB1}" type="slidenum">
              <a:rPr lang="es-MX" smtClean="0"/>
              <a:t>53</a:t>
            </a:fld>
            <a:endParaRPr lang="es-MX"/>
          </a:p>
        </p:txBody>
      </p:sp>
    </p:spTree>
    <p:extLst>
      <p:ext uri="{BB962C8B-B14F-4D97-AF65-F5344CB8AC3E}">
        <p14:creationId xmlns:p14="http://schemas.microsoft.com/office/powerpoint/2010/main" val="407251707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a:xfrm>
            <a:off x="7983232" y="5037663"/>
            <a:ext cx="897467" cy="279400"/>
          </a:xfrm>
        </p:spPr>
        <p:txBody>
          <a:bodyPr/>
          <a:lstStyle/>
          <a:p>
            <a:fld id="{570A14DB-A83B-4AAC-A7C6-47209C9067AF}" type="datetime1">
              <a:rPr lang="en-US" smtClean="0"/>
              <a:t>7/29/2015</a:t>
            </a:fld>
            <a:endParaRPr lang="en-US" dirty="0"/>
          </a:p>
        </p:txBody>
      </p:sp>
      <p:sp>
        <p:nvSpPr>
          <p:cNvPr id="5" name="Footer Placeholder 4"/>
          <p:cNvSpPr>
            <a:spLocks noGrp="1"/>
          </p:cNvSpPr>
          <p:nvPr>
            <p:ph type="ftr" sz="quarter" idx="11"/>
          </p:nvPr>
        </p:nvSpPr>
        <p:spPr>
          <a:xfrm>
            <a:off x="2692397" y="5037663"/>
            <a:ext cx="5214635" cy="279400"/>
          </a:xfrm>
        </p:spPr>
        <p:txBody>
          <a:bodyPr/>
          <a:lstStyle/>
          <a:p>
            <a:endParaRPr lang="en-US" dirty="0"/>
          </a:p>
        </p:txBody>
      </p:sp>
      <p:sp>
        <p:nvSpPr>
          <p:cNvPr id="6" name="Slide Number Placeholder 5"/>
          <p:cNvSpPr>
            <a:spLocks noGrp="1"/>
          </p:cNvSpPr>
          <p:nvPr>
            <p:ph type="sldNum" sz="quarter" idx="12"/>
          </p:nvPr>
        </p:nvSpPr>
        <p:spPr>
          <a:xfrm>
            <a:off x="8956900" y="5037663"/>
            <a:ext cx="551167" cy="279400"/>
          </a:xfrm>
        </p:spPr>
        <p:txBody>
          <a:bodyPr/>
          <a:lstStyle/>
          <a:p>
            <a:fld id="{D57F1E4F-1CFF-5643-939E-217C01CDF565}" type="slidenum">
              <a:rPr lang="en-US" dirty="0"/>
              <a:pPr/>
              <a:t>‹Nº›</a:t>
            </a:fld>
            <a:endParaRPr lang="en-US" dirty="0"/>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AFEC39B5-17F7-4D3C-8337-E4686BC307D5}" type="datetime1">
              <a:rPr lang="en-US" smtClean="0"/>
              <a:t>7/29/2015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D9810BEF-9893-4EAE-A45C-829186777D61}" type="datetime1">
              <a:rPr lang="en-US" smtClean="0"/>
              <a:t>7/29/2015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C2738C11-6EA5-4ED4-A86A-09ECEECA6A2B}" type="datetime1">
              <a:rPr lang="en-US" smtClean="0"/>
              <a:t>7/29/2015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84477938-C5C1-424E-87DA-D307172721CB}" type="datetime1">
              <a:rPr lang="en-US" smtClean="0"/>
              <a:t>7/29/2015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s-ES" smtClean="0"/>
              <a:t>Haga clic para modificar el estilo de título del patrón</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87C72677-2142-4501-B15D-B7BBED4AE2D0}" type="datetime1">
              <a:rPr lang="en-US" smtClean="0"/>
              <a:t>7/29/2015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s-ES" smtClean="0"/>
              <a:t>Haga clic para modificar el estilo de título del patrón</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62DC3820-DDC9-431C-A051-6089711582F8}" type="datetime1">
              <a:rPr lang="en-US" smtClean="0"/>
              <a:t>7/29/2015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07F89026-7654-41DF-8994-BCF2BA6FAE44}" type="datetime1">
              <a:rPr lang="en-US" smtClean="0"/>
              <a:t>7/29/2015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84875096-6D52-4435-903B-2050856582CA}" type="datetime1">
              <a:rPr lang="en-US" smtClean="0"/>
              <a:t>7/29/2015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D7920279-9E85-471A-9870-CA6CE631E203}" type="datetime1">
              <a:rPr lang="en-US" smtClean="0"/>
              <a:t>7/29/2015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97799C9-84D9-46D2-A11E-BCF8A720529D}" type="slidenum">
              <a:rPr lang="en-US" dirty="0"/>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CFD74B30-3B76-4A25-8E02-AD65B8E2E077}" type="datetime1">
              <a:rPr lang="en-US" smtClean="0"/>
              <a:t>7/29/2015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BA29AD9A-D37F-4E49-BE8B-DE72D368CEC1}" type="datetime1">
              <a:rPr lang="en-US" smtClean="0"/>
              <a:t>7/29/2015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D84065D-F351-4B03-BD91-D8A6B8D4B362}" type="slidenum">
              <a:rPr lang="en-US" dirty="0"/>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1D3021B5-8BC8-4CEF-820E-1D77861ECCDD}" type="datetime1">
              <a:rPr lang="en-US" smtClean="0"/>
              <a:t>7/29/2015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‹Nº›</a:t>
            </a:fld>
            <a:endParaRPr lang="en-US" dirty="0"/>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1ACA1A5A-20B8-4243-AA2C-060BA18D3835}" type="datetime1">
              <a:rPr lang="en-US" smtClean="0"/>
              <a:t>7/29/2015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‹Nº›</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D9C1EB-16CF-4222-9B30-6D6C68C505C4}" type="datetime1">
              <a:rPr lang="en-US" smtClean="0"/>
              <a:t>7/29/2015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D178EE63-FDA6-4591-8C44-895B62CB0770}" type="datetime1">
              <a:rPr lang="en-US" smtClean="0"/>
              <a:t>7/29/2015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s-ES" smtClean="0"/>
              <a:t>Haga clic para modificar el estilo de título del patrón</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95AC06E1-CE97-41D5-90F7-3931D0CC047F}" type="datetime1">
              <a:rPr lang="en-US" smtClean="0"/>
              <a:t>7/29/2015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87B3785C-BC41-4BEF-BE36-3356C9A512BD}" type="datetime1">
              <a:rPr lang="en-US" smtClean="0"/>
              <a:t>7/29/2015</a:t>
            </a:fld>
            <a:endParaRPr lang="en-US" dirty="0"/>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‹Nº›</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8" r:id="rId2"/>
    <p:sldLayoutId id="2147483651" r:id="rId3"/>
    <p:sldLayoutId id="2147483669" r:id="rId4"/>
    <p:sldLayoutId id="2147483653" r:id="rId5"/>
    <p:sldLayoutId id="2147483654" r:id="rId6"/>
    <p:sldLayoutId id="2147483655" r:id="rId7"/>
    <p:sldLayoutId id="2147483656" r:id="rId8"/>
    <p:sldLayoutId id="2147483660" r:id="rId9"/>
    <p:sldLayoutId id="2147483657" r:id="rId10"/>
    <p:sldLayoutId id="2147483663" r:id="rId11"/>
    <p:sldLayoutId id="2147483664" r:id="rId12"/>
    <p:sldLayoutId id="2147483665" r:id="rId13"/>
    <p:sldLayoutId id="2147483666" r:id="rId14"/>
    <p:sldLayoutId id="2147483667" r:id="rId15"/>
    <p:sldLayoutId id="2147483658" r:id="rId16"/>
    <p:sldLayoutId id="2147483659" r:id="rId17"/>
  </p:sldLayoutIdLst>
  <p:hf hdr="0" ftr="0" dt="0"/>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 Id="rId5" Type="http://schemas.openxmlformats.org/officeDocument/2006/relationships/image" Target="../media/image12.png"/><Relationship Id="rId4" Type="http://schemas.openxmlformats.org/officeDocument/2006/relationships/image" Target="../media/image1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7.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7.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29.png"/><Relationship Id="rId7" Type="http://schemas.microsoft.com/office/2007/relationships/hdphoto" Target="../media/hdphoto1.wdp"/><Relationship Id="rId2" Type="http://schemas.openxmlformats.org/officeDocument/2006/relationships/image" Target="../media/image28.png"/><Relationship Id="rId1" Type="http://schemas.openxmlformats.org/officeDocument/2006/relationships/slideLayout" Target="../slideLayouts/slideLayout7.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34.png"/><Relationship Id="rId7" Type="http://schemas.openxmlformats.org/officeDocument/2006/relationships/image" Target="../media/image38.png"/><Relationship Id="rId2" Type="http://schemas.openxmlformats.org/officeDocument/2006/relationships/image" Target="../media/image33.png"/><Relationship Id="rId1" Type="http://schemas.openxmlformats.org/officeDocument/2006/relationships/slideLayout" Target="../slideLayouts/slideLayout7.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40.png"/><Relationship Id="rId7" Type="http://schemas.microsoft.com/office/2007/relationships/hdphoto" Target="../media/hdphoto2.wdp"/><Relationship Id="rId2" Type="http://schemas.openxmlformats.org/officeDocument/2006/relationships/image" Target="../media/image39.png"/><Relationship Id="rId1" Type="http://schemas.openxmlformats.org/officeDocument/2006/relationships/slideLayout" Target="../slideLayouts/slideLayout7.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8" Type="http://schemas.openxmlformats.org/officeDocument/2006/relationships/image" Target="../media/image49.png"/><Relationship Id="rId3" Type="http://schemas.openxmlformats.org/officeDocument/2006/relationships/image" Target="../media/image45.png"/><Relationship Id="rId7" Type="http://schemas.openxmlformats.org/officeDocument/2006/relationships/image" Target="../media/image48.png"/><Relationship Id="rId2" Type="http://schemas.openxmlformats.org/officeDocument/2006/relationships/image" Target="../media/image44.png"/><Relationship Id="rId1" Type="http://schemas.openxmlformats.org/officeDocument/2006/relationships/slideLayout" Target="../slideLayouts/slideLayout7.xml"/><Relationship Id="rId6" Type="http://schemas.microsoft.com/office/2007/relationships/hdphoto" Target="../media/hdphoto3.wdp"/><Relationship Id="rId5" Type="http://schemas.openxmlformats.org/officeDocument/2006/relationships/image" Target="../media/image47.png"/><Relationship Id="rId4" Type="http://schemas.openxmlformats.org/officeDocument/2006/relationships/image" Target="../media/image46.png"/><Relationship Id="rId9" Type="http://schemas.openxmlformats.org/officeDocument/2006/relationships/image" Target="../media/image50.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8" Type="http://schemas.openxmlformats.org/officeDocument/2006/relationships/image" Target="../media/image57.png"/><Relationship Id="rId3" Type="http://schemas.openxmlformats.org/officeDocument/2006/relationships/image" Target="../media/image52.png"/><Relationship Id="rId7" Type="http://schemas.openxmlformats.org/officeDocument/2006/relationships/image" Target="../media/image56.png"/><Relationship Id="rId2" Type="http://schemas.openxmlformats.org/officeDocument/2006/relationships/image" Target="../media/image51.png"/><Relationship Id="rId1" Type="http://schemas.openxmlformats.org/officeDocument/2006/relationships/slideLayout" Target="../slideLayouts/slideLayout7.xml"/><Relationship Id="rId6" Type="http://schemas.openxmlformats.org/officeDocument/2006/relationships/image" Target="../media/image55.png"/><Relationship Id="rId5" Type="http://schemas.openxmlformats.org/officeDocument/2006/relationships/image" Target="../media/image54.png"/><Relationship Id="rId4" Type="http://schemas.openxmlformats.org/officeDocument/2006/relationships/image" Target="../media/image53.png"/><Relationship Id="rId9" Type="http://schemas.openxmlformats.org/officeDocument/2006/relationships/image" Target="../media/image5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7.xml"/><Relationship Id="rId6" Type="http://schemas.openxmlformats.org/officeDocument/2006/relationships/image" Target="../media/image63.png"/><Relationship Id="rId5" Type="http://schemas.openxmlformats.org/officeDocument/2006/relationships/image" Target="../media/image62.png"/><Relationship Id="rId4" Type="http://schemas.openxmlformats.org/officeDocument/2006/relationships/image" Target="../media/image61.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8" Type="http://schemas.openxmlformats.org/officeDocument/2006/relationships/image" Target="../media/image69.png"/><Relationship Id="rId3" Type="http://schemas.openxmlformats.org/officeDocument/2006/relationships/image" Target="../media/image65.png"/><Relationship Id="rId7" Type="http://schemas.openxmlformats.org/officeDocument/2006/relationships/image" Target="../media/image68.png"/><Relationship Id="rId2" Type="http://schemas.openxmlformats.org/officeDocument/2006/relationships/image" Target="../media/image64.png"/><Relationship Id="rId1" Type="http://schemas.openxmlformats.org/officeDocument/2006/relationships/slideLayout" Target="../slideLayouts/slideLayout7.xml"/><Relationship Id="rId6" Type="http://schemas.microsoft.com/office/2007/relationships/hdphoto" Target="../media/hdphoto4.wdp"/><Relationship Id="rId5" Type="http://schemas.openxmlformats.org/officeDocument/2006/relationships/image" Target="../media/image67.png"/><Relationship Id="rId4" Type="http://schemas.openxmlformats.org/officeDocument/2006/relationships/image" Target="../media/image66.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8" Type="http://schemas.openxmlformats.org/officeDocument/2006/relationships/image" Target="../media/image76.png"/><Relationship Id="rId3" Type="http://schemas.openxmlformats.org/officeDocument/2006/relationships/image" Target="../media/image71.png"/><Relationship Id="rId7" Type="http://schemas.openxmlformats.org/officeDocument/2006/relationships/image" Target="../media/image75.png"/><Relationship Id="rId2" Type="http://schemas.openxmlformats.org/officeDocument/2006/relationships/image" Target="../media/image70.png"/><Relationship Id="rId1" Type="http://schemas.openxmlformats.org/officeDocument/2006/relationships/slideLayout" Target="../slideLayouts/slideLayout7.xml"/><Relationship Id="rId6" Type="http://schemas.openxmlformats.org/officeDocument/2006/relationships/image" Target="../media/image74.png"/><Relationship Id="rId5" Type="http://schemas.openxmlformats.org/officeDocument/2006/relationships/image" Target="../media/image73.png"/><Relationship Id="rId4" Type="http://schemas.openxmlformats.org/officeDocument/2006/relationships/image" Target="../media/image72.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8" Type="http://schemas.openxmlformats.org/officeDocument/2006/relationships/image" Target="../media/image83.png"/><Relationship Id="rId3" Type="http://schemas.openxmlformats.org/officeDocument/2006/relationships/image" Target="../media/image78.png"/><Relationship Id="rId7" Type="http://schemas.openxmlformats.org/officeDocument/2006/relationships/image" Target="../media/image82.png"/><Relationship Id="rId2" Type="http://schemas.openxmlformats.org/officeDocument/2006/relationships/image" Target="../media/image77.png"/><Relationship Id="rId1" Type="http://schemas.openxmlformats.org/officeDocument/2006/relationships/slideLayout" Target="../slideLayouts/slideLayout7.xml"/><Relationship Id="rId6" Type="http://schemas.openxmlformats.org/officeDocument/2006/relationships/image" Target="../media/image81.png"/><Relationship Id="rId5" Type="http://schemas.openxmlformats.org/officeDocument/2006/relationships/image" Target="../media/image80.png"/><Relationship Id="rId4" Type="http://schemas.openxmlformats.org/officeDocument/2006/relationships/image" Target="../media/image79.png"/><Relationship Id="rId9" Type="http://schemas.openxmlformats.org/officeDocument/2006/relationships/image" Target="../media/image84.png"/></Relationships>
</file>

<file path=ppt/slides/_rels/slide52.xml.rels><?xml version="1.0" encoding="UTF-8" standalone="yes"?>
<Relationships xmlns="http://schemas.openxmlformats.org/package/2006/relationships"><Relationship Id="rId2" Type="http://schemas.openxmlformats.org/officeDocument/2006/relationships/image" Target="../media/image85.pn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2275610" y="1488717"/>
            <a:ext cx="7585364" cy="1515533"/>
          </a:xfrm>
        </p:spPr>
        <p:txBody>
          <a:bodyPr/>
          <a:lstStyle/>
          <a:p>
            <a:r>
              <a:rPr lang="es-MX" sz="2600" b="1" dirty="0" smtClean="0">
                <a:latin typeface="Century Gothic" panose="020B0502020202020204" pitchFamily="34" charset="0"/>
              </a:rPr>
              <a:t>Universidad Autónoma del Estado de México</a:t>
            </a:r>
            <a:r>
              <a:rPr lang="es-MX" sz="2800" b="1" dirty="0" smtClean="0">
                <a:latin typeface="Century Gothic" panose="020B0502020202020204" pitchFamily="34" charset="0"/>
              </a:rPr>
              <a:t/>
            </a:r>
            <a:br>
              <a:rPr lang="es-MX" sz="2800" b="1" dirty="0" smtClean="0">
                <a:latin typeface="Century Gothic" panose="020B0502020202020204" pitchFamily="34" charset="0"/>
              </a:rPr>
            </a:br>
            <a:r>
              <a:rPr lang="es-MX" sz="2400" b="1" dirty="0" smtClean="0">
                <a:latin typeface="Century Gothic" panose="020B0502020202020204" pitchFamily="34" charset="0"/>
              </a:rPr>
              <a:t>Centro Universitario UAEM Zumpango</a:t>
            </a:r>
            <a:br>
              <a:rPr lang="es-MX" sz="2400" b="1" dirty="0" smtClean="0">
                <a:latin typeface="Century Gothic" panose="020B0502020202020204" pitchFamily="34" charset="0"/>
              </a:rPr>
            </a:br>
            <a:r>
              <a:rPr lang="es-MX" sz="2000" b="1" dirty="0" smtClean="0">
                <a:latin typeface="Century Gothic" panose="020B0502020202020204" pitchFamily="34" charset="0"/>
              </a:rPr>
              <a:t>Licenciatura en Diseño Industrial</a:t>
            </a:r>
            <a:endParaRPr lang="es-MX" sz="2400" b="1" dirty="0">
              <a:latin typeface="Century Gothic" panose="020B0502020202020204" pitchFamily="34" charset="0"/>
            </a:endParaRPr>
          </a:p>
        </p:txBody>
      </p:sp>
      <p:sp>
        <p:nvSpPr>
          <p:cNvPr id="3" name="Subtítulo 2"/>
          <p:cNvSpPr>
            <a:spLocks noGrp="1"/>
          </p:cNvSpPr>
          <p:nvPr>
            <p:ph type="subTitle" idx="1"/>
          </p:nvPr>
        </p:nvSpPr>
        <p:spPr>
          <a:xfrm>
            <a:off x="2275610" y="3528809"/>
            <a:ext cx="7585364" cy="1724894"/>
          </a:xfrm>
        </p:spPr>
        <p:txBody>
          <a:bodyPr>
            <a:normAutofit fontScale="40000" lnSpcReduction="20000"/>
          </a:bodyPr>
          <a:lstStyle/>
          <a:p>
            <a:r>
              <a:rPr lang="es-MX" sz="8400" b="1" dirty="0" smtClean="0">
                <a:latin typeface="Century Gothic" panose="020B0502020202020204" pitchFamily="34" charset="0"/>
              </a:rPr>
              <a:t>“El significado de los colores”</a:t>
            </a:r>
          </a:p>
          <a:p>
            <a:r>
              <a:rPr lang="es-MX" sz="2900" dirty="0" smtClean="0">
                <a:latin typeface="Century Gothic" panose="020B0502020202020204" pitchFamily="34" charset="0"/>
              </a:rPr>
              <a:t>Por:</a:t>
            </a:r>
          </a:p>
          <a:p>
            <a:r>
              <a:rPr lang="es-MX" sz="2900" b="1" dirty="0" smtClean="0">
                <a:latin typeface="Century Gothic" panose="020B0502020202020204" pitchFamily="34" charset="0"/>
              </a:rPr>
              <a:t>Dr. Ed. Raymundo Ocaña Delgado</a:t>
            </a:r>
          </a:p>
          <a:p>
            <a:endParaRPr lang="es-MX" sz="2900" dirty="0" smtClean="0">
              <a:latin typeface="Century Gothic" panose="020B0502020202020204" pitchFamily="34" charset="0"/>
            </a:endParaRPr>
          </a:p>
          <a:p>
            <a:r>
              <a:rPr lang="es-MX" sz="2900" dirty="0" smtClean="0">
                <a:latin typeface="Century Gothic" panose="020B0502020202020204" pitchFamily="34" charset="0"/>
              </a:rPr>
              <a:t>Junio 2015</a:t>
            </a:r>
            <a:endParaRPr lang="es-MX" sz="2900" dirty="0">
              <a:latin typeface="Century Gothic" panose="020B0502020202020204" pitchFamily="34" charset="0"/>
            </a:endParaRPr>
          </a:p>
        </p:txBody>
      </p:sp>
      <p:pic>
        <p:nvPicPr>
          <p:cNvPr id="4" name="Imagen 3"/>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629215" y="211319"/>
            <a:ext cx="1309940" cy="1461617"/>
          </a:xfrm>
          <a:prstGeom prst="rect">
            <a:avLst/>
          </a:prstGeom>
        </p:spPr>
      </p:pic>
      <p:pic>
        <p:nvPicPr>
          <p:cNvPr id="5" name="Imagen 4"/>
          <p:cNvPicPr>
            <a:picLocks noChangeAspect="1"/>
          </p:cNvPicPr>
          <p:nvPr/>
        </p:nvPicPr>
        <p:blipFill rotWithShape="1">
          <a:blip r:embed="rId4">
            <a:extLst>
              <a:ext uri="{28A0092B-C50C-407E-A947-70E740481C1C}">
                <a14:useLocalDpi xmlns:a14="http://schemas.microsoft.com/office/drawing/2010/main" val="0"/>
              </a:ext>
            </a:extLst>
          </a:blip>
          <a:srcRect l="32851" r="33677" b="40228"/>
          <a:stretch/>
        </p:blipFill>
        <p:spPr>
          <a:xfrm>
            <a:off x="322118" y="211319"/>
            <a:ext cx="1652156" cy="1461617"/>
          </a:xfrm>
          <a:prstGeom prst="rect">
            <a:avLst/>
          </a:prstGeom>
        </p:spPr>
      </p:pic>
    </p:spTree>
    <p:extLst>
      <p:ext uri="{BB962C8B-B14F-4D97-AF65-F5344CB8AC3E}">
        <p14:creationId xmlns:p14="http://schemas.microsoft.com/office/powerpoint/2010/main" val="257904378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txBox="1">
            <a:spLocks/>
          </p:cNvSpPr>
          <p:nvPr/>
        </p:nvSpPr>
        <p:spPr>
          <a:xfrm>
            <a:off x="2015069" y="735336"/>
            <a:ext cx="8158688" cy="659124"/>
          </a:xfrm>
          <a:prstGeom prst="rect">
            <a:avLst/>
          </a:prstGeom>
        </p:spPr>
        <p:txBody>
          <a:bodyPr>
            <a:normAutofit fontScale="90000" lnSpcReduction="10000"/>
          </a:bodyPr>
          <a:lst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b="1" dirty="0" smtClean="0">
                <a:effectLst>
                  <a:outerShdw blurRad="38100" dist="38100" dir="2700000" algn="tl">
                    <a:srgbClr val="000000">
                      <a:alpha val="43137"/>
                    </a:srgbClr>
                  </a:outerShdw>
                </a:effectLst>
                <a:latin typeface="Century Gothic" panose="020B0502020202020204" pitchFamily="34" charset="0"/>
              </a:rPr>
              <a:t>La forma</a:t>
            </a:r>
            <a:endParaRPr lang="es-MX" b="1" dirty="0">
              <a:effectLst>
                <a:outerShdw blurRad="38100" dist="38100" dir="2700000" algn="tl">
                  <a:srgbClr val="000000">
                    <a:alpha val="43137"/>
                  </a:srgbClr>
                </a:outerShdw>
              </a:effectLst>
              <a:latin typeface="Century Gothic" panose="020B0502020202020204" pitchFamily="34" charset="0"/>
            </a:endParaRPr>
          </a:p>
        </p:txBody>
      </p:sp>
      <p:sp>
        <p:nvSpPr>
          <p:cNvPr id="3" name="Marcador de texto 2"/>
          <p:cNvSpPr txBox="1">
            <a:spLocks/>
          </p:cNvSpPr>
          <p:nvPr/>
        </p:nvSpPr>
        <p:spPr>
          <a:xfrm>
            <a:off x="1305243" y="2011680"/>
            <a:ext cx="9578340" cy="3669030"/>
          </a:xfrm>
          <a:prstGeom prst="rect">
            <a:avLst/>
          </a:prstGeom>
        </p:spPr>
        <p:txBody>
          <a:bodyPr>
            <a:no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lgn="ctr">
              <a:buNone/>
            </a:pPr>
            <a:r>
              <a:rPr lang="es-MX" sz="3200" b="1" dirty="0" smtClean="0">
                <a:latin typeface="Century Gothic" panose="020B0502020202020204" pitchFamily="34" charset="0"/>
              </a:rPr>
              <a:t>¿Cómo se determina la forma de un objeto?</a:t>
            </a:r>
            <a:endParaRPr lang="es-MX" sz="3200" dirty="0" smtClean="0">
              <a:latin typeface="Century Gothic" panose="020B0502020202020204" pitchFamily="34" charset="0"/>
            </a:endParaRPr>
          </a:p>
          <a:p>
            <a:pPr marL="0" indent="0" algn="ctr">
              <a:lnSpc>
                <a:spcPct val="120000"/>
              </a:lnSpc>
              <a:buNone/>
            </a:pPr>
            <a:endParaRPr lang="es-MX" sz="2800" dirty="0" smtClean="0">
              <a:latin typeface="Century Gothic" panose="020B0502020202020204" pitchFamily="34" charset="0"/>
            </a:endParaRPr>
          </a:p>
          <a:p>
            <a:pPr marL="0" indent="0" algn="ctr">
              <a:lnSpc>
                <a:spcPct val="120000"/>
              </a:lnSpc>
              <a:buNone/>
            </a:pPr>
            <a:r>
              <a:rPr lang="es-MX" sz="2800" i="1" dirty="0" smtClean="0">
                <a:effectLst>
                  <a:outerShdw blurRad="38100" dist="38100" dir="2700000" algn="tl">
                    <a:srgbClr val="000000">
                      <a:alpha val="43137"/>
                    </a:srgbClr>
                  </a:outerShdw>
                </a:effectLst>
                <a:latin typeface="Century Gothic" panose="020B0502020202020204" pitchFamily="34" charset="0"/>
              </a:rPr>
              <a:t>Directamente</a:t>
            </a:r>
            <a:r>
              <a:rPr lang="es-MX" sz="2800" dirty="0" smtClean="0">
                <a:effectLst>
                  <a:outerShdw blurRad="38100" dist="38100" dir="2700000" algn="tl">
                    <a:srgbClr val="000000">
                      <a:alpha val="43137"/>
                    </a:srgbClr>
                  </a:outerShdw>
                </a:effectLst>
                <a:latin typeface="Century Gothic" panose="020B0502020202020204" pitchFamily="34" charset="0"/>
              </a:rPr>
              <a:t>: </a:t>
            </a:r>
            <a:r>
              <a:rPr lang="es-MX" sz="2800" dirty="0" smtClean="0">
                <a:latin typeface="Century Gothic" panose="020B0502020202020204" pitchFamily="34" charset="0"/>
              </a:rPr>
              <a:t>a través de la presencia parcial</a:t>
            </a:r>
          </a:p>
          <a:p>
            <a:pPr marL="0" indent="0" algn="ctr">
              <a:lnSpc>
                <a:spcPct val="120000"/>
              </a:lnSpc>
              <a:buNone/>
            </a:pPr>
            <a:endParaRPr lang="es-MX" sz="2800" dirty="0">
              <a:latin typeface="Century Gothic" panose="020B0502020202020204" pitchFamily="34" charset="0"/>
            </a:endParaRPr>
          </a:p>
          <a:p>
            <a:pPr marL="0" indent="0" algn="ctr">
              <a:lnSpc>
                <a:spcPct val="120000"/>
              </a:lnSpc>
              <a:buNone/>
            </a:pPr>
            <a:r>
              <a:rPr lang="es-MX" sz="2800" i="1" dirty="0" smtClean="0">
                <a:effectLst>
                  <a:outerShdw blurRad="38100" dist="38100" dir="2700000" algn="tl">
                    <a:srgbClr val="000000">
                      <a:alpha val="43137"/>
                    </a:srgbClr>
                  </a:outerShdw>
                </a:effectLst>
                <a:latin typeface="Century Gothic" panose="020B0502020202020204" pitchFamily="34" charset="0"/>
              </a:rPr>
              <a:t>Indirectamente</a:t>
            </a:r>
            <a:r>
              <a:rPr lang="es-MX" sz="2800" dirty="0" smtClean="0">
                <a:effectLst>
                  <a:outerShdw blurRad="38100" dist="38100" dir="2700000" algn="tl">
                    <a:srgbClr val="000000">
                      <a:alpha val="43137"/>
                    </a:srgbClr>
                  </a:outerShdw>
                </a:effectLst>
                <a:latin typeface="Century Gothic" panose="020B0502020202020204" pitchFamily="34" charset="0"/>
              </a:rPr>
              <a:t>:</a:t>
            </a:r>
            <a:r>
              <a:rPr lang="es-MX" sz="2800" dirty="0" smtClean="0">
                <a:latin typeface="Century Gothic" panose="020B0502020202020204" pitchFamily="34" charset="0"/>
              </a:rPr>
              <a:t> mediante los colores.</a:t>
            </a:r>
          </a:p>
          <a:p>
            <a:pPr marL="0" indent="0" algn="just">
              <a:lnSpc>
                <a:spcPct val="120000"/>
              </a:lnSpc>
              <a:buNone/>
            </a:pPr>
            <a:r>
              <a:rPr lang="es-MX" dirty="0">
                <a:latin typeface="Century Gothic" panose="020B0502020202020204" pitchFamily="34" charset="0"/>
              </a:rPr>
              <a:t/>
            </a:r>
            <a:br>
              <a:rPr lang="es-MX" dirty="0">
                <a:latin typeface="Century Gothic" panose="020B0502020202020204" pitchFamily="34" charset="0"/>
              </a:rPr>
            </a:br>
            <a:r>
              <a:rPr lang="es-MX" dirty="0">
                <a:latin typeface="Century Gothic" panose="020B0502020202020204" pitchFamily="34" charset="0"/>
              </a:rPr>
              <a:t/>
            </a:r>
            <a:br>
              <a:rPr lang="es-MX" dirty="0">
                <a:latin typeface="Century Gothic" panose="020B0502020202020204" pitchFamily="34" charset="0"/>
              </a:rPr>
            </a:br>
            <a:endParaRPr lang="es-MX" dirty="0" smtClean="0">
              <a:latin typeface="Century Gothic" panose="020B0502020202020204" pitchFamily="34" charset="0"/>
            </a:endParaRPr>
          </a:p>
          <a:p>
            <a:endParaRPr lang="es-MX" dirty="0" smtClean="0">
              <a:latin typeface="Century Gothic" panose="020B0502020202020204" pitchFamily="34" charset="0"/>
            </a:endParaRPr>
          </a:p>
          <a:p>
            <a:endParaRPr lang="es-MX" dirty="0" smtClean="0">
              <a:latin typeface="Century Gothic" panose="020B0502020202020204" pitchFamily="34" charset="0"/>
            </a:endParaRPr>
          </a:p>
          <a:p>
            <a:endParaRPr lang="es-MX" dirty="0">
              <a:latin typeface="Century Gothic" panose="020B0502020202020204" pitchFamily="34" charset="0"/>
            </a:endParaRPr>
          </a:p>
        </p:txBody>
      </p:sp>
      <p:sp>
        <p:nvSpPr>
          <p:cNvPr id="5" name="Marcador de número de diapositiva 4"/>
          <p:cNvSpPr>
            <a:spLocks noGrp="1"/>
          </p:cNvSpPr>
          <p:nvPr>
            <p:ph type="sldNum" sz="quarter" idx="12"/>
          </p:nvPr>
        </p:nvSpPr>
        <p:spPr/>
        <p:txBody>
          <a:bodyPr/>
          <a:lstStyle/>
          <a:p>
            <a:fld id="{D57F1E4F-1CFF-5643-939E-217C01CDF565}" type="slidenum">
              <a:rPr lang="en-US" smtClean="0"/>
              <a:pPr/>
              <a:t>10</a:t>
            </a:fld>
            <a:endParaRPr lang="en-US" dirty="0"/>
          </a:p>
        </p:txBody>
      </p:sp>
    </p:spTree>
    <p:extLst>
      <p:ext uri="{BB962C8B-B14F-4D97-AF65-F5344CB8AC3E}">
        <p14:creationId xmlns:p14="http://schemas.microsoft.com/office/powerpoint/2010/main" val="226485451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txBox="1">
            <a:spLocks/>
          </p:cNvSpPr>
          <p:nvPr/>
        </p:nvSpPr>
        <p:spPr>
          <a:xfrm>
            <a:off x="2015069" y="735336"/>
            <a:ext cx="8158688" cy="659124"/>
          </a:xfrm>
          <a:prstGeom prst="rect">
            <a:avLst/>
          </a:prstGeom>
        </p:spPr>
        <p:txBody>
          <a:bodyPr>
            <a:normAutofit fontScale="90000" lnSpcReduction="10000"/>
          </a:bodyPr>
          <a:lst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b="1" dirty="0" smtClean="0">
                <a:effectLst>
                  <a:outerShdw blurRad="38100" dist="38100" dir="2700000" algn="tl">
                    <a:srgbClr val="000000">
                      <a:alpha val="43137"/>
                    </a:srgbClr>
                  </a:outerShdw>
                </a:effectLst>
                <a:latin typeface="Century Gothic" panose="020B0502020202020204" pitchFamily="34" charset="0"/>
              </a:rPr>
              <a:t>El color</a:t>
            </a:r>
            <a:endParaRPr lang="es-MX" b="1" dirty="0">
              <a:effectLst>
                <a:outerShdw blurRad="38100" dist="38100" dir="2700000" algn="tl">
                  <a:srgbClr val="000000">
                    <a:alpha val="43137"/>
                  </a:srgbClr>
                </a:outerShdw>
              </a:effectLst>
              <a:latin typeface="Century Gothic" panose="020B0502020202020204" pitchFamily="34" charset="0"/>
            </a:endParaRPr>
          </a:p>
        </p:txBody>
      </p:sp>
      <p:sp>
        <p:nvSpPr>
          <p:cNvPr id="3" name="Marcador de texto 2"/>
          <p:cNvSpPr txBox="1">
            <a:spLocks/>
          </p:cNvSpPr>
          <p:nvPr/>
        </p:nvSpPr>
        <p:spPr>
          <a:xfrm>
            <a:off x="1733868" y="1554480"/>
            <a:ext cx="8721090" cy="3669030"/>
          </a:xfrm>
          <a:prstGeom prst="rect">
            <a:avLst/>
          </a:prstGeom>
        </p:spPr>
        <p:txBody>
          <a:bodyPr>
            <a:no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lgn="just">
              <a:buNone/>
            </a:pPr>
            <a:r>
              <a:rPr lang="es-MX" dirty="0" smtClean="0">
                <a:latin typeface="Century Gothic" panose="020B0502020202020204" pitchFamily="34" charset="0"/>
              </a:rPr>
              <a:t>El </a:t>
            </a:r>
            <a:r>
              <a:rPr lang="es-MX" dirty="0">
                <a:latin typeface="Century Gothic" panose="020B0502020202020204" pitchFamily="34" charset="0"/>
              </a:rPr>
              <a:t>color es una experiencia visual, una impresión sensorial que </a:t>
            </a:r>
            <a:r>
              <a:rPr lang="es-MX" dirty="0" smtClean="0">
                <a:latin typeface="Century Gothic" panose="020B0502020202020204" pitchFamily="34" charset="0"/>
              </a:rPr>
              <a:t>recibe el hombre a </a:t>
            </a:r>
            <a:r>
              <a:rPr lang="es-MX" dirty="0">
                <a:latin typeface="Century Gothic" panose="020B0502020202020204" pitchFamily="34" charset="0"/>
              </a:rPr>
              <a:t>través de los </a:t>
            </a:r>
            <a:r>
              <a:rPr lang="es-MX" dirty="0" smtClean="0">
                <a:latin typeface="Century Gothic" panose="020B0502020202020204" pitchFamily="34" charset="0"/>
              </a:rPr>
              <a:t>ojos. </a:t>
            </a:r>
          </a:p>
          <a:p>
            <a:pPr marL="0" indent="0" algn="just">
              <a:buNone/>
            </a:pPr>
            <a:endParaRPr lang="es-MX" dirty="0" smtClean="0">
              <a:latin typeface="Century Gothic" panose="020B0502020202020204" pitchFamily="34" charset="0"/>
            </a:endParaRPr>
          </a:p>
          <a:p>
            <a:pPr marL="0" indent="0" algn="just">
              <a:buNone/>
            </a:pPr>
            <a:r>
              <a:rPr lang="es-MX" dirty="0" smtClean="0">
                <a:latin typeface="Century Gothic" panose="020B0502020202020204" pitchFamily="34" charset="0"/>
              </a:rPr>
              <a:t>El </a:t>
            </a:r>
            <a:r>
              <a:rPr lang="es-MX" dirty="0">
                <a:latin typeface="Century Gothic" panose="020B0502020202020204" pitchFamily="34" charset="0"/>
              </a:rPr>
              <a:t>color presenta tres dimensiones distintas: </a:t>
            </a:r>
            <a:endParaRPr lang="es-MX" dirty="0" smtClean="0">
              <a:latin typeface="Century Gothic" panose="020B0502020202020204" pitchFamily="34" charset="0"/>
            </a:endParaRPr>
          </a:p>
          <a:p>
            <a:pPr algn="just"/>
            <a:r>
              <a:rPr lang="es-MX" b="1" i="1" dirty="0" smtClean="0">
                <a:latin typeface="Century Gothic" panose="020B0502020202020204" pitchFamily="34" charset="0"/>
              </a:rPr>
              <a:t>Tono</a:t>
            </a:r>
            <a:r>
              <a:rPr lang="es-MX" i="1" dirty="0">
                <a:latin typeface="Century Gothic" panose="020B0502020202020204" pitchFamily="34" charset="0"/>
              </a:rPr>
              <a:t>, </a:t>
            </a:r>
            <a:r>
              <a:rPr lang="es-MX" dirty="0">
                <a:latin typeface="Century Gothic" panose="020B0502020202020204" pitchFamily="34" charset="0"/>
              </a:rPr>
              <a:t>también llamado </a:t>
            </a:r>
            <a:r>
              <a:rPr lang="es-MX" b="1" dirty="0">
                <a:latin typeface="Century Gothic" panose="020B0502020202020204" pitchFamily="34" charset="0"/>
              </a:rPr>
              <a:t>tinte o matiz</a:t>
            </a:r>
            <a:r>
              <a:rPr lang="es-MX" dirty="0">
                <a:latin typeface="Century Gothic" panose="020B0502020202020204" pitchFamily="34" charset="0"/>
              </a:rPr>
              <a:t>, </a:t>
            </a:r>
            <a:r>
              <a:rPr lang="es-MX" dirty="0" smtClean="0">
                <a:latin typeface="Century Gothic" panose="020B0502020202020204" pitchFamily="34" charset="0"/>
              </a:rPr>
              <a:t>hace referencia a la propia </a:t>
            </a:r>
            <a:r>
              <a:rPr lang="es-MX" dirty="0">
                <a:latin typeface="Century Gothic" panose="020B0502020202020204" pitchFamily="34" charset="0"/>
              </a:rPr>
              <a:t>cualidad de </a:t>
            </a:r>
            <a:r>
              <a:rPr lang="es-MX" dirty="0" smtClean="0">
                <a:latin typeface="Century Gothic" panose="020B0502020202020204" pitchFamily="34" charset="0"/>
              </a:rPr>
              <a:t>color.</a:t>
            </a:r>
          </a:p>
          <a:p>
            <a:pPr algn="just"/>
            <a:r>
              <a:rPr lang="es-MX" b="1" i="1" dirty="0" smtClean="0">
                <a:latin typeface="Century Gothic" panose="020B0502020202020204" pitchFamily="34" charset="0"/>
              </a:rPr>
              <a:t>Valor</a:t>
            </a:r>
            <a:r>
              <a:rPr lang="es-MX" i="1" dirty="0">
                <a:latin typeface="Century Gothic" panose="020B0502020202020204" pitchFamily="34" charset="0"/>
              </a:rPr>
              <a:t>, </a:t>
            </a:r>
            <a:r>
              <a:rPr lang="es-MX" dirty="0" smtClean="0">
                <a:latin typeface="Century Gothic" panose="020B0502020202020204" pitchFamily="34" charset="0"/>
              </a:rPr>
              <a:t>es el grado </a:t>
            </a:r>
            <a:r>
              <a:rPr lang="es-MX" dirty="0">
                <a:latin typeface="Century Gothic" panose="020B0502020202020204" pitchFamily="34" charset="0"/>
              </a:rPr>
              <a:t>de luminosidad del color entre los términos de luz y </a:t>
            </a:r>
            <a:r>
              <a:rPr lang="es-MX" dirty="0" smtClean="0">
                <a:latin typeface="Century Gothic" panose="020B0502020202020204" pitchFamily="34" charset="0"/>
              </a:rPr>
              <a:t>oscuridad</a:t>
            </a:r>
          </a:p>
          <a:p>
            <a:pPr algn="just"/>
            <a:r>
              <a:rPr lang="es-MX" b="1" i="1" dirty="0" smtClean="0">
                <a:latin typeface="Century Gothic" panose="020B0502020202020204" pitchFamily="34" charset="0"/>
              </a:rPr>
              <a:t>Intensidad </a:t>
            </a:r>
            <a:r>
              <a:rPr lang="es-MX" b="1" i="1" dirty="0">
                <a:latin typeface="Century Gothic" panose="020B0502020202020204" pitchFamily="34" charset="0"/>
              </a:rPr>
              <a:t>o saturación</a:t>
            </a:r>
            <a:r>
              <a:rPr lang="es-MX" i="1" dirty="0">
                <a:latin typeface="Century Gothic" panose="020B0502020202020204" pitchFamily="34" charset="0"/>
              </a:rPr>
              <a:t>; </a:t>
            </a:r>
            <a:r>
              <a:rPr lang="es-MX" dirty="0">
                <a:latin typeface="Century Gothic" panose="020B0502020202020204" pitchFamily="34" charset="0"/>
              </a:rPr>
              <a:t>es el grado de pureza del color que una superficie puede reflejar.</a:t>
            </a:r>
          </a:p>
          <a:p>
            <a:pPr marL="0" indent="0" algn="just">
              <a:buNone/>
            </a:pPr>
            <a:endParaRPr lang="es-MX" dirty="0" smtClean="0">
              <a:latin typeface="Century Gothic" panose="020B0502020202020204" pitchFamily="34" charset="0"/>
            </a:endParaRPr>
          </a:p>
          <a:p>
            <a:pPr marL="0" indent="0" algn="just">
              <a:buNone/>
            </a:pPr>
            <a:r>
              <a:rPr lang="es-MX" dirty="0" smtClean="0">
                <a:latin typeface="Century Gothic" panose="020B0502020202020204" pitchFamily="34" charset="0"/>
              </a:rPr>
              <a:t/>
            </a:r>
            <a:br>
              <a:rPr lang="es-MX" dirty="0" smtClean="0">
                <a:latin typeface="Century Gothic" panose="020B0502020202020204" pitchFamily="34" charset="0"/>
              </a:rPr>
            </a:br>
            <a:r>
              <a:rPr lang="es-MX" dirty="0" smtClean="0">
                <a:latin typeface="Century Gothic" panose="020B0502020202020204" pitchFamily="34" charset="0"/>
              </a:rPr>
              <a:t/>
            </a:r>
            <a:br>
              <a:rPr lang="es-MX" dirty="0" smtClean="0">
                <a:latin typeface="Century Gothic" panose="020B0502020202020204" pitchFamily="34" charset="0"/>
              </a:rPr>
            </a:br>
            <a:endParaRPr lang="es-MX" dirty="0" smtClean="0">
              <a:latin typeface="Century Gothic" panose="020B0502020202020204" pitchFamily="34" charset="0"/>
            </a:endParaRPr>
          </a:p>
          <a:p>
            <a:pPr algn="just"/>
            <a:endParaRPr lang="es-MX" dirty="0" smtClean="0">
              <a:latin typeface="Century Gothic" panose="020B0502020202020204" pitchFamily="34" charset="0"/>
            </a:endParaRPr>
          </a:p>
          <a:p>
            <a:endParaRPr lang="es-MX" dirty="0" smtClean="0">
              <a:latin typeface="Century Gothic" panose="020B0502020202020204" pitchFamily="34" charset="0"/>
            </a:endParaRPr>
          </a:p>
          <a:p>
            <a:endParaRPr lang="es-MX" dirty="0">
              <a:latin typeface="Century Gothic" panose="020B0502020202020204" pitchFamily="34" charset="0"/>
            </a:endParaRPr>
          </a:p>
        </p:txBody>
      </p:sp>
      <p:sp>
        <p:nvSpPr>
          <p:cNvPr id="5" name="Marcador de número de diapositiva 4"/>
          <p:cNvSpPr>
            <a:spLocks noGrp="1"/>
          </p:cNvSpPr>
          <p:nvPr>
            <p:ph type="sldNum" sz="quarter" idx="12"/>
          </p:nvPr>
        </p:nvSpPr>
        <p:spPr/>
        <p:txBody>
          <a:bodyPr/>
          <a:lstStyle/>
          <a:p>
            <a:fld id="{D57F1E4F-1CFF-5643-939E-217C01CDF565}" type="slidenum">
              <a:rPr lang="en-US" smtClean="0"/>
              <a:pPr/>
              <a:t>11</a:t>
            </a:fld>
            <a:endParaRPr lang="en-US" dirty="0"/>
          </a:p>
        </p:txBody>
      </p:sp>
    </p:spTree>
    <p:extLst>
      <p:ext uri="{BB962C8B-B14F-4D97-AF65-F5344CB8AC3E}">
        <p14:creationId xmlns:p14="http://schemas.microsoft.com/office/powerpoint/2010/main" val="235717515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txBox="1">
            <a:spLocks/>
          </p:cNvSpPr>
          <p:nvPr/>
        </p:nvSpPr>
        <p:spPr>
          <a:xfrm>
            <a:off x="2015069" y="735336"/>
            <a:ext cx="8158688" cy="659124"/>
          </a:xfrm>
          <a:prstGeom prst="rect">
            <a:avLst/>
          </a:prstGeom>
        </p:spPr>
        <p:txBody>
          <a:bodyPr>
            <a:normAutofit fontScale="90000" lnSpcReduction="10000"/>
          </a:bodyPr>
          <a:lst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b="1" dirty="0" smtClean="0">
                <a:effectLst>
                  <a:outerShdw blurRad="38100" dist="38100" dir="2700000" algn="tl">
                    <a:srgbClr val="000000">
                      <a:alpha val="43137"/>
                    </a:srgbClr>
                  </a:outerShdw>
                </a:effectLst>
                <a:latin typeface="Century Gothic" panose="020B0502020202020204" pitchFamily="34" charset="0"/>
              </a:rPr>
              <a:t>El color</a:t>
            </a:r>
            <a:endParaRPr lang="es-MX" b="1" dirty="0">
              <a:effectLst>
                <a:outerShdw blurRad="38100" dist="38100" dir="2700000" algn="tl">
                  <a:srgbClr val="000000">
                    <a:alpha val="43137"/>
                  </a:srgbClr>
                </a:outerShdw>
              </a:effectLst>
              <a:latin typeface="Century Gothic" panose="020B0502020202020204" pitchFamily="34" charset="0"/>
            </a:endParaRPr>
          </a:p>
        </p:txBody>
      </p:sp>
      <p:sp>
        <p:nvSpPr>
          <p:cNvPr id="3" name="Marcador de texto 2"/>
          <p:cNvSpPr txBox="1">
            <a:spLocks/>
          </p:cNvSpPr>
          <p:nvPr/>
        </p:nvSpPr>
        <p:spPr>
          <a:xfrm>
            <a:off x="1706404" y="1668780"/>
            <a:ext cx="8776017" cy="3669030"/>
          </a:xfrm>
          <a:prstGeom prst="rect">
            <a:avLst/>
          </a:prstGeom>
        </p:spPr>
        <p:txBody>
          <a:bodyPr>
            <a:no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lgn="just">
              <a:buNone/>
            </a:pPr>
            <a:r>
              <a:rPr lang="es-MX" sz="2200" dirty="0" smtClean="0">
                <a:latin typeface="Century Gothic" panose="020B0502020202020204" pitchFamily="34" charset="0"/>
              </a:rPr>
              <a:t>El</a:t>
            </a:r>
            <a:r>
              <a:rPr lang="es-MX" sz="2200" dirty="0">
                <a:latin typeface="Century Gothic" panose="020B0502020202020204" pitchFamily="34" charset="0"/>
              </a:rPr>
              <a:t> concepto de color varía de acuerdo al ámbito </a:t>
            </a:r>
            <a:r>
              <a:rPr lang="es-MX" sz="2200" dirty="0" smtClean="0">
                <a:latin typeface="Century Gothic" panose="020B0502020202020204" pitchFamily="34" charset="0"/>
              </a:rPr>
              <a:t>en que </a:t>
            </a:r>
            <a:r>
              <a:rPr lang="es-MX" sz="2200" dirty="0">
                <a:latin typeface="Century Gothic" panose="020B0502020202020204" pitchFamily="34" charset="0"/>
              </a:rPr>
              <a:t>es </a:t>
            </a:r>
            <a:r>
              <a:rPr lang="es-MX" sz="2200" dirty="0" smtClean="0">
                <a:latin typeface="Century Gothic" panose="020B0502020202020204" pitchFamily="34" charset="0"/>
              </a:rPr>
              <a:t>utilizado…</a:t>
            </a:r>
          </a:p>
          <a:p>
            <a:pPr marL="0" indent="0" algn="just">
              <a:buNone/>
            </a:pPr>
            <a:endParaRPr lang="es-MX" sz="2200" dirty="0" smtClean="0">
              <a:latin typeface="Century Gothic" panose="020B0502020202020204" pitchFamily="34" charset="0"/>
            </a:endParaRPr>
          </a:p>
          <a:p>
            <a:pPr algn="just"/>
            <a:r>
              <a:rPr lang="es-MX" sz="2200" b="1" i="1" dirty="0" smtClean="0">
                <a:latin typeface="Century Gothic" panose="020B0502020202020204" pitchFamily="34" charset="0"/>
              </a:rPr>
              <a:t>Física</a:t>
            </a:r>
            <a:r>
              <a:rPr lang="es-MX" sz="2200" dirty="0" smtClean="0">
                <a:latin typeface="Century Gothic" panose="020B0502020202020204" pitchFamily="34" charset="0"/>
              </a:rPr>
              <a:t>: propiedad de </a:t>
            </a:r>
            <a:r>
              <a:rPr lang="es-MX" sz="2200" dirty="0">
                <a:latin typeface="Century Gothic" panose="020B0502020202020204" pitchFamily="34" charset="0"/>
              </a:rPr>
              <a:t>la luz emitida por los objetos y substancias. </a:t>
            </a:r>
            <a:endParaRPr lang="es-MX" sz="2200" dirty="0" smtClean="0">
              <a:latin typeface="Century Gothic" panose="020B0502020202020204" pitchFamily="34" charset="0"/>
            </a:endParaRPr>
          </a:p>
          <a:p>
            <a:pPr algn="just"/>
            <a:r>
              <a:rPr lang="es-MX" sz="2200" b="1" i="1" dirty="0" smtClean="0">
                <a:latin typeface="Century Gothic" panose="020B0502020202020204" pitchFamily="34" charset="0"/>
              </a:rPr>
              <a:t>Química</a:t>
            </a:r>
            <a:r>
              <a:rPr lang="es-MX" sz="2200" dirty="0" smtClean="0">
                <a:latin typeface="Century Gothic" panose="020B0502020202020204" pitchFamily="34" charset="0"/>
              </a:rPr>
              <a:t>: reacción </a:t>
            </a:r>
            <a:r>
              <a:rPr lang="es-MX" sz="2200" dirty="0">
                <a:latin typeface="Century Gothic" panose="020B0502020202020204" pitchFamily="34" charset="0"/>
              </a:rPr>
              <a:t>de elementos</a:t>
            </a:r>
            <a:r>
              <a:rPr lang="es-MX" sz="2200" dirty="0" smtClean="0">
                <a:latin typeface="Century Gothic" panose="020B0502020202020204" pitchFamily="34" charset="0"/>
              </a:rPr>
              <a:t>.</a:t>
            </a:r>
          </a:p>
          <a:p>
            <a:pPr algn="just"/>
            <a:r>
              <a:rPr lang="es-MX" sz="2200" b="1" i="1" dirty="0" smtClean="0">
                <a:latin typeface="Century Gothic" panose="020B0502020202020204" pitchFamily="34" charset="0"/>
              </a:rPr>
              <a:t>Artes plásticas</a:t>
            </a:r>
            <a:r>
              <a:rPr lang="es-MX" sz="2200" dirty="0" smtClean="0">
                <a:latin typeface="Century Gothic" panose="020B0502020202020204" pitchFamily="34" charset="0"/>
              </a:rPr>
              <a:t>: calificativo </a:t>
            </a:r>
            <a:r>
              <a:rPr lang="es-MX" sz="2200" dirty="0">
                <a:latin typeface="Century Gothic" panose="020B0502020202020204" pitchFamily="34" charset="0"/>
              </a:rPr>
              <a:t>para los </a:t>
            </a:r>
            <a:r>
              <a:rPr lang="es-MX" sz="2200" dirty="0" smtClean="0">
                <a:latin typeface="Century Gothic" panose="020B0502020202020204" pitchFamily="34" charset="0"/>
              </a:rPr>
              <a:t>objetos, llegando a ser protagonista en </a:t>
            </a:r>
            <a:r>
              <a:rPr lang="es-MX" sz="2200" dirty="0">
                <a:latin typeface="Century Gothic" panose="020B0502020202020204" pitchFamily="34" charset="0"/>
              </a:rPr>
              <a:t>algunas obras y movimientos </a:t>
            </a:r>
            <a:r>
              <a:rPr lang="es-MX" sz="2200" dirty="0" smtClean="0">
                <a:latin typeface="Century Gothic" panose="020B0502020202020204" pitchFamily="34" charset="0"/>
              </a:rPr>
              <a:t>artísticos.</a:t>
            </a:r>
            <a:r>
              <a:rPr lang="es-MX" sz="2200" b="1" i="1" dirty="0">
                <a:latin typeface="Century Gothic" panose="020B0502020202020204" pitchFamily="34" charset="0"/>
              </a:rPr>
              <a:t> </a:t>
            </a:r>
            <a:endParaRPr lang="es-MX" sz="2200" b="1" i="1" dirty="0" smtClean="0">
              <a:latin typeface="Century Gothic" panose="020B0502020202020204" pitchFamily="34" charset="0"/>
            </a:endParaRPr>
          </a:p>
          <a:p>
            <a:pPr algn="just"/>
            <a:r>
              <a:rPr lang="es-MX" sz="2200" b="1" i="1" dirty="0" smtClean="0">
                <a:latin typeface="Century Gothic" panose="020B0502020202020204" pitchFamily="34" charset="0"/>
              </a:rPr>
              <a:t>La </a:t>
            </a:r>
            <a:r>
              <a:rPr lang="es-MX" sz="2200" b="1" i="1" dirty="0">
                <a:latin typeface="Century Gothic" panose="020B0502020202020204" pitchFamily="34" charset="0"/>
              </a:rPr>
              <a:t>psicología </a:t>
            </a:r>
            <a:r>
              <a:rPr lang="es-MX" sz="2200" dirty="0">
                <a:latin typeface="Century Gothic" panose="020B0502020202020204" pitchFamily="34" charset="0"/>
              </a:rPr>
              <a:t>y </a:t>
            </a:r>
            <a:r>
              <a:rPr lang="es-MX" sz="2200" b="1" i="1" dirty="0">
                <a:latin typeface="Century Gothic" panose="020B0502020202020204" pitchFamily="34" charset="0"/>
              </a:rPr>
              <a:t>filosofía</a:t>
            </a:r>
            <a:r>
              <a:rPr lang="es-MX" sz="2200" dirty="0">
                <a:latin typeface="Century Gothic" panose="020B0502020202020204" pitchFamily="34" charset="0"/>
              </a:rPr>
              <a:t>: portador de expresión, efectividad, sensación, de cierto simbolismo y carácter.</a:t>
            </a:r>
            <a:endParaRPr lang="es-MX" sz="2200" dirty="0" smtClean="0">
              <a:latin typeface="Century Gothic" panose="020B0502020202020204" pitchFamily="34" charset="0"/>
            </a:endParaRPr>
          </a:p>
          <a:p>
            <a:pPr marL="0" indent="0" algn="just">
              <a:buNone/>
            </a:pPr>
            <a:r>
              <a:rPr lang="es-MX" sz="2200" dirty="0" smtClean="0">
                <a:latin typeface="Century Gothic" panose="020B0502020202020204" pitchFamily="34" charset="0"/>
              </a:rPr>
              <a:t/>
            </a:r>
            <a:br>
              <a:rPr lang="es-MX" sz="2200" dirty="0" smtClean="0">
                <a:latin typeface="Century Gothic" panose="020B0502020202020204" pitchFamily="34" charset="0"/>
              </a:rPr>
            </a:br>
            <a:r>
              <a:rPr lang="es-MX" sz="2200" dirty="0" smtClean="0">
                <a:latin typeface="Century Gothic" panose="020B0502020202020204" pitchFamily="34" charset="0"/>
              </a:rPr>
              <a:t/>
            </a:r>
            <a:br>
              <a:rPr lang="es-MX" sz="2200" dirty="0" smtClean="0">
                <a:latin typeface="Century Gothic" panose="020B0502020202020204" pitchFamily="34" charset="0"/>
              </a:rPr>
            </a:br>
            <a:endParaRPr lang="es-MX" sz="2200" dirty="0" smtClean="0">
              <a:latin typeface="Century Gothic" panose="020B0502020202020204" pitchFamily="34" charset="0"/>
            </a:endParaRPr>
          </a:p>
          <a:p>
            <a:pPr algn="just"/>
            <a:endParaRPr lang="es-MX" sz="2200" dirty="0" smtClean="0">
              <a:latin typeface="Century Gothic" panose="020B0502020202020204" pitchFamily="34" charset="0"/>
            </a:endParaRPr>
          </a:p>
          <a:p>
            <a:endParaRPr lang="es-MX" sz="2200" dirty="0" smtClean="0">
              <a:latin typeface="Century Gothic" panose="020B0502020202020204" pitchFamily="34" charset="0"/>
            </a:endParaRPr>
          </a:p>
          <a:p>
            <a:endParaRPr lang="es-MX" sz="2200" dirty="0">
              <a:latin typeface="Century Gothic" panose="020B0502020202020204" pitchFamily="34" charset="0"/>
            </a:endParaRPr>
          </a:p>
        </p:txBody>
      </p:sp>
      <p:sp>
        <p:nvSpPr>
          <p:cNvPr id="5" name="Marcador de número de diapositiva 4"/>
          <p:cNvSpPr>
            <a:spLocks noGrp="1"/>
          </p:cNvSpPr>
          <p:nvPr>
            <p:ph type="sldNum" sz="quarter" idx="12"/>
          </p:nvPr>
        </p:nvSpPr>
        <p:spPr/>
        <p:txBody>
          <a:bodyPr/>
          <a:lstStyle/>
          <a:p>
            <a:fld id="{D57F1E4F-1CFF-5643-939E-217C01CDF565}" type="slidenum">
              <a:rPr lang="en-US" smtClean="0"/>
              <a:pPr/>
              <a:t>12</a:t>
            </a:fld>
            <a:endParaRPr lang="en-US" dirty="0"/>
          </a:p>
        </p:txBody>
      </p:sp>
    </p:spTree>
    <p:extLst>
      <p:ext uri="{BB962C8B-B14F-4D97-AF65-F5344CB8AC3E}">
        <p14:creationId xmlns:p14="http://schemas.microsoft.com/office/powerpoint/2010/main" val="19680366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txBox="1">
            <a:spLocks/>
          </p:cNvSpPr>
          <p:nvPr/>
        </p:nvSpPr>
        <p:spPr>
          <a:xfrm>
            <a:off x="2015069" y="735336"/>
            <a:ext cx="8158688" cy="659124"/>
          </a:xfrm>
          <a:prstGeom prst="rect">
            <a:avLst/>
          </a:prstGeom>
        </p:spPr>
        <p:txBody>
          <a:bodyPr>
            <a:normAutofit fontScale="90000" lnSpcReduction="10000"/>
          </a:bodyPr>
          <a:lst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b="1" dirty="0" smtClean="0">
                <a:solidFill>
                  <a:srgbClr val="FF0000"/>
                </a:solidFill>
                <a:effectLst>
                  <a:outerShdw blurRad="38100" dist="38100" dir="2700000" algn="tl">
                    <a:srgbClr val="000000">
                      <a:alpha val="43137"/>
                    </a:srgbClr>
                  </a:outerShdw>
                </a:effectLst>
                <a:latin typeface="Century Gothic" panose="020B0502020202020204" pitchFamily="34" charset="0"/>
              </a:rPr>
              <a:t>Rojo</a:t>
            </a:r>
            <a:endParaRPr lang="es-MX" b="1" dirty="0">
              <a:solidFill>
                <a:srgbClr val="FF0000"/>
              </a:solidFill>
              <a:effectLst>
                <a:outerShdw blurRad="38100" dist="38100" dir="2700000" algn="tl">
                  <a:srgbClr val="000000">
                    <a:alpha val="43137"/>
                  </a:srgbClr>
                </a:outerShdw>
              </a:effectLst>
              <a:latin typeface="Century Gothic" panose="020B0502020202020204" pitchFamily="34" charset="0"/>
            </a:endParaRPr>
          </a:p>
        </p:txBody>
      </p:sp>
      <p:sp>
        <p:nvSpPr>
          <p:cNvPr id="3" name="Marcador de texto 2"/>
          <p:cNvSpPr txBox="1">
            <a:spLocks/>
          </p:cNvSpPr>
          <p:nvPr/>
        </p:nvSpPr>
        <p:spPr>
          <a:xfrm>
            <a:off x="1210614" y="1623060"/>
            <a:ext cx="9878096" cy="3120390"/>
          </a:xfrm>
          <a:prstGeom prst="rect">
            <a:avLst/>
          </a:prstGeom>
        </p:spPr>
        <p:txBody>
          <a:bodyPr>
            <a:no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lgn="just">
              <a:buNone/>
            </a:pPr>
            <a:r>
              <a:rPr lang="es-MX" b="1" dirty="0">
                <a:solidFill>
                  <a:srgbClr val="FF0000"/>
                </a:solidFill>
                <a:latin typeface="Century Gothic" panose="020B0502020202020204" pitchFamily="34" charset="0"/>
              </a:rPr>
              <a:t>Longitud de onda:</a:t>
            </a:r>
            <a:r>
              <a:rPr lang="es-MX" b="1" dirty="0">
                <a:latin typeface="Century Gothic" panose="020B0502020202020204" pitchFamily="34" charset="0"/>
              </a:rPr>
              <a:t> </a:t>
            </a:r>
            <a:r>
              <a:rPr lang="es-MX" dirty="0">
                <a:latin typeface="Century Gothic" panose="020B0502020202020204" pitchFamily="34" charset="0"/>
              </a:rPr>
              <a:t>entre 620 – 750 </a:t>
            </a:r>
            <a:r>
              <a:rPr lang="es-MX" dirty="0" err="1">
                <a:latin typeface="Century Gothic" panose="020B0502020202020204" pitchFamily="34" charset="0"/>
              </a:rPr>
              <a:t>nm</a:t>
            </a:r>
            <a:r>
              <a:rPr lang="es-MX" dirty="0">
                <a:latin typeface="Century Gothic" panose="020B0502020202020204" pitchFamily="34" charset="0"/>
              </a:rPr>
              <a:t>, frecuencia más baja de luz discernible por el ojo humano</a:t>
            </a:r>
            <a:r>
              <a:rPr lang="es-MX" dirty="0" smtClean="0">
                <a:latin typeface="Century Gothic" panose="020B0502020202020204" pitchFamily="34" charset="0"/>
              </a:rPr>
              <a:t>.</a:t>
            </a:r>
          </a:p>
          <a:p>
            <a:pPr marL="0" indent="0" algn="just">
              <a:buNone/>
            </a:pPr>
            <a:endParaRPr lang="es-MX" dirty="0" smtClean="0">
              <a:latin typeface="Century Gothic" panose="020B0502020202020204" pitchFamily="34" charset="0"/>
            </a:endParaRPr>
          </a:p>
          <a:p>
            <a:pPr marL="0" indent="0" algn="just">
              <a:buNone/>
            </a:pPr>
            <a:r>
              <a:rPr lang="es-MX" b="1" dirty="0">
                <a:solidFill>
                  <a:srgbClr val="FF0000"/>
                </a:solidFill>
                <a:latin typeface="Century Gothic" panose="020B0502020202020204" pitchFamily="34" charset="0"/>
              </a:rPr>
              <a:t>Etimología</a:t>
            </a:r>
            <a:r>
              <a:rPr lang="es-MX" dirty="0">
                <a:solidFill>
                  <a:srgbClr val="FF0000"/>
                </a:solidFill>
                <a:latin typeface="Century Gothic" panose="020B0502020202020204" pitchFamily="34" charset="0"/>
              </a:rPr>
              <a:t>:</a:t>
            </a:r>
            <a:r>
              <a:rPr lang="es-MX" dirty="0">
                <a:latin typeface="Century Gothic" panose="020B0502020202020204" pitchFamily="34" charset="0"/>
              </a:rPr>
              <a:t> Del latín </a:t>
            </a:r>
            <a:r>
              <a:rPr lang="es-MX" i="1" dirty="0" err="1" smtClean="0">
                <a:latin typeface="Century Gothic" panose="020B0502020202020204" pitchFamily="34" charset="0"/>
              </a:rPr>
              <a:t>rufus</a:t>
            </a:r>
            <a:r>
              <a:rPr lang="es-MX" dirty="0">
                <a:latin typeface="Century Gothic" panose="020B0502020202020204" pitchFamily="34" charset="0"/>
              </a:rPr>
              <a:t>, que significa rubio</a:t>
            </a:r>
            <a:r>
              <a:rPr lang="es-MX" dirty="0" smtClean="0">
                <a:latin typeface="Century Gothic" panose="020B0502020202020204" pitchFamily="34" charset="0"/>
              </a:rPr>
              <a:t>.</a:t>
            </a:r>
          </a:p>
          <a:p>
            <a:pPr marL="0" indent="0" algn="just">
              <a:buNone/>
            </a:pPr>
            <a:r>
              <a:rPr lang="es-MX" dirty="0" smtClean="0">
                <a:latin typeface="Century Gothic" panose="020B0502020202020204" pitchFamily="34" charset="0"/>
              </a:rPr>
              <a:t>El </a:t>
            </a:r>
            <a:r>
              <a:rPr lang="es-MX" dirty="0">
                <a:latin typeface="Century Gothic" panose="020B0502020202020204" pitchFamily="34" charset="0"/>
              </a:rPr>
              <a:t>color </a:t>
            </a:r>
            <a:r>
              <a:rPr lang="es-MX" dirty="0" smtClean="0">
                <a:latin typeface="Century Gothic" panose="020B0502020202020204" pitchFamily="34" charset="0"/>
              </a:rPr>
              <a:t>de </a:t>
            </a:r>
            <a:r>
              <a:rPr lang="es-MX" dirty="0">
                <a:latin typeface="Century Gothic" panose="020B0502020202020204" pitchFamily="34" charset="0"/>
              </a:rPr>
              <a:t>todas las </a:t>
            </a:r>
            <a:r>
              <a:rPr lang="es-MX" dirty="0" smtClean="0">
                <a:latin typeface="Century Gothic" panose="020B0502020202020204" pitchFamily="34" charset="0"/>
              </a:rPr>
              <a:t>pasiones; la fuerza</a:t>
            </a:r>
            <a:r>
              <a:rPr lang="es-MX" dirty="0">
                <a:latin typeface="Century Gothic" panose="020B0502020202020204" pitchFamily="34" charset="0"/>
              </a:rPr>
              <a:t>, </a:t>
            </a:r>
            <a:r>
              <a:rPr lang="es-MX" dirty="0" smtClean="0">
                <a:latin typeface="Century Gothic" panose="020B0502020202020204" pitchFamily="34" charset="0"/>
              </a:rPr>
              <a:t>vigor</a:t>
            </a:r>
            <a:r>
              <a:rPr lang="es-MX" dirty="0">
                <a:latin typeface="Century Gothic" panose="020B0502020202020204" pitchFamily="34" charset="0"/>
              </a:rPr>
              <a:t>, </a:t>
            </a:r>
            <a:r>
              <a:rPr lang="es-MX" dirty="0" smtClean="0">
                <a:latin typeface="Century Gothic" panose="020B0502020202020204" pitchFamily="34" charset="0"/>
              </a:rPr>
              <a:t>valor </a:t>
            </a:r>
            <a:r>
              <a:rPr lang="es-MX" dirty="0">
                <a:latin typeface="Century Gothic" panose="020B0502020202020204" pitchFamily="34" charset="0"/>
              </a:rPr>
              <a:t>y lo </a:t>
            </a:r>
            <a:r>
              <a:rPr lang="es-MX" dirty="0" smtClean="0">
                <a:latin typeface="Century Gothic" panose="020B0502020202020204" pitchFamily="34" charset="0"/>
              </a:rPr>
              <a:t>atractivo; de la ira</a:t>
            </a:r>
            <a:r>
              <a:rPr lang="es-MX" dirty="0">
                <a:latin typeface="Century Gothic" panose="020B0502020202020204" pitchFamily="34" charset="0"/>
              </a:rPr>
              <a:t>, </a:t>
            </a:r>
            <a:r>
              <a:rPr lang="es-MX" dirty="0" smtClean="0">
                <a:latin typeface="Century Gothic" panose="020B0502020202020204" pitchFamily="34" charset="0"/>
              </a:rPr>
              <a:t>agresividad </a:t>
            </a:r>
            <a:r>
              <a:rPr lang="es-MX" dirty="0">
                <a:latin typeface="Century Gothic" panose="020B0502020202020204" pitchFamily="34" charset="0"/>
              </a:rPr>
              <a:t>y la </a:t>
            </a:r>
            <a:r>
              <a:rPr lang="es-MX" dirty="0" smtClean="0">
                <a:latin typeface="Century Gothic" panose="020B0502020202020204" pitchFamily="34" charset="0"/>
              </a:rPr>
              <a:t>guerra; del peligro </a:t>
            </a:r>
            <a:r>
              <a:rPr lang="es-MX" dirty="0">
                <a:latin typeface="Century Gothic" panose="020B0502020202020204" pitchFamily="34" charset="0"/>
              </a:rPr>
              <a:t>y uno de los colores de lo </a:t>
            </a:r>
            <a:r>
              <a:rPr lang="es-MX" dirty="0" smtClean="0">
                <a:latin typeface="Century Gothic" panose="020B0502020202020204" pitchFamily="34" charset="0"/>
              </a:rPr>
              <a:t>prohibido; de las correcciones</a:t>
            </a:r>
            <a:r>
              <a:rPr lang="es-MX" dirty="0">
                <a:latin typeface="Century Gothic" panose="020B0502020202020204" pitchFamily="34" charset="0"/>
              </a:rPr>
              <a:t>, </a:t>
            </a:r>
            <a:r>
              <a:rPr lang="es-MX" dirty="0" smtClean="0">
                <a:latin typeface="Century Gothic" panose="020B0502020202020204" pitchFamily="34" charset="0"/>
              </a:rPr>
              <a:t>controles </a:t>
            </a:r>
            <a:r>
              <a:rPr lang="es-MX" dirty="0">
                <a:latin typeface="Century Gothic" panose="020B0502020202020204" pitchFamily="34" charset="0"/>
              </a:rPr>
              <a:t>y la </a:t>
            </a:r>
            <a:r>
              <a:rPr lang="es-MX" dirty="0" smtClean="0">
                <a:latin typeface="Century Gothic" panose="020B0502020202020204" pitchFamily="34" charset="0"/>
              </a:rPr>
              <a:t>justicia; de la nobleza </a:t>
            </a:r>
            <a:r>
              <a:rPr lang="es-MX" dirty="0">
                <a:latin typeface="Century Gothic" panose="020B0502020202020204" pitchFamily="34" charset="0"/>
              </a:rPr>
              <a:t>y </a:t>
            </a:r>
            <a:r>
              <a:rPr lang="es-MX" dirty="0" smtClean="0">
                <a:latin typeface="Century Gothic" panose="020B0502020202020204" pitchFamily="34" charset="0"/>
              </a:rPr>
              <a:t>la riqueza; del deseo </a:t>
            </a:r>
            <a:r>
              <a:rPr lang="es-MX" dirty="0">
                <a:latin typeface="Century Gothic" panose="020B0502020202020204" pitchFamily="34" charset="0"/>
              </a:rPr>
              <a:t>en toda su gama de apetencia y </a:t>
            </a:r>
            <a:r>
              <a:rPr lang="es-MX" dirty="0" smtClean="0">
                <a:latin typeface="Century Gothic" panose="020B0502020202020204" pitchFamily="34" charset="0"/>
              </a:rPr>
              <a:t>anhelo; del fuego </a:t>
            </a:r>
            <a:r>
              <a:rPr lang="es-MX" dirty="0">
                <a:latin typeface="Century Gothic" panose="020B0502020202020204" pitchFamily="34" charset="0"/>
              </a:rPr>
              <a:t>y </a:t>
            </a:r>
            <a:r>
              <a:rPr lang="es-MX" dirty="0" smtClean="0">
                <a:latin typeface="Century Gothic" panose="020B0502020202020204" pitchFamily="34" charset="0"/>
              </a:rPr>
              <a:t>lo divino; del dinamismo </a:t>
            </a:r>
            <a:r>
              <a:rPr lang="es-MX" dirty="0">
                <a:latin typeface="Century Gothic" panose="020B0502020202020204" pitchFamily="34" charset="0"/>
              </a:rPr>
              <a:t>y de los anuncios </a:t>
            </a:r>
            <a:r>
              <a:rPr lang="es-MX" dirty="0" smtClean="0">
                <a:latin typeface="Century Gothic" panose="020B0502020202020204" pitchFamily="34" charset="0"/>
              </a:rPr>
              <a:t>publicitarios.</a:t>
            </a:r>
          </a:p>
          <a:p>
            <a:pPr marL="0" indent="0" algn="just">
              <a:buNone/>
            </a:pPr>
            <a:endParaRPr lang="es-MX" sz="2000" dirty="0">
              <a:latin typeface="Century Gothic" panose="020B0502020202020204" pitchFamily="34" charset="0"/>
            </a:endParaRPr>
          </a:p>
        </p:txBody>
      </p:sp>
      <p:sp>
        <p:nvSpPr>
          <p:cNvPr id="5" name="Marcador de número de diapositiva 4"/>
          <p:cNvSpPr>
            <a:spLocks noGrp="1"/>
          </p:cNvSpPr>
          <p:nvPr>
            <p:ph type="sldNum" sz="quarter" idx="12"/>
          </p:nvPr>
        </p:nvSpPr>
        <p:spPr/>
        <p:txBody>
          <a:bodyPr/>
          <a:lstStyle/>
          <a:p>
            <a:fld id="{D57F1E4F-1CFF-5643-939E-217C01CDF565}" type="slidenum">
              <a:rPr lang="en-US" smtClean="0"/>
              <a:pPr/>
              <a:t>13</a:t>
            </a:fld>
            <a:endParaRPr lang="en-US" dirty="0"/>
          </a:p>
        </p:txBody>
      </p:sp>
    </p:spTree>
    <p:extLst>
      <p:ext uri="{BB962C8B-B14F-4D97-AF65-F5344CB8AC3E}">
        <p14:creationId xmlns:p14="http://schemas.microsoft.com/office/powerpoint/2010/main" val="156692533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txBox="1">
            <a:spLocks/>
          </p:cNvSpPr>
          <p:nvPr/>
        </p:nvSpPr>
        <p:spPr>
          <a:xfrm>
            <a:off x="2015069" y="735336"/>
            <a:ext cx="8158688" cy="659124"/>
          </a:xfrm>
          <a:prstGeom prst="rect">
            <a:avLst/>
          </a:prstGeom>
        </p:spPr>
        <p:txBody>
          <a:bodyPr>
            <a:normAutofit fontScale="90000" lnSpcReduction="10000"/>
          </a:bodyPr>
          <a:lst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b="1" dirty="0" smtClean="0">
                <a:solidFill>
                  <a:srgbClr val="FF0000"/>
                </a:solidFill>
                <a:effectLst>
                  <a:outerShdw blurRad="38100" dist="38100" dir="2700000" algn="tl">
                    <a:srgbClr val="000000">
                      <a:alpha val="43137"/>
                    </a:srgbClr>
                  </a:outerShdw>
                </a:effectLst>
                <a:latin typeface="Century Gothic" panose="020B0502020202020204" pitchFamily="34" charset="0"/>
              </a:rPr>
              <a:t>Rojo</a:t>
            </a:r>
            <a:endParaRPr lang="es-MX" b="1" dirty="0">
              <a:solidFill>
                <a:srgbClr val="FF0000"/>
              </a:solidFill>
              <a:effectLst>
                <a:outerShdw blurRad="38100" dist="38100" dir="2700000" algn="tl">
                  <a:srgbClr val="000000">
                    <a:alpha val="43137"/>
                  </a:srgbClr>
                </a:outerShdw>
              </a:effectLst>
              <a:latin typeface="Century Gothic" panose="020B0502020202020204" pitchFamily="34" charset="0"/>
            </a:endParaRPr>
          </a:p>
        </p:txBody>
      </p:sp>
      <p:sp>
        <p:nvSpPr>
          <p:cNvPr id="3" name="Marcador de texto 2"/>
          <p:cNvSpPr txBox="1">
            <a:spLocks/>
          </p:cNvSpPr>
          <p:nvPr/>
        </p:nvSpPr>
        <p:spPr>
          <a:xfrm>
            <a:off x="1903832" y="4220789"/>
            <a:ext cx="8776017" cy="1681248"/>
          </a:xfrm>
          <a:prstGeom prst="rect">
            <a:avLst/>
          </a:prstGeom>
        </p:spPr>
        <p:txBody>
          <a:bodyPr>
            <a:no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lgn="just">
              <a:buNone/>
            </a:pPr>
            <a:r>
              <a:rPr lang="es-MX" sz="2000" b="1" dirty="0" smtClean="0">
                <a:latin typeface="Century Gothic" panose="020B0502020202020204" pitchFamily="34" charset="0"/>
              </a:rPr>
              <a:t>El </a:t>
            </a:r>
            <a:r>
              <a:rPr lang="es-MX" sz="2000" b="1" dirty="0">
                <a:latin typeface="Century Gothic" panose="020B0502020202020204" pitchFamily="34" charset="0"/>
              </a:rPr>
              <a:t>rojo agrada a hombres y mujeres en la misma </a:t>
            </a:r>
            <a:r>
              <a:rPr lang="es-MX" sz="2000" b="1" dirty="0" smtClean="0">
                <a:latin typeface="Century Gothic" panose="020B0502020202020204" pitchFamily="34" charset="0"/>
              </a:rPr>
              <a:t>proporción (12%). </a:t>
            </a:r>
          </a:p>
          <a:p>
            <a:pPr marL="0" indent="0" algn="just">
              <a:buNone/>
            </a:pPr>
            <a:r>
              <a:rPr lang="es-MX" sz="2000" dirty="0" smtClean="0">
                <a:latin typeface="Century Gothic" panose="020B0502020202020204" pitchFamily="34" charset="0"/>
              </a:rPr>
              <a:t>El </a:t>
            </a:r>
            <a:r>
              <a:rPr lang="es-MX" sz="2000" dirty="0">
                <a:latin typeface="Century Gothic" panose="020B0502020202020204" pitchFamily="34" charset="0"/>
              </a:rPr>
              <a:t>rojo gusta mucho más a los mayores que a los jóvenes. </a:t>
            </a:r>
            <a:endParaRPr lang="es-MX" sz="2000" dirty="0" smtClean="0">
              <a:latin typeface="Century Gothic" panose="020B0502020202020204" pitchFamily="34" charset="0"/>
            </a:endParaRPr>
          </a:p>
          <a:p>
            <a:pPr marL="0" indent="0" algn="just">
              <a:buNone/>
            </a:pPr>
            <a:r>
              <a:rPr lang="es-MX" sz="2000" dirty="0" smtClean="0">
                <a:latin typeface="Century Gothic" panose="020B0502020202020204" pitchFamily="34" charset="0"/>
              </a:rPr>
              <a:t>Es </a:t>
            </a:r>
            <a:r>
              <a:rPr lang="es-MX" sz="2000" dirty="0">
                <a:latin typeface="Century Gothic" panose="020B0502020202020204" pitchFamily="34" charset="0"/>
              </a:rPr>
              <a:t>el primer color que los niños aprenden y por </a:t>
            </a:r>
            <a:r>
              <a:rPr lang="es-MX" sz="2000" dirty="0" smtClean="0">
                <a:latin typeface="Century Gothic" panose="020B0502020202020204" pitchFamily="34" charset="0"/>
              </a:rPr>
              <a:t>ello lo </a:t>
            </a:r>
            <a:r>
              <a:rPr lang="es-MX" sz="2000" dirty="0">
                <a:latin typeface="Century Gothic" panose="020B0502020202020204" pitchFamily="34" charset="0"/>
              </a:rPr>
              <a:t>nombran como color preferido. </a:t>
            </a:r>
          </a:p>
        </p:txBody>
      </p:sp>
      <p:sp>
        <p:nvSpPr>
          <p:cNvPr id="4" name="CuadroTexto 3"/>
          <p:cNvSpPr txBox="1"/>
          <p:nvPr/>
        </p:nvSpPr>
        <p:spPr>
          <a:xfrm>
            <a:off x="1584101" y="1899289"/>
            <a:ext cx="2530699" cy="1754326"/>
          </a:xfrm>
          <a:prstGeom prst="rect">
            <a:avLst/>
          </a:prstGeom>
          <a:noFill/>
        </p:spPr>
        <p:txBody>
          <a:bodyPr wrap="square" rtlCol="0">
            <a:spAutoFit/>
          </a:bodyPr>
          <a:lstStyle/>
          <a:p>
            <a:pPr marL="285750" indent="-285750" algn="ctr">
              <a:buFont typeface="Arial" panose="020B0604020202020204" pitchFamily="34" charset="0"/>
              <a:buChar char="•"/>
            </a:pPr>
            <a:r>
              <a:rPr lang="es-MX" dirty="0">
                <a:latin typeface="Century Gothic" panose="020B0502020202020204" pitchFamily="34" charset="0"/>
              </a:rPr>
              <a:t>Afecto</a:t>
            </a:r>
          </a:p>
          <a:p>
            <a:pPr marL="285750" indent="-285750" algn="ctr">
              <a:buFont typeface="Arial" panose="020B0604020202020204" pitchFamily="34" charset="0"/>
              <a:buChar char="•"/>
            </a:pPr>
            <a:r>
              <a:rPr lang="es-MX" dirty="0">
                <a:latin typeface="Century Gothic" panose="020B0502020202020204" pitchFamily="34" charset="0"/>
              </a:rPr>
              <a:t>Amor</a:t>
            </a:r>
          </a:p>
          <a:p>
            <a:pPr marL="285750" indent="-285750" algn="ctr">
              <a:buFont typeface="Arial" panose="020B0604020202020204" pitchFamily="34" charset="0"/>
              <a:buChar char="•"/>
            </a:pPr>
            <a:r>
              <a:rPr lang="es-MX" dirty="0">
                <a:latin typeface="Century Gothic" panose="020B0502020202020204" pitchFamily="34" charset="0"/>
              </a:rPr>
              <a:t>Autonomía</a:t>
            </a:r>
          </a:p>
          <a:p>
            <a:pPr marL="285750" indent="-285750" algn="ctr">
              <a:buFont typeface="Arial" panose="020B0604020202020204" pitchFamily="34" charset="0"/>
              <a:buChar char="•"/>
            </a:pPr>
            <a:r>
              <a:rPr lang="es-MX" dirty="0">
                <a:latin typeface="Century Gothic" panose="020B0502020202020204" pitchFamily="34" charset="0"/>
              </a:rPr>
              <a:t>Autoridad</a:t>
            </a:r>
          </a:p>
          <a:p>
            <a:pPr marL="285750" indent="-285750" algn="ctr">
              <a:buFont typeface="Arial" panose="020B0604020202020204" pitchFamily="34" charset="0"/>
              <a:buChar char="•"/>
            </a:pPr>
            <a:r>
              <a:rPr lang="es-MX" dirty="0">
                <a:latin typeface="Century Gothic" panose="020B0502020202020204" pitchFamily="34" charset="0"/>
              </a:rPr>
              <a:t>Belleza</a:t>
            </a:r>
          </a:p>
          <a:p>
            <a:pPr marL="285750" indent="-285750" algn="ctr">
              <a:buFont typeface="Arial" panose="020B0604020202020204" pitchFamily="34" charset="0"/>
              <a:buChar char="•"/>
            </a:pPr>
            <a:r>
              <a:rPr lang="es-MX" dirty="0" smtClean="0">
                <a:latin typeface="Century Gothic" panose="020B0502020202020204" pitchFamily="34" charset="0"/>
              </a:rPr>
              <a:t>Competitividad</a:t>
            </a:r>
            <a:endParaRPr lang="es-MX" dirty="0">
              <a:latin typeface="Century Gothic" panose="020B0502020202020204" pitchFamily="34" charset="0"/>
            </a:endParaRPr>
          </a:p>
        </p:txBody>
      </p:sp>
      <p:sp>
        <p:nvSpPr>
          <p:cNvPr id="5" name="CuadroTexto 4"/>
          <p:cNvSpPr txBox="1"/>
          <p:nvPr/>
        </p:nvSpPr>
        <p:spPr>
          <a:xfrm>
            <a:off x="6129487" y="1811168"/>
            <a:ext cx="2210968" cy="2031325"/>
          </a:xfrm>
          <a:prstGeom prst="rect">
            <a:avLst/>
          </a:prstGeom>
          <a:noFill/>
        </p:spPr>
        <p:txBody>
          <a:bodyPr wrap="square" rtlCol="0">
            <a:spAutoFit/>
          </a:bodyPr>
          <a:lstStyle/>
          <a:p>
            <a:pPr marL="285750" indent="-285750" algn="ctr">
              <a:buFont typeface="Arial" panose="020B0604020202020204" pitchFamily="34" charset="0"/>
              <a:buChar char="•"/>
            </a:pPr>
            <a:r>
              <a:rPr lang="es-MX" dirty="0" smtClean="0">
                <a:latin typeface="Century Gothic" panose="020B0502020202020204" pitchFamily="34" charset="0"/>
              </a:rPr>
              <a:t>Lucha</a:t>
            </a:r>
            <a:endParaRPr lang="es-MX" dirty="0">
              <a:latin typeface="Century Gothic" panose="020B0502020202020204" pitchFamily="34" charset="0"/>
            </a:endParaRPr>
          </a:p>
          <a:p>
            <a:pPr marL="285750" indent="-285750" algn="ctr">
              <a:buFont typeface="Arial" panose="020B0604020202020204" pitchFamily="34" charset="0"/>
              <a:buChar char="•"/>
            </a:pPr>
            <a:r>
              <a:rPr lang="es-MX" dirty="0">
                <a:latin typeface="Century Gothic" panose="020B0502020202020204" pitchFamily="34" charset="0"/>
              </a:rPr>
              <a:t>Martirio</a:t>
            </a:r>
          </a:p>
          <a:p>
            <a:pPr marL="285750" indent="-285750" algn="ctr">
              <a:buFont typeface="Arial" panose="020B0604020202020204" pitchFamily="34" charset="0"/>
              <a:buChar char="•"/>
            </a:pPr>
            <a:r>
              <a:rPr lang="es-MX" dirty="0">
                <a:latin typeface="Century Gothic" panose="020B0502020202020204" pitchFamily="34" charset="0"/>
              </a:rPr>
              <a:t>Masculinidad</a:t>
            </a:r>
          </a:p>
          <a:p>
            <a:pPr marL="285750" indent="-285750" algn="ctr">
              <a:buFont typeface="Arial" panose="020B0604020202020204" pitchFamily="34" charset="0"/>
              <a:buChar char="•"/>
            </a:pPr>
            <a:r>
              <a:rPr lang="es-MX" dirty="0" smtClean="0">
                <a:latin typeface="Century Gothic" panose="020B0502020202020204" pitchFamily="34" charset="0"/>
              </a:rPr>
              <a:t>Ofensa</a:t>
            </a:r>
          </a:p>
          <a:p>
            <a:pPr marL="285750" indent="-285750" algn="ctr">
              <a:buFont typeface="Arial" panose="020B0604020202020204" pitchFamily="34" charset="0"/>
              <a:buChar char="•"/>
            </a:pPr>
            <a:r>
              <a:rPr lang="es-MX" dirty="0">
                <a:latin typeface="Century Gothic" panose="020B0502020202020204" pitchFamily="34" charset="0"/>
              </a:rPr>
              <a:t>Pasión</a:t>
            </a:r>
          </a:p>
          <a:p>
            <a:pPr marL="285750" indent="-285750" algn="ctr">
              <a:buFont typeface="Arial" panose="020B0604020202020204" pitchFamily="34" charset="0"/>
              <a:buChar char="•"/>
            </a:pPr>
            <a:r>
              <a:rPr lang="es-MX" dirty="0">
                <a:latin typeface="Century Gothic" panose="020B0502020202020204" pitchFamily="34" charset="0"/>
              </a:rPr>
              <a:t>Peligro</a:t>
            </a:r>
          </a:p>
          <a:p>
            <a:pPr marL="285750" indent="-285750" algn="ctr">
              <a:buFont typeface="Arial" panose="020B0604020202020204" pitchFamily="34" charset="0"/>
              <a:buChar char="•"/>
            </a:pPr>
            <a:endParaRPr lang="es-MX" dirty="0">
              <a:latin typeface="Century Gothic" panose="020B0502020202020204" pitchFamily="34" charset="0"/>
            </a:endParaRPr>
          </a:p>
        </p:txBody>
      </p:sp>
      <p:sp>
        <p:nvSpPr>
          <p:cNvPr id="7" name="CuadroTexto 6"/>
          <p:cNvSpPr txBox="1"/>
          <p:nvPr/>
        </p:nvSpPr>
        <p:spPr>
          <a:xfrm>
            <a:off x="8275028" y="1811168"/>
            <a:ext cx="2210968" cy="1754326"/>
          </a:xfrm>
          <a:prstGeom prst="rect">
            <a:avLst/>
          </a:prstGeom>
          <a:noFill/>
        </p:spPr>
        <p:txBody>
          <a:bodyPr wrap="square" rtlCol="0">
            <a:spAutoFit/>
          </a:bodyPr>
          <a:lstStyle/>
          <a:p>
            <a:pPr marL="285750" indent="-285750" algn="ctr">
              <a:buFont typeface="Arial" panose="020B0604020202020204" pitchFamily="34" charset="0"/>
              <a:buChar char="•"/>
            </a:pPr>
            <a:r>
              <a:rPr lang="es-MX" dirty="0" smtClean="0">
                <a:latin typeface="Century Gothic" panose="020B0502020202020204" pitchFamily="34" charset="0"/>
              </a:rPr>
              <a:t>Poder</a:t>
            </a:r>
            <a:endParaRPr lang="es-MX" dirty="0">
              <a:latin typeface="Century Gothic" panose="020B0502020202020204" pitchFamily="34" charset="0"/>
            </a:endParaRPr>
          </a:p>
          <a:p>
            <a:pPr marL="285750" indent="-285750" algn="ctr">
              <a:buFont typeface="Arial" panose="020B0604020202020204" pitchFamily="34" charset="0"/>
              <a:buChar char="•"/>
            </a:pPr>
            <a:r>
              <a:rPr lang="es-MX" dirty="0">
                <a:latin typeface="Century Gothic" panose="020B0502020202020204" pitchFamily="34" charset="0"/>
              </a:rPr>
              <a:t>Rabia</a:t>
            </a:r>
          </a:p>
          <a:p>
            <a:pPr marL="285750" indent="-285750" algn="ctr">
              <a:buFont typeface="Arial" panose="020B0604020202020204" pitchFamily="34" charset="0"/>
              <a:buChar char="•"/>
            </a:pPr>
            <a:r>
              <a:rPr lang="es-MX" dirty="0">
                <a:latin typeface="Century Gothic" panose="020B0502020202020204" pitchFamily="34" charset="0"/>
              </a:rPr>
              <a:t>Rivalidad</a:t>
            </a:r>
          </a:p>
          <a:p>
            <a:pPr marL="285750" indent="-285750" algn="ctr">
              <a:buFont typeface="Arial" panose="020B0604020202020204" pitchFamily="34" charset="0"/>
              <a:buChar char="•"/>
            </a:pPr>
            <a:r>
              <a:rPr lang="es-MX" dirty="0">
                <a:latin typeface="Century Gothic" panose="020B0502020202020204" pitchFamily="34" charset="0"/>
              </a:rPr>
              <a:t>Salud</a:t>
            </a:r>
          </a:p>
          <a:p>
            <a:pPr marL="285750" indent="-285750" algn="ctr">
              <a:buFont typeface="Arial" panose="020B0604020202020204" pitchFamily="34" charset="0"/>
              <a:buChar char="•"/>
            </a:pPr>
            <a:r>
              <a:rPr lang="es-MX" dirty="0">
                <a:latin typeface="Century Gothic" panose="020B0502020202020204" pitchFamily="34" charset="0"/>
              </a:rPr>
              <a:t>Sexo</a:t>
            </a:r>
          </a:p>
          <a:p>
            <a:pPr marL="285750" indent="-285750" algn="ctr">
              <a:buFont typeface="Arial" panose="020B0604020202020204" pitchFamily="34" charset="0"/>
              <a:buChar char="•"/>
            </a:pPr>
            <a:r>
              <a:rPr lang="es-MX" dirty="0" smtClean="0">
                <a:latin typeface="Century Gothic" panose="020B0502020202020204" pitchFamily="34" charset="0"/>
              </a:rPr>
              <a:t>Vigor</a:t>
            </a:r>
            <a:endParaRPr lang="es-MX" dirty="0">
              <a:latin typeface="Century Gothic" panose="020B0502020202020204" pitchFamily="34" charset="0"/>
            </a:endParaRPr>
          </a:p>
        </p:txBody>
      </p:sp>
      <p:sp>
        <p:nvSpPr>
          <p:cNvPr id="8" name="CuadroTexto 7"/>
          <p:cNvSpPr txBox="1"/>
          <p:nvPr/>
        </p:nvSpPr>
        <p:spPr>
          <a:xfrm>
            <a:off x="3983946" y="1877200"/>
            <a:ext cx="2210968" cy="1754326"/>
          </a:xfrm>
          <a:prstGeom prst="rect">
            <a:avLst/>
          </a:prstGeom>
          <a:noFill/>
        </p:spPr>
        <p:txBody>
          <a:bodyPr wrap="square" rtlCol="0">
            <a:spAutoFit/>
          </a:bodyPr>
          <a:lstStyle/>
          <a:p>
            <a:pPr marL="285750" indent="-285750" algn="ctr">
              <a:buFont typeface="Arial" panose="020B0604020202020204" pitchFamily="34" charset="0"/>
              <a:buChar char="•"/>
            </a:pPr>
            <a:r>
              <a:rPr lang="es-MX" dirty="0" smtClean="0">
                <a:latin typeface="Century Gothic" panose="020B0502020202020204" pitchFamily="34" charset="0"/>
              </a:rPr>
              <a:t>Coraje</a:t>
            </a:r>
            <a:endParaRPr lang="es-MX" dirty="0">
              <a:latin typeface="Century Gothic" panose="020B0502020202020204" pitchFamily="34" charset="0"/>
            </a:endParaRPr>
          </a:p>
          <a:p>
            <a:pPr marL="285750" indent="-285750" algn="ctr">
              <a:buFont typeface="Arial" panose="020B0604020202020204" pitchFamily="34" charset="0"/>
              <a:buChar char="•"/>
            </a:pPr>
            <a:r>
              <a:rPr lang="es-MX" dirty="0" smtClean="0">
                <a:latin typeface="Century Gothic" panose="020B0502020202020204" pitchFamily="34" charset="0"/>
              </a:rPr>
              <a:t>Crueldad</a:t>
            </a:r>
          </a:p>
          <a:p>
            <a:pPr marL="285750" indent="-285750" algn="ctr">
              <a:buFont typeface="Arial" panose="020B0604020202020204" pitchFamily="34" charset="0"/>
              <a:buChar char="•"/>
            </a:pPr>
            <a:r>
              <a:rPr lang="es-MX" dirty="0">
                <a:latin typeface="Century Gothic" panose="020B0502020202020204" pitchFamily="34" charset="0"/>
              </a:rPr>
              <a:t>Excentricidad</a:t>
            </a:r>
          </a:p>
          <a:p>
            <a:pPr marL="285750" indent="-285750" algn="ctr">
              <a:buFont typeface="Arial" panose="020B0604020202020204" pitchFamily="34" charset="0"/>
              <a:buChar char="•"/>
            </a:pPr>
            <a:r>
              <a:rPr lang="es-MX" dirty="0">
                <a:latin typeface="Century Gothic" panose="020B0502020202020204" pitchFamily="34" charset="0"/>
              </a:rPr>
              <a:t>Excitación</a:t>
            </a:r>
          </a:p>
          <a:p>
            <a:pPr marL="285750" indent="-285750" algn="ctr">
              <a:buFont typeface="Arial" panose="020B0604020202020204" pitchFamily="34" charset="0"/>
              <a:buChar char="•"/>
            </a:pPr>
            <a:r>
              <a:rPr lang="es-MX" dirty="0">
                <a:latin typeface="Century Gothic" panose="020B0502020202020204" pitchFamily="34" charset="0"/>
              </a:rPr>
              <a:t>Felicidad</a:t>
            </a:r>
          </a:p>
          <a:p>
            <a:pPr marL="285750" indent="-285750" algn="ctr">
              <a:buFont typeface="Arial" panose="020B0604020202020204" pitchFamily="34" charset="0"/>
              <a:buChar char="•"/>
            </a:pPr>
            <a:r>
              <a:rPr lang="es-MX" dirty="0" smtClean="0">
                <a:latin typeface="Century Gothic" panose="020B0502020202020204" pitchFamily="34" charset="0"/>
              </a:rPr>
              <a:t>Ira</a:t>
            </a:r>
            <a:endParaRPr lang="es-MX" dirty="0">
              <a:latin typeface="Century Gothic" panose="020B0502020202020204" pitchFamily="34" charset="0"/>
            </a:endParaRPr>
          </a:p>
        </p:txBody>
      </p:sp>
      <p:sp>
        <p:nvSpPr>
          <p:cNvPr id="9" name="Marcador de número de diapositiva 8"/>
          <p:cNvSpPr>
            <a:spLocks noGrp="1"/>
          </p:cNvSpPr>
          <p:nvPr>
            <p:ph type="sldNum" sz="quarter" idx="12"/>
          </p:nvPr>
        </p:nvSpPr>
        <p:spPr/>
        <p:txBody>
          <a:bodyPr/>
          <a:lstStyle/>
          <a:p>
            <a:fld id="{D57F1E4F-1CFF-5643-939E-217C01CDF565}" type="slidenum">
              <a:rPr lang="en-US" smtClean="0"/>
              <a:pPr/>
              <a:t>14</a:t>
            </a:fld>
            <a:endParaRPr lang="en-US" dirty="0"/>
          </a:p>
        </p:txBody>
      </p:sp>
    </p:spTree>
    <p:extLst>
      <p:ext uri="{BB962C8B-B14F-4D97-AF65-F5344CB8AC3E}">
        <p14:creationId xmlns:p14="http://schemas.microsoft.com/office/powerpoint/2010/main" val="79368961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rotWithShape="1">
          <a:blip r:embed="rId2"/>
          <a:srcRect t="2862" b="3850"/>
          <a:stretch/>
        </p:blipFill>
        <p:spPr>
          <a:xfrm>
            <a:off x="1973710" y="948690"/>
            <a:ext cx="7984028" cy="2354581"/>
          </a:xfrm>
          <a:prstGeom prst="rect">
            <a:avLst/>
          </a:prstGeom>
        </p:spPr>
      </p:pic>
      <p:pic>
        <p:nvPicPr>
          <p:cNvPr id="4" name="Imagen 3"/>
          <p:cNvPicPr>
            <a:picLocks noChangeAspect="1"/>
          </p:cNvPicPr>
          <p:nvPr/>
        </p:nvPicPr>
        <p:blipFill>
          <a:blip r:embed="rId3"/>
          <a:stretch>
            <a:fillRect/>
          </a:stretch>
        </p:blipFill>
        <p:spPr>
          <a:xfrm>
            <a:off x="1219199" y="3825931"/>
            <a:ext cx="2579719" cy="1934789"/>
          </a:xfrm>
          <a:prstGeom prst="rect">
            <a:avLst/>
          </a:prstGeom>
        </p:spPr>
      </p:pic>
      <p:pic>
        <p:nvPicPr>
          <p:cNvPr id="7" name="Imagen 6"/>
          <p:cNvPicPr>
            <a:picLocks noChangeAspect="1"/>
          </p:cNvPicPr>
          <p:nvPr/>
        </p:nvPicPr>
        <p:blipFill>
          <a:blip r:embed="rId4"/>
          <a:stretch>
            <a:fillRect/>
          </a:stretch>
        </p:blipFill>
        <p:spPr>
          <a:xfrm>
            <a:off x="7858212" y="3825931"/>
            <a:ext cx="3429937" cy="1915048"/>
          </a:xfrm>
          <a:prstGeom prst="rect">
            <a:avLst/>
          </a:prstGeom>
        </p:spPr>
      </p:pic>
      <p:pic>
        <p:nvPicPr>
          <p:cNvPr id="8" name="Imagen 7"/>
          <p:cNvPicPr>
            <a:picLocks noChangeAspect="1"/>
          </p:cNvPicPr>
          <p:nvPr/>
        </p:nvPicPr>
        <p:blipFill>
          <a:blip r:embed="rId5"/>
          <a:stretch>
            <a:fillRect/>
          </a:stretch>
        </p:blipFill>
        <p:spPr>
          <a:xfrm>
            <a:off x="4118700" y="3825931"/>
            <a:ext cx="3419729" cy="1915048"/>
          </a:xfrm>
          <a:prstGeom prst="rect">
            <a:avLst/>
          </a:prstGeom>
        </p:spPr>
      </p:pic>
      <p:sp>
        <p:nvSpPr>
          <p:cNvPr id="3" name="Marcador de número de diapositiva 2"/>
          <p:cNvSpPr>
            <a:spLocks noGrp="1"/>
          </p:cNvSpPr>
          <p:nvPr>
            <p:ph type="sldNum" sz="quarter" idx="12"/>
          </p:nvPr>
        </p:nvSpPr>
        <p:spPr/>
        <p:txBody>
          <a:bodyPr/>
          <a:lstStyle/>
          <a:p>
            <a:fld id="{D57F1E4F-1CFF-5643-939E-217C01CDF565}" type="slidenum">
              <a:rPr lang="en-US" smtClean="0"/>
              <a:pPr/>
              <a:t>15</a:t>
            </a:fld>
            <a:endParaRPr lang="en-US" dirty="0"/>
          </a:p>
        </p:txBody>
      </p:sp>
    </p:spTree>
    <p:extLst>
      <p:ext uri="{BB962C8B-B14F-4D97-AF65-F5344CB8AC3E}">
        <p14:creationId xmlns:p14="http://schemas.microsoft.com/office/powerpoint/2010/main" val="184921382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txBox="1">
            <a:spLocks/>
          </p:cNvSpPr>
          <p:nvPr/>
        </p:nvSpPr>
        <p:spPr>
          <a:xfrm>
            <a:off x="1590072" y="735336"/>
            <a:ext cx="9267055" cy="659124"/>
          </a:xfrm>
          <a:prstGeom prst="rect">
            <a:avLst/>
          </a:prstGeom>
        </p:spPr>
        <p:txBody>
          <a:bodyPr>
            <a:normAutofit fontScale="90000" lnSpcReduction="10000"/>
          </a:bodyPr>
          <a:lst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b="1" dirty="0" smtClean="0">
                <a:solidFill>
                  <a:srgbClr val="FF9900"/>
                </a:solidFill>
                <a:effectLst>
                  <a:outerShdw blurRad="38100" dist="38100" dir="2700000" algn="tl">
                    <a:srgbClr val="000000">
                      <a:alpha val="43137"/>
                    </a:srgbClr>
                  </a:outerShdw>
                </a:effectLst>
                <a:latin typeface="Century Gothic" panose="020B0502020202020204" pitchFamily="34" charset="0"/>
              </a:rPr>
              <a:t>Naranja</a:t>
            </a:r>
            <a:endParaRPr lang="es-MX" b="1" dirty="0">
              <a:solidFill>
                <a:srgbClr val="FF9900"/>
              </a:solidFill>
              <a:effectLst>
                <a:outerShdw blurRad="38100" dist="38100" dir="2700000" algn="tl">
                  <a:srgbClr val="000000">
                    <a:alpha val="43137"/>
                  </a:srgbClr>
                </a:outerShdw>
              </a:effectLst>
              <a:latin typeface="Century Gothic" panose="020B0502020202020204" pitchFamily="34" charset="0"/>
            </a:endParaRPr>
          </a:p>
        </p:txBody>
      </p:sp>
      <p:sp>
        <p:nvSpPr>
          <p:cNvPr id="3" name="Marcador de texto 2"/>
          <p:cNvSpPr txBox="1">
            <a:spLocks/>
          </p:cNvSpPr>
          <p:nvPr/>
        </p:nvSpPr>
        <p:spPr>
          <a:xfrm>
            <a:off x="1406900" y="1864541"/>
            <a:ext cx="9633397" cy="3120390"/>
          </a:xfrm>
          <a:prstGeom prst="rect">
            <a:avLst/>
          </a:prstGeom>
        </p:spPr>
        <p:txBody>
          <a:bodyPr>
            <a:no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buNone/>
            </a:pPr>
            <a:r>
              <a:rPr lang="es-MX" sz="2200" b="1" dirty="0">
                <a:solidFill>
                  <a:srgbClr val="FF9900"/>
                </a:solidFill>
                <a:effectLst>
                  <a:outerShdw blurRad="38100" dist="38100" dir="2700000" algn="tl">
                    <a:srgbClr val="000000">
                      <a:alpha val="43137"/>
                    </a:srgbClr>
                  </a:outerShdw>
                </a:effectLst>
                <a:latin typeface="Century Gothic" panose="020B0502020202020204" pitchFamily="34" charset="0"/>
              </a:rPr>
              <a:t>Longitud de onda:</a:t>
            </a:r>
            <a:r>
              <a:rPr lang="es-MX" sz="2200" b="1" dirty="0">
                <a:latin typeface="Century Gothic" panose="020B0502020202020204" pitchFamily="34" charset="0"/>
              </a:rPr>
              <a:t> </a:t>
            </a:r>
            <a:r>
              <a:rPr lang="es-MX" sz="2200" dirty="0" smtClean="0">
                <a:latin typeface="Century Gothic" panose="020B0502020202020204" pitchFamily="34" charset="0"/>
              </a:rPr>
              <a:t>entre </a:t>
            </a:r>
            <a:r>
              <a:rPr lang="es-MX" sz="2200" dirty="0">
                <a:latin typeface="Century Gothic" panose="020B0502020202020204" pitchFamily="34" charset="0"/>
              </a:rPr>
              <a:t>590 – 620 </a:t>
            </a:r>
            <a:r>
              <a:rPr lang="es-MX" sz="2200" dirty="0" err="1">
                <a:latin typeface="Century Gothic" panose="020B0502020202020204" pitchFamily="34" charset="0"/>
              </a:rPr>
              <a:t>nm</a:t>
            </a:r>
            <a:r>
              <a:rPr lang="es-MX" sz="2200" dirty="0">
                <a:latin typeface="Century Gothic" panose="020B0502020202020204" pitchFamily="34" charset="0"/>
              </a:rPr>
              <a:t>.</a:t>
            </a:r>
          </a:p>
          <a:p>
            <a:pPr marL="0" indent="0">
              <a:buNone/>
            </a:pPr>
            <a:endParaRPr lang="es-MX" sz="2200" b="1" dirty="0" smtClean="0">
              <a:solidFill>
                <a:srgbClr val="FF9900"/>
              </a:solidFill>
              <a:effectLst>
                <a:outerShdw blurRad="38100" dist="38100" dir="2700000" algn="tl">
                  <a:srgbClr val="000000">
                    <a:alpha val="43137"/>
                  </a:srgbClr>
                </a:outerShdw>
              </a:effectLst>
              <a:latin typeface="Century Gothic" panose="020B0502020202020204" pitchFamily="34" charset="0"/>
            </a:endParaRPr>
          </a:p>
          <a:p>
            <a:pPr marL="0" indent="0">
              <a:buNone/>
            </a:pPr>
            <a:r>
              <a:rPr lang="es-MX" sz="2200" b="1" dirty="0" smtClean="0">
                <a:solidFill>
                  <a:srgbClr val="FF9900"/>
                </a:solidFill>
                <a:effectLst>
                  <a:outerShdw blurRad="38100" dist="38100" dir="2700000" algn="tl">
                    <a:srgbClr val="000000">
                      <a:alpha val="43137"/>
                    </a:srgbClr>
                  </a:outerShdw>
                </a:effectLst>
                <a:latin typeface="Century Gothic" panose="020B0502020202020204" pitchFamily="34" charset="0"/>
              </a:rPr>
              <a:t>Etimología</a:t>
            </a:r>
            <a:r>
              <a:rPr lang="es-MX" sz="2200" dirty="0">
                <a:solidFill>
                  <a:srgbClr val="FF9900"/>
                </a:solidFill>
                <a:effectLst>
                  <a:outerShdw blurRad="38100" dist="38100" dir="2700000" algn="tl">
                    <a:srgbClr val="000000">
                      <a:alpha val="43137"/>
                    </a:srgbClr>
                  </a:outerShdw>
                </a:effectLst>
                <a:latin typeface="Century Gothic" panose="020B0502020202020204" pitchFamily="34" charset="0"/>
              </a:rPr>
              <a:t>:</a:t>
            </a:r>
            <a:r>
              <a:rPr lang="es-MX" sz="2200" dirty="0">
                <a:latin typeface="Century Gothic" panose="020B0502020202020204" pitchFamily="34" charset="0"/>
              </a:rPr>
              <a:t> Del </a:t>
            </a:r>
            <a:r>
              <a:rPr lang="es-MX" sz="2200" dirty="0" smtClean="0">
                <a:latin typeface="Century Gothic" panose="020B0502020202020204" pitchFamily="34" charset="0"/>
              </a:rPr>
              <a:t>árabe </a:t>
            </a:r>
            <a:r>
              <a:rPr lang="ar-AE" sz="2200" i="1" dirty="0" smtClean="0">
                <a:latin typeface="Century Gothic" panose="020B0502020202020204" pitchFamily="34" charset="0"/>
              </a:rPr>
              <a:t>نارنج</a:t>
            </a:r>
            <a:r>
              <a:rPr lang="es-MX" sz="2200" dirty="0" smtClean="0">
                <a:latin typeface="Century Gothic" panose="020B0502020202020204" pitchFamily="34" charset="0"/>
              </a:rPr>
              <a:t> </a:t>
            </a:r>
            <a:r>
              <a:rPr lang="es-MX" sz="2200" i="1" dirty="0">
                <a:latin typeface="Century Gothic" panose="020B0502020202020204" pitchFamily="34" charset="0"/>
              </a:rPr>
              <a:t>(</a:t>
            </a:r>
            <a:r>
              <a:rPr lang="es-MX" sz="2200" i="1" dirty="0" err="1">
                <a:latin typeface="Century Gothic" panose="020B0502020202020204" pitchFamily="34" charset="0"/>
              </a:rPr>
              <a:t>nāranj</a:t>
            </a:r>
            <a:r>
              <a:rPr lang="es-MX" sz="2200" dirty="0">
                <a:latin typeface="Century Gothic" panose="020B0502020202020204" pitchFamily="34" charset="0"/>
              </a:rPr>
              <a:t>), con el mismo significado y éste del persa </a:t>
            </a:r>
            <a:r>
              <a:rPr lang="ar-AE" sz="2200" dirty="0" smtClean="0">
                <a:latin typeface="Century Gothic" panose="020B0502020202020204" pitchFamily="34" charset="0"/>
              </a:rPr>
              <a:t>نارنگ</a:t>
            </a:r>
            <a:r>
              <a:rPr lang="es-MX" sz="2200" dirty="0">
                <a:latin typeface="Century Gothic" panose="020B0502020202020204" pitchFamily="34" charset="0"/>
              </a:rPr>
              <a:t> (</a:t>
            </a:r>
            <a:r>
              <a:rPr lang="es-MX" sz="2200" i="1" dirty="0" err="1">
                <a:latin typeface="Century Gothic" panose="020B0502020202020204" pitchFamily="34" charset="0"/>
              </a:rPr>
              <a:t>nārang</a:t>
            </a:r>
            <a:r>
              <a:rPr lang="es-MX" sz="2200" dirty="0" smtClean="0">
                <a:latin typeface="Century Gothic" panose="020B0502020202020204" pitchFamily="34" charset="0"/>
              </a:rPr>
              <a:t>), en </a:t>
            </a:r>
            <a:r>
              <a:rPr lang="es-MX" sz="2200" dirty="0">
                <a:latin typeface="Century Gothic" panose="020B0502020202020204" pitchFamily="34" charset="0"/>
              </a:rPr>
              <a:t>última instancia del sánscrito </a:t>
            </a:r>
            <a:r>
              <a:rPr lang="es-MX" sz="2200" i="1" dirty="0" err="1">
                <a:latin typeface="Century Gothic" panose="020B0502020202020204" pitchFamily="34" charset="0"/>
              </a:rPr>
              <a:t>nāraṅgaḥ</a:t>
            </a:r>
            <a:r>
              <a:rPr lang="es-MX" sz="2200" dirty="0">
                <a:latin typeface="Century Gothic" panose="020B0502020202020204" pitchFamily="34" charset="0"/>
              </a:rPr>
              <a:t>, “fruta que le gusta al elefante</a:t>
            </a:r>
            <a:r>
              <a:rPr lang="es-MX" sz="2200" dirty="0" smtClean="0">
                <a:latin typeface="Century Gothic" panose="020B0502020202020204" pitchFamily="34" charset="0"/>
              </a:rPr>
              <a:t>”.</a:t>
            </a:r>
          </a:p>
          <a:p>
            <a:pPr marL="0" indent="0">
              <a:buNone/>
            </a:pPr>
            <a:endParaRPr lang="es-MX" sz="2200" dirty="0" smtClean="0">
              <a:latin typeface="Century Gothic" panose="020B0502020202020204" pitchFamily="34" charset="0"/>
            </a:endParaRPr>
          </a:p>
          <a:p>
            <a:pPr marL="0" indent="0" algn="just">
              <a:buNone/>
            </a:pPr>
            <a:r>
              <a:rPr lang="es-MX" sz="2200" dirty="0" smtClean="0">
                <a:latin typeface="Century Gothic" panose="020B0502020202020204" pitchFamily="34" charset="0"/>
              </a:rPr>
              <a:t>Color que refiere entusiasmo </a:t>
            </a:r>
            <a:r>
              <a:rPr lang="es-MX" sz="2200" dirty="0">
                <a:latin typeface="Century Gothic" panose="020B0502020202020204" pitchFamily="34" charset="0"/>
              </a:rPr>
              <a:t>y </a:t>
            </a:r>
            <a:r>
              <a:rPr lang="es-MX" sz="2200" dirty="0" smtClean="0">
                <a:latin typeface="Century Gothic" panose="020B0502020202020204" pitchFamily="34" charset="0"/>
              </a:rPr>
              <a:t>exaltación; </a:t>
            </a:r>
            <a:r>
              <a:rPr lang="es-MX" sz="2200" dirty="0">
                <a:latin typeface="Century Gothic" panose="020B0502020202020204" pitchFamily="34" charset="0"/>
              </a:rPr>
              <a:t>de lo gustoso y lo </a:t>
            </a:r>
            <a:r>
              <a:rPr lang="es-MX" sz="2200" dirty="0" smtClean="0">
                <a:latin typeface="Century Gothic" panose="020B0502020202020204" pitchFamily="34" charset="0"/>
              </a:rPr>
              <a:t>aromático; </a:t>
            </a:r>
            <a:r>
              <a:rPr lang="es-MX" sz="2200" dirty="0">
                <a:latin typeface="Century Gothic" panose="020B0502020202020204" pitchFamily="34" charset="0"/>
              </a:rPr>
              <a:t>de lo llamativo y de la publicidad no </a:t>
            </a:r>
            <a:r>
              <a:rPr lang="es-MX" sz="2200" dirty="0" smtClean="0">
                <a:latin typeface="Century Gothic" panose="020B0502020202020204" pitchFamily="34" charset="0"/>
              </a:rPr>
              <a:t>deseada; </a:t>
            </a:r>
            <a:r>
              <a:rPr lang="es-MX" sz="2200" dirty="0">
                <a:latin typeface="Century Gothic" panose="020B0502020202020204" pitchFamily="34" charset="0"/>
              </a:rPr>
              <a:t>el color del </a:t>
            </a:r>
            <a:r>
              <a:rPr lang="es-MX" sz="2200" dirty="0" smtClean="0">
                <a:latin typeface="Century Gothic" panose="020B0502020202020204" pitchFamily="34" charset="0"/>
              </a:rPr>
              <a:t>peligro; </a:t>
            </a:r>
            <a:r>
              <a:rPr lang="es-MX" sz="2200" dirty="0">
                <a:latin typeface="Century Gothic" panose="020B0502020202020204" pitchFamily="34" charset="0"/>
              </a:rPr>
              <a:t>de lo inadecuado, lo subjetivo y lo </a:t>
            </a:r>
            <a:r>
              <a:rPr lang="es-MX" sz="2200" dirty="0" smtClean="0">
                <a:latin typeface="Century Gothic" panose="020B0502020202020204" pitchFamily="34" charset="0"/>
              </a:rPr>
              <a:t>original; </a:t>
            </a:r>
            <a:r>
              <a:rPr lang="es-MX" sz="2200" dirty="0">
                <a:latin typeface="Century Gothic" panose="020B0502020202020204" pitchFamily="34" charset="0"/>
              </a:rPr>
              <a:t>de la </a:t>
            </a:r>
            <a:r>
              <a:rPr lang="es-MX" sz="2200" dirty="0" smtClean="0">
                <a:latin typeface="Century Gothic" panose="020B0502020202020204" pitchFamily="34" charset="0"/>
              </a:rPr>
              <a:t>transformación. </a:t>
            </a:r>
          </a:p>
          <a:p>
            <a:pPr marL="0" indent="0" algn="just">
              <a:buNone/>
            </a:pPr>
            <a:endParaRPr lang="es-MX" sz="2200" dirty="0">
              <a:latin typeface="Century Gothic" panose="020B0502020202020204" pitchFamily="34" charset="0"/>
            </a:endParaRPr>
          </a:p>
          <a:p>
            <a:pPr marL="0" indent="0" algn="just">
              <a:buNone/>
            </a:pPr>
            <a:endParaRPr lang="es-MX" sz="2200" dirty="0">
              <a:latin typeface="Century Gothic" panose="020B0502020202020204" pitchFamily="34" charset="0"/>
            </a:endParaRPr>
          </a:p>
        </p:txBody>
      </p:sp>
      <p:sp>
        <p:nvSpPr>
          <p:cNvPr id="5" name="Marcador de número de diapositiva 4"/>
          <p:cNvSpPr>
            <a:spLocks noGrp="1"/>
          </p:cNvSpPr>
          <p:nvPr>
            <p:ph type="sldNum" sz="quarter" idx="12"/>
          </p:nvPr>
        </p:nvSpPr>
        <p:spPr/>
        <p:txBody>
          <a:bodyPr/>
          <a:lstStyle/>
          <a:p>
            <a:fld id="{D57F1E4F-1CFF-5643-939E-217C01CDF565}" type="slidenum">
              <a:rPr lang="en-US" smtClean="0"/>
              <a:pPr/>
              <a:t>16</a:t>
            </a:fld>
            <a:endParaRPr lang="en-US" dirty="0"/>
          </a:p>
        </p:txBody>
      </p:sp>
    </p:spTree>
    <p:extLst>
      <p:ext uri="{BB962C8B-B14F-4D97-AF65-F5344CB8AC3E}">
        <p14:creationId xmlns:p14="http://schemas.microsoft.com/office/powerpoint/2010/main" val="142826510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txBox="1">
            <a:spLocks/>
          </p:cNvSpPr>
          <p:nvPr/>
        </p:nvSpPr>
        <p:spPr>
          <a:xfrm>
            <a:off x="2015069" y="735336"/>
            <a:ext cx="8158688" cy="659124"/>
          </a:xfrm>
          <a:prstGeom prst="rect">
            <a:avLst/>
          </a:prstGeom>
        </p:spPr>
        <p:txBody>
          <a:bodyPr>
            <a:normAutofit fontScale="90000" lnSpcReduction="10000"/>
          </a:bodyPr>
          <a:lst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b="1" dirty="0">
                <a:solidFill>
                  <a:srgbClr val="FF9900"/>
                </a:solidFill>
                <a:effectLst>
                  <a:outerShdw blurRad="38100" dist="38100" dir="2700000" algn="tl">
                    <a:srgbClr val="000000">
                      <a:alpha val="43137"/>
                    </a:srgbClr>
                  </a:outerShdw>
                </a:effectLst>
                <a:latin typeface="Century Gothic" panose="020B0502020202020204" pitchFamily="34" charset="0"/>
              </a:rPr>
              <a:t>Naranja</a:t>
            </a:r>
          </a:p>
        </p:txBody>
      </p:sp>
      <p:sp>
        <p:nvSpPr>
          <p:cNvPr id="3" name="Marcador de texto 2"/>
          <p:cNvSpPr txBox="1">
            <a:spLocks/>
          </p:cNvSpPr>
          <p:nvPr/>
        </p:nvSpPr>
        <p:spPr>
          <a:xfrm>
            <a:off x="1903832" y="4220789"/>
            <a:ext cx="8776017" cy="1681248"/>
          </a:xfrm>
          <a:prstGeom prst="rect">
            <a:avLst/>
          </a:prstGeom>
        </p:spPr>
        <p:txBody>
          <a:bodyPr>
            <a:no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lgn="just">
              <a:buNone/>
            </a:pPr>
            <a:r>
              <a:rPr lang="es-MX" sz="2000" b="1" dirty="0">
                <a:latin typeface="Century Gothic" panose="020B0502020202020204" pitchFamily="34" charset="0"/>
              </a:rPr>
              <a:t>El 3% de las mujeres y el 2% de los hombres nombran al naranja como su color preferido</a:t>
            </a:r>
            <a:r>
              <a:rPr lang="es-MX" sz="2000" b="1" dirty="0" smtClean="0">
                <a:latin typeface="Century Gothic" panose="020B0502020202020204" pitchFamily="34" charset="0"/>
              </a:rPr>
              <a:t>.</a:t>
            </a:r>
            <a:r>
              <a:rPr lang="es-MX" sz="2000" b="1" dirty="0">
                <a:latin typeface="Century Gothic" panose="020B0502020202020204" pitchFamily="34" charset="0"/>
              </a:rPr>
              <a:t> </a:t>
            </a:r>
            <a:endParaRPr lang="es-MX" sz="2000" b="1" dirty="0" smtClean="0">
              <a:latin typeface="Century Gothic" panose="020B0502020202020204" pitchFamily="34" charset="0"/>
            </a:endParaRPr>
          </a:p>
          <a:p>
            <a:pPr marL="0" indent="0" algn="just">
              <a:buNone/>
            </a:pPr>
            <a:r>
              <a:rPr lang="es-MX" sz="2000" dirty="0" smtClean="0">
                <a:latin typeface="Century Gothic" panose="020B0502020202020204" pitchFamily="34" charset="0"/>
              </a:rPr>
              <a:t>El </a:t>
            </a:r>
            <a:r>
              <a:rPr lang="es-MX" sz="2000" dirty="0">
                <a:latin typeface="Century Gothic" panose="020B0502020202020204" pitchFamily="34" charset="0"/>
              </a:rPr>
              <a:t>rechazo es mayor: el 6% de las mujeres y el 9 % de los hombres señalan al naranja como el color que menos les gusta.</a:t>
            </a:r>
            <a:r>
              <a:rPr lang="es-MX" sz="2000" dirty="0" smtClean="0">
                <a:latin typeface="Century Gothic" panose="020B0502020202020204" pitchFamily="34" charset="0"/>
              </a:rPr>
              <a:t> </a:t>
            </a:r>
            <a:endParaRPr lang="es-MX" sz="2000" dirty="0">
              <a:latin typeface="Century Gothic" panose="020B0502020202020204" pitchFamily="34" charset="0"/>
            </a:endParaRPr>
          </a:p>
        </p:txBody>
      </p:sp>
      <p:sp>
        <p:nvSpPr>
          <p:cNvPr id="4" name="CuadroTexto 3"/>
          <p:cNvSpPr txBox="1"/>
          <p:nvPr/>
        </p:nvSpPr>
        <p:spPr>
          <a:xfrm>
            <a:off x="1789531" y="1899289"/>
            <a:ext cx="2210968" cy="2031325"/>
          </a:xfrm>
          <a:prstGeom prst="rect">
            <a:avLst/>
          </a:prstGeom>
          <a:noFill/>
        </p:spPr>
        <p:txBody>
          <a:bodyPr wrap="square" rtlCol="0">
            <a:spAutoFit/>
          </a:bodyPr>
          <a:lstStyle/>
          <a:p>
            <a:pPr marL="285750" indent="-285750" algn="ctr">
              <a:buFont typeface="Arial" panose="020B0604020202020204" pitchFamily="34" charset="0"/>
              <a:buChar char="•"/>
            </a:pPr>
            <a:r>
              <a:rPr lang="es-MX" dirty="0">
                <a:latin typeface="Century Gothic" panose="020B0502020202020204" pitchFamily="34" charset="0"/>
              </a:rPr>
              <a:t>Agresión </a:t>
            </a:r>
          </a:p>
          <a:p>
            <a:pPr marL="285750" indent="-285750" algn="ctr">
              <a:buFont typeface="Arial" panose="020B0604020202020204" pitchFamily="34" charset="0"/>
              <a:buChar char="•"/>
            </a:pPr>
            <a:r>
              <a:rPr lang="es-MX" dirty="0">
                <a:latin typeface="Century Gothic" panose="020B0502020202020204" pitchFamily="34" charset="0"/>
              </a:rPr>
              <a:t>Alegría</a:t>
            </a:r>
          </a:p>
          <a:p>
            <a:pPr marL="285750" indent="-285750" algn="ctr">
              <a:buFont typeface="Arial" panose="020B0604020202020204" pitchFamily="34" charset="0"/>
              <a:buChar char="•"/>
            </a:pPr>
            <a:r>
              <a:rPr lang="es-MX" dirty="0">
                <a:latin typeface="Century Gothic" panose="020B0502020202020204" pitchFamily="34" charset="0"/>
              </a:rPr>
              <a:t>Ambición</a:t>
            </a:r>
          </a:p>
          <a:p>
            <a:pPr marL="285750" indent="-285750" algn="ctr">
              <a:buFont typeface="Arial" panose="020B0604020202020204" pitchFamily="34" charset="0"/>
              <a:buChar char="•"/>
            </a:pPr>
            <a:r>
              <a:rPr lang="es-MX" dirty="0">
                <a:latin typeface="Century Gothic" panose="020B0502020202020204" pitchFamily="34" charset="0"/>
              </a:rPr>
              <a:t>Ardor </a:t>
            </a:r>
          </a:p>
          <a:p>
            <a:pPr marL="285750" indent="-285750" algn="ctr">
              <a:buFont typeface="Arial" panose="020B0604020202020204" pitchFamily="34" charset="0"/>
              <a:buChar char="•"/>
            </a:pPr>
            <a:r>
              <a:rPr lang="es-MX" dirty="0">
                <a:latin typeface="Century Gothic" panose="020B0502020202020204" pitchFamily="34" charset="0"/>
              </a:rPr>
              <a:t>Armonía</a:t>
            </a:r>
          </a:p>
          <a:p>
            <a:pPr marL="285750" indent="-285750" algn="ctr">
              <a:buFont typeface="Arial" panose="020B0604020202020204" pitchFamily="34" charset="0"/>
              <a:buChar char="•"/>
            </a:pPr>
            <a:r>
              <a:rPr lang="es-MX" dirty="0">
                <a:latin typeface="Century Gothic" panose="020B0502020202020204" pitchFamily="34" charset="0"/>
              </a:rPr>
              <a:t>Artificial </a:t>
            </a:r>
          </a:p>
          <a:p>
            <a:pPr marL="285750" indent="-285750" algn="ctr">
              <a:buFont typeface="Arial" panose="020B0604020202020204" pitchFamily="34" charset="0"/>
              <a:buChar char="•"/>
            </a:pPr>
            <a:r>
              <a:rPr lang="es-MX" dirty="0" smtClean="0">
                <a:latin typeface="Century Gothic" panose="020B0502020202020204" pitchFamily="34" charset="0"/>
              </a:rPr>
              <a:t>Calidez</a:t>
            </a:r>
            <a:endParaRPr lang="es-MX" dirty="0">
              <a:latin typeface="Century Gothic" panose="020B0502020202020204" pitchFamily="34" charset="0"/>
            </a:endParaRPr>
          </a:p>
        </p:txBody>
      </p:sp>
      <p:sp>
        <p:nvSpPr>
          <p:cNvPr id="5" name="CuadroTexto 4"/>
          <p:cNvSpPr txBox="1"/>
          <p:nvPr/>
        </p:nvSpPr>
        <p:spPr>
          <a:xfrm>
            <a:off x="6129487" y="1868652"/>
            <a:ext cx="2210968" cy="2031325"/>
          </a:xfrm>
          <a:prstGeom prst="rect">
            <a:avLst/>
          </a:prstGeom>
          <a:noFill/>
        </p:spPr>
        <p:txBody>
          <a:bodyPr wrap="square" rtlCol="0">
            <a:spAutoFit/>
          </a:bodyPr>
          <a:lstStyle/>
          <a:p>
            <a:pPr marL="285750" indent="-285750" algn="ctr">
              <a:buFont typeface="Arial" panose="020B0604020202020204" pitchFamily="34" charset="0"/>
              <a:buChar char="•"/>
            </a:pPr>
            <a:r>
              <a:rPr lang="es-MX" dirty="0">
                <a:latin typeface="Century Gothic" panose="020B0502020202020204" pitchFamily="34" charset="0"/>
              </a:rPr>
              <a:t>Feminidad </a:t>
            </a:r>
          </a:p>
          <a:p>
            <a:pPr marL="285750" indent="-285750" algn="ctr">
              <a:buFont typeface="Arial" panose="020B0604020202020204" pitchFamily="34" charset="0"/>
              <a:buChar char="•"/>
            </a:pPr>
            <a:r>
              <a:rPr lang="es-MX" dirty="0">
                <a:latin typeface="Century Gothic" panose="020B0502020202020204" pitchFamily="34" charset="0"/>
              </a:rPr>
              <a:t>Fertilidad</a:t>
            </a:r>
          </a:p>
          <a:p>
            <a:pPr marL="285750" indent="-285750" algn="ctr">
              <a:buFont typeface="Arial" panose="020B0604020202020204" pitchFamily="34" charset="0"/>
              <a:buChar char="•"/>
            </a:pPr>
            <a:r>
              <a:rPr lang="es-MX" dirty="0">
                <a:latin typeface="Century Gothic" panose="020B0502020202020204" pitchFamily="34" charset="0"/>
              </a:rPr>
              <a:t>Fuego</a:t>
            </a:r>
          </a:p>
          <a:p>
            <a:pPr marL="285750" indent="-285750" algn="ctr">
              <a:buFont typeface="Arial" panose="020B0604020202020204" pitchFamily="34" charset="0"/>
              <a:buChar char="•"/>
            </a:pPr>
            <a:r>
              <a:rPr lang="es-MX" dirty="0">
                <a:latin typeface="Century Gothic" panose="020B0502020202020204" pitchFamily="34" charset="0"/>
              </a:rPr>
              <a:t>Fuerza</a:t>
            </a:r>
          </a:p>
          <a:p>
            <a:pPr marL="285750" indent="-285750" algn="ctr">
              <a:buFont typeface="Arial" panose="020B0604020202020204" pitchFamily="34" charset="0"/>
              <a:buChar char="•"/>
            </a:pPr>
            <a:r>
              <a:rPr lang="es-MX" dirty="0">
                <a:latin typeface="Century Gothic" panose="020B0502020202020204" pitchFamily="34" charset="0"/>
              </a:rPr>
              <a:t>Intimidad</a:t>
            </a:r>
          </a:p>
          <a:p>
            <a:pPr marL="285750" indent="-285750" algn="ctr">
              <a:buFont typeface="Arial" panose="020B0604020202020204" pitchFamily="34" charset="0"/>
              <a:buChar char="•"/>
            </a:pPr>
            <a:r>
              <a:rPr lang="es-MX" dirty="0">
                <a:latin typeface="Century Gothic" panose="020B0502020202020204" pitchFamily="34" charset="0"/>
              </a:rPr>
              <a:t>Maldad</a:t>
            </a:r>
          </a:p>
          <a:p>
            <a:pPr marL="285750" indent="-285750" algn="ctr">
              <a:buFont typeface="Arial" panose="020B0604020202020204" pitchFamily="34" charset="0"/>
              <a:buChar char="•"/>
            </a:pPr>
            <a:r>
              <a:rPr lang="es-MX" dirty="0" smtClean="0">
                <a:latin typeface="Century Gothic" panose="020B0502020202020204" pitchFamily="34" charset="0"/>
              </a:rPr>
              <a:t>Pasión</a:t>
            </a:r>
            <a:endParaRPr lang="es-MX" dirty="0">
              <a:latin typeface="Century Gothic" panose="020B0502020202020204" pitchFamily="34" charset="0"/>
            </a:endParaRPr>
          </a:p>
        </p:txBody>
      </p:sp>
      <p:sp>
        <p:nvSpPr>
          <p:cNvPr id="7" name="CuadroTexto 6"/>
          <p:cNvSpPr txBox="1"/>
          <p:nvPr/>
        </p:nvSpPr>
        <p:spPr>
          <a:xfrm>
            <a:off x="8316592" y="1811168"/>
            <a:ext cx="2210968" cy="2031325"/>
          </a:xfrm>
          <a:prstGeom prst="rect">
            <a:avLst/>
          </a:prstGeom>
          <a:noFill/>
        </p:spPr>
        <p:txBody>
          <a:bodyPr wrap="square" rtlCol="0">
            <a:spAutoFit/>
          </a:bodyPr>
          <a:lstStyle/>
          <a:p>
            <a:pPr marL="285750" indent="-285750" algn="ctr">
              <a:buFont typeface="Arial" panose="020B0604020202020204" pitchFamily="34" charset="0"/>
              <a:buChar char="•"/>
            </a:pPr>
            <a:r>
              <a:rPr lang="es-MX" dirty="0">
                <a:latin typeface="Century Gothic" panose="020B0502020202020204" pitchFamily="34" charset="0"/>
              </a:rPr>
              <a:t>Perfección </a:t>
            </a:r>
          </a:p>
          <a:p>
            <a:pPr marL="285750" indent="-285750" algn="ctr">
              <a:buFont typeface="Arial" panose="020B0604020202020204" pitchFamily="34" charset="0"/>
              <a:buChar char="•"/>
            </a:pPr>
            <a:r>
              <a:rPr lang="es-MX" dirty="0">
                <a:latin typeface="Century Gothic" panose="020B0502020202020204" pitchFamily="34" charset="0"/>
              </a:rPr>
              <a:t>Plástico</a:t>
            </a:r>
          </a:p>
          <a:p>
            <a:pPr marL="285750" indent="-285750" algn="ctr">
              <a:buFont typeface="Arial" panose="020B0604020202020204" pitchFamily="34" charset="0"/>
              <a:buChar char="•"/>
            </a:pPr>
            <a:r>
              <a:rPr lang="es-MX" dirty="0">
                <a:latin typeface="Century Gothic" panose="020B0502020202020204" pitchFamily="34" charset="0"/>
              </a:rPr>
              <a:t>Seguridad </a:t>
            </a:r>
          </a:p>
          <a:p>
            <a:pPr marL="285750" indent="-285750" algn="ctr">
              <a:buFont typeface="Arial" panose="020B0604020202020204" pitchFamily="34" charset="0"/>
              <a:buChar char="•"/>
            </a:pPr>
            <a:r>
              <a:rPr lang="es-MX" dirty="0">
                <a:latin typeface="Century Gothic" panose="020B0502020202020204" pitchFamily="34" charset="0"/>
              </a:rPr>
              <a:t>Sobresaliente</a:t>
            </a:r>
          </a:p>
          <a:p>
            <a:pPr marL="285750" indent="-285750" algn="ctr">
              <a:buFont typeface="Arial" panose="020B0604020202020204" pitchFamily="34" charset="0"/>
              <a:buChar char="•"/>
            </a:pPr>
            <a:r>
              <a:rPr lang="es-MX" dirty="0">
                <a:latin typeface="Century Gothic" panose="020B0502020202020204" pitchFamily="34" charset="0"/>
              </a:rPr>
              <a:t>Sociabilidad </a:t>
            </a:r>
          </a:p>
          <a:p>
            <a:pPr marL="285750" indent="-285750" algn="ctr">
              <a:buFont typeface="Arial" panose="020B0604020202020204" pitchFamily="34" charset="0"/>
              <a:buChar char="•"/>
            </a:pPr>
            <a:r>
              <a:rPr lang="es-MX" dirty="0">
                <a:latin typeface="Century Gothic" panose="020B0502020202020204" pitchFamily="34" charset="0"/>
              </a:rPr>
              <a:t>Transformación </a:t>
            </a:r>
          </a:p>
          <a:p>
            <a:pPr marL="285750" indent="-285750" algn="ctr">
              <a:buFont typeface="Arial" panose="020B0604020202020204" pitchFamily="34" charset="0"/>
              <a:buChar char="•"/>
            </a:pPr>
            <a:r>
              <a:rPr lang="x-none" dirty="0">
                <a:latin typeface="Century Gothic" panose="020B0502020202020204" pitchFamily="34" charset="0"/>
              </a:rPr>
              <a:t>Triunfo </a:t>
            </a:r>
            <a:endParaRPr lang="es-MX" dirty="0">
              <a:latin typeface="Century Gothic" panose="020B0502020202020204" pitchFamily="34" charset="0"/>
            </a:endParaRPr>
          </a:p>
        </p:txBody>
      </p:sp>
      <p:sp>
        <p:nvSpPr>
          <p:cNvPr id="8" name="CuadroTexto 7"/>
          <p:cNvSpPr txBox="1"/>
          <p:nvPr/>
        </p:nvSpPr>
        <p:spPr>
          <a:xfrm>
            <a:off x="3942382" y="1877200"/>
            <a:ext cx="2210968" cy="2031325"/>
          </a:xfrm>
          <a:prstGeom prst="rect">
            <a:avLst/>
          </a:prstGeom>
          <a:noFill/>
        </p:spPr>
        <p:txBody>
          <a:bodyPr wrap="square" rtlCol="0">
            <a:spAutoFit/>
          </a:bodyPr>
          <a:lstStyle/>
          <a:p>
            <a:pPr marL="285750" indent="-285750" algn="ctr">
              <a:buFont typeface="Arial" panose="020B0604020202020204" pitchFamily="34" charset="0"/>
              <a:buChar char="•"/>
            </a:pPr>
            <a:r>
              <a:rPr lang="es-MX" dirty="0">
                <a:latin typeface="Century Gothic" panose="020B0502020202020204" pitchFamily="34" charset="0"/>
              </a:rPr>
              <a:t>Calor</a:t>
            </a:r>
          </a:p>
          <a:p>
            <a:pPr marL="285750" indent="-285750" algn="ctr">
              <a:buFont typeface="Arial" panose="020B0604020202020204" pitchFamily="34" charset="0"/>
              <a:buChar char="•"/>
            </a:pPr>
            <a:r>
              <a:rPr lang="es-MX" dirty="0">
                <a:latin typeface="Century Gothic" panose="020B0502020202020204" pitchFamily="34" charset="0"/>
              </a:rPr>
              <a:t>Choque</a:t>
            </a:r>
          </a:p>
          <a:p>
            <a:pPr marL="285750" indent="-285750" algn="ctr">
              <a:buFont typeface="Arial" panose="020B0604020202020204" pitchFamily="34" charset="0"/>
              <a:buChar char="•"/>
            </a:pPr>
            <a:r>
              <a:rPr lang="es-MX" dirty="0">
                <a:latin typeface="Century Gothic" panose="020B0502020202020204" pitchFamily="34" charset="0"/>
              </a:rPr>
              <a:t>Determinación</a:t>
            </a:r>
          </a:p>
          <a:p>
            <a:pPr marL="285750" indent="-285750" algn="ctr">
              <a:buFont typeface="Arial" panose="020B0604020202020204" pitchFamily="34" charset="0"/>
              <a:buChar char="•"/>
            </a:pPr>
            <a:r>
              <a:rPr lang="es-MX" dirty="0">
                <a:latin typeface="Century Gothic" panose="020B0502020202020204" pitchFamily="34" charset="0"/>
              </a:rPr>
              <a:t>Disturbio </a:t>
            </a:r>
          </a:p>
          <a:p>
            <a:pPr marL="285750" indent="-285750" algn="ctr">
              <a:buFont typeface="Arial" panose="020B0604020202020204" pitchFamily="34" charset="0"/>
              <a:buChar char="•"/>
            </a:pPr>
            <a:r>
              <a:rPr lang="es-MX" dirty="0">
                <a:latin typeface="Century Gothic" panose="020B0502020202020204" pitchFamily="34" charset="0"/>
              </a:rPr>
              <a:t>Diversión</a:t>
            </a:r>
          </a:p>
          <a:p>
            <a:pPr marL="285750" indent="-285750" algn="ctr">
              <a:buFont typeface="Arial" panose="020B0604020202020204" pitchFamily="34" charset="0"/>
              <a:buChar char="•"/>
            </a:pPr>
            <a:r>
              <a:rPr lang="es-MX" dirty="0">
                <a:latin typeface="Century Gothic" panose="020B0502020202020204" pitchFamily="34" charset="0"/>
              </a:rPr>
              <a:t>Energía</a:t>
            </a:r>
          </a:p>
          <a:p>
            <a:pPr marL="285750" indent="-285750" algn="ctr">
              <a:buFont typeface="Arial" panose="020B0604020202020204" pitchFamily="34" charset="0"/>
              <a:buChar char="•"/>
            </a:pPr>
            <a:r>
              <a:rPr lang="es-MX" dirty="0">
                <a:latin typeface="Century Gothic" panose="020B0502020202020204" pitchFamily="34" charset="0"/>
              </a:rPr>
              <a:t>Excitación</a:t>
            </a:r>
          </a:p>
        </p:txBody>
      </p:sp>
      <p:sp>
        <p:nvSpPr>
          <p:cNvPr id="9" name="Marcador de número de diapositiva 8"/>
          <p:cNvSpPr>
            <a:spLocks noGrp="1"/>
          </p:cNvSpPr>
          <p:nvPr>
            <p:ph type="sldNum" sz="quarter" idx="12"/>
          </p:nvPr>
        </p:nvSpPr>
        <p:spPr/>
        <p:txBody>
          <a:bodyPr/>
          <a:lstStyle/>
          <a:p>
            <a:fld id="{D57F1E4F-1CFF-5643-939E-217C01CDF565}" type="slidenum">
              <a:rPr lang="en-US" smtClean="0"/>
              <a:pPr/>
              <a:t>17</a:t>
            </a:fld>
            <a:endParaRPr lang="en-US" dirty="0"/>
          </a:p>
        </p:txBody>
      </p:sp>
    </p:spTree>
    <p:extLst>
      <p:ext uri="{BB962C8B-B14F-4D97-AF65-F5344CB8AC3E}">
        <p14:creationId xmlns:p14="http://schemas.microsoft.com/office/powerpoint/2010/main" val="86043460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stretch>
            <a:fillRect/>
          </a:stretch>
        </p:blipFill>
        <p:spPr>
          <a:xfrm>
            <a:off x="1440180" y="1064898"/>
            <a:ext cx="3076014" cy="4706302"/>
          </a:xfrm>
          <a:prstGeom prst="rect">
            <a:avLst/>
          </a:prstGeom>
        </p:spPr>
      </p:pic>
      <p:pic>
        <p:nvPicPr>
          <p:cNvPr id="9" name="Imagen 8"/>
          <p:cNvPicPr>
            <a:picLocks noChangeAspect="1"/>
          </p:cNvPicPr>
          <p:nvPr/>
        </p:nvPicPr>
        <p:blipFill>
          <a:blip r:embed="rId3"/>
          <a:stretch>
            <a:fillRect/>
          </a:stretch>
        </p:blipFill>
        <p:spPr>
          <a:xfrm>
            <a:off x="4943967" y="3306127"/>
            <a:ext cx="2143125" cy="2143125"/>
          </a:xfrm>
          <a:prstGeom prst="rect">
            <a:avLst/>
          </a:prstGeom>
        </p:spPr>
      </p:pic>
      <p:pic>
        <p:nvPicPr>
          <p:cNvPr id="10" name="Imagen 9"/>
          <p:cNvPicPr>
            <a:picLocks noChangeAspect="1"/>
          </p:cNvPicPr>
          <p:nvPr/>
        </p:nvPicPr>
        <p:blipFill>
          <a:blip r:embed="rId4"/>
          <a:stretch>
            <a:fillRect/>
          </a:stretch>
        </p:blipFill>
        <p:spPr>
          <a:xfrm>
            <a:off x="7514865" y="3431386"/>
            <a:ext cx="3767497" cy="2339814"/>
          </a:xfrm>
          <a:prstGeom prst="rect">
            <a:avLst/>
          </a:prstGeom>
        </p:spPr>
      </p:pic>
      <p:pic>
        <p:nvPicPr>
          <p:cNvPr id="2" name="Imagen 1"/>
          <p:cNvPicPr>
            <a:picLocks noChangeAspect="1"/>
          </p:cNvPicPr>
          <p:nvPr/>
        </p:nvPicPr>
        <p:blipFill>
          <a:blip r:embed="rId5"/>
          <a:stretch>
            <a:fillRect/>
          </a:stretch>
        </p:blipFill>
        <p:spPr>
          <a:xfrm>
            <a:off x="9139237" y="980641"/>
            <a:ext cx="2143125" cy="2143125"/>
          </a:xfrm>
          <a:prstGeom prst="rect">
            <a:avLst/>
          </a:prstGeom>
        </p:spPr>
      </p:pic>
      <p:pic>
        <p:nvPicPr>
          <p:cNvPr id="4" name="Imagen 3"/>
          <p:cNvPicPr>
            <a:picLocks noChangeAspect="1"/>
          </p:cNvPicPr>
          <p:nvPr/>
        </p:nvPicPr>
        <p:blipFill rotWithShape="1">
          <a:blip r:embed="rId6"/>
          <a:srcRect t="18549" b="5936"/>
          <a:stretch/>
        </p:blipFill>
        <p:spPr>
          <a:xfrm>
            <a:off x="4823605" y="1064898"/>
            <a:ext cx="3780067" cy="2138150"/>
          </a:xfrm>
          <a:prstGeom prst="rect">
            <a:avLst/>
          </a:prstGeom>
        </p:spPr>
      </p:pic>
      <p:sp>
        <p:nvSpPr>
          <p:cNvPr id="6" name="Marcador de número de diapositiva 5"/>
          <p:cNvSpPr>
            <a:spLocks noGrp="1"/>
          </p:cNvSpPr>
          <p:nvPr>
            <p:ph type="sldNum" sz="quarter" idx="12"/>
          </p:nvPr>
        </p:nvSpPr>
        <p:spPr/>
        <p:txBody>
          <a:bodyPr/>
          <a:lstStyle/>
          <a:p>
            <a:fld id="{D57F1E4F-1CFF-5643-939E-217C01CDF565}" type="slidenum">
              <a:rPr lang="en-US" smtClean="0"/>
              <a:pPr/>
              <a:t>18</a:t>
            </a:fld>
            <a:endParaRPr lang="en-US" dirty="0"/>
          </a:p>
        </p:txBody>
      </p:sp>
    </p:spTree>
    <p:extLst>
      <p:ext uri="{BB962C8B-B14F-4D97-AF65-F5344CB8AC3E}">
        <p14:creationId xmlns:p14="http://schemas.microsoft.com/office/powerpoint/2010/main" val="39955522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txBox="1">
            <a:spLocks/>
          </p:cNvSpPr>
          <p:nvPr/>
        </p:nvSpPr>
        <p:spPr>
          <a:xfrm>
            <a:off x="2015069" y="735336"/>
            <a:ext cx="8158688" cy="659124"/>
          </a:xfrm>
          <a:prstGeom prst="rect">
            <a:avLst/>
          </a:prstGeom>
        </p:spPr>
        <p:txBody>
          <a:bodyPr>
            <a:normAutofit fontScale="90000" lnSpcReduction="10000"/>
          </a:bodyPr>
          <a:lst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b="1" dirty="0" smtClean="0">
                <a:solidFill>
                  <a:srgbClr val="EEDD04"/>
                </a:solidFill>
                <a:effectLst>
                  <a:outerShdw blurRad="38100" dist="38100" dir="2700000" algn="tl">
                    <a:srgbClr val="000000">
                      <a:alpha val="43137"/>
                    </a:srgbClr>
                  </a:outerShdw>
                </a:effectLst>
                <a:latin typeface="Century Gothic" panose="020B0502020202020204" pitchFamily="34" charset="0"/>
              </a:rPr>
              <a:t>Amarillo</a:t>
            </a:r>
            <a:endParaRPr lang="es-MX" b="1" dirty="0">
              <a:solidFill>
                <a:srgbClr val="EEDD04"/>
              </a:solidFill>
              <a:effectLst>
                <a:outerShdw blurRad="38100" dist="38100" dir="2700000" algn="tl">
                  <a:srgbClr val="000000">
                    <a:alpha val="43137"/>
                  </a:srgbClr>
                </a:outerShdw>
              </a:effectLst>
              <a:latin typeface="Century Gothic" panose="020B0502020202020204" pitchFamily="34" charset="0"/>
            </a:endParaRPr>
          </a:p>
        </p:txBody>
      </p:sp>
      <p:sp>
        <p:nvSpPr>
          <p:cNvPr id="3" name="Marcador de texto 2"/>
          <p:cNvSpPr txBox="1">
            <a:spLocks/>
          </p:cNvSpPr>
          <p:nvPr/>
        </p:nvSpPr>
        <p:spPr>
          <a:xfrm>
            <a:off x="1236372" y="1664624"/>
            <a:ext cx="9878096" cy="3120390"/>
          </a:xfrm>
          <a:prstGeom prst="rect">
            <a:avLst/>
          </a:prstGeom>
        </p:spPr>
        <p:txBody>
          <a:bodyPr>
            <a:no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buNone/>
            </a:pPr>
            <a:r>
              <a:rPr lang="es-MX" sz="2000" b="1" dirty="0">
                <a:solidFill>
                  <a:srgbClr val="EEDD04"/>
                </a:solidFill>
                <a:effectLst>
                  <a:outerShdw blurRad="38100" dist="38100" dir="2700000" algn="tl">
                    <a:srgbClr val="000000">
                      <a:alpha val="43137"/>
                    </a:srgbClr>
                  </a:outerShdw>
                </a:effectLst>
                <a:latin typeface="Century Gothic" panose="020B0502020202020204" pitchFamily="34" charset="0"/>
              </a:rPr>
              <a:t>Longitud de onda:</a:t>
            </a:r>
            <a:r>
              <a:rPr lang="es-MX" sz="2000" b="1" dirty="0">
                <a:solidFill>
                  <a:srgbClr val="EEDD04"/>
                </a:solidFill>
                <a:latin typeface="Century Gothic" panose="020B0502020202020204" pitchFamily="34" charset="0"/>
              </a:rPr>
              <a:t> </a:t>
            </a:r>
            <a:r>
              <a:rPr lang="es-MX" sz="2000" dirty="0">
                <a:latin typeface="Century Gothic" panose="020B0502020202020204" pitchFamily="34" charset="0"/>
              </a:rPr>
              <a:t>entre 565 </a:t>
            </a:r>
            <a:r>
              <a:rPr lang="es-MX" sz="2000" dirty="0" smtClean="0">
                <a:latin typeface="Century Gothic" panose="020B0502020202020204" pitchFamily="34" charset="0"/>
              </a:rPr>
              <a:t>y </a:t>
            </a:r>
            <a:r>
              <a:rPr lang="es-MX" sz="2000" dirty="0">
                <a:latin typeface="Century Gothic" panose="020B0502020202020204" pitchFamily="34" charset="0"/>
              </a:rPr>
              <a:t>590 nanómetros.</a:t>
            </a:r>
          </a:p>
          <a:p>
            <a:pPr marL="0" indent="0">
              <a:buNone/>
            </a:pPr>
            <a:endParaRPr lang="es-MX" sz="2000" b="1" dirty="0" smtClean="0">
              <a:solidFill>
                <a:srgbClr val="EEDD04"/>
              </a:solidFill>
              <a:effectLst>
                <a:outerShdw blurRad="38100" dist="38100" dir="2700000" algn="tl">
                  <a:srgbClr val="000000">
                    <a:alpha val="43137"/>
                  </a:srgbClr>
                </a:outerShdw>
              </a:effectLst>
              <a:latin typeface="Century Gothic" panose="020B0502020202020204" pitchFamily="34" charset="0"/>
            </a:endParaRPr>
          </a:p>
          <a:p>
            <a:pPr marL="0" indent="0">
              <a:buNone/>
            </a:pPr>
            <a:r>
              <a:rPr lang="es-MX" sz="2000" b="1" dirty="0" smtClean="0">
                <a:solidFill>
                  <a:srgbClr val="EEDD04"/>
                </a:solidFill>
                <a:effectLst>
                  <a:outerShdw blurRad="38100" dist="38100" dir="2700000" algn="tl">
                    <a:srgbClr val="000000">
                      <a:alpha val="43137"/>
                    </a:srgbClr>
                  </a:outerShdw>
                </a:effectLst>
                <a:latin typeface="Century Gothic" panose="020B0502020202020204" pitchFamily="34" charset="0"/>
              </a:rPr>
              <a:t>Etimología</a:t>
            </a:r>
            <a:r>
              <a:rPr lang="es-MX" sz="2000" dirty="0">
                <a:solidFill>
                  <a:srgbClr val="EEDD04"/>
                </a:solidFill>
                <a:effectLst>
                  <a:outerShdw blurRad="38100" dist="38100" dir="2700000" algn="tl">
                    <a:srgbClr val="000000">
                      <a:alpha val="43137"/>
                    </a:srgbClr>
                  </a:outerShdw>
                </a:effectLst>
                <a:latin typeface="Century Gothic" panose="020B0502020202020204" pitchFamily="34" charset="0"/>
              </a:rPr>
              <a:t>:</a:t>
            </a:r>
            <a:r>
              <a:rPr lang="es-MX" sz="2000" dirty="0">
                <a:latin typeface="Century Gothic" panose="020B0502020202020204" pitchFamily="34" charset="0"/>
              </a:rPr>
              <a:t> del latín </a:t>
            </a:r>
            <a:r>
              <a:rPr lang="es-MX" sz="2000" i="1" dirty="0" err="1">
                <a:latin typeface="Century Gothic" panose="020B0502020202020204" pitchFamily="34" charset="0"/>
              </a:rPr>
              <a:t>amarĕllus</a:t>
            </a:r>
            <a:r>
              <a:rPr lang="es-MX" sz="2000" dirty="0">
                <a:latin typeface="Century Gothic" panose="020B0502020202020204" pitchFamily="34" charset="0"/>
              </a:rPr>
              <a:t> y este de </a:t>
            </a:r>
            <a:r>
              <a:rPr lang="es-MX" sz="2000" i="1" dirty="0" err="1">
                <a:latin typeface="Century Gothic" panose="020B0502020202020204" pitchFamily="34" charset="0"/>
              </a:rPr>
              <a:t>amārus</a:t>
            </a:r>
            <a:r>
              <a:rPr lang="es-MX" sz="2000" dirty="0">
                <a:latin typeface="Century Gothic" panose="020B0502020202020204" pitchFamily="34" charset="0"/>
              </a:rPr>
              <a:t>, amargo o áspero </a:t>
            </a:r>
            <a:r>
              <a:rPr lang="es-MX" sz="1800" i="1" dirty="0" smtClean="0">
                <a:latin typeface="Century Gothic" panose="020B0502020202020204" pitchFamily="34" charset="0"/>
              </a:rPr>
              <a:t>(el </a:t>
            </a:r>
            <a:r>
              <a:rPr lang="es-MX" sz="1800" i="1" dirty="0" err="1">
                <a:latin typeface="Century Gothic" panose="020B0502020202020204" pitchFamily="34" charset="0"/>
              </a:rPr>
              <a:t>amarillus</a:t>
            </a:r>
            <a:r>
              <a:rPr lang="es-MX" sz="1800" i="1" dirty="0">
                <a:latin typeface="Century Gothic" panose="020B0502020202020204" pitchFamily="34" charset="0"/>
              </a:rPr>
              <a:t> era un pájaro carpintero de color amarillo y de áspero </a:t>
            </a:r>
            <a:r>
              <a:rPr lang="es-MX" sz="1800" i="1" dirty="0" smtClean="0">
                <a:latin typeface="Century Gothic" panose="020B0502020202020204" pitchFamily="34" charset="0"/>
              </a:rPr>
              <a:t>trino)</a:t>
            </a:r>
            <a:r>
              <a:rPr lang="es-MX" sz="2000" dirty="0" smtClean="0">
                <a:latin typeface="Century Gothic" panose="020B0502020202020204" pitchFamily="34" charset="0"/>
              </a:rPr>
              <a:t>. </a:t>
            </a:r>
            <a:r>
              <a:rPr lang="es-MX" sz="2000" dirty="0">
                <a:latin typeface="Century Gothic" panose="020B0502020202020204" pitchFamily="34" charset="0"/>
              </a:rPr>
              <a:t>Teorías señalan que viene del árabe </a:t>
            </a:r>
            <a:r>
              <a:rPr lang="es-MX" sz="2000" i="1" dirty="0" err="1">
                <a:latin typeface="Century Gothic" panose="020B0502020202020204" pitchFamily="34" charset="0"/>
              </a:rPr>
              <a:t>ambari</a:t>
            </a:r>
            <a:r>
              <a:rPr lang="es-MX" sz="2000" dirty="0">
                <a:latin typeface="Century Gothic" panose="020B0502020202020204" pitchFamily="34" charset="0"/>
              </a:rPr>
              <a:t> o color </a:t>
            </a:r>
            <a:r>
              <a:rPr lang="es-MX" sz="2000" dirty="0" err="1">
                <a:latin typeface="Century Gothic" panose="020B0502020202020204" pitchFamily="34" charset="0"/>
              </a:rPr>
              <a:t>ambar</a:t>
            </a:r>
            <a:r>
              <a:rPr lang="es-MX" sz="2000" dirty="0">
                <a:latin typeface="Century Gothic" panose="020B0502020202020204" pitchFamily="34" charset="0"/>
              </a:rPr>
              <a:t>, y otras que procede del griego </a:t>
            </a:r>
            <a:r>
              <a:rPr lang="es-MX" sz="2000" i="1" dirty="0" err="1">
                <a:latin typeface="Century Gothic" panose="020B0502020202020204" pitchFamily="34" charset="0"/>
              </a:rPr>
              <a:t>amarysso</a:t>
            </a:r>
            <a:r>
              <a:rPr lang="es-MX" sz="2000" dirty="0">
                <a:latin typeface="Century Gothic" panose="020B0502020202020204" pitchFamily="34" charset="0"/>
              </a:rPr>
              <a:t>, brillo o resplandor, por su referencia con el sol y el oro.</a:t>
            </a:r>
            <a:endParaRPr lang="es-MX" sz="2000" dirty="0" smtClean="0">
              <a:latin typeface="Century Gothic" panose="020B0502020202020204" pitchFamily="34" charset="0"/>
            </a:endParaRPr>
          </a:p>
          <a:p>
            <a:pPr marL="0" indent="0" algn="just">
              <a:buNone/>
            </a:pPr>
            <a:endParaRPr lang="es-MX" sz="2000" dirty="0" smtClean="0">
              <a:latin typeface="Century Gothic" panose="020B0502020202020204" pitchFamily="34" charset="0"/>
            </a:endParaRPr>
          </a:p>
          <a:p>
            <a:pPr marL="0" indent="0" algn="just">
              <a:buNone/>
            </a:pPr>
            <a:r>
              <a:rPr lang="es-MX" sz="2000" dirty="0" smtClean="0">
                <a:latin typeface="Century Gothic" panose="020B0502020202020204" pitchFamily="34" charset="0"/>
              </a:rPr>
              <a:t>Es </a:t>
            </a:r>
            <a:r>
              <a:rPr lang="es-MX" sz="2000" dirty="0">
                <a:latin typeface="Century Gothic" panose="020B0502020202020204" pitchFamily="34" charset="0"/>
              </a:rPr>
              <a:t>el color de la iluminación y del </a:t>
            </a:r>
            <a:r>
              <a:rPr lang="es-MX" sz="2000" dirty="0" smtClean="0">
                <a:latin typeface="Century Gothic" panose="020B0502020202020204" pitchFamily="34" charset="0"/>
              </a:rPr>
              <a:t>entendimiento, </a:t>
            </a:r>
            <a:r>
              <a:rPr lang="es-MX" sz="2000" dirty="0">
                <a:latin typeface="Century Gothic" panose="020B0502020202020204" pitchFamily="34" charset="0"/>
              </a:rPr>
              <a:t>de la diversión, la amabilidad y lo </a:t>
            </a:r>
            <a:r>
              <a:rPr lang="es-MX" sz="2000" dirty="0" smtClean="0">
                <a:latin typeface="Century Gothic" panose="020B0502020202020204" pitchFamily="34" charset="0"/>
              </a:rPr>
              <a:t>positivo; </a:t>
            </a:r>
            <a:r>
              <a:rPr lang="es-MX" sz="2000" dirty="0">
                <a:latin typeface="Century Gothic" panose="020B0502020202020204" pitchFamily="34" charset="0"/>
              </a:rPr>
              <a:t>locura violenta, lo </a:t>
            </a:r>
            <a:r>
              <a:rPr lang="es-MX" sz="2000" dirty="0" smtClean="0">
                <a:latin typeface="Century Gothic" panose="020B0502020202020204" pitchFamily="34" charset="0"/>
              </a:rPr>
              <a:t>insoportable; </a:t>
            </a:r>
            <a:r>
              <a:rPr lang="es-MX" sz="2000" dirty="0">
                <a:latin typeface="Century Gothic" panose="020B0502020202020204" pitchFamily="34" charset="0"/>
              </a:rPr>
              <a:t>de la felicidad, de la gloria, la sabiduría, la armonía y el color de la </a:t>
            </a:r>
            <a:r>
              <a:rPr lang="es-MX" sz="2000" dirty="0" smtClean="0">
                <a:latin typeface="Century Gothic" panose="020B0502020202020204" pitchFamily="34" charset="0"/>
              </a:rPr>
              <a:t>cultura; </a:t>
            </a:r>
            <a:r>
              <a:rPr lang="es-MX" sz="2000" dirty="0">
                <a:latin typeface="Century Gothic" panose="020B0502020202020204" pitchFamily="34" charset="0"/>
              </a:rPr>
              <a:t>de la madurez y el amor </a:t>
            </a:r>
            <a:r>
              <a:rPr lang="es-MX" sz="2000" dirty="0" smtClean="0">
                <a:latin typeface="Century Gothic" panose="020B0502020202020204" pitchFamily="34" charset="0"/>
              </a:rPr>
              <a:t>sensual; </a:t>
            </a:r>
            <a:r>
              <a:rPr lang="es-MX" sz="2000" dirty="0">
                <a:latin typeface="Century Gothic" panose="020B0502020202020204" pitchFamily="34" charset="0"/>
              </a:rPr>
              <a:t>del gusto ácido, refrescante y </a:t>
            </a:r>
            <a:r>
              <a:rPr lang="es-MX" sz="2000" dirty="0" smtClean="0">
                <a:latin typeface="Century Gothic" panose="020B0502020202020204" pitchFamily="34" charset="0"/>
              </a:rPr>
              <a:t>amargo. </a:t>
            </a:r>
          </a:p>
        </p:txBody>
      </p:sp>
      <p:sp>
        <p:nvSpPr>
          <p:cNvPr id="5" name="Marcador de número de diapositiva 4"/>
          <p:cNvSpPr>
            <a:spLocks noGrp="1"/>
          </p:cNvSpPr>
          <p:nvPr>
            <p:ph type="sldNum" sz="quarter" idx="12"/>
          </p:nvPr>
        </p:nvSpPr>
        <p:spPr/>
        <p:txBody>
          <a:bodyPr/>
          <a:lstStyle/>
          <a:p>
            <a:fld id="{D57F1E4F-1CFF-5643-939E-217C01CDF565}" type="slidenum">
              <a:rPr lang="en-US" smtClean="0"/>
              <a:pPr/>
              <a:t>19</a:t>
            </a:fld>
            <a:endParaRPr lang="en-US" dirty="0"/>
          </a:p>
        </p:txBody>
      </p:sp>
    </p:spTree>
    <p:extLst>
      <p:ext uri="{BB962C8B-B14F-4D97-AF65-F5344CB8AC3E}">
        <p14:creationId xmlns:p14="http://schemas.microsoft.com/office/powerpoint/2010/main" val="78344613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015069" y="1139542"/>
            <a:ext cx="8158688" cy="169712"/>
          </a:xfrm>
        </p:spPr>
        <p:txBody>
          <a:bodyPr>
            <a:normAutofit fontScale="90000"/>
          </a:bodyPr>
          <a:lstStyle/>
          <a:p>
            <a:r>
              <a:rPr lang="es-MX" b="1" dirty="0" smtClean="0">
                <a:effectLst>
                  <a:outerShdw blurRad="38100" dist="38100" dir="2700000" algn="tl">
                    <a:srgbClr val="000000">
                      <a:alpha val="43137"/>
                    </a:srgbClr>
                  </a:outerShdw>
                </a:effectLst>
                <a:latin typeface="Century Gothic" panose="020B0502020202020204" pitchFamily="34" charset="0"/>
              </a:rPr>
              <a:t>Índice</a:t>
            </a:r>
            <a:endParaRPr lang="es-MX" b="1" dirty="0">
              <a:effectLst>
                <a:outerShdw blurRad="38100" dist="38100" dir="2700000" algn="tl">
                  <a:srgbClr val="000000">
                    <a:alpha val="43137"/>
                  </a:srgbClr>
                </a:outerShdw>
              </a:effectLst>
              <a:latin typeface="Century Gothic" panose="020B0502020202020204" pitchFamily="34" charset="0"/>
            </a:endParaRPr>
          </a:p>
        </p:txBody>
      </p:sp>
      <p:graphicFrame>
        <p:nvGraphicFramePr>
          <p:cNvPr id="4" name="Tabla 3"/>
          <p:cNvGraphicFramePr>
            <a:graphicFrameLocks noGrp="1"/>
          </p:cNvGraphicFramePr>
          <p:nvPr>
            <p:extLst>
              <p:ext uri="{D42A27DB-BD31-4B8C-83A1-F6EECF244321}">
                <p14:modId xmlns:p14="http://schemas.microsoft.com/office/powerpoint/2010/main" val="3073399382"/>
              </p:ext>
            </p:extLst>
          </p:nvPr>
        </p:nvGraphicFramePr>
        <p:xfrm>
          <a:off x="1908807" y="1862095"/>
          <a:ext cx="8458202" cy="2595880"/>
        </p:xfrm>
        <a:graphic>
          <a:graphicData uri="http://schemas.openxmlformats.org/drawingml/2006/table">
            <a:tbl>
              <a:tblPr firstRow="1" bandRow="1">
                <a:tableStyleId>{E8B1032C-EA38-4F05-BA0D-38AFFFC7BED3}</a:tableStyleId>
              </a:tblPr>
              <a:tblGrid>
                <a:gridCol w="4229101"/>
                <a:gridCol w="4229101"/>
              </a:tblGrid>
              <a:tr h="370840">
                <a:tc>
                  <a:txBody>
                    <a:bodyPr/>
                    <a:lstStyle/>
                    <a:p>
                      <a:pPr algn="r"/>
                      <a:r>
                        <a:rPr lang="es-MX" dirty="0" smtClean="0">
                          <a:latin typeface="Century Gothic" panose="020B0502020202020204" pitchFamily="34" charset="0"/>
                        </a:rPr>
                        <a:t>Introducción</a:t>
                      </a:r>
                      <a:endParaRPr lang="es-MX" dirty="0">
                        <a:latin typeface="Century Gothic" panose="020B0502020202020204" pitchFamily="34" charset="0"/>
                      </a:endParaRPr>
                    </a:p>
                  </a:txBody>
                  <a:tcPr/>
                </a:tc>
                <a:tc>
                  <a:txBody>
                    <a:bodyPr/>
                    <a:lstStyle/>
                    <a:p>
                      <a:pPr algn="l"/>
                      <a:r>
                        <a:rPr lang="es-MX" b="1" i="1" dirty="0" smtClean="0">
                          <a:latin typeface="Century Gothic" panose="020B0502020202020204" pitchFamily="34" charset="0"/>
                        </a:rPr>
                        <a:t>3</a:t>
                      </a:r>
                      <a:endParaRPr lang="es-MX" b="1" i="1" dirty="0">
                        <a:latin typeface="Century Gothic" panose="020B0502020202020204" pitchFamily="34" charset="0"/>
                      </a:endParaRPr>
                    </a:p>
                  </a:txBody>
                  <a:tcPr/>
                </a:tc>
              </a:tr>
              <a:tr h="370840">
                <a:tc>
                  <a:txBody>
                    <a:bodyPr/>
                    <a:lstStyle/>
                    <a:p>
                      <a:pPr algn="r"/>
                      <a:r>
                        <a:rPr lang="es-MX" b="1" dirty="0" smtClean="0">
                          <a:latin typeface="Century Gothic" panose="020B0502020202020204" pitchFamily="34" charset="0"/>
                        </a:rPr>
                        <a:t>La semiótica y los signos</a:t>
                      </a:r>
                      <a:endParaRPr lang="es-MX" b="1" dirty="0">
                        <a:latin typeface="Century Gothic" panose="020B0502020202020204" pitchFamily="34" charset="0"/>
                      </a:endParaRPr>
                    </a:p>
                  </a:txBody>
                  <a:tcPr/>
                </a:tc>
                <a:tc>
                  <a:txBody>
                    <a:bodyPr/>
                    <a:lstStyle/>
                    <a:p>
                      <a:pPr algn="l"/>
                      <a:r>
                        <a:rPr lang="es-MX" b="1" i="1" dirty="0" smtClean="0">
                          <a:latin typeface="Century Gothic" panose="020B0502020202020204" pitchFamily="34" charset="0"/>
                        </a:rPr>
                        <a:t>4</a:t>
                      </a:r>
                      <a:endParaRPr lang="es-MX" b="1" i="1" dirty="0">
                        <a:latin typeface="Century Gothic" panose="020B0502020202020204" pitchFamily="34" charset="0"/>
                      </a:endParaRPr>
                    </a:p>
                  </a:txBody>
                  <a:tcPr/>
                </a:tc>
              </a:tr>
              <a:tr h="370840">
                <a:tc>
                  <a:txBody>
                    <a:bodyPr/>
                    <a:lstStyle/>
                    <a:p>
                      <a:pPr algn="r"/>
                      <a:r>
                        <a:rPr lang="es-MX" b="1" dirty="0" smtClean="0">
                          <a:latin typeface="Century Gothic" panose="020B0502020202020204" pitchFamily="34" charset="0"/>
                        </a:rPr>
                        <a:t>El signo</a:t>
                      </a:r>
                      <a:endParaRPr lang="es-MX" b="1" dirty="0">
                        <a:latin typeface="Century Gothic" panose="020B0502020202020204" pitchFamily="34" charset="0"/>
                      </a:endParaRPr>
                    </a:p>
                  </a:txBody>
                  <a:tcPr/>
                </a:tc>
                <a:tc>
                  <a:txBody>
                    <a:bodyPr/>
                    <a:lstStyle/>
                    <a:p>
                      <a:pPr algn="l"/>
                      <a:r>
                        <a:rPr lang="es-MX" b="1" i="1" dirty="0" smtClean="0">
                          <a:latin typeface="Century Gothic" panose="020B0502020202020204" pitchFamily="34" charset="0"/>
                        </a:rPr>
                        <a:t>7</a:t>
                      </a:r>
                      <a:endParaRPr lang="es-MX" b="1" i="1" dirty="0">
                        <a:latin typeface="Century Gothic" panose="020B0502020202020204" pitchFamily="34" charset="0"/>
                      </a:endParaRPr>
                    </a:p>
                  </a:txBody>
                  <a:tcPr/>
                </a:tc>
              </a:tr>
              <a:tr h="370840">
                <a:tc>
                  <a:txBody>
                    <a:bodyPr/>
                    <a:lstStyle/>
                    <a:p>
                      <a:pPr algn="r"/>
                      <a:r>
                        <a:rPr lang="es-MX" b="1" dirty="0" smtClean="0">
                          <a:latin typeface="Century Gothic" panose="020B0502020202020204" pitchFamily="34" charset="0"/>
                        </a:rPr>
                        <a:t>La forma</a:t>
                      </a:r>
                      <a:endParaRPr lang="es-MX" b="1" dirty="0">
                        <a:latin typeface="Century Gothic" panose="020B0502020202020204" pitchFamily="34" charset="0"/>
                      </a:endParaRPr>
                    </a:p>
                  </a:txBody>
                  <a:tcPr/>
                </a:tc>
                <a:tc>
                  <a:txBody>
                    <a:bodyPr/>
                    <a:lstStyle/>
                    <a:p>
                      <a:pPr algn="l"/>
                      <a:r>
                        <a:rPr lang="es-MX" b="1" i="1" dirty="0" smtClean="0">
                          <a:latin typeface="Century Gothic" panose="020B0502020202020204" pitchFamily="34" charset="0"/>
                        </a:rPr>
                        <a:t>9</a:t>
                      </a:r>
                      <a:endParaRPr lang="es-MX" b="1" i="1" dirty="0">
                        <a:latin typeface="Century Gothic" panose="020B0502020202020204" pitchFamily="34" charset="0"/>
                      </a:endParaRPr>
                    </a:p>
                  </a:txBody>
                  <a:tcPr/>
                </a:tc>
              </a:tr>
              <a:tr h="370840">
                <a:tc>
                  <a:txBody>
                    <a:bodyPr/>
                    <a:lstStyle/>
                    <a:p>
                      <a:pPr algn="r"/>
                      <a:r>
                        <a:rPr lang="es-MX" b="1" dirty="0" smtClean="0">
                          <a:latin typeface="Century Gothic" panose="020B0502020202020204" pitchFamily="34" charset="0"/>
                        </a:rPr>
                        <a:t>El color</a:t>
                      </a:r>
                      <a:endParaRPr lang="es-MX" b="1" dirty="0">
                        <a:latin typeface="Century Gothic" panose="020B0502020202020204" pitchFamily="34" charset="0"/>
                      </a:endParaRPr>
                    </a:p>
                  </a:txBody>
                  <a:tcPr/>
                </a:tc>
                <a:tc>
                  <a:txBody>
                    <a:bodyPr/>
                    <a:lstStyle/>
                    <a:p>
                      <a:pPr algn="l"/>
                      <a:r>
                        <a:rPr lang="es-MX" b="1" i="1" dirty="0" smtClean="0">
                          <a:latin typeface="Century Gothic" panose="020B0502020202020204" pitchFamily="34" charset="0"/>
                        </a:rPr>
                        <a:t>11</a:t>
                      </a:r>
                      <a:endParaRPr lang="es-MX" b="1" i="1" dirty="0">
                        <a:latin typeface="Century Gothic" panose="020B0502020202020204" pitchFamily="34" charset="0"/>
                      </a:endParaRPr>
                    </a:p>
                  </a:txBody>
                  <a:tcPr/>
                </a:tc>
              </a:tr>
              <a:tr h="370840">
                <a:tc>
                  <a:txBody>
                    <a:bodyPr/>
                    <a:lstStyle/>
                    <a:p>
                      <a:pPr algn="r"/>
                      <a:r>
                        <a:rPr lang="es-MX" b="1" dirty="0" smtClean="0">
                          <a:latin typeface="Century Gothic" panose="020B0502020202020204" pitchFamily="34" charset="0"/>
                        </a:rPr>
                        <a:t>Significados por color</a:t>
                      </a:r>
                      <a:endParaRPr lang="es-MX" b="1" dirty="0">
                        <a:latin typeface="Century Gothic" panose="020B0502020202020204" pitchFamily="34" charset="0"/>
                      </a:endParaRPr>
                    </a:p>
                  </a:txBody>
                  <a:tcPr/>
                </a:tc>
                <a:tc>
                  <a:txBody>
                    <a:bodyPr/>
                    <a:lstStyle/>
                    <a:p>
                      <a:pPr algn="l"/>
                      <a:r>
                        <a:rPr lang="es-MX" b="1" i="1" dirty="0" smtClean="0">
                          <a:latin typeface="Century Gothic" panose="020B0502020202020204" pitchFamily="34" charset="0"/>
                        </a:rPr>
                        <a:t>13</a:t>
                      </a:r>
                      <a:endParaRPr lang="es-MX" b="1" i="1" dirty="0">
                        <a:latin typeface="Century Gothic" panose="020B0502020202020204" pitchFamily="34" charset="0"/>
                      </a:endParaRPr>
                    </a:p>
                  </a:txBody>
                  <a:tcPr/>
                </a:tc>
              </a:tr>
              <a:tr h="370840">
                <a:tc>
                  <a:txBody>
                    <a:bodyPr/>
                    <a:lstStyle/>
                    <a:p>
                      <a:pPr algn="r"/>
                      <a:r>
                        <a:rPr lang="es-MX" b="1" dirty="0" smtClean="0">
                          <a:latin typeface="Century Gothic" panose="020B0502020202020204" pitchFamily="34" charset="0"/>
                        </a:rPr>
                        <a:t>Bibliografía</a:t>
                      </a:r>
                      <a:endParaRPr lang="es-MX" b="1" dirty="0">
                        <a:latin typeface="Century Gothic" panose="020B0502020202020204" pitchFamily="34" charset="0"/>
                      </a:endParaRPr>
                    </a:p>
                  </a:txBody>
                  <a:tcPr/>
                </a:tc>
                <a:tc>
                  <a:txBody>
                    <a:bodyPr/>
                    <a:lstStyle/>
                    <a:p>
                      <a:pPr algn="l"/>
                      <a:r>
                        <a:rPr lang="es-MX" b="1" i="1" dirty="0" smtClean="0">
                          <a:latin typeface="Century Gothic" panose="020B0502020202020204" pitchFamily="34" charset="0"/>
                        </a:rPr>
                        <a:t>53</a:t>
                      </a:r>
                      <a:endParaRPr lang="es-MX" b="1" i="1" dirty="0">
                        <a:latin typeface="Century Gothic" panose="020B0502020202020204" pitchFamily="34" charset="0"/>
                      </a:endParaRPr>
                    </a:p>
                  </a:txBody>
                  <a:tcPr/>
                </a:tc>
              </a:tr>
            </a:tbl>
          </a:graphicData>
        </a:graphic>
      </p:graphicFrame>
      <p:sp>
        <p:nvSpPr>
          <p:cNvPr id="5" name="Marcador de número de diapositiva 4"/>
          <p:cNvSpPr>
            <a:spLocks noGrp="1"/>
          </p:cNvSpPr>
          <p:nvPr>
            <p:ph type="sldNum" sz="quarter" idx="12"/>
          </p:nvPr>
        </p:nvSpPr>
        <p:spPr/>
        <p:txBody>
          <a:bodyPr/>
          <a:lstStyle/>
          <a:p>
            <a:fld id="{D57F1E4F-1CFF-5643-939E-217C01CDF565}" type="slidenum">
              <a:rPr lang="en-US" smtClean="0"/>
              <a:pPr/>
              <a:t>2</a:t>
            </a:fld>
            <a:endParaRPr lang="en-US" dirty="0"/>
          </a:p>
        </p:txBody>
      </p:sp>
    </p:spTree>
    <p:extLst>
      <p:ext uri="{BB962C8B-B14F-4D97-AF65-F5344CB8AC3E}">
        <p14:creationId xmlns:p14="http://schemas.microsoft.com/office/powerpoint/2010/main" val="138443598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txBox="1">
            <a:spLocks/>
          </p:cNvSpPr>
          <p:nvPr/>
        </p:nvSpPr>
        <p:spPr>
          <a:xfrm>
            <a:off x="2015069" y="735336"/>
            <a:ext cx="8158688" cy="659124"/>
          </a:xfrm>
          <a:prstGeom prst="rect">
            <a:avLst/>
          </a:prstGeom>
        </p:spPr>
        <p:txBody>
          <a:bodyPr>
            <a:normAutofit fontScale="90000" lnSpcReduction="10000"/>
          </a:bodyPr>
          <a:lst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b="1" dirty="0">
                <a:solidFill>
                  <a:srgbClr val="EEDD04"/>
                </a:solidFill>
                <a:effectLst>
                  <a:outerShdw blurRad="38100" dist="38100" dir="2700000" algn="tl">
                    <a:srgbClr val="000000">
                      <a:alpha val="43137"/>
                    </a:srgbClr>
                  </a:outerShdw>
                </a:effectLst>
                <a:latin typeface="Century Gothic" panose="020B0502020202020204" pitchFamily="34" charset="0"/>
              </a:rPr>
              <a:t>Amarillo</a:t>
            </a:r>
          </a:p>
        </p:txBody>
      </p:sp>
      <p:sp>
        <p:nvSpPr>
          <p:cNvPr id="3" name="Marcador de texto 2"/>
          <p:cNvSpPr txBox="1">
            <a:spLocks/>
          </p:cNvSpPr>
          <p:nvPr/>
        </p:nvSpPr>
        <p:spPr>
          <a:xfrm>
            <a:off x="1903832" y="4584474"/>
            <a:ext cx="8776017" cy="1327956"/>
          </a:xfrm>
          <a:prstGeom prst="rect">
            <a:avLst/>
          </a:prstGeom>
        </p:spPr>
        <p:txBody>
          <a:bodyPr>
            <a:no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lgn="just">
              <a:buNone/>
            </a:pPr>
            <a:r>
              <a:rPr lang="es-MX" sz="1800" b="1" dirty="0">
                <a:latin typeface="Century Gothic" panose="020B0502020202020204" pitchFamily="34" charset="0"/>
              </a:rPr>
              <a:t>El amarillo es el color preferido de un 6% de las mujeres y de los </a:t>
            </a:r>
            <a:r>
              <a:rPr lang="es-MX" sz="1800" b="1" dirty="0" smtClean="0">
                <a:latin typeface="Century Gothic" panose="020B0502020202020204" pitchFamily="34" charset="0"/>
              </a:rPr>
              <a:t>hombres</a:t>
            </a:r>
            <a:r>
              <a:rPr lang="es-MX" sz="1800" dirty="0" smtClean="0">
                <a:latin typeface="Century Gothic" panose="020B0502020202020204" pitchFamily="34" charset="0"/>
              </a:rPr>
              <a:t>. </a:t>
            </a:r>
          </a:p>
          <a:p>
            <a:pPr marL="0" indent="0" algn="just">
              <a:buNone/>
            </a:pPr>
            <a:r>
              <a:rPr lang="es-MX" sz="1800" dirty="0" smtClean="0">
                <a:latin typeface="Century Gothic" panose="020B0502020202020204" pitchFamily="34" charset="0"/>
              </a:rPr>
              <a:t>Lo </a:t>
            </a:r>
            <a:r>
              <a:rPr lang="es-MX" sz="1800" dirty="0">
                <a:latin typeface="Century Gothic" panose="020B0502020202020204" pitchFamily="34" charset="0"/>
              </a:rPr>
              <a:t>prefieren más los mayores que los jóvenes </a:t>
            </a:r>
            <a:r>
              <a:rPr lang="es-MX" sz="1800" i="1" dirty="0">
                <a:latin typeface="Century Gothic" panose="020B0502020202020204" pitchFamily="34" charset="0"/>
              </a:rPr>
              <a:t>–todos los colores luminosos gozan de mayor preferencia a medida que las personas se van haciendo mayores–. </a:t>
            </a:r>
          </a:p>
        </p:txBody>
      </p:sp>
      <p:sp>
        <p:nvSpPr>
          <p:cNvPr id="4" name="CuadroTexto 3"/>
          <p:cNvSpPr txBox="1"/>
          <p:nvPr/>
        </p:nvSpPr>
        <p:spPr>
          <a:xfrm>
            <a:off x="1779140" y="1600200"/>
            <a:ext cx="2210968" cy="2862322"/>
          </a:xfrm>
          <a:prstGeom prst="rect">
            <a:avLst/>
          </a:prstGeom>
          <a:noFill/>
        </p:spPr>
        <p:txBody>
          <a:bodyPr wrap="square" rtlCol="0">
            <a:spAutoFit/>
          </a:bodyPr>
          <a:lstStyle/>
          <a:p>
            <a:pPr marL="285750" indent="-285750" algn="ctr">
              <a:buFont typeface="Arial" panose="020B0604020202020204" pitchFamily="34" charset="0"/>
              <a:buChar char="•"/>
            </a:pPr>
            <a:r>
              <a:rPr lang="x-none" dirty="0">
                <a:latin typeface="Century Gothic" panose="020B0502020202020204" pitchFamily="34" charset="0"/>
              </a:rPr>
              <a:t>Acción</a:t>
            </a:r>
            <a:endParaRPr lang="es-MX" dirty="0">
              <a:latin typeface="Century Gothic" panose="020B0502020202020204" pitchFamily="34" charset="0"/>
            </a:endParaRPr>
          </a:p>
          <a:p>
            <a:pPr marL="285750" indent="-285750" algn="ctr">
              <a:buFont typeface="Arial" panose="020B0604020202020204" pitchFamily="34" charset="0"/>
              <a:buChar char="•"/>
            </a:pPr>
            <a:r>
              <a:rPr lang="x-none" dirty="0">
                <a:latin typeface="Century Gothic" panose="020B0502020202020204" pitchFamily="34" charset="0"/>
              </a:rPr>
              <a:t>Afinidad</a:t>
            </a:r>
            <a:endParaRPr lang="es-MX" dirty="0">
              <a:latin typeface="Century Gothic" panose="020B0502020202020204" pitchFamily="34" charset="0"/>
            </a:endParaRPr>
          </a:p>
          <a:p>
            <a:pPr marL="285750" indent="-285750" algn="ctr">
              <a:buFont typeface="Arial" panose="020B0604020202020204" pitchFamily="34" charset="0"/>
              <a:buChar char="•"/>
            </a:pPr>
            <a:r>
              <a:rPr lang="x-none" dirty="0">
                <a:latin typeface="Century Gothic" panose="020B0502020202020204" pitchFamily="34" charset="0"/>
              </a:rPr>
              <a:t>Arrogancia</a:t>
            </a:r>
            <a:endParaRPr lang="es-MX" dirty="0">
              <a:latin typeface="Century Gothic" panose="020B0502020202020204" pitchFamily="34" charset="0"/>
            </a:endParaRPr>
          </a:p>
          <a:p>
            <a:pPr marL="285750" indent="-285750" algn="ctr">
              <a:buFont typeface="Arial" panose="020B0604020202020204" pitchFamily="34" charset="0"/>
              <a:buChar char="•"/>
            </a:pPr>
            <a:r>
              <a:rPr lang="es-MX" dirty="0">
                <a:latin typeface="Century Gothic" panose="020B0502020202020204" pitchFamily="34" charset="0"/>
              </a:rPr>
              <a:t>Atracción</a:t>
            </a:r>
          </a:p>
          <a:p>
            <a:pPr marL="285750" indent="-285750" algn="ctr">
              <a:buFont typeface="Arial" panose="020B0604020202020204" pitchFamily="34" charset="0"/>
              <a:buChar char="•"/>
            </a:pPr>
            <a:r>
              <a:rPr lang="x-none" dirty="0" smtClean="0">
                <a:latin typeface="Century Gothic" panose="020B0502020202020204" pitchFamily="34" charset="0"/>
              </a:rPr>
              <a:t>Avaricia</a:t>
            </a:r>
            <a:endParaRPr lang="es-MX" dirty="0">
              <a:latin typeface="Century Gothic" panose="020B0502020202020204" pitchFamily="34" charset="0"/>
            </a:endParaRPr>
          </a:p>
          <a:p>
            <a:pPr marL="285750" indent="-285750" algn="ctr">
              <a:buFont typeface="Arial" panose="020B0604020202020204" pitchFamily="34" charset="0"/>
              <a:buChar char="•"/>
            </a:pPr>
            <a:r>
              <a:rPr lang="es-MX" dirty="0">
                <a:latin typeface="Century Gothic" panose="020B0502020202020204" pitchFamily="34" charset="0"/>
              </a:rPr>
              <a:t>Cercanía</a:t>
            </a:r>
          </a:p>
          <a:p>
            <a:pPr marL="285750" indent="-285750" algn="ctr">
              <a:buFont typeface="Arial" panose="020B0604020202020204" pitchFamily="34" charset="0"/>
              <a:buChar char="•"/>
            </a:pPr>
            <a:r>
              <a:rPr lang="es-MX" dirty="0">
                <a:latin typeface="Century Gothic" panose="020B0502020202020204" pitchFamily="34" charset="0"/>
              </a:rPr>
              <a:t>Claridad</a:t>
            </a:r>
          </a:p>
          <a:p>
            <a:pPr marL="285750" indent="-285750" algn="ctr">
              <a:buFont typeface="Arial" panose="020B0604020202020204" pitchFamily="34" charset="0"/>
              <a:buChar char="•"/>
            </a:pPr>
            <a:r>
              <a:rPr lang="es-MX" dirty="0" smtClean="0">
                <a:latin typeface="Century Gothic" panose="020B0502020202020204" pitchFamily="34" charset="0"/>
              </a:rPr>
              <a:t>Deshonra</a:t>
            </a:r>
          </a:p>
          <a:p>
            <a:pPr marL="285750" indent="-285750" algn="ctr">
              <a:buFont typeface="Arial" panose="020B0604020202020204" pitchFamily="34" charset="0"/>
              <a:buChar char="•"/>
            </a:pPr>
            <a:r>
              <a:rPr lang="x-none" dirty="0" smtClean="0">
                <a:latin typeface="Century Gothic" panose="020B0502020202020204" pitchFamily="34" charset="0"/>
              </a:rPr>
              <a:t>Desprecio</a:t>
            </a:r>
            <a:endParaRPr lang="es-MX" dirty="0">
              <a:latin typeface="Century Gothic" panose="020B0502020202020204" pitchFamily="34" charset="0"/>
            </a:endParaRPr>
          </a:p>
          <a:p>
            <a:pPr marL="285750" indent="-285750" algn="ctr">
              <a:buFont typeface="Arial" panose="020B0604020202020204" pitchFamily="34" charset="0"/>
              <a:buChar char="•"/>
            </a:pPr>
            <a:endParaRPr lang="es-MX" dirty="0">
              <a:latin typeface="Century Gothic" panose="020B0502020202020204" pitchFamily="34" charset="0"/>
            </a:endParaRPr>
          </a:p>
        </p:txBody>
      </p:sp>
      <p:sp>
        <p:nvSpPr>
          <p:cNvPr id="5" name="CuadroTexto 4"/>
          <p:cNvSpPr txBox="1"/>
          <p:nvPr/>
        </p:nvSpPr>
        <p:spPr>
          <a:xfrm>
            <a:off x="6129487" y="1722152"/>
            <a:ext cx="2210968" cy="2585323"/>
          </a:xfrm>
          <a:prstGeom prst="rect">
            <a:avLst/>
          </a:prstGeom>
          <a:noFill/>
        </p:spPr>
        <p:txBody>
          <a:bodyPr wrap="square" rtlCol="0">
            <a:spAutoFit/>
          </a:bodyPr>
          <a:lstStyle/>
          <a:p>
            <a:pPr marL="285750" indent="-285750" algn="ctr">
              <a:buFont typeface="Arial" panose="020B0604020202020204" pitchFamily="34" charset="0"/>
              <a:buChar char="•"/>
            </a:pPr>
            <a:r>
              <a:rPr lang="x-none" dirty="0" smtClean="0">
                <a:latin typeface="Century Gothic" panose="020B0502020202020204" pitchFamily="34" charset="0"/>
              </a:rPr>
              <a:t>Iluminación</a:t>
            </a:r>
            <a:endParaRPr lang="es-MX" dirty="0">
              <a:latin typeface="Century Gothic" panose="020B0502020202020204" pitchFamily="34" charset="0"/>
            </a:endParaRPr>
          </a:p>
          <a:p>
            <a:pPr marL="285750" indent="-285750" algn="ctr">
              <a:buFont typeface="Arial" panose="020B0604020202020204" pitchFamily="34" charset="0"/>
              <a:buChar char="•"/>
            </a:pPr>
            <a:r>
              <a:rPr lang="es-MX" dirty="0">
                <a:latin typeface="Century Gothic" panose="020B0502020202020204" pitchFamily="34" charset="0"/>
              </a:rPr>
              <a:t>Impertinencia</a:t>
            </a:r>
          </a:p>
          <a:p>
            <a:pPr marL="285750" indent="-285750" algn="ctr">
              <a:buFont typeface="Arial" panose="020B0604020202020204" pitchFamily="34" charset="0"/>
              <a:buChar char="•"/>
            </a:pPr>
            <a:r>
              <a:rPr lang="es-MX" dirty="0">
                <a:latin typeface="Century Gothic" panose="020B0502020202020204" pitchFamily="34" charset="0"/>
              </a:rPr>
              <a:t>Impulsividad</a:t>
            </a:r>
          </a:p>
          <a:p>
            <a:pPr marL="285750" indent="-285750" algn="ctr">
              <a:buFont typeface="Arial" panose="020B0604020202020204" pitchFamily="34" charset="0"/>
              <a:buChar char="•"/>
            </a:pPr>
            <a:r>
              <a:rPr lang="es-MX" dirty="0">
                <a:latin typeface="Century Gothic" panose="020B0502020202020204" pitchFamily="34" charset="0"/>
              </a:rPr>
              <a:t>Impureza</a:t>
            </a:r>
          </a:p>
          <a:p>
            <a:pPr marL="285750" indent="-285750" algn="ctr">
              <a:buFont typeface="Arial" panose="020B0604020202020204" pitchFamily="34" charset="0"/>
              <a:buChar char="•"/>
            </a:pPr>
            <a:r>
              <a:rPr lang="es-MX" dirty="0">
                <a:latin typeface="Century Gothic" panose="020B0502020202020204" pitchFamily="34" charset="0"/>
              </a:rPr>
              <a:t>Inseguridad</a:t>
            </a:r>
          </a:p>
          <a:p>
            <a:pPr marL="285750" indent="-285750" algn="ctr">
              <a:buFont typeface="Arial" panose="020B0604020202020204" pitchFamily="34" charset="0"/>
              <a:buChar char="•"/>
            </a:pPr>
            <a:r>
              <a:rPr lang="es-MX" dirty="0">
                <a:latin typeface="Century Gothic" panose="020B0502020202020204" pitchFamily="34" charset="0"/>
              </a:rPr>
              <a:t>Locura</a:t>
            </a:r>
          </a:p>
          <a:p>
            <a:pPr marL="285750" indent="-285750" algn="ctr">
              <a:buFont typeface="Arial" panose="020B0604020202020204" pitchFamily="34" charset="0"/>
              <a:buChar char="•"/>
            </a:pPr>
            <a:r>
              <a:rPr lang="es-MX" dirty="0" smtClean="0">
                <a:latin typeface="Century Gothic" panose="020B0502020202020204" pitchFamily="34" charset="0"/>
              </a:rPr>
              <a:t>Luz</a:t>
            </a:r>
          </a:p>
          <a:p>
            <a:pPr marL="285750" indent="-285750" algn="ctr">
              <a:buFont typeface="Arial" panose="020B0604020202020204" pitchFamily="34" charset="0"/>
              <a:buChar char="•"/>
            </a:pPr>
            <a:r>
              <a:rPr lang="es-MX" dirty="0" smtClean="0">
                <a:latin typeface="Century Gothic" panose="020B0502020202020204" pitchFamily="34" charset="0"/>
              </a:rPr>
              <a:t>Masculinidad</a:t>
            </a:r>
            <a:endParaRPr lang="es-MX" dirty="0">
              <a:latin typeface="Century Gothic" panose="020B0502020202020204" pitchFamily="34" charset="0"/>
            </a:endParaRPr>
          </a:p>
          <a:p>
            <a:pPr marL="285750" indent="-285750" algn="ctr">
              <a:buFont typeface="Arial" panose="020B0604020202020204" pitchFamily="34" charset="0"/>
              <a:buChar char="•"/>
            </a:pPr>
            <a:endParaRPr lang="es-MX" dirty="0">
              <a:latin typeface="Century Gothic" panose="020B0502020202020204" pitchFamily="34" charset="0"/>
            </a:endParaRPr>
          </a:p>
        </p:txBody>
      </p:sp>
      <p:sp>
        <p:nvSpPr>
          <p:cNvPr id="7" name="CuadroTexto 6"/>
          <p:cNvSpPr txBox="1"/>
          <p:nvPr/>
        </p:nvSpPr>
        <p:spPr>
          <a:xfrm>
            <a:off x="8340455" y="1600200"/>
            <a:ext cx="2210968" cy="2585323"/>
          </a:xfrm>
          <a:prstGeom prst="rect">
            <a:avLst/>
          </a:prstGeom>
          <a:noFill/>
        </p:spPr>
        <p:txBody>
          <a:bodyPr wrap="square" rtlCol="0">
            <a:spAutoFit/>
          </a:bodyPr>
          <a:lstStyle/>
          <a:p>
            <a:pPr marL="285750" indent="-285750" algn="ctr">
              <a:buFont typeface="Arial" panose="020B0604020202020204" pitchFamily="34" charset="0"/>
              <a:buChar char="•"/>
            </a:pPr>
            <a:r>
              <a:rPr lang="x-none" dirty="0" smtClean="0">
                <a:latin typeface="Century Gothic" panose="020B0502020202020204" pitchFamily="34" charset="0"/>
              </a:rPr>
              <a:t>Mentira</a:t>
            </a:r>
            <a:endParaRPr lang="es-MX" dirty="0">
              <a:latin typeface="Century Gothic" panose="020B0502020202020204" pitchFamily="34" charset="0"/>
            </a:endParaRPr>
          </a:p>
          <a:p>
            <a:pPr marL="285750" indent="-285750" algn="ctr">
              <a:buFont typeface="Arial" panose="020B0604020202020204" pitchFamily="34" charset="0"/>
              <a:buChar char="•"/>
            </a:pPr>
            <a:r>
              <a:rPr lang="x-none" dirty="0">
                <a:latin typeface="Century Gothic" panose="020B0502020202020204" pitchFamily="34" charset="0"/>
              </a:rPr>
              <a:t>Poder</a:t>
            </a:r>
            <a:endParaRPr lang="es-MX" dirty="0">
              <a:latin typeface="Century Gothic" panose="020B0502020202020204" pitchFamily="34" charset="0"/>
            </a:endParaRPr>
          </a:p>
          <a:p>
            <a:pPr marL="285750" indent="-285750" algn="ctr">
              <a:buFont typeface="Arial" panose="020B0604020202020204" pitchFamily="34" charset="0"/>
              <a:buChar char="•"/>
            </a:pPr>
            <a:r>
              <a:rPr lang="es-MX" dirty="0">
                <a:latin typeface="Century Gothic" panose="020B0502020202020204" pitchFamily="34" charset="0"/>
              </a:rPr>
              <a:t>Presuntuosidad</a:t>
            </a:r>
          </a:p>
          <a:p>
            <a:pPr marL="285750" indent="-285750" algn="ctr">
              <a:buFont typeface="Arial" panose="020B0604020202020204" pitchFamily="34" charset="0"/>
              <a:buChar char="•"/>
            </a:pPr>
            <a:r>
              <a:rPr lang="es-MX" dirty="0">
                <a:latin typeface="Century Gothic" panose="020B0502020202020204" pitchFamily="34" charset="0"/>
              </a:rPr>
              <a:t>Radiación</a:t>
            </a:r>
          </a:p>
          <a:p>
            <a:pPr marL="285750" indent="-285750" algn="ctr">
              <a:buFont typeface="Arial" panose="020B0604020202020204" pitchFamily="34" charset="0"/>
              <a:buChar char="•"/>
            </a:pPr>
            <a:r>
              <a:rPr lang="es-MX" dirty="0">
                <a:latin typeface="Century Gothic" panose="020B0502020202020204" pitchFamily="34" charset="0"/>
              </a:rPr>
              <a:t>Sexualidad</a:t>
            </a:r>
          </a:p>
          <a:p>
            <a:pPr marL="285750" indent="-285750" algn="ctr">
              <a:buFont typeface="Arial" panose="020B0604020202020204" pitchFamily="34" charset="0"/>
              <a:buChar char="•"/>
            </a:pPr>
            <a:r>
              <a:rPr lang="es-MX" dirty="0">
                <a:latin typeface="Century Gothic" panose="020B0502020202020204" pitchFamily="34" charset="0"/>
              </a:rPr>
              <a:t>Toxicidad</a:t>
            </a:r>
          </a:p>
          <a:p>
            <a:pPr marL="285750" indent="-285750" algn="ctr">
              <a:buFont typeface="Arial" panose="020B0604020202020204" pitchFamily="34" charset="0"/>
              <a:buChar char="•"/>
            </a:pPr>
            <a:r>
              <a:rPr lang="x-none" dirty="0">
                <a:latin typeface="Century Gothic" panose="020B0502020202020204" pitchFamily="34" charset="0"/>
              </a:rPr>
              <a:t>Traición</a:t>
            </a:r>
            <a:endParaRPr lang="es-MX" dirty="0">
              <a:latin typeface="Century Gothic" panose="020B0502020202020204" pitchFamily="34" charset="0"/>
            </a:endParaRPr>
          </a:p>
          <a:p>
            <a:pPr marL="285750" indent="-285750" algn="ctr">
              <a:buFont typeface="Arial" panose="020B0604020202020204" pitchFamily="34" charset="0"/>
              <a:buChar char="•"/>
            </a:pPr>
            <a:r>
              <a:rPr lang="es-MX" dirty="0">
                <a:latin typeface="Century Gothic" panose="020B0502020202020204" pitchFamily="34" charset="0"/>
              </a:rPr>
              <a:t>Vainilla </a:t>
            </a:r>
          </a:p>
          <a:p>
            <a:pPr marL="285750" indent="-285750" algn="ctr">
              <a:buFont typeface="Arial" panose="020B0604020202020204" pitchFamily="34" charset="0"/>
              <a:buChar char="•"/>
            </a:pPr>
            <a:r>
              <a:rPr lang="x-none" dirty="0" smtClean="0">
                <a:latin typeface="Century Gothic" panose="020B0502020202020204" pitchFamily="34" charset="0"/>
              </a:rPr>
              <a:t>Voluntad</a:t>
            </a:r>
            <a:r>
              <a:rPr lang="x-none" dirty="0">
                <a:latin typeface="Century Gothic" panose="020B0502020202020204" pitchFamily="34" charset="0"/>
              </a:rPr>
              <a:t> </a:t>
            </a:r>
            <a:endParaRPr lang="es-MX" dirty="0">
              <a:latin typeface="Century Gothic" panose="020B0502020202020204" pitchFamily="34" charset="0"/>
            </a:endParaRPr>
          </a:p>
        </p:txBody>
      </p:sp>
      <p:sp>
        <p:nvSpPr>
          <p:cNvPr id="8" name="CuadroTexto 7"/>
          <p:cNvSpPr txBox="1"/>
          <p:nvPr/>
        </p:nvSpPr>
        <p:spPr>
          <a:xfrm>
            <a:off x="3966245" y="1722152"/>
            <a:ext cx="2210968" cy="2585323"/>
          </a:xfrm>
          <a:prstGeom prst="rect">
            <a:avLst/>
          </a:prstGeom>
          <a:noFill/>
        </p:spPr>
        <p:txBody>
          <a:bodyPr wrap="square" rtlCol="0">
            <a:spAutoFit/>
          </a:bodyPr>
          <a:lstStyle/>
          <a:p>
            <a:pPr marL="285750" indent="-285750" algn="ctr">
              <a:buFont typeface="Arial" panose="020B0604020202020204" pitchFamily="34" charset="0"/>
              <a:buChar char="•"/>
            </a:pPr>
            <a:r>
              <a:rPr lang="x-none" dirty="0" smtClean="0">
                <a:latin typeface="Century Gothic" panose="020B0502020202020204" pitchFamily="34" charset="0"/>
              </a:rPr>
              <a:t>Enfermedad</a:t>
            </a:r>
            <a:endParaRPr lang="es-MX" dirty="0">
              <a:latin typeface="Century Gothic" panose="020B0502020202020204" pitchFamily="34" charset="0"/>
            </a:endParaRPr>
          </a:p>
          <a:p>
            <a:pPr marL="285750" indent="-285750" algn="ctr">
              <a:buFont typeface="Arial" panose="020B0604020202020204" pitchFamily="34" charset="0"/>
              <a:buChar char="•"/>
            </a:pPr>
            <a:r>
              <a:rPr lang="x-none" dirty="0">
                <a:latin typeface="Century Gothic" panose="020B0502020202020204" pitchFamily="34" charset="0"/>
              </a:rPr>
              <a:t>Enojo</a:t>
            </a:r>
            <a:endParaRPr lang="es-MX" dirty="0">
              <a:latin typeface="Century Gothic" panose="020B0502020202020204" pitchFamily="34" charset="0"/>
            </a:endParaRPr>
          </a:p>
          <a:p>
            <a:pPr marL="285750" indent="-285750" algn="ctr">
              <a:buFont typeface="Arial" panose="020B0604020202020204" pitchFamily="34" charset="0"/>
              <a:buChar char="•"/>
            </a:pPr>
            <a:r>
              <a:rPr lang="x-none" dirty="0">
                <a:latin typeface="Century Gothic" panose="020B0502020202020204" pitchFamily="34" charset="0"/>
              </a:rPr>
              <a:t>Entendimiento</a:t>
            </a:r>
            <a:endParaRPr lang="es-MX" dirty="0">
              <a:latin typeface="Century Gothic" panose="020B0502020202020204" pitchFamily="34" charset="0"/>
            </a:endParaRPr>
          </a:p>
          <a:p>
            <a:pPr marL="285750" indent="-285750" algn="ctr">
              <a:buFont typeface="Arial" panose="020B0604020202020204" pitchFamily="34" charset="0"/>
              <a:buChar char="•"/>
            </a:pPr>
            <a:r>
              <a:rPr lang="x-none" dirty="0">
                <a:latin typeface="Century Gothic" panose="020B0502020202020204" pitchFamily="34" charset="0"/>
              </a:rPr>
              <a:t>Envidia</a:t>
            </a:r>
            <a:endParaRPr lang="es-MX" dirty="0">
              <a:latin typeface="Century Gothic" panose="020B0502020202020204" pitchFamily="34" charset="0"/>
            </a:endParaRPr>
          </a:p>
          <a:p>
            <a:pPr marL="285750" indent="-285750" algn="ctr">
              <a:buFont typeface="Arial" panose="020B0604020202020204" pitchFamily="34" charset="0"/>
              <a:buChar char="•"/>
            </a:pPr>
            <a:r>
              <a:rPr lang="es-MX" dirty="0">
                <a:latin typeface="Century Gothic" panose="020B0502020202020204" pitchFamily="34" charset="0"/>
              </a:rPr>
              <a:t>Espontaneidad</a:t>
            </a:r>
          </a:p>
          <a:p>
            <a:pPr marL="285750" indent="-285750" algn="ctr">
              <a:buFont typeface="Arial" panose="020B0604020202020204" pitchFamily="34" charset="0"/>
              <a:buChar char="•"/>
            </a:pPr>
            <a:r>
              <a:rPr lang="x-none" dirty="0">
                <a:latin typeface="Century Gothic" panose="020B0502020202020204" pitchFamily="34" charset="0"/>
              </a:rPr>
              <a:t>Estímulo</a:t>
            </a:r>
            <a:endParaRPr lang="es-MX" dirty="0">
              <a:latin typeface="Century Gothic" panose="020B0502020202020204" pitchFamily="34" charset="0"/>
            </a:endParaRPr>
          </a:p>
          <a:p>
            <a:pPr marL="285750" indent="-285750" algn="ctr">
              <a:buFont typeface="Arial" panose="020B0604020202020204" pitchFamily="34" charset="0"/>
              <a:buChar char="•"/>
            </a:pPr>
            <a:r>
              <a:rPr lang="es-MX" dirty="0" smtClean="0">
                <a:latin typeface="Century Gothic" panose="020B0502020202020204" pitchFamily="34" charset="0"/>
              </a:rPr>
              <a:t>Explosividad</a:t>
            </a:r>
          </a:p>
          <a:p>
            <a:pPr marL="285750" indent="-285750" algn="ctr">
              <a:buFont typeface="Arial" panose="020B0604020202020204" pitchFamily="34" charset="0"/>
              <a:buChar char="•"/>
            </a:pPr>
            <a:r>
              <a:rPr lang="es-MX" dirty="0" smtClean="0">
                <a:latin typeface="Century Gothic" panose="020B0502020202020204" pitchFamily="34" charset="0"/>
              </a:rPr>
              <a:t>Fuerza</a:t>
            </a:r>
            <a:endParaRPr lang="es-MX" dirty="0">
              <a:latin typeface="Century Gothic" panose="020B0502020202020204" pitchFamily="34" charset="0"/>
            </a:endParaRPr>
          </a:p>
          <a:p>
            <a:pPr marL="285750" indent="-285750" algn="ctr">
              <a:buFont typeface="Arial" panose="020B0604020202020204" pitchFamily="34" charset="0"/>
              <a:buChar char="•"/>
            </a:pPr>
            <a:endParaRPr lang="es-MX" dirty="0">
              <a:latin typeface="Century Gothic" panose="020B0502020202020204" pitchFamily="34" charset="0"/>
            </a:endParaRPr>
          </a:p>
        </p:txBody>
      </p:sp>
      <p:sp>
        <p:nvSpPr>
          <p:cNvPr id="9" name="Marcador de número de diapositiva 8"/>
          <p:cNvSpPr>
            <a:spLocks noGrp="1"/>
          </p:cNvSpPr>
          <p:nvPr>
            <p:ph type="sldNum" sz="quarter" idx="12"/>
          </p:nvPr>
        </p:nvSpPr>
        <p:spPr/>
        <p:txBody>
          <a:bodyPr/>
          <a:lstStyle/>
          <a:p>
            <a:fld id="{D57F1E4F-1CFF-5643-939E-217C01CDF565}" type="slidenum">
              <a:rPr lang="en-US" smtClean="0"/>
              <a:pPr/>
              <a:t>20</a:t>
            </a:fld>
            <a:endParaRPr lang="en-US" dirty="0"/>
          </a:p>
        </p:txBody>
      </p:sp>
    </p:spTree>
    <p:extLst>
      <p:ext uri="{BB962C8B-B14F-4D97-AF65-F5344CB8AC3E}">
        <p14:creationId xmlns:p14="http://schemas.microsoft.com/office/powerpoint/2010/main" val="365321857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2"/>
          <a:stretch>
            <a:fillRect/>
          </a:stretch>
        </p:blipFill>
        <p:spPr>
          <a:xfrm>
            <a:off x="8198862" y="840364"/>
            <a:ext cx="2743510" cy="2743510"/>
          </a:xfrm>
          <a:prstGeom prst="rect">
            <a:avLst/>
          </a:prstGeom>
        </p:spPr>
      </p:pic>
      <p:pic>
        <p:nvPicPr>
          <p:cNvPr id="6" name="Imagen 5"/>
          <p:cNvPicPr>
            <a:picLocks noChangeAspect="1"/>
          </p:cNvPicPr>
          <p:nvPr/>
        </p:nvPicPr>
        <p:blipFill>
          <a:blip r:embed="rId3"/>
          <a:stretch>
            <a:fillRect/>
          </a:stretch>
        </p:blipFill>
        <p:spPr>
          <a:xfrm>
            <a:off x="1301884" y="3333749"/>
            <a:ext cx="5177282" cy="2765714"/>
          </a:xfrm>
          <a:prstGeom prst="rect">
            <a:avLst/>
          </a:prstGeom>
        </p:spPr>
      </p:pic>
      <p:pic>
        <p:nvPicPr>
          <p:cNvPr id="7" name="Imagen 6"/>
          <p:cNvPicPr>
            <a:picLocks noChangeAspect="1"/>
          </p:cNvPicPr>
          <p:nvPr/>
        </p:nvPicPr>
        <p:blipFill>
          <a:blip r:embed="rId4"/>
          <a:stretch>
            <a:fillRect/>
          </a:stretch>
        </p:blipFill>
        <p:spPr>
          <a:xfrm>
            <a:off x="5088516" y="923491"/>
            <a:ext cx="2133600" cy="2143125"/>
          </a:xfrm>
          <a:prstGeom prst="rect">
            <a:avLst/>
          </a:prstGeom>
        </p:spPr>
      </p:pic>
      <p:pic>
        <p:nvPicPr>
          <p:cNvPr id="8" name="Imagen 7"/>
          <p:cNvPicPr>
            <a:picLocks noChangeAspect="1"/>
          </p:cNvPicPr>
          <p:nvPr/>
        </p:nvPicPr>
        <p:blipFill rotWithShape="1">
          <a:blip r:embed="rId5"/>
          <a:srcRect t="1" r="43120" b="50330"/>
          <a:stretch/>
        </p:blipFill>
        <p:spPr>
          <a:xfrm>
            <a:off x="1416521" y="923491"/>
            <a:ext cx="3020398" cy="1975572"/>
          </a:xfrm>
          <a:prstGeom prst="rect">
            <a:avLst/>
          </a:prstGeom>
        </p:spPr>
      </p:pic>
      <p:pic>
        <p:nvPicPr>
          <p:cNvPr id="11" name="Imagen 10"/>
          <p:cNvPicPr>
            <a:picLocks noChangeAspect="1"/>
          </p:cNvPicPr>
          <p:nvPr/>
        </p:nvPicPr>
        <p:blipFill>
          <a:blip r:embed="rId6"/>
          <a:stretch>
            <a:fillRect/>
          </a:stretch>
        </p:blipFill>
        <p:spPr>
          <a:xfrm>
            <a:off x="7187481" y="3528040"/>
            <a:ext cx="3525547" cy="2644160"/>
          </a:xfrm>
          <a:prstGeom prst="rect">
            <a:avLst/>
          </a:prstGeom>
        </p:spPr>
      </p:pic>
      <p:sp>
        <p:nvSpPr>
          <p:cNvPr id="3" name="Marcador de número de diapositiva 2"/>
          <p:cNvSpPr>
            <a:spLocks noGrp="1"/>
          </p:cNvSpPr>
          <p:nvPr>
            <p:ph type="sldNum" sz="quarter" idx="12"/>
          </p:nvPr>
        </p:nvSpPr>
        <p:spPr/>
        <p:txBody>
          <a:bodyPr/>
          <a:lstStyle/>
          <a:p>
            <a:fld id="{D57F1E4F-1CFF-5643-939E-217C01CDF565}" type="slidenum">
              <a:rPr lang="en-US" smtClean="0"/>
              <a:pPr/>
              <a:t>21</a:t>
            </a:fld>
            <a:endParaRPr lang="en-US" dirty="0"/>
          </a:p>
        </p:txBody>
      </p:sp>
    </p:spTree>
    <p:extLst>
      <p:ext uri="{BB962C8B-B14F-4D97-AF65-F5344CB8AC3E}">
        <p14:creationId xmlns:p14="http://schemas.microsoft.com/office/powerpoint/2010/main" val="217819406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txBox="1">
            <a:spLocks/>
          </p:cNvSpPr>
          <p:nvPr/>
        </p:nvSpPr>
        <p:spPr>
          <a:xfrm>
            <a:off x="2015069" y="735336"/>
            <a:ext cx="8158688" cy="659124"/>
          </a:xfrm>
          <a:prstGeom prst="rect">
            <a:avLst/>
          </a:prstGeom>
        </p:spPr>
        <p:txBody>
          <a:bodyPr>
            <a:normAutofit fontScale="90000" lnSpcReduction="10000"/>
          </a:bodyPr>
          <a:lst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b="1" dirty="0" smtClean="0">
                <a:solidFill>
                  <a:srgbClr val="3D953D"/>
                </a:solidFill>
                <a:effectLst>
                  <a:outerShdw blurRad="38100" dist="38100" dir="2700000" algn="tl">
                    <a:srgbClr val="000000">
                      <a:alpha val="43137"/>
                    </a:srgbClr>
                  </a:outerShdw>
                </a:effectLst>
                <a:latin typeface="Century Gothic" panose="020B0502020202020204" pitchFamily="34" charset="0"/>
              </a:rPr>
              <a:t>Verde</a:t>
            </a:r>
            <a:endParaRPr lang="es-MX" b="1" dirty="0">
              <a:solidFill>
                <a:srgbClr val="3D953D"/>
              </a:solidFill>
              <a:effectLst>
                <a:outerShdw blurRad="38100" dist="38100" dir="2700000" algn="tl">
                  <a:srgbClr val="000000">
                    <a:alpha val="43137"/>
                  </a:srgbClr>
                </a:outerShdw>
              </a:effectLst>
              <a:latin typeface="Century Gothic" panose="020B0502020202020204" pitchFamily="34" charset="0"/>
            </a:endParaRPr>
          </a:p>
        </p:txBody>
      </p:sp>
      <p:sp>
        <p:nvSpPr>
          <p:cNvPr id="3" name="Marcador de texto 2"/>
          <p:cNvSpPr txBox="1">
            <a:spLocks/>
          </p:cNvSpPr>
          <p:nvPr/>
        </p:nvSpPr>
        <p:spPr>
          <a:xfrm>
            <a:off x="1275008" y="1864832"/>
            <a:ext cx="9916733" cy="3120390"/>
          </a:xfrm>
          <a:prstGeom prst="rect">
            <a:avLst/>
          </a:prstGeom>
        </p:spPr>
        <p:txBody>
          <a:bodyPr>
            <a:no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buNone/>
            </a:pPr>
            <a:r>
              <a:rPr lang="es-MX" sz="2200" b="1" dirty="0">
                <a:solidFill>
                  <a:srgbClr val="3D953D"/>
                </a:solidFill>
                <a:effectLst>
                  <a:outerShdw blurRad="38100" dist="38100" dir="2700000" algn="tl">
                    <a:srgbClr val="000000">
                      <a:alpha val="43137"/>
                    </a:srgbClr>
                  </a:outerShdw>
                </a:effectLst>
                <a:latin typeface="Century Gothic" panose="020B0502020202020204" pitchFamily="34" charset="0"/>
              </a:rPr>
              <a:t>Longitud de onda:</a:t>
            </a:r>
            <a:r>
              <a:rPr lang="es-MX" sz="2200" b="1" dirty="0">
                <a:solidFill>
                  <a:srgbClr val="3D953D"/>
                </a:solidFill>
                <a:latin typeface="Century Gothic" panose="020B0502020202020204" pitchFamily="34" charset="0"/>
              </a:rPr>
              <a:t> </a:t>
            </a:r>
            <a:r>
              <a:rPr lang="es-MX" sz="2200" dirty="0">
                <a:latin typeface="Century Gothic" panose="020B0502020202020204" pitchFamily="34" charset="0"/>
              </a:rPr>
              <a:t>entre 495- 570 </a:t>
            </a:r>
            <a:r>
              <a:rPr lang="es-MX" sz="2200" dirty="0" err="1">
                <a:latin typeface="Century Gothic" panose="020B0502020202020204" pitchFamily="34" charset="0"/>
              </a:rPr>
              <a:t>nm</a:t>
            </a:r>
            <a:r>
              <a:rPr lang="es-MX" sz="2200" dirty="0">
                <a:latin typeface="Century Gothic" panose="020B0502020202020204" pitchFamily="34" charset="0"/>
              </a:rPr>
              <a:t>. Es uno de los colores que mejor percibe el </a:t>
            </a:r>
            <a:r>
              <a:rPr lang="es-MX" sz="2200" dirty="0" smtClean="0">
                <a:latin typeface="Century Gothic" panose="020B0502020202020204" pitchFamily="34" charset="0"/>
              </a:rPr>
              <a:t>ojo.</a:t>
            </a:r>
          </a:p>
          <a:p>
            <a:pPr marL="0" indent="0">
              <a:buNone/>
            </a:pPr>
            <a:endParaRPr lang="es-MX" sz="2200" b="1" dirty="0" smtClean="0">
              <a:solidFill>
                <a:srgbClr val="EEDD04"/>
              </a:solidFill>
              <a:effectLst>
                <a:outerShdw blurRad="38100" dist="38100" dir="2700000" algn="tl">
                  <a:srgbClr val="000000">
                    <a:alpha val="43137"/>
                  </a:srgbClr>
                </a:outerShdw>
              </a:effectLst>
              <a:latin typeface="Century Gothic" panose="020B0502020202020204" pitchFamily="34" charset="0"/>
            </a:endParaRPr>
          </a:p>
          <a:p>
            <a:pPr marL="0" indent="0">
              <a:buNone/>
            </a:pPr>
            <a:r>
              <a:rPr lang="es-MX" sz="2200" b="1" dirty="0" smtClean="0">
                <a:solidFill>
                  <a:srgbClr val="3D953D"/>
                </a:solidFill>
                <a:effectLst>
                  <a:outerShdw blurRad="38100" dist="38100" dir="2700000" algn="tl">
                    <a:srgbClr val="000000">
                      <a:alpha val="43137"/>
                    </a:srgbClr>
                  </a:outerShdw>
                </a:effectLst>
                <a:latin typeface="Century Gothic" panose="020B0502020202020204" pitchFamily="34" charset="0"/>
              </a:rPr>
              <a:t>Etimología</a:t>
            </a:r>
            <a:r>
              <a:rPr lang="es-MX" sz="2200" dirty="0">
                <a:solidFill>
                  <a:srgbClr val="3D953D"/>
                </a:solidFill>
                <a:effectLst>
                  <a:outerShdw blurRad="38100" dist="38100" dir="2700000" algn="tl">
                    <a:srgbClr val="000000">
                      <a:alpha val="43137"/>
                    </a:srgbClr>
                  </a:outerShdw>
                </a:effectLst>
                <a:latin typeface="Century Gothic" panose="020B0502020202020204" pitchFamily="34" charset="0"/>
              </a:rPr>
              <a:t>:</a:t>
            </a:r>
            <a:r>
              <a:rPr lang="es-MX" sz="2200" dirty="0">
                <a:latin typeface="Century Gothic" panose="020B0502020202020204" pitchFamily="34" charset="0"/>
              </a:rPr>
              <a:t> Del latín </a:t>
            </a:r>
            <a:r>
              <a:rPr lang="es-MX" sz="2200" i="1" dirty="0" err="1">
                <a:latin typeface="Century Gothic" panose="020B0502020202020204" pitchFamily="34" charset="0"/>
              </a:rPr>
              <a:t>virĭdis</a:t>
            </a:r>
            <a:r>
              <a:rPr lang="es-MX" sz="2200" dirty="0">
                <a:latin typeface="Century Gothic" panose="020B0502020202020204" pitchFamily="34" charset="0"/>
              </a:rPr>
              <a:t>, como derivación de la verdura conocida como vidria o berza, una especie de col</a:t>
            </a:r>
            <a:r>
              <a:rPr lang="es-MX" sz="2200" dirty="0" smtClean="0">
                <a:latin typeface="Century Gothic" panose="020B0502020202020204" pitchFamily="34" charset="0"/>
              </a:rPr>
              <a:t>.</a:t>
            </a:r>
          </a:p>
          <a:p>
            <a:pPr marL="0" indent="0">
              <a:buNone/>
            </a:pPr>
            <a:endParaRPr lang="es-MX" sz="2200" dirty="0">
              <a:latin typeface="Century Gothic" panose="020B0502020202020204" pitchFamily="34" charset="0"/>
            </a:endParaRPr>
          </a:p>
          <a:p>
            <a:pPr marL="0" indent="0">
              <a:buNone/>
            </a:pPr>
            <a:r>
              <a:rPr lang="es-MX" sz="2200" dirty="0">
                <a:latin typeface="Century Gothic" panose="020B0502020202020204" pitchFamily="34" charset="0"/>
              </a:rPr>
              <a:t>Es el color de la vida y de la salud, de lo vivo en el sentido más </a:t>
            </a:r>
            <a:r>
              <a:rPr lang="es-MX" sz="2200" dirty="0" smtClean="0">
                <a:latin typeface="Century Gothic" panose="020B0502020202020204" pitchFamily="34" charset="0"/>
              </a:rPr>
              <a:t>amplio; </a:t>
            </a:r>
            <a:r>
              <a:rPr lang="es-MX" sz="2200" dirty="0">
                <a:latin typeface="Century Gothic" panose="020B0502020202020204" pitchFamily="34" charset="0"/>
              </a:rPr>
              <a:t>es la quintaesencia de la </a:t>
            </a:r>
            <a:r>
              <a:rPr lang="es-MX" sz="2200" dirty="0" smtClean="0">
                <a:latin typeface="Century Gothic" panose="020B0502020202020204" pitchFamily="34" charset="0"/>
              </a:rPr>
              <a:t>naturaleza; </a:t>
            </a:r>
            <a:r>
              <a:rPr lang="es-MX" sz="2200" dirty="0">
                <a:latin typeface="Century Gothic" panose="020B0502020202020204" pitchFamily="34" charset="0"/>
              </a:rPr>
              <a:t>es el color de la </a:t>
            </a:r>
            <a:r>
              <a:rPr lang="es-MX" sz="2200" dirty="0" smtClean="0">
                <a:latin typeface="Century Gothic" panose="020B0502020202020204" pitchFamily="34" charset="0"/>
              </a:rPr>
              <a:t>primavera</a:t>
            </a:r>
            <a:r>
              <a:rPr lang="es-MX" sz="2200" dirty="0">
                <a:latin typeface="Century Gothic" panose="020B0502020202020204" pitchFamily="34" charset="0"/>
              </a:rPr>
              <a:t>; símbolo de lo venenoso; de la libertad, la confianza y la </a:t>
            </a:r>
            <a:r>
              <a:rPr lang="es-MX" sz="2200" dirty="0" smtClean="0">
                <a:latin typeface="Century Gothic" panose="020B0502020202020204" pitchFamily="34" charset="0"/>
              </a:rPr>
              <a:t>seguridad.</a:t>
            </a:r>
          </a:p>
        </p:txBody>
      </p:sp>
      <p:sp>
        <p:nvSpPr>
          <p:cNvPr id="5" name="Marcador de número de diapositiva 4"/>
          <p:cNvSpPr>
            <a:spLocks noGrp="1"/>
          </p:cNvSpPr>
          <p:nvPr>
            <p:ph type="sldNum" sz="quarter" idx="12"/>
          </p:nvPr>
        </p:nvSpPr>
        <p:spPr/>
        <p:txBody>
          <a:bodyPr/>
          <a:lstStyle/>
          <a:p>
            <a:fld id="{D57F1E4F-1CFF-5643-939E-217C01CDF565}" type="slidenum">
              <a:rPr lang="en-US" smtClean="0"/>
              <a:pPr/>
              <a:t>22</a:t>
            </a:fld>
            <a:endParaRPr lang="en-US" dirty="0"/>
          </a:p>
        </p:txBody>
      </p:sp>
    </p:spTree>
    <p:extLst>
      <p:ext uri="{BB962C8B-B14F-4D97-AF65-F5344CB8AC3E}">
        <p14:creationId xmlns:p14="http://schemas.microsoft.com/office/powerpoint/2010/main" val="291790522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txBox="1">
            <a:spLocks/>
          </p:cNvSpPr>
          <p:nvPr/>
        </p:nvSpPr>
        <p:spPr>
          <a:xfrm>
            <a:off x="2015069" y="735336"/>
            <a:ext cx="8158688" cy="659124"/>
          </a:xfrm>
          <a:prstGeom prst="rect">
            <a:avLst/>
          </a:prstGeom>
        </p:spPr>
        <p:txBody>
          <a:bodyPr>
            <a:normAutofit fontScale="90000" lnSpcReduction="10000"/>
          </a:bodyPr>
          <a:lst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b="1" dirty="0">
                <a:solidFill>
                  <a:srgbClr val="3D953D"/>
                </a:solidFill>
                <a:effectLst>
                  <a:outerShdw blurRad="38100" dist="38100" dir="2700000" algn="tl">
                    <a:srgbClr val="000000">
                      <a:alpha val="43137"/>
                    </a:srgbClr>
                  </a:outerShdw>
                </a:effectLst>
                <a:latin typeface="Century Gothic" panose="020B0502020202020204" pitchFamily="34" charset="0"/>
              </a:rPr>
              <a:t>Verde</a:t>
            </a:r>
            <a:endParaRPr lang="es-MX" b="1" dirty="0">
              <a:solidFill>
                <a:srgbClr val="EEDD04"/>
              </a:solidFill>
              <a:effectLst>
                <a:outerShdw blurRad="38100" dist="38100" dir="2700000" algn="tl">
                  <a:srgbClr val="000000">
                    <a:alpha val="43137"/>
                  </a:srgbClr>
                </a:outerShdw>
              </a:effectLst>
              <a:latin typeface="Century Gothic" panose="020B0502020202020204" pitchFamily="34" charset="0"/>
            </a:endParaRPr>
          </a:p>
        </p:txBody>
      </p:sp>
      <p:sp>
        <p:nvSpPr>
          <p:cNvPr id="3" name="Marcador de texto 2"/>
          <p:cNvSpPr txBox="1">
            <a:spLocks/>
          </p:cNvSpPr>
          <p:nvPr/>
        </p:nvSpPr>
        <p:spPr>
          <a:xfrm>
            <a:off x="1706404" y="4948129"/>
            <a:ext cx="8776017" cy="808408"/>
          </a:xfrm>
          <a:prstGeom prst="rect">
            <a:avLst/>
          </a:prstGeom>
        </p:spPr>
        <p:txBody>
          <a:bodyPr>
            <a:no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lgn="just">
              <a:buNone/>
            </a:pPr>
            <a:r>
              <a:rPr lang="es-MX" sz="2000" b="1" dirty="0">
                <a:latin typeface="Century Gothic" panose="020B0502020202020204" pitchFamily="34" charset="0"/>
              </a:rPr>
              <a:t>El verde es el color preferido del 16% de los hombres y el 15% de las mujeres</a:t>
            </a:r>
            <a:r>
              <a:rPr lang="es-MX" sz="2000" dirty="0" smtClean="0">
                <a:latin typeface="Century Gothic" panose="020B0502020202020204" pitchFamily="34" charset="0"/>
              </a:rPr>
              <a:t>.</a:t>
            </a:r>
            <a:r>
              <a:rPr lang="es-MX" sz="2000" dirty="0">
                <a:latin typeface="Century Gothic" panose="020B0502020202020204" pitchFamily="34" charset="0"/>
              </a:rPr>
              <a:t> </a:t>
            </a:r>
            <a:r>
              <a:rPr lang="es-MX" sz="2000" dirty="0" smtClean="0">
                <a:latin typeface="Century Gothic" panose="020B0502020202020204" pitchFamily="34" charset="0"/>
              </a:rPr>
              <a:t>Preferencia que aumenta </a:t>
            </a:r>
            <a:r>
              <a:rPr lang="es-MX" sz="2000" dirty="0">
                <a:latin typeface="Century Gothic" panose="020B0502020202020204" pitchFamily="34" charset="0"/>
              </a:rPr>
              <a:t>con la edad, sobretodo entre los hombres. </a:t>
            </a:r>
            <a:endParaRPr lang="es-MX" sz="2000" i="1" dirty="0">
              <a:latin typeface="Century Gothic" panose="020B0502020202020204" pitchFamily="34" charset="0"/>
            </a:endParaRPr>
          </a:p>
        </p:txBody>
      </p:sp>
      <p:sp>
        <p:nvSpPr>
          <p:cNvPr id="4" name="CuadroTexto 3"/>
          <p:cNvSpPr txBox="1"/>
          <p:nvPr/>
        </p:nvSpPr>
        <p:spPr>
          <a:xfrm>
            <a:off x="1512800" y="1922321"/>
            <a:ext cx="2210968" cy="2308324"/>
          </a:xfrm>
          <a:prstGeom prst="rect">
            <a:avLst/>
          </a:prstGeom>
          <a:noFill/>
        </p:spPr>
        <p:txBody>
          <a:bodyPr wrap="square" rtlCol="0">
            <a:spAutoFit/>
          </a:bodyPr>
          <a:lstStyle/>
          <a:p>
            <a:pPr marL="285750" indent="-285750" algn="ctr">
              <a:buFont typeface="Arial" panose="020B0604020202020204" pitchFamily="34" charset="0"/>
              <a:buChar char="•"/>
            </a:pPr>
            <a:r>
              <a:rPr lang="es-MX" dirty="0">
                <a:latin typeface="Century Gothic" panose="020B0502020202020204" pitchFamily="34" charset="0"/>
              </a:rPr>
              <a:t>Agradable</a:t>
            </a:r>
          </a:p>
          <a:p>
            <a:pPr marL="285750" indent="-285750" algn="ctr">
              <a:buFont typeface="Arial" panose="020B0604020202020204" pitchFamily="34" charset="0"/>
              <a:buChar char="•"/>
            </a:pPr>
            <a:r>
              <a:rPr lang="es-MX" dirty="0">
                <a:latin typeface="Century Gothic" panose="020B0502020202020204" pitchFamily="34" charset="0"/>
              </a:rPr>
              <a:t>Austeridad</a:t>
            </a:r>
          </a:p>
          <a:p>
            <a:pPr marL="285750" indent="-285750" algn="ctr">
              <a:buFont typeface="Arial" panose="020B0604020202020204" pitchFamily="34" charset="0"/>
              <a:buChar char="•"/>
            </a:pPr>
            <a:r>
              <a:rPr lang="es-MX" dirty="0">
                <a:latin typeface="Century Gothic" panose="020B0502020202020204" pitchFamily="34" charset="0"/>
              </a:rPr>
              <a:t>Aventura</a:t>
            </a:r>
          </a:p>
          <a:p>
            <a:pPr marL="285750" indent="-285750" algn="ctr">
              <a:buFont typeface="Arial" panose="020B0604020202020204" pitchFamily="34" charset="0"/>
              <a:buChar char="•"/>
            </a:pPr>
            <a:r>
              <a:rPr lang="es-MX" dirty="0">
                <a:latin typeface="Century Gothic" panose="020B0502020202020204" pitchFamily="34" charset="0"/>
              </a:rPr>
              <a:t>Crecimiento</a:t>
            </a:r>
          </a:p>
          <a:p>
            <a:pPr marL="285750" indent="-285750" algn="ctr">
              <a:buFont typeface="Arial" panose="020B0604020202020204" pitchFamily="34" charset="0"/>
              <a:buChar char="•"/>
            </a:pPr>
            <a:r>
              <a:rPr lang="es-MX" dirty="0">
                <a:latin typeface="Century Gothic" panose="020B0502020202020204" pitchFamily="34" charset="0"/>
              </a:rPr>
              <a:t>Esperanza </a:t>
            </a:r>
          </a:p>
          <a:p>
            <a:pPr marL="285750" indent="-285750" algn="ctr">
              <a:buFont typeface="Arial" panose="020B0604020202020204" pitchFamily="34" charset="0"/>
              <a:buChar char="•"/>
            </a:pPr>
            <a:r>
              <a:rPr lang="es-MX" dirty="0">
                <a:latin typeface="Century Gothic" panose="020B0502020202020204" pitchFamily="34" charset="0"/>
              </a:rPr>
              <a:t>Fertilidad</a:t>
            </a:r>
          </a:p>
          <a:p>
            <a:pPr marL="285750" indent="-285750" algn="ctr">
              <a:buFont typeface="Arial" panose="020B0604020202020204" pitchFamily="34" charset="0"/>
              <a:buChar char="•"/>
            </a:pPr>
            <a:r>
              <a:rPr lang="x-none" dirty="0">
                <a:latin typeface="Century Gothic" panose="020B0502020202020204" pitchFamily="34" charset="0"/>
              </a:rPr>
              <a:t>Ideología</a:t>
            </a:r>
            <a:endParaRPr lang="es-MX" dirty="0">
              <a:latin typeface="Century Gothic" panose="020B0502020202020204" pitchFamily="34" charset="0"/>
            </a:endParaRPr>
          </a:p>
          <a:p>
            <a:pPr marL="285750" indent="-285750" algn="ctr">
              <a:buFont typeface="Arial" panose="020B0604020202020204" pitchFamily="34" charset="0"/>
              <a:buChar char="•"/>
            </a:pPr>
            <a:r>
              <a:rPr lang="x-none" dirty="0" smtClean="0">
                <a:latin typeface="Century Gothic" panose="020B0502020202020204" pitchFamily="34" charset="0"/>
              </a:rPr>
              <a:t>Igualdad</a:t>
            </a:r>
            <a:endParaRPr lang="es-MX" dirty="0">
              <a:latin typeface="Century Gothic" panose="020B0502020202020204" pitchFamily="34" charset="0"/>
            </a:endParaRPr>
          </a:p>
        </p:txBody>
      </p:sp>
      <p:sp>
        <p:nvSpPr>
          <p:cNvPr id="5" name="CuadroTexto 4"/>
          <p:cNvSpPr txBox="1"/>
          <p:nvPr/>
        </p:nvSpPr>
        <p:spPr>
          <a:xfrm>
            <a:off x="6321102" y="1870509"/>
            <a:ext cx="2210968" cy="2585323"/>
          </a:xfrm>
          <a:prstGeom prst="rect">
            <a:avLst/>
          </a:prstGeom>
          <a:noFill/>
        </p:spPr>
        <p:txBody>
          <a:bodyPr wrap="square" rtlCol="0">
            <a:spAutoFit/>
          </a:bodyPr>
          <a:lstStyle/>
          <a:p>
            <a:pPr marL="285750" indent="-285750" algn="ctr">
              <a:buFont typeface="Arial" panose="020B0604020202020204" pitchFamily="34" charset="0"/>
              <a:buChar char="•"/>
            </a:pPr>
            <a:r>
              <a:rPr lang="x-none" dirty="0">
                <a:latin typeface="Century Gothic" panose="020B0502020202020204" pitchFamily="34" charset="0"/>
              </a:rPr>
              <a:t>Naturaleza</a:t>
            </a:r>
            <a:endParaRPr lang="es-MX" dirty="0">
              <a:latin typeface="Century Gothic" panose="020B0502020202020204" pitchFamily="34" charset="0"/>
            </a:endParaRPr>
          </a:p>
          <a:p>
            <a:pPr marL="285750" indent="-285750" algn="ctr">
              <a:buFont typeface="Arial" panose="020B0604020202020204" pitchFamily="34" charset="0"/>
              <a:buChar char="•"/>
            </a:pPr>
            <a:r>
              <a:rPr lang="es-MX" dirty="0">
                <a:latin typeface="Century Gothic" panose="020B0502020202020204" pitchFamily="34" charset="0"/>
              </a:rPr>
              <a:t>Pasividad</a:t>
            </a:r>
          </a:p>
          <a:p>
            <a:pPr marL="285750" indent="-285750" algn="ctr">
              <a:buFont typeface="Arial" panose="020B0604020202020204" pitchFamily="34" charset="0"/>
              <a:buChar char="•"/>
            </a:pPr>
            <a:r>
              <a:rPr lang="es-MX" dirty="0">
                <a:latin typeface="Century Gothic" panose="020B0502020202020204" pitchFamily="34" charset="0"/>
              </a:rPr>
              <a:t>Perdurable</a:t>
            </a:r>
          </a:p>
          <a:p>
            <a:pPr marL="285750" indent="-285750" algn="ctr">
              <a:buFont typeface="Arial" panose="020B0604020202020204" pitchFamily="34" charset="0"/>
              <a:buChar char="•"/>
            </a:pPr>
            <a:r>
              <a:rPr lang="es-MX" dirty="0">
                <a:latin typeface="Century Gothic" panose="020B0502020202020204" pitchFamily="34" charset="0"/>
              </a:rPr>
              <a:t>Primavera</a:t>
            </a:r>
          </a:p>
          <a:p>
            <a:pPr marL="285750" indent="-285750" algn="ctr">
              <a:buFont typeface="Arial" panose="020B0604020202020204" pitchFamily="34" charset="0"/>
              <a:buChar char="•"/>
            </a:pPr>
            <a:r>
              <a:rPr lang="es-MX" dirty="0">
                <a:latin typeface="Century Gothic" panose="020B0502020202020204" pitchFamily="34" charset="0"/>
              </a:rPr>
              <a:t>Promesa</a:t>
            </a:r>
          </a:p>
          <a:p>
            <a:pPr marL="285750" indent="-285750" algn="ctr">
              <a:buFont typeface="Arial" panose="020B0604020202020204" pitchFamily="34" charset="0"/>
              <a:buChar char="•"/>
            </a:pPr>
            <a:r>
              <a:rPr lang="es-MX" dirty="0">
                <a:latin typeface="Century Gothic" panose="020B0502020202020204" pitchFamily="34" charset="0"/>
              </a:rPr>
              <a:t>Prosperidad</a:t>
            </a:r>
          </a:p>
          <a:p>
            <a:pPr marL="285750" indent="-285750" algn="ctr">
              <a:buFont typeface="Arial" panose="020B0604020202020204" pitchFamily="34" charset="0"/>
              <a:buChar char="•"/>
            </a:pPr>
            <a:r>
              <a:rPr lang="es-MX" dirty="0">
                <a:latin typeface="Century Gothic" panose="020B0502020202020204" pitchFamily="34" charset="0"/>
              </a:rPr>
              <a:t>Renovación </a:t>
            </a:r>
          </a:p>
          <a:p>
            <a:pPr marL="285750" indent="-285750" algn="ctr">
              <a:buFont typeface="Arial" panose="020B0604020202020204" pitchFamily="34" charset="0"/>
              <a:buChar char="•"/>
            </a:pPr>
            <a:r>
              <a:rPr lang="es-MX" dirty="0">
                <a:latin typeface="Century Gothic" panose="020B0502020202020204" pitchFamily="34" charset="0"/>
              </a:rPr>
              <a:t>Resurrección</a:t>
            </a:r>
          </a:p>
          <a:p>
            <a:pPr marL="285750" indent="-285750" algn="ctr">
              <a:buFont typeface="Arial" panose="020B0604020202020204" pitchFamily="34" charset="0"/>
              <a:buChar char="•"/>
            </a:pPr>
            <a:endParaRPr lang="es-MX" dirty="0">
              <a:latin typeface="Century Gothic" panose="020B0502020202020204" pitchFamily="34" charset="0"/>
            </a:endParaRPr>
          </a:p>
        </p:txBody>
      </p:sp>
      <p:sp>
        <p:nvSpPr>
          <p:cNvPr id="7" name="CuadroTexto 6"/>
          <p:cNvSpPr txBox="1"/>
          <p:nvPr/>
        </p:nvSpPr>
        <p:spPr>
          <a:xfrm>
            <a:off x="8612969" y="1994447"/>
            <a:ext cx="2516435" cy="2308324"/>
          </a:xfrm>
          <a:prstGeom prst="rect">
            <a:avLst/>
          </a:prstGeom>
          <a:noFill/>
        </p:spPr>
        <p:txBody>
          <a:bodyPr wrap="square" rtlCol="0">
            <a:spAutoFit/>
          </a:bodyPr>
          <a:lstStyle/>
          <a:p>
            <a:pPr marL="285750" indent="-285750" algn="ctr">
              <a:buFont typeface="Arial" panose="020B0604020202020204" pitchFamily="34" charset="0"/>
              <a:buChar char="•"/>
            </a:pPr>
            <a:r>
              <a:rPr lang="es-MX" dirty="0">
                <a:latin typeface="Century Gothic" panose="020B0502020202020204" pitchFamily="34" charset="0"/>
              </a:rPr>
              <a:t>Suerte</a:t>
            </a:r>
          </a:p>
          <a:p>
            <a:pPr marL="285750" indent="-285750" algn="ctr">
              <a:buFont typeface="Arial" panose="020B0604020202020204" pitchFamily="34" charset="0"/>
              <a:buChar char="•"/>
            </a:pPr>
            <a:r>
              <a:rPr lang="es-MX" dirty="0">
                <a:latin typeface="Century Gothic" panose="020B0502020202020204" pitchFamily="34" charset="0"/>
              </a:rPr>
              <a:t>Tolerancia</a:t>
            </a:r>
          </a:p>
          <a:p>
            <a:pPr marL="285750" indent="-285750" algn="ctr">
              <a:buFont typeface="Arial" panose="020B0604020202020204" pitchFamily="34" charset="0"/>
              <a:buChar char="•"/>
            </a:pPr>
            <a:r>
              <a:rPr lang="es-MX" dirty="0">
                <a:latin typeface="Century Gothic" panose="020B0502020202020204" pitchFamily="34" charset="0"/>
              </a:rPr>
              <a:t>Tranquilidad Total</a:t>
            </a:r>
          </a:p>
          <a:p>
            <a:pPr marL="285750" indent="-285750" algn="ctr">
              <a:buFont typeface="Arial" panose="020B0604020202020204" pitchFamily="34" charset="0"/>
              <a:buChar char="•"/>
            </a:pPr>
            <a:r>
              <a:rPr lang="es-MX" dirty="0">
                <a:latin typeface="Century Gothic" panose="020B0502020202020204" pitchFamily="34" charset="0"/>
              </a:rPr>
              <a:t>Vegetación</a:t>
            </a:r>
          </a:p>
          <a:p>
            <a:pPr marL="285750" indent="-285750" algn="ctr">
              <a:buFont typeface="Arial" panose="020B0604020202020204" pitchFamily="34" charset="0"/>
              <a:buChar char="•"/>
            </a:pPr>
            <a:r>
              <a:rPr lang="es-MX" dirty="0">
                <a:latin typeface="Century Gothic" panose="020B0502020202020204" pitchFamily="34" charset="0"/>
              </a:rPr>
              <a:t>Victoria </a:t>
            </a:r>
          </a:p>
          <a:p>
            <a:pPr marL="285750" indent="-285750" algn="ctr">
              <a:buFont typeface="Arial" panose="020B0604020202020204" pitchFamily="34" charset="0"/>
              <a:buChar char="•"/>
            </a:pPr>
            <a:r>
              <a:rPr lang="x-none" dirty="0">
                <a:latin typeface="Century Gothic" panose="020B0502020202020204" pitchFamily="34" charset="0"/>
              </a:rPr>
              <a:t>Vida </a:t>
            </a:r>
            <a:endParaRPr lang="es-MX" dirty="0">
              <a:latin typeface="Century Gothic" panose="020B0502020202020204" pitchFamily="34" charset="0"/>
            </a:endParaRPr>
          </a:p>
          <a:p>
            <a:pPr marL="285750" indent="-285750" algn="ctr">
              <a:buFont typeface="Arial" panose="020B0604020202020204" pitchFamily="34" charset="0"/>
              <a:buChar char="•"/>
            </a:pPr>
            <a:r>
              <a:rPr lang="es-MX" dirty="0">
                <a:latin typeface="Century Gothic" panose="020B0502020202020204" pitchFamily="34" charset="0"/>
              </a:rPr>
              <a:t>Voluntad</a:t>
            </a:r>
          </a:p>
          <a:p>
            <a:pPr algn="ctr"/>
            <a:endParaRPr lang="es-MX" dirty="0">
              <a:latin typeface="Century Gothic" panose="020B0502020202020204" pitchFamily="34" charset="0"/>
            </a:endParaRPr>
          </a:p>
        </p:txBody>
      </p:sp>
      <p:sp>
        <p:nvSpPr>
          <p:cNvPr id="8" name="CuadroTexto 7"/>
          <p:cNvSpPr txBox="1"/>
          <p:nvPr/>
        </p:nvSpPr>
        <p:spPr>
          <a:xfrm>
            <a:off x="3772205" y="1922321"/>
            <a:ext cx="2357282" cy="2308324"/>
          </a:xfrm>
          <a:prstGeom prst="rect">
            <a:avLst/>
          </a:prstGeom>
          <a:noFill/>
        </p:spPr>
        <p:txBody>
          <a:bodyPr wrap="square" rtlCol="0">
            <a:spAutoFit/>
          </a:bodyPr>
          <a:lstStyle/>
          <a:p>
            <a:pPr marL="285750" indent="-285750" algn="ctr">
              <a:buFont typeface="Arial" panose="020B0604020202020204" pitchFamily="34" charset="0"/>
              <a:buChar char="•"/>
            </a:pPr>
            <a:r>
              <a:rPr lang="es-MX" dirty="0">
                <a:latin typeface="Century Gothic" panose="020B0502020202020204" pitchFamily="34" charset="0"/>
              </a:rPr>
              <a:t>Inmortalidad</a:t>
            </a:r>
          </a:p>
          <a:p>
            <a:pPr marL="285750" indent="-285750" algn="ctr">
              <a:buFont typeface="Arial" panose="020B0604020202020204" pitchFamily="34" charset="0"/>
              <a:buChar char="•"/>
            </a:pPr>
            <a:r>
              <a:rPr lang="es-MX" dirty="0">
                <a:latin typeface="Century Gothic" panose="020B0502020202020204" pitchFamily="34" charset="0"/>
              </a:rPr>
              <a:t>Inmovilidad</a:t>
            </a:r>
          </a:p>
          <a:p>
            <a:pPr marL="285750" indent="-285750" algn="ctr">
              <a:buFont typeface="Arial" panose="020B0604020202020204" pitchFamily="34" charset="0"/>
              <a:buChar char="•"/>
            </a:pPr>
            <a:r>
              <a:rPr lang="es-MX" dirty="0">
                <a:latin typeface="Century Gothic" panose="020B0502020202020204" pitchFamily="34" charset="0"/>
              </a:rPr>
              <a:t>Juventud</a:t>
            </a:r>
          </a:p>
          <a:p>
            <a:pPr marL="285750" indent="-285750" algn="ctr">
              <a:buFont typeface="Arial" panose="020B0604020202020204" pitchFamily="34" charset="0"/>
              <a:buChar char="•"/>
            </a:pPr>
            <a:r>
              <a:rPr lang="es-MX" dirty="0">
                <a:latin typeface="Century Gothic" panose="020B0502020202020204" pitchFamily="34" charset="0"/>
              </a:rPr>
              <a:t>Lealtad</a:t>
            </a:r>
          </a:p>
          <a:p>
            <a:pPr marL="285750" indent="-285750" algn="ctr">
              <a:buFont typeface="Arial" panose="020B0604020202020204" pitchFamily="34" charset="0"/>
              <a:buChar char="•"/>
            </a:pPr>
            <a:r>
              <a:rPr lang="es-MX" dirty="0">
                <a:latin typeface="Century Gothic" panose="020B0502020202020204" pitchFamily="34" charset="0"/>
              </a:rPr>
              <a:t>Libertad</a:t>
            </a:r>
          </a:p>
          <a:p>
            <a:pPr marL="285750" indent="-285750" algn="ctr">
              <a:buFont typeface="Arial" panose="020B0604020202020204" pitchFamily="34" charset="0"/>
              <a:buChar char="•"/>
            </a:pPr>
            <a:r>
              <a:rPr lang="x-none" dirty="0">
                <a:latin typeface="Century Gothic" panose="020B0502020202020204" pitchFamily="34" charset="0"/>
              </a:rPr>
              <a:t>Medioambiente</a:t>
            </a:r>
            <a:endParaRPr lang="es-MX" dirty="0">
              <a:latin typeface="Century Gothic" panose="020B0502020202020204" pitchFamily="34" charset="0"/>
            </a:endParaRPr>
          </a:p>
          <a:p>
            <a:pPr marL="285750" indent="-285750" algn="ctr">
              <a:buFont typeface="Arial" panose="020B0604020202020204" pitchFamily="34" charset="0"/>
              <a:buChar char="•"/>
            </a:pPr>
            <a:r>
              <a:rPr lang="es-MX" dirty="0">
                <a:latin typeface="Century Gothic" panose="020B0502020202020204" pitchFamily="34" charset="0"/>
              </a:rPr>
              <a:t>Miedo</a:t>
            </a:r>
          </a:p>
          <a:p>
            <a:pPr marL="285750" indent="-285750" algn="ctr">
              <a:buFont typeface="Arial" panose="020B0604020202020204" pitchFamily="34" charset="0"/>
              <a:buChar char="•"/>
            </a:pPr>
            <a:r>
              <a:rPr lang="x-none" dirty="0">
                <a:latin typeface="Century Gothic" panose="020B0502020202020204" pitchFamily="34" charset="0"/>
              </a:rPr>
              <a:t>Modestia</a:t>
            </a:r>
            <a:endParaRPr lang="es-MX" dirty="0">
              <a:latin typeface="Century Gothic" panose="020B0502020202020204" pitchFamily="34" charset="0"/>
            </a:endParaRPr>
          </a:p>
        </p:txBody>
      </p:sp>
      <p:sp>
        <p:nvSpPr>
          <p:cNvPr id="9" name="Marcador de número de diapositiva 8"/>
          <p:cNvSpPr>
            <a:spLocks noGrp="1"/>
          </p:cNvSpPr>
          <p:nvPr>
            <p:ph type="sldNum" sz="quarter" idx="12"/>
          </p:nvPr>
        </p:nvSpPr>
        <p:spPr/>
        <p:txBody>
          <a:bodyPr/>
          <a:lstStyle/>
          <a:p>
            <a:fld id="{D57F1E4F-1CFF-5643-939E-217C01CDF565}" type="slidenum">
              <a:rPr lang="en-US" smtClean="0"/>
              <a:pPr/>
              <a:t>23</a:t>
            </a:fld>
            <a:endParaRPr lang="en-US" dirty="0"/>
          </a:p>
        </p:txBody>
      </p:sp>
    </p:spTree>
    <p:extLst>
      <p:ext uri="{BB962C8B-B14F-4D97-AF65-F5344CB8AC3E}">
        <p14:creationId xmlns:p14="http://schemas.microsoft.com/office/powerpoint/2010/main" val="242134716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1301883" y="1131309"/>
            <a:ext cx="2581275" cy="1771650"/>
          </a:xfrm>
          <a:prstGeom prst="rect">
            <a:avLst/>
          </a:prstGeom>
        </p:spPr>
      </p:pic>
      <p:pic>
        <p:nvPicPr>
          <p:cNvPr id="3" name="Imagen 2"/>
          <p:cNvPicPr>
            <a:picLocks noChangeAspect="1"/>
          </p:cNvPicPr>
          <p:nvPr/>
        </p:nvPicPr>
        <p:blipFill>
          <a:blip r:embed="rId3"/>
          <a:stretch>
            <a:fillRect/>
          </a:stretch>
        </p:blipFill>
        <p:spPr>
          <a:xfrm>
            <a:off x="1516196" y="3687473"/>
            <a:ext cx="2152650" cy="2124075"/>
          </a:xfrm>
          <a:prstGeom prst="rect">
            <a:avLst/>
          </a:prstGeom>
        </p:spPr>
      </p:pic>
      <p:pic>
        <p:nvPicPr>
          <p:cNvPr id="4" name="Imagen 3"/>
          <p:cNvPicPr>
            <a:picLocks noChangeAspect="1"/>
          </p:cNvPicPr>
          <p:nvPr/>
        </p:nvPicPr>
        <p:blipFill>
          <a:blip r:embed="rId4"/>
          <a:stretch>
            <a:fillRect/>
          </a:stretch>
        </p:blipFill>
        <p:spPr>
          <a:xfrm>
            <a:off x="7685387" y="923491"/>
            <a:ext cx="3258848" cy="5005302"/>
          </a:xfrm>
          <a:prstGeom prst="rect">
            <a:avLst/>
          </a:prstGeom>
        </p:spPr>
      </p:pic>
      <p:pic>
        <p:nvPicPr>
          <p:cNvPr id="9" name="Imagen 8"/>
          <p:cNvPicPr>
            <a:picLocks noChangeAspect="1"/>
          </p:cNvPicPr>
          <p:nvPr/>
        </p:nvPicPr>
        <p:blipFill>
          <a:blip r:embed="rId5"/>
          <a:stretch>
            <a:fillRect/>
          </a:stretch>
        </p:blipFill>
        <p:spPr>
          <a:xfrm>
            <a:off x="4226935" y="1131309"/>
            <a:ext cx="3114675" cy="1466850"/>
          </a:xfrm>
          <a:prstGeom prst="rect">
            <a:avLst/>
          </a:prstGeom>
        </p:spPr>
      </p:pic>
      <p:pic>
        <p:nvPicPr>
          <p:cNvPr id="12" name="Imagen 11"/>
          <p:cNvPicPr>
            <a:picLocks noChangeAspect="1"/>
          </p:cNvPicPr>
          <p:nvPr/>
        </p:nvPicPr>
        <p:blipFill>
          <a:blip r:embed="rId6"/>
          <a:stretch>
            <a:fillRect/>
          </a:stretch>
        </p:blipFill>
        <p:spPr>
          <a:xfrm>
            <a:off x="4305735" y="2823190"/>
            <a:ext cx="2957074" cy="3105603"/>
          </a:xfrm>
          <a:prstGeom prst="rect">
            <a:avLst/>
          </a:prstGeom>
        </p:spPr>
      </p:pic>
      <p:sp>
        <p:nvSpPr>
          <p:cNvPr id="6" name="Marcador de número de diapositiva 5"/>
          <p:cNvSpPr>
            <a:spLocks noGrp="1"/>
          </p:cNvSpPr>
          <p:nvPr>
            <p:ph type="sldNum" sz="quarter" idx="12"/>
          </p:nvPr>
        </p:nvSpPr>
        <p:spPr/>
        <p:txBody>
          <a:bodyPr/>
          <a:lstStyle/>
          <a:p>
            <a:fld id="{D57F1E4F-1CFF-5643-939E-217C01CDF565}" type="slidenum">
              <a:rPr lang="en-US" smtClean="0"/>
              <a:pPr/>
              <a:t>24</a:t>
            </a:fld>
            <a:endParaRPr lang="en-US" dirty="0"/>
          </a:p>
        </p:txBody>
      </p:sp>
    </p:spTree>
    <p:extLst>
      <p:ext uri="{BB962C8B-B14F-4D97-AF65-F5344CB8AC3E}">
        <p14:creationId xmlns:p14="http://schemas.microsoft.com/office/powerpoint/2010/main" val="157031611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txBox="1">
            <a:spLocks/>
          </p:cNvSpPr>
          <p:nvPr/>
        </p:nvSpPr>
        <p:spPr>
          <a:xfrm>
            <a:off x="1602046" y="735336"/>
            <a:ext cx="9171270" cy="659124"/>
          </a:xfrm>
          <a:prstGeom prst="rect">
            <a:avLst/>
          </a:prstGeom>
        </p:spPr>
        <p:txBody>
          <a:bodyPr>
            <a:normAutofit fontScale="90000" lnSpcReduction="10000"/>
          </a:bodyPr>
          <a:lst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b="1" dirty="0" smtClean="0">
                <a:solidFill>
                  <a:srgbClr val="0070C0"/>
                </a:solidFill>
                <a:effectLst>
                  <a:outerShdw blurRad="38100" dist="38100" dir="2700000" algn="tl">
                    <a:srgbClr val="000000">
                      <a:alpha val="43137"/>
                    </a:srgbClr>
                  </a:outerShdw>
                </a:effectLst>
                <a:latin typeface="Century Gothic" panose="020B0502020202020204" pitchFamily="34" charset="0"/>
              </a:rPr>
              <a:t>Azul</a:t>
            </a:r>
            <a:endParaRPr lang="es-MX" b="1" dirty="0">
              <a:solidFill>
                <a:srgbClr val="0070C0"/>
              </a:solidFill>
              <a:effectLst>
                <a:outerShdw blurRad="38100" dist="38100" dir="2700000" algn="tl">
                  <a:srgbClr val="000000">
                    <a:alpha val="43137"/>
                  </a:srgbClr>
                </a:outerShdw>
              </a:effectLst>
              <a:latin typeface="Century Gothic" panose="020B0502020202020204" pitchFamily="34" charset="0"/>
            </a:endParaRPr>
          </a:p>
        </p:txBody>
      </p:sp>
      <p:sp>
        <p:nvSpPr>
          <p:cNvPr id="3" name="Marcador de texto 2"/>
          <p:cNvSpPr txBox="1">
            <a:spLocks/>
          </p:cNvSpPr>
          <p:nvPr/>
        </p:nvSpPr>
        <p:spPr>
          <a:xfrm>
            <a:off x="1688204" y="1664624"/>
            <a:ext cx="9208394" cy="3120390"/>
          </a:xfrm>
          <a:prstGeom prst="rect">
            <a:avLst/>
          </a:prstGeom>
        </p:spPr>
        <p:txBody>
          <a:bodyPr>
            <a:no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buNone/>
            </a:pPr>
            <a:r>
              <a:rPr lang="es-MX" sz="2200" b="1" dirty="0">
                <a:solidFill>
                  <a:srgbClr val="0070C0"/>
                </a:solidFill>
                <a:effectLst>
                  <a:outerShdw blurRad="38100" dist="38100" dir="2700000" algn="tl">
                    <a:srgbClr val="000000">
                      <a:alpha val="43137"/>
                    </a:srgbClr>
                  </a:outerShdw>
                </a:effectLst>
                <a:latin typeface="Century Gothic" panose="020B0502020202020204" pitchFamily="34" charset="0"/>
              </a:rPr>
              <a:t>Longitud de onda:</a:t>
            </a:r>
            <a:r>
              <a:rPr lang="es-MX" sz="2200" b="1" dirty="0">
                <a:solidFill>
                  <a:srgbClr val="EEDD04"/>
                </a:solidFill>
                <a:latin typeface="Century Gothic" panose="020B0502020202020204" pitchFamily="34" charset="0"/>
              </a:rPr>
              <a:t> </a:t>
            </a:r>
            <a:r>
              <a:rPr lang="es-MX" sz="2200" dirty="0">
                <a:latin typeface="Century Gothic" panose="020B0502020202020204" pitchFamily="34" charset="0"/>
              </a:rPr>
              <a:t>alrededor de 470 </a:t>
            </a:r>
            <a:r>
              <a:rPr lang="es-MX" sz="2200" dirty="0" err="1">
                <a:latin typeface="Century Gothic" panose="020B0502020202020204" pitchFamily="34" charset="0"/>
              </a:rPr>
              <a:t>nm</a:t>
            </a:r>
            <a:r>
              <a:rPr lang="es-MX" sz="2200" dirty="0" smtClean="0">
                <a:latin typeface="Century Gothic" panose="020B0502020202020204" pitchFamily="34" charset="0"/>
              </a:rPr>
              <a:t>.</a:t>
            </a:r>
          </a:p>
          <a:p>
            <a:pPr marL="0" indent="0">
              <a:buNone/>
            </a:pPr>
            <a:r>
              <a:rPr lang="es-MX" sz="2200" dirty="0" smtClean="0">
                <a:latin typeface="Century Gothic" panose="020B0502020202020204" pitchFamily="34" charset="0"/>
              </a:rPr>
              <a:t> </a:t>
            </a:r>
            <a:endParaRPr lang="es-MX" sz="2200" b="1" dirty="0" smtClean="0">
              <a:solidFill>
                <a:srgbClr val="EEDD04"/>
              </a:solidFill>
              <a:effectLst>
                <a:outerShdw blurRad="38100" dist="38100" dir="2700000" algn="tl">
                  <a:srgbClr val="000000">
                    <a:alpha val="43137"/>
                  </a:srgbClr>
                </a:outerShdw>
              </a:effectLst>
              <a:latin typeface="Century Gothic" panose="020B0502020202020204" pitchFamily="34" charset="0"/>
            </a:endParaRPr>
          </a:p>
          <a:p>
            <a:pPr marL="0" indent="0">
              <a:buNone/>
            </a:pPr>
            <a:r>
              <a:rPr lang="es-MX" sz="2200" b="1" dirty="0" smtClean="0">
                <a:solidFill>
                  <a:srgbClr val="0070C0"/>
                </a:solidFill>
                <a:effectLst>
                  <a:outerShdw blurRad="38100" dist="38100" dir="2700000" algn="tl">
                    <a:srgbClr val="000000">
                      <a:alpha val="43137"/>
                    </a:srgbClr>
                  </a:outerShdw>
                </a:effectLst>
                <a:latin typeface="Century Gothic" panose="020B0502020202020204" pitchFamily="34" charset="0"/>
              </a:rPr>
              <a:t>Etimología</a:t>
            </a:r>
            <a:r>
              <a:rPr lang="es-MX" sz="2200" dirty="0">
                <a:solidFill>
                  <a:srgbClr val="0070C0"/>
                </a:solidFill>
                <a:effectLst>
                  <a:outerShdw blurRad="38100" dist="38100" dir="2700000" algn="tl">
                    <a:srgbClr val="000000">
                      <a:alpha val="43137"/>
                    </a:srgbClr>
                  </a:outerShdw>
                </a:effectLst>
                <a:latin typeface="Century Gothic" panose="020B0502020202020204" pitchFamily="34" charset="0"/>
              </a:rPr>
              <a:t>:</a:t>
            </a:r>
            <a:r>
              <a:rPr lang="es-MX" sz="2200" dirty="0">
                <a:latin typeface="Century Gothic" panose="020B0502020202020204" pitchFamily="34" charset="0"/>
              </a:rPr>
              <a:t> </a:t>
            </a:r>
            <a:r>
              <a:rPr lang="es-MX" sz="2200" dirty="0" smtClean="0">
                <a:latin typeface="Century Gothic" panose="020B0502020202020204" pitchFamily="34" charset="0"/>
              </a:rPr>
              <a:t>Del persa </a:t>
            </a:r>
            <a:r>
              <a:rPr lang="ar-AE" sz="2200" i="1" dirty="0">
                <a:latin typeface="Century Gothic" panose="020B0502020202020204" pitchFamily="34" charset="0"/>
              </a:rPr>
              <a:t>لاژورد</a:t>
            </a:r>
            <a:r>
              <a:rPr lang="es-MX" sz="2200" dirty="0" smtClean="0">
                <a:latin typeface="Century Gothic" panose="020B0502020202020204" pitchFamily="34" charset="0"/>
              </a:rPr>
              <a:t> </a:t>
            </a:r>
            <a:r>
              <a:rPr lang="ar-AE" sz="2200" dirty="0" smtClean="0">
                <a:latin typeface="Century Gothic" panose="020B0502020202020204" pitchFamily="34" charset="0"/>
              </a:rPr>
              <a:t>ل</a:t>
            </a:r>
            <a:r>
              <a:rPr lang="es-MX" sz="2200" dirty="0" smtClean="0">
                <a:latin typeface="Century Gothic" panose="020B0502020202020204" pitchFamily="34" charset="0"/>
              </a:rPr>
              <a:t>  (</a:t>
            </a:r>
            <a:r>
              <a:rPr lang="es-MX" sz="2200" i="1" dirty="0" err="1" smtClean="0">
                <a:latin typeface="Century Gothic" panose="020B0502020202020204" pitchFamily="34" charset="0"/>
              </a:rPr>
              <a:t>lazhward</a:t>
            </a:r>
            <a:r>
              <a:rPr lang="es-MX" sz="2200" i="1" dirty="0" smtClean="0">
                <a:latin typeface="Century Gothic" panose="020B0502020202020204" pitchFamily="34" charset="0"/>
              </a:rPr>
              <a:t>), </a:t>
            </a:r>
            <a:r>
              <a:rPr lang="es-MX" sz="2200" dirty="0" smtClean="0">
                <a:latin typeface="Century Gothic" panose="020B0502020202020204" pitchFamily="34" charset="0"/>
              </a:rPr>
              <a:t>“lapislázuli”, hace referencia al color del cielo </a:t>
            </a:r>
            <a:r>
              <a:rPr lang="es-MX" sz="2200" dirty="0">
                <a:latin typeface="Century Gothic" panose="020B0502020202020204" pitchFamily="34" charset="0"/>
              </a:rPr>
              <a:t>en un día despejado. </a:t>
            </a:r>
            <a:endParaRPr lang="es-MX" sz="2200" dirty="0" smtClean="0">
              <a:latin typeface="Century Gothic" panose="020B0502020202020204" pitchFamily="34" charset="0"/>
            </a:endParaRPr>
          </a:p>
          <a:p>
            <a:pPr marL="0" indent="0">
              <a:buNone/>
            </a:pPr>
            <a:endParaRPr lang="es-MX" sz="2200" dirty="0" smtClean="0">
              <a:latin typeface="Century Gothic" panose="020B0502020202020204" pitchFamily="34" charset="0"/>
            </a:endParaRPr>
          </a:p>
          <a:p>
            <a:pPr marL="0" indent="0">
              <a:buNone/>
            </a:pPr>
            <a:r>
              <a:rPr lang="es-MX" sz="2200" dirty="0" smtClean="0">
                <a:latin typeface="Century Gothic" panose="020B0502020202020204" pitchFamily="34" charset="0"/>
              </a:rPr>
              <a:t>Es el color de las emociones profundas; de lo inmaterial y lo frío; de la eternidad, el agua y el aire; de las cualidades intelectuales y de lo masculino; la paz y los derechos humanos; la ciencia y la concentración; de la lejanía y del anhelo; </a:t>
            </a:r>
            <a:r>
              <a:rPr lang="es-MX" sz="2200" dirty="0">
                <a:latin typeface="Century Gothic" panose="020B0502020202020204" pitchFamily="34" charset="0"/>
              </a:rPr>
              <a:t>lo irreal, e incluso la ilusión y el </a:t>
            </a:r>
            <a:r>
              <a:rPr lang="es-MX" sz="2200" dirty="0" smtClean="0">
                <a:latin typeface="Century Gothic" panose="020B0502020202020204" pitchFamily="34" charset="0"/>
              </a:rPr>
              <a:t>espejismo. </a:t>
            </a:r>
          </a:p>
        </p:txBody>
      </p:sp>
      <p:sp>
        <p:nvSpPr>
          <p:cNvPr id="5" name="Marcador de número de diapositiva 4"/>
          <p:cNvSpPr>
            <a:spLocks noGrp="1"/>
          </p:cNvSpPr>
          <p:nvPr>
            <p:ph type="sldNum" sz="quarter" idx="12"/>
          </p:nvPr>
        </p:nvSpPr>
        <p:spPr/>
        <p:txBody>
          <a:bodyPr/>
          <a:lstStyle/>
          <a:p>
            <a:fld id="{D57F1E4F-1CFF-5643-939E-217C01CDF565}" type="slidenum">
              <a:rPr lang="en-US" smtClean="0"/>
              <a:pPr/>
              <a:t>25</a:t>
            </a:fld>
            <a:endParaRPr lang="en-US" dirty="0"/>
          </a:p>
        </p:txBody>
      </p:sp>
    </p:spTree>
    <p:extLst>
      <p:ext uri="{BB962C8B-B14F-4D97-AF65-F5344CB8AC3E}">
        <p14:creationId xmlns:p14="http://schemas.microsoft.com/office/powerpoint/2010/main" val="393503881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txBox="1">
            <a:spLocks/>
          </p:cNvSpPr>
          <p:nvPr/>
        </p:nvSpPr>
        <p:spPr>
          <a:xfrm>
            <a:off x="2015069" y="735336"/>
            <a:ext cx="8158688" cy="659124"/>
          </a:xfrm>
          <a:prstGeom prst="rect">
            <a:avLst/>
          </a:prstGeom>
        </p:spPr>
        <p:txBody>
          <a:bodyPr>
            <a:normAutofit fontScale="90000" lnSpcReduction="10000"/>
          </a:bodyPr>
          <a:lst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b="1" dirty="0" smtClean="0">
                <a:solidFill>
                  <a:srgbClr val="0070C0"/>
                </a:solidFill>
                <a:effectLst>
                  <a:outerShdw blurRad="38100" dist="38100" dir="2700000" algn="tl">
                    <a:srgbClr val="000000">
                      <a:alpha val="43137"/>
                    </a:srgbClr>
                  </a:outerShdw>
                </a:effectLst>
                <a:latin typeface="Century Gothic" panose="020B0502020202020204" pitchFamily="34" charset="0"/>
              </a:rPr>
              <a:t>Azul</a:t>
            </a:r>
            <a:endParaRPr lang="es-MX" b="1" dirty="0">
              <a:solidFill>
                <a:srgbClr val="0070C0"/>
              </a:solidFill>
              <a:effectLst>
                <a:outerShdw blurRad="38100" dist="38100" dir="2700000" algn="tl">
                  <a:srgbClr val="000000">
                    <a:alpha val="43137"/>
                  </a:srgbClr>
                </a:outerShdw>
              </a:effectLst>
              <a:latin typeface="Century Gothic" panose="020B0502020202020204" pitchFamily="34" charset="0"/>
            </a:endParaRPr>
          </a:p>
        </p:txBody>
      </p:sp>
      <p:sp>
        <p:nvSpPr>
          <p:cNvPr id="3" name="Marcador de texto 2"/>
          <p:cNvSpPr txBox="1">
            <a:spLocks/>
          </p:cNvSpPr>
          <p:nvPr/>
        </p:nvSpPr>
        <p:spPr>
          <a:xfrm>
            <a:off x="1903832" y="4364608"/>
            <a:ext cx="8776017" cy="1327956"/>
          </a:xfrm>
          <a:prstGeom prst="rect">
            <a:avLst/>
          </a:prstGeom>
        </p:spPr>
        <p:txBody>
          <a:bodyPr>
            <a:no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lgn="just">
              <a:buNone/>
            </a:pPr>
            <a:r>
              <a:rPr lang="es-MX" sz="2000" b="1" dirty="0">
                <a:latin typeface="Century Gothic" panose="020B0502020202020204" pitchFamily="34" charset="0"/>
              </a:rPr>
              <a:t>El </a:t>
            </a:r>
            <a:r>
              <a:rPr lang="es-MX" sz="2000" b="1" dirty="0" smtClean="0">
                <a:latin typeface="Century Gothic" panose="020B0502020202020204" pitchFamily="34" charset="0"/>
              </a:rPr>
              <a:t>azul es </a:t>
            </a:r>
            <a:r>
              <a:rPr lang="es-MX" sz="2000" b="1" dirty="0">
                <a:latin typeface="Century Gothic" panose="020B0502020202020204" pitchFamily="34" charset="0"/>
              </a:rPr>
              <a:t>el color más elegido por personas normales en su condición psíquica y por niños sin problemas</a:t>
            </a:r>
            <a:r>
              <a:rPr lang="es-MX" sz="2000" b="1" dirty="0" smtClean="0">
                <a:latin typeface="Century Gothic" panose="020B0502020202020204" pitchFamily="34" charset="0"/>
              </a:rPr>
              <a:t>.</a:t>
            </a:r>
            <a:r>
              <a:rPr lang="es-MX" sz="2000" dirty="0" smtClean="0">
                <a:latin typeface="Century Gothic" panose="020B0502020202020204" pitchFamily="34" charset="0"/>
              </a:rPr>
              <a:t> </a:t>
            </a:r>
          </a:p>
        </p:txBody>
      </p:sp>
      <p:sp>
        <p:nvSpPr>
          <p:cNvPr id="4" name="CuadroTexto 3"/>
          <p:cNvSpPr txBox="1"/>
          <p:nvPr/>
        </p:nvSpPr>
        <p:spPr>
          <a:xfrm>
            <a:off x="1707551" y="1725372"/>
            <a:ext cx="2210968" cy="2308324"/>
          </a:xfrm>
          <a:prstGeom prst="rect">
            <a:avLst/>
          </a:prstGeom>
          <a:noFill/>
        </p:spPr>
        <p:txBody>
          <a:bodyPr wrap="square" rtlCol="0">
            <a:spAutoFit/>
          </a:bodyPr>
          <a:lstStyle/>
          <a:p>
            <a:pPr marL="285750" indent="-285750" algn="ctr">
              <a:buFont typeface="Arial" panose="020B0604020202020204" pitchFamily="34" charset="0"/>
              <a:buChar char="•"/>
            </a:pPr>
            <a:r>
              <a:rPr lang="es-MX" dirty="0">
                <a:latin typeface="Century Gothic" panose="020B0502020202020204" pitchFamily="34" charset="0"/>
              </a:rPr>
              <a:t>Afecto</a:t>
            </a:r>
          </a:p>
          <a:p>
            <a:pPr marL="285750" indent="-285750" algn="ctr">
              <a:buFont typeface="Arial" panose="020B0604020202020204" pitchFamily="34" charset="0"/>
              <a:buChar char="•"/>
            </a:pPr>
            <a:r>
              <a:rPr lang="es-MX" dirty="0">
                <a:latin typeface="Century Gothic" panose="020B0502020202020204" pitchFamily="34" charset="0"/>
              </a:rPr>
              <a:t>Amistad</a:t>
            </a:r>
          </a:p>
          <a:p>
            <a:pPr marL="285750" indent="-285750" algn="ctr">
              <a:buFont typeface="Arial" panose="020B0604020202020204" pitchFamily="34" charset="0"/>
              <a:buChar char="•"/>
            </a:pPr>
            <a:r>
              <a:rPr lang="es-MX" dirty="0">
                <a:latin typeface="Century Gothic" panose="020B0502020202020204" pitchFamily="34" charset="0"/>
              </a:rPr>
              <a:t>Armonía</a:t>
            </a:r>
          </a:p>
          <a:p>
            <a:pPr marL="285750" indent="-285750" algn="ctr">
              <a:buFont typeface="Arial" panose="020B0604020202020204" pitchFamily="34" charset="0"/>
              <a:buChar char="•"/>
            </a:pPr>
            <a:r>
              <a:rPr lang="es-MX" dirty="0">
                <a:latin typeface="Century Gothic" panose="020B0502020202020204" pitchFamily="34" charset="0"/>
              </a:rPr>
              <a:t>Calma</a:t>
            </a:r>
          </a:p>
          <a:p>
            <a:pPr marL="285750" indent="-285750" algn="ctr">
              <a:buFont typeface="Arial" panose="020B0604020202020204" pitchFamily="34" charset="0"/>
              <a:buChar char="•"/>
            </a:pPr>
            <a:r>
              <a:rPr lang="es-MX" dirty="0">
                <a:latin typeface="Century Gothic" panose="020B0502020202020204" pitchFamily="34" charset="0"/>
              </a:rPr>
              <a:t>Constancia</a:t>
            </a:r>
          </a:p>
          <a:p>
            <a:pPr marL="285750" indent="-285750" algn="ctr">
              <a:buFont typeface="Arial" panose="020B0604020202020204" pitchFamily="34" charset="0"/>
              <a:buChar char="•"/>
            </a:pPr>
            <a:r>
              <a:rPr lang="es-MX" dirty="0">
                <a:latin typeface="Century Gothic" panose="020B0502020202020204" pitchFamily="34" charset="0"/>
              </a:rPr>
              <a:t>Creatividad</a:t>
            </a:r>
          </a:p>
          <a:p>
            <a:pPr marL="285750" indent="-285750" algn="ctr">
              <a:buFont typeface="Arial" panose="020B0604020202020204" pitchFamily="34" charset="0"/>
              <a:buChar char="•"/>
            </a:pPr>
            <a:r>
              <a:rPr lang="es-MX" dirty="0">
                <a:latin typeface="Century Gothic" panose="020B0502020202020204" pitchFamily="34" charset="0"/>
              </a:rPr>
              <a:t>Dignidad </a:t>
            </a:r>
          </a:p>
          <a:p>
            <a:pPr marL="285750" indent="-285750" algn="ctr">
              <a:buFont typeface="Arial" panose="020B0604020202020204" pitchFamily="34" charset="0"/>
              <a:buChar char="•"/>
            </a:pPr>
            <a:endParaRPr lang="es-MX" dirty="0">
              <a:latin typeface="Century Gothic" panose="020B0502020202020204" pitchFamily="34" charset="0"/>
            </a:endParaRPr>
          </a:p>
        </p:txBody>
      </p:sp>
      <p:sp>
        <p:nvSpPr>
          <p:cNvPr id="5" name="CuadroTexto 4"/>
          <p:cNvSpPr txBox="1"/>
          <p:nvPr/>
        </p:nvSpPr>
        <p:spPr>
          <a:xfrm>
            <a:off x="6129487" y="1722152"/>
            <a:ext cx="2210968" cy="2308324"/>
          </a:xfrm>
          <a:prstGeom prst="rect">
            <a:avLst/>
          </a:prstGeom>
          <a:noFill/>
        </p:spPr>
        <p:txBody>
          <a:bodyPr wrap="square" rtlCol="0">
            <a:spAutoFit/>
          </a:bodyPr>
          <a:lstStyle/>
          <a:p>
            <a:pPr marL="285750" indent="-285750" algn="ctr">
              <a:buFont typeface="Arial" panose="020B0604020202020204" pitchFamily="34" charset="0"/>
              <a:buChar char="•"/>
            </a:pPr>
            <a:r>
              <a:rPr lang="es-MX" dirty="0">
                <a:latin typeface="Century Gothic" panose="020B0502020202020204" pitchFamily="34" charset="0"/>
              </a:rPr>
              <a:t>Libertad</a:t>
            </a:r>
          </a:p>
          <a:p>
            <a:pPr marL="285750" indent="-285750" algn="ctr">
              <a:buFont typeface="Arial" panose="020B0604020202020204" pitchFamily="34" charset="0"/>
              <a:buChar char="•"/>
            </a:pPr>
            <a:r>
              <a:rPr lang="es-MX" dirty="0">
                <a:latin typeface="Century Gothic" panose="020B0502020202020204" pitchFamily="34" charset="0"/>
              </a:rPr>
              <a:t>Melancolía</a:t>
            </a:r>
          </a:p>
          <a:p>
            <a:pPr marL="285750" indent="-285750" algn="ctr">
              <a:buFont typeface="Arial" panose="020B0604020202020204" pitchFamily="34" charset="0"/>
              <a:buChar char="•"/>
            </a:pPr>
            <a:r>
              <a:rPr lang="es-MX" dirty="0">
                <a:latin typeface="Century Gothic" panose="020B0502020202020204" pitchFamily="34" charset="0"/>
              </a:rPr>
              <a:t>Pasividad</a:t>
            </a:r>
          </a:p>
          <a:p>
            <a:pPr marL="285750" indent="-285750" algn="ctr">
              <a:buFont typeface="Arial" panose="020B0604020202020204" pitchFamily="34" charset="0"/>
              <a:buChar char="•"/>
            </a:pPr>
            <a:r>
              <a:rPr lang="es-MX" dirty="0">
                <a:latin typeface="Century Gothic" panose="020B0502020202020204" pitchFamily="34" charset="0"/>
              </a:rPr>
              <a:t>Percepción</a:t>
            </a:r>
          </a:p>
          <a:p>
            <a:pPr marL="285750" indent="-285750" algn="ctr">
              <a:buFont typeface="Arial" panose="020B0604020202020204" pitchFamily="34" charset="0"/>
              <a:buChar char="•"/>
            </a:pPr>
            <a:r>
              <a:rPr lang="es-MX" dirty="0">
                <a:latin typeface="Century Gothic" panose="020B0502020202020204" pitchFamily="34" charset="0"/>
              </a:rPr>
              <a:t>Salud</a:t>
            </a:r>
          </a:p>
          <a:p>
            <a:pPr marL="285750" indent="-285750" algn="ctr">
              <a:buFont typeface="Arial" panose="020B0604020202020204" pitchFamily="34" charset="0"/>
              <a:buChar char="•"/>
            </a:pPr>
            <a:r>
              <a:rPr lang="es-MX" dirty="0">
                <a:latin typeface="Century Gothic" panose="020B0502020202020204" pitchFamily="34" charset="0"/>
              </a:rPr>
              <a:t>Satisfacción</a:t>
            </a:r>
          </a:p>
          <a:p>
            <a:pPr marL="285750" indent="-285750" algn="ctr">
              <a:buFont typeface="Arial" panose="020B0604020202020204" pitchFamily="34" charset="0"/>
              <a:buChar char="•"/>
            </a:pPr>
            <a:r>
              <a:rPr lang="es-MX" dirty="0">
                <a:latin typeface="Century Gothic" panose="020B0502020202020204" pitchFamily="34" charset="0"/>
              </a:rPr>
              <a:t>Sensibilidad</a:t>
            </a:r>
          </a:p>
          <a:p>
            <a:pPr marL="285750" indent="-285750" algn="ctr">
              <a:buFont typeface="Arial" panose="020B0604020202020204" pitchFamily="34" charset="0"/>
              <a:buChar char="•"/>
            </a:pPr>
            <a:endParaRPr lang="es-MX" dirty="0">
              <a:latin typeface="Century Gothic" panose="020B0502020202020204" pitchFamily="34" charset="0"/>
            </a:endParaRPr>
          </a:p>
        </p:txBody>
      </p:sp>
      <p:sp>
        <p:nvSpPr>
          <p:cNvPr id="7" name="CuadroTexto 6"/>
          <p:cNvSpPr txBox="1"/>
          <p:nvPr/>
        </p:nvSpPr>
        <p:spPr>
          <a:xfrm>
            <a:off x="8468881" y="1722152"/>
            <a:ext cx="2210968" cy="2308324"/>
          </a:xfrm>
          <a:prstGeom prst="rect">
            <a:avLst/>
          </a:prstGeom>
          <a:noFill/>
        </p:spPr>
        <p:txBody>
          <a:bodyPr wrap="square" rtlCol="0">
            <a:spAutoFit/>
          </a:bodyPr>
          <a:lstStyle/>
          <a:p>
            <a:pPr marL="285750" indent="-285750" algn="ctr">
              <a:buFont typeface="Arial" panose="020B0604020202020204" pitchFamily="34" charset="0"/>
              <a:buChar char="•"/>
            </a:pPr>
            <a:r>
              <a:rPr lang="es-MX" dirty="0">
                <a:latin typeface="Century Gothic" panose="020B0502020202020204" pitchFamily="34" charset="0"/>
              </a:rPr>
              <a:t>Serenidad</a:t>
            </a:r>
          </a:p>
          <a:p>
            <a:pPr marL="285750" indent="-285750" algn="ctr">
              <a:buFont typeface="Arial" panose="020B0604020202020204" pitchFamily="34" charset="0"/>
              <a:buChar char="•"/>
            </a:pPr>
            <a:r>
              <a:rPr lang="es-MX" dirty="0">
                <a:latin typeface="Century Gothic" panose="020B0502020202020204" pitchFamily="34" charset="0"/>
              </a:rPr>
              <a:t>Serenidad</a:t>
            </a:r>
          </a:p>
          <a:p>
            <a:pPr marL="285750" indent="-285750" algn="ctr">
              <a:buFont typeface="Arial" panose="020B0604020202020204" pitchFamily="34" charset="0"/>
              <a:buChar char="•"/>
            </a:pPr>
            <a:r>
              <a:rPr lang="es-MX" dirty="0">
                <a:latin typeface="Century Gothic" panose="020B0502020202020204" pitchFamily="34" charset="0"/>
              </a:rPr>
              <a:t>Sosiego</a:t>
            </a:r>
          </a:p>
          <a:p>
            <a:pPr marL="285750" indent="-285750" algn="ctr">
              <a:buFont typeface="Arial" panose="020B0604020202020204" pitchFamily="34" charset="0"/>
              <a:buChar char="•"/>
            </a:pPr>
            <a:r>
              <a:rPr lang="es-MX" dirty="0">
                <a:latin typeface="Century Gothic" panose="020B0502020202020204" pitchFamily="34" charset="0"/>
              </a:rPr>
              <a:t>Ternura</a:t>
            </a:r>
          </a:p>
          <a:p>
            <a:pPr marL="285750" indent="-285750" algn="ctr">
              <a:buFont typeface="Arial" panose="020B0604020202020204" pitchFamily="34" charset="0"/>
              <a:buChar char="•"/>
            </a:pPr>
            <a:r>
              <a:rPr lang="es-MX" dirty="0">
                <a:latin typeface="Century Gothic" panose="020B0502020202020204" pitchFamily="34" charset="0"/>
              </a:rPr>
              <a:t>Tranquilidad</a:t>
            </a:r>
          </a:p>
          <a:p>
            <a:pPr marL="285750" indent="-285750" algn="ctr">
              <a:buFont typeface="Arial" panose="020B0604020202020204" pitchFamily="34" charset="0"/>
              <a:buChar char="•"/>
            </a:pPr>
            <a:r>
              <a:rPr lang="es-MX" dirty="0">
                <a:latin typeface="Century Gothic" panose="020B0502020202020204" pitchFamily="34" charset="0"/>
              </a:rPr>
              <a:t>Unificación</a:t>
            </a:r>
          </a:p>
          <a:p>
            <a:pPr marL="285750" indent="-285750" algn="ctr">
              <a:buFont typeface="Arial" panose="020B0604020202020204" pitchFamily="34" charset="0"/>
              <a:buChar char="•"/>
            </a:pPr>
            <a:r>
              <a:rPr lang="es-MX" dirty="0">
                <a:latin typeface="Century Gothic" panose="020B0502020202020204" pitchFamily="34" charset="0"/>
              </a:rPr>
              <a:t>Verdad</a:t>
            </a:r>
          </a:p>
          <a:p>
            <a:pPr marL="285750" indent="-285750" algn="ctr">
              <a:buFont typeface="Arial" panose="020B0604020202020204" pitchFamily="34" charset="0"/>
              <a:buChar char="•"/>
            </a:pPr>
            <a:endParaRPr lang="es-MX" dirty="0">
              <a:latin typeface="Century Gothic" panose="020B0502020202020204" pitchFamily="34" charset="0"/>
            </a:endParaRPr>
          </a:p>
        </p:txBody>
      </p:sp>
      <p:sp>
        <p:nvSpPr>
          <p:cNvPr id="8" name="CuadroTexto 7"/>
          <p:cNvSpPr txBox="1"/>
          <p:nvPr/>
        </p:nvSpPr>
        <p:spPr>
          <a:xfrm>
            <a:off x="3966245" y="1722152"/>
            <a:ext cx="2210968" cy="2308324"/>
          </a:xfrm>
          <a:prstGeom prst="rect">
            <a:avLst/>
          </a:prstGeom>
          <a:noFill/>
        </p:spPr>
        <p:txBody>
          <a:bodyPr wrap="square" rtlCol="0">
            <a:spAutoFit/>
          </a:bodyPr>
          <a:lstStyle/>
          <a:p>
            <a:pPr marL="285750" indent="-285750" algn="ctr">
              <a:buFont typeface="Arial" panose="020B0604020202020204" pitchFamily="34" charset="0"/>
              <a:buChar char="•"/>
            </a:pPr>
            <a:r>
              <a:rPr lang="es-MX" dirty="0">
                <a:latin typeface="Century Gothic" panose="020B0502020202020204" pitchFamily="34" charset="0"/>
              </a:rPr>
              <a:t>Esperanza</a:t>
            </a:r>
          </a:p>
          <a:p>
            <a:pPr marL="285750" indent="-285750" algn="ctr">
              <a:buFont typeface="Arial" panose="020B0604020202020204" pitchFamily="34" charset="0"/>
              <a:buChar char="•"/>
            </a:pPr>
            <a:r>
              <a:rPr lang="es-MX" dirty="0">
                <a:latin typeface="Century Gothic" panose="020B0502020202020204" pitchFamily="34" charset="0"/>
              </a:rPr>
              <a:t>Espiritualidad</a:t>
            </a:r>
          </a:p>
          <a:p>
            <a:pPr marL="285750" indent="-285750" algn="ctr">
              <a:buFont typeface="Arial" panose="020B0604020202020204" pitchFamily="34" charset="0"/>
              <a:buChar char="•"/>
            </a:pPr>
            <a:r>
              <a:rPr lang="es-MX" dirty="0">
                <a:latin typeface="Century Gothic" panose="020B0502020202020204" pitchFamily="34" charset="0"/>
              </a:rPr>
              <a:t>Estética</a:t>
            </a:r>
          </a:p>
          <a:p>
            <a:pPr marL="285750" indent="-285750" algn="ctr">
              <a:buFont typeface="Arial" panose="020B0604020202020204" pitchFamily="34" charset="0"/>
              <a:buChar char="•"/>
            </a:pPr>
            <a:r>
              <a:rPr lang="es-MX" dirty="0">
                <a:latin typeface="Century Gothic" panose="020B0502020202020204" pitchFamily="34" charset="0"/>
              </a:rPr>
              <a:t>Exclusividad </a:t>
            </a:r>
          </a:p>
          <a:p>
            <a:pPr marL="285750" indent="-285750" algn="ctr">
              <a:buFont typeface="Arial" panose="020B0604020202020204" pitchFamily="34" charset="0"/>
              <a:buChar char="•"/>
            </a:pPr>
            <a:r>
              <a:rPr lang="es-MX" dirty="0">
                <a:latin typeface="Century Gothic" panose="020B0502020202020204" pitchFamily="34" charset="0"/>
              </a:rPr>
              <a:t>Fidelidad</a:t>
            </a:r>
          </a:p>
          <a:p>
            <a:pPr marL="285750" indent="-285750" algn="ctr">
              <a:buFont typeface="Arial" panose="020B0604020202020204" pitchFamily="34" charset="0"/>
              <a:buChar char="•"/>
            </a:pPr>
            <a:r>
              <a:rPr lang="es-MX" dirty="0">
                <a:latin typeface="Century Gothic" panose="020B0502020202020204" pitchFamily="34" charset="0"/>
              </a:rPr>
              <a:t>Fidelidad</a:t>
            </a:r>
          </a:p>
          <a:p>
            <a:pPr marL="285750" indent="-285750" algn="ctr">
              <a:buFont typeface="Arial" panose="020B0604020202020204" pitchFamily="34" charset="0"/>
              <a:buChar char="•"/>
            </a:pPr>
            <a:r>
              <a:rPr lang="es-MX" dirty="0">
                <a:latin typeface="Century Gothic" panose="020B0502020202020204" pitchFamily="34" charset="0"/>
              </a:rPr>
              <a:t>Generosidad</a:t>
            </a:r>
          </a:p>
          <a:p>
            <a:pPr marL="285750" indent="-285750" algn="ctr">
              <a:buFont typeface="Arial" panose="020B0604020202020204" pitchFamily="34" charset="0"/>
              <a:buChar char="•"/>
            </a:pPr>
            <a:endParaRPr lang="es-MX" dirty="0">
              <a:latin typeface="Century Gothic" panose="020B0502020202020204" pitchFamily="34" charset="0"/>
            </a:endParaRPr>
          </a:p>
        </p:txBody>
      </p:sp>
      <p:sp>
        <p:nvSpPr>
          <p:cNvPr id="9" name="Marcador de número de diapositiva 8"/>
          <p:cNvSpPr>
            <a:spLocks noGrp="1"/>
          </p:cNvSpPr>
          <p:nvPr>
            <p:ph type="sldNum" sz="quarter" idx="12"/>
          </p:nvPr>
        </p:nvSpPr>
        <p:spPr/>
        <p:txBody>
          <a:bodyPr/>
          <a:lstStyle/>
          <a:p>
            <a:fld id="{D57F1E4F-1CFF-5643-939E-217C01CDF565}" type="slidenum">
              <a:rPr lang="en-US" smtClean="0"/>
              <a:pPr/>
              <a:t>26</a:t>
            </a:fld>
            <a:endParaRPr lang="en-US" dirty="0"/>
          </a:p>
        </p:txBody>
      </p:sp>
    </p:spTree>
    <p:extLst>
      <p:ext uri="{BB962C8B-B14F-4D97-AF65-F5344CB8AC3E}">
        <p14:creationId xmlns:p14="http://schemas.microsoft.com/office/powerpoint/2010/main" val="245893140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clrChange>
              <a:clrFrom>
                <a:srgbClr val="000000"/>
              </a:clrFrom>
              <a:clrTo>
                <a:srgbClr val="000000">
                  <a:alpha val="0"/>
                </a:srgbClr>
              </a:clrTo>
            </a:clrChange>
          </a:blip>
          <a:stretch>
            <a:fillRect/>
          </a:stretch>
        </p:blipFill>
        <p:spPr>
          <a:xfrm>
            <a:off x="1625756" y="1014381"/>
            <a:ext cx="2052235" cy="2052235"/>
          </a:xfrm>
          <a:prstGeom prst="rect">
            <a:avLst/>
          </a:prstGeom>
        </p:spPr>
      </p:pic>
      <p:pic>
        <p:nvPicPr>
          <p:cNvPr id="3" name="Imagen 2"/>
          <p:cNvPicPr>
            <a:picLocks noChangeAspect="1"/>
          </p:cNvPicPr>
          <p:nvPr/>
        </p:nvPicPr>
        <p:blipFill>
          <a:blip r:embed="rId3"/>
          <a:stretch>
            <a:fillRect/>
          </a:stretch>
        </p:blipFill>
        <p:spPr>
          <a:xfrm>
            <a:off x="5129214" y="956449"/>
            <a:ext cx="2209800" cy="2066925"/>
          </a:xfrm>
          <a:prstGeom prst="rect">
            <a:avLst/>
          </a:prstGeom>
        </p:spPr>
      </p:pic>
      <p:pic>
        <p:nvPicPr>
          <p:cNvPr id="4" name="Imagen 3"/>
          <p:cNvPicPr>
            <a:picLocks noChangeAspect="1"/>
          </p:cNvPicPr>
          <p:nvPr/>
        </p:nvPicPr>
        <p:blipFill>
          <a:blip r:embed="rId4"/>
          <a:stretch>
            <a:fillRect/>
          </a:stretch>
        </p:blipFill>
        <p:spPr>
          <a:xfrm>
            <a:off x="8664571" y="956449"/>
            <a:ext cx="1883227" cy="2265536"/>
          </a:xfrm>
          <a:prstGeom prst="rect">
            <a:avLst/>
          </a:prstGeom>
        </p:spPr>
      </p:pic>
      <p:pic>
        <p:nvPicPr>
          <p:cNvPr id="9" name="Imagen 8"/>
          <p:cNvPicPr>
            <a:picLocks noChangeAspect="1"/>
          </p:cNvPicPr>
          <p:nvPr/>
        </p:nvPicPr>
        <p:blipFill>
          <a:blip r:embed="rId5"/>
          <a:stretch>
            <a:fillRect/>
          </a:stretch>
        </p:blipFill>
        <p:spPr>
          <a:xfrm>
            <a:off x="1240986" y="3349110"/>
            <a:ext cx="2535462" cy="2535462"/>
          </a:xfrm>
          <a:prstGeom prst="rect">
            <a:avLst/>
          </a:prstGeom>
        </p:spPr>
      </p:pic>
      <p:pic>
        <p:nvPicPr>
          <p:cNvPr id="10" name="Imagen 9"/>
          <p:cNvPicPr>
            <a:picLocks noChangeAspect="1"/>
          </p:cNvPicPr>
          <p:nvPr/>
        </p:nvPicPr>
        <p:blipFill>
          <a:blip r:embed="rId6">
            <a:extLst>
              <a:ext uri="{BEBA8EAE-BF5A-486C-A8C5-ECC9F3942E4B}">
                <a14:imgProps xmlns:a14="http://schemas.microsoft.com/office/drawing/2010/main">
                  <a14:imgLayer r:embed="rId7">
                    <a14:imgEffect>
                      <a14:sharpenSoften amount="25000"/>
                    </a14:imgEffect>
                  </a14:imgLayer>
                </a14:imgProps>
              </a:ext>
            </a:extLst>
          </a:blip>
          <a:stretch>
            <a:fillRect/>
          </a:stretch>
        </p:blipFill>
        <p:spPr>
          <a:xfrm>
            <a:off x="4098420" y="3647521"/>
            <a:ext cx="6907423" cy="1938640"/>
          </a:xfrm>
          <a:prstGeom prst="rect">
            <a:avLst/>
          </a:prstGeom>
        </p:spPr>
      </p:pic>
      <p:sp>
        <p:nvSpPr>
          <p:cNvPr id="13" name="Marcador de número de diapositiva 12"/>
          <p:cNvSpPr>
            <a:spLocks noGrp="1"/>
          </p:cNvSpPr>
          <p:nvPr>
            <p:ph type="sldNum" sz="quarter" idx="12"/>
          </p:nvPr>
        </p:nvSpPr>
        <p:spPr/>
        <p:txBody>
          <a:bodyPr/>
          <a:lstStyle/>
          <a:p>
            <a:fld id="{D57F1E4F-1CFF-5643-939E-217C01CDF565}" type="slidenum">
              <a:rPr lang="en-US" smtClean="0"/>
              <a:pPr/>
              <a:t>27</a:t>
            </a:fld>
            <a:endParaRPr lang="en-US" dirty="0"/>
          </a:p>
        </p:txBody>
      </p:sp>
    </p:spTree>
    <p:extLst>
      <p:ext uri="{BB962C8B-B14F-4D97-AF65-F5344CB8AC3E}">
        <p14:creationId xmlns:p14="http://schemas.microsoft.com/office/powerpoint/2010/main" val="109637052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txBox="1">
            <a:spLocks/>
          </p:cNvSpPr>
          <p:nvPr/>
        </p:nvSpPr>
        <p:spPr>
          <a:xfrm>
            <a:off x="2015069" y="735336"/>
            <a:ext cx="8158688" cy="659124"/>
          </a:xfrm>
          <a:prstGeom prst="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a:normAutofit fontScale="90000" lnSpcReduction="10000"/>
          </a:bodyPr>
          <a:lst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b="1" dirty="0" smtClean="0">
                <a:solidFill>
                  <a:schemeClr val="bg1"/>
                </a:solidFill>
                <a:effectLst>
                  <a:outerShdw blurRad="38100" dist="38100" dir="2700000" algn="tl">
                    <a:srgbClr val="000000">
                      <a:alpha val="43137"/>
                    </a:srgbClr>
                  </a:outerShdw>
                </a:effectLst>
                <a:latin typeface="Century Gothic" panose="020B0502020202020204" pitchFamily="34" charset="0"/>
              </a:rPr>
              <a:t>Blanco</a:t>
            </a:r>
            <a:endParaRPr lang="es-MX" b="1" dirty="0">
              <a:solidFill>
                <a:schemeClr val="bg1"/>
              </a:solidFill>
              <a:effectLst>
                <a:outerShdw blurRad="38100" dist="38100" dir="2700000" algn="tl">
                  <a:srgbClr val="000000">
                    <a:alpha val="43137"/>
                  </a:srgbClr>
                </a:outerShdw>
              </a:effectLst>
              <a:latin typeface="Century Gothic" panose="020B0502020202020204" pitchFamily="34" charset="0"/>
            </a:endParaRPr>
          </a:p>
        </p:txBody>
      </p:sp>
      <p:sp>
        <p:nvSpPr>
          <p:cNvPr id="3" name="Marcador de texto 2"/>
          <p:cNvSpPr txBox="1">
            <a:spLocks/>
          </p:cNvSpPr>
          <p:nvPr/>
        </p:nvSpPr>
        <p:spPr>
          <a:xfrm>
            <a:off x="1184857" y="1845221"/>
            <a:ext cx="10097037" cy="3120390"/>
          </a:xfrm>
          <a:prstGeom prst="rect">
            <a:avLst/>
          </a:prstGeom>
        </p:spPr>
        <p:txBody>
          <a:bodyPr>
            <a:no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buNone/>
            </a:pPr>
            <a:r>
              <a:rPr lang="es-MX" sz="2000" b="1" dirty="0" smtClean="0">
                <a:solidFill>
                  <a:schemeClr val="bg1"/>
                </a:solidFill>
                <a:effectLst>
                  <a:glow rad="228600">
                    <a:schemeClr val="accent1">
                      <a:satMod val="175000"/>
                      <a:alpha val="40000"/>
                    </a:schemeClr>
                  </a:glow>
                  <a:outerShdw blurRad="38100" dist="38100" dir="2700000" algn="tl">
                    <a:srgbClr val="000000">
                      <a:alpha val="43137"/>
                    </a:srgbClr>
                  </a:outerShdw>
                </a:effectLst>
                <a:latin typeface="Century Gothic" panose="020B0502020202020204" pitchFamily="34" charset="0"/>
              </a:rPr>
              <a:t>Longitud de onda:</a:t>
            </a:r>
            <a:r>
              <a:rPr lang="es-MX" sz="2000" b="1" dirty="0" smtClean="0">
                <a:solidFill>
                  <a:srgbClr val="EEDD04"/>
                </a:solidFill>
                <a:effectLst>
                  <a:outerShdw blurRad="38100" dist="38100" dir="2700000" algn="tl">
                    <a:srgbClr val="000000">
                      <a:alpha val="43137"/>
                    </a:srgbClr>
                  </a:outerShdw>
                </a:effectLst>
                <a:latin typeface="Century Gothic" panose="020B0502020202020204" pitchFamily="34" charset="0"/>
              </a:rPr>
              <a:t> </a:t>
            </a:r>
            <a:r>
              <a:rPr lang="es-MX" sz="2000" dirty="0" smtClean="0">
                <a:latin typeface="Century Gothic" panose="020B0502020202020204" pitchFamily="34" charset="0"/>
              </a:rPr>
              <a:t>al ser la luz solar y no estar descompuesta en los colores del espectro, tiene componentes de todas las </a:t>
            </a:r>
            <a:r>
              <a:rPr lang="es-MX" sz="2000" dirty="0" err="1" smtClean="0">
                <a:latin typeface="Century Gothic" panose="020B0502020202020204" pitchFamily="34" charset="0"/>
              </a:rPr>
              <a:t>frencuencias</a:t>
            </a:r>
            <a:r>
              <a:rPr lang="es-MX" sz="2000" dirty="0" smtClean="0">
                <a:latin typeface="Century Gothic" panose="020B0502020202020204" pitchFamily="34" charset="0"/>
              </a:rPr>
              <a:t>. </a:t>
            </a:r>
          </a:p>
          <a:p>
            <a:pPr marL="0" indent="0">
              <a:buNone/>
            </a:pPr>
            <a:endParaRPr lang="es-MX" sz="2000" b="1" dirty="0" smtClean="0">
              <a:solidFill>
                <a:srgbClr val="EEDD04"/>
              </a:solidFill>
              <a:effectLst>
                <a:outerShdw blurRad="38100" dist="38100" dir="2700000" algn="tl">
                  <a:srgbClr val="000000">
                    <a:alpha val="43137"/>
                  </a:srgbClr>
                </a:outerShdw>
              </a:effectLst>
              <a:latin typeface="Century Gothic" panose="020B0502020202020204" pitchFamily="34" charset="0"/>
            </a:endParaRPr>
          </a:p>
          <a:p>
            <a:pPr marL="0" indent="0">
              <a:buNone/>
            </a:pPr>
            <a:r>
              <a:rPr lang="es-MX" sz="2000" b="1" dirty="0" smtClean="0">
                <a:solidFill>
                  <a:schemeClr val="bg1"/>
                </a:solidFill>
                <a:effectLst>
                  <a:glow rad="228600">
                    <a:schemeClr val="accent1">
                      <a:satMod val="175000"/>
                      <a:alpha val="40000"/>
                    </a:schemeClr>
                  </a:glow>
                  <a:outerShdw blurRad="38100" dist="38100" dir="2700000" algn="tl">
                    <a:srgbClr val="000000">
                      <a:alpha val="43137"/>
                    </a:srgbClr>
                  </a:outerShdw>
                </a:effectLst>
                <a:latin typeface="Century Gothic" panose="020B0502020202020204" pitchFamily="34" charset="0"/>
              </a:rPr>
              <a:t>Etimología</a:t>
            </a:r>
            <a:r>
              <a:rPr lang="es-MX" sz="2000" dirty="0" smtClean="0">
                <a:solidFill>
                  <a:schemeClr val="bg1"/>
                </a:solidFill>
                <a:effectLst>
                  <a:glow rad="228600">
                    <a:schemeClr val="accent1">
                      <a:satMod val="175000"/>
                      <a:alpha val="40000"/>
                    </a:schemeClr>
                  </a:glow>
                  <a:outerShdw blurRad="38100" dist="38100" dir="2700000" algn="tl">
                    <a:srgbClr val="000000">
                      <a:alpha val="43137"/>
                    </a:srgbClr>
                  </a:outerShdw>
                </a:effectLst>
                <a:latin typeface="Century Gothic" panose="020B0502020202020204" pitchFamily="34" charset="0"/>
              </a:rPr>
              <a:t>:</a:t>
            </a:r>
            <a:r>
              <a:rPr lang="es-MX" sz="2000" dirty="0" smtClean="0">
                <a:solidFill>
                  <a:schemeClr val="bg1"/>
                </a:solidFill>
                <a:effectLst>
                  <a:glow rad="228600">
                    <a:schemeClr val="accent1">
                      <a:satMod val="175000"/>
                      <a:alpha val="40000"/>
                    </a:schemeClr>
                  </a:glow>
                </a:effectLst>
                <a:latin typeface="Century Gothic" panose="020B0502020202020204" pitchFamily="34" charset="0"/>
              </a:rPr>
              <a:t> </a:t>
            </a:r>
            <a:r>
              <a:rPr lang="es-MX" sz="2000" dirty="0" smtClean="0">
                <a:latin typeface="Century Gothic" panose="020B0502020202020204" pitchFamily="34" charset="0"/>
              </a:rPr>
              <a:t>Tres son los posibles orígenes, el primero, del germánico </a:t>
            </a:r>
            <a:r>
              <a:rPr lang="es-MX" sz="2000" i="1" dirty="0" err="1" smtClean="0">
                <a:latin typeface="Century Gothic" panose="020B0502020202020204" pitchFamily="34" charset="0"/>
              </a:rPr>
              <a:t>blank</a:t>
            </a:r>
            <a:r>
              <a:rPr lang="es-MX" sz="2000" dirty="0" smtClean="0">
                <a:latin typeface="Century Gothic" panose="020B0502020202020204" pitchFamily="34" charset="0"/>
              </a:rPr>
              <a:t> (brillante, blanco); de la palabra francesa </a:t>
            </a:r>
            <a:r>
              <a:rPr lang="es-MX" sz="2000" i="1" dirty="0" smtClean="0">
                <a:latin typeface="Century Gothic" panose="020B0502020202020204" pitchFamily="34" charset="0"/>
              </a:rPr>
              <a:t>Blanch</a:t>
            </a:r>
            <a:r>
              <a:rPr lang="es-MX" sz="2000" dirty="0" smtClean="0">
                <a:latin typeface="Century Gothic" panose="020B0502020202020204" pitchFamily="34" charset="0"/>
              </a:rPr>
              <a:t>; y finalmente se dice que se trata de una herencia del latín vulgar </a:t>
            </a:r>
            <a:r>
              <a:rPr lang="es-MX" sz="2000" i="1" dirty="0" err="1" smtClean="0">
                <a:latin typeface="Century Gothic" panose="020B0502020202020204" pitchFamily="34" charset="0"/>
              </a:rPr>
              <a:t>blancus</a:t>
            </a:r>
            <a:r>
              <a:rPr lang="es-MX" sz="2000" dirty="0" smtClean="0">
                <a:latin typeface="Century Gothic" panose="020B0502020202020204" pitchFamily="34" charset="0"/>
              </a:rPr>
              <a:t>, que significa iluminado.</a:t>
            </a:r>
          </a:p>
          <a:p>
            <a:pPr marL="0" indent="0">
              <a:buNone/>
            </a:pPr>
            <a:endParaRPr lang="es-MX" sz="2000" dirty="0" smtClean="0">
              <a:latin typeface="Century Gothic" panose="020B0502020202020204" pitchFamily="34" charset="0"/>
            </a:endParaRPr>
          </a:p>
          <a:p>
            <a:pPr marL="0" indent="0">
              <a:buNone/>
            </a:pPr>
            <a:r>
              <a:rPr lang="es-MX" sz="2000" dirty="0" smtClean="0">
                <a:latin typeface="Century Gothic" panose="020B0502020202020204" pitchFamily="34" charset="0"/>
              </a:rPr>
              <a:t>Es el color </a:t>
            </a:r>
            <a:r>
              <a:rPr lang="es-MX" sz="2000" dirty="0">
                <a:latin typeface="Century Gothic" panose="020B0502020202020204" pitchFamily="34" charset="0"/>
              </a:rPr>
              <a:t>de </a:t>
            </a:r>
            <a:r>
              <a:rPr lang="es-MX" sz="2000" dirty="0" smtClean="0">
                <a:latin typeface="Century Gothic" panose="020B0502020202020204" pitchFamily="34" charset="0"/>
              </a:rPr>
              <a:t>la perfección; del </a:t>
            </a:r>
            <a:r>
              <a:rPr lang="es-MX" sz="2000" dirty="0">
                <a:latin typeface="Century Gothic" panose="020B0502020202020204" pitchFamily="34" charset="0"/>
              </a:rPr>
              <a:t>comienzo, el nacimiento y la </a:t>
            </a:r>
            <a:r>
              <a:rPr lang="es-MX" sz="2000" dirty="0" smtClean="0">
                <a:latin typeface="Century Gothic" panose="020B0502020202020204" pitchFamily="34" charset="0"/>
              </a:rPr>
              <a:t>resurrección; del comienzo, la </a:t>
            </a:r>
            <a:r>
              <a:rPr lang="es-MX" sz="2000" dirty="0">
                <a:latin typeface="Century Gothic" panose="020B0502020202020204" pitchFamily="34" charset="0"/>
              </a:rPr>
              <a:t>luz y la </a:t>
            </a:r>
            <a:r>
              <a:rPr lang="es-MX" sz="2000" dirty="0" smtClean="0">
                <a:latin typeface="Century Gothic" panose="020B0502020202020204" pitchFamily="34" charset="0"/>
              </a:rPr>
              <a:t>unidad; de la paz o la rendición; del bien </a:t>
            </a:r>
            <a:r>
              <a:rPr lang="es-MX" sz="2000" dirty="0">
                <a:latin typeface="Century Gothic" panose="020B0502020202020204" pitchFamily="34" charset="0"/>
              </a:rPr>
              <a:t>y </a:t>
            </a:r>
            <a:r>
              <a:rPr lang="es-MX" sz="2000" dirty="0" smtClean="0">
                <a:latin typeface="Century Gothic" panose="020B0502020202020204" pitchFamily="34" charset="0"/>
              </a:rPr>
              <a:t>de la honradez; de los Dioses, la exactitud y lo inequívoco; lo limpio, lo higiénico y del invierno. </a:t>
            </a:r>
          </a:p>
        </p:txBody>
      </p:sp>
      <p:sp>
        <p:nvSpPr>
          <p:cNvPr id="5" name="Marcador de número de diapositiva 4"/>
          <p:cNvSpPr>
            <a:spLocks noGrp="1"/>
          </p:cNvSpPr>
          <p:nvPr>
            <p:ph type="sldNum" sz="quarter" idx="12"/>
          </p:nvPr>
        </p:nvSpPr>
        <p:spPr/>
        <p:txBody>
          <a:bodyPr/>
          <a:lstStyle/>
          <a:p>
            <a:fld id="{D57F1E4F-1CFF-5643-939E-217C01CDF565}" type="slidenum">
              <a:rPr lang="en-US" smtClean="0"/>
              <a:pPr/>
              <a:t>28</a:t>
            </a:fld>
            <a:endParaRPr lang="en-US" dirty="0"/>
          </a:p>
        </p:txBody>
      </p:sp>
    </p:spTree>
    <p:extLst>
      <p:ext uri="{BB962C8B-B14F-4D97-AF65-F5344CB8AC3E}">
        <p14:creationId xmlns:p14="http://schemas.microsoft.com/office/powerpoint/2010/main" val="178317620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txBox="1">
            <a:spLocks/>
          </p:cNvSpPr>
          <p:nvPr/>
        </p:nvSpPr>
        <p:spPr>
          <a:xfrm>
            <a:off x="2027948" y="838367"/>
            <a:ext cx="8158688" cy="659124"/>
          </a:xfrm>
          <a:prstGeom prst="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a:normAutofit fontScale="90000" lnSpcReduction="10000"/>
          </a:bodyPr>
          <a:lst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b="1" dirty="0">
                <a:solidFill>
                  <a:schemeClr val="bg1"/>
                </a:solidFill>
                <a:effectLst>
                  <a:outerShdw blurRad="38100" dist="38100" dir="2700000" algn="tl">
                    <a:srgbClr val="000000">
                      <a:alpha val="43137"/>
                    </a:srgbClr>
                  </a:outerShdw>
                </a:effectLst>
                <a:latin typeface="Century Gothic" panose="020B0502020202020204" pitchFamily="34" charset="0"/>
              </a:rPr>
              <a:t>Blanco</a:t>
            </a:r>
          </a:p>
          <a:p>
            <a:endParaRPr lang="es-MX" b="1" dirty="0">
              <a:solidFill>
                <a:srgbClr val="0070C0"/>
              </a:solidFill>
              <a:effectLst>
                <a:outerShdw blurRad="38100" dist="38100" dir="2700000" algn="tl">
                  <a:srgbClr val="000000">
                    <a:alpha val="43137"/>
                  </a:srgbClr>
                </a:outerShdw>
              </a:effectLst>
              <a:latin typeface="Century Gothic" panose="020B0502020202020204" pitchFamily="34" charset="0"/>
            </a:endParaRPr>
          </a:p>
        </p:txBody>
      </p:sp>
      <p:sp>
        <p:nvSpPr>
          <p:cNvPr id="3" name="Marcador de texto 2"/>
          <p:cNvSpPr txBox="1">
            <a:spLocks/>
          </p:cNvSpPr>
          <p:nvPr/>
        </p:nvSpPr>
        <p:spPr>
          <a:xfrm>
            <a:off x="1720430" y="4190640"/>
            <a:ext cx="8776017" cy="1327956"/>
          </a:xfrm>
          <a:prstGeom prst="rect">
            <a:avLst/>
          </a:prstGeom>
        </p:spPr>
        <p:txBody>
          <a:bodyPr>
            <a:no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lgn="just">
              <a:buNone/>
            </a:pPr>
            <a:r>
              <a:rPr lang="es-MX" sz="2000" b="1" dirty="0">
                <a:latin typeface="Century Gothic" panose="020B0502020202020204" pitchFamily="34" charset="0"/>
              </a:rPr>
              <a:t>El </a:t>
            </a:r>
            <a:r>
              <a:rPr lang="es-MX" sz="2000" b="1" dirty="0" smtClean="0">
                <a:latin typeface="Century Gothic" panose="020B0502020202020204" pitchFamily="34" charset="0"/>
              </a:rPr>
              <a:t>blanco es </a:t>
            </a:r>
            <a:r>
              <a:rPr lang="es-MX" sz="2000" b="1" dirty="0">
                <a:latin typeface="Century Gothic" panose="020B0502020202020204" pitchFamily="34" charset="0"/>
              </a:rPr>
              <a:t>el color </a:t>
            </a:r>
            <a:r>
              <a:rPr lang="es-MX" sz="2000" b="1" dirty="0" smtClean="0">
                <a:latin typeface="Century Gothic" panose="020B0502020202020204" pitchFamily="34" charset="0"/>
              </a:rPr>
              <a:t>que solamente un </a:t>
            </a:r>
            <a:r>
              <a:rPr lang="es-MX" sz="2000" b="1" dirty="0">
                <a:latin typeface="Century Gothic" panose="020B0502020202020204" pitchFamily="34" charset="0"/>
              </a:rPr>
              <a:t>2% de las personas </a:t>
            </a:r>
            <a:r>
              <a:rPr lang="es-MX" sz="2000" b="1" dirty="0" smtClean="0">
                <a:latin typeface="Century Gothic" panose="020B0502020202020204" pitchFamily="34" charset="0"/>
              </a:rPr>
              <a:t>lo nombra como </a:t>
            </a:r>
            <a:r>
              <a:rPr lang="es-MX" sz="2000" b="1" dirty="0">
                <a:latin typeface="Century Gothic" panose="020B0502020202020204" pitchFamily="34" charset="0"/>
              </a:rPr>
              <a:t>su </a:t>
            </a:r>
            <a:r>
              <a:rPr lang="es-MX" sz="2000" b="1" dirty="0" smtClean="0">
                <a:latin typeface="Century Gothic" panose="020B0502020202020204" pitchFamily="34" charset="0"/>
              </a:rPr>
              <a:t>preferido</a:t>
            </a:r>
            <a:r>
              <a:rPr lang="es-MX" sz="2000" dirty="0" smtClean="0">
                <a:latin typeface="Century Gothic" panose="020B0502020202020204" pitchFamily="34" charset="0"/>
              </a:rPr>
              <a:t>.</a:t>
            </a:r>
          </a:p>
        </p:txBody>
      </p:sp>
      <p:sp>
        <p:nvSpPr>
          <p:cNvPr id="4" name="CuadroTexto 3"/>
          <p:cNvSpPr txBox="1"/>
          <p:nvPr/>
        </p:nvSpPr>
        <p:spPr>
          <a:xfrm>
            <a:off x="1416676" y="2137496"/>
            <a:ext cx="2501843" cy="1754326"/>
          </a:xfrm>
          <a:prstGeom prst="rect">
            <a:avLst/>
          </a:prstGeom>
          <a:noFill/>
        </p:spPr>
        <p:txBody>
          <a:bodyPr wrap="square" rtlCol="0">
            <a:spAutoFit/>
          </a:bodyPr>
          <a:lstStyle/>
          <a:p>
            <a:pPr marL="285750" indent="-285750" algn="ctr">
              <a:buFont typeface="Arial" panose="020B0604020202020204" pitchFamily="34" charset="0"/>
              <a:buChar char="•"/>
            </a:pPr>
            <a:r>
              <a:rPr lang="es-MX" dirty="0">
                <a:latin typeface="Century Gothic" panose="020B0502020202020204" pitchFamily="34" charset="0"/>
              </a:rPr>
              <a:t>Brillo</a:t>
            </a:r>
          </a:p>
          <a:p>
            <a:pPr marL="285750" indent="-285750" algn="ctr">
              <a:buFont typeface="Arial" panose="020B0604020202020204" pitchFamily="34" charset="0"/>
              <a:buChar char="•"/>
            </a:pPr>
            <a:r>
              <a:rPr lang="es-MX" dirty="0">
                <a:latin typeface="Century Gothic" panose="020B0502020202020204" pitchFamily="34" charset="0"/>
              </a:rPr>
              <a:t>Castidad</a:t>
            </a:r>
          </a:p>
          <a:p>
            <a:pPr marL="285750" indent="-285750" algn="ctr">
              <a:buFont typeface="Arial" panose="020B0604020202020204" pitchFamily="34" charset="0"/>
              <a:buChar char="•"/>
            </a:pPr>
            <a:r>
              <a:rPr lang="es-MX" dirty="0">
                <a:latin typeface="Century Gothic" panose="020B0502020202020204" pitchFamily="34" charset="0"/>
              </a:rPr>
              <a:t>Debilidad</a:t>
            </a:r>
          </a:p>
          <a:p>
            <a:pPr marL="285750" indent="-285750" algn="ctr">
              <a:buFont typeface="Arial" panose="020B0604020202020204" pitchFamily="34" charset="0"/>
              <a:buChar char="•"/>
            </a:pPr>
            <a:r>
              <a:rPr lang="es-MX" dirty="0">
                <a:latin typeface="Century Gothic" panose="020B0502020202020204" pitchFamily="34" charset="0"/>
              </a:rPr>
              <a:t>Delicadeza</a:t>
            </a:r>
          </a:p>
          <a:p>
            <a:pPr marL="285750" indent="-285750" algn="ctr">
              <a:buFont typeface="Arial" panose="020B0604020202020204" pitchFamily="34" charset="0"/>
              <a:buChar char="•"/>
            </a:pPr>
            <a:r>
              <a:rPr lang="es-MX" dirty="0">
                <a:latin typeface="Century Gothic" panose="020B0502020202020204" pitchFamily="34" charset="0"/>
              </a:rPr>
              <a:t>Desconocimiento</a:t>
            </a:r>
          </a:p>
          <a:p>
            <a:pPr marL="285750" indent="-285750" algn="ctr">
              <a:buFont typeface="Arial" panose="020B0604020202020204" pitchFamily="34" charset="0"/>
              <a:buChar char="•"/>
            </a:pPr>
            <a:endParaRPr lang="es-MX" dirty="0">
              <a:latin typeface="Century Gothic" panose="020B0502020202020204" pitchFamily="34" charset="0"/>
            </a:endParaRPr>
          </a:p>
        </p:txBody>
      </p:sp>
      <p:sp>
        <p:nvSpPr>
          <p:cNvPr id="5" name="CuadroTexto 4"/>
          <p:cNvSpPr txBox="1"/>
          <p:nvPr/>
        </p:nvSpPr>
        <p:spPr>
          <a:xfrm>
            <a:off x="6129487" y="2134276"/>
            <a:ext cx="2210968" cy="1754326"/>
          </a:xfrm>
          <a:prstGeom prst="rect">
            <a:avLst/>
          </a:prstGeom>
          <a:noFill/>
        </p:spPr>
        <p:txBody>
          <a:bodyPr wrap="square" rtlCol="0">
            <a:spAutoFit/>
          </a:bodyPr>
          <a:lstStyle/>
          <a:p>
            <a:pPr marL="285750" indent="-285750" algn="ctr">
              <a:buFont typeface="Arial" panose="020B0604020202020204" pitchFamily="34" charset="0"/>
              <a:buChar char="•"/>
            </a:pPr>
            <a:r>
              <a:rPr lang="es-MX" dirty="0">
                <a:latin typeface="Century Gothic" panose="020B0502020202020204" pitchFamily="34" charset="0"/>
              </a:rPr>
              <a:t>Inocencia</a:t>
            </a:r>
          </a:p>
          <a:p>
            <a:pPr marL="285750" indent="-285750" algn="ctr">
              <a:buFont typeface="Arial" panose="020B0604020202020204" pitchFamily="34" charset="0"/>
              <a:buChar char="•"/>
            </a:pPr>
            <a:r>
              <a:rPr lang="es-MX" dirty="0">
                <a:latin typeface="Century Gothic" panose="020B0502020202020204" pitchFamily="34" charset="0"/>
              </a:rPr>
              <a:t>Ligereza</a:t>
            </a:r>
          </a:p>
          <a:p>
            <a:pPr marL="285750" indent="-285750" algn="ctr">
              <a:buFont typeface="Arial" panose="020B0604020202020204" pitchFamily="34" charset="0"/>
              <a:buChar char="•"/>
            </a:pPr>
            <a:r>
              <a:rPr lang="es-MX" dirty="0">
                <a:latin typeface="Century Gothic" panose="020B0502020202020204" pitchFamily="34" charset="0"/>
              </a:rPr>
              <a:t>Luminosidad</a:t>
            </a:r>
          </a:p>
          <a:p>
            <a:pPr marL="285750" indent="-285750" algn="ctr">
              <a:buFont typeface="Arial" panose="020B0604020202020204" pitchFamily="34" charset="0"/>
              <a:buChar char="•"/>
            </a:pPr>
            <a:r>
              <a:rPr lang="es-MX" dirty="0">
                <a:latin typeface="Century Gothic" panose="020B0502020202020204" pitchFamily="34" charset="0"/>
              </a:rPr>
              <a:t>Nieve</a:t>
            </a:r>
          </a:p>
          <a:p>
            <a:pPr marL="285750" indent="-285750" algn="ctr">
              <a:buFont typeface="Arial" panose="020B0604020202020204" pitchFamily="34" charset="0"/>
              <a:buChar char="•"/>
            </a:pPr>
            <a:r>
              <a:rPr lang="es-MX" dirty="0">
                <a:latin typeface="Century Gothic" panose="020B0502020202020204" pitchFamily="34" charset="0"/>
              </a:rPr>
              <a:t>Positividad</a:t>
            </a:r>
          </a:p>
          <a:p>
            <a:pPr marL="285750" indent="-285750" algn="ctr">
              <a:buFont typeface="Arial" panose="020B0604020202020204" pitchFamily="34" charset="0"/>
              <a:buChar char="•"/>
            </a:pPr>
            <a:endParaRPr lang="es-MX" dirty="0">
              <a:latin typeface="Century Gothic" panose="020B0502020202020204" pitchFamily="34" charset="0"/>
            </a:endParaRPr>
          </a:p>
        </p:txBody>
      </p:sp>
      <p:sp>
        <p:nvSpPr>
          <p:cNvPr id="7" name="CuadroTexto 6"/>
          <p:cNvSpPr txBox="1"/>
          <p:nvPr/>
        </p:nvSpPr>
        <p:spPr>
          <a:xfrm>
            <a:off x="8468881" y="2134276"/>
            <a:ext cx="2210968" cy="1754326"/>
          </a:xfrm>
          <a:prstGeom prst="rect">
            <a:avLst/>
          </a:prstGeom>
          <a:noFill/>
        </p:spPr>
        <p:txBody>
          <a:bodyPr wrap="square" rtlCol="0">
            <a:spAutoFit/>
          </a:bodyPr>
          <a:lstStyle/>
          <a:p>
            <a:pPr marL="285750" indent="-285750" algn="ctr">
              <a:buFont typeface="Arial" panose="020B0604020202020204" pitchFamily="34" charset="0"/>
              <a:buChar char="•"/>
            </a:pPr>
            <a:r>
              <a:rPr lang="es-MX" dirty="0">
                <a:latin typeface="Century Gothic" panose="020B0502020202020204" pitchFamily="34" charset="0"/>
              </a:rPr>
              <a:t>Pureza</a:t>
            </a:r>
          </a:p>
          <a:p>
            <a:pPr marL="285750" indent="-285750" algn="ctr">
              <a:buFont typeface="Arial" panose="020B0604020202020204" pitchFamily="34" charset="0"/>
              <a:buChar char="•"/>
            </a:pPr>
            <a:r>
              <a:rPr lang="es-MX" dirty="0">
                <a:latin typeface="Century Gothic" panose="020B0502020202020204" pitchFamily="34" charset="0"/>
              </a:rPr>
              <a:t>Renuncia</a:t>
            </a:r>
          </a:p>
          <a:p>
            <a:pPr marL="285750" indent="-285750" algn="ctr">
              <a:buFont typeface="Arial" panose="020B0604020202020204" pitchFamily="34" charset="0"/>
              <a:buChar char="•"/>
            </a:pPr>
            <a:r>
              <a:rPr lang="es-MX" dirty="0">
                <a:latin typeface="Century Gothic" panose="020B0502020202020204" pitchFamily="34" charset="0"/>
              </a:rPr>
              <a:t>Vacío</a:t>
            </a:r>
          </a:p>
          <a:p>
            <a:pPr marL="285750" indent="-285750" algn="ctr">
              <a:buFont typeface="Arial" panose="020B0604020202020204" pitchFamily="34" charset="0"/>
              <a:buChar char="•"/>
            </a:pPr>
            <a:r>
              <a:rPr lang="es-MX" dirty="0">
                <a:latin typeface="Century Gothic" panose="020B0502020202020204" pitchFamily="34" charset="0"/>
              </a:rPr>
              <a:t>Verdad</a:t>
            </a:r>
          </a:p>
          <a:p>
            <a:pPr marL="285750" indent="-285750" algn="ctr">
              <a:buFont typeface="Arial" panose="020B0604020202020204" pitchFamily="34" charset="0"/>
              <a:buChar char="•"/>
            </a:pPr>
            <a:r>
              <a:rPr lang="es-MX" dirty="0">
                <a:latin typeface="Century Gothic" panose="020B0502020202020204" pitchFamily="34" charset="0"/>
              </a:rPr>
              <a:t>Virginidad</a:t>
            </a:r>
          </a:p>
          <a:p>
            <a:pPr marL="285750" indent="-285750" algn="ctr">
              <a:buFont typeface="Arial" panose="020B0604020202020204" pitchFamily="34" charset="0"/>
              <a:buChar char="•"/>
            </a:pPr>
            <a:endParaRPr lang="es-MX" dirty="0">
              <a:latin typeface="Century Gothic" panose="020B0502020202020204" pitchFamily="34" charset="0"/>
            </a:endParaRPr>
          </a:p>
        </p:txBody>
      </p:sp>
      <p:sp>
        <p:nvSpPr>
          <p:cNvPr id="8" name="CuadroTexto 7"/>
          <p:cNvSpPr txBox="1"/>
          <p:nvPr/>
        </p:nvSpPr>
        <p:spPr>
          <a:xfrm>
            <a:off x="3966245" y="2134276"/>
            <a:ext cx="2210968" cy="1754326"/>
          </a:xfrm>
          <a:prstGeom prst="rect">
            <a:avLst/>
          </a:prstGeom>
          <a:noFill/>
        </p:spPr>
        <p:txBody>
          <a:bodyPr wrap="square" rtlCol="0">
            <a:spAutoFit/>
          </a:bodyPr>
          <a:lstStyle/>
          <a:p>
            <a:pPr marL="285750" indent="-285750" algn="ctr">
              <a:buFont typeface="Arial" panose="020B0604020202020204" pitchFamily="34" charset="0"/>
              <a:buChar char="•"/>
            </a:pPr>
            <a:r>
              <a:rPr lang="es-MX" dirty="0">
                <a:latin typeface="Century Gothic" panose="020B0502020202020204" pitchFamily="34" charset="0"/>
              </a:rPr>
              <a:t>Enfermedad</a:t>
            </a:r>
          </a:p>
          <a:p>
            <a:pPr marL="285750" indent="-285750" algn="ctr">
              <a:buFont typeface="Arial" panose="020B0604020202020204" pitchFamily="34" charset="0"/>
              <a:buChar char="•"/>
            </a:pPr>
            <a:r>
              <a:rPr lang="es-MX" dirty="0">
                <a:latin typeface="Century Gothic" panose="020B0502020202020204" pitchFamily="34" charset="0"/>
              </a:rPr>
              <a:t>Esterilidad</a:t>
            </a:r>
          </a:p>
          <a:p>
            <a:pPr marL="285750" indent="-285750" algn="ctr">
              <a:buFont typeface="Arial" panose="020B0604020202020204" pitchFamily="34" charset="0"/>
              <a:buChar char="•"/>
            </a:pPr>
            <a:r>
              <a:rPr lang="es-MX" dirty="0">
                <a:latin typeface="Century Gothic" panose="020B0502020202020204" pitchFamily="34" charset="0"/>
              </a:rPr>
              <a:t>Estimulante</a:t>
            </a:r>
          </a:p>
          <a:p>
            <a:pPr marL="285750" indent="-285750" algn="ctr">
              <a:buFont typeface="Arial" panose="020B0604020202020204" pitchFamily="34" charset="0"/>
              <a:buChar char="•"/>
            </a:pPr>
            <a:r>
              <a:rPr lang="es-MX" dirty="0">
                <a:latin typeface="Century Gothic" panose="020B0502020202020204" pitchFamily="34" charset="0"/>
              </a:rPr>
              <a:t>Feminidad</a:t>
            </a:r>
          </a:p>
          <a:p>
            <a:pPr marL="285750" indent="-285750" algn="ctr">
              <a:buFont typeface="Arial" panose="020B0604020202020204" pitchFamily="34" charset="0"/>
              <a:buChar char="•"/>
            </a:pPr>
            <a:r>
              <a:rPr lang="es-MX" dirty="0">
                <a:latin typeface="Century Gothic" panose="020B0502020202020204" pitchFamily="34" charset="0"/>
              </a:rPr>
              <a:t>Frío</a:t>
            </a:r>
          </a:p>
          <a:p>
            <a:pPr marL="285750" indent="-285750" algn="ctr">
              <a:buFont typeface="Arial" panose="020B0604020202020204" pitchFamily="34" charset="0"/>
              <a:buChar char="•"/>
            </a:pPr>
            <a:endParaRPr lang="es-MX" dirty="0">
              <a:latin typeface="Century Gothic" panose="020B0502020202020204" pitchFamily="34" charset="0"/>
            </a:endParaRPr>
          </a:p>
        </p:txBody>
      </p:sp>
      <p:sp>
        <p:nvSpPr>
          <p:cNvPr id="9" name="Marcador de número de diapositiva 8"/>
          <p:cNvSpPr>
            <a:spLocks noGrp="1"/>
          </p:cNvSpPr>
          <p:nvPr>
            <p:ph type="sldNum" sz="quarter" idx="12"/>
          </p:nvPr>
        </p:nvSpPr>
        <p:spPr/>
        <p:txBody>
          <a:bodyPr/>
          <a:lstStyle/>
          <a:p>
            <a:fld id="{D57F1E4F-1CFF-5643-939E-217C01CDF565}" type="slidenum">
              <a:rPr lang="en-US" smtClean="0"/>
              <a:pPr/>
              <a:t>29</a:t>
            </a:fld>
            <a:endParaRPr lang="en-US" dirty="0"/>
          </a:p>
        </p:txBody>
      </p:sp>
    </p:spTree>
    <p:extLst>
      <p:ext uri="{BB962C8B-B14F-4D97-AF65-F5344CB8AC3E}">
        <p14:creationId xmlns:p14="http://schemas.microsoft.com/office/powerpoint/2010/main" val="53145450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txBox="1">
            <a:spLocks/>
          </p:cNvSpPr>
          <p:nvPr/>
        </p:nvSpPr>
        <p:spPr>
          <a:xfrm>
            <a:off x="2015069" y="735336"/>
            <a:ext cx="8158688" cy="659124"/>
          </a:xfrm>
          <a:prstGeom prst="rect">
            <a:avLst/>
          </a:prstGeom>
        </p:spPr>
        <p:txBody>
          <a:bodyPr>
            <a:normAutofit fontScale="90000" lnSpcReduction="10000"/>
          </a:bodyPr>
          <a:lst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b="1" dirty="0" smtClean="0">
                <a:effectLst>
                  <a:outerShdw blurRad="38100" dist="38100" dir="2700000" algn="tl">
                    <a:srgbClr val="000000">
                      <a:alpha val="43137"/>
                    </a:srgbClr>
                  </a:outerShdw>
                </a:effectLst>
                <a:latin typeface="Century Gothic" panose="020B0502020202020204" pitchFamily="34" charset="0"/>
              </a:rPr>
              <a:t>Introducción</a:t>
            </a:r>
            <a:endParaRPr lang="es-MX" b="1" dirty="0">
              <a:effectLst>
                <a:outerShdw blurRad="38100" dist="38100" dir="2700000" algn="tl">
                  <a:srgbClr val="000000">
                    <a:alpha val="43137"/>
                  </a:srgbClr>
                </a:outerShdw>
              </a:effectLst>
              <a:latin typeface="Century Gothic" panose="020B0502020202020204" pitchFamily="34" charset="0"/>
            </a:endParaRPr>
          </a:p>
        </p:txBody>
      </p:sp>
      <p:sp>
        <p:nvSpPr>
          <p:cNvPr id="3" name="Marcador de texto 2"/>
          <p:cNvSpPr txBox="1">
            <a:spLocks/>
          </p:cNvSpPr>
          <p:nvPr/>
        </p:nvSpPr>
        <p:spPr>
          <a:xfrm>
            <a:off x="1268730" y="1543051"/>
            <a:ext cx="9909809" cy="4331969"/>
          </a:xfrm>
          <a:prstGeom prst="rect">
            <a:avLst/>
          </a:prstGeom>
        </p:spPr>
        <p:txBody>
          <a:bodyPr>
            <a:normAutofit fontScale="77500" lnSpcReduction="20000"/>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lgn="just">
              <a:buNone/>
            </a:pPr>
            <a:r>
              <a:rPr lang="es-MX" dirty="0" smtClean="0">
                <a:latin typeface="Century Gothic" panose="020B0502020202020204" pitchFamily="34" charset="0"/>
              </a:rPr>
              <a:t>	La semiótica, como ciencia, tiene la facultad de comunicar, así mismo, de interpretar los múltiples significados de los signos. Situación por la cual se ha ocupado de las más variadas cosas en los campos de la arquitectura, cine, teatro, las modas, las señales de tránsito, la publicidad, la literatura, el arte, los juegos, las normas de cortesía, la </a:t>
            </a:r>
            <a:r>
              <a:rPr lang="es-MX" dirty="0" smtClean="0">
                <a:latin typeface="Century Gothic" panose="020B0502020202020204" pitchFamily="34" charset="0"/>
              </a:rPr>
              <a:t>televisión y </a:t>
            </a:r>
            <a:r>
              <a:rPr lang="es-MX" dirty="0" smtClean="0">
                <a:latin typeface="Century Gothic" panose="020B0502020202020204" pitchFamily="34" charset="0"/>
              </a:rPr>
              <a:t>los gestos, </a:t>
            </a:r>
            <a:r>
              <a:rPr lang="es-MX" dirty="0" smtClean="0">
                <a:latin typeface="Century Gothic" panose="020B0502020202020204" pitchFamily="34" charset="0"/>
              </a:rPr>
              <a:t>entre muchos más.</a:t>
            </a:r>
            <a:endParaRPr lang="es-MX" dirty="0" smtClean="0">
              <a:latin typeface="Century Gothic" panose="020B0502020202020204" pitchFamily="34" charset="0"/>
            </a:endParaRPr>
          </a:p>
          <a:p>
            <a:pPr algn="just"/>
            <a:endParaRPr lang="es-MX" dirty="0" smtClean="0">
              <a:latin typeface="Century Gothic" panose="020B0502020202020204" pitchFamily="34" charset="0"/>
            </a:endParaRPr>
          </a:p>
          <a:p>
            <a:pPr marL="0" indent="0" algn="just">
              <a:buNone/>
            </a:pPr>
            <a:r>
              <a:rPr lang="es-MX" dirty="0" smtClean="0">
                <a:latin typeface="Century Gothic" panose="020B0502020202020204" pitchFamily="34" charset="0"/>
              </a:rPr>
              <a:t>Dentro del diseño industrial, la semiótica se ha convertido en una valiosa herramienta, gracias a la cual, es posible implementar dentro de la configuración de un nuevo objeto o elemento gráfico (señal), elementos que a la postre permitirán cerrar eficientemente la comunicación entre usuario y producto. Y donde el color que presente una determinada área resulta fundamental.</a:t>
            </a:r>
          </a:p>
          <a:p>
            <a:pPr algn="just"/>
            <a:endParaRPr lang="es-MX" dirty="0" smtClean="0">
              <a:latin typeface="Century Gothic" panose="020B0502020202020204" pitchFamily="34" charset="0"/>
            </a:endParaRPr>
          </a:p>
          <a:p>
            <a:pPr marL="0" indent="0" algn="just">
              <a:buNone/>
            </a:pPr>
            <a:r>
              <a:rPr lang="es-MX" dirty="0" smtClean="0">
                <a:latin typeface="Century Gothic" panose="020B0502020202020204" pitchFamily="34" charset="0"/>
              </a:rPr>
              <a:t>Por consiguiente, resulta importante conocer los diversos significados que un color posee, a fin de que al momento de emplearlo en una nueva propuesta de diseño, éste se incorpore eficientemente, y con ello, incremente su valor.  </a:t>
            </a:r>
          </a:p>
          <a:p>
            <a:endParaRPr lang="es-MX" dirty="0" smtClean="0">
              <a:latin typeface="Century Gothic" panose="020B0502020202020204" pitchFamily="34" charset="0"/>
            </a:endParaRPr>
          </a:p>
          <a:p>
            <a:endParaRPr lang="es-MX" dirty="0" smtClean="0">
              <a:latin typeface="Century Gothic" panose="020B0502020202020204" pitchFamily="34" charset="0"/>
            </a:endParaRPr>
          </a:p>
          <a:p>
            <a:endParaRPr lang="es-MX" dirty="0" smtClean="0">
              <a:latin typeface="Century Gothic" panose="020B0502020202020204" pitchFamily="34" charset="0"/>
            </a:endParaRPr>
          </a:p>
          <a:p>
            <a:endParaRPr lang="es-MX" dirty="0">
              <a:latin typeface="Century Gothic" panose="020B0502020202020204" pitchFamily="34" charset="0"/>
            </a:endParaRPr>
          </a:p>
        </p:txBody>
      </p:sp>
      <p:sp>
        <p:nvSpPr>
          <p:cNvPr id="5" name="Marcador de número de diapositiva 4"/>
          <p:cNvSpPr>
            <a:spLocks noGrp="1"/>
          </p:cNvSpPr>
          <p:nvPr>
            <p:ph type="sldNum" sz="quarter" idx="12"/>
          </p:nvPr>
        </p:nvSpPr>
        <p:spPr/>
        <p:txBody>
          <a:bodyPr/>
          <a:lstStyle/>
          <a:p>
            <a:fld id="{D57F1E4F-1CFF-5643-939E-217C01CDF565}" type="slidenum">
              <a:rPr lang="en-US" smtClean="0"/>
              <a:pPr/>
              <a:t>3</a:t>
            </a:fld>
            <a:endParaRPr lang="en-US" dirty="0"/>
          </a:p>
        </p:txBody>
      </p:sp>
    </p:spTree>
    <p:extLst>
      <p:ext uri="{BB962C8B-B14F-4D97-AF65-F5344CB8AC3E}">
        <p14:creationId xmlns:p14="http://schemas.microsoft.com/office/powerpoint/2010/main" val="154996614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2"/>
          <a:stretch>
            <a:fillRect/>
          </a:stretch>
        </p:blipFill>
        <p:spPr>
          <a:xfrm>
            <a:off x="1025429" y="3670479"/>
            <a:ext cx="4098463" cy="2189407"/>
          </a:xfrm>
          <a:prstGeom prst="rect">
            <a:avLst/>
          </a:prstGeom>
        </p:spPr>
      </p:pic>
      <p:pic>
        <p:nvPicPr>
          <p:cNvPr id="7" name="Imagen 6"/>
          <p:cNvPicPr>
            <a:picLocks noChangeAspect="1"/>
          </p:cNvPicPr>
          <p:nvPr/>
        </p:nvPicPr>
        <p:blipFill>
          <a:blip r:embed="rId3"/>
          <a:stretch>
            <a:fillRect/>
          </a:stretch>
        </p:blipFill>
        <p:spPr>
          <a:xfrm>
            <a:off x="5861150" y="814779"/>
            <a:ext cx="2572363" cy="2572363"/>
          </a:xfrm>
          <a:prstGeom prst="rect">
            <a:avLst/>
          </a:prstGeom>
        </p:spPr>
      </p:pic>
      <p:pic>
        <p:nvPicPr>
          <p:cNvPr id="6" name="Imagen 5"/>
          <p:cNvPicPr>
            <a:picLocks noChangeAspect="1"/>
          </p:cNvPicPr>
          <p:nvPr/>
        </p:nvPicPr>
        <p:blipFill>
          <a:blip r:embed="rId4"/>
          <a:stretch>
            <a:fillRect/>
          </a:stretch>
        </p:blipFill>
        <p:spPr>
          <a:xfrm>
            <a:off x="5123892" y="3670479"/>
            <a:ext cx="2881975" cy="2189407"/>
          </a:xfrm>
          <a:prstGeom prst="rect">
            <a:avLst/>
          </a:prstGeom>
        </p:spPr>
      </p:pic>
      <p:pic>
        <p:nvPicPr>
          <p:cNvPr id="8" name="Imagen 7"/>
          <p:cNvPicPr>
            <a:picLocks noChangeAspect="1"/>
          </p:cNvPicPr>
          <p:nvPr/>
        </p:nvPicPr>
        <p:blipFill>
          <a:blip r:embed="rId5"/>
          <a:stretch>
            <a:fillRect/>
          </a:stretch>
        </p:blipFill>
        <p:spPr>
          <a:xfrm>
            <a:off x="1025428" y="814780"/>
            <a:ext cx="4593505" cy="2572363"/>
          </a:xfrm>
          <a:prstGeom prst="rect">
            <a:avLst/>
          </a:prstGeom>
        </p:spPr>
      </p:pic>
      <p:pic>
        <p:nvPicPr>
          <p:cNvPr id="12" name="Imagen 11"/>
          <p:cNvPicPr>
            <a:picLocks noChangeAspect="1"/>
          </p:cNvPicPr>
          <p:nvPr/>
        </p:nvPicPr>
        <p:blipFill>
          <a:blip r:embed="rId6"/>
          <a:stretch>
            <a:fillRect/>
          </a:stretch>
        </p:blipFill>
        <p:spPr>
          <a:xfrm>
            <a:off x="8460179" y="3760930"/>
            <a:ext cx="2681455" cy="2008503"/>
          </a:xfrm>
          <a:prstGeom prst="rect">
            <a:avLst/>
          </a:prstGeom>
        </p:spPr>
      </p:pic>
      <p:pic>
        <p:nvPicPr>
          <p:cNvPr id="13" name="Imagen 12"/>
          <p:cNvPicPr>
            <a:picLocks noChangeAspect="1"/>
          </p:cNvPicPr>
          <p:nvPr/>
        </p:nvPicPr>
        <p:blipFill rotWithShape="1">
          <a:blip r:embed="rId7"/>
          <a:srcRect t="2587" r="48936"/>
          <a:stretch/>
        </p:blipFill>
        <p:spPr>
          <a:xfrm>
            <a:off x="8835921" y="776443"/>
            <a:ext cx="2045485" cy="2894036"/>
          </a:xfrm>
          <a:prstGeom prst="rect">
            <a:avLst/>
          </a:prstGeom>
        </p:spPr>
      </p:pic>
      <p:sp>
        <p:nvSpPr>
          <p:cNvPr id="15" name="Marcador de número de diapositiva 14"/>
          <p:cNvSpPr>
            <a:spLocks noGrp="1"/>
          </p:cNvSpPr>
          <p:nvPr>
            <p:ph type="sldNum" sz="quarter" idx="12"/>
          </p:nvPr>
        </p:nvSpPr>
        <p:spPr/>
        <p:txBody>
          <a:bodyPr/>
          <a:lstStyle/>
          <a:p>
            <a:fld id="{D57F1E4F-1CFF-5643-939E-217C01CDF565}" type="slidenum">
              <a:rPr lang="en-US" smtClean="0"/>
              <a:pPr/>
              <a:t>30</a:t>
            </a:fld>
            <a:endParaRPr lang="en-US" dirty="0"/>
          </a:p>
        </p:txBody>
      </p:sp>
    </p:spTree>
    <p:extLst>
      <p:ext uri="{BB962C8B-B14F-4D97-AF65-F5344CB8AC3E}">
        <p14:creationId xmlns:p14="http://schemas.microsoft.com/office/powerpoint/2010/main" val="152588216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txBox="1">
            <a:spLocks/>
          </p:cNvSpPr>
          <p:nvPr/>
        </p:nvSpPr>
        <p:spPr>
          <a:xfrm>
            <a:off x="2015069" y="735336"/>
            <a:ext cx="8158688" cy="659124"/>
          </a:xfrm>
          <a:prstGeom prst="rect">
            <a:avLst/>
          </a:prstGeom>
        </p:spPr>
        <p:txBody>
          <a:bodyPr>
            <a:normAutofit fontScale="90000" lnSpcReduction="10000"/>
          </a:bodyPr>
          <a:lst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b="1" dirty="0" smtClean="0">
                <a:solidFill>
                  <a:schemeClr val="accent5">
                    <a:lumMod val="75000"/>
                  </a:schemeClr>
                </a:solidFill>
                <a:effectLst>
                  <a:outerShdw blurRad="38100" dist="38100" dir="2700000" algn="tl">
                    <a:srgbClr val="000000">
                      <a:alpha val="43137"/>
                    </a:srgbClr>
                  </a:outerShdw>
                </a:effectLst>
                <a:latin typeface="Century Gothic" panose="020B0502020202020204" pitchFamily="34" charset="0"/>
              </a:rPr>
              <a:t>Café</a:t>
            </a:r>
            <a:endParaRPr lang="es-MX" b="1" dirty="0">
              <a:solidFill>
                <a:schemeClr val="accent5">
                  <a:lumMod val="75000"/>
                </a:schemeClr>
              </a:solidFill>
              <a:effectLst>
                <a:outerShdw blurRad="38100" dist="38100" dir="2700000" algn="tl">
                  <a:srgbClr val="000000">
                    <a:alpha val="43137"/>
                  </a:srgbClr>
                </a:outerShdw>
              </a:effectLst>
              <a:latin typeface="Century Gothic" panose="020B0502020202020204" pitchFamily="34" charset="0"/>
            </a:endParaRPr>
          </a:p>
        </p:txBody>
      </p:sp>
      <p:sp>
        <p:nvSpPr>
          <p:cNvPr id="3" name="Marcador de texto 2"/>
          <p:cNvSpPr txBox="1">
            <a:spLocks/>
          </p:cNvSpPr>
          <p:nvPr/>
        </p:nvSpPr>
        <p:spPr>
          <a:xfrm>
            <a:off x="1635617" y="1651743"/>
            <a:ext cx="9131121" cy="3120390"/>
          </a:xfrm>
          <a:prstGeom prst="rect">
            <a:avLst/>
          </a:prstGeom>
        </p:spPr>
        <p:txBody>
          <a:bodyPr>
            <a:no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buNone/>
            </a:pPr>
            <a:r>
              <a:rPr lang="es-MX" sz="2200" b="1" dirty="0">
                <a:solidFill>
                  <a:schemeClr val="accent5">
                    <a:lumMod val="75000"/>
                  </a:schemeClr>
                </a:solidFill>
                <a:effectLst>
                  <a:outerShdw blurRad="38100" dist="38100" dir="2700000" algn="tl">
                    <a:srgbClr val="000000">
                      <a:alpha val="43137"/>
                    </a:srgbClr>
                  </a:outerShdw>
                </a:effectLst>
                <a:latin typeface="Century Gothic" panose="020B0502020202020204" pitchFamily="34" charset="0"/>
              </a:rPr>
              <a:t>Longitud de onda:</a:t>
            </a:r>
            <a:r>
              <a:rPr lang="es-MX" sz="2200" b="1" dirty="0">
                <a:solidFill>
                  <a:srgbClr val="EEDD04"/>
                </a:solidFill>
                <a:latin typeface="Century Gothic" panose="020B0502020202020204" pitchFamily="34" charset="0"/>
              </a:rPr>
              <a:t> </a:t>
            </a:r>
            <a:r>
              <a:rPr lang="es-MX" sz="2200" dirty="0" smtClean="0">
                <a:latin typeface="Century Gothic" panose="020B0502020202020204" pitchFamily="34" charset="0"/>
              </a:rPr>
              <a:t>entre </a:t>
            </a:r>
            <a:r>
              <a:rPr lang="es-MX" sz="2200" dirty="0">
                <a:latin typeface="Century Gothic" panose="020B0502020202020204" pitchFamily="34" charset="0"/>
              </a:rPr>
              <a:t>los 580 y 620 </a:t>
            </a:r>
            <a:r>
              <a:rPr lang="es-MX" sz="2200" dirty="0" err="1">
                <a:latin typeface="Century Gothic" panose="020B0502020202020204" pitchFamily="34" charset="0"/>
              </a:rPr>
              <a:t>nm</a:t>
            </a:r>
            <a:r>
              <a:rPr lang="es-MX" sz="2200" dirty="0" smtClean="0">
                <a:latin typeface="Century Gothic" panose="020B0502020202020204" pitchFamily="34" charset="0"/>
              </a:rPr>
              <a:t>.</a:t>
            </a:r>
          </a:p>
          <a:p>
            <a:pPr marL="0" indent="0">
              <a:buNone/>
            </a:pPr>
            <a:r>
              <a:rPr lang="es-MX" sz="2200" dirty="0" smtClean="0">
                <a:latin typeface="Century Gothic" panose="020B0502020202020204" pitchFamily="34" charset="0"/>
              </a:rPr>
              <a:t> </a:t>
            </a:r>
            <a:endParaRPr lang="es-MX" sz="2200" b="1" dirty="0" smtClean="0">
              <a:solidFill>
                <a:srgbClr val="EEDD04"/>
              </a:solidFill>
              <a:effectLst>
                <a:outerShdw blurRad="38100" dist="38100" dir="2700000" algn="tl">
                  <a:srgbClr val="000000">
                    <a:alpha val="43137"/>
                  </a:srgbClr>
                </a:outerShdw>
              </a:effectLst>
              <a:latin typeface="Century Gothic" panose="020B0502020202020204" pitchFamily="34" charset="0"/>
            </a:endParaRPr>
          </a:p>
          <a:p>
            <a:pPr marL="0" indent="0">
              <a:buNone/>
            </a:pPr>
            <a:r>
              <a:rPr lang="es-MX" sz="2200" b="1" dirty="0" smtClean="0">
                <a:solidFill>
                  <a:schemeClr val="accent5">
                    <a:lumMod val="75000"/>
                  </a:schemeClr>
                </a:solidFill>
                <a:effectLst>
                  <a:outerShdw blurRad="38100" dist="38100" dir="2700000" algn="tl">
                    <a:srgbClr val="000000">
                      <a:alpha val="43137"/>
                    </a:srgbClr>
                  </a:outerShdw>
                </a:effectLst>
                <a:latin typeface="Century Gothic" panose="020B0502020202020204" pitchFamily="34" charset="0"/>
              </a:rPr>
              <a:t>Etimología</a:t>
            </a:r>
            <a:r>
              <a:rPr lang="es-MX" sz="2200" dirty="0">
                <a:solidFill>
                  <a:schemeClr val="accent5">
                    <a:lumMod val="75000"/>
                  </a:schemeClr>
                </a:solidFill>
                <a:effectLst>
                  <a:outerShdw blurRad="38100" dist="38100" dir="2700000" algn="tl">
                    <a:srgbClr val="000000">
                      <a:alpha val="43137"/>
                    </a:srgbClr>
                  </a:outerShdw>
                </a:effectLst>
                <a:latin typeface="Century Gothic" panose="020B0502020202020204" pitchFamily="34" charset="0"/>
              </a:rPr>
              <a:t>:</a:t>
            </a:r>
            <a:r>
              <a:rPr lang="es-MX" sz="2200" dirty="0">
                <a:latin typeface="Century Gothic" panose="020B0502020202020204" pitchFamily="34" charset="0"/>
              </a:rPr>
              <a:t> </a:t>
            </a:r>
            <a:r>
              <a:rPr lang="es-MX" sz="2200" dirty="0" smtClean="0">
                <a:latin typeface="Century Gothic" panose="020B0502020202020204" pitchFamily="34" charset="0"/>
              </a:rPr>
              <a:t>La palabra proviene del </a:t>
            </a:r>
            <a:r>
              <a:rPr lang="es-MX" sz="2200" dirty="0">
                <a:latin typeface="Century Gothic" panose="020B0502020202020204" pitchFamily="34" charset="0"/>
              </a:rPr>
              <a:t>turco </a:t>
            </a:r>
            <a:r>
              <a:rPr lang="es-MX" sz="2200" i="1" dirty="0" err="1">
                <a:latin typeface="Century Gothic" panose="020B0502020202020204" pitchFamily="34" charset="0"/>
              </a:rPr>
              <a:t>kahve</a:t>
            </a:r>
            <a:r>
              <a:rPr lang="es-MX" sz="2200" dirty="0">
                <a:latin typeface="Century Gothic" panose="020B0502020202020204" pitchFamily="34" charset="0"/>
              </a:rPr>
              <a:t>, </a:t>
            </a:r>
            <a:r>
              <a:rPr lang="es-MX" sz="2200" dirty="0" smtClean="0">
                <a:latin typeface="Century Gothic" panose="020B0502020202020204" pitchFamily="34" charset="0"/>
              </a:rPr>
              <a:t>y ésta a su vez del </a:t>
            </a:r>
            <a:r>
              <a:rPr lang="es-MX" sz="2200" dirty="0">
                <a:latin typeface="Century Gothic" panose="020B0502020202020204" pitchFamily="34" charset="0"/>
              </a:rPr>
              <a:t>árabe </a:t>
            </a:r>
            <a:r>
              <a:rPr lang="ar-AE" sz="2200" dirty="0">
                <a:latin typeface="Century Gothic" panose="020B0502020202020204" pitchFamily="34" charset="0"/>
              </a:rPr>
              <a:t>قهوة</a:t>
            </a:r>
            <a:r>
              <a:rPr lang="ar-AE" sz="2200" dirty="0" smtClean="0">
                <a:latin typeface="Century Gothic" panose="020B0502020202020204" pitchFamily="34" charset="0"/>
              </a:rPr>
              <a:t>,</a:t>
            </a:r>
            <a:r>
              <a:rPr lang="es-MX" sz="2200" dirty="0" smtClean="0">
                <a:latin typeface="Century Gothic" panose="020B0502020202020204" pitchFamily="34" charset="0"/>
              </a:rPr>
              <a:t> </a:t>
            </a:r>
            <a:r>
              <a:rPr lang="es-MX" sz="2200" i="1" dirty="0" err="1" smtClean="0">
                <a:latin typeface="Century Gothic" panose="020B0502020202020204" pitchFamily="34" charset="0"/>
              </a:rPr>
              <a:t>qahwa</a:t>
            </a:r>
            <a:r>
              <a:rPr lang="es-MX" sz="2200" dirty="0">
                <a:latin typeface="Century Gothic" panose="020B0502020202020204" pitchFamily="34" charset="0"/>
              </a:rPr>
              <a:t>, </a:t>
            </a:r>
            <a:r>
              <a:rPr lang="es-MX" sz="2200" dirty="0" smtClean="0">
                <a:latin typeface="Century Gothic" panose="020B0502020202020204" pitchFamily="34" charset="0"/>
              </a:rPr>
              <a:t>lo cual hace referencia al vino </a:t>
            </a:r>
            <a:r>
              <a:rPr lang="es-MX" sz="2200" dirty="0">
                <a:latin typeface="Century Gothic" panose="020B0502020202020204" pitchFamily="34" charset="0"/>
              </a:rPr>
              <a:t>como estimulante del apetito.</a:t>
            </a:r>
            <a:endParaRPr lang="es-MX" sz="2200" dirty="0" smtClean="0">
              <a:latin typeface="Century Gothic" panose="020B0502020202020204" pitchFamily="34" charset="0"/>
            </a:endParaRPr>
          </a:p>
          <a:p>
            <a:pPr marL="0" indent="0">
              <a:buNone/>
            </a:pPr>
            <a:endParaRPr lang="es-MX" sz="2200" dirty="0" smtClean="0">
              <a:latin typeface="Century Gothic" panose="020B0502020202020204" pitchFamily="34" charset="0"/>
            </a:endParaRPr>
          </a:p>
          <a:p>
            <a:pPr marL="0" indent="0">
              <a:buNone/>
            </a:pPr>
            <a:r>
              <a:rPr lang="es-MX" sz="2200" dirty="0" smtClean="0">
                <a:latin typeface="Century Gothic" panose="020B0502020202020204" pitchFamily="34" charset="0"/>
              </a:rPr>
              <a:t>Es el </a:t>
            </a:r>
            <a:r>
              <a:rPr lang="es-MX" sz="2200" dirty="0">
                <a:latin typeface="Century Gothic" panose="020B0502020202020204" pitchFamily="34" charset="0"/>
              </a:rPr>
              <a:t>color </a:t>
            </a:r>
            <a:r>
              <a:rPr lang="es-MX" sz="2200" dirty="0" smtClean="0">
                <a:latin typeface="Century Gothic" panose="020B0502020202020204" pitchFamily="34" charset="0"/>
              </a:rPr>
              <a:t>de </a:t>
            </a:r>
            <a:r>
              <a:rPr lang="es-MX" sz="2200" dirty="0">
                <a:latin typeface="Century Gothic" panose="020B0502020202020204" pitchFamily="34" charset="0"/>
              </a:rPr>
              <a:t>la </a:t>
            </a:r>
            <a:r>
              <a:rPr lang="es-MX" sz="2200" dirty="0" smtClean="0">
                <a:latin typeface="Century Gothic" panose="020B0502020202020204" pitchFamily="34" charset="0"/>
              </a:rPr>
              <a:t>tierra</a:t>
            </a:r>
            <a:r>
              <a:rPr lang="es-MX" sz="2200" dirty="0">
                <a:latin typeface="Century Gothic" panose="020B0502020202020204" pitchFamily="34" charset="0"/>
              </a:rPr>
              <a:t>, de lo feo, lo antipático, lo </a:t>
            </a:r>
            <a:r>
              <a:rPr lang="es-MX" sz="2200" dirty="0" err="1">
                <a:latin typeface="Century Gothic" panose="020B0502020202020204" pitchFamily="34" charset="0"/>
              </a:rPr>
              <a:t>antierótico</a:t>
            </a:r>
            <a:r>
              <a:rPr lang="es-MX" sz="2200" dirty="0">
                <a:latin typeface="Century Gothic" panose="020B0502020202020204" pitchFamily="34" charset="0"/>
              </a:rPr>
              <a:t> y lo </a:t>
            </a:r>
            <a:r>
              <a:rPr lang="es-MX" sz="2200" dirty="0" smtClean="0">
                <a:latin typeface="Century Gothic" panose="020B0502020202020204" pitchFamily="34" charset="0"/>
              </a:rPr>
              <a:t>desagradable; </a:t>
            </a:r>
            <a:r>
              <a:rPr lang="es-MX" sz="2200" dirty="0">
                <a:latin typeface="Century Gothic" panose="020B0502020202020204" pitchFamily="34" charset="0"/>
              </a:rPr>
              <a:t>del nacionalsocialismo </a:t>
            </a:r>
            <a:r>
              <a:rPr lang="es-MX" sz="2200" dirty="0" smtClean="0">
                <a:latin typeface="Century Gothic" panose="020B0502020202020204" pitchFamily="34" charset="0"/>
              </a:rPr>
              <a:t>alemán, </a:t>
            </a:r>
            <a:r>
              <a:rPr lang="es-MX" sz="2200" dirty="0">
                <a:latin typeface="Century Gothic" panose="020B0502020202020204" pitchFamily="34" charset="0"/>
              </a:rPr>
              <a:t>de la brutalidad, lo </a:t>
            </a:r>
            <a:r>
              <a:rPr lang="es-MX" sz="2200" dirty="0" smtClean="0">
                <a:latin typeface="Century Gothic" panose="020B0502020202020204" pitchFamily="34" charset="0"/>
              </a:rPr>
              <a:t>conservador, </a:t>
            </a:r>
            <a:r>
              <a:rPr lang="es-MX" sz="2200" dirty="0">
                <a:latin typeface="Century Gothic" panose="020B0502020202020204" pitchFamily="34" charset="0"/>
              </a:rPr>
              <a:t>la </a:t>
            </a:r>
            <a:r>
              <a:rPr lang="es-MX" sz="2200" dirty="0" smtClean="0">
                <a:latin typeface="Century Gothic" panose="020B0502020202020204" pitchFamily="34" charset="0"/>
              </a:rPr>
              <a:t>virilidad y </a:t>
            </a:r>
            <a:r>
              <a:rPr lang="es-MX" sz="2200" dirty="0">
                <a:latin typeface="Century Gothic" panose="020B0502020202020204" pitchFamily="34" charset="0"/>
              </a:rPr>
              <a:t>la destrucción; de lo corriente, lo simple y lo </a:t>
            </a:r>
            <a:r>
              <a:rPr lang="es-MX" sz="2200" dirty="0" smtClean="0">
                <a:latin typeface="Century Gothic" panose="020B0502020202020204" pitchFamily="34" charset="0"/>
              </a:rPr>
              <a:t>humilde.  </a:t>
            </a:r>
          </a:p>
        </p:txBody>
      </p:sp>
      <p:sp>
        <p:nvSpPr>
          <p:cNvPr id="5" name="Marcador de número de diapositiva 4"/>
          <p:cNvSpPr>
            <a:spLocks noGrp="1"/>
          </p:cNvSpPr>
          <p:nvPr>
            <p:ph type="sldNum" sz="quarter" idx="12"/>
          </p:nvPr>
        </p:nvSpPr>
        <p:spPr/>
        <p:txBody>
          <a:bodyPr/>
          <a:lstStyle/>
          <a:p>
            <a:fld id="{D57F1E4F-1CFF-5643-939E-217C01CDF565}" type="slidenum">
              <a:rPr lang="en-US" smtClean="0"/>
              <a:pPr/>
              <a:t>31</a:t>
            </a:fld>
            <a:endParaRPr lang="en-US" dirty="0"/>
          </a:p>
        </p:txBody>
      </p:sp>
    </p:spTree>
    <p:extLst>
      <p:ext uri="{BB962C8B-B14F-4D97-AF65-F5344CB8AC3E}">
        <p14:creationId xmlns:p14="http://schemas.microsoft.com/office/powerpoint/2010/main" val="156814907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txBox="1">
            <a:spLocks/>
          </p:cNvSpPr>
          <p:nvPr/>
        </p:nvSpPr>
        <p:spPr>
          <a:xfrm>
            <a:off x="2015069" y="735336"/>
            <a:ext cx="8158688" cy="659124"/>
          </a:xfrm>
          <a:prstGeom prst="rect">
            <a:avLst/>
          </a:prstGeom>
        </p:spPr>
        <p:txBody>
          <a:bodyPr>
            <a:normAutofit fontScale="90000" lnSpcReduction="10000"/>
          </a:bodyPr>
          <a:lst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b="1" dirty="0">
                <a:solidFill>
                  <a:schemeClr val="accent5">
                    <a:lumMod val="75000"/>
                  </a:schemeClr>
                </a:solidFill>
                <a:effectLst>
                  <a:outerShdw blurRad="38100" dist="38100" dir="2700000" algn="tl">
                    <a:srgbClr val="000000">
                      <a:alpha val="43137"/>
                    </a:srgbClr>
                  </a:outerShdw>
                </a:effectLst>
                <a:latin typeface="Century Gothic" panose="020B0502020202020204" pitchFamily="34" charset="0"/>
              </a:rPr>
              <a:t>Café</a:t>
            </a:r>
            <a:endParaRPr lang="es-MX" b="1" dirty="0">
              <a:solidFill>
                <a:srgbClr val="0070C0"/>
              </a:solidFill>
              <a:effectLst>
                <a:outerShdw blurRad="38100" dist="38100" dir="2700000" algn="tl">
                  <a:srgbClr val="000000">
                    <a:alpha val="43137"/>
                  </a:srgbClr>
                </a:outerShdw>
              </a:effectLst>
              <a:latin typeface="Century Gothic" panose="020B0502020202020204" pitchFamily="34" charset="0"/>
            </a:endParaRPr>
          </a:p>
        </p:txBody>
      </p:sp>
      <p:sp>
        <p:nvSpPr>
          <p:cNvPr id="3" name="Marcador de texto 2"/>
          <p:cNvSpPr txBox="1">
            <a:spLocks/>
          </p:cNvSpPr>
          <p:nvPr/>
        </p:nvSpPr>
        <p:spPr>
          <a:xfrm>
            <a:off x="2015069" y="4661747"/>
            <a:ext cx="8776017" cy="1327956"/>
          </a:xfrm>
          <a:prstGeom prst="rect">
            <a:avLst/>
          </a:prstGeom>
        </p:spPr>
        <p:txBody>
          <a:bodyPr>
            <a:no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lgn="just">
              <a:buNone/>
            </a:pPr>
            <a:r>
              <a:rPr lang="es-MX" sz="2000" dirty="0" smtClean="0">
                <a:latin typeface="Century Gothic" panose="020B0502020202020204" pitchFamily="34" charset="0"/>
              </a:rPr>
              <a:t>17</a:t>
            </a:r>
            <a:r>
              <a:rPr lang="es-MX" sz="2000" dirty="0">
                <a:latin typeface="Century Gothic" panose="020B0502020202020204" pitchFamily="34" charset="0"/>
              </a:rPr>
              <a:t>% de las mujeres y </a:t>
            </a:r>
            <a:r>
              <a:rPr lang="es-MX" sz="2000" dirty="0" smtClean="0">
                <a:latin typeface="Century Gothic" panose="020B0502020202020204" pitchFamily="34" charset="0"/>
              </a:rPr>
              <a:t>un 22</a:t>
            </a:r>
            <a:r>
              <a:rPr lang="es-MX" sz="2000" dirty="0">
                <a:latin typeface="Century Gothic" panose="020B0502020202020204" pitchFamily="34" charset="0"/>
              </a:rPr>
              <a:t>% de los </a:t>
            </a:r>
            <a:r>
              <a:rPr lang="es-MX" sz="2000" dirty="0" smtClean="0">
                <a:latin typeface="Century Gothic" panose="020B0502020202020204" pitchFamily="34" charset="0"/>
              </a:rPr>
              <a:t>hombres han establecido que </a:t>
            </a:r>
            <a:r>
              <a:rPr lang="es-MX" sz="2000" b="1" dirty="0" smtClean="0">
                <a:latin typeface="Century Gothic" panose="020B0502020202020204" pitchFamily="34" charset="0"/>
              </a:rPr>
              <a:t>el </a:t>
            </a:r>
            <a:r>
              <a:rPr lang="es-MX" sz="2000" b="1" dirty="0">
                <a:latin typeface="Century Gothic" panose="020B0502020202020204" pitchFamily="34" charset="0"/>
              </a:rPr>
              <a:t>café </a:t>
            </a:r>
            <a:r>
              <a:rPr lang="es-MX" sz="2000" b="1" dirty="0" smtClean="0">
                <a:latin typeface="Century Gothic" panose="020B0502020202020204" pitchFamily="34" charset="0"/>
              </a:rPr>
              <a:t>resulta ser el color de mayor rechazo</a:t>
            </a:r>
            <a:r>
              <a:rPr lang="es-MX" sz="2000" dirty="0" smtClean="0">
                <a:latin typeface="Century Gothic" panose="020B0502020202020204" pitchFamily="34" charset="0"/>
              </a:rPr>
              <a:t>. </a:t>
            </a:r>
          </a:p>
        </p:txBody>
      </p:sp>
      <p:sp>
        <p:nvSpPr>
          <p:cNvPr id="4" name="CuadroTexto 3"/>
          <p:cNvSpPr txBox="1"/>
          <p:nvPr/>
        </p:nvSpPr>
        <p:spPr>
          <a:xfrm>
            <a:off x="2697306" y="2207933"/>
            <a:ext cx="2210968" cy="2031325"/>
          </a:xfrm>
          <a:prstGeom prst="rect">
            <a:avLst/>
          </a:prstGeom>
          <a:noFill/>
        </p:spPr>
        <p:txBody>
          <a:bodyPr wrap="square" rtlCol="0">
            <a:spAutoFit/>
          </a:bodyPr>
          <a:lstStyle/>
          <a:p>
            <a:pPr marL="285750" indent="-285750" algn="ctr">
              <a:buFont typeface="Arial" panose="020B0604020202020204" pitchFamily="34" charset="0"/>
              <a:buChar char="•"/>
            </a:pPr>
            <a:r>
              <a:rPr lang="es-MX" dirty="0">
                <a:latin typeface="Century Gothic" panose="020B0502020202020204" pitchFamily="34" charset="0"/>
              </a:rPr>
              <a:t>Antigüedad</a:t>
            </a:r>
          </a:p>
          <a:p>
            <a:pPr marL="285750" indent="-285750" algn="ctr">
              <a:buFont typeface="Arial" panose="020B0604020202020204" pitchFamily="34" charset="0"/>
              <a:buChar char="•"/>
            </a:pPr>
            <a:r>
              <a:rPr lang="es-MX" dirty="0">
                <a:latin typeface="Century Gothic" panose="020B0502020202020204" pitchFamily="34" charset="0"/>
              </a:rPr>
              <a:t>Confianza</a:t>
            </a:r>
          </a:p>
          <a:p>
            <a:pPr marL="285750" indent="-285750" algn="ctr">
              <a:buFont typeface="Arial" panose="020B0604020202020204" pitchFamily="34" charset="0"/>
              <a:buChar char="•"/>
            </a:pPr>
            <a:r>
              <a:rPr lang="es-MX" dirty="0">
                <a:latin typeface="Century Gothic" panose="020B0502020202020204" pitchFamily="34" charset="0"/>
              </a:rPr>
              <a:t>Deleite</a:t>
            </a:r>
          </a:p>
          <a:p>
            <a:pPr marL="285750" indent="-285750" algn="ctr">
              <a:buFont typeface="Arial" panose="020B0604020202020204" pitchFamily="34" charset="0"/>
              <a:buChar char="•"/>
            </a:pPr>
            <a:r>
              <a:rPr lang="es-MX" dirty="0">
                <a:latin typeface="Century Gothic" panose="020B0502020202020204" pitchFamily="34" charset="0"/>
              </a:rPr>
              <a:t>Dignidad</a:t>
            </a:r>
          </a:p>
          <a:p>
            <a:pPr marL="285750" indent="-285750" algn="ctr">
              <a:buFont typeface="Arial" panose="020B0604020202020204" pitchFamily="34" charset="0"/>
              <a:buChar char="•"/>
            </a:pPr>
            <a:r>
              <a:rPr lang="es-MX" dirty="0">
                <a:latin typeface="Century Gothic" panose="020B0502020202020204" pitchFamily="34" charset="0"/>
              </a:rPr>
              <a:t>Fuerza</a:t>
            </a:r>
          </a:p>
          <a:p>
            <a:pPr marL="285750" indent="-285750" algn="ctr">
              <a:buFont typeface="Arial" panose="020B0604020202020204" pitchFamily="34" charset="0"/>
              <a:buChar char="•"/>
            </a:pPr>
            <a:r>
              <a:rPr lang="es-MX" dirty="0">
                <a:latin typeface="Century Gothic" panose="020B0502020202020204" pitchFamily="34" charset="0"/>
              </a:rPr>
              <a:t>Goce</a:t>
            </a:r>
          </a:p>
          <a:p>
            <a:pPr marL="285750" indent="-285750" algn="ctr">
              <a:buFont typeface="Arial" panose="020B0604020202020204" pitchFamily="34" charset="0"/>
              <a:buChar char="•"/>
            </a:pPr>
            <a:endParaRPr lang="es-MX" dirty="0">
              <a:latin typeface="Century Gothic" panose="020B0502020202020204" pitchFamily="34" charset="0"/>
            </a:endParaRPr>
          </a:p>
        </p:txBody>
      </p:sp>
      <p:sp>
        <p:nvSpPr>
          <p:cNvPr id="5" name="CuadroTexto 4"/>
          <p:cNvSpPr txBox="1"/>
          <p:nvPr/>
        </p:nvSpPr>
        <p:spPr>
          <a:xfrm>
            <a:off x="5047661" y="2185792"/>
            <a:ext cx="2210968" cy="2031325"/>
          </a:xfrm>
          <a:prstGeom prst="rect">
            <a:avLst/>
          </a:prstGeom>
          <a:noFill/>
        </p:spPr>
        <p:txBody>
          <a:bodyPr wrap="square" rtlCol="0">
            <a:spAutoFit/>
          </a:bodyPr>
          <a:lstStyle/>
          <a:p>
            <a:pPr marL="285750" indent="-285750" algn="ctr">
              <a:buFont typeface="Arial" panose="020B0604020202020204" pitchFamily="34" charset="0"/>
              <a:buChar char="•"/>
            </a:pPr>
            <a:r>
              <a:rPr lang="es-MX" dirty="0">
                <a:latin typeface="Century Gothic" panose="020B0502020202020204" pitchFamily="34" charset="0"/>
              </a:rPr>
              <a:t>Madera</a:t>
            </a:r>
          </a:p>
          <a:p>
            <a:pPr marL="285750" indent="-285750" algn="ctr">
              <a:buFont typeface="Arial" panose="020B0604020202020204" pitchFamily="34" charset="0"/>
              <a:buChar char="•"/>
            </a:pPr>
            <a:r>
              <a:rPr lang="es-MX" dirty="0">
                <a:latin typeface="Century Gothic" panose="020B0502020202020204" pitchFamily="34" charset="0"/>
              </a:rPr>
              <a:t>Maldad</a:t>
            </a:r>
          </a:p>
          <a:p>
            <a:pPr marL="285750" indent="-285750" algn="ctr">
              <a:buFont typeface="Arial" panose="020B0604020202020204" pitchFamily="34" charset="0"/>
              <a:buChar char="•"/>
            </a:pPr>
            <a:r>
              <a:rPr lang="es-MX" dirty="0">
                <a:latin typeface="Century Gothic" panose="020B0502020202020204" pitchFamily="34" charset="0"/>
              </a:rPr>
              <a:t>Necedad</a:t>
            </a:r>
          </a:p>
          <a:p>
            <a:pPr marL="285750" indent="-285750" algn="ctr">
              <a:buFont typeface="Arial" panose="020B0604020202020204" pitchFamily="34" charset="0"/>
              <a:buChar char="•"/>
            </a:pPr>
            <a:r>
              <a:rPr lang="es-MX" dirty="0">
                <a:latin typeface="Century Gothic" panose="020B0502020202020204" pitchFamily="34" charset="0"/>
              </a:rPr>
              <a:t>Papel</a:t>
            </a:r>
          </a:p>
          <a:p>
            <a:pPr marL="285750" indent="-285750" algn="ctr">
              <a:buFont typeface="Arial" panose="020B0604020202020204" pitchFamily="34" charset="0"/>
              <a:buChar char="•"/>
            </a:pPr>
            <a:r>
              <a:rPr lang="es-MX" dirty="0">
                <a:latin typeface="Century Gothic" panose="020B0502020202020204" pitchFamily="34" charset="0"/>
              </a:rPr>
              <a:t>Pereza</a:t>
            </a:r>
          </a:p>
          <a:p>
            <a:pPr marL="285750" indent="-285750" algn="ctr">
              <a:buFont typeface="Arial" panose="020B0604020202020204" pitchFamily="34" charset="0"/>
              <a:buChar char="•"/>
            </a:pPr>
            <a:r>
              <a:rPr lang="es-MX" dirty="0">
                <a:latin typeface="Century Gothic" panose="020B0502020202020204" pitchFamily="34" charset="0"/>
              </a:rPr>
              <a:t>Piel</a:t>
            </a:r>
          </a:p>
          <a:p>
            <a:pPr marL="285750" indent="-285750" algn="ctr">
              <a:buFont typeface="Arial" panose="020B0604020202020204" pitchFamily="34" charset="0"/>
              <a:buChar char="•"/>
            </a:pPr>
            <a:endParaRPr lang="es-MX" dirty="0">
              <a:latin typeface="Century Gothic" panose="020B0502020202020204" pitchFamily="34" charset="0"/>
            </a:endParaRPr>
          </a:p>
        </p:txBody>
      </p:sp>
      <p:sp>
        <p:nvSpPr>
          <p:cNvPr id="7" name="CuadroTexto 6"/>
          <p:cNvSpPr txBox="1"/>
          <p:nvPr/>
        </p:nvSpPr>
        <p:spPr>
          <a:xfrm>
            <a:off x="7398016" y="2207933"/>
            <a:ext cx="2210968" cy="1754326"/>
          </a:xfrm>
          <a:prstGeom prst="rect">
            <a:avLst/>
          </a:prstGeom>
          <a:noFill/>
        </p:spPr>
        <p:txBody>
          <a:bodyPr wrap="square" rtlCol="0">
            <a:spAutoFit/>
          </a:bodyPr>
          <a:lstStyle/>
          <a:p>
            <a:pPr marL="285750" indent="-285750" algn="ctr">
              <a:buFont typeface="Arial" panose="020B0604020202020204" pitchFamily="34" charset="0"/>
              <a:buChar char="•"/>
            </a:pPr>
            <a:r>
              <a:rPr lang="es-MX" dirty="0">
                <a:latin typeface="Century Gothic" panose="020B0502020202020204" pitchFamily="34" charset="0"/>
              </a:rPr>
              <a:t>Pobreza</a:t>
            </a:r>
          </a:p>
          <a:p>
            <a:pPr marL="285750" indent="-285750" algn="ctr">
              <a:buFont typeface="Arial" panose="020B0604020202020204" pitchFamily="34" charset="0"/>
              <a:buChar char="•"/>
            </a:pPr>
            <a:r>
              <a:rPr lang="es-MX" dirty="0">
                <a:latin typeface="Century Gothic" panose="020B0502020202020204" pitchFamily="34" charset="0"/>
              </a:rPr>
              <a:t>Solidaridad</a:t>
            </a:r>
          </a:p>
          <a:p>
            <a:pPr marL="285750" indent="-285750" algn="ctr">
              <a:buFont typeface="Arial" panose="020B0604020202020204" pitchFamily="34" charset="0"/>
              <a:buChar char="•"/>
            </a:pPr>
            <a:r>
              <a:rPr lang="es-MX" dirty="0">
                <a:latin typeface="Century Gothic" panose="020B0502020202020204" pitchFamily="34" charset="0"/>
              </a:rPr>
              <a:t>Tristeza</a:t>
            </a:r>
          </a:p>
          <a:p>
            <a:pPr marL="285750" indent="-285750" algn="ctr">
              <a:buFont typeface="Arial" panose="020B0604020202020204" pitchFamily="34" charset="0"/>
              <a:buChar char="•"/>
            </a:pPr>
            <a:r>
              <a:rPr lang="es-MX" dirty="0">
                <a:latin typeface="Century Gothic" panose="020B0502020202020204" pitchFamily="34" charset="0"/>
              </a:rPr>
              <a:t>Vigor</a:t>
            </a:r>
          </a:p>
          <a:p>
            <a:pPr marL="285750" indent="-285750" algn="ctr">
              <a:buFont typeface="Arial" panose="020B0604020202020204" pitchFamily="34" charset="0"/>
              <a:buChar char="•"/>
            </a:pPr>
            <a:r>
              <a:rPr lang="es-MX" dirty="0">
                <a:latin typeface="Century Gothic" panose="020B0502020202020204" pitchFamily="34" charset="0"/>
              </a:rPr>
              <a:t>Vulgaridad</a:t>
            </a:r>
          </a:p>
          <a:p>
            <a:pPr marL="285750" indent="-285750" algn="ctr">
              <a:buFont typeface="Arial" panose="020B0604020202020204" pitchFamily="34" charset="0"/>
              <a:buChar char="•"/>
            </a:pPr>
            <a:endParaRPr lang="es-MX" dirty="0">
              <a:latin typeface="Century Gothic" panose="020B0502020202020204" pitchFamily="34" charset="0"/>
            </a:endParaRPr>
          </a:p>
        </p:txBody>
      </p:sp>
      <p:sp>
        <p:nvSpPr>
          <p:cNvPr id="9" name="Marcador de número de diapositiva 8"/>
          <p:cNvSpPr>
            <a:spLocks noGrp="1"/>
          </p:cNvSpPr>
          <p:nvPr>
            <p:ph type="sldNum" sz="quarter" idx="12"/>
          </p:nvPr>
        </p:nvSpPr>
        <p:spPr/>
        <p:txBody>
          <a:bodyPr/>
          <a:lstStyle/>
          <a:p>
            <a:fld id="{D57F1E4F-1CFF-5643-939E-217C01CDF565}" type="slidenum">
              <a:rPr lang="en-US" smtClean="0"/>
              <a:pPr/>
              <a:t>32</a:t>
            </a:fld>
            <a:endParaRPr lang="en-US" dirty="0"/>
          </a:p>
        </p:txBody>
      </p:sp>
    </p:spTree>
    <p:extLst>
      <p:ext uri="{BB962C8B-B14F-4D97-AF65-F5344CB8AC3E}">
        <p14:creationId xmlns:p14="http://schemas.microsoft.com/office/powerpoint/2010/main" val="24859592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2"/>
          <a:stretch>
            <a:fillRect/>
          </a:stretch>
        </p:blipFill>
        <p:spPr>
          <a:xfrm>
            <a:off x="873458" y="1178035"/>
            <a:ext cx="3048000" cy="4314825"/>
          </a:xfrm>
          <a:prstGeom prst="rect">
            <a:avLst/>
          </a:prstGeom>
        </p:spPr>
      </p:pic>
      <p:pic>
        <p:nvPicPr>
          <p:cNvPr id="6" name="Imagen 5"/>
          <p:cNvPicPr>
            <a:picLocks noChangeAspect="1"/>
          </p:cNvPicPr>
          <p:nvPr/>
        </p:nvPicPr>
        <p:blipFill>
          <a:blip r:embed="rId3"/>
          <a:stretch>
            <a:fillRect/>
          </a:stretch>
        </p:blipFill>
        <p:spPr>
          <a:xfrm>
            <a:off x="4116533" y="1178035"/>
            <a:ext cx="2081962" cy="2539994"/>
          </a:xfrm>
          <a:prstGeom prst="rect">
            <a:avLst/>
          </a:prstGeom>
        </p:spPr>
      </p:pic>
      <p:pic>
        <p:nvPicPr>
          <p:cNvPr id="8" name="Imagen 7"/>
          <p:cNvPicPr>
            <a:picLocks noChangeAspect="1"/>
          </p:cNvPicPr>
          <p:nvPr/>
        </p:nvPicPr>
        <p:blipFill>
          <a:blip r:embed="rId4"/>
          <a:stretch>
            <a:fillRect/>
          </a:stretch>
        </p:blipFill>
        <p:spPr>
          <a:xfrm>
            <a:off x="6393570" y="1178035"/>
            <a:ext cx="4754745" cy="2539994"/>
          </a:xfrm>
          <a:prstGeom prst="rect">
            <a:avLst/>
          </a:prstGeom>
        </p:spPr>
      </p:pic>
      <p:pic>
        <p:nvPicPr>
          <p:cNvPr id="11" name="Imagen 10"/>
          <p:cNvPicPr>
            <a:picLocks noChangeAspect="1"/>
          </p:cNvPicPr>
          <p:nvPr/>
        </p:nvPicPr>
        <p:blipFill>
          <a:blip r:embed="rId5"/>
          <a:stretch>
            <a:fillRect/>
          </a:stretch>
        </p:blipFill>
        <p:spPr>
          <a:xfrm>
            <a:off x="4845787" y="3851186"/>
            <a:ext cx="2787216" cy="2164191"/>
          </a:xfrm>
          <a:prstGeom prst="rect">
            <a:avLst/>
          </a:prstGeom>
        </p:spPr>
      </p:pic>
      <p:pic>
        <p:nvPicPr>
          <p:cNvPr id="12" name="Imagen 11"/>
          <p:cNvPicPr>
            <a:picLocks noChangeAspect="1"/>
          </p:cNvPicPr>
          <p:nvPr/>
        </p:nvPicPr>
        <p:blipFill rotWithShape="1">
          <a:blip r:embed="rId6">
            <a:extLst>
              <a:ext uri="{BEBA8EAE-BF5A-486C-A8C5-ECC9F3942E4B}">
                <a14:imgProps xmlns:a14="http://schemas.microsoft.com/office/drawing/2010/main">
                  <a14:imgLayer r:embed="rId7">
                    <a14:imgEffect>
                      <a14:sharpenSoften amount="50000"/>
                    </a14:imgEffect>
                  </a14:imgLayer>
                </a14:imgProps>
              </a:ext>
            </a:extLst>
          </a:blip>
          <a:srcRect l="33340" t="34"/>
          <a:stretch/>
        </p:blipFill>
        <p:spPr>
          <a:xfrm>
            <a:off x="8198992" y="3851187"/>
            <a:ext cx="2949323" cy="2164191"/>
          </a:xfrm>
          <a:prstGeom prst="rect">
            <a:avLst/>
          </a:prstGeom>
        </p:spPr>
      </p:pic>
      <p:sp>
        <p:nvSpPr>
          <p:cNvPr id="14" name="Marcador de número de diapositiva 13"/>
          <p:cNvSpPr>
            <a:spLocks noGrp="1"/>
          </p:cNvSpPr>
          <p:nvPr>
            <p:ph type="sldNum" sz="quarter" idx="12"/>
          </p:nvPr>
        </p:nvSpPr>
        <p:spPr/>
        <p:txBody>
          <a:bodyPr/>
          <a:lstStyle/>
          <a:p>
            <a:fld id="{D57F1E4F-1CFF-5643-939E-217C01CDF565}" type="slidenum">
              <a:rPr lang="en-US" smtClean="0"/>
              <a:pPr/>
              <a:t>33</a:t>
            </a:fld>
            <a:endParaRPr lang="en-US" dirty="0"/>
          </a:p>
        </p:txBody>
      </p:sp>
    </p:spTree>
    <p:extLst>
      <p:ext uri="{BB962C8B-B14F-4D97-AF65-F5344CB8AC3E}">
        <p14:creationId xmlns:p14="http://schemas.microsoft.com/office/powerpoint/2010/main" val="341246194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txBox="1">
            <a:spLocks/>
          </p:cNvSpPr>
          <p:nvPr/>
        </p:nvSpPr>
        <p:spPr>
          <a:xfrm>
            <a:off x="2015069" y="735336"/>
            <a:ext cx="8158688" cy="659124"/>
          </a:xfrm>
          <a:prstGeom prst="rect">
            <a:avLst/>
          </a:prstGeom>
        </p:spPr>
        <p:txBody>
          <a:bodyPr>
            <a:normAutofit fontScale="90000" lnSpcReduction="10000"/>
          </a:bodyPr>
          <a:lst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b="1" dirty="0" smtClean="0">
                <a:solidFill>
                  <a:schemeClr val="bg1">
                    <a:lumMod val="75000"/>
                  </a:schemeClr>
                </a:solidFill>
                <a:effectLst>
                  <a:outerShdw blurRad="38100" dist="38100" dir="2700000" algn="tl">
                    <a:srgbClr val="000000">
                      <a:alpha val="43137"/>
                    </a:srgbClr>
                  </a:outerShdw>
                </a:effectLst>
                <a:latin typeface="Century Gothic" panose="020B0502020202020204" pitchFamily="34" charset="0"/>
              </a:rPr>
              <a:t>Gris</a:t>
            </a:r>
            <a:endParaRPr lang="es-MX" b="1" dirty="0">
              <a:solidFill>
                <a:schemeClr val="bg1">
                  <a:lumMod val="75000"/>
                </a:schemeClr>
              </a:solidFill>
              <a:effectLst>
                <a:outerShdw blurRad="38100" dist="38100" dir="2700000" algn="tl">
                  <a:srgbClr val="000000">
                    <a:alpha val="43137"/>
                  </a:srgbClr>
                </a:outerShdw>
              </a:effectLst>
              <a:latin typeface="Century Gothic" panose="020B0502020202020204" pitchFamily="34" charset="0"/>
            </a:endParaRPr>
          </a:p>
        </p:txBody>
      </p:sp>
      <p:sp>
        <p:nvSpPr>
          <p:cNvPr id="3" name="Marcador de texto 2"/>
          <p:cNvSpPr txBox="1">
            <a:spLocks/>
          </p:cNvSpPr>
          <p:nvPr/>
        </p:nvSpPr>
        <p:spPr>
          <a:xfrm>
            <a:off x="1803042" y="1741898"/>
            <a:ext cx="8937225" cy="3120390"/>
          </a:xfrm>
          <a:prstGeom prst="rect">
            <a:avLst/>
          </a:prstGeom>
        </p:spPr>
        <p:txBody>
          <a:bodyPr>
            <a:no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buNone/>
            </a:pPr>
            <a:r>
              <a:rPr lang="es-MX" sz="2000" b="1" dirty="0">
                <a:solidFill>
                  <a:schemeClr val="bg1">
                    <a:lumMod val="75000"/>
                  </a:schemeClr>
                </a:solidFill>
                <a:effectLst>
                  <a:outerShdw blurRad="38100" dist="38100" dir="2700000" algn="tl">
                    <a:srgbClr val="000000">
                      <a:alpha val="43137"/>
                    </a:srgbClr>
                  </a:outerShdw>
                </a:effectLst>
                <a:latin typeface="Century Gothic" panose="020B0502020202020204" pitchFamily="34" charset="0"/>
              </a:rPr>
              <a:t>Longitud de onda:</a:t>
            </a:r>
            <a:r>
              <a:rPr lang="es-MX" sz="2000" b="1" dirty="0">
                <a:solidFill>
                  <a:srgbClr val="EEDD04"/>
                </a:solidFill>
                <a:latin typeface="Century Gothic" panose="020B0502020202020204" pitchFamily="34" charset="0"/>
              </a:rPr>
              <a:t> </a:t>
            </a:r>
            <a:r>
              <a:rPr lang="es-MX" sz="2000" dirty="0" smtClean="0">
                <a:latin typeface="Century Gothic" panose="020B0502020202020204" pitchFamily="34" charset="0"/>
              </a:rPr>
              <a:t>al ser </a:t>
            </a:r>
            <a:r>
              <a:rPr lang="es-MX" sz="2000" dirty="0">
                <a:latin typeface="Century Gothic" panose="020B0502020202020204" pitchFamily="34" charset="0"/>
              </a:rPr>
              <a:t>un color no espectral, </a:t>
            </a:r>
            <a:r>
              <a:rPr lang="es-MX" sz="2000" dirty="0" smtClean="0">
                <a:latin typeface="Century Gothic" panose="020B0502020202020204" pitchFamily="34" charset="0"/>
              </a:rPr>
              <a:t>no posee una longitud específica, pues </a:t>
            </a:r>
            <a:r>
              <a:rPr lang="es-MX" sz="2000" dirty="0">
                <a:latin typeface="Century Gothic" panose="020B0502020202020204" pitchFamily="34" charset="0"/>
              </a:rPr>
              <a:t>v</a:t>
            </a:r>
            <a:r>
              <a:rPr lang="es-MX" sz="2000" dirty="0" smtClean="0">
                <a:latin typeface="Century Gothic" panose="020B0502020202020204" pitchFamily="34" charset="0"/>
              </a:rPr>
              <a:t>aría </a:t>
            </a:r>
            <a:r>
              <a:rPr lang="es-MX" sz="2000" dirty="0">
                <a:latin typeface="Century Gothic" panose="020B0502020202020204" pitchFamily="34" charset="0"/>
              </a:rPr>
              <a:t>según la mezcla </a:t>
            </a:r>
            <a:r>
              <a:rPr lang="es-MX" sz="2000" dirty="0" smtClean="0">
                <a:latin typeface="Century Gothic" panose="020B0502020202020204" pitchFamily="34" charset="0"/>
              </a:rPr>
              <a:t>de éstas. </a:t>
            </a:r>
          </a:p>
          <a:p>
            <a:pPr marL="0" indent="0">
              <a:buNone/>
            </a:pPr>
            <a:endParaRPr lang="es-MX" sz="2000" b="1" dirty="0" smtClean="0">
              <a:solidFill>
                <a:srgbClr val="EEDD04"/>
              </a:solidFill>
              <a:effectLst>
                <a:outerShdw blurRad="38100" dist="38100" dir="2700000" algn="tl">
                  <a:srgbClr val="000000">
                    <a:alpha val="43137"/>
                  </a:srgbClr>
                </a:outerShdw>
              </a:effectLst>
              <a:latin typeface="Century Gothic" panose="020B0502020202020204" pitchFamily="34" charset="0"/>
            </a:endParaRPr>
          </a:p>
          <a:p>
            <a:pPr marL="0" indent="0">
              <a:buNone/>
            </a:pPr>
            <a:r>
              <a:rPr lang="es-MX" sz="2000" b="1" dirty="0" smtClean="0">
                <a:solidFill>
                  <a:schemeClr val="bg1">
                    <a:lumMod val="75000"/>
                  </a:schemeClr>
                </a:solidFill>
                <a:effectLst>
                  <a:outerShdw blurRad="38100" dist="38100" dir="2700000" algn="tl">
                    <a:srgbClr val="000000">
                      <a:alpha val="43137"/>
                    </a:srgbClr>
                  </a:outerShdw>
                </a:effectLst>
                <a:latin typeface="Century Gothic" panose="020B0502020202020204" pitchFamily="34" charset="0"/>
              </a:rPr>
              <a:t>Etimología</a:t>
            </a:r>
            <a:r>
              <a:rPr lang="es-MX" sz="2000" dirty="0">
                <a:solidFill>
                  <a:schemeClr val="bg1">
                    <a:lumMod val="75000"/>
                  </a:schemeClr>
                </a:solidFill>
                <a:effectLst>
                  <a:outerShdw blurRad="38100" dist="38100" dir="2700000" algn="tl">
                    <a:srgbClr val="000000">
                      <a:alpha val="43137"/>
                    </a:srgbClr>
                  </a:outerShdw>
                </a:effectLst>
                <a:latin typeface="Century Gothic" panose="020B0502020202020204" pitchFamily="34" charset="0"/>
              </a:rPr>
              <a:t>:</a:t>
            </a:r>
            <a:r>
              <a:rPr lang="es-MX" sz="2000" dirty="0">
                <a:latin typeface="Century Gothic" panose="020B0502020202020204" pitchFamily="34" charset="0"/>
              </a:rPr>
              <a:t> del alemán </a:t>
            </a:r>
            <a:r>
              <a:rPr lang="es-MX" sz="2000" i="1" dirty="0">
                <a:latin typeface="Century Gothic" panose="020B0502020202020204" pitchFamily="34" charset="0"/>
              </a:rPr>
              <a:t>gris</a:t>
            </a:r>
            <a:r>
              <a:rPr lang="es-MX" sz="2000" dirty="0">
                <a:latin typeface="Century Gothic" panose="020B0502020202020204" pitchFamily="34" charset="0"/>
              </a:rPr>
              <a:t>, y éste del holandés </a:t>
            </a:r>
            <a:r>
              <a:rPr lang="es-MX" sz="2000" i="1" dirty="0" err="1">
                <a:latin typeface="Century Gothic" panose="020B0502020202020204" pitchFamily="34" charset="0"/>
              </a:rPr>
              <a:t>grij</a:t>
            </a:r>
            <a:r>
              <a:rPr lang="es-MX" sz="2000" i="1" dirty="0">
                <a:latin typeface="Century Gothic" panose="020B0502020202020204" pitchFamily="34" charset="0"/>
              </a:rPr>
              <a:t>,</a:t>
            </a:r>
            <a:r>
              <a:rPr lang="es-MX" sz="2000" dirty="0">
                <a:latin typeface="Century Gothic" panose="020B0502020202020204" pitchFamily="34" charset="0"/>
              </a:rPr>
              <a:t> </a:t>
            </a:r>
            <a:r>
              <a:rPr lang="es-MX" sz="2000" dirty="0" smtClean="0">
                <a:latin typeface="Century Gothic" panose="020B0502020202020204" pitchFamily="34" charset="0"/>
              </a:rPr>
              <a:t>significa </a:t>
            </a:r>
            <a:r>
              <a:rPr lang="es-MX" sz="2000" dirty="0">
                <a:latin typeface="Century Gothic" panose="020B0502020202020204" pitchFamily="34" charset="0"/>
              </a:rPr>
              <a:t>anciano o canoso. </a:t>
            </a:r>
            <a:endParaRPr lang="es-MX" sz="2000" dirty="0" smtClean="0">
              <a:latin typeface="Century Gothic" panose="020B0502020202020204" pitchFamily="34" charset="0"/>
            </a:endParaRPr>
          </a:p>
          <a:p>
            <a:pPr marL="0" indent="0">
              <a:buNone/>
            </a:pPr>
            <a:endParaRPr lang="es-MX" sz="2000" dirty="0" smtClean="0">
              <a:latin typeface="Century Gothic" panose="020B0502020202020204" pitchFamily="34" charset="0"/>
            </a:endParaRPr>
          </a:p>
          <a:p>
            <a:pPr marL="0" indent="0">
              <a:buNone/>
            </a:pPr>
            <a:r>
              <a:rPr lang="es-MX" sz="2000" dirty="0" smtClean="0">
                <a:latin typeface="Century Gothic" panose="020B0502020202020204" pitchFamily="34" charset="0"/>
              </a:rPr>
              <a:t>Es el color de </a:t>
            </a:r>
            <a:r>
              <a:rPr lang="es-MX" sz="2000" dirty="0">
                <a:latin typeface="Century Gothic" panose="020B0502020202020204" pitchFamily="34" charset="0"/>
              </a:rPr>
              <a:t>la indecisión y la ausencia de energía</a:t>
            </a:r>
            <a:r>
              <a:rPr lang="es-MX" sz="2000" dirty="0" smtClean="0">
                <a:latin typeface="Century Gothic" panose="020B0502020202020204" pitchFamily="34" charset="0"/>
              </a:rPr>
              <a:t>, </a:t>
            </a:r>
            <a:r>
              <a:rPr lang="es-MX" sz="2000" dirty="0">
                <a:latin typeface="Century Gothic" panose="020B0502020202020204" pitchFamily="34" charset="0"/>
              </a:rPr>
              <a:t>de </a:t>
            </a:r>
            <a:r>
              <a:rPr lang="es-MX" sz="2000" dirty="0" smtClean="0">
                <a:latin typeface="Century Gothic" panose="020B0502020202020204" pitchFamily="34" charset="0"/>
              </a:rPr>
              <a:t>la </a:t>
            </a:r>
            <a:r>
              <a:rPr lang="es-MX" sz="2000" dirty="0">
                <a:latin typeface="Century Gothic" panose="020B0502020202020204" pitchFamily="34" charset="0"/>
              </a:rPr>
              <a:t>mediocridad, lo aburrido, la resignación, la pasividad y la </a:t>
            </a:r>
            <a:r>
              <a:rPr lang="es-MX" sz="2000" dirty="0" smtClean="0">
                <a:latin typeface="Century Gothic" panose="020B0502020202020204" pitchFamily="34" charset="0"/>
              </a:rPr>
              <a:t>humildad; de la falta </a:t>
            </a:r>
            <a:r>
              <a:rPr lang="es-MX" sz="2000" dirty="0">
                <a:latin typeface="Century Gothic" panose="020B0502020202020204" pitchFamily="34" charset="0"/>
              </a:rPr>
              <a:t>de sentimientos, de la pobreza y la modestia; de la teoría y la </a:t>
            </a:r>
            <a:r>
              <a:rPr lang="es-MX" sz="2000" dirty="0" smtClean="0">
                <a:latin typeface="Century Gothic" panose="020B0502020202020204" pitchFamily="34" charset="0"/>
              </a:rPr>
              <a:t>reflexión; </a:t>
            </a:r>
            <a:r>
              <a:rPr lang="es-MX" sz="2000" dirty="0">
                <a:latin typeface="Century Gothic" panose="020B0502020202020204" pitchFamily="34" charset="0"/>
              </a:rPr>
              <a:t>de la avaricia y la </a:t>
            </a:r>
            <a:r>
              <a:rPr lang="es-MX" sz="2000" dirty="0" smtClean="0">
                <a:latin typeface="Century Gothic" panose="020B0502020202020204" pitchFamily="34" charset="0"/>
              </a:rPr>
              <a:t>envidia; </a:t>
            </a:r>
            <a:r>
              <a:rPr lang="es-MX" sz="2000" dirty="0">
                <a:latin typeface="Century Gothic" panose="020B0502020202020204" pitchFamily="34" charset="0"/>
              </a:rPr>
              <a:t>de la sobriedad y la penitencia; de la piedad y la </a:t>
            </a:r>
            <a:r>
              <a:rPr lang="es-MX" sz="2000" dirty="0" smtClean="0">
                <a:latin typeface="Century Gothic" panose="020B0502020202020204" pitchFamily="34" charset="0"/>
              </a:rPr>
              <a:t>tristeza. </a:t>
            </a:r>
          </a:p>
        </p:txBody>
      </p:sp>
      <p:sp>
        <p:nvSpPr>
          <p:cNvPr id="5" name="Marcador de número de diapositiva 4"/>
          <p:cNvSpPr>
            <a:spLocks noGrp="1"/>
          </p:cNvSpPr>
          <p:nvPr>
            <p:ph type="sldNum" sz="quarter" idx="12"/>
          </p:nvPr>
        </p:nvSpPr>
        <p:spPr/>
        <p:txBody>
          <a:bodyPr/>
          <a:lstStyle/>
          <a:p>
            <a:fld id="{D57F1E4F-1CFF-5643-939E-217C01CDF565}" type="slidenum">
              <a:rPr lang="en-US" smtClean="0"/>
              <a:pPr/>
              <a:t>34</a:t>
            </a:fld>
            <a:endParaRPr lang="en-US" dirty="0"/>
          </a:p>
        </p:txBody>
      </p:sp>
    </p:spTree>
    <p:extLst>
      <p:ext uri="{BB962C8B-B14F-4D97-AF65-F5344CB8AC3E}">
        <p14:creationId xmlns:p14="http://schemas.microsoft.com/office/powerpoint/2010/main" val="188217242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txBox="1">
            <a:spLocks/>
          </p:cNvSpPr>
          <p:nvPr/>
        </p:nvSpPr>
        <p:spPr>
          <a:xfrm>
            <a:off x="2015069" y="735336"/>
            <a:ext cx="8158688" cy="659124"/>
          </a:xfrm>
          <a:prstGeom prst="rect">
            <a:avLst/>
          </a:prstGeom>
        </p:spPr>
        <p:txBody>
          <a:bodyPr>
            <a:normAutofit fontScale="90000" lnSpcReduction="10000"/>
          </a:bodyPr>
          <a:lst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b="1" dirty="0">
                <a:solidFill>
                  <a:schemeClr val="bg1">
                    <a:lumMod val="75000"/>
                  </a:schemeClr>
                </a:solidFill>
                <a:effectLst>
                  <a:outerShdw blurRad="38100" dist="38100" dir="2700000" algn="tl">
                    <a:srgbClr val="000000">
                      <a:alpha val="43137"/>
                    </a:srgbClr>
                  </a:outerShdw>
                </a:effectLst>
                <a:latin typeface="Century Gothic" panose="020B0502020202020204" pitchFamily="34" charset="0"/>
              </a:rPr>
              <a:t>Gris</a:t>
            </a:r>
            <a:endParaRPr lang="es-MX" b="1" dirty="0">
              <a:solidFill>
                <a:srgbClr val="0070C0"/>
              </a:solidFill>
              <a:effectLst>
                <a:outerShdw blurRad="38100" dist="38100" dir="2700000" algn="tl">
                  <a:srgbClr val="000000">
                    <a:alpha val="43137"/>
                  </a:srgbClr>
                </a:outerShdw>
              </a:effectLst>
              <a:latin typeface="Century Gothic" panose="020B0502020202020204" pitchFamily="34" charset="0"/>
            </a:endParaRPr>
          </a:p>
        </p:txBody>
      </p:sp>
      <p:sp>
        <p:nvSpPr>
          <p:cNvPr id="3" name="Marcador de texto 2"/>
          <p:cNvSpPr txBox="1">
            <a:spLocks/>
          </p:cNvSpPr>
          <p:nvPr/>
        </p:nvSpPr>
        <p:spPr>
          <a:xfrm>
            <a:off x="1771575" y="4657718"/>
            <a:ext cx="8776017" cy="1327956"/>
          </a:xfrm>
          <a:prstGeom prst="rect">
            <a:avLst/>
          </a:prstGeom>
        </p:spPr>
        <p:txBody>
          <a:bodyPr>
            <a:no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lgn="just">
              <a:buNone/>
            </a:pPr>
            <a:r>
              <a:rPr lang="es-MX" sz="2000" b="1" dirty="0" smtClean="0">
                <a:latin typeface="Century Gothic" panose="020B0502020202020204" pitchFamily="34" charset="0"/>
              </a:rPr>
              <a:t>Solamente un </a:t>
            </a:r>
            <a:r>
              <a:rPr lang="es-MX" sz="2000" b="1" dirty="0">
                <a:latin typeface="Century Gothic" panose="020B0502020202020204" pitchFamily="34" charset="0"/>
              </a:rPr>
              <a:t>1% de los hombres nombra al gris como su color favorito</a:t>
            </a:r>
            <a:r>
              <a:rPr lang="es-MX" sz="2000" dirty="0">
                <a:latin typeface="Century Gothic" panose="020B0502020202020204" pitchFamily="34" charset="0"/>
              </a:rPr>
              <a:t>, </a:t>
            </a:r>
            <a:r>
              <a:rPr lang="es-MX" sz="2000" dirty="0" smtClean="0">
                <a:latin typeface="Century Gothic" panose="020B0502020202020204" pitchFamily="34" charset="0"/>
              </a:rPr>
              <a:t>en tanto que para las mujeres, es considerado como un color poco atractivo. </a:t>
            </a:r>
          </a:p>
        </p:txBody>
      </p:sp>
      <p:sp>
        <p:nvSpPr>
          <p:cNvPr id="4" name="CuadroTexto 3"/>
          <p:cNvSpPr txBox="1"/>
          <p:nvPr/>
        </p:nvSpPr>
        <p:spPr>
          <a:xfrm>
            <a:off x="2452607" y="1722151"/>
            <a:ext cx="2210968" cy="2585323"/>
          </a:xfrm>
          <a:prstGeom prst="rect">
            <a:avLst/>
          </a:prstGeom>
          <a:noFill/>
        </p:spPr>
        <p:txBody>
          <a:bodyPr wrap="square" rtlCol="0">
            <a:spAutoFit/>
          </a:bodyPr>
          <a:lstStyle/>
          <a:p>
            <a:pPr marL="285750" indent="-285750" algn="ctr">
              <a:buFont typeface="Arial" panose="020B0604020202020204" pitchFamily="34" charset="0"/>
              <a:buChar char="•"/>
            </a:pPr>
            <a:r>
              <a:rPr lang="es-MX" dirty="0">
                <a:latin typeface="Century Gothic" panose="020B0502020202020204" pitchFamily="34" charset="0"/>
              </a:rPr>
              <a:t>Basura</a:t>
            </a:r>
          </a:p>
          <a:p>
            <a:pPr marL="285750" indent="-285750" algn="ctr">
              <a:buFont typeface="Arial" panose="020B0604020202020204" pitchFamily="34" charset="0"/>
              <a:buChar char="•"/>
            </a:pPr>
            <a:r>
              <a:rPr lang="es-MX" dirty="0">
                <a:latin typeface="Century Gothic" panose="020B0502020202020204" pitchFamily="34" charset="0"/>
              </a:rPr>
              <a:t>Crueldad</a:t>
            </a:r>
          </a:p>
          <a:p>
            <a:pPr marL="285750" indent="-285750" algn="ctr">
              <a:buFont typeface="Arial" panose="020B0604020202020204" pitchFamily="34" charset="0"/>
              <a:buChar char="•"/>
            </a:pPr>
            <a:r>
              <a:rPr lang="es-MX" dirty="0">
                <a:latin typeface="Century Gothic" panose="020B0502020202020204" pitchFamily="34" charset="0"/>
              </a:rPr>
              <a:t>Culpa</a:t>
            </a:r>
          </a:p>
          <a:p>
            <a:pPr marL="285750" indent="-285750" algn="ctr">
              <a:buFont typeface="Arial" panose="020B0604020202020204" pitchFamily="34" charset="0"/>
              <a:buChar char="•"/>
            </a:pPr>
            <a:r>
              <a:rPr lang="es-MX" dirty="0">
                <a:latin typeface="Century Gothic" panose="020B0502020202020204" pitchFamily="34" charset="0"/>
              </a:rPr>
              <a:t>Debilidad</a:t>
            </a:r>
          </a:p>
          <a:p>
            <a:pPr marL="285750" indent="-285750" algn="ctr">
              <a:buFont typeface="Arial" panose="020B0604020202020204" pitchFamily="34" charset="0"/>
              <a:buChar char="•"/>
            </a:pPr>
            <a:r>
              <a:rPr lang="es-MX" dirty="0">
                <a:latin typeface="Century Gothic" panose="020B0502020202020204" pitchFamily="34" charset="0"/>
              </a:rPr>
              <a:t>Destrucción</a:t>
            </a:r>
          </a:p>
          <a:p>
            <a:pPr marL="285750" indent="-285750" algn="ctr">
              <a:buFont typeface="Arial" panose="020B0604020202020204" pitchFamily="34" charset="0"/>
              <a:buChar char="•"/>
            </a:pPr>
            <a:r>
              <a:rPr lang="es-MX" dirty="0">
                <a:latin typeface="Century Gothic" panose="020B0502020202020204" pitchFamily="34" charset="0"/>
              </a:rPr>
              <a:t>Duda</a:t>
            </a:r>
          </a:p>
          <a:p>
            <a:pPr marL="285750" indent="-285750" algn="ctr">
              <a:buFont typeface="Arial" panose="020B0604020202020204" pitchFamily="34" charset="0"/>
              <a:buChar char="•"/>
            </a:pPr>
            <a:r>
              <a:rPr lang="es-MX" dirty="0">
                <a:latin typeface="Century Gothic" panose="020B0502020202020204" pitchFamily="34" charset="0"/>
              </a:rPr>
              <a:t>Escases</a:t>
            </a:r>
          </a:p>
          <a:p>
            <a:pPr marL="285750" indent="-285750" algn="ctr">
              <a:buFont typeface="Arial" panose="020B0604020202020204" pitchFamily="34" charset="0"/>
              <a:buChar char="•"/>
            </a:pPr>
            <a:r>
              <a:rPr lang="es-MX" dirty="0">
                <a:latin typeface="Century Gothic" panose="020B0502020202020204" pitchFamily="34" charset="0"/>
              </a:rPr>
              <a:t>Imperfección</a:t>
            </a:r>
          </a:p>
          <a:p>
            <a:pPr marL="285750" indent="-285750" algn="ctr">
              <a:buFont typeface="Arial" panose="020B0604020202020204" pitchFamily="34" charset="0"/>
              <a:buChar char="•"/>
            </a:pPr>
            <a:endParaRPr lang="es-MX" dirty="0">
              <a:latin typeface="Century Gothic" panose="020B0502020202020204" pitchFamily="34" charset="0"/>
            </a:endParaRPr>
          </a:p>
        </p:txBody>
      </p:sp>
      <p:sp>
        <p:nvSpPr>
          <p:cNvPr id="5" name="CuadroTexto 4"/>
          <p:cNvSpPr txBox="1"/>
          <p:nvPr/>
        </p:nvSpPr>
        <p:spPr>
          <a:xfrm>
            <a:off x="5054100" y="1735442"/>
            <a:ext cx="2210968" cy="2585323"/>
          </a:xfrm>
          <a:prstGeom prst="rect">
            <a:avLst/>
          </a:prstGeom>
          <a:noFill/>
        </p:spPr>
        <p:txBody>
          <a:bodyPr wrap="square" rtlCol="0">
            <a:spAutoFit/>
          </a:bodyPr>
          <a:lstStyle/>
          <a:p>
            <a:pPr marL="285750" indent="-285750" algn="ctr">
              <a:buFont typeface="Arial" panose="020B0604020202020204" pitchFamily="34" charset="0"/>
              <a:buChar char="•"/>
            </a:pPr>
            <a:r>
              <a:rPr lang="es-MX" dirty="0">
                <a:latin typeface="Century Gothic" panose="020B0502020202020204" pitchFamily="34" charset="0"/>
              </a:rPr>
              <a:t>Inhumano</a:t>
            </a:r>
          </a:p>
          <a:p>
            <a:pPr marL="285750" indent="-285750" algn="ctr">
              <a:buFont typeface="Arial" panose="020B0604020202020204" pitchFamily="34" charset="0"/>
              <a:buChar char="•"/>
            </a:pPr>
            <a:r>
              <a:rPr lang="es-MX" dirty="0">
                <a:latin typeface="Century Gothic" panose="020B0502020202020204" pitchFamily="34" charset="0"/>
              </a:rPr>
              <a:t>Inquietud</a:t>
            </a:r>
          </a:p>
          <a:p>
            <a:pPr marL="285750" indent="-285750" algn="ctr">
              <a:buFont typeface="Arial" panose="020B0604020202020204" pitchFamily="34" charset="0"/>
              <a:buChar char="•"/>
            </a:pPr>
            <a:r>
              <a:rPr lang="es-MX" dirty="0">
                <a:latin typeface="Century Gothic" panose="020B0502020202020204" pitchFamily="34" charset="0"/>
              </a:rPr>
              <a:t>Insignificancia</a:t>
            </a:r>
          </a:p>
          <a:p>
            <a:pPr marL="285750" indent="-285750" algn="ctr">
              <a:buFont typeface="Arial" panose="020B0604020202020204" pitchFamily="34" charset="0"/>
              <a:buChar char="•"/>
            </a:pPr>
            <a:r>
              <a:rPr lang="es-MX" dirty="0">
                <a:latin typeface="Century Gothic" panose="020B0502020202020204" pitchFamily="34" charset="0"/>
              </a:rPr>
              <a:t>Invierno</a:t>
            </a:r>
          </a:p>
          <a:p>
            <a:pPr marL="285750" indent="-285750" algn="ctr">
              <a:buFont typeface="Arial" panose="020B0604020202020204" pitchFamily="34" charset="0"/>
              <a:buChar char="•"/>
            </a:pPr>
            <a:r>
              <a:rPr lang="es-MX" dirty="0">
                <a:latin typeface="Century Gothic" panose="020B0502020202020204" pitchFamily="34" charset="0"/>
              </a:rPr>
              <a:t>Lluvia</a:t>
            </a:r>
          </a:p>
          <a:p>
            <a:pPr marL="285750" indent="-285750" algn="ctr">
              <a:buFont typeface="Arial" panose="020B0604020202020204" pitchFamily="34" charset="0"/>
              <a:buChar char="•"/>
            </a:pPr>
            <a:r>
              <a:rPr lang="es-MX" dirty="0">
                <a:latin typeface="Century Gothic" panose="020B0502020202020204" pitchFamily="34" charset="0"/>
              </a:rPr>
              <a:t>Maldad</a:t>
            </a:r>
          </a:p>
          <a:p>
            <a:pPr marL="285750" indent="-285750" algn="ctr">
              <a:buFont typeface="Arial" panose="020B0604020202020204" pitchFamily="34" charset="0"/>
              <a:buChar char="•"/>
            </a:pPr>
            <a:r>
              <a:rPr lang="es-MX" dirty="0">
                <a:latin typeface="Century Gothic" panose="020B0502020202020204" pitchFamily="34" charset="0"/>
              </a:rPr>
              <a:t>Melancolía</a:t>
            </a:r>
          </a:p>
          <a:p>
            <a:pPr marL="285750" indent="-285750" algn="ctr">
              <a:buFont typeface="Arial" panose="020B0604020202020204" pitchFamily="34" charset="0"/>
              <a:buChar char="•"/>
            </a:pPr>
            <a:r>
              <a:rPr lang="es-MX" dirty="0">
                <a:latin typeface="Century Gothic" panose="020B0502020202020204" pitchFamily="34" charset="0"/>
              </a:rPr>
              <a:t>Miseria</a:t>
            </a:r>
          </a:p>
          <a:p>
            <a:pPr marL="285750" indent="-285750" algn="ctr">
              <a:buFont typeface="Arial" panose="020B0604020202020204" pitchFamily="34" charset="0"/>
              <a:buChar char="•"/>
            </a:pPr>
            <a:endParaRPr lang="es-MX" dirty="0">
              <a:latin typeface="Century Gothic" panose="020B0502020202020204" pitchFamily="34" charset="0"/>
            </a:endParaRPr>
          </a:p>
        </p:txBody>
      </p:sp>
      <p:sp>
        <p:nvSpPr>
          <p:cNvPr id="7" name="CuadroTexto 6"/>
          <p:cNvSpPr txBox="1"/>
          <p:nvPr/>
        </p:nvSpPr>
        <p:spPr>
          <a:xfrm>
            <a:off x="7655594" y="1744704"/>
            <a:ext cx="2210968" cy="2585323"/>
          </a:xfrm>
          <a:prstGeom prst="rect">
            <a:avLst/>
          </a:prstGeom>
          <a:noFill/>
        </p:spPr>
        <p:txBody>
          <a:bodyPr wrap="square" rtlCol="0">
            <a:spAutoFit/>
          </a:bodyPr>
          <a:lstStyle/>
          <a:p>
            <a:pPr marL="285750" indent="-285750" algn="ctr">
              <a:buFont typeface="Arial" panose="020B0604020202020204" pitchFamily="34" charset="0"/>
              <a:buChar char="•"/>
            </a:pPr>
            <a:r>
              <a:rPr lang="es-MX" dirty="0">
                <a:latin typeface="Century Gothic" panose="020B0502020202020204" pitchFamily="34" charset="0"/>
              </a:rPr>
              <a:t>Necesidad</a:t>
            </a:r>
          </a:p>
          <a:p>
            <a:pPr marL="285750" indent="-285750" algn="ctr">
              <a:buFont typeface="Arial" panose="020B0604020202020204" pitchFamily="34" charset="0"/>
              <a:buChar char="•"/>
            </a:pPr>
            <a:r>
              <a:rPr lang="es-MX" dirty="0">
                <a:latin typeface="Century Gothic" panose="020B0502020202020204" pitchFamily="34" charset="0"/>
              </a:rPr>
              <a:t>Niebla</a:t>
            </a:r>
          </a:p>
          <a:p>
            <a:pPr marL="285750" indent="-285750" algn="ctr">
              <a:buFont typeface="Arial" panose="020B0604020202020204" pitchFamily="34" charset="0"/>
              <a:buChar char="•"/>
            </a:pPr>
            <a:r>
              <a:rPr lang="es-MX" dirty="0">
                <a:latin typeface="Century Gothic" panose="020B0502020202020204" pitchFamily="34" charset="0"/>
              </a:rPr>
              <a:t>Nostalgia</a:t>
            </a:r>
          </a:p>
          <a:p>
            <a:pPr marL="285750" indent="-285750" algn="ctr">
              <a:buFont typeface="Arial" panose="020B0604020202020204" pitchFamily="34" charset="0"/>
              <a:buChar char="•"/>
            </a:pPr>
            <a:r>
              <a:rPr lang="es-MX" dirty="0">
                <a:latin typeface="Century Gothic" panose="020B0502020202020204" pitchFamily="34" charset="0"/>
              </a:rPr>
              <a:t>Soledad</a:t>
            </a:r>
          </a:p>
          <a:p>
            <a:pPr marL="285750" indent="-285750" algn="ctr">
              <a:buFont typeface="Arial" panose="020B0604020202020204" pitchFamily="34" charset="0"/>
              <a:buChar char="•"/>
            </a:pPr>
            <a:r>
              <a:rPr lang="es-MX" dirty="0">
                <a:latin typeface="Century Gothic" panose="020B0502020202020204" pitchFamily="34" charset="0"/>
              </a:rPr>
              <a:t>Sombra</a:t>
            </a:r>
          </a:p>
          <a:p>
            <a:pPr marL="285750" indent="-285750" algn="ctr">
              <a:buFont typeface="Arial" panose="020B0604020202020204" pitchFamily="34" charset="0"/>
              <a:buChar char="•"/>
            </a:pPr>
            <a:r>
              <a:rPr lang="es-MX" dirty="0">
                <a:latin typeface="Century Gothic" panose="020B0502020202020204" pitchFamily="34" charset="0"/>
              </a:rPr>
              <a:t>Tristeza</a:t>
            </a:r>
          </a:p>
          <a:p>
            <a:pPr marL="285750" indent="-285750" algn="ctr">
              <a:buFont typeface="Arial" panose="020B0604020202020204" pitchFamily="34" charset="0"/>
              <a:buChar char="•"/>
            </a:pPr>
            <a:r>
              <a:rPr lang="es-MX" dirty="0">
                <a:latin typeface="Century Gothic" panose="020B0502020202020204" pitchFamily="34" charset="0"/>
              </a:rPr>
              <a:t>Vacío</a:t>
            </a:r>
          </a:p>
          <a:p>
            <a:pPr marL="285750" indent="-285750" algn="ctr">
              <a:buFont typeface="Arial" panose="020B0604020202020204" pitchFamily="34" charset="0"/>
              <a:buChar char="•"/>
            </a:pPr>
            <a:r>
              <a:rPr lang="es-MX" dirty="0">
                <a:latin typeface="Century Gothic" panose="020B0502020202020204" pitchFamily="34" charset="0"/>
              </a:rPr>
              <a:t>Vejez</a:t>
            </a:r>
          </a:p>
          <a:p>
            <a:pPr marL="285750" indent="-285750" algn="ctr">
              <a:buFont typeface="Arial" panose="020B0604020202020204" pitchFamily="34" charset="0"/>
              <a:buChar char="•"/>
            </a:pPr>
            <a:endParaRPr lang="es-MX" dirty="0">
              <a:latin typeface="Century Gothic" panose="020B0502020202020204" pitchFamily="34" charset="0"/>
            </a:endParaRPr>
          </a:p>
        </p:txBody>
      </p:sp>
      <p:sp>
        <p:nvSpPr>
          <p:cNvPr id="8" name="Marcador de número de diapositiva 7"/>
          <p:cNvSpPr>
            <a:spLocks noGrp="1"/>
          </p:cNvSpPr>
          <p:nvPr>
            <p:ph type="sldNum" sz="quarter" idx="12"/>
          </p:nvPr>
        </p:nvSpPr>
        <p:spPr/>
        <p:txBody>
          <a:bodyPr/>
          <a:lstStyle/>
          <a:p>
            <a:fld id="{D57F1E4F-1CFF-5643-939E-217C01CDF565}" type="slidenum">
              <a:rPr lang="en-US" smtClean="0"/>
              <a:pPr/>
              <a:t>35</a:t>
            </a:fld>
            <a:endParaRPr lang="en-US" dirty="0"/>
          </a:p>
        </p:txBody>
      </p:sp>
    </p:spTree>
    <p:extLst>
      <p:ext uri="{BB962C8B-B14F-4D97-AF65-F5344CB8AC3E}">
        <p14:creationId xmlns:p14="http://schemas.microsoft.com/office/powerpoint/2010/main" val="257640533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rotWithShape="1">
          <a:blip r:embed="rId2"/>
          <a:srcRect l="11971" r="17700"/>
          <a:stretch/>
        </p:blipFill>
        <p:spPr>
          <a:xfrm>
            <a:off x="1017430" y="1545736"/>
            <a:ext cx="2662908" cy="3786323"/>
          </a:xfrm>
          <a:prstGeom prst="rect">
            <a:avLst/>
          </a:prstGeom>
        </p:spPr>
      </p:pic>
      <p:pic>
        <p:nvPicPr>
          <p:cNvPr id="3" name="Imagen 2"/>
          <p:cNvPicPr>
            <a:picLocks noChangeAspect="1"/>
          </p:cNvPicPr>
          <p:nvPr/>
        </p:nvPicPr>
        <p:blipFill>
          <a:blip r:embed="rId3"/>
          <a:stretch>
            <a:fillRect/>
          </a:stretch>
        </p:blipFill>
        <p:spPr>
          <a:xfrm>
            <a:off x="3899280" y="799092"/>
            <a:ext cx="2935311" cy="2696974"/>
          </a:xfrm>
          <a:prstGeom prst="rect">
            <a:avLst/>
          </a:prstGeom>
        </p:spPr>
      </p:pic>
      <p:pic>
        <p:nvPicPr>
          <p:cNvPr id="4" name="Imagen 3"/>
          <p:cNvPicPr>
            <a:picLocks noChangeAspect="1"/>
          </p:cNvPicPr>
          <p:nvPr/>
        </p:nvPicPr>
        <p:blipFill>
          <a:blip r:embed="rId4"/>
          <a:stretch>
            <a:fillRect/>
          </a:stretch>
        </p:blipFill>
        <p:spPr>
          <a:xfrm>
            <a:off x="3899280" y="3602930"/>
            <a:ext cx="4304563" cy="2433014"/>
          </a:xfrm>
          <a:prstGeom prst="rect">
            <a:avLst/>
          </a:prstGeom>
        </p:spPr>
      </p:pic>
      <p:pic>
        <p:nvPicPr>
          <p:cNvPr id="7" name="Imagen 6"/>
          <p:cNvPicPr>
            <a:picLocks noChangeAspect="1"/>
          </p:cNvPicPr>
          <p:nvPr/>
        </p:nvPicPr>
        <p:blipFill>
          <a:blip r:embed="rId5">
            <a:extLst>
              <a:ext uri="{BEBA8EAE-BF5A-486C-A8C5-ECC9F3942E4B}">
                <a14:imgProps xmlns:a14="http://schemas.microsoft.com/office/drawing/2010/main">
                  <a14:imgLayer r:embed="rId6">
                    <a14:imgEffect>
                      <a14:sharpenSoften amount="50000"/>
                    </a14:imgEffect>
                  </a14:imgLayer>
                </a14:imgProps>
              </a:ext>
            </a:extLst>
          </a:blip>
          <a:stretch>
            <a:fillRect/>
          </a:stretch>
        </p:blipFill>
        <p:spPr>
          <a:xfrm>
            <a:off x="7053533" y="799093"/>
            <a:ext cx="2476834" cy="1306550"/>
          </a:xfrm>
          <a:prstGeom prst="rect">
            <a:avLst/>
          </a:prstGeom>
        </p:spPr>
      </p:pic>
      <p:pic>
        <p:nvPicPr>
          <p:cNvPr id="9" name="Imagen 8"/>
          <p:cNvPicPr>
            <a:picLocks noChangeAspect="1"/>
          </p:cNvPicPr>
          <p:nvPr/>
        </p:nvPicPr>
        <p:blipFill rotWithShape="1">
          <a:blip r:embed="rId7"/>
          <a:srcRect l="32550" r="31741"/>
          <a:stretch/>
        </p:blipFill>
        <p:spPr>
          <a:xfrm>
            <a:off x="9749309" y="799092"/>
            <a:ext cx="1410544" cy="1306551"/>
          </a:xfrm>
          <a:prstGeom prst="rect">
            <a:avLst/>
          </a:prstGeom>
        </p:spPr>
      </p:pic>
      <p:pic>
        <p:nvPicPr>
          <p:cNvPr id="10" name="Imagen 9"/>
          <p:cNvPicPr>
            <a:picLocks noChangeAspect="1"/>
          </p:cNvPicPr>
          <p:nvPr/>
        </p:nvPicPr>
        <p:blipFill rotWithShape="1">
          <a:blip r:embed="rId8"/>
          <a:srcRect t="36806" b="35551"/>
          <a:stretch/>
        </p:blipFill>
        <p:spPr>
          <a:xfrm>
            <a:off x="7053532" y="2303780"/>
            <a:ext cx="4106321" cy="1135118"/>
          </a:xfrm>
          <a:prstGeom prst="rect">
            <a:avLst/>
          </a:prstGeom>
        </p:spPr>
      </p:pic>
      <p:pic>
        <p:nvPicPr>
          <p:cNvPr id="13" name="Imagen 12"/>
          <p:cNvPicPr>
            <a:picLocks noChangeAspect="1"/>
          </p:cNvPicPr>
          <p:nvPr/>
        </p:nvPicPr>
        <p:blipFill>
          <a:blip r:embed="rId9"/>
          <a:stretch>
            <a:fillRect/>
          </a:stretch>
        </p:blipFill>
        <p:spPr>
          <a:xfrm>
            <a:off x="8677746" y="3628927"/>
            <a:ext cx="2407017" cy="2407017"/>
          </a:xfrm>
          <a:prstGeom prst="rect">
            <a:avLst/>
          </a:prstGeom>
        </p:spPr>
      </p:pic>
      <p:sp>
        <p:nvSpPr>
          <p:cNvPr id="15" name="Marcador de número de diapositiva 14"/>
          <p:cNvSpPr>
            <a:spLocks noGrp="1"/>
          </p:cNvSpPr>
          <p:nvPr>
            <p:ph type="sldNum" sz="quarter" idx="12"/>
          </p:nvPr>
        </p:nvSpPr>
        <p:spPr/>
        <p:txBody>
          <a:bodyPr/>
          <a:lstStyle/>
          <a:p>
            <a:fld id="{D57F1E4F-1CFF-5643-939E-217C01CDF565}" type="slidenum">
              <a:rPr lang="en-US" smtClean="0"/>
              <a:pPr/>
              <a:t>36</a:t>
            </a:fld>
            <a:endParaRPr lang="en-US" dirty="0"/>
          </a:p>
        </p:txBody>
      </p:sp>
    </p:spTree>
    <p:extLst>
      <p:ext uri="{BB962C8B-B14F-4D97-AF65-F5344CB8AC3E}">
        <p14:creationId xmlns:p14="http://schemas.microsoft.com/office/powerpoint/2010/main" val="48755073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txBox="1">
            <a:spLocks/>
          </p:cNvSpPr>
          <p:nvPr/>
        </p:nvSpPr>
        <p:spPr>
          <a:xfrm>
            <a:off x="2015069" y="735336"/>
            <a:ext cx="8158688" cy="659124"/>
          </a:xfrm>
          <a:prstGeom prst="rect">
            <a:avLst/>
          </a:prstGeom>
        </p:spPr>
        <p:txBody>
          <a:bodyPr>
            <a:normAutofit fontScale="90000" lnSpcReduction="10000"/>
          </a:bodyPr>
          <a:lst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b="1" dirty="0" smtClean="0">
                <a:solidFill>
                  <a:schemeClr val="tx1"/>
                </a:solidFill>
                <a:effectLst>
                  <a:outerShdw blurRad="38100" dist="38100" dir="2700000" algn="tl">
                    <a:srgbClr val="000000">
                      <a:alpha val="43137"/>
                    </a:srgbClr>
                  </a:outerShdw>
                </a:effectLst>
                <a:latin typeface="Century Gothic" panose="020B0502020202020204" pitchFamily="34" charset="0"/>
              </a:rPr>
              <a:t>Negro</a:t>
            </a:r>
            <a:endParaRPr lang="es-MX" b="1" dirty="0">
              <a:solidFill>
                <a:schemeClr val="tx1"/>
              </a:solidFill>
              <a:effectLst>
                <a:outerShdw blurRad="38100" dist="38100" dir="2700000" algn="tl">
                  <a:srgbClr val="000000">
                    <a:alpha val="43137"/>
                  </a:srgbClr>
                </a:outerShdw>
              </a:effectLst>
              <a:latin typeface="Century Gothic" panose="020B0502020202020204" pitchFamily="34" charset="0"/>
            </a:endParaRPr>
          </a:p>
        </p:txBody>
      </p:sp>
      <p:sp>
        <p:nvSpPr>
          <p:cNvPr id="3" name="Marcador de texto 2"/>
          <p:cNvSpPr txBox="1">
            <a:spLocks/>
          </p:cNvSpPr>
          <p:nvPr/>
        </p:nvSpPr>
        <p:spPr>
          <a:xfrm>
            <a:off x="1751528" y="1793409"/>
            <a:ext cx="9285666" cy="3120390"/>
          </a:xfrm>
          <a:prstGeom prst="rect">
            <a:avLst/>
          </a:prstGeom>
        </p:spPr>
        <p:txBody>
          <a:bodyPr>
            <a:no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buNone/>
            </a:pPr>
            <a:r>
              <a:rPr lang="es-MX" sz="2200" b="1" dirty="0">
                <a:solidFill>
                  <a:schemeClr val="tx1"/>
                </a:solidFill>
                <a:effectLst>
                  <a:outerShdw blurRad="38100" dist="38100" dir="2700000" algn="tl">
                    <a:srgbClr val="000000">
                      <a:alpha val="43137"/>
                    </a:srgbClr>
                  </a:outerShdw>
                </a:effectLst>
                <a:latin typeface="Century Gothic" panose="020B0502020202020204" pitchFamily="34" charset="0"/>
              </a:rPr>
              <a:t>Longitud de onda:</a:t>
            </a:r>
            <a:r>
              <a:rPr lang="es-MX" sz="2200" b="1" dirty="0">
                <a:solidFill>
                  <a:srgbClr val="EEDD04"/>
                </a:solidFill>
                <a:latin typeface="Century Gothic" panose="020B0502020202020204" pitchFamily="34" charset="0"/>
              </a:rPr>
              <a:t> </a:t>
            </a:r>
            <a:r>
              <a:rPr lang="es-MX" sz="2200" dirty="0" smtClean="0">
                <a:latin typeface="Century Gothic" panose="020B0502020202020204" pitchFamily="34" charset="0"/>
              </a:rPr>
              <a:t>al derivarse de la </a:t>
            </a:r>
            <a:r>
              <a:rPr lang="es-MX" sz="2200" dirty="0">
                <a:latin typeface="Century Gothic" panose="020B0502020202020204" pitchFamily="34" charset="0"/>
              </a:rPr>
              <a:t>ausencia de energía lumínica en el espectro </a:t>
            </a:r>
            <a:r>
              <a:rPr lang="es-MX" sz="2200" dirty="0" smtClean="0">
                <a:latin typeface="Century Gothic" panose="020B0502020202020204" pitchFamily="34" charset="0"/>
              </a:rPr>
              <a:t>visible, no presenta longitud alguna. </a:t>
            </a:r>
          </a:p>
          <a:p>
            <a:pPr marL="0" indent="0">
              <a:buNone/>
            </a:pPr>
            <a:endParaRPr lang="es-MX" sz="2200" b="1" dirty="0" smtClean="0">
              <a:solidFill>
                <a:srgbClr val="EEDD04"/>
              </a:solidFill>
              <a:effectLst>
                <a:outerShdw blurRad="38100" dist="38100" dir="2700000" algn="tl">
                  <a:srgbClr val="000000">
                    <a:alpha val="43137"/>
                  </a:srgbClr>
                </a:outerShdw>
              </a:effectLst>
              <a:latin typeface="Century Gothic" panose="020B0502020202020204" pitchFamily="34" charset="0"/>
            </a:endParaRPr>
          </a:p>
          <a:p>
            <a:pPr marL="0" indent="0">
              <a:buNone/>
            </a:pPr>
            <a:r>
              <a:rPr lang="es-MX" sz="2200" b="1" dirty="0" smtClean="0">
                <a:solidFill>
                  <a:schemeClr val="tx1"/>
                </a:solidFill>
                <a:effectLst>
                  <a:outerShdw blurRad="38100" dist="38100" dir="2700000" algn="tl">
                    <a:srgbClr val="000000">
                      <a:alpha val="43137"/>
                    </a:srgbClr>
                  </a:outerShdw>
                </a:effectLst>
                <a:latin typeface="Century Gothic" panose="020B0502020202020204" pitchFamily="34" charset="0"/>
              </a:rPr>
              <a:t>Etimología</a:t>
            </a:r>
            <a:r>
              <a:rPr lang="es-MX" sz="2200" dirty="0">
                <a:solidFill>
                  <a:schemeClr val="tx1"/>
                </a:solidFill>
                <a:effectLst>
                  <a:outerShdw blurRad="38100" dist="38100" dir="2700000" algn="tl">
                    <a:srgbClr val="000000">
                      <a:alpha val="43137"/>
                    </a:srgbClr>
                  </a:outerShdw>
                </a:effectLst>
                <a:latin typeface="Century Gothic" panose="020B0502020202020204" pitchFamily="34" charset="0"/>
              </a:rPr>
              <a:t>:</a:t>
            </a:r>
            <a:r>
              <a:rPr lang="es-MX" sz="2200" dirty="0">
                <a:latin typeface="Century Gothic" panose="020B0502020202020204" pitchFamily="34" charset="0"/>
              </a:rPr>
              <a:t> </a:t>
            </a:r>
            <a:r>
              <a:rPr lang="es-MX" sz="2200" dirty="0" smtClean="0">
                <a:latin typeface="Century Gothic" panose="020B0502020202020204" pitchFamily="34" charset="0"/>
              </a:rPr>
              <a:t>del vocablo </a:t>
            </a:r>
            <a:r>
              <a:rPr lang="es-MX" sz="2200" dirty="0">
                <a:latin typeface="Century Gothic" panose="020B0502020202020204" pitchFamily="34" charset="0"/>
              </a:rPr>
              <a:t>griego</a:t>
            </a:r>
            <a:r>
              <a:rPr lang="es-MX" sz="2200" i="1" dirty="0">
                <a:latin typeface="Century Gothic" panose="020B0502020202020204" pitchFamily="34" charset="0"/>
              </a:rPr>
              <a:t> </a:t>
            </a:r>
            <a:r>
              <a:rPr lang="es-MX" sz="2200" i="1" dirty="0" err="1">
                <a:latin typeface="Century Gothic" panose="020B0502020202020204" pitchFamily="34" charset="0"/>
              </a:rPr>
              <a:t>nekro</a:t>
            </a:r>
            <a:r>
              <a:rPr lang="es-MX" sz="2200" dirty="0">
                <a:latin typeface="Century Gothic" panose="020B0502020202020204" pitchFamily="34" charset="0"/>
              </a:rPr>
              <a:t>, </a:t>
            </a:r>
            <a:r>
              <a:rPr lang="es-MX" sz="2200" dirty="0" smtClean="0">
                <a:latin typeface="Century Gothic" panose="020B0502020202020204" pitchFamily="34" charset="0"/>
              </a:rPr>
              <a:t>significa </a:t>
            </a:r>
            <a:r>
              <a:rPr lang="es-MX" sz="2200" dirty="0">
                <a:latin typeface="Century Gothic" panose="020B0502020202020204" pitchFamily="34" charset="0"/>
              </a:rPr>
              <a:t>muerto.</a:t>
            </a:r>
            <a:r>
              <a:rPr lang="es-MX" sz="2200" dirty="0" smtClean="0">
                <a:latin typeface="Century Gothic" panose="020B0502020202020204" pitchFamily="34" charset="0"/>
              </a:rPr>
              <a:t> </a:t>
            </a:r>
          </a:p>
          <a:p>
            <a:pPr marL="0" indent="0">
              <a:buNone/>
            </a:pPr>
            <a:endParaRPr lang="es-MX" sz="2200" dirty="0" smtClean="0">
              <a:latin typeface="Century Gothic" panose="020B0502020202020204" pitchFamily="34" charset="0"/>
            </a:endParaRPr>
          </a:p>
          <a:p>
            <a:pPr marL="0" indent="0">
              <a:buNone/>
            </a:pPr>
            <a:r>
              <a:rPr lang="es-MX" sz="2200" dirty="0" smtClean="0">
                <a:latin typeface="Century Gothic" panose="020B0502020202020204" pitchFamily="34" charset="0"/>
              </a:rPr>
              <a:t>Es la ausencia del color, del fin y </a:t>
            </a:r>
            <a:r>
              <a:rPr lang="es-MX" sz="2200" dirty="0">
                <a:latin typeface="Century Gothic" panose="020B0502020202020204" pitchFamily="34" charset="0"/>
              </a:rPr>
              <a:t>del duelo; de lo misterioso, la magia y la introversión; de lo sucio y lo </a:t>
            </a:r>
            <a:r>
              <a:rPr lang="es-MX" sz="2200" dirty="0" smtClean="0">
                <a:latin typeface="Century Gothic" panose="020B0502020202020204" pitchFamily="34" charset="0"/>
              </a:rPr>
              <a:t>malo; de lo prohibido y lo ilegal; </a:t>
            </a:r>
            <a:r>
              <a:rPr lang="es-MX" sz="2200" dirty="0">
                <a:latin typeface="Century Gothic" panose="020B0502020202020204" pitchFamily="34" charset="0"/>
              </a:rPr>
              <a:t>de la protesta y la </a:t>
            </a:r>
            <a:r>
              <a:rPr lang="es-MX" sz="2200" dirty="0" smtClean="0">
                <a:latin typeface="Century Gothic" panose="020B0502020202020204" pitchFamily="34" charset="0"/>
              </a:rPr>
              <a:t>negación</a:t>
            </a:r>
            <a:r>
              <a:rPr lang="es-MX" sz="2200" dirty="0">
                <a:latin typeface="Century Gothic" panose="020B0502020202020204" pitchFamily="34" charset="0"/>
              </a:rPr>
              <a:t>; la violencia y la brutalidad; de la elegancia sin </a:t>
            </a:r>
            <a:r>
              <a:rPr lang="es-MX" sz="2200" dirty="0" smtClean="0">
                <a:latin typeface="Century Gothic" panose="020B0502020202020204" pitchFamily="34" charset="0"/>
              </a:rPr>
              <a:t>riesgo; </a:t>
            </a:r>
            <a:r>
              <a:rPr lang="es-MX" sz="2200" dirty="0">
                <a:latin typeface="Century Gothic" panose="020B0502020202020204" pitchFamily="34" charset="0"/>
              </a:rPr>
              <a:t>de la mala </a:t>
            </a:r>
            <a:r>
              <a:rPr lang="es-MX" sz="2200" dirty="0" smtClean="0">
                <a:latin typeface="Century Gothic" panose="020B0502020202020204" pitchFamily="34" charset="0"/>
              </a:rPr>
              <a:t>suerte, </a:t>
            </a:r>
            <a:r>
              <a:rPr lang="es-MX" sz="2200" dirty="0">
                <a:latin typeface="Century Gothic" panose="020B0502020202020204" pitchFamily="34" charset="0"/>
              </a:rPr>
              <a:t>de las organizaciones </a:t>
            </a:r>
            <a:r>
              <a:rPr lang="es-MX" sz="2200" dirty="0" smtClean="0">
                <a:latin typeface="Century Gothic" panose="020B0502020202020204" pitchFamily="34" charset="0"/>
              </a:rPr>
              <a:t>secretas y de los anarquistas. </a:t>
            </a:r>
          </a:p>
        </p:txBody>
      </p:sp>
      <p:sp>
        <p:nvSpPr>
          <p:cNvPr id="5" name="Marcador de número de diapositiva 4"/>
          <p:cNvSpPr>
            <a:spLocks noGrp="1"/>
          </p:cNvSpPr>
          <p:nvPr>
            <p:ph type="sldNum" sz="quarter" idx="12"/>
          </p:nvPr>
        </p:nvSpPr>
        <p:spPr/>
        <p:txBody>
          <a:bodyPr/>
          <a:lstStyle/>
          <a:p>
            <a:fld id="{D57F1E4F-1CFF-5643-939E-217C01CDF565}" type="slidenum">
              <a:rPr lang="en-US" smtClean="0"/>
              <a:pPr/>
              <a:t>37</a:t>
            </a:fld>
            <a:endParaRPr lang="en-US" dirty="0"/>
          </a:p>
        </p:txBody>
      </p:sp>
    </p:spTree>
    <p:extLst>
      <p:ext uri="{BB962C8B-B14F-4D97-AF65-F5344CB8AC3E}">
        <p14:creationId xmlns:p14="http://schemas.microsoft.com/office/powerpoint/2010/main" val="172467984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txBox="1">
            <a:spLocks/>
          </p:cNvSpPr>
          <p:nvPr/>
        </p:nvSpPr>
        <p:spPr>
          <a:xfrm>
            <a:off x="2015069" y="735336"/>
            <a:ext cx="8158688" cy="659124"/>
          </a:xfrm>
          <a:prstGeom prst="rect">
            <a:avLst/>
          </a:prstGeom>
        </p:spPr>
        <p:txBody>
          <a:bodyPr>
            <a:normAutofit fontScale="90000" lnSpcReduction="10000"/>
          </a:bodyPr>
          <a:lst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b="1" dirty="0">
                <a:solidFill>
                  <a:schemeClr val="tx1"/>
                </a:solidFill>
                <a:effectLst>
                  <a:outerShdw blurRad="38100" dist="38100" dir="2700000" algn="tl">
                    <a:srgbClr val="000000">
                      <a:alpha val="43137"/>
                    </a:srgbClr>
                  </a:outerShdw>
                </a:effectLst>
                <a:latin typeface="Century Gothic" panose="020B0502020202020204" pitchFamily="34" charset="0"/>
              </a:rPr>
              <a:t>Negro</a:t>
            </a:r>
            <a:endParaRPr lang="es-MX" b="1" dirty="0">
              <a:solidFill>
                <a:srgbClr val="0070C0"/>
              </a:solidFill>
              <a:effectLst>
                <a:outerShdw blurRad="38100" dist="38100" dir="2700000" algn="tl">
                  <a:srgbClr val="000000">
                    <a:alpha val="43137"/>
                  </a:srgbClr>
                </a:outerShdw>
              </a:effectLst>
              <a:latin typeface="Century Gothic" panose="020B0502020202020204" pitchFamily="34" charset="0"/>
            </a:endParaRPr>
          </a:p>
        </p:txBody>
      </p:sp>
      <p:sp>
        <p:nvSpPr>
          <p:cNvPr id="3" name="Marcador de texto 2"/>
          <p:cNvSpPr txBox="1">
            <a:spLocks/>
          </p:cNvSpPr>
          <p:nvPr/>
        </p:nvSpPr>
        <p:spPr>
          <a:xfrm>
            <a:off x="1706404" y="4435441"/>
            <a:ext cx="8776017" cy="1327956"/>
          </a:xfrm>
          <a:prstGeom prst="rect">
            <a:avLst/>
          </a:prstGeom>
        </p:spPr>
        <p:txBody>
          <a:bodyPr>
            <a:no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lgn="just">
              <a:buNone/>
            </a:pPr>
            <a:r>
              <a:rPr lang="es-MX" sz="2000" b="1" dirty="0">
                <a:latin typeface="Century Gothic" panose="020B0502020202020204" pitchFamily="34" charset="0"/>
              </a:rPr>
              <a:t>El negro es el favorito del 10% de los hombres y de las </a:t>
            </a:r>
            <a:r>
              <a:rPr lang="es-MX" sz="2000" b="1" dirty="0" smtClean="0">
                <a:latin typeface="Century Gothic" panose="020B0502020202020204" pitchFamily="34" charset="0"/>
              </a:rPr>
              <a:t>mujeres. </a:t>
            </a:r>
            <a:r>
              <a:rPr lang="es-MX" sz="2000" dirty="0" smtClean="0">
                <a:latin typeface="Century Gothic" panose="020B0502020202020204" pitchFamily="34" charset="0"/>
              </a:rPr>
              <a:t>Es de comentar que,</a:t>
            </a:r>
            <a:r>
              <a:rPr lang="es-MX" sz="2000" b="1" dirty="0" smtClean="0">
                <a:latin typeface="Century Gothic" panose="020B0502020202020204" pitchFamily="34" charset="0"/>
              </a:rPr>
              <a:t> </a:t>
            </a:r>
            <a:r>
              <a:rPr lang="es-MX" sz="2000" dirty="0" smtClean="0">
                <a:latin typeface="Century Gothic" panose="020B0502020202020204" pitchFamily="34" charset="0"/>
              </a:rPr>
              <a:t>hasta </a:t>
            </a:r>
            <a:r>
              <a:rPr lang="es-MX" sz="2000" dirty="0">
                <a:latin typeface="Century Gothic" panose="020B0502020202020204" pitchFamily="34" charset="0"/>
              </a:rPr>
              <a:t>los 25 años, un 2% nombra al negro como el color que menos le gusta, y después de los 50 </a:t>
            </a:r>
            <a:r>
              <a:rPr lang="es-MX" sz="2000" dirty="0" smtClean="0">
                <a:latin typeface="Century Gothic" panose="020B0502020202020204" pitchFamily="34" charset="0"/>
              </a:rPr>
              <a:t>años el porcentaje aumenta a </a:t>
            </a:r>
            <a:r>
              <a:rPr lang="es-MX" sz="2000" dirty="0">
                <a:latin typeface="Century Gothic" panose="020B0502020202020204" pitchFamily="34" charset="0"/>
              </a:rPr>
              <a:t>un 11%. </a:t>
            </a:r>
            <a:endParaRPr lang="es-MX" sz="2000" dirty="0" smtClean="0">
              <a:latin typeface="Century Gothic" panose="020B0502020202020204" pitchFamily="34" charset="0"/>
            </a:endParaRPr>
          </a:p>
        </p:txBody>
      </p:sp>
      <p:sp>
        <p:nvSpPr>
          <p:cNvPr id="4" name="CuadroTexto 3"/>
          <p:cNvSpPr txBox="1"/>
          <p:nvPr/>
        </p:nvSpPr>
        <p:spPr>
          <a:xfrm>
            <a:off x="1473813" y="1622289"/>
            <a:ext cx="2210968" cy="2585323"/>
          </a:xfrm>
          <a:prstGeom prst="rect">
            <a:avLst/>
          </a:prstGeom>
          <a:noFill/>
        </p:spPr>
        <p:txBody>
          <a:bodyPr wrap="square" rtlCol="0">
            <a:spAutoFit/>
          </a:bodyPr>
          <a:lstStyle/>
          <a:p>
            <a:pPr marL="285750" indent="-285750" algn="ctr">
              <a:buFont typeface="Arial" panose="020B0604020202020204" pitchFamily="34" charset="0"/>
              <a:buChar char="•"/>
            </a:pPr>
            <a:r>
              <a:rPr lang="es-MX" dirty="0">
                <a:latin typeface="Century Gothic" panose="020B0502020202020204" pitchFamily="34" charset="0"/>
              </a:rPr>
              <a:t>Anguloso</a:t>
            </a:r>
          </a:p>
          <a:p>
            <a:pPr marL="285750" indent="-285750" algn="ctr">
              <a:buFont typeface="Arial" panose="020B0604020202020204" pitchFamily="34" charset="0"/>
              <a:buChar char="•"/>
            </a:pPr>
            <a:r>
              <a:rPr lang="es-MX" dirty="0">
                <a:latin typeface="Century Gothic" panose="020B0502020202020204" pitchFamily="34" charset="0"/>
              </a:rPr>
              <a:t>Autoafirmación</a:t>
            </a:r>
          </a:p>
          <a:p>
            <a:pPr marL="285750" indent="-285750" algn="ctr">
              <a:buFont typeface="Arial" panose="020B0604020202020204" pitchFamily="34" charset="0"/>
              <a:buChar char="•"/>
            </a:pPr>
            <a:r>
              <a:rPr lang="es-MX" dirty="0">
                <a:latin typeface="Century Gothic" panose="020B0502020202020204" pitchFamily="34" charset="0"/>
              </a:rPr>
              <a:t>Crimen</a:t>
            </a:r>
          </a:p>
          <a:p>
            <a:pPr marL="285750" indent="-285750" algn="ctr">
              <a:buFont typeface="Arial" panose="020B0604020202020204" pitchFamily="34" charset="0"/>
              <a:buChar char="•"/>
            </a:pPr>
            <a:r>
              <a:rPr lang="es-MX" dirty="0">
                <a:latin typeface="Century Gothic" panose="020B0502020202020204" pitchFamily="34" charset="0"/>
              </a:rPr>
              <a:t>Depresión</a:t>
            </a:r>
          </a:p>
          <a:p>
            <a:pPr marL="285750" indent="-285750" algn="ctr">
              <a:buFont typeface="Arial" panose="020B0604020202020204" pitchFamily="34" charset="0"/>
              <a:buChar char="•"/>
            </a:pPr>
            <a:r>
              <a:rPr lang="es-MX" dirty="0">
                <a:latin typeface="Century Gothic" panose="020B0502020202020204" pitchFamily="34" charset="0"/>
              </a:rPr>
              <a:t>Desesperanza</a:t>
            </a:r>
          </a:p>
          <a:p>
            <a:pPr marL="285750" indent="-285750" algn="ctr">
              <a:buFont typeface="Arial" panose="020B0604020202020204" pitchFamily="34" charset="0"/>
              <a:buChar char="•"/>
            </a:pPr>
            <a:r>
              <a:rPr lang="es-MX" dirty="0">
                <a:latin typeface="Century Gothic" panose="020B0502020202020204" pitchFamily="34" charset="0"/>
              </a:rPr>
              <a:t>Desgracia</a:t>
            </a:r>
          </a:p>
          <a:p>
            <a:pPr marL="285750" indent="-285750" algn="ctr">
              <a:buFont typeface="Arial" panose="020B0604020202020204" pitchFamily="34" charset="0"/>
              <a:buChar char="•"/>
            </a:pPr>
            <a:r>
              <a:rPr lang="es-MX" dirty="0">
                <a:latin typeface="Century Gothic" panose="020B0502020202020204" pitchFamily="34" charset="0"/>
              </a:rPr>
              <a:t>Dureza</a:t>
            </a:r>
          </a:p>
          <a:p>
            <a:pPr marL="285750" indent="-285750" algn="ctr">
              <a:buFont typeface="Arial" panose="020B0604020202020204" pitchFamily="34" charset="0"/>
              <a:buChar char="•"/>
            </a:pPr>
            <a:r>
              <a:rPr lang="es-MX" dirty="0">
                <a:latin typeface="Century Gothic" panose="020B0502020202020204" pitchFamily="34" charset="0"/>
              </a:rPr>
              <a:t>Egoísmo</a:t>
            </a:r>
          </a:p>
          <a:p>
            <a:pPr marL="285750" indent="-285750" algn="ctr">
              <a:buFont typeface="Arial" panose="020B0604020202020204" pitchFamily="34" charset="0"/>
              <a:buChar char="•"/>
            </a:pPr>
            <a:endParaRPr lang="es-MX" dirty="0">
              <a:latin typeface="Century Gothic" panose="020B0502020202020204" pitchFamily="34" charset="0"/>
            </a:endParaRPr>
          </a:p>
        </p:txBody>
      </p:sp>
      <p:sp>
        <p:nvSpPr>
          <p:cNvPr id="5" name="CuadroTexto 4"/>
          <p:cNvSpPr txBox="1"/>
          <p:nvPr/>
        </p:nvSpPr>
        <p:spPr>
          <a:xfrm>
            <a:off x="3674179" y="1622289"/>
            <a:ext cx="2210968" cy="2585323"/>
          </a:xfrm>
          <a:prstGeom prst="rect">
            <a:avLst/>
          </a:prstGeom>
          <a:noFill/>
        </p:spPr>
        <p:txBody>
          <a:bodyPr wrap="square" rtlCol="0">
            <a:spAutoFit/>
          </a:bodyPr>
          <a:lstStyle/>
          <a:p>
            <a:pPr marL="285750" indent="-285750" algn="ctr">
              <a:buFont typeface="Arial" panose="020B0604020202020204" pitchFamily="34" charset="0"/>
              <a:buChar char="•"/>
            </a:pPr>
            <a:r>
              <a:rPr lang="es-MX" dirty="0">
                <a:latin typeface="Century Gothic" panose="020B0502020202020204" pitchFamily="34" charset="0"/>
              </a:rPr>
              <a:t>Elegancia</a:t>
            </a:r>
          </a:p>
          <a:p>
            <a:pPr marL="285750" indent="-285750" algn="ctr">
              <a:buFont typeface="Arial" panose="020B0604020202020204" pitchFamily="34" charset="0"/>
              <a:buChar char="•"/>
            </a:pPr>
            <a:r>
              <a:rPr lang="es-MX" dirty="0">
                <a:latin typeface="Century Gothic" panose="020B0502020202020204" pitchFamily="34" charset="0"/>
              </a:rPr>
              <a:t>Estrechez</a:t>
            </a:r>
          </a:p>
          <a:p>
            <a:pPr marL="285750" indent="-285750" algn="ctr">
              <a:buFont typeface="Arial" panose="020B0604020202020204" pitchFamily="34" charset="0"/>
              <a:buChar char="•"/>
            </a:pPr>
            <a:r>
              <a:rPr lang="es-MX" dirty="0">
                <a:latin typeface="Century Gothic" panose="020B0502020202020204" pitchFamily="34" charset="0"/>
              </a:rPr>
              <a:t>Final</a:t>
            </a:r>
          </a:p>
          <a:p>
            <a:pPr marL="285750" indent="-285750" algn="ctr">
              <a:buFont typeface="Arial" panose="020B0604020202020204" pitchFamily="34" charset="0"/>
              <a:buChar char="•"/>
            </a:pPr>
            <a:r>
              <a:rPr lang="es-MX" dirty="0">
                <a:latin typeface="Century Gothic" panose="020B0502020202020204" pitchFamily="34" charset="0"/>
              </a:rPr>
              <a:t>Fuerza</a:t>
            </a:r>
          </a:p>
          <a:p>
            <a:pPr marL="285750" indent="-285750" algn="ctr">
              <a:buFont typeface="Arial" panose="020B0604020202020204" pitchFamily="34" charset="0"/>
              <a:buChar char="•"/>
            </a:pPr>
            <a:r>
              <a:rPr lang="es-MX" dirty="0">
                <a:latin typeface="Century Gothic" panose="020B0502020202020204" pitchFamily="34" charset="0"/>
              </a:rPr>
              <a:t>Horror</a:t>
            </a:r>
          </a:p>
          <a:p>
            <a:pPr marL="285750" indent="-285750" algn="ctr">
              <a:buFont typeface="Arial" panose="020B0604020202020204" pitchFamily="34" charset="0"/>
              <a:buChar char="•"/>
            </a:pPr>
            <a:r>
              <a:rPr lang="es-MX" dirty="0">
                <a:latin typeface="Century Gothic" panose="020B0502020202020204" pitchFamily="34" charset="0"/>
              </a:rPr>
              <a:t>Infidelidad</a:t>
            </a:r>
          </a:p>
          <a:p>
            <a:pPr marL="285750" indent="-285750" algn="ctr">
              <a:buFont typeface="Arial" panose="020B0604020202020204" pitchFamily="34" charset="0"/>
              <a:buChar char="•"/>
            </a:pPr>
            <a:r>
              <a:rPr lang="es-MX" dirty="0">
                <a:latin typeface="Century Gothic" panose="020B0502020202020204" pitchFamily="34" charset="0"/>
              </a:rPr>
              <a:t>Lujo</a:t>
            </a:r>
          </a:p>
          <a:p>
            <a:pPr marL="285750" indent="-285750" algn="ctr">
              <a:buFont typeface="Arial" panose="020B0604020202020204" pitchFamily="34" charset="0"/>
              <a:buChar char="•"/>
            </a:pPr>
            <a:r>
              <a:rPr lang="es-MX" dirty="0">
                <a:latin typeface="Century Gothic" panose="020B0502020202020204" pitchFamily="34" charset="0"/>
              </a:rPr>
              <a:t>Magia</a:t>
            </a:r>
          </a:p>
          <a:p>
            <a:pPr marL="285750" indent="-285750" algn="ctr">
              <a:buFont typeface="Arial" panose="020B0604020202020204" pitchFamily="34" charset="0"/>
              <a:buChar char="•"/>
            </a:pPr>
            <a:endParaRPr lang="es-MX" dirty="0">
              <a:latin typeface="Century Gothic" panose="020B0502020202020204" pitchFamily="34" charset="0"/>
            </a:endParaRPr>
          </a:p>
        </p:txBody>
      </p:sp>
      <p:sp>
        <p:nvSpPr>
          <p:cNvPr id="7" name="CuadroTexto 6"/>
          <p:cNvSpPr txBox="1"/>
          <p:nvPr/>
        </p:nvSpPr>
        <p:spPr>
          <a:xfrm>
            <a:off x="6059221" y="1622289"/>
            <a:ext cx="2210968" cy="2585323"/>
          </a:xfrm>
          <a:prstGeom prst="rect">
            <a:avLst/>
          </a:prstGeom>
          <a:noFill/>
        </p:spPr>
        <p:txBody>
          <a:bodyPr wrap="square" rtlCol="0">
            <a:spAutoFit/>
          </a:bodyPr>
          <a:lstStyle/>
          <a:p>
            <a:pPr marL="285750" indent="-285750" algn="ctr">
              <a:buFont typeface="Arial" panose="020B0604020202020204" pitchFamily="34" charset="0"/>
              <a:buChar char="•"/>
            </a:pPr>
            <a:r>
              <a:rPr lang="es-MX" dirty="0">
                <a:latin typeface="Century Gothic" panose="020B0502020202020204" pitchFamily="34" charset="0"/>
              </a:rPr>
              <a:t>Maldad</a:t>
            </a:r>
          </a:p>
          <a:p>
            <a:pPr marL="285750" indent="-285750" algn="ctr">
              <a:buFont typeface="Arial" panose="020B0604020202020204" pitchFamily="34" charset="0"/>
              <a:buChar char="•"/>
            </a:pPr>
            <a:r>
              <a:rPr lang="es-MX" dirty="0">
                <a:latin typeface="Century Gothic" panose="020B0502020202020204" pitchFamily="34" charset="0"/>
              </a:rPr>
              <a:t>Misterio</a:t>
            </a:r>
          </a:p>
          <a:p>
            <a:pPr marL="285750" indent="-285750" algn="ctr">
              <a:buFont typeface="Arial" panose="020B0604020202020204" pitchFamily="34" charset="0"/>
              <a:buChar char="•"/>
            </a:pPr>
            <a:r>
              <a:rPr lang="es-MX" dirty="0">
                <a:latin typeface="Century Gothic" panose="020B0502020202020204" pitchFamily="34" charset="0"/>
              </a:rPr>
              <a:t>Muerte</a:t>
            </a:r>
          </a:p>
          <a:p>
            <a:pPr marL="285750" indent="-285750" algn="ctr">
              <a:buFont typeface="Arial" panose="020B0604020202020204" pitchFamily="34" charset="0"/>
              <a:buChar char="•"/>
            </a:pPr>
            <a:r>
              <a:rPr lang="es-MX" dirty="0">
                <a:latin typeface="Century Gothic" panose="020B0502020202020204" pitchFamily="34" charset="0"/>
              </a:rPr>
              <a:t>Noche</a:t>
            </a:r>
          </a:p>
          <a:p>
            <a:pPr marL="285750" indent="-285750" algn="ctr">
              <a:buFont typeface="Arial" panose="020B0604020202020204" pitchFamily="34" charset="0"/>
              <a:buChar char="•"/>
            </a:pPr>
            <a:r>
              <a:rPr lang="es-MX" dirty="0">
                <a:latin typeface="Century Gothic" panose="020B0502020202020204" pitchFamily="34" charset="0"/>
              </a:rPr>
              <a:t>Oscuridad</a:t>
            </a:r>
          </a:p>
          <a:p>
            <a:pPr marL="285750" indent="-285750" algn="ctr">
              <a:buFont typeface="Arial" panose="020B0604020202020204" pitchFamily="34" charset="0"/>
              <a:buChar char="•"/>
            </a:pPr>
            <a:r>
              <a:rPr lang="es-MX" dirty="0">
                <a:latin typeface="Century Gothic" panose="020B0502020202020204" pitchFamily="34" charset="0"/>
              </a:rPr>
              <a:t>Pesadez</a:t>
            </a:r>
          </a:p>
          <a:p>
            <a:pPr marL="285750" indent="-285750" algn="ctr">
              <a:buFont typeface="Arial" panose="020B0604020202020204" pitchFamily="34" charset="0"/>
              <a:buChar char="•"/>
            </a:pPr>
            <a:r>
              <a:rPr lang="es-MX" dirty="0">
                <a:latin typeface="Century Gothic" panose="020B0502020202020204" pitchFamily="34" charset="0"/>
              </a:rPr>
              <a:t>Pesimismo</a:t>
            </a:r>
          </a:p>
          <a:p>
            <a:pPr marL="285750" indent="-285750" algn="ctr">
              <a:buFont typeface="Arial" panose="020B0604020202020204" pitchFamily="34" charset="0"/>
              <a:buChar char="•"/>
            </a:pPr>
            <a:r>
              <a:rPr lang="es-MX" dirty="0">
                <a:latin typeface="Century Gothic" panose="020B0502020202020204" pitchFamily="34" charset="0"/>
              </a:rPr>
              <a:t>Profundidad</a:t>
            </a:r>
          </a:p>
          <a:p>
            <a:pPr marL="285750" indent="-285750" algn="ctr">
              <a:buFont typeface="Arial" panose="020B0604020202020204" pitchFamily="34" charset="0"/>
              <a:buChar char="•"/>
            </a:pPr>
            <a:endParaRPr lang="es-MX" dirty="0">
              <a:latin typeface="Century Gothic" panose="020B0502020202020204" pitchFamily="34" charset="0"/>
            </a:endParaRPr>
          </a:p>
        </p:txBody>
      </p:sp>
      <p:sp>
        <p:nvSpPr>
          <p:cNvPr id="8" name="CuadroTexto 7"/>
          <p:cNvSpPr txBox="1"/>
          <p:nvPr/>
        </p:nvSpPr>
        <p:spPr>
          <a:xfrm>
            <a:off x="8270189" y="1622289"/>
            <a:ext cx="2210968" cy="2585323"/>
          </a:xfrm>
          <a:prstGeom prst="rect">
            <a:avLst/>
          </a:prstGeom>
          <a:noFill/>
        </p:spPr>
        <p:txBody>
          <a:bodyPr wrap="square" rtlCol="0">
            <a:spAutoFit/>
          </a:bodyPr>
          <a:lstStyle/>
          <a:p>
            <a:pPr marL="285750" indent="-285750" algn="ctr">
              <a:buFont typeface="Arial" panose="020B0604020202020204" pitchFamily="34" charset="0"/>
              <a:buChar char="•"/>
            </a:pPr>
            <a:r>
              <a:rPr lang="es-MX" dirty="0">
                <a:latin typeface="Century Gothic" panose="020B0502020202020204" pitchFamily="34" charset="0"/>
              </a:rPr>
              <a:t>Renuncia</a:t>
            </a:r>
          </a:p>
          <a:p>
            <a:pPr marL="285750" indent="-285750" algn="ctr">
              <a:buFont typeface="Arial" panose="020B0604020202020204" pitchFamily="34" charset="0"/>
              <a:buChar char="•"/>
            </a:pPr>
            <a:r>
              <a:rPr lang="es-MX" dirty="0">
                <a:latin typeface="Century Gothic" panose="020B0502020202020204" pitchFamily="34" charset="0"/>
              </a:rPr>
              <a:t>Satanismo</a:t>
            </a:r>
          </a:p>
          <a:p>
            <a:pPr marL="285750" indent="-285750" algn="ctr">
              <a:buFont typeface="Arial" panose="020B0604020202020204" pitchFamily="34" charset="0"/>
              <a:buChar char="•"/>
            </a:pPr>
            <a:r>
              <a:rPr lang="es-MX" dirty="0">
                <a:latin typeface="Century Gothic" panose="020B0502020202020204" pitchFamily="34" charset="0"/>
              </a:rPr>
              <a:t>Secreto</a:t>
            </a:r>
          </a:p>
          <a:p>
            <a:pPr marL="285750" indent="-285750" algn="ctr">
              <a:buFont typeface="Arial" panose="020B0604020202020204" pitchFamily="34" charset="0"/>
              <a:buChar char="•"/>
            </a:pPr>
            <a:r>
              <a:rPr lang="es-MX" dirty="0">
                <a:latin typeface="Century Gothic" panose="020B0502020202020204" pitchFamily="34" charset="0"/>
              </a:rPr>
              <a:t>Solemnidad</a:t>
            </a:r>
          </a:p>
          <a:p>
            <a:pPr marL="285750" indent="-285750" algn="ctr">
              <a:buFont typeface="Arial" panose="020B0604020202020204" pitchFamily="34" charset="0"/>
              <a:buChar char="•"/>
            </a:pPr>
            <a:r>
              <a:rPr lang="es-MX" dirty="0">
                <a:latin typeface="Century Gothic" panose="020B0502020202020204" pitchFamily="34" charset="0"/>
              </a:rPr>
              <a:t>Sombra</a:t>
            </a:r>
          </a:p>
          <a:p>
            <a:pPr marL="285750" indent="-285750" algn="ctr">
              <a:buFont typeface="Arial" panose="020B0604020202020204" pitchFamily="34" charset="0"/>
              <a:buChar char="•"/>
            </a:pPr>
            <a:r>
              <a:rPr lang="es-MX" dirty="0">
                <a:latin typeface="Century Gothic" panose="020B0502020202020204" pitchFamily="34" charset="0"/>
              </a:rPr>
              <a:t>Status</a:t>
            </a:r>
          </a:p>
          <a:p>
            <a:pPr marL="285750" indent="-285750" algn="ctr">
              <a:buFont typeface="Arial" panose="020B0604020202020204" pitchFamily="34" charset="0"/>
              <a:buChar char="•"/>
            </a:pPr>
            <a:r>
              <a:rPr lang="es-MX" dirty="0">
                <a:latin typeface="Century Gothic" panose="020B0502020202020204" pitchFamily="34" charset="0"/>
              </a:rPr>
              <a:t>Temor</a:t>
            </a:r>
          </a:p>
          <a:p>
            <a:pPr marL="285750" indent="-285750" algn="ctr">
              <a:buFont typeface="Arial" panose="020B0604020202020204" pitchFamily="34" charset="0"/>
              <a:buChar char="•"/>
            </a:pPr>
            <a:r>
              <a:rPr lang="es-MX" dirty="0">
                <a:latin typeface="Century Gothic" panose="020B0502020202020204" pitchFamily="34" charset="0"/>
              </a:rPr>
              <a:t>Terror</a:t>
            </a:r>
          </a:p>
          <a:p>
            <a:pPr marL="285750" indent="-285750" algn="ctr">
              <a:buFont typeface="Arial" panose="020B0604020202020204" pitchFamily="34" charset="0"/>
              <a:buChar char="•"/>
            </a:pPr>
            <a:endParaRPr lang="es-MX" dirty="0">
              <a:latin typeface="Century Gothic" panose="020B0502020202020204" pitchFamily="34" charset="0"/>
            </a:endParaRPr>
          </a:p>
        </p:txBody>
      </p:sp>
      <p:sp>
        <p:nvSpPr>
          <p:cNvPr id="9" name="Marcador de número de diapositiva 8"/>
          <p:cNvSpPr>
            <a:spLocks noGrp="1"/>
          </p:cNvSpPr>
          <p:nvPr>
            <p:ph type="sldNum" sz="quarter" idx="12"/>
          </p:nvPr>
        </p:nvSpPr>
        <p:spPr/>
        <p:txBody>
          <a:bodyPr/>
          <a:lstStyle/>
          <a:p>
            <a:fld id="{D57F1E4F-1CFF-5643-939E-217C01CDF565}" type="slidenum">
              <a:rPr lang="en-US" smtClean="0"/>
              <a:pPr/>
              <a:t>38</a:t>
            </a:fld>
            <a:endParaRPr lang="en-US" dirty="0"/>
          </a:p>
        </p:txBody>
      </p:sp>
    </p:spTree>
    <p:extLst>
      <p:ext uri="{BB962C8B-B14F-4D97-AF65-F5344CB8AC3E}">
        <p14:creationId xmlns:p14="http://schemas.microsoft.com/office/powerpoint/2010/main" val="13542925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p:cNvPicPr>
            <a:picLocks noChangeAspect="1"/>
          </p:cNvPicPr>
          <p:nvPr/>
        </p:nvPicPr>
        <p:blipFill>
          <a:blip r:embed="rId2"/>
          <a:stretch>
            <a:fillRect/>
          </a:stretch>
        </p:blipFill>
        <p:spPr>
          <a:xfrm>
            <a:off x="1471546" y="811810"/>
            <a:ext cx="2466638" cy="2139118"/>
          </a:xfrm>
          <a:prstGeom prst="rect">
            <a:avLst/>
          </a:prstGeom>
        </p:spPr>
      </p:pic>
      <p:pic>
        <p:nvPicPr>
          <p:cNvPr id="8" name="Imagen 7"/>
          <p:cNvPicPr>
            <a:picLocks noChangeAspect="1"/>
          </p:cNvPicPr>
          <p:nvPr/>
        </p:nvPicPr>
        <p:blipFill>
          <a:blip r:embed="rId3"/>
          <a:stretch>
            <a:fillRect/>
          </a:stretch>
        </p:blipFill>
        <p:spPr>
          <a:xfrm>
            <a:off x="4913558" y="811810"/>
            <a:ext cx="5744326" cy="1079844"/>
          </a:xfrm>
          <a:prstGeom prst="rect">
            <a:avLst/>
          </a:prstGeom>
        </p:spPr>
      </p:pic>
      <p:pic>
        <p:nvPicPr>
          <p:cNvPr id="11" name="Imagen 10"/>
          <p:cNvPicPr>
            <a:picLocks noChangeAspect="1"/>
          </p:cNvPicPr>
          <p:nvPr/>
        </p:nvPicPr>
        <p:blipFill>
          <a:blip r:embed="rId4"/>
          <a:stretch>
            <a:fillRect/>
          </a:stretch>
        </p:blipFill>
        <p:spPr>
          <a:xfrm>
            <a:off x="6999871" y="1900687"/>
            <a:ext cx="1957321" cy="1125460"/>
          </a:xfrm>
          <a:prstGeom prst="rect">
            <a:avLst/>
          </a:prstGeom>
        </p:spPr>
      </p:pic>
      <p:pic>
        <p:nvPicPr>
          <p:cNvPr id="12" name="Imagen 11"/>
          <p:cNvPicPr>
            <a:picLocks noChangeAspect="1"/>
          </p:cNvPicPr>
          <p:nvPr/>
        </p:nvPicPr>
        <p:blipFill>
          <a:blip r:embed="rId5"/>
          <a:stretch>
            <a:fillRect/>
          </a:stretch>
        </p:blipFill>
        <p:spPr>
          <a:xfrm>
            <a:off x="4913558" y="1891654"/>
            <a:ext cx="2079740" cy="1107394"/>
          </a:xfrm>
          <a:prstGeom prst="rect">
            <a:avLst/>
          </a:prstGeom>
        </p:spPr>
      </p:pic>
      <p:pic>
        <p:nvPicPr>
          <p:cNvPr id="14" name="Imagen 13"/>
          <p:cNvPicPr>
            <a:picLocks noChangeAspect="1"/>
          </p:cNvPicPr>
          <p:nvPr/>
        </p:nvPicPr>
        <p:blipFill rotWithShape="1">
          <a:blip r:embed="rId6"/>
          <a:srcRect t="10439" b="7402"/>
          <a:stretch/>
        </p:blipFill>
        <p:spPr>
          <a:xfrm>
            <a:off x="8950619" y="1900687"/>
            <a:ext cx="1790240" cy="1107394"/>
          </a:xfrm>
          <a:prstGeom prst="rect">
            <a:avLst/>
          </a:prstGeom>
        </p:spPr>
      </p:pic>
      <p:pic>
        <p:nvPicPr>
          <p:cNvPr id="15" name="Imagen 14"/>
          <p:cNvPicPr>
            <a:picLocks noChangeAspect="1"/>
          </p:cNvPicPr>
          <p:nvPr/>
        </p:nvPicPr>
        <p:blipFill>
          <a:blip r:embed="rId7"/>
          <a:stretch>
            <a:fillRect/>
          </a:stretch>
        </p:blipFill>
        <p:spPr>
          <a:xfrm>
            <a:off x="9547001" y="3283174"/>
            <a:ext cx="1752600" cy="2609850"/>
          </a:xfrm>
          <a:prstGeom prst="rect">
            <a:avLst/>
          </a:prstGeom>
        </p:spPr>
      </p:pic>
      <p:pic>
        <p:nvPicPr>
          <p:cNvPr id="16" name="Imagen 15"/>
          <p:cNvPicPr>
            <a:picLocks noChangeAspect="1"/>
          </p:cNvPicPr>
          <p:nvPr/>
        </p:nvPicPr>
        <p:blipFill>
          <a:blip r:embed="rId8"/>
          <a:stretch>
            <a:fillRect/>
          </a:stretch>
        </p:blipFill>
        <p:spPr>
          <a:xfrm>
            <a:off x="5953428" y="3283174"/>
            <a:ext cx="2609850" cy="2609850"/>
          </a:xfrm>
          <a:prstGeom prst="rect">
            <a:avLst/>
          </a:prstGeom>
        </p:spPr>
      </p:pic>
      <p:pic>
        <p:nvPicPr>
          <p:cNvPr id="18" name="Imagen 17"/>
          <p:cNvPicPr>
            <a:picLocks noChangeAspect="1"/>
          </p:cNvPicPr>
          <p:nvPr/>
        </p:nvPicPr>
        <p:blipFill>
          <a:blip r:embed="rId9"/>
          <a:stretch>
            <a:fillRect/>
          </a:stretch>
        </p:blipFill>
        <p:spPr>
          <a:xfrm>
            <a:off x="1099930" y="3277320"/>
            <a:ext cx="4196948" cy="2615704"/>
          </a:xfrm>
          <a:prstGeom prst="rect">
            <a:avLst/>
          </a:prstGeom>
        </p:spPr>
      </p:pic>
      <p:sp>
        <p:nvSpPr>
          <p:cNvPr id="20" name="Marcador de número de diapositiva 19"/>
          <p:cNvSpPr>
            <a:spLocks noGrp="1"/>
          </p:cNvSpPr>
          <p:nvPr>
            <p:ph type="sldNum" sz="quarter" idx="12"/>
          </p:nvPr>
        </p:nvSpPr>
        <p:spPr/>
        <p:txBody>
          <a:bodyPr/>
          <a:lstStyle/>
          <a:p>
            <a:fld id="{D57F1E4F-1CFF-5643-939E-217C01CDF565}" type="slidenum">
              <a:rPr lang="en-US" smtClean="0"/>
              <a:pPr/>
              <a:t>39</a:t>
            </a:fld>
            <a:endParaRPr lang="en-US" dirty="0"/>
          </a:p>
        </p:txBody>
      </p:sp>
    </p:spTree>
    <p:extLst>
      <p:ext uri="{BB962C8B-B14F-4D97-AF65-F5344CB8AC3E}">
        <p14:creationId xmlns:p14="http://schemas.microsoft.com/office/powerpoint/2010/main" val="294556400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txBox="1">
            <a:spLocks/>
          </p:cNvSpPr>
          <p:nvPr/>
        </p:nvSpPr>
        <p:spPr>
          <a:xfrm>
            <a:off x="2015069" y="735336"/>
            <a:ext cx="8158688" cy="659124"/>
          </a:xfrm>
          <a:prstGeom prst="rect">
            <a:avLst/>
          </a:prstGeom>
        </p:spPr>
        <p:txBody>
          <a:bodyPr>
            <a:normAutofit fontScale="90000" lnSpcReduction="10000"/>
          </a:bodyPr>
          <a:lst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b="1" dirty="0" smtClean="0">
                <a:effectLst>
                  <a:outerShdw blurRad="38100" dist="38100" dir="2700000" algn="tl">
                    <a:srgbClr val="000000">
                      <a:alpha val="43137"/>
                    </a:srgbClr>
                  </a:outerShdw>
                </a:effectLst>
                <a:latin typeface="Century Gothic" panose="020B0502020202020204" pitchFamily="34" charset="0"/>
              </a:rPr>
              <a:t>La semiótica y los signos</a:t>
            </a:r>
            <a:endParaRPr lang="es-MX" b="1" dirty="0">
              <a:effectLst>
                <a:outerShdw blurRad="38100" dist="38100" dir="2700000" algn="tl">
                  <a:srgbClr val="000000">
                    <a:alpha val="43137"/>
                  </a:srgbClr>
                </a:outerShdw>
              </a:effectLst>
              <a:latin typeface="Century Gothic" panose="020B0502020202020204" pitchFamily="34" charset="0"/>
            </a:endParaRPr>
          </a:p>
        </p:txBody>
      </p:sp>
      <p:sp>
        <p:nvSpPr>
          <p:cNvPr id="3" name="Marcador de texto 2"/>
          <p:cNvSpPr txBox="1">
            <a:spLocks/>
          </p:cNvSpPr>
          <p:nvPr/>
        </p:nvSpPr>
        <p:spPr>
          <a:xfrm>
            <a:off x="1762443" y="1783081"/>
            <a:ext cx="8663939" cy="3989069"/>
          </a:xfrm>
          <a:prstGeom prst="rect">
            <a:avLst/>
          </a:prstGeom>
        </p:spPr>
        <p:txBody>
          <a:bodyPr>
            <a:normAutofit fontScale="55000" lnSpcReduction="20000"/>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lgn="just">
              <a:lnSpc>
                <a:spcPct val="120000"/>
              </a:lnSpc>
              <a:buNone/>
            </a:pPr>
            <a:r>
              <a:rPr lang="es-MX" sz="3700" dirty="0" smtClean="0">
                <a:latin typeface="Century Gothic" panose="020B0502020202020204" pitchFamily="34" charset="0"/>
              </a:rPr>
              <a:t>	El </a:t>
            </a:r>
            <a:r>
              <a:rPr lang="es-MX" sz="3700" dirty="0">
                <a:latin typeface="Century Gothic" panose="020B0502020202020204" pitchFamily="34" charset="0"/>
              </a:rPr>
              <a:t>actual término “semiótica” remite a una muy larga historia de búsquedas y exploraciones en torno al complejo fenómeno de la significación o de las situaciones significantes. </a:t>
            </a:r>
          </a:p>
          <a:p>
            <a:pPr marL="0" indent="0" algn="just">
              <a:lnSpc>
                <a:spcPct val="120000"/>
              </a:lnSpc>
              <a:buNone/>
            </a:pPr>
            <a:endParaRPr lang="es-MX" sz="3700" dirty="0">
              <a:latin typeface="Century Gothic" panose="020B0502020202020204" pitchFamily="34" charset="0"/>
            </a:endParaRPr>
          </a:p>
          <a:p>
            <a:pPr marL="0" indent="0" algn="just">
              <a:lnSpc>
                <a:spcPct val="120000"/>
              </a:lnSpc>
              <a:buNone/>
            </a:pPr>
            <a:r>
              <a:rPr lang="es-MX" sz="3700" dirty="0" smtClean="0">
                <a:latin typeface="Century Gothic" panose="020B0502020202020204" pitchFamily="34" charset="0"/>
              </a:rPr>
              <a:t>Actualmente coexisten </a:t>
            </a:r>
            <a:r>
              <a:rPr lang="es-MX" sz="3700" dirty="0">
                <a:latin typeface="Century Gothic" panose="020B0502020202020204" pitchFamily="34" charset="0"/>
              </a:rPr>
              <a:t>varias definiciones de semiótica, entre las más reconocidas se tiene: </a:t>
            </a:r>
          </a:p>
          <a:p>
            <a:pPr marL="0" indent="0" algn="just">
              <a:lnSpc>
                <a:spcPct val="120000"/>
              </a:lnSpc>
              <a:buNone/>
            </a:pPr>
            <a:endParaRPr lang="es-MX" sz="3700" b="1" dirty="0" smtClean="0">
              <a:latin typeface="Century Gothic" panose="020B0502020202020204" pitchFamily="34" charset="0"/>
            </a:endParaRPr>
          </a:p>
          <a:p>
            <a:pPr marL="0" indent="0" algn="just">
              <a:lnSpc>
                <a:spcPct val="120000"/>
              </a:lnSpc>
              <a:buNone/>
            </a:pPr>
            <a:r>
              <a:rPr lang="es-MX" sz="3700" b="1" i="1" dirty="0" smtClean="0">
                <a:latin typeface="Century Gothic" panose="020B0502020202020204" pitchFamily="34" charset="0"/>
              </a:rPr>
              <a:t>Pierre</a:t>
            </a:r>
            <a:r>
              <a:rPr lang="es-MX" sz="3700" dirty="0" smtClean="0">
                <a:latin typeface="Century Gothic" panose="020B0502020202020204" pitchFamily="34" charset="0"/>
              </a:rPr>
              <a:t>: “La </a:t>
            </a:r>
            <a:r>
              <a:rPr lang="es-MX" sz="3700" dirty="0">
                <a:latin typeface="Century Gothic" panose="020B0502020202020204" pitchFamily="34" charset="0"/>
              </a:rPr>
              <a:t>doctrina de la naturaleza esencial de las variedades fundamentales de toda posible </a:t>
            </a:r>
            <a:r>
              <a:rPr lang="es-MX" sz="3700" dirty="0" err="1">
                <a:latin typeface="Century Gothic" panose="020B0502020202020204" pitchFamily="34" charset="0"/>
              </a:rPr>
              <a:t>semiosis</a:t>
            </a:r>
            <a:r>
              <a:rPr lang="es-MX" sz="3700" dirty="0" smtClean="0">
                <a:latin typeface="Century Gothic" panose="020B0502020202020204" pitchFamily="34" charset="0"/>
              </a:rPr>
              <a:t>”.</a:t>
            </a:r>
            <a:endParaRPr lang="es-MX" dirty="0">
              <a:latin typeface="Century Gothic" panose="020B0502020202020204" pitchFamily="34" charset="0"/>
            </a:endParaRPr>
          </a:p>
        </p:txBody>
      </p:sp>
      <p:sp>
        <p:nvSpPr>
          <p:cNvPr id="5" name="Marcador de número de diapositiva 4"/>
          <p:cNvSpPr>
            <a:spLocks noGrp="1"/>
          </p:cNvSpPr>
          <p:nvPr>
            <p:ph type="sldNum" sz="quarter" idx="12"/>
          </p:nvPr>
        </p:nvSpPr>
        <p:spPr/>
        <p:txBody>
          <a:bodyPr/>
          <a:lstStyle/>
          <a:p>
            <a:fld id="{D57F1E4F-1CFF-5643-939E-217C01CDF565}" type="slidenum">
              <a:rPr lang="en-US" smtClean="0"/>
              <a:pPr/>
              <a:t>4</a:t>
            </a:fld>
            <a:endParaRPr lang="en-US" dirty="0"/>
          </a:p>
        </p:txBody>
      </p:sp>
    </p:spTree>
    <p:extLst>
      <p:ext uri="{BB962C8B-B14F-4D97-AF65-F5344CB8AC3E}">
        <p14:creationId xmlns:p14="http://schemas.microsoft.com/office/powerpoint/2010/main" val="229840341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txBox="1">
            <a:spLocks/>
          </p:cNvSpPr>
          <p:nvPr/>
        </p:nvSpPr>
        <p:spPr>
          <a:xfrm>
            <a:off x="2015069" y="735336"/>
            <a:ext cx="8158688" cy="659124"/>
          </a:xfrm>
          <a:prstGeom prst="rect">
            <a:avLst/>
          </a:prstGeom>
        </p:spPr>
        <p:txBody>
          <a:bodyPr>
            <a:normAutofit fontScale="90000" lnSpcReduction="10000"/>
          </a:bodyPr>
          <a:lst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b="1" dirty="0" smtClean="0">
                <a:solidFill>
                  <a:srgbClr val="FF99CC"/>
                </a:solidFill>
                <a:effectLst>
                  <a:outerShdw blurRad="38100" dist="38100" dir="2700000" algn="tl">
                    <a:srgbClr val="000000">
                      <a:alpha val="43137"/>
                    </a:srgbClr>
                  </a:outerShdw>
                </a:effectLst>
                <a:latin typeface="Century Gothic" panose="020B0502020202020204" pitchFamily="34" charset="0"/>
              </a:rPr>
              <a:t>Rosa</a:t>
            </a:r>
            <a:endParaRPr lang="es-MX" b="1" dirty="0">
              <a:solidFill>
                <a:srgbClr val="FF99CC"/>
              </a:solidFill>
              <a:effectLst>
                <a:outerShdw blurRad="38100" dist="38100" dir="2700000" algn="tl">
                  <a:srgbClr val="000000">
                    <a:alpha val="43137"/>
                  </a:srgbClr>
                </a:outerShdw>
              </a:effectLst>
              <a:latin typeface="Century Gothic" panose="020B0502020202020204" pitchFamily="34" charset="0"/>
            </a:endParaRPr>
          </a:p>
        </p:txBody>
      </p:sp>
      <p:sp>
        <p:nvSpPr>
          <p:cNvPr id="3" name="Marcador de texto 2"/>
          <p:cNvSpPr txBox="1">
            <a:spLocks/>
          </p:cNvSpPr>
          <p:nvPr/>
        </p:nvSpPr>
        <p:spPr>
          <a:xfrm>
            <a:off x="1587699" y="1793410"/>
            <a:ext cx="9037550" cy="3120390"/>
          </a:xfrm>
          <a:prstGeom prst="rect">
            <a:avLst/>
          </a:prstGeom>
        </p:spPr>
        <p:txBody>
          <a:bodyPr>
            <a:no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buNone/>
            </a:pPr>
            <a:r>
              <a:rPr lang="es-MX" sz="2000" b="1" dirty="0">
                <a:solidFill>
                  <a:srgbClr val="FF99CC"/>
                </a:solidFill>
                <a:effectLst>
                  <a:outerShdw blurRad="38100" dist="38100" dir="2700000" algn="tl">
                    <a:srgbClr val="000000">
                      <a:alpha val="43137"/>
                    </a:srgbClr>
                  </a:outerShdw>
                </a:effectLst>
                <a:latin typeface="Century Gothic" panose="020B0502020202020204" pitchFamily="34" charset="0"/>
              </a:rPr>
              <a:t>Longitud de onda:</a:t>
            </a:r>
            <a:r>
              <a:rPr lang="es-MX" sz="2000" b="1" dirty="0">
                <a:solidFill>
                  <a:srgbClr val="EEDD04"/>
                </a:solidFill>
                <a:latin typeface="Century Gothic" panose="020B0502020202020204" pitchFamily="34" charset="0"/>
              </a:rPr>
              <a:t> </a:t>
            </a:r>
            <a:r>
              <a:rPr lang="es-MX" sz="2000" dirty="0">
                <a:latin typeface="Century Gothic" panose="020B0502020202020204" pitchFamily="34" charset="0"/>
              </a:rPr>
              <a:t>es un color no espectral, varía según la mezcla de múltiples longitudes de onda, con predominancia de tonos de baja longitud.</a:t>
            </a:r>
            <a:endParaRPr lang="es-MX" sz="2000" b="1" dirty="0" smtClean="0">
              <a:solidFill>
                <a:srgbClr val="EEDD04"/>
              </a:solidFill>
              <a:effectLst>
                <a:outerShdw blurRad="38100" dist="38100" dir="2700000" algn="tl">
                  <a:srgbClr val="000000">
                    <a:alpha val="43137"/>
                  </a:srgbClr>
                </a:outerShdw>
              </a:effectLst>
              <a:latin typeface="Century Gothic" panose="020B0502020202020204" pitchFamily="34" charset="0"/>
            </a:endParaRPr>
          </a:p>
          <a:p>
            <a:pPr marL="0" indent="0">
              <a:buNone/>
            </a:pPr>
            <a:r>
              <a:rPr lang="es-MX" sz="2000" b="1" dirty="0" smtClean="0">
                <a:solidFill>
                  <a:srgbClr val="FF99CC"/>
                </a:solidFill>
                <a:effectLst>
                  <a:outerShdw blurRad="38100" dist="38100" dir="2700000" algn="tl">
                    <a:srgbClr val="000000">
                      <a:alpha val="43137"/>
                    </a:srgbClr>
                  </a:outerShdw>
                </a:effectLst>
                <a:latin typeface="Century Gothic" panose="020B0502020202020204" pitchFamily="34" charset="0"/>
              </a:rPr>
              <a:t>Etimología</a:t>
            </a:r>
            <a:r>
              <a:rPr lang="es-MX" sz="2000" dirty="0">
                <a:solidFill>
                  <a:srgbClr val="FF99CC"/>
                </a:solidFill>
                <a:effectLst>
                  <a:outerShdw blurRad="38100" dist="38100" dir="2700000" algn="tl">
                    <a:srgbClr val="000000">
                      <a:alpha val="43137"/>
                    </a:srgbClr>
                  </a:outerShdw>
                </a:effectLst>
                <a:latin typeface="Century Gothic" panose="020B0502020202020204" pitchFamily="34" charset="0"/>
              </a:rPr>
              <a:t>:</a:t>
            </a:r>
            <a:r>
              <a:rPr lang="es-MX" sz="2000" dirty="0">
                <a:latin typeface="Century Gothic" panose="020B0502020202020204" pitchFamily="34" charset="0"/>
              </a:rPr>
              <a:t> proviene del nombre de la flor de la Rosa, que a su vez, viene del término griego </a:t>
            </a:r>
            <a:r>
              <a:rPr lang="es-MX" sz="2000" i="1" dirty="0" err="1">
                <a:latin typeface="Century Gothic" panose="020B0502020202020204" pitchFamily="34" charset="0"/>
              </a:rPr>
              <a:t>rhódon</a:t>
            </a:r>
            <a:r>
              <a:rPr lang="es-MX" sz="2000" dirty="0">
                <a:latin typeface="Century Gothic" panose="020B0502020202020204" pitchFamily="34" charset="0"/>
              </a:rPr>
              <a:t>, flor del Rododendro</a:t>
            </a:r>
            <a:r>
              <a:rPr lang="es-MX" sz="2000" dirty="0" smtClean="0">
                <a:latin typeface="Century Gothic" panose="020B0502020202020204" pitchFamily="34" charset="0"/>
              </a:rPr>
              <a:t>.</a:t>
            </a:r>
          </a:p>
          <a:p>
            <a:pPr marL="0" indent="0">
              <a:buNone/>
            </a:pPr>
            <a:endParaRPr lang="es-MX" sz="2000" dirty="0" smtClean="0">
              <a:latin typeface="Century Gothic" panose="020B0502020202020204" pitchFamily="34" charset="0"/>
            </a:endParaRPr>
          </a:p>
          <a:p>
            <a:pPr marL="0" indent="0">
              <a:buNone/>
            </a:pPr>
            <a:r>
              <a:rPr lang="es-MX" sz="2000" dirty="0" smtClean="0">
                <a:latin typeface="Century Gothic" panose="020B0502020202020204" pitchFamily="34" charset="0"/>
              </a:rPr>
              <a:t>Es </a:t>
            </a:r>
            <a:r>
              <a:rPr lang="es-MX" sz="2000" dirty="0">
                <a:latin typeface="Century Gothic" panose="020B0502020202020204" pitchFamily="34" charset="0"/>
              </a:rPr>
              <a:t>el color del encanto, la cortesía, la sensibilidad y lo sentimental; de la infancia, lo manso y lo pequeño; de lo femenino; de la ternura erótica y del desnudo, la delicadeza, la vanidad, el erotismo, lo seductor y lo atractivo; de la ilusión, la ensoñación y el </a:t>
            </a:r>
            <a:r>
              <a:rPr lang="es-MX" sz="2000" dirty="0" smtClean="0">
                <a:latin typeface="Century Gothic" panose="020B0502020202020204" pitchFamily="34" charset="0"/>
              </a:rPr>
              <a:t>romanticismo.</a:t>
            </a:r>
          </a:p>
        </p:txBody>
      </p:sp>
      <p:sp>
        <p:nvSpPr>
          <p:cNvPr id="5" name="Marcador de número de diapositiva 4"/>
          <p:cNvSpPr>
            <a:spLocks noGrp="1"/>
          </p:cNvSpPr>
          <p:nvPr>
            <p:ph type="sldNum" sz="quarter" idx="12"/>
          </p:nvPr>
        </p:nvSpPr>
        <p:spPr/>
        <p:txBody>
          <a:bodyPr/>
          <a:lstStyle/>
          <a:p>
            <a:fld id="{D57F1E4F-1CFF-5643-939E-217C01CDF565}" type="slidenum">
              <a:rPr lang="en-US" smtClean="0"/>
              <a:pPr/>
              <a:t>40</a:t>
            </a:fld>
            <a:endParaRPr lang="en-US" dirty="0"/>
          </a:p>
        </p:txBody>
      </p:sp>
    </p:spTree>
    <p:extLst>
      <p:ext uri="{BB962C8B-B14F-4D97-AF65-F5344CB8AC3E}">
        <p14:creationId xmlns:p14="http://schemas.microsoft.com/office/powerpoint/2010/main" val="24710736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txBox="1">
            <a:spLocks/>
          </p:cNvSpPr>
          <p:nvPr/>
        </p:nvSpPr>
        <p:spPr>
          <a:xfrm>
            <a:off x="2015069" y="735336"/>
            <a:ext cx="8158688" cy="659124"/>
          </a:xfrm>
          <a:prstGeom prst="rect">
            <a:avLst/>
          </a:prstGeom>
        </p:spPr>
        <p:txBody>
          <a:bodyPr>
            <a:normAutofit fontScale="90000" lnSpcReduction="10000"/>
          </a:bodyPr>
          <a:lst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b="1" dirty="0">
                <a:solidFill>
                  <a:srgbClr val="FF99CC"/>
                </a:solidFill>
                <a:effectLst>
                  <a:outerShdw blurRad="38100" dist="38100" dir="2700000" algn="tl">
                    <a:srgbClr val="000000">
                      <a:alpha val="43137"/>
                    </a:srgbClr>
                  </a:outerShdw>
                </a:effectLst>
                <a:latin typeface="Century Gothic" panose="020B0502020202020204" pitchFamily="34" charset="0"/>
              </a:rPr>
              <a:t>Rosa</a:t>
            </a:r>
            <a:endParaRPr lang="es-MX" b="1" dirty="0">
              <a:solidFill>
                <a:srgbClr val="0070C0"/>
              </a:solidFill>
              <a:effectLst>
                <a:outerShdw blurRad="38100" dist="38100" dir="2700000" algn="tl">
                  <a:srgbClr val="000000">
                    <a:alpha val="43137"/>
                  </a:srgbClr>
                </a:outerShdw>
              </a:effectLst>
              <a:latin typeface="Century Gothic" panose="020B0502020202020204" pitchFamily="34" charset="0"/>
            </a:endParaRPr>
          </a:p>
        </p:txBody>
      </p:sp>
      <p:sp>
        <p:nvSpPr>
          <p:cNvPr id="3" name="Marcador de texto 2"/>
          <p:cNvSpPr txBox="1">
            <a:spLocks/>
          </p:cNvSpPr>
          <p:nvPr/>
        </p:nvSpPr>
        <p:spPr>
          <a:xfrm>
            <a:off x="1886280" y="4429928"/>
            <a:ext cx="8776017" cy="1327956"/>
          </a:xfrm>
          <a:prstGeom prst="rect">
            <a:avLst/>
          </a:prstGeom>
        </p:spPr>
        <p:txBody>
          <a:bodyPr>
            <a:no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lgn="just">
              <a:buNone/>
            </a:pPr>
            <a:r>
              <a:rPr lang="es-MX" sz="2000" b="1" dirty="0">
                <a:latin typeface="Century Gothic" panose="020B0502020202020204" pitchFamily="34" charset="0"/>
              </a:rPr>
              <a:t>El 3 % de las mujeres considera al rosa como su color favorito </a:t>
            </a:r>
            <a:r>
              <a:rPr lang="es-MX" sz="2000" dirty="0">
                <a:latin typeface="Century Gothic" panose="020B0502020202020204" pitchFamily="34" charset="0"/>
              </a:rPr>
              <a:t>y entre los </a:t>
            </a:r>
            <a:r>
              <a:rPr lang="es-MX" sz="2000" dirty="0" smtClean="0">
                <a:latin typeface="Century Gothic" panose="020B0502020202020204" pitchFamily="34" charset="0"/>
              </a:rPr>
              <a:t>hombres, </a:t>
            </a:r>
            <a:r>
              <a:rPr lang="es-MX" sz="2000" dirty="0">
                <a:latin typeface="Century Gothic" panose="020B0502020202020204" pitchFamily="34" charset="0"/>
              </a:rPr>
              <a:t>son muy pocos los que declaran su </a:t>
            </a:r>
            <a:r>
              <a:rPr lang="es-MX" sz="2000" dirty="0" smtClean="0">
                <a:latin typeface="Century Gothic" panose="020B0502020202020204" pitchFamily="34" charset="0"/>
              </a:rPr>
              <a:t>preferencia.</a:t>
            </a:r>
          </a:p>
        </p:txBody>
      </p:sp>
      <p:sp>
        <p:nvSpPr>
          <p:cNvPr id="4" name="CuadroTexto 3"/>
          <p:cNvSpPr txBox="1"/>
          <p:nvPr/>
        </p:nvSpPr>
        <p:spPr>
          <a:xfrm>
            <a:off x="1463211" y="2105415"/>
            <a:ext cx="2210968" cy="1754326"/>
          </a:xfrm>
          <a:prstGeom prst="rect">
            <a:avLst/>
          </a:prstGeom>
          <a:noFill/>
        </p:spPr>
        <p:txBody>
          <a:bodyPr wrap="square" rtlCol="0">
            <a:spAutoFit/>
          </a:bodyPr>
          <a:lstStyle/>
          <a:p>
            <a:pPr marL="285750" indent="-285750" algn="ctr">
              <a:buFont typeface="Arial" panose="020B0604020202020204" pitchFamily="34" charset="0"/>
              <a:buChar char="•"/>
            </a:pPr>
            <a:r>
              <a:rPr lang="es-MX" dirty="0">
                <a:latin typeface="Century Gothic" panose="020B0502020202020204" pitchFamily="34" charset="0"/>
              </a:rPr>
              <a:t>Amabilidad</a:t>
            </a:r>
          </a:p>
          <a:p>
            <a:pPr marL="285750" indent="-285750" algn="ctr">
              <a:buFont typeface="Arial" panose="020B0604020202020204" pitchFamily="34" charset="0"/>
              <a:buChar char="•"/>
            </a:pPr>
            <a:r>
              <a:rPr lang="es-MX" dirty="0">
                <a:latin typeface="Century Gothic" panose="020B0502020202020204" pitchFamily="34" charset="0"/>
              </a:rPr>
              <a:t>Amor</a:t>
            </a:r>
          </a:p>
          <a:p>
            <a:pPr marL="285750" indent="-285750" algn="ctr">
              <a:buFont typeface="Arial" panose="020B0604020202020204" pitchFamily="34" charset="0"/>
              <a:buChar char="•"/>
            </a:pPr>
            <a:r>
              <a:rPr lang="es-MX" dirty="0">
                <a:latin typeface="Century Gothic" panose="020B0502020202020204" pitchFamily="34" charset="0"/>
              </a:rPr>
              <a:t>Benigno</a:t>
            </a:r>
          </a:p>
          <a:p>
            <a:pPr marL="285750" indent="-285750" algn="ctr">
              <a:buFont typeface="Arial" panose="020B0604020202020204" pitchFamily="34" charset="0"/>
              <a:buChar char="•"/>
            </a:pPr>
            <a:r>
              <a:rPr lang="es-MX" dirty="0">
                <a:latin typeface="Century Gothic" panose="020B0502020202020204" pitchFamily="34" charset="0"/>
              </a:rPr>
              <a:t>Calidez</a:t>
            </a:r>
          </a:p>
          <a:p>
            <a:pPr marL="285750" indent="-285750" algn="ctr">
              <a:buFont typeface="Arial" panose="020B0604020202020204" pitchFamily="34" charset="0"/>
              <a:buChar char="•"/>
            </a:pPr>
            <a:r>
              <a:rPr lang="es-MX" dirty="0">
                <a:latin typeface="Century Gothic" panose="020B0502020202020204" pitchFamily="34" charset="0"/>
              </a:rPr>
              <a:t>Compromiso</a:t>
            </a:r>
          </a:p>
          <a:p>
            <a:pPr marL="285750" indent="-285750" algn="ctr">
              <a:buFont typeface="Arial" panose="020B0604020202020204" pitchFamily="34" charset="0"/>
              <a:buChar char="•"/>
            </a:pPr>
            <a:endParaRPr lang="es-MX" dirty="0">
              <a:latin typeface="Century Gothic" panose="020B0502020202020204" pitchFamily="34" charset="0"/>
            </a:endParaRPr>
          </a:p>
        </p:txBody>
      </p:sp>
      <p:sp>
        <p:nvSpPr>
          <p:cNvPr id="5" name="CuadroTexto 4"/>
          <p:cNvSpPr txBox="1"/>
          <p:nvPr/>
        </p:nvSpPr>
        <p:spPr>
          <a:xfrm>
            <a:off x="3682428" y="2105415"/>
            <a:ext cx="2210968" cy="1754326"/>
          </a:xfrm>
          <a:prstGeom prst="rect">
            <a:avLst/>
          </a:prstGeom>
          <a:noFill/>
        </p:spPr>
        <p:txBody>
          <a:bodyPr wrap="square" rtlCol="0">
            <a:spAutoFit/>
          </a:bodyPr>
          <a:lstStyle/>
          <a:p>
            <a:pPr marL="285750" indent="-285750" algn="ctr">
              <a:buFont typeface="Arial" panose="020B0604020202020204" pitchFamily="34" charset="0"/>
              <a:buChar char="•"/>
            </a:pPr>
            <a:r>
              <a:rPr lang="es-MX" dirty="0">
                <a:latin typeface="Century Gothic" panose="020B0502020202020204" pitchFamily="34" charset="0"/>
              </a:rPr>
              <a:t>Cortesía</a:t>
            </a:r>
          </a:p>
          <a:p>
            <a:pPr marL="285750" indent="-285750" algn="ctr">
              <a:buFont typeface="Arial" panose="020B0604020202020204" pitchFamily="34" charset="0"/>
              <a:buChar char="•"/>
            </a:pPr>
            <a:r>
              <a:rPr lang="es-MX" dirty="0">
                <a:latin typeface="Century Gothic" panose="020B0502020202020204" pitchFamily="34" charset="0"/>
              </a:rPr>
              <a:t>Deleite</a:t>
            </a:r>
          </a:p>
          <a:p>
            <a:pPr marL="285750" indent="-285750" algn="ctr">
              <a:buFont typeface="Arial" panose="020B0604020202020204" pitchFamily="34" charset="0"/>
              <a:buChar char="•"/>
            </a:pPr>
            <a:r>
              <a:rPr lang="es-MX" dirty="0">
                <a:latin typeface="Century Gothic" panose="020B0502020202020204" pitchFamily="34" charset="0"/>
              </a:rPr>
              <a:t>Delicadeza</a:t>
            </a:r>
          </a:p>
          <a:p>
            <a:pPr marL="285750" indent="-285750" algn="ctr">
              <a:buFont typeface="Arial" panose="020B0604020202020204" pitchFamily="34" charset="0"/>
              <a:buChar char="•"/>
            </a:pPr>
            <a:r>
              <a:rPr lang="es-MX" dirty="0">
                <a:latin typeface="Century Gothic" panose="020B0502020202020204" pitchFamily="34" charset="0"/>
              </a:rPr>
              <a:t>Delicioso</a:t>
            </a:r>
          </a:p>
          <a:p>
            <a:pPr marL="285750" indent="-285750" algn="ctr">
              <a:buFont typeface="Arial" panose="020B0604020202020204" pitchFamily="34" charset="0"/>
              <a:buChar char="•"/>
            </a:pPr>
            <a:r>
              <a:rPr lang="es-MX" dirty="0">
                <a:latin typeface="Century Gothic" panose="020B0502020202020204" pitchFamily="34" charset="0"/>
              </a:rPr>
              <a:t>Dulce</a:t>
            </a:r>
          </a:p>
          <a:p>
            <a:pPr marL="285750" indent="-285750" algn="ctr">
              <a:buFont typeface="Arial" panose="020B0604020202020204" pitchFamily="34" charset="0"/>
              <a:buChar char="•"/>
            </a:pPr>
            <a:endParaRPr lang="es-MX" dirty="0">
              <a:latin typeface="Century Gothic" panose="020B0502020202020204" pitchFamily="34" charset="0"/>
            </a:endParaRPr>
          </a:p>
        </p:txBody>
      </p:sp>
      <p:sp>
        <p:nvSpPr>
          <p:cNvPr id="7" name="CuadroTexto 6"/>
          <p:cNvSpPr txBox="1"/>
          <p:nvPr/>
        </p:nvSpPr>
        <p:spPr>
          <a:xfrm>
            <a:off x="6050972" y="2105415"/>
            <a:ext cx="2376441" cy="1754326"/>
          </a:xfrm>
          <a:prstGeom prst="rect">
            <a:avLst/>
          </a:prstGeom>
          <a:noFill/>
        </p:spPr>
        <p:txBody>
          <a:bodyPr wrap="square" rtlCol="0">
            <a:spAutoFit/>
          </a:bodyPr>
          <a:lstStyle/>
          <a:p>
            <a:pPr marL="285750" indent="-285750" algn="ctr">
              <a:buFont typeface="Arial" panose="020B0604020202020204" pitchFamily="34" charset="0"/>
              <a:buChar char="•"/>
            </a:pPr>
            <a:r>
              <a:rPr lang="es-MX" dirty="0">
                <a:latin typeface="Century Gothic" panose="020B0502020202020204" pitchFamily="34" charset="0"/>
              </a:rPr>
              <a:t>Erotismo</a:t>
            </a:r>
          </a:p>
          <a:p>
            <a:pPr marL="285750" indent="-285750" algn="ctr">
              <a:buFont typeface="Arial" panose="020B0604020202020204" pitchFamily="34" charset="0"/>
              <a:buChar char="•"/>
            </a:pPr>
            <a:r>
              <a:rPr lang="es-MX" dirty="0">
                <a:latin typeface="Century Gothic" panose="020B0502020202020204" pitchFamily="34" charset="0"/>
              </a:rPr>
              <a:t>Frío</a:t>
            </a:r>
          </a:p>
          <a:p>
            <a:pPr marL="285750" indent="-285750" algn="ctr">
              <a:buFont typeface="Arial" panose="020B0604020202020204" pitchFamily="34" charset="0"/>
              <a:buChar char="•"/>
            </a:pPr>
            <a:r>
              <a:rPr lang="es-MX" dirty="0">
                <a:latin typeface="Century Gothic" panose="020B0502020202020204" pitchFamily="34" charset="0"/>
              </a:rPr>
              <a:t>Homosexualidad</a:t>
            </a:r>
          </a:p>
          <a:p>
            <a:pPr marL="285750" indent="-285750" algn="ctr">
              <a:buFont typeface="Arial" panose="020B0604020202020204" pitchFamily="34" charset="0"/>
              <a:buChar char="•"/>
            </a:pPr>
            <a:r>
              <a:rPr lang="es-MX" dirty="0">
                <a:latin typeface="Century Gothic" panose="020B0502020202020204" pitchFamily="34" charset="0"/>
              </a:rPr>
              <a:t>Inocencia</a:t>
            </a:r>
          </a:p>
          <a:p>
            <a:pPr marL="285750" indent="-285750" algn="ctr">
              <a:buFont typeface="Arial" panose="020B0604020202020204" pitchFamily="34" charset="0"/>
              <a:buChar char="•"/>
            </a:pPr>
            <a:r>
              <a:rPr lang="es-MX" dirty="0">
                <a:latin typeface="Century Gothic" panose="020B0502020202020204" pitchFamily="34" charset="0"/>
              </a:rPr>
              <a:t>Litúrgico</a:t>
            </a:r>
          </a:p>
          <a:p>
            <a:pPr marL="285750" indent="-285750" algn="ctr">
              <a:buFont typeface="Arial" panose="020B0604020202020204" pitchFamily="34" charset="0"/>
              <a:buChar char="•"/>
            </a:pPr>
            <a:endParaRPr lang="es-MX" dirty="0">
              <a:latin typeface="Century Gothic" panose="020B0502020202020204" pitchFamily="34" charset="0"/>
            </a:endParaRPr>
          </a:p>
        </p:txBody>
      </p:sp>
      <p:sp>
        <p:nvSpPr>
          <p:cNvPr id="8" name="CuadroTexto 7"/>
          <p:cNvSpPr txBox="1"/>
          <p:nvPr/>
        </p:nvSpPr>
        <p:spPr>
          <a:xfrm>
            <a:off x="8584989" y="2105415"/>
            <a:ext cx="2210968" cy="1754326"/>
          </a:xfrm>
          <a:prstGeom prst="rect">
            <a:avLst/>
          </a:prstGeom>
          <a:noFill/>
        </p:spPr>
        <p:txBody>
          <a:bodyPr wrap="square" rtlCol="0">
            <a:spAutoFit/>
          </a:bodyPr>
          <a:lstStyle/>
          <a:p>
            <a:pPr marL="285750" indent="-285750" algn="ctr">
              <a:buFont typeface="Arial" panose="020B0604020202020204" pitchFamily="34" charset="0"/>
              <a:buChar char="•"/>
            </a:pPr>
            <a:r>
              <a:rPr lang="es-MX" dirty="0">
                <a:latin typeface="Century Gothic" panose="020B0502020202020204" pitchFamily="34" charset="0"/>
              </a:rPr>
              <a:t>Naturalidad</a:t>
            </a:r>
          </a:p>
          <a:p>
            <a:pPr marL="285750" indent="-285750" algn="ctr">
              <a:buFont typeface="Arial" panose="020B0604020202020204" pitchFamily="34" charset="0"/>
              <a:buChar char="•"/>
            </a:pPr>
            <a:r>
              <a:rPr lang="es-MX" dirty="0">
                <a:latin typeface="Century Gothic" panose="020B0502020202020204" pitchFamily="34" charset="0"/>
              </a:rPr>
              <a:t>Opresión</a:t>
            </a:r>
          </a:p>
          <a:p>
            <a:pPr marL="285750" indent="-285750" algn="ctr">
              <a:buFont typeface="Arial" panose="020B0604020202020204" pitchFamily="34" charset="0"/>
              <a:buChar char="•"/>
            </a:pPr>
            <a:r>
              <a:rPr lang="es-MX" dirty="0">
                <a:latin typeface="Century Gothic" panose="020B0502020202020204" pitchFamily="34" charset="0"/>
              </a:rPr>
              <a:t>Suavidad</a:t>
            </a:r>
          </a:p>
          <a:p>
            <a:pPr marL="285750" indent="-285750" algn="ctr">
              <a:buFont typeface="Arial" panose="020B0604020202020204" pitchFamily="34" charset="0"/>
              <a:buChar char="•"/>
            </a:pPr>
            <a:r>
              <a:rPr lang="es-MX" dirty="0">
                <a:latin typeface="Century Gothic" panose="020B0502020202020204" pitchFamily="34" charset="0"/>
              </a:rPr>
              <a:t>Ternura</a:t>
            </a:r>
          </a:p>
          <a:p>
            <a:pPr marL="285750" indent="-285750" algn="ctr">
              <a:buFont typeface="Arial" panose="020B0604020202020204" pitchFamily="34" charset="0"/>
              <a:buChar char="•"/>
            </a:pPr>
            <a:r>
              <a:rPr lang="es-MX" dirty="0">
                <a:latin typeface="Century Gothic" panose="020B0502020202020204" pitchFamily="34" charset="0"/>
              </a:rPr>
              <a:t>Transfiguración</a:t>
            </a:r>
          </a:p>
          <a:p>
            <a:pPr marL="285750" indent="-285750" algn="ctr">
              <a:buFont typeface="Arial" panose="020B0604020202020204" pitchFamily="34" charset="0"/>
              <a:buChar char="•"/>
            </a:pPr>
            <a:endParaRPr lang="es-MX" dirty="0">
              <a:latin typeface="Century Gothic" panose="020B0502020202020204" pitchFamily="34" charset="0"/>
            </a:endParaRPr>
          </a:p>
        </p:txBody>
      </p:sp>
      <p:sp>
        <p:nvSpPr>
          <p:cNvPr id="9" name="Marcador de número de diapositiva 8"/>
          <p:cNvSpPr>
            <a:spLocks noGrp="1"/>
          </p:cNvSpPr>
          <p:nvPr>
            <p:ph type="sldNum" sz="quarter" idx="12"/>
          </p:nvPr>
        </p:nvSpPr>
        <p:spPr/>
        <p:txBody>
          <a:bodyPr/>
          <a:lstStyle/>
          <a:p>
            <a:fld id="{D57F1E4F-1CFF-5643-939E-217C01CDF565}" type="slidenum">
              <a:rPr lang="en-US" smtClean="0"/>
              <a:pPr/>
              <a:t>41</a:t>
            </a:fld>
            <a:endParaRPr lang="en-US" dirty="0"/>
          </a:p>
        </p:txBody>
      </p:sp>
    </p:spTree>
    <p:extLst>
      <p:ext uri="{BB962C8B-B14F-4D97-AF65-F5344CB8AC3E}">
        <p14:creationId xmlns:p14="http://schemas.microsoft.com/office/powerpoint/2010/main" val="48367339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8046798" y="888239"/>
            <a:ext cx="3200735" cy="5042499"/>
          </a:xfrm>
          <a:prstGeom prst="rect">
            <a:avLst/>
          </a:prstGeom>
        </p:spPr>
      </p:pic>
      <p:pic>
        <p:nvPicPr>
          <p:cNvPr id="3" name="Imagen 2"/>
          <p:cNvPicPr>
            <a:picLocks noChangeAspect="1"/>
          </p:cNvPicPr>
          <p:nvPr/>
        </p:nvPicPr>
        <p:blipFill>
          <a:blip r:embed="rId3"/>
          <a:stretch>
            <a:fillRect/>
          </a:stretch>
        </p:blipFill>
        <p:spPr>
          <a:xfrm>
            <a:off x="1027827" y="888239"/>
            <a:ext cx="4432815" cy="2368018"/>
          </a:xfrm>
          <a:prstGeom prst="rect">
            <a:avLst/>
          </a:prstGeom>
        </p:spPr>
      </p:pic>
      <p:pic>
        <p:nvPicPr>
          <p:cNvPr id="4" name="Imagen 3"/>
          <p:cNvPicPr>
            <a:picLocks noChangeAspect="1"/>
          </p:cNvPicPr>
          <p:nvPr/>
        </p:nvPicPr>
        <p:blipFill>
          <a:blip r:embed="rId4"/>
          <a:stretch>
            <a:fillRect/>
          </a:stretch>
        </p:blipFill>
        <p:spPr>
          <a:xfrm>
            <a:off x="5569711" y="888239"/>
            <a:ext cx="2368018" cy="2368018"/>
          </a:xfrm>
          <a:prstGeom prst="rect">
            <a:avLst/>
          </a:prstGeom>
        </p:spPr>
      </p:pic>
      <p:pic>
        <p:nvPicPr>
          <p:cNvPr id="5" name="Imagen 4"/>
          <p:cNvPicPr>
            <a:picLocks noChangeAspect="1"/>
          </p:cNvPicPr>
          <p:nvPr/>
        </p:nvPicPr>
        <p:blipFill>
          <a:blip r:embed="rId5"/>
          <a:stretch>
            <a:fillRect/>
          </a:stretch>
        </p:blipFill>
        <p:spPr>
          <a:xfrm>
            <a:off x="1213187" y="3409488"/>
            <a:ext cx="2843874" cy="2521250"/>
          </a:xfrm>
          <a:prstGeom prst="rect">
            <a:avLst/>
          </a:prstGeom>
        </p:spPr>
      </p:pic>
      <p:pic>
        <p:nvPicPr>
          <p:cNvPr id="7" name="Imagen 6"/>
          <p:cNvPicPr>
            <a:picLocks noChangeAspect="1"/>
          </p:cNvPicPr>
          <p:nvPr/>
        </p:nvPicPr>
        <p:blipFill>
          <a:blip r:embed="rId6"/>
          <a:stretch>
            <a:fillRect/>
          </a:stretch>
        </p:blipFill>
        <p:spPr>
          <a:xfrm>
            <a:off x="4417520" y="3409488"/>
            <a:ext cx="3155258" cy="2526720"/>
          </a:xfrm>
          <a:prstGeom prst="rect">
            <a:avLst/>
          </a:prstGeom>
        </p:spPr>
      </p:pic>
      <p:sp>
        <p:nvSpPr>
          <p:cNvPr id="10" name="Marcador de número de diapositiva 9"/>
          <p:cNvSpPr>
            <a:spLocks noGrp="1"/>
          </p:cNvSpPr>
          <p:nvPr>
            <p:ph type="sldNum" sz="quarter" idx="12"/>
          </p:nvPr>
        </p:nvSpPr>
        <p:spPr/>
        <p:txBody>
          <a:bodyPr/>
          <a:lstStyle/>
          <a:p>
            <a:fld id="{D57F1E4F-1CFF-5643-939E-217C01CDF565}" type="slidenum">
              <a:rPr lang="en-US" smtClean="0"/>
              <a:pPr/>
              <a:t>42</a:t>
            </a:fld>
            <a:endParaRPr lang="en-US" dirty="0"/>
          </a:p>
        </p:txBody>
      </p:sp>
    </p:spTree>
    <p:extLst>
      <p:ext uri="{BB962C8B-B14F-4D97-AF65-F5344CB8AC3E}">
        <p14:creationId xmlns:p14="http://schemas.microsoft.com/office/powerpoint/2010/main" val="354794328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txBox="1">
            <a:spLocks/>
          </p:cNvSpPr>
          <p:nvPr/>
        </p:nvSpPr>
        <p:spPr>
          <a:xfrm>
            <a:off x="2015069" y="735336"/>
            <a:ext cx="8158688" cy="659124"/>
          </a:xfrm>
          <a:prstGeom prst="rect">
            <a:avLst/>
          </a:prstGeom>
        </p:spPr>
        <p:txBody>
          <a:bodyPr>
            <a:normAutofit fontScale="90000" lnSpcReduction="10000"/>
          </a:bodyPr>
          <a:lst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b="1" dirty="0" smtClean="0">
                <a:solidFill>
                  <a:srgbClr val="7030A0"/>
                </a:solidFill>
                <a:effectLst>
                  <a:outerShdw blurRad="38100" dist="38100" dir="2700000" algn="tl">
                    <a:srgbClr val="000000">
                      <a:alpha val="43137"/>
                    </a:srgbClr>
                  </a:outerShdw>
                </a:effectLst>
                <a:latin typeface="Century Gothic" panose="020B0502020202020204" pitchFamily="34" charset="0"/>
              </a:rPr>
              <a:t>Morado</a:t>
            </a:r>
            <a:endParaRPr lang="es-MX" b="1" dirty="0">
              <a:solidFill>
                <a:srgbClr val="7030A0"/>
              </a:solidFill>
              <a:effectLst>
                <a:outerShdw blurRad="38100" dist="38100" dir="2700000" algn="tl">
                  <a:srgbClr val="000000">
                    <a:alpha val="43137"/>
                  </a:srgbClr>
                </a:outerShdw>
              </a:effectLst>
              <a:latin typeface="Century Gothic" panose="020B0502020202020204" pitchFamily="34" charset="0"/>
            </a:endParaRPr>
          </a:p>
        </p:txBody>
      </p:sp>
      <p:sp>
        <p:nvSpPr>
          <p:cNvPr id="3" name="Marcador de texto 2"/>
          <p:cNvSpPr txBox="1">
            <a:spLocks/>
          </p:cNvSpPr>
          <p:nvPr/>
        </p:nvSpPr>
        <p:spPr>
          <a:xfrm>
            <a:off x="1675326" y="1716136"/>
            <a:ext cx="9104292" cy="3120390"/>
          </a:xfrm>
          <a:prstGeom prst="rect">
            <a:avLst/>
          </a:prstGeom>
        </p:spPr>
        <p:txBody>
          <a:bodyPr>
            <a:no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buNone/>
            </a:pPr>
            <a:r>
              <a:rPr lang="es-MX" sz="2000" b="1" dirty="0">
                <a:solidFill>
                  <a:srgbClr val="7030A0"/>
                </a:solidFill>
                <a:effectLst>
                  <a:outerShdw blurRad="38100" dist="38100" dir="2700000" algn="tl">
                    <a:srgbClr val="000000">
                      <a:alpha val="43137"/>
                    </a:srgbClr>
                  </a:outerShdw>
                </a:effectLst>
                <a:latin typeface="Century Gothic" panose="020B0502020202020204" pitchFamily="34" charset="0"/>
              </a:rPr>
              <a:t>Longitud de onda:</a:t>
            </a:r>
            <a:r>
              <a:rPr lang="es-MX" sz="2000" b="1" dirty="0">
                <a:solidFill>
                  <a:srgbClr val="EEDD04"/>
                </a:solidFill>
                <a:latin typeface="Century Gothic" panose="020B0502020202020204" pitchFamily="34" charset="0"/>
              </a:rPr>
              <a:t> </a:t>
            </a:r>
            <a:r>
              <a:rPr lang="es-MX" sz="2000" dirty="0">
                <a:latin typeface="Century Gothic" panose="020B0502020202020204" pitchFamily="34" charset="0"/>
              </a:rPr>
              <a:t>entre los 380 – 450 </a:t>
            </a:r>
            <a:r>
              <a:rPr lang="es-MX" sz="2000" dirty="0" err="1">
                <a:latin typeface="Century Gothic" panose="020B0502020202020204" pitchFamily="34" charset="0"/>
              </a:rPr>
              <a:t>nm</a:t>
            </a:r>
            <a:r>
              <a:rPr lang="es-MX" sz="2000" dirty="0">
                <a:latin typeface="Century Gothic" panose="020B0502020202020204" pitchFamily="34" charset="0"/>
              </a:rPr>
              <a:t>. </a:t>
            </a:r>
            <a:endParaRPr lang="es-MX" sz="2000" dirty="0" smtClean="0">
              <a:latin typeface="Century Gothic" panose="020B0502020202020204" pitchFamily="34" charset="0"/>
            </a:endParaRPr>
          </a:p>
          <a:p>
            <a:pPr marL="0" indent="0">
              <a:buNone/>
            </a:pPr>
            <a:endParaRPr lang="es-MX" sz="2000" b="1" dirty="0" smtClean="0">
              <a:solidFill>
                <a:srgbClr val="EEDD04"/>
              </a:solidFill>
              <a:effectLst>
                <a:outerShdw blurRad="38100" dist="38100" dir="2700000" algn="tl">
                  <a:srgbClr val="000000">
                    <a:alpha val="43137"/>
                  </a:srgbClr>
                </a:outerShdw>
              </a:effectLst>
              <a:latin typeface="Century Gothic" panose="020B0502020202020204" pitchFamily="34" charset="0"/>
            </a:endParaRPr>
          </a:p>
          <a:p>
            <a:pPr marL="0" indent="0">
              <a:buNone/>
            </a:pPr>
            <a:r>
              <a:rPr lang="es-MX" sz="2000" b="1" dirty="0" smtClean="0">
                <a:solidFill>
                  <a:srgbClr val="7030A0"/>
                </a:solidFill>
                <a:effectLst>
                  <a:outerShdw blurRad="38100" dist="38100" dir="2700000" algn="tl">
                    <a:srgbClr val="000000">
                      <a:alpha val="43137"/>
                    </a:srgbClr>
                  </a:outerShdw>
                </a:effectLst>
                <a:latin typeface="Century Gothic" panose="020B0502020202020204" pitchFamily="34" charset="0"/>
              </a:rPr>
              <a:t>Etimología</a:t>
            </a:r>
            <a:r>
              <a:rPr lang="es-MX" sz="2000" dirty="0">
                <a:solidFill>
                  <a:srgbClr val="7030A0"/>
                </a:solidFill>
                <a:effectLst>
                  <a:outerShdw blurRad="38100" dist="38100" dir="2700000" algn="tl">
                    <a:srgbClr val="000000">
                      <a:alpha val="43137"/>
                    </a:srgbClr>
                  </a:outerShdw>
                </a:effectLst>
                <a:latin typeface="Century Gothic" panose="020B0502020202020204" pitchFamily="34" charset="0"/>
              </a:rPr>
              <a:t>:</a:t>
            </a:r>
            <a:r>
              <a:rPr lang="es-MX" sz="2000" dirty="0">
                <a:solidFill>
                  <a:srgbClr val="7030A0"/>
                </a:solidFill>
                <a:latin typeface="Century Gothic" panose="020B0502020202020204" pitchFamily="34" charset="0"/>
              </a:rPr>
              <a:t> </a:t>
            </a:r>
            <a:r>
              <a:rPr lang="es-MX" sz="2000" dirty="0">
                <a:latin typeface="Century Gothic" panose="020B0502020202020204" pitchFamily="34" charset="0"/>
              </a:rPr>
              <a:t>Del francés </a:t>
            </a:r>
            <a:r>
              <a:rPr lang="es-MX" sz="2000" i="1" dirty="0" err="1">
                <a:latin typeface="Century Gothic" panose="020B0502020202020204" pitchFamily="34" charset="0"/>
              </a:rPr>
              <a:t>violette</a:t>
            </a:r>
            <a:r>
              <a:rPr lang="es-MX" sz="2000" dirty="0">
                <a:latin typeface="Century Gothic" panose="020B0502020202020204" pitchFamily="34" charset="0"/>
              </a:rPr>
              <a:t> diminutivo de </a:t>
            </a:r>
            <a:r>
              <a:rPr lang="es-MX" sz="2000" i="1" dirty="0">
                <a:latin typeface="Century Gothic" panose="020B0502020202020204" pitchFamily="34" charset="0"/>
              </a:rPr>
              <a:t>la viole</a:t>
            </a:r>
            <a:r>
              <a:rPr lang="es-MX" sz="2000" dirty="0">
                <a:latin typeface="Century Gothic" panose="020B0502020202020204" pitchFamily="34" charset="0"/>
              </a:rPr>
              <a:t>. A su vez el latín </a:t>
            </a:r>
            <a:r>
              <a:rPr lang="es-MX" sz="2000" i="1" dirty="0">
                <a:latin typeface="Century Gothic" panose="020B0502020202020204" pitchFamily="34" charset="0"/>
              </a:rPr>
              <a:t>viola</a:t>
            </a:r>
            <a:r>
              <a:rPr lang="es-MX" sz="2000" dirty="0">
                <a:latin typeface="Century Gothic" panose="020B0502020202020204" pitchFamily="34" charset="0"/>
              </a:rPr>
              <a:t> </a:t>
            </a:r>
            <a:r>
              <a:rPr lang="es-MX" sz="2000" dirty="0" smtClean="0">
                <a:latin typeface="Century Gothic" panose="020B0502020202020204" pitchFamily="34" charset="0"/>
              </a:rPr>
              <a:t>que proviene </a:t>
            </a:r>
            <a:r>
              <a:rPr lang="es-MX" sz="2000" dirty="0">
                <a:latin typeface="Century Gothic" panose="020B0502020202020204" pitchFamily="34" charset="0"/>
              </a:rPr>
              <a:t>del griego y su raíz es </a:t>
            </a:r>
            <a:r>
              <a:rPr lang="es-MX" sz="2000" i="1" dirty="0">
                <a:latin typeface="Century Gothic" panose="020B0502020202020204" pitchFamily="34" charset="0"/>
              </a:rPr>
              <a:t>ion</a:t>
            </a:r>
            <a:r>
              <a:rPr lang="es-MX" sz="2000" dirty="0">
                <a:latin typeface="Century Gothic" panose="020B0502020202020204" pitchFamily="34" charset="0"/>
              </a:rPr>
              <a:t> o violeta en flor</a:t>
            </a:r>
            <a:r>
              <a:rPr lang="es-MX" sz="2000" dirty="0" smtClean="0">
                <a:latin typeface="Century Gothic" panose="020B0502020202020204" pitchFamily="34" charset="0"/>
              </a:rPr>
              <a:t>.</a:t>
            </a:r>
          </a:p>
          <a:p>
            <a:pPr marL="0" indent="0">
              <a:buNone/>
            </a:pPr>
            <a:r>
              <a:rPr lang="es-MX" sz="2000" dirty="0" smtClean="0">
                <a:latin typeface="Century Gothic" panose="020B0502020202020204" pitchFamily="34" charset="0"/>
              </a:rPr>
              <a:t> </a:t>
            </a:r>
          </a:p>
          <a:p>
            <a:pPr marL="0" indent="0">
              <a:buNone/>
            </a:pPr>
            <a:r>
              <a:rPr lang="es-MX" sz="2000" dirty="0" smtClean="0">
                <a:latin typeface="Century Gothic" panose="020B0502020202020204" pitchFamily="34" charset="0"/>
              </a:rPr>
              <a:t>Es </a:t>
            </a:r>
            <a:r>
              <a:rPr lang="es-MX" sz="2000" dirty="0">
                <a:latin typeface="Century Gothic" panose="020B0502020202020204" pitchFamily="34" charset="0"/>
              </a:rPr>
              <a:t>el color de los sentimientos ambivalentes, del poder y la violencia; de la penitencia y la sobriedad, y uno de los colores de la devoción y la </a:t>
            </a:r>
            <a:r>
              <a:rPr lang="es-MX" sz="2000" dirty="0" smtClean="0">
                <a:latin typeface="Century Gothic" panose="020B0502020202020204" pitchFamily="34" charset="0"/>
              </a:rPr>
              <a:t>fe,  </a:t>
            </a:r>
            <a:r>
              <a:rPr lang="es-MX" sz="2000" dirty="0">
                <a:latin typeface="Century Gothic" panose="020B0502020202020204" pitchFamily="34" charset="0"/>
              </a:rPr>
              <a:t>de la humildad contraria al poder; de la magia, lo oculto, la fantasía, la trasmigración de las almas y lo esotérico; de la vanidad y uno de los colores de lo femenino; de la sexualidad pecaminosa, </a:t>
            </a:r>
            <a:r>
              <a:rPr lang="es-MX" sz="2000" dirty="0" smtClean="0">
                <a:latin typeface="Century Gothic" panose="020B0502020202020204" pitchFamily="34" charset="0"/>
              </a:rPr>
              <a:t>prohibida </a:t>
            </a:r>
            <a:r>
              <a:rPr lang="es-MX" sz="2000" dirty="0">
                <a:latin typeface="Century Gothic" panose="020B0502020202020204" pitchFamily="34" charset="0"/>
              </a:rPr>
              <a:t>y desinhibida; de la ambigüedad, lo inadecuado y lo subjetivo.</a:t>
            </a:r>
            <a:endParaRPr lang="es-MX" sz="2000" dirty="0" smtClean="0">
              <a:latin typeface="Century Gothic" panose="020B0502020202020204" pitchFamily="34" charset="0"/>
            </a:endParaRPr>
          </a:p>
        </p:txBody>
      </p:sp>
      <p:sp>
        <p:nvSpPr>
          <p:cNvPr id="5" name="Marcador de número de diapositiva 4"/>
          <p:cNvSpPr>
            <a:spLocks noGrp="1"/>
          </p:cNvSpPr>
          <p:nvPr>
            <p:ph type="sldNum" sz="quarter" idx="12"/>
          </p:nvPr>
        </p:nvSpPr>
        <p:spPr/>
        <p:txBody>
          <a:bodyPr/>
          <a:lstStyle/>
          <a:p>
            <a:fld id="{D57F1E4F-1CFF-5643-939E-217C01CDF565}" type="slidenum">
              <a:rPr lang="en-US" smtClean="0"/>
              <a:pPr/>
              <a:t>43</a:t>
            </a:fld>
            <a:endParaRPr lang="en-US" dirty="0"/>
          </a:p>
        </p:txBody>
      </p:sp>
    </p:spTree>
    <p:extLst>
      <p:ext uri="{BB962C8B-B14F-4D97-AF65-F5344CB8AC3E}">
        <p14:creationId xmlns:p14="http://schemas.microsoft.com/office/powerpoint/2010/main" val="69762932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txBox="1">
            <a:spLocks/>
          </p:cNvSpPr>
          <p:nvPr/>
        </p:nvSpPr>
        <p:spPr>
          <a:xfrm>
            <a:off x="2015069" y="735336"/>
            <a:ext cx="8158688" cy="659124"/>
          </a:xfrm>
          <a:prstGeom prst="rect">
            <a:avLst/>
          </a:prstGeom>
        </p:spPr>
        <p:txBody>
          <a:bodyPr>
            <a:normAutofit fontScale="90000" lnSpcReduction="10000"/>
          </a:bodyPr>
          <a:lst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b="1" dirty="0">
                <a:solidFill>
                  <a:srgbClr val="7030A0"/>
                </a:solidFill>
                <a:effectLst>
                  <a:outerShdw blurRad="38100" dist="38100" dir="2700000" algn="tl">
                    <a:srgbClr val="000000">
                      <a:alpha val="43137"/>
                    </a:srgbClr>
                  </a:outerShdw>
                </a:effectLst>
                <a:latin typeface="Century Gothic" panose="020B0502020202020204" pitchFamily="34" charset="0"/>
              </a:rPr>
              <a:t>Morado</a:t>
            </a:r>
            <a:endParaRPr lang="es-MX" b="1" dirty="0">
              <a:solidFill>
                <a:srgbClr val="0070C0"/>
              </a:solidFill>
              <a:effectLst>
                <a:outerShdw blurRad="38100" dist="38100" dir="2700000" algn="tl">
                  <a:srgbClr val="000000">
                    <a:alpha val="43137"/>
                  </a:srgbClr>
                </a:outerShdw>
              </a:effectLst>
              <a:latin typeface="Century Gothic" panose="020B0502020202020204" pitchFamily="34" charset="0"/>
            </a:endParaRPr>
          </a:p>
        </p:txBody>
      </p:sp>
      <p:sp>
        <p:nvSpPr>
          <p:cNvPr id="3" name="Marcador de texto 2"/>
          <p:cNvSpPr txBox="1">
            <a:spLocks/>
          </p:cNvSpPr>
          <p:nvPr/>
        </p:nvSpPr>
        <p:spPr>
          <a:xfrm>
            <a:off x="1706404" y="4447871"/>
            <a:ext cx="8776017" cy="1327956"/>
          </a:xfrm>
          <a:prstGeom prst="rect">
            <a:avLst/>
          </a:prstGeom>
        </p:spPr>
        <p:txBody>
          <a:bodyPr>
            <a:no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lgn="just">
              <a:buNone/>
            </a:pPr>
            <a:r>
              <a:rPr lang="es-MX" sz="2000" b="1" dirty="0" smtClean="0">
                <a:latin typeface="Century Gothic" panose="020B0502020202020204" pitchFamily="34" charset="0"/>
              </a:rPr>
              <a:t>Solamente </a:t>
            </a:r>
            <a:r>
              <a:rPr lang="es-MX" sz="2000" b="1" dirty="0">
                <a:latin typeface="Century Gothic" panose="020B0502020202020204" pitchFamily="34" charset="0"/>
              </a:rPr>
              <a:t>el 3% de las mujeres y de los hombres </a:t>
            </a:r>
            <a:r>
              <a:rPr lang="es-MX" sz="2000" b="1" dirty="0" smtClean="0">
                <a:latin typeface="Century Gothic" panose="020B0502020202020204" pitchFamily="34" charset="0"/>
              </a:rPr>
              <a:t>nombran al color morado </a:t>
            </a:r>
            <a:r>
              <a:rPr lang="es-MX" sz="2000" b="1" dirty="0">
                <a:latin typeface="Century Gothic" panose="020B0502020202020204" pitchFamily="34" charset="0"/>
              </a:rPr>
              <a:t>como su </a:t>
            </a:r>
            <a:r>
              <a:rPr lang="es-MX" sz="2000" b="1" dirty="0" smtClean="0">
                <a:latin typeface="Century Gothic" panose="020B0502020202020204" pitchFamily="34" charset="0"/>
              </a:rPr>
              <a:t>favorito. </a:t>
            </a:r>
          </a:p>
        </p:txBody>
      </p:sp>
      <p:sp>
        <p:nvSpPr>
          <p:cNvPr id="4" name="CuadroTexto 3"/>
          <p:cNvSpPr txBox="1"/>
          <p:nvPr/>
        </p:nvSpPr>
        <p:spPr>
          <a:xfrm>
            <a:off x="1406441" y="1899563"/>
            <a:ext cx="2210968" cy="2308324"/>
          </a:xfrm>
          <a:prstGeom prst="rect">
            <a:avLst/>
          </a:prstGeom>
          <a:noFill/>
        </p:spPr>
        <p:txBody>
          <a:bodyPr wrap="square" rtlCol="0">
            <a:spAutoFit/>
          </a:bodyPr>
          <a:lstStyle/>
          <a:p>
            <a:pPr marL="285750" indent="-285750" algn="ctr">
              <a:buFont typeface="Arial" panose="020B0604020202020204" pitchFamily="34" charset="0"/>
              <a:buChar char="•"/>
            </a:pPr>
            <a:r>
              <a:rPr lang="es-MX" dirty="0">
                <a:latin typeface="Century Gothic" panose="020B0502020202020204" pitchFamily="34" charset="0"/>
              </a:rPr>
              <a:t>Abstinencia</a:t>
            </a:r>
          </a:p>
          <a:p>
            <a:pPr marL="285750" indent="-285750" algn="ctr">
              <a:buFont typeface="Arial" panose="020B0604020202020204" pitchFamily="34" charset="0"/>
              <a:buChar char="•"/>
            </a:pPr>
            <a:r>
              <a:rPr lang="es-MX" dirty="0">
                <a:latin typeface="Century Gothic" panose="020B0502020202020204" pitchFamily="34" charset="0"/>
              </a:rPr>
              <a:t>Amor</a:t>
            </a:r>
          </a:p>
          <a:p>
            <a:pPr marL="285750" indent="-285750" algn="ctr">
              <a:buFont typeface="Arial" panose="020B0604020202020204" pitchFamily="34" charset="0"/>
              <a:buChar char="•"/>
            </a:pPr>
            <a:r>
              <a:rPr lang="es-MX" dirty="0">
                <a:latin typeface="Century Gothic" panose="020B0502020202020204" pitchFamily="34" charset="0"/>
              </a:rPr>
              <a:t>Anhelo</a:t>
            </a:r>
          </a:p>
          <a:p>
            <a:pPr marL="285750" indent="-285750" algn="ctr">
              <a:buFont typeface="Arial" panose="020B0604020202020204" pitchFamily="34" charset="0"/>
              <a:buChar char="•"/>
            </a:pPr>
            <a:r>
              <a:rPr lang="es-MX" dirty="0">
                <a:latin typeface="Century Gothic" panose="020B0502020202020204" pitchFamily="34" charset="0"/>
              </a:rPr>
              <a:t>Ayuno</a:t>
            </a:r>
          </a:p>
          <a:p>
            <a:pPr marL="285750" indent="-285750" algn="ctr">
              <a:buFont typeface="Arial" panose="020B0604020202020204" pitchFamily="34" charset="0"/>
              <a:buChar char="•"/>
            </a:pPr>
            <a:r>
              <a:rPr lang="es-MX" dirty="0">
                <a:latin typeface="Century Gothic" panose="020B0502020202020204" pitchFamily="34" charset="0"/>
              </a:rPr>
              <a:t>Benevolencia</a:t>
            </a:r>
          </a:p>
          <a:p>
            <a:pPr marL="285750" indent="-285750" algn="ctr">
              <a:buFont typeface="Arial" panose="020B0604020202020204" pitchFamily="34" charset="0"/>
              <a:buChar char="•"/>
            </a:pPr>
            <a:r>
              <a:rPr lang="es-MX" dirty="0">
                <a:latin typeface="Century Gothic" panose="020B0502020202020204" pitchFamily="34" charset="0"/>
              </a:rPr>
              <a:t>Cristiano</a:t>
            </a:r>
          </a:p>
          <a:p>
            <a:pPr marL="285750" indent="-285750" algn="ctr">
              <a:buFont typeface="Arial" panose="020B0604020202020204" pitchFamily="34" charset="0"/>
              <a:buChar char="•"/>
            </a:pPr>
            <a:r>
              <a:rPr lang="es-MX" dirty="0">
                <a:latin typeface="Century Gothic" panose="020B0502020202020204" pitchFamily="34" charset="0"/>
              </a:rPr>
              <a:t>Dignidad</a:t>
            </a:r>
          </a:p>
          <a:p>
            <a:pPr marL="285750" indent="-285750" algn="ctr">
              <a:buFont typeface="Arial" panose="020B0604020202020204" pitchFamily="34" charset="0"/>
              <a:buChar char="•"/>
            </a:pPr>
            <a:endParaRPr lang="es-MX" dirty="0">
              <a:latin typeface="Century Gothic" panose="020B0502020202020204" pitchFamily="34" charset="0"/>
            </a:endParaRPr>
          </a:p>
        </p:txBody>
      </p:sp>
      <p:sp>
        <p:nvSpPr>
          <p:cNvPr id="5" name="CuadroTexto 4"/>
          <p:cNvSpPr txBox="1"/>
          <p:nvPr/>
        </p:nvSpPr>
        <p:spPr>
          <a:xfrm>
            <a:off x="3732830" y="1913339"/>
            <a:ext cx="2210968" cy="2585323"/>
          </a:xfrm>
          <a:prstGeom prst="rect">
            <a:avLst/>
          </a:prstGeom>
          <a:noFill/>
        </p:spPr>
        <p:txBody>
          <a:bodyPr wrap="square" rtlCol="0">
            <a:spAutoFit/>
          </a:bodyPr>
          <a:lstStyle/>
          <a:p>
            <a:pPr marL="285750" indent="-285750" algn="ctr">
              <a:buFont typeface="Arial" panose="020B0604020202020204" pitchFamily="34" charset="0"/>
              <a:buChar char="•"/>
            </a:pPr>
            <a:r>
              <a:rPr lang="es-MX" dirty="0">
                <a:latin typeface="Century Gothic" panose="020B0502020202020204" pitchFamily="34" charset="0"/>
              </a:rPr>
              <a:t>Divinidad</a:t>
            </a:r>
          </a:p>
          <a:p>
            <a:pPr marL="285750" indent="-285750" algn="ctr">
              <a:buFont typeface="Arial" panose="020B0604020202020204" pitchFamily="34" charset="0"/>
              <a:buChar char="•"/>
            </a:pPr>
            <a:r>
              <a:rPr lang="es-MX" dirty="0">
                <a:latin typeface="Century Gothic" panose="020B0502020202020204" pitchFamily="34" charset="0"/>
              </a:rPr>
              <a:t>Eclesiástico</a:t>
            </a:r>
          </a:p>
          <a:p>
            <a:pPr marL="285750" indent="-285750" algn="ctr">
              <a:buFont typeface="Arial" panose="020B0604020202020204" pitchFamily="34" charset="0"/>
              <a:buChar char="•"/>
            </a:pPr>
            <a:r>
              <a:rPr lang="es-MX" dirty="0">
                <a:latin typeface="Century Gothic" panose="020B0502020202020204" pitchFamily="34" charset="0"/>
              </a:rPr>
              <a:t>Entendimiento</a:t>
            </a:r>
          </a:p>
          <a:p>
            <a:pPr marL="285750" indent="-285750" algn="ctr">
              <a:buFont typeface="Arial" panose="020B0604020202020204" pitchFamily="34" charset="0"/>
              <a:buChar char="•"/>
            </a:pPr>
            <a:r>
              <a:rPr lang="es-MX" dirty="0">
                <a:latin typeface="Century Gothic" panose="020B0502020202020204" pitchFamily="34" charset="0"/>
              </a:rPr>
              <a:t>Erotismo</a:t>
            </a:r>
          </a:p>
          <a:p>
            <a:pPr marL="285750" indent="-285750" algn="ctr">
              <a:buFont typeface="Arial" panose="020B0604020202020204" pitchFamily="34" charset="0"/>
              <a:buChar char="•"/>
            </a:pPr>
            <a:r>
              <a:rPr lang="es-MX" dirty="0">
                <a:latin typeface="Century Gothic" panose="020B0502020202020204" pitchFamily="34" charset="0"/>
              </a:rPr>
              <a:t>Espiritualidad</a:t>
            </a:r>
          </a:p>
          <a:p>
            <a:pPr marL="285750" indent="-285750" algn="ctr">
              <a:buFont typeface="Arial" panose="020B0604020202020204" pitchFamily="34" charset="0"/>
              <a:buChar char="•"/>
            </a:pPr>
            <a:r>
              <a:rPr lang="es-MX" dirty="0">
                <a:latin typeface="Century Gothic" panose="020B0502020202020204" pitchFamily="34" charset="0"/>
              </a:rPr>
              <a:t>Eternidad</a:t>
            </a:r>
          </a:p>
          <a:p>
            <a:pPr marL="285750" indent="-285750" algn="ctr">
              <a:buFont typeface="Arial" panose="020B0604020202020204" pitchFamily="34" charset="0"/>
              <a:buChar char="•"/>
            </a:pPr>
            <a:r>
              <a:rPr lang="es-MX" dirty="0">
                <a:latin typeface="Century Gothic" panose="020B0502020202020204" pitchFamily="34" charset="0"/>
              </a:rPr>
              <a:t>Fantasía</a:t>
            </a:r>
          </a:p>
          <a:p>
            <a:pPr marL="285750" indent="-285750" algn="ctr">
              <a:buFont typeface="Arial" panose="020B0604020202020204" pitchFamily="34" charset="0"/>
              <a:buChar char="•"/>
            </a:pPr>
            <a:endParaRPr lang="es-MX" dirty="0">
              <a:latin typeface="Century Gothic" panose="020B0502020202020204" pitchFamily="34" charset="0"/>
            </a:endParaRPr>
          </a:p>
          <a:p>
            <a:pPr marL="285750" indent="-285750" algn="ctr">
              <a:buFont typeface="Arial" panose="020B0604020202020204" pitchFamily="34" charset="0"/>
              <a:buChar char="•"/>
            </a:pPr>
            <a:endParaRPr lang="es-MX" dirty="0">
              <a:latin typeface="Century Gothic" panose="020B0502020202020204" pitchFamily="34" charset="0"/>
            </a:endParaRPr>
          </a:p>
        </p:txBody>
      </p:sp>
      <p:sp>
        <p:nvSpPr>
          <p:cNvPr id="7" name="CuadroTexto 6"/>
          <p:cNvSpPr txBox="1"/>
          <p:nvPr/>
        </p:nvSpPr>
        <p:spPr>
          <a:xfrm>
            <a:off x="5943798" y="1862548"/>
            <a:ext cx="2672655" cy="2585323"/>
          </a:xfrm>
          <a:prstGeom prst="rect">
            <a:avLst/>
          </a:prstGeom>
          <a:noFill/>
        </p:spPr>
        <p:txBody>
          <a:bodyPr wrap="square" rtlCol="0">
            <a:spAutoFit/>
          </a:bodyPr>
          <a:lstStyle/>
          <a:p>
            <a:pPr marL="285750" indent="-285750" algn="ctr">
              <a:buFont typeface="Arial" panose="020B0604020202020204" pitchFamily="34" charset="0"/>
              <a:buChar char="•"/>
            </a:pPr>
            <a:r>
              <a:rPr lang="es-MX" dirty="0">
                <a:latin typeface="Century Gothic" panose="020B0502020202020204" pitchFamily="34" charset="0"/>
              </a:rPr>
              <a:t>Fuerza</a:t>
            </a:r>
          </a:p>
          <a:p>
            <a:pPr marL="285750" indent="-285750" algn="ctr">
              <a:buFont typeface="Arial" panose="020B0604020202020204" pitchFamily="34" charset="0"/>
              <a:buChar char="•"/>
            </a:pPr>
            <a:r>
              <a:rPr lang="es-MX" dirty="0">
                <a:latin typeface="Century Gothic" panose="020B0502020202020204" pitchFamily="34" charset="0"/>
              </a:rPr>
              <a:t>Homosexualidad</a:t>
            </a:r>
          </a:p>
          <a:p>
            <a:pPr marL="285750" indent="-285750" algn="ctr">
              <a:buFont typeface="Arial" panose="020B0604020202020204" pitchFamily="34" charset="0"/>
              <a:buChar char="•"/>
            </a:pPr>
            <a:r>
              <a:rPr lang="es-MX" dirty="0">
                <a:latin typeface="Century Gothic" panose="020B0502020202020204" pitchFamily="34" charset="0"/>
              </a:rPr>
              <a:t>Humildad</a:t>
            </a:r>
          </a:p>
          <a:p>
            <a:pPr marL="285750" indent="-285750" algn="ctr">
              <a:buFont typeface="Arial" panose="020B0604020202020204" pitchFamily="34" charset="0"/>
              <a:buChar char="•"/>
            </a:pPr>
            <a:r>
              <a:rPr lang="es-MX" dirty="0">
                <a:latin typeface="Century Gothic" panose="020B0502020202020204" pitchFamily="34" charset="0"/>
              </a:rPr>
              <a:t>Inseguridad emocional</a:t>
            </a:r>
          </a:p>
          <a:p>
            <a:pPr marL="285750" indent="-285750" algn="ctr">
              <a:buFont typeface="Arial" panose="020B0604020202020204" pitchFamily="34" charset="0"/>
              <a:buChar char="•"/>
            </a:pPr>
            <a:r>
              <a:rPr lang="es-MX" dirty="0">
                <a:latin typeface="Century Gothic" panose="020B0502020202020204" pitchFamily="34" charset="0"/>
              </a:rPr>
              <a:t>Justicia</a:t>
            </a:r>
          </a:p>
          <a:p>
            <a:pPr marL="285750" indent="-285750" algn="ctr">
              <a:buFont typeface="Arial" panose="020B0604020202020204" pitchFamily="34" charset="0"/>
              <a:buChar char="•"/>
            </a:pPr>
            <a:r>
              <a:rPr lang="es-MX" dirty="0">
                <a:latin typeface="Century Gothic" panose="020B0502020202020204" pitchFamily="34" charset="0"/>
              </a:rPr>
              <a:t>Libertad</a:t>
            </a:r>
          </a:p>
          <a:p>
            <a:pPr marL="285750" indent="-285750" algn="ctr">
              <a:buFont typeface="Arial" panose="020B0604020202020204" pitchFamily="34" charset="0"/>
              <a:buChar char="•"/>
            </a:pPr>
            <a:r>
              <a:rPr lang="es-MX" dirty="0">
                <a:latin typeface="Century Gothic" panose="020B0502020202020204" pitchFamily="34" charset="0"/>
              </a:rPr>
              <a:t>Pasión</a:t>
            </a:r>
          </a:p>
          <a:p>
            <a:pPr marL="285750" indent="-285750" algn="ctr">
              <a:buFont typeface="Arial" panose="020B0604020202020204" pitchFamily="34" charset="0"/>
              <a:buChar char="•"/>
            </a:pPr>
            <a:endParaRPr lang="es-MX" dirty="0">
              <a:latin typeface="Century Gothic" panose="020B0502020202020204" pitchFamily="34" charset="0"/>
            </a:endParaRPr>
          </a:p>
        </p:txBody>
      </p:sp>
      <p:sp>
        <p:nvSpPr>
          <p:cNvPr id="8" name="CuadroTexto 7"/>
          <p:cNvSpPr txBox="1"/>
          <p:nvPr/>
        </p:nvSpPr>
        <p:spPr>
          <a:xfrm>
            <a:off x="8616453" y="1899563"/>
            <a:ext cx="2210968" cy="2308324"/>
          </a:xfrm>
          <a:prstGeom prst="rect">
            <a:avLst/>
          </a:prstGeom>
          <a:noFill/>
        </p:spPr>
        <p:txBody>
          <a:bodyPr wrap="square" rtlCol="0">
            <a:spAutoFit/>
          </a:bodyPr>
          <a:lstStyle/>
          <a:p>
            <a:pPr marL="285750" indent="-285750" algn="ctr">
              <a:buFont typeface="Arial" panose="020B0604020202020204" pitchFamily="34" charset="0"/>
              <a:buChar char="•"/>
            </a:pPr>
            <a:r>
              <a:rPr lang="es-MX" dirty="0">
                <a:latin typeface="Century Gothic" panose="020B0502020202020204" pitchFamily="34" charset="0"/>
              </a:rPr>
              <a:t>Penitencia</a:t>
            </a:r>
          </a:p>
          <a:p>
            <a:pPr marL="285750" indent="-285750" algn="ctr">
              <a:buFont typeface="Arial" panose="020B0604020202020204" pitchFamily="34" charset="0"/>
              <a:buChar char="•"/>
            </a:pPr>
            <a:r>
              <a:rPr lang="es-MX" dirty="0">
                <a:latin typeface="Century Gothic" panose="020B0502020202020204" pitchFamily="34" charset="0"/>
              </a:rPr>
              <a:t>Poder</a:t>
            </a:r>
          </a:p>
          <a:p>
            <a:pPr marL="285750" indent="-285750" algn="ctr">
              <a:buFont typeface="Arial" panose="020B0604020202020204" pitchFamily="34" charset="0"/>
              <a:buChar char="•"/>
            </a:pPr>
            <a:r>
              <a:rPr lang="es-MX" dirty="0">
                <a:latin typeface="Century Gothic" panose="020B0502020202020204" pitchFamily="34" charset="0"/>
              </a:rPr>
              <a:t>Recogimiento</a:t>
            </a:r>
          </a:p>
          <a:p>
            <a:pPr marL="285750" indent="-285750" algn="ctr">
              <a:buFont typeface="Arial" panose="020B0604020202020204" pitchFamily="34" charset="0"/>
              <a:buChar char="•"/>
            </a:pPr>
            <a:r>
              <a:rPr lang="es-MX" dirty="0">
                <a:latin typeface="Century Gothic" panose="020B0502020202020204" pitchFamily="34" charset="0"/>
              </a:rPr>
              <a:t>Resignación</a:t>
            </a:r>
          </a:p>
          <a:p>
            <a:pPr marL="285750" indent="-285750" algn="ctr">
              <a:buFont typeface="Arial" panose="020B0604020202020204" pitchFamily="34" charset="0"/>
              <a:buChar char="•"/>
            </a:pPr>
            <a:r>
              <a:rPr lang="es-MX" dirty="0">
                <a:latin typeface="Century Gothic" panose="020B0502020202020204" pitchFamily="34" charset="0"/>
              </a:rPr>
              <a:t>Sensualidad</a:t>
            </a:r>
          </a:p>
          <a:p>
            <a:pPr marL="285750" indent="-285750" algn="ctr">
              <a:buFont typeface="Arial" panose="020B0604020202020204" pitchFamily="34" charset="0"/>
              <a:buChar char="•"/>
            </a:pPr>
            <a:r>
              <a:rPr lang="es-MX" dirty="0">
                <a:latin typeface="Century Gothic" panose="020B0502020202020204" pitchFamily="34" charset="0"/>
              </a:rPr>
              <a:t>Superstición</a:t>
            </a:r>
          </a:p>
          <a:p>
            <a:pPr marL="285750" indent="-285750" algn="ctr">
              <a:buFont typeface="Arial" panose="020B0604020202020204" pitchFamily="34" charset="0"/>
              <a:buChar char="•"/>
            </a:pPr>
            <a:r>
              <a:rPr lang="es-MX" dirty="0">
                <a:latin typeface="Century Gothic" panose="020B0502020202020204" pitchFamily="34" charset="0"/>
              </a:rPr>
              <a:t>Verdad</a:t>
            </a:r>
          </a:p>
          <a:p>
            <a:pPr marL="285750" indent="-285750" algn="ctr">
              <a:buFont typeface="Arial" panose="020B0604020202020204" pitchFamily="34" charset="0"/>
              <a:buChar char="•"/>
            </a:pPr>
            <a:endParaRPr lang="es-MX" dirty="0">
              <a:latin typeface="Century Gothic" panose="020B0502020202020204" pitchFamily="34" charset="0"/>
            </a:endParaRPr>
          </a:p>
        </p:txBody>
      </p:sp>
      <p:sp>
        <p:nvSpPr>
          <p:cNvPr id="9" name="Marcador de número de diapositiva 8"/>
          <p:cNvSpPr>
            <a:spLocks noGrp="1"/>
          </p:cNvSpPr>
          <p:nvPr>
            <p:ph type="sldNum" sz="quarter" idx="12"/>
          </p:nvPr>
        </p:nvSpPr>
        <p:spPr/>
        <p:txBody>
          <a:bodyPr/>
          <a:lstStyle/>
          <a:p>
            <a:fld id="{D57F1E4F-1CFF-5643-939E-217C01CDF565}" type="slidenum">
              <a:rPr lang="en-US" smtClean="0"/>
              <a:pPr/>
              <a:t>44</a:t>
            </a:fld>
            <a:endParaRPr lang="en-US" dirty="0"/>
          </a:p>
        </p:txBody>
      </p:sp>
    </p:spTree>
    <p:extLst>
      <p:ext uri="{BB962C8B-B14F-4D97-AF65-F5344CB8AC3E}">
        <p14:creationId xmlns:p14="http://schemas.microsoft.com/office/powerpoint/2010/main" val="1240511609"/>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stretch>
            <a:fillRect/>
          </a:stretch>
        </p:blipFill>
        <p:spPr>
          <a:xfrm>
            <a:off x="981880" y="780428"/>
            <a:ext cx="3282748" cy="5249147"/>
          </a:xfrm>
          <a:prstGeom prst="rect">
            <a:avLst/>
          </a:prstGeom>
        </p:spPr>
      </p:pic>
      <p:pic>
        <p:nvPicPr>
          <p:cNvPr id="4" name="Imagen 3"/>
          <p:cNvPicPr>
            <a:picLocks noChangeAspect="1"/>
          </p:cNvPicPr>
          <p:nvPr/>
        </p:nvPicPr>
        <p:blipFill>
          <a:blip r:embed="rId3"/>
          <a:stretch>
            <a:fillRect/>
          </a:stretch>
        </p:blipFill>
        <p:spPr>
          <a:xfrm>
            <a:off x="4676707" y="785611"/>
            <a:ext cx="2143125" cy="2143125"/>
          </a:xfrm>
          <a:prstGeom prst="rect">
            <a:avLst/>
          </a:prstGeom>
        </p:spPr>
      </p:pic>
      <p:pic>
        <p:nvPicPr>
          <p:cNvPr id="5" name="Imagen 4"/>
          <p:cNvPicPr>
            <a:picLocks noChangeAspect="1"/>
          </p:cNvPicPr>
          <p:nvPr/>
        </p:nvPicPr>
        <p:blipFill>
          <a:blip r:embed="rId4"/>
          <a:stretch>
            <a:fillRect/>
          </a:stretch>
        </p:blipFill>
        <p:spPr>
          <a:xfrm>
            <a:off x="7051607" y="780428"/>
            <a:ext cx="2143125" cy="2143125"/>
          </a:xfrm>
          <a:prstGeom prst="rect">
            <a:avLst/>
          </a:prstGeom>
        </p:spPr>
      </p:pic>
      <p:pic>
        <p:nvPicPr>
          <p:cNvPr id="7" name="Imagen 6"/>
          <p:cNvPicPr>
            <a:picLocks noChangeAspect="1"/>
          </p:cNvPicPr>
          <p:nvPr/>
        </p:nvPicPr>
        <p:blipFill>
          <a:blip r:embed="rId5">
            <a:extLst>
              <a:ext uri="{BEBA8EAE-BF5A-486C-A8C5-ECC9F3942E4B}">
                <a14:imgProps xmlns:a14="http://schemas.microsoft.com/office/drawing/2010/main">
                  <a14:imgLayer r:embed="rId6">
                    <a14:imgEffect>
                      <a14:sharpenSoften amount="50000"/>
                    </a14:imgEffect>
                  </a14:imgLayer>
                </a14:imgProps>
              </a:ext>
            </a:extLst>
          </a:blip>
          <a:stretch>
            <a:fillRect/>
          </a:stretch>
        </p:blipFill>
        <p:spPr>
          <a:xfrm>
            <a:off x="4470667" y="3405001"/>
            <a:ext cx="4741908" cy="2533137"/>
          </a:xfrm>
          <a:prstGeom prst="rect">
            <a:avLst/>
          </a:prstGeom>
        </p:spPr>
      </p:pic>
      <p:pic>
        <p:nvPicPr>
          <p:cNvPr id="9" name="Imagen 8"/>
          <p:cNvPicPr>
            <a:picLocks noChangeAspect="1"/>
          </p:cNvPicPr>
          <p:nvPr/>
        </p:nvPicPr>
        <p:blipFill rotWithShape="1">
          <a:blip r:embed="rId7"/>
          <a:srcRect l="15349" r="13348"/>
          <a:stretch/>
        </p:blipFill>
        <p:spPr>
          <a:xfrm>
            <a:off x="9418615" y="780428"/>
            <a:ext cx="2037479" cy="2143125"/>
          </a:xfrm>
          <a:prstGeom prst="rect">
            <a:avLst/>
          </a:prstGeom>
        </p:spPr>
      </p:pic>
      <p:pic>
        <p:nvPicPr>
          <p:cNvPr id="10" name="Imagen 9"/>
          <p:cNvPicPr>
            <a:picLocks noChangeAspect="1"/>
          </p:cNvPicPr>
          <p:nvPr/>
        </p:nvPicPr>
        <p:blipFill>
          <a:blip r:embed="rId8"/>
          <a:stretch>
            <a:fillRect/>
          </a:stretch>
        </p:blipFill>
        <p:spPr>
          <a:xfrm>
            <a:off x="9418614" y="4019160"/>
            <a:ext cx="1908119" cy="1304817"/>
          </a:xfrm>
          <a:prstGeom prst="rect">
            <a:avLst/>
          </a:prstGeom>
        </p:spPr>
      </p:pic>
      <p:sp>
        <p:nvSpPr>
          <p:cNvPr id="19" name="Marcador de número de diapositiva 18"/>
          <p:cNvSpPr>
            <a:spLocks noGrp="1"/>
          </p:cNvSpPr>
          <p:nvPr>
            <p:ph type="sldNum" sz="quarter" idx="12"/>
          </p:nvPr>
        </p:nvSpPr>
        <p:spPr/>
        <p:txBody>
          <a:bodyPr/>
          <a:lstStyle/>
          <a:p>
            <a:fld id="{D57F1E4F-1CFF-5643-939E-217C01CDF565}" type="slidenum">
              <a:rPr lang="en-US" smtClean="0"/>
              <a:pPr/>
              <a:t>45</a:t>
            </a:fld>
            <a:endParaRPr lang="en-US" dirty="0"/>
          </a:p>
        </p:txBody>
      </p:sp>
    </p:spTree>
    <p:extLst>
      <p:ext uri="{BB962C8B-B14F-4D97-AF65-F5344CB8AC3E}">
        <p14:creationId xmlns:p14="http://schemas.microsoft.com/office/powerpoint/2010/main" val="322961217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txBox="1">
            <a:spLocks/>
          </p:cNvSpPr>
          <p:nvPr/>
        </p:nvSpPr>
        <p:spPr>
          <a:xfrm>
            <a:off x="2015069" y="735336"/>
            <a:ext cx="8158688" cy="659124"/>
          </a:xfrm>
          <a:prstGeom prst="rect">
            <a:avLst/>
          </a:prstGeom>
        </p:spPr>
        <p:txBody>
          <a:bodyPr>
            <a:normAutofit fontScale="90000" lnSpcReduction="10000"/>
          </a:bodyPr>
          <a:lst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b="1" dirty="0" smtClean="0">
                <a:solidFill>
                  <a:srgbClr val="CC9900"/>
                </a:solidFill>
                <a:effectLst>
                  <a:outerShdw blurRad="38100" dist="38100" dir="2700000" algn="tl">
                    <a:srgbClr val="000000">
                      <a:alpha val="43137"/>
                    </a:srgbClr>
                  </a:outerShdw>
                </a:effectLst>
                <a:latin typeface="Century Gothic" panose="020B0502020202020204" pitchFamily="34" charset="0"/>
              </a:rPr>
              <a:t>Dorado</a:t>
            </a:r>
            <a:endParaRPr lang="es-MX" b="1" dirty="0">
              <a:solidFill>
                <a:srgbClr val="CC9900"/>
              </a:solidFill>
              <a:effectLst>
                <a:outerShdw blurRad="38100" dist="38100" dir="2700000" algn="tl">
                  <a:srgbClr val="000000">
                    <a:alpha val="43137"/>
                  </a:srgbClr>
                </a:outerShdw>
              </a:effectLst>
              <a:latin typeface="Century Gothic" panose="020B0502020202020204" pitchFamily="34" charset="0"/>
            </a:endParaRPr>
          </a:p>
        </p:txBody>
      </p:sp>
      <p:sp>
        <p:nvSpPr>
          <p:cNvPr id="3" name="Marcador de texto 2"/>
          <p:cNvSpPr txBox="1">
            <a:spLocks/>
          </p:cNvSpPr>
          <p:nvPr/>
        </p:nvSpPr>
        <p:spPr>
          <a:xfrm>
            <a:off x="1696296" y="1935077"/>
            <a:ext cx="9018392" cy="3120390"/>
          </a:xfrm>
          <a:prstGeom prst="rect">
            <a:avLst/>
          </a:prstGeom>
        </p:spPr>
        <p:txBody>
          <a:bodyPr>
            <a:no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buNone/>
            </a:pPr>
            <a:r>
              <a:rPr lang="es-MX" sz="2000" b="1" dirty="0">
                <a:solidFill>
                  <a:srgbClr val="CC9900"/>
                </a:solidFill>
                <a:effectLst>
                  <a:outerShdw blurRad="38100" dist="38100" dir="2700000" algn="tl">
                    <a:srgbClr val="000000">
                      <a:alpha val="43137"/>
                    </a:srgbClr>
                  </a:outerShdw>
                </a:effectLst>
                <a:latin typeface="Century Gothic" panose="020B0502020202020204" pitchFamily="34" charset="0"/>
              </a:rPr>
              <a:t>Longitud de onda:</a:t>
            </a:r>
            <a:r>
              <a:rPr lang="es-MX" sz="2000" b="1" dirty="0">
                <a:solidFill>
                  <a:srgbClr val="EEDD04"/>
                </a:solidFill>
                <a:latin typeface="Century Gothic" panose="020B0502020202020204" pitchFamily="34" charset="0"/>
              </a:rPr>
              <a:t> </a:t>
            </a:r>
            <a:r>
              <a:rPr lang="es-MX" sz="2000" dirty="0">
                <a:latin typeface="Century Gothic" panose="020B0502020202020204" pitchFamily="34" charset="0"/>
              </a:rPr>
              <a:t>su luminosidad dependerá del efecto brillante </a:t>
            </a:r>
            <a:r>
              <a:rPr lang="es-MX" sz="2000" dirty="0" smtClean="0">
                <a:latin typeface="Century Gothic" panose="020B0502020202020204" pitchFamily="34" charset="0"/>
              </a:rPr>
              <a:t>del </a:t>
            </a:r>
            <a:r>
              <a:rPr lang="es-MX" sz="2000" dirty="0">
                <a:latin typeface="Century Gothic" panose="020B0502020202020204" pitchFamily="34" charset="0"/>
              </a:rPr>
              <a:t>material, sin embargo la sensación visual corresponde a un matiz del color amarillo (565–590 </a:t>
            </a:r>
            <a:r>
              <a:rPr lang="es-MX" sz="2000" dirty="0" err="1">
                <a:latin typeface="Century Gothic" panose="020B0502020202020204" pitchFamily="34" charset="0"/>
              </a:rPr>
              <a:t>nm</a:t>
            </a:r>
            <a:r>
              <a:rPr lang="es-MX" sz="2000" dirty="0">
                <a:latin typeface="Century Gothic" panose="020B0502020202020204" pitchFamily="34" charset="0"/>
              </a:rPr>
              <a:t>), cercando al del metal oro</a:t>
            </a:r>
            <a:r>
              <a:rPr lang="es-MX" sz="2000" dirty="0" smtClean="0">
                <a:latin typeface="Century Gothic" panose="020B0502020202020204" pitchFamily="34" charset="0"/>
              </a:rPr>
              <a:t>.</a:t>
            </a:r>
          </a:p>
          <a:p>
            <a:pPr marL="0" indent="0">
              <a:buNone/>
            </a:pPr>
            <a:endParaRPr lang="es-MX" sz="2000" b="1" dirty="0" smtClean="0">
              <a:solidFill>
                <a:srgbClr val="EEDD04"/>
              </a:solidFill>
              <a:effectLst>
                <a:outerShdw blurRad="38100" dist="38100" dir="2700000" algn="tl">
                  <a:srgbClr val="000000">
                    <a:alpha val="43137"/>
                  </a:srgbClr>
                </a:outerShdw>
              </a:effectLst>
              <a:latin typeface="Century Gothic" panose="020B0502020202020204" pitchFamily="34" charset="0"/>
            </a:endParaRPr>
          </a:p>
          <a:p>
            <a:pPr marL="0" indent="0">
              <a:buNone/>
            </a:pPr>
            <a:r>
              <a:rPr lang="es-MX" sz="2000" b="1" dirty="0" smtClean="0">
                <a:solidFill>
                  <a:srgbClr val="CC9900"/>
                </a:solidFill>
                <a:effectLst>
                  <a:outerShdw blurRad="38100" dist="38100" dir="2700000" algn="tl">
                    <a:srgbClr val="000000">
                      <a:alpha val="43137"/>
                    </a:srgbClr>
                  </a:outerShdw>
                </a:effectLst>
                <a:latin typeface="Century Gothic" panose="020B0502020202020204" pitchFamily="34" charset="0"/>
              </a:rPr>
              <a:t>Etimología</a:t>
            </a:r>
            <a:r>
              <a:rPr lang="es-MX" sz="2000" dirty="0">
                <a:solidFill>
                  <a:srgbClr val="CC9900"/>
                </a:solidFill>
                <a:effectLst>
                  <a:outerShdw blurRad="38100" dist="38100" dir="2700000" algn="tl">
                    <a:srgbClr val="000000">
                      <a:alpha val="43137"/>
                    </a:srgbClr>
                  </a:outerShdw>
                </a:effectLst>
                <a:latin typeface="Century Gothic" panose="020B0502020202020204" pitchFamily="34" charset="0"/>
              </a:rPr>
              <a:t>:</a:t>
            </a:r>
            <a:r>
              <a:rPr lang="es-MX" sz="2000" dirty="0">
                <a:solidFill>
                  <a:srgbClr val="7030A0"/>
                </a:solidFill>
                <a:latin typeface="Century Gothic" panose="020B0502020202020204" pitchFamily="34" charset="0"/>
              </a:rPr>
              <a:t> </a:t>
            </a:r>
            <a:r>
              <a:rPr lang="es-MX" sz="2000" dirty="0">
                <a:latin typeface="Century Gothic" panose="020B0502020202020204" pitchFamily="34" charset="0"/>
              </a:rPr>
              <a:t>Del Latín </a:t>
            </a:r>
            <a:r>
              <a:rPr lang="es-MX" sz="2000" i="1" dirty="0" err="1" smtClean="0">
                <a:latin typeface="Century Gothic" panose="020B0502020202020204" pitchFamily="34" charset="0"/>
              </a:rPr>
              <a:t>aurum</a:t>
            </a:r>
            <a:r>
              <a:rPr lang="es-MX" sz="2000" dirty="0" smtClean="0">
                <a:latin typeface="Century Gothic" panose="020B0502020202020204" pitchFamily="34" charset="0"/>
              </a:rPr>
              <a:t>, significa  oro.</a:t>
            </a:r>
          </a:p>
          <a:p>
            <a:pPr marL="0" indent="0">
              <a:buNone/>
            </a:pPr>
            <a:r>
              <a:rPr lang="es-MX" sz="2000" dirty="0" smtClean="0">
                <a:latin typeface="Century Gothic" panose="020B0502020202020204" pitchFamily="34" charset="0"/>
              </a:rPr>
              <a:t> </a:t>
            </a:r>
          </a:p>
          <a:p>
            <a:pPr marL="0" indent="0">
              <a:buNone/>
            </a:pPr>
            <a:r>
              <a:rPr lang="es-MX" sz="2000" dirty="0" smtClean="0">
                <a:latin typeface="Century Gothic" panose="020B0502020202020204" pitchFamily="34" charset="0"/>
              </a:rPr>
              <a:t>Es </a:t>
            </a:r>
            <a:r>
              <a:rPr lang="es-MX" sz="2000" dirty="0">
                <a:latin typeface="Century Gothic" panose="020B0502020202020204" pitchFamily="34" charset="0"/>
              </a:rPr>
              <a:t>el color el color de la felicidad; del orgullo y </a:t>
            </a:r>
            <a:r>
              <a:rPr lang="es-MX" sz="2000" dirty="0" smtClean="0">
                <a:latin typeface="Century Gothic" panose="020B0502020202020204" pitchFamily="34" charset="0"/>
              </a:rPr>
              <a:t>relacionado </a:t>
            </a:r>
            <a:r>
              <a:rPr lang="es-MX" sz="2000" dirty="0">
                <a:latin typeface="Century Gothic" panose="020B0502020202020204" pitchFamily="34" charset="0"/>
              </a:rPr>
              <a:t>con el mérito; de la belleza, la pompa y la solemnidad; del </a:t>
            </a:r>
            <a:r>
              <a:rPr lang="es-MX" sz="2000" dirty="0" smtClean="0">
                <a:latin typeface="Century Gothic" panose="020B0502020202020204" pitchFamily="34" charset="0"/>
              </a:rPr>
              <a:t>lujo</a:t>
            </a:r>
            <a:r>
              <a:rPr lang="es-MX" sz="2000" dirty="0">
                <a:latin typeface="Century Gothic" panose="020B0502020202020204" pitchFamily="34" charset="0"/>
              </a:rPr>
              <a:t>; de la belleza, </a:t>
            </a:r>
            <a:r>
              <a:rPr lang="es-MX" sz="2000" dirty="0" smtClean="0">
                <a:latin typeface="Century Gothic" panose="020B0502020202020204" pitchFamily="34" charset="0"/>
              </a:rPr>
              <a:t>lo materialista </a:t>
            </a:r>
            <a:r>
              <a:rPr lang="es-MX" sz="2000" dirty="0">
                <a:latin typeface="Century Gothic" panose="020B0502020202020204" pitchFamily="34" charset="0"/>
              </a:rPr>
              <a:t>y la arrogancia; lo valioso y lo </a:t>
            </a:r>
            <a:r>
              <a:rPr lang="es-MX" sz="2000" dirty="0" smtClean="0">
                <a:latin typeface="Century Gothic" panose="020B0502020202020204" pitchFamily="34" charset="0"/>
              </a:rPr>
              <a:t>extravagante.</a:t>
            </a:r>
          </a:p>
        </p:txBody>
      </p:sp>
      <p:sp>
        <p:nvSpPr>
          <p:cNvPr id="5" name="Marcador de número de diapositiva 4"/>
          <p:cNvSpPr>
            <a:spLocks noGrp="1"/>
          </p:cNvSpPr>
          <p:nvPr>
            <p:ph type="sldNum" sz="quarter" idx="12"/>
          </p:nvPr>
        </p:nvSpPr>
        <p:spPr/>
        <p:txBody>
          <a:bodyPr/>
          <a:lstStyle/>
          <a:p>
            <a:fld id="{D57F1E4F-1CFF-5643-939E-217C01CDF565}" type="slidenum">
              <a:rPr lang="en-US" smtClean="0"/>
              <a:pPr/>
              <a:t>46</a:t>
            </a:fld>
            <a:endParaRPr lang="en-US" dirty="0"/>
          </a:p>
        </p:txBody>
      </p:sp>
    </p:spTree>
    <p:extLst>
      <p:ext uri="{BB962C8B-B14F-4D97-AF65-F5344CB8AC3E}">
        <p14:creationId xmlns:p14="http://schemas.microsoft.com/office/powerpoint/2010/main" val="566429875"/>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txBox="1">
            <a:spLocks/>
          </p:cNvSpPr>
          <p:nvPr/>
        </p:nvSpPr>
        <p:spPr>
          <a:xfrm>
            <a:off x="2015069" y="735336"/>
            <a:ext cx="8158688" cy="659124"/>
          </a:xfrm>
          <a:prstGeom prst="rect">
            <a:avLst/>
          </a:prstGeom>
        </p:spPr>
        <p:txBody>
          <a:bodyPr>
            <a:normAutofit fontScale="90000" lnSpcReduction="10000"/>
          </a:bodyPr>
          <a:lst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b="1" dirty="0">
                <a:solidFill>
                  <a:srgbClr val="CC9900"/>
                </a:solidFill>
                <a:effectLst>
                  <a:outerShdw blurRad="38100" dist="38100" dir="2700000" algn="tl">
                    <a:srgbClr val="000000">
                      <a:alpha val="43137"/>
                    </a:srgbClr>
                  </a:outerShdw>
                </a:effectLst>
                <a:latin typeface="Century Gothic" panose="020B0502020202020204" pitchFamily="34" charset="0"/>
              </a:rPr>
              <a:t>Dorado</a:t>
            </a:r>
            <a:endParaRPr lang="es-MX" b="1" dirty="0">
              <a:solidFill>
                <a:srgbClr val="0070C0"/>
              </a:solidFill>
              <a:effectLst>
                <a:outerShdw blurRad="38100" dist="38100" dir="2700000" algn="tl">
                  <a:srgbClr val="000000">
                    <a:alpha val="43137"/>
                  </a:srgbClr>
                </a:outerShdw>
              </a:effectLst>
              <a:latin typeface="Century Gothic" panose="020B0502020202020204" pitchFamily="34" charset="0"/>
            </a:endParaRPr>
          </a:p>
        </p:txBody>
      </p:sp>
      <p:sp>
        <p:nvSpPr>
          <p:cNvPr id="3" name="Marcador de texto 2"/>
          <p:cNvSpPr txBox="1">
            <a:spLocks/>
          </p:cNvSpPr>
          <p:nvPr/>
        </p:nvSpPr>
        <p:spPr>
          <a:xfrm>
            <a:off x="1873829" y="4447870"/>
            <a:ext cx="8776017" cy="1327956"/>
          </a:xfrm>
          <a:prstGeom prst="rect">
            <a:avLst/>
          </a:prstGeom>
        </p:spPr>
        <p:txBody>
          <a:bodyPr>
            <a:no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lgn="just">
              <a:buNone/>
            </a:pPr>
            <a:r>
              <a:rPr lang="es-MX" sz="2000" b="1" dirty="0" smtClean="0">
                <a:latin typeface="Century Gothic" panose="020B0502020202020204" pitchFamily="34" charset="0"/>
              </a:rPr>
              <a:t>Únicamente el </a:t>
            </a:r>
            <a:r>
              <a:rPr lang="es-MX" sz="2000" b="1" dirty="0">
                <a:latin typeface="Century Gothic" panose="020B0502020202020204" pitchFamily="34" charset="0"/>
              </a:rPr>
              <a:t>1% de las mujeres nombra al oro como su color </a:t>
            </a:r>
            <a:r>
              <a:rPr lang="es-MX" sz="2000" b="1" dirty="0" smtClean="0">
                <a:latin typeface="Century Gothic" panose="020B0502020202020204" pitchFamily="34" charset="0"/>
              </a:rPr>
              <a:t>favorito. </a:t>
            </a:r>
            <a:r>
              <a:rPr lang="es-MX" sz="2000" dirty="0" smtClean="0">
                <a:latin typeface="Century Gothic" panose="020B0502020202020204" pitchFamily="34" charset="0"/>
              </a:rPr>
              <a:t>En tanto que, casi ningún hombre lo considera como tal.</a:t>
            </a:r>
            <a:endParaRPr lang="es-MX" sz="2000" b="1" dirty="0" smtClean="0">
              <a:latin typeface="Century Gothic" panose="020B0502020202020204" pitchFamily="34" charset="0"/>
            </a:endParaRPr>
          </a:p>
        </p:txBody>
      </p:sp>
      <p:sp>
        <p:nvSpPr>
          <p:cNvPr id="4" name="CuadroTexto 3"/>
          <p:cNvSpPr txBox="1"/>
          <p:nvPr/>
        </p:nvSpPr>
        <p:spPr>
          <a:xfrm>
            <a:off x="2015069" y="2044002"/>
            <a:ext cx="2210968" cy="2031325"/>
          </a:xfrm>
          <a:prstGeom prst="rect">
            <a:avLst/>
          </a:prstGeom>
          <a:noFill/>
        </p:spPr>
        <p:txBody>
          <a:bodyPr wrap="square" rtlCol="0">
            <a:spAutoFit/>
          </a:bodyPr>
          <a:lstStyle/>
          <a:p>
            <a:pPr marL="285750" indent="-285750" algn="ctr">
              <a:buFont typeface="Arial" panose="020B0604020202020204" pitchFamily="34" charset="0"/>
              <a:buChar char="•"/>
            </a:pPr>
            <a:r>
              <a:rPr lang="es-MX" dirty="0">
                <a:latin typeface="Century Gothic" panose="020B0502020202020204" pitchFamily="34" charset="0"/>
              </a:rPr>
              <a:t>Alegría</a:t>
            </a:r>
          </a:p>
          <a:p>
            <a:pPr marL="285750" indent="-285750" algn="ctr">
              <a:buFont typeface="Arial" panose="020B0604020202020204" pitchFamily="34" charset="0"/>
              <a:buChar char="•"/>
            </a:pPr>
            <a:r>
              <a:rPr lang="es-MX" dirty="0">
                <a:latin typeface="Century Gothic" panose="020B0502020202020204" pitchFamily="34" charset="0"/>
              </a:rPr>
              <a:t>Arrogancia</a:t>
            </a:r>
          </a:p>
          <a:p>
            <a:pPr marL="285750" indent="-285750" algn="ctr">
              <a:buFont typeface="Arial" panose="020B0604020202020204" pitchFamily="34" charset="0"/>
              <a:buChar char="•"/>
            </a:pPr>
            <a:r>
              <a:rPr lang="es-MX" dirty="0">
                <a:latin typeface="Century Gothic" panose="020B0502020202020204" pitchFamily="34" charset="0"/>
              </a:rPr>
              <a:t>Belleza</a:t>
            </a:r>
          </a:p>
          <a:p>
            <a:pPr marL="285750" indent="-285750" algn="ctr">
              <a:buFont typeface="Arial" panose="020B0604020202020204" pitchFamily="34" charset="0"/>
              <a:buChar char="•"/>
            </a:pPr>
            <a:r>
              <a:rPr lang="es-MX" dirty="0">
                <a:latin typeface="Century Gothic" panose="020B0502020202020204" pitchFamily="34" charset="0"/>
              </a:rPr>
              <a:t>Consumo</a:t>
            </a:r>
          </a:p>
          <a:p>
            <a:pPr marL="285750" indent="-285750" algn="ctr">
              <a:buFont typeface="Arial" panose="020B0604020202020204" pitchFamily="34" charset="0"/>
              <a:buChar char="•"/>
            </a:pPr>
            <a:r>
              <a:rPr lang="es-MX" dirty="0">
                <a:latin typeface="Century Gothic" panose="020B0502020202020204" pitchFamily="34" charset="0"/>
              </a:rPr>
              <a:t>Dinero</a:t>
            </a:r>
          </a:p>
          <a:p>
            <a:pPr marL="285750" indent="-285750" algn="ctr">
              <a:buFont typeface="Arial" panose="020B0604020202020204" pitchFamily="34" charset="0"/>
              <a:buChar char="•"/>
            </a:pPr>
            <a:r>
              <a:rPr lang="es-MX" dirty="0">
                <a:latin typeface="Century Gothic" panose="020B0502020202020204" pitchFamily="34" charset="0"/>
              </a:rPr>
              <a:t>Fama</a:t>
            </a:r>
          </a:p>
          <a:p>
            <a:pPr marL="285750" indent="-285750" algn="ctr">
              <a:buFont typeface="Arial" panose="020B0604020202020204" pitchFamily="34" charset="0"/>
              <a:buChar char="•"/>
            </a:pPr>
            <a:endParaRPr lang="es-MX" dirty="0">
              <a:latin typeface="Century Gothic" panose="020B0502020202020204" pitchFamily="34" charset="0"/>
            </a:endParaRPr>
          </a:p>
        </p:txBody>
      </p:sp>
      <p:sp>
        <p:nvSpPr>
          <p:cNvPr id="5" name="CuadroTexto 4"/>
          <p:cNvSpPr txBox="1"/>
          <p:nvPr/>
        </p:nvSpPr>
        <p:spPr>
          <a:xfrm>
            <a:off x="4988928" y="1956448"/>
            <a:ext cx="2210968" cy="2308324"/>
          </a:xfrm>
          <a:prstGeom prst="rect">
            <a:avLst/>
          </a:prstGeom>
          <a:noFill/>
        </p:spPr>
        <p:txBody>
          <a:bodyPr wrap="square" rtlCol="0">
            <a:spAutoFit/>
          </a:bodyPr>
          <a:lstStyle/>
          <a:p>
            <a:pPr marL="285750" indent="-285750" algn="ctr">
              <a:buFont typeface="Arial" panose="020B0604020202020204" pitchFamily="34" charset="0"/>
              <a:buChar char="•"/>
            </a:pPr>
            <a:r>
              <a:rPr lang="es-MX" dirty="0">
                <a:latin typeface="Century Gothic" panose="020B0502020202020204" pitchFamily="34" charset="0"/>
              </a:rPr>
              <a:t>Felicidad</a:t>
            </a:r>
          </a:p>
          <a:p>
            <a:pPr marL="285750" indent="-285750" algn="ctr">
              <a:buFont typeface="Arial" panose="020B0604020202020204" pitchFamily="34" charset="0"/>
              <a:buChar char="•"/>
            </a:pPr>
            <a:r>
              <a:rPr lang="es-MX" dirty="0">
                <a:latin typeface="Century Gothic" panose="020B0502020202020204" pitchFamily="34" charset="0"/>
              </a:rPr>
              <a:t>Fidelidad</a:t>
            </a:r>
          </a:p>
          <a:p>
            <a:pPr marL="285750" indent="-285750" algn="ctr">
              <a:buFont typeface="Arial" panose="020B0604020202020204" pitchFamily="34" charset="0"/>
              <a:buChar char="•"/>
            </a:pPr>
            <a:r>
              <a:rPr lang="es-MX" dirty="0">
                <a:latin typeface="Century Gothic" panose="020B0502020202020204" pitchFamily="34" charset="0"/>
              </a:rPr>
              <a:t>Lujo</a:t>
            </a:r>
          </a:p>
          <a:p>
            <a:pPr marL="285750" indent="-285750" algn="ctr">
              <a:buFont typeface="Arial" panose="020B0604020202020204" pitchFamily="34" charset="0"/>
              <a:buChar char="•"/>
            </a:pPr>
            <a:r>
              <a:rPr lang="es-MX" dirty="0">
                <a:latin typeface="Century Gothic" panose="020B0502020202020204" pitchFamily="34" charset="0"/>
              </a:rPr>
              <a:t>Masculinidad</a:t>
            </a:r>
          </a:p>
          <a:p>
            <a:pPr marL="285750" indent="-285750" algn="ctr">
              <a:buFont typeface="Arial" panose="020B0604020202020204" pitchFamily="34" charset="0"/>
              <a:buChar char="•"/>
            </a:pPr>
            <a:r>
              <a:rPr lang="es-MX" dirty="0">
                <a:latin typeface="Century Gothic" panose="020B0502020202020204" pitchFamily="34" charset="0"/>
              </a:rPr>
              <a:t>Nobleza</a:t>
            </a:r>
          </a:p>
          <a:p>
            <a:pPr marL="285750" indent="-285750" algn="ctr">
              <a:buFont typeface="Arial" panose="020B0604020202020204" pitchFamily="34" charset="0"/>
              <a:buChar char="•"/>
            </a:pPr>
            <a:r>
              <a:rPr lang="es-MX" dirty="0">
                <a:latin typeface="Century Gothic" panose="020B0502020202020204" pitchFamily="34" charset="0"/>
              </a:rPr>
              <a:t>Orgullo</a:t>
            </a:r>
          </a:p>
          <a:p>
            <a:pPr marL="285750" indent="-285750" algn="ctr">
              <a:buFont typeface="Arial" panose="020B0604020202020204" pitchFamily="34" charset="0"/>
              <a:buChar char="•"/>
            </a:pPr>
            <a:endParaRPr lang="es-MX" dirty="0">
              <a:latin typeface="Century Gothic" panose="020B0502020202020204" pitchFamily="34" charset="0"/>
            </a:endParaRPr>
          </a:p>
          <a:p>
            <a:pPr marL="285750" indent="-285750" algn="ctr">
              <a:buFont typeface="Arial" panose="020B0604020202020204" pitchFamily="34" charset="0"/>
              <a:buChar char="•"/>
            </a:pPr>
            <a:endParaRPr lang="es-MX" dirty="0">
              <a:latin typeface="Century Gothic" panose="020B0502020202020204" pitchFamily="34" charset="0"/>
            </a:endParaRPr>
          </a:p>
        </p:txBody>
      </p:sp>
      <p:sp>
        <p:nvSpPr>
          <p:cNvPr id="7" name="CuadroTexto 6"/>
          <p:cNvSpPr txBox="1"/>
          <p:nvPr/>
        </p:nvSpPr>
        <p:spPr>
          <a:xfrm>
            <a:off x="7809766" y="2044002"/>
            <a:ext cx="2672655" cy="1754326"/>
          </a:xfrm>
          <a:prstGeom prst="rect">
            <a:avLst/>
          </a:prstGeom>
          <a:noFill/>
        </p:spPr>
        <p:txBody>
          <a:bodyPr wrap="square" rtlCol="0">
            <a:spAutoFit/>
          </a:bodyPr>
          <a:lstStyle/>
          <a:p>
            <a:pPr marL="285750" indent="-285750" algn="ctr">
              <a:buFont typeface="Arial" panose="020B0604020202020204" pitchFamily="34" charset="0"/>
              <a:buChar char="•"/>
            </a:pPr>
            <a:r>
              <a:rPr lang="es-MX" dirty="0">
                <a:latin typeface="Century Gothic" panose="020B0502020202020204" pitchFamily="34" charset="0"/>
              </a:rPr>
              <a:t>Poder</a:t>
            </a:r>
          </a:p>
          <a:p>
            <a:pPr marL="285750" indent="-285750" algn="ctr">
              <a:buFont typeface="Arial" panose="020B0604020202020204" pitchFamily="34" charset="0"/>
              <a:buChar char="•"/>
            </a:pPr>
            <a:r>
              <a:rPr lang="es-MX" dirty="0">
                <a:latin typeface="Century Gothic" panose="020B0502020202020204" pitchFamily="34" charset="0"/>
              </a:rPr>
              <a:t>Presuntuosidad</a:t>
            </a:r>
          </a:p>
          <a:p>
            <a:pPr marL="285750" indent="-285750" algn="ctr">
              <a:buFont typeface="Arial" panose="020B0604020202020204" pitchFamily="34" charset="0"/>
              <a:buChar char="•"/>
            </a:pPr>
            <a:r>
              <a:rPr lang="es-MX" dirty="0">
                <a:latin typeface="Century Gothic" panose="020B0502020202020204" pitchFamily="34" charset="0"/>
              </a:rPr>
              <a:t>Triunfo</a:t>
            </a:r>
          </a:p>
          <a:p>
            <a:pPr marL="285750" indent="-285750" algn="ctr">
              <a:buFont typeface="Arial" panose="020B0604020202020204" pitchFamily="34" charset="0"/>
              <a:buChar char="•"/>
            </a:pPr>
            <a:r>
              <a:rPr lang="es-MX" dirty="0">
                <a:latin typeface="Century Gothic" panose="020B0502020202020204" pitchFamily="34" charset="0"/>
              </a:rPr>
              <a:t>Vanidad</a:t>
            </a:r>
          </a:p>
          <a:p>
            <a:pPr marL="285750" indent="-285750" algn="ctr">
              <a:buFont typeface="Arial" panose="020B0604020202020204" pitchFamily="34" charset="0"/>
              <a:buChar char="•"/>
            </a:pPr>
            <a:r>
              <a:rPr lang="es-MX" dirty="0">
                <a:latin typeface="Century Gothic" panose="020B0502020202020204" pitchFamily="34" charset="0"/>
              </a:rPr>
              <a:t>Viveza</a:t>
            </a:r>
          </a:p>
          <a:p>
            <a:pPr marL="285750" indent="-285750" algn="ctr">
              <a:buFont typeface="Arial" panose="020B0604020202020204" pitchFamily="34" charset="0"/>
              <a:buChar char="•"/>
            </a:pPr>
            <a:endParaRPr lang="es-MX" dirty="0">
              <a:latin typeface="Century Gothic" panose="020B0502020202020204" pitchFamily="34" charset="0"/>
            </a:endParaRPr>
          </a:p>
        </p:txBody>
      </p:sp>
      <p:sp>
        <p:nvSpPr>
          <p:cNvPr id="9" name="Marcador de número de diapositiva 8"/>
          <p:cNvSpPr>
            <a:spLocks noGrp="1"/>
          </p:cNvSpPr>
          <p:nvPr>
            <p:ph type="sldNum" sz="quarter" idx="12"/>
          </p:nvPr>
        </p:nvSpPr>
        <p:spPr/>
        <p:txBody>
          <a:bodyPr/>
          <a:lstStyle/>
          <a:p>
            <a:fld id="{D57F1E4F-1CFF-5643-939E-217C01CDF565}" type="slidenum">
              <a:rPr lang="en-US" smtClean="0"/>
              <a:pPr/>
              <a:t>47</a:t>
            </a:fld>
            <a:endParaRPr lang="en-US" dirty="0"/>
          </a:p>
        </p:txBody>
      </p:sp>
    </p:spTree>
    <p:extLst>
      <p:ext uri="{BB962C8B-B14F-4D97-AF65-F5344CB8AC3E}">
        <p14:creationId xmlns:p14="http://schemas.microsoft.com/office/powerpoint/2010/main" val="32857414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n 7"/>
          <p:cNvPicPr>
            <a:picLocks noChangeAspect="1"/>
          </p:cNvPicPr>
          <p:nvPr/>
        </p:nvPicPr>
        <p:blipFill rotWithShape="1">
          <a:blip r:embed="rId2"/>
          <a:srcRect r="48212"/>
          <a:stretch/>
        </p:blipFill>
        <p:spPr>
          <a:xfrm>
            <a:off x="955001" y="3538860"/>
            <a:ext cx="1273044" cy="2458176"/>
          </a:xfrm>
          <a:prstGeom prst="rect">
            <a:avLst/>
          </a:prstGeom>
        </p:spPr>
      </p:pic>
      <p:pic>
        <p:nvPicPr>
          <p:cNvPr id="11" name="Imagen 10"/>
          <p:cNvPicPr>
            <a:picLocks noChangeAspect="1"/>
          </p:cNvPicPr>
          <p:nvPr/>
        </p:nvPicPr>
        <p:blipFill>
          <a:blip r:embed="rId3"/>
          <a:stretch>
            <a:fillRect/>
          </a:stretch>
        </p:blipFill>
        <p:spPr>
          <a:xfrm>
            <a:off x="1154581" y="941352"/>
            <a:ext cx="2902264" cy="2417041"/>
          </a:xfrm>
          <a:prstGeom prst="rect">
            <a:avLst/>
          </a:prstGeom>
        </p:spPr>
      </p:pic>
      <p:pic>
        <p:nvPicPr>
          <p:cNvPr id="12" name="Imagen 11"/>
          <p:cNvPicPr>
            <a:picLocks noChangeAspect="1"/>
          </p:cNvPicPr>
          <p:nvPr/>
        </p:nvPicPr>
        <p:blipFill rotWithShape="1">
          <a:blip r:embed="rId4"/>
          <a:srcRect l="13589" r="10627"/>
          <a:stretch/>
        </p:blipFill>
        <p:spPr>
          <a:xfrm>
            <a:off x="2353138" y="3538860"/>
            <a:ext cx="1841827" cy="2430364"/>
          </a:xfrm>
          <a:prstGeom prst="rect">
            <a:avLst/>
          </a:prstGeom>
        </p:spPr>
      </p:pic>
      <p:pic>
        <p:nvPicPr>
          <p:cNvPr id="13" name="Imagen 12"/>
          <p:cNvPicPr>
            <a:picLocks noChangeAspect="1"/>
          </p:cNvPicPr>
          <p:nvPr/>
        </p:nvPicPr>
        <p:blipFill rotWithShape="1">
          <a:blip r:embed="rId5"/>
          <a:srcRect t="14432" b="23016"/>
          <a:stretch/>
        </p:blipFill>
        <p:spPr>
          <a:xfrm>
            <a:off x="4517611" y="4971245"/>
            <a:ext cx="2824100" cy="1059919"/>
          </a:xfrm>
          <a:prstGeom prst="rect">
            <a:avLst/>
          </a:prstGeom>
        </p:spPr>
      </p:pic>
      <p:pic>
        <p:nvPicPr>
          <p:cNvPr id="14" name="Imagen 13"/>
          <p:cNvPicPr>
            <a:picLocks noChangeAspect="1"/>
          </p:cNvPicPr>
          <p:nvPr/>
        </p:nvPicPr>
        <p:blipFill rotWithShape="1">
          <a:blip r:embed="rId6"/>
          <a:srcRect t="15044" b="16130"/>
          <a:stretch/>
        </p:blipFill>
        <p:spPr>
          <a:xfrm>
            <a:off x="7558001" y="4696080"/>
            <a:ext cx="3490175" cy="1306938"/>
          </a:xfrm>
          <a:prstGeom prst="rect">
            <a:avLst/>
          </a:prstGeom>
        </p:spPr>
      </p:pic>
      <p:pic>
        <p:nvPicPr>
          <p:cNvPr id="15" name="Imagen 14"/>
          <p:cNvPicPr>
            <a:picLocks noChangeAspect="1"/>
          </p:cNvPicPr>
          <p:nvPr/>
        </p:nvPicPr>
        <p:blipFill>
          <a:blip r:embed="rId7"/>
          <a:stretch>
            <a:fillRect/>
          </a:stretch>
        </p:blipFill>
        <p:spPr>
          <a:xfrm>
            <a:off x="4517611" y="941352"/>
            <a:ext cx="2824100" cy="3949790"/>
          </a:xfrm>
          <a:prstGeom prst="rect">
            <a:avLst/>
          </a:prstGeom>
        </p:spPr>
      </p:pic>
      <p:pic>
        <p:nvPicPr>
          <p:cNvPr id="16" name="Imagen 15"/>
          <p:cNvPicPr>
            <a:picLocks noChangeAspect="1"/>
          </p:cNvPicPr>
          <p:nvPr/>
        </p:nvPicPr>
        <p:blipFill>
          <a:blip r:embed="rId8"/>
          <a:stretch>
            <a:fillRect/>
          </a:stretch>
        </p:blipFill>
        <p:spPr>
          <a:xfrm>
            <a:off x="7558001" y="941352"/>
            <a:ext cx="3490175" cy="3668352"/>
          </a:xfrm>
          <a:prstGeom prst="rect">
            <a:avLst/>
          </a:prstGeom>
        </p:spPr>
      </p:pic>
      <p:sp>
        <p:nvSpPr>
          <p:cNvPr id="18" name="Marcador de número de diapositiva 17"/>
          <p:cNvSpPr>
            <a:spLocks noGrp="1"/>
          </p:cNvSpPr>
          <p:nvPr>
            <p:ph type="sldNum" sz="quarter" idx="12"/>
          </p:nvPr>
        </p:nvSpPr>
        <p:spPr/>
        <p:txBody>
          <a:bodyPr/>
          <a:lstStyle/>
          <a:p>
            <a:fld id="{D57F1E4F-1CFF-5643-939E-217C01CDF565}" type="slidenum">
              <a:rPr lang="en-US" smtClean="0"/>
              <a:pPr/>
              <a:t>48</a:t>
            </a:fld>
            <a:endParaRPr lang="en-US" dirty="0"/>
          </a:p>
        </p:txBody>
      </p:sp>
    </p:spTree>
    <p:extLst>
      <p:ext uri="{BB962C8B-B14F-4D97-AF65-F5344CB8AC3E}">
        <p14:creationId xmlns:p14="http://schemas.microsoft.com/office/powerpoint/2010/main" val="141533925"/>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txBox="1">
            <a:spLocks/>
          </p:cNvSpPr>
          <p:nvPr/>
        </p:nvSpPr>
        <p:spPr>
          <a:xfrm>
            <a:off x="2015069" y="735336"/>
            <a:ext cx="8158688" cy="659124"/>
          </a:xfrm>
          <a:prstGeom prst="rect">
            <a:avLst/>
          </a:prstGeom>
        </p:spPr>
        <p:txBody>
          <a:bodyPr>
            <a:normAutofit fontScale="90000" lnSpcReduction="10000"/>
          </a:bodyPr>
          <a:lst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b="1" dirty="0" smtClean="0">
                <a:solidFill>
                  <a:schemeClr val="bg2"/>
                </a:solidFill>
                <a:effectLst>
                  <a:outerShdw blurRad="38100" dist="38100" dir="2700000" algn="tl">
                    <a:srgbClr val="000000">
                      <a:alpha val="43137"/>
                    </a:srgbClr>
                  </a:outerShdw>
                </a:effectLst>
                <a:latin typeface="Century Gothic" panose="020B0502020202020204" pitchFamily="34" charset="0"/>
              </a:rPr>
              <a:t>Plata</a:t>
            </a:r>
            <a:endParaRPr lang="es-MX" b="1" dirty="0">
              <a:solidFill>
                <a:schemeClr val="bg2"/>
              </a:solidFill>
              <a:effectLst>
                <a:outerShdw blurRad="38100" dist="38100" dir="2700000" algn="tl">
                  <a:srgbClr val="000000">
                    <a:alpha val="43137"/>
                  </a:srgbClr>
                </a:outerShdw>
              </a:effectLst>
              <a:latin typeface="Century Gothic" panose="020B0502020202020204" pitchFamily="34" charset="0"/>
            </a:endParaRPr>
          </a:p>
        </p:txBody>
      </p:sp>
      <p:sp>
        <p:nvSpPr>
          <p:cNvPr id="3" name="Marcador de texto 2"/>
          <p:cNvSpPr txBox="1">
            <a:spLocks/>
          </p:cNvSpPr>
          <p:nvPr/>
        </p:nvSpPr>
        <p:spPr>
          <a:xfrm>
            <a:off x="1837945" y="1832046"/>
            <a:ext cx="8747936" cy="3120390"/>
          </a:xfrm>
          <a:prstGeom prst="rect">
            <a:avLst/>
          </a:prstGeom>
        </p:spPr>
        <p:txBody>
          <a:bodyPr>
            <a:no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buNone/>
            </a:pPr>
            <a:r>
              <a:rPr lang="es-MX" sz="2000" b="1" dirty="0">
                <a:solidFill>
                  <a:schemeClr val="bg2"/>
                </a:solidFill>
                <a:effectLst>
                  <a:outerShdw blurRad="38100" dist="38100" dir="2700000" algn="tl">
                    <a:srgbClr val="000000">
                      <a:alpha val="43137"/>
                    </a:srgbClr>
                  </a:outerShdw>
                </a:effectLst>
                <a:latin typeface="Century Gothic" panose="020B0502020202020204" pitchFamily="34" charset="0"/>
              </a:rPr>
              <a:t>Longitud de onda:</a:t>
            </a:r>
            <a:r>
              <a:rPr lang="es-MX" sz="2000" b="1" dirty="0">
                <a:solidFill>
                  <a:srgbClr val="EEDD04"/>
                </a:solidFill>
                <a:latin typeface="Century Gothic" panose="020B0502020202020204" pitchFamily="34" charset="0"/>
              </a:rPr>
              <a:t> </a:t>
            </a:r>
            <a:r>
              <a:rPr lang="es-MX" sz="2000" dirty="0">
                <a:latin typeface="Century Gothic" panose="020B0502020202020204" pitchFamily="34" charset="0"/>
              </a:rPr>
              <a:t>su luminosidad dependerá del efecto brillante </a:t>
            </a:r>
            <a:r>
              <a:rPr lang="es-MX" sz="2000" dirty="0" smtClean="0">
                <a:latin typeface="Century Gothic" panose="020B0502020202020204" pitchFamily="34" charset="0"/>
              </a:rPr>
              <a:t>del </a:t>
            </a:r>
            <a:r>
              <a:rPr lang="es-MX" sz="2000" dirty="0">
                <a:latin typeface="Century Gothic" panose="020B0502020202020204" pitchFamily="34" charset="0"/>
              </a:rPr>
              <a:t>material, sin </a:t>
            </a:r>
            <a:r>
              <a:rPr lang="es-MX" sz="2000" dirty="0" smtClean="0">
                <a:latin typeface="Century Gothic" panose="020B0502020202020204" pitchFamily="34" charset="0"/>
              </a:rPr>
              <a:t>embargo, </a:t>
            </a:r>
            <a:r>
              <a:rPr lang="es-MX" sz="2000" dirty="0">
                <a:latin typeface="Century Gothic" panose="020B0502020202020204" pitchFamily="34" charset="0"/>
              </a:rPr>
              <a:t>corresponde visualmente a un gris </a:t>
            </a:r>
            <a:r>
              <a:rPr lang="es-MX" sz="2000" dirty="0" smtClean="0">
                <a:latin typeface="Century Gothic" panose="020B0502020202020204" pitchFamily="34" charset="0"/>
              </a:rPr>
              <a:t>con </a:t>
            </a:r>
            <a:r>
              <a:rPr lang="es-MX" sz="2000" dirty="0">
                <a:latin typeface="Century Gothic" panose="020B0502020202020204" pitchFamily="34" charset="0"/>
              </a:rPr>
              <a:t>mayor o menor matiz metálico</a:t>
            </a:r>
            <a:r>
              <a:rPr lang="es-MX" sz="2000" dirty="0" smtClean="0">
                <a:latin typeface="Century Gothic" panose="020B0502020202020204" pitchFamily="34" charset="0"/>
              </a:rPr>
              <a:t>.</a:t>
            </a:r>
          </a:p>
          <a:p>
            <a:pPr marL="0" indent="0">
              <a:buNone/>
            </a:pPr>
            <a:endParaRPr lang="es-MX" sz="2000" b="1" dirty="0" smtClean="0">
              <a:solidFill>
                <a:srgbClr val="EEDD04"/>
              </a:solidFill>
              <a:effectLst>
                <a:outerShdw blurRad="38100" dist="38100" dir="2700000" algn="tl">
                  <a:srgbClr val="000000">
                    <a:alpha val="43137"/>
                  </a:srgbClr>
                </a:outerShdw>
              </a:effectLst>
              <a:latin typeface="Century Gothic" panose="020B0502020202020204" pitchFamily="34" charset="0"/>
            </a:endParaRPr>
          </a:p>
          <a:p>
            <a:pPr marL="0" indent="0">
              <a:buNone/>
            </a:pPr>
            <a:r>
              <a:rPr lang="es-MX" sz="2000" b="1" dirty="0" smtClean="0">
                <a:solidFill>
                  <a:schemeClr val="bg2"/>
                </a:solidFill>
                <a:effectLst>
                  <a:outerShdw blurRad="38100" dist="38100" dir="2700000" algn="tl">
                    <a:srgbClr val="000000">
                      <a:alpha val="43137"/>
                    </a:srgbClr>
                  </a:outerShdw>
                </a:effectLst>
                <a:latin typeface="Century Gothic" panose="020B0502020202020204" pitchFamily="34" charset="0"/>
              </a:rPr>
              <a:t>Etimología</a:t>
            </a:r>
            <a:r>
              <a:rPr lang="es-MX" sz="2000" dirty="0">
                <a:solidFill>
                  <a:schemeClr val="bg2"/>
                </a:solidFill>
                <a:effectLst>
                  <a:outerShdw blurRad="38100" dist="38100" dir="2700000" algn="tl">
                    <a:srgbClr val="000000">
                      <a:alpha val="43137"/>
                    </a:srgbClr>
                  </a:outerShdw>
                </a:effectLst>
                <a:latin typeface="Century Gothic" panose="020B0502020202020204" pitchFamily="34" charset="0"/>
              </a:rPr>
              <a:t>:</a:t>
            </a:r>
            <a:r>
              <a:rPr lang="es-MX" sz="2000" dirty="0">
                <a:solidFill>
                  <a:schemeClr val="bg2"/>
                </a:solidFill>
                <a:latin typeface="Century Gothic" panose="020B0502020202020204" pitchFamily="34" charset="0"/>
              </a:rPr>
              <a:t> </a:t>
            </a:r>
            <a:r>
              <a:rPr lang="es-MX" sz="2000" dirty="0">
                <a:latin typeface="Century Gothic" panose="020B0502020202020204" pitchFamily="34" charset="0"/>
              </a:rPr>
              <a:t>Del latín </a:t>
            </a:r>
            <a:r>
              <a:rPr lang="es-MX" sz="2000" i="1" dirty="0" err="1">
                <a:latin typeface="Century Gothic" panose="020B0502020202020204" pitchFamily="34" charset="0"/>
              </a:rPr>
              <a:t>plattus</a:t>
            </a:r>
            <a:r>
              <a:rPr lang="es-MX" sz="2000" dirty="0">
                <a:latin typeface="Century Gothic" panose="020B0502020202020204" pitchFamily="34" charset="0"/>
              </a:rPr>
              <a:t>, </a:t>
            </a:r>
            <a:r>
              <a:rPr lang="es-MX" sz="2000" dirty="0" smtClean="0">
                <a:latin typeface="Century Gothic" panose="020B0502020202020204" pitchFamily="34" charset="0"/>
              </a:rPr>
              <a:t>significa plano. </a:t>
            </a:r>
          </a:p>
          <a:p>
            <a:pPr marL="0" indent="0">
              <a:buNone/>
            </a:pPr>
            <a:endParaRPr lang="es-MX" sz="2000" dirty="0" smtClean="0">
              <a:latin typeface="Century Gothic" panose="020B0502020202020204" pitchFamily="34" charset="0"/>
            </a:endParaRPr>
          </a:p>
          <a:p>
            <a:pPr marL="0" indent="0">
              <a:buNone/>
            </a:pPr>
            <a:r>
              <a:rPr lang="es-MX" sz="2000" dirty="0" smtClean="0">
                <a:latin typeface="Century Gothic" panose="020B0502020202020204" pitchFamily="34" charset="0"/>
              </a:rPr>
              <a:t>Es </a:t>
            </a:r>
            <a:r>
              <a:rPr lang="es-MX" sz="2000" dirty="0">
                <a:latin typeface="Century Gothic" panose="020B0502020202020204" pitchFamily="34" charset="0"/>
              </a:rPr>
              <a:t>el color de la velocidad y el dinamismo; del lujo, la pompa y la solemnidad; es el color de la luna; </a:t>
            </a:r>
            <a:r>
              <a:rPr lang="es-MX" sz="2000" dirty="0" smtClean="0">
                <a:latin typeface="Century Gothic" panose="020B0502020202020204" pitchFamily="34" charset="0"/>
              </a:rPr>
              <a:t>de lo </a:t>
            </a:r>
            <a:r>
              <a:rPr lang="es-MX" sz="2000" dirty="0">
                <a:latin typeface="Century Gothic" panose="020B0502020202020204" pitchFamily="34" charset="0"/>
              </a:rPr>
              <a:t>moderno, lo tecnológico y lo </a:t>
            </a:r>
            <a:r>
              <a:rPr lang="es-MX" sz="2000" dirty="0" smtClean="0">
                <a:latin typeface="Century Gothic" panose="020B0502020202020204" pitchFamily="34" charset="0"/>
              </a:rPr>
              <a:t>funcional</a:t>
            </a:r>
            <a:r>
              <a:rPr lang="es-MX" sz="2000" dirty="0">
                <a:latin typeface="Century Gothic" panose="020B0502020202020204" pitchFamily="34" charset="0"/>
              </a:rPr>
              <a:t>; </a:t>
            </a:r>
            <a:r>
              <a:rPr lang="es-MX" sz="2000" dirty="0" smtClean="0">
                <a:latin typeface="Century Gothic" panose="020B0502020202020204" pitchFamily="34" charset="0"/>
              </a:rPr>
              <a:t>del </a:t>
            </a:r>
            <a:r>
              <a:rPr lang="es-MX" sz="2000" dirty="0">
                <a:latin typeface="Century Gothic" panose="020B0502020202020204" pitchFamily="34" charset="0"/>
              </a:rPr>
              <a:t>valor </a:t>
            </a:r>
            <a:r>
              <a:rPr lang="es-MX" sz="2000" dirty="0" smtClean="0">
                <a:latin typeface="Century Gothic" panose="020B0502020202020204" pitchFamily="34" charset="0"/>
              </a:rPr>
              <a:t>material</a:t>
            </a:r>
            <a:r>
              <a:rPr lang="es-MX" sz="2000" dirty="0">
                <a:latin typeface="Century Gothic" panose="020B0502020202020204" pitchFamily="34" charset="0"/>
              </a:rPr>
              <a:t>; de la noche y sus fuerzas </a:t>
            </a:r>
            <a:r>
              <a:rPr lang="es-MX" sz="2000" dirty="0" smtClean="0">
                <a:latin typeface="Century Gothic" panose="020B0502020202020204" pitchFamily="34" charset="0"/>
              </a:rPr>
              <a:t>mágicas.</a:t>
            </a:r>
          </a:p>
        </p:txBody>
      </p:sp>
      <p:sp>
        <p:nvSpPr>
          <p:cNvPr id="5" name="Marcador de número de diapositiva 4"/>
          <p:cNvSpPr>
            <a:spLocks noGrp="1"/>
          </p:cNvSpPr>
          <p:nvPr>
            <p:ph type="sldNum" sz="quarter" idx="12"/>
          </p:nvPr>
        </p:nvSpPr>
        <p:spPr/>
        <p:txBody>
          <a:bodyPr/>
          <a:lstStyle/>
          <a:p>
            <a:fld id="{D57F1E4F-1CFF-5643-939E-217C01CDF565}" type="slidenum">
              <a:rPr lang="en-US" smtClean="0"/>
              <a:pPr/>
              <a:t>49</a:t>
            </a:fld>
            <a:endParaRPr lang="en-US" dirty="0"/>
          </a:p>
        </p:txBody>
      </p:sp>
    </p:spTree>
    <p:extLst>
      <p:ext uri="{BB962C8B-B14F-4D97-AF65-F5344CB8AC3E}">
        <p14:creationId xmlns:p14="http://schemas.microsoft.com/office/powerpoint/2010/main" val="100975162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txBox="1">
            <a:spLocks/>
          </p:cNvSpPr>
          <p:nvPr/>
        </p:nvSpPr>
        <p:spPr>
          <a:xfrm>
            <a:off x="2015069" y="735336"/>
            <a:ext cx="8158688" cy="659124"/>
          </a:xfrm>
          <a:prstGeom prst="rect">
            <a:avLst/>
          </a:prstGeom>
        </p:spPr>
        <p:txBody>
          <a:bodyPr>
            <a:normAutofit fontScale="90000" lnSpcReduction="10000"/>
          </a:bodyPr>
          <a:lst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b="1" dirty="0" smtClean="0">
                <a:effectLst>
                  <a:outerShdw blurRad="38100" dist="38100" dir="2700000" algn="tl">
                    <a:srgbClr val="000000">
                      <a:alpha val="43137"/>
                    </a:srgbClr>
                  </a:outerShdw>
                </a:effectLst>
                <a:latin typeface="Century Gothic" panose="020B0502020202020204" pitchFamily="34" charset="0"/>
              </a:rPr>
              <a:t>…continuación</a:t>
            </a:r>
            <a:endParaRPr lang="es-MX" b="1" dirty="0">
              <a:effectLst>
                <a:outerShdw blurRad="38100" dist="38100" dir="2700000" algn="tl">
                  <a:srgbClr val="000000">
                    <a:alpha val="43137"/>
                  </a:srgbClr>
                </a:outerShdw>
              </a:effectLst>
              <a:latin typeface="Century Gothic" panose="020B0502020202020204" pitchFamily="34" charset="0"/>
            </a:endParaRPr>
          </a:p>
        </p:txBody>
      </p:sp>
      <p:sp>
        <p:nvSpPr>
          <p:cNvPr id="3" name="Marcador de texto 2"/>
          <p:cNvSpPr txBox="1">
            <a:spLocks/>
          </p:cNvSpPr>
          <p:nvPr/>
        </p:nvSpPr>
        <p:spPr>
          <a:xfrm>
            <a:off x="2015069" y="1874521"/>
            <a:ext cx="8435339" cy="3726179"/>
          </a:xfrm>
          <a:prstGeom prst="rect">
            <a:avLst/>
          </a:prstGeom>
        </p:spPr>
        <p:txBody>
          <a:bodyPr>
            <a:normAutofit fontScale="70000" lnSpcReduction="20000"/>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lgn="just">
              <a:lnSpc>
                <a:spcPct val="120000"/>
              </a:lnSpc>
              <a:buNone/>
            </a:pPr>
            <a:r>
              <a:rPr lang="es-MX" sz="3700" b="1" i="1" dirty="0" smtClean="0">
                <a:latin typeface="Century Gothic" panose="020B0502020202020204" pitchFamily="34" charset="0"/>
              </a:rPr>
              <a:t>De </a:t>
            </a:r>
            <a:r>
              <a:rPr lang="es-MX" sz="3700" b="1" i="1" dirty="0">
                <a:latin typeface="Century Gothic" panose="020B0502020202020204" pitchFamily="34" charset="0"/>
              </a:rPr>
              <a:t>Saussure </a:t>
            </a:r>
            <a:r>
              <a:rPr lang="es-MX" sz="3700" dirty="0" smtClean="0">
                <a:latin typeface="Century Gothic" panose="020B0502020202020204" pitchFamily="34" charset="0"/>
              </a:rPr>
              <a:t>(semiología): “Ciencia </a:t>
            </a:r>
            <a:r>
              <a:rPr lang="es-MX" sz="3700" dirty="0">
                <a:latin typeface="Century Gothic" panose="020B0502020202020204" pitchFamily="34" charset="0"/>
              </a:rPr>
              <a:t>que </a:t>
            </a:r>
            <a:r>
              <a:rPr lang="es-MX" sz="3700" dirty="0" smtClean="0">
                <a:latin typeface="Century Gothic" panose="020B0502020202020204" pitchFamily="34" charset="0"/>
              </a:rPr>
              <a:t>estudia </a:t>
            </a:r>
            <a:r>
              <a:rPr lang="es-MX" sz="3700" dirty="0">
                <a:latin typeface="Century Gothic" panose="020B0502020202020204" pitchFamily="34" charset="0"/>
              </a:rPr>
              <a:t>la vida de los signos en el seno de la vida social</a:t>
            </a:r>
            <a:r>
              <a:rPr lang="es-MX" sz="3700" dirty="0" smtClean="0">
                <a:latin typeface="Century Gothic" panose="020B0502020202020204" pitchFamily="34" charset="0"/>
              </a:rPr>
              <a:t>”</a:t>
            </a:r>
            <a:endParaRPr lang="es-MX" sz="3700" dirty="0">
              <a:latin typeface="Century Gothic" panose="020B0502020202020204" pitchFamily="34" charset="0"/>
            </a:endParaRPr>
          </a:p>
          <a:p>
            <a:pPr marL="0" indent="0" algn="just">
              <a:lnSpc>
                <a:spcPct val="120000"/>
              </a:lnSpc>
              <a:buNone/>
            </a:pPr>
            <a:endParaRPr lang="es-MX" sz="3700" dirty="0">
              <a:latin typeface="Century Gothic" panose="020B0502020202020204" pitchFamily="34" charset="0"/>
            </a:endParaRPr>
          </a:p>
          <a:p>
            <a:pPr marL="0" indent="0" algn="just">
              <a:lnSpc>
                <a:spcPct val="120000"/>
              </a:lnSpc>
              <a:buNone/>
            </a:pPr>
            <a:r>
              <a:rPr lang="es-MX" sz="3700" b="1" i="1" dirty="0" smtClean="0">
                <a:latin typeface="Century Gothic" panose="020B0502020202020204" pitchFamily="34" charset="0"/>
              </a:rPr>
              <a:t>Erik </a:t>
            </a:r>
            <a:r>
              <a:rPr lang="es-MX" sz="3700" b="1" i="1" dirty="0" err="1" smtClean="0">
                <a:latin typeface="Century Gothic" panose="020B0502020202020204" pitchFamily="34" charset="0"/>
              </a:rPr>
              <a:t>Buyssens</a:t>
            </a:r>
            <a:r>
              <a:rPr lang="es-MX" sz="3700" dirty="0" smtClean="0">
                <a:latin typeface="Century Gothic" panose="020B0502020202020204" pitchFamily="34" charset="0"/>
              </a:rPr>
              <a:t>: “Estudio </a:t>
            </a:r>
            <a:r>
              <a:rPr lang="es-MX" sz="3700" dirty="0">
                <a:latin typeface="Century Gothic" panose="020B0502020202020204" pitchFamily="34" charset="0"/>
              </a:rPr>
              <a:t>de los procesos de </a:t>
            </a:r>
            <a:r>
              <a:rPr lang="es-MX" sz="3700" dirty="0" smtClean="0">
                <a:latin typeface="Century Gothic" panose="020B0502020202020204" pitchFamily="34" charset="0"/>
              </a:rPr>
              <a:t>comunicación utilizados </a:t>
            </a:r>
            <a:r>
              <a:rPr lang="es-MX" sz="3700" dirty="0">
                <a:latin typeface="Century Gothic" panose="020B0502020202020204" pitchFamily="34" charset="0"/>
              </a:rPr>
              <a:t>para influir </a:t>
            </a:r>
            <a:r>
              <a:rPr lang="es-MX" sz="3700" dirty="0" smtClean="0">
                <a:latin typeface="Century Gothic" panose="020B0502020202020204" pitchFamily="34" charset="0"/>
              </a:rPr>
              <a:t>y </a:t>
            </a:r>
            <a:r>
              <a:rPr lang="es-MX" sz="3700" dirty="0">
                <a:latin typeface="Century Gothic" panose="020B0502020202020204" pitchFamily="34" charset="0"/>
              </a:rPr>
              <a:t>reconocidos como tales por aquel a quien se quiere influir</a:t>
            </a:r>
            <a:r>
              <a:rPr lang="es-MX" sz="3700" dirty="0" smtClean="0">
                <a:latin typeface="Century Gothic" panose="020B0502020202020204" pitchFamily="34" charset="0"/>
              </a:rPr>
              <a:t>”</a:t>
            </a:r>
          </a:p>
          <a:p>
            <a:pPr marL="0" indent="0" algn="just">
              <a:lnSpc>
                <a:spcPct val="120000"/>
              </a:lnSpc>
              <a:buNone/>
            </a:pPr>
            <a:endParaRPr lang="es-MX" sz="3700" dirty="0">
              <a:latin typeface="Century Gothic" panose="020B0502020202020204" pitchFamily="34" charset="0"/>
            </a:endParaRPr>
          </a:p>
          <a:p>
            <a:endParaRPr lang="es-MX" dirty="0" smtClean="0">
              <a:latin typeface="Century Gothic" panose="020B0502020202020204" pitchFamily="34" charset="0"/>
            </a:endParaRPr>
          </a:p>
          <a:p>
            <a:endParaRPr lang="es-MX" dirty="0" smtClean="0">
              <a:latin typeface="Century Gothic" panose="020B0502020202020204" pitchFamily="34" charset="0"/>
            </a:endParaRPr>
          </a:p>
          <a:p>
            <a:endParaRPr lang="es-MX" dirty="0" smtClean="0">
              <a:latin typeface="Century Gothic" panose="020B0502020202020204" pitchFamily="34" charset="0"/>
            </a:endParaRPr>
          </a:p>
          <a:p>
            <a:endParaRPr lang="es-MX" dirty="0">
              <a:latin typeface="Century Gothic" panose="020B0502020202020204" pitchFamily="34" charset="0"/>
            </a:endParaRPr>
          </a:p>
        </p:txBody>
      </p:sp>
      <p:sp>
        <p:nvSpPr>
          <p:cNvPr id="5" name="Marcador de número de diapositiva 4"/>
          <p:cNvSpPr>
            <a:spLocks noGrp="1"/>
          </p:cNvSpPr>
          <p:nvPr>
            <p:ph type="sldNum" sz="quarter" idx="12"/>
          </p:nvPr>
        </p:nvSpPr>
        <p:spPr/>
        <p:txBody>
          <a:bodyPr/>
          <a:lstStyle/>
          <a:p>
            <a:fld id="{D57F1E4F-1CFF-5643-939E-217C01CDF565}" type="slidenum">
              <a:rPr lang="en-US" smtClean="0"/>
              <a:pPr/>
              <a:t>5</a:t>
            </a:fld>
            <a:endParaRPr lang="en-US" dirty="0"/>
          </a:p>
        </p:txBody>
      </p:sp>
    </p:spTree>
    <p:extLst>
      <p:ext uri="{BB962C8B-B14F-4D97-AF65-F5344CB8AC3E}">
        <p14:creationId xmlns:p14="http://schemas.microsoft.com/office/powerpoint/2010/main" val="1533431005"/>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txBox="1">
            <a:spLocks/>
          </p:cNvSpPr>
          <p:nvPr/>
        </p:nvSpPr>
        <p:spPr>
          <a:xfrm>
            <a:off x="2015069" y="735336"/>
            <a:ext cx="8158688" cy="659124"/>
          </a:xfrm>
          <a:prstGeom prst="rect">
            <a:avLst/>
          </a:prstGeom>
        </p:spPr>
        <p:txBody>
          <a:bodyPr>
            <a:normAutofit fontScale="90000" lnSpcReduction="10000"/>
          </a:bodyPr>
          <a:lst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b="1" dirty="0">
                <a:solidFill>
                  <a:schemeClr val="bg2"/>
                </a:solidFill>
                <a:effectLst>
                  <a:outerShdw blurRad="38100" dist="38100" dir="2700000" algn="tl">
                    <a:srgbClr val="000000">
                      <a:alpha val="43137"/>
                    </a:srgbClr>
                  </a:outerShdw>
                </a:effectLst>
                <a:latin typeface="Century Gothic" panose="020B0502020202020204" pitchFamily="34" charset="0"/>
              </a:rPr>
              <a:t>Plata</a:t>
            </a:r>
            <a:endParaRPr lang="es-MX" b="1" dirty="0">
              <a:solidFill>
                <a:srgbClr val="0070C0"/>
              </a:solidFill>
              <a:effectLst>
                <a:outerShdw blurRad="38100" dist="38100" dir="2700000" algn="tl">
                  <a:srgbClr val="000000">
                    <a:alpha val="43137"/>
                  </a:srgbClr>
                </a:outerShdw>
              </a:effectLst>
              <a:latin typeface="Century Gothic" panose="020B0502020202020204" pitchFamily="34" charset="0"/>
            </a:endParaRPr>
          </a:p>
        </p:txBody>
      </p:sp>
      <p:sp>
        <p:nvSpPr>
          <p:cNvPr id="3" name="Marcador de texto 2"/>
          <p:cNvSpPr txBox="1">
            <a:spLocks/>
          </p:cNvSpPr>
          <p:nvPr/>
        </p:nvSpPr>
        <p:spPr>
          <a:xfrm>
            <a:off x="1873829" y="4447870"/>
            <a:ext cx="8776017" cy="1327956"/>
          </a:xfrm>
          <a:prstGeom prst="rect">
            <a:avLst/>
          </a:prstGeom>
        </p:spPr>
        <p:txBody>
          <a:bodyPr>
            <a:no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lgn="just">
              <a:buNone/>
            </a:pPr>
            <a:r>
              <a:rPr lang="es-MX" sz="2000" dirty="0">
                <a:latin typeface="Century Gothic" panose="020B0502020202020204" pitchFamily="34" charset="0"/>
              </a:rPr>
              <a:t>El color plata es más original y </a:t>
            </a:r>
            <a:r>
              <a:rPr lang="es-MX" sz="2000" dirty="0" smtClean="0">
                <a:latin typeface="Century Gothic" panose="020B0502020202020204" pitchFamily="34" charset="0"/>
              </a:rPr>
              <a:t>extravagante. Sin embargo, </a:t>
            </a:r>
            <a:r>
              <a:rPr lang="es-MX" sz="2000" b="1" dirty="0" smtClean="0">
                <a:latin typeface="Century Gothic" panose="020B0502020202020204" pitchFamily="34" charset="0"/>
              </a:rPr>
              <a:t>solamente el </a:t>
            </a:r>
            <a:r>
              <a:rPr lang="es-MX" sz="2000" b="1" dirty="0">
                <a:latin typeface="Century Gothic" panose="020B0502020202020204" pitchFamily="34" charset="0"/>
              </a:rPr>
              <a:t>1% de los hombres y prácticamente ninguna mujer, </a:t>
            </a:r>
            <a:r>
              <a:rPr lang="es-MX" sz="2000" b="1" dirty="0" smtClean="0">
                <a:latin typeface="Century Gothic" panose="020B0502020202020204" pitchFamily="34" charset="0"/>
              </a:rPr>
              <a:t>lo nombra como </a:t>
            </a:r>
            <a:r>
              <a:rPr lang="es-MX" sz="2000" b="1" dirty="0">
                <a:latin typeface="Century Gothic" panose="020B0502020202020204" pitchFamily="34" charset="0"/>
              </a:rPr>
              <a:t>su color </a:t>
            </a:r>
            <a:r>
              <a:rPr lang="es-MX" sz="2000" b="1" dirty="0" smtClean="0">
                <a:latin typeface="Century Gothic" panose="020B0502020202020204" pitchFamily="34" charset="0"/>
              </a:rPr>
              <a:t>favorito.</a:t>
            </a:r>
          </a:p>
        </p:txBody>
      </p:sp>
      <p:sp>
        <p:nvSpPr>
          <p:cNvPr id="4" name="CuadroTexto 3"/>
          <p:cNvSpPr txBox="1"/>
          <p:nvPr/>
        </p:nvSpPr>
        <p:spPr>
          <a:xfrm>
            <a:off x="2015069" y="2094947"/>
            <a:ext cx="2210968" cy="2031325"/>
          </a:xfrm>
          <a:prstGeom prst="rect">
            <a:avLst/>
          </a:prstGeom>
          <a:noFill/>
        </p:spPr>
        <p:txBody>
          <a:bodyPr wrap="square" rtlCol="0">
            <a:spAutoFit/>
          </a:bodyPr>
          <a:lstStyle/>
          <a:p>
            <a:pPr marL="285750" indent="-285750" algn="ctr">
              <a:buFont typeface="Arial" panose="020B0604020202020204" pitchFamily="34" charset="0"/>
              <a:buChar char="•"/>
            </a:pPr>
            <a:r>
              <a:rPr lang="es-MX" dirty="0">
                <a:latin typeface="Century Gothic" panose="020B0502020202020204" pitchFamily="34" charset="0"/>
              </a:rPr>
              <a:t>Avaricia</a:t>
            </a:r>
          </a:p>
          <a:p>
            <a:pPr marL="285750" indent="-285750" algn="ctr">
              <a:buFont typeface="Arial" panose="020B0604020202020204" pitchFamily="34" charset="0"/>
              <a:buChar char="•"/>
            </a:pPr>
            <a:r>
              <a:rPr lang="es-MX" dirty="0">
                <a:latin typeface="Century Gothic" panose="020B0502020202020204" pitchFamily="34" charset="0"/>
              </a:rPr>
              <a:t>Ciencia</a:t>
            </a:r>
          </a:p>
          <a:p>
            <a:pPr marL="285750" indent="-285750" algn="ctr">
              <a:buFont typeface="Arial" panose="020B0604020202020204" pitchFamily="34" charset="0"/>
              <a:buChar char="•"/>
            </a:pPr>
            <a:r>
              <a:rPr lang="es-MX" dirty="0">
                <a:latin typeface="Century Gothic" panose="020B0502020202020204" pitchFamily="34" charset="0"/>
              </a:rPr>
              <a:t>Congelación</a:t>
            </a:r>
          </a:p>
          <a:p>
            <a:pPr marL="285750" indent="-285750" algn="ctr">
              <a:buFont typeface="Arial" panose="020B0604020202020204" pitchFamily="34" charset="0"/>
              <a:buChar char="•"/>
            </a:pPr>
            <a:r>
              <a:rPr lang="es-MX" dirty="0">
                <a:latin typeface="Century Gothic" panose="020B0502020202020204" pitchFamily="34" charset="0"/>
              </a:rPr>
              <a:t>Discreción</a:t>
            </a:r>
          </a:p>
          <a:p>
            <a:pPr marL="285750" indent="-285750" algn="ctr">
              <a:buFont typeface="Arial" panose="020B0604020202020204" pitchFamily="34" charset="0"/>
              <a:buChar char="•"/>
            </a:pPr>
            <a:r>
              <a:rPr lang="es-MX" dirty="0">
                <a:latin typeface="Century Gothic" panose="020B0502020202020204" pitchFamily="34" charset="0"/>
              </a:rPr>
              <a:t>Elegancia</a:t>
            </a:r>
          </a:p>
          <a:p>
            <a:pPr marL="285750" indent="-285750" algn="ctr">
              <a:buFont typeface="Arial" panose="020B0604020202020204" pitchFamily="34" charset="0"/>
              <a:buChar char="•"/>
            </a:pPr>
            <a:r>
              <a:rPr lang="es-MX" dirty="0">
                <a:latin typeface="Century Gothic" panose="020B0502020202020204" pitchFamily="34" charset="0"/>
              </a:rPr>
              <a:t>Exactitud</a:t>
            </a:r>
          </a:p>
          <a:p>
            <a:pPr marL="285750" indent="-285750" algn="ctr">
              <a:buFont typeface="Arial" panose="020B0604020202020204" pitchFamily="34" charset="0"/>
              <a:buChar char="•"/>
            </a:pPr>
            <a:endParaRPr lang="es-MX" dirty="0">
              <a:latin typeface="Century Gothic" panose="020B0502020202020204" pitchFamily="34" charset="0"/>
            </a:endParaRPr>
          </a:p>
        </p:txBody>
      </p:sp>
      <p:sp>
        <p:nvSpPr>
          <p:cNvPr id="5" name="CuadroTexto 4"/>
          <p:cNvSpPr txBox="1"/>
          <p:nvPr/>
        </p:nvSpPr>
        <p:spPr>
          <a:xfrm>
            <a:off x="4988929" y="2047997"/>
            <a:ext cx="2210968" cy="2308324"/>
          </a:xfrm>
          <a:prstGeom prst="rect">
            <a:avLst/>
          </a:prstGeom>
          <a:noFill/>
        </p:spPr>
        <p:txBody>
          <a:bodyPr wrap="square" rtlCol="0">
            <a:spAutoFit/>
          </a:bodyPr>
          <a:lstStyle/>
          <a:p>
            <a:pPr marL="285750" indent="-285750" algn="ctr">
              <a:buFont typeface="Arial" panose="020B0604020202020204" pitchFamily="34" charset="0"/>
              <a:buChar char="•"/>
            </a:pPr>
            <a:r>
              <a:rPr lang="es-MX" dirty="0">
                <a:latin typeface="Century Gothic" panose="020B0502020202020204" pitchFamily="34" charset="0"/>
              </a:rPr>
              <a:t>Feminidad</a:t>
            </a:r>
          </a:p>
          <a:p>
            <a:pPr marL="285750" indent="-285750" algn="ctr">
              <a:buFont typeface="Arial" panose="020B0604020202020204" pitchFamily="34" charset="0"/>
              <a:buChar char="•"/>
            </a:pPr>
            <a:r>
              <a:rPr lang="es-MX" dirty="0">
                <a:latin typeface="Century Gothic" panose="020B0502020202020204" pitchFamily="34" charset="0"/>
              </a:rPr>
              <a:t>Frío</a:t>
            </a:r>
          </a:p>
          <a:p>
            <a:pPr marL="285750" indent="-285750" algn="ctr">
              <a:buFont typeface="Arial" panose="020B0604020202020204" pitchFamily="34" charset="0"/>
              <a:buChar char="•"/>
            </a:pPr>
            <a:r>
              <a:rPr lang="es-MX" dirty="0">
                <a:latin typeface="Century Gothic" panose="020B0502020202020204" pitchFamily="34" charset="0"/>
              </a:rPr>
              <a:t>Funcionalidad</a:t>
            </a:r>
          </a:p>
          <a:p>
            <a:pPr marL="285750" indent="-285750" algn="ctr">
              <a:buFont typeface="Arial" panose="020B0604020202020204" pitchFamily="34" charset="0"/>
              <a:buChar char="•"/>
            </a:pPr>
            <a:r>
              <a:rPr lang="es-MX" dirty="0">
                <a:latin typeface="Century Gothic" panose="020B0502020202020204" pitchFamily="34" charset="0"/>
              </a:rPr>
              <a:t>Intelectualidad</a:t>
            </a:r>
          </a:p>
          <a:p>
            <a:pPr marL="285750" indent="-285750" algn="ctr">
              <a:buFont typeface="Arial" panose="020B0604020202020204" pitchFamily="34" charset="0"/>
              <a:buChar char="•"/>
            </a:pPr>
            <a:r>
              <a:rPr lang="es-MX" dirty="0">
                <a:latin typeface="Century Gothic" panose="020B0502020202020204" pitchFamily="34" charset="0"/>
              </a:rPr>
              <a:t>Invierno</a:t>
            </a:r>
          </a:p>
          <a:p>
            <a:pPr marL="285750" indent="-285750" algn="ctr">
              <a:buFont typeface="Arial" panose="020B0604020202020204" pitchFamily="34" charset="0"/>
              <a:buChar char="•"/>
            </a:pPr>
            <a:r>
              <a:rPr lang="es-MX" dirty="0">
                <a:latin typeface="Century Gothic" panose="020B0502020202020204" pitchFamily="34" charset="0"/>
              </a:rPr>
              <a:t>Ligereza</a:t>
            </a:r>
          </a:p>
          <a:p>
            <a:pPr marL="285750" indent="-285750" algn="ctr">
              <a:buFont typeface="Arial" panose="020B0604020202020204" pitchFamily="34" charset="0"/>
              <a:buChar char="•"/>
            </a:pPr>
            <a:endParaRPr lang="es-MX" dirty="0">
              <a:latin typeface="Century Gothic" panose="020B0502020202020204" pitchFamily="34" charset="0"/>
            </a:endParaRPr>
          </a:p>
          <a:p>
            <a:pPr marL="285750" indent="-285750" algn="ctr">
              <a:buFont typeface="Arial" panose="020B0604020202020204" pitchFamily="34" charset="0"/>
              <a:buChar char="•"/>
            </a:pPr>
            <a:endParaRPr lang="es-MX" dirty="0">
              <a:latin typeface="Century Gothic" panose="020B0502020202020204" pitchFamily="34" charset="0"/>
            </a:endParaRPr>
          </a:p>
        </p:txBody>
      </p:sp>
      <p:sp>
        <p:nvSpPr>
          <p:cNvPr id="7" name="CuadroTexto 6"/>
          <p:cNvSpPr txBox="1"/>
          <p:nvPr/>
        </p:nvSpPr>
        <p:spPr>
          <a:xfrm>
            <a:off x="7835523" y="1956448"/>
            <a:ext cx="2672655" cy="2308324"/>
          </a:xfrm>
          <a:prstGeom prst="rect">
            <a:avLst/>
          </a:prstGeom>
          <a:noFill/>
        </p:spPr>
        <p:txBody>
          <a:bodyPr wrap="square" rtlCol="0">
            <a:spAutoFit/>
          </a:bodyPr>
          <a:lstStyle/>
          <a:p>
            <a:pPr marL="285750" indent="-285750" algn="ctr">
              <a:buFont typeface="Arial" panose="020B0604020202020204" pitchFamily="34" charset="0"/>
              <a:buChar char="•"/>
            </a:pPr>
            <a:r>
              <a:rPr lang="es-MX" dirty="0">
                <a:latin typeface="Century Gothic" panose="020B0502020202020204" pitchFamily="34" charset="0"/>
              </a:rPr>
              <a:t>Luna</a:t>
            </a:r>
          </a:p>
          <a:p>
            <a:pPr marL="285750" indent="-285750" algn="ctr">
              <a:buFont typeface="Arial" panose="020B0604020202020204" pitchFamily="34" charset="0"/>
              <a:buChar char="•"/>
            </a:pPr>
            <a:r>
              <a:rPr lang="es-MX" dirty="0">
                <a:latin typeface="Century Gothic" panose="020B0502020202020204" pitchFamily="34" charset="0"/>
              </a:rPr>
              <a:t>Modernidad</a:t>
            </a:r>
          </a:p>
          <a:p>
            <a:pPr marL="285750" indent="-285750" algn="ctr">
              <a:buFont typeface="Arial" panose="020B0604020202020204" pitchFamily="34" charset="0"/>
              <a:buChar char="•"/>
            </a:pPr>
            <a:r>
              <a:rPr lang="es-MX" dirty="0">
                <a:latin typeface="Century Gothic" panose="020B0502020202020204" pitchFamily="34" charset="0"/>
              </a:rPr>
              <a:t>Rapidez</a:t>
            </a:r>
          </a:p>
          <a:p>
            <a:pPr marL="285750" indent="-285750" algn="ctr">
              <a:buFont typeface="Arial" panose="020B0604020202020204" pitchFamily="34" charset="0"/>
              <a:buChar char="•"/>
            </a:pPr>
            <a:r>
              <a:rPr lang="es-MX" dirty="0">
                <a:latin typeface="Century Gothic" panose="020B0502020202020204" pitchFamily="34" charset="0"/>
              </a:rPr>
              <a:t>Singularidad</a:t>
            </a:r>
          </a:p>
          <a:p>
            <a:pPr marL="285750" indent="-285750" algn="ctr">
              <a:buFont typeface="Arial" panose="020B0604020202020204" pitchFamily="34" charset="0"/>
              <a:buChar char="•"/>
            </a:pPr>
            <a:r>
              <a:rPr lang="es-MX" dirty="0">
                <a:latin typeface="Century Gothic" panose="020B0502020202020204" pitchFamily="34" charset="0"/>
              </a:rPr>
              <a:t>Tecnología</a:t>
            </a:r>
          </a:p>
          <a:p>
            <a:pPr marL="285750" indent="-285750" algn="ctr">
              <a:buFont typeface="Arial" panose="020B0604020202020204" pitchFamily="34" charset="0"/>
              <a:buChar char="•"/>
            </a:pPr>
            <a:r>
              <a:rPr lang="es-MX" dirty="0">
                <a:latin typeface="Century Gothic" panose="020B0502020202020204" pitchFamily="34" charset="0"/>
              </a:rPr>
              <a:t>Velocidad</a:t>
            </a:r>
          </a:p>
          <a:p>
            <a:pPr marL="285750" indent="-285750" algn="ctr">
              <a:buFont typeface="Arial" panose="020B0604020202020204" pitchFamily="34" charset="0"/>
              <a:buChar char="•"/>
            </a:pPr>
            <a:r>
              <a:rPr lang="es-MX" dirty="0">
                <a:latin typeface="Century Gothic" panose="020B0502020202020204" pitchFamily="34" charset="0"/>
              </a:rPr>
              <a:t>Vodka</a:t>
            </a:r>
          </a:p>
          <a:p>
            <a:pPr marL="285750" indent="-285750" algn="ctr">
              <a:buFont typeface="Arial" panose="020B0604020202020204" pitchFamily="34" charset="0"/>
              <a:buChar char="•"/>
            </a:pPr>
            <a:endParaRPr lang="es-MX" dirty="0">
              <a:latin typeface="Century Gothic" panose="020B0502020202020204" pitchFamily="34" charset="0"/>
            </a:endParaRPr>
          </a:p>
        </p:txBody>
      </p:sp>
      <p:sp>
        <p:nvSpPr>
          <p:cNvPr id="8" name="Marcador de número de diapositiva 7"/>
          <p:cNvSpPr>
            <a:spLocks noGrp="1"/>
          </p:cNvSpPr>
          <p:nvPr>
            <p:ph type="sldNum" sz="quarter" idx="12"/>
          </p:nvPr>
        </p:nvSpPr>
        <p:spPr/>
        <p:txBody>
          <a:bodyPr/>
          <a:lstStyle/>
          <a:p>
            <a:fld id="{D57F1E4F-1CFF-5643-939E-217C01CDF565}" type="slidenum">
              <a:rPr lang="en-US" smtClean="0"/>
              <a:pPr/>
              <a:t>50</a:t>
            </a:fld>
            <a:endParaRPr lang="en-US" dirty="0"/>
          </a:p>
        </p:txBody>
      </p:sp>
    </p:spTree>
    <p:extLst>
      <p:ext uri="{BB962C8B-B14F-4D97-AF65-F5344CB8AC3E}">
        <p14:creationId xmlns:p14="http://schemas.microsoft.com/office/powerpoint/2010/main" val="2325257016"/>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6823927" y="806172"/>
            <a:ext cx="1677070" cy="1677070"/>
          </a:xfrm>
          <a:prstGeom prst="rect">
            <a:avLst/>
          </a:prstGeom>
        </p:spPr>
      </p:pic>
      <p:pic>
        <p:nvPicPr>
          <p:cNvPr id="3" name="Imagen 2"/>
          <p:cNvPicPr>
            <a:picLocks noChangeAspect="1"/>
          </p:cNvPicPr>
          <p:nvPr/>
        </p:nvPicPr>
        <p:blipFill rotWithShape="1">
          <a:blip r:embed="rId3"/>
          <a:srcRect b="17921"/>
          <a:stretch/>
        </p:blipFill>
        <p:spPr>
          <a:xfrm>
            <a:off x="8500997" y="790911"/>
            <a:ext cx="2775531" cy="1664191"/>
          </a:xfrm>
          <a:prstGeom prst="rect">
            <a:avLst/>
          </a:prstGeom>
        </p:spPr>
      </p:pic>
      <p:pic>
        <p:nvPicPr>
          <p:cNvPr id="4" name="Imagen 3"/>
          <p:cNvPicPr>
            <a:picLocks noChangeAspect="1"/>
          </p:cNvPicPr>
          <p:nvPr/>
        </p:nvPicPr>
        <p:blipFill>
          <a:blip r:embed="rId4"/>
          <a:stretch>
            <a:fillRect/>
          </a:stretch>
        </p:blipFill>
        <p:spPr>
          <a:xfrm>
            <a:off x="6788106" y="2511381"/>
            <a:ext cx="2775531" cy="1502312"/>
          </a:xfrm>
          <a:prstGeom prst="rect">
            <a:avLst/>
          </a:prstGeom>
        </p:spPr>
      </p:pic>
      <p:pic>
        <p:nvPicPr>
          <p:cNvPr id="5" name="Imagen 4"/>
          <p:cNvPicPr>
            <a:picLocks noChangeAspect="1"/>
          </p:cNvPicPr>
          <p:nvPr/>
        </p:nvPicPr>
        <p:blipFill>
          <a:blip r:embed="rId5"/>
          <a:stretch>
            <a:fillRect/>
          </a:stretch>
        </p:blipFill>
        <p:spPr>
          <a:xfrm>
            <a:off x="1162923" y="790911"/>
            <a:ext cx="1905000" cy="1876425"/>
          </a:xfrm>
          <a:prstGeom prst="rect">
            <a:avLst/>
          </a:prstGeom>
        </p:spPr>
      </p:pic>
      <p:pic>
        <p:nvPicPr>
          <p:cNvPr id="6" name="Imagen 5"/>
          <p:cNvPicPr>
            <a:picLocks noChangeAspect="1"/>
          </p:cNvPicPr>
          <p:nvPr/>
        </p:nvPicPr>
        <p:blipFill rotWithShape="1">
          <a:blip r:embed="rId6"/>
          <a:srcRect l="9320" r="12383"/>
          <a:stretch/>
        </p:blipFill>
        <p:spPr>
          <a:xfrm>
            <a:off x="9563637" y="2498501"/>
            <a:ext cx="1712891" cy="1515192"/>
          </a:xfrm>
          <a:prstGeom prst="rect">
            <a:avLst/>
          </a:prstGeom>
        </p:spPr>
      </p:pic>
      <p:pic>
        <p:nvPicPr>
          <p:cNvPr id="9" name="Imagen 8"/>
          <p:cNvPicPr>
            <a:picLocks noChangeAspect="1"/>
          </p:cNvPicPr>
          <p:nvPr/>
        </p:nvPicPr>
        <p:blipFill>
          <a:blip r:embed="rId7"/>
          <a:stretch>
            <a:fillRect/>
          </a:stretch>
        </p:blipFill>
        <p:spPr>
          <a:xfrm>
            <a:off x="1162923" y="2813006"/>
            <a:ext cx="4851511" cy="3225528"/>
          </a:xfrm>
          <a:prstGeom prst="rect">
            <a:avLst/>
          </a:prstGeom>
        </p:spPr>
      </p:pic>
      <p:pic>
        <p:nvPicPr>
          <p:cNvPr id="10" name="Imagen 9"/>
          <p:cNvPicPr>
            <a:picLocks noChangeAspect="1"/>
          </p:cNvPicPr>
          <p:nvPr/>
        </p:nvPicPr>
        <p:blipFill>
          <a:blip r:embed="rId8"/>
          <a:stretch>
            <a:fillRect/>
          </a:stretch>
        </p:blipFill>
        <p:spPr>
          <a:xfrm>
            <a:off x="3841595" y="761116"/>
            <a:ext cx="1936013" cy="1936013"/>
          </a:xfrm>
          <a:prstGeom prst="rect">
            <a:avLst/>
          </a:prstGeom>
        </p:spPr>
      </p:pic>
      <p:pic>
        <p:nvPicPr>
          <p:cNvPr id="17" name="Imagen 16"/>
          <p:cNvPicPr>
            <a:picLocks noChangeAspect="1"/>
          </p:cNvPicPr>
          <p:nvPr/>
        </p:nvPicPr>
        <p:blipFill>
          <a:blip r:embed="rId9"/>
          <a:stretch>
            <a:fillRect/>
          </a:stretch>
        </p:blipFill>
        <p:spPr>
          <a:xfrm>
            <a:off x="7662462" y="4307916"/>
            <a:ext cx="2876550" cy="1590675"/>
          </a:xfrm>
          <a:prstGeom prst="rect">
            <a:avLst/>
          </a:prstGeom>
        </p:spPr>
      </p:pic>
      <p:sp>
        <p:nvSpPr>
          <p:cNvPr id="19" name="Marcador de número de diapositiva 18"/>
          <p:cNvSpPr>
            <a:spLocks noGrp="1"/>
          </p:cNvSpPr>
          <p:nvPr>
            <p:ph type="sldNum" sz="quarter" idx="12"/>
          </p:nvPr>
        </p:nvSpPr>
        <p:spPr/>
        <p:txBody>
          <a:bodyPr/>
          <a:lstStyle/>
          <a:p>
            <a:fld id="{D57F1E4F-1CFF-5643-939E-217C01CDF565}" type="slidenum">
              <a:rPr lang="en-US" smtClean="0"/>
              <a:pPr/>
              <a:t>51</a:t>
            </a:fld>
            <a:endParaRPr lang="en-US" dirty="0"/>
          </a:p>
        </p:txBody>
      </p:sp>
    </p:spTree>
    <p:extLst>
      <p:ext uri="{BB962C8B-B14F-4D97-AF65-F5344CB8AC3E}">
        <p14:creationId xmlns:p14="http://schemas.microsoft.com/office/powerpoint/2010/main" val="548015427"/>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2">
            <a:clrChange>
              <a:clrFrom>
                <a:srgbClr val="EEF5FB"/>
              </a:clrFrom>
              <a:clrTo>
                <a:srgbClr val="EEF5FB">
                  <a:alpha val="0"/>
                </a:srgbClr>
              </a:clrTo>
            </a:clrChange>
          </a:blip>
          <a:stretch>
            <a:fillRect/>
          </a:stretch>
        </p:blipFill>
        <p:spPr>
          <a:xfrm>
            <a:off x="1424586" y="741446"/>
            <a:ext cx="8890487" cy="5402680"/>
          </a:xfrm>
          <a:prstGeom prst="rect">
            <a:avLst/>
          </a:prstGeom>
        </p:spPr>
      </p:pic>
      <p:sp>
        <p:nvSpPr>
          <p:cNvPr id="7" name="Rectángulo 6"/>
          <p:cNvSpPr/>
          <p:nvPr/>
        </p:nvSpPr>
        <p:spPr>
          <a:xfrm>
            <a:off x="5678905" y="6394467"/>
            <a:ext cx="6096000" cy="261610"/>
          </a:xfrm>
          <a:prstGeom prst="rect">
            <a:avLst/>
          </a:prstGeom>
        </p:spPr>
        <p:txBody>
          <a:bodyPr>
            <a:spAutoFit/>
          </a:bodyPr>
          <a:lstStyle/>
          <a:p>
            <a:pPr algn="ctr"/>
            <a:r>
              <a:rPr lang="es-MX" sz="1100" dirty="0"/>
              <a:t>http://www.larepublica.co/sites/default/files/larepublica/empresa0421-1000.jpg</a:t>
            </a:r>
          </a:p>
        </p:txBody>
      </p:sp>
      <p:sp>
        <p:nvSpPr>
          <p:cNvPr id="3" name="Marcador de número de diapositiva 2"/>
          <p:cNvSpPr>
            <a:spLocks noGrp="1"/>
          </p:cNvSpPr>
          <p:nvPr>
            <p:ph type="sldNum" sz="quarter" idx="12"/>
          </p:nvPr>
        </p:nvSpPr>
        <p:spPr/>
        <p:txBody>
          <a:bodyPr/>
          <a:lstStyle/>
          <a:p>
            <a:fld id="{D57F1E4F-1CFF-5643-939E-217C01CDF565}" type="slidenum">
              <a:rPr lang="en-US" smtClean="0"/>
              <a:pPr/>
              <a:t>52</a:t>
            </a:fld>
            <a:endParaRPr lang="en-US" dirty="0"/>
          </a:p>
        </p:txBody>
      </p:sp>
    </p:spTree>
    <p:extLst>
      <p:ext uri="{BB962C8B-B14F-4D97-AF65-F5344CB8AC3E}">
        <p14:creationId xmlns:p14="http://schemas.microsoft.com/office/powerpoint/2010/main" val="2506818486"/>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txBox="1">
            <a:spLocks/>
          </p:cNvSpPr>
          <p:nvPr/>
        </p:nvSpPr>
        <p:spPr>
          <a:xfrm>
            <a:off x="2015069" y="735336"/>
            <a:ext cx="8158688" cy="659124"/>
          </a:xfrm>
          <a:prstGeom prst="rect">
            <a:avLst/>
          </a:prstGeom>
        </p:spPr>
        <p:txBody>
          <a:bodyPr>
            <a:normAutofit fontScale="90000" lnSpcReduction="10000"/>
          </a:bodyPr>
          <a:lst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b="1" dirty="0" smtClean="0">
                <a:effectLst>
                  <a:outerShdw blurRad="38100" dist="38100" dir="2700000" algn="tl">
                    <a:srgbClr val="000000">
                      <a:alpha val="43137"/>
                    </a:srgbClr>
                  </a:outerShdw>
                </a:effectLst>
                <a:latin typeface="Century Gothic" panose="020B0502020202020204" pitchFamily="34" charset="0"/>
              </a:rPr>
              <a:t>Bibliografía</a:t>
            </a:r>
            <a:endParaRPr lang="es-MX" b="1" dirty="0">
              <a:effectLst>
                <a:outerShdw blurRad="38100" dist="38100" dir="2700000" algn="tl">
                  <a:srgbClr val="000000">
                    <a:alpha val="43137"/>
                  </a:srgbClr>
                </a:outerShdw>
              </a:effectLst>
              <a:latin typeface="Century Gothic" panose="020B0502020202020204" pitchFamily="34" charset="0"/>
            </a:endParaRPr>
          </a:p>
        </p:txBody>
      </p:sp>
      <p:sp>
        <p:nvSpPr>
          <p:cNvPr id="3" name="Marcador de texto 2"/>
          <p:cNvSpPr txBox="1">
            <a:spLocks/>
          </p:cNvSpPr>
          <p:nvPr/>
        </p:nvSpPr>
        <p:spPr>
          <a:xfrm>
            <a:off x="1706404" y="1842001"/>
            <a:ext cx="8776017" cy="3669030"/>
          </a:xfrm>
          <a:prstGeom prst="rect">
            <a:avLst/>
          </a:prstGeom>
        </p:spPr>
        <p:txBody>
          <a:bodyPr>
            <a:no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r>
              <a:rPr lang="es-MX" sz="2000" b="1" dirty="0">
                <a:latin typeface="Century Gothic" panose="020B0502020202020204" pitchFamily="34" charset="0"/>
              </a:rPr>
              <a:t>HELLER, Eva,</a:t>
            </a:r>
            <a:r>
              <a:rPr lang="es-MX" sz="2000" dirty="0">
                <a:latin typeface="Century Gothic" panose="020B0502020202020204" pitchFamily="34" charset="0"/>
              </a:rPr>
              <a:t> (2004) </a:t>
            </a:r>
            <a:r>
              <a:rPr lang="es-MX" sz="2000" i="1" dirty="0">
                <a:latin typeface="Century Gothic" panose="020B0502020202020204" pitchFamily="34" charset="0"/>
              </a:rPr>
              <a:t>Psicología del color, Editorial Gustavo Gili, Barcelona, España.</a:t>
            </a:r>
          </a:p>
          <a:p>
            <a:r>
              <a:rPr lang="es-MX" sz="2000" b="1" dirty="0">
                <a:latin typeface="Century Gothic" panose="020B0502020202020204" pitchFamily="34" charset="0"/>
              </a:rPr>
              <a:t>KUPPERS, </a:t>
            </a:r>
            <a:r>
              <a:rPr lang="es-MX" sz="2000" b="1" dirty="0" err="1">
                <a:latin typeface="Century Gothic" panose="020B0502020202020204" pitchFamily="34" charset="0"/>
              </a:rPr>
              <a:t>Harald</a:t>
            </a:r>
            <a:r>
              <a:rPr lang="es-MX" sz="2000" dirty="0">
                <a:latin typeface="Century Gothic" panose="020B0502020202020204" pitchFamily="34" charset="0"/>
              </a:rPr>
              <a:t>, (1995) </a:t>
            </a:r>
            <a:r>
              <a:rPr lang="es-MX" sz="2000" i="1" dirty="0">
                <a:latin typeface="Century Gothic" panose="020B0502020202020204" pitchFamily="34" charset="0"/>
              </a:rPr>
              <a:t>Fundamentos de la teoría de los colores, </a:t>
            </a:r>
            <a:r>
              <a:rPr lang="es-MX" sz="2000" dirty="0">
                <a:latin typeface="Century Gothic" panose="020B0502020202020204" pitchFamily="34" charset="0"/>
              </a:rPr>
              <a:t>Editorial Gustavo Gili. México.</a:t>
            </a:r>
          </a:p>
          <a:p>
            <a:r>
              <a:rPr lang="es-MX" sz="2000" b="1" dirty="0">
                <a:latin typeface="Century Gothic" panose="020B0502020202020204" pitchFamily="34" charset="0"/>
              </a:rPr>
              <a:t>LÜSCHER, Max,</a:t>
            </a:r>
            <a:r>
              <a:rPr lang="es-MX" sz="2000" dirty="0">
                <a:latin typeface="Century Gothic" panose="020B0502020202020204" pitchFamily="34" charset="0"/>
              </a:rPr>
              <a:t> (1999) </a:t>
            </a:r>
            <a:r>
              <a:rPr lang="es-MX" sz="2000" i="1" dirty="0">
                <a:latin typeface="Century Gothic" panose="020B0502020202020204" pitchFamily="34" charset="0"/>
              </a:rPr>
              <a:t>Test de los colores, Editorial Paidós, Barcelona, España.</a:t>
            </a:r>
            <a:r>
              <a:rPr lang="es-MX" sz="2000" dirty="0">
                <a:latin typeface="Century Gothic" panose="020B0502020202020204" pitchFamily="34" charset="0"/>
              </a:rPr>
              <a:t> </a:t>
            </a:r>
          </a:p>
          <a:p>
            <a:r>
              <a:rPr lang="es-MX" sz="2000" b="1" dirty="0" smtClean="0">
                <a:latin typeface="Century Gothic" panose="020B0502020202020204" pitchFamily="34" charset="0"/>
              </a:rPr>
              <a:t>ORTIZ Hernández, </a:t>
            </a:r>
            <a:r>
              <a:rPr lang="es-MX" sz="2000" b="1" dirty="0">
                <a:latin typeface="Century Gothic" panose="020B0502020202020204" pitchFamily="34" charset="0"/>
              </a:rPr>
              <a:t>Georgina. </a:t>
            </a:r>
            <a:r>
              <a:rPr lang="es-MX" sz="2000" dirty="0" smtClean="0">
                <a:latin typeface="Century Gothic" panose="020B0502020202020204" pitchFamily="34" charset="0"/>
              </a:rPr>
              <a:t>(2011)</a:t>
            </a:r>
            <a:r>
              <a:rPr lang="es-MX" sz="2000" dirty="0">
                <a:latin typeface="Century Gothic" panose="020B0502020202020204" pitchFamily="34" charset="0"/>
              </a:rPr>
              <a:t> </a:t>
            </a:r>
            <a:r>
              <a:rPr lang="es-MX" sz="2000" i="1" dirty="0" smtClean="0">
                <a:latin typeface="Century Gothic" panose="020B0502020202020204" pitchFamily="34" charset="0"/>
              </a:rPr>
              <a:t>El significado de los colores, </a:t>
            </a:r>
            <a:r>
              <a:rPr lang="es-MX" sz="2000" i="1" dirty="0">
                <a:latin typeface="Century Gothic" panose="020B0502020202020204" pitchFamily="34" charset="0"/>
              </a:rPr>
              <a:t>Editorial </a:t>
            </a:r>
            <a:r>
              <a:rPr lang="es-MX" sz="2000" i="1" dirty="0" smtClean="0">
                <a:latin typeface="Century Gothic" panose="020B0502020202020204" pitchFamily="34" charset="0"/>
              </a:rPr>
              <a:t>Trillas. México.</a:t>
            </a:r>
            <a:endParaRPr lang="es-MX" sz="2000" dirty="0" smtClean="0">
              <a:latin typeface="Century Gothic" panose="020B0502020202020204" pitchFamily="34" charset="0"/>
            </a:endParaRPr>
          </a:p>
          <a:p>
            <a:r>
              <a:rPr lang="es-MX" sz="2000" b="1" dirty="0" smtClean="0">
                <a:latin typeface="Century Gothic" panose="020B0502020202020204" pitchFamily="34" charset="0"/>
              </a:rPr>
              <a:t>SANZ, Juan Carlos,</a:t>
            </a:r>
            <a:r>
              <a:rPr lang="es-MX" sz="2000" dirty="0">
                <a:latin typeface="Century Gothic" panose="020B0502020202020204" pitchFamily="34" charset="0"/>
              </a:rPr>
              <a:t> (</a:t>
            </a:r>
            <a:r>
              <a:rPr lang="es-MX" sz="2000" dirty="0" smtClean="0">
                <a:latin typeface="Century Gothic" panose="020B0502020202020204" pitchFamily="34" charset="0"/>
              </a:rPr>
              <a:t>2003) </a:t>
            </a:r>
            <a:r>
              <a:rPr lang="es-MX" sz="2000" i="1" dirty="0" smtClean="0">
                <a:latin typeface="Century Gothic" panose="020B0502020202020204" pitchFamily="34" charset="0"/>
              </a:rPr>
              <a:t>El libro </a:t>
            </a:r>
            <a:r>
              <a:rPr lang="es-MX" sz="2000" i="1" dirty="0">
                <a:latin typeface="Century Gothic" panose="020B0502020202020204" pitchFamily="34" charset="0"/>
              </a:rPr>
              <a:t>del color, Editorial </a:t>
            </a:r>
            <a:r>
              <a:rPr lang="es-MX" sz="2000" i="1" dirty="0" smtClean="0">
                <a:latin typeface="Century Gothic" panose="020B0502020202020204" pitchFamily="34" charset="0"/>
              </a:rPr>
              <a:t>Alianza, </a:t>
            </a:r>
            <a:r>
              <a:rPr lang="es-MX" sz="2000" i="1" dirty="0">
                <a:latin typeface="Century Gothic" panose="020B0502020202020204" pitchFamily="34" charset="0"/>
              </a:rPr>
              <a:t>Barcelona, </a:t>
            </a:r>
            <a:r>
              <a:rPr lang="es-MX" sz="1800" i="1" dirty="0" smtClean="0">
                <a:latin typeface="Century Gothic" panose="020B0502020202020204" pitchFamily="34" charset="0"/>
              </a:rPr>
              <a:t>España</a:t>
            </a:r>
            <a:r>
              <a:rPr lang="es-MX" sz="2000" i="1" dirty="0" smtClean="0">
                <a:latin typeface="Century Gothic" panose="020B0502020202020204" pitchFamily="34" charset="0"/>
              </a:rPr>
              <a:t>.</a:t>
            </a:r>
          </a:p>
          <a:p>
            <a:endParaRPr lang="es-MX" sz="2000" dirty="0">
              <a:latin typeface="Century Gothic" panose="020B0502020202020204" pitchFamily="34" charset="0"/>
            </a:endParaRPr>
          </a:p>
        </p:txBody>
      </p:sp>
      <p:sp>
        <p:nvSpPr>
          <p:cNvPr id="6" name="Marcador de número de diapositiva 5"/>
          <p:cNvSpPr>
            <a:spLocks noGrp="1"/>
          </p:cNvSpPr>
          <p:nvPr>
            <p:ph type="sldNum" sz="quarter" idx="12"/>
          </p:nvPr>
        </p:nvSpPr>
        <p:spPr/>
        <p:txBody>
          <a:bodyPr/>
          <a:lstStyle/>
          <a:p>
            <a:fld id="{D57F1E4F-1CFF-5643-939E-217C01CDF565}" type="slidenum">
              <a:rPr lang="en-US" smtClean="0"/>
              <a:pPr/>
              <a:t>53</a:t>
            </a:fld>
            <a:endParaRPr lang="en-US" dirty="0"/>
          </a:p>
        </p:txBody>
      </p:sp>
    </p:spTree>
    <p:extLst>
      <p:ext uri="{BB962C8B-B14F-4D97-AF65-F5344CB8AC3E}">
        <p14:creationId xmlns:p14="http://schemas.microsoft.com/office/powerpoint/2010/main" val="94025957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txBox="1">
            <a:spLocks/>
          </p:cNvSpPr>
          <p:nvPr/>
        </p:nvSpPr>
        <p:spPr>
          <a:xfrm>
            <a:off x="2015069" y="735336"/>
            <a:ext cx="8158688" cy="659124"/>
          </a:xfrm>
          <a:prstGeom prst="rect">
            <a:avLst/>
          </a:prstGeom>
        </p:spPr>
        <p:txBody>
          <a:bodyPr>
            <a:normAutofit fontScale="90000" lnSpcReduction="10000"/>
          </a:bodyPr>
          <a:lst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b="1" dirty="0">
                <a:effectLst>
                  <a:outerShdw blurRad="38100" dist="38100" dir="2700000" algn="tl">
                    <a:srgbClr val="000000">
                      <a:alpha val="43137"/>
                    </a:srgbClr>
                  </a:outerShdw>
                </a:effectLst>
                <a:latin typeface="Century Gothic" panose="020B0502020202020204" pitchFamily="34" charset="0"/>
              </a:rPr>
              <a:t>…continuación</a:t>
            </a:r>
          </a:p>
        </p:txBody>
      </p:sp>
      <p:sp>
        <p:nvSpPr>
          <p:cNvPr id="3" name="Marcador de texto 2"/>
          <p:cNvSpPr txBox="1">
            <a:spLocks/>
          </p:cNvSpPr>
          <p:nvPr/>
        </p:nvSpPr>
        <p:spPr>
          <a:xfrm>
            <a:off x="1987074" y="1817371"/>
            <a:ext cx="8214677" cy="3726179"/>
          </a:xfrm>
          <a:prstGeom prst="rect">
            <a:avLst/>
          </a:prstGeom>
        </p:spPr>
        <p:txBody>
          <a:bodyPr>
            <a:normAutofit fontScale="85000" lnSpcReduction="20000"/>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lgn="just">
              <a:lnSpc>
                <a:spcPct val="120000"/>
              </a:lnSpc>
              <a:buNone/>
            </a:pPr>
            <a:r>
              <a:rPr lang="es-MX" sz="3500" b="1" i="1" dirty="0" smtClean="0">
                <a:latin typeface="Century Gothic" panose="020B0502020202020204" pitchFamily="34" charset="0"/>
              </a:rPr>
              <a:t>Morris</a:t>
            </a:r>
            <a:r>
              <a:rPr lang="es-MX" sz="3500" dirty="0" smtClean="0">
                <a:latin typeface="Century Gothic" panose="020B0502020202020204" pitchFamily="34" charset="0"/>
              </a:rPr>
              <a:t>: “Doctrina </a:t>
            </a:r>
            <a:r>
              <a:rPr lang="es-MX" sz="3500" dirty="0">
                <a:latin typeface="Century Gothic" panose="020B0502020202020204" pitchFamily="34" charset="0"/>
              </a:rPr>
              <a:t>comprehensiva de los signos”. </a:t>
            </a:r>
          </a:p>
          <a:p>
            <a:pPr marL="0" indent="0" algn="just">
              <a:lnSpc>
                <a:spcPct val="120000"/>
              </a:lnSpc>
              <a:buNone/>
            </a:pPr>
            <a:endParaRPr lang="es-MX" sz="3500" dirty="0">
              <a:latin typeface="Century Gothic" panose="020B0502020202020204" pitchFamily="34" charset="0"/>
            </a:endParaRPr>
          </a:p>
          <a:p>
            <a:pPr marL="0" indent="0" algn="just">
              <a:lnSpc>
                <a:spcPct val="120000"/>
              </a:lnSpc>
              <a:buNone/>
            </a:pPr>
            <a:r>
              <a:rPr lang="es-MX" sz="3500" b="1" i="1" dirty="0" err="1" smtClean="0">
                <a:latin typeface="Century Gothic" panose="020B0502020202020204" pitchFamily="34" charset="0"/>
              </a:rPr>
              <a:t>Umberto</a:t>
            </a:r>
            <a:r>
              <a:rPr lang="es-MX" sz="3500" b="1" i="1" dirty="0" smtClean="0">
                <a:latin typeface="Century Gothic" panose="020B0502020202020204" pitchFamily="34" charset="0"/>
              </a:rPr>
              <a:t> Eco</a:t>
            </a:r>
            <a:r>
              <a:rPr lang="es-MX" sz="3500" dirty="0" smtClean="0">
                <a:latin typeface="Century Gothic" panose="020B0502020202020204" pitchFamily="34" charset="0"/>
              </a:rPr>
              <a:t>: “Técnica </a:t>
            </a:r>
            <a:r>
              <a:rPr lang="es-MX" sz="3500" dirty="0">
                <a:latin typeface="Century Gothic" panose="020B0502020202020204" pitchFamily="34" charset="0"/>
              </a:rPr>
              <a:t>de investigación que explica de manera bastante exacta cómo funcionan la comunicación y la significación”. </a:t>
            </a:r>
          </a:p>
          <a:p>
            <a:endParaRPr lang="es-MX" dirty="0" smtClean="0">
              <a:latin typeface="Century Gothic" panose="020B0502020202020204" pitchFamily="34" charset="0"/>
            </a:endParaRPr>
          </a:p>
          <a:p>
            <a:endParaRPr lang="es-MX" dirty="0" smtClean="0">
              <a:latin typeface="Century Gothic" panose="020B0502020202020204" pitchFamily="34" charset="0"/>
            </a:endParaRPr>
          </a:p>
          <a:p>
            <a:endParaRPr lang="es-MX" dirty="0" smtClean="0">
              <a:latin typeface="Century Gothic" panose="020B0502020202020204" pitchFamily="34" charset="0"/>
            </a:endParaRPr>
          </a:p>
          <a:p>
            <a:endParaRPr lang="es-MX" dirty="0">
              <a:latin typeface="Century Gothic" panose="020B0502020202020204" pitchFamily="34" charset="0"/>
            </a:endParaRPr>
          </a:p>
        </p:txBody>
      </p:sp>
      <p:sp>
        <p:nvSpPr>
          <p:cNvPr id="5" name="Marcador de número de diapositiva 4"/>
          <p:cNvSpPr>
            <a:spLocks noGrp="1"/>
          </p:cNvSpPr>
          <p:nvPr>
            <p:ph type="sldNum" sz="quarter" idx="12"/>
          </p:nvPr>
        </p:nvSpPr>
        <p:spPr/>
        <p:txBody>
          <a:bodyPr/>
          <a:lstStyle/>
          <a:p>
            <a:fld id="{D57F1E4F-1CFF-5643-939E-217C01CDF565}" type="slidenum">
              <a:rPr lang="en-US" smtClean="0"/>
              <a:pPr/>
              <a:t>6</a:t>
            </a:fld>
            <a:endParaRPr lang="en-US" dirty="0"/>
          </a:p>
        </p:txBody>
      </p:sp>
    </p:spTree>
    <p:extLst>
      <p:ext uri="{BB962C8B-B14F-4D97-AF65-F5344CB8AC3E}">
        <p14:creationId xmlns:p14="http://schemas.microsoft.com/office/powerpoint/2010/main" val="425553190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txBox="1">
            <a:spLocks/>
          </p:cNvSpPr>
          <p:nvPr/>
        </p:nvSpPr>
        <p:spPr>
          <a:xfrm>
            <a:off x="2015069" y="735336"/>
            <a:ext cx="8158688" cy="659124"/>
          </a:xfrm>
          <a:prstGeom prst="rect">
            <a:avLst/>
          </a:prstGeom>
        </p:spPr>
        <p:txBody>
          <a:bodyPr>
            <a:normAutofit fontScale="97500"/>
          </a:bodyPr>
          <a:lst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sz="3600" b="1" dirty="0" smtClean="0">
                <a:effectLst>
                  <a:outerShdw blurRad="38100" dist="38100" dir="2700000" algn="tl">
                    <a:srgbClr val="000000">
                      <a:alpha val="43137"/>
                    </a:srgbClr>
                  </a:outerShdw>
                </a:effectLst>
                <a:latin typeface="Century Gothic" panose="020B0502020202020204" pitchFamily="34" charset="0"/>
              </a:rPr>
              <a:t>El signo</a:t>
            </a:r>
            <a:endParaRPr lang="es-MX" sz="3600" b="1" dirty="0">
              <a:effectLst>
                <a:outerShdw blurRad="38100" dist="38100" dir="2700000" algn="tl">
                  <a:srgbClr val="000000">
                    <a:alpha val="43137"/>
                  </a:srgbClr>
                </a:outerShdw>
              </a:effectLst>
              <a:latin typeface="Century Gothic" panose="020B0502020202020204" pitchFamily="34" charset="0"/>
            </a:endParaRPr>
          </a:p>
        </p:txBody>
      </p:sp>
      <p:sp>
        <p:nvSpPr>
          <p:cNvPr id="3" name="Marcador de texto 2"/>
          <p:cNvSpPr txBox="1">
            <a:spLocks/>
          </p:cNvSpPr>
          <p:nvPr/>
        </p:nvSpPr>
        <p:spPr>
          <a:xfrm>
            <a:off x="1305243" y="1554481"/>
            <a:ext cx="9578340" cy="3726179"/>
          </a:xfrm>
          <a:prstGeom prst="rect">
            <a:avLst/>
          </a:prstGeom>
        </p:spPr>
        <p:txBody>
          <a:bodyPr>
            <a:no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lgn="just">
              <a:lnSpc>
                <a:spcPct val="120000"/>
              </a:lnSpc>
              <a:buNone/>
            </a:pPr>
            <a:r>
              <a:rPr lang="es-MX" sz="2200" dirty="0" smtClean="0">
                <a:latin typeface="Century Gothic" panose="020B0502020202020204" pitchFamily="34" charset="0"/>
              </a:rPr>
              <a:t>	La </a:t>
            </a:r>
            <a:r>
              <a:rPr lang="es-MX" sz="2200" dirty="0">
                <a:latin typeface="Century Gothic" panose="020B0502020202020204" pitchFamily="34" charset="0"/>
              </a:rPr>
              <a:t>palabra signo deriva del vocablo latino </a:t>
            </a:r>
            <a:r>
              <a:rPr lang="es-MX" sz="2200" i="1" dirty="0" err="1">
                <a:latin typeface="Century Gothic" panose="020B0502020202020204" pitchFamily="34" charset="0"/>
              </a:rPr>
              <a:t>signum</a:t>
            </a:r>
            <a:r>
              <a:rPr lang="es-MX" sz="2200" dirty="0">
                <a:latin typeface="Century Gothic" panose="020B0502020202020204" pitchFamily="34" charset="0"/>
              </a:rPr>
              <a:t>. Se trata de un </a:t>
            </a:r>
            <a:r>
              <a:rPr lang="es-MX" sz="2200" b="1" dirty="0">
                <a:latin typeface="Century Gothic" panose="020B0502020202020204" pitchFamily="34" charset="0"/>
              </a:rPr>
              <a:t>término que describe a un elemento, fenómeno o acción material </a:t>
            </a:r>
            <a:r>
              <a:rPr lang="es-MX" sz="2200" dirty="0">
                <a:latin typeface="Century Gothic" panose="020B0502020202020204" pitchFamily="34" charset="0"/>
              </a:rPr>
              <a:t>que, por convención o naturaleza, </a:t>
            </a:r>
            <a:r>
              <a:rPr lang="es-MX" sz="2200" b="1" dirty="0">
                <a:latin typeface="Century Gothic" panose="020B0502020202020204" pitchFamily="34" charset="0"/>
              </a:rPr>
              <a:t>sirve para representar o sustituir a otro</a:t>
            </a:r>
            <a:r>
              <a:rPr lang="es-MX" sz="2200" dirty="0" smtClean="0">
                <a:latin typeface="Century Gothic" panose="020B0502020202020204" pitchFamily="34" charset="0"/>
              </a:rPr>
              <a:t>.</a:t>
            </a:r>
          </a:p>
          <a:p>
            <a:pPr marL="0" indent="0" algn="just">
              <a:lnSpc>
                <a:spcPct val="120000"/>
              </a:lnSpc>
              <a:buNone/>
            </a:pPr>
            <a:endParaRPr lang="es-MX" sz="2200" dirty="0" smtClean="0">
              <a:latin typeface="Century Gothic" panose="020B0502020202020204" pitchFamily="34" charset="0"/>
            </a:endParaRPr>
          </a:p>
          <a:p>
            <a:pPr marL="0" indent="0" algn="just">
              <a:lnSpc>
                <a:spcPct val="120000"/>
              </a:lnSpc>
              <a:buNone/>
            </a:pPr>
            <a:r>
              <a:rPr lang="es-MX" sz="2200" dirty="0">
                <a:latin typeface="Century Gothic" panose="020B0502020202020204" pitchFamily="34" charset="0"/>
              </a:rPr>
              <a:t>Un signo de carácter lingüístico es una </a:t>
            </a:r>
            <a:r>
              <a:rPr lang="es-MX" sz="2200" b="1" dirty="0">
                <a:latin typeface="Century Gothic" panose="020B0502020202020204" pitchFamily="34" charset="0"/>
              </a:rPr>
              <a:t>realidad que puede ser percibida por uno o más sentidos humanos</a:t>
            </a:r>
            <a:r>
              <a:rPr lang="es-MX" sz="2200" dirty="0">
                <a:latin typeface="Century Gothic" panose="020B0502020202020204" pitchFamily="34" charset="0"/>
              </a:rPr>
              <a:t> y que </a:t>
            </a:r>
            <a:r>
              <a:rPr lang="es-MX" sz="2200" b="1" dirty="0">
                <a:latin typeface="Century Gothic" panose="020B0502020202020204" pitchFamily="34" charset="0"/>
              </a:rPr>
              <a:t>remite a otro plano real que no está presente</a:t>
            </a:r>
            <a:r>
              <a:rPr lang="es-MX" sz="2200" dirty="0">
                <a:latin typeface="Century Gothic" panose="020B0502020202020204" pitchFamily="34" charset="0"/>
              </a:rPr>
              <a:t>. Está compuesto por un </a:t>
            </a:r>
            <a:r>
              <a:rPr lang="es-MX" sz="2200" b="1" dirty="0">
                <a:latin typeface="Century Gothic" panose="020B0502020202020204" pitchFamily="34" charset="0"/>
              </a:rPr>
              <a:t>significante</a:t>
            </a:r>
            <a:r>
              <a:rPr lang="es-MX" sz="2200" dirty="0">
                <a:latin typeface="Century Gothic" panose="020B0502020202020204" pitchFamily="34" charset="0"/>
              </a:rPr>
              <a:t>, un </a:t>
            </a:r>
            <a:r>
              <a:rPr lang="es-MX" sz="2200" b="1" dirty="0">
                <a:latin typeface="Century Gothic" panose="020B0502020202020204" pitchFamily="34" charset="0"/>
              </a:rPr>
              <a:t>significado</a:t>
            </a:r>
            <a:r>
              <a:rPr lang="es-MX" sz="2200" dirty="0">
                <a:latin typeface="Century Gothic" panose="020B0502020202020204" pitchFamily="34" charset="0"/>
              </a:rPr>
              <a:t> y un </a:t>
            </a:r>
            <a:r>
              <a:rPr lang="es-MX" sz="2200" b="1" dirty="0">
                <a:latin typeface="Century Gothic" panose="020B0502020202020204" pitchFamily="34" charset="0"/>
              </a:rPr>
              <a:t>referente</a:t>
            </a:r>
            <a:r>
              <a:rPr lang="es-MX" sz="2200" dirty="0">
                <a:latin typeface="Century Gothic" panose="020B0502020202020204" pitchFamily="34" charset="0"/>
              </a:rPr>
              <a:t>, vinculados de forma inseparable por la significación</a:t>
            </a:r>
            <a:r>
              <a:rPr lang="es-MX" sz="2200" dirty="0" smtClean="0">
                <a:latin typeface="Century Gothic" panose="020B0502020202020204" pitchFamily="34" charset="0"/>
              </a:rPr>
              <a:t>.</a:t>
            </a:r>
          </a:p>
          <a:p>
            <a:pPr marL="0" indent="0" algn="just">
              <a:lnSpc>
                <a:spcPct val="120000"/>
              </a:lnSpc>
              <a:buNone/>
            </a:pPr>
            <a:r>
              <a:rPr lang="es-MX" sz="2200" dirty="0">
                <a:latin typeface="Century Gothic" panose="020B0502020202020204" pitchFamily="34" charset="0"/>
              </a:rPr>
              <a:t/>
            </a:r>
            <a:br>
              <a:rPr lang="es-MX" sz="2200" dirty="0">
                <a:latin typeface="Century Gothic" panose="020B0502020202020204" pitchFamily="34" charset="0"/>
              </a:rPr>
            </a:br>
            <a:r>
              <a:rPr lang="es-MX" sz="2200" dirty="0">
                <a:latin typeface="Century Gothic" panose="020B0502020202020204" pitchFamily="34" charset="0"/>
              </a:rPr>
              <a:t/>
            </a:r>
            <a:br>
              <a:rPr lang="es-MX" sz="2200" dirty="0">
                <a:latin typeface="Century Gothic" panose="020B0502020202020204" pitchFamily="34" charset="0"/>
              </a:rPr>
            </a:br>
            <a:endParaRPr lang="es-MX" sz="2200" dirty="0" smtClean="0">
              <a:latin typeface="Century Gothic" panose="020B0502020202020204" pitchFamily="34" charset="0"/>
            </a:endParaRPr>
          </a:p>
          <a:p>
            <a:endParaRPr lang="es-MX" sz="2200" dirty="0" smtClean="0">
              <a:latin typeface="Century Gothic" panose="020B0502020202020204" pitchFamily="34" charset="0"/>
            </a:endParaRPr>
          </a:p>
          <a:p>
            <a:endParaRPr lang="es-MX" sz="2200" dirty="0" smtClean="0">
              <a:latin typeface="Century Gothic" panose="020B0502020202020204" pitchFamily="34" charset="0"/>
            </a:endParaRPr>
          </a:p>
          <a:p>
            <a:endParaRPr lang="es-MX" sz="2200" dirty="0">
              <a:latin typeface="Century Gothic" panose="020B0502020202020204" pitchFamily="34" charset="0"/>
            </a:endParaRPr>
          </a:p>
        </p:txBody>
      </p:sp>
      <p:sp>
        <p:nvSpPr>
          <p:cNvPr id="5" name="Marcador de número de diapositiva 4"/>
          <p:cNvSpPr>
            <a:spLocks noGrp="1"/>
          </p:cNvSpPr>
          <p:nvPr>
            <p:ph type="sldNum" sz="quarter" idx="12"/>
          </p:nvPr>
        </p:nvSpPr>
        <p:spPr/>
        <p:txBody>
          <a:bodyPr/>
          <a:lstStyle/>
          <a:p>
            <a:fld id="{D57F1E4F-1CFF-5643-939E-217C01CDF565}" type="slidenum">
              <a:rPr lang="en-US" smtClean="0"/>
              <a:pPr/>
              <a:t>7</a:t>
            </a:fld>
            <a:endParaRPr lang="en-US" dirty="0"/>
          </a:p>
        </p:txBody>
      </p:sp>
    </p:spTree>
    <p:extLst>
      <p:ext uri="{BB962C8B-B14F-4D97-AF65-F5344CB8AC3E}">
        <p14:creationId xmlns:p14="http://schemas.microsoft.com/office/powerpoint/2010/main" val="127955318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txBox="1">
            <a:spLocks/>
          </p:cNvSpPr>
          <p:nvPr/>
        </p:nvSpPr>
        <p:spPr>
          <a:xfrm>
            <a:off x="2015069" y="735336"/>
            <a:ext cx="8158688" cy="659124"/>
          </a:xfrm>
          <a:prstGeom prst="rect">
            <a:avLst/>
          </a:prstGeom>
        </p:spPr>
        <p:txBody>
          <a:bodyPr>
            <a:normAutofit fontScale="90000" lnSpcReduction="10000"/>
          </a:bodyPr>
          <a:lst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b="1" dirty="0" smtClean="0">
                <a:effectLst>
                  <a:outerShdw blurRad="38100" dist="38100" dir="2700000" algn="tl">
                    <a:srgbClr val="000000">
                      <a:alpha val="43137"/>
                    </a:srgbClr>
                  </a:outerShdw>
                </a:effectLst>
                <a:latin typeface="Century Gothic" panose="020B0502020202020204" pitchFamily="34" charset="0"/>
              </a:rPr>
              <a:t>El signo icónico</a:t>
            </a:r>
            <a:endParaRPr lang="es-MX" b="1" dirty="0">
              <a:effectLst>
                <a:outerShdw blurRad="38100" dist="38100" dir="2700000" algn="tl">
                  <a:srgbClr val="000000">
                    <a:alpha val="43137"/>
                  </a:srgbClr>
                </a:outerShdw>
              </a:effectLst>
              <a:latin typeface="Century Gothic" panose="020B0502020202020204" pitchFamily="34" charset="0"/>
            </a:endParaRPr>
          </a:p>
        </p:txBody>
      </p:sp>
      <p:sp>
        <p:nvSpPr>
          <p:cNvPr id="3" name="Marcador de texto 2"/>
          <p:cNvSpPr txBox="1">
            <a:spLocks/>
          </p:cNvSpPr>
          <p:nvPr/>
        </p:nvSpPr>
        <p:spPr>
          <a:xfrm>
            <a:off x="1305243" y="1394460"/>
            <a:ext cx="9578340" cy="4091939"/>
          </a:xfrm>
          <a:prstGeom prst="rect">
            <a:avLst/>
          </a:prstGeom>
        </p:spPr>
        <p:txBody>
          <a:bodyPr>
            <a:no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lgn="just">
              <a:lnSpc>
                <a:spcPct val="120000"/>
              </a:lnSpc>
              <a:buNone/>
            </a:pPr>
            <a:r>
              <a:rPr lang="es-MX" dirty="0" smtClean="0">
                <a:latin typeface="Century Gothic" panose="020B0502020202020204" pitchFamily="34" charset="0"/>
              </a:rPr>
              <a:t>A decir de </a:t>
            </a:r>
            <a:r>
              <a:rPr lang="es-MX" dirty="0" err="1" smtClean="0">
                <a:latin typeface="Century Gothic" panose="020B0502020202020204" pitchFamily="34" charset="0"/>
              </a:rPr>
              <a:t>Peirce</a:t>
            </a:r>
            <a:r>
              <a:rPr lang="es-MX" dirty="0" smtClean="0">
                <a:latin typeface="Century Gothic" panose="020B0502020202020204" pitchFamily="34" charset="0"/>
              </a:rPr>
              <a:t>:</a:t>
            </a:r>
          </a:p>
          <a:p>
            <a:pPr marL="0" indent="0" algn="just">
              <a:lnSpc>
                <a:spcPct val="120000"/>
              </a:lnSpc>
              <a:buNone/>
            </a:pPr>
            <a:r>
              <a:rPr lang="es-MX" sz="2200" b="1" i="1" dirty="0" err="1" smtClean="0">
                <a:latin typeface="Century Gothic" panose="020B0502020202020204" pitchFamily="34" charset="0"/>
              </a:rPr>
              <a:t>Cualisignos</a:t>
            </a:r>
            <a:r>
              <a:rPr lang="es-MX" sz="2200" b="1" i="1" dirty="0" smtClean="0">
                <a:latin typeface="Century Gothic" panose="020B0502020202020204" pitchFamily="34" charset="0"/>
              </a:rPr>
              <a:t> </a:t>
            </a:r>
            <a:r>
              <a:rPr lang="es-MX" sz="2200" b="1" i="1" dirty="0">
                <a:latin typeface="Century Gothic" panose="020B0502020202020204" pitchFamily="34" charset="0"/>
              </a:rPr>
              <a:t>icónicos</a:t>
            </a:r>
            <a:r>
              <a:rPr lang="es-MX" sz="2200" dirty="0">
                <a:latin typeface="Century Gothic" panose="020B0502020202020204" pitchFamily="34" charset="0"/>
              </a:rPr>
              <a:t>: </a:t>
            </a:r>
            <a:r>
              <a:rPr lang="es-MX" sz="2200" dirty="0" smtClean="0">
                <a:latin typeface="Century Gothic" panose="020B0502020202020204" pitchFamily="34" charset="0"/>
              </a:rPr>
              <a:t>son cualidades </a:t>
            </a:r>
            <a:r>
              <a:rPr lang="es-MX" sz="2200" dirty="0">
                <a:latin typeface="Century Gothic" panose="020B0502020202020204" pitchFamily="34" charset="0"/>
              </a:rPr>
              <a:t>visuales que </a:t>
            </a:r>
            <a:r>
              <a:rPr lang="es-MX" sz="2200" dirty="0" smtClean="0">
                <a:latin typeface="Century Gothic" panose="020B0502020202020204" pitchFamily="34" charset="0"/>
              </a:rPr>
              <a:t>transmiten </a:t>
            </a:r>
            <a:r>
              <a:rPr lang="es-MX" sz="2200" dirty="0">
                <a:latin typeface="Century Gothic" panose="020B0502020202020204" pitchFamily="34" charset="0"/>
              </a:rPr>
              <a:t>puras sensaciones </a:t>
            </a:r>
            <a:r>
              <a:rPr lang="es-MX" sz="2200" dirty="0" smtClean="0">
                <a:latin typeface="Century Gothic" panose="020B0502020202020204" pitchFamily="34" charset="0"/>
              </a:rPr>
              <a:t>subjetivas (signo plástico). </a:t>
            </a:r>
          </a:p>
          <a:p>
            <a:pPr marL="0" indent="0" algn="just">
              <a:lnSpc>
                <a:spcPct val="120000"/>
              </a:lnSpc>
              <a:buNone/>
            </a:pPr>
            <a:endParaRPr lang="es-MX" sz="800" dirty="0">
              <a:latin typeface="Century Gothic" panose="020B0502020202020204" pitchFamily="34" charset="0"/>
            </a:endParaRPr>
          </a:p>
          <a:p>
            <a:pPr marL="0" indent="0" algn="just">
              <a:buNone/>
            </a:pPr>
            <a:r>
              <a:rPr lang="es-MX" sz="2200" b="1" i="1" dirty="0" err="1" smtClean="0">
                <a:latin typeface="Century Gothic" panose="020B0502020202020204" pitchFamily="34" charset="0"/>
              </a:rPr>
              <a:t>Sinsignos</a:t>
            </a:r>
            <a:r>
              <a:rPr lang="es-MX" sz="2200" b="1" i="1" dirty="0" smtClean="0">
                <a:latin typeface="Century Gothic" panose="020B0502020202020204" pitchFamily="34" charset="0"/>
              </a:rPr>
              <a:t> </a:t>
            </a:r>
            <a:r>
              <a:rPr lang="es-MX" sz="2200" b="1" i="1" dirty="0">
                <a:latin typeface="Century Gothic" panose="020B0502020202020204" pitchFamily="34" charset="0"/>
              </a:rPr>
              <a:t>icónicos</a:t>
            </a:r>
            <a:r>
              <a:rPr lang="es-MX" sz="2200" dirty="0">
                <a:latin typeface="Century Gothic" panose="020B0502020202020204" pitchFamily="34" charset="0"/>
              </a:rPr>
              <a:t>: </a:t>
            </a:r>
            <a:r>
              <a:rPr lang="es-MX" sz="2200" dirty="0" smtClean="0">
                <a:latin typeface="Century Gothic" panose="020B0502020202020204" pitchFamily="34" charset="0"/>
              </a:rPr>
              <a:t>son imágenes </a:t>
            </a:r>
            <a:r>
              <a:rPr lang="es-MX" sz="2200" dirty="0">
                <a:latin typeface="Century Gothic" panose="020B0502020202020204" pitchFamily="34" charset="0"/>
              </a:rPr>
              <a:t>que proponen el reconocimiento de objetos a través de una </a:t>
            </a:r>
            <a:r>
              <a:rPr lang="es-MX" sz="2200" dirty="0" smtClean="0">
                <a:latin typeface="Century Gothic" panose="020B0502020202020204" pitchFamily="34" charset="0"/>
              </a:rPr>
              <a:t>representación.</a:t>
            </a:r>
          </a:p>
          <a:p>
            <a:pPr marL="0" indent="0" algn="just">
              <a:lnSpc>
                <a:spcPct val="120000"/>
              </a:lnSpc>
              <a:buNone/>
            </a:pPr>
            <a:endParaRPr lang="es-MX" sz="2000" dirty="0" smtClean="0">
              <a:latin typeface="Century Gothic" panose="020B0502020202020204" pitchFamily="34" charset="0"/>
            </a:endParaRPr>
          </a:p>
          <a:p>
            <a:pPr marL="0" indent="0" algn="just">
              <a:lnSpc>
                <a:spcPct val="120000"/>
              </a:lnSpc>
              <a:buNone/>
            </a:pPr>
            <a:r>
              <a:rPr lang="es-MX" sz="2200" b="1" i="1" dirty="0" err="1" smtClean="0">
                <a:latin typeface="Century Gothic" panose="020B0502020202020204" pitchFamily="34" charset="0"/>
              </a:rPr>
              <a:t>Legisignos</a:t>
            </a:r>
            <a:r>
              <a:rPr lang="es-MX" sz="2200" b="1" i="1" dirty="0" smtClean="0">
                <a:latin typeface="Century Gothic" panose="020B0502020202020204" pitchFamily="34" charset="0"/>
              </a:rPr>
              <a:t> </a:t>
            </a:r>
            <a:r>
              <a:rPr lang="es-MX" sz="2200" b="1" i="1" dirty="0">
                <a:latin typeface="Century Gothic" panose="020B0502020202020204" pitchFamily="34" charset="0"/>
              </a:rPr>
              <a:t>icónicos</a:t>
            </a:r>
            <a:r>
              <a:rPr lang="es-MX" sz="2200" dirty="0" smtClean="0">
                <a:latin typeface="Century Gothic" panose="020B0502020202020204" pitchFamily="34" charset="0"/>
              </a:rPr>
              <a:t>: es una </a:t>
            </a:r>
            <a:r>
              <a:rPr lang="es-MX" sz="2200" dirty="0">
                <a:latin typeface="Century Gothic" panose="020B0502020202020204" pitchFamily="34" charset="0"/>
              </a:rPr>
              <a:t>imagen material que muestra la forma de determinadas relaciones ya </a:t>
            </a:r>
            <a:r>
              <a:rPr lang="es-MX" sz="2200" dirty="0" smtClean="0">
                <a:latin typeface="Century Gothic" panose="020B0502020202020204" pitchFamily="34" charset="0"/>
              </a:rPr>
              <a:t>normadas, </a:t>
            </a:r>
            <a:r>
              <a:rPr lang="es-MX" sz="2200" dirty="0">
                <a:latin typeface="Century Gothic" panose="020B0502020202020204" pitchFamily="34" charset="0"/>
              </a:rPr>
              <a:t>en </a:t>
            </a:r>
            <a:r>
              <a:rPr lang="es-MX" sz="2200" dirty="0" smtClean="0">
                <a:latin typeface="Century Gothic" panose="020B0502020202020204" pitchFamily="34" charset="0"/>
              </a:rPr>
              <a:t>un momento y una sociedad específica.</a:t>
            </a:r>
            <a:endParaRPr lang="es-MX" sz="2200" dirty="0">
              <a:latin typeface="Century Gothic" panose="020B0502020202020204" pitchFamily="34" charset="0"/>
            </a:endParaRPr>
          </a:p>
          <a:p>
            <a:pPr marL="0" indent="0" algn="just">
              <a:lnSpc>
                <a:spcPct val="120000"/>
              </a:lnSpc>
              <a:buNone/>
            </a:pPr>
            <a:r>
              <a:rPr lang="es-MX" dirty="0">
                <a:latin typeface="Century Gothic" panose="020B0502020202020204" pitchFamily="34" charset="0"/>
              </a:rPr>
              <a:t/>
            </a:r>
            <a:br>
              <a:rPr lang="es-MX" dirty="0">
                <a:latin typeface="Century Gothic" panose="020B0502020202020204" pitchFamily="34" charset="0"/>
              </a:rPr>
            </a:br>
            <a:r>
              <a:rPr lang="es-MX" dirty="0">
                <a:latin typeface="Century Gothic" panose="020B0502020202020204" pitchFamily="34" charset="0"/>
              </a:rPr>
              <a:t/>
            </a:r>
            <a:br>
              <a:rPr lang="es-MX" dirty="0">
                <a:latin typeface="Century Gothic" panose="020B0502020202020204" pitchFamily="34" charset="0"/>
              </a:rPr>
            </a:br>
            <a:endParaRPr lang="es-MX" dirty="0" smtClean="0">
              <a:latin typeface="Century Gothic" panose="020B0502020202020204" pitchFamily="34" charset="0"/>
            </a:endParaRPr>
          </a:p>
          <a:p>
            <a:endParaRPr lang="es-MX" dirty="0" smtClean="0">
              <a:latin typeface="Century Gothic" panose="020B0502020202020204" pitchFamily="34" charset="0"/>
            </a:endParaRPr>
          </a:p>
          <a:p>
            <a:endParaRPr lang="es-MX" dirty="0" smtClean="0">
              <a:latin typeface="Century Gothic" panose="020B0502020202020204" pitchFamily="34" charset="0"/>
            </a:endParaRPr>
          </a:p>
          <a:p>
            <a:endParaRPr lang="es-MX" dirty="0">
              <a:latin typeface="Century Gothic" panose="020B0502020202020204" pitchFamily="34" charset="0"/>
            </a:endParaRPr>
          </a:p>
        </p:txBody>
      </p:sp>
      <p:sp>
        <p:nvSpPr>
          <p:cNvPr id="5" name="Marcador de número de diapositiva 4"/>
          <p:cNvSpPr>
            <a:spLocks noGrp="1"/>
          </p:cNvSpPr>
          <p:nvPr>
            <p:ph type="sldNum" sz="quarter" idx="12"/>
          </p:nvPr>
        </p:nvSpPr>
        <p:spPr/>
        <p:txBody>
          <a:bodyPr/>
          <a:lstStyle/>
          <a:p>
            <a:fld id="{D57F1E4F-1CFF-5643-939E-217C01CDF565}" type="slidenum">
              <a:rPr lang="en-US" smtClean="0"/>
              <a:pPr/>
              <a:t>8</a:t>
            </a:fld>
            <a:endParaRPr lang="en-US" dirty="0"/>
          </a:p>
        </p:txBody>
      </p:sp>
    </p:spTree>
    <p:extLst>
      <p:ext uri="{BB962C8B-B14F-4D97-AF65-F5344CB8AC3E}">
        <p14:creationId xmlns:p14="http://schemas.microsoft.com/office/powerpoint/2010/main" val="393830600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txBox="1">
            <a:spLocks/>
          </p:cNvSpPr>
          <p:nvPr/>
        </p:nvSpPr>
        <p:spPr>
          <a:xfrm>
            <a:off x="2015069" y="735336"/>
            <a:ext cx="8158688" cy="659124"/>
          </a:xfrm>
          <a:prstGeom prst="rect">
            <a:avLst/>
          </a:prstGeom>
        </p:spPr>
        <p:txBody>
          <a:bodyPr>
            <a:normAutofit fontScale="90000" lnSpcReduction="10000"/>
          </a:bodyPr>
          <a:lst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b="1" dirty="0" smtClean="0">
                <a:effectLst>
                  <a:outerShdw blurRad="38100" dist="38100" dir="2700000" algn="tl">
                    <a:srgbClr val="000000">
                      <a:alpha val="43137"/>
                    </a:srgbClr>
                  </a:outerShdw>
                </a:effectLst>
                <a:latin typeface="Century Gothic" panose="020B0502020202020204" pitchFamily="34" charset="0"/>
              </a:rPr>
              <a:t>La forma</a:t>
            </a:r>
            <a:endParaRPr lang="es-MX" b="1" dirty="0">
              <a:effectLst>
                <a:outerShdw blurRad="38100" dist="38100" dir="2700000" algn="tl">
                  <a:srgbClr val="000000">
                    <a:alpha val="43137"/>
                  </a:srgbClr>
                </a:outerShdw>
              </a:effectLst>
              <a:latin typeface="Century Gothic" panose="020B0502020202020204" pitchFamily="34" charset="0"/>
            </a:endParaRPr>
          </a:p>
        </p:txBody>
      </p:sp>
      <p:sp>
        <p:nvSpPr>
          <p:cNvPr id="3" name="Marcador de texto 2"/>
          <p:cNvSpPr txBox="1">
            <a:spLocks/>
          </p:cNvSpPr>
          <p:nvPr/>
        </p:nvSpPr>
        <p:spPr>
          <a:xfrm>
            <a:off x="884909" y="1539026"/>
            <a:ext cx="10419007" cy="4549140"/>
          </a:xfrm>
          <a:prstGeom prst="rect">
            <a:avLst/>
          </a:prstGeom>
        </p:spPr>
        <p:txBody>
          <a:bodyPr>
            <a:no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lgn="just">
              <a:buNone/>
            </a:pPr>
            <a:r>
              <a:rPr lang="es-MX" sz="2200" b="1" dirty="0" smtClean="0">
                <a:latin typeface="Century Gothic" panose="020B0502020202020204" pitchFamily="34" charset="0"/>
              </a:rPr>
              <a:t>a)</a:t>
            </a:r>
            <a:r>
              <a:rPr lang="es-MX" sz="2200" dirty="0" smtClean="0">
                <a:latin typeface="Century Gothic" panose="020B0502020202020204" pitchFamily="34" charset="0"/>
              </a:rPr>
              <a:t> Modo de proceder.</a:t>
            </a:r>
            <a:endParaRPr lang="es-MX" sz="2200" dirty="0">
              <a:latin typeface="Century Gothic" panose="020B0502020202020204" pitchFamily="34" charset="0"/>
            </a:endParaRPr>
          </a:p>
          <a:p>
            <a:pPr marL="0" indent="0" algn="just">
              <a:buNone/>
            </a:pPr>
            <a:r>
              <a:rPr lang="es-MX" sz="2200" b="1" dirty="0" smtClean="0">
                <a:latin typeface="Century Gothic" panose="020B0502020202020204" pitchFamily="34" charset="0"/>
              </a:rPr>
              <a:t>b)</a:t>
            </a:r>
            <a:r>
              <a:rPr lang="es-MX" sz="2200" dirty="0" smtClean="0">
                <a:latin typeface="Century Gothic" panose="020B0502020202020204" pitchFamily="34" charset="0"/>
              </a:rPr>
              <a:t> Manera de expresarse. </a:t>
            </a:r>
            <a:endParaRPr lang="es-MX" sz="2200" dirty="0">
              <a:latin typeface="Century Gothic" panose="020B0502020202020204" pitchFamily="34" charset="0"/>
            </a:endParaRPr>
          </a:p>
          <a:p>
            <a:pPr marL="0" indent="0" algn="just">
              <a:buNone/>
            </a:pPr>
            <a:r>
              <a:rPr lang="es-MX" sz="2200" b="1" dirty="0" smtClean="0">
                <a:latin typeface="Century Gothic" panose="020B0502020202020204" pitchFamily="34" charset="0"/>
              </a:rPr>
              <a:t>c) </a:t>
            </a:r>
            <a:r>
              <a:rPr lang="es-MX" sz="2200" dirty="0" smtClean="0">
                <a:latin typeface="Century Gothic" panose="020B0502020202020204" pitchFamily="34" charset="0"/>
              </a:rPr>
              <a:t>Estado físico de una persona.</a:t>
            </a:r>
          </a:p>
          <a:p>
            <a:pPr marL="0" indent="0" algn="just">
              <a:buNone/>
            </a:pPr>
            <a:r>
              <a:rPr lang="es-MX" sz="2200" b="1" dirty="0" smtClean="0">
                <a:latin typeface="Century Gothic" panose="020B0502020202020204" pitchFamily="34" charset="0"/>
              </a:rPr>
              <a:t>d)</a:t>
            </a:r>
            <a:r>
              <a:rPr lang="es-MX" sz="2200" dirty="0" smtClean="0">
                <a:latin typeface="Century Gothic" panose="020B0502020202020204" pitchFamily="34" charset="0"/>
              </a:rPr>
              <a:t> Apariencia externa de un objeto.</a:t>
            </a:r>
          </a:p>
          <a:p>
            <a:pPr marL="0" indent="0" algn="ctr">
              <a:lnSpc>
                <a:spcPct val="120000"/>
              </a:lnSpc>
              <a:buNone/>
            </a:pPr>
            <a:r>
              <a:rPr lang="es-MX" sz="2800" b="1" dirty="0" smtClean="0">
                <a:effectLst>
                  <a:outerShdw blurRad="38100" dist="38100" dir="2700000" algn="tl">
                    <a:srgbClr val="000000">
                      <a:alpha val="43137"/>
                    </a:srgbClr>
                  </a:outerShdw>
                </a:effectLst>
                <a:latin typeface="Century Gothic" panose="020B0502020202020204" pitchFamily="34" charset="0"/>
              </a:rPr>
              <a:t>“Materia </a:t>
            </a:r>
            <a:r>
              <a:rPr lang="es-MX" sz="2800" b="1" dirty="0">
                <a:effectLst>
                  <a:outerShdw blurRad="38100" dist="38100" dir="2700000" algn="tl">
                    <a:srgbClr val="000000">
                      <a:alpha val="43137"/>
                    </a:srgbClr>
                  </a:outerShdw>
                </a:effectLst>
                <a:latin typeface="Century Gothic" panose="020B0502020202020204" pitchFamily="34" charset="0"/>
              </a:rPr>
              <a:t>y forma son </a:t>
            </a:r>
            <a:r>
              <a:rPr lang="es-MX" sz="2800" b="1" dirty="0" smtClean="0">
                <a:effectLst>
                  <a:outerShdw blurRad="38100" dist="38100" dir="2700000" algn="tl">
                    <a:srgbClr val="000000">
                      <a:alpha val="43137"/>
                    </a:srgbClr>
                  </a:outerShdw>
                </a:effectLst>
                <a:latin typeface="Century Gothic" panose="020B0502020202020204" pitchFamily="34" charset="0"/>
              </a:rPr>
              <a:t>inseparables”</a:t>
            </a:r>
            <a:endParaRPr lang="es-MX" sz="100" b="1" dirty="0">
              <a:effectLst>
                <a:outerShdw blurRad="38100" dist="38100" dir="2700000" algn="tl">
                  <a:srgbClr val="000000">
                    <a:alpha val="43137"/>
                  </a:srgbClr>
                </a:outerShdw>
              </a:effectLst>
              <a:latin typeface="Century Gothic" panose="020B0502020202020204" pitchFamily="34" charset="0"/>
            </a:endParaRPr>
          </a:p>
          <a:p>
            <a:pPr marL="0" indent="0" algn="ctr">
              <a:lnSpc>
                <a:spcPct val="120000"/>
              </a:lnSpc>
              <a:buNone/>
            </a:pPr>
            <a:r>
              <a:rPr lang="es-MX" sz="100" b="1" i="1" dirty="0" smtClean="0">
                <a:effectLst>
                  <a:outerShdw blurRad="38100" dist="38100" dir="2700000" algn="tl">
                    <a:srgbClr val="000000">
                      <a:alpha val="43137"/>
                    </a:srgbClr>
                  </a:outerShdw>
                </a:effectLst>
                <a:latin typeface="Century Gothic" panose="020B0502020202020204" pitchFamily="34" charset="0"/>
              </a:rPr>
              <a:t>													</a:t>
            </a:r>
            <a:r>
              <a:rPr lang="es-MX" sz="1200" b="1" i="1" dirty="0" smtClean="0">
                <a:effectLst>
                  <a:outerShdw blurRad="38100" dist="38100" dir="2700000" algn="tl">
                    <a:srgbClr val="000000">
                      <a:alpha val="43137"/>
                    </a:srgbClr>
                  </a:outerShdw>
                </a:effectLst>
                <a:latin typeface="Century Gothic" panose="020B0502020202020204" pitchFamily="34" charset="0"/>
              </a:rPr>
              <a:t>Aristóteles</a:t>
            </a:r>
          </a:p>
          <a:p>
            <a:pPr marL="0" indent="0" algn="just">
              <a:lnSpc>
                <a:spcPct val="120000"/>
              </a:lnSpc>
              <a:buNone/>
            </a:pPr>
            <a:endParaRPr lang="es-MX" sz="400" dirty="0" smtClean="0">
              <a:latin typeface="Century Gothic" panose="020B0502020202020204" pitchFamily="34" charset="0"/>
            </a:endParaRPr>
          </a:p>
          <a:p>
            <a:pPr marL="0" indent="0" algn="just">
              <a:lnSpc>
                <a:spcPct val="120000"/>
              </a:lnSpc>
              <a:buNone/>
            </a:pPr>
            <a:r>
              <a:rPr lang="es-MX" dirty="0" smtClean="0">
                <a:latin typeface="Century Gothic" panose="020B0502020202020204" pitchFamily="34" charset="0"/>
              </a:rPr>
              <a:t>La </a:t>
            </a:r>
            <a:r>
              <a:rPr lang="es-MX" dirty="0">
                <a:latin typeface="Century Gothic" panose="020B0502020202020204" pitchFamily="34" charset="0"/>
              </a:rPr>
              <a:t>forma separada de la materia, solo existe en el </a:t>
            </a:r>
            <a:r>
              <a:rPr lang="es-MX" dirty="0" smtClean="0">
                <a:latin typeface="Century Gothic" panose="020B0502020202020204" pitchFamily="34" charset="0"/>
              </a:rPr>
              <a:t>pensamiento </a:t>
            </a:r>
            <a:r>
              <a:rPr lang="es-MX" dirty="0">
                <a:latin typeface="Century Gothic" panose="020B0502020202020204" pitchFamily="34" charset="0"/>
              </a:rPr>
              <a:t>como </a:t>
            </a:r>
            <a:r>
              <a:rPr lang="es-MX" dirty="0" smtClean="0">
                <a:latin typeface="Century Gothic" panose="020B0502020202020204" pitchFamily="34" charset="0"/>
              </a:rPr>
              <a:t>una idea</a:t>
            </a:r>
            <a:r>
              <a:rPr lang="es-MX" dirty="0">
                <a:latin typeface="Century Gothic" panose="020B0502020202020204" pitchFamily="34" charset="0"/>
              </a:rPr>
              <a:t>. </a:t>
            </a:r>
            <a:endParaRPr lang="es-MX" dirty="0" smtClean="0">
              <a:latin typeface="Century Gothic" panose="020B0502020202020204" pitchFamily="34" charset="0"/>
            </a:endParaRPr>
          </a:p>
          <a:p>
            <a:pPr marL="0" indent="0" algn="just">
              <a:lnSpc>
                <a:spcPct val="120000"/>
              </a:lnSpc>
              <a:buNone/>
            </a:pPr>
            <a:r>
              <a:rPr lang="es-MX" sz="2000" b="1" i="1" dirty="0" smtClean="0">
                <a:latin typeface="Century Gothic" panose="020B0502020202020204" pitchFamily="34" charset="0"/>
              </a:rPr>
              <a:t>“La forma </a:t>
            </a:r>
            <a:r>
              <a:rPr lang="es-MX" sz="2000" b="1" i="1" dirty="0">
                <a:latin typeface="Century Gothic" panose="020B0502020202020204" pitchFamily="34" charset="0"/>
              </a:rPr>
              <a:t>es la esencia de las cosas, porque hace que sean eso y no otra </a:t>
            </a:r>
            <a:r>
              <a:rPr lang="es-MX" sz="2000" b="1" i="1" dirty="0" smtClean="0">
                <a:latin typeface="Century Gothic" panose="020B0502020202020204" pitchFamily="34" charset="0"/>
              </a:rPr>
              <a:t>cosa”</a:t>
            </a:r>
            <a:r>
              <a:rPr lang="es-MX" sz="2000" i="1" dirty="0" smtClean="0">
                <a:latin typeface="Century Gothic" panose="020B0502020202020204" pitchFamily="34" charset="0"/>
              </a:rPr>
              <a:t>.</a:t>
            </a:r>
            <a:r>
              <a:rPr lang="es-MX" dirty="0">
                <a:latin typeface="Century Gothic" panose="020B0502020202020204" pitchFamily="34" charset="0"/>
              </a:rPr>
              <a:t/>
            </a:r>
            <a:br>
              <a:rPr lang="es-MX" dirty="0">
                <a:latin typeface="Century Gothic" panose="020B0502020202020204" pitchFamily="34" charset="0"/>
              </a:rPr>
            </a:br>
            <a:r>
              <a:rPr lang="es-MX" dirty="0">
                <a:latin typeface="Century Gothic" panose="020B0502020202020204" pitchFamily="34" charset="0"/>
              </a:rPr>
              <a:t/>
            </a:r>
            <a:br>
              <a:rPr lang="es-MX" dirty="0">
                <a:latin typeface="Century Gothic" panose="020B0502020202020204" pitchFamily="34" charset="0"/>
              </a:rPr>
            </a:br>
            <a:endParaRPr lang="es-MX" dirty="0" smtClean="0">
              <a:latin typeface="Century Gothic" panose="020B0502020202020204" pitchFamily="34" charset="0"/>
            </a:endParaRPr>
          </a:p>
          <a:p>
            <a:endParaRPr lang="es-MX" dirty="0" smtClean="0">
              <a:latin typeface="Century Gothic" panose="020B0502020202020204" pitchFamily="34" charset="0"/>
            </a:endParaRPr>
          </a:p>
          <a:p>
            <a:endParaRPr lang="es-MX" dirty="0" smtClean="0">
              <a:latin typeface="Century Gothic" panose="020B0502020202020204" pitchFamily="34" charset="0"/>
            </a:endParaRPr>
          </a:p>
          <a:p>
            <a:endParaRPr lang="es-MX" dirty="0">
              <a:latin typeface="Century Gothic" panose="020B0502020202020204" pitchFamily="34" charset="0"/>
            </a:endParaRPr>
          </a:p>
        </p:txBody>
      </p:sp>
      <p:sp>
        <p:nvSpPr>
          <p:cNvPr id="5" name="Marcador de número de diapositiva 4"/>
          <p:cNvSpPr>
            <a:spLocks noGrp="1"/>
          </p:cNvSpPr>
          <p:nvPr>
            <p:ph type="sldNum" sz="quarter" idx="12"/>
          </p:nvPr>
        </p:nvSpPr>
        <p:spPr/>
        <p:txBody>
          <a:bodyPr/>
          <a:lstStyle/>
          <a:p>
            <a:fld id="{D57F1E4F-1CFF-5643-939E-217C01CDF565}" type="slidenum">
              <a:rPr lang="en-US" smtClean="0"/>
              <a:pPr/>
              <a:t>9</a:t>
            </a:fld>
            <a:endParaRPr lang="en-US" dirty="0"/>
          </a:p>
        </p:txBody>
      </p:sp>
    </p:spTree>
    <p:extLst>
      <p:ext uri="{BB962C8B-B14F-4D97-AF65-F5344CB8AC3E}">
        <p14:creationId xmlns:p14="http://schemas.microsoft.com/office/powerpoint/2010/main" val="236696566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ánico">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Organic</Template>
  <TotalTime>809</TotalTime>
  <Words>1142</Words>
  <Application>Microsoft Office PowerPoint</Application>
  <PresentationFormat>Panorámica</PresentationFormat>
  <Paragraphs>590</Paragraphs>
  <Slides>53</Slides>
  <Notes>2</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53</vt:i4>
      </vt:variant>
    </vt:vector>
  </HeadingPairs>
  <TitlesOfParts>
    <vt:vector size="59" baseType="lpstr">
      <vt:lpstr>Arial</vt:lpstr>
      <vt:lpstr>Calibri</vt:lpstr>
      <vt:lpstr>Century Gothic</vt:lpstr>
      <vt:lpstr>Garamond</vt:lpstr>
      <vt:lpstr>Times New Roman</vt:lpstr>
      <vt:lpstr>Orgánico</vt:lpstr>
      <vt:lpstr>Universidad Autónoma del Estado de México Centro Universitario UAEM Zumpango Licenciatura en Diseño Industrial</vt:lpstr>
      <vt:lpstr>Índice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Universidad Autónoma del Estado de México Centro Universitario UAEM Zumpango Licenciatura en Diseño Industrial</dc:title>
  <dc:creator>Usuario</dc:creator>
  <cp:lastModifiedBy>GATEWAY</cp:lastModifiedBy>
  <cp:revision>77</cp:revision>
  <dcterms:created xsi:type="dcterms:W3CDTF">2015-06-15T16:52:41Z</dcterms:created>
  <dcterms:modified xsi:type="dcterms:W3CDTF">2015-07-29T16:09:43Z</dcterms:modified>
</cp:coreProperties>
</file>